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60" r:id="rId6"/>
    <p:sldId id="261" r:id="rId7"/>
    <p:sldId id="262" r:id="rId8"/>
    <p:sldId id="269"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66ECA6-6688-4D0A-B643-63E7AE559736}" v="246" dt="2020-01-08T12:24:10.723"/>
    <p1510:client id="{B83F57E4-8A61-4F76-A516-E3B89AED83BA}" v="1716" dt="2020-01-08T23:47:59.907"/>
    <p1510:client id="{C5DCE73D-CDB6-42BC-954B-C95B72187330}" v="197" dt="2020-01-08T08:57:08.590"/>
    <p1510:client id="{DE4008A3-4D9F-4312-9FE4-61A6EDED6EF3}" v="612" dt="2020-01-08T09:12:21.3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84319-9C9E-4138-AB63-B0F4B7EE17A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DD1F694-9FE7-4E30-A502-0C46AAE2EBCA}">
      <dgm:prSet/>
      <dgm:spPr/>
      <dgm:t>
        <a:bodyPr/>
        <a:lstStyle/>
        <a:p>
          <a:r>
            <a:rPr lang="vi-VN"/>
            <a:t>Ý tưởng ban đầu sẽ dùng mô hình BERT để traning, tuy nhiên do cài đặt không thành công nên nhóm chuyển sang một mô hình khác</a:t>
          </a:r>
          <a:r>
            <a:rPr lang="en-US"/>
            <a:t>.</a:t>
          </a:r>
        </a:p>
      </dgm:t>
    </dgm:pt>
    <dgm:pt modelId="{87635B49-CC1A-4052-8CE8-EC9B32FF18B1}" type="parTrans" cxnId="{0B48C3AF-04D8-415D-B274-4CF1256F8114}">
      <dgm:prSet/>
      <dgm:spPr/>
      <dgm:t>
        <a:bodyPr/>
        <a:lstStyle/>
        <a:p>
          <a:endParaRPr lang="en-US"/>
        </a:p>
      </dgm:t>
    </dgm:pt>
    <dgm:pt modelId="{D0A5CB9C-86FB-4540-A7B6-812E8B1A1578}" type="sibTrans" cxnId="{0B48C3AF-04D8-415D-B274-4CF1256F8114}">
      <dgm:prSet/>
      <dgm:spPr/>
      <dgm:t>
        <a:bodyPr/>
        <a:lstStyle/>
        <a:p>
          <a:endParaRPr lang="en-US"/>
        </a:p>
      </dgm:t>
    </dgm:pt>
    <dgm:pt modelId="{D207CFA2-767D-4E64-8EF2-757F1F706EEE}">
      <dgm:prSet/>
      <dgm:spPr/>
      <dgm:t>
        <a:bodyPr/>
        <a:lstStyle/>
        <a:p>
          <a:r>
            <a:rPr lang="en-US"/>
            <a:t>Các m</a:t>
          </a:r>
          <a:r>
            <a:rPr lang="vi-VN"/>
            <a:t>ô hình dùng sự kết hợp</a:t>
          </a:r>
          <a:r>
            <a:rPr lang="en-US"/>
            <a:t> Bag-of-Word + TF-IDF để vector hóa text, sau đó đ</a:t>
          </a:r>
          <a:r>
            <a:rPr lang="vi-VN"/>
            <a:t>ư</a:t>
          </a:r>
          <a:r>
            <a:rPr lang="en-US"/>
            <a:t>a các vector vào các mô hình phân lớp (K-NN, Naive-Bayes hoặc RandomForest).</a:t>
          </a:r>
        </a:p>
      </dgm:t>
    </dgm:pt>
    <dgm:pt modelId="{5C7D8296-32C4-434B-B44D-DB3C85AF3C06}" type="parTrans" cxnId="{A5773F00-31C4-4E85-83E8-DE82706E1567}">
      <dgm:prSet/>
      <dgm:spPr/>
      <dgm:t>
        <a:bodyPr/>
        <a:lstStyle/>
        <a:p>
          <a:endParaRPr lang="en-US"/>
        </a:p>
      </dgm:t>
    </dgm:pt>
    <dgm:pt modelId="{E574CE0D-1E51-49D3-B83F-23B4B44BA19D}" type="sibTrans" cxnId="{A5773F00-31C4-4E85-83E8-DE82706E1567}">
      <dgm:prSet/>
      <dgm:spPr/>
      <dgm:t>
        <a:bodyPr/>
        <a:lstStyle/>
        <a:p>
          <a:endParaRPr lang="en-US"/>
        </a:p>
      </dgm:t>
    </dgm:pt>
    <dgm:pt modelId="{2C6002E4-B14B-46F3-8D7C-752138DE28E8}">
      <dgm:prSet/>
      <dgm:spPr/>
      <dgm:t>
        <a:bodyPr/>
        <a:lstStyle/>
        <a:p>
          <a:r>
            <a:rPr lang="en-US"/>
            <a:t>Dùng các mô hinh phân lớp với các tham số khác nhau để chọn ra mô hình có độ chính xác cao nhất trên tập Val để chọn mô hình cuối cùng.</a:t>
          </a:r>
        </a:p>
      </dgm:t>
    </dgm:pt>
    <dgm:pt modelId="{AA286ECB-07DC-44AE-B041-B9A3550D1E28}" type="parTrans" cxnId="{C00F4166-2CBD-4FD7-B586-691414E8241A}">
      <dgm:prSet/>
      <dgm:spPr/>
      <dgm:t>
        <a:bodyPr/>
        <a:lstStyle/>
        <a:p>
          <a:endParaRPr lang="en-US"/>
        </a:p>
      </dgm:t>
    </dgm:pt>
    <dgm:pt modelId="{C9E7D8A9-36F0-4BE7-AE6A-44D43C567AC7}" type="sibTrans" cxnId="{C00F4166-2CBD-4FD7-B586-691414E8241A}">
      <dgm:prSet/>
      <dgm:spPr/>
      <dgm:t>
        <a:bodyPr/>
        <a:lstStyle/>
        <a:p>
          <a:endParaRPr lang="en-US"/>
        </a:p>
      </dgm:t>
    </dgm:pt>
    <dgm:pt modelId="{C1CE4ED6-8BFF-4403-9D2F-7315A08ACBB5}">
      <dgm:prSet/>
      <dgm:spPr/>
      <dgm:t>
        <a:bodyPr/>
        <a:lstStyle/>
        <a:p>
          <a:r>
            <a:rPr lang="en-US"/>
            <a:t>Cách xây dựng từ điển: sử dụng th</a:t>
          </a:r>
          <a:r>
            <a:rPr lang="vi-VN"/>
            <a:t>ư</a:t>
          </a:r>
          <a:r>
            <a:rPr lang="en-US"/>
            <a:t> viện pyvi có sẵn để tách từ. Để chạy đ</a:t>
          </a:r>
          <a:r>
            <a:rPr lang="vi-VN"/>
            <a:t>ư</a:t>
          </a:r>
          <a:r>
            <a:rPr lang="en-US"/>
            <a:t>ợc model cần cài đặt th</a:t>
          </a:r>
          <a:r>
            <a:rPr lang="vi-VN"/>
            <a:t>ư</a:t>
          </a:r>
          <a:r>
            <a:rPr lang="en-US"/>
            <a:t> viện pyvi tr</a:t>
          </a:r>
          <a:r>
            <a:rPr lang="vi-VN"/>
            <a:t>ư</a:t>
          </a:r>
          <a:r>
            <a:rPr lang="en-US"/>
            <a:t>ớc bằng Anaconda Prompt qua dòng lệnh: </a:t>
          </a:r>
          <a:r>
            <a:rPr lang="en-US" b="1" i="1"/>
            <a:t>pip install pyvi</a:t>
          </a:r>
          <a:endParaRPr lang="en-US"/>
        </a:p>
      </dgm:t>
    </dgm:pt>
    <dgm:pt modelId="{6595E0D3-A707-446D-958C-6CFD0697D316}" type="parTrans" cxnId="{A99F3103-1DE1-425A-96A6-629A2F8ACDB5}">
      <dgm:prSet/>
      <dgm:spPr/>
      <dgm:t>
        <a:bodyPr/>
        <a:lstStyle/>
        <a:p>
          <a:endParaRPr lang="en-US"/>
        </a:p>
      </dgm:t>
    </dgm:pt>
    <dgm:pt modelId="{0FB41EEF-7B2E-48DF-9681-B3C68D3C0B52}" type="sibTrans" cxnId="{A99F3103-1DE1-425A-96A6-629A2F8ACDB5}">
      <dgm:prSet/>
      <dgm:spPr/>
      <dgm:t>
        <a:bodyPr/>
        <a:lstStyle/>
        <a:p>
          <a:endParaRPr lang="en-US"/>
        </a:p>
      </dgm:t>
    </dgm:pt>
    <dgm:pt modelId="{EEAF488D-47E9-4EA6-8440-ED5D6B057FDF}">
      <dgm:prSet/>
      <dgm:spPr/>
      <dgm:t>
        <a:bodyPr/>
        <a:lstStyle/>
        <a:p>
          <a:r>
            <a:rPr lang="en-US"/>
            <a:t>Thêm th</a:t>
          </a:r>
          <a:r>
            <a:rPr lang="vi-VN"/>
            <a:t>ư</a:t>
          </a:r>
          <a:r>
            <a:rPr lang="en-US"/>
            <a:t> viện trong Python để chạy tách từ: </a:t>
          </a:r>
          <a:r>
            <a:rPr lang="en-US" b="1" i="1"/>
            <a:t>from pyvi import ViTokenizer, ViPosTagger</a:t>
          </a:r>
          <a:endParaRPr lang="en-US"/>
        </a:p>
      </dgm:t>
    </dgm:pt>
    <dgm:pt modelId="{1B596766-AFBC-405E-8EBA-F1BCED232A2D}" type="parTrans" cxnId="{E6B3F15D-CFF1-4C67-B13E-D407D3975B76}">
      <dgm:prSet/>
      <dgm:spPr/>
      <dgm:t>
        <a:bodyPr/>
        <a:lstStyle/>
        <a:p>
          <a:endParaRPr lang="en-US"/>
        </a:p>
      </dgm:t>
    </dgm:pt>
    <dgm:pt modelId="{8D6BAE32-5BA9-41A8-B9A6-D2D05B136D21}" type="sibTrans" cxnId="{E6B3F15D-CFF1-4C67-B13E-D407D3975B76}">
      <dgm:prSet/>
      <dgm:spPr/>
      <dgm:t>
        <a:bodyPr/>
        <a:lstStyle/>
        <a:p>
          <a:endParaRPr lang="en-US"/>
        </a:p>
      </dgm:t>
    </dgm:pt>
    <dgm:pt modelId="{4CFA11F5-450E-453D-8DA2-9EE98A1573D7}" type="pres">
      <dgm:prSet presAssocID="{5C784319-9C9E-4138-AB63-B0F4B7EE17A2}" presName="linear" presStyleCnt="0">
        <dgm:presLayoutVars>
          <dgm:animLvl val="lvl"/>
          <dgm:resizeHandles val="exact"/>
        </dgm:presLayoutVars>
      </dgm:prSet>
      <dgm:spPr/>
    </dgm:pt>
    <dgm:pt modelId="{48F3BFC5-7626-4716-9B11-7E010B04F36A}" type="pres">
      <dgm:prSet presAssocID="{5DD1F694-9FE7-4E30-A502-0C46AAE2EBCA}" presName="parentText" presStyleLbl="node1" presStyleIdx="0" presStyleCnt="5">
        <dgm:presLayoutVars>
          <dgm:chMax val="0"/>
          <dgm:bulletEnabled val="1"/>
        </dgm:presLayoutVars>
      </dgm:prSet>
      <dgm:spPr/>
    </dgm:pt>
    <dgm:pt modelId="{639952D5-2396-4AAD-A3AF-C14EEB4AE955}" type="pres">
      <dgm:prSet presAssocID="{D0A5CB9C-86FB-4540-A7B6-812E8B1A1578}" presName="spacer" presStyleCnt="0"/>
      <dgm:spPr/>
    </dgm:pt>
    <dgm:pt modelId="{669A12BD-0F3F-481C-9E38-192D442D466E}" type="pres">
      <dgm:prSet presAssocID="{D207CFA2-767D-4E64-8EF2-757F1F706EEE}" presName="parentText" presStyleLbl="node1" presStyleIdx="1" presStyleCnt="5">
        <dgm:presLayoutVars>
          <dgm:chMax val="0"/>
          <dgm:bulletEnabled val="1"/>
        </dgm:presLayoutVars>
      </dgm:prSet>
      <dgm:spPr/>
    </dgm:pt>
    <dgm:pt modelId="{6A2FE489-DAF6-41F1-A759-E328F19A8266}" type="pres">
      <dgm:prSet presAssocID="{E574CE0D-1E51-49D3-B83F-23B4B44BA19D}" presName="spacer" presStyleCnt="0"/>
      <dgm:spPr/>
    </dgm:pt>
    <dgm:pt modelId="{F375FEEB-751C-4426-8C94-DAB0DFBE2AFF}" type="pres">
      <dgm:prSet presAssocID="{2C6002E4-B14B-46F3-8D7C-752138DE28E8}" presName="parentText" presStyleLbl="node1" presStyleIdx="2" presStyleCnt="5">
        <dgm:presLayoutVars>
          <dgm:chMax val="0"/>
          <dgm:bulletEnabled val="1"/>
        </dgm:presLayoutVars>
      </dgm:prSet>
      <dgm:spPr/>
    </dgm:pt>
    <dgm:pt modelId="{D2A88F0D-5D20-4EF3-9B2F-CC5B1FAD7480}" type="pres">
      <dgm:prSet presAssocID="{C9E7D8A9-36F0-4BE7-AE6A-44D43C567AC7}" presName="spacer" presStyleCnt="0"/>
      <dgm:spPr/>
    </dgm:pt>
    <dgm:pt modelId="{41775ED1-82DD-493A-B548-9CCA619B1EF8}" type="pres">
      <dgm:prSet presAssocID="{C1CE4ED6-8BFF-4403-9D2F-7315A08ACBB5}" presName="parentText" presStyleLbl="node1" presStyleIdx="3" presStyleCnt="5">
        <dgm:presLayoutVars>
          <dgm:chMax val="0"/>
          <dgm:bulletEnabled val="1"/>
        </dgm:presLayoutVars>
      </dgm:prSet>
      <dgm:spPr/>
    </dgm:pt>
    <dgm:pt modelId="{0A0CFD84-926A-4B89-8811-FF425956193B}" type="pres">
      <dgm:prSet presAssocID="{0FB41EEF-7B2E-48DF-9681-B3C68D3C0B52}" presName="spacer" presStyleCnt="0"/>
      <dgm:spPr/>
    </dgm:pt>
    <dgm:pt modelId="{6E3F7339-8B89-4BB7-A181-52A6789F2F8D}" type="pres">
      <dgm:prSet presAssocID="{EEAF488D-47E9-4EA6-8440-ED5D6B057FDF}" presName="parentText" presStyleLbl="node1" presStyleIdx="4" presStyleCnt="5">
        <dgm:presLayoutVars>
          <dgm:chMax val="0"/>
          <dgm:bulletEnabled val="1"/>
        </dgm:presLayoutVars>
      </dgm:prSet>
      <dgm:spPr/>
    </dgm:pt>
  </dgm:ptLst>
  <dgm:cxnLst>
    <dgm:cxn modelId="{A5773F00-31C4-4E85-83E8-DE82706E1567}" srcId="{5C784319-9C9E-4138-AB63-B0F4B7EE17A2}" destId="{D207CFA2-767D-4E64-8EF2-757F1F706EEE}" srcOrd="1" destOrd="0" parTransId="{5C7D8296-32C4-434B-B44D-DB3C85AF3C06}" sibTransId="{E574CE0D-1E51-49D3-B83F-23B4B44BA19D}"/>
    <dgm:cxn modelId="{A99F3103-1DE1-425A-96A6-629A2F8ACDB5}" srcId="{5C784319-9C9E-4138-AB63-B0F4B7EE17A2}" destId="{C1CE4ED6-8BFF-4403-9D2F-7315A08ACBB5}" srcOrd="3" destOrd="0" parTransId="{6595E0D3-A707-446D-958C-6CFD0697D316}" sibTransId="{0FB41EEF-7B2E-48DF-9681-B3C68D3C0B52}"/>
    <dgm:cxn modelId="{0509991E-95FA-4A32-AF3C-E50412B65A53}" type="presOf" srcId="{EEAF488D-47E9-4EA6-8440-ED5D6B057FDF}" destId="{6E3F7339-8B89-4BB7-A181-52A6789F2F8D}" srcOrd="0" destOrd="0" presId="urn:microsoft.com/office/officeart/2005/8/layout/vList2"/>
    <dgm:cxn modelId="{BE74213B-9364-4147-AFE4-FC4F73036175}" type="presOf" srcId="{5C784319-9C9E-4138-AB63-B0F4B7EE17A2}" destId="{4CFA11F5-450E-453D-8DA2-9EE98A1573D7}" srcOrd="0" destOrd="0" presId="urn:microsoft.com/office/officeart/2005/8/layout/vList2"/>
    <dgm:cxn modelId="{E6B3F15D-CFF1-4C67-B13E-D407D3975B76}" srcId="{5C784319-9C9E-4138-AB63-B0F4B7EE17A2}" destId="{EEAF488D-47E9-4EA6-8440-ED5D6B057FDF}" srcOrd="4" destOrd="0" parTransId="{1B596766-AFBC-405E-8EBA-F1BCED232A2D}" sibTransId="{8D6BAE32-5BA9-41A8-B9A6-D2D05B136D21}"/>
    <dgm:cxn modelId="{C00F4166-2CBD-4FD7-B586-691414E8241A}" srcId="{5C784319-9C9E-4138-AB63-B0F4B7EE17A2}" destId="{2C6002E4-B14B-46F3-8D7C-752138DE28E8}" srcOrd="2" destOrd="0" parTransId="{AA286ECB-07DC-44AE-B041-B9A3550D1E28}" sibTransId="{C9E7D8A9-36F0-4BE7-AE6A-44D43C567AC7}"/>
    <dgm:cxn modelId="{F2C47D79-F7A9-4626-B468-97C218215D8E}" type="presOf" srcId="{5DD1F694-9FE7-4E30-A502-0C46AAE2EBCA}" destId="{48F3BFC5-7626-4716-9B11-7E010B04F36A}" srcOrd="0" destOrd="0" presId="urn:microsoft.com/office/officeart/2005/8/layout/vList2"/>
    <dgm:cxn modelId="{93D140A0-0C5D-45F0-BB4A-006C09E70835}" type="presOf" srcId="{2C6002E4-B14B-46F3-8D7C-752138DE28E8}" destId="{F375FEEB-751C-4426-8C94-DAB0DFBE2AFF}" srcOrd="0" destOrd="0" presId="urn:microsoft.com/office/officeart/2005/8/layout/vList2"/>
    <dgm:cxn modelId="{96648EA0-3502-4852-A7EC-21E770C2FC92}" type="presOf" srcId="{D207CFA2-767D-4E64-8EF2-757F1F706EEE}" destId="{669A12BD-0F3F-481C-9E38-192D442D466E}" srcOrd="0" destOrd="0" presId="urn:microsoft.com/office/officeart/2005/8/layout/vList2"/>
    <dgm:cxn modelId="{5F6EE6AA-F7A5-4EC0-8415-6877E47677C1}" type="presOf" srcId="{C1CE4ED6-8BFF-4403-9D2F-7315A08ACBB5}" destId="{41775ED1-82DD-493A-B548-9CCA619B1EF8}" srcOrd="0" destOrd="0" presId="urn:microsoft.com/office/officeart/2005/8/layout/vList2"/>
    <dgm:cxn modelId="{0B48C3AF-04D8-415D-B274-4CF1256F8114}" srcId="{5C784319-9C9E-4138-AB63-B0F4B7EE17A2}" destId="{5DD1F694-9FE7-4E30-A502-0C46AAE2EBCA}" srcOrd="0" destOrd="0" parTransId="{87635B49-CC1A-4052-8CE8-EC9B32FF18B1}" sibTransId="{D0A5CB9C-86FB-4540-A7B6-812E8B1A1578}"/>
    <dgm:cxn modelId="{9420CBAF-A987-4AA1-AED7-E79AB66919D2}" type="presParOf" srcId="{4CFA11F5-450E-453D-8DA2-9EE98A1573D7}" destId="{48F3BFC5-7626-4716-9B11-7E010B04F36A}" srcOrd="0" destOrd="0" presId="urn:microsoft.com/office/officeart/2005/8/layout/vList2"/>
    <dgm:cxn modelId="{0B39E491-3AE2-4C57-8C92-A7DB209F4EDA}" type="presParOf" srcId="{4CFA11F5-450E-453D-8DA2-9EE98A1573D7}" destId="{639952D5-2396-4AAD-A3AF-C14EEB4AE955}" srcOrd="1" destOrd="0" presId="urn:microsoft.com/office/officeart/2005/8/layout/vList2"/>
    <dgm:cxn modelId="{A83EB55F-E354-483A-941B-72F707D4392E}" type="presParOf" srcId="{4CFA11F5-450E-453D-8DA2-9EE98A1573D7}" destId="{669A12BD-0F3F-481C-9E38-192D442D466E}" srcOrd="2" destOrd="0" presId="urn:microsoft.com/office/officeart/2005/8/layout/vList2"/>
    <dgm:cxn modelId="{31368161-ED1F-4BE4-B954-AB1319880C3C}" type="presParOf" srcId="{4CFA11F5-450E-453D-8DA2-9EE98A1573D7}" destId="{6A2FE489-DAF6-41F1-A759-E328F19A8266}" srcOrd="3" destOrd="0" presId="urn:microsoft.com/office/officeart/2005/8/layout/vList2"/>
    <dgm:cxn modelId="{9A69953A-ECBF-4987-B4D4-5A257019B16A}" type="presParOf" srcId="{4CFA11F5-450E-453D-8DA2-9EE98A1573D7}" destId="{F375FEEB-751C-4426-8C94-DAB0DFBE2AFF}" srcOrd="4" destOrd="0" presId="urn:microsoft.com/office/officeart/2005/8/layout/vList2"/>
    <dgm:cxn modelId="{A63E6E1B-D400-4DD5-B979-1EDA0C9096CB}" type="presParOf" srcId="{4CFA11F5-450E-453D-8DA2-9EE98A1573D7}" destId="{D2A88F0D-5D20-4EF3-9B2F-CC5B1FAD7480}" srcOrd="5" destOrd="0" presId="urn:microsoft.com/office/officeart/2005/8/layout/vList2"/>
    <dgm:cxn modelId="{3122AA8B-0EE6-4B1D-9AF0-411D2172A943}" type="presParOf" srcId="{4CFA11F5-450E-453D-8DA2-9EE98A1573D7}" destId="{41775ED1-82DD-493A-B548-9CCA619B1EF8}" srcOrd="6" destOrd="0" presId="urn:microsoft.com/office/officeart/2005/8/layout/vList2"/>
    <dgm:cxn modelId="{9C6DFE6E-3386-4197-852B-E72D0D54EE83}" type="presParOf" srcId="{4CFA11F5-450E-453D-8DA2-9EE98A1573D7}" destId="{0A0CFD84-926A-4B89-8811-FF425956193B}" srcOrd="7" destOrd="0" presId="urn:microsoft.com/office/officeart/2005/8/layout/vList2"/>
    <dgm:cxn modelId="{4A22F51D-DD5B-469A-AE24-8CC8BA5E37CF}" type="presParOf" srcId="{4CFA11F5-450E-453D-8DA2-9EE98A1573D7}" destId="{6E3F7339-8B89-4BB7-A181-52A6789F2F8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3BFC5-7626-4716-9B11-7E010B04F36A}">
      <dsp:nvSpPr>
        <dsp:cNvPr id="0" name=""/>
        <dsp:cNvSpPr/>
      </dsp:nvSpPr>
      <dsp:spPr>
        <a:xfrm>
          <a:off x="0" y="189644"/>
          <a:ext cx="6623095" cy="97212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vi-VN" sz="1700" kern="1200"/>
            <a:t>Ý tưởng ban đầu sẽ dùng mô hình BERT để traning, tuy nhiên do cài đặt không thành công nên nhóm chuyển sang một mô hình khác</a:t>
          </a:r>
          <a:r>
            <a:rPr lang="en-US" sz="1700" kern="1200"/>
            <a:t>.</a:t>
          </a:r>
        </a:p>
      </dsp:txBody>
      <dsp:txXfrm>
        <a:off x="47455" y="237099"/>
        <a:ext cx="6528185" cy="877213"/>
      </dsp:txXfrm>
    </dsp:sp>
    <dsp:sp modelId="{669A12BD-0F3F-481C-9E38-192D442D466E}">
      <dsp:nvSpPr>
        <dsp:cNvPr id="0" name=""/>
        <dsp:cNvSpPr/>
      </dsp:nvSpPr>
      <dsp:spPr>
        <a:xfrm>
          <a:off x="0" y="1210727"/>
          <a:ext cx="6623095" cy="972123"/>
        </a:xfrm>
        <a:prstGeom prst="roundRect">
          <a:avLst/>
        </a:prstGeom>
        <a:solidFill>
          <a:schemeClr val="accent2">
            <a:hueOff val="-4941430"/>
            <a:satOff val="225"/>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Các m</a:t>
          </a:r>
          <a:r>
            <a:rPr lang="vi-VN" sz="1700" kern="1200"/>
            <a:t>ô hình dùng sự kết hợp</a:t>
          </a:r>
          <a:r>
            <a:rPr lang="en-US" sz="1700" kern="1200"/>
            <a:t> Bag-of-Word + TF-IDF để vector hóa text, sau đó đ</a:t>
          </a:r>
          <a:r>
            <a:rPr lang="vi-VN" sz="1700" kern="1200"/>
            <a:t>ư</a:t>
          </a:r>
          <a:r>
            <a:rPr lang="en-US" sz="1700" kern="1200"/>
            <a:t>a các vector vào các mô hình phân lớp (K-NN, Naive-Bayes hoặc RandomForest).</a:t>
          </a:r>
        </a:p>
      </dsp:txBody>
      <dsp:txXfrm>
        <a:off x="47455" y="1258182"/>
        <a:ext cx="6528185" cy="877213"/>
      </dsp:txXfrm>
    </dsp:sp>
    <dsp:sp modelId="{F375FEEB-751C-4426-8C94-DAB0DFBE2AFF}">
      <dsp:nvSpPr>
        <dsp:cNvPr id="0" name=""/>
        <dsp:cNvSpPr/>
      </dsp:nvSpPr>
      <dsp:spPr>
        <a:xfrm>
          <a:off x="0" y="2231811"/>
          <a:ext cx="6623095" cy="972123"/>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Dùng các mô hinh phân lớp với các tham số khác nhau để chọn ra mô hình có độ chính xác cao nhất trên tập Val để chọn mô hình cuối cùng.</a:t>
          </a:r>
        </a:p>
      </dsp:txBody>
      <dsp:txXfrm>
        <a:off x="47455" y="2279266"/>
        <a:ext cx="6528185" cy="877213"/>
      </dsp:txXfrm>
    </dsp:sp>
    <dsp:sp modelId="{41775ED1-82DD-493A-B548-9CCA619B1EF8}">
      <dsp:nvSpPr>
        <dsp:cNvPr id="0" name=""/>
        <dsp:cNvSpPr/>
      </dsp:nvSpPr>
      <dsp:spPr>
        <a:xfrm>
          <a:off x="0" y="3252895"/>
          <a:ext cx="6623095" cy="972123"/>
        </a:xfrm>
        <a:prstGeom prst="roundRect">
          <a:avLst/>
        </a:prstGeom>
        <a:solidFill>
          <a:schemeClr val="accent2">
            <a:hueOff val="-14824290"/>
            <a:satOff val="676"/>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Cách xây dựng từ điển: sử dụng th</a:t>
          </a:r>
          <a:r>
            <a:rPr lang="vi-VN" sz="1700" kern="1200"/>
            <a:t>ư</a:t>
          </a:r>
          <a:r>
            <a:rPr lang="en-US" sz="1700" kern="1200"/>
            <a:t> viện pyvi có sẵn để tách từ. Để chạy đ</a:t>
          </a:r>
          <a:r>
            <a:rPr lang="vi-VN" sz="1700" kern="1200"/>
            <a:t>ư</a:t>
          </a:r>
          <a:r>
            <a:rPr lang="en-US" sz="1700" kern="1200"/>
            <a:t>ợc model cần cài đặt th</a:t>
          </a:r>
          <a:r>
            <a:rPr lang="vi-VN" sz="1700" kern="1200"/>
            <a:t>ư</a:t>
          </a:r>
          <a:r>
            <a:rPr lang="en-US" sz="1700" kern="1200"/>
            <a:t> viện pyvi tr</a:t>
          </a:r>
          <a:r>
            <a:rPr lang="vi-VN" sz="1700" kern="1200"/>
            <a:t>ư</a:t>
          </a:r>
          <a:r>
            <a:rPr lang="en-US" sz="1700" kern="1200"/>
            <a:t>ớc bằng Anaconda Prompt qua dòng lệnh: </a:t>
          </a:r>
          <a:r>
            <a:rPr lang="en-US" sz="1700" b="1" i="1" kern="1200"/>
            <a:t>pip install pyvi</a:t>
          </a:r>
          <a:endParaRPr lang="en-US" sz="1700" kern="1200"/>
        </a:p>
      </dsp:txBody>
      <dsp:txXfrm>
        <a:off x="47455" y="3300350"/>
        <a:ext cx="6528185" cy="877213"/>
      </dsp:txXfrm>
    </dsp:sp>
    <dsp:sp modelId="{6E3F7339-8B89-4BB7-A181-52A6789F2F8D}">
      <dsp:nvSpPr>
        <dsp:cNvPr id="0" name=""/>
        <dsp:cNvSpPr/>
      </dsp:nvSpPr>
      <dsp:spPr>
        <a:xfrm>
          <a:off x="0" y="4273979"/>
          <a:ext cx="6623095" cy="972123"/>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Thêm th</a:t>
          </a:r>
          <a:r>
            <a:rPr lang="vi-VN" sz="1700" kern="1200"/>
            <a:t>ư</a:t>
          </a:r>
          <a:r>
            <a:rPr lang="en-US" sz="1700" kern="1200"/>
            <a:t> viện trong Python để chạy tách từ: </a:t>
          </a:r>
          <a:r>
            <a:rPr lang="en-US" sz="1700" b="1" i="1" kern="1200"/>
            <a:t>from pyvi import ViTokenizer, ViPosTagger</a:t>
          </a:r>
          <a:endParaRPr lang="en-US" sz="1700" kern="1200"/>
        </a:p>
      </dsp:txBody>
      <dsp:txXfrm>
        <a:off x="47455" y="4321434"/>
        <a:ext cx="6528185" cy="87721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10-Jan-20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2497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10-Jan-20</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9317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10-Jan-20</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83118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10-Jan-20</a:t>
            </a:fld>
            <a:endParaRPr lang="en-US"/>
          </a:p>
        </p:txBody>
      </p:sp>
      <p:sp>
        <p:nvSpPr>
          <p:cNvPr id="5" name="Footer Placeholder 4"/>
          <p:cNvSpPr>
            <a:spLocks noGrp="1"/>
          </p:cNvSpPr>
          <p:nvPr>
            <p:ph type="ftr" sz="quarter" idx="11"/>
          </p:nvPr>
        </p:nvSpPr>
        <p:spPr/>
        <p:txBody>
          <a:bodyPr/>
          <a:lstStyle/>
          <a:p>
            <a:r>
              <a:rPr lang="en-US"/>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42993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10-Jan-20</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92336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10-Jan-20</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67436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10-Jan-20</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88652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10-Jan-20</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51235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10-Jan-20</a:t>
            </a:fld>
            <a:endParaRPr lang="en-US"/>
          </a:p>
        </p:txBody>
      </p:sp>
      <p:sp>
        <p:nvSpPr>
          <p:cNvPr id="5" name="Footer Placeholder 4"/>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27706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10-Jan-20</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226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10-Jan-20</a:t>
            </a:fld>
            <a:endParaRPr lang="en-US"/>
          </a:p>
        </p:txBody>
      </p:sp>
      <p:sp>
        <p:nvSpPr>
          <p:cNvPr id="5" name="Footer Placeholder 4"/>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22326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10-Jan-20</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48893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10-Jan-20</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98878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10-Jan-20</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74619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10-Jan-20</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72344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10-Jan-20</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46022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10-Jan-20</a:t>
            </a:fld>
            <a:endParaRPr lang="en-US"/>
          </a:p>
        </p:txBody>
      </p:sp>
      <p:sp>
        <p:nvSpPr>
          <p:cNvPr id="6" name="Footer Placeholder 5"/>
          <p:cNvSpPr>
            <a:spLocks noGrp="1"/>
          </p:cNvSpPr>
          <p:nvPr>
            <p:ph type="ftr" sz="quarter" idx="11"/>
          </p:nvPr>
        </p:nvSpPr>
        <p:spPr/>
        <p:txBody>
          <a:bodyPr/>
          <a:lstStyle/>
          <a:p>
            <a:r>
              <a:rPr lang="en-US"/>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8702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10-Jan-20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3085891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vnexpress.net/"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1181" y="1280223"/>
            <a:ext cx="9875205" cy="2145686"/>
          </a:xfrm>
        </p:spPr>
        <p:txBody>
          <a:bodyPr/>
          <a:lstStyle/>
          <a:p>
            <a:pPr algn="ctr"/>
            <a:br>
              <a:rPr lang="en-US"/>
            </a:br>
            <a:br>
              <a:rPr lang="en-US"/>
            </a:br>
            <a:br>
              <a:rPr lang="en-US"/>
            </a:br>
            <a:br>
              <a:rPr lang="en-US"/>
            </a:br>
            <a:br>
              <a:rPr lang="en-US"/>
            </a:br>
            <a:endParaRPr lang="en-US"/>
          </a:p>
          <a:p>
            <a:pPr algn="ctr"/>
            <a:r>
              <a:rPr lang="en-US" sz="6000">
                <a:latin typeface="Times New Roman"/>
                <a:ea typeface="+mj-lt"/>
                <a:cs typeface="+mj-lt"/>
              </a:rPr>
              <a:t>BÁO CÁO ĐỒ ÁN CUỐI KỲ</a:t>
            </a:r>
          </a:p>
          <a:p>
            <a:pPr algn="ctr"/>
            <a:r>
              <a:rPr lang="en-US" sz="6000">
                <a:latin typeface="Times New Roman"/>
                <a:ea typeface="+mj-lt"/>
                <a:cs typeface="+mj-lt"/>
              </a:rPr>
              <a:t>   </a:t>
            </a:r>
            <a:r>
              <a:rPr lang="en-US" sz="6000" err="1">
                <a:latin typeface="Times New Roman"/>
                <a:ea typeface="+mj-lt"/>
                <a:cs typeface="+mj-lt"/>
              </a:rPr>
              <a:t>Môn</a:t>
            </a:r>
            <a:r>
              <a:rPr lang="en-US" sz="6000">
                <a:latin typeface="Times New Roman"/>
                <a:ea typeface="+mj-lt"/>
                <a:cs typeface="+mj-lt"/>
              </a:rPr>
              <a:t>: Khoa </a:t>
            </a:r>
            <a:r>
              <a:rPr lang="en-US" sz="6000" err="1">
                <a:latin typeface="Times New Roman"/>
                <a:ea typeface="+mj-lt"/>
                <a:cs typeface="+mj-lt"/>
              </a:rPr>
              <a:t>học</a:t>
            </a:r>
            <a:r>
              <a:rPr lang="en-US" sz="6000">
                <a:latin typeface="Times New Roman"/>
                <a:ea typeface="+mj-lt"/>
                <a:cs typeface="+mj-lt"/>
              </a:rPr>
              <a:t> </a:t>
            </a:r>
            <a:r>
              <a:rPr lang="en-US" sz="6000" err="1">
                <a:latin typeface="Times New Roman"/>
                <a:ea typeface="+mj-lt"/>
                <a:cs typeface="+mj-lt"/>
              </a:rPr>
              <a:t>dữ</a:t>
            </a:r>
            <a:r>
              <a:rPr lang="en-US" sz="6000">
                <a:latin typeface="Times New Roman"/>
                <a:ea typeface="+mj-lt"/>
                <a:cs typeface="+mj-lt"/>
              </a:rPr>
              <a:t> </a:t>
            </a:r>
            <a:r>
              <a:rPr lang="en-US" sz="6000" err="1">
                <a:latin typeface="Times New Roman"/>
                <a:ea typeface="+mj-lt"/>
                <a:cs typeface="+mj-lt"/>
              </a:rPr>
              <a:t>liệu</a:t>
            </a:r>
            <a:endParaRPr lang="en-US" sz="6000">
              <a:latin typeface="Times New Roman"/>
              <a:cs typeface="Times New Roman"/>
            </a:endParaRPr>
          </a:p>
        </p:txBody>
      </p:sp>
      <p:sp>
        <p:nvSpPr>
          <p:cNvPr id="3" name="Subtitle 2"/>
          <p:cNvSpPr>
            <a:spLocks noGrp="1"/>
          </p:cNvSpPr>
          <p:nvPr>
            <p:ph type="subTitle" idx="1"/>
          </p:nvPr>
        </p:nvSpPr>
        <p:spPr>
          <a:xfrm>
            <a:off x="1154955" y="3900362"/>
            <a:ext cx="10320903" cy="1738438"/>
          </a:xfrm>
        </p:spPr>
        <p:txBody>
          <a:bodyPr/>
          <a:lstStyle/>
          <a:p>
            <a:r>
              <a:rPr lang="en-US" sz="2400">
                <a:latin typeface="Time new roman"/>
              </a:rPr>
              <a:t>GVHD: </a:t>
            </a:r>
            <a:r>
              <a:rPr lang="en-US" sz="2400" err="1">
                <a:latin typeface="Time new roman"/>
              </a:rPr>
              <a:t>Thầy</a:t>
            </a:r>
            <a:r>
              <a:rPr lang="en-US" sz="2400">
                <a:latin typeface="Time new roman"/>
              </a:rPr>
              <a:t> </a:t>
            </a:r>
            <a:r>
              <a:rPr lang="en-US" sz="2400" err="1">
                <a:latin typeface="Time new roman"/>
              </a:rPr>
              <a:t>Trần</a:t>
            </a:r>
            <a:r>
              <a:rPr lang="en-US" sz="2400">
                <a:latin typeface="Time new roman"/>
              </a:rPr>
              <a:t> </a:t>
            </a:r>
            <a:r>
              <a:rPr lang="en-US" sz="2400" err="1">
                <a:latin typeface="Time new roman"/>
              </a:rPr>
              <a:t>trung</a:t>
            </a:r>
            <a:r>
              <a:rPr lang="en-US" sz="2400">
                <a:latin typeface="Time new roman"/>
              </a:rPr>
              <a:t> </a:t>
            </a:r>
            <a:r>
              <a:rPr lang="en-US" sz="2400" err="1">
                <a:latin typeface="Time new roman"/>
              </a:rPr>
              <a:t>kiên</a:t>
            </a:r>
            <a:r>
              <a:rPr lang="en-US" sz="2400">
                <a:latin typeface="Time new roman"/>
              </a:rPr>
              <a:t> </a:t>
            </a:r>
          </a:p>
          <a:p>
            <a:r>
              <a:rPr lang="en-US" sz="2400" err="1">
                <a:latin typeface="Time new roman"/>
              </a:rPr>
              <a:t>Nhóm</a:t>
            </a:r>
            <a:r>
              <a:rPr lang="en-US" sz="2400">
                <a:latin typeface="Time new roman"/>
              </a:rPr>
              <a:t> 3:  1612696 - </a:t>
            </a:r>
            <a:r>
              <a:rPr lang="en-US" sz="2400" err="1">
                <a:latin typeface="Time new roman"/>
              </a:rPr>
              <a:t>phạm</a:t>
            </a:r>
            <a:r>
              <a:rPr lang="en-US" sz="2400">
                <a:latin typeface="Time new roman"/>
              </a:rPr>
              <a:t> </a:t>
            </a:r>
            <a:r>
              <a:rPr lang="en-US" sz="2400" err="1">
                <a:latin typeface="Time new roman"/>
              </a:rPr>
              <a:t>hoàng</a:t>
            </a:r>
            <a:r>
              <a:rPr lang="en-US" sz="2400">
                <a:latin typeface="Time new roman"/>
              </a:rPr>
              <a:t> </a:t>
            </a:r>
            <a:r>
              <a:rPr lang="en-US" sz="2400" err="1">
                <a:latin typeface="Time new roman"/>
              </a:rPr>
              <a:t>tín</a:t>
            </a:r>
            <a:endParaRPr lang="en-US" sz="2400">
              <a:latin typeface="Time new roman"/>
            </a:endParaRPr>
          </a:p>
          <a:p>
            <a:r>
              <a:rPr lang="en-US" sz="2400">
                <a:latin typeface="Time new roman"/>
              </a:rPr>
              <a:t>                  1612796 - </a:t>
            </a:r>
            <a:r>
              <a:rPr lang="en-US" sz="2400" err="1">
                <a:latin typeface="Time new roman"/>
              </a:rPr>
              <a:t>Trịnh</a:t>
            </a:r>
            <a:r>
              <a:rPr lang="en-US" sz="2400">
                <a:latin typeface="Time new roman"/>
              </a:rPr>
              <a:t> </a:t>
            </a:r>
            <a:r>
              <a:rPr lang="en-US" sz="2400" err="1">
                <a:latin typeface="Time new roman"/>
              </a:rPr>
              <a:t>thị</a:t>
            </a:r>
            <a:r>
              <a:rPr lang="en-US" sz="2400">
                <a:latin typeface="Time new roman"/>
              </a:rPr>
              <a:t> </a:t>
            </a:r>
            <a:r>
              <a:rPr lang="en-US" sz="2400" err="1">
                <a:latin typeface="Time new roman"/>
              </a:rPr>
              <a:t>tố</a:t>
            </a:r>
            <a:r>
              <a:rPr lang="en-US" sz="2400">
                <a:latin typeface="Time new roman"/>
              </a:rPr>
              <a:t> </a:t>
            </a:r>
            <a:r>
              <a:rPr lang="en-US" sz="2400" err="1">
                <a:latin typeface="Time new roman"/>
              </a:rPr>
              <a:t>uyên</a:t>
            </a:r>
            <a:r>
              <a:rPr lang="en-US" sz="2400">
                <a:latin typeface="Time new roman"/>
              </a:rPr>
              <a:t> </a:t>
            </a:r>
          </a:p>
        </p:txBody>
      </p:sp>
    </p:spTree>
    <p:extLst>
      <p:ext uri="{BB962C8B-B14F-4D97-AF65-F5344CB8AC3E}">
        <p14:creationId xmlns:p14="http://schemas.microsoft.com/office/powerpoint/2010/main" val="35632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C7DE-00FC-4A7A-9E7F-7717FCA5B007}"/>
              </a:ext>
            </a:extLst>
          </p:cNvPr>
          <p:cNvSpPr>
            <a:spLocks noGrp="1"/>
          </p:cNvSpPr>
          <p:nvPr>
            <p:ph type="title"/>
          </p:nvPr>
        </p:nvSpPr>
        <p:spPr/>
        <p:txBody>
          <a:bodyPr/>
          <a:lstStyle/>
          <a:p>
            <a:r>
              <a:rPr lang="en-US" sz="4000">
                <a:latin typeface="Times New Roman" panose="02020603050405020304" pitchFamily="18" charset="0"/>
                <a:cs typeface="Times New Roman" panose="02020603050405020304" pitchFamily="18" charset="0"/>
              </a:rPr>
              <a:t>2.4 KẾT QUẢ THU Đ</a:t>
            </a:r>
            <a:r>
              <a:rPr lang="vi-VN" sz="4000">
                <a:latin typeface="Times New Roman" panose="02020603050405020304" pitchFamily="18" charset="0"/>
                <a:cs typeface="Times New Roman" panose="02020603050405020304" pitchFamily="18" charset="0"/>
              </a:rPr>
              <a:t>Ư</a:t>
            </a:r>
            <a:r>
              <a:rPr lang="en-US" sz="4000">
                <a:latin typeface="Times New Roman" panose="02020603050405020304" pitchFamily="18" charset="0"/>
                <a:cs typeface="Times New Roman" panose="02020603050405020304" pitchFamily="18" charset="0"/>
              </a:rPr>
              <a:t>ỢC:</a:t>
            </a:r>
            <a:endParaRPr lang="en-US" sz="4000" err="1">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E75BAD3-98AF-49AD-BC45-0C84B1662C91}"/>
              </a:ext>
            </a:extLst>
          </p:cNvPr>
          <p:cNvSpPr>
            <a:spLocks noGrp="1"/>
          </p:cNvSpPr>
          <p:nvPr>
            <p:ph idx="1"/>
          </p:nvPr>
        </p:nvSpPr>
        <p:spPr>
          <a:xfrm>
            <a:off x="717453" y="3000455"/>
            <a:ext cx="11029070" cy="2883877"/>
          </a:xfrm>
        </p:spPr>
        <p:txBody>
          <a:bodyPr/>
          <a:lstStyle/>
          <a:p>
            <a:pPr>
              <a:lnSpc>
                <a:spcPct val="150000"/>
              </a:lnSpc>
            </a:pPr>
            <a:r>
              <a:rPr lang="en-US" sz="2400">
                <a:latin typeface="Times New Roman" panose="02020603050405020304" pitchFamily="18" charset="0"/>
                <a:cs typeface="Times New Roman" panose="02020603050405020304" pitchFamily="18" charset="0"/>
              </a:rPr>
              <a:t>Chọn ra mô hình có độ chính xác cao nhất trong 3 mô hình ( trên tập Validation) là: </a:t>
            </a:r>
            <a:r>
              <a:rPr lang="en-US" sz="2400" i="1">
                <a:solidFill>
                  <a:srgbClr val="FF0000"/>
                </a:solidFill>
                <a:latin typeface="Times New Roman" panose="02020603050405020304" pitchFamily="18" charset="0"/>
                <a:cs typeface="Times New Roman" panose="02020603050405020304" pitchFamily="18" charset="0"/>
              </a:rPr>
              <a:t>RandomForest với tham số n_jobs = 3.</a:t>
            </a:r>
          </a:p>
          <a:p>
            <a:pPr>
              <a:lnSpc>
                <a:spcPct val="250000"/>
              </a:lnSpc>
            </a:pPr>
            <a:r>
              <a:rPr lang="en-US" sz="2400">
                <a:latin typeface="Times New Roman" panose="02020603050405020304" pitchFamily="18" charset="0"/>
                <a:cs typeface="Times New Roman" panose="02020603050405020304" pitchFamily="18" charset="0"/>
              </a:rPr>
              <a:t>Áp dụng mô hình vào tập test, thu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ợc kết quả: </a:t>
            </a:r>
            <a:r>
              <a:rPr lang="en-US" sz="2400">
                <a:solidFill>
                  <a:srgbClr val="FF0000"/>
                </a:solidFill>
                <a:latin typeface="Times New Roman" panose="02020603050405020304" pitchFamily="18" charset="0"/>
                <a:cs typeface="Times New Roman" panose="02020603050405020304" pitchFamily="18" charset="0"/>
              </a:rPr>
              <a:t>0.8655</a:t>
            </a:r>
          </a:p>
          <a:p>
            <a:pPr marL="0" indent="0">
              <a:lnSpc>
                <a:spcPct val="250000"/>
              </a:lnSpc>
              <a:buNone/>
            </a:pPr>
            <a:endParaRPr lang="en-US" sz="2400">
              <a:latin typeface="Times New Roman" panose="02020603050405020304" pitchFamily="18" charset="0"/>
              <a:cs typeface="Times New Roman" panose="02020603050405020304" pitchFamily="18" charset="0"/>
            </a:endParaRPr>
          </a:p>
          <a:p>
            <a:pPr marL="0" indent="0">
              <a:lnSpc>
                <a:spcPct val="250000"/>
              </a:lnSpc>
              <a:buNone/>
            </a:pPr>
            <a:endParaRPr lang="en-US" sz="2400">
              <a:latin typeface="Times New Roman" panose="02020603050405020304" pitchFamily="18" charset="0"/>
              <a:cs typeface="Times New Roman" panose="02020603050405020304" pitchFamily="18" charset="0"/>
            </a:endParaRPr>
          </a:p>
          <a:p>
            <a:pPr marL="0" indent="0">
              <a:buNone/>
            </a:pPr>
            <a:endParaRPr lang="en-US" sz="2800">
              <a:latin typeface="Times New Roman" panose="02020603050405020304" pitchFamily="18" charset="0"/>
              <a:cs typeface="Times New Roman" panose="02020603050405020304" pitchFamily="18" charset="0"/>
            </a:endParaRPr>
          </a:p>
          <a:p>
            <a:pPr marL="0" indent="0">
              <a:buNone/>
            </a:pPr>
            <a:endParaRPr lang="en-US" sz="2800">
              <a:latin typeface="Times New Roman" panose="02020603050405020304" pitchFamily="18"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1616803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E02C0F0-3A81-40DB-AF05-1ACA284ED3F7}"/>
              </a:ext>
            </a:extLst>
          </p:cNvPr>
          <p:cNvSpPr>
            <a:spLocks noGrp="1"/>
          </p:cNvSpPr>
          <p:nvPr>
            <p:ph type="title"/>
          </p:nvPr>
        </p:nvSpPr>
        <p:spPr/>
        <p:txBody>
          <a:bodyPr/>
          <a:lstStyle/>
          <a:p>
            <a:r>
              <a:rPr lang="vi-VN" sz="4400">
                <a:latin typeface="Times New Roman"/>
                <a:cs typeface="Times New Roman"/>
              </a:rPr>
              <a:t>NỘI DUNG</a:t>
            </a:r>
            <a:endParaRPr lang="vi-VN" sz="4400"/>
          </a:p>
        </p:txBody>
      </p:sp>
      <p:sp>
        <p:nvSpPr>
          <p:cNvPr id="3" name="Chỗ dành sẵn cho Nội dung 2">
            <a:extLst>
              <a:ext uri="{FF2B5EF4-FFF2-40B4-BE49-F238E27FC236}">
                <a16:creationId xmlns:a16="http://schemas.microsoft.com/office/drawing/2014/main" id="{D98FECDD-38EE-4B39-BC1E-956782D72E54}"/>
              </a:ext>
            </a:extLst>
          </p:cNvPr>
          <p:cNvSpPr>
            <a:spLocks noGrp="1"/>
          </p:cNvSpPr>
          <p:nvPr>
            <p:ph idx="1"/>
          </p:nvPr>
        </p:nvSpPr>
        <p:spPr>
          <a:xfrm>
            <a:off x="1988841" y="2617877"/>
            <a:ext cx="5346339" cy="3416300"/>
          </a:xfrm>
        </p:spPr>
        <p:txBody>
          <a:bodyPr vert="horz" lIns="91440" tIns="45720" rIns="91440" bIns="45720" rtlCol="0" anchor="t">
            <a:normAutofit/>
          </a:bodyPr>
          <a:lstStyle/>
          <a:p>
            <a:pPr>
              <a:buFont typeface="Wingdings" charset="2"/>
              <a:buChar char="Ø"/>
            </a:pPr>
            <a:r>
              <a:rPr lang="vi-VN" sz="2800">
                <a:latin typeface="Times New Roman"/>
                <a:cs typeface="Arial"/>
              </a:rPr>
              <a:t>1. CÂU HỎI CẦN TRẢ LỜI</a:t>
            </a:r>
            <a:endParaRPr lang="vi-VN" sz="2800">
              <a:latin typeface="Times New Roman"/>
              <a:cs typeface="Arial" panose="020B0604020202020204" pitchFamily="34" charset="0"/>
            </a:endParaRPr>
          </a:p>
          <a:p>
            <a:pPr>
              <a:buFont typeface="Wingdings" charset="2"/>
              <a:buChar char="Ø"/>
            </a:pPr>
            <a:r>
              <a:rPr lang="vi-VN" sz="2800">
                <a:latin typeface="Times New Roman"/>
                <a:cs typeface="Arial"/>
              </a:rPr>
              <a:t>2. TRẢ LỜI CÂU HỎI: </a:t>
            </a:r>
            <a:endParaRPr lang="vi-VN" sz="2800">
              <a:latin typeface="Times New Roman"/>
              <a:cs typeface="Arial" panose="020B0604020202020204" pitchFamily="34" charset="0"/>
            </a:endParaRPr>
          </a:p>
          <a:p>
            <a:pPr>
              <a:buFont typeface="Wingdings" charset="2"/>
              <a:buChar char="v"/>
            </a:pPr>
            <a:r>
              <a:rPr lang="vi-VN" sz="2800">
                <a:latin typeface="Times New Roman"/>
                <a:cs typeface="Arial"/>
              </a:rPr>
              <a:t>2.1. THU THẬP DỮ LIỆU</a:t>
            </a:r>
          </a:p>
          <a:p>
            <a:pPr>
              <a:buFont typeface="Wingdings" charset="2"/>
              <a:buChar char="v"/>
            </a:pPr>
            <a:r>
              <a:rPr lang="vi-VN" sz="2800">
                <a:latin typeface="Times New Roman"/>
                <a:cs typeface="Arial"/>
              </a:rPr>
              <a:t>2.2. TIỀN XỬ LÍ DỮ LIỆU</a:t>
            </a:r>
          </a:p>
          <a:p>
            <a:pPr>
              <a:buFont typeface="Wingdings" charset="2"/>
              <a:buChar char="v"/>
            </a:pPr>
            <a:r>
              <a:rPr lang="vi-VN" sz="2800">
                <a:latin typeface="Times New Roman"/>
                <a:cs typeface="Arial"/>
              </a:rPr>
              <a:t>2.3. MÔ HÌNH HÓA DỮ LIỆU</a:t>
            </a:r>
          </a:p>
          <a:p>
            <a:pPr>
              <a:buFont typeface="Wingdings" charset="2"/>
              <a:buChar char="Ø"/>
            </a:pPr>
            <a:r>
              <a:rPr lang="vi-VN" sz="2800">
                <a:latin typeface="Times New Roman"/>
                <a:cs typeface="Arial"/>
              </a:rPr>
              <a:t>3. TỔNG KẾT</a:t>
            </a:r>
          </a:p>
        </p:txBody>
      </p:sp>
    </p:spTree>
    <p:extLst>
      <p:ext uri="{BB962C8B-B14F-4D97-AF65-F5344CB8AC3E}">
        <p14:creationId xmlns:p14="http://schemas.microsoft.com/office/powerpoint/2010/main" val="98226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243BF3D-E214-426F-9097-79821417C3BF}"/>
              </a:ext>
            </a:extLst>
          </p:cNvPr>
          <p:cNvSpPr>
            <a:spLocks noGrp="1"/>
          </p:cNvSpPr>
          <p:nvPr>
            <p:ph type="title"/>
          </p:nvPr>
        </p:nvSpPr>
        <p:spPr/>
        <p:txBody>
          <a:bodyPr/>
          <a:lstStyle/>
          <a:p>
            <a:r>
              <a:rPr lang="vi-VN">
                <a:latin typeface="Times New Roman"/>
                <a:cs typeface="Times New Roman"/>
              </a:rPr>
              <a:t>1. CÂU HỎI CẦN TRẢ LỜI</a:t>
            </a:r>
            <a:endParaRPr lang="vi-VN"/>
          </a:p>
        </p:txBody>
      </p:sp>
      <p:sp>
        <p:nvSpPr>
          <p:cNvPr id="3" name="Chỗ dành sẵn cho Nội dung 2">
            <a:extLst>
              <a:ext uri="{FF2B5EF4-FFF2-40B4-BE49-F238E27FC236}">
                <a16:creationId xmlns:a16="http://schemas.microsoft.com/office/drawing/2014/main" id="{2649ADED-7E96-4E72-AC44-9DB718AD3F12}"/>
              </a:ext>
            </a:extLst>
          </p:cNvPr>
          <p:cNvSpPr>
            <a:spLocks noGrp="1"/>
          </p:cNvSpPr>
          <p:nvPr>
            <p:ph idx="1"/>
          </p:nvPr>
        </p:nvSpPr>
        <p:spPr>
          <a:xfrm>
            <a:off x="1025558" y="2589123"/>
            <a:ext cx="11068526" cy="4106412"/>
          </a:xfrm>
        </p:spPr>
        <p:txBody>
          <a:bodyPr vert="horz" lIns="91440" tIns="45720" rIns="91440" bIns="45720" rtlCol="0" anchor="t">
            <a:normAutofit/>
          </a:bodyPr>
          <a:lstStyle/>
          <a:p>
            <a:pPr>
              <a:buFont typeface="Wingdings" panose="05000000000000000000" pitchFamily="2" charset="2"/>
              <a:buChar char="Ø"/>
            </a:pPr>
            <a:r>
              <a:rPr lang="vi-VN" sz="2400">
                <a:latin typeface="Times New Roman"/>
                <a:ea typeface="+mn-lt"/>
                <a:cs typeface="Arial"/>
              </a:rPr>
              <a:t>Câu </a:t>
            </a:r>
            <a:r>
              <a:rPr lang="vi-VN" sz="2400" err="1">
                <a:latin typeface="Times New Roman"/>
                <a:ea typeface="+mn-lt"/>
                <a:cs typeface="Arial"/>
              </a:rPr>
              <a:t>hỏi</a:t>
            </a:r>
            <a:r>
              <a:rPr lang="vi-VN" sz="2400">
                <a:latin typeface="Times New Roman"/>
                <a:ea typeface="+mn-lt"/>
                <a:cs typeface="Arial"/>
              </a:rPr>
              <a:t> đưa ra: </a:t>
            </a:r>
          </a:p>
          <a:p>
            <a:pPr>
              <a:buFont typeface="Wingdings" charset="2"/>
              <a:buChar char="v"/>
            </a:pPr>
            <a:r>
              <a:rPr lang="vi-VN" sz="2400">
                <a:latin typeface="Times New Roman"/>
                <a:ea typeface="+mn-lt"/>
                <a:cs typeface="Arial"/>
              </a:rPr>
              <a:t>Cho </a:t>
            </a:r>
            <a:r>
              <a:rPr lang="vi-VN" sz="2400" err="1">
                <a:latin typeface="Times New Roman"/>
                <a:ea typeface="+mn-lt"/>
                <a:cs typeface="Arial"/>
              </a:rPr>
              <a:t>input</a:t>
            </a:r>
            <a:r>
              <a:rPr lang="vi-VN" sz="2400">
                <a:latin typeface="Times New Roman"/>
                <a:ea typeface="+mn-lt"/>
                <a:cs typeface="Arial"/>
              </a:rPr>
              <a:t>: 1 </a:t>
            </a:r>
            <a:r>
              <a:rPr lang="vi-VN" sz="2400" err="1">
                <a:latin typeface="Times New Roman"/>
                <a:ea typeface="+mn-lt"/>
                <a:cs typeface="Arial"/>
              </a:rPr>
              <a:t>bài</a:t>
            </a:r>
            <a:r>
              <a:rPr lang="vi-VN" sz="2400">
                <a:latin typeface="Times New Roman"/>
                <a:ea typeface="+mn-lt"/>
                <a:cs typeface="Arial"/>
              </a:rPr>
              <a:t> </a:t>
            </a:r>
            <a:r>
              <a:rPr lang="vi-VN" sz="2400" err="1">
                <a:latin typeface="Times New Roman"/>
                <a:ea typeface="+mn-lt"/>
                <a:cs typeface="Arial"/>
              </a:rPr>
              <a:t>báo</a:t>
            </a:r>
            <a:r>
              <a:rPr lang="vi-VN" sz="2400">
                <a:latin typeface="Times New Roman"/>
                <a:ea typeface="+mn-lt"/>
                <a:cs typeface="Arial"/>
              </a:rPr>
              <a:t> </a:t>
            </a:r>
            <a:r>
              <a:rPr lang="vi-VN" sz="2400" err="1">
                <a:latin typeface="Times New Roman"/>
                <a:ea typeface="+mn-lt"/>
                <a:cs typeface="Arial"/>
              </a:rPr>
              <a:t>có</a:t>
            </a:r>
            <a:r>
              <a:rPr lang="vi-VN" sz="2400">
                <a:latin typeface="Times New Roman"/>
                <a:ea typeface="+mn-lt"/>
                <a:cs typeface="Arial"/>
              </a:rPr>
              <a:t> </a:t>
            </a:r>
            <a:r>
              <a:rPr lang="vi-VN" sz="2400" i="1">
                <a:solidFill>
                  <a:srgbClr val="FF0000"/>
                </a:solidFill>
                <a:latin typeface="Times New Roman"/>
                <a:ea typeface="+mn-lt"/>
                <a:cs typeface="Arial"/>
              </a:rPr>
              <a:t>tiêu </a:t>
            </a:r>
            <a:r>
              <a:rPr lang="vi-VN" sz="2400" i="1" err="1">
                <a:solidFill>
                  <a:srgbClr val="FF0000"/>
                </a:solidFill>
                <a:latin typeface="Times New Roman"/>
                <a:ea typeface="+mn-lt"/>
                <a:cs typeface="Arial"/>
              </a:rPr>
              <a:t>đề</a:t>
            </a:r>
            <a:r>
              <a:rPr lang="vi-VN" sz="2400">
                <a:latin typeface="Times New Roman"/>
                <a:ea typeface="+mn-lt"/>
                <a:cs typeface="Arial"/>
              </a:rPr>
              <a:t>, </a:t>
            </a:r>
            <a:r>
              <a:rPr lang="vi-VN" sz="2400" err="1">
                <a:latin typeface="Times New Roman"/>
                <a:ea typeface="+mn-lt"/>
                <a:cs typeface="Arial"/>
              </a:rPr>
              <a:t>có</a:t>
            </a:r>
            <a:r>
              <a:rPr lang="vi-VN" sz="2400">
                <a:latin typeface="Times New Roman"/>
                <a:ea typeface="+mn-lt"/>
                <a:cs typeface="Arial"/>
              </a:rPr>
              <a:t> </a:t>
            </a:r>
            <a:r>
              <a:rPr lang="vi-VN" sz="2400" i="1" err="1">
                <a:solidFill>
                  <a:srgbClr val="FF0000"/>
                </a:solidFill>
                <a:latin typeface="Times New Roman"/>
                <a:ea typeface="+mn-lt"/>
                <a:cs typeface="Arial"/>
              </a:rPr>
              <a:t>nội</a:t>
            </a:r>
            <a:r>
              <a:rPr lang="vi-VN" sz="2400" i="1">
                <a:solidFill>
                  <a:srgbClr val="FF0000"/>
                </a:solidFill>
                <a:latin typeface="Times New Roman"/>
                <a:ea typeface="+mn-lt"/>
                <a:cs typeface="Arial"/>
              </a:rPr>
              <a:t> dung (</a:t>
            </a:r>
            <a:r>
              <a:rPr lang="vi-VN" sz="2400" i="1" err="1">
                <a:solidFill>
                  <a:srgbClr val="FF0000"/>
                </a:solidFill>
                <a:latin typeface="Times New Roman"/>
                <a:ea typeface="+mn-lt"/>
                <a:cs typeface="Arial"/>
              </a:rPr>
              <a:t>dạng</a:t>
            </a:r>
            <a:r>
              <a:rPr lang="vi-VN" sz="2400" i="1">
                <a:solidFill>
                  <a:srgbClr val="FF0000"/>
                </a:solidFill>
                <a:latin typeface="Times New Roman"/>
                <a:ea typeface="+mn-lt"/>
                <a:cs typeface="Arial"/>
              </a:rPr>
              <a:t> </a:t>
            </a:r>
            <a:r>
              <a:rPr lang="vi-VN" sz="2400" i="1" err="1">
                <a:solidFill>
                  <a:srgbClr val="FF0000"/>
                </a:solidFill>
                <a:latin typeface="Times New Roman"/>
                <a:ea typeface="+mn-lt"/>
                <a:cs typeface="Arial"/>
              </a:rPr>
              <a:t>text</a:t>
            </a:r>
            <a:r>
              <a:rPr lang="vi-VN" sz="2400" i="1">
                <a:solidFill>
                  <a:srgbClr val="FF0000"/>
                </a:solidFill>
                <a:latin typeface="Times New Roman"/>
                <a:ea typeface="+mn-lt"/>
                <a:cs typeface="Arial"/>
              </a:rPr>
              <a:t>)</a:t>
            </a:r>
            <a:r>
              <a:rPr lang="vi-VN" sz="2400" i="1">
                <a:latin typeface="Times New Roman"/>
                <a:ea typeface="+mn-lt"/>
                <a:cs typeface="Arial"/>
              </a:rPr>
              <a:t> </a:t>
            </a:r>
            <a:r>
              <a:rPr lang="vi-VN" sz="2400">
                <a:latin typeface="Times New Roman"/>
                <a:ea typeface="+mn-lt"/>
                <a:cs typeface="Arial"/>
              </a:rPr>
              <a:t>.</a:t>
            </a:r>
          </a:p>
          <a:p>
            <a:pPr>
              <a:buFont typeface="Wingdings" charset="2"/>
              <a:buChar char="v"/>
            </a:pPr>
            <a:r>
              <a:rPr lang="vi-VN" sz="2400">
                <a:latin typeface="Times New Roman"/>
                <a:ea typeface="+mn-lt"/>
                <a:cs typeface="Arial"/>
              </a:rPr>
              <a:t>Đưa ra </a:t>
            </a:r>
            <a:r>
              <a:rPr lang="vi-VN" sz="2400" err="1">
                <a:latin typeface="Times New Roman"/>
                <a:ea typeface="+mn-lt"/>
                <a:cs typeface="Arial"/>
              </a:rPr>
              <a:t>output</a:t>
            </a:r>
            <a:r>
              <a:rPr lang="vi-VN" sz="2400">
                <a:latin typeface="Times New Roman"/>
                <a:ea typeface="+mn-lt"/>
                <a:cs typeface="Arial"/>
              </a:rPr>
              <a:t>: </a:t>
            </a:r>
            <a:r>
              <a:rPr lang="vi-VN" sz="2400" i="1">
                <a:solidFill>
                  <a:srgbClr val="FF0000"/>
                </a:solidFill>
                <a:latin typeface="Times New Roman"/>
                <a:ea typeface="+mn-lt"/>
                <a:cs typeface="Arial"/>
              </a:rPr>
              <a:t>Phân </a:t>
            </a:r>
            <a:r>
              <a:rPr lang="vi-VN" sz="2400" i="1" err="1">
                <a:solidFill>
                  <a:srgbClr val="FF0000"/>
                </a:solidFill>
                <a:latin typeface="Times New Roman"/>
                <a:ea typeface="+mn-lt"/>
                <a:cs typeface="Arial"/>
              </a:rPr>
              <a:t>loại</a:t>
            </a:r>
            <a:r>
              <a:rPr lang="vi-VN" sz="2400" i="1">
                <a:latin typeface="Times New Roman"/>
                <a:ea typeface="+mn-lt"/>
                <a:cs typeface="Arial"/>
              </a:rPr>
              <a:t> </a:t>
            </a:r>
            <a:r>
              <a:rPr lang="vi-VN" sz="2400">
                <a:latin typeface="Times New Roman"/>
                <a:ea typeface="+mn-lt"/>
                <a:cs typeface="Arial"/>
              </a:rPr>
              <a:t>văn </a:t>
            </a:r>
            <a:r>
              <a:rPr lang="vi-VN" sz="2400" err="1">
                <a:latin typeface="Times New Roman"/>
                <a:ea typeface="+mn-lt"/>
                <a:cs typeface="Arial"/>
              </a:rPr>
              <a:t>bản</a:t>
            </a:r>
            <a:r>
              <a:rPr lang="vi-VN" sz="2400">
                <a:latin typeface="Times New Roman"/>
                <a:ea typeface="+mn-lt"/>
                <a:cs typeface="Arial"/>
              </a:rPr>
              <a:t> ( </a:t>
            </a:r>
            <a:r>
              <a:rPr lang="vi-VN" sz="2400" err="1">
                <a:latin typeface="Times New Roman"/>
                <a:ea typeface="+mn-lt"/>
                <a:cs typeface="Arial"/>
              </a:rPr>
              <a:t>bài</a:t>
            </a:r>
            <a:r>
              <a:rPr lang="vi-VN" sz="2400">
                <a:latin typeface="Times New Roman"/>
                <a:ea typeface="+mn-lt"/>
                <a:cs typeface="Arial"/>
              </a:rPr>
              <a:t> </a:t>
            </a:r>
            <a:r>
              <a:rPr lang="vi-VN" sz="2400" err="1">
                <a:latin typeface="Times New Roman"/>
                <a:ea typeface="+mn-lt"/>
                <a:cs typeface="Arial"/>
              </a:rPr>
              <a:t>báo</a:t>
            </a:r>
            <a:r>
              <a:rPr lang="vi-VN" sz="2400">
                <a:latin typeface="Times New Roman"/>
                <a:ea typeface="+mn-lt"/>
                <a:cs typeface="Arial"/>
              </a:rPr>
              <a:t>) </a:t>
            </a:r>
            <a:r>
              <a:rPr lang="vi-VN" sz="2400" err="1">
                <a:latin typeface="Times New Roman"/>
                <a:ea typeface="+mn-lt"/>
                <a:cs typeface="Arial"/>
              </a:rPr>
              <a:t>đã</a:t>
            </a:r>
            <a:r>
              <a:rPr lang="vi-VN" sz="2400">
                <a:latin typeface="Times New Roman"/>
                <a:ea typeface="+mn-lt"/>
                <a:cs typeface="Arial"/>
              </a:rPr>
              <a:t> cho </a:t>
            </a:r>
            <a:r>
              <a:rPr lang="vi-VN" sz="2400" err="1">
                <a:latin typeface="Times New Roman"/>
                <a:ea typeface="+mn-lt"/>
                <a:cs typeface="Arial"/>
              </a:rPr>
              <a:t>vào</a:t>
            </a:r>
            <a:r>
              <a:rPr lang="vi-VN" sz="2400">
                <a:latin typeface="Times New Roman"/>
                <a:ea typeface="+mn-lt"/>
                <a:cs typeface="Arial"/>
              </a:rPr>
              <a:t> 1 trong 5 </a:t>
            </a:r>
            <a:r>
              <a:rPr lang="vi-VN" sz="2400" err="1">
                <a:latin typeface="Times New Roman"/>
                <a:ea typeface="+mn-lt"/>
                <a:cs typeface="Arial"/>
              </a:rPr>
              <a:t>loại</a:t>
            </a:r>
            <a:r>
              <a:rPr lang="vi-VN" sz="2400">
                <a:latin typeface="Times New Roman"/>
                <a:ea typeface="+mn-lt"/>
                <a:cs typeface="Arial"/>
              </a:rPr>
              <a:t> </a:t>
            </a:r>
          </a:p>
          <a:p>
            <a:pPr marL="0" indent="0">
              <a:buNone/>
            </a:pPr>
            <a:r>
              <a:rPr lang="vi-VN" sz="2400">
                <a:latin typeface="Times New Roman"/>
                <a:ea typeface="+mn-lt"/>
                <a:cs typeface="Arial"/>
              </a:rPr>
              <a:t>(</a:t>
            </a:r>
            <a:r>
              <a:rPr lang="vi-VN" sz="2400" err="1">
                <a:latin typeface="Times New Roman"/>
                <a:ea typeface="+mn-lt"/>
                <a:cs typeface="Arial"/>
              </a:rPr>
              <a:t>thế</a:t>
            </a:r>
            <a:r>
              <a:rPr lang="vi-VN" sz="2400">
                <a:latin typeface="Times New Roman"/>
                <a:ea typeface="+mn-lt"/>
                <a:cs typeface="Arial"/>
              </a:rPr>
              <a:t> </a:t>
            </a:r>
            <a:r>
              <a:rPr lang="vi-VN" sz="2400" err="1">
                <a:latin typeface="Times New Roman"/>
                <a:ea typeface="+mn-lt"/>
                <a:cs typeface="Arial"/>
              </a:rPr>
              <a:t>giới</a:t>
            </a:r>
            <a:r>
              <a:rPr lang="vi-VN" sz="2400">
                <a:latin typeface="Times New Roman"/>
                <a:ea typeface="+mn-lt"/>
                <a:cs typeface="Arial"/>
              </a:rPr>
              <a:t>, </a:t>
            </a:r>
            <a:r>
              <a:rPr lang="vi-VN" sz="2400" err="1">
                <a:latin typeface="Times New Roman"/>
                <a:ea typeface="+mn-lt"/>
                <a:cs typeface="Arial"/>
              </a:rPr>
              <a:t>giáo</a:t>
            </a:r>
            <a:r>
              <a:rPr lang="vi-VN" sz="2400">
                <a:latin typeface="Times New Roman"/>
                <a:ea typeface="+mn-lt"/>
                <a:cs typeface="Arial"/>
              </a:rPr>
              <a:t> </a:t>
            </a:r>
            <a:r>
              <a:rPr lang="vi-VN" sz="2400" err="1">
                <a:latin typeface="Times New Roman"/>
                <a:ea typeface="+mn-lt"/>
                <a:cs typeface="Arial"/>
              </a:rPr>
              <a:t>dục</a:t>
            </a:r>
            <a:r>
              <a:rPr lang="vi-VN" sz="2400">
                <a:latin typeface="Times New Roman"/>
                <a:ea typeface="+mn-lt"/>
                <a:cs typeface="Arial"/>
              </a:rPr>
              <a:t>, </a:t>
            </a:r>
            <a:r>
              <a:rPr lang="vi-VN" sz="2400" err="1">
                <a:latin typeface="Times New Roman"/>
                <a:ea typeface="+mn-lt"/>
                <a:cs typeface="Arial"/>
              </a:rPr>
              <a:t>thời</a:t>
            </a:r>
            <a:r>
              <a:rPr lang="vi-VN" sz="2400">
                <a:latin typeface="Times New Roman"/>
                <a:ea typeface="+mn-lt"/>
                <a:cs typeface="Arial"/>
              </a:rPr>
              <a:t> </a:t>
            </a:r>
            <a:r>
              <a:rPr lang="vi-VN" sz="2400" err="1">
                <a:latin typeface="Times New Roman"/>
                <a:ea typeface="+mn-lt"/>
                <a:cs typeface="Arial"/>
              </a:rPr>
              <a:t>sự</a:t>
            </a:r>
            <a:r>
              <a:rPr lang="vi-VN" sz="2400">
                <a:latin typeface="Times New Roman"/>
                <a:ea typeface="+mn-lt"/>
                <a:cs typeface="Arial"/>
              </a:rPr>
              <a:t>, </a:t>
            </a:r>
            <a:r>
              <a:rPr lang="vi-VN" sz="2400" err="1">
                <a:latin typeface="Times New Roman"/>
                <a:ea typeface="+mn-lt"/>
                <a:cs typeface="Arial"/>
              </a:rPr>
              <a:t>pháp</a:t>
            </a:r>
            <a:r>
              <a:rPr lang="vi-VN" sz="2400">
                <a:latin typeface="Times New Roman"/>
                <a:ea typeface="+mn-lt"/>
                <a:cs typeface="Arial"/>
              </a:rPr>
              <a:t> </a:t>
            </a:r>
            <a:r>
              <a:rPr lang="vi-VN" sz="2400" err="1">
                <a:latin typeface="Times New Roman"/>
                <a:ea typeface="+mn-lt"/>
                <a:cs typeface="Arial"/>
              </a:rPr>
              <a:t>luật</a:t>
            </a:r>
            <a:r>
              <a:rPr lang="vi-VN" sz="2400">
                <a:latin typeface="Times New Roman"/>
                <a:ea typeface="+mn-lt"/>
                <a:cs typeface="Arial"/>
              </a:rPr>
              <a:t>, khoa </a:t>
            </a:r>
            <a:r>
              <a:rPr lang="vi-VN" sz="2400" err="1">
                <a:latin typeface="Times New Roman"/>
                <a:ea typeface="+mn-lt"/>
                <a:cs typeface="Arial"/>
              </a:rPr>
              <a:t>học</a:t>
            </a:r>
            <a:r>
              <a:rPr lang="vi-VN" sz="2400">
                <a:latin typeface="Times New Roman"/>
                <a:ea typeface="+mn-lt"/>
                <a:cs typeface="Arial"/>
              </a:rPr>
              <a:t>).</a:t>
            </a:r>
            <a:endParaRPr lang="vi-VN" sz="2400">
              <a:latin typeface="Times New Roman"/>
              <a:cs typeface="Arial" panose="020B0604020202020204" pitchFamily="34" charset="0"/>
            </a:endParaRPr>
          </a:p>
          <a:p>
            <a:pPr>
              <a:buFont typeface="Wingdings" panose="05000000000000000000" pitchFamily="2" charset="2"/>
              <a:buChar char="Ø"/>
            </a:pPr>
            <a:r>
              <a:rPr lang="vi-VN" sz="2400" err="1">
                <a:latin typeface="Times New Roman"/>
                <a:ea typeface="+mn-lt"/>
                <a:cs typeface="Arial"/>
              </a:rPr>
              <a:t>Trả</a:t>
            </a:r>
            <a:r>
              <a:rPr lang="vi-VN" sz="2400">
                <a:latin typeface="Times New Roman"/>
                <a:ea typeface="+mn-lt"/>
                <a:cs typeface="Arial"/>
              </a:rPr>
              <a:t> </a:t>
            </a:r>
            <a:r>
              <a:rPr lang="vi-VN" sz="2400" err="1">
                <a:latin typeface="Times New Roman"/>
                <a:ea typeface="+mn-lt"/>
                <a:cs typeface="Arial"/>
              </a:rPr>
              <a:t>lời</a:t>
            </a:r>
            <a:r>
              <a:rPr lang="vi-VN" sz="2400">
                <a:latin typeface="Times New Roman"/>
                <a:ea typeface="+mn-lt"/>
                <a:cs typeface="Arial"/>
              </a:rPr>
              <a:t> </a:t>
            </a:r>
            <a:r>
              <a:rPr lang="vi-VN" sz="2400" err="1">
                <a:latin typeface="Times New Roman"/>
                <a:ea typeface="+mn-lt"/>
                <a:cs typeface="Arial"/>
              </a:rPr>
              <a:t>được</a:t>
            </a:r>
            <a:r>
              <a:rPr lang="vi-VN" sz="2400">
                <a:latin typeface="Times New Roman"/>
                <a:ea typeface="+mn-lt"/>
                <a:cs typeface="Arial"/>
              </a:rPr>
              <a:t> câu </a:t>
            </a:r>
            <a:r>
              <a:rPr lang="vi-VN" sz="2400" err="1">
                <a:latin typeface="Times New Roman"/>
                <a:ea typeface="+mn-lt"/>
                <a:cs typeface="Arial"/>
              </a:rPr>
              <a:t>hỏi</a:t>
            </a:r>
            <a:r>
              <a:rPr lang="vi-VN" sz="2400">
                <a:latin typeface="Times New Roman"/>
                <a:ea typeface="+mn-lt"/>
                <a:cs typeface="Arial"/>
              </a:rPr>
              <a:t> </a:t>
            </a:r>
            <a:r>
              <a:rPr lang="vi-VN" sz="2400" err="1">
                <a:latin typeface="Times New Roman"/>
                <a:ea typeface="+mn-lt"/>
                <a:cs typeface="Arial"/>
              </a:rPr>
              <a:t>thì</a:t>
            </a:r>
            <a:r>
              <a:rPr lang="vi-VN" sz="2400">
                <a:latin typeface="Times New Roman"/>
                <a:ea typeface="+mn-lt"/>
                <a:cs typeface="Arial"/>
              </a:rPr>
              <a:t> </a:t>
            </a:r>
            <a:r>
              <a:rPr lang="vi-VN" sz="2400" err="1">
                <a:latin typeface="Times New Roman"/>
                <a:ea typeface="+mn-lt"/>
                <a:cs typeface="Arial"/>
              </a:rPr>
              <a:t>có</a:t>
            </a:r>
            <a:r>
              <a:rPr lang="vi-VN" sz="2400">
                <a:latin typeface="Times New Roman"/>
                <a:ea typeface="+mn-lt"/>
                <a:cs typeface="Arial"/>
              </a:rPr>
              <a:t> </a:t>
            </a:r>
            <a:r>
              <a:rPr lang="vi-VN" sz="2400" err="1">
                <a:latin typeface="Times New Roman"/>
                <a:ea typeface="+mn-lt"/>
                <a:cs typeface="Arial"/>
              </a:rPr>
              <a:t>lợi</a:t>
            </a:r>
            <a:r>
              <a:rPr lang="vi-VN" sz="2400">
                <a:latin typeface="Times New Roman"/>
                <a:ea typeface="+mn-lt"/>
                <a:cs typeface="Arial"/>
              </a:rPr>
              <a:t> </a:t>
            </a:r>
            <a:r>
              <a:rPr lang="vi-VN" sz="2400" err="1">
                <a:latin typeface="Times New Roman"/>
                <a:ea typeface="+mn-lt"/>
                <a:cs typeface="Arial"/>
              </a:rPr>
              <a:t>gì</a:t>
            </a:r>
            <a:r>
              <a:rPr lang="vi-VN" sz="2400">
                <a:latin typeface="Times New Roman"/>
                <a:ea typeface="+mn-lt"/>
                <a:cs typeface="Arial"/>
              </a:rPr>
              <a:t>?</a:t>
            </a:r>
            <a:endParaRPr lang="vi-VN" sz="2400">
              <a:latin typeface="Times New Roman"/>
              <a:cs typeface="Arial"/>
            </a:endParaRPr>
          </a:p>
          <a:p>
            <a:pPr>
              <a:buFont typeface="Wingdings" charset="2"/>
              <a:buChar char="v"/>
            </a:pPr>
            <a:r>
              <a:rPr lang="vi-VN" sz="2400" err="1">
                <a:latin typeface="Times New Roman"/>
                <a:ea typeface="+mn-lt"/>
                <a:cs typeface="Arial"/>
              </a:rPr>
              <a:t>Nhiều</a:t>
            </a:r>
            <a:r>
              <a:rPr lang="vi-VN" sz="2400">
                <a:latin typeface="Times New Roman"/>
                <a:ea typeface="+mn-lt"/>
                <a:cs typeface="Arial"/>
              </a:rPr>
              <a:t> trang </a:t>
            </a:r>
            <a:r>
              <a:rPr lang="vi-VN" sz="2400" err="1">
                <a:latin typeface="Times New Roman"/>
                <a:ea typeface="+mn-lt"/>
                <a:cs typeface="Arial"/>
              </a:rPr>
              <a:t>là</a:t>
            </a:r>
            <a:r>
              <a:rPr lang="vi-VN" sz="2400">
                <a:latin typeface="Times New Roman"/>
                <a:ea typeface="+mn-lt"/>
                <a:cs typeface="Arial"/>
              </a:rPr>
              <a:t> trang </a:t>
            </a:r>
            <a:r>
              <a:rPr lang="vi-VN" sz="2400" err="1">
                <a:latin typeface="Times New Roman"/>
                <a:ea typeface="+mn-lt"/>
                <a:cs typeface="Arial"/>
              </a:rPr>
              <a:t>báo</a:t>
            </a:r>
            <a:r>
              <a:rPr lang="vi-VN" sz="2400">
                <a:latin typeface="Times New Roman"/>
                <a:ea typeface="+mn-lt"/>
                <a:cs typeface="Arial"/>
              </a:rPr>
              <a:t> (</a:t>
            </a:r>
            <a:r>
              <a:rPr lang="vi-VN" sz="2400" err="1">
                <a:latin typeface="Times New Roman"/>
                <a:ea typeface="+mn-lt"/>
                <a:cs typeface="Arial"/>
              </a:rPr>
              <a:t>viết</a:t>
            </a:r>
            <a:r>
              <a:rPr lang="vi-VN" sz="2400">
                <a:latin typeface="Times New Roman"/>
                <a:ea typeface="+mn-lt"/>
                <a:cs typeface="Arial"/>
              </a:rPr>
              <a:t> </a:t>
            </a:r>
            <a:r>
              <a:rPr lang="vi-VN" sz="2400" err="1">
                <a:latin typeface="Times New Roman"/>
                <a:ea typeface="+mn-lt"/>
                <a:cs typeface="Arial"/>
              </a:rPr>
              <a:t>bài</a:t>
            </a:r>
            <a:r>
              <a:rPr lang="vi-VN" sz="2400">
                <a:latin typeface="Times New Roman"/>
                <a:ea typeface="+mn-lt"/>
                <a:cs typeface="Arial"/>
              </a:rPr>
              <a:t>, đăng </a:t>
            </a:r>
            <a:r>
              <a:rPr lang="vi-VN" sz="2400" err="1">
                <a:latin typeface="Times New Roman"/>
                <a:ea typeface="+mn-lt"/>
                <a:cs typeface="Arial"/>
              </a:rPr>
              <a:t>bài</a:t>
            </a:r>
            <a:r>
              <a:rPr lang="vi-VN" sz="2400">
                <a:latin typeface="Times New Roman"/>
                <a:ea typeface="+mn-lt"/>
                <a:cs typeface="Arial"/>
              </a:rPr>
              <a:t>) , </a:t>
            </a:r>
            <a:r>
              <a:rPr lang="vi-VN" sz="2400" err="1">
                <a:latin typeface="Times New Roman"/>
                <a:ea typeface="+mn-lt"/>
                <a:cs typeface="Arial"/>
              </a:rPr>
              <a:t>có</a:t>
            </a:r>
            <a:r>
              <a:rPr lang="vi-VN" sz="2400">
                <a:latin typeface="Times New Roman"/>
                <a:ea typeface="+mn-lt"/>
                <a:cs typeface="Arial"/>
              </a:rPr>
              <a:t> </a:t>
            </a:r>
            <a:r>
              <a:rPr lang="vi-VN" sz="2400" err="1">
                <a:latin typeface="Times New Roman"/>
                <a:ea typeface="+mn-lt"/>
                <a:cs typeface="Arial"/>
              </a:rPr>
              <a:t>nhiều</a:t>
            </a:r>
            <a:r>
              <a:rPr lang="vi-VN" sz="2400">
                <a:latin typeface="Times New Roman"/>
                <a:ea typeface="+mn-lt"/>
                <a:cs typeface="Arial"/>
              </a:rPr>
              <a:t> trang </a:t>
            </a:r>
            <a:r>
              <a:rPr lang="vi-VN" sz="2400" err="1">
                <a:latin typeface="Times New Roman"/>
                <a:ea typeface="+mn-lt"/>
                <a:cs typeface="Arial"/>
              </a:rPr>
              <a:t>là</a:t>
            </a:r>
            <a:r>
              <a:rPr lang="vi-VN" sz="2400">
                <a:latin typeface="Times New Roman"/>
                <a:ea typeface="+mn-lt"/>
                <a:cs typeface="Arial"/>
              </a:rPr>
              <a:t> </a:t>
            </a:r>
            <a:r>
              <a:rPr lang="vi-VN" sz="2400" err="1">
                <a:latin typeface="Times New Roman"/>
                <a:ea typeface="+mn-lt"/>
                <a:cs typeface="Arial"/>
              </a:rPr>
              <a:t>tổng</a:t>
            </a:r>
            <a:r>
              <a:rPr lang="vi-VN" sz="2400">
                <a:latin typeface="Times New Roman"/>
                <a:ea typeface="+mn-lt"/>
                <a:cs typeface="Arial"/>
              </a:rPr>
              <a:t> </a:t>
            </a:r>
            <a:r>
              <a:rPr lang="vi-VN" sz="2400" err="1">
                <a:latin typeface="Times New Roman"/>
                <a:ea typeface="+mn-lt"/>
                <a:cs typeface="Arial"/>
              </a:rPr>
              <a:t>hợp</a:t>
            </a:r>
            <a:r>
              <a:rPr lang="vi-VN" sz="2400">
                <a:latin typeface="Times New Roman"/>
                <a:ea typeface="+mn-lt"/>
                <a:cs typeface="Arial"/>
              </a:rPr>
              <a:t> tin </a:t>
            </a:r>
            <a:r>
              <a:rPr lang="vi-VN" sz="2400" err="1">
                <a:latin typeface="Times New Roman"/>
                <a:ea typeface="+mn-lt"/>
                <a:cs typeface="Arial"/>
              </a:rPr>
              <a:t>tức</a:t>
            </a:r>
            <a:r>
              <a:rPr lang="vi-VN" sz="2400">
                <a:latin typeface="Times New Roman"/>
                <a:ea typeface="+mn-lt"/>
                <a:cs typeface="Arial"/>
              </a:rPr>
              <a:t> ( </a:t>
            </a:r>
            <a:r>
              <a:rPr lang="vi-VN" sz="2400" err="1">
                <a:latin typeface="Times New Roman"/>
                <a:ea typeface="+mn-lt"/>
                <a:cs typeface="Arial"/>
              </a:rPr>
              <a:t>là</a:t>
            </a:r>
            <a:r>
              <a:rPr lang="vi-VN" sz="2400">
                <a:latin typeface="Times New Roman"/>
                <a:ea typeface="+mn-lt"/>
                <a:cs typeface="Arial"/>
              </a:rPr>
              <a:t> </a:t>
            </a:r>
            <a:r>
              <a:rPr lang="vi-VN" sz="2400" err="1">
                <a:latin typeface="Times New Roman"/>
                <a:ea typeface="+mn-lt"/>
                <a:cs typeface="Arial"/>
              </a:rPr>
              <a:t>lấy</a:t>
            </a:r>
            <a:r>
              <a:rPr lang="vi-VN" sz="2400">
                <a:latin typeface="Times New Roman"/>
                <a:ea typeface="+mn-lt"/>
                <a:cs typeface="Arial"/>
              </a:rPr>
              <a:t> </a:t>
            </a:r>
            <a:r>
              <a:rPr lang="vi-VN" sz="2400" err="1">
                <a:latin typeface="Times New Roman"/>
                <a:ea typeface="+mn-lt"/>
                <a:cs typeface="Arial"/>
              </a:rPr>
              <a:t>bài</a:t>
            </a:r>
            <a:r>
              <a:rPr lang="vi-VN" sz="2400">
                <a:latin typeface="Times New Roman"/>
                <a:ea typeface="+mn-lt"/>
                <a:cs typeface="Arial"/>
              </a:rPr>
              <a:t> </a:t>
            </a:r>
            <a:r>
              <a:rPr lang="vi-VN" sz="2400" err="1">
                <a:latin typeface="Times New Roman"/>
                <a:ea typeface="+mn-lt"/>
                <a:cs typeface="Arial"/>
              </a:rPr>
              <a:t>từ</a:t>
            </a:r>
            <a:r>
              <a:rPr lang="vi-VN" sz="2400">
                <a:latin typeface="Times New Roman"/>
                <a:ea typeface="+mn-lt"/>
                <a:cs typeface="Arial"/>
              </a:rPr>
              <a:t> </a:t>
            </a:r>
            <a:r>
              <a:rPr lang="vi-VN" sz="2400" err="1">
                <a:latin typeface="Times New Roman"/>
                <a:ea typeface="+mn-lt"/>
                <a:cs typeface="Arial"/>
              </a:rPr>
              <a:t>các</a:t>
            </a:r>
            <a:r>
              <a:rPr lang="vi-VN" sz="2400">
                <a:latin typeface="Times New Roman"/>
                <a:ea typeface="+mn-lt"/>
                <a:cs typeface="Arial"/>
              </a:rPr>
              <a:t> trang </a:t>
            </a:r>
            <a:r>
              <a:rPr lang="vi-VN" sz="2400" err="1">
                <a:latin typeface="Times New Roman"/>
                <a:ea typeface="+mn-lt"/>
                <a:cs typeface="Arial"/>
              </a:rPr>
              <a:t>báo</a:t>
            </a:r>
            <a:r>
              <a:rPr lang="vi-VN" sz="2400">
                <a:latin typeface="Times New Roman"/>
                <a:ea typeface="+mn-lt"/>
                <a:cs typeface="Arial"/>
              </a:rPr>
              <a:t> </a:t>
            </a:r>
            <a:r>
              <a:rPr lang="vi-VN" sz="2400" err="1">
                <a:latin typeface="Times New Roman"/>
                <a:ea typeface="+mn-lt"/>
                <a:cs typeface="Arial"/>
              </a:rPr>
              <a:t>để</a:t>
            </a:r>
            <a:r>
              <a:rPr lang="vi-VN" sz="2400">
                <a:latin typeface="Times New Roman"/>
                <a:ea typeface="+mn-lt"/>
                <a:cs typeface="Arial"/>
              </a:rPr>
              <a:t> đăng </a:t>
            </a:r>
            <a:r>
              <a:rPr lang="vi-VN" sz="2400" err="1">
                <a:latin typeface="Times New Roman"/>
                <a:ea typeface="+mn-lt"/>
                <a:cs typeface="Arial"/>
              </a:rPr>
              <a:t>lại</a:t>
            </a:r>
            <a:r>
              <a:rPr lang="vi-VN" sz="2400">
                <a:latin typeface="Times New Roman"/>
                <a:ea typeface="+mn-lt"/>
                <a:cs typeface="Arial"/>
              </a:rPr>
              <a:t>).</a:t>
            </a:r>
          </a:p>
          <a:p>
            <a:pPr>
              <a:buFont typeface="Wingdings" charset="2"/>
              <a:buChar char="v"/>
            </a:pPr>
            <a:r>
              <a:rPr lang="vi-VN" sz="2400" err="1">
                <a:latin typeface="Times New Roman"/>
                <a:ea typeface="+mn-lt"/>
                <a:cs typeface="Arial"/>
              </a:rPr>
              <a:t>Mục</a:t>
            </a:r>
            <a:r>
              <a:rPr lang="vi-VN" sz="2400">
                <a:latin typeface="Times New Roman"/>
                <a:ea typeface="+mn-lt"/>
                <a:cs typeface="Arial"/>
              </a:rPr>
              <a:t> </a:t>
            </a:r>
            <a:r>
              <a:rPr lang="vi-VN" sz="2400" err="1">
                <a:latin typeface="Times New Roman"/>
                <a:ea typeface="+mn-lt"/>
                <a:cs typeface="Arial"/>
              </a:rPr>
              <a:t>đích</a:t>
            </a:r>
            <a:r>
              <a:rPr lang="vi-VN" sz="2400">
                <a:latin typeface="Times New Roman"/>
                <a:ea typeface="+mn-lt"/>
                <a:cs typeface="Arial"/>
              </a:rPr>
              <a:t>: </a:t>
            </a:r>
            <a:r>
              <a:rPr lang="vi-VN" sz="2400" err="1">
                <a:latin typeface="Times New Roman"/>
                <a:ea typeface="+mn-lt"/>
                <a:cs typeface="Arial"/>
              </a:rPr>
              <a:t>Phục</a:t>
            </a:r>
            <a:r>
              <a:rPr lang="vi-VN" sz="2400">
                <a:latin typeface="Times New Roman"/>
                <a:ea typeface="+mn-lt"/>
                <a:cs typeface="Arial"/>
              </a:rPr>
              <a:t> </a:t>
            </a:r>
            <a:r>
              <a:rPr lang="vi-VN" sz="2400" err="1">
                <a:latin typeface="Times New Roman"/>
                <a:ea typeface="+mn-lt"/>
                <a:cs typeface="Arial"/>
              </a:rPr>
              <a:t>vụ</a:t>
            </a:r>
            <a:r>
              <a:rPr lang="vi-VN" sz="2400">
                <a:latin typeface="Times New Roman"/>
                <a:ea typeface="+mn-lt"/>
                <a:cs typeface="Arial"/>
              </a:rPr>
              <a:t> cho </a:t>
            </a:r>
            <a:r>
              <a:rPr lang="vi-VN" sz="2400" err="1">
                <a:latin typeface="Times New Roman"/>
                <a:ea typeface="+mn-lt"/>
                <a:cs typeface="Arial"/>
              </a:rPr>
              <a:t>các</a:t>
            </a:r>
            <a:r>
              <a:rPr lang="vi-VN" sz="2400">
                <a:latin typeface="Times New Roman"/>
                <a:ea typeface="+mn-lt"/>
                <a:cs typeface="Arial"/>
              </a:rPr>
              <a:t> trang </a:t>
            </a:r>
            <a:r>
              <a:rPr lang="vi-VN" sz="2400" err="1">
                <a:latin typeface="Times New Roman"/>
                <a:ea typeface="+mn-lt"/>
                <a:cs typeface="Arial"/>
              </a:rPr>
              <a:t>tổng</a:t>
            </a:r>
            <a:r>
              <a:rPr lang="vi-VN" sz="2400">
                <a:latin typeface="Times New Roman"/>
                <a:ea typeface="+mn-lt"/>
                <a:cs typeface="Arial"/>
              </a:rPr>
              <a:t> </a:t>
            </a:r>
            <a:r>
              <a:rPr lang="vi-VN" sz="2400" err="1">
                <a:latin typeface="Times New Roman"/>
                <a:ea typeface="+mn-lt"/>
                <a:cs typeface="Arial"/>
              </a:rPr>
              <a:t>hợp</a:t>
            </a:r>
            <a:r>
              <a:rPr lang="vi-VN" sz="2400">
                <a:latin typeface="Times New Roman"/>
                <a:ea typeface="+mn-lt"/>
                <a:cs typeface="Arial"/>
              </a:rPr>
              <a:t> tin </a:t>
            </a:r>
            <a:r>
              <a:rPr lang="vi-VN" sz="2400" err="1">
                <a:latin typeface="Times New Roman"/>
                <a:ea typeface="+mn-lt"/>
                <a:cs typeface="Arial"/>
              </a:rPr>
              <a:t>tức</a:t>
            </a:r>
            <a:r>
              <a:rPr lang="vi-VN" sz="2400">
                <a:latin typeface="Times New Roman"/>
                <a:ea typeface="+mn-lt"/>
                <a:cs typeface="Arial"/>
              </a:rPr>
              <a:t>, </a:t>
            </a:r>
            <a:r>
              <a:rPr lang="vi-VN" sz="2400" err="1">
                <a:latin typeface="Times New Roman"/>
                <a:ea typeface="+mn-lt"/>
                <a:cs typeface="Arial"/>
              </a:rPr>
              <a:t>giúp</a:t>
            </a:r>
            <a:r>
              <a:rPr lang="vi-VN" sz="2400">
                <a:latin typeface="Times New Roman"/>
                <a:ea typeface="+mn-lt"/>
                <a:cs typeface="Arial"/>
              </a:rPr>
              <a:t> phân </a:t>
            </a:r>
            <a:r>
              <a:rPr lang="vi-VN" sz="2400" err="1">
                <a:latin typeface="Times New Roman"/>
                <a:ea typeface="+mn-lt"/>
                <a:cs typeface="Arial"/>
              </a:rPr>
              <a:t>loại</a:t>
            </a:r>
            <a:r>
              <a:rPr lang="vi-VN" sz="2400">
                <a:latin typeface="Times New Roman"/>
                <a:ea typeface="+mn-lt"/>
                <a:cs typeface="Arial"/>
              </a:rPr>
              <a:t> </a:t>
            </a:r>
            <a:r>
              <a:rPr lang="vi-VN" sz="2400" err="1">
                <a:latin typeface="Times New Roman"/>
                <a:ea typeface="+mn-lt"/>
                <a:cs typeface="Arial"/>
              </a:rPr>
              <a:t>bài</a:t>
            </a:r>
            <a:r>
              <a:rPr lang="vi-VN" sz="2400">
                <a:latin typeface="Times New Roman"/>
                <a:ea typeface="+mn-lt"/>
                <a:cs typeface="Arial"/>
              </a:rPr>
              <a:t> </a:t>
            </a:r>
            <a:r>
              <a:rPr lang="vi-VN" sz="2400" err="1">
                <a:latin typeface="Times New Roman"/>
                <a:ea typeface="+mn-lt"/>
                <a:cs typeface="Arial"/>
              </a:rPr>
              <a:t>viết</a:t>
            </a:r>
            <a:r>
              <a:rPr lang="vi-VN" sz="2400">
                <a:latin typeface="Times New Roman"/>
                <a:ea typeface="+mn-lt"/>
                <a:cs typeface="Arial"/>
              </a:rPr>
              <a:t>.</a:t>
            </a:r>
            <a:endParaRPr lang="vi-VN" sz="2400">
              <a:latin typeface="Times New Roman"/>
              <a:cs typeface="Arial"/>
            </a:endParaRPr>
          </a:p>
          <a:p>
            <a:pPr marL="0" indent="0">
              <a:buNone/>
            </a:pPr>
            <a:endParaRPr lang="vi-VN">
              <a:latin typeface="Arial"/>
              <a:cs typeface="Arial"/>
            </a:endParaRPr>
          </a:p>
        </p:txBody>
      </p:sp>
    </p:spTree>
    <p:extLst>
      <p:ext uri="{BB962C8B-B14F-4D97-AF65-F5344CB8AC3E}">
        <p14:creationId xmlns:p14="http://schemas.microsoft.com/office/powerpoint/2010/main" val="2012854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138B520-2DBF-4109-9885-7E8B1D83223A}"/>
              </a:ext>
            </a:extLst>
          </p:cNvPr>
          <p:cNvSpPr>
            <a:spLocks noGrp="1"/>
          </p:cNvSpPr>
          <p:nvPr>
            <p:ph type="ctrTitle"/>
          </p:nvPr>
        </p:nvSpPr>
        <p:spPr>
          <a:xfrm>
            <a:off x="1683171" y="1169773"/>
            <a:ext cx="8825658" cy="2870161"/>
          </a:xfrm>
        </p:spPr>
        <p:txBody>
          <a:bodyPr anchor="b">
            <a:normAutofit/>
          </a:bodyPr>
          <a:lstStyle/>
          <a:p>
            <a:pPr algn="ctr"/>
            <a:r>
              <a:rPr lang="vi-VN">
                <a:solidFill>
                  <a:schemeClr val="tx1"/>
                </a:solidFill>
                <a:latin typeface="Times New Roman"/>
                <a:cs typeface="Times New Roman"/>
              </a:rPr>
              <a:t>2. TRẢ LỜI CÂU HỎI </a:t>
            </a:r>
            <a:endParaRPr lang="vi-VN">
              <a:solidFill>
                <a:schemeClr val="tx1"/>
              </a:solidFill>
            </a:endParaRPr>
          </a:p>
        </p:txBody>
      </p:sp>
    </p:spTree>
    <p:extLst>
      <p:ext uri="{BB962C8B-B14F-4D97-AF65-F5344CB8AC3E}">
        <p14:creationId xmlns:p14="http://schemas.microsoft.com/office/powerpoint/2010/main" val="272034150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Shape 11">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4"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êu đề 1">
            <a:extLst>
              <a:ext uri="{FF2B5EF4-FFF2-40B4-BE49-F238E27FC236}">
                <a16:creationId xmlns:a16="http://schemas.microsoft.com/office/drawing/2014/main" id="{43C1257E-72D1-42B7-91AC-0531B08D60F1}"/>
              </a:ext>
            </a:extLst>
          </p:cNvPr>
          <p:cNvSpPr>
            <a:spLocks noGrp="1"/>
          </p:cNvSpPr>
          <p:nvPr>
            <p:ph type="title"/>
          </p:nvPr>
        </p:nvSpPr>
        <p:spPr>
          <a:xfrm>
            <a:off x="1154955" y="973668"/>
            <a:ext cx="2942210" cy="1020232"/>
          </a:xfrm>
        </p:spPr>
        <p:txBody>
          <a:bodyPr>
            <a:normAutofit/>
          </a:bodyPr>
          <a:lstStyle/>
          <a:p>
            <a:pPr>
              <a:lnSpc>
                <a:spcPct val="90000"/>
              </a:lnSpc>
            </a:pPr>
            <a:r>
              <a:rPr lang="vi-VN" sz="3100">
                <a:solidFill>
                  <a:schemeClr val="tx1"/>
                </a:solidFill>
                <a:latin typeface="Times New Roman"/>
                <a:cs typeface="Times New Roman"/>
              </a:rPr>
              <a:t>2.1. THU THẬP DỮ LIỆU</a:t>
            </a:r>
            <a:endParaRPr lang="vi-VN" sz="3100">
              <a:solidFill>
                <a:schemeClr val="tx1"/>
              </a:solidFill>
            </a:endParaRPr>
          </a:p>
        </p:txBody>
      </p:sp>
      <p:pic>
        <p:nvPicPr>
          <p:cNvPr id="5" name="Picture 4" descr="A screenshot of a cell phone&#10;&#10;Description automatically generated">
            <a:extLst>
              <a:ext uri="{FF2B5EF4-FFF2-40B4-BE49-F238E27FC236}">
                <a16:creationId xmlns:a16="http://schemas.microsoft.com/office/drawing/2014/main" id="{897F16C7-CBDE-48B5-BB91-C45712AD44B9}"/>
              </a:ext>
            </a:extLst>
          </p:cNvPr>
          <p:cNvPicPr>
            <a:picLocks noChangeAspect="1"/>
          </p:cNvPicPr>
          <p:nvPr/>
        </p:nvPicPr>
        <p:blipFill rotWithShape="1">
          <a:blip r:embed="rId2"/>
          <a:srcRect l="1246" r="-2" b="-2"/>
          <a:stretch/>
        </p:blipFill>
        <p:spPr>
          <a:xfrm>
            <a:off x="4900878" y="711201"/>
            <a:ext cx="6521865" cy="5152571"/>
          </a:xfrm>
          <a:prstGeom prst="rect">
            <a:avLst/>
          </a:prstGeom>
        </p:spPr>
      </p:pic>
      <p:sp>
        <p:nvSpPr>
          <p:cNvPr id="16" name="Rectangle 15">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hỗ dành sẵn cho Nội dung 2">
            <a:extLst>
              <a:ext uri="{FF2B5EF4-FFF2-40B4-BE49-F238E27FC236}">
                <a16:creationId xmlns:a16="http://schemas.microsoft.com/office/drawing/2014/main" id="{A24F6906-48C6-4AD5-B5F6-9C14A95781C4}"/>
              </a:ext>
            </a:extLst>
          </p:cNvPr>
          <p:cNvSpPr>
            <a:spLocks noGrp="1"/>
          </p:cNvSpPr>
          <p:nvPr>
            <p:ph idx="1"/>
          </p:nvPr>
        </p:nvSpPr>
        <p:spPr>
          <a:xfrm>
            <a:off x="769257" y="1993900"/>
            <a:ext cx="3859676" cy="4025900"/>
          </a:xfrm>
        </p:spPr>
        <p:txBody>
          <a:bodyPr vert="horz" lIns="91440" tIns="45720" rIns="91440" bIns="45720" rtlCol="0">
            <a:noAutofit/>
          </a:bodyPr>
          <a:lstStyle/>
          <a:p>
            <a:r>
              <a:rPr lang="vi-VN" sz="3600">
                <a:solidFill>
                  <a:schemeClr val="tx1"/>
                </a:solidFill>
                <a:latin typeface="+mj-lt"/>
                <a:cs typeface="Arial"/>
              </a:rPr>
              <a:t>Nguồn: từ trang báoVnxpress </a:t>
            </a:r>
          </a:p>
          <a:p>
            <a:r>
              <a:rPr lang="en-US" sz="2000" b="1">
                <a:solidFill>
                  <a:schemeClr val="tx1"/>
                </a:solidFill>
                <a:latin typeface="Time new roman"/>
                <a:hlinkClick r:id="rId3">
                  <a:extLst>
                    <a:ext uri="{A12FA001-AC4F-418D-AE19-62706E023703}">
                      <ahyp:hlinkClr xmlns:ahyp="http://schemas.microsoft.com/office/drawing/2018/hyperlinkcolor" val="tx"/>
                    </a:ext>
                  </a:extLst>
                </a:hlinkClick>
              </a:rPr>
              <a:t>https://vnexpress.net/</a:t>
            </a:r>
            <a:endParaRPr lang="en-US" sz="2000" b="1">
              <a:solidFill>
                <a:schemeClr val="tx1"/>
              </a:solidFill>
              <a:latin typeface="Time new roman"/>
            </a:endParaRPr>
          </a:p>
          <a:p>
            <a:r>
              <a:rPr lang="en-US" sz="3600">
                <a:solidFill>
                  <a:schemeClr val="tx1"/>
                </a:solidFill>
                <a:latin typeface="+mj-lt"/>
              </a:rPr>
              <a:t>Kiểm tra file robot.txt </a:t>
            </a:r>
            <a:r>
              <a:rPr lang="vi-VN" sz="3600">
                <a:solidFill>
                  <a:schemeClr val="tx1"/>
                </a:solidFill>
                <a:latin typeface="+mj-lt"/>
              </a:rPr>
              <a:t>  </a:t>
            </a:r>
          </a:p>
        </p:txBody>
      </p:sp>
      <p:sp>
        <p:nvSpPr>
          <p:cNvPr id="22"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55174071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5" name="Freeform: Shape 14">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32F7EF4B-0EAE-4BE0-BC3E-516240C541BF}"/>
              </a:ext>
            </a:extLst>
          </p:cNvPr>
          <p:cNvSpPr>
            <a:spLocks noGrp="1"/>
          </p:cNvSpPr>
          <p:nvPr>
            <p:ph type="title"/>
          </p:nvPr>
        </p:nvSpPr>
        <p:spPr>
          <a:xfrm>
            <a:off x="1154955" y="973668"/>
            <a:ext cx="2942210" cy="1020232"/>
          </a:xfrm>
        </p:spPr>
        <p:txBody>
          <a:bodyPr>
            <a:normAutofit/>
          </a:bodyPr>
          <a:lstStyle/>
          <a:p>
            <a:pPr>
              <a:lnSpc>
                <a:spcPct val="90000"/>
              </a:lnSpc>
            </a:pPr>
            <a:r>
              <a:rPr lang="vi-VN" sz="3300">
                <a:solidFill>
                  <a:srgbClr val="EBEBEB"/>
                </a:solidFill>
              </a:rPr>
              <a:t>2.1 THU THẬP DỮ LIỆU</a:t>
            </a:r>
            <a:endParaRPr lang="en-US" sz="3300">
              <a:solidFill>
                <a:srgbClr val="EBEBEB"/>
              </a:solidFill>
            </a:endParaRPr>
          </a:p>
        </p:txBody>
      </p:sp>
      <p:pic>
        <p:nvPicPr>
          <p:cNvPr id="8" name="Picture 7">
            <a:extLst>
              <a:ext uri="{FF2B5EF4-FFF2-40B4-BE49-F238E27FC236}">
                <a16:creationId xmlns:a16="http://schemas.microsoft.com/office/drawing/2014/main" id="{24A478D4-6652-47B7-9821-7876468CFC18}"/>
              </a:ext>
            </a:extLst>
          </p:cNvPr>
          <p:cNvPicPr>
            <a:picLocks noChangeAspect="1"/>
          </p:cNvPicPr>
          <p:nvPr/>
        </p:nvPicPr>
        <p:blipFill>
          <a:blip r:embed="rId2"/>
          <a:stretch>
            <a:fillRect/>
          </a:stretch>
        </p:blipFill>
        <p:spPr>
          <a:xfrm>
            <a:off x="5447331" y="803751"/>
            <a:ext cx="5886084" cy="5250498"/>
          </a:xfrm>
          <a:prstGeom prst="rect">
            <a:avLst/>
          </a:prstGeom>
        </p:spPr>
      </p:pic>
      <p:sp>
        <p:nvSpPr>
          <p:cNvPr id="19" name="Rectangle 18">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C9BCE3A-4753-4151-9CAE-680B1FE59B7D}"/>
              </a:ext>
            </a:extLst>
          </p:cNvPr>
          <p:cNvSpPr>
            <a:spLocks noGrp="1"/>
          </p:cNvSpPr>
          <p:nvPr>
            <p:ph idx="1"/>
          </p:nvPr>
        </p:nvSpPr>
        <p:spPr>
          <a:xfrm>
            <a:off x="1154955" y="2120900"/>
            <a:ext cx="3133726" cy="3898900"/>
          </a:xfrm>
        </p:spPr>
        <p:txBody>
          <a:bodyPr vert="horz" lIns="91440" tIns="45720" rIns="91440" bIns="45720" rtlCol="0" anchor="t">
            <a:normAutofit/>
          </a:bodyPr>
          <a:lstStyle/>
          <a:p>
            <a:pPr>
              <a:buFont typeface="Wingdings" panose="05000000000000000000" pitchFamily="2" charset="2"/>
              <a:buChar char="Ø"/>
            </a:pPr>
            <a:r>
              <a:rPr lang="vi-VN" err="1">
                <a:solidFill>
                  <a:srgbClr val="FFFFFF"/>
                </a:solidFill>
                <a:latin typeface="Time new roman"/>
              </a:rPr>
              <a:t>Cấu</a:t>
            </a:r>
            <a:r>
              <a:rPr lang="vi-VN">
                <a:solidFill>
                  <a:srgbClr val="FFFFFF"/>
                </a:solidFill>
                <a:latin typeface="Time new roman"/>
              </a:rPr>
              <a:t> </a:t>
            </a:r>
            <a:r>
              <a:rPr lang="vi-VN" err="1">
                <a:solidFill>
                  <a:srgbClr val="FFFFFF"/>
                </a:solidFill>
                <a:latin typeface="Time new roman"/>
              </a:rPr>
              <a:t>trúc</a:t>
            </a:r>
            <a:r>
              <a:rPr lang="vi-VN">
                <a:solidFill>
                  <a:srgbClr val="FFFFFF"/>
                </a:solidFill>
                <a:latin typeface="Time new roman"/>
              </a:rPr>
              <a:t> </a:t>
            </a:r>
            <a:r>
              <a:rPr lang="vi-VN" err="1">
                <a:solidFill>
                  <a:srgbClr val="FFFFFF"/>
                </a:solidFill>
                <a:latin typeface="Time new roman"/>
              </a:rPr>
              <a:t>data</a:t>
            </a:r>
            <a:r>
              <a:rPr lang="vi-VN">
                <a:solidFill>
                  <a:srgbClr val="FFFFFF"/>
                </a:solidFill>
                <a:latin typeface="Time new roman"/>
              </a:rPr>
              <a:t>: </a:t>
            </a:r>
            <a:r>
              <a:rPr lang="vi-VN" err="1">
                <a:solidFill>
                  <a:srgbClr val="FFFFFF"/>
                </a:solidFill>
                <a:latin typeface="Time new roman"/>
              </a:rPr>
              <a:t>train</a:t>
            </a:r>
            <a:r>
              <a:rPr lang="vi-VN">
                <a:solidFill>
                  <a:srgbClr val="FFFFFF"/>
                </a:solidFill>
                <a:latin typeface="Time new roman"/>
              </a:rPr>
              <a:t> : </a:t>
            </a:r>
            <a:r>
              <a:rPr lang="vi-VN" err="1">
                <a:solidFill>
                  <a:srgbClr val="FFFFFF"/>
                </a:solidFill>
                <a:latin typeface="Time new roman"/>
              </a:rPr>
              <a:t>test</a:t>
            </a:r>
            <a:r>
              <a:rPr lang="vi-VN">
                <a:solidFill>
                  <a:srgbClr val="FFFFFF"/>
                </a:solidFill>
                <a:latin typeface="Time new roman"/>
              </a:rPr>
              <a:t> : </a:t>
            </a:r>
            <a:r>
              <a:rPr lang="vi-VN" err="1">
                <a:solidFill>
                  <a:srgbClr val="FFFFFF"/>
                </a:solidFill>
                <a:latin typeface="Time new roman"/>
              </a:rPr>
              <a:t>validation</a:t>
            </a:r>
            <a:r>
              <a:rPr lang="vi-VN">
                <a:solidFill>
                  <a:srgbClr val="FFFFFF"/>
                </a:solidFill>
                <a:latin typeface="Time new roman"/>
              </a:rPr>
              <a:t> = 6:2:2</a:t>
            </a:r>
          </a:p>
          <a:p>
            <a:pPr>
              <a:buFont typeface="Wingdings" panose="05000000000000000000" pitchFamily="2" charset="2"/>
              <a:buChar char="Ø"/>
            </a:pPr>
            <a:r>
              <a:rPr lang="vi-VN">
                <a:solidFill>
                  <a:srgbClr val="FFFFFF"/>
                </a:solidFill>
                <a:latin typeface="Time new roman"/>
              </a:rPr>
              <a:t>Mô </a:t>
            </a:r>
            <a:r>
              <a:rPr lang="vi-VN" err="1">
                <a:solidFill>
                  <a:srgbClr val="FFFFFF"/>
                </a:solidFill>
                <a:latin typeface="Time new roman"/>
              </a:rPr>
              <a:t>tả</a:t>
            </a:r>
            <a:r>
              <a:rPr lang="vi-VN">
                <a:solidFill>
                  <a:srgbClr val="FFFFFF"/>
                </a:solidFill>
                <a:latin typeface="Time new roman"/>
              </a:rPr>
              <a:t> </a:t>
            </a:r>
            <a:r>
              <a:rPr lang="vi-VN" err="1">
                <a:solidFill>
                  <a:srgbClr val="FFFFFF"/>
                </a:solidFill>
                <a:latin typeface="Time new roman"/>
              </a:rPr>
              <a:t>số</a:t>
            </a:r>
            <a:r>
              <a:rPr lang="vi-VN">
                <a:solidFill>
                  <a:srgbClr val="FFFFFF"/>
                </a:solidFill>
                <a:latin typeface="Time new roman"/>
              </a:rPr>
              <a:t> </a:t>
            </a:r>
            <a:r>
              <a:rPr lang="vi-VN" err="1">
                <a:solidFill>
                  <a:srgbClr val="FFFFFF"/>
                </a:solidFill>
                <a:latin typeface="Time new roman"/>
              </a:rPr>
              <a:t>lượng</a:t>
            </a:r>
            <a:r>
              <a:rPr lang="vi-VN">
                <a:solidFill>
                  <a:srgbClr val="FFFFFF"/>
                </a:solidFill>
                <a:latin typeface="Time new roman"/>
              </a:rPr>
              <a:t> </a:t>
            </a:r>
            <a:r>
              <a:rPr lang="vi-VN" err="1">
                <a:solidFill>
                  <a:srgbClr val="FFFFFF"/>
                </a:solidFill>
                <a:latin typeface="Time new roman"/>
              </a:rPr>
              <a:t>dữ</a:t>
            </a:r>
            <a:r>
              <a:rPr lang="vi-VN">
                <a:solidFill>
                  <a:srgbClr val="FFFFFF"/>
                </a:solidFill>
                <a:latin typeface="Time new roman"/>
              </a:rPr>
              <a:t> </a:t>
            </a:r>
            <a:r>
              <a:rPr lang="vi-VN" err="1">
                <a:solidFill>
                  <a:srgbClr val="FFFFFF"/>
                </a:solidFill>
                <a:latin typeface="Time new roman"/>
              </a:rPr>
              <a:t>liệu</a:t>
            </a:r>
            <a:r>
              <a:rPr lang="vi-VN">
                <a:solidFill>
                  <a:srgbClr val="FFFFFF"/>
                </a:solidFill>
                <a:latin typeface="Time new roman"/>
              </a:rPr>
              <a:t>:</a:t>
            </a:r>
          </a:p>
          <a:p>
            <a:pPr marL="0" indent="0">
              <a:buNone/>
            </a:pPr>
            <a:endParaRPr lang="vi-VN">
              <a:solidFill>
                <a:srgbClr val="FFFFFF"/>
              </a:solidFill>
              <a:latin typeface="Time new roman"/>
            </a:endParaRPr>
          </a:p>
          <a:p>
            <a:pPr>
              <a:buFont typeface="Wingdings" panose="05000000000000000000" pitchFamily="2" charset="2"/>
              <a:buChar char="Ø"/>
            </a:pPr>
            <a:endParaRPr lang="vi-VN">
              <a:solidFill>
                <a:srgbClr val="FFFFFF"/>
              </a:solidFill>
              <a:latin typeface="Time new roman"/>
            </a:endParaRPr>
          </a:p>
        </p:txBody>
      </p:sp>
      <p:sp>
        <p:nvSpPr>
          <p:cNvPr id="2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59285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970CF-61AB-4C87-98F9-E97D474AE458}"/>
              </a:ext>
            </a:extLst>
          </p:cNvPr>
          <p:cNvSpPr>
            <a:spLocks noGrp="1"/>
          </p:cNvSpPr>
          <p:nvPr>
            <p:ph type="title"/>
          </p:nvPr>
        </p:nvSpPr>
        <p:spPr/>
        <p:txBody>
          <a:bodyPr/>
          <a:lstStyle/>
          <a:p>
            <a:r>
              <a:rPr lang="vi-VN"/>
              <a:t>2.2 TIỀN XỬ LÝ DỮ LIỆU</a:t>
            </a:r>
            <a:endParaRPr lang="en-US"/>
          </a:p>
        </p:txBody>
      </p:sp>
      <p:sp>
        <p:nvSpPr>
          <p:cNvPr id="3" name="Content Placeholder 2">
            <a:extLst>
              <a:ext uri="{FF2B5EF4-FFF2-40B4-BE49-F238E27FC236}">
                <a16:creationId xmlns:a16="http://schemas.microsoft.com/office/drawing/2014/main" id="{0FB69F53-D0AE-4928-85F3-4499D3C24B66}"/>
              </a:ext>
            </a:extLst>
          </p:cNvPr>
          <p:cNvSpPr>
            <a:spLocks noGrp="1"/>
          </p:cNvSpPr>
          <p:nvPr>
            <p:ph idx="1"/>
          </p:nvPr>
        </p:nvSpPr>
        <p:spPr>
          <a:xfrm>
            <a:off x="662609" y="2486810"/>
            <a:ext cx="10363200" cy="3781468"/>
          </a:xfrm>
        </p:spPr>
        <p:txBody>
          <a:bodyPr>
            <a:normAutofit/>
          </a:bodyPr>
          <a:lstStyle/>
          <a:p>
            <a:pPr>
              <a:buFont typeface="+mj-lt"/>
              <a:buAutoNum type="arabicPeriod"/>
            </a:pPr>
            <a:r>
              <a:rPr lang="vi-VN" sz="3600">
                <a:latin typeface="+mj-lt"/>
              </a:rPr>
              <a:t>Xóa các dòng có giá trị thiếu, giá trị trùng, len(Content) &lt;= 50.</a:t>
            </a:r>
          </a:p>
          <a:p>
            <a:pPr>
              <a:buFont typeface="+mj-lt"/>
              <a:buAutoNum type="arabicPeriod"/>
            </a:pPr>
            <a:r>
              <a:rPr lang="vi-VN" sz="3600">
                <a:latin typeface="+mj-lt"/>
              </a:rPr>
              <a:t>Ghép 2 cột Title và Content lại thành cột X</a:t>
            </a:r>
          </a:p>
          <a:p>
            <a:pPr>
              <a:buFont typeface="+mj-lt"/>
              <a:buAutoNum type="arabicPeriod"/>
            </a:pPr>
            <a:r>
              <a:rPr lang="vi-VN" sz="3600">
                <a:latin typeface="+mj-lt"/>
              </a:rPr>
              <a:t>Chuyển data dạng chuỗi (trong cột X) thành dạng số: dùng Bag- of-Word và TF-IDF.</a:t>
            </a:r>
          </a:p>
          <a:p>
            <a:pPr>
              <a:buFont typeface="+mj-lt"/>
              <a:buAutoNum type="arabicPeriod"/>
            </a:pPr>
            <a:endParaRPr lang="vi-VN" sz="2800">
              <a:latin typeface="+mj-lt"/>
            </a:endParaRPr>
          </a:p>
          <a:p>
            <a:pPr>
              <a:buFont typeface="+mj-lt"/>
              <a:buAutoNum type="arabicPeriod"/>
            </a:pPr>
            <a:endParaRPr lang="vi-VN"/>
          </a:p>
          <a:p>
            <a:pPr>
              <a:buFont typeface="+mj-lt"/>
              <a:buAutoNum type="arabicPeriod"/>
            </a:pPr>
            <a:endParaRPr lang="en-US"/>
          </a:p>
        </p:txBody>
      </p:sp>
    </p:spTree>
    <p:extLst>
      <p:ext uri="{BB962C8B-B14F-4D97-AF65-F5344CB8AC3E}">
        <p14:creationId xmlns:p14="http://schemas.microsoft.com/office/powerpoint/2010/main" val="428567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3" name="Freeform: Shape 1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1D79B15-B141-46E1-8AAF-F589CF278B10}"/>
              </a:ext>
            </a:extLst>
          </p:cNvPr>
          <p:cNvSpPr>
            <a:spLocks noGrp="1"/>
          </p:cNvSpPr>
          <p:nvPr>
            <p:ph type="title"/>
          </p:nvPr>
        </p:nvSpPr>
        <p:spPr>
          <a:xfrm>
            <a:off x="963439" y="973668"/>
            <a:ext cx="3133726" cy="1020232"/>
          </a:xfrm>
        </p:spPr>
        <p:txBody>
          <a:bodyPr>
            <a:noAutofit/>
          </a:bodyPr>
          <a:lstStyle/>
          <a:p>
            <a:r>
              <a:rPr lang="en-US" sz="4000">
                <a:solidFill>
                  <a:srgbClr val="EBEBEB"/>
                </a:solidFill>
                <a:latin typeface="Times New Roman" panose="02020603050405020304" pitchFamily="18" charset="0"/>
                <a:cs typeface="Times New Roman" panose="02020603050405020304" pitchFamily="18" charset="0"/>
              </a:rPr>
              <a:t>2.1. TIỀN XỬ LÍ </a:t>
            </a:r>
            <a:r>
              <a:rPr lang="vi-VN" sz="4000">
                <a:solidFill>
                  <a:schemeClr val="tx1"/>
                </a:solidFill>
                <a:latin typeface="Times New Roman" panose="02020603050405020304" pitchFamily="18" charset="0"/>
                <a:cs typeface="Times New Roman" panose="02020603050405020304" pitchFamily="18" charset="0"/>
              </a:rPr>
              <a:t>DỮ LIỆU</a:t>
            </a:r>
            <a:endParaRPr lang="en-US" sz="4000">
              <a:solidFill>
                <a:srgbClr val="EBEBEB"/>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89C90E6B-92DF-4691-9FDD-5596C831978B}"/>
              </a:ext>
            </a:extLst>
          </p:cNvPr>
          <p:cNvPicPr>
            <a:picLocks noChangeAspect="1"/>
          </p:cNvPicPr>
          <p:nvPr/>
        </p:nvPicPr>
        <p:blipFill>
          <a:blip r:embed="rId2"/>
          <a:stretch>
            <a:fillRect/>
          </a:stretch>
        </p:blipFill>
        <p:spPr>
          <a:xfrm>
            <a:off x="4902461" y="1525845"/>
            <a:ext cx="6683680" cy="4493956"/>
          </a:xfrm>
          <a:prstGeom prst="rect">
            <a:avLst/>
          </a:prstGeom>
        </p:spPr>
      </p:pic>
      <p:sp>
        <p:nvSpPr>
          <p:cNvPr id="17" name="Rectangle 1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1DE867D3-4F8D-4EB6-A974-0AF921F4E55D}"/>
              </a:ext>
            </a:extLst>
          </p:cNvPr>
          <p:cNvSpPr>
            <a:spLocks noGrp="1"/>
          </p:cNvSpPr>
          <p:nvPr>
            <p:ph idx="1"/>
          </p:nvPr>
        </p:nvSpPr>
        <p:spPr>
          <a:xfrm>
            <a:off x="986853" y="2448642"/>
            <a:ext cx="3133726" cy="3898900"/>
          </a:xfrm>
        </p:spPr>
        <p:txBody>
          <a:bodyPr>
            <a:normAutofit/>
          </a:bodyPr>
          <a:lstStyle/>
          <a:p>
            <a:r>
              <a:rPr lang="en-US" sz="3600">
                <a:solidFill>
                  <a:srgbClr val="FFFFFF"/>
                </a:solidFill>
                <a:latin typeface="Times New Roman" panose="02020603050405020304" pitchFamily="18" charset="0"/>
                <a:cs typeface="Times New Roman" panose="02020603050405020304" pitchFamily="18" charset="0"/>
              </a:rPr>
              <a:t>Dữ liệu sau khi tiền xử lí</a:t>
            </a:r>
          </a:p>
        </p:txBody>
      </p:sp>
      <p:sp>
        <p:nvSpPr>
          <p:cNvPr id="2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69157416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EA7DE152-B9A8-4350-9A11-1881EB68A105}"/>
              </a:ext>
            </a:extLst>
          </p:cNvPr>
          <p:cNvSpPr>
            <a:spLocks noGrp="1"/>
          </p:cNvSpPr>
          <p:nvPr>
            <p:ph type="title"/>
          </p:nvPr>
        </p:nvSpPr>
        <p:spPr>
          <a:xfrm>
            <a:off x="606425" y="973667"/>
            <a:ext cx="4164539" cy="4833745"/>
          </a:xfrm>
        </p:spPr>
        <p:txBody>
          <a:bodyPr>
            <a:normAutofit/>
          </a:bodyPr>
          <a:lstStyle/>
          <a:p>
            <a:r>
              <a:rPr lang="vi-VN">
                <a:solidFill>
                  <a:srgbClr val="EBEBEB"/>
                </a:solidFill>
              </a:rPr>
              <a:t>2.3. MÔ HÌNH HÓA DỮ LIỆU</a:t>
            </a:r>
            <a:endParaRPr lang="en-US">
              <a:solidFill>
                <a:srgbClr val="EBEBEB"/>
              </a:solidFill>
            </a:endParaRPr>
          </a:p>
        </p:txBody>
      </p:sp>
      <p:sp>
        <p:nvSpPr>
          <p:cNvPr id="19" name="Rectangle 1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8C41A07-8607-4ECF-A6C0-B444C3DCE001}"/>
              </a:ext>
            </a:extLst>
          </p:cNvPr>
          <p:cNvGraphicFramePr>
            <a:graphicFrameLocks noGrp="1"/>
          </p:cNvGraphicFramePr>
          <p:nvPr>
            <p:ph idx="1"/>
            <p:extLst>
              <p:ext uri="{D42A27DB-BD31-4B8C-83A1-F6EECF244321}">
                <p14:modId xmlns:p14="http://schemas.microsoft.com/office/powerpoint/2010/main" val="3985881236"/>
              </p:ext>
            </p:extLst>
          </p:nvPr>
        </p:nvGraphicFramePr>
        <p:xfrm>
          <a:off x="4962480" y="618978"/>
          <a:ext cx="6623095" cy="5435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0762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146</TotalTime>
  <Words>566</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Gothic</vt:lpstr>
      <vt:lpstr>Time new roman</vt:lpstr>
      <vt:lpstr>Times New Roman</vt:lpstr>
      <vt:lpstr>Wingdings</vt:lpstr>
      <vt:lpstr>Wingdings 3</vt:lpstr>
      <vt:lpstr>Ion Boardroom</vt:lpstr>
      <vt:lpstr>      BÁO CÁO ĐỒ ÁN CUỐI KỲ    Môn: Khoa học dữ liệu</vt:lpstr>
      <vt:lpstr>NỘI DUNG</vt:lpstr>
      <vt:lpstr>1. CÂU HỎI CẦN TRẢ LỜI</vt:lpstr>
      <vt:lpstr>2. TRẢ LỜI CÂU HỎI </vt:lpstr>
      <vt:lpstr>2.1. THU THẬP DỮ LIỆU</vt:lpstr>
      <vt:lpstr>2.1 THU THẬP DỮ LIỆU</vt:lpstr>
      <vt:lpstr>2.2 TIỀN XỬ LÝ DỮ LIỆU</vt:lpstr>
      <vt:lpstr>2.1. TIỀN XỬ LÍ DỮ LIỆU</vt:lpstr>
      <vt:lpstr>2.3. MÔ HÌNH HÓA DỮ LIỆU</vt:lpstr>
      <vt:lpstr>2.4 KẾT QUẢ THU ĐƯỢC: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BÁO CÁO ĐỒ ÁN CUỐI KỲ    Môn: Khoa học dữ liệu</dc:title>
  <dc:creator>Uyên Trịnh</dc:creator>
  <cp:lastModifiedBy>Uyên Trịnh</cp:lastModifiedBy>
  <cp:revision>4</cp:revision>
  <dcterms:created xsi:type="dcterms:W3CDTF">2020-01-10T10:05:03Z</dcterms:created>
  <dcterms:modified xsi:type="dcterms:W3CDTF">2020-01-10T12:31:13Z</dcterms:modified>
</cp:coreProperties>
</file>