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6ECA6-6688-4D0A-B643-63E7AE559736}" v="246" dt="2020-01-08T12:24:10.723"/>
    <p1510:client id="{B83F57E4-8A61-4F76-A516-E3B89AED83BA}" v="1716" dt="2020-01-08T23:47:59.907"/>
    <p1510:client id="{C5DCE73D-CDB6-42BC-954B-C95B72187330}" v="197" dt="2020-01-08T08:57:08.590"/>
    <p1510:client id="{DE4008A3-4D9F-4312-9FE4-61A6EDED6EF3}" v="612" dt="2020-01-08T09:12:21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5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4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nexpress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181" y="1280223"/>
            <a:ext cx="9875205" cy="2145686"/>
          </a:xfrm>
        </p:spPr>
        <p:txBody>
          <a:bodyPr/>
          <a:lstStyle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algn="ctr"/>
            <a:r>
              <a:rPr lang="en-US" sz="6000">
                <a:latin typeface="Times New Roman"/>
                <a:ea typeface="+mj-lt"/>
                <a:cs typeface="+mj-lt"/>
              </a:rPr>
              <a:t>BÁO CÁO ĐỒ ÁN CUỐI KỲ</a:t>
            </a:r>
          </a:p>
          <a:p>
            <a:pPr algn="ctr"/>
            <a:r>
              <a:rPr lang="en-US" sz="6000">
                <a:latin typeface="Times New Roman"/>
                <a:ea typeface="+mj-lt"/>
                <a:cs typeface="+mj-lt"/>
              </a:rPr>
              <a:t>   </a:t>
            </a:r>
            <a:r>
              <a:rPr lang="en-US" sz="6000" err="1">
                <a:latin typeface="Times New Roman"/>
                <a:ea typeface="+mj-lt"/>
                <a:cs typeface="+mj-lt"/>
              </a:rPr>
              <a:t>Môn</a:t>
            </a:r>
            <a:r>
              <a:rPr lang="en-US" sz="6000">
                <a:latin typeface="Times New Roman"/>
                <a:ea typeface="+mj-lt"/>
                <a:cs typeface="+mj-lt"/>
              </a:rPr>
              <a:t>: Khoa </a:t>
            </a:r>
            <a:r>
              <a:rPr lang="en-US" sz="6000" err="1">
                <a:latin typeface="Times New Roman"/>
                <a:ea typeface="+mj-lt"/>
                <a:cs typeface="+mj-lt"/>
              </a:rPr>
              <a:t>học</a:t>
            </a:r>
            <a:r>
              <a:rPr lang="en-US" sz="6000">
                <a:latin typeface="Times New Roman"/>
                <a:ea typeface="+mj-lt"/>
                <a:cs typeface="+mj-lt"/>
              </a:rPr>
              <a:t> </a:t>
            </a:r>
            <a:r>
              <a:rPr lang="en-US" sz="6000" err="1">
                <a:latin typeface="Times New Roman"/>
                <a:ea typeface="+mj-lt"/>
                <a:cs typeface="+mj-lt"/>
              </a:rPr>
              <a:t>dữ</a:t>
            </a:r>
            <a:r>
              <a:rPr lang="en-US" sz="6000">
                <a:latin typeface="Times New Roman"/>
                <a:ea typeface="+mj-lt"/>
                <a:cs typeface="+mj-lt"/>
              </a:rPr>
              <a:t> </a:t>
            </a:r>
            <a:r>
              <a:rPr lang="en-US" sz="6000" err="1">
                <a:latin typeface="Times New Roman"/>
                <a:ea typeface="+mj-lt"/>
                <a:cs typeface="+mj-lt"/>
              </a:rPr>
              <a:t>liệu</a:t>
            </a:r>
            <a:endParaRPr lang="en-US" sz="60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00362"/>
            <a:ext cx="10320903" cy="1738438"/>
          </a:xfrm>
        </p:spPr>
        <p:txBody>
          <a:bodyPr/>
          <a:lstStyle/>
          <a:p>
            <a:r>
              <a:rPr lang="en-US" sz="2400">
                <a:latin typeface="Time new roman"/>
              </a:rPr>
              <a:t>GVHD: </a:t>
            </a:r>
            <a:r>
              <a:rPr lang="en-US" sz="2400" err="1">
                <a:latin typeface="Time new roman"/>
              </a:rPr>
              <a:t>Thầy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Trần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trung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kiên</a:t>
            </a:r>
            <a:r>
              <a:rPr lang="en-US" sz="2400">
                <a:latin typeface="Time new roman"/>
              </a:rPr>
              <a:t> </a:t>
            </a:r>
          </a:p>
          <a:p>
            <a:r>
              <a:rPr lang="en-US" sz="2400" err="1">
                <a:latin typeface="Time new roman"/>
              </a:rPr>
              <a:t>Nhóm</a:t>
            </a:r>
            <a:r>
              <a:rPr lang="en-US" sz="2400">
                <a:latin typeface="Time new roman"/>
              </a:rPr>
              <a:t> 3:  1612696 - </a:t>
            </a:r>
            <a:r>
              <a:rPr lang="en-US" sz="2400" err="1">
                <a:latin typeface="Time new roman"/>
              </a:rPr>
              <a:t>phạm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hoàng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tín</a:t>
            </a:r>
            <a:endParaRPr lang="en-US" sz="2400">
              <a:latin typeface="Time new roman"/>
            </a:endParaRPr>
          </a:p>
          <a:p>
            <a:r>
              <a:rPr lang="en-US" sz="2400">
                <a:latin typeface="Time new roman"/>
              </a:rPr>
              <a:t>                  1612796 - </a:t>
            </a:r>
            <a:r>
              <a:rPr lang="en-US" sz="2400" err="1">
                <a:latin typeface="Time new roman"/>
              </a:rPr>
              <a:t>Trịnh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thị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tố</a:t>
            </a:r>
            <a:r>
              <a:rPr lang="en-US" sz="2400">
                <a:latin typeface="Time new roman"/>
              </a:rPr>
              <a:t> </a:t>
            </a:r>
            <a:r>
              <a:rPr lang="en-US" sz="2400" err="1">
                <a:latin typeface="Time new roman"/>
              </a:rPr>
              <a:t>uyên</a:t>
            </a:r>
            <a:r>
              <a:rPr lang="en-US" sz="2400">
                <a:latin typeface="Time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C6F3-EFEA-4927-A180-BA58AA76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training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6A78-81E6-4CD6-B311-7BD4A826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Do </a:t>
            </a:r>
            <a:r>
              <a:rPr lang="en-US" err="1"/>
              <a:t>gặp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khăn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embedding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5000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train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4000 training 1000 validation.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train </a:t>
            </a:r>
            <a:r>
              <a:rPr lang="en-US" err="1"/>
              <a:t>sau</a:t>
            </a:r>
            <a:r>
              <a:rPr lang="en-US"/>
              <a:t> 50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94,95%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/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test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gốc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1000 </a:t>
            </a:r>
            <a:r>
              <a:rPr lang="en-US" err="1"/>
              <a:t>và</a:t>
            </a:r>
            <a:r>
              <a:rPr lang="en-US"/>
              <a:t> 2000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lượt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84% </a:t>
            </a:r>
            <a:r>
              <a:rPr lang="en-US" err="1"/>
              <a:t>và</a:t>
            </a:r>
            <a:r>
              <a:rPr lang="en-US"/>
              <a:t> 86%</a:t>
            </a:r>
          </a:p>
        </p:txBody>
      </p:sp>
      <p:pic>
        <p:nvPicPr>
          <p:cNvPr id="4" name="Hình ảnh 4" descr="Ảnh có chứa bàn&#10;&#10;Mô tả được tạo với mức tin cậy rất cao">
            <a:extLst>
              <a:ext uri="{FF2B5EF4-FFF2-40B4-BE49-F238E27FC236}">
                <a16:creationId xmlns:a16="http://schemas.microsoft.com/office/drawing/2014/main" id="{A3C99FF1-34DA-4FDC-9556-CE7BC32F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89" y="3426068"/>
            <a:ext cx="5014822" cy="18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EF5F-68B9-4247-BC2D-6C9E32EF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0E14-C1D2-48C2-9953-BEA6E768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0F2-7640-401F-8502-ECD844A4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4F0B-FCCA-4ED9-82F1-97BDBD3B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1CEE-1BC2-42DD-BEBD-3DEE292D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9A6-AA7B-467C-B230-542EBEF0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02C0F0-3A81-40DB-AF05-1ACA284E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>
                <a:latin typeface="Times New Roman"/>
                <a:cs typeface="Times New Roman"/>
              </a:rPr>
              <a:t>NỘI DUNG</a:t>
            </a:r>
            <a:endParaRPr lang="vi-VN" sz="44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8FECDD-38EE-4B39-BC1E-956782D7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841" y="2617877"/>
            <a:ext cx="534633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vi-VN" sz="2800">
                <a:latin typeface="Times New Roman"/>
                <a:cs typeface="Arial"/>
              </a:rPr>
              <a:t>1. CÂU HỎI CẦN TRẢ LỜI</a:t>
            </a:r>
            <a:endParaRPr lang="vi-VN" sz="2800">
              <a:latin typeface="Times New Roman"/>
              <a:cs typeface="Arial" panose="020B0604020202020204" pitchFamily="34" charset="0"/>
            </a:endParaRPr>
          </a:p>
          <a:p>
            <a:pPr>
              <a:buFont typeface="Wingdings" charset="2"/>
              <a:buChar char="Ø"/>
            </a:pPr>
            <a:r>
              <a:rPr lang="vi-VN" sz="2800">
                <a:latin typeface="Times New Roman"/>
                <a:cs typeface="Arial"/>
              </a:rPr>
              <a:t>2. TRẢ LỜI CÂU HỎI: </a:t>
            </a:r>
            <a:endParaRPr lang="vi-VN" sz="2800">
              <a:latin typeface="Times New Roman"/>
              <a:cs typeface="Arial" panose="020B0604020202020204" pitchFamily="34" charset="0"/>
            </a:endParaRPr>
          </a:p>
          <a:p>
            <a:pPr>
              <a:buFont typeface="Wingdings" charset="2"/>
              <a:buChar char="v"/>
            </a:pPr>
            <a:r>
              <a:rPr lang="vi-VN" sz="2800">
                <a:latin typeface="Times New Roman"/>
                <a:cs typeface="Arial"/>
              </a:rPr>
              <a:t>2.1. THU THẬP DỮ LIỆU</a:t>
            </a:r>
          </a:p>
          <a:p>
            <a:pPr>
              <a:buFont typeface="Wingdings" charset="2"/>
              <a:buChar char="v"/>
            </a:pPr>
            <a:r>
              <a:rPr lang="vi-VN" sz="2800">
                <a:latin typeface="Times New Roman"/>
                <a:cs typeface="Arial"/>
              </a:rPr>
              <a:t>2.2. TIỀN XỬ LÍ DỮ LIỆU</a:t>
            </a:r>
          </a:p>
          <a:p>
            <a:pPr>
              <a:buFont typeface="Wingdings" charset="2"/>
              <a:buChar char="v"/>
            </a:pPr>
            <a:r>
              <a:rPr lang="vi-VN" sz="2800">
                <a:latin typeface="Times New Roman"/>
                <a:cs typeface="Arial"/>
              </a:rPr>
              <a:t>2.3. MÔ HÌNH HÓA DỮ LIỆU</a:t>
            </a:r>
          </a:p>
          <a:p>
            <a:pPr>
              <a:buFont typeface="Wingdings" charset="2"/>
              <a:buChar char="Ø"/>
            </a:pPr>
            <a:r>
              <a:rPr lang="vi-VN" sz="2800">
                <a:latin typeface="Times New Roman"/>
                <a:cs typeface="Arial"/>
              </a:rPr>
              <a:t>3. TỔNG KẾT</a:t>
            </a:r>
          </a:p>
        </p:txBody>
      </p:sp>
    </p:spTree>
    <p:extLst>
      <p:ext uri="{BB962C8B-B14F-4D97-AF65-F5344CB8AC3E}">
        <p14:creationId xmlns:p14="http://schemas.microsoft.com/office/powerpoint/2010/main" val="9822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43BF3D-E214-426F-9097-79821417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1. CÂU HỎI CẦN TRẢ LỜI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49ADED-7E96-4E72-AC44-9DB718AD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58" y="2589123"/>
            <a:ext cx="11068526" cy="4106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400">
                <a:latin typeface="Times New Roman"/>
                <a:ea typeface="+mn-lt"/>
                <a:cs typeface="Arial"/>
              </a:rPr>
              <a:t>Câu </a:t>
            </a:r>
            <a:r>
              <a:rPr lang="vi-VN" sz="2400" err="1">
                <a:latin typeface="Times New Roman"/>
                <a:ea typeface="+mn-lt"/>
                <a:cs typeface="Arial"/>
              </a:rPr>
              <a:t>hỏi</a:t>
            </a:r>
            <a:r>
              <a:rPr lang="vi-VN" sz="2400">
                <a:latin typeface="Times New Roman"/>
                <a:ea typeface="+mn-lt"/>
                <a:cs typeface="Arial"/>
              </a:rPr>
              <a:t> đưa ra: </a:t>
            </a:r>
          </a:p>
          <a:p>
            <a:pPr>
              <a:buFont typeface="Wingdings" charset="2"/>
              <a:buChar char="v"/>
            </a:pPr>
            <a:r>
              <a:rPr lang="vi-VN" sz="2400">
                <a:latin typeface="Times New Roman"/>
                <a:ea typeface="+mn-lt"/>
                <a:cs typeface="Arial"/>
              </a:rPr>
              <a:t>Cho </a:t>
            </a:r>
            <a:r>
              <a:rPr lang="vi-VN" sz="2400" err="1">
                <a:latin typeface="Times New Roman"/>
                <a:ea typeface="+mn-lt"/>
                <a:cs typeface="Arial"/>
              </a:rPr>
              <a:t>input</a:t>
            </a:r>
            <a:r>
              <a:rPr lang="vi-VN" sz="2400">
                <a:latin typeface="Times New Roman"/>
                <a:ea typeface="+mn-lt"/>
                <a:cs typeface="Arial"/>
              </a:rPr>
              <a:t>: 1 </a:t>
            </a:r>
            <a:r>
              <a:rPr lang="vi-VN" sz="2400" err="1">
                <a:latin typeface="Times New Roman"/>
                <a:ea typeface="+mn-lt"/>
                <a:cs typeface="Arial"/>
              </a:rPr>
              <a:t>bài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báo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có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i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tiêu </a:t>
            </a:r>
            <a:r>
              <a:rPr lang="vi-VN" sz="2400" i="1" err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đề</a:t>
            </a:r>
            <a:r>
              <a:rPr lang="vi-VN" sz="2400">
                <a:latin typeface="Times New Roman"/>
                <a:ea typeface="+mn-lt"/>
                <a:cs typeface="Arial"/>
              </a:rPr>
              <a:t>, </a:t>
            </a:r>
            <a:r>
              <a:rPr lang="vi-VN" sz="2400" err="1">
                <a:latin typeface="Times New Roman"/>
                <a:ea typeface="+mn-lt"/>
                <a:cs typeface="Arial"/>
              </a:rPr>
              <a:t>có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i="1" err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nội</a:t>
            </a:r>
            <a:r>
              <a:rPr lang="vi-VN" sz="2400" i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 dung (</a:t>
            </a:r>
            <a:r>
              <a:rPr lang="vi-VN" sz="2400" i="1" err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dạng</a:t>
            </a:r>
            <a:r>
              <a:rPr lang="vi-VN" sz="2400" i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 </a:t>
            </a:r>
            <a:r>
              <a:rPr lang="vi-VN" sz="2400" i="1" err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text</a:t>
            </a:r>
            <a:r>
              <a:rPr lang="vi-VN" sz="2400" i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)</a:t>
            </a:r>
            <a:r>
              <a:rPr lang="vi-VN" sz="2400" i="1">
                <a:latin typeface="Times New Roman"/>
                <a:ea typeface="+mn-lt"/>
                <a:cs typeface="Arial"/>
              </a:rPr>
              <a:t> </a:t>
            </a:r>
            <a:r>
              <a:rPr lang="vi-VN" sz="2400">
                <a:latin typeface="Times New Roman"/>
                <a:ea typeface="+mn-lt"/>
                <a:cs typeface="Arial"/>
              </a:rPr>
              <a:t>.</a:t>
            </a:r>
          </a:p>
          <a:p>
            <a:pPr>
              <a:buFont typeface="Wingdings" charset="2"/>
              <a:buChar char="v"/>
            </a:pPr>
            <a:r>
              <a:rPr lang="vi-VN" sz="2400">
                <a:latin typeface="Times New Roman"/>
                <a:ea typeface="+mn-lt"/>
                <a:cs typeface="Arial"/>
              </a:rPr>
              <a:t>Đưa ra </a:t>
            </a:r>
            <a:r>
              <a:rPr lang="vi-VN" sz="2400" err="1">
                <a:latin typeface="Times New Roman"/>
                <a:ea typeface="+mn-lt"/>
                <a:cs typeface="Arial"/>
              </a:rPr>
              <a:t>output</a:t>
            </a:r>
            <a:r>
              <a:rPr lang="vi-VN" sz="2400">
                <a:latin typeface="Times New Roman"/>
                <a:ea typeface="+mn-lt"/>
                <a:cs typeface="Arial"/>
              </a:rPr>
              <a:t>: </a:t>
            </a:r>
            <a:r>
              <a:rPr lang="vi-VN" sz="2400" i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Phân </a:t>
            </a:r>
            <a:r>
              <a:rPr lang="vi-VN" sz="2400" i="1" err="1">
                <a:solidFill>
                  <a:srgbClr val="FF0000"/>
                </a:solidFill>
                <a:latin typeface="Times New Roman"/>
                <a:ea typeface="+mn-lt"/>
                <a:cs typeface="Arial"/>
              </a:rPr>
              <a:t>loại</a:t>
            </a:r>
            <a:r>
              <a:rPr lang="vi-VN" sz="2400" i="1">
                <a:latin typeface="Times New Roman"/>
                <a:ea typeface="+mn-lt"/>
                <a:cs typeface="Arial"/>
              </a:rPr>
              <a:t> </a:t>
            </a:r>
            <a:r>
              <a:rPr lang="vi-VN" sz="2400">
                <a:latin typeface="Times New Roman"/>
                <a:ea typeface="+mn-lt"/>
                <a:cs typeface="Arial"/>
              </a:rPr>
              <a:t>văn </a:t>
            </a:r>
            <a:r>
              <a:rPr lang="vi-VN" sz="2400" err="1">
                <a:latin typeface="Times New Roman"/>
                <a:ea typeface="+mn-lt"/>
                <a:cs typeface="Arial"/>
              </a:rPr>
              <a:t>bản</a:t>
            </a:r>
            <a:r>
              <a:rPr lang="vi-VN" sz="2400">
                <a:latin typeface="Times New Roman"/>
                <a:ea typeface="+mn-lt"/>
                <a:cs typeface="Arial"/>
              </a:rPr>
              <a:t> ( </a:t>
            </a:r>
            <a:r>
              <a:rPr lang="vi-VN" sz="2400" err="1">
                <a:latin typeface="Times New Roman"/>
                <a:ea typeface="+mn-lt"/>
                <a:cs typeface="Arial"/>
              </a:rPr>
              <a:t>bài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báo</a:t>
            </a:r>
            <a:r>
              <a:rPr lang="vi-VN" sz="2400">
                <a:latin typeface="Times New Roman"/>
                <a:ea typeface="+mn-lt"/>
                <a:cs typeface="Arial"/>
              </a:rPr>
              <a:t>) </a:t>
            </a:r>
            <a:r>
              <a:rPr lang="vi-VN" sz="2400" err="1">
                <a:latin typeface="Times New Roman"/>
                <a:ea typeface="+mn-lt"/>
                <a:cs typeface="Arial"/>
              </a:rPr>
              <a:t>đã</a:t>
            </a:r>
            <a:r>
              <a:rPr lang="vi-VN" sz="2400">
                <a:latin typeface="Times New Roman"/>
                <a:ea typeface="+mn-lt"/>
                <a:cs typeface="Arial"/>
              </a:rPr>
              <a:t> cho </a:t>
            </a:r>
            <a:r>
              <a:rPr lang="vi-VN" sz="2400" err="1">
                <a:latin typeface="Times New Roman"/>
                <a:ea typeface="+mn-lt"/>
                <a:cs typeface="Arial"/>
              </a:rPr>
              <a:t>vào</a:t>
            </a:r>
            <a:r>
              <a:rPr lang="vi-VN" sz="2400">
                <a:latin typeface="Times New Roman"/>
                <a:ea typeface="+mn-lt"/>
                <a:cs typeface="Arial"/>
              </a:rPr>
              <a:t> 1 trong 5 </a:t>
            </a:r>
            <a:r>
              <a:rPr lang="vi-VN" sz="2400" err="1">
                <a:latin typeface="Times New Roman"/>
                <a:ea typeface="+mn-lt"/>
                <a:cs typeface="Arial"/>
              </a:rPr>
              <a:t>loại</a:t>
            </a:r>
            <a:r>
              <a:rPr lang="vi-VN" sz="2400">
                <a:latin typeface="Times New Roman"/>
                <a:ea typeface="+mn-lt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vi-VN" sz="2400">
                <a:latin typeface="Times New Roman"/>
                <a:ea typeface="+mn-lt"/>
                <a:cs typeface="Arial"/>
              </a:rPr>
              <a:t>(</a:t>
            </a:r>
            <a:r>
              <a:rPr lang="vi-VN" sz="2400" err="1">
                <a:latin typeface="Times New Roman"/>
                <a:ea typeface="+mn-lt"/>
                <a:cs typeface="Arial"/>
              </a:rPr>
              <a:t>thế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giới</a:t>
            </a:r>
            <a:r>
              <a:rPr lang="vi-VN" sz="2400">
                <a:latin typeface="Times New Roman"/>
                <a:ea typeface="+mn-lt"/>
                <a:cs typeface="Arial"/>
              </a:rPr>
              <a:t>, </a:t>
            </a:r>
            <a:r>
              <a:rPr lang="vi-VN" sz="2400" err="1">
                <a:latin typeface="Times New Roman"/>
                <a:ea typeface="+mn-lt"/>
                <a:cs typeface="Arial"/>
              </a:rPr>
              <a:t>giáo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dục</a:t>
            </a:r>
            <a:r>
              <a:rPr lang="vi-VN" sz="2400">
                <a:latin typeface="Times New Roman"/>
                <a:ea typeface="+mn-lt"/>
                <a:cs typeface="Arial"/>
              </a:rPr>
              <a:t>, </a:t>
            </a:r>
            <a:r>
              <a:rPr lang="vi-VN" sz="2400" err="1">
                <a:latin typeface="Times New Roman"/>
                <a:ea typeface="+mn-lt"/>
                <a:cs typeface="Arial"/>
              </a:rPr>
              <a:t>thời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sự</a:t>
            </a:r>
            <a:r>
              <a:rPr lang="vi-VN" sz="2400">
                <a:latin typeface="Times New Roman"/>
                <a:ea typeface="+mn-lt"/>
                <a:cs typeface="Arial"/>
              </a:rPr>
              <a:t>, </a:t>
            </a:r>
            <a:r>
              <a:rPr lang="vi-VN" sz="2400" err="1">
                <a:latin typeface="Times New Roman"/>
                <a:ea typeface="+mn-lt"/>
                <a:cs typeface="Arial"/>
              </a:rPr>
              <a:t>pháp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luật</a:t>
            </a:r>
            <a:r>
              <a:rPr lang="vi-VN" sz="2400">
                <a:latin typeface="Times New Roman"/>
                <a:ea typeface="+mn-lt"/>
                <a:cs typeface="Arial"/>
              </a:rPr>
              <a:t>, khoa </a:t>
            </a:r>
            <a:r>
              <a:rPr lang="vi-VN" sz="2400" err="1">
                <a:latin typeface="Times New Roman"/>
                <a:ea typeface="+mn-lt"/>
                <a:cs typeface="Arial"/>
              </a:rPr>
              <a:t>học</a:t>
            </a:r>
            <a:r>
              <a:rPr lang="vi-VN" sz="2400">
                <a:latin typeface="Times New Roman"/>
                <a:ea typeface="+mn-lt"/>
                <a:cs typeface="Arial"/>
              </a:rPr>
              <a:t>).</a:t>
            </a:r>
            <a:endParaRPr lang="vi-VN" sz="2400">
              <a:latin typeface="Times New Roman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400" err="1">
                <a:latin typeface="Times New Roman"/>
                <a:ea typeface="+mn-lt"/>
                <a:cs typeface="Arial"/>
              </a:rPr>
              <a:t>Trả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lời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được</a:t>
            </a:r>
            <a:r>
              <a:rPr lang="vi-VN" sz="2400">
                <a:latin typeface="Times New Roman"/>
                <a:ea typeface="+mn-lt"/>
                <a:cs typeface="Arial"/>
              </a:rPr>
              <a:t> câu </a:t>
            </a:r>
            <a:r>
              <a:rPr lang="vi-VN" sz="2400" err="1">
                <a:latin typeface="Times New Roman"/>
                <a:ea typeface="+mn-lt"/>
                <a:cs typeface="Arial"/>
              </a:rPr>
              <a:t>hỏi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thì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có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lợi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gì</a:t>
            </a:r>
            <a:r>
              <a:rPr lang="vi-VN" sz="2400">
                <a:latin typeface="Times New Roman"/>
                <a:ea typeface="+mn-lt"/>
                <a:cs typeface="Arial"/>
              </a:rPr>
              <a:t>?</a:t>
            </a:r>
            <a:endParaRPr lang="vi-VN" sz="2400">
              <a:latin typeface="Times New Roman"/>
              <a:cs typeface="Arial"/>
            </a:endParaRPr>
          </a:p>
          <a:p>
            <a:pPr>
              <a:buFont typeface="Wingdings" charset="2"/>
              <a:buChar char="v"/>
            </a:pPr>
            <a:r>
              <a:rPr lang="vi-VN" sz="2400" err="1">
                <a:latin typeface="Times New Roman"/>
                <a:ea typeface="+mn-lt"/>
                <a:cs typeface="Arial"/>
              </a:rPr>
              <a:t>Nhiều</a:t>
            </a:r>
            <a:r>
              <a:rPr lang="vi-VN" sz="2400">
                <a:latin typeface="Times New Roman"/>
                <a:ea typeface="+mn-lt"/>
                <a:cs typeface="Arial"/>
              </a:rPr>
              <a:t> trang </a:t>
            </a:r>
            <a:r>
              <a:rPr lang="vi-VN" sz="2400" err="1">
                <a:latin typeface="Times New Roman"/>
                <a:ea typeface="+mn-lt"/>
                <a:cs typeface="Arial"/>
              </a:rPr>
              <a:t>là</a:t>
            </a:r>
            <a:r>
              <a:rPr lang="vi-VN" sz="2400">
                <a:latin typeface="Times New Roman"/>
                <a:ea typeface="+mn-lt"/>
                <a:cs typeface="Arial"/>
              </a:rPr>
              <a:t> trang </a:t>
            </a:r>
            <a:r>
              <a:rPr lang="vi-VN" sz="2400" err="1">
                <a:latin typeface="Times New Roman"/>
                <a:ea typeface="+mn-lt"/>
                <a:cs typeface="Arial"/>
              </a:rPr>
              <a:t>báo</a:t>
            </a:r>
            <a:r>
              <a:rPr lang="vi-VN" sz="2400">
                <a:latin typeface="Times New Roman"/>
                <a:ea typeface="+mn-lt"/>
                <a:cs typeface="Arial"/>
              </a:rPr>
              <a:t> (</a:t>
            </a:r>
            <a:r>
              <a:rPr lang="vi-VN" sz="2400" err="1">
                <a:latin typeface="Times New Roman"/>
                <a:ea typeface="+mn-lt"/>
                <a:cs typeface="Arial"/>
              </a:rPr>
              <a:t>viết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bài</a:t>
            </a:r>
            <a:r>
              <a:rPr lang="vi-VN" sz="2400">
                <a:latin typeface="Times New Roman"/>
                <a:ea typeface="+mn-lt"/>
                <a:cs typeface="Arial"/>
              </a:rPr>
              <a:t>, đăng </a:t>
            </a:r>
            <a:r>
              <a:rPr lang="vi-VN" sz="2400" err="1">
                <a:latin typeface="Times New Roman"/>
                <a:ea typeface="+mn-lt"/>
                <a:cs typeface="Arial"/>
              </a:rPr>
              <a:t>bài</a:t>
            </a:r>
            <a:r>
              <a:rPr lang="vi-VN" sz="2400">
                <a:latin typeface="Times New Roman"/>
                <a:ea typeface="+mn-lt"/>
                <a:cs typeface="Arial"/>
              </a:rPr>
              <a:t>) , </a:t>
            </a:r>
            <a:r>
              <a:rPr lang="vi-VN" sz="2400" err="1">
                <a:latin typeface="Times New Roman"/>
                <a:ea typeface="+mn-lt"/>
                <a:cs typeface="Arial"/>
              </a:rPr>
              <a:t>có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nhiều</a:t>
            </a:r>
            <a:r>
              <a:rPr lang="vi-VN" sz="2400">
                <a:latin typeface="Times New Roman"/>
                <a:ea typeface="+mn-lt"/>
                <a:cs typeface="Arial"/>
              </a:rPr>
              <a:t> trang </a:t>
            </a:r>
            <a:r>
              <a:rPr lang="vi-VN" sz="2400" err="1">
                <a:latin typeface="Times New Roman"/>
                <a:ea typeface="+mn-lt"/>
                <a:cs typeface="Arial"/>
              </a:rPr>
              <a:t>là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tổng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hợp</a:t>
            </a:r>
            <a:r>
              <a:rPr lang="vi-VN" sz="2400">
                <a:latin typeface="Times New Roman"/>
                <a:ea typeface="+mn-lt"/>
                <a:cs typeface="Arial"/>
              </a:rPr>
              <a:t> tin </a:t>
            </a:r>
            <a:r>
              <a:rPr lang="vi-VN" sz="2400" err="1">
                <a:latin typeface="Times New Roman"/>
                <a:ea typeface="+mn-lt"/>
                <a:cs typeface="Arial"/>
              </a:rPr>
              <a:t>tức</a:t>
            </a:r>
            <a:r>
              <a:rPr lang="vi-VN" sz="2400">
                <a:latin typeface="Times New Roman"/>
                <a:ea typeface="+mn-lt"/>
                <a:cs typeface="Arial"/>
              </a:rPr>
              <a:t> ( </a:t>
            </a:r>
            <a:r>
              <a:rPr lang="vi-VN" sz="2400" err="1">
                <a:latin typeface="Times New Roman"/>
                <a:ea typeface="+mn-lt"/>
                <a:cs typeface="Arial"/>
              </a:rPr>
              <a:t>là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lấy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bài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từ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các</a:t>
            </a:r>
            <a:r>
              <a:rPr lang="vi-VN" sz="2400">
                <a:latin typeface="Times New Roman"/>
                <a:ea typeface="+mn-lt"/>
                <a:cs typeface="Arial"/>
              </a:rPr>
              <a:t> trang </a:t>
            </a:r>
            <a:r>
              <a:rPr lang="vi-VN" sz="2400" err="1">
                <a:latin typeface="Times New Roman"/>
                <a:ea typeface="+mn-lt"/>
                <a:cs typeface="Arial"/>
              </a:rPr>
              <a:t>báo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để</a:t>
            </a:r>
            <a:r>
              <a:rPr lang="vi-VN" sz="2400">
                <a:latin typeface="Times New Roman"/>
                <a:ea typeface="+mn-lt"/>
                <a:cs typeface="Arial"/>
              </a:rPr>
              <a:t> đăng </a:t>
            </a:r>
            <a:r>
              <a:rPr lang="vi-VN" sz="2400" err="1">
                <a:latin typeface="Times New Roman"/>
                <a:ea typeface="+mn-lt"/>
                <a:cs typeface="Arial"/>
              </a:rPr>
              <a:t>lại</a:t>
            </a:r>
            <a:r>
              <a:rPr lang="vi-VN" sz="2400">
                <a:latin typeface="Times New Roman"/>
                <a:ea typeface="+mn-lt"/>
                <a:cs typeface="Arial"/>
              </a:rPr>
              <a:t>).</a:t>
            </a:r>
          </a:p>
          <a:p>
            <a:pPr>
              <a:buFont typeface="Wingdings" charset="2"/>
              <a:buChar char="v"/>
            </a:pPr>
            <a:r>
              <a:rPr lang="vi-VN" sz="2400" err="1">
                <a:latin typeface="Times New Roman"/>
                <a:ea typeface="+mn-lt"/>
                <a:cs typeface="Arial"/>
              </a:rPr>
              <a:t>Mục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đích</a:t>
            </a:r>
            <a:r>
              <a:rPr lang="vi-VN" sz="2400">
                <a:latin typeface="Times New Roman"/>
                <a:ea typeface="+mn-lt"/>
                <a:cs typeface="Arial"/>
              </a:rPr>
              <a:t>: </a:t>
            </a:r>
            <a:r>
              <a:rPr lang="vi-VN" sz="2400" err="1">
                <a:latin typeface="Times New Roman"/>
                <a:ea typeface="+mn-lt"/>
                <a:cs typeface="Arial"/>
              </a:rPr>
              <a:t>Phục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vụ</a:t>
            </a:r>
            <a:r>
              <a:rPr lang="vi-VN" sz="2400">
                <a:latin typeface="Times New Roman"/>
                <a:ea typeface="+mn-lt"/>
                <a:cs typeface="Arial"/>
              </a:rPr>
              <a:t> cho </a:t>
            </a:r>
            <a:r>
              <a:rPr lang="vi-VN" sz="2400" err="1">
                <a:latin typeface="Times New Roman"/>
                <a:ea typeface="+mn-lt"/>
                <a:cs typeface="Arial"/>
              </a:rPr>
              <a:t>các</a:t>
            </a:r>
            <a:r>
              <a:rPr lang="vi-VN" sz="2400">
                <a:latin typeface="Times New Roman"/>
                <a:ea typeface="+mn-lt"/>
                <a:cs typeface="Arial"/>
              </a:rPr>
              <a:t> trang </a:t>
            </a:r>
            <a:r>
              <a:rPr lang="vi-VN" sz="2400" err="1">
                <a:latin typeface="Times New Roman"/>
                <a:ea typeface="+mn-lt"/>
                <a:cs typeface="Arial"/>
              </a:rPr>
              <a:t>tổng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hợp</a:t>
            </a:r>
            <a:r>
              <a:rPr lang="vi-VN" sz="2400">
                <a:latin typeface="Times New Roman"/>
                <a:ea typeface="+mn-lt"/>
                <a:cs typeface="Arial"/>
              </a:rPr>
              <a:t> tin </a:t>
            </a:r>
            <a:r>
              <a:rPr lang="vi-VN" sz="2400" err="1">
                <a:latin typeface="Times New Roman"/>
                <a:ea typeface="+mn-lt"/>
                <a:cs typeface="Arial"/>
              </a:rPr>
              <a:t>tức</a:t>
            </a:r>
            <a:r>
              <a:rPr lang="vi-VN" sz="2400">
                <a:latin typeface="Times New Roman"/>
                <a:ea typeface="+mn-lt"/>
                <a:cs typeface="Arial"/>
              </a:rPr>
              <a:t>, </a:t>
            </a:r>
            <a:r>
              <a:rPr lang="vi-VN" sz="2400" err="1">
                <a:latin typeface="Times New Roman"/>
                <a:ea typeface="+mn-lt"/>
                <a:cs typeface="Arial"/>
              </a:rPr>
              <a:t>giúp</a:t>
            </a:r>
            <a:r>
              <a:rPr lang="vi-VN" sz="2400">
                <a:latin typeface="Times New Roman"/>
                <a:ea typeface="+mn-lt"/>
                <a:cs typeface="Arial"/>
              </a:rPr>
              <a:t> phân </a:t>
            </a:r>
            <a:r>
              <a:rPr lang="vi-VN" sz="2400" err="1">
                <a:latin typeface="Times New Roman"/>
                <a:ea typeface="+mn-lt"/>
                <a:cs typeface="Arial"/>
              </a:rPr>
              <a:t>loại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bài</a:t>
            </a:r>
            <a:r>
              <a:rPr lang="vi-VN" sz="2400">
                <a:latin typeface="Times New Roman"/>
                <a:ea typeface="+mn-lt"/>
                <a:cs typeface="Arial"/>
              </a:rPr>
              <a:t> </a:t>
            </a:r>
            <a:r>
              <a:rPr lang="vi-VN" sz="2400" err="1">
                <a:latin typeface="Times New Roman"/>
                <a:ea typeface="+mn-lt"/>
                <a:cs typeface="Arial"/>
              </a:rPr>
              <a:t>viết</a:t>
            </a:r>
            <a:r>
              <a:rPr lang="vi-VN" sz="2400">
                <a:latin typeface="Times New Roman"/>
                <a:ea typeface="+mn-lt"/>
                <a:cs typeface="Arial"/>
              </a:rPr>
              <a:t>.</a:t>
            </a:r>
            <a:endParaRPr lang="vi-VN" sz="2400">
              <a:latin typeface="Times New Roman"/>
              <a:cs typeface="Arial"/>
            </a:endParaRPr>
          </a:p>
          <a:p>
            <a:pPr marL="0" indent="0">
              <a:buNone/>
            </a:pPr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85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38B520-2DBF-4109-9885-7E8B1D832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2. TRẢ LỜI CÂU HỎI 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4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3C1257E-72D1-42B7-91AC-0531B08D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3100">
                <a:solidFill>
                  <a:schemeClr val="tx1"/>
                </a:solidFill>
                <a:latin typeface="Times New Roman"/>
                <a:cs typeface="Times New Roman"/>
              </a:rPr>
              <a:t>2.1. THU THẬP DỮ LIỆU</a:t>
            </a:r>
            <a:endParaRPr lang="vi-VN" sz="310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F16C7-CBDE-48B5-BB91-C45712AD4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" r="-2" b="-2"/>
          <a:stretch/>
        </p:blipFill>
        <p:spPr>
          <a:xfrm>
            <a:off x="4900878" y="711201"/>
            <a:ext cx="6521865" cy="51525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4F6906-48C6-4AD5-B5F6-9C14A957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57" y="1993900"/>
            <a:ext cx="3859676" cy="40259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vi-VN" sz="3600">
                <a:solidFill>
                  <a:schemeClr val="tx1"/>
                </a:solidFill>
                <a:latin typeface="+mj-lt"/>
                <a:cs typeface="Arial"/>
              </a:rPr>
              <a:t>Nguồn: từ trang báoVnxpress </a:t>
            </a:r>
          </a:p>
          <a:p>
            <a:r>
              <a:rPr lang="en-US" sz="2000" b="1">
                <a:solidFill>
                  <a:schemeClr val="tx1"/>
                </a:solidFill>
                <a:latin typeface="Time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https://vnexpress.net/</a:t>
            </a:r>
            <a:endParaRPr lang="en-US" sz="2000" b="1">
              <a:solidFill>
                <a:schemeClr val="tx1"/>
              </a:solidFill>
              <a:latin typeface="Time new roman"/>
            </a:endParaRPr>
          </a:p>
          <a:p>
            <a:r>
              <a:rPr lang="en-US" sz="3600">
                <a:solidFill>
                  <a:schemeClr val="tx1"/>
                </a:solidFill>
                <a:latin typeface="+mj-lt"/>
              </a:rPr>
              <a:t>Kiểm tra file robot.txt </a:t>
            </a:r>
            <a:r>
              <a:rPr lang="vi-VN" sz="3600">
                <a:solidFill>
                  <a:schemeClr val="tx1"/>
                </a:solidFill>
                <a:latin typeface="+mj-lt"/>
              </a:rPr>
              <a:t>  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5174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7EF4B-0EAE-4BE0-BC3E-516240C5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3300">
                <a:solidFill>
                  <a:srgbClr val="EBEBEB"/>
                </a:solidFill>
              </a:rPr>
              <a:t>2.1 THU THẬP DỮ LIỆU</a:t>
            </a:r>
            <a:endParaRPr lang="en-US" sz="3300">
              <a:solidFill>
                <a:srgbClr val="EBEBE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478D4-6652-47B7-9821-7876468C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31" y="803751"/>
            <a:ext cx="5886084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CE3A-4753-4151-9CAE-680B1FE5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err="1">
                <a:solidFill>
                  <a:srgbClr val="FFFFFF"/>
                </a:solidFill>
                <a:latin typeface="Time new roman"/>
              </a:rPr>
              <a:t>Cấu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trúc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data</a:t>
            </a:r>
            <a:r>
              <a:rPr lang="vi-VN">
                <a:solidFill>
                  <a:srgbClr val="FFFFFF"/>
                </a:solidFill>
                <a:latin typeface="Time new roman"/>
              </a:rPr>
              <a:t>: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train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: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test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: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validation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= 6:2:2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solidFill>
                  <a:srgbClr val="FFFFFF"/>
                </a:solidFill>
                <a:latin typeface="Time new roman"/>
              </a:rPr>
              <a:t>Mô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tả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số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lượng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dữ</a:t>
            </a:r>
            <a:r>
              <a:rPr lang="vi-VN">
                <a:solidFill>
                  <a:srgbClr val="FFFFFF"/>
                </a:solidFill>
                <a:latin typeface="Time new roman"/>
              </a:rPr>
              <a:t> </a:t>
            </a:r>
            <a:r>
              <a:rPr lang="vi-VN" err="1">
                <a:solidFill>
                  <a:srgbClr val="FFFFFF"/>
                </a:solidFill>
                <a:latin typeface="Time new roman"/>
              </a:rPr>
              <a:t>liệu</a:t>
            </a:r>
            <a:r>
              <a:rPr lang="vi-VN">
                <a:solidFill>
                  <a:srgbClr val="FFFFFF"/>
                </a:solidFill>
                <a:latin typeface="Time new roman"/>
              </a:rPr>
              <a:t>:</a:t>
            </a:r>
          </a:p>
          <a:p>
            <a:pPr marL="0" indent="0">
              <a:buNone/>
            </a:pPr>
            <a:endParaRPr lang="vi-VN">
              <a:solidFill>
                <a:srgbClr val="FFFFFF"/>
              </a:solidFill>
              <a:latin typeface="Time new roman"/>
            </a:endParaRPr>
          </a:p>
          <a:p>
            <a:pPr>
              <a:buFont typeface="Wingdings" panose="05000000000000000000" pitchFamily="2" charset="2"/>
              <a:buChar char="Ø"/>
            </a:pPr>
            <a:endParaRPr lang="vi-VN">
              <a:solidFill>
                <a:srgbClr val="FFFFFF"/>
              </a:solidFill>
              <a:latin typeface="Time new roman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9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70CF-61AB-4C87-98F9-E97D474A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2.2 TIỀN XỬ LÝ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9F53-D0AE-4928-85F3-4499D3C2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486810"/>
            <a:ext cx="10363200" cy="378146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vi-VN" sz="3600">
                <a:latin typeface="+mj-lt"/>
              </a:rPr>
              <a:t>Xóa các dòng có giá trị thiếu, giá trị trùng, len(Content) &lt;= 50.</a:t>
            </a:r>
          </a:p>
          <a:p>
            <a:pPr>
              <a:buFont typeface="+mj-lt"/>
              <a:buAutoNum type="arabicPeriod"/>
            </a:pPr>
            <a:r>
              <a:rPr lang="vi-VN" sz="3600">
                <a:latin typeface="+mj-lt"/>
              </a:rPr>
              <a:t>Ghép 2 cột Title và Content lại thành cột X</a:t>
            </a:r>
          </a:p>
          <a:p>
            <a:pPr>
              <a:buFont typeface="+mj-lt"/>
              <a:buAutoNum type="arabicPeriod"/>
            </a:pPr>
            <a:r>
              <a:rPr lang="vi-VN" sz="3600">
                <a:latin typeface="+mj-lt"/>
              </a:rPr>
              <a:t>Chuyển data dạng chuỗi (trong cột X) thành dạng số: dùng Bag- of-Word và TF-IDF.</a:t>
            </a:r>
          </a:p>
          <a:p>
            <a:pPr>
              <a:buFont typeface="+mj-lt"/>
              <a:buAutoNum type="arabicPeriod"/>
            </a:pPr>
            <a:endParaRPr lang="vi-VN" sz="2800">
              <a:latin typeface="+mj-lt"/>
            </a:endParaRPr>
          </a:p>
          <a:p>
            <a:pPr>
              <a:buFont typeface="+mj-lt"/>
              <a:buAutoNum type="arabicPeriod"/>
            </a:pPr>
            <a:endParaRPr lang="vi-VN"/>
          </a:p>
          <a:p>
            <a:pPr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E152-B9A8-4350-9A11-1881EB68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2.3. MÔ HÌNH HÓA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8E5C-5B39-43B2-81D1-71F775F9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vi-VN">
                <a:latin typeface="Arial"/>
                <a:cs typeface="Arial"/>
              </a:rPr>
              <a:t>Ý </a:t>
            </a:r>
            <a:r>
              <a:rPr lang="vi-VN" err="1">
                <a:latin typeface="Arial"/>
                <a:cs typeface="Arial"/>
              </a:rPr>
              <a:t>tưởng</a:t>
            </a:r>
            <a:r>
              <a:rPr lang="vi-VN">
                <a:latin typeface="Arial"/>
                <a:cs typeface="Arial"/>
              </a:rPr>
              <a:t> ban </a:t>
            </a:r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sẽ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dùng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BERT </a:t>
            </a:r>
            <a:r>
              <a:rPr lang="vi-VN" err="1">
                <a:latin typeface="Arial"/>
                <a:cs typeface="Arial"/>
              </a:rPr>
              <a:t>để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traning</a:t>
            </a:r>
            <a:r>
              <a:rPr lang="vi-VN">
                <a:latin typeface="Arial"/>
                <a:cs typeface="Arial"/>
              </a:rPr>
              <a:t>, tuy nhiên do </a:t>
            </a:r>
            <a:r>
              <a:rPr lang="vi-VN" err="1">
                <a:latin typeface="Arial"/>
                <a:cs typeface="Arial"/>
              </a:rPr>
              <a:t>cài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đặt</a:t>
            </a:r>
            <a:r>
              <a:rPr lang="vi-VN">
                <a:latin typeface="Arial"/>
                <a:cs typeface="Arial"/>
              </a:rPr>
              <a:t> không </a:t>
            </a:r>
            <a:r>
              <a:rPr lang="vi-VN" err="1">
                <a:latin typeface="Arial"/>
                <a:cs typeface="Arial"/>
              </a:rPr>
              <a:t>thành</a:t>
            </a:r>
            <a:r>
              <a:rPr lang="vi-VN">
                <a:latin typeface="Arial"/>
                <a:cs typeface="Arial"/>
              </a:rPr>
              <a:t> công nên </a:t>
            </a:r>
            <a:r>
              <a:rPr lang="vi-VN" err="1">
                <a:latin typeface="Arial"/>
                <a:cs typeface="Arial"/>
              </a:rPr>
              <a:t>nhóm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chuyển</a:t>
            </a:r>
            <a:r>
              <a:rPr lang="vi-VN">
                <a:latin typeface="Arial"/>
                <a:cs typeface="Arial"/>
              </a:rPr>
              <a:t> sang </a:t>
            </a:r>
            <a:r>
              <a:rPr lang="vi-VN" err="1">
                <a:latin typeface="Arial"/>
                <a:cs typeface="Arial"/>
              </a:rPr>
              <a:t>một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khác</a:t>
            </a:r>
          </a:p>
          <a:p>
            <a:r>
              <a:rPr lang="vi-VN">
                <a:latin typeface="Arial"/>
                <a:cs typeface="Arial"/>
              </a:rPr>
              <a:t>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dùng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sự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kết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hợp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giữ</a:t>
            </a:r>
            <a:r>
              <a:rPr lang="vi-VN">
                <a:latin typeface="Arial"/>
                <a:cs typeface="Arial"/>
              </a:rPr>
              <a:t> word2vec </a:t>
            </a:r>
            <a:r>
              <a:rPr lang="vi-VN" err="1">
                <a:latin typeface="Arial"/>
                <a:cs typeface="Arial"/>
              </a:rPr>
              <a:t>và</a:t>
            </a:r>
            <a:r>
              <a:rPr lang="vi-VN">
                <a:latin typeface="Arial"/>
                <a:cs typeface="Arial"/>
              </a:rPr>
              <a:t> CNN </a:t>
            </a:r>
            <a:r>
              <a:rPr lang="vi-VN" err="1">
                <a:latin typeface="Arial"/>
                <a:cs typeface="Arial"/>
              </a:rPr>
              <a:t>để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traning</a:t>
            </a:r>
            <a:r>
              <a:rPr lang="vi-VN">
                <a:latin typeface="Arial"/>
                <a:cs typeface="Arial"/>
              </a:rPr>
              <a:t>:</a:t>
            </a:r>
            <a:endParaRPr lang="vi-VN">
              <a:latin typeface="Arial"/>
              <a:cs typeface="Arial" panose="020B0604020202020204" pitchFamily="34" charset="0"/>
            </a:endParaRPr>
          </a:p>
          <a:p>
            <a:pPr lvl="1" indent="-342900"/>
            <a:r>
              <a:rPr lang="vi-VN">
                <a:latin typeface="Arial"/>
                <a:cs typeface="Arial"/>
              </a:rPr>
              <a:t>W2V </a:t>
            </a:r>
            <a:r>
              <a:rPr lang="vi-VN" err="1">
                <a:latin typeface="Arial"/>
                <a:cs typeface="Arial"/>
              </a:rPr>
              <a:t>dùng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vector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hóa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sử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dụng</a:t>
            </a:r>
            <a:r>
              <a:rPr lang="vi-VN">
                <a:latin typeface="Arial"/>
                <a:cs typeface="Arial"/>
              </a:rPr>
              <a:t> thư </a:t>
            </a:r>
            <a:r>
              <a:rPr lang="vi-VN" err="1">
                <a:latin typeface="Arial"/>
                <a:cs typeface="Arial"/>
              </a:rPr>
              <a:t>viện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Pyvi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tách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từ</a:t>
            </a:r>
          </a:p>
          <a:p>
            <a:pPr lvl="1" indent="-342900"/>
            <a:r>
              <a:rPr lang="vi-VN">
                <a:latin typeface="Arial"/>
                <a:cs typeface="Arial"/>
              </a:rPr>
              <a:t>CNN </a:t>
            </a:r>
            <a:r>
              <a:rPr lang="vi-VN" err="1">
                <a:latin typeface="Arial"/>
                <a:cs typeface="Arial"/>
              </a:rPr>
              <a:t>dùng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tìm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mối</a:t>
            </a:r>
            <a:r>
              <a:rPr lang="vi-VN">
                <a:latin typeface="Arial"/>
                <a:cs typeface="Arial"/>
              </a:rPr>
              <a:t> liên </a:t>
            </a:r>
            <a:r>
              <a:rPr lang="vi-VN" err="1">
                <a:latin typeface="Arial"/>
                <a:cs typeface="Arial"/>
              </a:rPr>
              <a:t>hệ</a:t>
            </a:r>
            <a:r>
              <a:rPr lang="vi-VN">
                <a:latin typeface="Arial"/>
                <a:cs typeface="Arial"/>
              </a:rPr>
              <a:t> trong văn </a:t>
            </a:r>
            <a:r>
              <a:rPr lang="vi-VN" err="1">
                <a:latin typeface="Arial"/>
                <a:cs typeface="Arial"/>
              </a:rPr>
              <a:t>bản</a:t>
            </a:r>
          </a:p>
          <a:p>
            <a:pPr lvl="1" indent="-342900"/>
            <a:r>
              <a:rPr lang="vi-VN">
                <a:latin typeface="Arial"/>
                <a:cs typeface="Arial"/>
              </a:rPr>
              <a:t>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mạng</a:t>
            </a:r>
            <a:r>
              <a:rPr lang="vi-VN">
                <a:latin typeface="Arial"/>
                <a:cs typeface="Arial"/>
              </a:rPr>
              <a:t> CNN </a:t>
            </a:r>
          </a:p>
          <a:p>
            <a:pPr lvl="1" indent="-342900"/>
            <a:r>
              <a:rPr lang="vi-VN">
                <a:latin typeface="Arial"/>
                <a:cs typeface="Arial"/>
              </a:rPr>
              <a:t>1 </a:t>
            </a:r>
            <a:r>
              <a:rPr lang="vi-VN" err="1">
                <a:latin typeface="Arial"/>
                <a:cs typeface="Arial"/>
              </a:rPr>
              <a:t>lớp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convolution</a:t>
            </a:r>
            <a:r>
              <a:rPr lang="vi-VN">
                <a:latin typeface="Arial"/>
                <a:cs typeface="Arial"/>
              </a:rPr>
              <a:t> 150 </a:t>
            </a:r>
            <a:r>
              <a:rPr lang="vi-VN" err="1">
                <a:latin typeface="Arial"/>
                <a:cs typeface="Arial"/>
              </a:rPr>
              <a:t>filter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kích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thước</a:t>
            </a:r>
            <a:r>
              <a:rPr lang="vi-VN">
                <a:latin typeface="Arial"/>
                <a:cs typeface="Arial"/>
              </a:rPr>
              <a:t> 3x128</a:t>
            </a:r>
          </a:p>
          <a:p>
            <a:pPr lvl="1" indent="-342900"/>
            <a:r>
              <a:rPr lang="vi-VN">
                <a:latin typeface="Arial"/>
                <a:cs typeface="Arial"/>
              </a:rPr>
              <a:t>1 </a:t>
            </a:r>
            <a:r>
              <a:rPr lang="vi-VN" err="1">
                <a:latin typeface="Arial"/>
                <a:cs typeface="Arial"/>
              </a:rPr>
              <a:t>lớp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maxpooling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pPr lvl="1" indent="-342900"/>
            <a:r>
              <a:rPr lang="vi-VN">
                <a:latin typeface="Arial"/>
                <a:cs typeface="Arial"/>
              </a:rPr>
              <a:t>1 </a:t>
            </a:r>
            <a:r>
              <a:rPr lang="vi-VN" err="1">
                <a:latin typeface="Arial"/>
                <a:cs typeface="Arial"/>
              </a:rPr>
              <a:t>lớp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dropout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pPr lvl="1" indent="-342900"/>
            <a:r>
              <a:rPr lang="vi-VN">
                <a:latin typeface="Arial"/>
                <a:cs typeface="Arial"/>
              </a:rPr>
              <a:t>1 </a:t>
            </a:r>
            <a:r>
              <a:rPr lang="vi-VN" err="1">
                <a:latin typeface="Arial"/>
                <a:cs typeface="Arial"/>
              </a:rPr>
              <a:t>lớp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flatten</a:t>
            </a:r>
          </a:p>
          <a:p>
            <a:pPr lvl="1" indent="-342900"/>
            <a:r>
              <a:rPr lang="vi-VN">
                <a:latin typeface="Arial"/>
                <a:cs typeface="Arial"/>
              </a:rPr>
              <a:t>2 </a:t>
            </a:r>
            <a:r>
              <a:rPr lang="vi-VN" err="1">
                <a:latin typeface="Arial"/>
                <a:cs typeface="Arial"/>
              </a:rPr>
              <a:t>lớp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Dense</a:t>
            </a:r>
          </a:p>
          <a:p>
            <a:pPr lvl="1" indent="-342900"/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C7DE-00FC-4A7A-9E7F-7717FCA5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modell</a:t>
            </a:r>
          </a:p>
        </p:txBody>
      </p:sp>
      <p:pic>
        <p:nvPicPr>
          <p:cNvPr id="4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332C510-20A2-4E91-9236-DBBBD1FCD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266" y="2560368"/>
            <a:ext cx="6719071" cy="4020149"/>
          </a:xfrm>
        </p:spPr>
      </p:pic>
    </p:spTree>
    <p:extLst>
      <p:ext uri="{BB962C8B-B14F-4D97-AF65-F5344CB8AC3E}">
        <p14:creationId xmlns:p14="http://schemas.microsoft.com/office/powerpoint/2010/main" val="161680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Time new roman</vt:lpstr>
      <vt:lpstr>Times New Roman</vt:lpstr>
      <vt:lpstr>Wingdings</vt:lpstr>
      <vt:lpstr>Wingdings 3</vt:lpstr>
      <vt:lpstr>Ion Boardroom</vt:lpstr>
      <vt:lpstr>      BÁO CÁO ĐỒ ÁN CUỐI KỲ    Môn: Khoa học dữ liệu</vt:lpstr>
      <vt:lpstr>NỘI DUNG</vt:lpstr>
      <vt:lpstr>1. CÂU HỎI CẦN TRẢ LỜI</vt:lpstr>
      <vt:lpstr>2. TRẢ LỜI CÂU HỎI </vt:lpstr>
      <vt:lpstr>2.1. THU THẬP DỮ LIỆU</vt:lpstr>
      <vt:lpstr>2.1 THU THẬP DỮ LIỆU</vt:lpstr>
      <vt:lpstr>2.2 TIỀN XỬ LÝ DỮ LIỆU</vt:lpstr>
      <vt:lpstr>2.3. MÔ HÌNH HÓA DỮ LIỆU</vt:lpstr>
      <vt:lpstr>Cấu trúc modell</vt:lpstr>
      <vt:lpstr>Dữ liệu training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BÁO CÁO ĐỒ ÁN CUỐI KỲ    Môn: Khoa học dữ liệu</dc:title>
  <dc:creator>Uyên Trịnh</dc:creator>
  <cp:lastModifiedBy>Uyên Trịnh</cp:lastModifiedBy>
  <cp:revision>2</cp:revision>
  <dcterms:created xsi:type="dcterms:W3CDTF">2020-01-08T12:24:25Z</dcterms:created>
  <dcterms:modified xsi:type="dcterms:W3CDTF">2020-01-10T09:03:24Z</dcterms:modified>
</cp:coreProperties>
</file>