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2" r:id="rId7"/>
    <p:sldId id="264" r:id="rId8"/>
    <p:sldId id="263" r:id="rId9"/>
    <p:sldId id="265" r:id="rId10"/>
    <p:sldId id="266" r:id="rId11"/>
    <p:sldId id="267" r:id="rId12"/>
    <p:sldId id="268" r:id="rId13"/>
    <p:sldId id="277" r:id="rId14"/>
    <p:sldId id="278" r:id="rId15"/>
    <p:sldId id="279" r:id="rId16"/>
    <p:sldId id="269" r:id="rId17"/>
    <p:sldId id="270" r:id="rId18"/>
    <p:sldId id="280" r:id="rId19"/>
    <p:sldId id="281" r:id="rId20"/>
    <p:sldId id="276" r:id="rId21"/>
    <p:sldId id="282" r:id="rId22"/>
    <p:sldId id="26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530" autoAdjust="0"/>
  </p:normalViewPr>
  <p:slideViewPr>
    <p:cSldViewPr>
      <p:cViewPr>
        <p:scale>
          <a:sx n="75" d="100"/>
          <a:sy n="75" d="100"/>
        </p:scale>
        <p:origin x="1236" y="-5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28702-633C-4F70-8B53-8514E3E7250E}" type="datetimeFigureOut">
              <a:rPr lang="en-US" smtClean="0"/>
              <a:t>12/30/2018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490163-FAFD-47D6-BE4F-B2E71F8CC245}" type="slidenum">
              <a:rPr lang="en-US" smtClean="0"/>
              <a:t>‹#›</a:t>
            </a:fld>
            <a:endParaRPr lang="en-US"/>
          </a:p>
        </p:txBody>
      </p:sp>
    </p:spTree>
    <p:extLst>
      <p:ext uri="{BB962C8B-B14F-4D97-AF65-F5344CB8AC3E}">
        <p14:creationId xmlns:p14="http://schemas.microsoft.com/office/powerpoint/2010/main" val="105818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0163-FAFD-47D6-BE4F-B2E71F8CC245}" type="slidenum">
              <a:rPr lang="en-US" smtClean="0"/>
              <a:t>1</a:t>
            </a:fld>
            <a:endParaRPr lang="en-US"/>
          </a:p>
        </p:txBody>
      </p:sp>
    </p:spTree>
    <p:extLst>
      <p:ext uri="{BB962C8B-B14F-4D97-AF65-F5344CB8AC3E}">
        <p14:creationId xmlns:p14="http://schemas.microsoft.com/office/powerpoint/2010/main" val="1412073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smtClean="0">
                <a:solidFill>
                  <a:schemeClr val="tx1"/>
                </a:solidFill>
                <a:effectLst/>
                <a:latin typeface="+mn-lt"/>
                <a:ea typeface="+mn-ea"/>
                <a:cs typeface="+mn-cs"/>
              </a:rPr>
              <a:t>- Trong sự phát triển của khoa học thế kỷ 21, thời đại của công nghệ 4.0. công nghệ thông tin hiện nay là ngành phát triển nhanh nhất. Công nghệ thông tin của nước ta còn mới, song tốc độ phát triển của nó rất nhanh và mạnh, chiếm một vị trí quan trọng trong ngành khoa học công nghệ. Một trong những ứng dụng khá phổ biến ở nước ta hiện nay là lĩnh vực xây dựng các ứng dụng để phục vụ các bài toán thực tế, nhằm tăng năng suất, nhanh chóng và hiệu quả hơn</a:t>
            </a:r>
          </a:p>
          <a:p>
            <a:r>
              <a:rPr lang="vi-VN" sz="1200" kern="1200" smtClean="0">
                <a:solidFill>
                  <a:schemeClr val="tx1"/>
                </a:solidFill>
                <a:effectLst/>
                <a:latin typeface="+mn-lt"/>
                <a:ea typeface="+mn-ea"/>
                <a:cs typeface="+mn-cs"/>
              </a:rPr>
              <a:t>- Xây dựng các ứng dụng này giúp cho những người dùng dễ tiếp cận, xử lý nhanh, và hiệu quả hơn. Đồng thời nó giúp cho những người phát triển phẩn mềm sau có thể nghiên cứu, phát triển, và hoàn thiện ứng dụng hơn. </a:t>
            </a:r>
          </a:p>
          <a:p>
            <a:r>
              <a:rPr lang="vi-VN" sz="1200" kern="1200" smtClean="0">
                <a:solidFill>
                  <a:schemeClr val="tx1"/>
                </a:solidFill>
                <a:effectLst/>
                <a:latin typeface="+mn-lt"/>
                <a:ea typeface="+mn-ea"/>
                <a:cs typeface="+mn-cs"/>
              </a:rPr>
              <a:t>- Trong thời đại hội nhập này, tiếp cận, học hỏi với các kiến thức, trình độ của các nước phát triển là điều tiên quyết. Để làm được điều đó, việc học tiếng nước ngoài là điều cần thiết. Với một ngôn ngữ mới, thì từ vựng và cách dùng là rất đa dạng và phong phú.Vì vậy, để hỗ trợ cho việc học một ngôn ngữ mới (cụ thể là tiếng anh), </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4</a:t>
            </a:fld>
            <a:endParaRPr lang="en-US"/>
          </a:p>
        </p:txBody>
      </p:sp>
    </p:spTree>
    <p:extLst>
      <p:ext uri="{BB962C8B-B14F-4D97-AF65-F5344CB8AC3E}">
        <p14:creationId xmlns:p14="http://schemas.microsoft.com/office/powerpoint/2010/main" val="4216418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C48AD7-E71C-4EF3-8479-A49C30280DCE}"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738424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C48AD7-E71C-4EF3-8479-A49C30280DCE}"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207737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C48AD7-E71C-4EF3-8479-A49C30280DCE}"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11014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C48AD7-E71C-4EF3-8479-A49C30280DCE}"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137735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C48AD7-E71C-4EF3-8479-A49C30280DCE}"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76946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C48AD7-E71C-4EF3-8479-A49C30280DCE}"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52977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C48AD7-E71C-4EF3-8479-A49C30280DCE}"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98952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C48AD7-E71C-4EF3-8479-A49C30280DCE}"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33335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C48AD7-E71C-4EF3-8479-A49C30280DCE}"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410934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C48AD7-E71C-4EF3-8479-A49C30280DCE}"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6876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C48AD7-E71C-4EF3-8479-A49C30280DCE}"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65499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48AD7-E71C-4EF3-8479-A49C30280DCE}"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973BD-8CE5-47C4-B8E5-573200B24DAB}" type="slidenum">
              <a:rPr lang="en-US" smtClean="0"/>
              <a:t>‹#›</a:t>
            </a:fld>
            <a:endParaRPr lang="en-US"/>
          </a:p>
        </p:txBody>
      </p:sp>
    </p:spTree>
    <p:extLst>
      <p:ext uri="{BB962C8B-B14F-4D97-AF65-F5344CB8AC3E}">
        <p14:creationId xmlns:p14="http://schemas.microsoft.com/office/powerpoint/2010/main" val="164352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466245"/>
          </a:xfrm>
          <a:prstGeom prst="rect">
            <a:avLst/>
          </a:prstGeom>
        </p:spPr>
      </p:pic>
      <p:sp>
        <p:nvSpPr>
          <p:cNvPr id="5" name="TextBox 4"/>
          <p:cNvSpPr txBox="1"/>
          <p:nvPr/>
        </p:nvSpPr>
        <p:spPr>
          <a:xfrm>
            <a:off x="914400" y="4495800"/>
            <a:ext cx="4038600" cy="1200329"/>
          </a:xfrm>
          <a:prstGeom prst="rect">
            <a:avLst/>
          </a:prstGeom>
          <a:noFill/>
        </p:spPr>
        <p:txBody>
          <a:bodyPr wrap="square" rtlCol="0">
            <a:spAutoFit/>
          </a:bodyPr>
          <a:lstStyle/>
          <a:p>
            <a:pPr algn="ctr"/>
            <a:r>
              <a:rPr lang="en-US" sz="2400" b="1" smtClean="0"/>
              <a:t>Thiết kế và lập trình ứng dụng tra cứu từ điển Anh – Việt, Việt – Anh.</a:t>
            </a:r>
            <a:endParaRPr lang="en-US" sz="2400"/>
          </a:p>
        </p:txBody>
      </p:sp>
      <p:sp>
        <p:nvSpPr>
          <p:cNvPr id="6" name="TextBox 5"/>
          <p:cNvSpPr txBox="1"/>
          <p:nvPr/>
        </p:nvSpPr>
        <p:spPr>
          <a:xfrm>
            <a:off x="6324600" y="4495800"/>
            <a:ext cx="1941286" cy="646331"/>
          </a:xfrm>
          <a:prstGeom prst="rect">
            <a:avLst/>
          </a:prstGeom>
          <a:noFill/>
        </p:spPr>
        <p:txBody>
          <a:bodyPr wrap="square" rtlCol="0">
            <a:spAutoFit/>
          </a:bodyPr>
          <a:lstStyle/>
          <a:p>
            <a:pPr algn="ctr"/>
            <a:r>
              <a:rPr lang="en-US" smtClean="0"/>
              <a:t>Người trình </a:t>
            </a:r>
            <a:r>
              <a:rPr lang="en-US" smtClean="0"/>
              <a:t>bày</a:t>
            </a:r>
          </a:p>
          <a:p>
            <a:pPr algn="ctr"/>
            <a:r>
              <a:rPr lang="en-US" smtClean="0"/>
              <a:t>Trịnh Văn Hiếu</a:t>
            </a:r>
            <a:endParaRPr lang="en-US" smtClean="0"/>
          </a:p>
        </p:txBody>
      </p:sp>
    </p:spTree>
    <p:extLst>
      <p:ext uri="{BB962C8B-B14F-4D97-AF65-F5344CB8AC3E}">
        <p14:creationId xmlns:p14="http://schemas.microsoft.com/office/powerpoint/2010/main" val="850661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2590800" y="2514600"/>
            <a:ext cx="4191000" cy="461665"/>
          </a:xfrm>
          <a:prstGeom prst="rect">
            <a:avLst/>
          </a:prstGeom>
          <a:noFill/>
        </p:spPr>
        <p:txBody>
          <a:bodyPr wrap="square" rtlCol="0">
            <a:spAutoFit/>
          </a:bodyPr>
          <a:lstStyle/>
          <a:p>
            <a:r>
              <a:rPr lang="en-US" sz="2400" b="1" smtClean="0"/>
              <a:t>NỘI DUNG CHƯƠNG </a:t>
            </a:r>
            <a:r>
              <a:rPr lang="en-US" sz="2400" b="1"/>
              <a:t>3</a:t>
            </a:r>
            <a:endParaRPr lang="en-US" sz="2400"/>
          </a:p>
        </p:txBody>
      </p:sp>
      <p:sp>
        <p:nvSpPr>
          <p:cNvPr id="4" name="TextBox 3"/>
          <p:cNvSpPr txBox="1"/>
          <p:nvPr/>
        </p:nvSpPr>
        <p:spPr>
          <a:xfrm>
            <a:off x="2743200" y="3206880"/>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Phân tích yêu cầu</a:t>
            </a:r>
            <a:endParaRPr lang="en-US"/>
          </a:p>
        </p:txBody>
      </p:sp>
      <p:sp>
        <p:nvSpPr>
          <p:cNvPr id="13" name="TextBox 12"/>
          <p:cNvSpPr txBox="1"/>
          <p:nvPr/>
        </p:nvSpPr>
        <p:spPr>
          <a:xfrm>
            <a:off x="2743200" y="3622161"/>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Lập trình ứng dụng</a:t>
            </a:r>
            <a:endParaRPr lang="en-US"/>
          </a:p>
        </p:txBody>
      </p:sp>
    </p:spTree>
    <p:extLst>
      <p:ext uri="{BB962C8B-B14F-4D97-AF65-F5344CB8AC3E}">
        <p14:creationId xmlns:p14="http://schemas.microsoft.com/office/powerpoint/2010/main" val="3792824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Phân tích yêu cầu</a:t>
            </a:r>
            <a:endParaRPr lang="en-US" sz="2400" b="1" smtClean="0">
              <a:solidFill>
                <a:schemeClr val="bg1"/>
              </a:solidFill>
            </a:endParaRPr>
          </a:p>
        </p:txBody>
      </p:sp>
      <p:sp>
        <p:nvSpPr>
          <p:cNvPr id="2" name="TextBox 1"/>
          <p:cNvSpPr txBox="1"/>
          <p:nvPr/>
        </p:nvSpPr>
        <p:spPr>
          <a:xfrm>
            <a:off x="228600" y="1295400"/>
            <a:ext cx="2438400" cy="369332"/>
          </a:xfrm>
          <a:prstGeom prst="rect">
            <a:avLst/>
          </a:prstGeom>
          <a:noFill/>
        </p:spPr>
        <p:txBody>
          <a:bodyPr wrap="square" rtlCol="0">
            <a:spAutoFit/>
          </a:bodyPr>
          <a:lstStyle/>
          <a:p>
            <a:r>
              <a:rPr lang="en-US" smtClean="0">
                <a:cs typeface="Calibri" panose="020F0502020204030204" pitchFamily="34" charset="0"/>
              </a:rPr>
              <a:t>Các chức năng chính:</a:t>
            </a:r>
            <a:endParaRPr lang="vi-VN">
              <a:cs typeface="Calibri" panose="020F0502020204030204" pitchFamily="34" charset="0"/>
            </a:endParaRPr>
          </a:p>
        </p:txBody>
      </p:sp>
    </p:spTree>
    <p:extLst>
      <p:ext uri="{BB962C8B-B14F-4D97-AF65-F5344CB8AC3E}">
        <p14:creationId xmlns:p14="http://schemas.microsoft.com/office/powerpoint/2010/main" val="4108646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a:solidFill>
                  <a:schemeClr val="bg1"/>
                </a:solidFill>
              </a:rPr>
              <a:t>Phân tích yêu cầu</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smtClean="0">
                <a:cs typeface="Calibri" panose="020F0502020204030204" pitchFamily="34" charset="0"/>
              </a:rPr>
              <a:t>Tìm kiếm từ</a:t>
            </a:r>
            <a:endParaRPr lang="vi-VN">
              <a:cs typeface="Calibri" panose="020F0502020204030204" pitchFamily="34" charset="0"/>
            </a:endParaRPr>
          </a:p>
        </p:txBody>
      </p:sp>
    </p:spTree>
    <p:extLst>
      <p:ext uri="{BB962C8B-B14F-4D97-AF65-F5344CB8AC3E}">
        <p14:creationId xmlns:p14="http://schemas.microsoft.com/office/powerpoint/2010/main" val="909604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a:solidFill>
                  <a:schemeClr val="bg1"/>
                </a:solidFill>
              </a:rPr>
              <a:t>Phân tích yêu cầu</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smtClean="0">
                <a:cs typeface="Calibri" panose="020F0502020204030204" pitchFamily="34" charset="0"/>
              </a:rPr>
              <a:t>Thêm từ</a:t>
            </a:r>
            <a:endParaRPr lang="vi-VN">
              <a:cs typeface="Calibri" panose="020F0502020204030204" pitchFamily="34" charset="0"/>
            </a:endParaRPr>
          </a:p>
        </p:txBody>
      </p:sp>
    </p:spTree>
    <p:extLst>
      <p:ext uri="{BB962C8B-B14F-4D97-AF65-F5344CB8AC3E}">
        <p14:creationId xmlns:p14="http://schemas.microsoft.com/office/powerpoint/2010/main" val="3036716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a:solidFill>
                  <a:schemeClr val="bg1"/>
                </a:solidFill>
              </a:rPr>
              <a:t>Phân tích yêu cầu</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smtClean="0">
                <a:cs typeface="Calibri" panose="020F0502020204030204" pitchFamily="34" charset="0"/>
              </a:rPr>
              <a:t>Xóa từ</a:t>
            </a:r>
            <a:endParaRPr lang="vi-VN">
              <a:cs typeface="Calibri" panose="020F0502020204030204" pitchFamily="34" charset="0"/>
            </a:endParaRPr>
          </a:p>
        </p:txBody>
      </p:sp>
    </p:spTree>
    <p:extLst>
      <p:ext uri="{BB962C8B-B14F-4D97-AF65-F5344CB8AC3E}">
        <p14:creationId xmlns:p14="http://schemas.microsoft.com/office/powerpoint/2010/main" val="4095234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a:solidFill>
                  <a:schemeClr val="bg1"/>
                </a:solidFill>
              </a:rPr>
              <a:t>Phân tích yêu cầu</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smtClean="0">
                <a:cs typeface="Calibri" panose="020F0502020204030204" pitchFamily="34" charset="0"/>
              </a:rPr>
              <a:t>Cập nhật từ</a:t>
            </a:r>
            <a:endParaRPr lang="vi-VN">
              <a:cs typeface="Calibri" panose="020F0502020204030204" pitchFamily="34" charset="0"/>
            </a:endParaRPr>
          </a:p>
        </p:txBody>
      </p:sp>
    </p:spTree>
    <p:extLst>
      <p:ext uri="{BB962C8B-B14F-4D97-AF65-F5344CB8AC3E}">
        <p14:creationId xmlns:p14="http://schemas.microsoft.com/office/powerpoint/2010/main" val="1304201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Phân tích yêu cầu</a:t>
            </a:r>
            <a:endParaRPr lang="en-US" sz="2400" b="1" smtClean="0">
              <a:solidFill>
                <a:schemeClr val="bg1"/>
              </a:solidFill>
            </a:endParaRP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smtClean="0">
                <a:cs typeface="Calibri" panose="020F0502020204030204" pitchFamily="34" charset="0"/>
              </a:rPr>
              <a:t>Thiết kế giao diện</a:t>
            </a:r>
            <a:endParaRPr lang="vi-VN">
              <a:cs typeface="Calibri" panose="020F0502020204030204" pitchFamily="34" charset="0"/>
            </a:endParaRPr>
          </a:p>
        </p:txBody>
      </p:sp>
    </p:spTree>
    <p:extLst>
      <p:ext uri="{BB962C8B-B14F-4D97-AF65-F5344CB8AC3E}">
        <p14:creationId xmlns:p14="http://schemas.microsoft.com/office/powerpoint/2010/main" val="1041790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endParaRPr lang="en-US" sz="2400" b="1" smtClean="0">
              <a:solidFill>
                <a:schemeClr val="bg1"/>
              </a:solidFill>
            </a:endParaRP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smtClean="0">
                <a:cs typeface="Calibri" panose="020F0502020204030204" pitchFamily="34" charset="0"/>
              </a:rPr>
              <a:t>Lập trình giao diện</a:t>
            </a:r>
            <a:endParaRPr lang="vi-VN">
              <a:cs typeface="Calibri" panose="020F0502020204030204" pitchFamily="34" charset="0"/>
            </a:endParaRPr>
          </a:p>
        </p:txBody>
      </p:sp>
    </p:spTree>
    <p:extLst>
      <p:ext uri="{BB962C8B-B14F-4D97-AF65-F5344CB8AC3E}">
        <p14:creationId xmlns:p14="http://schemas.microsoft.com/office/powerpoint/2010/main" val="177473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endParaRPr lang="en-US" sz="2400" b="1" smtClean="0">
              <a:solidFill>
                <a:schemeClr val="bg1"/>
              </a:solidFill>
            </a:endParaRP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smtClean="0">
                <a:cs typeface="Calibri" panose="020F0502020204030204" pitchFamily="34" charset="0"/>
              </a:rPr>
              <a:t>Lập trình các tính năng</a:t>
            </a:r>
            <a:endParaRPr lang="vi-VN">
              <a:cs typeface="Calibri" panose="020F0502020204030204" pitchFamily="34" charset="0"/>
            </a:endParaRPr>
          </a:p>
        </p:txBody>
      </p:sp>
    </p:spTree>
    <p:extLst>
      <p:ext uri="{BB962C8B-B14F-4D97-AF65-F5344CB8AC3E}">
        <p14:creationId xmlns:p14="http://schemas.microsoft.com/office/powerpoint/2010/main" val="2041586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48"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endParaRPr lang="en-US" sz="2400" b="1" smtClean="0">
              <a:solidFill>
                <a:schemeClr val="bg1"/>
              </a:solidFill>
            </a:endParaRPr>
          </a:p>
        </p:txBody>
      </p:sp>
      <p:sp>
        <p:nvSpPr>
          <p:cNvPr id="4" name="TextBox 3"/>
          <p:cNvSpPr txBox="1"/>
          <p:nvPr/>
        </p:nvSpPr>
        <p:spPr>
          <a:xfrm>
            <a:off x="228600" y="1295400"/>
            <a:ext cx="3581400" cy="369332"/>
          </a:xfrm>
          <a:prstGeom prst="rect">
            <a:avLst/>
          </a:prstGeom>
          <a:noFill/>
        </p:spPr>
        <p:txBody>
          <a:bodyPr wrap="square" rtlCol="0">
            <a:spAutoFit/>
          </a:bodyPr>
          <a:lstStyle/>
          <a:p>
            <a:r>
              <a:rPr lang="en-US" smtClean="0">
                <a:cs typeface="Calibri" panose="020F0502020204030204" pitchFamily="34" charset="0"/>
              </a:rPr>
              <a:t>Lập trình các hot key (tổ hợp phím)</a:t>
            </a:r>
            <a:endParaRPr lang="vi-VN">
              <a:cs typeface="Calibri" panose="020F0502020204030204" pitchFamily="34" charset="0"/>
            </a:endParaRPr>
          </a:p>
        </p:txBody>
      </p:sp>
    </p:spTree>
    <p:extLst>
      <p:ext uri="{BB962C8B-B14F-4D97-AF65-F5344CB8AC3E}">
        <p14:creationId xmlns:p14="http://schemas.microsoft.com/office/powerpoint/2010/main" val="2783562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457200" y="304800"/>
            <a:ext cx="2819400" cy="461665"/>
          </a:xfrm>
          <a:prstGeom prst="rect">
            <a:avLst/>
          </a:prstGeom>
          <a:noFill/>
        </p:spPr>
        <p:txBody>
          <a:bodyPr wrap="square" rtlCol="0">
            <a:spAutoFit/>
          </a:bodyPr>
          <a:lstStyle/>
          <a:p>
            <a:r>
              <a:rPr lang="en-US" sz="2400" b="1" smtClean="0">
                <a:solidFill>
                  <a:schemeClr val="bg1"/>
                </a:solidFill>
              </a:rPr>
              <a:t>Mục lục</a:t>
            </a:r>
            <a:endParaRPr lang="en-US" sz="2400">
              <a:solidFill>
                <a:schemeClr val="bg1"/>
              </a:solidFill>
            </a:endParaRPr>
          </a:p>
        </p:txBody>
      </p:sp>
      <p:sp>
        <p:nvSpPr>
          <p:cNvPr id="6" name="TextBox 5"/>
          <p:cNvSpPr txBox="1"/>
          <p:nvPr/>
        </p:nvSpPr>
        <p:spPr>
          <a:xfrm>
            <a:off x="762000" y="2045773"/>
            <a:ext cx="6705600" cy="1569660"/>
          </a:xfrm>
          <a:prstGeom prst="rect">
            <a:avLst/>
          </a:prstGeom>
          <a:noFill/>
        </p:spPr>
        <p:txBody>
          <a:bodyPr wrap="square" rtlCol="0">
            <a:spAutoFit/>
          </a:bodyPr>
          <a:lstStyle/>
          <a:p>
            <a:r>
              <a:rPr lang="en-US" sz="2400" b="1" smtClean="0"/>
              <a:t>Chương </a:t>
            </a:r>
            <a:r>
              <a:rPr lang="en-US" sz="2400" b="1" smtClean="0"/>
              <a:t>1: Tổng quan ứng dụng EVDict</a:t>
            </a:r>
            <a:endParaRPr lang="en-US" sz="2400" b="1" smtClean="0"/>
          </a:p>
          <a:p>
            <a:r>
              <a:rPr lang="en-US" sz="2400" b="1" smtClean="0"/>
              <a:t>Chương </a:t>
            </a:r>
            <a:r>
              <a:rPr lang="en-US" sz="2400" b="1" smtClean="0"/>
              <a:t>2: Môi trường lập trình ứng dụng</a:t>
            </a:r>
            <a:endParaRPr lang="en-US" sz="2400" b="1" smtClean="0"/>
          </a:p>
          <a:p>
            <a:r>
              <a:rPr lang="en-US" sz="2400" b="1" smtClean="0"/>
              <a:t>Chương </a:t>
            </a:r>
            <a:r>
              <a:rPr lang="en-US" sz="2400" b="1" smtClean="0"/>
              <a:t>3: Thiết kế và lập trình ứng dụng</a:t>
            </a:r>
            <a:endParaRPr lang="en-US" sz="2400" b="1" smtClean="0"/>
          </a:p>
          <a:p>
            <a:r>
              <a:rPr lang="en-US" sz="2400" b="1" smtClean="0"/>
              <a:t>Kết luận và hướng phát triển</a:t>
            </a:r>
            <a:endParaRPr lang="en-US" sz="2400"/>
          </a:p>
        </p:txBody>
      </p:sp>
    </p:spTree>
    <p:extLst>
      <p:ext uri="{BB962C8B-B14F-4D97-AF65-F5344CB8AC3E}">
        <p14:creationId xmlns:p14="http://schemas.microsoft.com/office/powerpoint/2010/main" val="2016090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Kết quả</a:t>
            </a:r>
            <a:endParaRPr lang="en-US" sz="2400" b="1" smtClean="0">
              <a:solidFill>
                <a:schemeClr val="bg1"/>
              </a:solidFill>
            </a:endParaRPr>
          </a:p>
        </p:txBody>
      </p:sp>
      <p:sp>
        <p:nvSpPr>
          <p:cNvPr id="4" name="TextBox 3"/>
          <p:cNvSpPr txBox="1"/>
          <p:nvPr/>
        </p:nvSpPr>
        <p:spPr>
          <a:xfrm>
            <a:off x="304800" y="1295400"/>
            <a:ext cx="3581400" cy="369332"/>
          </a:xfrm>
          <a:prstGeom prst="rect">
            <a:avLst/>
          </a:prstGeom>
          <a:noFill/>
        </p:spPr>
        <p:txBody>
          <a:bodyPr wrap="square" rtlCol="0">
            <a:spAutoFit/>
          </a:bodyPr>
          <a:lstStyle/>
          <a:p>
            <a:r>
              <a:rPr lang="vi-VN" b="1" smtClean="0">
                <a:cs typeface="Calibri" panose="020F0502020204030204" pitchFamily="34" charset="0"/>
              </a:rPr>
              <a:t>Ư</a:t>
            </a:r>
            <a:r>
              <a:rPr lang="en-US" b="1" smtClean="0">
                <a:cs typeface="Calibri" panose="020F0502020204030204" pitchFamily="34" charset="0"/>
              </a:rPr>
              <a:t>u điểm:</a:t>
            </a:r>
            <a:endParaRPr lang="vi-VN" b="1">
              <a:cs typeface="Calibri" panose="020F0502020204030204" pitchFamily="34" charset="0"/>
            </a:endParaRPr>
          </a:p>
        </p:txBody>
      </p:sp>
      <p:sp>
        <p:nvSpPr>
          <p:cNvPr id="7" name="TextBox 6"/>
          <p:cNvSpPr txBox="1"/>
          <p:nvPr/>
        </p:nvSpPr>
        <p:spPr>
          <a:xfrm>
            <a:off x="304800" y="3510568"/>
            <a:ext cx="3581400" cy="369332"/>
          </a:xfrm>
          <a:prstGeom prst="rect">
            <a:avLst/>
          </a:prstGeom>
          <a:noFill/>
        </p:spPr>
        <p:txBody>
          <a:bodyPr wrap="square" rtlCol="0">
            <a:spAutoFit/>
          </a:bodyPr>
          <a:lstStyle/>
          <a:p>
            <a:r>
              <a:rPr lang="en-US" b="1" smtClean="0">
                <a:cs typeface="Calibri" panose="020F0502020204030204" pitchFamily="34" charset="0"/>
              </a:rPr>
              <a:t>Hạn chế:</a:t>
            </a:r>
            <a:endParaRPr lang="vi-VN" b="1">
              <a:cs typeface="Calibri" panose="020F0502020204030204" pitchFamily="34" charset="0"/>
            </a:endParaRPr>
          </a:p>
        </p:txBody>
      </p:sp>
      <p:sp>
        <p:nvSpPr>
          <p:cNvPr id="8" name="TextBox 7"/>
          <p:cNvSpPr txBox="1"/>
          <p:nvPr/>
        </p:nvSpPr>
        <p:spPr>
          <a:xfrm>
            <a:off x="609600" y="1808122"/>
            <a:ext cx="6096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Giao diện hiển thị thân thiện, dễ thao tác, dễ hiểu.</a:t>
            </a:r>
            <a:endParaRPr lang="vi-VN">
              <a:cs typeface="Calibri" panose="020F0502020204030204" pitchFamily="34" charset="0"/>
            </a:endParaRPr>
          </a:p>
        </p:txBody>
      </p:sp>
      <p:sp>
        <p:nvSpPr>
          <p:cNvPr id="11" name="TextBox 10"/>
          <p:cNvSpPr txBox="1"/>
          <p:nvPr/>
        </p:nvSpPr>
        <p:spPr>
          <a:xfrm>
            <a:off x="609600" y="2226836"/>
            <a:ext cx="70866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Thực hiện được các tính năng: tra cứu, thêm từ, xóa từ và cập nhật nghĩa của từ.</a:t>
            </a:r>
            <a:endParaRPr lang="vi-VN">
              <a:cs typeface="Calibri" panose="020F0502020204030204" pitchFamily="34" charset="0"/>
            </a:endParaRPr>
          </a:p>
        </p:txBody>
      </p:sp>
      <p:sp>
        <p:nvSpPr>
          <p:cNvPr id="12" name="TextBox 11"/>
          <p:cNvSpPr txBox="1"/>
          <p:nvPr/>
        </p:nvSpPr>
        <p:spPr>
          <a:xfrm>
            <a:off x="609600" y="2873167"/>
            <a:ext cx="6096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Các tính năng có nhiều các để thực hiện: trên Menubar, giao diện chính hoặc phím tắt (tổ hợp phím).</a:t>
            </a:r>
            <a:endParaRPr lang="vi-VN">
              <a:cs typeface="Calibri" panose="020F0502020204030204" pitchFamily="34" charset="0"/>
            </a:endParaRPr>
          </a:p>
        </p:txBody>
      </p:sp>
      <p:sp>
        <p:nvSpPr>
          <p:cNvPr id="13" name="TextBox 12"/>
          <p:cNvSpPr txBox="1"/>
          <p:nvPr/>
        </p:nvSpPr>
        <p:spPr>
          <a:xfrm>
            <a:off x="609600" y="3972233"/>
            <a:ext cx="6096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Chưa hoàn thiện các tính năng: phông chữ, và màu sắc.</a:t>
            </a:r>
            <a:endParaRPr lang="vi-VN">
              <a:cs typeface="Calibri" panose="020F0502020204030204" pitchFamily="34" charset="0"/>
            </a:endParaRPr>
          </a:p>
        </p:txBody>
      </p:sp>
      <p:sp>
        <p:nvSpPr>
          <p:cNvPr id="16" name="TextBox 15"/>
          <p:cNvSpPr txBox="1"/>
          <p:nvPr/>
        </p:nvSpPr>
        <p:spPr>
          <a:xfrm>
            <a:off x="609600" y="4424968"/>
            <a:ext cx="7086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Duyệt mảng còn thủ công, với dữ liệu nhiều thì sẽ tốn thời gian.</a:t>
            </a:r>
            <a:endParaRPr lang="vi-VN">
              <a:cs typeface="Calibri" panose="020F0502020204030204" pitchFamily="34" charset="0"/>
            </a:endParaRPr>
          </a:p>
        </p:txBody>
      </p:sp>
      <p:sp>
        <p:nvSpPr>
          <p:cNvPr id="17" name="TextBox 16"/>
          <p:cNvSpPr txBox="1"/>
          <p:nvPr/>
        </p:nvSpPr>
        <p:spPr>
          <a:xfrm>
            <a:off x="622300" y="4878012"/>
            <a:ext cx="7086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Dữ liệu chưa được mã hóa.</a:t>
            </a:r>
            <a:endParaRPr lang="vi-VN">
              <a:cs typeface="Calibri" panose="020F0502020204030204" pitchFamily="34" charset="0"/>
            </a:endParaRPr>
          </a:p>
        </p:txBody>
      </p:sp>
    </p:spTree>
    <p:extLst>
      <p:ext uri="{BB962C8B-B14F-4D97-AF65-F5344CB8AC3E}">
        <p14:creationId xmlns:p14="http://schemas.microsoft.com/office/powerpoint/2010/main" val="15408565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4191000" cy="461665"/>
          </a:xfrm>
          <a:prstGeom prst="rect">
            <a:avLst/>
          </a:prstGeom>
          <a:noFill/>
        </p:spPr>
        <p:txBody>
          <a:bodyPr wrap="square" rtlCol="0">
            <a:spAutoFit/>
          </a:bodyPr>
          <a:lstStyle/>
          <a:p>
            <a:r>
              <a:rPr lang="en-US" sz="2400" b="1" smtClean="0">
                <a:solidFill>
                  <a:schemeClr val="bg1"/>
                </a:solidFill>
              </a:rPr>
              <a:t>Kết luận và hướng phát triển</a:t>
            </a:r>
            <a:endParaRPr lang="en-US" sz="2400" b="1" smtClean="0">
              <a:solidFill>
                <a:schemeClr val="bg1"/>
              </a:solidFill>
            </a:endParaRPr>
          </a:p>
        </p:txBody>
      </p:sp>
      <p:sp>
        <p:nvSpPr>
          <p:cNvPr id="4" name="TextBox 3"/>
          <p:cNvSpPr txBox="1"/>
          <p:nvPr/>
        </p:nvSpPr>
        <p:spPr>
          <a:xfrm>
            <a:off x="304800" y="1295400"/>
            <a:ext cx="3581400" cy="369332"/>
          </a:xfrm>
          <a:prstGeom prst="rect">
            <a:avLst/>
          </a:prstGeom>
          <a:noFill/>
        </p:spPr>
        <p:txBody>
          <a:bodyPr wrap="square" rtlCol="0">
            <a:spAutoFit/>
          </a:bodyPr>
          <a:lstStyle/>
          <a:p>
            <a:r>
              <a:rPr lang="en-US" b="1" smtClean="0">
                <a:cs typeface="Calibri" panose="020F0502020204030204" pitchFamily="34" charset="0"/>
              </a:rPr>
              <a:t>Kết luận:</a:t>
            </a:r>
            <a:endParaRPr lang="vi-VN" b="1">
              <a:cs typeface="Calibri" panose="020F0502020204030204" pitchFamily="34" charset="0"/>
            </a:endParaRPr>
          </a:p>
        </p:txBody>
      </p:sp>
      <p:sp>
        <p:nvSpPr>
          <p:cNvPr id="7" name="TextBox 6"/>
          <p:cNvSpPr txBox="1"/>
          <p:nvPr/>
        </p:nvSpPr>
        <p:spPr>
          <a:xfrm>
            <a:off x="304800" y="2667000"/>
            <a:ext cx="3581400" cy="369332"/>
          </a:xfrm>
          <a:prstGeom prst="rect">
            <a:avLst/>
          </a:prstGeom>
          <a:noFill/>
        </p:spPr>
        <p:txBody>
          <a:bodyPr wrap="square" rtlCol="0">
            <a:spAutoFit/>
          </a:bodyPr>
          <a:lstStyle/>
          <a:p>
            <a:r>
              <a:rPr lang="en-US" b="1" smtClean="0">
                <a:cs typeface="Calibri" panose="020F0502020204030204" pitchFamily="34" charset="0"/>
              </a:rPr>
              <a:t>Hướng phát triển:</a:t>
            </a:r>
            <a:endParaRPr lang="vi-VN" b="1">
              <a:cs typeface="Calibri" panose="020F0502020204030204" pitchFamily="34" charset="0"/>
            </a:endParaRPr>
          </a:p>
        </p:txBody>
      </p:sp>
      <p:sp>
        <p:nvSpPr>
          <p:cNvPr id="8" name="TextBox 7"/>
          <p:cNvSpPr txBox="1"/>
          <p:nvPr/>
        </p:nvSpPr>
        <p:spPr>
          <a:xfrm>
            <a:off x="609600" y="1808122"/>
            <a:ext cx="6096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Về cơ bản, ứng dụng đáp ứng được yêu cầu người sử dụng.</a:t>
            </a:r>
            <a:endParaRPr lang="vi-VN">
              <a:cs typeface="Calibri" panose="020F0502020204030204" pitchFamily="34" charset="0"/>
            </a:endParaRPr>
          </a:p>
        </p:txBody>
      </p:sp>
      <p:sp>
        <p:nvSpPr>
          <p:cNvPr id="11" name="TextBox 10"/>
          <p:cNvSpPr txBox="1"/>
          <p:nvPr/>
        </p:nvSpPr>
        <p:spPr>
          <a:xfrm>
            <a:off x="609600" y="2211009"/>
            <a:ext cx="6096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Ứng dụng chạy ổn định, giao diện thân thiện.</a:t>
            </a:r>
            <a:endParaRPr lang="vi-VN">
              <a:cs typeface="Calibri" panose="020F0502020204030204" pitchFamily="34" charset="0"/>
            </a:endParaRPr>
          </a:p>
        </p:txBody>
      </p:sp>
      <p:sp>
        <p:nvSpPr>
          <p:cNvPr id="12" name="TextBox 11"/>
          <p:cNvSpPr txBox="1"/>
          <p:nvPr/>
        </p:nvSpPr>
        <p:spPr>
          <a:xfrm>
            <a:off x="609600" y="3213277"/>
            <a:ext cx="6096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Hoàn thiện thêm các tính năng: phông chữ, mà sắc, thêm tính năng về hình ảnh và âm thanh phát âm từ.</a:t>
            </a:r>
            <a:endParaRPr lang="vi-VN">
              <a:cs typeface="Calibri" panose="020F0502020204030204" pitchFamily="34" charset="0"/>
            </a:endParaRPr>
          </a:p>
        </p:txBody>
      </p:sp>
      <p:sp>
        <p:nvSpPr>
          <p:cNvPr id="13" name="TextBox 12"/>
          <p:cNvSpPr txBox="1"/>
          <p:nvPr/>
        </p:nvSpPr>
        <p:spPr>
          <a:xfrm>
            <a:off x="609600" y="3951266"/>
            <a:ext cx="6096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Sử dụng phương pháp Hash Table (bảng băm) để duyệt mảng, làm giảm thời gian tra cứu.</a:t>
            </a:r>
            <a:endParaRPr lang="vi-VN">
              <a:cs typeface="Calibri" panose="020F0502020204030204" pitchFamily="34" charset="0"/>
            </a:endParaRPr>
          </a:p>
        </p:txBody>
      </p:sp>
      <p:sp>
        <p:nvSpPr>
          <p:cNvPr id="14" name="TextBox 13"/>
          <p:cNvSpPr txBox="1"/>
          <p:nvPr/>
        </p:nvSpPr>
        <p:spPr>
          <a:xfrm>
            <a:off x="609600" y="4543707"/>
            <a:ext cx="6096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Mã hóa dữ liệu, có thể đẩy dữ liệu lên cơ sở dữ liệu lưu trên server.</a:t>
            </a:r>
            <a:endParaRPr lang="vi-VN">
              <a:cs typeface="Calibri" panose="020F0502020204030204" pitchFamily="34" charset="0"/>
            </a:endParaRPr>
          </a:p>
        </p:txBody>
      </p:sp>
    </p:spTree>
    <p:extLst>
      <p:ext uri="{BB962C8B-B14F-4D97-AF65-F5344CB8AC3E}">
        <p14:creationId xmlns:p14="http://schemas.microsoft.com/office/powerpoint/2010/main" val="3096196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1981200" y="2667000"/>
            <a:ext cx="4191000" cy="830997"/>
          </a:xfrm>
          <a:prstGeom prst="rect">
            <a:avLst/>
          </a:prstGeom>
          <a:noFill/>
        </p:spPr>
        <p:txBody>
          <a:bodyPr wrap="square" rtlCol="0">
            <a:spAutoFit/>
          </a:bodyPr>
          <a:lstStyle/>
          <a:p>
            <a:r>
              <a:rPr lang="en-US" sz="4800" b="1" i="1" smtClean="0">
                <a:solidFill>
                  <a:schemeClr val="tx2"/>
                </a:solidFill>
              </a:rPr>
              <a:t>Thank you</a:t>
            </a:r>
          </a:p>
        </p:txBody>
      </p:sp>
    </p:spTree>
    <p:extLst>
      <p:ext uri="{BB962C8B-B14F-4D97-AF65-F5344CB8AC3E}">
        <p14:creationId xmlns:p14="http://schemas.microsoft.com/office/powerpoint/2010/main" val="3963132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32" y="-26242"/>
            <a:ext cx="9181531" cy="6884242"/>
          </a:xfrm>
          <a:prstGeom prst="rect">
            <a:avLst/>
          </a:prstGeom>
        </p:spPr>
      </p:pic>
      <p:sp>
        <p:nvSpPr>
          <p:cNvPr id="5" name="TextBox 4"/>
          <p:cNvSpPr txBox="1"/>
          <p:nvPr/>
        </p:nvSpPr>
        <p:spPr>
          <a:xfrm>
            <a:off x="2590800" y="2514600"/>
            <a:ext cx="4191000" cy="461665"/>
          </a:xfrm>
          <a:prstGeom prst="rect">
            <a:avLst/>
          </a:prstGeom>
          <a:noFill/>
        </p:spPr>
        <p:txBody>
          <a:bodyPr wrap="square" rtlCol="0">
            <a:spAutoFit/>
          </a:bodyPr>
          <a:lstStyle/>
          <a:p>
            <a:r>
              <a:rPr lang="en-US" sz="2400" b="1" smtClean="0"/>
              <a:t>NỘI DUNG CHƯƠNG 1</a:t>
            </a:r>
            <a:endParaRPr lang="en-US" sz="2400"/>
          </a:p>
        </p:txBody>
      </p:sp>
      <p:sp>
        <p:nvSpPr>
          <p:cNvPr id="7" name="TextBox 6"/>
          <p:cNvSpPr txBox="1"/>
          <p:nvPr/>
        </p:nvSpPr>
        <p:spPr>
          <a:xfrm>
            <a:off x="2743200" y="3206880"/>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Lý do chọn đề tài</a:t>
            </a:r>
            <a:endParaRPr lang="en-US"/>
          </a:p>
        </p:txBody>
      </p:sp>
      <p:sp>
        <p:nvSpPr>
          <p:cNvPr id="10" name="TextBox 9"/>
          <p:cNvSpPr txBox="1"/>
          <p:nvPr/>
        </p:nvSpPr>
        <p:spPr>
          <a:xfrm>
            <a:off x="2736376" y="3622161"/>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Hiện trạng</a:t>
            </a:r>
            <a:endParaRPr lang="en-US"/>
          </a:p>
        </p:txBody>
      </p:sp>
      <p:sp>
        <p:nvSpPr>
          <p:cNvPr id="21" name="TextBox 20"/>
          <p:cNvSpPr txBox="1"/>
          <p:nvPr/>
        </p:nvSpPr>
        <p:spPr>
          <a:xfrm>
            <a:off x="2736376" y="4037442"/>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Nội dung cần làm</a:t>
            </a:r>
            <a:endParaRPr lang="en-US"/>
          </a:p>
        </p:txBody>
      </p:sp>
    </p:spTree>
    <p:extLst>
      <p:ext uri="{BB962C8B-B14F-4D97-AF65-F5344CB8AC3E}">
        <p14:creationId xmlns:p14="http://schemas.microsoft.com/office/powerpoint/2010/main" val="2794588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Lý do chọn đề tài</a:t>
            </a:r>
            <a:endParaRPr lang="en-US" sz="2400" b="1" smtClean="0">
              <a:solidFill>
                <a:schemeClr val="bg1"/>
              </a:solidFill>
            </a:endParaRPr>
          </a:p>
        </p:txBody>
      </p:sp>
      <p:sp>
        <p:nvSpPr>
          <p:cNvPr id="4" name="TextBox 3"/>
          <p:cNvSpPr txBox="1"/>
          <p:nvPr/>
        </p:nvSpPr>
        <p:spPr>
          <a:xfrm>
            <a:off x="609600" y="1676400"/>
            <a:ext cx="4191000" cy="369332"/>
          </a:xfrm>
          <a:prstGeom prst="rect">
            <a:avLst/>
          </a:prstGeom>
          <a:noFill/>
        </p:spPr>
        <p:txBody>
          <a:bodyPr wrap="square" rtlCol="0">
            <a:spAutoFit/>
          </a:bodyPr>
          <a:lstStyle/>
          <a:p>
            <a:r>
              <a:rPr lang="en-US"/>
              <a:t>H</a:t>
            </a:r>
            <a:r>
              <a:rPr lang="en-US" smtClean="0"/>
              <a:t>ỗ trợ việc học tiếng anh</a:t>
            </a:r>
            <a:endParaRPr lang="en-US"/>
          </a:p>
        </p:txBody>
      </p:sp>
      <p:sp>
        <p:nvSpPr>
          <p:cNvPr id="9" name="TextBox 8"/>
          <p:cNvSpPr txBox="1"/>
          <p:nvPr/>
        </p:nvSpPr>
        <p:spPr>
          <a:xfrm>
            <a:off x="609600" y="2258199"/>
            <a:ext cx="4191000" cy="369332"/>
          </a:xfrm>
          <a:prstGeom prst="rect">
            <a:avLst/>
          </a:prstGeom>
          <a:noFill/>
        </p:spPr>
        <p:txBody>
          <a:bodyPr wrap="square" rtlCol="0">
            <a:spAutoFit/>
          </a:bodyPr>
          <a:lstStyle/>
          <a:p>
            <a:r>
              <a:rPr lang="en-US" smtClean="0"/>
              <a:t>Rút ngắn thời gian tra cứu từ </a:t>
            </a:r>
            <a:endParaRPr lang="en-US"/>
          </a:p>
        </p:txBody>
      </p:sp>
      <p:sp>
        <p:nvSpPr>
          <p:cNvPr id="10" name="Right Arrow 9"/>
          <p:cNvSpPr/>
          <p:nvPr/>
        </p:nvSpPr>
        <p:spPr>
          <a:xfrm>
            <a:off x="685800" y="2939534"/>
            <a:ext cx="457200" cy="152400"/>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vi-VN"/>
          </a:p>
        </p:txBody>
      </p:sp>
      <p:sp>
        <p:nvSpPr>
          <p:cNvPr id="11" name="TextBox 10"/>
          <p:cNvSpPr txBox="1"/>
          <p:nvPr/>
        </p:nvSpPr>
        <p:spPr>
          <a:xfrm>
            <a:off x="1369894" y="2831068"/>
            <a:ext cx="4191000" cy="369332"/>
          </a:xfrm>
          <a:prstGeom prst="rect">
            <a:avLst/>
          </a:prstGeom>
          <a:noFill/>
        </p:spPr>
        <p:txBody>
          <a:bodyPr wrap="square" rtlCol="0">
            <a:spAutoFit/>
          </a:bodyPr>
          <a:lstStyle/>
          <a:p>
            <a:r>
              <a:rPr lang="en-US" smtClean="0"/>
              <a:t>Hiệu quả cao hơn.</a:t>
            </a:r>
            <a:endParaRPr lang="en-US"/>
          </a:p>
        </p:txBody>
      </p:sp>
    </p:spTree>
    <p:extLst>
      <p:ext uri="{BB962C8B-B14F-4D97-AF65-F5344CB8AC3E}">
        <p14:creationId xmlns:p14="http://schemas.microsoft.com/office/powerpoint/2010/main" val="779826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Hiện trạng</a:t>
            </a:r>
            <a:endParaRPr lang="en-US" sz="2400" b="1" smtClean="0">
              <a:solidFill>
                <a:schemeClr val="bg1"/>
              </a:solidFill>
            </a:endParaRPr>
          </a:p>
        </p:txBody>
      </p:sp>
    </p:spTree>
    <p:extLst>
      <p:ext uri="{BB962C8B-B14F-4D97-AF65-F5344CB8AC3E}">
        <p14:creationId xmlns:p14="http://schemas.microsoft.com/office/powerpoint/2010/main" val="2671377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3276600" cy="461665"/>
          </a:xfrm>
          <a:prstGeom prst="rect">
            <a:avLst/>
          </a:prstGeom>
          <a:noFill/>
        </p:spPr>
        <p:txBody>
          <a:bodyPr wrap="square" rtlCol="0">
            <a:spAutoFit/>
          </a:bodyPr>
          <a:lstStyle/>
          <a:p>
            <a:r>
              <a:rPr lang="en-US" sz="2400" b="1" smtClean="0">
                <a:solidFill>
                  <a:schemeClr val="bg1"/>
                </a:solidFill>
              </a:rPr>
              <a:t>Nội dung chính cần làm</a:t>
            </a:r>
            <a:endParaRPr lang="en-US" sz="2400" b="1" smtClean="0">
              <a:solidFill>
                <a:schemeClr val="bg1"/>
              </a:solidFill>
            </a:endParaRPr>
          </a:p>
        </p:txBody>
      </p:sp>
    </p:spTree>
    <p:extLst>
      <p:ext uri="{BB962C8B-B14F-4D97-AF65-F5344CB8AC3E}">
        <p14:creationId xmlns:p14="http://schemas.microsoft.com/office/powerpoint/2010/main" val="1487974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2590800" y="2514600"/>
            <a:ext cx="4191000" cy="461665"/>
          </a:xfrm>
          <a:prstGeom prst="rect">
            <a:avLst/>
          </a:prstGeom>
          <a:noFill/>
        </p:spPr>
        <p:txBody>
          <a:bodyPr wrap="square" rtlCol="0">
            <a:spAutoFit/>
          </a:bodyPr>
          <a:lstStyle/>
          <a:p>
            <a:r>
              <a:rPr lang="en-US" sz="2400" b="1" smtClean="0"/>
              <a:t>NỘI DUNG CHƯƠNG </a:t>
            </a:r>
            <a:r>
              <a:rPr lang="en-US" sz="2400" b="1" smtClean="0"/>
              <a:t>2</a:t>
            </a:r>
            <a:endParaRPr lang="en-US" sz="2400"/>
          </a:p>
        </p:txBody>
      </p:sp>
      <p:sp>
        <p:nvSpPr>
          <p:cNvPr id="4" name="TextBox 3"/>
          <p:cNvSpPr txBox="1"/>
          <p:nvPr/>
        </p:nvSpPr>
        <p:spPr>
          <a:xfrm>
            <a:off x="2743200" y="3206880"/>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Ngôn ngữ lập trình</a:t>
            </a:r>
            <a:endParaRPr lang="en-US"/>
          </a:p>
        </p:txBody>
      </p:sp>
      <p:sp>
        <p:nvSpPr>
          <p:cNvPr id="7" name="TextBox 6"/>
          <p:cNvSpPr txBox="1"/>
          <p:nvPr/>
        </p:nvSpPr>
        <p:spPr>
          <a:xfrm>
            <a:off x="2760260" y="3622161"/>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Môi trường lập trình</a:t>
            </a:r>
            <a:endParaRPr lang="en-US"/>
          </a:p>
        </p:txBody>
      </p:sp>
    </p:spTree>
    <p:extLst>
      <p:ext uri="{BB962C8B-B14F-4D97-AF65-F5344CB8AC3E}">
        <p14:creationId xmlns:p14="http://schemas.microsoft.com/office/powerpoint/2010/main" val="1693776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Ngôn ngữ lập trình</a:t>
            </a:r>
            <a:endParaRPr lang="en-US" sz="2400" b="1" smtClean="0">
              <a:solidFill>
                <a:schemeClr val="bg1"/>
              </a:solidFill>
            </a:endParaRPr>
          </a:p>
        </p:txBody>
      </p:sp>
    </p:spTree>
    <p:extLst>
      <p:ext uri="{BB962C8B-B14F-4D97-AF65-F5344CB8AC3E}">
        <p14:creationId xmlns:p14="http://schemas.microsoft.com/office/powerpoint/2010/main" val="1658883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Môi trường lập trình</a:t>
            </a:r>
            <a:endParaRPr lang="en-US" sz="2400" b="1" smtClean="0">
              <a:solidFill>
                <a:schemeClr val="bg1"/>
              </a:solidFill>
            </a:endParaRPr>
          </a:p>
        </p:txBody>
      </p:sp>
    </p:spTree>
    <p:extLst>
      <p:ext uri="{BB962C8B-B14F-4D97-AF65-F5344CB8AC3E}">
        <p14:creationId xmlns:p14="http://schemas.microsoft.com/office/powerpoint/2010/main" val="1563378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670</Words>
  <Application>Microsoft Office PowerPoint</Application>
  <PresentationFormat>On-screen Show (4:3)</PresentationFormat>
  <Paragraphs>67</Paragraphs>
  <Slides>22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Duy Anh</dc:creator>
  <cp:lastModifiedBy>TrinhVanHieu</cp:lastModifiedBy>
  <cp:revision>15</cp:revision>
  <dcterms:created xsi:type="dcterms:W3CDTF">2017-10-17T01:43:35Z</dcterms:created>
  <dcterms:modified xsi:type="dcterms:W3CDTF">2018-12-30T02:12:36Z</dcterms:modified>
</cp:coreProperties>
</file>