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77" r:id="rId14"/>
    <p:sldId id="278" r:id="rId15"/>
    <p:sldId id="279" r:id="rId16"/>
    <p:sldId id="269" r:id="rId17"/>
    <p:sldId id="270" r:id="rId18"/>
    <p:sldId id="283" r:id="rId19"/>
    <p:sldId id="284" r:id="rId20"/>
    <p:sldId id="280" r:id="rId21"/>
    <p:sldId id="281" r:id="rId22"/>
    <p:sldId id="286" r:id="rId23"/>
    <p:sldId id="287" r:id="rId24"/>
    <p:sldId id="288" r:id="rId25"/>
    <p:sldId id="290" r:id="rId26"/>
    <p:sldId id="289" r:id="rId27"/>
    <p:sldId id="285" r:id="rId28"/>
    <p:sldId id="276" r:id="rId29"/>
    <p:sldId id="292" r:id="rId30"/>
    <p:sldId id="291" r:id="rId31"/>
    <p:sldId id="2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45" autoAdjust="0"/>
  </p:normalViewPr>
  <p:slideViewPr>
    <p:cSldViewPr>
      <p:cViewPr varScale="1">
        <p:scale>
          <a:sx n="50" d="100"/>
          <a:sy n="50" d="100"/>
        </p:scale>
        <p:origin x="195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28702-633C-4F70-8B53-8514E3E7250E}" type="datetimeFigureOut">
              <a:rPr lang="en-US" smtClean="0"/>
              <a:t>12/31/2018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0163-FAFD-47D6-BE4F-B2E71F8CC245}" type="slidenum">
              <a:rPr lang="en-US" smtClean="0"/>
              <a:t>‹#›</a:t>
            </a:fld>
            <a:endParaRPr lang="en-US"/>
          </a:p>
        </p:txBody>
      </p:sp>
    </p:spTree>
    <p:extLst>
      <p:ext uri="{BB962C8B-B14F-4D97-AF65-F5344CB8AC3E}">
        <p14:creationId xmlns:p14="http://schemas.microsoft.com/office/powerpoint/2010/main" val="105818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0163-FAFD-47D6-BE4F-B2E71F8CC245}" type="slidenum">
              <a:rPr lang="en-US" smtClean="0"/>
              <a:t>1</a:t>
            </a:fld>
            <a:endParaRPr lang="en-US"/>
          </a:p>
        </p:txBody>
      </p:sp>
    </p:spTree>
    <p:extLst>
      <p:ext uri="{BB962C8B-B14F-4D97-AF65-F5344CB8AC3E}">
        <p14:creationId xmlns:p14="http://schemas.microsoft.com/office/powerpoint/2010/main" val="141207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Tham</a:t>
            </a:r>
            <a:r>
              <a:rPr lang="en-US" baseline="0" smtClean="0"/>
              <a:t> số thứ 2 là ID của dialog</a:t>
            </a:r>
          </a:p>
          <a:p>
            <a:pPr marL="171450" indent="-171450">
              <a:buFontTx/>
              <a:buChar char="-"/>
            </a:pPr>
            <a:r>
              <a:rPr lang="en-US" baseline="0" smtClean="0"/>
              <a:t>Tham số thứ 4: là 1 hàm CallBack để thực hiện các thao tác của người dung trên dialog đó.</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20</a:t>
            </a:fld>
            <a:endParaRPr lang="en-US"/>
          </a:p>
        </p:txBody>
      </p:sp>
    </p:spTree>
    <p:extLst>
      <p:ext uri="{BB962C8B-B14F-4D97-AF65-F5344CB8AC3E}">
        <p14:creationId xmlns:p14="http://schemas.microsoft.com/office/powerpoint/2010/main" val="1365368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1-Resize()</a:t>
            </a:r>
            <a:r>
              <a:rPr lang="vi-VN" sz="1200" kern="1200" smtClean="0">
                <a:solidFill>
                  <a:schemeClr val="tx1"/>
                </a:solidFill>
                <a:effectLst/>
                <a:latin typeface="+mn-lt"/>
                <a:ea typeface="+mn-ea"/>
                <a:cs typeface="+mn-cs"/>
              </a:rPr>
              <a:t>:</a:t>
            </a:r>
            <a:r>
              <a:rPr lang="vi-VN" sz="1200" kern="1200" baseline="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 tính toán, và thay đổi kích thước của các cửa sổ cho phù hợp khi cửa sổ chính thay đổi.</a:t>
            </a:r>
          </a:p>
          <a:p>
            <a:r>
              <a:rPr lang="en-US" sz="1200" kern="1200" smtClean="0">
                <a:solidFill>
                  <a:schemeClr val="tx1"/>
                </a:solidFill>
                <a:effectLst/>
                <a:latin typeface="+mn-lt"/>
                <a:ea typeface="+mn-ea"/>
                <a:cs typeface="+mn-cs"/>
              </a:rPr>
              <a:t>2-</a:t>
            </a:r>
            <a:r>
              <a:rPr lang="vi-VN" sz="1200" kern="1200" smtClean="0">
                <a:solidFill>
                  <a:schemeClr val="tx1"/>
                </a:solidFill>
                <a:effectLst/>
                <a:latin typeface="+mn-lt"/>
                <a:ea typeface="+mn-ea"/>
                <a:cs typeface="+mn-cs"/>
              </a:rPr>
              <a:t>ShowMeanEV():  Hàm lấy dữ liệu trong file và hiển thị lên Richedit</a:t>
            </a:r>
          </a:p>
          <a:p>
            <a:r>
              <a:rPr lang="en-US" sz="1200" kern="1200" smtClean="0">
                <a:solidFill>
                  <a:schemeClr val="tx1"/>
                </a:solidFill>
                <a:effectLst/>
                <a:latin typeface="+mn-lt"/>
                <a:ea typeface="+mn-ea"/>
                <a:cs typeface="+mn-cs"/>
              </a:rPr>
              <a:t>3-</a:t>
            </a:r>
            <a:r>
              <a:rPr lang="vi-VN" sz="1200" kern="1200" smtClean="0">
                <a:solidFill>
                  <a:schemeClr val="tx1"/>
                </a:solidFill>
                <a:effectLst/>
                <a:latin typeface="+mn-lt"/>
                <a:ea typeface="+mn-ea"/>
                <a:cs typeface="+mn-cs"/>
              </a:rPr>
              <a:t>Loaddata(): Lấy và hiển thị toàn bộ dữ liệu (từ điển) lên Listbox</a:t>
            </a:r>
          </a:p>
          <a:p>
            <a:r>
              <a:rPr lang="en-US" sz="1200" kern="1200" smtClean="0">
                <a:solidFill>
                  <a:schemeClr val="tx1"/>
                </a:solidFill>
                <a:effectLst/>
                <a:latin typeface="+mn-lt"/>
                <a:ea typeface="+mn-ea"/>
                <a:cs typeface="+mn-cs"/>
              </a:rPr>
              <a:t>4-</a:t>
            </a:r>
            <a:r>
              <a:rPr lang="vi-VN" sz="1200" kern="1200" smtClean="0">
                <a:solidFill>
                  <a:schemeClr val="tx1"/>
                </a:solidFill>
                <a:effectLst/>
                <a:latin typeface="+mn-lt"/>
                <a:ea typeface="+mn-ea"/>
                <a:cs typeface="+mn-cs"/>
              </a:rPr>
              <a:t>Convertostring():  </a:t>
            </a:r>
            <a:r>
              <a:rPr lang="en-US" sz="1200" kern="1200" smtClean="0">
                <a:solidFill>
                  <a:schemeClr val="tx1"/>
                </a:solidFill>
                <a:effectLst/>
                <a:latin typeface="+mn-lt"/>
                <a:ea typeface="+mn-ea"/>
                <a:cs typeface="+mn-cs"/>
              </a:rPr>
              <a:t>Chuyển đổi kiểu dữ liệu TCHAR* sang string</a:t>
            </a:r>
            <a:endParaRPr lang="vi-VN" sz="1200" kern="1200" smtClean="0">
              <a:solidFill>
                <a:schemeClr val="tx1"/>
              </a:solidFill>
              <a:effectLst/>
              <a:latin typeface="+mn-lt"/>
              <a:ea typeface="+mn-ea"/>
              <a:cs typeface="+mn-cs"/>
            </a:endParaRPr>
          </a:p>
          <a:p>
            <a:r>
              <a:rPr lang="vi-VN" sz="1200" kern="1200" smtClean="0">
                <a:solidFill>
                  <a:schemeClr val="tx1"/>
                </a:solidFill>
                <a:effectLst/>
                <a:latin typeface="+mn-lt"/>
                <a:ea typeface="+mn-ea"/>
                <a:cs typeface="+mn-cs"/>
              </a:rPr>
              <a:t>5-*Convertotchar():  Chuyển đổi kiểu dữ liệu string sang TCHAR*</a:t>
            </a:r>
          </a:p>
          <a:p>
            <a:r>
              <a:rPr lang="vi-VN" sz="1200" kern="1200" smtClean="0">
                <a:solidFill>
                  <a:schemeClr val="tx1"/>
                </a:solidFill>
                <a:effectLst/>
                <a:latin typeface="+mn-lt"/>
                <a:ea typeface="+mn-ea"/>
                <a:cs typeface="+mn-cs"/>
              </a:rPr>
              <a:t>6-CreateWriteFileUTF_8(): Tạo 1 file kiểu UTF_8 (file name: s), và ghi dữ liệu swork vào file đó.</a:t>
            </a:r>
          </a:p>
          <a:p>
            <a:r>
              <a:rPr lang="vi-VN" sz="1200" kern="1200" smtClean="0">
                <a:solidFill>
                  <a:schemeClr val="tx1"/>
                </a:solidFill>
                <a:effectLst/>
                <a:latin typeface="+mn-lt"/>
                <a:ea typeface="+mn-ea"/>
                <a:cs typeface="+mn-cs"/>
              </a:rPr>
              <a:t>7-*ReadRichEdit(): Đọc dữ liệu hiện có ở Richedit</a:t>
            </a:r>
          </a:p>
          <a:p>
            <a:r>
              <a:rPr lang="vi-VN" sz="1200" kern="1200" smtClean="0">
                <a:solidFill>
                  <a:schemeClr val="tx1"/>
                </a:solidFill>
                <a:effectLst/>
                <a:latin typeface="+mn-lt"/>
                <a:ea typeface="+mn-ea"/>
                <a:cs typeface="+mn-cs"/>
              </a:rPr>
              <a:t>8-AddNewWord(): Thêm 1 từ</a:t>
            </a:r>
          </a:p>
          <a:p>
            <a:r>
              <a:rPr lang="vi-VN" sz="1200" kern="1200" smtClean="0">
                <a:solidFill>
                  <a:schemeClr val="tx1"/>
                </a:solidFill>
                <a:effectLst/>
                <a:latin typeface="+mn-lt"/>
                <a:ea typeface="+mn-ea"/>
                <a:cs typeface="+mn-cs"/>
              </a:rPr>
              <a:t>9-UpdateStatus(): Cập nhật lại trạng thái và số từ có trong Listbox</a:t>
            </a:r>
          </a:p>
          <a:p>
            <a:r>
              <a:rPr lang="vi-VN" sz="1200" kern="1200" smtClean="0">
                <a:solidFill>
                  <a:schemeClr val="tx1"/>
                </a:solidFill>
                <a:effectLst/>
                <a:latin typeface="+mn-lt"/>
                <a:ea typeface="+mn-ea"/>
                <a:cs typeface="+mn-cs"/>
              </a:rPr>
              <a:t>10-AutoSoft(): Sắp xếp theo bảng chữ cái của danh sách.</a:t>
            </a: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21</a:t>
            </a:fld>
            <a:endParaRPr lang="en-US"/>
          </a:p>
        </p:txBody>
      </p:sp>
    </p:spTree>
    <p:extLst>
      <p:ext uri="{BB962C8B-B14F-4D97-AF65-F5344CB8AC3E}">
        <p14:creationId xmlns:p14="http://schemas.microsoft.com/office/powerpoint/2010/main" val="312087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cs typeface="Calibri" panose="020F0502020204030204" pitchFamily="34" charset="0"/>
              </a:rPr>
              <a:t>Dữ liệu là danh sách các từ điển, và nghĩa của từng từ được lưu trong file.</a:t>
            </a:r>
            <a:endParaRPr lang="vi-VN" smtClean="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cs typeface="Calibri" panose="020F0502020204030204" pitchFamily="34" charset="0"/>
              </a:rPr>
              <a:t>Đọc và lưu trữ dữ liệu trong các vector</a:t>
            </a:r>
            <a:endParaRPr lang="vi-VN" smtClean="0">
              <a:cs typeface="Calibri" panose="020F0502020204030204" pitchFamily="34" charset="0"/>
            </a:endParaRP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22</a:t>
            </a:fld>
            <a:endParaRPr lang="en-US"/>
          </a:p>
        </p:txBody>
      </p:sp>
    </p:spTree>
    <p:extLst>
      <p:ext uri="{BB962C8B-B14F-4D97-AF65-F5344CB8AC3E}">
        <p14:creationId xmlns:p14="http://schemas.microsoft.com/office/powerpoint/2010/main" val="2898838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Code thực</a:t>
            </a:r>
            <a:r>
              <a:rPr lang="en-US" baseline="0" smtClean="0"/>
              <a:t> thi được viết trong các message nhận được (chính là ID của các chức năng) trong WM_COMMAND của WinProc().</a:t>
            </a:r>
            <a:endParaRPr lang="en-US" smtClean="0"/>
          </a:p>
          <a:p>
            <a:pPr marL="0" indent="0">
              <a:buFontTx/>
              <a:buNone/>
            </a:pPr>
            <a:r>
              <a:rPr lang="en-US" smtClean="0"/>
              <a:t>- Trong trường</a:t>
            </a:r>
            <a:r>
              <a:rPr lang="en-US" baseline="0" smtClean="0"/>
              <a:t> hợp gõ từ cần tìm vào Combobox: nếu từ cần tìm không có trong danh sách từ điển của ứng dụng, sẽ có hộp thoại thông báo tới người sử dụng.</a:t>
            </a:r>
          </a:p>
        </p:txBody>
      </p:sp>
      <p:sp>
        <p:nvSpPr>
          <p:cNvPr id="4" name="Slide Number Placeholder 3"/>
          <p:cNvSpPr>
            <a:spLocks noGrp="1"/>
          </p:cNvSpPr>
          <p:nvPr>
            <p:ph type="sldNum" sz="quarter" idx="10"/>
          </p:nvPr>
        </p:nvSpPr>
        <p:spPr/>
        <p:txBody>
          <a:bodyPr/>
          <a:lstStyle/>
          <a:p>
            <a:fld id="{3B490163-FAFD-47D6-BE4F-B2E71F8CC245}" type="slidenum">
              <a:rPr lang="en-US" smtClean="0"/>
              <a:t>23</a:t>
            </a:fld>
            <a:endParaRPr lang="en-US"/>
          </a:p>
        </p:txBody>
      </p:sp>
    </p:spTree>
    <p:extLst>
      <p:ext uri="{BB962C8B-B14F-4D97-AF65-F5344CB8AC3E}">
        <p14:creationId xmlns:p14="http://schemas.microsoft.com/office/powerpoint/2010/main" val="724217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24</a:t>
            </a:fld>
            <a:endParaRPr lang="en-US"/>
          </a:p>
        </p:txBody>
      </p:sp>
    </p:spTree>
    <p:extLst>
      <p:ext uri="{BB962C8B-B14F-4D97-AF65-F5344CB8AC3E}">
        <p14:creationId xmlns:p14="http://schemas.microsoft.com/office/powerpoint/2010/main" val="533805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Xóa</a:t>
            </a:r>
            <a:r>
              <a:rPr lang="en-US" baseline="0" smtClean="0"/>
              <a:t> tạm thời: từ đó bị xóa tạm thời khỏi ứng dụng, có thể khôi phục bằng cách chạy lại ứng dụng hoặc chọn lại chế độ tra cứu, cũng có thể thêm một từ mới giống với từ vừa xóa tạm. đối với mỗi từ, ngoài vector lưu trữ dữ liệu, còn có thêm 1 vector lưu trữ cờ của từ đó, vs các mức 0, 1 (tùy quy ước ng lập trình). Khi hiển thị hay thao tác với danh sách từ (cờ được bật), khi xóa tạm thời thì ta tắt cờ của từ đó đi, và cập nhập lại danh sách hiển thị.</a:t>
            </a:r>
          </a:p>
          <a:p>
            <a:pPr marL="171450" indent="-171450">
              <a:buFontTx/>
              <a:buChar char="-"/>
            </a:pPr>
            <a:r>
              <a:rPr lang="en-US" baseline="0" smtClean="0"/>
              <a:t>Xóa vĩnh viễn: từ đó sẽ bi xóa hoàn toàn khỏi file lưu trữ dữ liệu, mở file lưu trữ dữ liệu, và ghi đè lên bằng dữ liệu mới và không có từ đó.</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25</a:t>
            </a:fld>
            <a:endParaRPr lang="en-US"/>
          </a:p>
        </p:txBody>
      </p:sp>
    </p:spTree>
    <p:extLst>
      <p:ext uri="{BB962C8B-B14F-4D97-AF65-F5344CB8AC3E}">
        <p14:creationId xmlns:p14="http://schemas.microsoft.com/office/powerpoint/2010/main" val="2671442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Xác</a:t>
            </a:r>
            <a:r>
              <a:rPr lang="en-US" baseline="0" smtClean="0"/>
              <a:t> định nội dung từ mà người dùng cần thêm vào ô EditText của dialog thêm. Bằng cách sử dụng hàm GetDlgItemText()…</a:t>
            </a:r>
          </a:p>
          <a:p>
            <a:pPr marL="171450" indent="-171450">
              <a:buFontTx/>
              <a:buChar char="-"/>
            </a:pPr>
            <a:r>
              <a:rPr lang="en-US" baseline="0" smtClean="0"/>
              <a:t>Kiểm tra từ: </a:t>
            </a:r>
          </a:p>
          <a:p>
            <a:pPr marL="0" indent="0">
              <a:buFontTx/>
              <a:buNone/>
            </a:pPr>
            <a:r>
              <a:rPr lang="en-US" baseline="0" smtClean="0"/>
              <a:t>nếu không hợp lệ sẽ hiển thị dialog thông báo lỗi</a:t>
            </a:r>
          </a:p>
          <a:p>
            <a:pPr marL="0" indent="0">
              <a:buFontTx/>
              <a:buNone/>
            </a:pPr>
            <a:r>
              <a:rPr lang="en-US" baseline="0" smtClean="0"/>
              <a:t>Nếu từ đó chưa có: sẽ thêm mới, và có thông báo cập nhật nghĩa cho từ mới.</a:t>
            </a:r>
          </a:p>
          <a:p>
            <a:pPr marL="0" indent="0">
              <a:buFontTx/>
              <a:buNone/>
            </a:pPr>
            <a:r>
              <a:rPr lang="en-US" baseline="0" smtClean="0"/>
              <a:t>Nếu từ đó vừa được xóa tạm thời, thì sẽ khôi phục lại.</a:t>
            </a:r>
          </a:p>
          <a:p>
            <a:pPr marL="0" indent="0">
              <a:buFontTx/>
              <a:buNone/>
            </a:pP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26</a:t>
            </a:fld>
            <a:endParaRPr lang="en-US"/>
          </a:p>
        </p:txBody>
      </p:sp>
    </p:spTree>
    <p:extLst>
      <p:ext uri="{BB962C8B-B14F-4D97-AF65-F5344CB8AC3E}">
        <p14:creationId xmlns:p14="http://schemas.microsoft.com/office/powerpoint/2010/main" val="737946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Vì</a:t>
            </a:r>
            <a:r>
              <a:rPr lang="en-US" baseline="0" smtClean="0"/>
              <a:t> hotkey là tổ hợp phím, dung với mục đích thao tác nhanh, vì thế nó thay thế cho một tính năng, chức năng, thao tác với ứng dụng. Do đó, ID của mỗi hotkey phải tương ứng với 1 tính năng.</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27</a:t>
            </a:fld>
            <a:endParaRPr lang="en-US"/>
          </a:p>
        </p:txBody>
      </p:sp>
    </p:spTree>
    <p:extLst>
      <p:ext uri="{BB962C8B-B14F-4D97-AF65-F5344CB8AC3E}">
        <p14:creationId xmlns:p14="http://schemas.microsoft.com/office/powerpoint/2010/main" val="181835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smtClean="0">
                <a:solidFill>
                  <a:schemeClr val="tx1"/>
                </a:solidFill>
                <a:effectLst/>
                <a:latin typeface="+mn-lt"/>
                <a:ea typeface="+mn-ea"/>
                <a:cs typeface="+mn-cs"/>
              </a:rPr>
              <a:t>- Trong sự phát triển của khoa học thế kỷ 21, thời đại của công nghệ 4.0. công nghệ thông tin hiện nay là ngành phát triển nhanh nhất. Công nghệ thông tin của nước ta còn mới, song tốc độ phát triển của nó rất nhanh và mạnh, chiếm một vị trí quan trọng trong ngành khoa học công nghệ. Một trong những ứng dụng khá phổ biến ở nước ta hiện nay là lĩnh vực xây dựng các ứng dụng để phục vụ các bài toán thực tế, nhằm tăng năng suất, nhanh chóng và hiệu quả hơn</a:t>
            </a:r>
          </a:p>
          <a:p>
            <a:r>
              <a:rPr lang="vi-VN" sz="1200" kern="1200" smtClean="0">
                <a:solidFill>
                  <a:schemeClr val="tx1"/>
                </a:solidFill>
                <a:effectLst/>
                <a:latin typeface="+mn-lt"/>
                <a:ea typeface="+mn-ea"/>
                <a:cs typeface="+mn-cs"/>
              </a:rPr>
              <a:t>- Xây dựng các ứng dụng này giúp cho những người dùng dễ tiếp cận, xử lý nhanh, và hiệu quả hơn. Đồng thời nó giúp cho những người phát triển phẩn mềm sau có thể nghiên cứu, phát triển, và hoàn thiện ứng dụng hơn. </a:t>
            </a:r>
          </a:p>
          <a:p>
            <a:r>
              <a:rPr lang="vi-VN" sz="1200" kern="1200" smtClean="0">
                <a:solidFill>
                  <a:schemeClr val="tx1"/>
                </a:solidFill>
                <a:effectLst/>
                <a:latin typeface="+mn-lt"/>
                <a:ea typeface="+mn-ea"/>
                <a:cs typeface="+mn-cs"/>
              </a:rPr>
              <a:t>- Trong thời đại hội nhập này, tiếp cận, học hỏi với các kiến thức, trình độ của các nước phát triển là điều tiên quyết. Để làm được điều đó, việc học tiếng nước ngoài là điều cần thiết. Với một ngôn ngữ mới, thì từ vựng và cách dùng là rất đa dạng và phong phú.Vì vậy, để hỗ trợ cho việc học một ngôn ngữ mới (cụ thể là tiếng anh), </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4</a:t>
            </a:fld>
            <a:endParaRPr lang="en-US"/>
          </a:p>
        </p:txBody>
      </p:sp>
    </p:spTree>
    <p:extLst>
      <p:ext uri="{BB962C8B-B14F-4D97-AF65-F5344CB8AC3E}">
        <p14:creationId xmlns:p14="http://schemas.microsoft.com/office/powerpoint/2010/main" val="421641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sz="1200" kern="1200" smtClean="0">
                <a:solidFill>
                  <a:schemeClr val="tx1"/>
                </a:solidFill>
                <a:effectLst/>
                <a:latin typeface="+mn-lt"/>
                <a:ea typeface="+mn-ea"/>
                <a:cs typeface="+mn-cs"/>
              </a:rPr>
              <a:t>Hiện nay tiếng anh dường như là ngôn ngữ được nhiều người quan tâm nhất, đi theo đó không thể thiếu các công cụ tra cứu hay còn gọi là từ điển. </a:t>
            </a:r>
            <a:r>
              <a:rPr lang="en-US" sz="1200" kern="1200" smtClean="0">
                <a:solidFill>
                  <a:schemeClr val="tx1"/>
                </a:solidFill>
                <a:effectLst/>
                <a:latin typeface="+mn-lt"/>
                <a:ea typeface="+mn-ea"/>
                <a:cs typeface="+mn-cs"/>
              </a:rPr>
              <a:t>Một trong số</a:t>
            </a:r>
            <a:r>
              <a:rPr lang="en-US" sz="1200" kern="1200" baseline="0" smtClean="0">
                <a:solidFill>
                  <a:schemeClr val="tx1"/>
                </a:solidFill>
                <a:effectLst/>
                <a:latin typeface="+mn-lt"/>
                <a:ea typeface="+mn-ea"/>
                <a:cs typeface="+mn-cs"/>
              </a:rPr>
              <a:t> những công cụ phổ biến nhất là Lạc – Việt.</a:t>
            </a:r>
          </a:p>
          <a:p>
            <a:pPr marL="171450" indent="-171450">
              <a:buFont typeface="Arial" panose="020B0604020202020204" pitchFamily="34" charset="0"/>
              <a:buChar char="•"/>
            </a:pPr>
            <a:r>
              <a:rPr lang="en-US" sz="1200" kern="1200" baseline="0" smtClean="0">
                <a:solidFill>
                  <a:schemeClr val="tx1"/>
                </a:solidFill>
                <a:effectLst/>
                <a:latin typeface="+mn-lt"/>
                <a:ea typeface="+mn-ea"/>
                <a:cs typeface="+mn-cs"/>
              </a:rPr>
              <a:t>lạc việt có 3 bộ từ điển: Anh – Việt, Việt – Anh, Việt – Việt, với hơn 400,000 từ và cụm từ.</a:t>
            </a:r>
          </a:p>
          <a:p>
            <a:pPr marL="171450" indent="-171450">
              <a:buFont typeface="Arial" panose="020B0604020202020204" pitchFamily="34" charset="0"/>
              <a:buChar char="•"/>
            </a:pPr>
            <a:r>
              <a:rPr lang="en-US" sz="1200" kern="1200" baseline="0" smtClean="0">
                <a:solidFill>
                  <a:schemeClr val="tx1"/>
                </a:solidFill>
                <a:effectLst/>
                <a:latin typeface="+mn-lt"/>
                <a:ea typeface="+mn-ea"/>
                <a:cs typeface="+mn-cs"/>
              </a:rPr>
              <a:t>Cho phép tra cứu offline, phát âm, câu văn và ví dụ,… tạo thuận tiện khi tra cứu.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smtClean="0">
                <a:solidFill>
                  <a:schemeClr val="tx1"/>
                </a:solidFill>
                <a:effectLst/>
                <a:latin typeface="+mn-lt"/>
                <a:ea typeface="+mn-ea"/>
                <a:cs typeface="+mn-cs"/>
              </a:rPr>
              <a:t>EVDict</a:t>
            </a:r>
            <a:r>
              <a:rPr lang="en-US" sz="1200" kern="1200" smtClean="0">
                <a:solidFill>
                  <a:schemeClr val="tx1"/>
                </a:solidFill>
                <a:effectLst/>
                <a:latin typeface="+mn-lt"/>
                <a:ea typeface="+mn-ea"/>
                <a:cs typeface="+mn-cs"/>
              </a:rPr>
              <a:t> không chỉ giúp người dùng tra cứu </a:t>
            </a:r>
            <a:r>
              <a:rPr lang="en-US" sz="1200" i="1" kern="1200" smtClean="0">
                <a:solidFill>
                  <a:schemeClr val="tx1"/>
                </a:solidFill>
                <a:effectLst/>
                <a:latin typeface="+mn-lt"/>
                <a:ea typeface="+mn-ea"/>
                <a:cs typeface="+mn-cs"/>
              </a:rPr>
              <a:t>offline</a:t>
            </a:r>
            <a:r>
              <a:rPr lang="en-US" sz="1200" kern="1200" smtClean="0">
                <a:solidFill>
                  <a:schemeClr val="tx1"/>
                </a:solidFill>
                <a:effectLst/>
                <a:latin typeface="+mn-lt"/>
                <a:ea typeface="+mn-ea"/>
                <a:cs typeface="+mn-cs"/>
              </a:rPr>
              <a:t> với số lượng từ “ khủng” 380,000 từ mà còn hỗ trợ phát âm với hơn 10,000 từ thông dụng. Ngoài ra, ứng dụng còn có số lượng từ chuyên ngành và cho phép người dùng tìm kiếm theo từ, và theo một phần của từ, mẫu câu…</a:t>
            </a:r>
            <a:endParaRPr lang="en-US" sz="1200" kern="1200" baseline="0" smtClean="0">
              <a:solidFill>
                <a:schemeClr val="tx1"/>
              </a:solidFill>
              <a:effectLst/>
              <a:latin typeface="+mn-lt"/>
              <a:ea typeface="+mn-ea"/>
              <a:cs typeface="+mn-cs"/>
            </a:endParaRPr>
          </a:p>
          <a:p>
            <a:pPr marL="171450" indent="-171450">
              <a:buFontTx/>
              <a:buChar char="-"/>
            </a:pP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5</a:t>
            </a:fld>
            <a:endParaRPr lang="en-US"/>
          </a:p>
        </p:txBody>
      </p:sp>
    </p:spTree>
    <p:extLst>
      <p:ext uri="{BB962C8B-B14F-4D97-AF65-F5344CB8AC3E}">
        <p14:creationId xmlns:p14="http://schemas.microsoft.com/office/powerpoint/2010/main" val="420078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z="1200" kern="1200" smtClean="0">
                <a:solidFill>
                  <a:schemeClr val="tx1"/>
                </a:solidFill>
                <a:effectLst/>
                <a:latin typeface="+mn-lt"/>
                <a:ea typeface="+mn-ea"/>
                <a:cs typeface="+mn-cs"/>
              </a:rPr>
              <a:t>C++ là một ngôn ngữ lập trình kiểu tĩnh,dữ liệu trừ tượng, phân biệt kiểu chữ thường chữ hoa mà hỗ trợ lập trình hướng đối tượng, lập trình thủ tục.</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z="1200" kern="1200" smtClean="0">
                <a:solidFill>
                  <a:schemeClr val="tx1"/>
                </a:solidFill>
                <a:effectLst/>
                <a:latin typeface="+mn-lt"/>
                <a:ea typeface="+mn-ea"/>
                <a:cs typeface="+mn-cs"/>
              </a:rPr>
              <a:t>C++ được coi như là ngôn ngữ bậc trung (</a:t>
            </a:r>
            <a:r>
              <a:rPr lang="vi-VN" sz="1200" i="1" kern="1200" smtClean="0">
                <a:solidFill>
                  <a:schemeClr val="tx1"/>
                </a:solidFill>
                <a:effectLst/>
                <a:latin typeface="+mn-lt"/>
                <a:ea typeface="+mn-ea"/>
                <a:cs typeface="+mn-cs"/>
              </a:rPr>
              <a:t>middle-level</a:t>
            </a:r>
            <a:r>
              <a:rPr lang="vi-VN" sz="1200" kern="1200" smtClean="0">
                <a:solidFill>
                  <a:schemeClr val="tx1"/>
                </a:solidFill>
                <a:effectLst/>
                <a:latin typeface="+mn-lt"/>
                <a:ea typeface="+mn-ea"/>
                <a:cs typeface="+mn-cs"/>
              </a:rPr>
              <a:t>), khi nó kết hợp các đặc điểm và tính năng của ngôn ngữ bậc cao và bậc thấp.</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z="1200" kern="1200" smtClean="0">
                <a:solidFill>
                  <a:schemeClr val="tx1"/>
                </a:solidFill>
                <a:effectLst/>
                <a:latin typeface="+mn-lt"/>
                <a:ea typeface="+mn-ea"/>
                <a:cs typeface="+mn-cs"/>
              </a:rPr>
              <a:t>C++ hỗ trợ đầy đủ lập trình hướng đối tượng, bao gồm 4 tính năng trụ cột của lập trình hướng đối tượng là:</a:t>
            </a: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Tính trừu tượng</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Tính đóng gói</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Tính kế thừa</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 Tính đa hình</a:t>
            </a:r>
          </a:p>
          <a:p>
            <a:r>
              <a:rPr lang="vi-VN" sz="1200" kern="1200" smtClean="0">
                <a:solidFill>
                  <a:schemeClr val="tx1"/>
                </a:solidFill>
                <a:effectLst/>
                <a:latin typeface="+mn-lt"/>
                <a:ea typeface="+mn-ea"/>
                <a:cs typeface="+mn-cs"/>
              </a:rPr>
              <a:t>- C++ chuẩn gồm 3 phần quan trọng:</a:t>
            </a:r>
          </a:p>
          <a:p>
            <a:pPr marL="171450" lvl="0" indent="-171450">
              <a:buFont typeface="Arial" panose="020B0604020202020204" pitchFamily="34" charset="0"/>
              <a:buChar char="•"/>
            </a:pPr>
            <a:r>
              <a:rPr lang="vi-VN" sz="1200" kern="1200" smtClean="0">
                <a:solidFill>
                  <a:schemeClr val="tx1"/>
                </a:solidFill>
                <a:effectLst/>
                <a:latin typeface="+mn-lt"/>
                <a:ea typeface="+mn-ea"/>
                <a:cs typeface="+mn-cs"/>
              </a:rPr>
              <a:t>Core Language cung cấp tất cả các khối bao gồm biến, kiểu dữ liệu (data type) và literals, …</a:t>
            </a:r>
          </a:p>
          <a:p>
            <a:pPr marL="171450" lvl="0" indent="-171450">
              <a:buFont typeface="Arial" panose="020B0604020202020204" pitchFamily="34" charset="0"/>
              <a:buChar char="•"/>
            </a:pPr>
            <a:r>
              <a:rPr lang="vi-VN" sz="1200" kern="1200" smtClean="0">
                <a:solidFill>
                  <a:schemeClr val="tx1"/>
                </a:solidFill>
                <a:effectLst/>
                <a:latin typeface="+mn-lt"/>
                <a:ea typeface="+mn-ea"/>
                <a:cs typeface="+mn-cs"/>
              </a:rPr>
              <a:t>Thư viện chuẩn C++ (C++ Standard Library) cung cấp tập hợp hàm đa dạng để thao tác file, string, …</a:t>
            </a:r>
          </a:p>
          <a:p>
            <a:pPr marL="171450" lvl="0" indent="-171450">
              <a:buFont typeface="Arial" panose="020B0604020202020204" pitchFamily="34" charset="0"/>
              <a:buChar char="•"/>
            </a:pPr>
            <a:r>
              <a:rPr lang="vi-VN" sz="1200" kern="1200" smtClean="0">
                <a:solidFill>
                  <a:schemeClr val="tx1"/>
                </a:solidFill>
                <a:effectLst/>
                <a:latin typeface="+mn-lt"/>
                <a:ea typeface="+mn-ea"/>
                <a:cs typeface="+mn-cs"/>
              </a:rPr>
              <a:t>Standard Template Library (STL) cung cấp tập hợp phương thức đa dạng để thao tác cấu trúc dữ liệu, …</a:t>
            </a:r>
          </a:p>
          <a:p>
            <a:pPr lvl="0"/>
            <a:endParaRPr lang="vi-VN" sz="1200" kern="1200" smtClean="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8</a:t>
            </a:fld>
            <a:endParaRPr lang="en-US"/>
          </a:p>
        </p:txBody>
      </p:sp>
    </p:spTree>
    <p:extLst>
      <p:ext uri="{BB962C8B-B14F-4D97-AF65-F5344CB8AC3E}">
        <p14:creationId xmlns:p14="http://schemas.microsoft.com/office/powerpoint/2010/main" val="2208921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1" i="0" kern="1200" smtClean="0">
                <a:solidFill>
                  <a:schemeClr val="tx1"/>
                </a:solidFill>
                <a:effectLst/>
                <a:latin typeface="+mn-lt"/>
                <a:ea typeface="+mn-ea"/>
                <a:cs typeface="+mn-cs"/>
              </a:rPr>
              <a:t>-</a:t>
            </a:r>
            <a:r>
              <a:rPr lang="en-US" smtClean="0"/>
              <a:t>Mọi thứ trong ứng dụng đều là cửa sổ (windows)</a:t>
            </a:r>
          </a:p>
          <a:p>
            <a:pPr marL="171450" indent="-171450">
              <a:buFontTx/>
              <a:buChar char="-"/>
            </a:pPr>
            <a:r>
              <a:rPr lang="vi-VN" sz="1200" b="1" i="0" kern="1200" smtClean="0">
                <a:solidFill>
                  <a:schemeClr val="tx1"/>
                </a:solidFill>
                <a:effectLst/>
                <a:latin typeface="+mn-lt"/>
                <a:ea typeface="+mn-ea"/>
                <a:cs typeface="+mn-cs"/>
              </a:rPr>
              <a:t>WinMain()</a:t>
            </a:r>
            <a:r>
              <a:rPr lang="vi-VN" sz="1200" b="0" i="0" kern="1200" smtClean="0">
                <a:solidFill>
                  <a:schemeClr val="tx1"/>
                </a:solidFill>
                <a:effectLst/>
                <a:latin typeface="+mn-lt"/>
                <a:ea typeface="+mn-ea"/>
                <a:cs typeface="+mn-cs"/>
              </a:rPr>
              <a:t>: tương tự như hàm main() (trong Dos hoặc UNIX) khởi tạo chương trình ứng dụng. Có 2 nhiệm vụ chính:</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Hiển thị cửa sổ ứng dụng lên màn hình</a:t>
            </a:r>
            <a:r>
              <a:rPr lang="vi-VN" smtClean="0"/>
              <a:t/>
            </a:r>
            <a:br>
              <a:rPr lang="vi-VN" smtClean="0"/>
            </a:br>
            <a:r>
              <a:rPr lang="vi-VN" sz="1200" b="0" i="0" kern="1200" smtClean="0">
                <a:solidFill>
                  <a:schemeClr val="tx1"/>
                </a:solidFill>
                <a:effectLst/>
                <a:latin typeface="+mn-lt"/>
                <a:ea typeface="+mn-ea"/>
                <a:cs typeface="+mn-cs"/>
              </a:rPr>
              <a:t>Tiến hành vòng lặp Message</a:t>
            </a:r>
          </a:p>
          <a:p>
            <a:pPr marL="171450" indent="-171450">
              <a:buFontTx/>
              <a:buChar char="-"/>
            </a:pPr>
            <a:r>
              <a:rPr lang="vi-VN" sz="1200" b="1" i="1" kern="1200" smtClean="0">
                <a:solidFill>
                  <a:schemeClr val="tx1"/>
                </a:solidFill>
                <a:effectLst/>
                <a:latin typeface="+mn-lt"/>
                <a:ea typeface="+mn-ea"/>
                <a:cs typeface="+mn-cs"/>
              </a:rPr>
              <a:t>WindowProc() </a:t>
            </a:r>
            <a:r>
              <a:rPr lang="vi-VN" sz="1200" b="0" i="1" kern="1200" smtClean="0">
                <a:solidFill>
                  <a:schemeClr val="tx1"/>
                </a:solidFill>
                <a:effectLst/>
                <a:latin typeface="+mn-lt"/>
                <a:ea typeface="+mn-ea"/>
                <a:cs typeface="+mn-cs"/>
              </a:rPr>
              <a:t>sẽ nhận và xử lí các message gửi đến. Các message nào không được xử lí trong hàm này sẽ được xử lí trong hàm DefWindowProc() của HĐH Windows.</a:t>
            </a:r>
            <a:endParaRPr lang="en-US" sz="1200" b="0" i="1" kern="1200" smtClean="0">
              <a:solidFill>
                <a:schemeClr val="tx1"/>
              </a:solidFill>
              <a:effectLst/>
              <a:latin typeface="+mn-lt"/>
              <a:ea typeface="+mn-ea"/>
              <a:cs typeface="+mn-cs"/>
            </a:endParaRPr>
          </a:p>
          <a:p>
            <a:pPr marL="171450" indent="-171450">
              <a:buFontTx/>
              <a:buChar char="-"/>
            </a:pPr>
            <a:r>
              <a:rPr lang="en-US" sz="1200" b="0" i="1" kern="1200" smtClean="0">
                <a:solidFill>
                  <a:schemeClr val="tx1"/>
                </a:solidFill>
                <a:effectLst/>
                <a:latin typeface="+mn-lt"/>
                <a:ea typeface="+mn-ea"/>
                <a:cs typeface="+mn-cs"/>
              </a:rPr>
              <a:t>Các</a:t>
            </a:r>
            <a:r>
              <a:rPr lang="en-US" sz="1200" b="0" i="1" kern="1200" baseline="0" smtClean="0">
                <a:solidFill>
                  <a:schemeClr val="tx1"/>
                </a:solidFill>
                <a:effectLst/>
                <a:latin typeface="+mn-lt"/>
                <a:ea typeface="+mn-ea"/>
                <a:cs typeface="+mn-cs"/>
              </a:rPr>
              <a:t> message cơ bản:</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WM_COMMAND :Khi lựa chọn các item trong popup menu</a:t>
            </a:r>
          </a:p>
          <a:p>
            <a:pPr marL="171450" indent="-171450">
              <a:buFont typeface="Arial" panose="020B0604020202020204" pitchFamily="34" charset="0"/>
              <a:buChar char="•"/>
            </a:pPr>
            <a:r>
              <a:rPr lang="vi-VN" sz="1200" b="0" i="0" kern="1200" smtClean="0">
                <a:solidFill>
                  <a:schemeClr val="tx1"/>
                </a:solidFill>
                <a:effectLst/>
                <a:latin typeface="+mn-lt"/>
                <a:ea typeface="+mn-ea"/>
                <a:cs typeface="+mn-cs"/>
              </a:rPr>
              <a:t>WM_PAINT : Khi windows được vẽ lại</a:t>
            </a:r>
            <a:r>
              <a:rPr lang="vi-VN" smtClean="0"/>
              <a:t/>
            </a:r>
            <a:br>
              <a:rPr lang="vi-VN" smtClean="0"/>
            </a:br>
            <a:r>
              <a:rPr lang="vi-VN" sz="1200" b="0" i="0" kern="1200" smtClean="0">
                <a:solidFill>
                  <a:schemeClr val="tx1"/>
                </a:solidFill>
                <a:effectLst/>
                <a:latin typeface="+mn-lt"/>
                <a:ea typeface="+mn-ea"/>
                <a:cs typeface="+mn-cs"/>
              </a:rPr>
              <a:t>WM_QUIT: Khi close windows</a:t>
            </a:r>
            <a:endParaRPr lang="en-US" sz="1200" b="0" i="0" kern="120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smtClean="0">
                <a:solidFill>
                  <a:schemeClr val="tx1"/>
                </a:solidFill>
                <a:effectLst/>
                <a:latin typeface="+mn-lt"/>
                <a:ea typeface="+mn-ea"/>
                <a:cs typeface="+mn-cs"/>
              </a:rPr>
              <a:t>WM_HOTKEY:</a:t>
            </a:r>
            <a:r>
              <a:rPr lang="en-US" sz="1200" b="0" i="0" kern="1200" baseline="0" smtClean="0">
                <a:solidFill>
                  <a:schemeClr val="tx1"/>
                </a:solidFill>
                <a:effectLst/>
                <a:latin typeface="+mn-lt"/>
                <a:ea typeface="+mn-ea"/>
                <a:cs typeface="+mn-cs"/>
              </a:rPr>
              <a:t> khi hotkey được sử dụng</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9</a:t>
            </a:fld>
            <a:endParaRPr lang="en-US"/>
          </a:p>
        </p:txBody>
      </p:sp>
    </p:spTree>
    <p:extLst>
      <p:ext uri="{BB962C8B-B14F-4D97-AF65-F5344CB8AC3E}">
        <p14:creationId xmlns:p14="http://schemas.microsoft.com/office/powerpoint/2010/main" val="2943873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a:r>
          </a:p>
          <a:p>
            <a:r>
              <a:rPr lang="en-US" baseline="0" smtClean="0"/>
              <a:t> </a:t>
            </a:r>
            <a:r>
              <a:rPr lang="en-US" sz="1200" i="1" kern="1200" smtClean="0">
                <a:solidFill>
                  <a:schemeClr val="tx1"/>
                </a:solidFill>
                <a:effectLst/>
                <a:latin typeface="+mn-lt"/>
                <a:ea typeface="+mn-ea"/>
                <a:cs typeface="+mn-cs"/>
              </a:rPr>
              <a:t>Menubar</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bao</a:t>
            </a:r>
            <a:r>
              <a:rPr lang="en-US" sz="1200" kern="1200" smtClean="0">
                <a:solidFill>
                  <a:schemeClr val="tx1"/>
                </a:solidFill>
                <a:effectLst/>
                <a:latin typeface="+mn-lt"/>
                <a:ea typeface="+mn-ea"/>
                <a:cs typeface="+mn-cs"/>
              </a:rPr>
              <a:t> gồm: </a:t>
            </a:r>
            <a:r>
              <a:rPr lang="en-US" sz="1200" i="1" kern="1200" smtClean="0">
                <a:solidFill>
                  <a:schemeClr val="tx1"/>
                </a:solidFill>
                <a:effectLst/>
                <a:latin typeface="+mn-lt"/>
                <a:ea typeface="+mn-ea"/>
                <a:cs typeface="+mn-cs"/>
              </a:rPr>
              <a:t>Menu</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Dictionary</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Format</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Help</a:t>
            </a:r>
            <a:endParaRPr lang="vi-VN" sz="1200" kern="1200" smtClean="0">
              <a:solidFill>
                <a:schemeClr val="tx1"/>
              </a:solidFill>
              <a:effectLst/>
              <a:latin typeface="+mn-lt"/>
              <a:ea typeface="+mn-ea"/>
              <a:cs typeface="+mn-cs"/>
            </a:endParaRPr>
          </a:p>
          <a:p>
            <a:r>
              <a:rPr lang="en-US" sz="1200" i="1" kern="1200" smtClean="0">
                <a:solidFill>
                  <a:schemeClr val="tx1"/>
                </a:solidFill>
                <a:effectLst/>
                <a:latin typeface="+mn-lt"/>
                <a:ea typeface="+mn-ea"/>
                <a:cs typeface="+mn-cs"/>
              </a:rPr>
              <a:t>- Menu</a:t>
            </a:r>
            <a:r>
              <a:rPr lang="en-US" sz="1200" kern="120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bao</a:t>
            </a:r>
            <a:r>
              <a:rPr lang="en-US" sz="1200" kern="1200" smtClean="0">
                <a:solidFill>
                  <a:schemeClr val="tx1"/>
                </a:solidFill>
                <a:effectLst/>
                <a:latin typeface="+mn-lt"/>
                <a:ea typeface="+mn-ea"/>
                <a:cs typeface="+mn-cs"/>
              </a:rPr>
              <a:t> gồm các chức năng:</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Update</a:t>
            </a:r>
            <a:r>
              <a:rPr lang="en-US" sz="1200" kern="1200" smtClean="0">
                <a:solidFill>
                  <a:schemeClr val="tx1"/>
                </a:solidFill>
                <a:effectLst/>
                <a:latin typeface="+mn-lt"/>
                <a:ea typeface="+mn-ea"/>
                <a:cs typeface="+mn-cs"/>
              </a:rPr>
              <a:t>: cập nhật nghĩa của từ.</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Add</a:t>
            </a:r>
            <a:r>
              <a:rPr lang="en-US" sz="1200" kern="1200" smtClean="0">
                <a:solidFill>
                  <a:schemeClr val="tx1"/>
                </a:solidFill>
                <a:effectLst/>
                <a:latin typeface="+mn-lt"/>
                <a:ea typeface="+mn-ea"/>
                <a:cs typeface="+mn-cs"/>
              </a:rPr>
              <a:t>: thêm từ mới cho từ điển.</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Delete</a:t>
            </a:r>
            <a:r>
              <a:rPr lang="en-US" sz="1200" kern="1200" smtClean="0">
                <a:solidFill>
                  <a:schemeClr val="tx1"/>
                </a:solidFill>
                <a:effectLst/>
                <a:latin typeface="+mn-lt"/>
                <a:ea typeface="+mn-ea"/>
                <a:cs typeface="+mn-cs"/>
              </a:rPr>
              <a:t>: xóa từ.</a:t>
            </a: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Exit</a:t>
            </a:r>
            <a:r>
              <a:rPr lang="en-US" sz="1200" kern="1200" smtClean="0">
                <a:solidFill>
                  <a:schemeClr val="tx1"/>
                </a:solidFill>
                <a:effectLst/>
                <a:latin typeface="+mn-lt"/>
                <a:ea typeface="+mn-ea"/>
                <a:cs typeface="+mn-cs"/>
              </a:rPr>
              <a:t>: thoát chương trình</a:t>
            </a:r>
            <a:endParaRPr lang="vi-VN" sz="1200" kern="1200" smtClean="0">
              <a:solidFill>
                <a:schemeClr val="tx1"/>
              </a:solidFill>
              <a:effectLst/>
              <a:latin typeface="+mn-lt"/>
              <a:ea typeface="+mn-ea"/>
              <a:cs typeface="+mn-cs"/>
            </a:endParaRPr>
          </a:p>
          <a:p>
            <a:pPr marL="171450" indent="-171450">
              <a:buFontTx/>
              <a:buChar char="-"/>
            </a:pPr>
            <a:r>
              <a:rPr lang="en-US" sz="1200" i="1" kern="1200" smtClean="0">
                <a:solidFill>
                  <a:schemeClr val="tx1"/>
                </a:solidFill>
                <a:effectLst/>
                <a:latin typeface="+mn-lt"/>
                <a:ea typeface="+mn-ea"/>
                <a:cs typeface="+mn-cs"/>
              </a:rPr>
              <a:t>Dictionary</a:t>
            </a:r>
            <a:r>
              <a:rPr lang="en-US" sz="1200" kern="1200" smtClean="0">
                <a:solidFill>
                  <a:schemeClr val="tx1"/>
                </a:solidFill>
                <a:effectLst/>
                <a:latin typeface="+mn-lt"/>
                <a:ea typeface="+mn-ea"/>
                <a:cs typeface="+mn-cs"/>
              </a:rPr>
              <a:t> bao gồm 2 chế độ:</a:t>
            </a:r>
          </a:p>
          <a:p>
            <a:pPr marL="171450" indent="-171450">
              <a:buFont typeface="Arial" panose="020B0604020202020204" pitchFamily="34" charset="0"/>
              <a:buChar char="•"/>
            </a:pPr>
            <a:r>
              <a:rPr lang="en-US" sz="1200" kern="1200" smtClean="0">
                <a:solidFill>
                  <a:schemeClr val="tx1"/>
                </a:solidFill>
                <a:effectLst/>
                <a:latin typeface="+mn-lt"/>
                <a:ea typeface="+mn-ea"/>
                <a:cs typeface="+mn-cs"/>
              </a:rPr>
              <a:t>Eng – Viet: chế độ tra cứu từ điển Anh – Việt.</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Viet – Eng: chế độ tra cứu từ điển Việt – Anh</a:t>
            </a:r>
            <a:endParaRPr lang="vi-VN" sz="1200" kern="1200" smtClean="0">
              <a:solidFill>
                <a:schemeClr val="tx1"/>
              </a:solidFill>
              <a:effectLst/>
              <a:latin typeface="+mn-lt"/>
              <a:ea typeface="+mn-ea"/>
              <a:cs typeface="+mn-cs"/>
            </a:endParaRPr>
          </a:p>
          <a:p>
            <a:r>
              <a:rPr lang="en-US" sz="1200" i="1" kern="1200" smtClean="0">
                <a:solidFill>
                  <a:schemeClr val="tx1"/>
                </a:solidFill>
                <a:effectLst/>
                <a:latin typeface="+mn-lt"/>
                <a:ea typeface="+mn-ea"/>
                <a:cs typeface="+mn-cs"/>
              </a:rPr>
              <a:t>- Format</a:t>
            </a:r>
            <a:r>
              <a:rPr lang="en-US" sz="1200" kern="1200" smtClean="0">
                <a:solidFill>
                  <a:schemeClr val="tx1"/>
                </a:solidFill>
                <a:effectLst/>
                <a:latin typeface="+mn-lt"/>
                <a:ea typeface="+mn-ea"/>
                <a:cs typeface="+mn-cs"/>
              </a:rPr>
              <a:t>:</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smtClean="0">
                <a:solidFill>
                  <a:schemeClr val="tx1"/>
                </a:solidFill>
                <a:effectLst/>
                <a:latin typeface="+mn-lt"/>
                <a:ea typeface="+mn-ea"/>
                <a:cs typeface="+mn-cs"/>
              </a:rPr>
              <a:t>Font</a:t>
            </a:r>
            <a:r>
              <a:rPr lang="en-US" sz="1200" kern="1200" smtClean="0">
                <a:solidFill>
                  <a:schemeClr val="tx1"/>
                </a:solidFill>
                <a:effectLst/>
                <a:latin typeface="+mn-lt"/>
                <a:ea typeface="+mn-ea"/>
                <a:cs typeface="+mn-cs"/>
              </a:rPr>
              <a:t>: thay đổi chế độ font chữ hiển thị.</a:t>
            </a:r>
            <a:endParaRPr lang="vi-VN" sz="1200" kern="1200" smtClean="0">
              <a:solidFill>
                <a:schemeClr val="tx1"/>
              </a:solidFill>
              <a:effectLst/>
              <a:latin typeface="+mn-lt"/>
              <a:ea typeface="+mn-ea"/>
              <a:cs typeface="+mn-cs"/>
            </a:endParaRPr>
          </a:p>
          <a:p>
            <a:pPr marL="171450" indent="-171450">
              <a:buFontTx/>
              <a:buChar char="-"/>
            </a:pPr>
            <a:r>
              <a:rPr lang="en-US" sz="1200" i="1" kern="1200" smtClean="0">
                <a:solidFill>
                  <a:schemeClr val="tx1"/>
                </a:solidFill>
                <a:effectLst/>
                <a:latin typeface="+mn-lt"/>
                <a:ea typeface="+mn-ea"/>
                <a:cs typeface="+mn-cs"/>
              </a:rPr>
              <a:t>Help</a:t>
            </a:r>
            <a:r>
              <a:rPr lang="en-US" sz="1200" kern="1200" smtClean="0">
                <a:solidFill>
                  <a:schemeClr val="tx1"/>
                </a:solidFill>
                <a:effectLst/>
                <a:latin typeface="+mn-lt"/>
                <a:ea typeface="+mn-ea"/>
                <a:cs typeface="+mn-cs"/>
              </a:rPr>
              <a:t>:</a:t>
            </a:r>
          </a:p>
          <a:p>
            <a:pPr marL="171450" indent="-171450">
              <a:buFont typeface="Arial" panose="020B0604020202020204" pitchFamily="34" charset="0"/>
              <a:buChar char="•"/>
            </a:pPr>
            <a:r>
              <a:rPr lang="en-US" sz="1200" i="1" kern="1200" smtClean="0">
                <a:solidFill>
                  <a:schemeClr val="tx1"/>
                </a:solidFill>
                <a:effectLst/>
                <a:latin typeface="+mn-lt"/>
                <a:ea typeface="+mn-ea"/>
                <a:cs typeface="+mn-cs"/>
              </a:rPr>
              <a:t>About</a:t>
            </a:r>
            <a:r>
              <a:rPr lang="en-US" sz="1200" kern="1200" smtClean="0">
                <a:solidFill>
                  <a:schemeClr val="tx1"/>
                </a:solidFill>
                <a:effectLst/>
                <a:latin typeface="+mn-lt"/>
                <a:ea typeface="+mn-ea"/>
                <a:cs typeface="+mn-cs"/>
              </a:rPr>
              <a:t>: thông tin về người lập trình ra ứng dụng này.</a:t>
            </a:r>
            <a:endParaRPr lang="vi-VN" sz="1200" kern="1200" smtClean="0">
              <a:solidFill>
                <a:schemeClr val="tx1"/>
              </a:solidFill>
              <a:effectLst/>
              <a:latin typeface="+mn-lt"/>
              <a:ea typeface="+mn-ea"/>
              <a:cs typeface="+mn-cs"/>
            </a:endParaRPr>
          </a:p>
          <a:p>
            <a:r>
              <a:rPr lang="en-US" smtClean="0"/>
              <a:t>-----------------------------------------------------------------------------------</a:t>
            </a:r>
          </a:p>
          <a:p>
            <a:pPr marL="0" indent="0">
              <a:buFontTx/>
              <a:buNone/>
            </a:pPr>
            <a:r>
              <a:rPr lang="en-US" smtClean="0"/>
              <a:t>- Toolbar</a:t>
            </a:r>
            <a:r>
              <a:rPr lang="en-US" baseline="0" smtClean="0"/>
              <a:t> gồm 9 icon</a:t>
            </a:r>
          </a:p>
          <a:p>
            <a:r>
              <a:rPr lang="en-US" baseline="0" smtClean="0"/>
              <a:t>- </a:t>
            </a:r>
            <a:r>
              <a:rPr lang="vi-VN" sz="1200" i="1" kern="1200" smtClean="0">
                <a:solidFill>
                  <a:schemeClr val="tx1"/>
                </a:solidFill>
                <a:effectLst/>
                <a:latin typeface="+mn-lt"/>
                <a:ea typeface="+mn-ea"/>
                <a:cs typeface="+mn-cs"/>
              </a:rPr>
              <a:t>Combobox</a:t>
            </a:r>
            <a:r>
              <a:rPr lang="vi-VN" sz="1200" kern="1200" smtClean="0">
                <a:solidFill>
                  <a:schemeClr val="tx1"/>
                </a:solidFill>
                <a:effectLst/>
                <a:latin typeface="+mn-lt"/>
                <a:ea typeface="+mn-ea"/>
                <a:cs typeface="+mn-cs"/>
              </a:rPr>
              <a:t> dùng để gõ từ cần tìm kiếm. </a:t>
            </a:r>
            <a:r>
              <a:rPr lang="vi-VN" sz="1200" i="1" kern="1200" smtClean="0">
                <a:solidFill>
                  <a:schemeClr val="tx1"/>
                </a:solidFill>
                <a:effectLst/>
                <a:latin typeface="+mn-lt"/>
                <a:ea typeface="+mn-ea"/>
                <a:cs typeface="+mn-cs"/>
              </a:rPr>
              <a:t>Combobox</a:t>
            </a:r>
            <a:r>
              <a:rPr lang="vi-VN" sz="1200" kern="1200" smtClean="0">
                <a:solidFill>
                  <a:schemeClr val="tx1"/>
                </a:solidFill>
                <a:effectLst/>
                <a:latin typeface="+mn-lt"/>
                <a:ea typeface="+mn-ea"/>
                <a:cs typeface="+mn-cs"/>
              </a:rPr>
              <a:t> có khả năng lưu những từ đã tìm kiếm gần thời điểm hiện tại nhất.</a:t>
            </a:r>
          </a:p>
          <a:p>
            <a:r>
              <a:rPr lang="vi-VN" sz="1200" i="1" kern="1200" smtClean="0">
                <a:solidFill>
                  <a:schemeClr val="tx1"/>
                </a:solidFill>
                <a:effectLst/>
                <a:latin typeface="+mn-lt"/>
                <a:ea typeface="+mn-ea"/>
                <a:cs typeface="+mn-cs"/>
              </a:rPr>
              <a:t>- Button</a:t>
            </a:r>
            <a:r>
              <a:rPr lang="vi-VN" sz="1200" kern="1200" smtClean="0">
                <a:solidFill>
                  <a:schemeClr val="tx1"/>
                </a:solidFill>
                <a:effectLst/>
                <a:latin typeface="+mn-lt"/>
                <a:ea typeface="+mn-ea"/>
                <a:cs typeface="+mn-cs"/>
              </a:rPr>
              <a:t>: dùng để thực hiện thao tác tìm kiếm sau khi được ấn, nếu tìm thấy thì từ đó được lưu lại trong lịch sử của </a:t>
            </a:r>
            <a:r>
              <a:rPr lang="vi-VN" sz="1200" i="1" kern="1200" smtClean="0">
                <a:solidFill>
                  <a:schemeClr val="tx1"/>
                </a:solidFill>
                <a:effectLst/>
                <a:latin typeface="+mn-lt"/>
                <a:ea typeface="+mn-ea"/>
                <a:cs typeface="+mn-cs"/>
              </a:rPr>
              <a:t>Combobox</a:t>
            </a:r>
            <a:r>
              <a:rPr lang="vi-VN" sz="1200" kern="120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 </a:t>
            </a:r>
            <a:r>
              <a:rPr lang="vi-VN" sz="1200" kern="1200" smtClean="0">
                <a:solidFill>
                  <a:schemeClr val="tx1"/>
                </a:solidFill>
                <a:effectLst/>
                <a:latin typeface="+mn-lt"/>
                <a:ea typeface="+mn-ea"/>
                <a:cs typeface="+mn-cs"/>
              </a:rPr>
              <a:t>Listbox hiển thị toàn bộ danh sách từ có trong ứng dụng tra cứu từ điển.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 </a:t>
            </a:r>
            <a:r>
              <a:rPr lang="vi-VN" sz="1200" i="1" kern="1200" smtClean="0">
                <a:solidFill>
                  <a:schemeClr val="tx1"/>
                </a:solidFill>
                <a:effectLst/>
                <a:latin typeface="+mn-lt"/>
                <a:ea typeface="+mn-ea"/>
                <a:cs typeface="+mn-cs"/>
              </a:rPr>
              <a:t>RichEdit</a:t>
            </a:r>
            <a:r>
              <a:rPr lang="vi-VN" sz="1200" kern="1200" smtClean="0">
                <a:solidFill>
                  <a:schemeClr val="tx1"/>
                </a:solidFill>
                <a:effectLst/>
                <a:latin typeface="+mn-lt"/>
                <a:ea typeface="+mn-ea"/>
                <a:cs typeface="+mn-cs"/>
              </a:rPr>
              <a:t> hiển thị từ và nghĩa của từ, có thể thay đổi định dạng trên </a:t>
            </a:r>
            <a:r>
              <a:rPr lang="vi-VN" sz="1200" i="1" kern="1200" smtClean="0">
                <a:solidFill>
                  <a:schemeClr val="tx1"/>
                </a:solidFill>
                <a:effectLst/>
                <a:latin typeface="+mn-lt"/>
                <a:ea typeface="+mn-ea"/>
                <a:cs typeface="+mn-cs"/>
              </a:rPr>
              <a:t>richedit</a:t>
            </a:r>
            <a:r>
              <a:rPr lang="vi-VN" sz="1200" kern="1200" smtClean="0">
                <a:solidFill>
                  <a:schemeClr val="tx1"/>
                </a:solidFill>
                <a:effectLst/>
                <a:latin typeface="+mn-lt"/>
                <a:ea typeface="+mn-ea"/>
                <a:cs typeface="+mn-cs"/>
              </a:rPr>
              <a:t> như: </a:t>
            </a:r>
            <a:r>
              <a:rPr lang="vi-VN" sz="1200" i="1" kern="1200" smtClean="0">
                <a:solidFill>
                  <a:schemeClr val="tx1"/>
                </a:solidFill>
                <a:effectLst/>
                <a:latin typeface="+mn-lt"/>
                <a:ea typeface="+mn-ea"/>
                <a:cs typeface="+mn-cs"/>
              </a:rPr>
              <a:t>font</a:t>
            </a:r>
            <a:r>
              <a:rPr lang="vi-VN" sz="1200" kern="1200" smtClean="0">
                <a:solidFill>
                  <a:schemeClr val="tx1"/>
                </a:solidFill>
                <a:effectLst/>
                <a:latin typeface="+mn-lt"/>
                <a:ea typeface="+mn-ea"/>
                <a:cs typeface="+mn-cs"/>
              </a:rPr>
              <a:t> chữ, in đậm, gạch chân, in nghiêng, màu sắc. Ngoài ra việc </a:t>
            </a:r>
            <a:r>
              <a:rPr lang="vi-VN" sz="1200" i="1" kern="1200" smtClean="0">
                <a:solidFill>
                  <a:schemeClr val="tx1"/>
                </a:solidFill>
                <a:effectLst/>
                <a:latin typeface="+mn-lt"/>
                <a:ea typeface="+mn-ea"/>
                <a:cs typeface="+mn-cs"/>
              </a:rPr>
              <a:t>update</a:t>
            </a:r>
            <a:r>
              <a:rPr lang="vi-VN" sz="1200" kern="1200" smtClean="0">
                <a:solidFill>
                  <a:schemeClr val="tx1"/>
                </a:solidFill>
                <a:effectLst/>
                <a:latin typeface="+mn-lt"/>
                <a:ea typeface="+mn-ea"/>
                <a:cs typeface="+mn-cs"/>
              </a:rPr>
              <a:t> nghĩa mới cho từ được thực hiện trên </a:t>
            </a:r>
            <a:r>
              <a:rPr lang="vi-VN" sz="1200" i="1" kern="1200" smtClean="0">
                <a:solidFill>
                  <a:schemeClr val="tx1"/>
                </a:solidFill>
                <a:effectLst/>
                <a:latin typeface="+mn-lt"/>
                <a:ea typeface="+mn-ea"/>
                <a:cs typeface="+mn-cs"/>
              </a:rPr>
              <a:t>richedit</a:t>
            </a:r>
            <a:r>
              <a:rPr lang="vi-VN" sz="1200" kern="1200" smtClean="0">
                <a:solidFill>
                  <a:schemeClr val="tx1"/>
                </a:solidFill>
                <a:effectLst/>
                <a:latin typeface="+mn-lt"/>
                <a:ea typeface="+mn-ea"/>
                <a:cs typeface="+mn-cs"/>
              </a:rPr>
              <a:t>.</a:t>
            </a:r>
          </a:p>
          <a:p>
            <a:pPr marL="0" indent="0">
              <a:buFontTx/>
              <a:buNone/>
            </a:pPr>
            <a:r>
              <a:rPr lang="vi-VN" smtClean="0"/>
              <a:t>- </a:t>
            </a:r>
            <a:r>
              <a:rPr lang="vi-VN" sz="1200" i="1" kern="1200" smtClean="0">
                <a:solidFill>
                  <a:schemeClr val="tx1"/>
                </a:solidFill>
                <a:effectLst/>
                <a:latin typeface="+mn-lt"/>
                <a:ea typeface="+mn-ea"/>
                <a:cs typeface="+mn-cs"/>
              </a:rPr>
              <a:t>Status</a:t>
            </a:r>
            <a:r>
              <a:rPr lang="vi-VN" sz="1200" kern="1200" smtClean="0">
                <a:solidFill>
                  <a:schemeClr val="tx1"/>
                </a:solidFill>
                <a:effectLst/>
                <a:latin typeface="+mn-lt"/>
                <a:ea typeface="+mn-ea"/>
                <a:cs typeface="+mn-cs"/>
              </a:rPr>
              <a:t> </a:t>
            </a:r>
            <a:r>
              <a:rPr lang="vi-VN" sz="1200" i="1" kern="1200" smtClean="0">
                <a:solidFill>
                  <a:schemeClr val="tx1"/>
                </a:solidFill>
                <a:effectLst/>
                <a:latin typeface="+mn-lt"/>
                <a:ea typeface="+mn-ea"/>
                <a:cs typeface="+mn-cs"/>
              </a:rPr>
              <a:t>bar</a:t>
            </a:r>
            <a:r>
              <a:rPr lang="vi-VN" sz="1200" kern="1200" smtClean="0">
                <a:solidFill>
                  <a:schemeClr val="tx1"/>
                </a:solidFill>
                <a:effectLst/>
                <a:latin typeface="+mn-lt"/>
                <a:ea typeface="+mn-ea"/>
                <a:cs typeface="+mn-cs"/>
              </a:rPr>
              <a:t> hiển thị chế độ từ điển đang bật của chương trình, đồng thời cũng hiển thị số lượng từ đang hiển thị trong </a:t>
            </a:r>
            <a:r>
              <a:rPr lang="vi-VN" sz="1200" i="1" kern="1200" smtClean="0">
                <a:solidFill>
                  <a:schemeClr val="tx1"/>
                </a:solidFill>
                <a:effectLst/>
                <a:latin typeface="+mn-lt"/>
                <a:ea typeface="+mn-ea"/>
                <a:cs typeface="+mn-cs"/>
              </a:rPr>
              <a:t>Listbox</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16</a:t>
            </a:fld>
            <a:endParaRPr lang="en-US"/>
          </a:p>
        </p:txBody>
      </p:sp>
    </p:spTree>
    <p:extLst>
      <p:ext uri="{BB962C8B-B14F-4D97-AF65-F5344CB8AC3E}">
        <p14:creationId xmlns:p14="http://schemas.microsoft.com/office/powerpoint/2010/main" val="174125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Chú</a:t>
            </a:r>
            <a:r>
              <a:rPr lang="en-US" baseline="0" smtClean="0"/>
              <a:t> ý đặt ID để phân biệt các tính năng, và thuật tiện cho việc xử lý các message sau này.</a:t>
            </a:r>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17</a:t>
            </a:fld>
            <a:endParaRPr lang="en-US"/>
          </a:p>
        </p:txBody>
      </p:sp>
    </p:spTree>
    <p:extLst>
      <p:ext uri="{BB962C8B-B14F-4D97-AF65-F5344CB8AC3E}">
        <p14:creationId xmlns:p14="http://schemas.microsoft.com/office/powerpoint/2010/main" val="222296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i="1" kern="1200" smtClean="0">
                <a:solidFill>
                  <a:schemeClr val="tx1"/>
                </a:solidFill>
                <a:effectLst/>
                <a:latin typeface="+mn-lt"/>
                <a:ea typeface="+mn-ea"/>
                <a:cs typeface="+mn-cs"/>
              </a:rPr>
              <a:t>1- dwExStyple</a:t>
            </a:r>
            <a:r>
              <a:rPr lang="vi-VN" sz="1200" kern="1200" smtClean="0">
                <a:solidFill>
                  <a:schemeClr val="tx1"/>
                </a:solidFill>
                <a:effectLst/>
                <a:latin typeface="+mn-lt"/>
                <a:ea typeface="+mn-ea"/>
                <a:cs typeface="+mn-cs"/>
              </a:rPr>
              <a:t>: kiểu sửa sổ mở rộng được tạo.</a:t>
            </a:r>
          </a:p>
          <a:p>
            <a:pPr lvl="0"/>
            <a:r>
              <a:rPr lang="en-US" sz="1200" i="1" kern="1200" smtClean="0">
                <a:solidFill>
                  <a:schemeClr val="tx1"/>
                </a:solidFill>
                <a:effectLst/>
                <a:latin typeface="+mn-lt"/>
                <a:ea typeface="+mn-ea"/>
                <a:cs typeface="+mn-cs"/>
              </a:rPr>
              <a:t>2- lpClassName</a:t>
            </a:r>
            <a:r>
              <a:rPr lang="en-US" sz="1200" kern="1200" smtClean="0">
                <a:solidFill>
                  <a:schemeClr val="tx1"/>
                </a:solidFill>
                <a:effectLst/>
                <a:latin typeface="+mn-lt"/>
                <a:ea typeface="+mn-ea"/>
                <a:cs typeface="+mn-cs"/>
              </a:rPr>
              <a:t> (loại cửa sổ):</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TOOLBARCLASSNAME: </a:t>
            </a:r>
            <a:r>
              <a:rPr lang="en-US" sz="1200" i="1" kern="1200" smtClean="0">
                <a:solidFill>
                  <a:schemeClr val="tx1"/>
                </a:solidFill>
                <a:effectLst/>
                <a:latin typeface="+mn-lt"/>
                <a:ea typeface="+mn-ea"/>
                <a:cs typeface="+mn-cs"/>
              </a:rPr>
              <a:t>Toolbar</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_T(“Combobox”): </a:t>
            </a:r>
            <a:r>
              <a:rPr lang="en-US" sz="1200" i="1" kern="1200" smtClean="0">
                <a:solidFill>
                  <a:schemeClr val="tx1"/>
                </a:solidFill>
                <a:effectLst/>
                <a:latin typeface="+mn-lt"/>
                <a:ea typeface="+mn-ea"/>
                <a:cs typeface="+mn-cs"/>
              </a:rPr>
              <a:t>Combobox</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_T(“listbox”): </a:t>
            </a:r>
            <a:r>
              <a:rPr lang="en-US" sz="1200" i="1" kern="1200" smtClean="0">
                <a:solidFill>
                  <a:schemeClr val="tx1"/>
                </a:solidFill>
                <a:effectLst/>
                <a:latin typeface="+mn-lt"/>
                <a:ea typeface="+mn-ea"/>
                <a:cs typeface="+mn-cs"/>
              </a:rPr>
              <a:t>Listbox</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MSFTEDIT_CLASS: </a:t>
            </a:r>
            <a:r>
              <a:rPr lang="en-US" sz="1200" i="1" kern="1200" smtClean="0">
                <a:solidFill>
                  <a:schemeClr val="tx1"/>
                </a:solidFill>
                <a:effectLst/>
                <a:latin typeface="+mn-lt"/>
                <a:ea typeface="+mn-ea"/>
                <a:cs typeface="+mn-cs"/>
              </a:rPr>
              <a:t>Richedit</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STATUSCLASSNAME: </a:t>
            </a:r>
            <a:r>
              <a:rPr lang="en-US" sz="1200" i="1" kern="1200" smtClean="0">
                <a:solidFill>
                  <a:schemeClr val="tx1"/>
                </a:solidFill>
                <a:effectLst/>
                <a:latin typeface="+mn-lt"/>
                <a:ea typeface="+mn-ea"/>
                <a:cs typeface="+mn-cs"/>
              </a:rPr>
              <a:t>Status bar</a:t>
            </a:r>
            <a:endParaRPr lang="vi-VN" sz="1200" kern="120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_T(“buton”): </a:t>
            </a:r>
            <a:r>
              <a:rPr lang="en-US" sz="1200" i="1" kern="1200" smtClean="0">
                <a:solidFill>
                  <a:schemeClr val="tx1"/>
                </a:solidFill>
                <a:effectLst/>
                <a:latin typeface="+mn-lt"/>
                <a:ea typeface="+mn-ea"/>
                <a:cs typeface="+mn-cs"/>
              </a:rPr>
              <a:t>Button</a:t>
            </a:r>
            <a:endParaRPr lang="vi-VN" sz="1200" kern="1200" smtClean="0">
              <a:solidFill>
                <a:schemeClr val="tx1"/>
              </a:solidFill>
              <a:effectLst/>
              <a:latin typeface="+mn-lt"/>
              <a:ea typeface="+mn-ea"/>
              <a:cs typeface="+mn-cs"/>
            </a:endParaRPr>
          </a:p>
          <a:p>
            <a:pPr lvl="0"/>
            <a:r>
              <a:rPr lang="en-US" sz="1200" i="1" kern="1200" smtClean="0">
                <a:solidFill>
                  <a:schemeClr val="tx1"/>
                </a:solidFill>
                <a:effectLst/>
                <a:latin typeface="+mn-lt"/>
                <a:ea typeface="+mn-ea"/>
                <a:cs typeface="+mn-cs"/>
              </a:rPr>
              <a:t>3- lpWindowName</a:t>
            </a:r>
            <a:r>
              <a:rPr lang="en-US" sz="1200" kern="1200" smtClean="0">
                <a:solidFill>
                  <a:schemeClr val="tx1"/>
                </a:solidFill>
                <a:effectLst/>
                <a:latin typeface="+mn-lt"/>
                <a:ea typeface="+mn-ea"/>
                <a:cs typeface="+mn-cs"/>
              </a:rPr>
              <a:t>: tên cửa sổ</a:t>
            </a:r>
            <a:endParaRPr lang="vi-VN" sz="1200" kern="1200" smtClean="0">
              <a:solidFill>
                <a:schemeClr val="tx1"/>
              </a:solidFill>
              <a:effectLst/>
              <a:latin typeface="+mn-lt"/>
              <a:ea typeface="+mn-ea"/>
              <a:cs typeface="+mn-cs"/>
            </a:endParaRPr>
          </a:p>
          <a:p>
            <a:pPr lvl="0"/>
            <a:r>
              <a:rPr lang="en-US" sz="1200" i="1" kern="1200" smtClean="0">
                <a:solidFill>
                  <a:schemeClr val="tx1"/>
                </a:solidFill>
                <a:effectLst/>
                <a:latin typeface="+mn-lt"/>
                <a:ea typeface="+mn-ea"/>
                <a:cs typeface="+mn-cs"/>
              </a:rPr>
              <a:t>4- dwStyle</a:t>
            </a:r>
            <a:r>
              <a:rPr lang="en-US" sz="1200" kern="1200" smtClean="0">
                <a:solidFill>
                  <a:schemeClr val="tx1"/>
                </a:solidFill>
                <a:effectLst/>
                <a:latin typeface="+mn-lt"/>
                <a:ea typeface="+mn-ea"/>
                <a:cs typeface="+mn-cs"/>
              </a:rPr>
              <a:t>: kiểu cửa sổ đang được tạo</a:t>
            </a:r>
            <a:endParaRPr lang="vi-VN" sz="1200" kern="1200" smtClean="0">
              <a:solidFill>
                <a:schemeClr val="tx1"/>
              </a:solidFill>
              <a:effectLst/>
              <a:latin typeface="+mn-lt"/>
              <a:ea typeface="+mn-ea"/>
              <a:cs typeface="+mn-cs"/>
            </a:endParaRPr>
          </a:p>
          <a:p>
            <a:pPr lvl="0"/>
            <a:r>
              <a:rPr lang="en-US" sz="1200" i="1" kern="1200" smtClean="0">
                <a:solidFill>
                  <a:schemeClr val="tx1"/>
                </a:solidFill>
                <a:effectLst/>
                <a:latin typeface="+mn-lt"/>
                <a:ea typeface="+mn-ea"/>
                <a:cs typeface="+mn-cs"/>
              </a:rPr>
              <a:t>5 - x</a:t>
            </a:r>
            <a:r>
              <a:rPr lang="en-US" sz="1200" kern="1200" smtClean="0">
                <a:solidFill>
                  <a:schemeClr val="tx1"/>
                </a:solidFill>
                <a:effectLst/>
                <a:latin typeface="+mn-lt"/>
                <a:ea typeface="+mn-ea"/>
                <a:cs typeface="+mn-cs"/>
              </a:rPr>
              <a:t>: vị trí nằm ngang ban đầu của cửa sổ. Đ</a:t>
            </a:r>
            <a:r>
              <a:rPr lang="vi-VN" sz="1200" kern="1200" smtClean="0">
                <a:solidFill>
                  <a:schemeClr val="tx1"/>
                </a:solidFill>
                <a:effectLst/>
                <a:latin typeface="+mn-lt"/>
                <a:ea typeface="+mn-ea"/>
                <a:cs typeface="+mn-cs"/>
              </a:rPr>
              <a:t>ối với một cửa sổ chồng chéo hoặc cửa sổ bật lên, thông số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là toạ độ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ban đầu của góc trên bên trái của cửa sổ, trong tọa độ màn hình. Đối với một cửa sổ con,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là tọa độ </a:t>
            </a:r>
            <a:r>
              <a:rPr lang="vi-VN" sz="1200" i="1" kern="1200" smtClean="0">
                <a:solidFill>
                  <a:schemeClr val="tx1"/>
                </a:solidFill>
                <a:effectLst/>
                <a:latin typeface="+mn-lt"/>
                <a:ea typeface="+mn-ea"/>
                <a:cs typeface="+mn-cs"/>
              </a:rPr>
              <a:t>x</a:t>
            </a:r>
            <a:r>
              <a:rPr lang="vi-VN" sz="1200" kern="1200" smtClean="0">
                <a:solidFill>
                  <a:schemeClr val="tx1"/>
                </a:solidFill>
                <a:effectLst/>
                <a:latin typeface="+mn-lt"/>
                <a:ea typeface="+mn-ea"/>
                <a:cs typeface="+mn-cs"/>
              </a:rPr>
              <a:t> của góc trên bên trái của cửa sổ tương ứng với góc trên bên trái của khu vực khách hàng của cửa sổ mẹ.</a:t>
            </a:r>
          </a:p>
          <a:p>
            <a:pPr lvl="0"/>
            <a:r>
              <a:rPr lang="vi-VN" sz="1200" i="1" kern="1200" smtClean="0">
                <a:solidFill>
                  <a:schemeClr val="tx1"/>
                </a:solidFill>
                <a:effectLst/>
                <a:latin typeface="+mn-lt"/>
                <a:ea typeface="+mn-ea"/>
                <a:cs typeface="+mn-cs"/>
              </a:rPr>
              <a:t>6- y</a:t>
            </a:r>
            <a:r>
              <a:rPr lang="vi-VN" sz="1200" kern="1200" smtClean="0">
                <a:solidFill>
                  <a:schemeClr val="tx1"/>
                </a:solidFill>
                <a:effectLst/>
                <a:latin typeface="+mn-lt"/>
                <a:ea typeface="+mn-ea"/>
                <a:cs typeface="+mn-cs"/>
              </a:rPr>
              <a:t>: ví trí thẳng đứng ban đầu của cửa sổ. Đối với một cửa sổ chồng chéo hoặc cửa sổ bật lên, tham số </a:t>
            </a:r>
            <a:r>
              <a:rPr lang="vi-VN" sz="1200" i="1" kern="1200" smtClean="0">
                <a:solidFill>
                  <a:schemeClr val="tx1"/>
                </a:solidFill>
                <a:effectLst/>
                <a:latin typeface="+mn-lt"/>
                <a:ea typeface="+mn-ea"/>
                <a:cs typeface="+mn-cs"/>
              </a:rPr>
              <a:t>y </a:t>
            </a:r>
            <a:r>
              <a:rPr lang="vi-VN" sz="1200" kern="1200" smtClean="0">
                <a:solidFill>
                  <a:schemeClr val="tx1"/>
                </a:solidFill>
                <a:effectLst/>
                <a:latin typeface="+mn-lt"/>
                <a:ea typeface="+mn-ea"/>
                <a:cs typeface="+mn-cs"/>
              </a:rPr>
              <a:t>là toạ độ </a:t>
            </a:r>
            <a:r>
              <a:rPr lang="vi-VN" sz="1200" i="1" kern="1200" smtClean="0">
                <a:solidFill>
                  <a:schemeClr val="tx1"/>
                </a:solidFill>
                <a:effectLst/>
                <a:latin typeface="+mn-lt"/>
                <a:ea typeface="+mn-ea"/>
                <a:cs typeface="+mn-cs"/>
              </a:rPr>
              <a:t>y</a:t>
            </a:r>
            <a:r>
              <a:rPr lang="vi-VN" sz="1200" kern="1200" smtClean="0">
                <a:solidFill>
                  <a:schemeClr val="tx1"/>
                </a:solidFill>
                <a:effectLst/>
                <a:latin typeface="+mn-lt"/>
                <a:ea typeface="+mn-ea"/>
                <a:cs typeface="+mn-cs"/>
              </a:rPr>
              <a:t> ban đầu của góc trên bên trái của cửa sổ, trong tọa độ màn hình. Đối với cửa sổ con, </a:t>
            </a:r>
            <a:r>
              <a:rPr lang="vi-VN" sz="1200" i="1" kern="1200" smtClean="0">
                <a:solidFill>
                  <a:schemeClr val="tx1"/>
                </a:solidFill>
                <a:effectLst/>
                <a:latin typeface="+mn-lt"/>
                <a:ea typeface="+mn-ea"/>
                <a:cs typeface="+mn-cs"/>
              </a:rPr>
              <a:t>y </a:t>
            </a:r>
            <a:r>
              <a:rPr lang="vi-VN" sz="1200" kern="1200" smtClean="0">
                <a:solidFill>
                  <a:schemeClr val="tx1"/>
                </a:solidFill>
                <a:effectLst/>
                <a:latin typeface="+mn-lt"/>
                <a:ea typeface="+mn-ea"/>
                <a:cs typeface="+mn-cs"/>
              </a:rPr>
              <a:t>là toạ độ </a:t>
            </a:r>
            <a:r>
              <a:rPr lang="vi-VN" sz="1200" i="1" kern="1200" smtClean="0">
                <a:solidFill>
                  <a:schemeClr val="tx1"/>
                </a:solidFill>
                <a:effectLst/>
                <a:latin typeface="+mn-lt"/>
                <a:ea typeface="+mn-ea"/>
                <a:cs typeface="+mn-cs"/>
              </a:rPr>
              <a:t>y</a:t>
            </a:r>
            <a:r>
              <a:rPr lang="vi-VN" sz="1200" kern="1200" smtClean="0">
                <a:solidFill>
                  <a:schemeClr val="tx1"/>
                </a:solidFill>
                <a:effectLst/>
                <a:latin typeface="+mn-lt"/>
                <a:ea typeface="+mn-ea"/>
                <a:cs typeface="+mn-cs"/>
              </a:rPr>
              <a:t> ban đầu của góc trên bên trái của cửa sổ con tương ứng với góc trên bên trái của khu vực khách sổ của cửa sổ mẹ.</a:t>
            </a:r>
          </a:p>
          <a:p>
            <a:pPr lvl="0"/>
            <a:r>
              <a:rPr lang="vi-VN" sz="1200" i="1" kern="1200" smtClean="0">
                <a:solidFill>
                  <a:schemeClr val="tx1"/>
                </a:solidFill>
                <a:effectLst/>
                <a:latin typeface="+mn-lt"/>
                <a:ea typeface="+mn-ea"/>
                <a:cs typeface="+mn-cs"/>
              </a:rPr>
              <a:t>7- nWidth</a:t>
            </a:r>
            <a:r>
              <a:rPr lang="vi-VN" sz="1200" kern="1200" smtClean="0">
                <a:solidFill>
                  <a:schemeClr val="tx1"/>
                </a:solidFill>
                <a:effectLst/>
                <a:latin typeface="+mn-lt"/>
                <a:ea typeface="+mn-ea"/>
                <a:cs typeface="+mn-cs"/>
              </a:rPr>
              <a:t>: chiều rộng, tính bằng đơn vị thiết bị, của cửa sổ.</a:t>
            </a:r>
          </a:p>
          <a:p>
            <a:pPr lvl="0"/>
            <a:r>
              <a:rPr lang="vi-VN" sz="1200" i="1" kern="1200" smtClean="0">
                <a:solidFill>
                  <a:schemeClr val="tx1"/>
                </a:solidFill>
                <a:effectLst/>
                <a:latin typeface="+mn-lt"/>
                <a:ea typeface="+mn-ea"/>
                <a:cs typeface="+mn-cs"/>
              </a:rPr>
              <a:t>8- nHeight</a:t>
            </a:r>
            <a:r>
              <a:rPr lang="vi-VN" sz="1200" kern="1200" smtClean="0">
                <a:solidFill>
                  <a:schemeClr val="tx1"/>
                </a:solidFill>
                <a:effectLst/>
                <a:latin typeface="+mn-lt"/>
                <a:ea typeface="+mn-ea"/>
                <a:cs typeface="+mn-cs"/>
              </a:rPr>
              <a:t>: chiều cao, tính bằng đơn vị thiết bị, của cửa sổ.</a:t>
            </a:r>
          </a:p>
          <a:p>
            <a:pPr lvl="0"/>
            <a:r>
              <a:rPr lang="vi-VN" sz="1200" i="1" kern="1200" smtClean="0">
                <a:solidFill>
                  <a:schemeClr val="tx1"/>
                </a:solidFill>
                <a:effectLst/>
                <a:latin typeface="+mn-lt"/>
                <a:ea typeface="+mn-ea"/>
                <a:cs typeface="+mn-cs"/>
              </a:rPr>
              <a:t>9- hWndParent</a:t>
            </a:r>
            <a:r>
              <a:rPr lang="vi-VN" sz="1200" kern="1200" smtClean="0">
                <a:solidFill>
                  <a:schemeClr val="tx1"/>
                </a:solidFill>
                <a:effectLst/>
                <a:latin typeface="+mn-lt"/>
                <a:ea typeface="+mn-ea"/>
                <a:cs typeface="+mn-cs"/>
              </a:rPr>
              <a:t>: một xử lý cho cửa sổ cha hoặc cửa sổ chủ sở hữu của cửa sổ đang được tạo. Để tạo cửa sổ con hoặc cửa sổ được sở hữu, hãy cung cấp một cửa sổ hợp lệ. Tham số này là tùy chọn cho các cửa sổ bật lên.</a:t>
            </a:r>
          </a:p>
          <a:p>
            <a:pPr lvl="0"/>
            <a:r>
              <a:rPr lang="vi-VN" sz="1200" i="1" kern="1200" smtClean="0">
                <a:solidFill>
                  <a:schemeClr val="tx1"/>
                </a:solidFill>
                <a:effectLst/>
                <a:latin typeface="+mn-lt"/>
                <a:ea typeface="+mn-ea"/>
                <a:cs typeface="+mn-cs"/>
              </a:rPr>
              <a:t>10- hMenu</a:t>
            </a:r>
            <a:r>
              <a:rPr lang="vi-VN" sz="1200" kern="1200" smtClean="0">
                <a:solidFill>
                  <a:schemeClr val="tx1"/>
                </a:solidFill>
                <a:effectLst/>
                <a:latin typeface="+mn-lt"/>
                <a:ea typeface="+mn-ea"/>
                <a:cs typeface="+mn-cs"/>
              </a:rPr>
              <a:t>: một xử lý cho một trình đơn, hoặc chỉ định một định danh cửa sổ con, tùy thuộc vào kiểu cửa sổ. Nói cách khác, đây cũng chính là </a:t>
            </a:r>
            <a:r>
              <a:rPr lang="vi-VN" sz="1200" i="1" kern="1200" smtClean="0">
                <a:solidFill>
                  <a:schemeClr val="tx1"/>
                </a:solidFill>
                <a:effectLst/>
                <a:latin typeface="+mn-lt"/>
                <a:ea typeface="+mn-ea"/>
                <a:cs typeface="+mn-cs"/>
              </a:rPr>
              <a:t>ID</a:t>
            </a:r>
            <a:r>
              <a:rPr lang="vi-VN" sz="1200" kern="1200" smtClean="0">
                <a:solidFill>
                  <a:schemeClr val="tx1"/>
                </a:solidFill>
                <a:effectLst/>
                <a:latin typeface="+mn-lt"/>
                <a:ea typeface="+mn-ea"/>
                <a:cs typeface="+mn-cs"/>
              </a:rPr>
              <a:t> của cửa sổ, sau sẽ được sử lý trong tin nhắn </a:t>
            </a:r>
            <a:r>
              <a:rPr lang="vi-VN" sz="1200" i="1" kern="1200" smtClean="0">
                <a:solidFill>
                  <a:schemeClr val="tx1"/>
                </a:solidFill>
                <a:effectLst/>
                <a:latin typeface="+mn-lt"/>
                <a:ea typeface="+mn-ea"/>
                <a:cs typeface="+mn-cs"/>
              </a:rPr>
              <a:t>WM_COMMAND</a:t>
            </a:r>
            <a:r>
              <a:rPr lang="vi-VN" sz="1200" kern="1200" smtClean="0">
                <a:solidFill>
                  <a:schemeClr val="tx1"/>
                </a:solidFill>
                <a:effectLst/>
                <a:latin typeface="+mn-lt"/>
                <a:ea typeface="+mn-ea"/>
                <a:cs typeface="+mn-cs"/>
              </a:rPr>
              <a:t> của </a:t>
            </a:r>
            <a:r>
              <a:rPr lang="vi-VN" sz="1200" i="1" kern="1200" smtClean="0">
                <a:solidFill>
                  <a:schemeClr val="tx1"/>
                </a:solidFill>
                <a:effectLst/>
                <a:latin typeface="+mn-lt"/>
                <a:ea typeface="+mn-ea"/>
                <a:cs typeface="+mn-cs"/>
              </a:rPr>
              <a:t>WinProc</a:t>
            </a:r>
            <a:r>
              <a:rPr lang="vi-VN" sz="1200" kern="1200" smtClean="0">
                <a:solidFill>
                  <a:schemeClr val="tx1"/>
                </a:solidFill>
                <a:effectLst/>
                <a:latin typeface="+mn-lt"/>
                <a:ea typeface="+mn-ea"/>
                <a:cs typeface="+mn-cs"/>
              </a:rPr>
              <a:t>.</a:t>
            </a:r>
          </a:p>
          <a:p>
            <a:pPr lvl="0"/>
            <a:r>
              <a:rPr lang="vi-VN" sz="1200" i="1" kern="1200" smtClean="0">
                <a:solidFill>
                  <a:schemeClr val="tx1"/>
                </a:solidFill>
                <a:effectLst/>
                <a:latin typeface="+mn-lt"/>
                <a:ea typeface="+mn-ea"/>
                <a:cs typeface="+mn-cs"/>
              </a:rPr>
              <a:t>11- hInstance</a:t>
            </a:r>
            <a:r>
              <a:rPr lang="vi-VN" sz="1200" kern="1200" smtClean="0">
                <a:solidFill>
                  <a:schemeClr val="tx1"/>
                </a:solidFill>
                <a:effectLst/>
                <a:latin typeface="+mn-lt"/>
                <a:ea typeface="+mn-ea"/>
                <a:cs typeface="+mn-cs"/>
              </a:rPr>
              <a:t>: một xử lý đối với cá thể của module được liên kết với cửa sổ.</a:t>
            </a:r>
          </a:p>
          <a:p>
            <a:pPr lvl="0"/>
            <a:r>
              <a:rPr lang="vi-VN" sz="1200" i="1" kern="1200" smtClean="0">
                <a:solidFill>
                  <a:schemeClr val="tx1"/>
                </a:solidFill>
                <a:effectLst/>
                <a:latin typeface="+mn-lt"/>
                <a:ea typeface="+mn-ea"/>
                <a:cs typeface="+mn-cs"/>
              </a:rPr>
              <a:t>12- lParam</a:t>
            </a:r>
            <a:r>
              <a:rPr lang="vi-VN" sz="1200" kern="1200" smtClean="0">
                <a:solidFill>
                  <a:schemeClr val="tx1"/>
                </a:solidFill>
                <a:effectLst/>
                <a:latin typeface="+mn-lt"/>
                <a:ea typeface="+mn-ea"/>
                <a:cs typeface="+mn-cs"/>
              </a:rPr>
              <a:t>: con trỏ tới một giá trị được chuyển đến cửa sổ thông qua cấu trúc </a:t>
            </a:r>
            <a:r>
              <a:rPr lang="vi-VN" sz="1200" i="1" kern="1200" smtClean="0">
                <a:solidFill>
                  <a:schemeClr val="tx1"/>
                </a:solidFill>
                <a:effectLst/>
                <a:latin typeface="+mn-lt"/>
                <a:ea typeface="+mn-ea"/>
                <a:cs typeface="+mn-cs"/>
              </a:rPr>
              <a:t>CREATESTRUCT</a:t>
            </a:r>
            <a:r>
              <a:rPr lang="vi-VN" sz="1200" kern="1200" smtClean="0">
                <a:solidFill>
                  <a:schemeClr val="tx1"/>
                </a:solidFill>
                <a:effectLst/>
                <a:latin typeface="+mn-lt"/>
                <a:ea typeface="+mn-ea"/>
                <a:cs typeface="+mn-cs"/>
              </a:rPr>
              <a:t>. Thông báo này được gửi đến cửa sổ được tạo bởi hàm này trước khi nó trả về.</a:t>
            </a:r>
          </a:p>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18</a:t>
            </a:fld>
            <a:endParaRPr lang="en-US"/>
          </a:p>
        </p:txBody>
      </p:sp>
    </p:spTree>
    <p:extLst>
      <p:ext uri="{BB962C8B-B14F-4D97-AF65-F5344CB8AC3E}">
        <p14:creationId xmlns:p14="http://schemas.microsoft.com/office/powerpoint/2010/main" val="227490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B490163-FAFD-47D6-BE4F-B2E71F8CC245}" type="slidenum">
              <a:rPr lang="en-US" smtClean="0"/>
              <a:t>19</a:t>
            </a:fld>
            <a:endParaRPr lang="en-US"/>
          </a:p>
        </p:txBody>
      </p:sp>
    </p:spTree>
    <p:extLst>
      <p:ext uri="{BB962C8B-B14F-4D97-AF65-F5344CB8AC3E}">
        <p14:creationId xmlns:p14="http://schemas.microsoft.com/office/powerpoint/2010/main" val="90618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A17488-5C6E-40AE-B81F-5D1F6DBB19BE}"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3842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608AF-FCC3-4D37-9E62-BB21E159D1F1}"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207737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C6CCF7-7F75-4F2B-891B-84FD0A048997}"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1014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A3A74A-75F0-4F69-9D02-09868A3FA853}"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3773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EA782-D9F4-4A8E-A007-B03282132494}" type="datetime1">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6946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94AE4C-CC4E-4585-B509-C6259F80A0E1}" type="datetime1">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52977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D21DFE-F71F-457C-9C8F-148FA402CA3F}" type="datetime1">
              <a:rPr lang="en-US" smtClean="0"/>
              <a:t>12/31/2018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98952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ED8089-966D-4465-B0AC-19243FB165C1}" type="datetime1">
              <a:rPr lang="en-US" smtClean="0"/>
              <a:t>12/31/2018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33335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2D85C-78A5-440E-AC88-3177B48746B7}" type="datetime1">
              <a:rPr lang="en-US" smtClean="0"/>
              <a:t>12/31/2018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41093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4C6F01-6E24-45E5-8F3D-02464896AEB2}" type="datetime1">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68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32EC9E-E0F9-47CC-A3FC-C4C20FD8D405}" type="datetime1">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6549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F1A3F-502B-4C38-8B4F-A257D455D806}" type="datetime1">
              <a:rPr lang="en-US" smtClean="0"/>
              <a:t>12/31/2018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973BD-8CE5-47C4-B8E5-573200B24DAB}" type="slidenum">
              <a:rPr lang="en-US" smtClean="0"/>
              <a:t>‹#›</a:t>
            </a:fld>
            <a:endParaRPr lang="en-US"/>
          </a:p>
        </p:txBody>
      </p:sp>
    </p:spTree>
    <p:extLst>
      <p:ext uri="{BB962C8B-B14F-4D97-AF65-F5344CB8AC3E}">
        <p14:creationId xmlns:p14="http://schemas.microsoft.com/office/powerpoint/2010/main" val="16435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TrinhVanHieu/DoAn2018_EVDict"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914400" y="4495800"/>
            <a:ext cx="4038600" cy="1200329"/>
          </a:xfrm>
          <a:prstGeom prst="rect">
            <a:avLst/>
          </a:prstGeom>
          <a:noFill/>
        </p:spPr>
        <p:txBody>
          <a:bodyPr wrap="square" rtlCol="0">
            <a:spAutoFit/>
          </a:bodyPr>
          <a:lstStyle/>
          <a:p>
            <a:pPr algn="ctr"/>
            <a:r>
              <a:rPr lang="en-US" sz="2400" b="1" smtClean="0"/>
              <a:t>THIẾT KẾ VÀ LẬP TRÌNH ỨNG DỤNG TRA CỨU TỪ ĐIỂN ANH – VIỆT, VIỆT – ANH.</a:t>
            </a:r>
            <a:endParaRPr lang="en-US" sz="2400"/>
          </a:p>
        </p:txBody>
      </p:sp>
      <p:sp>
        <p:nvSpPr>
          <p:cNvPr id="6" name="TextBox 5"/>
          <p:cNvSpPr txBox="1"/>
          <p:nvPr/>
        </p:nvSpPr>
        <p:spPr>
          <a:xfrm>
            <a:off x="6324600" y="4495800"/>
            <a:ext cx="1941286" cy="646331"/>
          </a:xfrm>
          <a:prstGeom prst="rect">
            <a:avLst/>
          </a:prstGeom>
          <a:noFill/>
        </p:spPr>
        <p:txBody>
          <a:bodyPr wrap="square" rtlCol="0">
            <a:spAutoFit/>
          </a:bodyPr>
          <a:lstStyle/>
          <a:p>
            <a:pPr algn="ctr"/>
            <a:r>
              <a:rPr lang="en-US" smtClean="0"/>
              <a:t>Người trình bày</a:t>
            </a:r>
          </a:p>
          <a:p>
            <a:pPr algn="ctr"/>
            <a:r>
              <a:rPr lang="en-US" smtClean="0"/>
              <a:t>Trịnh Văn Hiếu</a:t>
            </a:r>
          </a:p>
        </p:txBody>
      </p:sp>
      <p:sp>
        <p:nvSpPr>
          <p:cNvPr id="3" name="Slide Number Placeholder 2"/>
          <p:cNvSpPr>
            <a:spLocks noGrp="1"/>
          </p:cNvSpPr>
          <p:nvPr>
            <p:ph type="sldNum" sz="quarter" idx="12"/>
          </p:nvPr>
        </p:nvSpPr>
        <p:spPr/>
        <p:txBody>
          <a:bodyPr/>
          <a:lstStyle/>
          <a:p>
            <a:fld id="{A3A973BD-8CE5-47C4-B8E5-573200B24DAB}" type="slidenum">
              <a:rPr lang="en-US" sz="2000" smtClean="0"/>
              <a:t>1</a:t>
            </a:fld>
            <a:endParaRPr lang="en-US" sz="2000"/>
          </a:p>
        </p:txBody>
      </p:sp>
    </p:spTree>
    <p:extLst>
      <p:ext uri="{BB962C8B-B14F-4D97-AF65-F5344CB8AC3E}">
        <p14:creationId xmlns:p14="http://schemas.microsoft.com/office/powerpoint/2010/main" val="850661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a:t>
            </a:r>
            <a:r>
              <a:rPr lang="en-US" sz="2400" b="1"/>
              <a:t>3</a:t>
            </a:r>
            <a:endParaRPr lang="en-US" sz="2400"/>
          </a:p>
        </p:txBody>
      </p:sp>
      <p:sp>
        <p:nvSpPr>
          <p:cNvPr id="4" name="TextBox 3"/>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Phân tích yêu cầu</a:t>
            </a:r>
            <a:endParaRPr lang="en-US"/>
          </a:p>
        </p:txBody>
      </p:sp>
      <p:sp>
        <p:nvSpPr>
          <p:cNvPr id="13" name="TextBox 12"/>
          <p:cNvSpPr txBox="1"/>
          <p:nvPr/>
        </p:nvSpPr>
        <p:spPr>
          <a:xfrm>
            <a:off x="2743200"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Lập trình ứng dụng</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10</a:t>
            </a:fld>
            <a:endParaRPr lang="en-US" sz="2000"/>
          </a:p>
        </p:txBody>
      </p:sp>
    </p:spTree>
    <p:extLst>
      <p:ext uri="{BB962C8B-B14F-4D97-AF65-F5344CB8AC3E}">
        <p14:creationId xmlns:p14="http://schemas.microsoft.com/office/powerpoint/2010/main" val="3792824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Phân tích yêu cầu</a:t>
            </a:r>
          </a:p>
        </p:txBody>
      </p:sp>
      <p:sp>
        <p:nvSpPr>
          <p:cNvPr id="2" name="TextBox 1"/>
          <p:cNvSpPr txBox="1"/>
          <p:nvPr/>
        </p:nvSpPr>
        <p:spPr>
          <a:xfrm>
            <a:off x="449943" y="1295400"/>
            <a:ext cx="2438400" cy="369332"/>
          </a:xfrm>
          <a:prstGeom prst="rect">
            <a:avLst/>
          </a:prstGeom>
          <a:noFill/>
        </p:spPr>
        <p:txBody>
          <a:bodyPr wrap="square" rtlCol="0">
            <a:spAutoFit/>
          </a:bodyPr>
          <a:lstStyle/>
          <a:p>
            <a:r>
              <a:rPr lang="en-US" smtClean="0">
                <a:cs typeface="Calibri" panose="020F0502020204030204" pitchFamily="34" charset="0"/>
              </a:rPr>
              <a:t>Các chức năng chính:</a:t>
            </a:r>
            <a:endParaRPr lang="vi-VN">
              <a:cs typeface="Calibri" panose="020F0502020204030204" pitchFamily="34" charset="0"/>
            </a:endParaRPr>
          </a:p>
        </p:txBody>
      </p:sp>
      <p:sp>
        <p:nvSpPr>
          <p:cNvPr id="7" name="TextBox 6"/>
          <p:cNvSpPr txBox="1"/>
          <p:nvPr/>
        </p:nvSpPr>
        <p:spPr>
          <a:xfrm>
            <a:off x="754743" y="1754636"/>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Tra cứu từ điển</a:t>
            </a:r>
            <a:endParaRPr lang="en-US"/>
          </a:p>
        </p:txBody>
      </p:sp>
      <p:sp>
        <p:nvSpPr>
          <p:cNvPr id="8" name="TextBox 7"/>
          <p:cNvSpPr txBox="1"/>
          <p:nvPr/>
        </p:nvSpPr>
        <p:spPr>
          <a:xfrm>
            <a:off x="754743" y="2205976"/>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Cập nhật nghĩa của từ</a:t>
            </a:r>
            <a:endParaRPr lang="en-US"/>
          </a:p>
        </p:txBody>
      </p:sp>
      <p:sp>
        <p:nvSpPr>
          <p:cNvPr id="11" name="TextBox 10"/>
          <p:cNvSpPr txBox="1"/>
          <p:nvPr/>
        </p:nvSpPr>
        <p:spPr>
          <a:xfrm>
            <a:off x="754743" y="2732901"/>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Thêm từ</a:t>
            </a:r>
            <a:endParaRPr lang="en-US"/>
          </a:p>
        </p:txBody>
      </p:sp>
      <p:sp>
        <p:nvSpPr>
          <p:cNvPr id="14" name="TextBox 13"/>
          <p:cNvSpPr txBox="1"/>
          <p:nvPr/>
        </p:nvSpPr>
        <p:spPr>
          <a:xfrm>
            <a:off x="762000" y="32120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Xóa từ</a:t>
            </a:r>
            <a:endParaRPr lang="en-US"/>
          </a:p>
        </p:txBody>
      </p:sp>
      <p:sp>
        <p:nvSpPr>
          <p:cNvPr id="3" name="Slide Number Placeholder 2"/>
          <p:cNvSpPr>
            <a:spLocks noGrp="1"/>
          </p:cNvSpPr>
          <p:nvPr>
            <p:ph type="sldNum" sz="quarter" idx="12"/>
          </p:nvPr>
        </p:nvSpPr>
        <p:spPr/>
        <p:txBody>
          <a:bodyPr/>
          <a:lstStyle/>
          <a:p>
            <a:fld id="{A3A973BD-8CE5-47C4-B8E5-573200B24DAB}" type="slidenum">
              <a:rPr lang="en-US" sz="2000" smtClean="0"/>
              <a:t>11</a:t>
            </a:fld>
            <a:endParaRPr lang="en-US" sz="2000"/>
          </a:p>
        </p:txBody>
      </p:sp>
    </p:spTree>
    <p:extLst>
      <p:ext uri="{BB962C8B-B14F-4D97-AF65-F5344CB8AC3E}">
        <p14:creationId xmlns:p14="http://schemas.microsoft.com/office/powerpoint/2010/main" val="4108646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Tra cứu từ</a:t>
            </a:r>
            <a:endParaRPr lang="vi-VN" b="1">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1143000" y="1664732"/>
            <a:ext cx="7424961" cy="4595813"/>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12</a:t>
            </a:fld>
            <a:endParaRPr lang="en-US" sz="2000"/>
          </a:p>
        </p:txBody>
      </p:sp>
    </p:spTree>
    <p:extLst>
      <p:ext uri="{BB962C8B-B14F-4D97-AF65-F5344CB8AC3E}">
        <p14:creationId xmlns:p14="http://schemas.microsoft.com/office/powerpoint/2010/main" val="909604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Cập nhật nghĩa của từ</a:t>
            </a:r>
            <a:endParaRPr lang="vi-VN" b="1">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533400" y="1828800"/>
            <a:ext cx="8156704" cy="4343400"/>
          </a:xfrm>
          <a:prstGeom prst="rect">
            <a:avLst/>
          </a:prstGeom>
        </p:spPr>
      </p:pic>
      <p:sp>
        <p:nvSpPr>
          <p:cNvPr id="2" name="Slide Number Placeholder 1"/>
          <p:cNvSpPr>
            <a:spLocks noGrp="1"/>
          </p:cNvSpPr>
          <p:nvPr>
            <p:ph type="sldNum" sz="quarter" idx="12"/>
          </p:nvPr>
        </p:nvSpPr>
        <p:spPr/>
        <p:txBody>
          <a:bodyPr/>
          <a:lstStyle/>
          <a:p>
            <a:fld id="{A3A973BD-8CE5-47C4-B8E5-573200B24DAB}" type="slidenum">
              <a:rPr lang="en-US" sz="2000" smtClean="0"/>
              <a:t>13</a:t>
            </a:fld>
            <a:endParaRPr lang="en-US" sz="2000"/>
          </a:p>
        </p:txBody>
      </p:sp>
    </p:spTree>
    <p:extLst>
      <p:ext uri="{BB962C8B-B14F-4D97-AF65-F5344CB8AC3E}">
        <p14:creationId xmlns:p14="http://schemas.microsoft.com/office/powerpoint/2010/main" val="3036716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Thêm từ</a:t>
            </a:r>
            <a:endParaRPr lang="vi-VN" b="1">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913914" y="1664732"/>
            <a:ext cx="7316171" cy="4704375"/>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14</a:t>
            </a:fld>
            <a:endParaRPr lang="en-US" sz="2000"/>
          </a:p>
        </p:txBody>
      </p:sp>
    </p:spTree>
    <p:extLst>
      <p:ext uri="{BB962C8B-B14F-4D97-AF65-F5344CB8AC3E}">
        <p14:creationId xmlns:p14="http://schemas.microsoft.com/office/powerpoint/2010/main" val="4095234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Xóa từ</a:t>
            </a:r>
            <a:endParaRPr lang="vi-VN" b="1">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913914" y="1697389"/>
            <a:ext cx="7316171" cy="4704375"/>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15</a:t>
            </a:fld>
            <a:endParaRPr lang="en-US" sz="2000"/>
          </a:p>
        </p:txBody>
      </p:sp>
    </p:spTree>
    <p:extLst>
      <p:ext uri="{BB962C8B-B14F-4D97-AF65-F5344CB8AC3E}">
        <p14:creationId xmlns:p14="http://schemas.microsoft.com/office/powerpoint/2010/main" val="1304201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Phân tích yêu cầu</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Thiết kế giao diện</a:t>
            </a:r>
            <a:endParaRPr lang="vi-VN" b="1">
              <a:cs typeface="Calibri" panose="020F0502020204030204" pitchFamily="34" charset="0"/>
            </a:endParaRPr>
          </a:p>
        </p:txBody>
      </p:sp>
      <p:pic>
        <p:nvPicPr>
          <p:cNvPr id="2" name="Picture 1"/>
          <p:cNvPicPr>
            <a:picLocks noChangeAspect="1"/>
          </p:cNvPicPr>
          <p:nvPr/>
        </p:nvPicPr>
        <p:blipFill>
          <a:blip r:embed="rId4"/>
          <a:stretch>
            <a:fillRect/>
          </a:stretch>
        </p:blipFill>
        <p:spPr>
          <a:xfrm>
            <a:off x="2057400" y="1664732"/>
            <a:ext cx="6610024" cy="4431268"/>
          </a:xfrm>
          <a:prstGeom prst="rect">
            <a:avLst/>
          </a:prstGeom>
        </p:spPr>
      </p:pic>
      <p:sp>
        <p:nvSpPr>
          <p:cNvPr id="7" name="TextBox 6"/>
          <p:cNvSpPr txBox="1"/>
          <p:nvPr/>
        </p:nvSpPr>
        <p:spPr>
          <a:xfrm>
            <a:off x="202770" y="1924554"/>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Menubar</a:t>
            </a:r>
            <a:endParaRPr lang="vi-VN">
              <a:cs typeface="Calibri" panose="020F0502020204030204" pitchFamily="34" charset="0"/>
            </a:endParaRPr>
          </a:p>
        </p:txBody>
      </p:sp>
      <p:sp>
        <p:nvSpPr>
          <p:cNvPr id="10" name="TextBox 9"/>
          <p:cNvSpPr txBox="1"/>
          <p:nvPr/>
        </p:nvSpPr>
        <p:spPr>
          <a:xfrm>
            <a:off x="202770" y="23738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Toolbar</a:t>
            </a:r>
            <a:endParaRPr lang="vi-VN">
              <a:cs typeface="Calibri" panose="020F0502020204030204" pitchFamily="34" charset="0"/>
            </a:endParaRPr>
          </a:p>
        </p:txBody>
      </p:sp>
      <p:sp>
        <p:nvSpPr>
          <p:cNvPr id="11" name="TextBox 10"/>
          <p:cNvSpPr txBox="1"/>
          <p:nvPr/>
        </p:nvSpPr>
        <p:spPr>
          <a:xfrm>
            <a:off x="207936" y="27548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Combobox</a:t>
            </a:r>
            <a:endParaRPr lang="vi-VN">
              <a:cs typeface="Calibri" panose="020F0502020204030204" pitchFamily="34" charset="0"/>
            </a:endParaRPr>
          </a:p>
        </p:txBody>
      </p:sp>
      <p:sp>
        <p:nvSpPr>
          <p:cNvPr id="12" name="TextBox 11"/>
          <p:cNvSpPr txBox="1"/>
          <p:nvPr/>
        </p:nvSpPr>
        <p:spPr>
          <a:xfrm>
            <a:off x="202770" y="31358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Button</a:t>
            </a:r>
            <a:endParaRPr lang="vi-VN">
              <a:cs typeface="Calibri" panose="020F0502020204030204" pitchFamily="34" charset="0"/>
            </a:endParaRPr>
          </a:p>
        </p:txBody>
      </p:sp>
      <p:sp>
        <p:nvSpPr>
          <p:cNvPr id="13" name="TextBox 12"/>
          <p:cNvSpPr txBox="1"/>
          <p:nvPr/>
        </p:nvSpPr>
        <p:spPr>
          <a:xfrm>
            <a:off x="202770" y="35168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Listbox</a:t>
            </a:r>
            <a:endParaRPr lang="vi-VN">
              <a:cs typeface="Calibri" panose="020F0502020204030204" pitchFamily="34" charset="0"/>
            </a:endParaRPr>
          </a:p>
        </p:txBody>
      </p:sp>
      <p:sp>
        <p:nvSpPr>
          <p:cNvPr id="14" name="TextBox 13"/>
          <p:cNvSpPr txBox="1"/>
          <p:nvPr/>
        </p:nvSpPr>
        <p:spPr>
          <a:xfrm>
            <a:off x="202770" y="396618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Richedit</a:t>
            </a:r>
            <a:endParaRPr lang="vi-VN">
              <a:cs typeface="Calibri" panose="020F0502020204030204" pitchFamily="34" charset="0"/>
            </a:endParaRPr>
          </a:p>
        </p:txBody>
      </p:sp>
      <p:sp>
        <p:nvSpPr>
          <p:cNvPr id="15" name="TextBox 14"/>
          <p:cNvSpPr txBox="1"/>
          <p:nvPr/>
        </p:nvSpPr>
        <p:spPr>
          <a:xfrm>
            <a:off x="202770" y="4335514"/>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Statusbar</a:t>
            </a:r>
            <a:endParaRPr lang="vi-VN">
              <a:cs typeface="Calibri" panose="020F0502020204030204" pitchFamily="34" charset="0"/>
            </a:endParaRPr>
          </a:p>
        </p:txBody>
      </p:sp>
      <p:sp>
        <p:nvSpPr>
          <p:cNvPr id="3" name="Slide Number Placeholder 2"/>
          <p:cNvSpPr>
            <a:spLocks noGrp="1"/>
          </p:cNvSpPr>
          <p:nvPr>
            <p:ph type="sldNum" sz="quarter" idx="12"/>
          </p:nvPr>
        </p:nvSpPr>
        <p:spPr/>
        <p:txBody>
          <a:bodyPr/>
          <a:lstStyle/>
          <a:p>
            <a:fld id="{A3A973BD-8CE5-47C4-B8E5-573200B24DAB}" type="slidenum">
              <a:rPr lang="en-US" sz="2000" smtClean="0"/>
              <a:t>16</a:t>
            </a:fld>
            <a:endParaRPr lang="en-US" sz="2000"/>
          </a:p>
        </p:txBody>
      </p:sp>
    </p:spTree>
    <p:extLst>
      <p:ext uri="{BB962C8B-B14F-4D97-AF65-F5344CB8AC3E}">
        <p14:creationId xmlns:p14="http://schemas.microsoft.com/office/powerpoint/2010/main" val="1041790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21771"/>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7" name="TextBox 6"/>
          <p:cNvSpPr txBox="1"/>
          <p:nvPr/>
        </p:nvSpPr>
        <p:spPr>
          <a:xfrm>
            <a:off x="221343" y="1670762"/>
            <a:ext cx="2438400" cy="369332"/>
          </a:xfrm>
          <a:prstGeom prst="rect">
            <a:avLst/>
          </a:prstGeom>
          <a:noFill/>
        </p:spPr>
        <p:txBody>
          <a:bodyPr wrap="square" rtlCol="0">
            <a:spAutoFit/>
          </a:bodyPr>
          <a:lstStyle/>
          <a:p>
            <a:r>
              <a:rPr lang="en-US" smtClean="0">
                <a:cs typeface="Calibri" panose="020F0502020204030204" pitchFamily="34" charset="0"/>
              </a:rPr>
              <a:t>Tạo Menubar</a:t>
            </a:r>
            <a:endParaRPr lang="vi-VN">
              <a:cs typeface="Calibri" panose="020F050202020403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961904"/>
            <a:ext cx="7032172" cy="4438896"/>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17</a:t>
            </a:fld>
            <a:endParaRPr lang="en-US" sz="2000"/>
          </a:p>
        </p:txBody>
      </p:sp>
    </p:spTree>
    <p:extLst>
      <p:ext uri="{BB962C8B-B14F-4D97-AF65-F5344CB8AC3E}">
        <p14:creationId xmlns:p14="http://schemas.microsoft.com/office/powerpoint/2010/main" val="177473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21771"/>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7" name="TextBox 6"/>
          <p:cNvSpPr txBox="1"/>
          <p:nvPr/>
        </p:nvSpPr>
        <p:spPr>
          <a:xfrm>
            <a:off x="673377" y="1823162"/>
            <a:ext cx="2438400" cy="369332"/>
          </a:xfrm>
          <a:prstGeom prst="rect">
            <a:avLst/>
          </a:prstGeom>
          <a:noFill/>
        </p:spPr>
        <p:txBody>
          <a:bodyPr wrap="square" rtlCol="0">
            <a:spAutoFit/>
          </a:bodyPr>
          <a:lstStyle/>
          <a:p>
            <a:r>
              <a:rPr lang="en-US" smtClean="0">
                <a:cs typeface="Calibri" panose="020F0502020204030204" pitchFamily="34" charset="0"/>
              </a:rPr>
              <a:t>Tạo các cửa sổ:</a:t>
            </a:r>
            <a:endParaRPr lang="vi-VN">
              <a:cs typeface="Calibri" panose="020F0502020204030204" pitchFamily="34" charset="0"/>
            </a:endParaRPr>
          </a:p>
        </p:txBody>
      </p:sp>
      <p:sp>
        <p:nvSpPr>
          <p:cNvPr id="9" name="TextBox 8"/>
          <p:cNvSpPr txBox="1"/>
          <p:nvPr/>
        </p:nvSpPr>
        <p:spPr>
          <a:xfrm>
            <a:off x="909234" y="2241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Toolbar</a:t>
            </a:r>
            <a:endParaRPr lang="vi-VN">
              <a:cs typeface="Calibri" panose="020F0502020204030204" pitchFamily="34" charset="0"/>
            </a:endParaRPr>
          </a:p>
        </p:txBody>
      </p:sp>
      <p:sp>
        <p:nvSpPr>
          <p:cNvPr id="10" name="TextBox 9"/>
          <p:cNvSpPr txBox="1"/>
          <p:nvPr/>
        </p:nvSpPr>
        <p:spPr>
          <a:xfrm>
            <a:off x="914400" y="2622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Combobox</a:t>
            </a:r>
            <a:endParaRPr lang="vi-VN">
              <a:cs typeface="Calibri" panose="020F0502020204030204" pitchFamily="34" charset="0"/>
            </a:endParaRPr>
          </a:p>
        </p:txBody>
      </p:sp>
      <p:sp>
        <p:nvSpPr>
          <p:cNvPr id="11" name="TextBox 10"/>
          <p:cNvSpPr txBox="1"/>
          <p:nvPr/>
        </p:nvSpPr>
        <p:spPr>
          <a:xfrm>
            <a:off x="909234" y="3003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Button</a:t>
            </a:r>
            <a:endParaRPr lang="vi-VN">
              <a:cs typeface="Calibri" panose="020F0502020204030204" pitchFamily="34" charset="0"/>
            </a:endParaRPr>
          </a:p>
        </p:txBody>
      </p:sp>
      <p:sp>
        <p:nvSpPr>
          <p:cNvPr id="12" name="TextBox 11"/>
          <p:cNvSpPr txBox="1"/>
          <p:nvPr/>
        </p:nvSpPr>
        <p:spPr>
          <a:xfrm>
            <a:off x="909234" y="3384022"/>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Listbox</a:t>
            </a:r>
            <a:endParaRPr lang="vi-VN">
              <a:cs typeface="Calibri" panose="020F0502020204030204" pitchFamily="34" charset="0"/>
            </a:endParaRPr>
          </a:p>
        </p:txBody>
      </p:sp>
      <p:sp>
        <p:nvSpPr>
          <p:cNvPr id="13" name="TextBox 12"/>
          <p:cNvSpPr txBox="1"/>
          <p:nvPr/>
        </p:nvSpPr>
        <p:spPr>
          <a:xfrm>
            <a:off x="909234" y="3833336"/>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Richedit</a:t>
            </a:r>
            <a:endParaRPr lang="vi-VN">
              <a:cs typeface="Calibri" panose="020F0502020204030204" pitchFamily="34" charset="0"/>
            </a:endParaRPr>
          </a:p>
        </p:txBody>
      </p:sp>
      <p:sp>
        <p:nvSpPr>
          <p:cNvPr id="14" name="TextBox 13"/>
          <p:cNvSpPr txBox="1"/>
          <p:nvPr/>
        </p:nvSpPr>
        <p:spPr>
          <a:xfrm>
            <a:off x="909234" y="4202668"/>
            <a:ext cx="24384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Statusbar</a:t>
            </a:r>
            <a:endParaRPr lang="vi-VN">
              <a:cs typeface="Calibri" panose="020F0502020204030204" pitchFamily="34" charset="0"/>
            </a:endParaRPr>
          </a:p>
        </p:txBody>
      </p:sp>
      <p:pic>
        <p:nvPicPr>
          <p:cNvPr id="3" name="Picture 2"/>
          <p:cNvPicPr>
            <a:picLocks noChangeAspect="1"/>
          </p:cNvPicPr>
          <p:nvPr/>
        </p:nvPicPr>
        <p:blipFill>
          <a:blip r:embed="rId4"/>
          <a:stretch>
            <a:fillRect/>
          </a:stretch>
        </p:blipFill>
        <p:spPr>
          <a:xfrm>
            <a:off x="4212146" y="1447800"/>
            <a:ext cx="3214629" cy="3352799"/>
          </a:xfrm>
          <a:prstGeom prst="rect">
            <a:avLst/>
          </a:prstGeom>
        </p:spPr>
      </p:pic>
      <p:pic>
        <p:nvPicPr>
          <p:cNvPr id="16" name="Picture 15"/>
          <p:cNvPicPr>
            <a:picLocks noChangeAspect="1"/>
          </p:cNvPicPr>
          <p:nvPr/>
        </p:nvPicPr>
        <p:blipFill>
          <a:blip r:embed="rId5"/>
          <a:stretch>
            <a:fillRect/>
          </a:stretch>
        </p:blipFill>
        <p:spPr>
          <a:xfrm>
            <a:off x="228600" y="5251569"/>
            <a:ext cx="8740095" cy="692031"/>
          </a:xfrm>
          <a:prstGeom prst="rect">
            <a:avLst/>
          </a:prstGeom>
        </p:spPr>
      </p:pic>
      <p:sp>
        <p:nvSpPr>
          <p:cNvPr id="17" name="TextBox 16"/>
          <p:cNvSpPr txBox="1"/>
          <p:nvPr/>
        </p:nvSpPr>
        <p:spPr>
          <a:xfrm>
            <a:off x="304800" y="4812268"/>
            <a:ext cx="2438400" cy="369332"/>
          </a:xfrm>
          <a:prstGeom prst="rect">
            <a:avLst/>
          </a:prstGeom>
          <a:noFill/>
        </p:spPr>
        <p:txBody>
          <a:bodyPr wrap="square" rtlCol="0">
            <a:spAutoFit/>
          </a:bodyPr>
          <a:lstStyle/>
          <a:p>
            <a:r>
              <a:rPr lang="en-US" smtClean="0">
                <a:cs typeface="Calibri" panose="020F0502020204030204" pitchFamily="34" charset="0"/>
              </a:rPr>
              <a:t>Ví dụ tạo Listbox:</a:t>
            </a:r>
            <a:endParaRPr lang="vi-VN">
              <a:cs typeface="Calibri" panose="020F0502020204030204" pitchFamily="34" charset="0"/>
            </a:endParaRPr>
          </a:p>
        </p:txBody>
      </p:sp>
      <p:sp>
        <p:nvSpPr>
          <p:cNvPr id="18" name="Slide Number Placeholder 17"/>
          <p:cNvSpPr>
            <a:spLocks noGrp="1"/>
          </p:cNvSpPr>
          <p:nvPr>
            <p:ph type="sldNum" sz="quarter" idx="12"/>
          </p:nvPr>
        </p:nvSpPr>
        <p:spPr/>
        <p:txBody>
          <a:bodyPr/>
          <a:lstStyle/>
          <a:p>
            <a:fld id="{A3A973BD-8CE5-47C4-B8E5-573200B24DAB}" type="slidenum">
              <a:rPr lang="en-US" sz="2000" smtClean="0"/>
              <a:t>18</a:t>
            </a:fld>
            <a:endParaRPr lang="en-US" sz="2000"/>
          </a:p>
        </p:txBody>
      </p:sp>
    </p:spTree>
    <p:extLst>
      <p:ext uri="{BB962C8B-B14F-4D97-AF65-F5344CB8AC3E}">
        <p14:creationId xmlns:p14="http://schemas.microsoft.com/office/powerpoint/2010/main" val="346058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43" y="21771"/>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7" name="TextBox 6"/>
          <p:cNvSpPr txBox="1"/>
          <p:nvPr/>
        </p:nvSpPr>
        <p:spPr>
          <a:xfrm>
            <a:off x="221342" y="1670762"/>
            <a:ext cx="2902857" cy="369332"/>
          </a:xfrm>
          <a:prstGeom prst="rect">
            <a:avLst/>
          </a:prstGeom>
          <a:noFill/>
        </p:spPr>
        <p:txBody>
          <a:bodyPr wrap="square" rtlCol="0">
            <a:spAutoFit/>
          </a:bodyPr>
          <a:lstStyle/>
          <a:p>
            <a:r>
              <a:rPr lang="en-US" smtClean="0">
                <a:cs typeface="Calibri" panose="020F0502020204030204" pitchFamily="34" charset="0"/>
              </a:rPr>
              <a:t>Giao diện sau khi hoàn tất</a:t>
            </a:r>
            <a:endParaRPr lang="vi-VN">
              <a:cs typeface="Calibri" panose="020F0502020204030204" pitchFamily="34" charset="0"/>
            </a:endParaRPr>
          </a:p>
        </p:txBody>
      </p:sp>
      <p:pic>
        <p:nvPicPr>
          <p:cNvPr id="9" name="Picture 8"/>
          <p:cNvPicPr>
            <a:picLocks noChangeAspect="1"/>
          </p:cNvPicPr>
          <p:nvPr/>
        </p:nvPicPr>
        <p:blipFill>
          <a:blip r:embed="rId4"/>
          <a:stretch>
            <a:fillRect/>
          </a:stretch>
        </p:blipFill>
        <p:spPr>
          <a:xfrm>
            <a:off x="533400" y="2050980"/>
            <a:ext cx="7943577" cy="4081463"/>
          </a:xfrm>
          <a:prstGeom prst="rect">
            <a:avLst/>
          </a:prstGeom>
        </p:spPr>
      </p:pic>
      <p:sp>
        <p:nvSpPr>
          <p:cNvPr id="12" name="Slide Number Placeholder 11"/>
          <p:cNvSpPr>
            <a:spLocks noGrp="1"/>
          </p:cNvSpPr>
          <p:nvPr>
            <p:ph type="sldNum" sz="quarter" idx="12"/>
          </p:nvPr>
        </p:nvSpPr>
        <p:spPr/>
        <p:txBody>
          <a:bodyPr/>
          <a:lstStyle/>
          <a:p>
            <a:fld id="{A3A973BD-8CE5-47C4-B8E5-573200B24DAB}" type="slidenum">
              <a:rPr lang="en-US" sz="2000" smtClean="0"/>
              <a:t>19</a:t>
            </a:fld>
            <a:endParaRPr lang="en-US" sz="2000"/>
          </a:p>
        </p:txBody>
      </p:sp>
    </p:spTree>
    <p:extLst>
      <p:ext uri="{BB962C8B-B14F-4D97-AF65-F5344CB8AC3E}">
        <p14:creationId xmlns:p14="http://schemas.microsoft.com/office/powerpoint/2010/main" val="2797909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57200" y="304800"/>
            <a:ext cx="2819400" cy="461665"/>
          </a:xfrm>
          <a:prstGeom prst="rect">
            <a:avLst/>
          </a:prstGeom>
          <a:noFill/>
        </p:spPr>
        <p:txBody>
          <a:bodyPr wrap="square" rtlCol="0">
            <a:spAutoFit/>
          </a:bodyPr>
          <a:lstStyle/>
          <a:p>
            <a:r>
              <a:rPr lang="en-US" sz="2400" b="1" smtClean="0">
                <a:solidFill>
                  <a:schemeClr val="bg1"/>
                </a:solidFill>
              </a:rPr>
              <a:t>Mục lục</a:t>
            </a:r>
            <a:endParaRPr lang="en-US" sz="2400">
              <a:solidFill>
                <a:schemeClr val="bg1"/>
              </a:solidFill>
            </a:endParaRPr>
          </a:p>
        </p:txBody>
      </p:sp>
      <p:sp>
        <p:nvSpPr>
          <p:cNvPr id="6" name="TextBox 5"/>
          <p:cNvSpPr txBox="1"/>
          <p:nvPr/>
        </p:nvSpPr>
        <p:spPr>
          <a:xfrm>
            <a:off x="762000" y="2045773"/>
            <a:ext cx="6705600" cy="1569660"/>
          </a:xfrm>
          <a:prstGeom prst="rect">
            <a:avLst/>
          </a:prstGeom>
          <a:noFill/>
        </p:spPr>
        <p:txBody>
          <a:bodyPr wrap="square" rtlCol="0">
            <a:spAutoFit/>
          </a:bodyPr>
          <a:lstStyle/>
          <a:p>
            <a:r>
              <a:rPr lang="en-US" sz="2400" b="1" smtClean="0"/>
              <a:t>Chương 1: Tổng quan ứng dụng EVDict</a:t>
            </a:r>
          </a:p>
          <a:p>
            <a:r>
              <a:rPr lang="en-US" sz="2400" b="1" smtClean="0"/>
              <a:t>Chương 2: Môi trường lập trình ứng dụng</a:t>
            </a:r>
          </a:p>
          <a:p>
            <a:r>
              <a:rPr lang="en-US" sz="2400" b="1" smtClean="0"/>
              <a:t>Chương 3: Thiết kế và lập trình ứng dụng</a:t>
            </a:r>
          </a:p>
          <a:p>
            <a:r>
              <a:rPr lang="en-US" sz="2400" b="1" smtClean="0"/>
              <a:t>Kết luận và hướng phát triển</a:t>
            </a:r>
            <a:endParaRPr lang="en-US" sz="2400"/>
          </a:p>
        </p:txBody>
      </p:sp>
      <p:sp>
        <p:nvSpPr>
          <p:cNvPr id="2" name="Slide Number Placeholder 1"/>
          <p:cNvSpPr>
            <a:spLocks noGrp="1"/>
          </p:cNvSpPr>
          <p:nvPr>
            <p:ph type="sldNum" sz="quarter" idx="12"/>
          </p:nvPr>
        </p:nvSpPr>
        <p:spPr/>
        <p:txBody>
          <a:bodyPr/>
          <a:lstStyle/>
          <a:p>
            <a:fld id="{A3A973BD-8CE5-47C4-B8E5-573200B24DAB}" type="slidenum">
              <a:rPr lang="en-US" sz="2000" smtClean="0"/>
              <a:t>2</a:t>
            </a:fld>
            <a:endParaRPr lang="en-US" sz="2000"/>
          </a:p>
        </p:txBody>
      </p:sp>
    </p:spTree>
    <p:extLst>
      <p:ext uri="{BB962C8B-B14F-4D97-AF65-F5344CB8AC3E}">
        <p14:creationId xmlns:p14="http://schemas.microsoft.com/office/powerpoint/2010/main" val="2016090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381000" y="1447800"/>
            <a:ext cx="2438400" cy="369332"/>
          </a:xfrm>
          <a:prstGeom prst="rect">
            <a:avLst/>
          </a:prstGeom>
          <a:noFill/>
        </p:spPr>
        <p:txBody>
          <a:bodyPr wrap="square" rtlCol="0">
            <a:spAutoFit/>
          </a:bodyPr>
          <a:lstStyle/>
          <a:p>
            <a:r>
              <a:rPr lang="en-US" b="1" smtClean="0">
                <a:cs typeface="Calibri" panose="020F0502020204030204" pitchFamily="34" charset="0"/>
              </a:rPr>
              <a:t>Lập trình giao diện</a:t>
            </a:r>
            <a:endParaRPr lang="vi-VN" b="1">
              <a:cs typeface="Calibri" panose="020F0502020204030204" pitchFamily="34" charset="0"/>
            </a:endParaRPr>
          </a:p>
        </p:txBody>
      </p:sp>
      <p:sp>
        <p:nvSpPr>
          <p:cNvPr id="8" name="TextBox 7"/>
          <p:cNvSpPr txBox="1"/>
          <p:nvPr/>
        </p:nvSpPr>
        <p:spPr>
          <a:xfrm>
            <a:off x="381000" y="1780846"/>
            <a:ext cx="2902857" cy="369332"/>
          </a:xfrm>
          <a:prstGeom prst="rect">
            <a:avLst/>
          </a:prstGeom>
          <a:noFill/>
        </p:spPr>
        <p:txBody>
          <a:bodyPr wrap="square" rtlCol="0">
            <a:spAutoFit/>
          </a:bodyPr>
          <a:lstStyle/>
          <a:p>
            <a:r>
              <a:rPr lang="en-US" smtClean="0">
                <a:cs typeface="Calibri" panose="020F0502020204030204" pitchFamily="34" charset="0"/>
              </a:rPr>
              <a:t>Tạo dialog</a:t>
            </a:r>
            <a:endParaRPr lang="vi-VN">
              <a:cs typeface="Calibri" panose="020F050202020403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905000"/>
            <a:ext cx="6617975" cy="3522158"/>
          </a:xfrm>
          <a:prstGeom prst="rect">
            <a:avLst/>
          </a:prstGeom>
        </p:spPr>
      </p:pic>
      <p:sp>
        <p:nvSpPr>
          <p:cNvPr id="9" name="TextBox 8"/>
          <p:cNvSpPr txBox="1"/>
          <p:nvPr/>
        </p:nvSpPr>
        <p:spPr>
          <a:xfrm>
            <a:off x="297543" y="5638800"/>
            <a:ext cx="2902857" cy="369332"/>
          </a:xfrm>
          <a:prstGeom prst="rect">
            <a:avLst/>
          </a:prstGeom>
          <a:noFill/>
        </p:spPr>
        <p:txBody>
          <a:bodyPr wrap="square" rtlCol="0">
            <a:spAutoFit/>
          </a:bodyPr>
          <a:lstStyle/>
          <a:p>
            <a:r>
              <a:rPr lang="en-US" smtClean="0">
                <a:cs typeface="Calibri" panose="020F0502020204030204" pitchFamily="34" charset="0"/>
              </a:rPr>
              <a:t>Hiển thị</a:t>
            </a:r>
            <a:endParaRPr lang="vi-VN">
              <a:cs typeface="Calibri" panose="020F0502020204030204" pitchFamily="34" charset="0"/>
            </a:endParaRPr>
          </a:p>
        </p:txBody>
      </p:sp>
      <p:pic>
        <p:nvPicPr>
          <p:cNvPr id="10" name="Picture 9"/>
          <p:cNvPicPr>
            <a:picLocks noChangeAspect="1"/>
          </p:cNvPicPr>
          <p:nvPr/>
        </p:nvPicPr>
        <p:blipFill>
          <a:blip r:embed="rId5"/>
          <a:stretch>
            <a:fillRect/>
          </a:stretch>
        </p:blipFill>
        <p:spPr>
          <a:xfrm>
            <a:off x="1676400" y="5562600"/>
            <a:ext cx="6617975" cy="682970"/>
          </a:xfrm>
          <a:prstGeom prst="rect">
            <a:avLst/>
          </a:prstGeom>
        </p:spPr>
      </p:pic>
      <p:sp>
        <p:nvSpPr>
          <p:cNvPr id="11" name="Slide Number Placeholder 10"/>
          <p:cNvSpPr>
            <a:spLocks noGrp="1"/>
          </p:cNvSpPr>
          <p:nvPr>
            <p:ph type="sldNum" sz="quarter" idx="12"/>
          </p:nvPr>
        </p:nvSpPr>
        <p:spPr/>
        <p:txBody>
          <a:bodyPr/>
          <a:lstStyle/>
          <a:p>
            <a:fld id="{A3A973BD-8CE5-47C4-B8E5-573200B24DAB}" type="slidenum">
              <a:rPr lang="en-US" sz="2000" smtClean="0"/>
              <a:t>20</a:t>
            </a:fld>
            <a:endParaRPr lang="en-US" sz="2000"/>
          </a:p>
        </p:txBody>
      </p:sp>
    </p:spTree>
    <p:extLst>
      <p:ext uri="{BB962C8B-B14F-4D97-AF65-F5344CB8AC3E}">
        <p14:creationId xmlns:p14="http://schemas.microsoft.com/office/powerpoint/2010/main" val="204158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Class diagram</a:t>
            </a:r>
            <a:endParaRPr lang="vi-VN" b="1">
              <a:cs typeface="Calibri" panose="020F0502020204030204" pitchFamily="34" charset="0"/>
            </a:endParaRPr>
          </a:p>
        </p:txBody>
      </p:sp>
      <p:pic>
        <p:nvPicPr>
          <p:cNvPr id="7" name="Picture 6"/>
          <p:cNvPicPr>
            <a:picLocks noChangeAspect="1"/>
          </p:cNvPicPr>
          <p:nvPr/>
        </p:nvPicPr>
        <p:blipFill>
          <a:blip r:embed="rId4"/>
          <a:stretch>
            <a:fillRect/>
          </a:stretch>
        </p:blipFill>
        <p:spPr>
          <a:xfrm>
            <a:off x="1066800" y="1664732"/>
            <a:ext cx="7074282" cy="4328499"/>
          </a:xfrm>
          <a:prstGeom prst="rect">
            <a:avLst/>
          </a:prstGeom>
        </p:spPr>
      </p:pic>
      <p:sp>
        <p:nvSpPr>
          <p:cNvPr id="8" name="Slide Number Placeholder 7"/>
          <p:cNvSpPr>
            <a:spLocks noGrp="1"/>
          </p:cNvSpPr>
          <p:nvPr>
            <p:ph type="sldNum" sz="quarter" idx="12"/>
          </p:nvPr>
        </p:nvSpPr>
        <p:spPr/>
        <p:txBody>
          <a:bodyPr/>
          <a:lstStyle/>
          <a:p>
            <a:fld id="{A3A973BD-8CE5-47C4-B8E5-573200B24DAB}" type="slidenum">
              <a:rPr lang="en-US" sz="2000" smtClean="0"/>
              <a:t>21</a:t>
            </a:fld>
            <a:endParaRPr lang="en-US" sz="2000"/>
          </a:p>
        </p:txBody>
      </p:sp>
    </p:spTree>
    <p:extLst>
      <p:ext uri="{BB962C8B-B14F-4D97-AF65-F5344CB8AC3E}">
        <p14:creationId xmlns:p14="http://schemas.microsoft.com/office/powerpoint/2010/main" val="2783562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4343400" cy="369332"/>
          </a:xfrm>
          <a:prstGeom prst="rect">
            <a:avLst/>
          </a:prstGeom>
          <a:noFill/>
        </p:spPr>
        <p:txBody>
          <a:bodyPr wrap="square" rtlCol="0">
            <a:spAutoFit/>
          </a:bodyPr>
          <a:lstStyle/>
          <a:p>
            <a:r>
              <a:rPr lang="en-US" b="1" smtClean="0">
                <a:cs typeface="Calibri" panose="020F0502020204030204" pitchFamily="34" charset="0"/>
              </a:rPr>
              <a:t>Lập trình hiển thị danh sách lên Listbox:</a:t>
            </a:r>
            <a:endParaRPr lang="vi-VN" b="1">
              <a:cs typeface="Calibri" panose="020F0502020204030204" pitchFamily="34" charset="0"/>
            </a:endParaRPr>
          </a:p>
        </p:txBody>
      </p:sp>
      <p:sp>
        <p:nvSpPr>
          <p:cNvPr id="11" name="TextBox 10"/>
          <p:cNvSpPr txBox="1"/>
          <p:nvPr/>
        </p:nvSpPr>
        <p:spPr>
          <a:xfrm>
            <a:off x="685800" y="1793741"/>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Toàn bộ tính năng, thao tác trên ứng dụng xoay quanh việc đọc ghi file và hiển thị lên giao diện.</a:t>
            </a:r>
            <a:endParaRPr lang="vi-VN">
              <a:cs typeface="Calibri" panose="020F0502020204030204" pitchFamily="34" charset="0"/>
            </a:endParaRPr>
          </a:p>
        </p:txBody>
      </p:sp>
      <p:sp>
        <p:nvSpPr>
          <p:cNvPr id="13" name="TextBox 12"/>
          <p:cNvSpPr txBox="1"/>
          <p:nvPr/>
        </p:nvSpPr>
        <p:spPr>
          <a:xfrm>
            <a:off x="685800" y="2606097"/>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Đọc ghi file: sử dụng các hàm: </a:t>
            </a:r>
            <a:r>
              <a:rPr lang="en-US" b="1" smtClean="0">
                <a:cs typeface="Calibri" panose="020F0502020204030204" pitchFamily="34" charset="0"/>
              </a:rPr>
              <a:t>ofstream</a:t>
            </a:r>
            <a:r>
              <a:rPr lang="en-US" smtClean="0">
                <a:cs typeface="Calibri" panose="020F0502020204030204" pitchFamily="34" charset="0"/>
              </a:rPr>
              <a:t> và </a:t>
            </a:r>
            <a:r>
              <a:rPr lang="en-US" b="1" smtClean="0">
                <a:cs typeface="Calibri" panose="020F0502020204030204" pitchFamily="34" charset="0"/>
              </a:rPr>
              <a:t>ifstream</a:t>
            </a:r>
            <a:r>
              <a:rPr lang="en-US" smtClean="0">
                <a:cs typeface="Calibri" panose="020F0502020204030204" pitchFamily="34" charset="0"/>
              </a:rPr>
              <a:t> của thư viện </a:t>
            </a:r>
            <a:r>
              <a:rPr lang="en-US" b="1" smtClean="0">
                <a:cs typeface="Calibri" panose="020F0502020204030204" pitchFamily="34" charset="0"/>
              </a:rPr>
              <a:t>fstream.h</a:t>
            </a:r>
            <a:endParaRPr lang="vi-VN" b="1">
              <a:cs typeface="Calibri" panose="020F0502020204030204" pitchFamily="34" charset="0"/>
            </a:endParaRPr>
          </a:p>
        </p:txBody>
      </p:sp>
      <p:sp>
        <p:nvSpPr>
          <p:cNvPr id="14" name="TextBox 13"/>
          <p:cNvSpPr txBox="1"/>
          <p:nvPr/>
        </p:nvSpPr>
        <p:spPr>
          <a:xfrm>
            <a:off x="660400" y="3316069"/>
            <a:ext cx="72644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hàm: </a:t>
            </a:r>
            <a:r>
              <a:rPr lang="en-US" b="1" i="1" smtClean="0">
                <a:cs typeface="Calibri" panose="020F0502020204030204" pitchFamily="34" charset="0"/>
              </a:rPr>
              <a:t>SendMessage</a:t>
            </a:r>
            <a:r>
              <a:rPr lang="en-US" i="1" smtClean="0">
                <a:cs typeface="Calibri" panose="020F0502020204030204" pitchFamily="34" charset="0"/>
              </a:rPr>
              <a:t>(hwndListbox, LB_ADDSTRING, 0, “Text”)</a:t>
            </a:r>
            <a:r>
              <a:rPr lang="en-US" smtClean="0">
                <a:cs typeface="Calibri" panose="020F0502020204030204" pitchFamily="34" charset="0"/>
              </a:rPr>
              <a:t> để hiện thị “Text” lên Listbox</a:t>
            </a:r>
            <a:endParaRPr lang="vi-VN" i="1">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22</a:t>
            </a:fld>
            <a:endParaRPr lang="en-US" sz="2000"/>
          </a:p>
        </p:txBody>
      </p:sp>
    </p:spTree>
    <p:extLst>
      <p:ext uri="{BB962C8B-B14F-4D97-AF65-F5344CB8AC3E}">
        <p14:creationId xmlns:p14="http://schemas.microsoft.com/office/powerpoint/2010/main" val="7936802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236145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Tra cứu từ điển:</a:t>
            </a:r>
            <a:endParaRPr lang="vi-VN">
              <a:cs typeface="Calibri" panose="020F0502020204030204" pitchFamily="34" charset="0"/>
            </a:endParaRPr>
          </a:p>
        </p:txBody>
      </p:sp>
      <p:sp>
        <p:nvSpPr>
          <p:cNvPr id="9" name="TextBox 8"/>
          <p:cNvSpPr txBox="1"/>
          <p:nvPr/>
        </p:nvSpPr>
        <p:spPr>
          <a:xfrm>
            <a:off x="834571" y="2813767"/>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i="1" smtClean="0">
                <a:cs typeface="Calibri" panose="020F0502020204030204" pitchFamily="34" charset="0"/>
              </a:rPr>
              <a:t>Double click </a:t>
            </a:r>
            <a:r>
              <a:rPr lang="en-US" smtClean="0">
                <a:cs typeface="Calibri" panose="020F0502020204030204" pitchFamily="34" charset="0"/>
              </a:rPr>
              <a:t>vào </a:t>
            </a:r>
            <a:r>
              <a:rPr lang="en-US" i="1" smtClean="0">
                <a:cs typeface="Calibri" panose="020F0502020204030204" pitchFamily="34" charset="0"/>
              </a:rPr>
              <a:t>Listbox</a:t>
            </a:r>
            <a:r>
              <a:rPr lang="en-US" smtClean="0">
                <a:cs typeface="Calibri" panose="020F0502020204030204" pitchFamily="34" charset="0"/>
              </a:rPr>
              <a:t>: </a:t>
            </a:r>
            <a:endParaRPr lang="vi-VN">
              <a:cs typeface="Calibri" panose="020F0502020204030204" pitchFamily="34" charset="0"/>
            </a:endParaRPr>
          </a:p>
        </p:txBody>
      </p:sp>
      <p:sp>
        <p:nvSpPr>
          <p:cNvPr id="10" name="TextBox 9"/>
          <p:cNvSpPr txBox="1"/>
          <p:nvPr/>
        </p:nvSpPr>
        <p:spPr>
          <a:xfrm>
            <a:off x="1219200" y="3266084"/>
            <a:ext cx="7239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các tham số: </a:t>
            </a:r>
            <a:r>
              <a:rPr lang="en-US" b="1" smtClean="0">
                <a:cs typeface="Calibri" panose="020F0502020204030204" pitchFamily="34" charset="0"/>
              </a:rPr>
              <a:t>LB_GETCURSEL,</a:t>
            </a:r>
            <a:r>
              <a:rPr lang="en-US" b="1">
                <a:cs typeface="Calibri" panose="020F0502020204030204" pitchFamily="34" charset="0"/>
              </a:rPr>
              <a:t> LB_GETTEXT</a:t>
            </a:r>
            <a:r>
              <a:rPr lang="en-US" smtClean="0">
                <a:cs typeface="Calibri" panose="020F0502020204030204" pitchFamily="34" charset="0"/>
              </a:rPr>
              <a:t> trong </a:t>
            </a:r>
            <a:r>
              <a:rPr lang="en-US" b="1" smtClean="0">
                <a:cs typeface="Calibri" panose="020F0502020204030204" pitchFamily="34" charset="0"/>
              </a:rPr>
              <a:t>SendMessage() </a:t>
            </a:r>
            <a:r>
              <a:rPr lang="en-US" smtClean="0">
                <a:cs typeface="Calibri" panose="020F0502020204030204" pitchFamily="34" charset="0"/>
              </a:rPr>
              <a:t>để lấy vị trí </a:t>
            </a:r>
            <a:r>
              <a:rPr lang="en-US" i="1" smtClean="0">
                <a:cs typeface="Calibri" panose="020F0502020204030204" pitchFamily="34" charset="0"/>
              </a:rPr>
              <a:t>item</a:t>
            </a:r>
            <a:r>
              <a:rPr lang="en-US" smtClean="0">
                <a:cs typeface="Calibri" panose="020F0502020204030204" pitchFamily="34" charset="0"/>
              </a:rPr>
              <a:t> và dữ liệu (từ cần tra) vừa được chọn.</a:t>
            </a:r>
            <a:endParaRPr lang="vi-VN">
              <a:cs typeface="Calibri" panose="020F0502020204030204" pitchFamily="34" charset="0"/>
            </a:endParaRPr>
          </a:p>
        </p:txBody>
      </p:sp>
      <p:sp>
        <p:nvSpPr>
          <p:cNvPr id="12" name="TextBox 11"/>
          <p:cNvSpPr txBox="1"/>
          <p:nvPr/>
        </p:nvSpPr>
        <p:spPr>
          <a:xfrm>
            <a:off x="1219200" y="4394537"/>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hàm: </a:t>
            </a:r>
            <a:r>
              <a:rPr lang="en-US" b="1" smtClean="0">
                <a:cs typeface="Calibri" panose="020F0502020204030204" pitchFamily="34" charset="0"/>
              </a:rPr>
              <a:t>GetWindowText()</a:t>
            </a:r>
            <a:r>
              <a:rPr lang="en-US" smtClean="0">
                <a:cs typeface="Calibri" panose="020F0502020204030204" pitchFamily="34" charset="0"/>
              </a:rPr>
              <a:t> để lấy dữ liệu vừa nhập vào</a:t>
            </a:r>
            <a:endParaRPr lang="vi-VN">
              <a:cs typeface="Calibri" panose="020F0502020204030204" pitchFamily="34" charset="0"/>
            </a:endParaRPr>
          </a:p>
        </p:txBody>
      </p:sp>
      <p:sp>
        <p:nvSpPr>
          <p:cNvPr id="13" name="TextBox 12"/>
          <p:cNvSpPr txBox="1"/>
          <p:nvPr/>
        </p:nvSpPr>
        <p:spPr>
          <a:xfrm>
            <a:off x="834571" y="3962976"/>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Gõ từ vào </a:t>
            </a:r>
            <a:r>
              <a:rPr lang="en-US" i="1" smtClean="0">
                <a:cs typeface="Calibri" panose="020F0502020204030204" pitchFamily="34" charset="0"/>
              </a:rPr>
              <a:t>Combobox</a:t>
            </a:r>
            <a:r>
              <a:rPr lang="en-US" smtClean="0">
                <a:cs typeface="Calibri" panose="020F0502020204030204" pitchFamily="34" charset="0"/>
              </a:rPr>
              <a:t> rồi ấn </a:t>
            </a:r>
            <a:r>
              <a:rPr lang="en-US" i="1" smtClean="0">
                <a:cs typeface="Calibri" panose="020F0502020204030204" pitchFamily="34" charset="0"/>
              </a:rPr>
              <a:t>Button</a:t>
            </a:r>
            <a:r>
              <a:rPr lang="en-US" smtClean="0">
                <a:cs typeface="Calibri" panose="020F0502020204030204" pitchFamily="34" charset="0"/>
              </a:rPr>
              <a:t>:</a:t>
            </a:r>
            <a:endParaRPr lang="vi-VN">
              <a:cs typeface="Calibri" panose="020F0502020204030204" pitchFamily="34" charset="0"/>
            </a:endParaRPr>
          </a:p>
        </p:txBody>
      </p:sp>
      <p:sp>
        <p:nvSpPr>
          <p:cNvPr id="14" name="TextBox 13"/>
          <p:cNvSpPr txBox="1"/>
          <p:nvPr/>
        </p:nvSpPr>
        <p:spPr>
          <a:xfrm>
            <a:off x="834570" y="4840069"/>
            <a:ext cx="7471229" cy="646331"/>
          </a:xfrm>
          <a:prstGeom prst="rect">
            <a:avLst/>
          </a:prstGeom>
          <a:noFill/>
        </p:spPr>
        <p:txBody>
          <a:bodyPr wrap="square" rtlCol="0">
            <a:spAutoFit/>
          </a:bodyPr>
          <a:lstStyle/>
          <a:p>
            <a:pPr marL="285750" indent="-285750">
              <a:buFont typeface="Calibri" panose="020F0502020204030204" pitchFamily="34" charset="0"/>
              <a:buChar char="→"/>
            </a:pPr>
            <a:r>
              <a:rPr lang="en-US" smtClean="0">
                <a:cs typeface="Calibri" panose="020F0502020204030204" pitchFamily="34" charset="0"/>
              </a:rPr>
              <a:t>Mở file với tên file là từ vừa được chọn, và hiển thị nội dung nghĩa lên </a:t>
            </a:r>
            <a:r>
              <a:rPr lang="en-US" i="1" smtClean="0">
                <a:cs typeface="Calibri" panose="020F0502020204030204" pitchFamily="34" charset="0"/>
              </a:rPr>
              <a:t>Richedit</a:t>
            </a:r>
            <a:r>
              <a:rPr lang="en-US" smtClean="0">
                <a:cs typeface="Calibri" panose="020F0502020204030204" pitchFamily="34" charset="0"/>
              </a:rPr>
              <a:t>.</a:t>
            </a:r>
            <a:endParaRPr lang="vi-VN">
              <a:cs typeface="Calibri" panose="020F0502020204030204" pitchFamily="34" charset="0"/>
            </a:endParaRPr>
          </a:p>
        </p:txBody>
      </p:sp>
      <p:sp>
        <p:nvSpPr>
          <p:cNvPr id="15" name="TextBox 14"/>
          <p:cNvSpPr txBox="1"/>
          <p:nvPr/>
        </p:nvSpPr>
        <p:spPr>
          <a:xfrm>
            <a:off x="489857" y="1764268"/>
            <a:ext cx="7815942" cy="646331"/>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Code thực thi được viết trong message nhận được trong </a:t>
            </a:r>
            <a:r>
              <a:rPr lang="en-US" b="1" smtClean="0">
                <a:cs typeface="Calibri" panose="020F0502020204030204" pitchFamily="34" charset="0"/>
              </a:rPr>
              <a:t>WM_COMMAND</a:t>
            </a:r>
            <a:r>
              <a:rPr lang="en-US" smtClean="0">
                <a:cs typeface="Calibri" panose="020F0502020204030204" pitchFamily="34" charset="0"/>
              </a:rPr>
              <a:t> của </a:t>
            </a:r>
            <a:r>
              <a:rPr lang="en-US" b="1" smtClean="0">
                <a:cs typeface="Calibri" panose="020F0502020204030204" pitchFamily="34" charset="0"/>
              </a:rPr>
              <a:t>WinProc()</a:t>
            </a:r>
            <a:endParaRPr lang="vi-VN" b="1">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23</a:t>
            </a:fld>
            <a:endParaRPr lang="en-US" sz="2000"/>
          </a:p>
        </p:txBody>
      </p:sp>
    </p:spTree>
    <p:extLst>
      <p:ext uri="{BB962C8B-B14F-4D97-AF65-F5344CB8AC3E}">
        <p14:creationId xmlns:p14="http://schemas.microsoft.com/office/powerpoint/2010/main" val="795547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Cập nhật nghĩa của từ:</a:t>
            </a:r>
            <a:endParaRPr lang="vi-VN">
              <a:cs typeface="Calibri" panose="020F0502020204030204" pitchFamily="34" charset="0"/>
            </a:endParaRPr>
          </a:p>
        </p:txBody>
      </p:sp>
      <p:sp>
        <p:nvSpPr>
          <p:cNvPr id="9" name="TextBox 8"/>
          <p:cNvSpPr txBox="1"/>
          <p:nvPr/>
        </p:nvSpPr>
        <p:spPr>
          <a:xfrm>
            <a:off x="685800" y="2233244"/>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Xác định từ cần cập nhật bằng tính năng tra cứu từ.</a:t>
            </a:r>
            <a:endParaRPr lang="vi-VN">
              <a:cs typeface="Calibri" panose="020F0502020204030204" pitchFamily="34" charset="0"/>
            </a:endParaRPr>
          </a:p>
        </p:txBody>
      </p:sp>
      <p:sp>
        <p:nvSpPr>
          <p:cNvPr id="12" name="TextBox 11"/>
          <p:cNvSpPr txBox="1"/>
          <p:nvPr/>
        </p:nvSpPr>
        <p:spPr>
          <a:xfrm>
            <a:off x="660400" y="2670487"/>
            <a:ext cx="7493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tham số </a:t>
            </a:r>
            <a:r>
              <a:rPr lang="en-US" b="1" smtClean="0">
                <a:cs typeface="Calibri" panose="020F0502020204030204" pitchFamily="34" charset="0"/>
              </a:rPr>
              <a:t>EM_GETTEXTEX</a:t>
            </a:r>
            <a:r>
              <a:rPr lang="en-US" smtClean="0">
                <a:cs typeface="Calibri" panose="020F0502020204030204" pitchFamily="34" charset="0"/>
              </a:rPr>
              <a:t> trong </a:t>
            </a:r>
            <a:r>
              <a:rPr lang="en-US" b="1" smtClean="0">
                <a:cs typeface="Calibri" panose="020F0502020204030204" pitchFamily="34" charset="0"/>
              </a:rPr>
              <a:t>SendMessage()</a:t>
            </a:r>
            <a:r>
              <a:rPr lang="en-US" smtClean="0">
                <a:cs typeface="Calibri" panose="020F0502020204030204" pitchFamily="34" charset="0"/>
              </a:rPr>
              <a:t> để lấy dữ liệu trong Richedit</a:t>
            </a:r>
            <a:endParaRPr lang="vi-VN">
              <a:cs typeface="Calibri" panose="020F0502020204030204" pitchFamily="34" charset="0"/>
            </a:endParaRPr>
          </a:p>
        </p:txBody>
      </p:sp>
      <p:sp>
        <p:nvSpPr>
          <p:cNvPr id="13" name="TextBox 12"/>
          <p:cNvSpPr txBox="1"/>
          <p:nvPr/>
        </p:nvSpPr>
        <p:spPr>
          <a:xfrm>
            <a:off x="624114" y="3384729"/>
            <a:ext cx="7493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Mở lại file và ghi đè nội dung lên file đó.</a:t>
            </a:r>
          </a:p>
        </p:txBody>
      </p:sp>
      <p:sp>
        <p:nvSpPr>
          <p:cNvPr id="14" name="TextBox 13"/>
          <p:cNvSpPr txBox="1"/>
          <p:nvPr/>
        </p:nvSpPr>
        <p:spPr>
          <a:xfrm>
            <a:off x="624114" y="3865373"/>
            <a:ext cx="7493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Hiển thị dialog thông báo cập nhật thành công.</a:t>
            </a:r>
          </a:p>
        </p:txBody>
      </p:sp>
      <p:sp>
        <p:nvSpPr>
          <p:cNvPr id="2" name="Slide Number Placeholder 1"/>
          <p:cNvSpPr>
            <a:spLocks noGrp="1"/>
          </p:cNvSpPr>
          <p:nvPr>
            <p:ph type="sldNum" sz="quarter" idx="12"/>
          </p:nvPr>
        </p:nvSpPr>
        <p:spPr/>
        <p:txBody>
          <a:bodyPr/>
          <a:lstStyle/>
          <a:p>
            <a:fld id="{A3A973BD-8CE5-47C4-B8E5-573200B24DAB}" type="slidenum">
              <a:rPr lang="en-US" sz="2000" smtClean="0"/>
              <a:t>24</a:t>
            </a:fld>
            <a:endParaRPr lang="en-US" sz="2000"/>
          </a:p>
        </p:txBody>
      </p:sp>
    </p:spTree>
    <p:extLst>
      <p:ext uri="{BB962C8B-B14F-4D97-AF65-F5344CB8AC3E}">
        <p14:creationId xmlns:p14="http://schemas.microsoft.com/office/powerpoint/2010/main" val="1922784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Xóa từ:</a:t>
            </a:r>
            <a:endParaRPr lang="vi-VN">
              <a:cs typeface="Calibri" panose="020F0502020204030204" pitchFamily="34" charset="0"/>
            </a:endParaRPr>
          </a:p>
        </p:txBody>
      </p:sp>
      <p:sp>
        <p:nvSpPr>
          <p:cNvPr id="9" name="TextBox 8"/>
          <p:cNvSpPr txBox="1"/>
          <p:nvPr/>
        </p:nvSpPr>
        <p:spPr>
          <a:xfrm>
            <a:off x="685800" y="2233244"/>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Xác định từ xóa bằng tính năng tra cứu từ.</a:t>
            </a:r>
            <a:endParaRPr lang="vi-VN">
              <a:cs typeface="Calibri" panose="020F0502020204030204" pitchFamily="34" charset="0"/>
            </a:endParaRPr>
          </a:p>
        </p:txBody>
      </p:sp>
      <p:sp>
        <p:nvSpPr>
          <p:cNvPr id="10" name="TextBox 9"/>
          <p:cNvSpPr txBox="1"/>
          <p:nvPr/>
        </p:nvSpPr>
        <p:spPr>
          <a:xfrm>
            <a:off x="685800" y="2709511"/>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Lựa chọn chế độ xóa</a:t>
            </a:r>
            <a:endParaRPr lang="vi-VN">
              <a:cs typeface="Calibri" panose="020F0502020204030204" pitchFamily="34" charset="0"/>
            </a:endParaRPr>
          </a:p>
        </p:txBody>
      </p:sp>
      <p:sp>
        <p:nvSpPr>
          <p:cNvPr id="11" name="TextBox 10"/>
          <p:cNvSpPr txBox="1"/>
          <p:nvPr/>
        </p:nvSpPr>
        <p:spPr>
          <a:xfrm>
            <a:off x="990600" y="3159171"/>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Xóa tạm thời.</a:t>
            </a:r>
            <a:endParaRPr lang="vi-VN">
              <a:cs typeface="Calibri" panose="020F0502020204030204" pitchFamily="34" charset="0"/>
            </a:endParaRPr>
          </a:p>
        </p:txBody>
      </p:sp>
      <p:sp>
        <p:nvSpPr>
          <p:cNvPr id="12" name="TextBox 11"/>
          <p:cNvSpPr txBox="1"/>
          <p:nvPr/>
        </p:nvSpPr>
        <p:spPr>
          <a:xfrm>
            <a:off x="994229" y="3635438"/>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Xóa vĩnh viễn.</a:t>
            </a:r>
            <a:endParaRPr lang="vi-VN">
              <a:cs typeface="Calibri" panose="020F0502020204030204" pitchFamily="34" charset="0"/>
            </a:endParaRPr>
          </a:p>
        </p:txBody>
      </p:sp>
      <p:sp>
        <p:nvSpPr>
          <p:cNvPr id="13" name="TextBox 12"/>
          <p:cNvSpPr txBox="1"/>
          <p:nvPr/>
        </p:nvSpPr>
        <p:spPr>
          <a:xfrm>
            <a:off x="685800" y="4051160"/>
            <a:ext cx="6705600" cy="369332"/>
          </a:xfrm>
          <a:prstGeom prst="rect">
            <a:avLst/>
          </a:prstGeom>
          <a:noFill/>
        </p:spPr>
        <p:txBody>
          <a:bodyPr wrap="square" rtlCol="0">
            <a:spAutoFit/>
          </a:bodyPr>
          <a:lstStyle/>
          <a:p>
            <a:pPr marL="285750" indent="-285750">
              <a:buFont typeface="Wingdings" panose="05000000000000000000" pitchFamily="2" charset="2"/>
              <a:buChar char="§"/>
            </a:pPr>
            <a:r>
              <a:rPr lang="en-US" smtClean="0">
                <a:cs typeface="Calibri" panose="020F0502020204030204" pitchFamily="34" charset="0"/>
              </a:rPr>
              <a:t>Hiển thị dialog thông báo xóa thành công.</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25</a:t>
            </a:fld>
            <a:endParaRPr lang="en-US" sz="2000"/>
          </a:p>
        </p:txBody>
      </p:sp>
    </p:spTree>
    <p:extLst>
      <p:ext uri="{BB962C8B-B14F-4D97-AF65-F5344CB8AC3E}">
        <p14:creationId xmlns:p14="http://schemas.microsoft.com/office/powerpoint/2010/main" val="2424175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7" name="TextBox 6"/>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tính năng:</a:t>
            </a:r>
            <a:endParaRPr lang="vi-VN" b="1">
              <a:cs typeface="Calibri" panose="020F0502020204030204" pitchFamily="34" charset="0"/>
            </a:endParaRPr>
          </a:p>
        </p:txBody>
      </p:sp>
      <p:sp>
        <p:nvSpPr>
          <p:cNvPr id="8" name="TextBox 7"/>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Thêm từ:</a:t>
            </a:r>
            <a:endParaRPr lang="vi-VN">
              <a:cs typeface="Calibri" panose="020F0502020204030204" pitchFamily="34" charset="0"/>
            </a:endParaRPr>
          </a:p>
        </p:txBody>
      </p:sp>
      <p:sp>
        <p:nvSpPr>
          <p:cNvPr id="9" name="TextBox 8"/>
          <p:cNvSpPr txBox="1"/>
          <p:nvPr/>
        </p:nvSpPr>
        <p:spPr>
          <a:xfrm>
            <a:off x="685800" y="2233244"/>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Hiển thị dialog cho phép người dùng nhập từ cần thêm.</a:t>
            </a:r>
            <a:endParaRPr lang="vi-VN">
              <a:cs typeface="Calibri" panose="020F0502020204030204" pitchFamily="34" charset="0"/>
            </a:endParaRPr>
          </a:p>
        </p:txBody>
      </p:sp>
      <p:sp>
        <p:nvSpPr>
          <p:cNvPr id="10" name="TextBox 9"/>
          <p:cNvSpPr txBox="1"/>
          <p:nvPr/>
        </p:nvSpPr>
        <p:spPr>
          <a:xfrm>
            <a:off x="685800" y="2709511"/>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Thêm từ vào danh sách</a:t>
            </a:r>
            <a:endParaRPr lang="vi-VN">
              <a:cs typeface="Calibri" panose="020F0502020204030204" pitchFamily="34" charset="0"/>
            </a:endParaRPr>
          </a:p>
        </p:txBody>
      </p:sp>
      <p:sp>
        <p:nvSpPr>
          <p:cNvPr id="11" name="TextBox 10"/>
          <p:cNvSpPr txBox="1"/>
          <p:nvPr/>
        </p:nvSpPr>
        <p:spPr>
          <a:xfrm>
            <a:off x="685800" y="3232666"/>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Cập nhật nghĩa của từ đó bằng tính năng cập nhật.</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26</a:t>
            </a:fld>
            <a:endParaRPr lang="en-US" sz="2000"/>
          </a:p>
        </p:txBody>
      </p:sp>
    </p:spTree>
    <p:extLst>
      <p:ext uri="{BB962C8B-B14F-4D97-AF65-F5344CB8AC3E}">
        <p14:creationId xmlns:p14="http://schemas.microsoft.com/office/powerpoint/2010/main" val="3017492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8" y="0"/>
            <a:ext cx="9184944"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Lập trình ứng dụng</a:t>
            </a:r>
          </a:p>
        </p:txBody>
      </p:sp>
      <p:sp>
        <p:nvSpPr>
          <p:cNvPr id="4" name="TextBox 3"/>
          <p:cNvSpPr txBox="1"/>
          <p:nvPr/>
        </p:nvSpPr>
        <p:spPr>
          <a:xfrm>
            <a:off x="228600" y="1295400"/>
            <a:ext cx="3581400" cy="369332"/>
          </a:xfrm>
          <a:prstGeom prst="rect">
            <a:avLst/>
          </a:prstGeom>
          <a:noFill/>
        </p:spPr>
        <p:txBody>
          <a:bodyPr wrap="square" rtlCol="0">
            <a:spAutoFit/>
          </a:bodyPr>
          <a:lstStyle/>
          <a:p>
            <a:r>
              <a:rPr lang="en-US" b="1" smtClean="0">
                <a:cs typeface="Calibri" panose="020F0502020204030204" pitchFamily="34" charset="0"/>
              </a:rPr>
              <a:t>Lập trình các hotkey (tổ hợp phím)</a:t>
            </a:r>
            <a:endParaRPr lang="vi-VN" b="1">
              <a:cs typeface="Calibri" panose="020F0502020204030204" pitchFamily="34" charset="0"/>
            </a:endParaRPr>
          </a:p>
        </p:txBody>
      </p:sp>
      <p:sp>
        <p:nvSpPr>
          <p:cNvPr id="7" name="TextBox 6"/>
          <p:cNvSpPr txBox="1"/>
          <p:nvPr/>
        </p:nvSpPr>
        <p:spPr>
          <a:xfrm>
            <a:off x="453571" y="17526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Đăng ký hotkey</a:t>
            </a:r>
            <a:endParaRPr lang="vi-VN">
              <a:cs typeface="Calibri" panose="020F0502020204030204" pitchFamily="34" charset="0"/>
            </a:endParaRPr>
          </a:p>
        </p:txBody>
      </p:sp>
      <p:pic>
        <p:nvPicPr>
          <p:cNvPr id="2" name="Picture 1"/>
          <p:cNvPicPr>
            <a:picLocks noChangeAspect="1"/>
          </p:cNvPicPr>
          <p:nvPr/>
        </p:nvPicPr>
        <p:blipFill>
          <a:blip r:embed="rId4"/>
          <a:stretch>
            <a:fillRect/>
          </a:stretch>
        </p:blipFill>
        <p:spPr>
          <a:xfrm>
            <a:off x="1254599" y="2334399"/>
            <a:ext cx="6648450" cy="1028700"/>
          </a:xfrm>
          <a:prstGeom prst="rect">
            <a:avLst/>
          </a:prstGeom>
        </p:spPr>
      </p:pic>
      <p:sp>
        <p:nvSpPr>
          <p:cNvPr id="8" name="TextBox 7"/>
          <p:cNvSpPr txBox="1"/>
          <p:nvPr/>
        </p:nvSpPr>
        <p:spPr>
          <a:xfrm>
            <a:off x="453571" y="3505200"/>
            <a:ext cx="6705600" cy="369332"/>
          </a:xfrm>
          <a:prstGeom prst="rect">
            <a:avLst/>
          </a:prstGeom>
          <a:noFill/>
        </p:spPr>
        <p:txBody>
          <a:bodyPr wrap="square" rtlCol="0">
            <a:spAutoFit/>
          </a:bodyPr>
          <a:lstStyle/>
          <a:p>
            <a:pPr marL="285750" indent="-285750">
              <a:buFont typeface="Wingdings" panose="05000000000000000000" pitchFamily="2" charset="2"/>
              <a:buChar char="Ø"/>
            </a:pPr>
            <a:r>
              <a:rPr lang="en-US" smtClean="0">
                <a:cs typeface="Calibri" panose="020F0502020204030204" pitchFamily="34" charset="0"/>
              </a:rPr>
              <a:t>Viết code thực thi:</a:t>
            </a:r>
            <a:endParaRPr lang="vi-VN">
              <a:cs typeface="Calibri" panose="020F0502020204030204" pitchFamily="34" charset="0"/>
            </a:endParaRPr>
          </a:p>
        </p:txBody>
      </p:sp>
      <p:sp>
        <p:nvSpPr>
          <p:cNvPr id="9" name="TextBox 8"/>
          <p:cNvSpPr txBox="1"/>
          <p:nvPr/>
        </p:nvSpPr>
        <p:spPr>
          <a:xfrm>
            <a:off x="762000" y="3903561"/>
            <a:ext cx="6705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Viết trong message: </a:t>
            </a:r>
            <a:r>
              <a:rPr lang="en-US" b="1" smtClean="0">
                <a:cs typeface="Calibri" panose="020F0502020204030204" pitchFamily="34" charset="0"/>
              </a:rPr>
              <a:t>WM_HOTKEY</a:t>
            </a:r>
            <a:endParaRPr lang="vi-VN" b="1">
              <a:cs typeface="Calibri" panose="020F0502020204030204" pitchFamily="34" charset="0"/>
            </a:endParaRPr>
          </a:p>
        </p:txBody>
      </p:sp>
      <p:sp>
        <p:nvSpPr>
          <p:cNvPr id="10" name="TextBox 9"/>
          <p:cNvSpPr txBox="1"/>
          <p:nvPr/>
        </p:nvSpPr>
        <p:spPr>
          <a:xfrm>
            <a:off x="762000" y="4316436"/>
            <a:ext cx="6705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Để thực hiện thay cho 1 tính năng, nên code của mỗi hotkey phải giống với code thực thi của tính năng đó.</a:t>
            </a:r>
            <a:endParaRPr lang="vi-VN">
              <a:cs typeface="Calibri" panose="020F0502020204030204" pitchFamily="34" charset="0"/>
            </a:endParaRPr>
          </a:p>
        </p:txBody>
      </p:sp>
      <p:sp>
        <p:nvSpPr>
          <p:cNvPr id="3" name="Slide Number Placeholder 2"/>
          <p:cNvSpPr>
            <a:spLocks noGrp="1"/>
          </p:cNvSpPr>
          <p:nvPr>
            <p:ph type="sldNum" sz="quarter" idx="12"/>
          </p:nvPr>
        </p:nvSpPr>
        <p:spPr/>
        <p:txBody>
          <a:bodyPr/>
          <a:lstStyle/>
          <a:p>
            <a:fld id="{A3A973BD-8CE5-47C4-B8E5-573200B24DAB}" type="slidenum">
              <a:rPr lang="en-US" sz="2000" smtClean="0"/>
              <a:t>27</a:t>
            </a:fld>
            <a:endParaRPr lang="en-US" sz="2000"/>
          </a:p>
        </p:txBody>
      </p:sp>
    </p:spTree>
    <p:extLst>
      <p:ext uri="{BB962C8B-B14F-4D97-AF65-F5344CB8AC3E}">
        <p14:creationId xmlns:p14="http://schemas.microsoft.com/office/powerpoint/2010/main" val="1891603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Kết quả</a:t>
            </a:r>
          </a:p>
        </p:txBody>
      </p:sp>
      <p:sp>
        <p:nvSpPr>
          <p:cNvPr id="4" name="TextBox 3"/>
          <p:cNvSpPr txBox="1"/>
          <p:nvPr/>
        </p:nvSpPr>
        <p:spPr>
          <a:xfrm>
            <a:off x="304800" y="1295400"/>
            <a:ext cx="3581400" cy="369332"/>
          </a:xfrm>
          <a:prstGeom prst="rect">
            <a:avLst/>
          </a:prstGeom>
          <a:noFill/>
        </p:spPr>
        <p:txBody>
          <a:bodyPr wrap="square" rtlCol="0">
            <a:spAutoFit/>
          </a:bodyPr>
          <a:lstStyle/>
          <a:p>
            <a:r>
              <a:rPr lang="vi-VN" b="1" smtClean="0">
                <a:cs typeface="Calibri" panose="020F0502020204030204" pitchFamily="34" charset="0"/>
              </a:rPr>
              <a:t>Ư</a:t>
            </a:r>
            <a:r>
              <a:rPr lang="en-US" b="1" smtClean="0">
                <a:cs typeface="Calibri" panose="020F0502020204030204" pitchFamily="34" charset="0"/>
              </a:rPr>
              <a:t>u điểm:</a:t>
            </a:r>
            <a:endParaRPr lang="vi-VN" b="1">
              <a:cs typeface="Calibri" panose="020F0502020204030204" pitchFamily="34" charset="0"/>
            </a:endParaRPr>
          </a:p>
        </p:txBody>
      </p:sp>
      <p:sp>
        <p:nvSpPr>
          <p:cNvPr id="7" name="TextBox 6"/>
          <p:cNvSpPr txBox="1"/>
          <p:nvPr/>
        </p:nvSpPr>
        <p:spPr>
          <a:xfrm>
            <a:off x="304800" y="3510568"/>
            <a:ext cx="3581400" cy="369332"/>
          </a:xfrm>
          <a:prstGeom prst="rect">
            <a:avLst/>
          </a:prstGeom>
          <a:noFill/>
        </p:spPr>
        <p:txBody>
          <a:bodyPr wrap="square" rtlCol="0">
            <a:spAutoFit/>
          </a:bodyPr>
          <a:lstStyle/>
          <a:p>
            <a:r>
              <a:rPr lang="en-US" b="1" smtClean="0">
                <a:cs typeface="Calibri" panose="020F0502020204030204" pitchFamily="34" charset="0"/>
              </a:rPr>
              <a:t>Hạn chế:</a:t>
            </a:r>
            <a:endParaRPr lang="vi-VN" b="1">
              <a:cs typeface="Calibri" panose="020F0502020204030204" pitchFamily="34" charset="0"/>
            </a:endParaRPr>
          </a:p>
        </p:txBody>
      </p:sp>
      <p:sp>
        <p:nvSpPr>
          <p:cNvPr id="8" name="TextBox 7"/>
          <p:cNvSpPr txBox="1"/>
          <p:nvPr/>
        </p:nvSpPr>
        <p:spPr>
          <a:xfrm>
            <a:off x="609600" y="1808122"/>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Giao diện hiển thị thân thiện, dễ thao tác, dễ hiểu.</a:t>
            </a:r>
            <a:endParaRPr lang="vi-VN">
              <a:cs typeface="Calibri" panose="020F0502020204030204" pitchFamily="34" charset="0"/>
            </a:endParaRPr>
          </a:p>
        </p:txBody>
      </p:sp>
      <p:sp>
        <p:nvSpPr>
          <p:cNvPr id="11" name="TextBox 10"/>
          <p:cNvSpPr txBox="1"/>
          <p:nvPr/>
        </p:nvSpPr>
        <p:spPr>
          <a:xfrm>
            <a:off x="609600" y="2226836"/>
            <a:ext cx="70866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Thực hiện được các tính năng: tra cứu, thêm từ, xóa từ và cập nhật nghĩa của từ.</a:t>
            </a:r>
            <a:endParaRPr lang="vi-VN">
              <a:cs typeface="Calibri" panose="020F0502020204030204" pitchFamily="34" charset="0"/>
            </a:endParaRPr>
          </a:p>
        </p:txBody>
      </p:sp>
      <p:sp>
        <p:nvSpPr>
          <p:cNvPr id="12" name="TextBox 11"/>
          <p:cNvSpPr txBox="1"/>
          <p:nvPr/>
        </p:nvSpPr>
        <p:spPr>
          <a:xfrm>
            <a:off x="609600" y="2873167"/>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Các tính năng có nhiều cách để thực hiện: trên Menubar, giao diện chính hoặc phím tắt (tổ hợp phím).</a:t>
            </a:r>
            <a:endParaRPr lang="vi-VN">
              <a:cs typeface="Calibri" panose="020F0502020204030204" pitchFamily="34" charset="0"/>
            </a:endParaRPr>
          </a:p>
        </p:txBody>
      </p:sp>
      <p:sp>
        <p:nvSpPr>
          <p:cNvPr id="13" name="TextBox 12"/>
          <p:cNvSpPr txBox="1"/>
          <p:nvPr/>
        </p:nvSpPr>
        <p:spPr>
          <a:xfrm>
            <a:off x="609600" y="3972233"/>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Chưa hoàn thiện các tính năng: phông chữ, và màu sắc.</a:t>
            </a:r>
            <a:endParaRPr lang="vi-VN">
              <a:cs typeface="Calibri" panose="020F0502020204030204" pitchFamily="34" charset="0"/>
            </a:endParaRPr>
          </a:p>
        </p:txBody>
      </p:sp>
      <p:sp>
        <p:nvSpPr>
          <p:cNvPr id="16" name="TextBox 15"/>
          <p:cNvSpPr txBox="1"/>
          <p:nvPr/>
        </p:nvSpPr>
        <p:spPr>
          <a:xfrm>
            <a:off x="609600" y="4424968"/>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Duyệt mảng còn thủ công, với dữ liệu nhiều thì sẽ tốn thời gian.</a:t>
            </a:r>
            <a:endParaRPr lang="vi-VN">
              <a:cs typeface="Calibri" panose="020F0502020204030204" pitchFamily="34" charset="0"/>
            </a:endParaRPr>
          </a:p>
        </p:txBody>
      </p:sp>
      <p:sp>
        <p:nvSpPr>
          <p:cNvPr id="17" name="TextBox 16"/>
          <p:cNvSpPr txBox="1"/>
          <p:nvPr/>
        </p:nvSpPr>
        <p:spPr>
          <a:xfrm>
            <a:off x="622300" y="4878012"/>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Dữ liệu chưa được mã hóa.</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28</a:t>
            </a:fld>
            <a:endParaRPr lang="en-US" sz="2000"/>
          </a:p>
        </p:txBody>
      </p:sp>
    </p:spTree>
    <p:extLst>
      <p:ext uri="{BB962C8B-B14F-4D97-AF65-F5344CB8AC3E}">
        <p14:creationId xmlns:p14="http://schemas.microsoft.com/office/powerpoint/2010/main" val="1540856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4191000" cy="461665"/>
          </a:xfrm>
          <a:prstGeom prst="rect">
            <a:avLst/>
          </a:prstGeom>
          <a:noFill/>
        </p:spPr>
        <p:txBody>
          <a:bodyPr wrap="square" rtlCol="0">
            <a:spAutoFit/>
          </a:bodyPr>
          <a:lstStyle/>
          <a:p>
            <a:r>
              <a:rPr lang="en-US" sz="2400" b="1" smtClean="0">
                <a:solidFill>
                  <a:schemeClr val="bg1"/>
                </a:solidFill>
              </a:rPr>
              <a:t>Kết luận và hướng phát triển</a:t>
            </a:r>
          </a:p>
        </p:txBody>
      </p:sp>
      <p:sp>
        <p:nvSpPr>
          <p:cNvPr id="4" name="TextBox 3"/>
          <p:cNvSpPr txBox="1"/>
          <p:nvPr/>
        </p:nvSpPr>
        <p:spPr>
          <a:xfrm>
            <a:off x="304800" y="1295400"/>
            <a:ext cx="3581400" cy="369332"/>
          </a:xfrm>
          <a:prstGeom prst="rect">
            <a:avLst/>
          </a:prstGeom>
          <a:noFill/>
        </p:spPr>
        <p:txBody>
          <a:bodyPr wrap="square" rtlCol="0">
            <a:spAutoFit/>
          </a:bodyPr>
          <a:lstStyle/>
          <a:p>
            <a:r>
              <a:rPr lang="en-US" b="1" smtClean="0">
                <a:cs typeface="Calibri" panose="020F0502020204030204" pitchFamily="34" charset="0"/>
              </a:rPr>
              <a:t>Kết luận:</a:t>
            </a:r>
            <a:endParaRPr lang="vi-VN" b="1">
              <a:cs typeface="Calibri" panose="020F0502020204030204" pitchFamily="34" charset="0"/>
            </a:endParaRPr>
          </a:p>
        </p:txBody>
      </p:sp>
      <p:sp>
        <p:nvSpPr>
          <p:cNvPr id="7" name="TextBox 6"/>
          <p:cNvSpPr txBox="1"/>
          <p:nvPr/>
        </p:nvSpPr>
        <p:spPr>
          <a:xfrm>
            <a:off x="304800" y="2667000"/>
            <a:ext cx="3581400" cy="369332"/>
          </a:xfrm>
          <a:prstGeom prst="rect">
            <a:avLst/>
          </a:prstGeom>
          <a:noFill/>
        </p:spPr>
        <p:txBody>
          <a:bodyPr wrap="square" rtlCol="0">
            <a:spAutoFit/>
          </a:bodyPr>
          <a:lstStyle/>
          <a:p>
            <a:r>
              <a:rPr lang="en-US" b="1" smtClean="0">
                <a:cs typeface="Calibri" panose="020F0502020204030204" pitchFamily="34" charset="0"/>
              </a:rPr>
              <a:t>Hướng phát triển:</a:t>
            </a:r>
            <a:endParaRPr lang="vi-VN" b="1">
              <a:cs typeface="Calibri" panose="020F0502020204030204" pitchFamily="34" charset="0"/>
            </a:endParaRPr>
          </a:p>
        </p:txBody>
      </p:sp>
      <p:sp>
        <p:nvSpPr>
          <p:cNvPr id="8" name="TextBox 7"/>
          <p:cNvSpPr txBox="1"/>
          <p:nvPr/>
        </p:nvSpPr>
        <p:spPr>
          <a:xfrm>
            <a:off x="609600" y="1808122"/>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Về cơ bản, ứng dụng đáp ứng được yêu cầu người sử dụng.</a:t>
            </a:r>
            <a:endParaRPr lang="vi-VN">
              <a:cs typeface="Calibri" panose="020F0502020204030204" pitchFamily="34" charset="0"/>
            </a:endParaRPr>
          </a:p>
        </p:txBody>
      </p:sp>
      <p:sp>
        <p:nvSpPr>
          <p:cNvPr id="11" name="TextBox 10"/>
          <p:cNvSpPr txBox="1"/>
          <p:nvPr/>
        </p:nvSpPr>
        <p:spPr>
          <a:xfrm>
            <a:off x="609600" y="2211009"/>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Ứng dụng chạy ổn định, giao diện thân thiện.</a:t>
            </a:r>
            <a:endParaRPr lang="vi-VN">
              <a:cs typeface="Calibri" panose="020F0502020204030204" pitchFamily="34" charset="0"/>
            </a:endParaRPr>
          </a:p>
        </p:txBody>
      </p:sp>
      <p:sp>
        <p:nvSpPr>
          <p:cNvPr id="12" name="TextBox 11"/>
          <p:cNvSpPr txBox="1"/>
          <p:nvPr/>
        </p:nvSpPr>
        <p:spPr>
          <a:xfrm>
            <a:off x="609600" y="3213277"/>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Hoàn thiện thêm các tính năng: phông chữ, mà sắc, thêm tính năng về hình ảnh và âm thanh phát âm từ.</a:t>
            </a:r>
            <a:endParaRPr lang="vi-VN">
              <a:cs typeface="Calibri" panose="020F0502020204030204" pitchFamily="34" charset="0"/>
            </a:endParaRPr>
          </a:p>
        </p:txBody>
      </p:sp>
      <p:sp>
        <p:nvSpPr>
          <p:cNvPr id="13" name="TextBox 12"/>
          <p:cNvSpPr txBox="1"/>
          <p:nvPr/>
        </p:nvSpPr>
        <p:spPr>
          <a:xfrm>
            <a:off x="609600" y="3951266"/>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Sử dụng phương pháp Hash Table (bảng băm) để duyệt mảng, làm giảm thời gian tra cứu.</a:t>
            </a:r>
            <a:endParaRPr lang="vi-VN">
              <a:cs typeface="Calibri" panose="020F0502020204030204" pitchFamily="34" charset="0"/>
            </a:endParaRPr>
          </a:p>
        </p:txBody>
      </p:sp>
      <p:sp>
        <p:nvSpPr>
          <p:cNvPr id="14" name="TextBox 13"/>
          <p:cNvSpPr txBox="1"/>
          <p:nvPr/>
        </p:nvSpPr>
        <p:spPr>
          <a:xfrm>
            <a:off x="609600" y="4611469"/>
            <a:ext cx="609600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cs typeface="Calibri" panose="020F0502020204030204" pitchFamily="34" charset="0"/>
              </a:rPr>
              <a:t>Mã hóa dữ liệu, sử dụng cơ sở dữ liệu có thể bằng cách lưu trên server.</a:t>
            </a:r>
            <a:endParaRPr lang="vi-VN">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29</a:t>
            </a:fld>
            <a:endParaRPr lang="en-US" sz="2000"/>
          </a:p>
        </p:txBody>
      </p:sp>
    </p:spTree>
    <p:extLst>
      <p:ext uri="{BB962C8B-B14F-4D97-AF65-F5344CB8AC3E}">
        <p14:creationId xmlns:p14="http://schemas.microsoft.com/office/powerpoint/2010/main" val="1870692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32" y="-26242"/>
            <a:ext cx="9181531" cy="6884242"/>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1</a:t>
            </a:r>
            <a:endParaRPr lang="en-US" sz="2400"/>
          </a:p>
        </p:txBody>
      </p:sp>
      <p:sp>
        <p:nvSpPr>
          <p:cNvPr id="7" name="TextBox 6"/>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Lý do chọn đề tài</a:t>
            </a:r>
            <a:endParaRPr lang="en-US"/>
          </a:p>
        </p:txBody>
      </p:sp>
      <p:sp>
        <p:nvSpPr>
          <p:cNvPr id="10" name="TextBox 9"/>
          <p:cNvSpPr txBox="1"/>
          <p:nvPr/>
        </p:nvSpPr>
        <p:spPr>
          <a:xfrm>
            <a:off x="2736376"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Hiện trạng</a:t>
            </a:r>
            <a:endParaRPr lang="en-US"/>
          </a:p>
        </p:txBody>
      </p:sp>
      <p:sp>
        <p:nvSpPr>
          <p:cNvPr id="21" name="TextBox 20"/>
          <p:cNvSpPr txBox="1"/>
          <p:nvPr/>
        </p:nvSpPr>
        <p:spPr>
          <a:xfrm>
            <a:off x="2736376" y="4037442"/>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Nội dung cần làm</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3</a:t>
            </a:fld>
            <a:endParaRPr lang="en-US" sz="2000"/>
          </a:p>
        </p:txBody>
      </p:sp>
    </p:spTree>
    <p:extLst>
      <p:ext uri="{BB962C8B-B14F-4D97-AF65-F5344CB8AC3E}">
        <p14:creationId xmlns:p14="http://schemas.microsoft.com/office/powerpoint/2010/main" val="2794588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4191000" cy="461665"/>
          </a:xfrm>
          <a:prstGeom prst="rect">
            <a:avLst/>
          </a:prstGeom>
          <a:noFill/>
        </p:spPr>
        <p:txBody>
          <a:bodyPr wrap="square" rtlCol="0">
            <a:spAutoFit/>
          </a:bodyPr>
          <a:lstStyle/>
          <a:p>
            <a:r>
              <a:rPr lang="en-US" sz="2400" b="1" smtClean="0">
                <a:solidFill>
                  <a:schemeClr val="bg1"/>
                </a:solidFill>
              </a:rPr>
              <a:t>Phụ lục và tài liệu tham khảo</a:t>
            </a:r>
          </a:p>
        </p:txBody>
      </p:sp>
      <p:sp>
        <p:nvSpPr>
          <p:cNvPr id="4" name="TextBox 3"/>
          <p:cNvSpPr txBox="1"/>
          <p:nvPr/>
        </p:nvSpPr>
        <p:spPr>
          <a:xfrm>
            <a:off x="304800" y="1295400"/>
            <a:ext cx="3581400" cy="369332"/>
          </a:xfrm>
          <a:prstGeom prst="rect">
            <a:avLst/>
          </a:prstGeom>
          <a:noFill/>
        </p:spPr>
        <p:txBody>
          <a:bodyPr wrap="square" rtlCol="0">
            <a:spAutoFit/>
          </a:bodyPr>
          <a:lstStyle/>
          <a:p>
            <a:r>
              <a:rPr lang="en-US" b="1" smtClean="0">
                <a:cs typeface="Calibri" panose="020F0502020204030204" pitchFamily="34" charset="0"/>
              </a:rPr>
              <a:t>Project:</a:t>
            </a:r>
            <a:endParaRPr lang="vi-VN" b="1">
              <a:cs typeface="Calibri" panose="020F0502020204030204" pitchFamily="34" charset="0"/>
            </a:endParaRPr>
          </a:p>
        </p:txBody>
      </p:sp>
      <p:sp>
        <p:nvSpPr>
          <p:cNvPr id="7" name="TextBox 6"/>
          <p:cNvSpPr txBox="1"/>
          <p:nvPr/>
        </p:nvSpPr>
        <p:spPr>
          <a:xfrm>
            <a:off x="337457" y="2369582"/>
            <a:ext cx="3581400" cy="369332"/>
          </a:xfrm>
          <a:prstGeom prst="rect">
            <a:avLst/>
          </a:prstGeom>
          <a:noFill/>
        </p:spPr>
        <p:txBody>
          <a:bodyPr wrap="square" rtlCol="0">
            <a:spAutoFit/>
          </a:bodyPr>
          <a:lstStyle/>
          <a:p>
            <a:r>
              <a:rPr lang="en-US" b="1" smtClean="0">
                <a:cs typeface="Calibri" panose="020F0502020204030204" pitchFamily="34" charset="0"/>
              </a:rPr>
              <a:t>Tài liệu tham khảo:</a:t>
            </a:r>
            <a:endParaRPr lang="vi-VN" b="1">
              <a:cs typeface="Calibri" panose="020F0502020204030204" pitchFamily="34" charset="0"/>
            </a:endParaRPr>
          </a:p>
        </p:txBody>
      </p:sp>
      <p:sp>
        <p:nvSpPr>
          <p:cNvPr id="8" name="TextBox 7"/>
          <p:cNvSpPr txBox="1"/>
          <p:nvPr/>
        </p:nvSpPr>
        <p:spPr>
          <a:xfrm>
            <a:off x="914400" y="1787783"/>
            <a:ext cx="6618514" cy="369332"/>
          </a:xfrm>
          <a:prstGeom prst="rect">
            <a:avLst/>
          </a:prstGeom>
          <a:noFill/>
        </p:spPr>
        <p:txBody>
          <a:bodyPr wrap="square" rtlCol="0">
            <a:spAutoFit/>
          </a:bodyPr>
          <a:lstStyle/>
          <a:p>
            <a:r>
              <a:rPr lang="vi-VN" u="sng">
                <a:latin typeface="Calibri" panose="020F0502020204030204" pitchFamily="34" charset="0"/>
                <a:cs typeface="Calibri" panose="020F0502020204030204" pitchFamily="34" charset="0"/>
                <a:hlinkClick r:id="rId3"/>
              </a:rPr>
              <a:t>https://github.com/TrinhVanHieu/DoAn2018_EVDict</a:t>
            </a:r>
            <a:endParaRPr lang="vi-VN">
              <a:latin typeface="Calibri" panose="020F0502020204030204" pitchFamily="34" charset="0"/>
              <a:cs typeface="Calibri" panose="020F0502020204030204" pitchFamily="34" charset="0"/>
            </a:endParaRPr>
          </a:p>
        </p:txBody>
      </p:sp>
      <p:sp>
        <p:nvSpPr>
          <p:cNvPr id="9" name="TextBox 8"/>
          <p:cNvSpPr txBox="1"/>
          <p:nvPr/>
        </p:nvSpPr>
        <p:spPr>
          <a:xfrm>
            <a:off x="914400" y="2895600"/>
            <a:ext cx="7696200" cy="1754326"/>
          </a:xfrm>
          <a:prstGeom prst="rect">
            <a:avLst/>
          </a:prstGeom>
          <a:noFill/>
        </p:spPr>
        <p:txBody>
          <a:bodyPr wrap="square" rtlCol="0">
            <a:spAutoFit/>
          </a:bodyPr>
          <a:lstStyle/>
          <a:p>
            <a:pPr marL="285750" lvl="0" indent="-285750">
              <a:buFont typeface="Arial" panose="020B0604020202020204" pitchFamily="34" charset="0"/>
              <a:buChar char="•"/>
            </a:pPr>
            <a:r>
              <a:rPr lang="vi-VN">
                <a:latin typeface="Calibri" panose="020F0502020204030204" pitchFamily="34" charset="0"/>
                <a:cs typeface="Calibri" panose="020F0502020204030204" pitchFamily="34" charset="0"/>
              </a:rPr>
              <a:t>Kỹ thuật lập trình C cơ bản và nâng cao, GS. Phạm Văn Ất, Giao thông vận tải, 2015, 430 trang</a:t>
            </a:r>
            <a:r>
              <a:rPr lang="vi-VN" smtClean="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vi-VN">
                <a:latin typeface="Calibri" panose="020F0502020204030204" pitchFamily="34" charset="0"/>
                <a:cs typeface="Calibri" panose="020F0502020204030204" pitchFamily="34" charset="0"/>
              </a:rPr>
              <a:t>Lập trình WIN32 API qua ví dụ minh họa, Vũ Hồng Việt, Vncoding.net, 2014, 51 trang</a:t>
            </a:r>
            <a:endParaRPr lang="vi-VN"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atin typeface="Calibri" panose="020F0502020204030204" pitchFamily="34" charset="0"/>
                <a:cs typeface="Calibri" panose="020F0502020204030204" pitchFamily="34" charset="0"/>
              </a:rPr>
              <a:t>The C++ Programming Language, Bjarne Stroustrup, Addsion – Wesley, 1997, 1022 pages</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A3A973BD-8CE5-47C4-B8E5-573200B24DAB}" type="slidenum">
              <a:rPr lang="en-US" sz="2000" smtClean="0"/>
              <a:t>30</a:t>
            </a:fld>
            <a:endParaRPr lang="en-US" sz="2000"/>
          </a:p>
        </p:txBody>
      </p:sp>
    </p:spTree>
    <p:extLst>
      <p:ext uri="{BB962C8B-B14F-4D97-AF65-F5344CB8AC3E}">
        <p14:creationId xmlns:p14="http://schemas.microsoft.com/office/powerpoint/2010/main" val="1723002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1981200" y="2667000"/>
            <a:ext cx="4191000" cy="830997"/>
          </a:xfrm>
          <a:prstGeom prst="rect">
            <a:avLst/>
          </a:prstGeom>
          <a:noFill/>
        </p:spPr>
        <p:txBody>
          <a:bodyPr wrap="square" rtlCol="0">
            <a:spAutoFit/>
          </a:bodyPr>
          <a:lstStyle/>
          <a:p>
            <a:r>
              <a:rPr lang="en-US" sz="4800" b="1" i="1" smtClean="0">
                <a:solidFill>
                  <a:schemeClr val="tx2"/>
                </a:solidFill>
              </a:rPr>
              <a:t>Thank you</a:t>
            </a:r>
          </a:p>
        </p:txBody>
      </p:sp>
      <p:sp>
        <p:nvSpPr>
          <p:cNvPr id="2" name="Slide Number Placeholder 1"/>
          <p:cNvSpPr>
            <a:spLocks noGrp="1"/>
          </p:cNvSpPr>
          <p:nvPr>
            <p:ph type="sldNum" sz="quarter" idx="12"/>
          </p:nvPr>
        </p:nvSpPr>
        <p:spPr/>
        <p:txBody>
          <a:bodyPr/>
          <a:lstStyle/>
          <a:p>
            <a:fld id="{A3A973BD-8CE5-47C4-B8E5-573200B24DAB}" type="slidenum">
              <a:rPr lang="en-US" sz="2000" smtClean="0"/>
              <a:t>31</a:t>
            </a:fld>
            <a:endParaRPr lang="en-US" sz="2000"/>
          </a:p>
        </p:txBody>
      </p:sp>
    </p:spTree>
    <p:extLst>
      <p:ext uri="{BB962C8B-B14F-4D97-AF65-F5344CB8AC3E}">
        <p14:creationId xmlns:p14="http://schemas.microsoft.com/office/powerpoint/2010/main" val="3963132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Lý do chọn đề tài</a:t>
            </a:r>
          </a:p>
        </p:txBody>
      </p:sp>
      <p:sp>
        <p:nvSpPr>
          <p:cNvPr id="4" name="TextBox 3"/>
          <p:cNvSpPr txBox="1"/>
          <p:nvPr/>
        </p:nvSpPr>
        <p:spPr>
          <a:xfrm>
            <a:off x="609600" y="1676400"/>
            <a:ext cx="4191000" cy="369332"/>
          </a:xfrm>
          <a:prstGeom prst="rect">
            <a:avLst/>
          </a:prstGeom>
          <a:noFill/>
        </p:spPr>
        <p:txBody>
          <a:bodyPr wrap="square" rtlCol="0">
            <a:spAutoFit/>
          </a:bodyPr>
          <a:lstStyle/>
          <a:p>
            <a:r>
              <a:rPr lang="en-US"/>
              <a:t>H</a:t>
            </a:r>
            <a:r>
              <a:rPr lang="en-US" smtClean="0"/>
              <a:t>ỗ trợ việc học tiếng anh</a:t>
            </a:r>
            <a:endParaRPr lang="en-US"/>
          </a:p>
        </p:txBody>
      </p:sp>
      <p:sp>
        <p:nvSpPr>
          <p:cNvPr id="9" name="TextBox 8"/>
          <p:cNvSpPr txBox="1"/>
          <p:nvPr/>
        </p:nvSpPr>
        <p:spPr>
          <a:xfrm>
            <a:off x="609600" y="2258199"/>
            <a:ext cx="4191000" cy="369332"/>
          </a:xfrm>
          <a:prstGeom prst="rect">
            <a:avLst/>
          </a:prstGeom>
          <a:noFill/>
        </p:spPr>
        <p:txBody>
          <a:bodyPr wrap="square" rtlCol="0">
            <a:spAutoFit/>
          </a:bodyPr>
          <a:lstStyle/>
          <a:p>
            <a:r>
              <a:rPr lang="en-US" smtClean="0"/>
              <a:t>Rút ngắn thời gian tra cứu từ </a:t>
            </a:r>
            <a:endParaRPr lang="en-US"/>
          </a:p>
        </p:txBody>
      </p:sp>
      <p:sp>
        <p:nvSpPr>
          <p:cNvPr id="10" name="Right Arrow 9"/>
          <p:cNvSpPr/>
          <p:nvPr/>
        </p:nvSpPr>
        <p:spPr>
          <a:xfrm>
            <a:off x="685800" y="2939534"/>
            <a:ext cx="457200" cy="152400"/>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vi-VN"/>
          </a:p>
        </p:txBody>
      </p:sp>
      <p:sp>
        <p:nvSpPr>
          <p:cNvPr id="11" name="TextBox 10"/>
          <p:cNvSpPr txBox="1"/>
          <p:nvPr/>
        </p:nvSpPr>
        <p:spPr>
          <a:xfrm>
            <a:off x="1369894" y="2831068"/>
            <a:ext cx="4191000" cy="369332"/>
          </a:xfrm>
          <a:prstGeom prst="rect">
            <a:avLst/>
          </a:prstGeom>
          <a:noFill/>
        </p:spPr>
        <p:txBody>
          <a:bodyPr wrap="square" rtlCol="0">
            <a:spAutoFit/>
          </a:bodyPr>
          <a:lstStyle/>
          <a:p>
            <a:r>
              <a:rPr lang="en-US" smtClean="0"/>
              <a:t>Hiệu quả cao hơn.</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4</a:t>
            </a:fld>
            <a:endParaRPr lang="en-US" sz="2000"/>
          </a:p>
        </p:txBody>
      </p:sp>
    </p:spTree>
    <p:extLst>
      <p:ext uri="{BB962C8B-B14F-4D97-AF65-F5344CB8AC3E}">
        <p14:creationId xmlns:p14="http://schemas.microsoft.com/office/powerpoint/2010/main" val="779826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Hiện trạng</a:t>
            </a:r>
          </a:p>
        </p:txBody>
      </p:sp>
      <p:sp>
        <p:nvSpPr>
          <p:cNvPr id="4" name="TextBox 3"/>
          <p:cNvSpPr txBox="1"/>
          <p:nvPr/>
        </p:nvSpPr>
        <p:spPr>
          <a:xfrm>
            <a:off x="304800" y="1524000"/>
            <a:ext cx="6858000" cy="369332"/>
          </a:xfrm>
          <a:prstGeom prst="rect">
            <a:avLst/>
          </a:prstGeom>
          <a:noFill/>
        </p:spPr>
        <p:txBody>
          <a:bodyPr wrap="square" rtlCol="0">
            <a:spAutoFit/>
          </a:bodyPr>
          <a:lstStyle/>
          <a:p>
            <a:r>
              <a:rPr lang="en-US" smtClean="0"/>
              <a:t>Ứng dụng tra cứu từ điển rất đa dạng, phong phú: Lạc – Việt, TFlat,…</a:t>
            </a: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7894" y="1981200"/>
            <a:ext cx="5668212" cy="4185757"/>
          </a:xfrm>
          <a:prstGeom prst="rect">
            <a:avLst/>
          </a:prstGeom>
        </p:spPr>
      </p:pic>
      <p:sp>
        <p:nvSpPr>
          <p:cNvPr id="3" name="Slide Number Placeholder 2"/>
          <p:cNvSpPr>
            <a:spLocks noGrp="1"/>
          </p:cNvSpPr>
          <p:nvPr>
            <p:ph type="sldNum" sz="quarter" idx="12"/>
          </p:nvPr>
        </p:nvSpPr>
        <p:spPr/>
        <p:txBody>
          <a:bodyPr/>
          <a:lstStyle/>
          <a:p>
            <a:fld id="{A3A973BD-8CE5-47C4-B8E5-573200B24DAB}" type="slidenum">
              <a:rPr lang="en-US" sz="2000" smtClean="0"/>
              <a:t>5</a:t>
            </a:fld>
            <a:endParaRPr lang="en-US" sz="2000"/>
          </a:p>
        </p:txBody>
      </p:sp>
    </p:spTree>
    <p:extLst>
      <p:ext uri="{BB962C8B-B14F-4D97-AF65-F5344CB8AC3E}">
        <p14:creationId xmlns:p14="http://schemas.microsoft.com/office/powerpoint/2010/main" val="2671377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3276600" cy="461665"/>
          </a:xfrm>
          <a:prstGeom prst="rect">
            <a:avLst/>
          </a:prstGeom>
          <a:noFill/>
        </p:spPr>
        <p:txBody>
          <a:bodyPr wrap="square" rtlCol="0">
            <a:spAutoFit/>
          </a:bodyPr>
          <a:lstStyle/>
          <a:p>
            <a:r>
              <a:rPr lang="en-US" sz="2400" b="1" smtClean="0">
                <a:solidFill>
                  <a:schemeClr val="bg1"/>
                </a:solidFill>
              </a:rPr>
              <a:t>Nội dung chính cần làm</a:t>
            </a:r>
          </a:p>
        </p:txBody>
      </p:sp>
      <p:sp>
        <p:nvSpPr>
          <p:cNvPr id="4" name="TextBox 3"/>
          <p:cNvSpPr txBox="1"/>
          <p:nvPr/>
        </p:nvSpPr>
        <p:spPr>
          <a:xfrm>
            <a:off x="304800" y="1524000"/>
            <a:ext cx="6858000" cy="369332"/>
          </a:xfrm>
          <a:prstGeom prst="rect">
            <a:avLst/>
          </a:prstGeom>
          <a:noFill/>
        </p:spPr>
        <p:txBody>
          <a:bodyPr wrap="square" rtlCol="0">
            <a:spAutoFit/>
          </a:bodyPr>
          <a:lstStyle/>
          <a:p>
            <a:r>
              <a:rPr lang="en-US" smtClean="0"/>
              <a:t>Phân tích, thiết kế ứng dụng tra cứu từ điển EVDict:</a:t>
            </a:r>
            <a:endParaRPr lang="en-US"/>
          </a:p>
        </p:txBody>
      </p:sp>
      <p:sp>
        <p:nvSpPr>
          <p:cNvPr id="7" name="TextBox 6"/>
          <p:cNvSpPr txBox="1"/>
          <p:nvPr/>
        </p:nvSpPr>
        <p:spPr>
          <a:xfrm>
            <a:off x="685800" y="2127516"/>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Thiết kế giao diện</a:t>
            </a:r>
            <a:endParaRPr lang="en-US"/>
          </a:p>
        </p:txBody>
      </p:sp>
      <p:sp>
        <p:nvSpPr>
          <p:cNvPr id="10" name="TextBox 9"/>
          <p:cNvSpPr txBox="1"/>
          <p:nvPr/>
        </p:nvSpPr>
        <p:spPr>
          <a:xfrm>
            <a:off x="685800" y="2650867"/>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Các tính năng: đổi chế độ, tra từ, xóa từ, cập nhật từ.</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6</a:t>
            </a:fld>
            <a:endParaRPr lang="en-US" sz="2000"/>
          </a:p>
        </p:txBody>
      </p:sp>
    </p:spTree>
    <p:extLst>
      <p:ext uri="{BB962C8B-B14F-4D97-AF65-F5344CB8AC3E}">
        <p14:creationId xmlns:p14="http://schemas.microsoft.com/office/powerpoint/2010/main" val="1487974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590800" y="2514600"/>
            <a:ext cx="4191000" cy="461665"/>
          </a:xfrm>
          <a:prstGeom prst="rect">
            <a:avLst/>
          </a:prstGeom>
          <a:noFill/>
        </p:spPr>
        <p:txBody>
          <a:bodyPr wrap="square" rtlCol="0">
            <a:spAutoFit/>
          </a:bodyPr>
          <a:lstStyle/>
          <a:p>
            <a:r>
              <a:rPr lang="en-US" sz="2400" b="1" smtClean="0"/>
              <a:t>NỘI DUNG CHƯƠNG 2</a:t>
            </a:r>
            <a:endParaRPr lang="en-US" sz="2400"/>
          </a:p>
        </p:txBody>
      </p:sp>
      <p:sp>
        <p:nvSpPr>
          <p:cNvPr id="4" name="TextBox 3"/>
          <p:cNvSpPr txBox="1"/>
          <p:nvPr/>
        </p:nvSpPr>
        <p:spPr>
          <a:xfrm>
            <a:off x="2743200" y="3206880"/>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Ngôn ngữ lập trình</a:t>
            </a:r>
            <a:endParaRPr lang="en-US"/>
          </a:p>
        </p:txBody>
      </p:sp>
      <p:sp>
        <p:nvSpPr>
          <p:cNvPr id="7" name="TextBox 6"/>
          <p:cNvSpPr txBox="1"/>
          <p:nvPr/>
        </p:nvSpPr>
        <p:spPr>
          <a:xfrm>
            <a:off x="2760260" y="3622161"/>
            <a:ext cx="4191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Môi trường lập trình</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7</a:t>
            </a:fld>
            <a:endParaRPr lang="en-US" sz="2000"/>
          </a:p>
        </p:txBody>
      </p:sp>
    </p:spTree>
    <p:extLst>
      <p:ext uri="{BB962C8B-B14F-4D97-AF65-F5344CB8AC3E}">
        <p14:creationId xmlns:p14="http://schemas.microsoft.com/office/powerpoint/2010/main" val="1693776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495"/>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Ngôn ngữ lập trình</a:t>
            </a:r>
          </a:p>
        </p:txBody>
      </p:sp>
      <p:sp>
        <p:nvSpPr>
          <p:cNvPr id="4" name="TextBox 3"/>
          <p:cNvSpPr txBox="1"/>
          <p:nvPr/>
        </p:nvSpPr>
        <p:spPr>
          <a:xfrm>
            <a:off x="304800" y="1524000"/>
            <a:ext cx="6858000" cy="369332"/>
          </a:xfrm>
          <a:prstGeom prst="rect">
            <a:avLst/>
          </a:prstGeom>
          <a:noFill/>
        </p:spPr>
        <p:txBody>
          <a:bodyPr wrap="square" rtlCol="0">
            <a:spAutoFit/>
          </a:bodyPr>
          <a:lstStyle/>
          <a:p>
            <a:r>
              <a:rPr lang="en-US" smtClean="0"/>
              <a:t>Lựa chọn ngôn ngữ lập trình C++ với nhiều ưu điểm:</a:t>
            </a:r>
            <a:endParaRPr lang="en-US"/>
          </a:p>
        </p:txBody>
      </p:sp>
      <p:sp>
        <p:nvSpPr>
          <p:cNvPr id="7" name="TextBox 6"/>
          <p:cNvSpPr txBox="1"/>
          <p:nvPr/>
        </p:nvSpPr>
        <p:spPr>
          <a:xfrm>
            <a:off x="914400" y="2095304"/>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a:t>L</a:t>
            </a:r>
            <a:r>
              <a:rPr lang="en-US" smtClean="0"/>
              <a:t>à ngôn ngữ lập trình kiểu tĩnh</a:t>
            </a:r>
            <a:endParaRPr lang="en-US"/>
          </a:p>
        </p:txBody>
      </p:sp>
      <p:sp>
        <p:nvSpPr>
          <p:cNvPr id="8" name="TextBox 7"/>
          <p:cNvSpPr txBox="1"/>
          <p:nvPr/>
        </p:nvSpPr>
        <p:spPr>
          <a:xfrm>
            <a:off x="914400" y="2558534"/>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Được coi là ngôn ngữ bậc trung</a:t>
            </a:r>
            <a:endParaRPr lang="en-US"/>
          </a:p>
        </p:txBody>
      </p:sp>
      <p:sp>
        <p:nvSpPr>
          <p:cNvPr id="9" name="TextBox 8"/>
          <p:cNvSpPr txBox="1"/>
          <p:nvPr/>
        </p:nvSpPr>
        <p:spPr>
          <a:xfrm>
            <a:off x="914400" y="3011269"/>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Hỗ trợ đầy đủ lập trình hướng đối tượng</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8</a:t>
            </a:fld>
            <a:endParaRPr lang="en-US" sz="2000"/>
          </a:p>
        </p:txBody>
      </p:sp>
    </p:spTree>
    <p:extLst>
      <p:ext uri="{BB962C8B-B14F-4D97-AF65-F5344CB8AC3E}">
        <p14:creationId xmlns:p14="http://schemas.microsoft.com/office/powerpoint/2010/main" val="165888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04800" y="304800"/>
            <a:ext cx="2819400" cy="461665"/>
          </a:xfrm>
          <a:prstGeom prst="rect">
            <a:avLst/>
          </a:prstGeom>
          <a:noFill/>
        </p:spPr>
        <p:txBody>
          <a:bodyPr wrap="square" rtlCol="0">
            <a:spAutoFit/>
          </a:bodyPr>
          <a:lstStyle/>
          <a:p>
            <a:r>
              <a:rPr lang="en-US" sz="2400" b="1" smtClean="0">
                <a:solidFill>
                  <a:schemeClr val="bg1"/>
                </a:solidFill>
              </a:rPr>
              <a:t>Môi trường lập trình</a:t>
            </a:r>
          </a:p>
        </p:txBody>
      </p:sp>
      <p:sp>
        <p:nvSpPr>
          <p:cNvPr id="4" name="TextBox 3"/>
          <p:cNvSpPr txBox="1"/>
          <p:nvPr/>
        </p:nvSpPr>
        <p:spPr>
          <a:xfrm>
            <a:off x="279400" y="1371600"/>
            <a:ext cx="6858000" cy="369332"/>
          </a:xfrm>
          <a:prstGeom prst="rect">
            <a:avLst/>
          </a:prstGeom>
          <a:noFill/>
        </p:spPr>
        <p:txBody>
          <a:bodyPr wrap="square" rtlCol="0">
            <a:spAutoFit/>
          </a:bodyPr>
          <a:lstStyle/>
          <a:p>
            <a:r>
              <a:rPr lang="en-US" smtClean="0"/>
              <a:t>Môi trường: Windows Destop Application</a:t>
            </a:r>
            <a:endParaRPr lang="en-US"/>
          </a:p>
        </p:txBody>
      </p:sp>
      <p:sp>
        <p:nvSpPr>
          <p:cNvPr id="8" name="TextBox 7"/>
          <p:cNvSpPr txBox="1"/>
          <p:nvPr/>
        </p:nvSpPr>
        <p:spPr>
          <a:xfrm>
            <a:off x="304800" y="1850767"/>
            <a:ext cx="6858000" cy="369332"/>
          </a:xfrm>
          <a:prstGeom prst="rect">
            <a:avLst/>
          </a:prstGeom>
          <a:noFill/>
        </p:spPr>
        <p:txBody>
          <a:bodyPr wrap="square" rtlCol="0">
            <a:spAutoFit/>
          </a:bodyPr>
          <a:lstStyle/>
          <a:p>
            <a:r>
              <a:rPr lang="en-US" smtClean="0"/>
              <a:t>Cấu trúc của chương trình:</a:t>
            </a:r>
            <a:endParaRPr lang="en-US"/>
          </a:p>
        </p:txBody>
      </p:sp>
      <p:sp>
        <p:nvSpPr>
          <p:cNvPr id="13" name="TextBox 12"/>
          <p:cNvSpPr txBox="1"/>
          <p:nvPr/>
        </p:nvSpPr>
        <p:spPr>
          <a:xfrm>
            <a:off x="533400" y="22479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b="1" smtClean="0"/>
              <a:t>Winmain()</a:t>
            </a:r>
            <a:endParaRPr lang="en-US" b="1"/>
          </a:p>
        </p:txBody>
      </p:sp>
      <p:sp>
        <p:nvSpPr>
          <p:cNvPr id="14" name="TextBox 13"/>
          <p:cNvSpPr txBox="1"/>
          <p:nvPr/>
        </p:nvSpPr>
        <p:spPr>
          <a:xfrm>
            <a:off x="526143" y="26786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b="1" smtClean="0"/>
              <a:t>Window procedue()</a:t>
            </a:r>
            <a:endParaRPr lang="en-US" b="1"/>
          </a:p>
        </p:txBody>
      </p:sp>
      <p:pic>
        <p:nvPicPr>
          <p:cNvPr id="15" name="Picture 14"/>
          <p:cNvPicPr>
            <a:picLocks noChangeAspect="1"/>
          </p:cNvPicPr>
          <p:nvPr/>
        </p:nvPicPr>
        <p:blipFill>
          <a:blip r:embed="rId4"/>
          <a:stretch>
            <a:fillRect/>
          </a:stretch>
        </p:blipFill>
        <p:spPr>
          <a:xfrm>
            <a:off x="3708400" y="1371600"/>
            <a:ext cx="4165600" cy="4786941"/>
          </a:xfrm>
          <a:prstGeom prst="rect">
            <a:avLst/>
          </a:prstGeom>
        </p:spPr>
      </p:pic>
      <p:sp>
        <p:nvSpPr>
          <p:cNvPr id="18" name="TextBox 17"/>
          <p:cNvSpPr txBox="1"/>
          <p:nvPr/>
        </p:nvSpPr>
        <p:spPr>
          <a:xfrm>
            <a:off x="304800" y="3276600"/>
            <a:ext cx="6858000" cy="369332"/>
          </a:xfrm>
          <a:prstGeom prst="rect">
            <a:avLst/>
          </a:prstGeom>
          <a:noFill/>
        </p:spPr>
        <p:txBody>
          <a:bodyPr wrap="square" rtlCol="0">
            <a:spAutoFit/>
          </a:bodyPr>
          <a:lstStyle/>
          <a:p>
            <a:r>
              <a:rPr lang="en-US" smtClean="0"/>
              <a:t>Các message cơ bản:</a:t>
            </a:r>
            <a:endParaRPr lang="en-US"/>
          </a:p>
        </p:txBody>
      </p:sp>
      <p:sp>
        <p:nvSpPr>
          <p:cNvPr id="20" name="TextBox 19"/>
          <p:cNvSpPr txBox="1"/>
          <p:nvPr/>
        </p:nvSpPr>
        <p:spPr>
          <a:xfrm>
            <a:off x="526143" y="37454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WM_COMMAND</a:t>
            </a:r>
            <a:endParaRPr lang="en-US"/>
          </a:p>
        </p:txBody>
      </p:sp>
      <p:sp>
        <p:nvSpPr>
          <p:cNvPr id="23" name="TextBox 22"/>
          <p:cNvSpPr txBox="1"/>
          <p:nvPr/>
        </p:nvSpPr>
        <p:spPr>
          <a:xfrm>
            <a:off x="526143" y="4126468"/>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WM_PAINT</a:t>
            </a:r>
            <a:endParaRPr lang="en-US"/>
          </a:p>
        </p:txBody>
      </p:sp>
      <p:sp>
        <p:nvSpPr>
          <p:cNvPr id="24" name="TextBox 23"/>
          <p:cNvSpPr txBox="1"/>
          <p:nvPr/>
        </p:nvSpPr>
        <p:spPr>
          <a:xfrm>
            <a:off x="526143" y="44958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WM_HOTKEY</a:t>
            </a:r>
            <a:endParaRPr lang="en-US"/>
          </a:p>
        </p:txBody>
      </p:sp>
      <p:sp>
        <p:nvSpPr>
          <p:cNvPr id="27" name="TextBox 26"/>
          <p:cNvSpPr txBox="1"/>
          <p:nvPr/>
        </p:nvSpPr>
        <p:spPr>
          <a:xfrm>
            <a:off x="526143" y="4876800"/>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WM_QUIT</a:t>
            </a:r>
            <a:endParaRPr lang="en-US"/>
          </a:p>
        </p:txBody>
      </p:sp>
      <p:sp>
        <p:nvSpPr>
          <p:cNvPr id="28" name="TextBox 27"/>
          <p:cNvSpPr txBox="1"/>
          <p:nvPr/>
        </p:nvSpPr>
        <p:spPr>
          <a:xfrm>
            <a:off x="526143" y="5252607"/>
            <a:ext cx="685800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a:t>
            </a:r>
            <a:endParaRPr lang="en-US"/>
          </a:p>
        </p:txBody>
      </p:sp>
      <p:sp>
        <p:nvSpPr>
          <p:cNvPr id="2" name="Slide Number Placeholder 1"/>
          <p:cNvSpPr>
            <a:spLocks noGrp="1"/>
          </p:cNvSpPr>
          <p:nvPr>
            <p:ph type="sldNum" sz="quarter" idx="12"/>
          </p:nvPr>
        </p:nvSpPr>
        <p:spPr/>
        <p:txBody>
          <a:bodyPr/>
          <a:lstStyle/>
          <a:p>
            <a:fld id="{A3A973BD-8CE5-47C4-B8E5-573200B24DAB}" type="slidenum">
              <a:rPr lang="en-US" sz="2000" smtClean="0"/>
              <a:t>9</a:t>
            </a:fld>
            <a:endParaRPr lang="en-US" sz="2000"/>
          </a:p>
        </p:txBody>
      </p:sp>
    </p:spTree>
    <p:extLst>
      <p:ext uri="{BB962C8B-B14F-4D97-AF65-F5344CB8AC3E}">
        <p14:creationId xmlns:p14="http://schemas.microsoft.com/office/powerpoint/2010/main" val="156337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inVertical)">
                                      <p:cBhvr>
                                        <p:cTn id="19" dur="500"/>
                                        <p:tgtEl>
                                          <p:spTgt spid="2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P spid="24" grpId="0"/>
      <p:bldP spid="27" grpId="0"/>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2540</Words>
  <Application>Microsoft Office PowerPoint</Application>
  <PresentationFormat>On-screen Show (4:3)</PresentationFormat>
  <Paragraphs>293</Paragraphs>
  <Slides>31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TrinhVanHieu</cp:lastModifiedBy>
  <cp:revision>56</cp:revision>
  <dcterms:created xsi:type="dcterms:W3CDTF">2017-10-17T01:43:35Z</dcterms:created>
  <dcterms:modified xsi:type="dcterms:W3CDTF">2018-12-31T12:17:49Z</dcterms:modified>
</cp:coreProperties>
</file>