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52" r:id="rId1"/>
  </p:sldMasterIdLst>
  <p:notesMasterIdLst>
    <p:notesMasterId r:id="rId106"/>
  </p:notesMasterIdLst>
  <p:handoutMasterIdLst>
    <p:handoutMasterId r:id="rId107"/>
  </p:handoutMasterIdLst>
  <p:sldIdLst>
    <p:sldId id="413" r:id="rId2"/>
    <p:sldId id="414" r:id="rId3"/>
    <p:sldId id="415" r:id="rId4"/>
    <p:sldId id="416" r:id="rId5"/>
    <p:sldId id="417" r:id="rId6"/>
    <p:sldId id="418" r:id="rId7"/>
    <p:sldId id="419" r:id="rId8"/>
    <p:sldId id="420" r:id="rId9"/>
    <p:sldId id="421" r:id="rId10"/>
    <p:sldId id="422" r:id="rId11"/>
    <p:sldId id="423" r:id="rId12"/>
    <p:sldId id="424" r:id="rId13"/>
    <p:sldId id="425" r:id="rId14"/>
    <p:sldId id="426" r:id="rId15"/>
    <p:sldId id="427" r:id="rId16"/>
    <p:sldId id="428" r:id="rId17"/>
    <p:sldId id="429" r:id="rId18"/>
    <p:sldId id="430" r:id="rId19"/>
    <p:sldId id="431" r:id="rId20"/>
    <p:sldId id="432" r:id="rId21"/>
    <p:sldId id="433" r:id="rId22"/>
    <p:sldId id="434"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447" r:id="rId36"/>
    <p:sldId id="448" r:id="rId37"/>
    <p:sldId id="449" r:id="rId38"/>
    <p:sldId id="450" r:id="rId39"/>
    <p:sldId id="451" r:id="rId40"/>
    <p:sldId id="452" r:id="rId41"/>
    <p:sldId id="453" r:id="rId42"/>
    <p:sldId id="454" r:id="rId43"/>
    <p:sldId id="455" r:id="rId44"/>
    <p:sldId id="457" r:id="rId45"/>
    <p:sldId id="820" r:id="rId46"/>
    <p:sldId id="456" r:id="rId47"/>
    <p:sldId id="458" r:id="rId48"/>
    <p:sldId id="459" r:id="rId49"/>
    <p:sldId id="818" r:id="rId50"/>
    <p:sldId id="819" r:id="rId51"/>
    <p:sldId id="461" r:id="rId52"/>
    <p:sldId id="462" r:id="rId53"/>
    <p:sldId id="463" r:id="rId54"/>
    <p:sldId id="464" r:id="rId55"/>
    <p:sldId id="465" r:id="rId56"/>
    <p:sldId id="466" r:id="rId57"/>
    <p:sldId id="467" r:id="rId58"/>
    <p:sldId id="468" r:id="rId59"/>
    <p:sldId id="469" r:id="rId60"/>
    <p:sldId id="470" r:id="rId61"/>
    <p:sldId id="473" r:id="rId62"/>
    <p:sldId id="474" r:id="rId63"/>
    <p:sldId id="475" r:id="rId64"/>
    <p:sldId id="476" r:id="rId65"/>
    <p:sldId id="477" r:id="rId66"/>
    <p:sldId id="478" r:id="rId67"/>
    <p:sldId id="479" r:id="rId68"/>
    <p:sldId id="480" r:id="rId69"/>
    <p:sldId id="481" r:id="rId70"/>
    <p:sldId id="482" r:id="rId71"/>
    <p:sldId id="483" r:id="rId72"/>
    <p:sldId id="484" r:id="rId73"/>
    <p:sldId id="485" r:id="rId74"/>
    <p:sldId id="486" r:id="rId75"/>
    <p:sldId id="487" r:id="rId76"/>
    <p:sldId id="488" r:id="rId77"/>
    <p:sldId id="489" r:id="rId78"/>
    <p:sldId id="490" r:id="rId79"/>
    <p:sldId id="491" r:id="rId80"/>
    <p:sldId id="492" r:id="rId81"/>
    <p:sldId id="493" r:id="rId82"/>
    <p:sldId id="494" r:id="rId83"/>
    <p:sldId id="495" r:id="rId84"/>
    <p:sldId id="496" r:id="rId85"/>
    <p:sldId id="497" r:id="rId86"/>
    <p:sldId id="498" r:id="rId87"/>
    <p:sldId id="499" r:id="rId88"/>
    <p:sldId id="500" r:id="rId89"/>
    <p:sldId id="501" r:id="rId90"/>
    <p:sldId id="502" r:id="rId91"/>
    <p:sldId id="503" r:id="rId92"/>
    <p:sldId id="504" r:id="rId93"/>
    <p:sldId id="505" r:id="rId94"/>
    <p:sldId id="506" r:id="rId95"/>
    <p:sldId id="507" r:id="rId96"/>
    <p:sldId id="508" r:id="rId97"/>
    <p:sldId id="509" r:id="rId98"/>
    <p:sldId id="510" r:id="rId99"/>
    <p:sldId id="511" r:id="rId100"/>
    <p:sldId id="512" r:id="rId101"/>
    <p:sldId id="513" r:id="rId102"/>
    <p:sldId id="514" r:id="rId103"/>
    <p:sldId id="515" r:id="rId104"/>
    <p:sldId id="516" r:id="rId105"/>
  </p:sldIdLst>
  <p:sldSz cx="9144000" cy="6858000" type="letter"/>
  <p:notesSz cx="7315200" cy="9601200"/>
  <p:defaultTextStyle>
    <a:defPPr>
      <a:defRPr lang="es-ES_tradnl"/>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M" initials="U" lastIdx="1" clrIdx="0"/>
  <p:cmAuthor id="1" name="Pablo Escalona R" initials="PER"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F5F5F"/>
    <a:srgbClr val="D7EDD8"/>
    <a:srgbClr val="7CC27E"/>
    <a:srgbClr val="FFFF99"/>
    <a:srgbClr val="393939"/>
    <a:srgbClr val="868686"/>
    <a:srgbClr val="0000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5" autoAdjust="0"/>
    <p:restoredTop sz="94660"/>
  </p:normalViewPr>
  <p:slideViewPr>
    <p:cSldViewPr>
      <p:cViewPr varScale="1">
        <p:scale>
          <a:sx n="83" d="100"/>
          <a:sy n="83" d="100"/>
        </p:scale>
        <p:origin x="138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defRPr/>
            </a:pPr>
            <a:r>
              <a:rPr lang="en-US"/>
              <a:t>Control de la señal de seguimiento</a:t>
            </a:r>
          </a:p>
        </c:rich>
      </c:tx>
      <c:overlay val="0"/>
    </c:title>
    <c:autoTitleDeleted val="0"/>
    <c:plotArea>
      <c:layout/>
      <c:lineChart>
        <c:grouping val="standard"/>
        <c:varyColors val="0"/>
        <c:ser>
          <c:idx val="0"/>
          <c:order val="0"/>
          <c:tx>
            <c:v>TS</c:v>
          </c:tx>
          <c:val>
            <c:numRef>
              <c:f>'Monitoreo y control'!$J$4:$J$9</c:f>
              <c:numCache>
                <c:formatCode>General</c:formatCode>
                <c:ptCount val="6"/>
                <c:pt idx="0">
                  <c:v>-1</c:v>
                </c:pt>
                <c:pt idx="1">
                  <c:v>-2</c:v>
                </c:pt>
                <c:pt idx="2">
                  <c:v>0</c:v>
                </c:pt>
                <c:pt idx="3">
                  <c:v>-1</c:v>
                </c:pt>
                <c:pt idx="4" formatCode="#,000">
                  <c:v>0.45454545454545453</c:v>
                </c:pt>
                <c:pt idx="5" formatCode="#,000">
                  <c:v>2.4705882352941178</c:v>
                </c:pt>
              </c:numCache>
            </c:numRef>
          </c:val>
          <c:smooth val="0"/>
          <c:extLst>
            <c:ext xmlns:c16="http://schemas.microsoft.com/office/drawing/2014/chart" uri="{C3380CC4-5D6E-409C-BE32-E72D297353CC}">
              <c16:uniqueId val="{00000000-4646-4105-AEFF-955B721FAB0E}"/>
            </c:ext>
          </c:extLst>
        </c:ser>
        <c:dLbls>
          <c:showLegendKey val="0"/>
          <c:showVal val="0"/>
          <c:showCatName val="0"/>
          <c:showSerName val="0"/>
          <c:showPercent val="0"/>
          <c:showBubbleSize val="0"/>
        </c:dLbls>
        <c:marker val="1"/>
        <c:smooth val="0"/>
        <c:axId val="34355712"/>
        <c:axId val="40708352"/>
      </c:lineChart>
      <c:catAx>
        <c:axId val="34355712"/>
        <c:scaling>
          <c:orientation val="minMax"/>
        </c:scaling>
        <c:delete val="0"/>
        <c:axPos val="b"/>
        <c:title>
          <c:tx>
            <c:rich>
              <a:bodyPr/>
              <a:lstStyle/>
              <a:p>
                <a:pPr>
                  <a:defRPr/>
                </a:pPr>
                <a:r>
                  <a:rPr lang="en-US"/>
                  <a:t>Mes</a:t>
                </a:r>
              </a:p>
            </c:rich>
          </c:tx>
          <c:overlay val="0"/>
        </c:title>
        <c:numFmt formatCode="General" sourceLinked="1"/>
        <c:majorTickMark val="out"/>
        <c:minorTickMark val="none"/>
        <c:tickLblPos val="nextTo"/>
        <c:crossAx val="40708352"/>
        <c:crosses val="autoZero"/>
        <c:auto val="1"/>
        <c:lblAlgn val="ctr"/>
        <c:lblOffset val="100"/>
        <c:noMultiLvlLbl val="0"/>
      </c:catAx>
      <c:valAx>
        <c:axId val="40708352"/>
        <c:scaling>
          <c:orientation val="minMax"/>
          <c:max val="4"/>
          <c:min val="-4"/>
        </c:scaling>
        <c:delete val="0"/>
        <c:axPos val="l"/>
        <c:majorGridlines/>
        <c:title>
          <c:tx>
            <c:rich>
              <a:bodyPr rot="-5400000" vert="horz"/>
              <a:lstStyle/>
              <a:p>
                <a:pPr>
                  <a:defRPr/>
                </a:pPr>
                <a:r>
                  <a:rPr lang="en-US"/>
                  <a:t>TS</a:t>
                </a:r>
              </a:p>
            </c:rich>
          </c:tx>
          <c:overlay val="0"/>
        </c:title>
        <c:numFmt formatCode="General" sourceLinked="1"/>
        <c:majorTickMark val="out"/>
        <c:minorTickMark val="none"/>
        <c:tickLblPos val="nextTo"/>
        <c:crossAx val="34355712"/>
        <c:crosses val="autoZero"/>
        <c:crossBetween val="between"/>
        <c:majorUnit val="1"/>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80" tIns="0" rIns="20080" bIns="0" numCol="1" anchor="t" anchorCtr="0" compatLnSpc="1">
            <a:prstTxWarp prst="textNoShape">
              <a:avLst/>
            </a:prstTxWarp>
          </a:bodyPr>
          <a:lstStyle>
            <a:lvl1pPr defTabSz="963613" eaLnBrk="0" hangingPunct="0">
              <a:defRPr sz="1100" i="1">
                <a:latin typeface="Times New Roman" charset="0"/>
              </a:defRPr>
            </a:lvl1pPr>
          </a:lstStyle>
          <a:p>
            <a:pPr>
              <a:defRPr/>
            </a:pPr>
            <a:endParaRPr lang="es-ES_tradnl"/>
          </a:p>
        </p:txBody>
      </p:sp>
      <p:sp>
        <p:nvSpPr>
          <p:cNvPr id="4099"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80" tIns="0" rIns="20080" bIns="0" numCol="1" anchor="t" anchorCtr="0" compatLnSpc="1">
            <a:prstTxWarp prst="textNoShape">
              <a:avLst/>
            </a:prstTxWarp>
          </a:bodyPr>
          <a:lstStyle>
            <a:lvl1pPr algn="r" defTabSz="963613" eaLnBrk="0" hangingPunct="0">
              <a:defRPr sz="1100" i="1">
                <a:latin typeface="Times New Roman" charset="0"/>
              </a:defRPr>
            </a:lvl1pPr>
          </a:lstStyle>
          <a:p>
            <a:pPr>
              <a:defRPr/>
            </a:pPr>
            <a:endParaRPr lang="es-ES_tradnl"/>
          </a:p>
        </p:txBody>
      </p:sp>
      <p:sp>
        <p:nvSpPr>
          <p:cNvPr id="4100"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80" tIns="0" rIns="20080" bIns="0" numCol="1" anchor="b" anchorCtr="0" compatLnSpc="1">
            <a:prstTxWarp prst="textNoShape">
              <a:avLst/>
            </a:prstTxWarp>
          </a:bodyPr>
          <a:lstStyle>
            <a:lvl1pPr defTabSz="963613" eaLnBrk="0" hangingPunct="0">
              <a:defRPr sz="1100" i="1">
                <a:latin typeface="Times New Roman" charset="0"/>
              </a:defRPr>
            </a:lvl1pPr>
          </a:lstStyle>
          <a:p>
            <a:pPr>
              <a:defRPr/>
            </a:pPr>
            <a:endParaRPr lang="es-ES_tradnl"/>
          </a:p>
        </p:txBody>
      </p:sp>
      <p:sp>
        <p:nvSpPr>
          <p:cNvPr id="4101"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80" tIns="0" rIns="20080" bIns="0" numCol="1" anchor="b" anchorCtr="0" compatLnSpc="1">
            <a:prstTxWarp prst="textNoShape">
              <a:avLst/>
            </a:prstTxWarp>
          </a:bodyPr>
          <a:lstStyle>
            <a:lvl1pPr algn="r" defTabSz="963613" eaLnBrk="0" hangingPunct="0">
              <a:defRPr sz="1100" i="1">
                <a:latin typeface="Times New Roman" charset="0"/>
              </a:defRPr>
            </a:lvl1pPr>
          </a:lstStyle>
          <a:p>
            <a:pPr>
              <a:defRPr/>
            </a:pPr>
            <a:fld id="{6C603F85-FDC9-4310-8AA3-6D62126F9010}" type="slidenum">
              <a:rPr lang="es-ES_tradnl"/>
              <a:pPr>
                <a:defRPr/>
              </a:pPr>
              <a:t>‹Nº›</a:t>
            </a:fld>
            <a:endParaRPr lang="es-ES_tradnl"/>
          </a:p>
        </p:txBody>
      </p:sp>
    </p:spTree>
    <p:extLst>
      <p:ext uri="{BB962C8B-B14F-4D97-AF65-F5344CB8AC3E}">
        <p14:creationId xmlns:p14="http://schemas.microsoft.com/office/powerpoint/2010/main" val="1631388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80" tIns="0" rIns="20080" bIns="0" numCol="1" anchor="t" anchorCtr="0" compatLnSpc="1">
            <a:prstTxWarp prst="textNoShape">
              <a:avLst/>
            </a:prstTxWarp>
          </a:bodyPr>
          <a:lstStyle>
            <a:lvl1pPr defTabSz="963613" eaLnBrk="0" hangingPunct="0">
              <a:defRPr sz="1100" i="1">
                <a:latin typeface="Times New Roman" charset="0"/>
              </a:defRPr>
            </a:lvl1pPr>
          </a:lstStyle>
          <a:p>
            <a:pPr>
              <a:defRPr/>
            </a:pPr>
            <a:endParaRPr lang="es-ES_tradnl"/>
          </a:p>
        </p:txBody>
      </p:sp>
      <p:sp>
        <p:nvSpPr>
          <p:cNvPr id="2051"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80" tIns="0" rIns="20080" bIns="0" numCol="1" anchor="t" anchorCtr="0" compatLnSpc="1">
            <a:prstTxWarp prst="textNoShape">
              <a:avLst/>
            </a:prstTxWarp>
          </a:bodyPr>
          <a:lstStyle>
            <a:lvl1pPr algn="r" defTabSz="963613" eaLnBrk="0" hangingPunct="0">
              <a:defRPr sz="1100" i="1">
                <a:latin typeface="Times New Roman" charset="0"/>
              </a:defRPr>
            </a:lvl1pPr>
          </a:lstStyle>
          <a:p>
            <a:pPr>
              <a:defRPr/>
            </a:pPr>
            <a:endParaRPr lang="es-ES_tradnl"/>
          </a:p>
        </p:txBody>
      </p:sp>
      <p:sp>
        <p:nvSpPr>
          <p:cNvPr id="535556" name="Rectangle 4"/>
          <p:cNvSpPr>
            <a:spLocks noGrp="1" noRot="1" noChangeAspect="1" noChangeArrowheads="1" noTextEdit="1"/>
          </p:cNvSpPr>
          <p:nvPr>
            <p:ph type="sldImg" idx="2"/>
          </p:nvPr>
        </p:nvSpPr>
        <p:spPr bwMode="auto">
          <a:xfrm>
            <a:off x="1266825" y="728663"/>
            <a:ext cx="4781550" cy="35861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74725" y="4560888"/>
            <a:ext cx="536575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047" tIns="48525" rIns="97047" bIns="48525" numCol="1" anchor="t" anchorCtr="0" compatLnSpc="1">
            <a:prstTxWarp prst="textNoShape">
              <a:avLst/>
            </a:prstTxWarp>
          </a:bodyPr>
          <a:lstStyle/>
          <a:p>
            <a:pPr lvl="0"/>
            <a:r>
              <a:rPr lang="es-ES_tradnl" noProof="0"/>
              <a:t>Haga clic para modificar el estilo de texto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2054"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80" tIns="0" rIns="20080" bIns="0" numCol="1" anchor="b" anchorCtr="0" compatLnSpc="1">
            <a:prstTxWarp prst="textNoShape">
              <a:avLst/>
            </a:prstTxWarp>
          </a:bodyPr>
          <a:lstStyle>
            <a:lvl1pPr defTabSz="963613" eaLnBrk="0" hangingPunct="0">
              <a:defRPr sz="1100" i="1">
                <a:latin typeface="Times New Roman" charset="0"/>
              </a:defRPr>
            </a:lvl1pPr>
          </a:lstStyle>
          <a:p>
            <a:pPr>
              <a:defRPr/>
            </a:pPr>
            <a:endParaRPr lang="es-ES_tradnl"/>
          </a:p>
        </p:txBody>
      </p:sp>
      <p:sp>
        <p:nvSpPr>
          <p:cNvPr id="2055"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80" tIns="0" rIns="20080" bIns="0" numCol="1" anchor="b" anchorCtr="0" compatLnSpc="1">
            <a:prstTxWarp prst="textNoShape">
              <a:avLst/>
            </a:prstTxWarp>
          </a:bodyPr>
          <a:lstStyle>
            <a:lvl1pPr algn="r" defTabSz="963613" eaLnBrk="0" hangingPunct="0">
              <a:defRPr sz="1100" i="1">
                <a:latin typeface="Times New Roman" charset="0"/>
              </a:defRPr>
            </a:lvl1pPr>
          </a:lstStyle>
          <a:p>
            <a:pPr>
              <a:defRPr/>
            </a:pPr>
            <a:fld id="{C8407179-554D-417D-8E23-46348ACA883F}" type="slidenum">
              <a:rPr lang="es-ES_tradnl"/>
              <a:pPr>
                <a:defRPr/>
              </a:pPr>
              <a:t>‹Nº›</a:t>
            </a:fld>
            <a:endParaRPr lang="es-ES_tradnl"/>
          </a:p>
        </p:txBody>
      </p:sp>
    </p:spTree>
    <p:extLst>
      <p:ext uri="{BB962C8B-B14F-4D97-AF65-F5344CB8AC3E}">
        <p14:creationId xmlns:p14="http://schemas.microsoft.com/office/powerpoint/2010/main" val="23602633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7"/>
          <p:cNvSpPr>
            <a:spLocks noGrp="1" noChangeArrowheads="1"/>
          </p:cNvSpPr>
          <p:nvPr>
            <p:ph type="sldNum" sz="quarter" idx="5"/>
          </p:nvPr>
        </p:nvSpPr>
        <p:spPr>
          <a:noFill/>
        </p:spPr>
        <p:txBody>
          <a:bodyPr/>
          <a:lstStyle>
            <a:lvl1pPr defTabSz="962025" eaLnBrk="0" hangingPunct="0">
              <a:defRPr sz="2400">
                <a:solidFill>
                  <a:schemeClr val="tx1"/>
                </a:solidFill>
                <a:latin typeface="Times New Roman" pitchFamily="18" charset="0"/>
              </a:defRPr>
            </a:lvl1pPr>
            <a:lvl2pPr marL="742950" indent="-285750" defTabSz="962025" eaLnBrk="0" hangingPunct="0">
              <a:defRPr sz="2400">
                <a:solidFill>
                  <a:schemeClr val="tx1"/>
                </a:solidFill>
                <a:latin typeface="Times New Roman" pitchFamily="18" charset="0"/>
              </a:defRPr>
            </a:lvl2pPr>
            <a:lvl3pPr marL="1143000" indent="-228600" defTabSz="962025" eaLnBrk="0" hangingPunct="0">
              <a:defRPr sz="2400">
                <a:solidFill>
                  <a:schemeClr val="tx1"/>
                </a:solidFill>
                <a:latin typeface="Times New Roman" pitchFamily="18" charset="0"/>
              </a:defRPr>
            </a:lvl3pPr>
            <a:lvl4pPr marL="1600200" indent="-228600" defTabSz="962025" eaLnBrk="0" hangingPunct="0">
              <a:defRPr sz="2400">
                <a:solidFill>
                  <a:schemeClr val="tx1"/>
                </a:solidFill>
                <a:latin typeface="Times New Roman" pitchFamily="18" charset="0"/>
              </a:defRPr>
            </a:lvl4pPr>
            <a:lvl5pPr marL="2057400" indent="-228600" defTabSz="962025" eaLnBrk="0" hangingPunct="0">
              <a:defRPr sz="2400">
                <a:solidFill>
                  <a:schemeClr val="tx1"/>
                </a:solidFill>
                <a:latin typeface="Times New Roman" pitchFamily="18" charset="0"/>
              </a:defRPr>
            </a:lvl5pPr>
            <a:lvl6pPr marL="2514600" indent="-228600" defTabSz="962025" eaLnBrk="0" fontAlgn="base" hangingPunct="0">
              <a:spcBef>
                <a:spcPct val="0"/>
              </a:spcBef>
              <a:spcAft>
                <a:spcPct val="0"/>
              </a:spcAft>
              <a:defRPr sz="2400">
                <a:solidFill>
                  <a:schemeClr val="tx1"/>
                </a:solidFill>
                <a:latin typeface="Times New Roman" pitchFamily="18" charset="0"/>
              </a:defRPr>
            </a:lvl6pPr>
            <a:lvl7pPr marL="2971800" indent="-228600" defTabSz="962025" eaLnBrk="0" fontAlgn="base" hangingPunct="0">
              <a:spcBef>
                <a:spcPct val="0"/>
              </a:spcBef>
              <a:spcAft>
                <a:spcPct val="0"/>
              </a:spcAft>
              <a:defRPr sz="2400">
                <a:solidFill>
                  <a:schemeClr val="tx1"/>
                </a:solidFill>
                <a:latin typeface="Times New Roman" pitchFamily="18" charset="0"/>
              </a:defRPr>
            </a:lvl7pPr>
            <a:lvl8pPr marL="3429000" indent="-228600" defTabSz="962025" eaLnBrk="0" fontAlgn="base" hangingPunct="0">
              <a:spcBef>
                <a:spcPct val="0"/>
              </a:spcBef>
              <a:spcAft>
                <a:spcPct val="0"/>
              </a:spcAft>
              <a:defRPr sz="2400">
                <a:solidFill>
                  <a:schemeClr val="tx1"/>
                </a:solidFill>
                <a:latin typeface="Times New Roman" pitchFamily="18" charset="0"/>
              </a:defRPr>
            </a:lvl8pPr>
            <a:lvl9pPr marL="3886200" indent="-228600" defTabSz="962025" eaLnBrk="0" fontAlgn="base" hangingPunct="0">
              <a:spcBef>
                <a:spcPct val="0"/>
              </a:spcBef>
              <a:spcAft>
                <a:spcPct val="0"/>
              </a:spcAft>
              <a:defRPr sz="2400">
                <a:solidFill>
                  <a:schemeClr val="tx1"/>
                </a:solidFill>
                <a:latin typeface="Times New Roman" pitchFamily="18" charset="0"/>
              </a:defRPr>
            </a:lvl9pPr>
          </a:lstStyle>
          <a:p>
            <a:fld id="{74D45228-5AE4-4482-82E3-A867022C0629}" type="slidenum">
              <a:rPr lang="es-ES_tradnl" sz="1100" smtClean="0">
                <a:solidFill>
                  <a:srgbClr val="000000"/>
                </a:solidFill>
              </a:rPr>
              <a:pPr/>
              <a:t>1</a:t>
            </a:fld>
            <a:endParaRPr lang="es-ES_tradnl" sz="1100">
              <a:solidFill>
                <a:srgbClr val="000000"/>
              </a:solidFill>
            </a:endParaRPr>
          </a:p>
        </p:txBody>
      </p:sp>
      <p:sp>
        <p:nvSpPr>
          <p:cNvPr id="541699" name="Rectangle 2"/>
          <p:cNvSpPr>
            <a:spLocks noGrp="1" noRot="1" noChangeAspect="1" noChangeArrowheads="1" noTextEdit="1"/>
          </p:cNvSpPr>
          <p:nvPr>
            <p:ph type="sldImg"/>
          </p:nvPr>
        </p:nvSpPr>
        <p:spPr>
          <a:ln cap="flat"/>
        </p:spPr>
      </p:sp>
      <p:sp>
        <p:nvSpPr>
          <p:cNvPr id="541700" name="Rectangle 3"/>
          <p:cNvSpPr>
            <a:spLocks noGrp="1" noChangeArrowheads="1"/>
          </p:cNvSpPr>
          <p:nvPr>
            <p:ph type="body" idx="1"/>
          </p:nvPr>
        </p:nvSpPr>
        <p:spPr>
          <a:noFill/>
        </p:spPr>
        <p:txBody>
          <a:bodyPr/>
          <a:lstStyle/>
          <a:p>
            <a:pPr eaLnBrk="1" hangingPunct="1"/>
            <a:endParaRPr lang="es-E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091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5091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5091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44DBD863-EA0F-4576-87ED-CD1D057C3BD3}" type="slidenum">
              <a:rPr lang="es-ES_tradnl" sz="1100" smtClean="0">
                <a:solidFill>
                  <a:srgbClr val="000000"/>
                </a:solidFill>
              </a:rPr>
              <a:pPr/>
              <a:t>13</a:t>
            </a:fld>
            <a:endParaRPr lang="es-ES_tradnl" sz="1100">
              <a:solidFill>
                <a:srgbClr val="000000"/>
              </a:solidFill>
            </a:endParaRPr>
          </a:p>
        </p:txBody>
      </p:sp>
      <p:sp>
        <p:nvSpPr>
          <p:cNvPr id="550917" name="Text Box 1"/>
          <p:cNvSpPr txBox="1">
            <a:spLocks noChangeArrowheads="1"/>
          </p:cNvSpPr>
          <p:nvPr/>
        </p:nvSpPr>
        <p:spPr bwMode="auto">
          <a:xfrm>
            <a:off x="1265238" y="727075"/>
            <a:ext cx="4786312" cy="35893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6" rIns="91432" bIns="45716"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CL" sz="1900">
              <a:solidFill>
                <a:srgbClr val="000000"/>
              </a:solidFill>
              <a:latin typeface="Calibri" pitchFamily="34" charset="0"/>
            </a:endParaRPr>
          </a:p>
        </p:txBody>
      </p:sp>
      <p:sp>
        <p:nvSpPr>
          <p:cNvPr id="550918" name="Rectangle 2"/>
          <p:cNvSpPr>
            <a:spLocks noGrp="1" noChangeArrowheads="1"/>
          </p:cNvSpPr>
          <p:nvPr>
            <p:ph type="body"/>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193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5193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5194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A9D0C6C2-70FD-4EF0-AAD7-557DA20005B0}" type="slidenum">
              <a:rPr lang="es-ES_tradnl" sz="1100" smtClean="0">
                <a:solidFill>
                  <a:srgbClr val="000000"/>
                </a:solidFill>
              </a:rPr>
              <a:pPr/>
              <a:t>14</a:t>
            </a:fld>
            <a:endParaRPr lang="es-ES_tradnl" sz="1100">
              <a:solidFill>
                <a:srgbClr val="000000"/>
              </a:solidFill>
            </a:endParaRPr>
          </a:p>
        </p:txBody>
      </p:sp>
      <p:sp>
        <p:nvSpPr>
          <p:cNvPr id="551941"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51942"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6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5296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5296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87723A8B-E10E-4EE6-8B0A-3C0050AE5CA7}" type="slidenum">
              <a:rPr lang="es-ES_tradnl" sz="1100" smtClean="0">
                <a:solidFill>
                  <a:srgbClr val="000000"/>
                </a:solidFill>
              </a:rPr>
              <a:pPr/>
              <a:t>15</a:t>
            </a:fld>
            <a:endParaRPr lang="es-ES_tradnl" sz="1100">
              <a:solidFill>
                <a:srgbClr val="000000"/>
              </a:solidFill>
            </a:endParaRPr>
          </a:p>
        </p:txBody>
      </p:sp>
      <p:sp>
        <p:nvSpPr>
          <p:cNvPr id="552965"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5296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398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5398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5398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A0F4B9A2-AECD-44A5-88D4-651ED2894E70}" type="slidenum">
              <a:rPr lang="es-ES_tradnl" sz="1100" smtClean="0">
                <a:solidFill>
                  <a:srgbClr val="000000"/>
                </a:solidFill>
              </a:rPr>
              <a:pPr/>
              <a:t>16</a:t>
            </a:fld>
            <a:endParaRPr lang="es-ES_tradnl" sz="1100">
              <a:solidFill>
                <a:srgbClr val="000000"/>
              </a:solidFill>
            </a:endParaRPr>
          </a:p>
        </p:txBody>
      </p:sp>
      <p:sp>
        <p:nvSpPr>
          <p:cNvPr id="553989"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5399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5010"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55011"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55012"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E86C156D-BED1-4B89-8577-001023215775}" type="slidenum">
              <a:rPr lang="es-ES_tradnl" sz="1100" smtClean="0">
                <a:solidFill>
                  <a:srgbClr val="000000"/>
                </a:solidFill>
              </a:rPr>
              <a:pPr/>
              <a:t>17</a:t>
            </a:fld>
            <a:endParaRPr lang="es-ES_tradnl" sz="1100">
              <a:solidFill>
                <a:srgbClr val="000000"/>
              </a:solidFill>
            </a:endParaRPr>
          </a:p>
        </p:txBody>
      </p:sp>
      <p:sp>
        <p:nvSpPr>
          <p:cNvPr id="555013"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55014"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603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5603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5603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B0DD0F1E-64E7-471C-BA24-6CDA99A02E56}" type="slidenum">
              <a:rPr lang="es-ES_tradnl" sz="1100" smtClean="0">
                <a:solidFill>
                  <a:srgbClr val="000000"/>
                </a:solidFill>
              </a:rPr>
              <a:pPr/>
              <a:t>19</a:t>
            </a:fld>
            <a:endParaRPr lang="es-ES_tradnl" sz="1100">
              <a:solidFill>
                <a:srgbClr val="000000"/>
              </a:solidFill>
            </a:endParaRPr>
          </a:p>
        </p:txBody>
      </p:sp>
      <p:sp>
        <p:nvSpPr>
          <p:cNvPr id="556037"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56038"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705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5705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5706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C5D6E356-B784-42A0-BEA8-7473787D09B9}" type="slidenum">
              <a:rPr lang="es-ES_tradnl" sz="1100" smtClean="0">
                <a:solidFill>
                  <a:srgbClr val="000000"/>
                </a:solidFill>
              </a:rPr>
              <a:pPr/>
              <a:t>20</a:t>
            </a:fld>
            <a:endParaRPr lang="es-ES_tradnl" sz="1100">
              <a:solidFill>
                <a:srgbClr val="000000"/>
              </a:solidFill>
            </a:endParaRPr>
          </a:p>
        </p:txBody>
      </p:sp>
      <p:sp>
        <p:nvSpPr>
          <p:cNvPr id="557061"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57062"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808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5808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5808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36832E2F-3061-4890-804D-D37E0FB4C004}" type="slidenum">
              <a:rPr lang="es-ES_tradnl" sz="1100" smtClean="0">
                <a:solidFill>
                  <a:srgbClr val="000000"/>
                </a:solidFill>
              </a:rPr>
              <a:pPr/>
              <a:t>21</a:t>
            </a:fld>
            <a:endParaRPr lang="es-ES_tradnl" sz="1100">
              <a:solidFill>
                <a:srgbClr val="000000"/>
              </a:solidFill>
            </a:endParaRPr>
          </a:p>
        </p:txBody>
      </p:sp>
      <p:sp>
        <p:nvSpPr>
          <p:cNvPr id="558085"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5808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910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5910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5910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CD61826F-4EA9-43DC-B01A-EFB528EFA558}" type="slidenum">
              <a:rPr lang="es-ES_tradnl" sz="1100" smtClean="0">
                <a:solidFill>
                  <a:srgbClr val="000000"/>
                </a:solidFill>
              </a:rPr>
              <a:pPr/>
              <a:t>22</a:t>
            </a:fld>
            <a:endParaRPr lang="es-ES_tradnl" sz="1100">
              <a:solidFill>
                <a:srgbClr val="000000"/>
              </a:solidFill>
            </a:endParaRPr>
          </a:p>
        </p:txBody>
      </p:sp>
      <p:sp>
        <p:nvSpPr>
          <p:cNvPr id="559109"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5911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0130"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60131"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60132"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E2372635-809E-424F-9484-5C34961280A9}" type="slidenum">
              <a:rPr lang="es-ES_tradnl" sz="1100" smtClean="0">
                <a:solidFill>
                  <a:srgbClr val="000000"/>
                </a:solidFill>
              </a:rPr>
              <a:pPr/>
              <a:t>23</a:t>
            </a:fld>
            <a:endParaRPr lang="es-ES_tradnl" sz="1100">
              <a:solidFill>
                <a:srgbClr val="000000"/>
              </a:solidFill>
            </a:endParaRPr>
          </a:p>
        </p:txBody>
      </p:sp>
      <p:sp>
        <p:nvSpPr>
          <p:cNvPr id="560133"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60134"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4272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4272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5C4678F2-D426-4454-9E1E-40A0D26440C7}" type="slidenum">
              <a:rPr lang="es-ES_tradnl" sz="1100" smtClean="0">
                <a:solidFill>
                  <a:srgbClr val="000000"/>
                </a:solidFill>
              </a:rPr>
              <a:pPr/>
              <a:t>3</a:t>
            </a:fld>
            <a:endParaRPr lang="es-ES_tradnl" sz="1100">
              <a:solidFill>
                <a:srgbClr val="000000"/>
              </a:solidFill>
            </a:endParaRPr>
          </a:p>
        </p:txBody>
      </p:sp>
      <p:sp>
        <p:nvSpPr>
          <p:cNvPr id="542725"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4272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115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6115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6115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4E2501F1-0FB6-44E7-9E8C-969FA7E59031}" type="slidenum">
              <a:rPr lang="es-ES_tradnl" sz="1100" smtClean="0">
                <a:solidFill>
                  <a:srgbClr val="000000"/>
                </a:solidFill>
              </a:rPr>
              <a:pPr/>
              <a:t>24</a:t>
            </a:fld>
            <a:endParaRPr lang="es-ES_tradnl" sz="1100">
              <a:solidFill>
                <a:srgbClr val="000000"/>
              </a:solidFill>
            </a:endParaRPr>
          </a:p>
        </p:txBody>
      </p:sp>
      <p:sp>
        <p:nvSpPr>
          <p:cNvPr id="561157"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61158"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217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6217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6218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133E149C-1576-43D1-8A98-0BBD5F95A891}" type="slidenum">
              <a:rPr lang="es-ES_tradnl" sz="1100" smtClean="0">
                <a:solidFill>
                  <a:srgbClr val="000000"/>
                </a:solidFill>
              </a:rPr>
              <a:pPr/>
              <a:t>25</a:t>
            </a:fld>
            <a:endParaRPr lang="es-ES_tradnl" sz="1100">
              <a:solidFill>
                <a:srgbClr val="000000"/>
              </a:solidFill>
            </a:endParaRPr>
          </a:p>
        </p:txBody>
      </p:sp>
      <p:sp>
        <p:nvSpPr>
          <p:cNvPr id="562181"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62182"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0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6320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6320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D29DA48E-53AC-4F0C-8724-C861757AEAB9}" type="slidenum">
              <a:rPr lang="es-ES_tradnl" sz="1100" smtClean="0">
                <a:solidFill>
                  <a:srgbClr val="000000"/>
                </a:solidFill>
              </a:rPr>
              <a:pPr/>
              <a:t>26</a:t>
            </a:fld>
            <a:endParaRPr lang="es-ES_tradnl" sz="1100">
              <a:solidFill>
                <a:srgbClr val="000000"/>
              </a:solidFill>
            </a:endParaRPr>
          </a:p>
        </p:txBody>
      </p:sp>
      <p:sp>
        <p:nvSpPr>
          <p:cNvPr id="563205"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6320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422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6422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6422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7027E580-68F5-409E-A18A-5000971B4F25}" type="slidenum">
              <a:rPr lang="es-ES_tradnl" sz="1100" smtClean="0">
                <a:solidFill>
                  <a:srgbClr val="000000"/>
                </a:solidFill>
              </a:rPr>
              <a:pPr/>
              <a:t>27</a:t>
            </a:fld>
            <a:endParaRPr lang="es-ES_tradnl" sz="1100">
              <a:solidFill>
                <a:srgbClr val="000000"/>
              </a:solidFill>
            </a:endParaRPr>
          </a:p>
        </p:txBody>
      </p:sp>
      <p:sp>
        <p:nvSpPr>
          <p:cNvPr id="564229"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6423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5250"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65251"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65252"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BC01B4BF-BFA7-4C96-A2BF-6707867D548D}" type="slidenum">
              <a:rPr lang="es-ES_tradnl" sz="1100" smtClean="0">
                <a:solidFill>
                  <a:srgbClr val="000000"/>
                </a:solidFill>
              </a:rPr>
              <a:pPr/>
              <a:t>28</a:t>
            </a:fld>
            <a:endParaRPr lang="es-ES_tradnl" sz="1100">
              <a:solidFill>
                <a:srgbClr val="000000"/>
              </a:solidFill>
            </a:endParaRPr>
          </a:p>
        </p:txBody>
      </p:sp>
      <p:sp>
        <p:nvSpPr>
          <p:cNvPr id="565253"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65254"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627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6627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6627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9FCD639F-5378-4545-92B6-F188F27D426A}" type="slidenum">
              <a:rPr lang="es-ES_tradnl" sz="1100" smtClean="0">
                <a:solidFill>
                  <a:srgbClr val="000000"/>
                </a:solidFill>
              </a:rPr>
              <a:pPr/>
              <a:t>29</a:t>
            </a:fld>
            <a:endParaRPr lang="es-ES_tradnl" sz="1100">
              <a:solidFill>
                <a:srgbClr val="000000"/>
              </a:solidFill>
            </a:endParaRPr>
          </a:p>
        </p:txBody>
      </p:sp>
      <p:sp>
        <p:nvSpPr>
          <p:cNvPr id="566277"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66278"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729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6729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6730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9746E11C-86ED-4388-8730-D9E62DE9BA5D}" type="slidenum">
              <a:rPr lang="es-ES_tradnl" sz="1100" smtClean="0">
                <a:solidFill>
                  <a:srgbClr val="000000"/>
                </a:solidFill>
              </a:rPr>
              <a:pPr/>
              <a:t>30</a:t>
            </a:fld>
            <a:endParaRPr lang="es-ES_tradnl" sz="1100">
              <a:solidFill>
                <a:srgbClr val="000000"/>
              </a:solidFill>
            </a:endParaRPr>
          </a:p>
        </p:txBody>
      </p:sp>
      <p:sp>
        <p:nvSpPr>
          <p:cNvPr id="567301"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67302"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832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6832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6832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02BCD42D-5817-4953-8245-065F249219D2}" type="slidenum">
              <a:rPr lang="es-ES_tradnl" sz="1100" smtClean="0">
                <a:solidFill>
                  <a:srgbClr val="000000"/>
                </a:solidFill>
              </a:rPr>
              <a:pPr/>
              <a:t>31</a:t>
            </a:fld>
            <a:endParaRPr lang="es-ES_tradnl" sz="1100">
              <a:solidFill>
                <a:srgbClr val="000000"/>
              </a:solidFill>
            </a:endParaRPr>
          </a:p>
        </p:txBody>
      </p:sp>
      <p:sp>
        <p:nvSpPr>
          <p:cNvPr id="568325"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6832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934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6934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6934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64CC9241-DACB-43A5-B761-0DB2DC75AD1A}" type="slidenum">
              <a:rPr lang="es-ES_tradnl" sz="1100" smtClean="0">
                <a:solidFill>
                  <a:srgbClr val="000000"/>
                </a:solidFill>
              </a:rPr>
              <a:pPr/>
              <a:t>32</a:t>
            </a:fld>
            <a:endParaRPr lang="es-ES_tradnl" sz="1100">
              <a:solidFill>
                <a:srgbClr val="000000"/>
              </a:solidFill>
            </a:endParaRPr>
          </a:p>
        </p:txBody>
      </p:sp>
      <p:sp>
        <p:nvSpPr>
          <p:cNvPr id="569349"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6935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0370"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70371"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70372"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1F51ED3B-747C-4DA0-BA5B-5FC89B9D4FB3}" type="slidenum">
              <a:rPr lang="es-ES_tradnl" sz="1100" smtClean="0">
                <a:solidFill>
                  <a:srgbClr val="000000"/>
                </a:solidFill>
              </a:rPr>
              <a:pPr/>
              <a:t>33</a:t>
            </a:fld>
            <a:endParaRPr lang="es-ES_tradnl" sz="1100">
              <a:solidFill>
                <a:srgbClr val="000000"/>
              </a:solidFill>
            </a:endParaRPr>
          </a:p>
        </p:txBody>
      </p:sp>
      <p:sp>
        <p:nvSpPr>
          <p:cNvPr id="570373"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70374"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725" eaLnBrk="0" hangingPunct="0">
              <a:defRPr sz="2400">
                <a:solidFill>
                  <a:schemeClr val="tx1"/>
                </a:solidFill>
                <a:latin typeface="Times New Roman" pitchFamily="18" charset="0"/>
              </a:defRPr>
            </a:lvl1pPr>
            <a:lvl2pPr marL="742950" indent="-285750" defTabSz="974725" eaLnBrk="0" hangingPunct="0">
              <a:defRPr sz="2400">
                <a:solidFill>
                  <a:schemeClr val="tx1"/>
                </a:solidFill>
                <a:latin typeface="Times New Roman" pitchFamily="18" charset="0"/>
              </a:defRPr>
            </a:lvl2pPr>
            <a:lvl3pPr marL="1143000" indent="-228600" defTabSz="974725" eaLnBrk="0" hangingPunct="0">
              <a:defRPr sz="2400">
                <a:solidFill>
                  <a:schemeClr val="tx1"/>
                </a:solidFill>
                <a:latin typeface="Times New Roman" pitchFamily="18" charset="0"/>
              </a:defRPr>
            </a:lvl3pPr>
            <a:lvl4pPr marL="1600200" indent="-228600" defTabSz="974725" eaLnBrk="0" hangingPunct="0">
              <a:defRPr sz="2400">
                <a:solidFill>
                  <a:schemeClr val="tx1"/>
                </a:solidFill>
                <a:latin typeface="Times New Roman" pitchFamily="18" charset="0"/>
              </a:defRPr>
            </a:lvl4pPr>
            <a:lvl5pPr marL="2057400" indent="-228600" defTabSz="974725" eaLnBrk="0" hangingPunct="0">
              <a:defRPr sz="2400">
                <a:solidFill>
                  <a:schemeClr val="tx1"/>
                </a:solidFill>
                <a:latin typeface="Times New Roman" pitchFamily="18" charset="0"/>
              </a:defRPr>
            </a:lvl5pPr>
            <a:lvl6pPr marL="2514600" indent="-228600" defTabSz="974725" eaLnBrk="0" fontAlgn="base" hangingPunct="0">
              <a:spcBef>
                <a:spcPct val="0"/>
              </a:spcBef>
              <a:spcAft>
                <a:spcPct val="0"/>
              </a:spcAft>
              <a:defRPr sz="2400">
                <a:solidFill>
                  <a:schemeClr val="tx1"/>
                </a:solidFill>
                <a:latin typeface="Times New Roman" pitchFamily="18" charset="0"/>
              </a:defRPr>
            </a:lvl6pPr>
            <a:lvl7pPr marL="2971800" indent="-228600" defTabSz="974725" eaLnBrk="0" fontAlgn="base" hangingPunct="0">
              <a:spcBef>
                <a:spcPct val="0"/>
              </a:spcBef>
              <a:spcAft>
                <a:spcPct val="0"/>
              </a:spcAft>
              <a:defRPr sz="2400">
                <a:solidFill>
                  <a:schemeClr val="tx1"/>
                </a:solidFill>
                <a:latin typeface="Times New Roman" pitchFamily="18" charset="0"/>
              </a:defRPr>
            </a:lvl7pPr>
            <a:lvl8pPr marL="3429000" indent="-228600" defTabSz="974725" eaLnBrk="0" fontAlgn="base" hangingPunct="0">
              <a:spcBef>
                <a:spcPct val="0"/>
              </a:spcBef>
              <a:spcAft>
                <a:spcPct val="0"/>
              </a:spcAft>
              <a:defRPr sz="2400">
                <a:solidFill>
                  <a:schemeClr val="tx1"/>
                </a:solidFill>
                <a:latin typeface="Times New Roman" pitchFamily="18" charset="0"/>
              </a:defRPr>
            </a:lvl8pPr>
            <a:lvl9pPr marL="3886200" indent="-228600" defTabSz="974725" eaLnBrk="0" fontAlgn="base" hangingPunct="0">
              <a:spcBef>
                <a:spcPct val="0"/>
              </a:spcBef>
              <a:spcAft>
                <a:spcPct val="0"/>
              </a:spcAft>
              <a:defRPr sz="2400">
                <a:solidFill>
                  <a:schemeClr val="tx1"/>
                </a:solidFill>
                <a:latin typeface="Times New Roman" pitchFamily="18" charset="0"/>
              </a:defRPr>
            </a:lvl9pPr>
          </a:lstStyle>
          <a:p>
            <a:fld id="{8C72C44D-C0F3-45EC-BC81-65639B58BEE1}" type="slidenum">
              <a:rPr lang="es-ES_tradnl" sz="1100" smtClean="0">
                <a:solidFill>
                  <a:srgbClr val="000000"/>
                </a:solidFill>
                <a:ea typeface="MS PGothic" pitchFamily="34" charset="-128"/>
              </a:rPr>
              <a:pPr/>
              <a:t>4</a:t>
            </a:fld>
            <a:endParaRPr lang="es-ES_tradnl" sz="1100">
              <a:solidFill>
                <a:srgbClr val="000000"/>
              </a:solidFill>
              <a:ea typeface="MS PGothic" pitchFamily="34" charset="-128"/>
            </a:endParaRPr>
          </a:p>
        </p:txBody>
      </p:sp>
      <p:sp>
        <p:nvSpPr>
          <p:cNvPr id="543747" name="Rectangle 2"/>
          <p:cNvSpPr>
            <a:spLocks noGrp="1" noRot="1" noChangeAspect="1" noChangeArrowheads="1" noTextEdit="1"/>
          </p:cNvSpPr>
          <p:nvPr>
            <p:ph type="sldImg"/>
          </p:nvPr>
        </p:nvSpPr>
        <p:spPr>
          <a:xfrm>
            <a:off x="1266825" y="727075"/>
            <a:ext cx="4781550" cy="3586163"/>
          </a:xfrm>
          <a:ln cap="flat"/>
        </p:spPr>
      </p:sp>
      <p:sp>
        <p:nvSpPr>
          <p:cNvPr id="543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139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7139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7139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77D98871-E4FF-4B7C-AF94-EDCFEB9AEBE0}" type="slidenum">
              <a:rPr lang="es-ES_tradnl" sz="1100" smtClean="0">
                <a:solidFill>
                  <a:srgbClr val="000000"/>
                </a:solidFill>
              </a:rPr>
              <a:pPr/>
              <a:t>34</a:t>
            </a:fld>
            <a:endParaRPr lang="es-ES_tradnl" sz="1100">
              <a:solidFill>
                <a:srgbClr val="000000"/>
              </a:solidFill>
            </a:endParaRPr>
          </a:p>
        </p:txBody>
      </p:sp>
      <p:sp>
        <p:nvSpPr>
          <p:cNvPr id="571397"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71398"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241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7241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7242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4CBEF235-3E57-4C73-9EB6-FBCE37EB6923}" type="slidenum">
              <a:rPr lang="es-ES_tradnl" sz="1100" smtClean="0">
                <a:solidFill>
                  <a:srgbClr val="000000"/>
                </a:solidFill>
              </a:rPr>
              <a:pPr/>
              <a:t>35</a:t>
            </a:fld>
            <a:endParaRPr lang="es-ES_tradnl" sz="1100">
              <a:solidFill>
                <a:srgbClr val="000000"/>
              </a:solidFill>
            </a:endParaRPr>
          </a:p>
        </p:txBody>
      </p:sp>
      <p:sp>
        <p:nvSpPr>
          <p:cNvPr id="572421"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72422"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4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7344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7344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0F6EB86B-6BFB-4532-91AF-3E1C98208DA6}" type="slidenum">
              <a:rPr lang="es-ES_tradnl" sz="1100" smtClean="0">
                <a:solidFill>
                  <a:srgbClr val="000000"/>
                </a:solidFill>
              </a:rPr>
              <a:pPr/>
              <a:t>36</a:t>
            </a:fld>
            <a:endParaRPr lang="es-ES_tradnl" sz="1100">
              <a:solidFill>
                <a:srgbClr val="000000"/>
              </a:solidFill>
            </a:endParaRPr>
          </a:p>
        </p:txBody>
      </p:sp>
      <p:sp>
        <p:nvSpPr>
          <p:cNvPr id="573445"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7344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446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7446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7446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E9EB9C27-1F12-4926-BA45-A155A3AA71EA}" type="slidenum">
              <a:rPr lang="es-ES_tradnl" sz="1100" smtClean="0">
                <a:solidFill>
                  <a:srgbClr val="000000"/>
                </a:solidFill>
              </a:rPr>
              <a:pPr/>
              <a:t>37</a:t>
            </a:fld>
            <a:endParaRPr lang="es-ES_tradnl" sz="1100">
              <a:solidFill>
                <a:srgbClr val="000000"/>
              </a:solidFill>
            </a:endParaRPr>
          </a:p>
        </p:txBody>
      </p:sp>
      <p:sp>
        <p:nvSpPr>
          <p:cNvPr id="574469"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7447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5490"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75491"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75492"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FE99465E-A1E0-4E05-8BCC-702599DCE6E7}" type="slidenum">
              <a:rPr lang="es-ES_tradnl" sz="1100" smtClean="0">
                <a:solidFill>
                  <a:srgbClr val="000000"/>
                </a:solidFill>
              </a:rPr>
              <a:pPr/>
              <a:t>38</a:t>
            </a:fld>
            <a:endParaRPr lang="es-ES_tradnl" sz="1100">
              <a:solidFill>
                <a:srgbClr val="000000"/>
              </a:solidFill>
            </a:endParaRPr>
          </a:p>
        </p:txBody>
      </p:sp>
      <p:sp>
        <p:nvSpPr>
          <p:cNvPr id="575493"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75494"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651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7651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7651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9CDA9BA1-0A12-4999-9079-A20038E549DA}" type="slidenum">
              <a:rPr lang="es-ES_tradnl" sz="1100" smtClean="0">
                <a:solidFill>
                  <a:srgbClr val="000000"/>
                </a:solidFill>
              </a:rPr>
              <a:pPr/>
              <a:t>39</a:t>
            </a:fld>
            <a:endParaRPr lang="es-ES_tradnl" sz="1100">
              <a:solidFill>
                <a:srgbClr val="000000"/>
              </a:solidFill>
            </a:endParaRPr>
          </a:p>
        </p:txBody>
      </p:sp>
      <p:sp>
        <p:nvSpPr>
          <p:cNvPr id="576517"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76518"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753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7753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7754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7ADD6A61-0B41-4343-B6B9-CD1EE19093BB}" type="slidenum">
              <a:rPr lang="es-ES_tradnl" sz="1100" smtClean="0">
                <a:solidFill>
                  <a:srgbClr val="000000"/>
                </a:solidFill>
              </a:rPr>
              <a:pPr/>
              <a:t>40</a:t>
            </a:fld>
            <a:endParaRPr lang="es-ES_tradnl" sz="1100">
              <a:solidFill>
                <a:srgbClr val="000000"/>
              </a:solidFill>
            </a:endParaRPr>
          </a:p>
        </p:txBody>
      </p:sp>
      <p:sp>
        <p:nvSpPr>
          <p:cNvPr id="577541"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77542"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856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7856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7856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A1822B11-B384-45B7-A3F6-A0FC3B56F6A1}" type="slidenum">
              <a:rPr lang="es-ES_tradnl" sz="1100" smtClean="0">
                <a:solidFill>
                  <a:srgbClr val="000000"/>
                </a:solidFill>
              </a:rPr>
              <a:pPr/>
              <a:t>41</a:t>
            </a:fld>
            <a:endParaRPr lang="es-ES_tradnl" sz="1100">
              <a:solidFill>
                <a:srgbClr val="000000"/>
              </a:solidFill>
            </a:endParaRPr>
          </a:p>
        </p:txBody>
      </p:sp>
      <p:sp>
        <p:nvSpPr>
          <p:cNvPr id="578565"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7856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7958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7958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D10C536C-818F-4340-9D1C-3B3337C65417}" type="slidenum">
              <a:rPr lang="es-ES_tradnl" sz="1100" smtClean="0">
                <a:solidFill>
                  <a:srgbClr val="000000"/>
                </a:solidFill>
              </a:rPr>
              <a:pPr/>
              <a:t>42</a:t>
            </a:fld>
            <a:endParaRPr lang="es-ES_tradnl" sz="1100">
              <a:solidFill>
                <a:srgbClr val="000000"/>
              </a:solidFill>
            </a:endParaRPr>
          </a:p>
        </p:txBody>
      </p:sp>
      <p:sp>
        <p:nvSpPr>
          <p:cNvPr id="579589"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7959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0610"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80611"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80612"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40CEF403-D45B-4C44-85C7-65500DF4708A}" type="slidenum">
              <a:rPr lang="es-ES_tradnl" sz="1100" smtClean="0">
                <a:solidFill>
                  <a:srgbClr val="000000"/>
                </a:solidFill>
              </a:rPr>
              <a:pPr/>
              <a:t>43</a:t>
            </a:fld>
            <a:endParaRPr lang="es-ES_tradnl" sz="1100">
              <a:solidFill>
                <a:srgbClr val="000000"/>
              </a:solidFill>
            </a:endParaRPr>
          </a:p>
        </p:txBody>
      </p:sp>
      <p:sp>
        <p:nvSpPr>
          <p:cNvPr id="580613"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80614"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4770"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44771"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44772"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E7E34DE8-00A3-40A2-8F79-FEAF27B13AF0}" type="slidenum">
              <a:rPr lang="es-ES_tradnl" sz="1100" smtClean="0">
                <a:solidFill>
                  <a:srgbClr val="000000"/>
                </a:solidFill>
              </a:rPr>
              <a:pPr/>
              <a:t>5</a:t>
            </a:fld>
            <a:endParaRPr lang="es-ES_tradnl" sz="1100">
              <a:solidFill>
                <a:srgbClr val="000000"/>
              </a:solidFill>
            </a:endParaRPr>
          </a:p>
        </p:txBody>
      </p:sp>
      <p:sp>
        <p:nvSpPr>
          <p:cNvPr id="544773"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44774"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265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8265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8266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512533CE-E71E-4EA3-AECC-8D687A80E62D}" type="slidenum">
              <a:rPr lang="es-ES_tradnl" sz="1100" smtClean="0">
                <a:solidFill>
                  <a:srgbClr val="000000"/>
                </a:solidFill>
              </a:rPr>
              <a:pPr/>
              <a:t>44</a:t>
            </a:fld>
            <a:endParaRPr lang="es-ES_tradnl" sz="1100">
              <a:solidFill>
                <a:srgbClr val="000000"/>
              </a:solidFill>
            </a:endParaRPr>
          </a:p>
        </p:txBody>
      </p:sp>
      <p:sp>
        <p:nvSpPr>
          <p:cNvPr id="582661"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82662"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163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8163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8163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7BD08F2F-02CF-43CE-B9FA-D4B437AB9CC9}" type="slidenum">
              <a:rPr lang="es-ES_tradnl" sz="1100" smtClean="0">
                <a:solidFill>
                  <a:srgbClr val="000000"/>
                </a:solidFill>
              </a:rPr>
              <a:pPr/>
              <a:t>46</a:t>
            </a:fld>
            <a:endParaRPr lang="es-ES_tradnl" sz="1100">
              <a:solidFill>
                <a:srgbClr val="000000"/>
              </a:solidFill>
            </a:endParaRPr>
          </a:p>
        </p:txBody>
      </p:sp>
      <p:sp>
        <p:nvSpPr>
          <p:cNvPr id="581637"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81638"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8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8368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8368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72570150-3533-4DF1-AECC-8396147B5408}" type="slidenum">
              <a:rPr lang="es-ES_tradnl" sz="1100" smtClean="0">
                <a:solidFill>
                  <a:srgbClr val="000000"/>
                </a:solidFill>
              </a:rPr>
              <a:pPr/>
              <a:t>47</a:t>
            </a:fld>
            <a:endParaRPr lang="es-ES_tradnl" sz="1100">
              <a:solidFill>
                <a:srgbClr val="000000"/>
              </a:solidFill>
            </a:endParaRPr>
          </a:p>
        </p:txBody>
      </p:sp>
      <p:sp>
        <p:nvSpPr>
          <p:cNvPr id="583685"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8368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470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8470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8470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C67D66D2-2A62-4D4C-A4FD-C72D26C3C7AE}" type="slidenum">
              <a:rPr lang="es-ES_tradnl" sz="1100" smtClean="0">
                <a:solidFill>
                  <a:srgbClr val="000000"/>
                </a:solidFill>
              </a:rPr>
              <a:pPr/>
              <a:t>48</a:t>
            </a:fld>
            <a:endParaRPr lang="es-ES_tradnl" sz="1100">
              <a:solidFill>
                <a:srgbClr val="000000"/>
              </a:solidFill>
            </a:endParaRPr>
          </a:p>
        </p:txBody>
      </p:sp>
      <p:sp>
        <p:nvSpPr>
          <p:cNvPr id="584709"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8471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extLst>
            <a:ext uri="{FAA26D3D-D897-4be2-8F04-BA451C77F1D7}">
              <ma14:placeholderFlag xmlns:ma14="http://schemas.microsoft.com/office/mac/drawingml/2011/main" xmlns="" val="1"/>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eaLnBrk="1" hangingPunct="1"/>
            <a:r>
              <a:rPr lang="es-ES_tradnl" sz="1100">
                <a:solidFill>
                  <a:srgbClr val="000000"/>
                </a:solidFill>
              </a:rPr>
              <a:t>Gestión de Operaciones ICN343; Pablo Escalona R.</a:t>
            </a:r>
          </a:p>
        </p:txBody>
      </p:sp>
      <p:sp>
        <p:nvSpPr>
          <p:cNvPr id="6" name="Rectangle 6"/>
          <p:cNvSpPr>
            <a:spLocks noGrp="1" noChangeArrowheads="1"/>
          </p:cNvSpPr>
          <p:nvPr>
            <p:ph type="ftr" sz="quarter"/>
          </p:nvPr>
        </p:nvSpPr>
        <p:spPr>
          <a:extLst>
            <a:ext uri="{FAA26D3D-D897-4be2-8F04-BA451C77F1D7}">
              <ma14:placeholderFlag xmlns:ma14="http://schemas.microsoft.com/office/mac/drawingml/2011/main" xmlns="" val="1"/>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eaLnBrk="1" hangingPunct="1"/>
            <a:r>
              <a:rPr lang="es-ES_tradnl" sz="1100">
                <a:solidFill>
                  <a:srgbClr val="000000"/>
                </a:solidFill>
              </a:rPr>
              <a:t>Departamento de Industrias. Universidad Técnica Federico Santa María</a:t>
            </a:r>
          </a:p>
        </p:txBody>
      </p:sp>
      <p:sp>
        <p:nvSpPr>
          <p:cNvPr id="7" name="Rectangle 7"/>
          <p:cNvSpPr>
            <a:spLocks noGrp="1" noChangeArrowheads="1"/>
          </p:cNvSpPr>
          <p:nvPr>
            <p:ph type="sldNum" sz="quarter"/>
          </p:nvPr>
        </p:nvSpPr>
        <p:spPr>
          <a:extLst>
            <a:ext uri="{FAA26D3D-D897-4be2-8F04-BA451C77F1D7}">
              <ma14:placeholderFlag xmlns:ma14="http://schemas.microsoft.com/office/mac/drawingml/2011/main" xmlns="" val="1"/>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eaLnBrk="1" hangingPunct="1"/>
            <a:fld id="{F9493415-FE9C-4EE7-977F-198101467A07}" type="slidenum">
              <a:rPr lang="es-ES_tradnl" sz="1100">
                <a:solidFill>
                  <a:srgbClr val="000000"/>
                </a:solidFill>
              </a:rPr>
              <a:pPr eaLnBrk="1" hangingPunct="1"/>
              <a:t>49</a:t>
            </a:fld>
            <a:endParaRPr lang="es-ES_tradnl" sz="1100">
              <a:solidFill>
                <a:srgbClr val="000000"/>
              </a:solidFill>
            </a:endParaRPr>
          </a:p>
        </p:txBody>
      </p:sp>
      <p:sp>
        <p:nvSpPr>
          <p:cNvPr id="136193" name="Text Box 1"/>
          <p:cNvSpPr txBox="1">
            <a:spLocks noGrp="1" noRot="1" noChangeAspect="1" noChangeArrowheads="1"/>
          </p:cNvSpPr>
          <p:nvPr>
            <p:ph type="sldImg"/>
          </p:nvPr>
        </p:nvSpPr>
        <p:spPr>
          <a:xfrm>
            <a:off x="1265238" y="727075"/>
            <a:ext cx="4786312" cy="3589338"/>
          </a:xfrm>
          <a:solidFill>
            <a:srgbClr val="FFFFFF"/>
          </a:solidFill>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136194" name="Text Box 2"/>
          <p:cNvSpPr txBox="1">
            <a:spLocks noGrp="1" noChangeArrowheads="1"/>
          </p:cNvSpPr>
          <p:nvPr>
            <p:ph type="body" idx="1"/>
          </p:nvPr>
        </p:nvSpPr>
        <p:spPr>
          <a:xfrm>
            <a:off x="974725" y="4560888"/>
            <a:ext cx="5365750" cy="4419600"/>
          </a:xfrm>
          <a:noFill/>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s-ES">
              <a:ea typeface="ＭＳ Ｐゴシック"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675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8675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8675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E90EEEF0-D6CA-4B9C-BF7B-0409AAF8DBD5}" type="slidenum">
              <a:rPr lang="es-ES_tradnl" sz="1100" smtClean="0">
                <a:solidFill>
                  <a:srgbClr val="000000"/>
                </a:solidFill>
              </a:rPr>
              <a:pPr/>
              <a:t>52</a:t>
            </a:fld>
            <a:endParaRPr lang="es-ES_tradnl" sz="1100">
              <a:solidFill>
                <a:srgbClr val="000000"/>
              </a:solidFill>
            </a:endParaRPr>
          </a:p>
        </p:txBody>
      </p:sp>
      <p:sp>
        <p:nvSpPr>
          <p:cNvPr id="586757"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86758"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777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8777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8778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8887AA3B-F6C4-4233-8967-F21FE1E0854C}" type="slidenum">
              <a:rPr lang="es-ES_tradnl" sz="1100" smtClean="0">
                <a:solidFill>
                  <a:srgbClr val="000000"/>
                </a:solidFill>
              </a:rPr>
              <a:pPr/>
              <a:t>54</a:t>
            </a:fld>
            <a:endParaRPr lang="es-ES_tradnl" sz="1100">
              <a:solidFill>
                <a:srgbClr val="000000"/>
              </a:solidFill>
            </a:endParaRPr>
          </a:p>
        </p:txBody>
      </p:sp>
      <p:sp>
        <p:nvSpPr>
          <p:cNvPr id="587781"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87782"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880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8880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8880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1D4BF0BB-1F22-4383-8966-2DEEFBF21EE7}" type="slidenum">
              <a:rPr lang="es-ES_tradnl" sz="1100" smtClean="0">
                <a:solidFill>
                  <a:srgbClr val="000000"/>
                </a:solidFill>
              </a:rPr>
              <a:pPr/>
              <a:t>55</a:t>
            </a:fld>
            <a:endParaRPr lang="es-ES_tradnl" sz="1100">
              <a:solidFill>
                <a:srgbClr val="000000"/>
              </a:solidFill>
            </a:endParaRPr>
          </a:p>
        </p:txBody>
      </p:sp>
      <p:sp>
        <p:nvSpPr>
          <p:cNvPr id="588805"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8880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982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8982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8982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06B03BAA-5638-4F3D-BBF6-93F19B6F4FB4}" type="slidenum">
              <a:rPr lang="es-ES_tradnl" sz="1100" smtClean="0">
                <a:solidFill>
                  <a:srgbClr val="000000"/>
                </a:solidFill>
              </a:rPr>
              <a:pPr/>
              <a:t>56</a:t>
            </a:fld>
            <a:endParaRPr lang="es-ES_tradnl" sz="1100">
              <a:solidFill>
                <a:srgbClr val="000000"/>
              </a:solidFill>
            </a:endParaRPr>
          </a:p>
        </p:txBody>
      </p:sp>
      <p:sp>
        <p:nvSpPr>
          <p:cNvPr id="589829"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8983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0850"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90851"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90852"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EBAA2666-CF64-4344-A43A-1E4EE84E180F}" type="slidenum">
              <a:rPr lang="es-ES_tradnl" sz="1100" smtClean="0">
                <a:solidFill>
                  <a:srgbClr val="000000"/>
                </a:solidFill>
              </a:rPr>
              <a:pPr/>
              <a:t>57</a:t>
            </a:fld>
            <a:endParaRPr lang="es-ES_tradnl" sz="1100">
              <a:solidFill>
                <a:srgbClr val="000000"/>
              </a:solidFill>
            </a:endParaRPr>
          </a:p>
        </p:txBody>
      </p:sp>
      <p:sp>
        <p:nvSpPr>
          <p:cNvPr id="590853"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90854"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579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4579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4579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EC7BF261-009E-4595-8ACA-6F2413986EDB}" type="slidenum">
              <a:rPr lang="es-ES_tradnl" sz="1100" smtClean="0">
                <a:solidFill>
                  <a:srgbClr val="000000"/>
                </a:solidFill>
              </a:rPr>
              <a:pPr/>
              <a:t>6</a:t>
            </a:fld>
            <a:endParaRPr lang="es-ES_tradnl" sz="1100">
              <a:solidFill>
                <a:srgbClr val="000000"/>
              </a:solidFill>
            </a:endParaRPr>
          </a:p>
        </p:txBody>
      </p:sp>
      <p:sp>
        <p:nvSpPr>
          <p:cNvPr id="545797"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45798"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725" eaLnBrk="0" hangingPunct="0">
              <a:defRPr sz="2400">
                <a:solidFill>
                  <a:schemeClr val="tx1"/>
                </a:solidFill>
                <a:latin typeface="Times New Roman" pitchFamily="18" charset="0"/>
              </a:defRPr>
            </a:lvl1pPr>
            <a:lvl2pPr marL="742950" indent="-285750" defTabSz="974725" eaLnBrk="0" hangingPunct="0">
              <a:defRPr sz="2400">
                <a:solidFill>
                  <a:schemeClr val="tx1"/>
                </a:solidFill>
                <a:latin typeface="Times New Roman" pitchFamily="18" charset="0"/>
              </a:defRPr>
            </a:lvl2pPr>
            <a:lvl3pPr marL="1143000" indent="-228600" defTabSz="974725" eaLnBrk="0" hangingPunct="0">
              <a:defRPr sz="2400">
                <a:solidFill>
                  <a:schemeClr val="tx1"/>
                </a:solidFill>
                <a:latin typeface="Times New Roman" pitchFamily="18" charset="0"/>
              </a:defRPr>
            </a:lvl3pPr>
            <a:lvl4pPr marL="1600200" indent="-228600" defTabSz="974725" eaLnBrk="0" hangingPunct="0">
              <a:defRPr sz="2400">
                <a:solidFill>
                  <a:schemeClr val="tx1"/>
                </a:solidFill>
                <a:latin typeface="Times New Roman" pitchFamily="18" charset="0"/>
              </a:defRPr>
            </a:lvl4pPr>
            <a:lvl5pPr marL="2057400" indent="-228600" defTabSz="974725" eaLnBrk="0" hangingPunct="0">
              <a:defRPr sz="2400">
                <a:solidFill>
                  <a:schemeClr val="tx1"/>
                </a:solidFill>
                <a:latin typeface="Times New Roman" pitchFamily="18" charset="0"/>
              </a:defRPr>
            </a:lvl5pPr>
            <a:lvl6pPr marL="2514600" indent="-228600" defTabSz="974725" eaLnBrk="0" fontAlgn="base" hangingPunct="0">
              <a:spcBef>
                <a:spcPct val="0"/>
              </a:spcBef>
              <a:spcAft>
                <a:spcPct val="0"/>
              </a:spcAft>
              <a:defRPr sz="2400">
                <a:solidFill>
                  <a:schemeClr val="tx1"/>
                </a:solidFill>
                <a:latin typeface="Times New Roman" pitchFamily="18" charset="0"/>
              </a:defRPr>
            </a:lvl6pPr>
            <a:lvl7pPr marL="2971800" indent="-228600" defTabSz="974725" eaLnBrk="0" fontAlgn="base" hangingPunct="0">
              <a:spcBef>
                <a:spcPct val="0"/>
              </a:spcBef>
              <a:spcAft>
                <a:spcPct val="0"/>
              </a:spcAft>
              <a:defRPr sz="2400">
                <a:solidFill>
                  <a:schemeClr val="tx1"/>
                </a:solidFill>
                <a:latin typeface="Times New Roman" pitchFamily="18" charset="0"/>
              </a:defRPr>
            </a:lvl7pPr>
            <a:lvl8pPr marL="3429000" indent="-228600" defTabSz="974725" eaLnBrk="0" fontAlgn="base" hangingPunct="0">
              <a:spcBef>
                <a:spcPct val="0"/>
              </a:spcBef>
              <a:spcAft>
                <a:spcPct val="0"/>
              </a:spcAft>
              <a:defRPr sz="2400">
                <a:solidFill>
                  <a:schemeClr val="tx1"/>
                </a:solidFill>
                <a:latin typeface="Times New Roman" pitchFamily="18" charset="0"/>
              </a:defRPr>
            </a:lvl8pPr>
            <a:lvl9pPr marL="3886200" indent="-228600" defTabSz="974725" eaLnBrk="0" fontAlgn="base" hangingPunct="0">
              <a:spcBef>
                <a:spcPct val="0"/>
              </a:spcBef>
              <a:spcAft>
                <a:spcPct val="0"/>
              </a:spcAft>
              <a:defRPr sz="2400">
                <a:solidFill>
                  <a:schemeClr val="tx1"/>
                </a:solidFill>
                <a:latin typeface="Times New Roman" pitchFamily="18" charset="0"/>
              </a:defRPr>
            </a:lvl9pPr>
          </a:lstStyle>
          <a:p>
            <a:fld id="{25B944E4-C053-4CCD-A34C-B2122BE78C8E}" type="slidenum">
              <a:rPr lang="es-ES_tradnl" sz="1100" smtClean="0">
                <a:solidFill>
                  <a:srgbClr val="000000"/>
                </a:solidFill>
                <a:ea typeface="MS PGothic" pitchFamily="34" charset="-128"/>
              </a:rPr>
              <a:pPr/>
              <a:t>59</a:t>
            </a:fld>
            <a:endParaRPr lang="es-ES_tradnl" sz="1100">
              <a:solidFill>
                <a:srgbClr val="000000"/>
              </a:solidFill>
              <a:ea typeface="MS PGothic" pitchFamily="34" charset="-128"/>
            </a:endParaRPr>
          </a:p>
        </p:txBody>
      </p:sp>
      <p:sp>
        <p:nvSpPr>
          <p:cNvPr id="591875" name="Rectangle 2"/>
          <p:cNvSpPr>
            <a:spLocks noGrp="1" noRot="1" noChangeAspect="1" noChangeArrowheads="1" noTextEdit="1"/>
          </p:cNvSpPr>
          <p:nvPr>
            <p:ph type="sldImg"/>
          </p:nvPr>
        </p:nvSpPr>
        <p:spPr>
          <a:xfrm>
            <a:off x="1258888" y="720725"/>
            <a:ext cx="4797425" cy="3598863"/>
          </a:xfrm>
          <a:solidFill>
            <a:srgbClr val="FFFFFF"/>
          </a:solidFill>
          <a:ln cap="flat"/>
        </p:spPr>
      </p:sp>
      <p:sp>
        <p:nvSpPr>
          <p:cNvPr id="591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494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9494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9494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FA0E957D-2A6E-4AB8-A107-000AB37A9B17}" type="slidenum">
              <a:rPr lang="es-ES_tradnl" sz="1100" smtClean="0">
                <a:solidFill>
                  <a:srgbClr val="000000"/>
                </a:solidFill>
              </a:rPr>
              <a:pPr/>
              <a:t>61</a:t>
            </a:fld>
            <a:endParaRPr lang="es-ES_tradnl" sz="1100">
              <a:solidFill>
                <a:srgbClr val="000000"/>
              </a:solidFill>
            </a:endParaRPr>
          </a:p>
        </p:txBody>
      </p:sp>
      <p:sp>
        <p:nvSpPr>
          <p:cNvPr id="594949"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9495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5970"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95971"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95972"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B11B47DA-A54F-4B41-8115-E4A57C278F75}" type="slidenum">
              <a:rPr lang="es-ES_tradnl" sz="1100" smtClean="0">
                <a:solidFill>
                  <a:srgbClr val="000000"/>
                </a:solidFill>
              </a:rPr>
              <a:pPr/>
              <a:t>62</a:t>
            </a:fld>
            <a:endParaRPr lang="es-ES_tradnl" sz="1100">
              <a:solidFill>
                <a:srgbClr val="000000"/>
              </a:solidFill>
            </a:endParaRPr>
          </a:p>
        </p:txBody>
      </p:sp>
      <p:sp>
        <p:nvSpPr>
          <p:cNvPr id="595973"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95974"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9699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9699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8E8A585F-9CAB-405B-B988-88B5DB0F4F8E}" type="slidenum">
              <a:rPr lang="es-ES_tradnl" sz="1100" smtClean="0">
                <a:solidFill>
                  <a:srgbClr val="000000"/>
                </a:solidFill>
              </a:rPr>
              <a:pPr/>
              <a:t>63</a:t>
            </a:fld>
            <a:endParaRPr lang="es-ES_tradnl" sz="1100">
              <a:solidFill>
                <a:srgbClr val="000000"/>
              </a:solidFill>
            </a:endParaRPr>
          </a:p>
        </p:txBody>
      </p:sp>
      <p:sp>
        <p:nvSpPr>
          <p:cNvPr id="596997"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596998"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801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9801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9802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6204D915-D198-4014-A836-0CB6EF6EF82D}" type="slidenum">
              <a:rPr lang="es-ES_tradnl" sz="1100" smtClean="0">
                <a:solidFill>
                  <a:srgbClr val="000000"/>
                </a:solidFill>
              </a:rPr>
              <a:pPr/>
              <a:t>64</a:t>
            </a:fld>
            <a:endParaRPr lang="es-ES_tradnl" sz="1100">
              <a:solidFill>
                <a:srgbClr val="000000"/>
              </a:solidFill>
            </a:endParaRPr>
          </a:p>
        </p:txBody>
      </p:sp>
      <p:sp>
        <p:nvSpPr>
          <p:cNvPr id="598021"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98022"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904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9904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9904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4F97802D-008F-4F5C-9714-2C09EDDA81D0}" type="slidenum">
              <a:rPr lang="es-ES_tradnl" sz="1100" smtClean="0">
                <a:solidFill>
                  <a:srgbClr val="000000"/>
                </a:solidFill>
              </a:rPr>
              <a:pPr/>
              <a:t>65</a:t>
            </a:fld>
            <a:endParaRPr lang="es-ES_tradnl" sz="1100">
              <a:solidFill>
                <a:srgbClr val="000000"/>
              </a:solidFill>
            </a:endParaRPr>
          </a:p>
        </p:txBody>
      </p:sp>
      <p:sp>
        <p:nvSpPr>
          <p:cNvPr id="599045"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9904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006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0006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0006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1CF7BC3E-5987-4CC6-8794-F6F3CAF9E2DD}" type="slidenum">
              <a:rPr lang="es-ES_tradnl" sz="1100" smtClean="0">
                <a:solidFill>
                  <a:srgbClr val="000000"/>
                </a:solidFill>
              </a:rPr>
              <a:pPr/>
              <a:t>66</a:t>
            </a:fld>
            <a:endParaRPr lang="es-ES_tradnl" sz="1100">
              <a:solidFill>
                <a:srgbClr val="000000"/>
              </a:solidFill>
            </a:endParaRPr>
          </a:p>
        </p:txBody>
      </p:sp>
      <p:sp>
        <p:nvSpPr>
          <p:cNvPr id="600069"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0007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1090"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01091"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01092"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B1EEE95D-573F-4926-B56B-92ED532B3282}" type="slidenum">
              <a:rPr lang="es-ES_tradnl" sz="1100" smtClean="0">
                <a:solidFill>
                  <a:srgbClr val="000000"/>
                </a:solidFill>
              </a:rPr>
              <a:pPr/>
              <a:t>67</a:t>
            </a:fld>
            <a:endParaRPr lang="es-ES_tradnl" sz="1100">
              <a:solidFill>
                <a:srgbClr val="000000"/>
              </a:solidFill>
            </a:endParaRPr>
          </a:p>
        </p:txBody>
      </p:sp>
      <p:sp>
        <p:nvSpPr>
          <p:cNvPr id="601093"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01094"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211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0211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0211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D5A4B9B7-5273-4C5A-82E5-B0C8869BF367}" type="slidenum">
              <a:rPr lang="es-ES_tradnl" sz="1100" smtClean="0">
                <a:solidFill>
                  <a:srgbClr val="000000"/>
                </a:solidFill>
              </a:rPr>
              <a:pPr/>
              <a:t>68</a:t>
            </a:fld>
            <a:endParaRPr lang="es-ES_tradnl" sz="1100">
              <a:solidFill>
                <a:srgbClr val="000000"/>
              </a:solidFill>
            </a:endParaRPr>
          </a:p>
        </p:txBody>
      </p:sp>
      <p:sp>
        <p:nvSpPr>
          <p:cNvPr id="602117"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02118"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313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0313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0314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ED8D2A01-1FDD-42A9-9B35-2A3C281D3AF9}" type="slidenum">
              <a:rPr lang="es-ES_tradnl" sz="1100" smtClean="0">
                <a:solidFill>
                  <a:srgbClr val="000000"/>
                </a:solidFill>
              </a:rPr>
              <a:pPr/>
              <a:t>69</a:t>
            </a:fld>
            <a:endParaRPr lang="es-ES_tradnl" sz="1100">
              <a:solidFill>
                <a:srgbClr val="000000"/>
              </a:solidFill>
            </a:endParaRPr>
          </a:p>
        </p:txBody>
      </p:sp>
      <p:sp>
        <p:nvSpPr>
          <p:cNvPr id="603141"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603142"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681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4681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4682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D5DEA0C8-21EE-4E82-ABDE-4F694002A7DA}" type="slidenum">
              <a:rPr lang="es-ES_tradnl" sz="1100" smtClean="0">
                <a:solidFill>
                  <a:srgbClr val="000000"/>
                </a:solidFill>
              </a:rPr>
              <a:pPr/>
              <a:t>7</a:t>
            </a:fld>
            <a:endParaRPr lang="es-ES_tradnl" sz="1100">
              <a:solidFill>
                <a:srgbClr val="000000"/>
              </a:solidFill>
            </a:endParaRPr>
          </a:p>
        </p:txBody>
      </p:sp>
      <p:sp>
        <p:nvSpPr>
          <p:cNvPr id="546821"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46822"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6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0416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0416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29B830C3-BAC5-4D73-BEDA-220682334ED7}" type="slidenum">
              <a:rPr lang="es-ES_tradnl" sz="1100" smtClean="0">
                <a:solidFill>
                  <a:srgbClr val="000000"/>
                </a:solidFill>
              </a:rPr>
              <a:pPr/>
              <a:t>70</a:t>
            </a:fld>
            <a:endParaRPr lang="es-ES_tradnl" sz="1100">
              <a:solidFill>
                <a:srgbClr val="000000"/>
              </a:solidFill>
            </a:endParaRPr>
          </a:p>
        </p:txBody>
      </p:sp>
      <p:sp>
        <p:nvSpPr>
          <p:cNvPr id="604165"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60416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518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0518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0518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031A974E-1FE4-47D3-B572-ACEE705D6F50}" type="slidenum">
              <a:rPr lang="es-ES_tradnl" sz="1100" smtClean="0">
                <a:solidFill>
                  <a:srgbClr val="000000"/>
                </a:solidFill>
              </a:rPr>
              <a:pPr/>
              <a:t>71</a:t>
            </a:fld>
            <a:endParaRPr lang="es-ES_tradnl" sz="1100">
              <a:solidFill>
                <a:srgbClr val="000000"/>
              </a:solidFill>
            </a:endParaRPr>
          </a:p>
        </p:txBody>
      </p:sp>
      <p:sp>
        <p:nvSpPr>
          <p:cNvPr id="605189"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60519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6210"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06211"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06212"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5DEE2E2D-FB94-4753-A34E-0503ADF1CE63}" type="slidenum">
              <a:rPr lang="es-ES_tradnl" sz="1100" smtClean="0">
                <a:solidFill>
                  <a:srgbClr val="000000"/>
                </a:solidFill>
              </a:rPr>
              <a:pPr/>
              <a:t>72</a:t>
            </a:fld>
            <a:endParaRPr lang="es-ES_tradnl" sz="1100">
              <a:solidFill>
                <a:srgbClr val="000000"/>
              </a:solidFill>
            </a:endParaRPr>
          </a:p>
        </p:txBody>
      </p:sp>
      <p:sp>
        <p:nvSpPr>
          <p:cNvPr id="606213"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06214"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723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0723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0723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4E79A829-C025-41CA-AC2D-D7697C4281C4}" type="slidenum">
              <a:rPr lang="es-ES_tradnl" sz="1100" smtClean="0">
                <a:solidFill>
                  <a:srgbClr val="000000"/>
                </a:solidFill>
              </a:rPr>
              <a:pPr/>
              <a:t>73</a:t>
            </a:fld>
            <a:endParaRPr lang="es-ES_tradnl" sz="1100">
              <a:solidFill>
                <a:srgbClr val="000000"/>
              </a:solidFill>
            </a:endParaRPr>
          </a:p>
        </p:txBody>
      </p:sp>
      <p:sp>
        <p:nvSpPr>
          <p:cNvPr id="607237"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607238"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825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0825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0826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613D850D-C233-47DE-B4B9-692D679C1FDE}" type="slidenum">
              <a:rPr lang="es-ES_tradnl" sz="1100" smtClean="0">
                <a:solidFill>
                  <a:srgbClr val="000000"/>
                </a:solidFill>
              </a:rPr>
              <a:pPr/>
              <a:t>74</a:t>
            </a:fld>
            <a:endParaRPr lang="es-ES_tradnl" sz="1100">
              <a:solidFill>
                <a:srgbClr val="000000"/>
              </a:solidFill>
            </a:endParaRPr>
          </a:p>
        </p:txBody>
      </p:sp>
      <p:sp>
        <p:nvSpPr>
          <p:cNvPr id="608261"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08262"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928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0928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0928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262E1D94-C7C3-45C7-8C60-7E3935A75304}" type="slidenum">
              <a:rPr lang="es-ES_tradnl" sz="1100" smtClean="0">
                <a:solidFill>
                  <a:srgbClr val="000000"/>
                </a:solidFill>
              </a:rPr>
              <a:pPr/>
              <a:t>75</a:t>
            </a:fld>
            <a:endParaRPr lang="es-ES_tradnl" sz="1100">
              <a:solidFill>
                <a:srgbClr val="000000"/>
              </a:solidFill>
            </a:endParaRPr>
          </a:p>
        </p:txBody>
      </p:sp>
      <p:sp>
        <p:nvSpPr>
          <p:cNvPr id="609285"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60928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030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1030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1030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06CAB84C-FD9D-4091-82C6-6A238BB26BC9}" type="slidenum">
              <a:rPr lang="es-ES_tradnl" sz="1100" smtClean="0">
                <a:solidFill>
                  <a:srgbClr val="000000"/>
                </a:solidFill>
              </a:rPr>
              <a:pPr/>
              <a:t>76</a:t>
            </a:fld>
            <a:endParaRPr lang="es-ES_tradnl" sz="1100">
              <a:solidFill>
                <a:srgbClr val="000000"/>
              </a:solidFill>
            </a:endParaRPr>
          </a:p>
        </p:txBody>
      </p:sp>
      <p:sp>
        <p:nvSpPr>
          <p:cNvPr id="610309"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61031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1330"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11331"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11332"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EB46E5A6-864D-43B3-A1A7-B11639AAB201}" type="slidenum">
              <a:rPr lang="es-ES_tradnl" sz="1100" smtClean="0">
                <a:solidFill>
                  <a:srgbClr val="000000"/>
                </a:solidFill>
              </a:rPr>
              <a:pPr/>
              <a:t>77</a:t>
            </a:fld>
            <a:endParaRPr lang="es-ES_tradnl" sz="1100">
              <a:solidFill>
                <a:srgbClr val="000000"/>
              </a:solidFill>
            </a:endParaRPr>
          </a:p>
        </p:txBody>
      </p:sp>
      <p:sp>
        <p:nvSpPr>
          <p:cNvPr id="611333"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611334"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235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1235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1235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9FDD7B67-ABF8-41F6-994D-E70F1FFA929B}" type="slidenum">
              <a:rPr lang="es-ES_tradnl" sz="1100" smtClean="0">
                <a:solidFill>
                  <a:srgbClr val="000000"/>
                </a:solidFill>
              </a:rPr>
              <a:pPr/>
              <a:t>78</a:t>
            </a:fld>
            <a:endParaRPr lang="es-ES_tradnl" sz="1100">
              <a:solidFill>
                <a:srgbClr val="000000"/>
              </a:solidFill>
            </a:endParaRPr>
          </a:p>
        </p:txBody>
      </p:sp>
      <p:sp>
        <p:nvSpPr>
          <p:cNvPr id="612357"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612358"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337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1337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1338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2757EFA5-214F-4EBE-97A0-1BA3ADB6C78B}" type="slidenum">
              <a:rPr lang="es-ES_tradnl" sz="1100" smtClean="0">
                <a:solidFill>
                  <a:srgbClr val="000000"/>
                </a:solidFill>
              </a:rPr>
              <a:pPr/>
              <a:t>79</a:t>
            </a:fld>
            <a:endParaRPr lang="es-ES_tradnl" sz="1100">
              <a:solidFill>
                <a:srgbClr val="000000"/>
              </a:solidFill>
            </a:endParaRPr>
          </a:p>
        </p:txBody>
      </p:sp>
      <p:sp>
        <p:nvSpPr>
          <p:cNvPr id="613381"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13382"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784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4784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4784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DDB10AD5-7741-47EE-858F-BA6F88700407}" type="slidenum">
              <a:rPr lang="es-ES_tradnl" sz="1100" smtClean="0">
                <a:solidFill>
                  <a:srgbClr val="000000"/>
                </a:solidFill>
              </a:rPr>
              <a:pPr/>
              <a:t>9</a:t>
            </a:fld>
            <a:endParaRPr lang="es-ES_tradnl" sz="1100">
              <a:solidFill>
                <a:srgbClr val="000000"/>
              </a:solidFill>
            </a:endParaRPr>
          </a:p>
        </p:txBody>
      </p:sp>
      <p:sp>
        <p:nvSpPr>
          <p:cNvPr id="547845"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4784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0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1440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1440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6313CBFE-83C3-48F7-BDF5-4C233272115B}" type="slidenum">
              <a:rPr lang="es-ES_tradnl" sz="1100" smtClean="0">
                <a:solidFill>
                  <a:srgbClr val="000000"/>
                </a:solidFill>
              </a:rPr>
              <a:pPr/>
              <a:t>80</a:t>
            </a:fld>
            <a:endParaRPr lang="es-ES_tradnl" sz="1100">
              <a:solidFill>
                <a:srgbClr val="000000"/>
              </a:solidFill>
            </a:endParaRPr>
          </a:p>
        </p:txBody>
      </p:sp>
      <p:sp>
        <p:nvSpPr>
          <p:cNvPr id="614405"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1440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542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1542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1542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E6AEB2A2-D0E4-47EF-B192-2CBF9865ECB0}" type="slidenum">
              <a:rPr lang="es-ES_tradnl" sz="1100" smtClean="0">
                <a:solidFill>
                  <a:srgbClr val="000000"/>
                </a:solidFill>
              </a:rPr>
              <a:pPr/>
              <a:t>81</a:t>
            </a:fld>
            <a:endParaRPr lang="es-ES_tradnl" sz="1100">
              <a:solidFill>
                <a:srgbClr val="000000"/>
              </a:solidFill>
            </a:endParaRPr>
          </a:p>
        </p:txBody>
      </p:sp>
      <p:sp>
        <p:nvSpPr>
          <p:cNvPr id="615429"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1543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6450"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16451"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16452"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065318B9-E1AA-404C-8BDD-202F05800729}" type="slidenum">
              <a:rPr lang="es-ES_tradnl" sz="1100" smtClean="0">
                <a:solidFill>
                  <a:srgbClr val="000000"/>
                </a:solidFill>
              </a:rPr>
              <a:pPr/>
              <a:t>82</a:t>
            </a:fld>
            <a:endParaRPr lang="es-ES_tradnl" sz="1100">
              <a:solidFill>
                <a:srgbClr val="000000"/>
              </a:solidFill>
            </a:endParaRPr>
          </a:p>
        </p:txBody>
      </p:sp>
      <p:sp>
        <p:nvSpPr>
          <p:cNvPr id="616453"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616454"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747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1747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1747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0895DB5C-C4D8-4FF2-A490-3A7ED067E663}" type="slidenum">
              <a:rPr lang="es-ES_tradnl" sz="1100" smtClean="0">
                <a:solidFill>
                  <a:srgbClr val="000000"/>
                </a:solidFill>
              </a:rPr>
              <a:pPr/>
              <a:t>83</a:t>
            </a:fld>
            <a:endParaRPr lang="es-ES_tradnl" sz="1100">
              <a:solidFill>
                <a:srgbClr val="000000"/>
              </a:solidFill>
            </a:endParaRPr>
          </a:p>
        </p:txBody>
      </p:sp>
      <p:sp>
        <p:nvSpPr>
          <p:cNvPr id="617477"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617478"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849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1849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1850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8884DF93-9C22-4071-9EBA-DBF0BC9F09E5}" type="slidenum">
              <a:rPr lang="es-ES_tradnl" sz="1100" smtClean="0">
                <a:solidFill>
                  <a:srgbClr val="000000"/>
                </a:solidFill>
              </a:rPr>
              <a:pPr/>
              <a:t>84</a:t>
            </a:fld>
            <a:endParaRPr lang="es-ES_tradnl" sz="1100">
              <a:solidFill>
                <a:srgbClr val="000000"/>
              </a:solidFill>
            </a:endParaRPr>
          </a:p>
        </p:txBody>
      </p:sp>
      <p:sp>
        <p:nvSpPr>
          <p:cNvPr id="618501"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618502"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952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1952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1952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2C7A8334-4328-4F26-B0CF-EBB4C132F67E}" type="slidenum">
              <a:rPr lang="es-ES_tradnl" sz="1100" smtClean="0">
                <a:solidFill>
                  <a:srgbClr val="000000"/>
                </a:solidFill>
              </a:rPr>
              <a:pPr/>
              <a:t>85</a:t>
            </a:fld>
            <a:endParaRPr lang="es-ES_tradnl" sz="1100">
              <a:solidFill>
                <a:srgbClr val="000000"/>
              </a:solidFill>
            </a:endParaRPr>
          </a:p>
        </p:txBody>
      </p:sp>
      <p:sp>
        <p:nvSpPr>
          <p:cNvPr id="619525"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1952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054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2054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2054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F16D172A-B4B3-4BD9-A6CA-95D26F833C78}" type="slidenum">
              <a:rPr lang="es-ES_tradnl" sz="1100" smtClean="0">
                <a:solidFill>
                  <a:srgbClr val="000000"/>
                </a:solidFill>
              </a:rPr>
              <a:pPr/>
              <a:t>86</a:t>
            </a:fld>
            <a:endParaRPr lang="es-ES_tradnl" sz="1100">
              <a:solidFill>
                <a:srgbClr val="000000"/>
              </a:solidFill>
            </a:endParaRPr>
          </a:p>
        </p:txBody>
      </p:sp>
      <p:sp>
        <p:nvSpPr>
          <p:cNvPr id="620549"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2055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1570"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21571"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21572"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11BF6EFC-0C25-4A3F-A3F7-33FE5EF0B427}" type="slidenum">
              <a:rPr lang="es-ES_tradnl" sz="1100" smtClean="0">
                <a:solidFill>
                  <a:srgbClr val="000000"/>
                </a:solidFill>
              </a:rPr>
              <a:pPr/>
              <a:t>87</a:t>
            </a:fld>
            <a:endParaRPr lang="es-ES_tradnl" sz="1100">
              <a:solidFill>
                <a:srgbClr val="000000"/>
              </a:solidFill>
            </a:endParaRPr>
          </a:p>
        </p:txBody>
      </p:sp>
      <p:sp>
        <p:nvSpPr>
          <p:cNvPr id="621573"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21574"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2259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2259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71230C70-0BC0-4758-9A3D-504695230959}" type="slidenum">
              <a:rPr lang="es-ES_tradnl" sz="1100" smtClean="0">
                <a:solidFill>
                  <a:srgbClr val="000000"/>
                </a:solidFill>
              </a:rPr>
              <a:pPr/>
              <a:t>88</a:t>
            </a:fld>
            <a:endParaRPr lang="es-ES_tradnl" sz="1100">
              <a:solidFill>
                <a:srgbClr val="000000"/>
              </a:solidFill>
            </a:endParaRPr>
          </a:p>
        </p:txBody>
      </p:sp>
      <p:sp>
        <p:nvSpPr>
          <p:cNvPr id="622597"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22598"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361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2361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2362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30F0F9B7-902A-4CB7-8BC6-84258315FCE3}" type="slidenum">
              <a:rPr lang="es-ES_tradnl" sz="1100" smtClean="0">
                <a:solidFill>
                  <a:srgbClr val="000000"/>
                </a:solidFill>
              </a:rPr>
              <a:pPr/>
              <a:t>89</a:t>
            </a:fld>
            <a:endParaRPr lang="es-ES_tradnl" sz="1100">
              <a:solidFill>
                <a:srgbClr val="000000"/>
              </a:solidFill>
            </a:endParaRPr>
          </a:p>
        </p:txBody>
      </p:sp>
      <p:sp>
        <p:nvSpPr>
          <p:cNvPr id="623621"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23622"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886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54886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54886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D6F4DF61-17F4-40C9-B6D8-021C1B9A37F7}" type="slidenum">
              <a:rPr lang="es-ES_tradnl" sz="1100" smtClean="0">
                <a:solidFill>
                  <a:srgbClr val="000000"/>
                </a:solidFill>
              </a:rPr>
              <a:pPr/>
              <a:t>10</a:t>
            </a:fld>
            <a:endParaRPr lang="es-ES_tradnl" sz="1100">
              <a:solidFill>
                <a:srgbClr val="000000"/>
              </a:solidFill>
            </a:endParaRPr>
          </a:p>
        </p:txBody>
      </p:sp>
      <p:sp>
        <p:nvSpPr>
          <p:cNvPr id="548869"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54887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4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2464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2464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AB3F96EF-A6B4-441C-B2D5-68A7139DD393}" type="slidenum">
              <a:rPr lang="es-ES_tradnl" sz="1100" smtClean="0">
                <a:solidFill>
                  <a:srgbClr val="000000"/>
                </a:solidFill>
              </a:rPr>
              <a:pPr/>
              <a:t>90</a:t>
            </a:fld>
            <a:endParaRPr lang="es-ES_tradnl" sz="1100">
              <a:solidFill>
                <a:srgbClr val="000000"/>
              </a:solidFill>
            </a:endParaRPr>
          </a:p>
        </p:txBody>
      </p:sp>
      <p:sp>
        <p:nvSpPr>
          <p:cNvPr id="624645"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2464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566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2566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2566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5EE95DEE-6CCA-45CB-943B-5B9AC422418D}" type="slidenum">
              <a:rPr lang="es-ES_tradnl" sz="1100" smtClean="0">
                <a:solidFill>
                  <a:srgbClr val="000000"/>
                </a:solidFill>
              </a:rPr>
              <a:pPr/>
              <a:t>91</a:t>
            </a:fld>
            <a:endParaRPr lang="es-ES_tradnl" sz="1100">
              <a:solidFill>
                <a:srgbClr val="000000"/>
              </a:solidFill>
            </a:endParaRPr>
          </a:p>
        </p:txBody>
      </p:sp>
      <p:sp>
        <p:nvSpPr>
          <p:cNvPr id="625669"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62567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6690"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26691"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26692"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09B26BDE-2616-4FF4-B940-CCFD09974C7F}" type="slidenum">
              <a:rPr lang="es-ES_tradnl" sz="1100" smtClean="0">
                <a:solidFill>
                  <a:srgbClr val="000000"/>
                </a:solidFill>
              </a:rPr>
              <a:pPr/>
              <a:t>92</a:t>
            </a:fld>
            <a:endParaRPr lang="es-ES_tradnl" sz="1100">
              <a:solidFill>
                <a:srgbClr val="000000"/>
              </a:solidFill>
            </a:endParaRPr>
          </a:p>
        </p:txBody>
      </p:sp>
      <p:sp>
        <p:nvSpPr>
          <p:cNvPr id="626693"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26694"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771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2771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2771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0E3DFAC4-BBC9-4CEC-800A-20C4AAD9C096}" type="slidenum">
              <a:rPr lang="es-ES_tradnl" sz="1100" smtClean="0">
                <a:solidFill>
                  <a:srgbClr val="000000"/>
                </a:solidFill>
              </a:rPr>
              <a:pPr/>
              <a:t>93</a:t>
            </a:fld>
            <a:endParaRPr lang="es-ES_tradnl" sz="1100">
              <a:solidFill>
                <a:srgbClr val="000000"/>
              </a:solidFill>
            </a:endParaRPr>
          </a:p>
        </p:txBody>
      </p:sp>
      <p:sp>
        <p:nvSpPr>
          <p:cNvPr id="627717"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627718"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873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2873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2874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99F6BE3D-48DF-4218-81B8-E22FA4052AF3}" type="slidenum">
              <a:rPr lang="es-ES_tradnl" sz="1100" smtClean="0">
                <a:solidFill>
                  <a:srgbClr val="000000"/>
                </a:solidFill>
              </a:rPr>
              <a:pPr/>
              <a:t>94</a:t>
            </a:fld>
            <a:endParaRPr lang="es-ES_tradnl" sz="1100">
              <a:solidFill>
                <a:srgbClr val="000000"/>
              </a:solidFill>
            </a:endParaRPr>
          </a:p>
        </p:txBody>
      </p:sp>
      <p:sp>
        <p:nvSpPr>
          <p:cNvPr id="628741"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628742"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976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2976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2976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86425558-17FD-4D46-9DA2-09C84778D104}" type="slidenum">
              <a:rPr lang="es-ES_tradnl" sz="1100" smtClean="0">
                <a:solidFill>
                  <a:srgbClr val="000000"/>
                </a:solidFill>
              </a:rPr>
              <a:pPr/>
              <a:t>95</a:t>
            </a:fld>
            <a:endParaRPr lang="es-ES_tradnl" sz="1100">
              <a:solidFill>
                <a:srgbClr val="000000"/>
              </a:solidFill>
            </a:endParaRPr>
          </a:p>
        </p:txBody>
      </p:sp>
      <p:sp>
        <p:nvSpPr>
          <p:cNvPr id="629765"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62976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078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3078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3078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54192FBA-4AD6-41CF-A19C-45953573946B}" type="slidenum">
              <a:rPr lang="es-ES_tradnl" sz="1100" smtClean="0">
                <a:solidFill>
                  <a:srgbClr val="000000"/>
                </a:solidFill>
              </a:rPr>
              <a:pPr/>
              <a:t>96</a:t>
            </a:fld>
            <a:endParaRPr lang="es-ES_tradnl" sz="1100">
              <a:solidFill>
                <a:srgbClr val="000000"/>
              </a:solidFill>
            </a:endParaRPr>
          </a:p>
        </p:txBody>
      </p:sp>
      <p:sp>
        <p:nvSpPr>
          <p:cNvPr id="630789" name="Rectangle 1"/>
          <p:cNvSpPr>
            <a:spLocks noGrp="1" noRot="1" noChangeAspect="1" noChangeArrowheads="1" noTextEdit="1"/>
          </p:cNvSpPr>
          <p:nvPr>
            <p:ph type="sldImg"/>
          </p:nvPr>
        </p:nvSpPr>
        <p:spPr>
          <a:xfrm>
            <a:off x="1265238" y="727075"/>
            <a:ext cx="4786312" cy="3589338"/>
          </a:xfrm>
          <a:solidFill>
            <a:srgbClr val="FFFFFF"/>
          </a:solidFill>
          <a:ln/>
        </p:spPr>
      </p:sp>
      <p:sp>
        <p:nvSpPr>
          <p:cNvPr id="63079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1810"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31811"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31812"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ED71413F-D35D-4EFE-9013-7A00C57B05A1}" type="slidenum">
              <a:rPr lang="es-ES_tradnl" sz="1100" smtClean="0">
                <a:solidFill>
                  <a:srgbClr val="000000"/>
                </a:solidFill>
              </a:rPr>
              <a:pPr/>
              <a:t>97</a:t>
            </a:fld>
            <a:endParaRPr lang="es-ES_tradnl" sz="1100">
              <a:solidFill>
                <a:srgbClr val="000000"/>
              </a:solidFill>
            </a:endParaRPr>
          </a:p>
        </p:txBody>
      </p:sp>
      <p:sp>
        <p:nvSpPr>
          <p:cNvPr id="631813"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31814"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283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3283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3283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AEFD8352-03DD-449B-A846-FE81F6AC1BF6}" type="slidenum">
              <a:rPr lang="es-ES_tradnl" sz="1100" smtClean="0">
                <a:solidFill>
                  <a:srgbClr val="000000"/>
                </a:solidFill>
              </a:rPr>
              <a:pPr/>
              <a:t>98</a:t>
            </a:fld>
            <a:endParaRPr lang="es-ES_tradnl" sz="1100">
              <a:solidFill>
                <a:srgbClr val="000000"/>
              </a:solidFill>
            </a:endParaRPr>
          </a:p>
        </p:txBody>
      </p:sp>
      <p:sp>
        <p:nvSpPr>
          <p:cNvPr id="632837"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32838"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385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3385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3386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6104BB55-AE37-4A8A-BD02-3DBE6563CA16}" type="slidenum">
              <a:rPr lang="es-ES_tradnl" sz="1100" smtClean="0">
                <a:solidFill>
                  <a:srgbClr val="000000"/>
                </a:solidFill>
              </a:rPr>
              <a:pPr/>
              <a:t>99</a:t>
            </a:fld>
            <a:endParaRPr lang="es-ES_tradnl" sz="1100">
              <a:solidFill>
                <a:srgbClr val="000000"/>
              </a:solidFill>
            </a:endParaRPr>
          </a:p>
        </p:txBody>
      </p:sp>
      <p:sp>
        <p:nvSpPr>
          <p:cNvPr id="633861"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33862"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725" eaLnBrk="0" hangingPunct="0">
              <a:defRPr sz="2400">
                <a:solidFill>
                  <a:schemeClr val="tx1"/>
                </a:solidFill>
                <a:latin typeface="Times New Roman" pitchFamily="18" charset="0"/>
              </a:defRPr>
            </a:lvl1pPr>
            <a:lvl2pPr marL="742950" indent="-285750" defTabSz="974725" eaLnBrk="0" hangingPunct="0">
              <a:defRPr sz="2400">
                <a:solidFill>
                  <a:schemeClr val="tx1"/>
                </a:solidFill>
                <a:latin typeface="Times New Roman" pitchFamily="18" charset="0"/>
              </a:defRPr>
            </a:lvl2pPr>
            <a:lvl3pPr marL="1143000" indent="-228600" defTabSz="974725" eaLnBrk="0" hangingPunct="0">
              <a:defRPr sz="2400">
                <a:solidFill>
                  <a:schemeClr val="tx1"/>
                </a:solidFill>
                <a:latin typeface="Times New Roman" pitchFamily="18" charset="0"/>
              </a:defRPr>
            </a:lvl3pPr>
            <a:lvl4pPr marL="1600200" indent="-228600" defTabSz="974725" eaLnBrk="0" hangingPunct="0">
              <a:defRPr sz="2400">
                <a:solidFill>
                  <a:schemeClr val="tx1"/>
                </a:solidFill>
                <a:latin typeface="Times New Roman" pitchFamily="18" charset="0"/>
              </a:defRPr>
            </a:lvl4pPr>
            <a:lvl5pPr marL="2057400" indent="-228600" defTabSz="974725" eaLnBrk="0" hangingPunct="0">
              <a:defRPr sz="2400">
                <a:solidFill>
                  <a:schemeClr val="tx1"/>
                </a:solidFill>
                <a:latin typeface="Times New Roman" pitchFamily="18" charset="0"/>
              </a:defRPr>
            </a:lvl5pPr>
            <a:lvl6pPr marL="2514600" indent="-228600" defTabSz="974725" eaLnBrk="0" fontAlgn="base" hangingPunct="0">
              <a:spcBef>
                <a:spcPct val="0"/>
              </a:spcBef>
              <a:spcAft>
                <a:spcPct val="0"/>
              </a:spcAft>
              <a:defRPr sz="2400">
                <a:solidFill>
                  <a:schemeClr val="tx1"/>
                </a:solidFill>
                <a:latin typeface="Times New Roman" pitchFamily="18" charset="0"/>
              </a:defRPr>
            </a:lvl6pPr>
            <a:lvl7pPr marL="2971800" indent="-228600" defTabSz="974725" eaLnBrk="0" fontAlgn="base" hangingPunct="0">
              <a:spcBef>
                <a:spcPct val="0"/>
              </a:spcBef>
              <a:spcAft>
                <a:spcPct val="0"/>
              </a:spcAft>
              <a:defRPr sz="2400">
                <a:solidFill>
                  <a:schemeClr val="tx1"/>
                </a:solidFill>
                <a:latin typeface="Times New Roman" pitchFamily="18" charset="0"/>
              </a:defRPr>
            </a:lvl7pPr>
            <a:lvl8pPr marL="3429000" indent="-228600" defTabSz="974725" eaLnBrk="0" fontAlgn="base" hangingPunct="0">
              <a:spcBef>
                <a:spcPct val="0"/>
              </a:spcBef>
              <a:spcAft>
                <a:spcPct val="0"/>
              </a:spcAft>
              <a:defRPr sz="2400">
                <a:solidFill>
                  <a:schemeClr val="tx1"/>
                </a:solidFill>
                <a:latin typeface="Times New Roman" pitchFamily="18" charset="0"/>
              </a:defRPr>
            </a:lvl8pPr>
            <a:lvl9pPr marL="3886200" indent="-228600" defTabSz="974725" eaLnBrk="0" fontAlgn="base" hangingPunct="0">
              <a:spcBef>
                <a:spcPct val="0"/>
              </a:spcBef>
              <a:spcAft>
                <a:spcPct val="0"/>
              </a:spcAft>
              <a:defRPr sz="2400">
                <a:solidFill>
                  <a:schemeClr val="tx1"/>
                </a:solidFill>
                <a:latin typeface="Times New Roman" pitchFamily="18" charset="0"/>
              </a:defRPr>
            </a:lvl9pPr>
          </a:lstStyle>
          <a:p>
            <a:fld id="{022C9A94-5CCA-4CBD-93CA-FB12D9CFE77F}" type="slidenum">
              <a:rPr lang="es-ES_tradnl" sz="1100" smtClean="0">
                <a:solidFill>
                  <a:srgbClr val="000000"/>
                </a:solidFill>
                <a:ea typeface="MS PGothic" pitchFamily="34" charset="-128"/>
              </a:rPr>
              <a:pPr/>
              <a:t>11</a:t>
            </a:fld>
            <a:endParaRPr lang="es-ES_tradnl" sz="1100">
              <a:solidFill>
                <a:srgbClr val="000000"/>
              </a:solidFill>
              <a:ea typeface="MS PGothic" pitchFamily="34" charset="-128"/>
            </a:endParaRPr>
          </a:p>
        </p:txBody>
      </p:sp>
      <p:sp>
        <p:nvSpPr>
          <p:cNvPr id="549891" name="Rectangle 2"/>
          <p:cNvSpPr>
            <a:spLocks noGrp="1" noRot="1" noChangeAspect="1" noChangeArrowheads="1" noTextEdit="1"/>
          </p:cNvSpPr>
          <p:nvPr>
            <p:ph type="sldImg"/>
          </p:nvPr>
        </p:nvSpPr>
        <p:spPr>
          <a:xfrm>
            <a:off x="1266825" y="727075"/>
            <a:ext cx="4781550" cy="3586163"/>
          </a:xfrm>
          <a:ln cap="flat"/>
        </p:spPr>
      </p:sp>
      <p:sp>
        <p:nvSpPr>
          <p:cNvPr id="549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Times New Roman"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82"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34883"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34884"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06CE22CB-2C9B-4AB2-B468-0050CF1E8916}" type="slidenum">
              <a:rPr lang="es-ES_tradnl" sz="1100" smtClean="0">
                <a:solidFill>
                  <a:srgbClr val="000000"/>
                </a:solidFill>
              </a:rPr>
              <a:pPr/>
              <a:t>100</a:t>
            </a:fld>
            <a:endParaRPr lang="es-ES_tradnl" sz="1100">
              <a:solidFill>
                <a:srgbClr val="000000"/>
              </a:solidFill>
            </a:endParaRPr>
          </a:p>
        </p:txBody>
      </p:sp>
      <p:sp>
        <p:nvSpPr>
          <p:cNvPr id="634885"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34886"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5906"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35907"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35908"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35F12F65-2CC8-4EB2-AEFD-326C501CB0EC}" type="slidenum">
              <a:rPr lang="es-ES_tradnl" sz="1100" smtClean="0">
                <a:solidFill>
                  <a:srgbClr val="000000"/>
                </a:solidFill>
              </a:rPr>
              <a:pPr/>
              <a:t>101</a:t>
            </a:fld>
            <a:endParaRPr lang="es-ES_tradnl" sz="1100">
              <a:solidFill>
                <a:srgbClr val="000000"/>
              </a:solidFill>
            </a:endParaRPr>
          </a:p>
        </p:txBody>
      </p:sp>
      <p:sp>
        <p:nvSpPr>
          <p:cNvPr id="635909"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35910"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6930"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36931"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36932"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28A4A6F8-79B8-4DE8-8F84-54B3AE039371}" type="slidenum">
              <a:rPr lang="es-ES_tradnl" sz="1100" smtClean="0">
                <a:solidFill>
                  <a:srgbClr val="000000"/>
                </a:solidFill>
              </a:rPr>
              <a:pPr/>
              <a:t>102</a:t>
            </a:fld>
            <a:endParaRPr lang="es-ES_tradnl" sz="1100">
              <a:solidFill>
                <a:srgbClr val="000000"/>
              </a:solidFill>
            </a:endParaRPr>
          </a:p>
        </p:txBody>
      </p:sp>
      <p:sp>
        <p:nvSpPr>
          <p:cNvPr id="636933"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36934"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7954"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37955"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37956"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CDF2BA2A-B33C-4CF8-8F4F-B6CD2E47017B}" type="slidenum">
              <a:rPr lang="es-ES_tradnl" sz="1100" smtClean="0">
                <a:solidFill>
                  <a:srgbClr val="000000"/>
                </a:solidFill>
              </a:rPr>
              <a:pPr/>
              <a:t>103</a:t>
            </a:fld>
            <a:endParaRPr lang="es-ES_tradnl" sz="1100">
              <a:solidFill>
                <a:srgbClr val="000000"/>
              </a:solidFill>
            </a:endParaRPr>
          </a:p>
        </p:txBody>
      </p:sp>
      <p:sp>
        <p:nvSpPr>
          <p:cNvPr id="637957" name="Rectangle 1"/>
          <p:cNvSpPr>
            <a:spLocks noGrp="1" noRot="1" noChangeAspect="1" noChangeArrowheads="1" noTextEdit="1"/>
          </p:cNvSpPr>
          <p:nvPr>
            <p:ph type="sldImg"/>
          </p:nvPr>
        </p:nvSpPr>
        <p:spPr>
          <a:xfrm>
            <a:off x="1263650" y="727075"/>
            <a:ext cx="4789488" cy="3590925"/>
          </a:xfrm>
          <a:solidFill>
            <a:srgbClr val="FFFFFF"/>
          </a:solidFill>
          <a:ln/>
        </p:spPr>
      </p:sp>
      <p:sp>
        <p:nvSpPr>
          <p:cNvPr id="637958" name="Rectangle 2"/>
          <p:cNvSpPr>
            <a:spLocks noGrp="1" noChangeArrowheads="1"/>
          </p:cNvSpPr>
          <p:nvPr>
            <p:ph type="body" idx="1"/>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8978" name="Rectangle 2"/>
          <p:cNvSpPr>
            <a:spLocks noGrp="1" noChangeArrowheads="1"/>
          </p:cNvSpPr>
          <p:nvPr>
            <p:ph type="hdr" sz="quarter"/>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Gestión de Operaciones ICN343; Pablo Escalona R.</a:t>
            </a:r>
          </a:p>
        </p:txBody>
      </p:sp>
      <p:sp>
        <p:nvSpPr>
          <p:cNvPr id="638979" name="Rectangle 6"/>
          <p:cNvSpPr>
            <a:spLocks noGrp="1" noChangeArrowheads="1"/>
          </p:cNvSpPr>
          <p:nvPr>
            <p:ph type="ftr" sz="quarter" idx="4"/>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r>
              <a:rPr lang="es-ES_tradnl" sz="1100">
                <a:solidFill>
                  <a:srgbClr val="000000"/>
                </a:solidFill>
              </a:rPr>
              <a:t>Departamento de Industrias. Universidad Técnica Federico Santa María</a:t>
            </a:r>
          </a:p>
        </p:txBody>
      </p:sp>
      <p:sp>
        <p:nvSpPr>
          <p:cNvPr id="638980" name="Rectangle 7"/>
          <p:cNvSpPr>
            <a:spLocks noGrp="1" noChangeArrowheads="1"/>
          </p:cNvSpPr>
          <p:nvPr>
            <p:ph type="sldNum" sz="quarter" idx="5"/>
          </p:nvPr>
        </p:nvSpPr>
        <p:spPr>
          <a:noFill/>
        </p:spPr>
        <p:txBody>
          <a:bodyPr/>
          <a:lstStyle>
            <a:lvl1pPr defTabSz="963613" eaLnBrk="0" hangingPunct="0">
              <a:defRPr sz="2400">
                <a:solidFill>
                  <a:schemeClr val="tx1"/>
                </a:solidFill>
                <a:latin typeface="Times New Roman" pitchFamily="18" charset="0"/>
              </a:defRPr>
            </a:lvl1pPr>
            <a:lvl2pPr marL="742950" indent="-285750" defTabSz="963613" eaLnBrk="0" hangingPunct="0">
              <a:defRPr sz="2400">
                <a:solidFill>
                  <a:schemeClr val="tx1"/>
                </a:solidFill>
                <a:latin typeface="Times New Roman" pitchFamily="18" charset="0"/>
              </a:defRPr>
            </a:lvl2pPr>
            <a:lvl3pPr marL="1143000" indent="-228600" defTabSz="963613" eaLnBrk="0" hangingPunct="0">
              <a:defRPr sz="2400">
                <a:solidFill>
                  <a:schemeClr val="tx1"/>
                </a:solidFill>
                <a:latin typeface="Times New Roman" pitchFamily="18" charset="0"/>
              </a:defRPr>
            </a:lvl3pPr>
            <a:lvl4pPr marL="1600200" indent="-228600" defTabSz="963613" eaLnBrk="0" hangingPunct="0">
              <a:defRPr sz="2400">
                <a:solidFill>
                  <a:schemeClr val="tx1"/>
                </a:solidFill>
                <a:latin typeface="Times New Roman" pitchFamily="18" charset="0"/>
              </a:defRPr>
            </a:lvl4pPr>
            <a:lvl5pPr marL="2057400" indent="-228600" defTabSz="963613" eaLnBrk="0" hangingPunct="0">
              <a:defRPr sz="2400">
                <a:solidFill>
                  <a:schemeClr val="tx1"/>
                </a:solidFill>
                <a:latin typeface="Times New Roman" pitchFamily="18" charset="0"/>
              </a:defRPr>
            </a:lvl5pPr>
            <a:lvl6pPr marL="2514600" indent="-228600" defTabSz="963613" eaLnBrk="0" fontAlgn="base" hangingPunct="0">
              <a:spcBef>
                <a:spcPct val="0"/>
              </a:spcBef>
              <a:spcAft>
                <a:spcPct val="0"/>
              </a:spcAft>
              <a:defRPr sz="2400">
                <a:solidFill>
                  <a:schemeClr val="tx1"/>
                </a:solidFill>
                <a:latin typeface="Times New Roman" pitchFamily="18" charset="0"/>
              </a:defRPr>
            </a:lvl6pPr>
            <a:lvl7pPr marL="2971800" indent="-228600" defTabSz="963613" eaLnBrk="0" fontAlgn="base" hangingPunct="0">
              <a:spcBef>
                <a:spcPct val="0"/>
              </a:spcBef>
              <a:spcAft>
                <a:spcPct val="0"/>
              </a:spcAft>
              <a:defRPr sz="2400">
                <a:solidFill>
                  <a:schemeClr val="tx1"/>
                </a:solidFill>
                <a:latin typeface="Times New Roman" pitchFamily="18" charset="0"/>
              </a:defRPr>
            </a:lvl7pPr>
            <a:lvl8pPr marL="3429000" indent="-228600" defTabSz="963613" eaLnBrk="0" fontAlgn="base" hangingPunct="0">
              <a:spcBef>
                <a:spcPct val="0"/>
              </a:spcBef>
              <a:spcAft>
                <a:spcPct val="0"/>
              </a:spcAft>
              <a:defRPr sz="2400">
                <a:solidFill>
                  <a:schemeClr val="tx1"/>
                </a:solidFill>
                <a:latin typeface="Times New Roman" pitchFamily="18" charset="0"/>
              </a:defRPr>
            </a:lvl8pPr>
            <a:lvl9pPr marL="3886200" indent="-228600" defTabSz="963613" eaLnBrk="0" fontAlgn="base" hangingPunct="0">
              <a:spcBef>
                <a:spcPct val="0"/>
              </a:spcBef>
              <a:spcAft>
                <a:spcPct val="0"/>
              </a:spcAft>
              <a:defRPr sz="2400">
                <a:solidFill>
                  <a:schemeClr val="tx1"/>
                </a:solidFill>
                <a:latin typeface="Times New Roman" pitchFamily="18" charset="0"/>
              </a:defRPr>
            </a:lvl9pPr>
          </a:lstStyle>
          <a:p>
            <a:fld id="{423C7B82-779D-4A56-96B1-A31DD4D851F3}" type="slidenum">
              <a:rPr lang="es-ES_tradnl" sz="1100" smtClean="0">
                <a:solidFill>
                  <a:srgbClr val="000000"/>
                </a:solidFill>
              </a:rPr>
              <a:pPr/>
              <a:t>104</a:t>
            </a:fld>
            <a:endParaRPr lang="es-ES_tradnl" sz="1100">
              <a:solidFill>
                <a:srgbClr val="000000"/>
              </a:solidFill>
            </a:endParaRPr>
          </a:p>
        </p:txBody>
      </p:sp>
      <p:sp>
        <p:nvSpPr>
          <p:cNvPr id="638981" name="Text Box 1"/>
          <p:cNvSpPr txBox="1">
            <a:spLocks noChangeArrowheads="1"/>
          </p:cNvSpPr>
          <p:nvPr/>
        </p:nvSpPr>
        <p:spPr bwMode="auto">
          <a:xfrm>
            <a:off x="1265238" y="727075"/>
            <a:ext cx="4786312" cy="35893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2" tIns="45716" rIns="91432" bIns="45716"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s-CL" sz="1900">
              <a:solidFill>
                <a:srgbClr val="000000"/>
              </a:solidFill>
              <a:latin typeface="Calibri" pitchFamily="34" charset="0"/>
            </a:endParaRPr>
          </a:p>
        </p:txBody>
      </p:sp>
      <p:sp>
        <p:nvSpPr>
          <p:cNvPr id="638982" name="Rectangle 2"/>
          <p:cNvSpPr>
            <a:spLocks noGrp="1" noChangeArrowheads="1"/>
          </p:cNvSpPr>
          <p:nvPr>
            <p:ph type="body"/>
          </p:nvPr>
        </p:nvSpPr>
        <p:spPr>
          <a:xfrm>
            <a:off x="974725" y="4560888"/>
            <a:ext cx="53657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cxnSp>
        <p:nvCxnSpPr>
          <p:cNvPr id="4" name="Straight Connector 7"/>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5" name="Date Placeholder 3"/>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550612E4-90CA-4956-BE43-BF2809402564}" type="datetimeFigureOut">
              <a:rPr lang="es-CL"/>
              <a:pPr>
                <a:defRPr/>
              </a:pPr>
              <a:t>14-03-2025</a:t>
            </a:fld>
            <a:endParaRPr lang="es-CL"/>
          </a:p>
        </p:txBody>
      </p:sp>
      <p:sp>
        <p:nvSpPr>
          <p:cNvPr id="6" name="Footer Placeholder 4"/>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s-CL"/>
          </a:p>
        </p:txBody>
      </p:sp>
      <p:sp>
        <p:nvSpPr>
          <p:cNvPr id="7" name="Slide Number Placeholder 5"/>
          <p:cNvSpPr>
            <a:spLocks noGrp="1"/>
          </p:cNvSpPr>
          <p:nvPr>
            <p:ph type="sldNum" sz="quarter" idx="12"/>
          </p:nvPr>
        </p:nvSpPr>
        <p:spPr/>
        <p:txBody>
          <a:bodyPr/>
          <a:lstStyle>
            <a:lvl1pPr fontAlgn="base">
              <a:spcBef>
                <a:spcPct val="0"/>
              </a:spcBef>
              <a:spcAft>
                <a:spcPct val="0"/>
              </a:spcAft>
              <a:defRPr>
                <a:latin typeface="Times New Roman" pitchFamily="18" charset="0"/>
              </a:defRPr>
            </a:lvl1pPr>
          </a:lstStyle>
          <a:p>
            <a:pPr>
              <a:defRPr/>
            </a:pPr>
            <a:fld id="{48A5DCDE-E815-4E8D-81AD-07BD33AD9C3C}" type="slidenum">
              <a:rPr lang="es-CL"/>
              <a:pPr>
                <a:defRPr/>
              </a:pPr>
              <a:t>‹Nº›</a:t>
            </a:fld>
            <a:endParaRPr lang="es-CL"/>
          </a:p>
        </p:txBody>
      </p:sp>
    </p:spTree>
    <p:extLst>
      <p:ext uri="{BB962C8B-B14F-4D97-AF65-F5344CB8AC3E}">
        <p14:creationId xmlns:p14="http://schemas.microsoft.com/office/powerpoint/2010/main" val="158354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28699200-3051-452B-9348-3ECE4EA48E34}" type="datetimeFigureOut">
              <a:rPr lang="es-CL"/>
              <a:pPr>
                <a:defRPr/>
              </a:pPr>
              <a:t>14-03-2025</a:t>
            </a:fld>
            <a:endParaRPr lang="es-CL"/>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s-CL"/>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Times New Roman" pitchFamily="18" charset="0"/>
              </a:defRPr>
            </a:lvl1pPr>
          </a:lstStyle>
          <a:p>
            <a:pPr>
              <a:defRPr/>
            </a:pPr>
            <a:fld id="{9C96F6A1-B26B-46DE-9A48-B20050D552E3}" type="slidenum">
              <a:rPr lang="es-CL"/>
              <a:pPr>
                <a:defRPr/>
              </a:pPr>
              <a:t>‹Nº›</a:t>
            </a:fld>
            <a:endParaRPr lang="es-CL"/>
          </a:p>
        </p:txBody>
      </p:sp>
    </p:spTree>
    <p:extLst>
      <p:ext uri="{BB962C8B-B14F-4D97-AF65-F5344CB8AC3E}">
        <p14:creationId xmlns:p14="http://schemas.microsoft.com/office/powerpoint/2010/main" val="371600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0127485E-731B-4B0C-93DF-5DB6267DB2B3}" type="datetimeFigureOut">
              <a:rPr lang="es-CL"/>
              <a:pPr>
                <a:defRPr/>
              </a:pPr>
              <a:t>14-03-2025</a:t>
            </a:fld>
            <a:endParaRPr lang="es-CL"/>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s-CL"/>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Times New Roman" pitchFamily="18" charset="0"/>
              </a:defRPr>
            </a:lvl1pPr>
          </a:lstStyle>
          <a:p>
            <a:pPr>
              <a:defRPr/>
            </a:pPr>
            <a:fld id="{82800A14-9A76-44B8-A2B4-17910665C19D}" type="slidenum">
              <a:rPr lang="es-CL"/>
              <a:pPr>
                <a:defRPr/>
              </a:pPr>
              <a:t>‹Nº›</a:t>
            </a:fld>
            <a:endParaRPr lang="es-CL"/>
          </a:p>
        </p:txBody>
      </p:sp>
    </p:spTree>
    <p:extLst>
      <p:ext uri="{BB962C8B-B14F-4D97-AF65-F5344CB8AC3E}">
        <p14:creationId xmlns:p14="http://schemas.microsoft.com/office/powerpoint/2010/main" val="741052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Título 1"/>
          <p:cNvSpPr>
            <a:spLocks noGrp="1"/>
          </p:cNvSpPr>
          <p:nvPr>
            <p:ph type="title"/>
          </p:nvPr>
        </p:nvSpPr>
        <p:spPr>
          <a:xfrm>
            <a:off x="609600" y="304800"/>
            <a:ext cx="7772400" cy="1143000"/>
          </a:xfrm>
        </p:spPr>
        <p:txBody>
          <a:bodyPr/>
          <a:lstStyle/>
          <a:p>
            <a:r>
              <a:rPr lang="es-ES_tradnl"/>
              <a:t>Clic para editar título</a:t>
            </a:r>
          </a:p>
        </p:txBody>
      </p:sp>
      <p:sp>
        <p:nvSpPr>
          <p:cNvPr id="3" name="Marcador de tabla 2"/>
          <p:cNvSpPr>
            <a:spLocks noGrp="1"/>
          </p:cNvSpPr>
          <p:nvPr>
            <p:ph type="tbl" idx="1"/>
          </p:nvPr>
        </p:nvSpPr>
        <p:spPr>
          <a:xfrm>
            <a:off x="838200" y="1905000"/>
            <a:ext cx="7772400" cy="4114800"/>
          </a:xfrm>
        </p:spPr>
        <p:txBody>
          <a:bodyPr rtlCol="0">
            <a:normAutofit/>
          </a:bodyPr>
          <a:lstStyle/>
          <a:p>
            <a:pPr lvl="0"/>
            <a:endParaRPr lang="es-ES_tradnl" noProof="0"/>
          </a:p>
        </p:txBody>
      </p:sp>
      <p:sp>
        <p:nvSpPr>
          <p:cNvPr id="4" name="Rectangle 65"/>
          <p:cNvSpPr>
            <a:spLocks noGrp="1" noChangeArrowheads="1"/>
          </p:cNvSpPr>
          <p:nvPr>
            <p:ph type="dt" sz="half" idx="10"/>
          </p:nvPr>
        </p:nvSpPr>
        <p:spPr/>
        <p:txBody>
          <a:bodyPr/>
          <a:lstStyle>
            <a:lvl1pPr fontAlgn="base">
              <a:spcBef>
                <a:spcPct val="0"/>
              </a:spcBef>
              <a:spcAft>
                <a:spcPct val="0"/>
              </a:spcAft>
              <a:defRPr>
                <a:latin typeface="Times New Roman" pitchFamily="18" charset="0"/>
              </a:defRPr>
            </a:lvl1pPr>
          </a:lstStyle>
          <a:p>
            <a:pPr>
              <a:defRPr/>
            </a:pPr>
            <a:endParaRPr lang="es-ES"/>
          </a:p>
        </p:txBody>
      </p:sp>
      <p:sp>
        <p:nvSpPr>
          <p:cNvPr id="5" name="Rectangle 66"/>
          <p:cNvSpPr>
            <a:spLocks noGrp="1" noChangeArrowheads="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r>
              <a:rPr lang="es-ES"/>
              <a:t>R. Stegmaier</a:t>
            </a:r>
          </a:p>
          <a:p>
            <a:pPr>
              <a:defRPr/>
            </a:pPr>
            <a:r>
              <a:rPr lang="es-ES"/>
              <a:t>Departamento de Industrias</a:t>
            </a:r>
          </a:p>
        </p:txBody>
      </p:sp>
      <p:sp>
        <p:nvSpPr>
          <p:cNvPr id="6" name="Rectangle 67"/>
          <p:cNvSpPr>
            <a:spLocks noGrp="1" noChangeArrowheads="1"/>
          </p:cNvSpPr>
          <p:nvPr>
            <p:ph type="sldNum" sz="quarter" idx="12"/>
          </p:nvPr>
        </p:nvSpPr>
        <p:spPr/>
        <p:txBody>
          <a:bodyPr/>
          <a:lstStyle>
            <a:lvl1pPr fontAlgn="base">
              <a:spcBef>
                <a:spcPct val="0"/>
              </a:spcBef>
              <a:spcAft>
                <a:spcPct val="0"/>
              </a:spcAft>
              <a:defRPr>
                <a:latin typeface="Times New Roman" pitchFamily="18" charset="0"/>
              </a:defRPr>
            </a:lvl1pPr>
          </a:lstStyle>
          <a:p>
            <a:pPr>
              <a:defRPr/>
            </a:pPr>
            <a:r>
              <a:rPr lang="es-ES"/>
              <a:t>Presupuesto de Dda </a:t>
            </a:r>
            <a:fld id="{C83F1850-75EA-4C6F-A1DA-83F431D655C5}" type="slidenum">
              <a:rPr lang="es-ES"/>
              <a:pPr>
                <a:defRPr/>
              </a:pPr>
              <a:t>‹Nº›</a:t>
            </a:fld>
            <a:endParaRPr lang="es-ES"/>
          </a:p>
        </p:txBody>
      </p:sp>
    </p:spTree>
    <p:extLst>
      <p:ext uri="{BB962C8B-B14F-4D97-AF65-F5344CB8AC3E}">
        <p14:creationId xmlns:p14="http://schemas.microsoft.com/office/powerpoint/2010/main" val="139748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08992480-ED57-4787-AC75-EC6B2373F30A}" type="datetimeFigureOut">
              <a:rPr lang="es-CL"/>
              <a:pPr>
                <a:defRPr/>
              </a:pPr>
              <a:t>14-03-2025</a:t>
            </a:fld>
            <a:endParaRPr lang="es-CL"/>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s-CL"/>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Times New Roman" pitchFamily="18" charset="0"/>
              </a:defRPr>
            </a:lvl1pPr>
          </a:lstStyle>
          <a:p>
            <a:pPr>
              <a:defRPr/>
            </a:pPr>
            <a:fld id="{E9E65B46-4391-4596-B26B-3A3AB52F292C}" type="slidenum">
              <a:rPr lang="es-CL"/>
              <a:pPr>
                <a:defRPr/>
              </a:pPr>
              <a:t>‹Nº›</a:t>
            </a:fld>
            <a:endParaRPr lang="es-CL"/>
          </a:p>
        </p:txBody>
      </p:sp>
    </p:spTree>
    <p:extLst>
      <p:ext uri="{BB962C8B-B14F-4D97-AF65-F5344CB8AC3E}">
        <p14:creationId xmlns:p14="http://schemas.microsoft.com/office/powerpoint/2010/main" val="146615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cxnSp>
        <p:nvCxnSpPr>
          <p:cNvPr id="4" name="Straight Connector 6"/>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08F5E9CA-AA96-4098-BF16-5BE6DEC7F3DA}" type="datetimeFigureOut">
              <a:rPr lang="es-CL"/>
              <a:pPr>
                <a:defRPr/>
              </a:pPr>
              <a:t>14-03-2025</a:t>
            </a:fld>
            <a:endParaRPr lang="es-CL"/>
          </a:p>
        </p:txBody>
      </p:sp>
      <p:sp>
        <p:nvSpPr>
          <p:cNvPr id="6" name="Footer Placeholder 4"/>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s-CL"/>
          </a:p>
        </p:txBody>
      </p:sp>
      <p:sp>
        <p:nvSpPr>
          <p:cNvPr id="7" name="Slide Number Placeholder 5"/>
          <p:cNvSpPr>
            <a:spLocks noGrp="1"/>
          </p:cNvSpPr>
          <p:nvPr>
            <p:ph type="sldNum" sz="quarter" idx="12"/>
          </p:nvPr>
        </p:nvSpPr>
        <p:spPr/>
        <p:txBody>
          <a:bodyPr/>
          <a:lstStyle>
            <a:lvl1pPr fontAlgn="base">
              <a:spcBef>
                <a:spcPct val="0"/>
              </a:spcBef>
              <a:spcAft>
                <a:spcPct val="0"/>
              </a:spcAft>
              <a:defRPr>
                <a:latin typeface="Times New Roman" pitchFamily="18" charset="0"/>
              </a:defRPr>
            </a:lvl1pPr>
          </a:lstStyle>
          <a:p>
            <a:pPr>
              <a:defRPr/>
            </a:pPr>
            <a:fld id="{AE92D586-C2EE-40AD-8AC4-EC03E55407EA}" type="slidenum">
              <a:rPr lang="es-CL"/>
              <a:pPr>
                <a:defRPr/>
              </a:pPr>
              <a:t>‹Nº›</a:t>
            </a:fld>
            <a:endParaRPr lang="es-CL"/>
          </a:p>
        </p:txBody>
      </p:sp>
    </p:spTree>
    <p:extLst>
      <p:ext uri="{BB962C8B-B14F-4D97-AF65-F5344CB8AC3E}">
        <p14:creationId xmlns:p14="http://schemas.microsoft.com/office/powerpoint/2010/main" val="10504272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259E72D2-6302-47A0-BAAB-44A8038B50CD}" type="datetimeFigureOut">
              <a:rPr lang="es-CL"/>
              <a:pPr>
                <a:defRPr/>
              </a:pPr>
              <a:t>14-03-2025</a:t>
            </a:fld>
            <a:endParaRPr lang="es-CL"/>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s-CL"/>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Times New Roman" pitchFamily="18" charset="0"/>
              </a:defRPr>
            </a:lvl1pPr>
          </a:lstStyle>
          <a:p>
            <a:pPr>
              <a:defRPr/>
            </a:pPr>
            <a:fld id="{0EB3A123-A280-46BC-9A02-405D2648ADA1}" type="slidenum">
              <a:rPr lang="es-CL"/>
              <a:pPr>
                <a:defRPr/>
              </a:pPr>
              <a:t>‹Nº›</a:t>
            </a:fld>
            <a:endParaRPr lang="es-CL"/>
          </a:p>
        </p:txBody>
      </p:sp>
    </p:spTree>
    <p:extLst>
      <p:ext uri="{BB962C8B-B14F-4D97-AF65-F5344CB8AC3E}">
        <p14:creationId xmlns:p14="http://schemas.microsoft.com/office/powerpoint/2010/main" val="398128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cxnSp>
        <p:nvCxnSpPr>
          <p:cNvPr id="7" name="Straight Connector 10"/>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6"/>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902DBB11-8653-4F44-8897-718D64B260D6}" type="datetimeFigureOut">
              <a:rPr lang="es-CL"/>
              <a:pPr>
                <a:defRPr/>
              </a:pPr>
              <a:t>14-03-2025</a:t>
            </a:fld>
            <a:endParaRPr lang="es-CL"/>
          </a:p>
        </p:txBody>
      </p:sp>
      <p:sp>
        <p:nvSpPr>
          <p:cNvPr id="9" name="Footer Placeholder 7"/>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s-CL"/>
          </a:p>
        </p:txBody>
      </p:sp>
      <p:sp>
        <p:nvSpPr>
          <p:cNvPr id="10" name="Slide Number Placeholder 8"/>
          <p:cNvSpPr>
            <a:spLocks noGrp="1"/>
          </p:cNvSpPr>
          <p:nvPr>
            <p:ph type="sldNum" sz="quarter" idx="12"/>
          </p:nvPr>
        </p:nvSpPr>
        <p:spPr/>
        <p:txBody>
          <a:bodyPr/>
          <a:lstStyle>
            <a:lvl1pPr fontAlgn="base">
              <a:spcBef>
                <a:spcPct val="0"/>
              </a:spcBef>
              <a:spcAft>
                <a:spcPct val="0"/>
              </a:spcAft>
              <a:defRPr>
                <a:latin typeface="Times New Roman" pitchFamily="18" charset="0"/>
              </a:defRPr>
            </a:lvl1pPr>
          </a:lstStyle>
          <a:p>
            <a:pPr>
              <a:defRPr/>
            </a:pPr>
            <a:fld id="{EAC97A4C-F857-45BC-B961-531E018B3D4A}" type="slidenum">
              <a:rPr lang="es-CL"/>
              <a:pPr>
                <a:defRPr/>
              </a:pPr>
              <a:t>‹Nº›</a:t>
            </a:fld>
            <a:endParaRPr lang="es-CL"/>
          </a:p>
        </p:txBody>
      </p:sp>
    </p:spTree>
    <p:extLst>
      <p:ext uri="{BB962C8B-B14F-4D97-AF65-F5344CB8AC3E}">
        <p14:creationId xmlns:p14="http://schemas.microsoft.com/office/powerpoint/2010/main" val="49366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7C787ED2-241E-46CC-A486-DBE3588ADA2F}" type="datetimeFigureOut">
              <a:rPr lang="es-CL"/>
              <a:pPr>
                <a:defRPr/>
              </a:pPr>
              <a:t>14-03-2025</a:t>
            </a:fld>
            <a:endParaRPr lang="es-CL"/>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s-CL"/>
          </a:p>
        </p:txBody>
      </p:sp>
      <p:sp>
        <p:nvSpPr>
          <p:cNvPr id="5" name="Slide Number Placeholder 4"/>
          <p:cNvSpPr>
            <a:spLocks noGrp="1"/>
          </p:cNvSpPr>
          <p:nvPr>
            <p:ph type="sldNum" sz="quarter" idx="12"/>
          </p:nvPr>
        </p:nvSpPr>
        <p:spPr/>
        <p:txBody>
          <a:bodyPr/>
          <a:lstStyle>
            <a:lvl1pPr fontAlgn="base">
              <a:spcBef>
                <a:spcPct val="0"/>
              </a:spcBef>
              <a:spcAft>
                <a:spcPct val="0"/>
              </a:spcAft>
              <a:defRPr>
                <a:latin typeface="Times New Roman" pitchFamily="18" charset="0"/>
              </a:defRPr>
            </a:lvl1pPr>
          </a:lstStyle>
          <a:p>
            <a:pPr>
              <a:defRPr/>
            </a:pPr>
            <a:fld id="{66266312-C59C-4217-A28F-C95C170B07C7}" type="slidenum">
              <a:rPr lang="es-CL"/>
              <a:pPr>
                <a:defRPr/>
              </a:pPr>
              <a:t>‹Nº›</a:t>
            </a:fld>
            <a:endParaRPr lang="es-CL"/>
          </a:p>
        </p:txBody>
      </p:sp>
    </p:spTree>
    <p:extLst>
      <p:ext uri="{BB962C8B-B14F-4D97-AF65-F5344CB8AC3E}">
        <p14:creationId xmlns:p14="http://schemas.microsoft.com/office/powerpoint/2010/main" val="3388233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23E8EC3E-1DC7-42D5-BD7C-A809FDCC15A5}" type="datetimeFigureOut">
              <a:rPr lang="es-CL"/>
              <a:pPr>
                <a:defRPr/>
              </a:pPr>
              <a:t>14-03-2025</a:t>
            </a:fld>
            <a:endParaRPr lang="es-CL"/>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s-CL"/>
          </a:p>
        </p:txBody>
      </p:sp>
      <p:sp>
        <p:nvSpPr>
          <p:cNvPr id="4" name="Slide Number Placeholder 3"/>
          <p:cNvSpPr>
            <a:spLocks noGrp="1"/>
          </p:cNvSpPr>
          <p:nvPr>
            <p:ph type="sldNum" sz="quarter" idx="12"/>
          </p:nvPr>
        </p:nvSpPr>
        <p:spPr/>
        <p:txBody>
          <a:bodyPr/>
          <a:lstStyle>
            <a:lvl1pPr fontAlgn="base">
              <a:spcBef>
                <a:spcPct val="0"/>
              </a:spcBef>
              <a:spcAft>
                <a:spcPct val="0"/>
              </a:spcAft>
              <a:defRPr>
                <a:latin typeface="Times New Roman" pitchFamily="18" charset="0"/>
              </a:defRPr>
            </a:lvl1pPr>
          </a:lstStyle>
          <a:p>
            <a:pPr>
              <a:defRPr/>
            </a:pPr>
            <a:fld id="{D5CAA4CC-7965-411D-A1D4-BC5DBBD3A269}" type="slidenum">
              <a:rPr lang="es-CL"/>
              <a:pPr>
                <a:defRPr/>
              </a:pPr>
              <a:t>‹Nº›</a:t>
            </a:fld>
            <a:endParaRPr lang="es-CL"/>
          </a:p>
        </p:txBody>
      </p:sp>
    </p:spTree>
    <p:extLst>
      <p:ext uri="{BB962C8B-B14F-4D97-AF65-F5344CB8AC3E}">
        <p14:creationId xmlns:p14="http://schemas.microsoft.com/office/powerpoint/2010/main" val="91689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cxnSp>
        <p:nvCxnSpPr>
          <p:cNvPr id="5" name="Straight Connector 8"/>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6" name="Date Placeholder 4"/>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F209B5F6-C3D8-4BA7-90C3-8BFC4F6907C6}" type="datetimeFigureOut">
              <a:rPr lang="es-CL"/>
              <a:pPr>
                <a:defRPr/>
              </a:pPr>
              <a:t>14-03-2025</a:t>
            </a:fld>
            <a:endParaRPr lang="es-CL"/>
          </a:p>
        </p:txBody>
      </p:sp>
      <p:sp>
        <p:nvSpPr>
          <p:cNvPr id="7" name="Footer Placeholder 5"/>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s-CL"/>
          </a:p>
        </p:txBody>
      </p:sp>
      <p:sp>
        <p:nvSpPr>
          <p:cNvPr id="8" name="Slide Number Placeholder 6"/>
          <p:cNvSpPr>
            <a:spLocks noGrp="1"/>
          </p:cNvSpPr>
          <p:nvPr>
            <p:ph type="sldNum" sz="quarter" idx="12"/>
          </p:nvPr>
        </p:nvSpPr>
        <p:spPr/>
        <p:txBody>
          <a:bodyPr/>
          <a:lstStyle>
            <a:lvl1pPr fontAlgn="base">
              <a:spcBef>
                <a:spcPct val="0"/>
              </a:spcBef>
              <a:spcAft>
                <a:spcPct val="0"/>
              </a:spcAft>
              <a:defRPr>
                <a:latin typeface="Times New Roman" pitchFamily="18" charset="0"/>
              </a:defRPr>
            </a:lvl1pPr>
          </a:lstStyle>
          <a:p>
            <a:pPr>
              <a:defRPr/>
            </a:pPr>
            <a:fld id="{0A958FFE-CD35-4566-AAF8-F7E2B68E155A}" type="slidenum">
              <a:rPr lang="es-CL"/>
              <a:pPr>
                <a:defRPr/>
              </a:pPr>
              <a:t>‹Nº›</a:t>
            </a:fld>
            <a:endParaRPr lang="es-CL"/>
          </a:p>
        </p:txBody>
      </p:sp>
    </p:spTree>
    <p:extLst>
      <p:ext uri="{BB962C8B-B14F-4D97-AF65-F5344CB8AC3E}">
        <p14:creationId xmlns:p14="http://schemas.microsoft.com/office/powerpoint/2010/main" val="2202428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BFA26877-F2B2-4379-A366-574136F9FC10}" type="datetimeFigureOut">
              <a:rPr lang="es-CL"/>
              <a:pPr>
                <a:defRPr/>
              </a:pPr>
              <a:t>14-03-2025</a:t>
            </a:fld>
            <a:endParaRPr lang="es-CL"/>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s-CL"/>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Times New Roman" pitchFamily="18" charset="0"/>
              </a:defRPr>
            </a:lvl1pPr>
          </a:lstStyle>
          <a:p>
            <a:pPr>
              <a:defRPr/>
            </a:pPr>
            <a:fld id="{0AEC025B-AD65-4F7E-96E7-8F2933220BBA}" type="slidenum">
              <a:rPr lang="es-CL"/>
              <a:pPr>
                <a:defRPr/>
              </a:pPr>
              <a:t>‹Nº›</a:t>
            </a:fld>
            <a:endParaRPr lang="es-CL"/>
          </a:p>
        </p:txBody>
      </p:sp>
    </p:spTree>
    <p:extLst>
      <p:ext uri="{BB962C8B-B14F-4D97-AF65-F5344CB8AC3E}">
        <p14:creationId xmlns:p14="http://schemas.microsoft.com/office/powerpoint/2010/main" val="592743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2052"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prstClr val="white"/>
              </a:solidFill>
            </a:endParaRPr>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fontAlgn="auto">
              <a:spcBef>
                <a:spcPts val="0"/>
              </a:spcBef>
              <a:spcAft>
                <a:spcPts val="0"/>
              </a:spcAft>
              <a:defRPr sz="1200">
                <a:solidFill>
                  <a:srgbClr val="FFFFFF"/>
                </a:solidFill>
                <a:latin typeface="Arial"/>
              </a:defRPr>
            </a:lvl1pPr>
          </a:lstStyle>
          <a:p>
            <a:pPr>
              <a:defRPr/>
            </a:pPr>
            <a:fld id="{839B3555-603E-4C7A-B2CA-72E5DAC8C18C}" type="datetimeFigureOut">
              <a:rPr lang="es-CL"/>
              <a:pPr>
                <a:defRPr/>
              </a:pPr>
              <a:t>14-03-2025</a:t>
            </a:fld>
            <a:endParaRPr lang="es-CL"/>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fontAlgn="auto">
              <a:spcBef>
                <a:spcPts val="0"/>
              </a:spcBef>
              <a:spcAft>
                <a:spcPts val="0"/>
              </a:spcAft>
              <a:defRPr sz="1200">
                <a:solidFill>
                  <a:srgbClr val="FFFFFF"/>
                </a:solidFill>
                <a:latin typeface="Arial"/>
              </a:defRPr>
            </a:lvl1pPr>
          </a:lstStyle>
          <a:p>
            <a:pPr>
              <a:defRPr/>
            </a:pPr>
            <a:endParaRPr lang="es-CL"/>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lIns="91440" tIns="45720" rIns="91440" bIns="45720" rtlCol="0" anchor="ctr"/>
          <a:lstStyle>
            <a:lvl1pPr algn="l" fontAlgn="auto">
              <a:spcBef>
                <a:spcPts val="0"/>
              </a:spcBef>
              <a:spcAft>
                <a:spcPts val="0"/>
              </a:spcAft>
              <a:defRPr sz="1400" b="1">
                <a:solidFill>
                  <a:srgbClr val="FFFFFF"/>
                </a:solidFill>
                <a:latin typeface="Arial"/>
              </a:defRPr>
            </a:lvl1pPr>
          </a:lstStyle>
          <a:p>
            <a:pPr>
              <a:defRPr/>
            </a:pPr>
            <a:fld id="{9F5C6889-86EE-4CC1-B319-052C8DF7FB3D}" type="slidenum">
              <a:rPr lang="es-CL"/>
              <a:pPr>
                <a:defRPr/>
              </a:pPr>
              <a:t>‹Nº›</a:t>
            </a:fld>
            <a:endParaRPr lang="es-CL"/>
          </a:p>
        </p:txBody>
      </p:sp>
      <p:sp>
        <p:nvSpPr>
          <p:cNvPr id="3" name="2 CuadroTexto"/>
          <p:cNvSpPr txBox="1"/>
          <p:nvPr userDrawn="1"/>
        </p:nvSpPr>
        <p:spPr>
          <a:xfrm>
            <a:off x="611560" y="6608385"/>
            <a:ext cx="7920880" cy="276999"/>
          </a:xfrm>
          <a:prstGeom prst="rect">
            <a:avLst/>
          </a:prstGeom>
          <a:noFill/>
        </p:spPr>
        <p:txBody>
          <a:bodyPr wrap="square" rtlCol="0">
            <a:spAutoFit/>
          </a:bodyPr>
          <a:lstStyle/>
          <a:p>
            <a:r>
              <a:rPr lang="es-CL" sz="1200" dirty="0"/>
              <a:t>Profesor</a:t>
            </a:r>
            <a:r>
              <a:rPr lang="es-CL" sz="1200" baseline="0" dirty="0"/>
              <a:t>  Tomás Grubessich Fernández</a:t>
            </a:r>
            <a:endParaRPr lang="es-CL" sz="1200" dirty="0"/>
          </a:p>
        </p:txBody>
      </p:sp>
    </p:spTree>
  </p:cSld>
  <p:clrMap bg1="lt1" tx1="dk1" bg2="lt2" tx2="dk2" accent1="accent1" accent2="accent2" accent3="accent3" accent4="accent4" accent5="accent5" accent6="accent6" hlink="hlink" folHlink="folHlink"/>
  <p:sldLayoutIdLst>
    <p:sldLayoutId id="2147485705" r:id="rId1"/>
    <p:sldLayoutId id="2147485706" r:id="rId2"/>
    <p:sldLayoutId id="2147485707" r:id="rId3"/>
    <p:sldLayoutId id="2147485708" r:id="rId4"/>
    <p:sldLayoutId id="2147485709" r:id="rId5"/>
    <p:sldLayoutId id="2147485710" r:id="rId6"/>
    <p:sldLayoutId id="2147485711" r:id="rId7"/>
    <p:sldLayoutId id="2147485712" r:id="rId8"/>
    <p:sldLayoutId id="2147485713" r:id="rId9"/>
    <p:sldLayoutId id="2147485714" r:id="rId10"/>
    <p:sldLayoutId id="2147485715" r:id="rId11"/>
    <p:sldLayoutId id="2147485716" r:id="rId12"/>
  </p:sldLayoutIdLst>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eaLnBrk="0" fontAlgn="base" hangingPunct="0">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90.xml"/><Relationship Id="rId1" Type="http://schemas.openxmlformats.org/officeDocument/2006/relationships/slideLayout" Target="../slideLayouts/slideLayout7.xml"/><Relationship Id="rId6" Type="http://schemas.openxmlformats.org/officeDocument/2006/relationships/image" Target="../media/image66.wmf"/><Relationship Id="rId5" Type="http://schemas.openxmlformats.org/officeDocument/2006/relationships/oleObject" Target="../embeddings/oleObject22.bin"/><Relationship Id="rId4" Type="http://schemas.openxmlformats.org/officeDocument/2006/relationships/image" Target="../media/image65.wmf"/></Relationships>
</file>

<file path=ppt/slides/_rels/slide101.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93.xml"/><Relationship Id="rId1" Type="http://schemas.openxmlformats.org/officeDocument/2006/relationships/slideLayout" Target="../slideLayouts/slideLayout7.xml"/><Relationship Id="rId4" Type="http://schemas.openxmlformats.org/officeDocument/2006/relationships/image" Target="../media/image69.emf"/></Relationships>
</file>

<file path=ppt/slides/_rels/slide10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8.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20.emf"/><Relationship Id="rId5" Type="http://schemas.openxmlformats.org/officeDocument/2006/relationships/oleObject" Target="../embeddings/oleObject3.bin"/><Relationship Id="rId4" Type="http://schemas.openxmlformats.org/officeDocument/2006/relationships/image" Target="../media/image19.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22.emf"/><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emf"/></Relationships>
</file>

<file path=ppt/slides/_rels/slide49.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30.wmf"/><Relationship Id="rId5" Type="http://schemas.openxmlformats.org/officeDocument/2006/relationships/oleObject" Target="../embeddings/oleObject7.bin"/><Relationship Id="rId4" Type="http://schemas.openxmlformats.org/officeDocument/2006/relationships/image" Target="../media/image29.w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50.xml"/><Relationship Id="rId1" Type="http://schemas.openxmlformats.org/officeDocument/2006/relationships/slideLayout" Target="../slideLayouts/slideLayout6.xml"/><Relationship Id="rId6" Type="http://schemas.openxmlformats.org/officeDocument/2006/relationships/image" Target="../media/image35.emf"/><Relationship Id="rId5" Type="http://schemas.openxmlformats.org/officeDocument/2006/relationships/oleObject" Target="../embeddings/oleObject10.bin"/><Relationship Id="rId4" Type="http://schemas.openxmlformats.org/officeDocument/2006/relationships/image" Target="../media/image34.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11.bin"/><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39.wmf"/><Relationship Id="rId5" Type="http://schemas.openxmlformats.org/officeDocument/2006/relationships/oleObject" Target="../embeddings/oleObject13.bin"/><Relationship Id="rId4" Type="http://schemas.openxmlformats.org/officeDocument/2006/relationships/image" Target="../media/image38.emf"/></Relationships>
</file>

<file path=ppt/slides/_rels/slide6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47.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emf"/></Relationships>
</file>

<file path=ppt/slides/_rels/slide7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54.e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8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82.xml"/><Relationship Id="rId1" Type="http://schemas.openxmlformats.org/officeDocument/2006/relationships/slideLayout" Target="../slideLayouts/slideLayout7.xml"/><Relationship Id="rId4" Type="http://schemas.openxmlformats.org/officeDocument/2006/relationships/image" Target="../media/image59.emf"/></Relationships>
</file>

<file path=ppt/slides/_rels/slide93.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84.xml"/><Relationship Id="rId1" Type="http://schemas.openxmlformats.org/officeDocument/2006/relationships/slideLayout" Target="../slideLayouts/slideLayout7.xml"/><Relationship Id="rId5" Type="http://schemas.openxmlformats.org/officeDocument/2006/relationships/image" Target="../media/image62.png"/><Relationship Id="rId4" Type="http://schemas.openxmlformats.org/officeDocument/2006/relationships/image" Target="../media/image61.emf"/></Relationships>
</file>

<file path=ppt/slides/_rels/slide9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4"/>
          <p:cNvSpPr>
            <a:spLocks noGrp="1" noChangeArrowheads="1"/>
          </p:cNvSpPr>
          <p:nvPr>
            <p:ph type="subTitle" idx="1"/>
          </p:nvPr>
        </p:nvSpPr>
        <p:spPr>
          <a:xfrm>
            <a:off x="2209800" y="4845050"/>
            <a:ext cx="5029200" cy="1752600"/>
          </a:xfrm>
        </p:spPr>
        <p:txBody>
          <a:bodyPr lIns="92075" tIns="46038" rIns="92075" bIns="46038" rtlCol="0" anchor="ctr">
            <a:normAutofit/>
          </a:bodyPr>
          <a:lstStyle/>
          <a:p>
            <a:pPr eaLnBrk="1" fontAlgn="auto" hangingPunct="1">
              <a:spcAft>
                <a:spcPts val="0"/>
              </a:spcAft>
              <a:buFont typeface="Arial" pitchFamily="34" charset="0"/>
              <a:buNone/>
              <a:defRPr/>
            </a:pPr>
            <a:r>
              <a:rPr lang="es-ES_tradnl" sz="2000" dirty="0"/>
              <a:t>Prof. Tomás Grubessich F.</a:t>
            </a:r>
          </a:p>
          <a:p>
            <a:pPr eaLnBrk="1" fontAlgn="auto" hangingPunct="1">
              <a:spcAft>
                <a:spcPts val="0"/>
              </a:spcAft>
              <a:buFont typeface="Arial" pitchFamily="34" charset="0"/>
              <a:buNone/>
              <a:defRPr/>
            </a:pPr>
            <a:r>
              <a:rPr lang="es-ES_tradnl" sz="2000" dirty="0"/>
              <a:t>tomas.grubessich@usm.cl</a:t>
            </a:r>
          </a:p>
          <a:p>
            <a:pPr eaLnBrk="1" fontAlgn="auto" hangingPunct="1">
              <a:spcAft>
                <a:spcPts val="0"/>
              </a:spcAft>
              <a:buFont typeface="Arial" pitchFamily="34" charset="0"/>
              <a:buNone/>
              <a:defRPr/>
            </a:pPr>
            <a:endParaRPr lang="es-ES_tradnl" dirty="0"/>
          </a:p>
        </p:txBody>
      </p:sp>
      <p:sp>
        <p:nvSpPr>
          <p:cNvPr id="136196" name="1 CuadroTexto"/>
          <p:cNvSpPr txBox="1">
            <a:spLocks noChangeArrowheads="1"/>
          </p:cNvSpPr>
          <p:nvPr/>
        </p:nvSpPr>
        <p:spPr bwMode="auto">
          <a:xfrm>
            <a:off x="1042988" y="3573463"/>
            <a:ext cx="7273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CL" i="1" dirty="0">
                <a:solidFill>
                  <a:srgbClr val="000000"/>
                </a:solidFill>
                <a:latin typeface="Arial" charset="0"/>
              </a:rPr>
              <a:t>2. Pronóstico de la Demanda y monitoreo de errores</a:t>
            </a:r>
          </a:p>
        </p:txBody>
      </p:sp>
      <p:pic>
        <p:nvPicPr>
          <p:cNvPr id="6" name="Picture 2"/>
          <p:cNvPicPr>
            <a:picLocks noChangeAspect="1" noChangeArrowheads="1"/>
          </p:cNvPicPr>
          <p:nvPr/>
        </p:nvPicPr>
        <p:blipFill>
          <a:blip r:embed="rId3"/>
          <a:srcRect/>
          <a:stretch>
            <a:fillRect/>
          </a:stretch>
        </p:blipFill>
        <p:spPr bwMode="auto">
          <a:xfrm>
            <a:off x="5910263" y="4508500"/>
            <a:ext cx="3233737" cy="20970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4" name="Rectangle 23">
            <a:extLst>
              <a:ext uri="{FF2B5EF4-FFF2-40B4-BE49-F238E27FC236}">
                <a16:creationId xmlns:a16="http://schemas.microsoft.com/office/drawing/2014/main" id="{3EC4E2AD-C167-1902-F8CA-860D767D1C4D}"/>
              </a:ext>
            </a:extLst>
          </p:cNvPr>
          <p:cNvSpPr txBox="1">
            <a:spLocks noChangeArrowheads="1"/>
          </p:cNvSpPr>
          <p:nvPr/>
        </p:nvSpPr>
        <p:spPr>
          <a:xfrm>
            <a:off x="698252" y="1493912"/>
            <a:ext cx="8050212" cy="1143000"/>
          </a:xfrm>
          <a:prstGeom prst="rect">
            <a:avLst/>
          </a:prstGeom>
        </p:spPr>
        <p:txBody>
          <a:bodyPr vert="horz" lIns="92075" tIns="46038" rIns="92075" bIns="46038" rtlCol="0" anchor="b">
            <a:noAutofit/>
          </a:bodyPr>
          <a:lstStyle>
            <a:lvl1pPr algn="l" rtl="0" eaLnBrk="0" fontAlgn="base" hangingPunct="0">
              <a:spcBef>
                <a:spcPct val="0"/>
              </a:spcBef>
              <a:spcAft>
                <a:spcPct val="0"/>
              </a:spcAft>
              <a:defRPr sz="5400" kern="1200" cap="all" spc="-1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eaLnBrk="1" fontAlgn="auto" hangingPunct="1">
              <a:spcAft>
                <a:spcPts val="0"/>
              </a:spcAft>
              <a:defRPr/>
            </a:pPr>
            <a:r>
              <a:rPr lang="es-MX" sz="2800">
                <a:solidFill>
                  <a:srgbClr val="C00000"/>
                </a:solidFill>
              </a:rPr>
              <a:t>Administración de la Producción – ICN345</a:t>
            </a:r>
            <a:br>
              <a:rPr lang="es-ES_tradnl" sz="2800">
                <a:solidFill>
                  <a:srgbClr val="C00000"/>
                </a:solidFill>
              </a:rPr>
            </a:br>
            <a:br>
              <a:rPr lang="es-ES_tradnl" sz="2800">
                <a:solidFill>
                  <a:srgbClr val="C00000"/>
                </a:solidFill>
              </a:rPr>
            </a:br>
            <a:r>
              <a:rPr lang="es-ES_tradnl" sz="2800">
                <a:solidFill>
                  <a:srgbClr val="C00000"/>
                </a:solidFill>
              </a:rPr>
              <a:t>Problemática Táctico - Operativa</a:t>
            </a:r>
            <a:endParaRPr lang="es-ES_tradnl" sz="2800" dirty="0">
              <a:solidFill>
                <a:srgbClr val="C00000"/>
              </a:solidFill>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1"/>
          <p:cNvSpPr txBox="1">
            <a:spLocks noChangeArrowheads="1"/>
          </p:cNvSpPr>
          <p:nvPr/>
        </p:nvSpPr>
        <p:spPr bwMode="auto">
          <a:xfrm>
            <a:off x="468313" y="1052513"/>
            <a:ext cx="8208962" cy="411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Métodos de pronósticos.</a:t>
            </a:r>
          </a:p>
          <a:p>
            <a:pPr algn="just" eaLnBrk="1" hangingPunct="1"/>
            <a:endParaRPr lang="es-CL">
              <a:solidFill>
                <a:srgbClr val="000000"/>
              </a:solidFill>
            </a:endParaRPr>
          </a:p>
          <a:p>
            <a:pPr algn="just" eaLnBrk="1" hangingPunct="1">
              <a:buFont typeface="Times New Roman" pitchFamily="18" charset="0"/>
              <a:buChar char="•"/>
            </a:pPr>
            <a:r>
              <a:rPr lang="es-CL">
                <a:solidFill>
                  <a:srgbClr val="000000"/>
                </a:solidFill>
              </a:rPr>
              <a:t>Métodos Cualitativos</a:t>
            </a:r>
          </a:p>
          <a:p>
            <a:pPr eaLnBrk="1" hangingPunct="1"/>
            <a:endParaRPr lang="es-CL">
              <a:solidFill>
                <a:srgbClr val="000000"/>
              </a:solidFill>
            </a:endParaRPr>
          </a:p>
          <a:p>
            <a:pPr eaLnBrk="1" hangingPunct="1">
              <a:buFont typeface="Times New Roman" pitchFamily="18" charset="0"/>
              <a:buChar char="•"/>
            </a:pPr>
            <a:r>
              <a:rPr lang="es-CL">
                <a:solidFill>
                  <a:srgbClr val="000000"/>
                </a:solidFill>
              </a:rPr>
              <a:t>Métodos Cuantitativos.</a:t>
            </a:r>
          </a:p>
          <a:p>
            <a:pPr lvl="2" eaLnBrk="1" hangingPunct="1">
              <a:buFont typeface="Wingdings" pitchFamily="2" charset="2"/>
              <a:buChar char=""/>
            </a:pPr>
            <a:r>
              <a:rPr lang="es-CL">
                <a:solidFill>
                  <a:srgbClr val="000000"/>
                </a:solidFill>
              </a:rPr>
              <a:t>Métodos de Serie de Tiempo.</a:t>
            </a:r>
          </a:p>
          <a:p>
            <a:pPr lvl="2" eaLnBrk="1" hangingPunct="1">
              <a:buFont typeface="Wingdings" pitchFamily="2" charset="2"/>
              <a:buChar char=""/>
            </a:pPr>
            <a:r>
              <a:rPr lang="es-CL">
                <a:solidFill>
                  <a:srgbClr val="000000"/>
                </a:solidFill>
              </a:rPr>
              <a:t>Métodos Causales.</a:t>
            </a:r>
          </a:p>
          <a:p>
            <a:pPr algn="just" eaLnBrk="1" hangingPunct="1"/>
            <a:endParaRPr lang="es-CL">
              <a:solidFill>
                <a:srgbClr val="000000"/>
              </a:solidFill>
            </a:endParaRPr>
          </a:p>
          <a:p>
            <a:pPr algn="just" eaLnBrk="1" hangingPunct="1"/>
            <a:r>
              <a:rPr lang="es-CL">
                <a:solidFill>
                  <a:srgbClr val="000000"/>
                </a:solidFill>
              </a:rPr>
              <a:t>En la práctica, lo más efectivo es una mezcla o combinación de los métodos.</a:t>
            </a:r>
          </a:p>
          <a:p>
            <a:pPr algn="just" eaLnBrk="1" hangingPunct="1"/>
            <a:endParaRPr lang="es-CL">
              <a:solidFill>
                <a:srgbClr val="000000"/>
              </a:solidFill>
            </a:endParaRPr>
          </a:p>
        </p:txBody>
      </p:sp>
      <p:sp>
        <p:nvSpPr>
          <p:cNvPr id="10242" name="Rectangle 2"/>
          <p:cNvSpPr>
            <a:spLocks noChangeArrowheads="1"/>
          </p:cNvSpPr>
          <p:nvPr/>
        </p:nvSpPr>
        <p:spPr bwMode="auto">
          <a:xfrm>
            <a:off x="2487613" y="333375"/>
            <a:ext cx="439261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p:cNvSpPr>
            <a:spLocks noChangeArrowheads="1"/>
          </p:cNvSpPr>
          <p:nvPr/>
        </p:nvSpPr>
        <p:spPr bwMode="auto">
          <a:xfrm>
            <a:off x="2670175" y="4572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237571" name="Text Box 2"/>
          <p:cNvSpPr txBox="1">
            <a:spLocks noChangeArrowheads="1"/>
          </p:cNvSpPr>
          <p:nvPr/>
        </p:nvSpPr>
        <p:spPr bwMode="auto">
          <a:xfrm>
            <a:off x="457200" y="1143000"/>
            <a:ext cx="8229600" cy="531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Monitoreo y control de pronósticos.</a:t>
            </a:r>
          </a:p>
          <a:p>
            <a:pPr algn="just" eaLnBrk="1" hangingPunct="1"/>
            <a:endParaRPr lang="es-CL">
              <a:solidFill>
                <a:srgbClr val="000000"/>
              </a:solidFill>
            </a:endParaRPr>
          </a:p>
          <a:p>
            <a:pPr algn="just" eaLnBrk="1" hangingPunct="1"/>
            <a:r>
              <a:rPr lang="es-CL">
                <a:solidFill>
                  <a:srgbClr val="000000"/>
                </a:solidFill>
              </a:rPr>
              <a:t>La señal de rastreo se calcula como la suma de los errores de los pronósticos dividido entre la desviación media absoluta.</a:t>
            </a:r>
          </a:p>
          <a:p>
            <a:pPr algn="just" eaLnBrk="1" hangingPunct="1"/>
            <a:endParaRPr lang="es-CL">
              <a:solidFill>
                <a:srgbClr val="000000"/>
              </a:solidFill>
            </a:endParaRPr>
          </a:p>
          <a:p>
            <a:pPr algn="just" eaLnBrk="1" hangingPunct="1"/>
            <a:endParaRPr lang="es-CL">
              <a:solidFill>
                <a:srgbClr val="000000"/>
              </a:solidFill>
            </a:endParaRPr>
          </a:p>
          <a:p>
            <a:pPr algn="just" eaLnBrk="1" hangingPunct="1"/>
            <a:endParaRPr lang="es-CL">
              <a:solidFill>
                <a:srgbClr val="000000"/>
              </a:solidFill>
            </a:endParaRPr>
          </a:p>
          <a:p>
            <a:pPr algn="just" eaLnBrk="1" hangingPunct="1"/>
            <a:r>
              <a:rPr lang="es-CL">
                <a:solidFill>
                  <a:srgbClr val="000000"/>
                </a:solidFill>
              </a:rPr>
              <a:t>Donde: </a:t>
            </a:r>
          </a:p>
          <a:p>
            <a:pPr algn="just" eaLnBrk="1" hangingPunct="1"/>
            <a:endParaRPr lang="es-CL">
              <a:solidFill>
                <a:srgbClr val="000000"/>
              </a:solidFill>
            </a:endParaRPr>
          </a:p>
          <a:p>
            <a:pPr algn="just" eaLnBrk="1" hangingPunct="1"/>
            <a:endParaRPr lang="es-CL">
              <a:solidFill>
                <a:srgbClr val="000000"/>
              </a:solidFill>
            </a:endParaRPr>
          </a:p>
          <a:p>
            <a:pPr algn="just" eaLnBrk="1" hangingPunct="1"/>
            <a:endParaRPr lang="es-CL">
              <a:solidFill>
                <a:srgbClr val="000000"/>
              </a:solidFill>
            </a:endParaRPr>
          </a:p>
          <a:p>
            <a:pPr algn="just" eaLnBrk="1" hangingPunct="1"/>
            <a:endParaRPr lang="es-CL">
              <a:solidFill>
                <a:srgbClr val="000000"/>
              </a:solidFill>
            </a:endParaRPr>
          </a:p>
          <a:p>
            <a:pPr algn="just" eaLnBrk="1" hangingPunct="1"/>
            <a:r>
              <a:rPr lang="es-CL">
                <a:solidFill>
                  <a:srgbClr val="000000"/>
                </a:solidFill>
              </a:rPr>
              <a:t>A</a:t>
            </a:r>
            <a:r>
              <a:rPr lang="es-CL" baseline="-25000">
                <a:solidFill>
                  <a:srgbClr val="000000"/>
                </a:solidFill>
              </a:rPr>
              <a:t>t</a:t>
            </a:r>
            <a:r>
              <a:rPr lang="es-CL">
                <a:solidFill>
                  <a:srgbClr val="000000"/>
                </a:solidFill>
              </a:rPr>
              <a:t> : demanda real en el periodo t</a:t>
            </a:r>
          </a:p>
          <a:p>
            <a:pPr algn="just" eaLnBrk="1" hangingPunct="1"/>
            <a:r>
              <a:rPr lang="es-CL">
                <a:solidFill>
                  <a:srgbClr val="000000"/>
                </a:solidFill>
              </a:rPr>
              <a:t>F</a:t>
            </a:r>
            <a:r>
              <a:rPr lang="es-CL" baseline="-25000">
                <a:solidFill>
                  <a:srgbClr val="000000"/>
                </a:solidFill>
              </a:rPr>
              <a:t>t</a:t>
            </a:r>
            <a:r>
              <a:rPr lang="es-CL">
                <a:solidFill>
                  <a:srgbClr val="000000"/>
                </a:solidFill>
              </a:rPr>
              <a:t> : demanda pronosticada en el periodo t</a:t>
            </a:r>
          </a:p>
        </p:txBody>
      </p:sp>
      <p:graphicFrame>
        <p:nvGraphicFramePr>
          <p:cNvPr id="237572" name="Object 3"/>
          <p:cNvGraphicFramePr>
            <a:graphicFrameLocks noChangeAspect="1"/>
          </p:cNvGraphicFramePr>
          <p:nvPr/>
        </p:nvGraphicFramePr>
        <p:xfrm>
          <a:off x="598488" y="4370388"/>
          <a:ext cx="1978025" cy="738187"/>
        </p:xfrm>
        <a:graphic>
          <a:graphicData uri="http://schemas.openxmlformats.org/presentationml/2006/ole">
            <mc:AlternateContent xmlns:mc="http://schemas.openxmlformats.org/markup-compatibility/2006">
              <mc:Choice xmlns:v="urn:schemas-microsoft-com:vml" Requires="v">
                <p:oleObj name="Ecuación" r:id="rId3" imgW="1180588" imgH="431613" progId="Equation.3">
                  <p:embed/>
                </p:oleObj>
              </mc:Choice>
              <mc:Fallback>
                <p:oleObj name="Ecuación" r:id="rId3" imgW="1180588"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488" y="4370388"/>
                        <a:ext cx="1978025" cy="7381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573" name="Object 4"/>
          <p:cNvGraphicFramePr>
            <a:graphicFrameLocks noChangeAspect="1"/>
          </p:cNvGraphicFramePr>
          <p:nvPr/>
        </p:nvGraphicFramePr>
        <p:xfrm>
          <a:off x="2828925" y="2895600"/>
          <a:ext cx="3365500" cy="781050"/>
        </p:xfrm>
        <a:graphic>
          <a:graphicData uri="http://schemas.openxmlformats.org/presentationml/2006/ole">
            <mc:AlternateContent xmlns:mc="http://schemas.openxmlformats.org/markup-compatibility/2006">
              <mc:Choice xmlns:v="urn:schemas-microsoft-com:vml" Requires="v">
                <p:oleObj name="Ecuación" r:id="rId5" imgW="1905000" imgH="431800" progId="Equation.3">
                  <p:embed/>
                </p:oleObj>
              </mc:Choice>
              <mc:Fallback>
                <p:oleObj name="Ecuación" r:id="rId5" imgW="1905000" imgH="431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8925" y="2895600"/>
                        <a:ext cx="3365500" cy="781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1 Llamada rectangular redondeada"/>
          <p:cNvSpPr/>
          <p:nvPr/>
        </p:nvSpPr>
        <p:spPr>
          <a:xfrm>
            <a:off x="6300192" y="4365104"/>
            <a:ext cx="2160240" cy="1224136"/>
          </a:xfrm>
          <a:prstGeom prst="wedgeRoundRectCallout">
            <a:avLst>
              <a:gd name="adj1" fmla="val -47999"/>
              <a:gd name="adj2" fmla="val -1259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a:t>Nótese que el numerador considera la naturaleza del error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ChangeArrowheads="1"/>
          </p:cNvSpPr>
          <p:nvPr/>
        </p:nvSpPr>
        <p:spPr bwMode="auto">
          <a:xfrm>
            <a:off x="2670175" y="4572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238595" name="Text Box 2"/>
          <p:cNvSpPr txBox="1">
            <a:spLocks noChangeArrowheads="1"/>
          </p:cNvSpPr>
          <p:nvPr/>
        </p:nvSpPr>
        <p:spPr bwMode="auto">
          <a:xfrm>
            <a:off x="457200" y="1143000"/>
            <a:ext cx="8001000" cy="1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Monitoreo y control de pronósticos.</a:t>
            </a:r>
          </a:p>
          <a:p>
            <a:pPr eaLnBrk="1" hangingPunct="1"/>
            <a:endParaRPr lang="es-CL">
              <a:solidFill>
                <a:srgbClr val="000000"/>
              </a:solidFill>
            </a:endParaRPr>
          </a:p>
          <a:p>
            <a:pPr eaLnBrk="1" hangingPunct="1"/>
            <a:r>
              <a:rPr lang="es-CL">
                <a:solidFill>
                  <a:srgbClr val="000000"/>
                </a:solidFill>
              </a:rPr>
              <a:t>Una vez que las señales de rastreo se calculan, se comparan con los límites de control predeterminados. (Carta de control).</a:t>
            </a:r>
          </a:p>
        </p:txBody>
      </p:sp>
      <p:pic>
        <p:nvPicPr>
          <p:cNvPr id="238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743200"/>
            <a:ext cx="6553200" cy="35290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p:cNvSpPr>
            <a:spLocks noChangeArrowheads="1"/>
          </p:cNvSpPr>
          <p:nvPr/>
        </p:nvSpPr>
        <p:spPr bwMode="auto">
          <a:xfrm>
            <a:off x="2670175" y="4572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239619" name="Text Box 2"/>
          <p:cNvSpPr txBox="1">
            <a:spLocks noChangeArrowheads="1"/>
          </p:cNvSpPr>
          <p:nvPr/>
        </p:nvSpPr>
        <p:spPr bwMode="auto">
          <a:xfrm>
            <a:off x="457200" y="980728"/>
            <a:ext cx="8001000" cy="411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Monitoreo y control de pronósticos.</a:t>
            </a:r>
          </a:p>
          <a:p>
            <a:pPr algn="just" eaLnBrk="1" hangingPunct="1"/>
            <a:endParaRPr lang="es-CL">
              <a:solidFill>
                <a:srgbClr val="000000"/>
              </a:solidFill>
            </a:endParaRPr>
          </a:p>
          <a:p>
            <a:pPr algn="just" eaLnBrk="1" hangingPunct="1"/>
            <a:r>
              <a:rPr lang="es-CL">
                <a:solidFill>
                  <a:srgbClr val="000000"/>
                </a:solidFill>
              </a:rPr>
              <a:t>La señal de alarma se da cuando la señal de rastreo excede los límites de control. Esto significa que existe un problema con el método de pronóstico.</a:t>
            </a:r>
          </a:p>
          <a:p>
            <a:pPr algn="just" eaLnBrk="1" hangingPunct="1"/>
            <a:endParaRPr lang="es-CL" sz="1600">
              <a:solidFill>
                <a:srgbClr val="000000"/>
              </a:solidFill>
            </a:endParaRPr>
          </a:p>
          <a:p>
            <a:pPr algn="just" eaLnBrk="1" hangingPunct="1"/>
            <a:r>
              <a:rPr lang="es-CL">
                <a:solidFill>
                  <a:srgbClr val="000000"/>
                </a:solidFill>
              </a:rPr>
              <a:t>Para la elección de los límites de control, George Plossl y Oliver Wight, sugieren utilizar  ± 4TS. Esto quiere decir, que para mantener un pronóstico en control, se espera que más del 99% de los errores caigan dentro de ± 4TS.</a:t>
            </a:r>
          </a:p>
          <a:p>
            <a:pPr algn="just" eaLnBrk="1" hangingPunct="1"/>
            <a:endParaRPr lang="es-CL">
              <a:solidFill>
                <a:srgbClr val="000000"/>
              </a:solidFill>
            </a:endParaRPr>
          </a:p>
        </p:txBody>
      </p:sp>
      <p:pic>
        <p:nvPicPr>
          <p:cNvPr id="534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926" y="4725144"/>
            <a:ext cx="68961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ChangeArrowheads="1"/>
          </p:cNvSpPr>
          <p:nvPr/>
        </p:nvSpPr>
        <p:spPr bwMode="auto">
          <a:xfrm>
            <a:off x="2670175" y="4572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240643" name="Text Box 2"/>
          <p:cNvSpPr txBox="1">
            <a:spLocks noChangeArrowheads="1"/>
          </p:cNvSpPr>
          <p:nvPr/>
        </p:nvSpPr>
        <p:spPr bwMode="auto">
          <a:xfrm>
            <a:off x="457200" y="1143000"/>
            <a:ext cx="8001000"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a:solidFill>
                <a:srgbClr val="000000"/>
              </a:solidFill>
            </a:endParaRPr>
          </a:p>
          <a:p>
            <a:pPr algn="just" eaLnBrk="1" hangingPunct="1"/>
            <a:r>
              <a:rPr lang="es-CL">
                <a:solidFill>
                  <a:srgbClr val="000000"/>
                </a:solidFill>
              </a:rPr>
              <a:t>Se muestran las ventas trimestrales (en unidades) de Toy Group S.A, así como sus ventas pronosticadas. El objetivo es calcular la señal de rastreo y determinar si sus pronósticos se comportan adecuadamente.</a:t>
            </a:r>
          </a:p>
        </p:txBody>
      </p:sp>
      <p:graphicFrame>
        <p:nvGraphicFramePr>
          <p:cNvPr id="240644" name="1 Objeto"/>
          <p:cNvGraphicFramePr>
            <a:graphicFrameLocks noChangeAspect="1"/>
          </p:cNvGraphicFramePr>
          <p:nvPr/>
        </p:nvGraphicFramePr>
        <p:xfrm>
          <a:off x="504825" y="3933825"/>
          <a:ext cx="8243888" cy="1490663"/>
        </p:xfrm>
        <a:graphic>
          <a:graphicData uri="http://schemas.openxmlformats.org/presentationml/2006/ole">
            <mc:AlternateContent xmlns:mc="http://schemas.openxmlformats.org/markup-compatibility/2006">
              <mc:Choice xmlns:v="urn:schemas-microsoft-com:vml" Requires="v">
                <p:oleObj r:id="rId3" imgW="7343851" imgH="1324051" progId="Excel.Sheet.8">
                  <p:embed/>
                </p:oleObj>
              </mc:Choice>
              <mc:Fallback>
                <p:oleObj r:id="rId3" imgW="7343851" imgH="1324051" progId="Excel.Sheet.8">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3933825"/>
                        <a:ext cx="8243888" cy="1490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p:cNvSpPr>
            <a:spLocks noChangeArrowheads="1"/>
          </p:cNvSpPr>
          <p:nvPr/>
        </p:nvSpPr>
        <p:spPr bwMode="auto">
          <a:xfrm>
            <a:off x="2670175" y="4572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dirty="0">
                <a:solidFill>
                  <a:srgbClr val="000000"/>
                </a:solidFill>
                <a:effectLst>
                  <a:outerShdw blurRad="38100" dist="38100" dir="2700000" algn="tl">
                    <a:srgbClr val="C0C0C0"/>
                  </a:outerShdw>
                </a:effectLst>
                <a:latin typeface="Arial"/>
              </a:rPr>
              <a:t>PRONOSTICO DE DEMANDA</a:t>
            </a:r>
          </a:p>
        </p:txBody>
      </p:sp>
      <p:sp>
        <p:nvSpPr>
          <p:cNvPr id="241667" name="Text Box 2"/>
          <p:cNvSpPr txBox="1">
            <a:spLocks noChangeArrowheads="1"/>
          </p:cNvSpPr>
          <p:nvPr/>
        </p:nvSpPr>
        <p:spPr bwMode="auto">
          <a:xfrm>
            <a:off x="457200" y="1143000"/>
            <a:ext cx="80010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a:solidFill>
                <a:srgbClr val="000000"/>
              </a:solidFill>
            </a:endParaRPr>
          </a:p>
          <a:p>
            <a:pPr algn="just" eaLnBrk="1" hangingPunct="1"/>
            <a:endParaRPr lang="es-CL">
              <a:solidFill>
                <a:srgbClr val="000000"/>
              </a:solidFill>
            </a:endParaRPr>
          </a:p>
        </p:txBody>
      </p:sp>
      <p:cxnSp>
        <p:nvCxnSpPr>
          <p:cNvPr id="3" name="2 Conector recto"/>
          <p:cNvCxnSpPr/>
          <p:nvPr/>
        </p:nvCxnSpPr>
        <p:spPr>
          <a:xfrm>
            <a:off x="1042988" y="4076700"/>
            <a:ext cx="7415212"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1670" name="4 CuadroTexto"/>
          <p:cNvSpPr txBox="1">
            <a:spLocks noChangeArrowheads="1"/>
          </p:cNvSpPr>
          <p:nvPr/>
        </p:nvSpPr>
        <p:spPr bwMode="auto">
          <a:xfrm>
            <a:off x="6853238" y="2795588"/>
            <a:ext cx="15811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CL" sz="1800">
                <a:solidFill>
                  <a:srgbClr val="000000"/>
                </a:solidFill>
                <a:latin typeface="Arial" charset="0"/>
              </a:rPr>
              <a:t>La realidad supera al pronóstico</a:t>
            </a:r>
          </a:p>
        </p:txBody>
      </p:sp>
      <p:sp>
        <p:nvSpPr>
          <p:cNvPr id="241671" name="7 CuadroTexto"/>
          <p:cNvSpPr txBox="1">
            <a:spLocks noChangeArrowheads="1"/>
          </p:cNvSpPr>
          <p:nvPr/>
        </p:nvSpPr>
        <p:spPr bwMode="auto">
          <a:xfrm>
            <a:off x="6875463" y="4437063"/>
            <a:ext cx="15827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CL" sz="1800">
                <a:solidFill>
                  <a:srgbClr val="000000"/>
                </a:solidFill>
                <a:latin typeface="Arial" charset="0"/>
              </a:rPr>
              <a:t>La realidad es menor que el pronóstico</a:t>
            </a:r>
          </a:p>
        </p:txBody>
      </p:sp>
      <p:graphicFrame>
        <p:nvGraphicFramePr>
          <p:cNvPr id="8" name="1 Gráfico"/>
          <p:cNvGraphicFramePr>
            <a:graphicFrameLocks/>
          </p:cNvGraphicFramePr>
          <p:nvPr>
            <p:extLst>
              <p:ext uri="{D42A27DB-BD31-4B8C-83A1-F6EECF244321}">
                <p14:modId xmlns:p14="http://schemas.microsoft.com/office/powerpoint/2010/main" val="2424449900"/>
              </p:ext>
            </p:extLst>
          </p:nvPr>
        </p:nvGraphicFramePr>
        <p:xfrm>
          <a:off x="446410" y="1988840"/>
          <a:ext cx="6275040" cy="400087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501650" y="196850"/>
            <a:ext cx="8210550" cy="1104900"/>
          </a:xfrm>
        </p:spPr>
        <p:txBody>
          <a:bodyPr lIns="92075" tIns="46038" rIns="92075" bIns="46038"/>
          <a:lstStyle/>
          <a:p>
            <a:pPr eaLnBrk="1" fontAlgn="auto" hangingPunct="1">
              <a:spcAft>
                <a:spcPts val="0"/>
              </a:spcAft>
              <a:defRPr/>
            </a:pPr>
            <a:r>
              <a:rPr lang="es-ES_tradnl" sz="2800" dirty="0">
                <a:latin typeface="Times New Roman" panose="02020603050405020304" pitchFamily="18" charset="0"/>
                <a:cs typeface="Times New Roman" panose="02020603050405020304" pitchFamily="18" charset="0"/>
              </a:rPr>
              <a:t>Métodos de Pronóstico y sus Aplicaciones</a:t>
            </a:r>
          </a:p>
        </p:txBody>
      </p:sp>
      <p:sp>
        <p:nvSpPr>
          <p:cNvPr id="146435" name="Rectangle 3"/>
          <p:cNvSpPr>
            <a:spLocks noChangeArrowheads="1"/>
          </p:cNvSpPr>
          <p:nvPr/>
        </p:nvSpPr>
        <p:spPr bwMode="auto">
          <a:xfrm>
            <a:off x="488950" y="1485900"/>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36" name="Rectangle 4"/>
          <p:cNvSpPr>
            <a:spLocks noChangeArrowheads="1"/>
          </p:cNvSpPr>
          <p:nvPr/>
        </p:nvSpPr>
        <p:spPr bwMode="auto">
          <a:xfrm>
            <a:off x="488950" y="1485900"/>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37" name="Rectangle 7"/>
          <p:cNvSpPr>
            <a:spLocks noChangeArrowheads="1"/>
          </p:cNvSpPr>
          <p:nvPr/>
        </p:nvSpPr>
        <p:spPr bwMode="auto">
          <a:xfrm>
            <a:off x="3771900" y="1485900"/>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38" name="Rectangle 16"/>
          <p:cNvSpPr>
            <a:spLocks noChangeArrowheads="1"/>
          </p:cNvSpPr>
          <p:nvPr/>
        </p:nvSpPr>
        <p:spPr bwMode="auto">
          <a:xfrm>
            <a:off x="2543175" y="1498600"/>
            <a:ext cx="4763" cy="1016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39" name="Rectangle 17"/>
          <p:cNvSpPr>
            <a:spLocks noChangeArrowheads="1"/>
          </p:cNvSpPr>
          <p:nvPr/>
        </p:nvSpPr>
        <p:spPr bwMode="auto">
          <a:xfrm>
            <a:off x="3771900" y="1498600"/>
            <a:ext cx="4763" cy="1016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40" name="Rectangle 18"/>
          <p:cNvSpPr>
            <a:spLocks noChangeArrowheads="1"/>
          </p:cNvSpPr>
          <p:nvPr/>
        </p:nvSpPr>
        <p:spPr bwMode="auto">
          <a:xfrm>
            <a:off x="6291263" y="1498600"/>
            <a:ext cx="4762" cy="1016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41" name="Rectangle 20"/>
          <p:cNvSpPr>
            <a:spLocks noChangeArrowheads="1"/>
          </p:cNvSpPr>
          <p:nvPr/>
        </p:nvSpPr>
        <p:spPr bwMode="auto">
          <a:xfrm>
            <a:off x="2543175" y="2527300"/>
            <a:ext cx="4763"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42" name="Rectangle 21"/>
          <p:cNvSpPr>
            <a:spLocks noChangeArrowheads="1"/>
          </p:cNvSpPr>
          <p:nvPr/>
        </p:nvSpPr>
        <p:spPr bwMode="auto">
          <a:xfrm>
            <a:off x="3771900" y="2527300"/>
            <a:ext cx="4763"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43" name="Rectangle 22"/>
          <p:cNvSpPr>
            <a:spLocks noChangeArrowheads="1"/>
          </p:cNvSpPr>
          <p:nvPr/>
        </p:nvSpPr>
        <p:spPr bwMode="auto">
          <a:xfrm>
            <a:off x="6291263" y="2527300"/>
            <a:ext cx="4762"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44" name="Rectangle 24"/>
          <p:cNvSpPr>
            <a:spLocks noChangeArrowheads="1"/>
          </p:cNvSpPr>
          <p:nvPr/>
        </p:nvSpPr>
        <p:spPr bwMode="auto">
          <a:xfrm>
            <a:off x="2543175" y="3209925"/>
            <a:ext cx="4763" cy="1016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45" name="Rectangle 25"/>
          <p:cNvSpPr>
            <a:spLocks noChangeArrowheads="1"/>
          </p:cNvSpPr>
          <p:nvPr/>
        </p:nvSpPr>
        <p:spPr bwMode="auto">
          <a:xfrm>
            <a:off x="3771900" y="3209925"/>
            <a:ext cx="4763" cy="1016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46" name="Rectangle 26"/>
          <p:cNvSpPr>
            <a:spLocks noChangeArrowheads="1"/>
          </p:cNvSpPr>
          <p:nvPr/>
        </p:nvSpPr>
        <p:spPr bwMode="auto">
          <a:xfrm>
            <a:off x="6291263" y="3209925"/>
            <a:ext cx="4762" cy="1016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47" name="Rectangle 28"/>
          <p:cNvSpPr>
            <a:spLocks noChangeArrowheads="1"/>
          </p:cNvSpPr>
          <p:nvPr/>
        </p:nvSpPr>
        <p:spPr bwMode="auto">
          <a:xfrm>
            <a:off x="2543175" y="4230688"/>
            <a:ext cx="4763" cy="1016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48" name="Rectangle 29"/>
          <p:cNvSpPr>
            <a:spLocks noChangeArrowheads="1"/>
          </p:cNvSpPr>
          <p:nvPr/>
        </p:nvSpPr>
        <p:spPr bwMode="auto">
          <a:xfrm>
            <a:off x="3771900" y="4230688"/>
            <a:ext cx="4763" cy="1016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49" name="Rectangle 30"/>
          <p:cNvSpPr>
            <a:spLocks noChangeArrowheads="1"/>
          </p:cNvSpPr>
          <p:nvPr/>
        </p:nvSpPr>
        <p:spPr bwMode="auto">
          <a:xfrm>
            <a:off x="6291263" y="4230688"/>
            <a:ext cx="4762" cy="1016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50" name="Rectangle 32"/>
          <p:cNvSpPr>
            <a:spLocks noChangeArrowheads="1"/>
          </p:cNvSpPr>
          <p:nvPr/>
        </p:nvSpPr>
        <p:spPr bwMode="auto">
          <a:xfrm>
            <a:off x="2543175" y="5251450"/>
            <a:ext cx="4763"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51" name="Rectangle 33"/>
          <p:cNvSpPr>
            <a:spLocks noChangeArrowheads="1"/>
          </p:cNvSpPr>
          <p:nvPr/>
        </p:nvSpPr>
        <p:spPr bwMode="auto">
          <a:xfrm>
            <a:off x="3771900" y="5251450"/>
            <a:ext cx="4763"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52" name="Rectangle 34"/>
          <p:cNvSpPr>
            <a:spLocks noChangeArrowheads="1"/>
          </p:cNvSpPr>
          <p:nvPr/>
        </p:nvSpPr>
        <p:spPr bwMode="auto">
          <a:xfrm>
            <a:off x="6291263" y="5251450"/>
            <a:ext cx="4762"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53" name="Rectangle 36"/>
          <p:cNvSpPr>
            <a:spLocks noChangeArrowheads="1"/>
          </p:cNvSpPr>
          <p:nvPr/>
        </p:nvSpPr>
        <p:spPr bwMode="auto">
          <a:xfrm>
            <a:off x="2543175" y="5927725"/>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54" name="Rectangle 37"/>
          <p:cNvSpPr>
            <a:spLocks noChangeArrowheads="1"/>
          </p:cNvSpPr>
          <p:nvPr/>
        </p:nvSpPr>
        <p:spPr bwMode="auto">
          <a:xfrm>
            <a:off x="3771900" y="5927725"/>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55" name="Rectangle 38"/>
          <p:cNvSpPr>
            <a:spLocks noChangeArrowheads="1"/>
          </p:cNvSpPr>
          <p:nvPr/>
        </p:nvSpPr>
        <p:spPr bwMode="auto">
          <a:xfrm>
            <a:off x="6291263" y="5927725"/>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56" name="Rectangle 40"/>
          <p:cNvSpPr>
            <a:spLocks noChangeArrowheads="1"/>
          </p:cNvSpPr>
          <p:nvPr/>
        </p:nvSpPr>
        <p:spPr bwMode="auto">
          <a:xfrm>
            <a:off x="2543175" y="5934075"/>
            <a:ext cx="4763"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57" name="Rectangle 41"/>
          <p:cNvSpPr>
            <a:spLocks noChangeArrowheads="1"/>
          </p:cNvSpPr>
          <p:nvPr/>
        </p:nvSpPr>
        <p:spPr bwMode="auto">
          <a:xfrm>
            <a:off x="3771900" y="5934075"/>
            <a:ext cx="4763"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58" name="Rectangle 42"/>
          <p:cNvSpPr>
            <a:spLocks noChangeArrowheads="1"/>
          </p:cNvSpPr>
          <p:nvPr/>
        </p:nvSpPr>
        <p:spPr bwMode="auto">
          <a:xfrm>
            <a:off x="6291263" y="5934075"/>
            <a:ext cx="4762"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59" name="Rectangle 249"/>
          <p:cNvSpPr>
            <a:spLocks noChangeArrowheads="1"/>
          </p:cNvSpPr>
          <p:nvPr/>
        </p:nvSpPr>
        <p:spPr bwMode="auto">
          <a:xfrm>
            <a:off x="282575" y="1454150"/>
            <a:ext cx="8612188" cy="5080000"/>
          </a:xfrm>
          <a:prstGeom prst="rect">
            <a:avLst/>
          </a:prstGeom>
          <a:solidFill>
            <a:srgbClr val="EAEAEA"/>
          </a:solidFill>
          <a:ln w="25400">
            <a:solidFill>
              <a:schemeClr val="tx1"/>
            </a:solidFill>
            <a:miter lim="800000"/>
            <a:headEnd/>
            <a:tailEnd/>
          </a:ln>
        </p:spPr>
        <p:txBody>
          <a:bodyPr wrap="none" anchor="ctr"/>
          <a:lstStyle/>
          <a:p>
            <a:endParaRPr lang="es-ES" sz="1800">
              <a:solidFill>
                <a:srgbClr val="000000"/>
              </a:solidFill>
              <a:latin typeface="Arial" charset="0"/>
            </a:endParaRPr>
          </a:p>
        </p:txBody>
      </p:sp>
      <p:sp>
        <p:nvSpPr>
          <p:cNvPr id="146460" name="Rectangle 250"/>
          <p:cNvSpPr>
            <a:spLocks noChangeArrowheads="1"/>
          </p:cNvSpPr>
          <p:nvPr/>
        </p:nvSpPr>
        <p:spPr bwMode="auto">
          <a:xfrm>
            <a:off x="241300" y="1417638"/>
            <a:ext cx="1543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Aplicación de</a:t>
            </a:r>
          </a:p>
        </p:txBody>
      </p:sp>
      <p:sp>
        <p:nvSpPr>
          <p:cNvPr id="146461" name="Rectangle 251"/>
          <p:cNvSpPr>
            <a:spLocks noChangeArrowheads="1"/>
          </p:cNvSpPr>
          <p:nvPr/>
        </p:nvSpPr>
        <p:spPr bwMode="auto">
          <a:xfrm>
            <a:off x="241300" y="1755775"/>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los pronósticos</a:t>
            </a:r>
          </a:p>
        </p:txBody>
      </p:sp>
      <p:sp>
        <p:nvSpPr>
          <p:cNvPr id="146462" name="Rectangle 252"/>
          <p:cNvSpPr>
            <a:spLocks noChangeArrowheads="1"/>
          </p:cNvSpPr>
          <p:nvPr/>
        </p:nvSpPr>
        <p:spPr bwMode="auto">
          <a:xfrm>
            <a:off x="2349500" y="1417638"/>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Horizonte</a:t>
            </a:r>
          </a:p>
        </p:txBody>
      </p:sp>
      <p:sp>
        <p:nvSpPr>
          <p:cNvPr id="146463" name="Rectangle 253"/>
          <p:cNvSpPr>
            <a:spLocks noChangeArrowheads="1"/>
          </p:cNvSpPr>
          <p:nvPr/>
        </p:nvSpPr>
        <p:spPr bwMode="auto">
          <a:xfrm>
            <a:off x="2309813" y="1717675"/>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 de tiempo</a:t>
            </a:r>
          </a:p>
        </p:txBody>
      </p:sp>
      <p:sp>
        <p:nvSpPr>
          <p:cNvPr id="146464" name="Rectangle 254"/>
          <p:cNvSpPr>
            <a:spLocks noChangeArrowheads="1"/>
          </p:cNvSpPr>
          <p:nvPr/>
        </p:nvSpPr>
        <p:spPr bwMode="auto">
          <a:xfrm>
            <a:off x="3563938" y="1417638"/>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Exactitud</a:t>
            </a:r>
          </a:p>
        </p:txBody>
      </p:sp>
      <p:sp>
        <p:nvSpPr>
          <p:cNvPr id="146465" name="Rectangle 255"/>
          <p:cNvSpPr>
            <a:spLocks noChangeArrowheads="1"/>
          </p:cNvSpPr>
          <p:nvPr/>
        </p:nvSpPr>
        <p:spPr bwMode="auto">
          <a:xfrm>
            <a:off x="3548063" y="1755775"/>
            <a:ext cx="1149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requerida</a:t>
            </a:r>
          </a:p>
        </p:txBody>
      </p:sp>
      <p:sp>
        <p:nvSpPr>
          <p:cNvPr id="146466" name="Rectangle 256"/>
          <p:cNvSpPr>
            <a:spLocks noChangeArrowheads="1"/>
          </p:cNvSpPr>
          <p:nvPr/>
        </p:nvSpPr>
        <p:spPr bwMode="auto">
          <a:xfrm>
            <a:off x="5056188" y="1417638"/>
            <a:ext cx="750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Nº de</a:t>
            </a:r>
          </a:p>
        </p:txBody>
      </p:sp>
      <p:sp>
        <p:nvSpPr>
          <p:cNvPr id="146467" name="Rectangle 257"/>
          <p:cNvSpPr>
            <a:spLocks noChangeArrowheads="1"/>
          </p:cNvSpPr>
          <p:nvPr/>
        </p:nvSpPr>
        <p:spPr bwMode="auto">
          <a:xfrm>
            <a:off x="4868863" y="1681163"/>
            <a:ext cx="107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600">
                <a:solidFill>
                  <a:srgbClr val="006600"/>
                </a:solidFill>
                <a:latin typeface="Arial" charset="0"/>
              </a:rPr>
              <a:t>productos</a:t>
            </a:r>
          </a:p>
        </p:txBody>
      </p:sp>
      <p:sp>
        <p:nvSpPr>
          <p:cNvPr id="146468" name="Rectangle 258"/>
          <p:cNvSpPr>
            <a:spLocks noChangeArrowheads="1"/>
          </p:cNvSpPr>
          <p:nvPr/>
        </p:nvSpPr>
        <p:spPr bwMode="auto">
          <a:xfrm>
            <a:off x="6276975" y="1417638"/>
            <a:ext cx="69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Nivel</a:t>
            </a:r>
          </a:p>
        </p:txBody>
      </p:sp>
      <p:sp>
        <p:nvSpPr>
          <p:cNvPr id="146469" name="Rectangle 259"/>
          <p:cNvSpPr>
            <a:spLocks noChangeArrowheads="1"/>
          </p:cNvSpPr>
          <p:nvPr/>
        </p:nvSpPr>
        <p:spPr bwMode="auto">
          <a:xfrm>
            <a:off x="5816600" y="1774825"/>
            <a:ext cx="1458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600">
                <a:solidFill>
                  <a:srgbClr val="006600"/>
                </a:solidFill>
                <a:latin typeface="Arial" charset="0"/>
              </a:rPr>
              <a:t>Administrativo</a:t>
            </a:r>
          </a:p>
        </p:txBody>
      </p:sp>
      <p:sp>
        <p:nvSpPr>
          <p:cNvPr id="146470" name="Rectangle 260"/>
          <p:cNvSpPr>
            <a:spLocks noChangeArrowheads="1"/>
          </p:cNvSpPr>
          <p:nvPr/>
        </p:nvSpPr>
        <p:spPr bwMode="auto">
          <a:xfrm>
            <a:off x="7345363" y="1417638"/>
            <a:ext cx="1263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Método de</a:t>
            </a:r>
          </a:p>
        </p:txBody>
      </p:sp>
      <p:sp>
        <p:nvSpPr>
          <p:cNvPr id="146471" name="Rectangle 261"/>
          <p:cNvSpPr>
            <a:spLocks noChangeArrowheads="1"/>
          </p:cNvSpPr>
          <p:nvPr/>
        </p:nvSpPr>
        <p:spPr bwMode="auto">
          <a:xfrm>
            <a:off x="7343775" y="1755775"/>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Pronóstico</a:t>
            </a:r>
          </a:p>
        </p:txBody>
      </p:sp>
      <p:sp>
        <p:nvSpPr>
          <p:cNvPr id="146472" name="Rectangle 263"/>
          <p:cNvSpPr>
            <a:spLocks noChangeArrowheads="1"/>
          </p:cNvSpPr>
          <p:nvPr/>
        </p:nvSpPr>
        <p:spPr bwMode="auto">
          <a:xfrm flipH="1">
            <a:off x="6107113" y="1441450"/>
            <a:ext cx="1171575" cy="12700"/>
          </a:xfrm>
          <a:prstGeom prst="rect">
            <a:avLst/>
          </a:prstGeom>
          <a:solidFill>
            <a:srgbClr val="000000"/>
          </a:solidFill>
          <a:ln w="25400">
            <a:solidFill>
              <a:schemeClr val="tx1"/>
            </a:solidFill>
            <a:miter lim="800000"/>
            <a:headEnd/>
            <a:tailEnd/>
          </a:ln>
        </p:spPr>
        <p:txBody>
          <a:bodyPr wrap="none" anchor="ctr"/>
          <a:lstStyle/>
          <a:p>
            <a:endParaRPr lang="es-ES" sz="1800">
              <a:solidFill>
                <a:srgbClr val="000000"/>
              </a:solidFill>
              <a:latin typeface="Arial" charset="0"/>
            </a:endParaRPr>
          </a:p>
        </p:txBody>
      </p:sp>
      <p:sp>
        <p:nvSpPr>
          <p:cNvPr id="146473" name="Rectangle 264"/>
          <p:cNvSpPr>
            <a:spLocks noChangeArrowheads="1"/>
          </p:cNvSpPr>
          <p:nvPr/>
        </p:nvSpPr>
        <p:spPr bwMode="auto">
          <a:xfrm>
            <a:off x="279400" y="1454150"/>
            <a:ext cx="12700" cy="1016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74" name="Rectangle 265"/>
          <p:cNvSpPr>
            <a:spLocks noChangeArrowheads="1"/>
          </p:cNvSpPr>
          <p:nvPr/>
        </p:nvSpPr>
        <p:spPr bwMode="auto">
          <a:xfrm>
            <a:off x="4914900" y="1454150"/>
            <a:ext cx="4763" cy="1016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75" name="Rectangle 267"/>
          <p:cNvSpPr>
            <a:spLocks noChangeArrowheads="1"/>
          </p:cNvSpPr>
          <p:nvPr/>
        </p:nvSpPr>
        <p:spPr bwMode="auto">
          <a:xfrm>
            <a:off x="241300" y="2446338"/>
            <a:ext cx="121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Diseño de</a:t>
            </a:r>
          </a:p>
        </p:txBody>
      </p:sp>
      <p:sp>
        <p:nvSpPr>
          <p:cNvPr id="146476" name="Rectangle 268"/>
          <p:cNvSpPr>
            <a:spLocks noChangeArrowheads="1"/>
          </p:cNvSpPr>
          <p:nvPr/>
        </p:nvSpPr>
        <p:spPr bwMode="auto">
          <a:xfrm>
            <a:off x="241300" y="2784475"/>
            <a:ext cx="111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procesos</a:t>
            </a:r>
          </a:p>
        </p:txBody>
      </p:sp>
      <p:sp>
        <p:nvSpPr>
          <p:cNvPr id="146477" name="Rectangle 269"/>
          <p:cNvSpPr>
            <a:spLocks noChangeArrowheads="1"/>
          </p:cNvSpPr>
          <p:nvPr/>
        </p:nvSpPr>
        <p:spPr bwMode="auto">
          <a:xfrm>
            <a:off x="2493963" y="2446338"/>
            <a:ext cx="76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Largo</a:t>
            </a:r>
          </a:p>
        </p:txBody>
      </p:sp>
      <p:sp>
        <p:nvSpPr>
          <p:cNvPr id="146478" name="Rectangle 270"/>
          <p:cNvSpPr>
            <a:spLocks noChangeArrowheads="1"/>
          </p:cNvSpPr>
          <p:nvPr/>
        </p:nvSpPr>
        <p:spPr bwMode="auto">
          <a:xfrm>
            <a:off x="2500313" y="2784475"/>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Plazo</a:t>
            </a:r>
          </a:p>
        </p:txBody>
      </p:sp>
      <p:sp>
        <p:nvSpPr>
          <p:cNvPr id="146479" name="Rectangle 271"/>
          <p:cNvSpPr>
            <a:spLocks noChangeArrowheads="1"/>
          </p:cNvSpPr>
          <p:nvPr/>
        </p:nvSpPr>
        <p:spPr bwMode="auto">
          <a:xfrm>
            <a:off x="3602038" y="2446338"/>
            <a:ext cx="1060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Mediana</a:t>
            </a:r>
          </a:p>
        </p:txBody>
      </p:sp>
      <p:sp>
        <p:nvSpPr>
          <p:cNvPr id="146480" name="Rectangle 272"/>
          <p:cNvSpPr>
            <a:spLocks noChangeArrowheads="1"/>
          </p:cNvSpPr>
          <p:nvPr/>
        </p:nvSpPr>
        <p:spPr bwMode="auto">
          <a:xfrm>
            <a:off x="5027613" y="2446338"/>
            <a:ext cx="79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Uno o</a:t>
            </a:r>
          </a:p>
        </p:txBody>
      </p:sp>
      <p:sp>
        <p:nvSpPr>
          <p:cNvPr id="146481" name="Rectangle 273"/>
          <p:cNvSpPr>
            <a:spLocks noChangeArrowheads="1"/>
          </p:cNvSpPr>
          <p:nvPr/>
        </p:nvSpPr>
        <p:spPr bwMode="auto">
          <a:xfrm>
            <a:off x="5027613" y="2784475"/>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pocos</a:t>
            </a:r>
          </a:p>
        </p:txBody>
      </p:sp>
      <p:sp>
        <p:nvSpPr>
          <p:cNvPr id="146482" name="Rectangle 274"/>
          <p:cNvSpPr>
            <a:spLocks noChangeArrowheads="1"/>
          </p:cNvSpPr>
          <p:nvPr/>
        </p:nvSpPr>
        <p:spPr bwMode="auto">
          <a:xfrm>
            <a:off x="6351588" y="244633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Alto</a:t>
            </a:r>
          </a:p>
        </p:txBody>
      </p:sp>
      <p:sp>
        <p:nvSpPr>
          <p:cNvPr id="146483" name="Rectangle 275"/>
          <p:cNvSpPr>
            <a:spLocks noChangeArrowheads="1"/>
          </p:cNvSpPr>
          <p:nvPr/>
        </p:nvSpPr>
        <p:spPr bwMode="auto">
          <a:xfrm>
            <a:off x="7280275" y="2446338"/>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Cualitativos</a:t>
            </a:r>
          </a:p>
        </p:txBody>
      </p:sp>
      <p:sp>
        <p:nvSpPr>
          <p:cNvPr id="146484" name="Rectangle 276"/>
          <p:cNvSpPr>
            <a:spLocks noChangeArrowheads="1"/>
          </p:cNvSpPr>
          <p:nvPr/>
        </p:nvSpPr>
        <p:spPr bwMode="auto">
          <a:xfrm>
            <a:off x="7343775" y="2784475"/>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y causales</a:t>
            </a:r>
          </a:p>
        </p:txBody>
      </p:sp>
      <p:grpSp>
        <p:nvGrpSpPr>
          <p:cNvPr id="146485" name="Group 277"/>
          <p:cNvGrpSpPr>
            <a:grpSpLocks/>
          </p:cNvGrpSpPr>
          <p:nvPr/>
        </p:nvGrpSpPr>
        <p:grpSpPr bwMode="auto">
          <a:xfrm>
            <a:off x="279400" y="2470150"/>
            <a:ext cx="8655050" cy="25400"/>
            <a:chOff x="308" y="1584"/>
            <a:chExt cx="5452" cy="16"/>
          </a:xfrm>
        </p:grpSpPr>
        <p:sp>
          <p:nvSpPr>
            <p:cNvPr id="146627" name="Rectangle 278"/>
            <p:cNvSpPr>
              <a:spLocks noChangeArrowheads="1"/>
            </p:cNvSpPr>
            <p:nvPr/>
          </p:nvSpPr>
          <p:spPr bwMode="auto">
            <a:xfrm>
              <a:off x="308" y="15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28" name="Rectangle 279"/>
            <p:cNvSpPr>
              <a:spLocks noChangeArrowheads="1"/>
            </p:cNvSpPr>
            <p:nvPr/>
          </p:nvSpPr>
          <p:spPr bwMode="auto">
            <a:xfrm>
              <a:off x="315" y="1584"/>
              <a:ext cx="128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29" name="Rectangle 280"/>
            <p:cNvSpPr>
              <a:spLocks noChangeArrowheads="1"/>
            </p:cNvSpPr>
            <p:nvPr/>
          </p:nvSpPr>
          <p:spPr bwMode="auto">
            <a:xfrm>
              <a:off x="1602" y="15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30" name="Rectangle 281"/>
            <p:cNvSpPr>
              <a:spLocks noChangeArrowheads="1"/>
            </p:cNvSpPr>
            <p:nvPr/>
          </p:nvSpPr>
          <p:spPr bwMode="auto">
            <a:xfrm flipH="1">
              <a:off x="1618" y="1584"/>
              <a:ext cx="750" cy="8"/>
            </a:xfrm>
            <a:prstGeom prst="rect">
              <a:avLst/>
            </a:prstGeom>
            <a:solidFill>
              <a:srgbClr val="000000"/>
            </a:solidFill>
            <a:ln w="25400">
              <a:solidFill>
                <a:schemeClr val="tx1"/>
              </a:solidFill>
              <a:miter lim="800000"/>
              <a:headEnd/>
              <a:tailEnd/>
            </a:ln>
          </p:spPr>
          <p:txBody>
            <a:bodyPr wrap="none" anchor="ctr"/>
            <a:lstStyle/>
            <a:p>
              <a:endParaRPr lang="es-ES" sz="1800">
                <a:solidFill>
                  <a:srgbClr val="000000"/>
                </a:solidFill>
                <a:latin typeface="Arial" charset="0"/>
              </a:endParaRPr>
            </a:p>
          </p:txBody>
        </p:sp>
        <p:sp>
          <p:nvSpPr>
            <p:cNvPr id="146631" name="Rectangle 282"/>
            <p:cNvSpPr>
              <a:spLocks noChangeArrowheads="1"/>
            </p:cNvSpPr>
            <p:nvPr/>
          </p:nvSpPr>
          <p:spPr bwMode="auto">
            <a:xfrm>
              <a:off x="2376" y="15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32" name="Rectangle 283"/>
            <p:cNvSpPr>
              <a:spLocks noChangeArrowheads="1"/>
            </p:cNvSpPr>
            <p:nvPr/>
          </p:nvSpPr>
          <p:spPr bwMode="auto">
            <a:xfrm>
              <a:off x="2384" y="1584"/>
              <a:ext cx="84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33" name="Rectangle 284"/>
            <p:cNvSpPr>
              <a:spLocks noChangeArrowheads="1"/>
            </p:cNvSpPr>
            <p:nvPr/>
          </p:nvSpPr>
          <p:spPr bwMode="auto">
            <a:xfrm>
              <a:off x="3228" y="15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34" name="Rectangle 285"/>
            <p:cNvSpPr>
              <a:spLocks noChangeArrowheads="1"/>
            </p:cNvSpPr>
            <p:nvPr/>
          </p:nvSpPr>
          <p:spPr bwMode="auto">
            <a:xfrm>
              <a:off x="3236" y="1584"/>
              <a:ext cx="72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35" name="Rectangle 286"/>
            <p:cNvSpPr>
              <a:spLocks noChangeArrowheads="1"/>
            </p:cNvSpPr>
            <p:nvPr/>
          </p:nvSpPr>
          <p:spPr bwMode="auto">
            <a:xfrm>
              <a:off x="3963" y="15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36" name="Rectangle 287"/>
            <p:cNvSpPr>
              <a:spLocks noChangeArrowheads="1"/>
            </p:cNvSpPr>
            <p:nvPr/>
          </p:nvSpPr>
          <p:spPr bwMode="auto">
            <a:xfrm flipH="1">
              <a:off x="3979" y="1584"/>
              <a:ext cx="738" cy="8"/>
            </a:xfrm>
            <a:prstGeom prst="rect">
              <a:avLst/>
            </a:prstGeom>
            <a:solidFill>
              <a:srgbClr val="000000"/>
            </a:solidFill>
            <a:ln w="25400">
              <a:solidFill>
                <a:schemeClr val="tx1"/>
              </a:solidFill>
              <a:miter lim="800000"/>
              <a:headEnd/>
              <a:tailEnd/>
            </a:ln>
          </p:spPr>
          <p:txBody>
            <a:bodyPr wrap="none" anchor="ctr"/>
            <a:lstStyle/>
            <a:p>
              <a:endParaRPr lang="es-ES" sz="1800">
                <a:solidFill>
                  <a:srgbClr val="000000"/>
                </a:solidFill>
                <a:latin typeface="Arial" charset="0"/>
              </a:endParaRPr>
            </a:p>
          </p:txBody>
        </p:sp>
        <p:sp>
          <p:nvSpPr>
            <p:cNvPr id="146637" name="Rectangle 288"/>
            <p:cNvSpPr>
              <a:spLocks noChangeArrowheads="1"/>
            </p:cNvSpPr>
            <p:nvPr/>
          </p:nvSpPr>
          <p:spPr bwMode="auto">
            <a:xfrm>
              <a:off x="4725" y="15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38" name="Rectangle 289"/>
            <p:cNvSpPr>
              <a:spLocks noChangeArrowheads="1"/>
            </p:cNvSpPr>
            <p:nvPr/>
          </p:nvSpPr>
          <p:spPr bwMode="auto">
            <a:xfrm>
              <a:off x="4733" y="1584"/>
              <a:ext cx="101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39" name="Rectangle 290"/>
            <p:cNvSpPr>
              <a:spLocks noChangeArrowheads="1"/>
            </p:cNvSpPr>
            <p:nvPr/>
          </p:nvSpPr>
          <p:spPr bwMode="auto">
            <a:xfrm>
              <a:off x="5752" y="158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grpSp>
      <p:sp>
        <p:nvSpPr>
          <p:cNvPr id="146486" name="Rectangle 291"/>
          <p:cNvSpPr>
            <a:spLocks noChangeArrowheads="1"/>
          </p:cNvSpPr>
          <p:nvPr/>
        </p:nvSpPr>
        <p:spPr bwMode="auto">
          <a:xfrm>
            <a:off x="279400" y="2482850"/>
            <a:ext cx="12700"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87" name="Rectangle 292"/>
          <p:cNvSpPr>
            <a:spLocks noChangeArrowheads="1"/>
          </p:cNvSpPr>
          <p:nvPr/>
        </p:nvSpPr>
        <p:spPr bwMode="auto">
          <a:xfrm>
            <a:off x="4914900" y="2482850"/>
            <a:ext cx="4763"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488" name="Rectangle 294"/>
          <p:cNvSpPr>
            <a:spLocks noChangeArrowheads="1"/>
          </p:cNvSpPr>
          <p:nvPr/>
        </p:nvSpPr>
        <p:spPr bwMode="auto">
          <a:xfrm>
            <a:off x="241300" y="3128963"/>
            <a:ext cx="163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Planeación de</a:t>
            </a:r>
          </a:p>
        </p:txBody>
      </p:sp>
      <p:sp>
        <p:nvSpPr>
          <p:cNvPr id="146489" name="Rectangle 295"/>
          <p:cNvSpPr>
            <a:spLocks noChangeArrowheads="1"/>
          </p:cNvSpPr>
          <p:nvPr/>
        </p:nvSpPr>
        <p:spPr bwMode="auto">
          <a:xfrm>
            <a:off x="241300" y="3467100"/>
            <a:ext cx="1543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capacidad de</a:t>
            </a:r>
          </a:p>
        </p:txBody>
      </p:sp>
      <p:sp>
        <p:nvSpPr>
          <p:cNvPr id="146490" name="Rectangle 296"/>
          <p:cNvSpPr>
            <a:spLocks noChangeArrowheads="1"/>
          </p:cNvSpPr>
          <p:nvPr/>
        </p:nvSpPr>
        <p:spPr bwMode="auto">
          <a:xfrm>
            <a:off x="241300" y="380523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instalaciones.</a:t>
            </a:r>
          </a:p>
        </p:txBody>
      </p:sp>
      <p:sp>
        <p:nvSpPr>
          <p:cNvPr id="146491" name="Rectangle 297"/>
          <p:cNvSpPr>
            <a:spLocks noChangeArrowheads="1"/>
          </p:cNvSpPr>
          <p:nvPr/>
        </p:nvSpPr>
        <p:spPr bwMode="auto">
          <a:xfrm>
            <a:off x="2493963" y="3128963"/>
            <a:ext cx="76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Largo</a:t>
            </a:r>
          </a:p>
        </p:txBody>
      </p:sp>
      <p:sp>
        <p:nvSpPr>
          <p:cNvPr id="146492" name="Rectangle 298"/>
          <p:cNvSpPr>
            <a:spLocks noChangeArrowheads="1"/>
          </p:cNvSpPr>
          <p:nvPr/>
        </p:nvSpPr>
        <p:spPr bwMode="auto">
          <a:xfrm>
            <a:off x="2500313" y="34671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Plazo</a:t>
            </a:r>
          </a:p>
        </p:txBody>
      </p:sp>
      <p:sp>
        <p:nvSpPr>
          <p:cNvPr id="146493" name="Rectangle 299"/>
          <p:cNvSpPr>
            <a:spLocks noChangeArrowheads="1"/>
          </p:cNvSpPr>
          <p:nvPr/>
        </p:nvSpPr>
        <p:spPr bwMode="auto">
          <a:xfrm>
            <a:off x="3602038" y="3128963"/>
            <a:ext cx="1060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Mediana</a:t>
            </a:r>
          </a:p>
        </p:txBody>
      </p:sp>
      <p:sp>
        <p:nvSpPr>
          <p:cNvPr id="146494" name="Rectangle 300"/>
          <p:cNvSpPr>
            <a:spLocks noChangeArrowheads="1"/>
          </p:cNvSpPr>
          <p:nvPr/>
        </p:nvSpPr>
        <p:spPr bwMode="auto">
          <a:xfrm>
            <a:off x="5027613" y="3128963"/>
            <a:ext cx="79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Uno o</a:t>
            </a:r>
          </a:p>
        </p:txBody>
      </p:sp>
      <p:sp>
        <p:nvSpPr>
          <p:cNvPr id="146495" name="Rectangle 301"/>
          <p:cNvSpPr>
            <a:spLocks noChangeArrowheads="1"/>
          </p:cNvSpPr>
          <p:nvPr/>
        </p:nvSpPr>
        <p:spPr bwMode="auto">
          <a:xfrm>
            <a:off x="5027613" y="3467100"/>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pocos</a:t>
            </a:r>
          </a:p>
        </p:txBody>
      </p:sp>
      <p:sp>
        <p:nvSpPr>
          <p:cNvPr id="146496" name="Rectangle 302"/>
          <p:cNvSpPr>
            <a:spLocks noChangeArrowheads="1"/>
          </p:cNvSpPr>
          <p:nvPr/>
        </p:nvSpPr>
        <p:spPr bwMode="auto">
          <a:xfrm>
            <a:off x="6351588" y="3128963"/>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Alto</a:t>
            </a:r>
          </a:p>
        </p:txBody>
      </p:sp>
      <p:sp>
        <p:nvSpPr>
          <p:cNvPr id="146497" name="Rectangle 303"/>
          <p:cNvSpPr>
            <a:spLocks noChangeArrowheads="1"/>
          </p:cNvSpPr>
          <p:nvPr/>
        </p:nvSpPr>
        <p:spPr bwMode="auto">
          <a:xfrm>
            <a:off x="7280275" y="3128963"/>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Cualitativos</a:t>
            </a:r>
          </a:p>
        </p:txBody>
      </p:sp>
      <p:sp>
        <p:nvSpPr>
          <p:cNvPr id="146498" name="Rectangle 304"/>
          <p:cNvSpPr>
            <a:spLocks noChangeArrowheads="1"/>
          </p:cNvSpPr>
          <p:nvPr/>
        </p:nvSpPr>
        <p:spPr bwMode="auto">
          <a:xfrm>
            <a:off x="7343775" y="3467100"/>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y causales</a:t>
            </a:r>
          </a:p>
        </p:txBody>
      </p:sp>
      <p:sp>
        <p:nvSpPr>
          <p:cNvPr id="146499" name="Rectangle 305"/>
          <p:cNvSpPr>
            <a:spLocks noChangeArrowheads="1"/>
          </p:cNvSpPr>
          <p:nvPr/>
        </p:nvSpPr>
        <p:spPr bwMode="auto">
          <a:xfrm>
            <a:off x="279400" y="3165475"/>
            <a:ext cx="12700" cy="1016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00" name="Rectangle 306"/>
          <p:cNvSpPr>
            <a:spLocks noChangeArrowheads="1"/>
          </p:cNvSpPr>
          <p:nvPr/>
        </p:nvSpPr>
        <p:spPr bwMode="auto">
          <a:xfrm>
            <a:off x="4914900" y="3165475"/>
            <a:ext cx="4763" cy="1016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01" name="Rectangle 308"/>
          <p:cNvSpPr>
            <a:spLocks noChangeArrowheads="1"/>
          </p:cNvSpPr>
          <p:nvPr/>
        </p:nvSpPr>
        <p:spPr bwMode="auto">
          <a:xfrm>
            <a:off x="241300" y="4149725"/>
            <a:ext cx="1314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Planeación</a:t>
            </a:r>
          </a:p>
        </p:txBody>
      </p:sp>
      <p:sp>
        <p:nvSpPr>
          <p:cNvPr id="146502" name="Rectangle 309"/>
          <p:cNvSpPr>
            <a:spLocks noChangeArrowheads="1"/>
          </p:cNvSpPr>
          <p:nvPr/>
        </p:nvSpPr>
        <p:spPr bwMode="auto">
          <a:xfrm>
            <a:off x="241300" y="4487863"/>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Agregada</a:t>
            </a:r>
          </a:p>
        </p:txBody>
      </p:sp>
      <p:sp>
        <p:nvSpPr>
          <p:cNvPr id="146503" name="Rectangle 310"/>
          <p:cNvSpPr>
            <a:spLocks noChangeArrowheads="1"/>
          </p:cNvSpPr>
          <p:nvPr/>
        </p:nvSpPr>
        <p:spPr bwMode="auto">
          <a:xfrm>
            <a:off x="2311400" y="4149725"/>
            <a:ext cx="106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Mediano</a:t>
            </a:r>
          </a:p>
        </p:txBody>
      </p:sp>
      <p:sp>
        <p:nvSpPr>
          <p:cNvPr id="146504" name="Rectangle 311"/>
          <p:cNvSpPr>
            <a:spLocks noChangeArrowheads="1"/>
          </p:cNvSpPr>
          <p:nvPr/>
        </p:nvSpPr>
        <p:spPr bwMode="auto">
          <a:xfrm>
            <a:off x="2500313" y="4487863"/>
            <a:ext cx="75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Plazo</a:t>
            </a:r>
          </a:p>
        </p:txBody>
      </p:sp>
      <p:sp>
        <p:nvSpPr>
          <p:cNvPr id="146505" name="Rectangle 312"/>
          <p:cNvSpPr>
            <a:spLocks noChangeArrowheads="1"/>
          </p:cNvSpPr>
          <p:nvPr/>
        </p:nvSpPr>
        <p:spPr bwMode="auto">
          <a:xfrm>
            <a:off x="3905250" y="4149725"/>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Alta</a:t>
            </a:r>
          </a:p>
        </p:txBody>
      </p:sp>
      <p:sp>
        <p:nvSpPr>
          <p:cNvPr id="146506" name="Rectangle 313"/>
          <p:cNvSpPr>
            <a:spLocks noChangeArrowheads="1"/>
          </p:cNvSpPr>
          <p:nvPr/>
        </p:nvSpPr>
        <p:spPr bwMode="auto">
          <a:xfrm>
            <a:off x="5011738" y="4149725"/>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Pocos</a:t>
            </a:r>
          </a:p>
        </p:txBody>
      </p:sp>
      <p:sp>
        <p:nvSpPr>
          <p:cNvPr id="146507" name="Rectangle 314"/>
          <p:cNvSpPr>
            <a:spLocks noChangeArrowheads="1"/>
          </p:cNvSpPr>
          <p:nvPr/>
        </p:nvSpPr>
        <p:spPr bwMode="auto">
          <a:xfrm>
            <a:off x="6208713" y="4149725"/>
            <a:ext cx="80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Medio</a:t>
            </a:r>
          </a:p>
        </p:txBody>
      </p:sp>
      <p:sp>
        <p:nvSpPr>
          <p:cNvPr id="146508" name="Rectangle 315"/>
          <p:cNvSpPr>
            <a:spLocks noChangeArrowheads="1"/>
          </p:cNvSpPr>
          <p:nvPr/>
        </p:nvSpPr>
        <p:spPr bwMode="auto">
          <a:xfrm>
            <a:off x="7312025" y="4149725"/>
            <a:ext cx="1314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Causales y</a:t>
            </a:r>
          </a:p>
        </p:txBody>
      </p:sp>
      <p:sp>
        <p:nvSpPr>
          <p:cNvPr id="146509" name="Rectangle 316"/>
          <p:cNvSpPr>
            <a:spLocks noChangeArrowheads="1"/>
          </p:cNvSpPr>
          <p:nvPr/>
        </p:nvSpPr>
        <p:spPr bwMode="auto">
          <a:xfrm>
            <a:off x="7415213" y="4487863"/>
            <a:ext cx="1149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Series de</a:t>
            </a:r>
          </a:p>
        </p:txBody>
      </p:sp>
      <p:sp>
        <p:nvSpPr>
          <p:cNvPr id="146510" name="Rectangle 317"/>
          <p:cNvSpPr>
            <a:spLocks noChangeArrowheads="1"/>
          </p:cNvSpPr>
          <p:nvPr/>
        </p:nvSpPr>
        <p:spPr bwMode="auto">
          <a:xfrm>
            <a:off x="7542213" y="48260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Tiempo</a:t>
            </a:r>
          </a:p>
        </p:txBody>
      </p:sp>
      <p:sp>
        <p:nvSpPr>
          <p:cNvPr id="146511" name="Rectangle 318"/>
          <p:cNvSpPr>
            <a:spLocks noChangeArrowheads="1"/>
          </p:cNvSpPr>
          <p:nvPr/>
        </p:nvSpPr>
        <p:spPr bwMode="auto">
          <a:xfrm>
            <a:off x="279400" y="4186238"/>
            <a:ext cx="12700" cy="1016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12" name="Rectangle 319"/>
          <p:cNvSpPr>
            <a:spLocks noChangeArrowheads="1"/>
          </p:cNvSpPr>
          <p:nvPr/>
        </p:nvSpPr>
        <p:spPr bwMode="auto">
          <a:xfrm>
            <a:off x="4914900" y="4186238"/>
            <a:ext cx="4763" cy="1016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13" name="Rectangle 321"/>
          <p:cNvSpPr>
            <a:spLocks noChangeArrowheads="1"/>
          </p:cNvSpPr>
          <p:nvPr/>
        </p:nvSpPr>
        <p:spPr bwMode="auto">
          <a:xfrm>
            <a:off x="241300" y="5170488"/>
            <a:ext cx="160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Programación</a:t>
            </a:r>
          </a:p>
        </p:txBody>
      </p:sp>
      <p:sp>
        <p:nvSpPr>
          <p:cNvPr id="146514" name="Rectangle 322"/>
          <p:cNvSpPr>
            <a:spLocks noChangeArrowheads="1"/>
          </p:cNvSpPr>
          <p:nvPr/>
        </p:nvSpPr>
        <p:spPr bwMode="auto">
          <a:xfrm>
            <a:off x="241300" y="5508625"/>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de Actividades</a:t>
            </a:r>
          </a:p>
        </p:txBody>
      </p:sp>
      <p:sp>
        <p:nvSpPr>
          <p:cNvPr id="146515" name="Rectangle 323"/>
          <p:cNvSpPr>
            <a:spLocks noChangeArrowheads="1"/>
          </p:cNvSpPr>
          <p:nvPr/>
        </p:nvSpPr>
        <p:spPr bwMode="auto">
          <a:xfrm>
            <a:off x="2509838" y="5170488"/>
            <a:ext cx="74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Corto</a:t>
            </a:r>
          </a:p>
        </p:txBody>
      </p:sp>
      <p:sp>
        <p:nvSpPr>
          <p:cNvPr id="146516" name="Rectangle 324"/>
          <p:cNvSpPr>
            <a:spLocks noChangeArrowheads="1"/>
          </p:cNvSpPr>
          <p:nvPr/>
        </p:nvSpPr>
        <p:spPr bwMode="auto">
          <a:xfrm>
            <a:off x="2500313" y="5508625"/>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Plazo</a:t>
            </a:r>
          </a:p>
        </p:txBody>
      </p:sp>
      <p:sp>
        <p:nvSpPr>
          <p:cNvPr id="146517" name="Rectangle 325"/>
          <p:cNvSpPr>
            <a:spLocks noChangeArrowheads="1"/>
          </p:cNvSpPr>
          <p:nvPr/>
        </p:nvSpPr>
        <p:spPr bwMode="auto">
          <a:xfrm>
            <a:off x="3609975" y="5170488"/>
            <a:ext cx="1047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Superior</a:t>
            </a:r>
          </a:p>
        </p:txBody>
      </p:sp>
      <p:sp>
        <p:nvSpPr>
          <p:cNvPr id="146518" name="Rectangle 326"/>
          <p:cNvSpPr>
            <a:spLocks noChangeArrowheads="1"/>
          </p:cNvSpPr>
          <p:nvPr/>
        </p:nvSpPr>
        <p:spPr bwMode="auto">
          <a:xfrm>
            <a:off x="4910138" y="5170488"/>
            <a:ext cx="984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Muchos</a:t>
            </a:r>
          </a:p>
        </p:txBody>
      </p:sp>
      <p:sp>
        <p:nvSpPr>
          <p:cNvPr id="146519" name="Rectangle 327"/>
          <p:cNvSpPr>
            <a:spLocks noChangeArrowheads="1"/>
          </p:cNvSpPr>
          <p:nvPr/>
        </p:nvSpPr>
        <p:spPr bwMode="auto">
          <a:xfrm>
            <a:off x="6311900" y="517048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Bajo</a:t>
            </a:r>
          </a:p>
        </p:txBody>
      </p:sp>
      <p:sp>
        <p:nvSpPr>
          <p:cNvPr id="146520" name="Rectangle 328"/>
          <p:cNvSpPr>
            <a:spLocks noChangeArrowheads="1"/>
          </p:cNvSpPr>
          <p:nvPr/>
        </p:nvSpPr>
        <p:spPr bwMode="auto">
          <a:xfrm>
            <a:off x="7415213" y="5170488"/>
            <a:ext cx="1149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Series de</a:t>
            </a:r>
          </a:p>
        </p:txBody>
      </p:sp>
      <p:sp>
        <p:nvSpPr>
          <p:cNvPr id="146521" name="Rectangle 329"/>
          <p:cNvSpPr>
            <a:spLocks noChangeArrowheads="1"/>
          </p:cNvSpPr>
          <p:nvPr/>
        </p:nvSpPr>
        <p:spPr bwMode="auto">
          <a:xfrm>
            <a:off x="7542213" y="5508625"/>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Tiempo</a:t>
            </a:r>
          </a:p>
        </p:txBody>
      </p:sp>
      <p:sp>
        <p:nvSpPr>
          <p:cNvPr id="146522" name="Rectangle 330"/>
          <p:cNvSpPr>
            <a:spLocks noChangeArrowheads="1"/>
          </p:cNvSpPr>
          <p:nvPr/>
        </p:nvSpPr>
        <p:spPr bwMode="auto">
          <a:xfrm>
            <a:off x="279400" y="5207000"/>
            <a:ext cx="12700"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23" name="Rectangle 331"/>
          <p:cNvSpPr>
            <a:spLocks noChangeArrowheads="1"/>
          </p:cNvSpPr>
          <p:nvPr/>
        </p:nvSpPr>
        <p:spPr bwMode="auto">
          <a:xfrm>
            <a:off x="4914900" y="5207000"/>
            <a:ext cx="4763"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24" name="Rectangle 333"/>
          <p:cNvSpPr>
            <a:spLocks noChangeArrowheads="1"/>
          </p:cNvSpPr>
          <p:nvPr/>
        </p:nvSpPr>
        <p:spPr bwMode="auto">
          <a:xfrm>
            <a:off x="241300" y="5853113"/>
            <a:ext cx="168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Administración</a:t>
            </a:r>
          </a:p>
        </p:txBody>
      </p:sp>
      <p:sp>
        <p:nvSpPr>
          <p:cNvPr id="146525" name="Rectangle 334"/>
          <p:cNvSpPr>
            <a:spLocks noChangeArrowheads="1"/>
          </p:cNvSpPr>
          <p:nvPr/>
        </p:nvSpPr>
        <p:spPr bwMode="auto">
          <a:xfrm>
            <a:off x="241300" y="6191250"/>
            <a:ext cx="161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de Inventarios</a:t>
            </a:r>
          </a:p>
        </p:txBody>
      </p:sp>
      <p:sp>
        <p:nvSpPr>
          <p:cNvPr id="146526" name="Rectangle 335"/>
          <p:cNvSpPr>
            <a:spLocks noChangeArrowheads="1"/>
          </p:cNvSpPr>
          <p:nvPr/>
        </p:nvSpPr>
        <p:spPr bwMode="auto">
          <a:xfrm>
            <a:off x="2509838" y="5853113"/>
            <a:ext cx="74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Corto</a:t>
            </a:r>
          </a:p>
        </p:txBody>
      </p:sp>
      <p:sp>
        <p:nvSpPr>
          <p:cNvPr id="146527" name="Rectangle 336"/>
          <p:cNvSpPr>
            <a:spLocks noChangeArrowheads="1"/>
          </p:cNvSpPr>
          <p:nvPr/>
        </p:nvSpPr>
        <p:spPr bwMode="auto">
          <a:xfrm>
            <a:off x="2500313" y="619125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Plazo</a:t>
            </a:r>
          </a:p>
        </p:txBody>
      </p:sp>
      <p:sp>
        <p:nvSpPr>
          <p:cNvPr id="146528" name="Rectangle 337"/>
          <p:cNvSpPr>
            <a:spLocks noChangeArrowheads="1"/>
          </p:cNvSpPr>
          <p:nvPr/>
        </p:nvSpPr>
        <p:spPr bwMode="auto">
          <a:xfrm>
            <a:off x="3609975" y="5853113"/>
            <a:ext cx="1047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Superior</a:t>
            </a:r>
          </a:p>
        </p:txBody>
      </p:sp>
      <p:sp>
        <p:nvSpPr>
          <p:cNvPr id="146529" name="Rectangle 338"/>
          <p:cNvSpPr>
            <a:spLocks noChangeArrowheads="1"/>
          </p:cNvSpPr>
          <p:nvPr/>
        </p:nvSpPr>
        <p:spPr bwMode="auto">
          <a:xfrm>
            <a:off x="4910138" y="5853113"/>
            <a:ext cx="984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Muchos</a:t>
            </a:r>
          </a:p>
        </p:txBody>
      </p:sp>
      <p:sp>
        <p:nvSpPr>
          <p:cNvPr id="146530" name="Rectangle 339"/>
          <p:cNvSpPr>
            <a:spLocks noChangeArrowheads="1"/>
          </p:cNvSpPr>
          <p:nvPr/>
        </p:nvSpPr>
        <p:spPr bwMode="auto">
          <a:xfrm>
            <a:off x="6311900" y="585311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Bajo</a:t>
            </a:r>
          </a:p>
        </p:txBody>
      </p:sp>
      <p:sp>
        <p:nvSpPr>
          <p:cNvPr id="146531" name="Rectangle 340"/>
          <p:cNvSpPr>
            <a:spLocks noChangeArrowheads="1"/>
          </p:cNvSpPr>
          <p:nvPr/>
        </p:nvSpPr>
        <p:spPr bwMode="auto">
          <a:xfrm>
            <a:off x="7415213" y="5853113"/>
            <a:ext cx="1149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Series de</a:t>
            </a:r>
          </a:p>
        </p:txBody>
      </p:sp>
      <p:sp>
        <p:nvSpPr>
          <p:cNvPr id="146532" name="Rectangle 341"/>
          <p:cNvSpPr>
            <a:spLocks noChangeArrowheads="1"/>
          </p:cNvSpPr>
          <p:nvPr/>
        </p:nvSpPr>
        <p:spPr bwMode="auto">
          <a:xfrm>
            <a:off x="7542213" y="619125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s-ES_tradnl" sz="1800">
                <a:solidFill>
                  <a:srgbClr val="006600"/>
                </a:solidFill>
                <a:latin typeface="Arial" charset="0"/>
              </a:rPr>
              <a:t>Tiempo</a:t>
            </a:r>
          </a:p>
        </p:txBody>
      </p:sp>
      <p:sp>
        <p:nvSpPr>
          <p:cNvPr id="146533" name="Rectangle 342"/>
          <p:cNvSpPr>
            <a:spLocks noChangeArrowheads="1"/>
          </p:cNvSpPr>
          <p:nvPr/>
        </p:nvSpPr>
        <p:spPr bwMode="auto">
          <a:xfrm>
            <a:off x="279400" y="5883275"/>
            <a:ext cx="12700"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34" name="Rectangle 343"/>
          <p:cNvSpPr>
            <a:spLocks noChangeArrowheads="1"/>
          </p:cNvSpPr>
          <p:nvPr/>
        </p:nvSpPr>
        <p:spPr bwMode="auto">
          <a:xfrm>
            <a:off x="290513" y="5883275"/>
            <a:ext cx="204311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35" name="Rectangle 345"/>
          <p:cNvSpPr>
            <a:spLocks noChangeArrowheads="1"/>
          </p:cNvSpPr>
          <p:nvPr/>
        </p:nvSpPr>
        <p:spPr bwMode="auto">
          <a:xfrm>
            <a:off x="3568700" y="5883275"/>
            <a:ext cx="1346200"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36" name="Rectangle 346"/>
          <p:cNvSpPr>
            <a:spLocks noChangeArrowheads="1"/>
          </p:cNvSpPr>
          <p:nvPr/>
        </p:nvSpPr>
        <p:spPr bwMode="auto">
          <a:xfrm>
            <a:off x="4914900" y="5883275"/>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37" name="Rectangle 347"/>
          <p:cNvSpPr>
            <a:spLocks noChangeArrowheads="1"/>
          </p:cNvSpPr>
          <p:nvPr/>
        </p:nvSpPr>
        <p:spPr bwMode="auto">
          <a:xfrm>
            <a:off x="4919663" y="5883275"/>
            <a:ext cx="1162050"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38" name="Rectangle 349"/>
          <p:cNvSpPr>
            <a:spLocks noChangeArrowheads="1"/>
          </p:cNvSpPr>
          <p:nvPr/>
        </p:nvSpPr>
        <p:spPr bwMode="auto">
          <a:xfrm>
            <a:off x="7296150" y="5883275"/>
            <a:ext cx="1625600"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39" name="Rectangle 351"/>
          <p:cNvSpPr>
            <a:spLocks noChangeArrowheads="1"/>
          </p:cNvSpPr>
          <p:nvPr/>
        </p:nvSpPr>
        <p:spPr bwMode="auto">
          <a:xfrm>
            <a:off x="279400" y="5889625"/>
            <a:ext cx="12700"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40" name="Rectangle 352"/>
          <p:cNvSpPr>
            <a:spLocks noChangeArrowheads="1"/>
          </p:cNvSpPr>
          <p:nvPr/>
        </p:nvSpPr>
        <p:spPr bwMode="auto">
          <a:xfrm>
            <a:off x="279400" y="6565900"/>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41" name="Rectangle 353"/>
          <p:cNvSpPr>
            <a:spLocks noChangeArrowheads="1"/>
          </p:cNvSpPr>
          <p:nvPr/>
        </p:nvSpPr>
        <p:spPr bwMode="auto">
          <a:xfrm>
            <a:off x="279400" y="6565900"/>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42" name="Rectangle 357"/>
          <p:cNvSpPr>
            <a:spLocks noChangeArrowheads="1"/>
          </p:cNvSpPr>
          <p:nvPr/>
        </p:nvSpPr>
        <p:spPr bwMode="auto">
          <a:xfrm>
            <a:off x="3562350" y="6565900"/>
            <a:ext cx="1270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43" name="Rectangle 359"/>
          <p:cNvSpPr>
            <a:spLocks noChangeArrowheads="1"/>
          </p:cNvSpPr>
          <p:nvPr/>
        </p:nvSpPr>
        <p:spPr bwMode="auto">
          <a:xfrm>
            <a:off x="4914900" y="5889625"/>
            <a:ext cx="4763"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grpSp>
        <p:nvGrpSpPr>
          <p:cNvPr id="146544" name="Group 368"/>
          <p:cNvGrpSpPr>
            <a:grpSpLocks/>
          </p:cNvGrpSpPr>
          <p:nvPr/>
        </p:nvGrpSpPr>
        <p:grpSpPr bwMode="auto">
          <a:xfrm>
            <a:off x="279400" y="3184525"/>
            <a:ext cx="8647113" cy="38100"/>
            <a:chOff x="308" y="2034"/>
            <a:chExt cx="5447" cy="24"/>
          </a:xfrm>
        </p:grpSpPr>
        <p:sp>
          <p:nvSpPr>
            <p:cNvPr id="146601" name="Rectangle 369"/>
            <p:cNvSpPr>
              <a:spLocks noChangeArrowheads="1"/>
            </p:cNvSpPr>
            <p:nvPr/>
          </p:nvSpPr>
          <p:spPr bwMode="auto">
            <a:xfrm>
              <a:off x="308" y="2035"/>
              <a:ext cx="16" cy="1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02" name="Rectangle 370"/>
            <p:cNvSpPr>
              <a:spLocks noChangeArrowheads="1"/>
            </p:cNvSpPr>
            <p:nvPr/>
          </p:nvSpPr>
          <p:spPr bwMode="auto">
            <a:xfrm>
              <a:off x="315" y="2035"/>
              <a:ext cx="1284" cy="1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03" name="Rectangle 371"/>
            <p:cNvSpPr>
              <a:spLocks noChangeArrowheads="1"/>
            </p:cNvSpPr>
            <p:nvPr/>
          </p:nvSpPr>
          <p:spPr bwMode="auto">
            <a:xfrm>
              <a:off x="1599" y="2035"/>
              <a:ext cx="16" cy="1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04" name="Rectangle 372"/>
            <p:cNvSpPr>
              <a:spLocks noChangeArrowheads="1"/>
            </p:cNvSpPr>
            <p:nvPr/>
          </p:nvSpPr>
          <p:spPr bwMode="auto">
            <a:xfrm>
              <a:off x="1611" y="2043"/>
              <a:ext cx="753" cy="0"/>
            </a:xfrm>
            <a:prstGeom prst="rect">
              <a:avLst/>
            </a:prstGeom>
            <a:solidFill>
              <a:schemeClr val="tx1"/>
            </a:solidFill>
            <a:ln w="25400">
              <a:solidFill>
                <a:schemeClr val="tx1"/>
              </a:solidFill>
              <a:miter lim="800000"/>
              <a:headEnd/>
              <a:tailEnd/>
            </a:ln>
          </p:spPr>
          <p:txBody>
            <a:bodyPr wrap="none" anchor="ctr"/>
            <a:lstStyle/>
            <a:p>
              <a:endParaRPr lang="es-ES" sz="1800">
                <a:solidFill>
                  <a:srgbClr val="000000"/>
                </a:solidFill>
                <a:latin typeface="Arial" charset="0"/>
              </a:endParaRPr>
            </a:p>
          </p:txBody>
        </p:sp>
        <p:sp>
          <p:nvSpPr>
            <p:cNvPr id="146605" name="Rectangle 373"/>
            <p:cNvSpPr>
              <a:spLocks noChangeArrowheads="1"/>
            </p:cNvSpPr>
            <p:nvPr/>
          </p:nvSpPr>
          <p:spPr bwMode="auto">
            <a:xfrm>
              <a:off x="2371" y="2035"/>
              <a:ext cx="16" cy="1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06" name="Rectangle 374"/>
            <p:cNvSpPr>
              <a:spLocks noChangeArrowheads="1"/>
            </p:cNvSpPr>
            <p:nvPr/>
          </p:nvSpPr>
          <p:spPr bwMode="auto">
            <a:xfrm>
              <a:off x="2375" y="2035"/>
              <a:ext cx="846" cy="1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07" name="Rectangle 375"/>
            <p:cNvSpPr>
              <a:spLocks noChangeArrowheads="1"/>
            </p:cNvSpPr>
            <p:nvPr/>
          </p:nvSpPr>
          <p:spPr bwMode="auto">
            <a:xfrm>
              <a:off x="3221" y="2035"/>
              <a:ext cx="16" cy="1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08" name="Rectangle 376"/>
            <p:cNvSpPr>
              <a:spLocks noChangeArrowheads="1"/>
            </p:cNvSpPr>
            <p:nvPr/>
          </p:nvSpPr>
          <p:spPr bwMode="auto">
            <a:xfrm>
              <a:off x="3224" y="2035"/>
              <a:ext cx="730" cy="1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09" name="Rectangle 377"/>
            <p:cNvSpPr>
              <a:spLocks noChangeArrowheads="1"/>
            </p:cNvSpPr>
            <p:nvPr/>
          </p:nvSpPr>
          <p:spPr bwMode="auto">
            <a:xfrm>
              <a:off x="3954" y="2035"/>
              <a:ext cx="16" cy="1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10" name="Rectangle 378"/>
            <p:cNvSpPr>
              <a:spLocks noChangeArrowheads="1"/>
            </p:cNvSpPr>
            <p:nvPr/>
          </p:nvSpPr>
          <p:spPr bwMode="auto">
            <a:xfrm>
              <a:off x="3966" y="2043"/>
              <a:ext cx="740" cy="0"/>
            </a:xfrm>
            <a:prstGeom prst="rect">
              <a:avLst/>
            </a:prstGeom>
            <a:solidFill>
              <a:schemeClr val="tx1"/>
            </a:solidFill>
            <a:ln w="25400">
              <a:solidFill>
                <a:schemeClr val="tx1"/>
              </a:solidFill>
              <a:miter lim="800000"/>
              <a:headEnd/>
              <a:tailEnd/>
            </a:ln>
          </p:spPr>
          <p:txBody>
            <a:bodyPr wrap="none" anchor="ctr"/>
            <a:lstStyle/>
            <a:p>
              <a:endParaRPr lang="es-ES" sz="1800">
                <a:solidFill>
                  <a:srgbClr val="000000"/>
                </a:solidFill>
                <a:latin typeface="Arial" charset="0"/>
              </a:endParaRPr>
            </a:p>
          </p:txBody>
        </p:sp>
        <p:sp>
          <p:nvSpPr>
            <p:cNvPr id="146611" name="Rectangle 379"/>
            <p:cNvSpPr>
              <a:spLocks noChangeArrowheads="1"/>
            </p:cNvSpPr>
            <p:nvPr/>
          </p:nvSpPr>
          <p:spPr bwMode="auto">
            <a:xfrm>
              <a:off x="4714" y="2035"/>
              <a:ext cx="16" cy="1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12" name="Rectangle 380"/>
            <p:cNvSpPr>
              <a:spLocks noChangeArrowheads="1"/>
            </p:cNvSpPr>
            <p:nvPr/>
          </p:nvSpPr>
          <p:spPr bwMode="auto">
            <a:xfrm>
              <a:off x="4717" y="2035"/>
              <a:ext cx="1021" cy="1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13" name="Rectangle 381"/>
            <p:cNvSpPr>
              <a:spLocks noChangeArrowheads="1"/>
            </p:cNvSpPr>
            <p:nvPr/>
          </p:nvSpPr>
          <p:spPr bwMode="auto">
            <a:xfrm>
              <a:off x="5738" y="2035"/>
              <a:ext cx="16" cy="1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14" name="Rectangle 382"/>
            <p:cNvSpPr>
              <a:spLocks noChangeArrowheads="1"/>
            </p:cNvSpPr>
            <p:nvPr/>
          </p:nvSpPr>
          <p:spPr bwMode="auto">
            <a:xfrm>
              <a:off x="309" y="203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15" name="Rectangle 383"/>
            <p:cNvSpPr>
              <a:spLocks noChangeArrowheads="1"/>
            </p:cNvSpPr>
            <p:nvPr/>
          </p:nvSpPr>
          <p:spPr bwMode="auto">
            <a:xfrm>
              <a:off x="316" y="2034"/>
              <a:ext cx="128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16" name="Rectangle 384"/>
            <p:cNvSpPr>
              <a:spLocks noChangeArrowheads="1"/>
            </p:cNvSpPr>
            <p:nvPr/>
          </p:nvSpPr>
          <p:spPr bwMode="auto">
            <a:xfrm>
              <a:off x="1600" y="203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17" name="Rectangle 385"/>
            <p:cNvSpPr>
              <a:spLocks noChangeArrowheads="1"/>
            </p:cNvSpPr>
            <p:nvPr/>
          </p:nvSpPr>
          <p:spPr bwMode="auto">
            <a:xfrm>
              <a:off x="1616" y="2042"/>
              <a:ext cx="748" cy="0"/>
            </a:xfrm>
            <a:prstGeom prst="rect">
              <a:avLst/>
            </a:prstGeom>
            <a:solidFill>
              <a:srgbClr val="000000"/>
            </a:solidFill>
            <a:ln w="25400">
              <a:solidFill>
                <a:schemeClr val="tx1"/>
              </a:solidFill>
              <a:miter lim="800000"/>
              <a:headEnd/>
              <a:tailEnd/>
            </a:ln>
          </p:spPr>
          <p:txBody>
            <a:bodyPr wrap="none" anchor="ctr"/>
            <a:lstStyle/>
            <a:p>
              <a:endParaRPr lang="es-ES" sz="1800">
                <a:solidFill>
                  <a:srgbClr val="000000"/>
                </a:solidFill>
                <a:latin typeface="Arial" charset="0"/>
              </a:endParaRPr>
            </a:p>
          </p:txBody>
        </p:sp>
        <p:sp>
          <p:nvSpPr>
            <p:cNvPr id="146618" name="Rectangle 386"/>
            <p:cNvSpPr>
              <a:spLocks noChangeArrowheads="1"/>
            </p:cNvSpPr>
            <p:nvPr/>
          </p:nvSpPr>
          <p:spPr bwMode="auto">
            <a:xfrm>
              <a:off x="2372" y="203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19" name="Rectangle 387"/>
            <p:cNvSpPr>
              <a:spLocks noChangeArrowheads="1"/>
            </p:cNvSpPr>
            <p:nvPr/>
          </p:nvSpPr>
          <p:spPr bwMode="auto">
            <a:xfrm>
              <a:off x="2380" y="2034"/>
              <a:ext cx="842"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20" name="Rectangle 388"/>
            <p:cNvSpPr>
              <a:spLocks noChangeArrowheads="1"/>
            </p:cNvSpPr>
            <p:nvPr/>
          </p:nvSpPr>
          <p:spPr bwMode="auto">
            <a:xfrm>
              <a:off x="3222" y="203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21" name="Rectangle 389"/>
            <p:cNvSpPr>
              <a:spLocks noChangeArrowheads="1"/>
            </p:cNvSpPr>
            <p:nvPr/>
          </p:nvSpPr>
          <p:spPr bwMode="auto">
            <a:xfrm>
              <a:off x="3229" y="2034"/>
              <a:ext cx="72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22" name="Rectangle 390"/>
            <p:cNvSpPr>
              <a:spLocks noChangeArrowheads="1"/>
            </p:cNvSpPr>
            <p:nvPr/>
          </p:nvSpPr>
          <p:spPr bwMode="auto">
            <a:xfrm>
              <a:off x="3955" y="203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23" name="Rectangle 391"/>
            <p:cNvSpPr>
              <a:spLocks noChangeArrowheads="1"/>
            </p:cNvSpPr>
            <p:nvPr/>
          </p:nvSpPr>
          <p:spPr bwMode="auto">
            <a:xfrm>
              <a:off x="3971" y="2042"/>
              <a:ext cx="736" cy="0"/>
            </a:xfrm>
            <a:prstGeom prst="rect">
              <a:avLst/>
            </a:prstGeom>
            <a:solidFill>
              <a:srgbClr val="000000"/>
            </a:solidFill>
            <a:ln w="25400">
              <a:solidFill>
                <a:schemeClr val="tx1"/>
              </a:solidFill>
              <a:miter lim="800000"/>
              <a:headEnd/>
              <a:tailEnd/>
            </a:ln>
          </p:spPr>
          <p:txBody>
            <a:bodyPr wrap="none" anchor="ctr"/>
            <a:lstStyle/>
            <a:p>
              <a:endParaRPr lang="es-ES" sz="1800">
                <a:solidFill>
                  <a:srgbClr val="000000"/>
                </a:solidFill>
                <a:latin typeface="Arial" charset="0"/>
              </a:endParaRPr>
            </a:p>
          </p:txBody>
        </p:sp>
        <p:sp>
          <p:nvSpPr>
            <p:cNvPr id="146624" name="Rectangle 392"/>
            <p:cNvSpPr>
              <a:spLocks noChangeArrowheads="1"/>
            </p:cNvSpPr>
            <p:nvPr/>
          </p:nvSpPr>
          <p:spPr bwMode="auto">
            <a:xfrm>
              <a:off x="4715" y="203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25" name="Rectangle 393"/>
            <p:cNvSpPr>
              <a:spLocks noChangeArrowheads="1"/>
            </p:cNvSpPr>
            <p:nvPr/>
          </p:nvSpPr>
          <p:spPr bwMode="auto">
            <a:xfrm>
              <a:off x="4723" y="2034"/>
              <a:ext cx="10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26" name="Rectangle 394"/>
            <p:cNvSpPr>
              <a:spLocks noChangeArrowheads="1"/>
            </p:cNvSpPr>
            <p:nvPr/>
          </p:nvSpPr>
          <p:spPr bwMode="auto">
            <a:xfrm>
              <a:off x="5739" y="204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grpSp>
      <p:grpSp>
        <p:nvGrpSpPr>
          <p:cNvPr id="146545" name="Group 395"/>
          <p:cNvGrpSpPr>
            <a:grpSpLocks/>
          </p:cNvGrpSpPr>
          <p:nvPr/>
        </p:nvGrpSpPr>
        <p:grpSpPr bwMode="auto">
          <a:xfrm>
            <a:off x="357188" y="2470150"/>
            <a:ext cx="8550275" cy="25400"/>
            <a:chOff x="357" y="1584"/>
            <a:chExt cx="5386" cy="16"/>
          </a:xfrm>
        </p:grpSpPr>
        <p:sp>
          <p:nvSpPr>
            <p:cNvPr id="146588" name="Rectangle 396"/>
            <p:cNvSpPr>
              <a:spLocks noChangeArrowheads="1"/>
            </p:cNvSpPr>
            <p:nvPr/>
          </p:nvSpPr>
          <p:spPr bwMode="auto">
            <a:xfrm>
              <a:off x="357" y="158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89" name="Rectangle 397"/>
            <p:cNvSpPr>
              <a:spLocks noChangeArrowheads="1"/>
            </p:cNvSpPr>
            <p:nvPr/>
          </p:nvSpPr>
          <p:spPr bwMode="auto">
            <a:xfrm>
              <a:off x="364" y="1584"/>
              <a:ext cx="1269"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90" name="Rectangle 398"/>
            <p:cNvSpPr>
              <a:spLocks noChangeArrowheads="1"/>
            </p:cNvSpPr>
            <p:nvPr/>
          </p:nvSpPr>
          <p:spPr bwMode="auto">
            <a:xfrm>
              <a:off x="1633" y="158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91" name="Rectangle 399"/>
            <p:cNvSpPr>
              <a:spLocks noChangeArrowheads="1"/>
            </p:cNvSpPr>
            <p:nvPr/>
          </p:nvSpPr>
          <p:spPr bwMode="auto">
            <a:xfrm>
              <a:off x="1649" y="1592"/>
              <a:ext cx="740" cy="0"/>
            </a:xfrm>
            <a:prstGeom prst="rect">
              <a:avLst/>
            </a:prstGeom>
            <a:solidFill>
              <a:srgbClr val="000000"/>
            </a:solidFill>
            <a:ln w="25400">
              <a:solidFill>
                <a:schemeClr val="tx1"/>
              </a:solidFill>
              <a:miter lim="800000"/>
              <a:headEnd/>
              <a:tailEnd/>
            </a:ln>
          </p:spPr>
          <p:txBody>
            <a:bodyPr wrap="none" anchor="ctr"/>
            <a:lstStyle/>
            <a:p>
              <a:endParaRPr lang="es-ES" sz="1800">
                <a:solidFill>
                  <a:srgbClr val="000000"/>
                </a:solidFill>
                <a:latin typeface="Arial" charset="0"/>
              </a:endParaRPr>
            </a:p>
          </p:txBody>
        </p:sp>
        <p:sp>
          <p:nvSpPr>
            <p:cNvPr id="146592" name="Rectangle 400"/>
            <p:cNvSpPr>
              <a:spLocks noChangeArrowheads="1"/>
            </p:cNvSpPr>
            <p:nvPr/>
          </p:nvSpPr>
          <p:spPr bwMode="auto">
            <a:xfrm>
              <a:off x="2397" y="158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93" name="Rectangle 401"/>
            <p:cNvSpPr>
              <a:spLocks noChangeArrowheads="1"/>
            </p:cNvSpPr>
            <p:nvPr/>
          </p:nvSpPr>
          <p:spPr bwMode="auto">
            <a:xfrm>
              <a:off x="2405" y="1584"/>
              <a:ext cx="832"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94" name="Rectangle 402"/>
            <p:cNvSpPr>
              <a:spLocks noChangeArrowheads="1"/>
            </p:cNvSpPr>
            <p:nvPr/>
          </p:nvSpPr>
          <p:spPr bwMode="auto">
            <a:xfrm>
              <a:off x="3237" y="158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95" name="Rectangle 403"/>
            <p:cNvSpPr>
              <a:spLocks noChangeArrowheads="1"/>
            </p:cNvSpPr>
            <p:nvPr/>
          </p:nvSpPr>
          <p:spPr bwMode="auto">
            <a:xfrm>
              <a:off x="3245" y="1584"/>
              <a:ext cx="71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96" name="Rectangle 404"/>
            <p:cNvSpPr>
              <a:spLocks noChangeArrowheads="1"/>
            </p:cNvSpPr>
            <p:nvPr/>
          </p:nvSpPr>
          <p:spPr bwMode="auto">
            <a:xfrm>
              <a:off x="3962" y="158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97" name="Rectangle 405"/>
            <p:cNvSpPr>
              <a:spLocks noChangeArrowheads="1"/>
            </p:cNvSpPr>
            <p:nvPr/>
          </p:nvSpPr>
          <p:spPr bwMode="auto">
            <a:xfrm>
              <a:off x="3978" y="1592"/>
              <a:ext cx="728" cy="0"/>
            </a:xfrm>
            <a:prstGeom prst="rect">
              <a:avLst/>
            </a:prstGeom>
            <a:solidFill>
              <a:srgbClr val="000000"/>
            </a:solidFill>
            <a:ln w="25400">
              <a:solidFill>
                <a:schemeClr val="tx1"/>
              </a:solidFill>
              <a:miter lim="800000"/>
              <a:headEnd/>
              <a:tailEnd/>
            </a:ln>
          </p:spPr>
          <p:txBody>
            <a:bodyPr wrap="none" anchor="ctr"/>
            <a:lstStyle/>
            <a:p>
              <a:endParaRPr lang="es-ES" sz="1800">
                <a:solidFill>
                  <a:srgbClr val="000000"/>
                </a:solidFill>
                <a:latin typeface="Arial" charset="0"/>
              </a:endParaRPr>
            </a:p>
          </p:txBody>
        </p:sp>
        <p:sp>
          <p:nvSpPr>
            <p:cNvPr id="146598" name="Rectangle 406"/>
            <p:cNvSpPr>
              <a:spLocks noChangeArrowheads="1"/>
            </p:cNvSpPr>
            <p:nvPr/>
          </p:nvSpPr>
          <p:spPr bwMode="auto">
            <a:xfrm>
              <a:off x="4714" y="158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99" name="Rectangle 407"/>
            <p:cNvSpPr>
              <a:spLocks noChangeArrowheads="1"/>
            </p:cNvSpPr>
            <p:nvPr/>
          </p:nvSpPr>
          <p:spPr bwMode="auto">
            <a:xfrm>
              <a:off x="4722" y="1584"/>
              <a:ext cx="100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600" name="Rectangle 408"/>
            <p:cNvSpPr>
              <a:spLocks noChangeArrowheads="1"/>
            </p:cNvSpPr>
            <p:nvPr/>
          </p:nvSpPr>
          <p:spPr bwMode="auto">
            <a:xfrm>
              <a:off x="5727" y="158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grpSp>
      <p:grpSp>
        <p:nvGrpSpPr>
          <p:cNvPr id="146546" name="Group 409"/>
          <p:cNvGrpSpPr>
            <a:grpSpLocks/>
          </p:cNvGrpSpPr>
          <p:nvPr/>
        </p:nvGrpSpPr>
        <p:grpSpPr bwMode="auto">
          <a:xfrm>
            <a:off x="269875" y="5878513"/>
            <a:ext cx="8604250" cy="25400"/>
            <a:chOff x="302" y="3731"/>
            <a:chExt cx="5420" cy="16"/>
          </a:xfrm>
        </p:grpSpPr>
        <p:sp>
          <p:nvSpPr>
            <p:cNvPr id="146575" name="Rectangle 410"/>
            <p:cNvSpPr>
              <a:spLocks noChangeArrowheads="1"/>
            </p:cNvSpPr>
            <p:nvPr/>
          </p:nvSpPr>
          <p:spPr bwMode="auto">
            <a:xfrm>
              <a:off x="302" y="373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76" name="Rectangle 411"/>
            <p:cNvSpPr>
              <a:spLocks noChangeArrowheads="1"/>
            </p:cNvSpPr>
            <p:nvPr/>
          </p:nvSpPr>
          <p:spPr bwMode="auto">
            <a:xfrm>
              <a:off x="309" y="3731"/>
              <a:ext cx="127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77" name="Rectangle 412"/>
            <p:cNvSpPr>
              <a:spLocks noChangeArrowheads="1"/>
            </p:cNvSpPr>
            <p:nvPr/>
          </p:nvSpPr>
          <p:spPr bwMode="auto">
            <a:xfrm>
              <a:off x="1587" y="373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78" name="Rectangle 413"/>
            <p:cNvSpPr>
              <a:spLocks noChangeArrowheads="1"/>
            </p:cNvSpPr>
            <p:nvPr/>
          </p:nvSpPr>
          <p:spPr bwMode="auto">
            <a:xfrm>
              <a:off x="1595" y="3731"/>
              <a:ext cx="759"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79" name="Rectangle 414"/>
            <p:cNvSpPr>
              <a:spLocks noChangeArrowheads="1"/>
            </p:cNvSpPr>
            <p:nvPr/>
          </p:nvSpPr>
          <p:spPr bwMode="auto">
            <a:xfrm>
              <a:off x="2354" y="3731"/>
              <a:ext cx="1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80" name="Rectangle 415"/>
            <p:cNvSpPr>
              <a:spLocks noChangeArrowheads="1"/>
            </p:cNvSpPr>
            <p:nvPr/>
          </p:nvSpPr>
          <p:spPr bwMode="auto">
            <a:xfrm>
              <a:off x="2362" y="3731"/>
              <a:ext cx="83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81" name="Rectangle 416"/>
            <p:cNvSpPr>
              <a:spLocks noChangeArrowheads="1"/>
            </p:cNvSpPr>
            <p:nvPr/>
          </p:nvSpPr>
          <p:spPr bwMode="auto">
            <a:xfrm>
              <a:off x="3200" y="3731"/>
              <a:ext cx="1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82" name="Rectangle 417"/>
            <p:cNvSpPr>
              <a:spLocks noChangeArrowheads="1"/>
            </p:cNvSpPr>
            <p:nvPr/>
          </p:nvSpPr>
          <p:spPr bwMode="auto">
            <a:xfrm>
              <a:off x="3208" y="3731"/>
              <a:ext cx="72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83" name="Rectangle 418"/>
            <p:cNvSpPr>
              <a:spLocks noChangeArrowheads="1"/>
            </p:cNvSpPr>
            <p:nvPr/>
          </p:nvSpPr>
          <p:spPr bwMode="auto">
            <a:xfrm>
              <a:off x="3930" y="3731"/>
              <a:ext cx="1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84" name="Rectangle 419"/>
            <p:cNvSpPr>
              <a:spLocks noChangeArrowheads="1"/>
            </p:cNvSpPr>
            <p:nvPr/>
          </p:nvSpPr>
          <p:spPr bwMode="auto">
            <a:xfrm>
              <a:off x="3938" y="3731"/>
              <a:ext cx="749"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85" name="Rectangle 420"/>
            <p:cNvSpPr>
              <a:spLocks noChangeArrowheads="1"/>
            </p:cNvSpPr>
            <p:nvPr/>
          </p:nvSpPr>
          <p:spPr bwMode="auto">
            <a:xfrm>
              <a:off x="4687" y="373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86" name="Rectangle 421"/>
            <p:cNvSpPr>
              <a:spLocks noChangeArrowheads="1"/>
            </p:cNvSpPr>
            <p:nvPr/>
          </p:nvSpPr>
          <p:spPr bwMode="auto">
            <a:xfrm>
              <a:off x="4695" y="3731"/>
              <a:ext cx="1011"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87" name="Rectangle 422"/>
            <p:cNvSpPr>
              <a:spLocks noChangeArrowheads="1"/>
            </p:cNvSpPr>
            <p:nvPr/>
          </p:nvSpPr>
          <p:spPr bwMode="auto">
            <a:xfrm>
              <a:off x="5706" y="373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grpSp>
      <p:grpSp>
        <p:nvGrpSpPr>
          <p:cNvPr id="146547" name="Group 423"/>
          <p:cNvGrpSpPr>
            <a:grpSpLocks/>
          </p:cNvGrpSpPr>
          <p:nvPr/>
        </p:nvGrpSpPr>
        <p:grpSpPr bwMode="auto">
          <a:xfrm>
            <a:off x="293688" y="4176713"/>
            <a:ext cx="8613775" cy="25400"/>
            <a:chOff x="317" y="2659"/>
            <a:chExt cx="5426" cy="16"/>
          </a:xfrm>
        </p:grpSpPr>
        <p:sp>
          <p:nvSpPr>
            <p:cNvPr id="146562" name="Rectangle 424"/>
            <p:cNvSpPr>
              <a:spLocks noChangeArrowheads="1"/>
            </p:cNvSpPr>
            <p:nvPr/>
          </p:nvSpPr>
          <p:spPr bwMode="auto">
            <a:xfrm>
              <a:off x="317" y="2659"/>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63" name="Rectangle 425"/>
            <p:cNvSpPr>
              <a:spLocks noChangeArrowheads="1"/>
            </p:cNvSpPr>
            <p:nvPr/>
          </p:nvSpPr>
          <p:spPr bwMode="auto">
            <a:xfrm>
              <a:off x="324" y="2659"/>
              <a:ext cx="127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64" name="Rectangle 426"/>
            <p:cNvSpPr>
              <a:spLocks noChangeArrowheads="1"/>
            </p:cNvSpPr>
            <p:nvPr/>
          </p:nvSpPr>
          <p:spPr bwMode="auto">
            <a:xfrm>
              <a:off x="1602" y="2659"/>
              <a:ext cx="1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65" name="Rectangle 427"/>
            <p:cNvSpPr>
              <a:spLocks noChangeArrowheads="1"/>
            </p:cNvSpPr>
            <p:nvPr/>
          </p:nvSpPr>
          <p:spPr bwMode="auto">
            <a:xfrm>
              <a:off x="1619" y="2667"/>
              <a:ext cx="745" cy="0"/>
            </a:xfrm>
            <a:prstGeom prst="rect">
              <a:avLst/>
            </a:prstGeom>
            <a:solidFill>
              <a:srgbClr val="000000"/>
            </a:solidFill>
            <a:ln w="25400">
              <a:solidFill>
                <a:schemeClr val="tx1"/>
              </a:solidFill>
              <a:miter lim="800000"/>
              <a:headEnd/>
              <a:tailEnd/>
            </a:ln>
          </p:spPr>
          <p:txBody>
            <a:bodyPr wrap="none" anchor="ctr"/>
            <a:lstStyle/>
            <a:p>
              <a:endParaRPr lang="es-ES" sz="1800">
                <a:solidFill>
                  <a:srgbClr val="000000"/>
                </a:solidFill>
                <a:latin typeface="Arial" charset="0"/>
              </a:endParaRPr>
            </a:p>
          </p:txBody>
        </p:sp>
        <p:sp>
          <p:nvSpPr>
            <p:cNvPr id="146566" name="Rectangle 428"/>
            <p:cNvSpPr>
              <a:spLocks noChangeArrowheads="1"/>
            </p:cNvSpPr>
            <p:nvPr/>
          </p:nvSpPr>
          <p:spPr bwMode="auto">
            <a:xfrm>
              <a:off x="2372" y="2659"/>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67" name="Rectangle 429"/>
            <p:cNvSpPr>
              <a:spLocks noChangeArrowheads="1"/>
            </p:cNvSpPr>
            <p:nvPr/>
          </p:nvSpPr>
          <p:spPr bwMode="auto">
            <a:xfrm>
              <a:off x="2380" y="2659"/>
              <a:ext cx="83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68" name="Rectangle 430"/>
            <p:cNvSpPr>
              <a:spLocks noChangeArrowheads="1"/>
            </p:cNvSpPr>
            <p:nvPr/>
          </p:nvSpPr>
          <p:spPr bwMode="auto">
            <a:xfrm>
              <a:off x="3218" y="2659"/>
              <a:ext cx="1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69" name="Rectangle 431"/>
            <p:cNvSpPr>
              <a:spLocks noChangeArrowheads="1"/>
            </p:cNvSpPr>
            <p:nvPr/>
          </p:nvSpPr>
          <p:spPr bwMode="auto">
            <a:xfrm>
              <a:off x="3226" y="2659"/>
              <a:ext cx="72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70" name="Rectangle 432"/>
            <p:cNvSpPr>
              <a:spLocks noChangeArrowheads="1"/>
            </p:cNvSpPr>
            <p:nvPr/>
          </p:nvSpPr>
          <p:spPr bwMode="auto">
            <a:xfrm>
              <a:off x="3949" y="2659"/>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71" name="Rectangle 433"/>
            <p:cNvSpPr>
              <a:spLocks noChangeArrowheads="1"/>
            </p:cNvSpPr>
            <p:nvPr/>
          </p:nvSpPr>
          <p:spPr bwMode="auto">
            <a:xfrm>
              <a:off x="3965" y="2667"/>
              <a:ext cx="733" cy="0"/>
            </a:xfrm>
            <a:prstGeom prst="rect">
              <a:avLst/>
            </a:prstGeom>
            <a:solidFill>
              <a:srgbClr val="000000"/>
            </a:solidFill>
            <a:ln w="25400">
              <a:solidFill>
                <a:schemeClr val="tx1"/>
              </a:solidFill>
              <a:miter lim="800000"/>
              <a:headEnd/>
              <a:tailEnd/>
            </a:ln>
          </p:spPr>
          <p:txBody>
            <a:bodyPr wrap="none" anchor="ctr"/>
            <a:lstStyle/>
            <a:p>
              <a:endParaRPr lang="es-ES" sz="1800">
                <a:solidFill>
                  <a:srgbClr val="000000"/>
                </a:solidFill>
                <a:latin typeface="Arial" charset="0"/>
              </a:endParaRPr>
            </a:p>
          </p:txBody>
        </p:sp>
        <p:sp>
          <p:nvSpPr>
            <p:cNvPr id="146572" name="Rectangle 434"/>
            <p:cNvSpPr>
              <a:spLocks noChangeArrowheads="1"/>
            </p:cNvSpPr>
            <p:nvPr/>
          </p:nvSpPr>
          <p:spPr bwMode="auto">
            <a:xfrm>
              <a:off x="4706" y="2659"/>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73" name="Rectangle 435"/>
            <p:cNvSpPr>
              <a:spLocks noChangeArrowheads="1"/>
            </p:cNvSpPr>
            <p:nvPr/>
          </p:nvSpPr>
          <p:spPr bwMode="auto">
            <a:xfrm>
              <a:off x="4714" y="2659"/>
              <a:ext cx="101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74" name="Rectangle 436"/>
            <p:cNvSpPr>
              <a:spLocks noChangeArrowheads="1"/>
            </p:cNvSpPr>
            <p:nvPr/>
          </p:nvSpPr>
          <p:spPr bwMode="auto">
            <a:xfrm>
              <a:off x="5727" y="2659"/>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grpSp>
      <p:grpSp>
        <p:nvGrpSpPr>
          <p:cNvPr id="146548" name="Group 437"/>
          <p:cNvGrpSpPr>
            <a:grpSpLocks/>
          </p:cNvGrpSpPr>
          <p:nvPr/>
        </p:nvGrpSpPr>
        <p:grpSpPr bwMode="auto">
          <a:xfrm>
            <a:off x="252413" y="5168900"/>
            <a:ext cx="8634412" cy="25400"/>
            <a:chOff x="291" y="3284"/>
            <a:chExt cx="5439" cy="16"/>
          </a:xfrm>
        </p:grpSpPr>
        <p:sp>
          <p:nvSpPr>
            <p:cNvPr id="146549" name="Rectangle 438"/>
            <p:cNvSpPr>
              <a:spLocks noChangeArrowheads="1"/>
            </p:cNvSpPr>
            <p:nvPr/>
          </p:nvSpPr>
          <p:spPr bwMode="auto">
            <a:xfrm>
              <a:off x="291" y="328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50" name="Rectangle 439"/>
            <p:cNvSpPr>
              <a:spLocks noChangeArrowheads="1"/>
            </p:cNvSpPr>
            <p:nvPr/>
          </p:nvSpPr>
          <p:spPr bwMode="auto">
            <a:xfrm>
              <a:off x="298" y="3284"/>
              <a:ext cx="1282"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51" name="Rectangle 440"/>
            <p:cNvSpPr>
              <a:spLocks noChangeArrowheads="1"/>
            </p:cNvSpPr>
            <p:nvPr/>
          </p:nvSpPr>
          <p:spPr bwMode="auto">
            <a:xfrm>
              <a:off x="1580" y="328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52" name="Rectangle 441"/>
            <p:cNvSpPr>
              <a:spLocks noChangeArrowheads="1"/>
            </p:cNvSpPr>
            <p:nvPr/>
          </p:nvSpPr>
          <p:spPr bwMode="auto">
            <a:xfrm>
              <a:off x="1596" y="3292"/>
              <a:ext cx="747" cy="0"/>
            </a:xfrm>
            <a:prstGeom prst="rect">
              <a:avLst/>
            </a:prstGeom>
            <a:solidFill>
              <a:srgbClr val="000000"/>
            </a:solidFill>
            <a:ln w="25400">
              <a:solidFill>
                <a:schemeClr val="tx1"/>
              </a:solidFill>
              <a:miter lim="800000"/>
              <a:headEnd/>
              <a:tailEnd/>
            </a:ln>
          </p:spPr>
          <p:txBody>
            <a:bodyPr wrap="none" anchor="ctr"/>
            <a:lstStyle/>
            <a:p>
              <a:endParaRPr lang="es-ES" sz="1800">
                <a:solidFill>
                  <a:srgbClr val="000000"/>
                </a:solidFill>
                <a:latin typeface="Arial" charset="0"/>
              </a:endParaRPr>
            </a:p>
          </p:txBody>
        </p:sp>
        <p:sp>
          <p:nvSpPr>
            <p:cNvPr id="146553" name="Rectangle 442"/>
            <p:cNvSpPr>
              <a:spLocks noChangeArrowheads="1"/>
            </p:cNvSpPr>
            <p:nvPr/>
          </p:nvSpPr>
          <p:spPr bwMode="auto">
            <a:xfrm>
              <a:off x="2351" y="3284"/>
              <a:ext cx="1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54" name="Rectangle 443"/>
            <p:cNvSpPr>
              <a:spLocks noChangeArrowheads="1"/>
            </p:cNvSpPr>
            <p:nvPr/>
          </p:nvSpPr>
          <p:spPr bwMode="auto">
            <a:xfrm>
              <a:off x="2360" y="3284"/>
              <a:ext cx="839"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55" name="Rectangle 444"/>
            <p:cNvSpPr>
              <a:spLocks noChangeArrowheads="1"/>
            </p:cNvSpPr>
            <p:nvPr/>
          </p:nvSpPr>
          <p:spPr bwMode="auto">
            <a:xfrm>
              <a:off x="3199" y="328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56" name="Rectangle 445"/>
            <p:cNvSpPr>
              <a:spLocks noChangeArrowheads="1"/>
            </p:cNvSpPr>
            <p:nvPr/>
          </p:nvSpPr>
          <p:spPr bwMode="auto">
            <a:xfrm>
              <a:off x="3207" y="3284"/>
              <a:ext cx="72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57" name="Rectangle 446"/>
            <p:cNvSpPr>
              <a:spLocks noChangeArrowheads="1"/>
            </p:cNvSpPr>
            <p:nvPr/>
          </p:nvSpPr>
          <p:spPr bwMode="auto">
            <a:xfrm>
              <a:off x="3931" y="3284"/>
              <a:ext cx="1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58" name="Rectangle 447"/>
            <p:cNvSpPr>
              <a:spLocks noChangeArrowheads="1"/>
            </p:cNvSpPr>
            <p:nvPr/>
          </p:nvSpPr>
          <p:spPr bwMode="auto">
            <a:xfrm>
              <a:off x="3948" y="3292"/>
              <a:ext cx="734" cy="0"/>
            </a:xfrm>
            <a:prstGeom prst="rect">
              <a:avLst/>
            </a:prstGeom>
            <a:solidFill>
              <a:srgbClr val="000000"/>
            </a:solidFill>
            <a:ln w="25400">
              <a:solidFill>
                <a:schemeClr val="tx1"/>
              </a:solidFill>
              <a:miter lim="800000"/>
              <a:headEnd/>
              <a:tailEnd/>
            </a:ln>
          </p:spPr>
          <p:txBody>
            <a:bodyPr wrap="none" anchor="ctr"/>
            <a:lstStyle/>
            <a:p>
              <a:endParaRPr lang="es-ES" sz="1800">
                <a:solidFill>
                  <a:srgbClr val="000000"/>
                </a:solidFill>
                <a:latin typeface="Arial" charset="0"/>
              </a:endParaRPr>
            </a:p>
          </p:txBody>
        </p:sp>
        <p:sp>
          <p:nvSpPr>
            <p:cNvPr id="146559" name="Rectangle 448"/>
            <p:cNvSpPr>
              <a:spLocks noChangeArrowheads="1"/>
            </p:cNvSpPr>
            <p:nvPr/>
          </p:nvSpPr>
          <p:spPr bwMode="auto">
            <a:xfrm>
              <a:off x="4690" y="328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60" name="Rectangle 449"/>
            <p:cNvSpPr>
              <a:spLocks noChangeArrowheads="1"/>
            </p:cNvSpPr>
            <p:nvPr/>
          </p:nvSpPr>
          <p:spPr bwMode="auto">
            <a:xfrm>
              <a:off x="4698" y="3284"/>
              <a:ext cx="10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6561" name="Rectangle 450"/>
            <p:cNvSpPr>
              <a:spLocks noChangeArrowheads="1"/>
            </p:cNvSpPr>
            <p:nvPr/>
          </p:nvSpPr>
          <p:spPr bwMode="auto">
            <a:xfrm>
              <a:off x="5714" y="3284"/>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gr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50"/>
          <p:cNvSpPr>
            <a:spLocks noGrp="1" noChangeArrowheads="1"/>
          </p:cNvSpPr>
          <p:nvPr>
            <p:ph type="title"/>
          </p:nvPr>
        </p:nvSpPr>
        <p:spPr/>
        <p:txBody>
          <a:bodyPr/>
          <a:lstStyle/>
          <a:p>
            <a:pPr eaLnBrk="1" fontAlgn="auto" hangingPunct="1">
              <a:spcAft>
                <a:spcPts val="0"/>
              </a:spcAft>
              <a:defRPr/>
            </a:pPr>
            <a:r>
              <a:rPr lang="es-ES" sz="3200" dirty="0">
                <a:latin typeface="Times New Roman" panose="02020603050405020304" pitchFamily="18" charset="0"/>
                <a:cs typeface="Times New Roman" panose="02020603050405020304" pitchFamily="18" charset="0"/>
              </a:rPr>
              <a:t>Métodos </a:t>
            </a:r>
            <a:r>
              <a:rPr lang="es-ES" sz="3200">
                <a:latin typeface="Times New Roman" panose="02020603050405020304" pitchFamily="18" charset="0"/>
                <a:cs typeface="Times New Roman" panose="02020603050405020304" pitchFamily="18" charset="0"/>
              </a:rPr>
              <a:t>de Pronóstico y sus aplicaciones</a:t>
            </a:r>
            <a:endParaRPr lang="es-ES" sz="3200" dirty="0">
              <a:latin typeface="Times New Roman" panose="02020603050405020304" pitchFamily="18" charset="0"/>
              <a:cs typeface="Times New Roman" panose="02020603050405020304" pitchFamily="18" charset="0"/>
            </a:endParaRPr>
          </a:p>
        </p:txBody>
      </p:sp>
      <p:grpSp>
        <p:nvGrpSpPr>
          <p:cNvPr id="147459" name="Group 2052"/>
          <p:cNvGrpSpPr>
            <a:grpSpLocks/>
          </p:cNvGrpSpPr>
          <p:nvPr/>
        </p:nvGrpSpPr>
        <p:grpSpPr bwMode="auto">
          <a:xfrm>
            <a:off x="687388" y="1757363"/>
            <a:ext cx="3992562" cy="2259012"/>
            <a:chOff x="479" y="1215"/>
            <a:chExt cx="4754" cy="1722"/>
          </a:xfrm>
        </p:grpSpPr>
        <p:sp>
          <p:nvSpPr>
            <p:cNvPr id="147506" name="Rectangle 2053"/>
            <p:cNvSpPr>
              <a:spLocks noChangeArrowheads="1"/>
            </p:cNvSpPr>
            <p:nvPr/>
          </p:nvSpPr>
          <p:spPr bwMode="auto">
            <a:xfrm>
              <a:off x="519" y="1688"/>
              <a:ext cx="123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Technique</a:t>
              </a:r>
            </a:p>
          </p:txBody>
        </p:sp>
        <p:sp>
          <p:nvSpPr>
            <p:cNvPr id="147507" name="Rectangle 2054"/>
            <p:cNvSpPr>
              <a:spLocks noChangeArrowheads="1"/>
            </p:cNvSpPr>
            <p:nvPr/>
          </p:nvSpPr>
          <p:spPr bwMode="auto">
            <a:xfrm>
              <a:off x="3299" y="1215"/>
              <a:ext cx="65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Low</a:t>
              </a:r>
            </a:p>
          </p:txBody>
        </p:sp>
        <p:sp>
          <p:nvSpPr>
            <p:cNvPr id="147508" name="Rectangle 2055"/>
            <p:cNvSpPr>
              <a:spLocks noChangeArrowheads="1"/>
            </p:cNvSpPr>
            <p:nvPr/>
          </p:nvSpPr>
          <p:spPr bwMode="auto">
            <a:xfrm>
              <a:off x="3256" y="1452"/>
              <a:ext cx="72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Sales</a:t>
              </a:r>
            </a:p>
          </p:txBody>
        </p:sp>
        <p:sp>
          <p:nvSpPr>
            <p:cNvPr id="147509" name="Rectangle 2056"/>
            <p:cNvSpPr>
              <a:spLocks noChangeArrowheads="1"/>
            </p:cNvSpPr>
            <p:nvPr/>
          </p:nvSpPr>
          <p:spPr bwMode="auto">
            <a:xfrm>
              <a:off x="3038" y="1686"/>
              <a:ext cx="111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&lt; $100M</a:t>
              </a:r>
            </a:p>
          </p:txBody>
        </p:sp>
        <p:sp>
          <p:nvSpPr>
            <p:cNvPr id="147510" name="Rectangle 2057"/>
            <p:cNvSpPr>
              <a:spLocks noChangeArrowheads="1"/>
            </p:cNvSpPr>
            <p:nvPr/>
          </p:nvSpPr>
          <p:spPr bwMode="auto">
            <a:xfrm>
              <a:off x="4358" y="1215"/>
              <a:ext cx="69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High</a:t>
              </a:r>
            </a:p>
          </p:txBody>
        </p:sp>
        <p:sp>
          <p:nvSpPr>
            <p:cNvPr id="147511" name="Rectangle 2058"/>
            <p:cNvSpPr>
              <a:spLocks noChangeArrowheads="1"/>
            </p:cNvSpPr>
            <p:nvPr/>
          </p:nvSpPr>
          <p:spPr bwMode="auto">
            <a:xfrm>
              <a:off x="4335" y="1452"/>
              <a:ext cx="72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Sales</a:t>
              </a:r>
            </a:p>
          </p:txBody>
        </p:sp>
        <p:sp>
          <p:nvSpPr>
            <p:cNvPr id="147512" name="Rectangle 2059"/>
            <p:cNvSpPr>
              <a:spLocks noChangeArrowheads="1"/>
            </p:cNvSpPr>
            <p:nvPr/>
          </p:nvSpPr>
          <p:spPr bwMode="auto">
            <a:xfrm>
              <a:off x="4121" y="1686"/>
              <a:ext cx="111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&gt; $500M</a:t>
              </a:r>
            </a:p>
          </p:txBody>
        </p:sp>
        <p:sp>
          <p:nvSpPr>
            <p:cNvPr id="147513" name="Rectangle 2060"/>
            <p:cNvSpPr>
              <a:spLocks noChangeArrowheads="1"/>
            </p:cNvSpPr>
            <p:nvPr/>
          </p:nvSpPr>
          <p:spPr bwMode="auto">
            <a:xfrm>
              <a:off x="479" y="1945"/>
              <a:ext cx="2371" cy="2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514" name="Rectangle 2061"/>
            <p:cNvSpPr>
              <a:spLocks noChangeArrowheads="1"/>
            </p:cNvSpPr>
            <p:nvPr/>
          </p:nvSpPr>
          <p:spPr bwMode="auto">
            <a:xfrm>
              <a:off x="2850" y="1945"/>
              <a:ext cx="24" cy="2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515" name="Rectangle 2062"/>
            <p:cNvSpPr>
              <a:spLocks noChangeArrowheads="1"/>
            </p:cNvSpPr>
            <p:nvPr/>
          </p:nvSpPr>
          <p:spPr bwMode="auto">
            <a:xfrm>
              <a:off x="2874" y="1945"/>
              <a:ext cx="939" cy="2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516" name="Rectangle 2063"/>
            <p:cNvSpPr>
              <a:spLocks noChangeArrowheads="1"/>
            </p:cNvSpPr>
            <p:nvPr/>
          </p:nvSpPr>
          <p:spPr bwMode="auto">
            <a:xfrm>
              <a:off x="3813" y="1945"/>
              <a:ext cx="24" cy="2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517" name="Rectangle 2064"/>
            <p:cNvSpPr>
              <a:spLocks noChangeArrowheads="1"/>
            </p:cNvSpPr>
            <p:nvPr/>
          </p:nvSpPr>
          <p:spPr bwMode="auto">
            <a:xfrm>
              <a:off x="3837" y="1945"/>
              <a:ext cx="1060" cy="2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518" name="Rectangle 2065"/>
            <p:cNvSpPr>
              <a:spLocks noChangeArrowheads="1"/>
            </p:cNvSpPr>
            <p:nvPr/>
          </p:nvSpPr>
          <p:spPr bwMode="auto">
            <a:xfrm>
              <a:off x="519" y="1950"/>
              <a:ext cx="205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Manager</a:t>
              </a:r>
              <a:r>
                <a:rPr lang="en-US" altLang="es-ES" sz="1600">
                  <a:solidFill>
                    <a:srgbClr val="000000"/>
                  </a:solidFill>
                </a:rPr>
                <a:t>’</a:t>
              </a:r>
              <a:r>
                <a:rPr lang="en-US" sz="1600">
                  <a:solidFill>
                    <a:srgbClr val="000000"/>
                  </a:solidFill>
                </a:rPr>
                <a:t>s opinion</a:t>
              </a:r>
            </a:p>
          </p:txBody>
        </p:sp>
        <p:sp>
          <p:nvSpPr>
            <p:cNvPr id="147519" name="Rectangle 2066"/>
            <p:cNvSpPr>
              <a:spLocks noChangeArrowheads="1"/>
            </p:cNvSpPr>
            <p:nvPr/>
          </p:nvSpPr>
          <p:spPr bwMode="auto">
            <a:xfrm>
              <a:off x="3144" y="1950"/>
              <a:ext cx="84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40.7%</a:t>
              </a:r>
            </a:p>
          </p:txBody>
        </p:sp>
        <p:sp>
          <p:nvSpPr>
            <p:cNvPr id="147520" name="Rectangle 2067"/>
            <p:cNvSpPr>
              <a:spLocks noChangeArrowheads="1"/>
            </p:cNvSpPr>
            <p:nvPr/>
          </p:nvSpPr>
          <p:spPr bwMode="auto">
            <a:xfrm>
              <a:off x="4225" y="1950"/>
              <a:ext cx="84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39.6%</a:t>
              </a:r>
            </a:p>
          </p:txBody>
        </p:sp>
        <p:sp>
          <p:nvSpPr>
            <p:cNvPr id="147521" name="Rectangle 2068"/>
            <p:cNvSpPr>
              <a:spLocks noChangeArrowheads="1"/>
            </p:cNvSpPr>
            <p:nvPr/>
          </p:nvSpPr>
          <p:spPr bwMode="auto">
            <a:xfrm>
              <a:off x="519" y="2186"/>
              <a:ext cx="268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Jury of executive opinion</a:t>
              </a:r>
            </a:p>
          </p:txBody>
        </p:sp>
        <p:sp>
          <p:nvSpPr>
            <p:cNvPr id="147522" name="Rectangle 2069"/>
            <p:cNvSpPr>
              <a:spLocks noChangeArrowheads="1"/>
            </p:cNvSpPr>
            <p:nvPr/>
          </p:nvSpPr>
          <p:spPr bwMode="auto">
            <a:xfrm>
              <a:off x="3144" y="2186"/>
              <a:ext cx="84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40.7%</a:t>
              </a:r>
            </a:p>
          </p:txBody>
        </p:sp>
        <p:sp>
          <p:nvSpPr>
            <p:cNvPr id="147523" name="Rectangle 2070"/>
            <p:cNvSpPr>
              <a:spLocks noChangeArrowheads="1"/>
            </p:cNvSpPr>
            <p:nvPr/>
          </p:nvSpPr>
          <p:spPr bwMode="auto">
            <a:xfrm>
              <a:off x="4225" y="2186"/>
              <a:ext cx="84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41.6%</a:t>
              </a:r>
            </a:p>
          </p:txBody>
        </p:sp>
        <p:sp>
          <p:nvSpPr>
            <p:cNvPr id="147524" name="Rectangle 2071"/>
            <p:cNvSpPr>
              <a:spLocks noChangeArrowheads="1"/>
            </p:cNvSpPr>
            <p:nvPr/>
          </p:nvSpPr>
          <p:spPr bwMode="auto">
            <a:xfrm>
              <a:off x="519" y="2421"/>
              <a:ext cx="2345"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Sales force composite</a:t>
              </a:r>
            </a:p>
          </p:txBody>
        </p:sp>
        <p:sp>
          <p:nvSpPr>
            <p:cNvPr id="147525" name="Rectangle 2072"/>
            <p:cNvSpPr>
              <a:spLocks noChangeArrowheads="1"/>
            </p:cNvSpPr>
            <p:nvPr/>
          </p:nvSpPr>
          <p:spPr bwMode="auto">
            <a:xfrm>
              <a:off x="3144" y="2421"/>
              <a:ext cx="84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29.6%</a:t>
              </a:r>
            </a:p>
          </p:txBody>
        </p:sp>
        <p:sp>
          <p:nvSpPr>
            <p:cNvPr id="147526" name="Rectangle 2073"/>
            <p:cNvSpPr>
              <a:spLocks noChangeArrowheads="1"/>
            </p:cNvSpPr>
            <p:nvPr/>
          </p:nvSpPr>
          <p:spPr bwMode="auto">
            <a:xfrm>
              <a:off x="4225" y="2421"/>
              <a:ext cx="84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35.4%</a:t>
              </a:r>
            </a:p>
          </p:txBody>
        </p:sp>
        <p:sp>
          <p:nvSpPr>
            <p:cNvPr id="147527" name="Rectangle 2074"/>
            <p:cNvSpPr>
              <a:spLocks noChangeArrowheads="1"/>
            </p:cNvSpPr>
            <p:nvPr/>
          </p:nvSpPr>
          <p:spPr bwMode="auto">
            <a:xfrm>
              <a:off x="479" y="2679"/>
              <a:ext cx="2371" cy="2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528" name="Rectangle 2075"/>
            <p:cNvSpPr>
              <a:spLocks noChangeArrowheads="1"/>
            </p:cNvSpPr>
            <p:nvPr/>
          </p:nvSpPr>
          <p:spPr bwMode="auto">
            <a:xfrm>
              <a:off x="2850" y="2679"/>
              <a:ext cx="24" cy="2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529" name="Rectangle 2076"/>
            <p:cNvSpPr>
              <a:spLocks noChangeArrowheads="1"/>
            </p:cNvSpPr>
            <p:nvPr/>
          </p:nvSpPr>
          <p:spPr bwMode="auto">
            <a:xfrm>
              <a:off x="2874" y="2679"/>
              <a:ext cx="939" cy="2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530" name="Rectangle 2077"/>
            <p:cNvSpPr>
              <a:spLocks noChangeArrowheads="1"/>
            </p:cNvSpPr>
            <p:nvPr/>
          </p:nvSpPr>
          <p:spPr bwMode="auto">
            <a:xfrm>
              <a:off x="3813" y="2679"/>
              <a:ext cx="24" cy="2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531" name="Rectangle 2078"/>
            <p:cNvSpPr>
              <a:spLocks noChangeArrowheads="1"/>
            </p:cNvSpPr>
            <p:nvPr/>
          </p:nvSpPr>
          <p:spPr bwMode="auto">
            <a:xfrm>
              <a:off x="3837" y="2679"/>
              <a:ext cx="1060" cy="2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532" name="Rectangle 2079"/>
            <p:cNvSpPr>
              <a:spLocks noChangeArrowheads="1"/>
            </p:cNvSpPr>
            <p:nvPr/>
          </p:nvSpPr>
          <p:spPr bwMode="auto">
            <a:xfrm>
              <a:off x="519" y="2683"/>
              <a:ext cx="189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Number of Firms</a:t>
              </a:r>
            </a:p>
          </p:txBody>
        </p:sp>
        <p:sp>
          <p:nvSpPr>
            <p:cNvPr id="147533" name="Rectangle 2080"/>
            <p:cNvSpPr>
              <a:spLocks noChangeArrowheads="1"/>
            </p:cNvSpPr>
            <p:nvPr/>
          </p:nvSpPr>
          <p:spPr bwMode="auto">
            <a:xfrm>
              <a:off x="3467" y="2683"/>
              <a:ext cx="45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27</a:t>
              </a:r>
            </a:p>
          </p:txBody>
        </p:sp>
        <p:sp>
          <p:nvSpPr>
            <p:cNvPr id="147534" name="Rectangle 2081"/>
            <p:cNvSpPr>
              <a:spLocks noChangeArrowheads="1"/>
            </p:cNvSpPr>
            <p:nvPr/>
          </p:nvSpPr>
          <p:spPr bwMode="auto">
            <a:xfrm>
              <a:off x="4549" y="2683"/>
              <a:ext cx="45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48</a:t>
              </a:r>
            </a:p>
          </p:txBody>
        </p:sp>
      </p:grpSp>
      <p:grpSp>
        <p:nvGrpSpPr>
          <p:cNvPr id="147460" name="Group 2082"/>
          <p:cNvGrpSpPr>
            <a:grpSpLocks/>
          </p:cNvGrpSpPr>
          <p:nvPr/>
        </p:nvGrpSpPr>
        <p:grpSpPr bwMode="auto">
          <a:xfrm>
            <a:off x="4910138" y="1890713"/>
            <a:ext cx="3868737" cy="3230562"/>
            <a:chOff x="664" y="913"/>
            <a:chExt cx="4182" cy="2593"/>
          </a:xfrm>
        </p:grpSpPr>
        <p:sp>
          <p:nvSpPr>
            <p:cNvPr id="147462" name="Rectangle 2083"/>
            <p:cNvSpPr>
              <a:spLocks noChangeArrowheads="1"/>
            </p:cNvSpPr>
            <p:nvPr/>
          </p:nvSpPr>
          <p:spPr bwMode="auto">
            <a:xfrm>
              <a:off x="691" y="1328"/>
              <a:ext cx="112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Technique</a:t>
              </a:r>
            </a:p>
          </p:txBody>
        </p:sp>
        <p:sp>
          <p:nvSpPr>
            <p:cNvPr id="147463" name="Rectangle 2084"/>
            <p:cNvSpPr>
              <a:spLocks noChangeArrowheads="1"/>
            </p:cNvSpPr>
            <p:nvPr/>
          </p:nvSpPr>
          <p:spPr bwMode="auto">
            <a:xfrm>
              <a:off x="3120" y="913"/>
              <a:ext cx="59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Low</a:t>
              </a:r>
            </a:p>
          </p:txBody>
        </p:sp>
        <p:sp>
          <p:nvSpPr>
            <p:cNvPr id="147464" name="Rectangle 2085"/>
            <p:cNvSpPr>
              <a:spLocks noChangeArrowheads="1"/>
            </p:cNvSpPr>
            <p:nvPr/>
          </p:nvSpPr>
          <p:spPr bwMode="auto">
            <a:xfrm>
              <a:off x="3078" y="1121"/>
              <a:ext cx="66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Sales</a:t>
              </a:r>
            </a:p>
          </p:txBody>
        </p:sp>
        <p:sp>
          <p:nvSpPr>
            <p:cNvPr id="147465" name="Rectangle 2086"/>
            <p:cNvSpPr>
              <a:spLocks noChangeArrowheads="1"/>
            </p:cNvSpPr>
            <p:nvPr/>
          </p:nvSpPr>
          <p:spPr bwMode="auto">
            <a:xfrm>
              <a:off x="2895" y="1322"/>
              <a:ext cx="100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&lt; $100M</a:t>
              </a:r>
            </a:p>
          </p:txBody>
        </p:sp>
        <p:sp>
          <p:nvSpPr>
            <p:cNvPr id="147466" name="Rectangle 2087"/>
            <p:cNvSpPr>
              <a:spLocks noChangeArrowheads="1"/>
            </p:cNvSpPr>
            <p:nvPr/>
          </p:nvSpPr>
          <p:spPr bwMode="auto">
            <a:xfrm>
              <a:off x="4046" y="913"/>
              <a:ext cx="63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High</a:t>
              </a:r>
            </a:p>
          </p:txBody>
        </p:sp>
        <p:sp>
          <p:nvSpPr>
            <p:cNvPr id="147467" name="Rectangle 2088"/>
            <p:cNvSpPr>
              <a:spLocks noChangeArrowheads="1"/>
            </p:cNvSpPr>
            <p:nvPr/>
          </p:nvSpPr>
          <p:spPr bwMode="auto">
            <a:xfrm>
              <a:off x="4021" y="1121"/>
              <a:ext cx="66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Sales</a:t>
              </a:r>
            </a:p>
          </p:txBody>
        </p:sp>
        <p:sp>
          <p:nvSpPr>
            <p:cNvPr id="147468" name="Rectangle 2089"/>
            <p:cNvSpPr>
              <a:spLocks noChangeArrowheads="1"/>
            </p:cNvSpPr>
            <p:nvPr/>
          </p:nvSpPr>
          <p:spPr bwMode="auto">
            <a:xfrm>
              <a:off x="3837" y="1322"/>
              <a:ext cx="100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&gt; $500M</a:t>
              </a:r>
            </a:p>
          </p:txBody>
        </p:sp>
        <p:sp>
          <p:nvSpPr>
            <p:cNvPr id="147469" name="Rectangle 2090"/>
            <p:cNvSpPr>
              <a:spLocks noChangeArrowheads="1"/>
            </p:cNvSpPr>
            <p:nvPr/>
          </p:nvSpPr>
          <p:spPr bwMode="auto">
            <a:xfrm>
              <a:off x="664" y="1557"/>
              <a:ext cx="2070" cy="21"/>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470" name="Rectangle 2091"/>
            <p:cNvSpPr>
              <a:spLocks noChangeArrowheads="1"/>
            </p:cNvSpPr>
            <p:nvPr/>
          </p:nvSpPr>
          <p:spPr bwMode="auto">
            <a:xfrm>
              <a:off x="2734" y="1557"/>
              <a:ext cx="21" cy="21"/>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471" name="Rectangle 2092"/>
            <p:cNvSpPr>
              <a:spLocks noChangeArrowheads="1"/>
            </p:cNvSpPr>
            <p:nvPr/>
          </p:nvSpPr>
          <p:spPr bwMode="auto">
            <a:xfrm>
              <a:off x="2756" y="1557"/>
              <a:ext cx="820" cy="21"/>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472" name="Rectangle 2093"/>
            <p:cNvSpPr>
              <a:spLocks noChangeArrowheads="1"/>
            </p:cNvSpPr>
            <p:nvPr/>
          </p:nvSpPr>
          <p:spPr bwMode="auto">
            <a:xfrm>
              <a:off x="3575" y="1557"/>
              <a:ext cx="21" cy="21"/>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473" name="Rectangle 2094"/>
            <p:cNvSpPr>
              <a:spLocks noChangeArrowheads="1"/>
            </p:cNvSpPr>
            <p:nvPr/>
          </p:nvSpPr>
          <p:spPr bwMode="auto">
            <a:xfrm>
              <a:off x="3596" y="1557"/>
              <a:ext cx="926" cy="21"/>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474" name="Rectangle 2095"/>
            <p:cNvSpPr>
              <a:spLocks noChangeArrowheads="1"/>
            </p:cNvSpPr>
            <p:nvPr/>
          </p:nvSpPr>
          <p:spPr bwMode="auto">
            <a:xfrm>
              <a:off x="691" y="1555"/>
              <a:ext cx="163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Moving average</a:t>
              </a:r>
            </a:p>
          </p:txBody>
        </p:sp>
        <p:sp>
          <p:nvSpPr>
            <p:cNvPr id="147475" name="Rectangle 2096"/>
            <p:cNvSpPr>
              <a:spLocks noChangeArrowheads="1"/>
            </p:cNvSpPr>
            <p:nvPr/>
          </p:nvSpPr>
          <p:spPr bwMode="auto">
            <a:xfrm>
              <a:off x="2986" y="1555"/>
              <a:ext cx="76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29.6%</a:t>
              </a:r>
            </a:p>
          </p:txBody>
        </p:sp>
        <p:sp>
          <p:nvSpPr>
            <p:cNvPr id="147476" name="Rectangle 2097"/>
            <p:cNvSpPr>
              <a:spLocks noChangeArrowheads="1"/>
            </p:cNvSpPr>
            <p:nvPr/>
          </p:nvSpPr>
          <p:spPr bwMode="auto">
            <a:xfrm>
              <a:off x="3928" y="1555"/>
              <a:ext cx="76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29.2%</a:t>
              </a:r>
            </a:p>
          </p:txBody>
        </p:sp>
        <p:sp>
          <p:nvSpPr>
            <p:cNvPr id="147477" name="Rectangle 2098"/>
            <p:cNvSpPr>
              <a:spLocks noChangeArrowheads="1"/>
            </p:cNvSpPr>
            <p:nvPr/>
          </p:nvSpPr>
          <p:spPr bwMode="auto">
            <a:xfrm>
              <a:off x="691" y="1764"/>
              <a:ext cx="222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Straight line projection</a:t>
              </a:r>
            </a:p>
          </p:txBody>
        </p:sp>
        <p:sp>
          <p:nvSpPr>
            <p:cNvPr id="147478" name="Rectangle 2099"/>
            <p:cNvSpPr>
              <a:spLocks noChangeArrowheads="1"/>
            </p:cNvSpPr>
            <p:nvPr/>
          </p:nvSpPr>
          <p:spPr bwMode="auto">
            <a:xfrm>
              <a:off x="2986" y="1764"/>
              <a:ext cx="76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14.8%</a:t>
              </a:r>
            </a:p>
          </p:txBody>
        </p:sp>
        <p:sp>
          <p:nvSpPr>
            <p:cNvPr id="147479" name="Rectangle 2100"/>
            <p:cNvSpPr>
              <a:spLocks noChangeArrowheads="1"/>
            </p:cNvSpPr>
            <p:nvPr/>
          </p:nvSpPr>
          <p:spPr bwMode="auto">
            <a:xfrm>
              <a:off x="3928" y="1764"/>
              <a:ext cx="76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14.6%</a:t>
              </a:r>
            </a:p>
          </p:txBody>
        </p:sp>
        <p:sp>
          <p:nvSpPr>
            <p:cNvPr id="147480" name="Rectangle 2101"/>
            <p:cNvSpPr>
              <a:spLocks noChangeArrowheads="1"/>
            </p:cNvSpPr>
            <p:nvPr/>
          </p:nvSpPr>
          <p:spPr bwMode="auto">
            <a:xfrm>
              <a:off x="691" y="1971"/>
              <a:ext cx="72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Naive</a:t>
              </a:r>
            </a:p>
          </p:txBody>
        </p:sp>
        <p:sp>
          <p:nvSpPr>
            <p:cNvPr id="147481" name="Rectangle 2102"/>
            <p:cNvSpPr>
              <a:spLocks noChangeArrowheads="1"/>
            </p:cNvSpPr>
            <p:nvPr/>
          </p:nvSpPr>
          <p:spPr bwMode="auto">
            <a:xfrm>
              <a:off x="2986" y="1971"/>
              <a:ext cx="76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18.5%</a:t>
              </a:r>
            </a:p>
          </p:txBody>
        </p:sp>
        <p:sp>
          <p:nvSpPr>
            <p:cNvPr id="147482" name="Rectangle 2103"/>
            <p:cNvSpPr>
              <a:spLocks noChangeArrowheads="1"/>
            </p:cNvSpPr>
            <p:nvPr/>
          </p:nvSpPr>
          <p:spPr bwMode="auto">
            <a:xfrm>
              <a:off x="3928" y="1971"/>
              <a:ext cx="76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14.6%</a:t>
              </a:r>
            </a:p>
          </p:txBody>
        </p:sp>
        <p:sp>
          <p:nvSpPr>
            <p:cNvPr id="147483" name="Rectangle 2104"/>
            <p:cNvSpPr>
              <a:spLocks noChangeArrowheads="1"/>
            </p:cNvSpPr>
            <p:nvPr/>
          </p:nvSpPr>
          <p:spPr bwMode="auto">
            <a:xfrm>
              <a:off x="691" y="2180"/>
              <a:ext cx="224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Exponential smoothing</a:t>
              </a:r>
            </a:p>
          </p:txBody>
        </p:sp>
        <p:sp>
          <p:nvSpPr>
            <p:cNvPr id="147484" name="Rectangle 2105"/>
            <p:cNvSpPr>
              <a:spLocks noChangeArrowheads="1"/>
            </p:cNvSpPr>
            <p:nvPr/>
          </p:nvSpPr>
          <p:spPr bwMode="auto">
            <a:xfrm>
              <a:off x="2986" y="2180"/>
              <a:ext cx="76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14.8%</a:t>
              </a:r>
            </a:p>
          </p:txBody>
        </p:sp>
        <p:sp>
          <p:nvSpPr>
            <p:cNvPr id="147485" name="Rectangle 2106"/>
            <p:cNvSpPr>
              <a:spLocks noChangeArrowheads="1"/>
            </p:cNvSpPr>
            <p:nvPr/>
          </p:nvSpPr>
          <p:spPr bwMode="auto">
            <a:xfrm>
              <a:off x="3928" y="2180"/>
              <a:ext cx="76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20.8%</a:t>
              </a:r>
            </a:p>
          </p:txBody>
        </p:sp>
        <p:sp>
          <p:nvSpPr>
            <p:cNvPr id="147486" name="Rectangle 2107"/>
            <p:cNvSpPr>
              <a:spLocks noChangeArrowheads="1"/>
            </p:cNvSpPr>
            <p:nvPr/>
          </p:nvSpPr>
          <p:spPr bwMode="auto">
            <a:xfrm>
              <a:off x="691" y="2385"/>
              <a:ext cx="117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Regression</a:t>
              </a:r>
            </a:p>
          </p:txBody>
        </p:sp>
        <p:sp>
          <p:nvSpPr>
            <p:cNvPr id="147487" name="Rectangle 2108"/>
            <p:cNvSpPr>
              <a:spLocks noChangeArrowheads="1"/>
            </p:cNvSpPr>
            <p:nvPr/>
          </p:nvSpPr>
          <p:spPr bwMode="auto">
            <a:xfrm>
              <a:off x="2986" y="2385"/>
              <a:ext cx="76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22.2%</a:t>
              </a:r>
            </a:p>
          </p:txBody>
        </p:sp>
        <p:sp>
          <p:nvSpPr>
            <p:cNvPr id="147488" name="Rectangle 2109"/>
            <p:cNvSpPr>
              <a:spLocks noChangeArrowheads="1"/>
            </p:cNvSpPr>
            <p:nvPr/>
          </p:nvSpPr>
          <p:spPr bwMode="auto">
            <a:xfrm>
              <a:off x="3928" y="2385"/>
              <a:ext cx="76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27.1%</a:t>
              </a:r>
            </a:p>
          </p:txBody>
        </p:sp>
        <p:sp>
          <p:nvSpPr>
            <p:cNvPr id="147489" name="Rectangle 2110"/>
            <p:cNvSpPr>
              <a:spLocks noChangeArrowheads="1"/>
            </p:cNvSpPr>
            <p:nvPr/>
          </p:nvSpPr>
          <p:spPr bwMode="auto">
            <a:xfrm>
              <a:off x="691" y="2595"/>
              <a:ext cx="116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Simulation</a:t>
              </a:r>
            </a:p>
          </p:txBody>
        </p:sp>
        <p:sp>
          <p:nvSpPr>
            <p:cNvPr id="147490" name="Rectangle 2111"/>
            <p:cNvSpPr>
              <a:spLocks noChangeArrowheads="1"/>
            </p:cNvSpPr>
            <p:nvPr/>
          </p:nvSpPr>
          <p:spPr bwMode="auto">
            <a:xfrm>
              <a:off x="3073" y="2595"/>
              <a:ext cx="65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3.7%</a:t>
              </a:r>
            </a:p>
          </p:txBody>
        </p:sp>
        <p:sp>
          <p:nvSpPr>
            <p:cNvPr id="147491" name="Rectangle 2112"/>
            <p:cNvSpPr>
              <a:spLocks noChangeArrowheads="1"/>
            </p:cNvSpPr>
            <p:nvPr/>
          </p:nvSpPr>
          <p:spPr bwMode="auto">
            <a:xfrm>
              <a:off x="3928" y="2595"/>
              <a:ext cx="76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10.4%</a:t>
              </a:r>
            </a:p>
          </p:txBody>
        </p:sp>
        <p:sp>
          <p:nvSpPr>
            <p:cNvPr id="147492" name="Rectangle 2113"/>
            <p:cNvSpPr>
              <a:spLocks noChangeArrowheads="1"/>
            </p:cNvSpPr>
            <p:nvPr/>
          </p:nvSpPr>
          <p:spPr bwMode="auto">
            <a:xfrm>
              <a:off x="691" y="2800"/>
              <a:ext cx="234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Classical decomposition</a:t>
              </a:r>
            </a:p>
          </p:txBody>
        </p:sp>
        <p:sp>
          <p:nvSpPr>
            <p:cNvPr id="147493" name="Rectangle 2114"/>
            <p:cNvSpPr>
              <a:spLocks noChangeArrowheads="1"/>
            </p:cNvSpPr>
            <p:nvPr/>
          </p:nvSpPr>
          <p:spPr bwMode="auto">
            <a:xfrm>
              <a:off x="3073" y="2800"/>
              <a:ext cx="65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3.7%</a:t>
              </a:r>
            </a:p>
          </p:txBody>
        </p:sp>
        <p:sp>
          <p:nvSpPr>
            <p:cNvPr id="147494" name="Rectangle 2115"/>
            <p:cNvSpPr>
              <a:spLocks noChangeArrowheads="1"/>
            </p:cNvSpPr>
            <p:nvPr/>
          </p:nvSpPr>
          <p:spPr bwMode="auto">
            <a:xfrm>
              <a:off x="4017" y="2800"/>
              <a:ext cx="65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8.3%</a:t>
              </a:r>
            </a:p>
          </p:txBody>
        </p:sp>
        <p:sp>
          <p:nvSpPr>
            <p:cNvPr id="147495" name="Rectangle 2116"/>
            <p:cNvSpPr>
              <a:spLocks noChangeArrowheads="1"/>
            </p:cNvSpPr>
            <p:nvPr/>
          </p:nvSpPr>
          <p:spPr bwMode="auto">
            <a:xfrm>
              <a:off x="691" y="3009"/>
              <a:ext cx="129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Box-Jenkins</a:t>
              </a:r>
            </a:p>
          </p:txBody>
        </p:sp>
        <p:sp>
          <p:nvSpPr>
            <p:cNvPr id="147496" name="Rectangle 2117"/>
            <p:cNvSpPr>
              <a:spLocks noChangeArrowheads="1"/>
            </p:cNvSpPr>
            <p:nvPr/>
          </p:nvSpPr>
          <p:spPr bwMode="auto">
            <a:xfrm>
              <a:off x="3073" y="3009"/>
              <a:ext cx="65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3.7%</a:t>
              </a:r>
            </a:p>
          </p:txBody>
        </p:sp>
        <p:sp>
          <p:nvSpPr>
            <p:cNvPr id="147497" name="Rectangle 2118"/>
            <p:cNvSpPr>
              <a:spLocks noChangeArrowheads="1"/>
            </p:cNvSpPr>
            <p:nvPr/>
          </p:nvSpPr>
          <p:spPr bwMode="auto">
            <a:xfrm>
              <a:off x="4017" y="3009"/>
              <a:ext cx="65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6.3%</a:t>
              </a:r>
            </a:p>
          </p:txBody>
        </p:sp>
        <p:sp>
          <p:nvSpPr>
            <p:cNvPr id="147498" name="Rectangle 2119"/>
            <p:cNvSpPr>
              <a:spLocks noChangeArrowheads="1"/>
            </p:cNvSpPr>
            <p:nvPr/>
          </p:nvSpPr>
          <p:spPr bwMode="auto">
            <a:xfrm>
              <a:off x="664" y="3238"/>
              <a:ext cx="2070" cy="21"/>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499" name="Rectangle 2120"/>
            <p:cNvSpPr>
              <a:spLocks noChangeArrowheads="1"/>
            </p:cNvSpPr>
            <p:nvPr/>
          </p:nvSpPr>
          <p:spPr bwMode="auto">
            <a:xfrm>
              <a:off x="2734" y="3238"/>
              <a:ext cx="21" cy="21"/>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500" name="Rectangle 2121"/>
            <p:cNvSpPr>
              <a:spLocks noChangeArrowheads="1"/>
            </p:cNvSpPr>
            <p:nvPr/>
          </p:nvSpPr>
          <p:spPr bwMode="auto">
            <a:xfrm>
              <a:off x="2756" y="3238"/>
              <a:ext cx="820" cy="21"/>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501" name="Rectangle 2122"/>
            <p:cNvSpPr>
              <a:spLocks noChangeArrowheads="1"/>
            </p:cNvSpPr>
            <p:nvPr/>
          </p:nvSpPr>
          <p:spPr bwMode="auto">
            <a:xfrm>
              <a:off x="3575" y="3238"/>
              <a:ext cx="21" cy="21"/>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502" name="Rectangle 2123"/>
            <p:cNvSpPr>
              <a:spLocks noChangeArrowheads="1"/>
            </p:cNvSpPr>
            <p:nvPr/>
          </p:nvSpPr>
          <p:spPr bwMode="auto">
            <a:xfrm>
              <a:off x="3596" y="3238"/>
              <a:ext cx="926" cy="21"/>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s-ES" sz="1800">
                <a:solidFill>
                  <a:srgbClr val="000000"/>
                </a:solidFill>
                <a:latin typeface="Arial" charset="0"/>
              </a:endParaRPr>
            </a:p>
          </p:txBody>
        </p:sp>
        <p:sp>
          <p:nvSpPr>
            <p:cNvPr id="147503" name="Rectangle 2124"/>
            <p:cNvSpPr>
              <a:spLocks noChangeArrowheads="1"/>
            </p:cNvSpPr>
            <p:nvPr/>
          </p:nvSpPr>
          <p:spPr bwMode="auto">
            <a:xfrm>
              <a:off x="691" y="3237"/>
              <a:ext cx="172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Number of Firms</a:t>
              </a:r>
            </a:p>
          </p:txBody>
        </p:sp>
        <p:sp>
          <p:nvSpPr>
            <p:cNvPr id="147504" name="Rectangle 2125"/>
            <p:cNvSpPr>
              <a:spLocks noChangeArrowheads="1"/>
            </p:cNvSpPr>
            <p:nvPr/>
          </p:nvSpPr>
          <p:spPr bwMode="auto">
            <a:xfrm>
              <a:off x="3246" y="3237"/>
              <a:ext cx="41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27</a:t>
              </a:r>
            </a:p>
          </p:txBody>
        </p:sp>
        <p:sp>
          <p:nvSpPr>
            <p:cNvPr id="147505" name="Rectangle 2126"/>
            <p:cNvSpPr>
              <a:spLocks noChangeArrowheads="1"/>
            </p:cNvSpPr>
            <p:nvPr/>
          </p:nvSpPr>
          <p:spPr bwMode="auto">
            <a:xfrm>
              <a:off x="4188" y="3238"/>
              <a:ext cx="41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600">
                  <a:solidFill>
                    <a:srgbClr val="000000"/>
                  </a:solidFill>
                </a:rPr>
                <a:t>48</a:t>
              </a:r>
            </a:p>
          </p:txBody>
        </p:sp>
      </p:grpSp>
      <p:sp>
        <p:nvSpPr>
          <p:cNvPr id="147461" name="Rectangle 2127"/>
          <p:cNvSpPr>
            <a:spLocks noChangeArrowheads="1"/>
          </p:cNvSpPr>
          <p:nvPr/>
        </p:nvSpPr>
        <p:spPr bwMode="auto">
          <a:xfrm>
            <a:off x="280988" y="5345113"/>
            <a:ext cx="8250237"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1400">
                <a:solidFill>
                  <a:srgbClr val="000000"/>
                </a:solidFill>
              </a:rPr>
              <a:t>Fuente: Nada Sanders and Karl Mandrodt (1994) </a:t>
            </a:r>
            <a:r>
              <a:rPr lang="en-US" altLang="es-ES" sz="1400">
                <a:solidFill>
                  <a:srgbClr val="000000"/>
                </a:solidFill>
              </a:rPr>
              <a:t>“</a:t>
            </a:r>
            <a:r>
              <a:rPr lang="en-US" sz="1400">
                <a:solidFill>
                  <a:srgbClr val="000000"/>
                </a:solidFill>
              </a:rPr>
              <a:t>Practitioners Continue to Rely on Judgmental Forecasting Methods Instead of Quantitative Methods,</a:t>
            </a:r>
            <a:r>
              <a:rPr lang="en-US" altLang="es-ES" sz="1400">
                <a:solidFill>
                  <a:srgbClr val="000000"/>
                </a:solidFill>
              </a:rPr>
              <a:t>”</a:t>
            </a:r>
            <a:r>
              <a:rPr lang="en-US" sz="1400">
                <a:solidFill>
                  <a:srgbClr val="000000"/>
                </a:solidFill>
              </a:rPr>
              <a:t> </a:t>
            </a:r>
            <a:r>
              <a:rPr lang="en-US" sz="1400" i="1">
                <a:solidFill>
                  <a:srgbClr val="000000"/>
                </a:solidFill>
              </a:rPr>
              <a:t>Interfaces</a:t>
            </a:r>
            <a:r>
              <a:rPr lang="en-US" sz="1400">
                <a:solidFill>
                  <a:srgbClr val="000000"/>
                </a:solidFill>
              </a:rPr>
              <a:t>, vol. 24, no. 2, pp. 92-100.</a:t>
            </a:r>
          </a:p>
          <a:p>
            <a:pPr eaLnBrk="0" latinLnBrk="1" hangingPunct="0"/>
            <a:endParaRPr lang="en-US" sz="1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468313" y="1052513"/>
            <a:ext cx="8208962" cy="301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Métodos de pronósticos.</a:t>
            </a:r>
          </a:p>
          <a:p>
            <a:pPr algn="just" eaLnBrk="1" hangingPunct="1"/>
            <a:endParaRPr lang="es-CL">
              <a:solidFill>
                <a:srgbClr val="000000"/>
              </a:solidFill>
            </a:endParaRPr>
          </a:p>
          <a:p>
            <a:pPr algn="just" eaLnBrk="1" hangingPunct="1"/>
            <a:r>
              <a:rPr lang="es-CL">
                <a:solidFill>
                  <a:srgbClr val="000000"/>
                </a:solidFill>
              </a:rPr>
              <a:t>Numerosos estudios han demostrado que modelos simples predicen tan bien o mejor que las versiones más sofisticadas y complejas. </a:t>
            </a:r>
          </a:p>
          <a:p>
            <a:pPr algn="just" eaLnBrk="1" hangingPunct="1"/>
            <a:endParaRPr lang="es-CL">
              <a:solidFill>
                <a:srgbClr val="000000"/>
              </a:solidFill>
            </a:endParaRPr>
          </a:p>
          <a:p>
            <a:pPr algn="just" eaLnBrk="1" hangingPunct="1"/>
            <a:r>
              <a:rPr lang="es-CL">
                <a:solidFill>
                  <a:srgbClr val="000000"/>
                </a:solidFill>
              </a:rPr>
              <a:t>En general, la complejidad de los modelos de pronósticos no incrementa la precisión predictiva</a:t>
            </a:r>
            <a:r>
              <a:rPr lang="es-CL" baseline="30000">
                <a:solidFill>
                  <a:srgbClr val="000000"/>
                </a:solidFill>
              </a:rPr>
              <a:t>1</a:t>
            </a:r>
          </a:p>
        </p:txBody>
      </p:sp>
      <p:sp>
        <p:nvSpPr>
          <p:cNvPr id="11266" name="Rectangle 2"/>
          <p:cNvSpPr>
            <a:spLocks noChangeArrowheads="1"/>
          </p:cNvSpPr>
          <p:nvPr/>
        </p:nvSpPr>
        <p:spPr bwMode="auto">
          <a:xfrm>
            <a:off x="2487613" y="333375"/>
            <a:ext cx="439261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148484" name="Rectangle 3"/>
          <p:cNvSpPr>
            <a:spLocks noChangeArrowheads="1"/>
          </p:cNvSpPr>
          <p:nvPr/>
        </p:nvSpPr>
        <p:spPr bwMode="auto">
          <a:xfrm>
            <a:off x="395288" y="6021388"/>
            <a:ext cx="849788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1600" baseline="30000">
                <a:solidFill>
                  <a:srgbClr val="000000"/>
                </a:solidFill>
                <a:latin typeface="Arial" charset="0"/>
              </a:rPr>
              <a:t>1</a:t>
            </a:r>
            <a:r>
              <a:rPr lang="es-ES_tradnl" sz="1600">
                <a:solidFill>
                  <a:srgbClr val="000000"/>
                </a:solidFill>
                <a:latin typeface="Arial" charset="0"/>
              </a:rPr>
              <a:t> Robin M. Hogarth y Spyros Makridakis, "Forecasting and Planing: An Evaluation", Management Science, Vol.27, Núm. 2 (febrero de 1981), págs. 115 - 138</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670175" y="3048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149507" name="Text Box 2"/>
          <p:cNvSpPr txBox="1">
            <a:spLocks noChangeArrowheads="1"/>
          </p:cNvSpPr>
          <p:nvPr/>
        </p:nvSpPr>
        <p:spPr bwMode="auto">
          <a:xfrm>
            <a:off x="468313" y="981075"/>
            <a:ext cx="8280400" cy="558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Patrones de demanda.</a:t>
            </a:r>
          </a:p>
          <a:p>
            <a:pPr algn="just" eaLnBrk="1" hangingPunct="1"/>
            <a:endParaRPr lang="es-ES_tradnl">
              <a:solidFill>
                <a:srgbClr val="000000"/>
              </a:solidFill>
            </a:endParaRPr>
          </a:p>
          <a:p>
            <a:pPr algn="just" eaLnBrk="1" hangingPunct="1"/>
            <a:r>
              <a:rPr lang="es-ES_tradnl">
                <a:solidFill>
                  <a:srgbClr val="000000"/>
                </a:solidFill>
              </a:rPr>
              <a:t>Una serie de tiempo tiene 4 componentes o patrones generales.</a:t>
            </a:r>
          </a:p>
          <a:p>
            <a:pPr algn="just" eaLnBrk="1" hangingPunct="1"/>
            <a:endParaRPr lang="es-ES_tradnl">
              <a:solidFill>
                <a:srgbClr val="000000"/>
              </a:solidFill>
            </a:endParaRPr>
          </a:p>
          <a:p>
            <a:pPr algn="just" eaLnBrk="1" hangingPunct="1">
              <a:buFont typeface="Times New Roman" pitchFamily="18" charset="0"/>
              <a:buChar char="•"/>
            </a:pPr>
            <a:r>
              <a:rPr lang="es-ES_tradnl" b="1">
                <a:solidFill>
                  <a:srgbClr val="000000"/>
                </a:solidFill>
              </a:rPr>
              <a:t>Tendencia</a:t>
            </a:r>
            <a:r>
              <a:rPr lang="es-ES_tradnl">
                <a:solidFill>
                  <a:srgbClr val="000000"/>
                </a:solidFill>
              </a:rPr>
              <a:t>. Incremento o decremento sistemático de la media de la serie a través del tiempo.</a:t>
            </a:r>
          </a:p>
          <a:p>
            <a:pPr algn="just" eaLnBrk="1" hangingPunct="1"/>
            <a:endParaRPr lang="es-ES_tradnl">
              <a:solidFill>
                <a:srgbClr val="000000"/>
              </a:solidFill>
            </a:endParaRPr>
          </a:p>
          <a:p>
            <a:pPr algn="just" eaLnBrk="1" hangingPunct="1">
              <a:buFont typeface="Times New Roman" pitchFamily="18" charset="0"/>
              <a:buChar char="•"/>
            </a:pPr>
            <a:r>
              <a:rPr lang="es-ES_tradnl" b="1">
                <a:solidFill>
                  <a:srgbClr val="000000"/>
                </a:solidFill>
              </a:rPr>
              <a:t>Estacionalidad</a:t>
            </a:r>
            <a:r>
              <a:rPr lang="es-ES_tradnl">
                <a:solidFill>
                  <a:srgbClr val="000000"/>
                </a:solidFill>
              </a:rPr>
              <a:t>. Patrón repetible de incrementos y decrementos de la demanda (horas, días, semanas, meses, temporada).</a:t>
            </a:r>
          </a:p>
          <a:p>
            <a:pPr algn="just" eaLnBrk="1" hangingPunct="1"/>
            <a:endParaRPr lang="es-ES_tradnl">
              <a:solidFill>
                <a:srgbClr val="000000"/>
              </a:solidFill>
            </a:endParaRPr>
          </a:p>
          <a:p>
            <a:pPr algn="just" eaLnBrk="1" hangingPunct="1">
              <a:buFont typeface="Times New Roman" pitchFamily="18" charset="0"/>
              <a:buChar char="•"/>
            </a:pPr>
            <a:r>
              <a:rPr lang="es-ES_tradnl" b="1">
                <a:solidFill>
                  <a:srgbClr val="000000"/>
                </a:solidFill>
              </a:rPr>
              <a:t>Ciclos.</a:t>
            </a:r>
            <a:r>
              <a:rPr lang="es-ES_tradnl">
                <a:solidFill>
                  <a:srgbClr val="000000"/>
                </a:solidFill>
              </a:rPr>
              <a:t> Pauta de incrementos o decrementos graduales y menos previsibles de la demanda (años, decenios).</a:t>
            </a:r>
          </a:p>
          <a:p>
            <a:pPr algn="just" eaLnBrk="1" hangingPunct="1"/>
            <a:endParaRPr lang="es-ES_tradnl">
              <a:solidFill>
                <a:srgbClr val="000000"/>
              </a:solidFill>
            </a:endParaRPr>
          </a:p>
          <a:p>
            <a:pPr algn="just" eaLnBrk="1" hangingPunct="1">
              <a:buFont typeface="Times New Roman" pitchFamily="18" charset="0"/>
              <a:buChar char="•"/>
            </a:pPr>
            <a:r>
              <a:rPr lang="es-ES_tradnl" b="1">
                <a:solidFill>
                  <a:srgbClr val="000000"/>
                </a:solidFill>
              </a:rPr>
              <a:t>Variaciones al azar</a:t>
            </a:r>
            <a:r>
              <a:rPr lang="es-ES_tradnl">
                <a:solidFill>
                  <a:srgbClr val="000000"/>
                </a:solidFill>
              </a:rPr>
              <a:t>. Serie de variaciones imprevisibles de la demanda.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2670175" y="3048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150531" name="Text Box 2"/>
          <p:cNvSpPr txBox="1">
            <a:spLocks noChangeArrowheads="1"/>
          </p:cNvSpPr>
          <p:nvPr/>
        </p:nvSpPr>
        <p:spPr bwMode="auto">
          <a:xfrm>
            <a:off x="468313" y="981075"/>
            <a:ext cx="8280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Patrones de demanda.</a:t>
            </a:r>
          </a:p>
          <a:p>
            <a:pPr algn="just" eaLnBrk="1" hangingPunct="1"/>
            <a:endParaRPr lang="es-CL" u="sng">
              <a:solidFill>
                <a:srgbClr val="000000"/>
              </a:solidFill>
            </a:endParaRPr>
          </a:p>
        </p:txBody>
      </p:sp>
      <p:pic>
        <p:nvPicPr>
          <p:cNvPr id="150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1622425"/>
            <a:ext cx="8772525" cy="3619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2670175" y="3048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151555" name="Text Box 2"/>
          <p:cNvSpPr txBox="1">
            <a:spLocks noChangeArrowheads="1"/>
          </p:cNvSpPr>
          <p:nvPr/>
        </p:nvSpPr>
        <p:spPr bwMode="auto">
          <a:xfrm>
            <a:off x="468313" y="981075"/>
            <a:ext cx="8280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Patrones de demanda.</a:t>
            </a:r>
          </a:p>
          <a:p>
            <a:pPr algn="just" eaLnBrk="1" hangingPunct="1"/>
            <a:endParaRPr lang="es-CL" u="sng">
              <a:solidFill>
                <a:srgbClr val="000000"/>
              </a:solidFill>
            </a:endParaRPr>
          </a:p>
        </p:txBody>
      </p:sp>
      <p:pic>
        <p:nvPicPr>
          <p:cNvPr id="1515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773238"/>
            <a:ext cx="8782050" cy="3619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670175" y="3048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152579" name="Text Box 2"/>
          <p:cNvSpPr txBox="1">
            <a:spLocks noChangeArrowheads="1"/>
          </p:cNvSpPr>
          <p:nvPr/>
        </p:nvSpPr>
        <p:spPr bwMode="auto">
          <a:xfrm>
            <a:off x="468313" y="981075"/>
            <a:ext cx="8280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Patrones de demanda.</a:t>
            </a:r>
          </a:p>
          <a:p>
            <a:pPr algn="just" eaLnBrk="1" hangingPunct="1"/>
            <a:endParaRPr lang="es-CL" u="sng">
              <a:solidFill>
                <a:srgbClr val="000000"/>
              </a:solidFill>
            </a:endParaRPr>
          </a:p>
        </p:txBody>
      </p:sp>
      <p:pic>
        <p:nvPicPr>
          <p:cNvPr id="1525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622425"/>
            <a:ext cx="8696325" cy="3619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773238"/>
            <a:ext cx="5616575" cy="4208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03" name="Rettangolo 3"/>
          <p:cNvSpPr>
            <a:spLocks noChangeArrowheads="1"/>
          </p:cNvSpPr>
          <p:nvPr/>
        </p:nvSpPr>
        <p:spPr bwMode="auto">
          <a:xfrm>
            <a:off x="2843213" y="1125538"/>
            <a:ext cx="3786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it-IT">
                <a:solidFill>
                  <a:srgbClr val="000000"/>
                </a:solidFill>
                <a:cs typeface="Times New Roman" pitchFamily="18" charset="0"/>
              </a:rPr>
              <a:t>Tipos de tendencias comunes</a:t>
            </a:r>
          </a:p>
        </p:txBody>
      </p:sp>
      <p:sp>
        <p:nvSpPr>
          <p:cNvPr id="2" name="1 CuadroTexto"/>
          <p:cNvSpPr txBox="1"/>
          <p:nvPr/>
        </p:nvSpPr>
        <p:spPr>
          <a:xfrm rot="18793249">
            <a:off x="7596336" y="5661248"/>
            <a:ext cx="1296144" cy="400110"/>
          </a:xfrm>
          <a:prstGeom prst="rect">
            <a:avLst/>
          </a:prstGeom>
          <a:noFill/>
        </p:spPr>
        <p:txBody>
          <a:bodyPr wrap="square" rtlCol="0">
            <a:spAutoFit/>
          </a:bodyPr>
          <a:lstStyle/>
          <a:p>
            <a:r>
              <a:rPr lang="es-CL" sz="2000"/>
              <a:t>Habilidad!</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2670175" y="4572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154627" name="Text Box 2"/>
          <p:cNvSpPr txBox="1">
            <a:spLocks noChangeArrowheads="1"/>
          </p:cNvSpPr>
          <p:nvPr/>
        </p:nvSpPr>
        <p:spPr bwMode="auto">
          <a:xfrm>
            <a:off x="381000" y="1143000"/>
            <a:ext cx="8305800" cy="4895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Diseño del sistema de pronósticos.</a:t>
            </a:r>
          </a:p>
          <a:p>
            <a:pPr algn="just" eaLnBrk="1" hangingPunct="1"/>
            <a:endParaRPr lang="es-CL">
              <a:solidFill>
                <a:srgbClr val="000000"/>
              </a:solidFill>
            </a:endParaRPr>
          </a:p>
          <a:p>
            <a:pPr algn="just" eaLnBrk="1" hangingPunct="1"/>
            <a:r>
              <a:rPr lang="es-CL">
                <a:solidFill>
                  <a:srgbClr val="000000"/>
                </a:solidFill>
              </a:rPr>
              <a:t>(1) Decidir qué se va a pronosticar.</a:t>
            </a:r>
          </a:p>
          <a:p>
            <a:pPr lvl="1" algn="just" eaLnBrk="1" hangingPunct="1">
              <a:buFont typeface="Times New Roman" pitchFamily="18" charset="0"/>
              <a:buChar char="•"/>
            </a:pPr>
            <a:r>
              <a:rPr lang="es-CL">
                <a:solidFill>
                  <a:srgbClr val="000000"/>
                </a:solidFill>
              </a:rPr>
              <a:t>Unidades de medición.</a:t>
            </a:r>
          </a:p>
          <a:p>
            <a:pPr lvl="1" algn="just" eaLnBrk="1" hangingPunct="1">
              <a:buFont typeface="Times New Roman" pitchFamily="18" charset="0"/>
              <a:buChar char="•"/>
            </a:pPr>
            <a:r>
              <a:rPr lang="es-CL">
                <a:solidFill>
                  <a:srgbClr val="000000"/>
                </a:solidFill>
              </a:rPr>
              <a:t>Nivel de agregación o acumulación de la demanda.</a:t>
            </a:r>
          </a:p>
          <a:p>
            <a:pPr algn="just" eaLnBrk="1" hangingPunct="1"/>
            <a:endParaRPr lang="es-CL">
              <a:solidFill>
                <a:srgbClr val="000000"/>
              </a:solidFill>
            </a:endParaRPr>
          </a:p>
          <a:p>
            <a:pPr algn="just" eaLnBrk="1" hangingPunct="1"/>
            <a:r>
              <a:rPr lang="es-CL">
                <a:solidFill>
                  <a:srgbClr val="000000"/>
                </a:solidFill>
              </a:rPr>
              <a:t>(2) Selección del tipo de técnica de pronóstico.</a:t>
            </a:r>
          </a:p>
          <a:p>
            <a:pPr lvl="1" algn="just" eaLnBrk="1" hangingPunct="1">
              <a:buFont typeface="Times New Roman" pitchFamily="18" charset="0"/>
              <a:buChar char="•"/>
            </a:pPr>
            <a:r>
              <a:rPr lang="es-CL">
                <a:solidFill>
                  <a:srgbClr val="000000"/>
                </a:solidFill>
              </a:rPr>
              <a:t>Método cualitativo v/s cuantitativo.</a:t>
            </a:r>
          </a:p>
          <a:p>
            <a:pPr lvl="1" algn="just" eaLnBrk="1" hangingPunct="1">
              <a:buFont typeface="Times New Roman" pitchFamily="18" charset="0"/>
              <a:buChar char="•"/>
            </a:pPr>
            <a:r>
              <a:rPr lang="es-CL">
                <a:solidFill>
                  <a:srgbClr val="000000"/>
                </a:solidFill>
              </a:rPr>
              <a:t>La precisión deseada del pronóstico.</a:t>
            </a:r>
          </a:p>
          <a:p>
            <a:pPr lvl="1" algn="just" eaLnBrk="1" hangingPunct="1">
              <a:buFont typeface="Times New Roman" pitchFamily="18" charset="0"/>
              <a:buChar char="•"/>
            </a:pPr>
            <a:r>
              <a:rPr lang="es-CL">
                <a:solidFill>
                  <a:srgbClr val="000000"/>
                </a:solidFill>
              </a:rPr>
              <a:t>El costo del procedimiento.</a:t>
            </a:r>
          </a:p>
          <a:p>
            <a:pPr lvl="1" algn="just" eaLnBrk="1" hangingPunct="1">
              <a:buFont typeface="Times New Roman" pitchFamily="18" charset="0"/>
              <a:buChar char="•"/>
            </a:pPr>
            <a:r>
              <a:rPr lang="es-CL">
                <a:solidFill>
                  <a:srgbClr val="000000"/>
                </a:solidFill>
              </a:rPr>
              <a:t>Periodos futuros a proyectarse y horizonte de tiempo.</a:t>
            </a:r>
          </a:p>
          <a:p>
            <a:pPr lvl="1" algn="just" eaLnBrk="1" hangingPunct="1"/>
            <a:endParaRPr lang="es-CL">
              <a:solidFill>
                <a:srgbClr val="000000"/>
              </a:solidFill>
            </a:endParaRPr>
          </a:p>
          <a:p>
            <a:pPr algn="just" eaLnBrk="1" hangingPunct="1"/>
            <a:r>
              <a:rPr lang="es-CL">
                <a:solidFill>
                  <a:srgbClr val="000000"/>
                </a:solidFill>
              </a:rPr>
              <a:t>(3) Tipo de hardware y software.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4"/>
          <p:cNvSpPr txBox="1">
            <a:spLocks noChangeArrowheads="1"/>
          </p:cNvSpPr>
          <p:nvPr/>
        </p:nvSpPr>
        <p:spPr bwMode="auto">
          <a:xfrm>
            <a:off x="468313" y="1268413"/>
            <a:ext cx="8232775"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s-ES_tradnl" sz="1800" u="sng">
                <a:solidFill>
                  <a:srgbClr val="000000"/>
                </a:solidFill>
                <a:latin typeface="Arial" charset="0"/>
              </a:rPr>
              <a:t>Pronóstico:</a:t>
            </a:r>
          </a:p>
          <a:p>
            <a:pPr algn="just"/>
            <a:endParaRPr lang="es-ES_tradnl" sz="1800">
              <a:solidFill>
                <a:srgbClr val="000000"/>
              </a:solidFill>
              <a:latin typeface="Arial" charset="0"/>
            </a:endParaRPr>
          </a:p>
          <a:p>
            <a:pPr algn="just"/>
            <a:r>
              <a:rPr lang="es-ES_tradnl" sz="1800">
                <a:solidFill>
                  <a:srgbClr val="000000"/>
                </a:solidFill>
                <a:latin typeface="Arial" charset="0"/>
              </a:rPr>
              <a:t>Un </a:t>
            </a:r>
            <a:r>
              <a:rPr lang="es-ES_tradnl" sz="1800" b="1">
                <a:solidFill>
                  <a:srgbClr val="000000"/>
                </a:solidFill>
                <a:latin typeface="Arial" charset="0"/>
              </a:rPr>
              <a:t>pronóstico</a:t>
            </a:r>
            <a:r>
              <a:rPr lang="es-ES_tradnl" sz="1800">
                <a:solidFill>
                  <a:srgbClr val="000000"/>
                </a:solidFill>
                <a:latin typeface="Arial" charset="0"/>
              </a:rPr>
              <a:t> es una predicción de eventos futuros que se utiliza con propósitos de planificación y control.</a:t>
            </a:r>
          </a:p>
          <a:p>
            <a:pPr algn="just"/>
            <a:endParaRPr lang="es-ES_tradnl" sz="1800">
              <a:solidFill>
                <a:srgbClr val="000000"/>
              </a:solidFill>
              <a:latin typeface="Arial" charset="0"/>
            </a:endParaRPr>
          </a:p>
        </p:txBody>
      </p:sp>
      <p:grpSp>
        <p:nvGrpSpPr>
          <p:cNvPr id="137219" name="Group 5"/>
          <p:cNvGrpSpPr>
            <a:grpSpLocks/>
          </p:cNvGrpSpPr>
          <p:nvPr/>
        </p:nvGrpSpPr>
        <p:grpSpPr bwMode="auto">
          <a:xfrm>
            <a:off x="2843213" y="3357563"/>
            <a:ext cx="3025775" cy="2974975"/>
            <a:chOff x="3817" y="0"/>
            <a:chExt cx="1758" cy="1778"/>
          </a:xfrm>
        </p:grpSpPr>
        <p:sp>
          <p:nvSpPr>
            <p:cNvPr id="137222" name="Freeform 6"/>
            <p:cNvSpPr>
              <a:spLocks/>
            </p:cNvSpPr>
            <p:nvPr/>
          </p:nvSpPr>
          <p:spPr bwMode="auto">
            <a:xfrm>
              <a:off x="4650" y="777"/>
              <a:ext cx="401" cy="345"/>
            </a:xfrm>
            <a:custGeom>
              <a:avLst/>
              <a:gdLst>
                <a:gd name="T0" fmla="*/ 352 w 401"/>
                <a:gd name="T1" fmla="*/ 316 h 345"/>
                <a:gd name="T2" fmla="*/ 181 w 401"/>
                <a:gd name="T3" fmla="*/ 129 h 345"/>
                <a:gd name="T4" fmla="*/ 185 w 401"/>
                <a:gd name="T5" fmla="*/ 107 h 345"/>
                <a:gd name="T6" fmla="*/ 176 w 401"/>
                <a:gd name="T7" fmla="*/ 81 h 345"/>
                <a:gd name="T8" fmla="*/ 171 w 401"/>
                <a:gd name="T9" fmla="*/ 67 h 345"/>
                <a:gd name="T10" fmla="*/ 173 w 401"/>
                <a:gd name="T11" fmla="*/ 43 h 345"/>
                <a:gd name="T12" fmla="*/ 175 w 401"/>
                <a:gd name="T13" fmla="*/ 21 h 345"/>
                <a:gd name="T14" fmla="*/ 166 w 401"/>
                <a:gd name="T15" fmla="*/ 10 h 345"/>
                <a:gd name="T16" fmla="*/ 149 w 401"/>
                <a:gd name="T17" fmla="*/ 8 h 345"/>
                <a:gd name="T18" fmla="*/ 138 w 401"/>
                <a:gd name="T19" fmla="*/ 21 h 345"/>
                <a:gd name="T20" fmla="*/ 136 w 401"/>
                <a:gd name="T21" fmla="*/ 43 h 345"/>
                <a:gd name="T22" fmla="*/ 146 w 401"/>
                <a:gd name="T23" fmla="*/ 64 h 345"/>
                <a:gd name="T24" fmla="*/ 75 w 401"/>
                <a:gd name="T25" fmla="*/ 7 h 345"/>
                <a:gd name="T26" fmla="*/ 61 w 401"/>
                <a:gd name="T27" fmla="*/ 0 h 345"/>
                <a:gd name="T28" fmla="*/ 52 w 401"/>
                <a:gd name="T29" fmla="*/ 10 h 345"/>
                <a:gd name="T30" fmla="*/ 69 w 401"/>
                <a:gd name="T31" fmla="*/ 34 h 345"/>
                <a:gd name="T32" fmla="*/ 107 w 401"/>
                <a:gd name="T33" fmla="*/ 77 h 345"/>
                <a:gd name="T34" fmla="*/ 40 w 401"/>
                <a:gd name="T35" fmla="*/ 21 h 345"/>
                <a:gd name="T36" fmla="*/ 28 w 401"/>
                <a:gd name="T37" fmla="*/ 24 h 345"/>
                <a:gd name="T38" fmla="*/ 29 w 401"/>
                <a:gd name="T39" fmla="*/ 38 h 345"/>
                <a:gd name="T40" fmla="*/ 86 w 401"/>
                <a:gd name="T41" fmla="*/ 89 h 345"/>
                <a:gd name="T42" fmla="*/ 16 w 401"/>
                <a:gd name="T43" fmla="*/ 49 h 345"/>
                <a:gd name="T44" fmla="*/ 7 w 401"/>
                <a:gd name="T45" fmla="*/ 53 h 345"/>
                <a:gd name="T46" fmla="*/ 8 w 401"/>
                <a:gd name="T47" fmla="*/ 64 h 345"/>
                <a:gd name="T48" fmla="*/ 51 w 401"/>
                <a:gd name="T49" fmla="*/ 88 h 345"/>
                <a:gd name="T50" fmla="*/ 71 w 401"/>
                <a:gd name="T51" fmla="*/ 106 h 345"/>
                <a:gd name="T52" fmla="*/ 12 w 401"/>
                <a:gd name="T53" fmla="*/ 77 h 345"/>
                <a:gd name="T54" fmla="*/ 0 w 401"/>
                <a:gd name="T55" fmla="*/ 81 h 345"/>
                <a:gd name="T56" fmla="*/ 4 w 401"/>
                <a:gd name="T57" fmla="*/ 92 h 345"/>
                <a:gd name="T58" fmla="*/ 65 w 401"/>
                <a:gd name="T59" fmla="*/ 121 h 345"/>
                <a:gd name="T60" fmla="*/ 93 w 401"/>
                <a:gd name="T61" fmla="*/ 140 h 345"/>
                <a:gd name="T62" fmla="*/ 113 w 401"/>
                <a:gd name="T63" fmla="*/ 156 h 345"/>
                <a:gd name="T64" fmla="*/ 152 w 401"/>
                <a:gd name="T65" fmla="*/ 158 h 345"/>
                <a:gd name="T66" fmla="*/ 342 w 401"/>
                <a:gd name="T67" fmla="*/ 334 h 345"/>
                <a:gd name="T68" fmla="*/ 356 w 401"/>
                <a:gd name="T69" fmla="*/ 344 h 345"/>
                <a:gd name="T70" fmla="*/ 369 w 401"/>
                <a:gd name="T71" fmla="*/ 338 h 345"/>
                <a:gd name="T72" fmla="*/ 400 w 401"/>
                <a:gd name="T73" fmla="*/ 282 h 3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1" h="345">
                  <a:moveTo>
                    <a:pt x="389" y="252"/>
                  </a:moveTo>
                  <a:lnTo>
                    <a:pt x="352" y="316"/>
                  </a:lnTo>
                  <a:lnTo>
                    <a:pt x="177" y="140"/>
                  </a:lnTo>
                  <a:lnTo>
                    <a:pt x="181" y="129"/>
                  </a:lnTo>
                  <a:lnTo>
                    <a:pt x="183" y="118"/>
                  </a:lnTo>
                  <a:lnTo>
                    <a:pt x="185" y="107"/>
                  </a:lnTo>
                  <a:lnTo>
                    <a:pt x="183" y="95"/>
                  </a:lnTo>
                  <a:lnTo>
                    <a:pt x="176" y="81"/>
                  </a:lnTo>
                  <a:lnTo>
                    <a:pt x="171" y="73"/>
                  </a:lnTo>
                  <a:lnTo>
                    <a:pt x="171" y="67"/>
                  </a:lnTo>
                  <a:lnTo>
                    <a:pt x="170" y="53"/>
                  </a:lnTo>
                  <a:lnTo>
                    <a:pt x="173" y="43"/>
                  </a:lnTo>
                  <a:lnTo>
                    <a:pt x="175" y="31"/>
                  </a:lnTo>
                  <a:lnTo>
                    <a:pt x="175" y="21"/>
                  </a:lnTo>
                  <a:lnTo>
                    <a:pt x="172" y="16"/>
                  </a:lnTo>
                  <a:lnTo>
                    <a:pt x="166" y="10"/>
                  </a:lnTo>
                  <a:lnTo>
                    <a:pt x="156" y="8"/>
                  </a:lnTo>
                  <a:lnTo>
                    <a:pt x="149" y="8"/>
                  </a:lnTo>
                  <a:lnTo>
                    <a:pt x="144" y="12"/>
                  </a:lnTo>
                  <a:lnTo>
                    <a:pt x="138" y="21"/>
                  </a:lnTo>
                  <a:lnTo>
                    <a:pt x="135" y="34"/>
                  </a:lnTo>
                  <a:lnTo>
                    <a:pt x="136" y="43"/>
                  </a:lnTo>
                  <a:lnTo>
                    <a:pt x="139" y="53"/>
                  </a:lnTo>
                  <a:lnTo>
                    <a:pt x="146" y="64"/>
                  </a:lnTo>
                  <a:lnTo>
                    <a:pt x="139" y="70"/>
                  </a:lnTo>
                  <a:lnTo>
                    <a:pt x="75" y="7"/>
                  </a:lnTo>
                  <a:lnTo>
                    <a:pt x="69" y="1"/>
                  </a:lnTo>
                  <a:lnTo>
                    <a:pt x="61" y="0"/>
                  </a:lnTo>
                  <a:lnTo>
                    <a:pt x="54" y="3"/>
                  </a:lnTo>
                  <a:lnTo>
                    <a:pt x="52" y="10"/>
                  </a:lnTo>
                  <a:lnTo>
                    <a:pt x="52" y="16"/>
                  </a:lnTo>
                  <a:lnTo>
                    <a:pt x="69" y="34"/>
                  </a:lnTo>
                  <a:lnTo>
                    <a:pt x="110" y="73"/>
                  </a:lnTo>
                  <a:lnTo>
                    <a:pt x="107" y="77"/>
                  </a:lnTo>
                  <a:lnTo>
                    <a:pt x="47" y="26"/>
                  </a:lnTo>
                  <a:lnTo>
                    <a:pt x="40" y="21"/>
                  </a:lnTo>
                  <a:lnTo>
                    <a:pt x="33" y="21"/>
                  </a:lnTo>
                  <a:lnTo>
                    <a:pt x="28" y="24"/>
                  </a:lnTo>
                  <a:lnTo>
                    <a:pt x="26" y="30"/>
                  </a:lnTo>
                  <a:lnTo>
                    <a:pt x="29" y="38"/>
                  </a:lnTo>
                  <a:lnTo>
                    <a:pt x="89" y="87"/>
                  </a:lnTo>
                  <a:lnTo>
                    <a:pt x="86" y="89"/>
                  </a:lnTo>
                  <a:lnTo>
                    <a:pt x="24" y="51"/>
                  </a:lnTo>
                  <a:lnTo>
                    <a:pt x="16" y="49"/>
                  </a:lnTo>
                  <a:lnTo>
                    <a:pt x="12" y="49"/>
                  </a:lnTo>
                  <a:lnTo>
                    <a:pt x="7" y="53"/>
                  </a:lnTo>
                  <a:lnTo>
                    <a:pt x="6" y="59"/>
                  </a:lnTo>
                  <a:lnTo>
                    <a:pt x="8" y="64"/>
                  </a:lnTo>
                  <a:lnTo>
                    <a:pt x="12" y="68"/>
                  </a:lnTo>
                  <a:lnTo>
                    <a:pt x="51" y="88"/>
                  </a:lnTo>
                  <a:lnTo>
                    <a:pt x="74" y="101"/>
                  </a:lnTo>
                  <a:lnTo>
                    <a:pt x="71" y="106"/>
                  </a:lnTo>
                  <a:lnTo>
                    <a:pt x="30" y="85"/>
                  </a:lnTo>
                  <a:lnTo>
                    <a:pt x="12" y="77"/>
                  </a:lnTo>
                  <a:lnTo>
                    <a:pt x="2" y="77"/>
                  </a:lnTo>
                  <a:lnTo>
                    <a:pt x="0" y="81"/>
                  </a:lnTo>
                  <a:lnTo>
                    <a:pt x="0" y="86"/>
                  </a:lnTo>
                  <a:lnTo>
                    <a:pt x="4" y="92"/>
                  </a:lnTo>
                  <a:lnTo>
                    <a:pt x="31" y="106"/>
                  </a:lnTo>
                  <a:lnTo>
                    <a:pt x="65" y="121"/>
                  </a:lnTo>
                  <a:lnTo>
                    <a:pt x="79" y="130"/>
                  </a:lnTo>
                  <a:lnTo>
                    <a:pt x="93" y="140"/>
                  </a:lnTo>
                  <a:lnTo>
                    <a:pt x="103" y="153"/>
                  </a:lnTo>
                  <a:lnTo>
                    <a:pt x="113" y="156"/>
                  </a:lnTo>
                  <a:lnTo>
                    <a:pt x="127" y="161"/>
                  </a:lnTo>
                  <a:lnTo>
                    <a:pt x="152" y="158"/>
                  </a:lnTo>
                  <a:lnTo>
                    <a:pt x="160" y="154"/>
                  </a:lnTo>
                  <a:lnTo>
                    <a:pt x="342" y="334"/>
                  </a:lnTo>
                  <a:lnTo>
                    <a:pt x="350" y="341"/>
                  </a:lnTo>
                  <a:lnTo>
                    <a:pt x="356" y="344"/>
                  </a:lnTo>
                  <a:lnTo>
                    <a:pt x="364" y="342"/>
                  </a:lnTo>
                  <a:lnTo>
                    <a:pt x="369" y="338"/>
                  </a:lnTo>
                  <a:lnTo>
                    <a:pt x="374" y="329"/>
                  </a:lnTo>
                  <a:lnTo>
                    <a:pt x="400" y="282"/>
                  </a:lnTo>
                  <a:lnTo>
                    <a:pt x="389" y="252"/>
                  </a:lnTo>
                </a:path>
              </a:pathLst>
            </a:custGeom>
            <a:solidFill>
              <a:srgbClr val="FF9F9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nvGrpSpPr>
            <p:cNvPr id="137223" name="Group 7"/>
            <p:cNvGrpSpPr>
              <a:grpSpLocks/>
            </p:cNvGrpSpPr>
            <p:nvPr/>
          </p:nvGrpSpPr>
          <p:grpSpPr bwMode="auto">
            <a:xfrm>
              <a:off x="5118" y="1012"/>
              <a:ext cx="404" cy="741"/>
              <a:chOff x="5118" y="1012"/>
              <a:chExt cx="404" cy="741"/>
            </a:xfrm>
          </p:grpSpPr>
          <p:sp>
            <p:nvSpPr>
              <p:cNvPr id="137316" name="Freeform 8"/>
              <p:cNvSpPr>
                <a:spLocks/>
              </p:cNvSpPr>
              <p:nvPr/>
            </p:nvSpPr>
            <p:spPr bwMode="auto">
              <a:xfrm>
                <a:off x="5140" y="1404"/>
                <a:ext cx="382" cy="349"/>
              </a:xfrm>
              <a:custGeom>
                <a:avLst/>
                <a:gdLst>
                  <a:gd name="T0" fmla="*/ 269 w 382"/>
                  <a:gd name="T1" fmla="*/ 6 h 349"/>
                  <a:gd name="T2" fmla="*/ 381 w 382"/>
                  <a:gd name="T3" fmla="*/ 315 h 349"/>
                  <a:gd name="T4" fmla="*/ 376 w 382"/>
                  <a:gd name="T5" fmla="*/ 322 h 349"/>
                  <a:gd name="T6" fmla="*/ 368 w 382"/>
                  <a:gd name="T7" fmla="*/ 316 h 349"/>
                  <a:gd name="T8" fmla="*/ 260 w 382"/>
                  <a:gd name="T9" fmla="*/ 18 h 349"/>
                  <a:gd name="T10" fmla="*/ 254 w 382"/>
                  <a:gd name="T11" fmla="*/ 16 h 349"/>
                  <a:gd name="T12" fmla="*/ 214 w 382"/>
                  <a:gd name="T13" fmla="*/ 14 h 349"/>
                  <a:gd name="T14" fmla="*/ 160 w 382"/>
                  <a:gd name="T15" fmla="*/ 16 h 349"/>
                  <a:gd name="T16" fmla="*/ 112 w 382"/>
                  <a:gd name="T17" fmla="*/ 19 h 349"/>
                  <a:gd name="T18" fmla="*/ 99 w 382"/>
                  <a:gd name="T19" fmla="*/ 24 h 349"/>
                  <a:gd name="T20" fmla="*/ 91 w 382"/>
                  <a:gd name="T21" fmla="*/ 31 h 349"/>
                  <a:gd name="T22" fmla="*/ 85 w 382"/>
                  <a:gd name="T23" fmla="*/ 41 h 349"/>
                  <a:gd name="T24" fmla="*/ 9 w 382"/>
                  <a:gd name="T25" fmla="*/ 345 h 349"/>
                  <a:gd name="T26" fmla="*/ 4 w 382"/>
                  <a:gd name="T27" fmla="*/ 348 h 349"/>
                  <a:gd name="T28" fmla="*/ 0 w 382"/>
                  <a:gd name="T29" fmla="*/ 342 h 349"/>
                  <a:gd name="T30" fmla="*/ 73 w 382"/>
                  <a:gd name="T31" fmla="*/ 39 h 349"/>
                  <a:gd name="T32" fmla="*/ 81 w 382"/>
                  <a:gd name="T33" fmla="*/ 22 h 349"/>
                  <a:gd name="T34" fmla="*/ 87 w 382"/>
                  <a:gd name="T35" fmla="*/ 16 h 349"/>
                  <a:gd name="T36" fmla="*/ 93 w 382"/>
                  <a:gd name="T37" fmla="*/ 12 h 349"/>
                  <a:gd name="T38" fmla="*/ 102 w 382"/>
                  <a:gd name="T39" fmla="*/ 7 h 349"/>
                  <a:gd name="T40" fmla="*/ 117 w 382"/>
                  <a:gd name="T41" fmla="*/ 6 h 349"/>
                  <a:gd name="T42" fmla="*/ 168 w 382"/>
                  <a:gd name="T43" fmla="*/ 1 h 349"/>
                  <a:gd name="T44" fmla="*/ 223 w 382"/>
                  <a:gd name="T45" fmla="*/ 0 h 349"/>
                  <a:gd name="T46" fmla="*/ 248 w 382"/>
                  <a:gd name="T47" fmla="*/ 1 h 349"/>
                  <a:gd name="T48" fmla="*/ 261 w 382"/>
                  <a:gd name="T49" fmla="*/ 1 h 349"/>
                  <a:gd name="T50" fmla="*/ 269 w 382"/>
                  <a:gd name="T51" fmla="*/ 6 h 3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82" h="349">
                    <a:moveTo>
                      <a:pt x="269" y="6"/>
                    </a:moveTo>
                    <a:lnTo>
                      <a:pt x="381" y="315"/>
                    </a:lnTo>
                    <a:lnTo>
                      <a:pt x="376" y="322"/>
                    </a:lnTo>
                    <a:lnTo>
                      <a:pt x="368" y="316"/>
                    </a:lnTo>
                    <a:lnTo>
                      <a:pt x="260" y="18"/>
                    </a:lnTo>
                    <a:lnTo>
                      <a:pt x="254" y="16"/>
                    </a:lnTo>
                    <a:lnTo>
                      <a:pt x="214" y="14"/>
                    </a:lnTo>
                    <a:lnTo>
                      <a:pt x="160" y="16"/>
                    </a:lnTo>
                    <a:lnTo>
                      <a:pt x="112" y="19"/>
                    </a:lnTo>
                    <a:lnTo>
                      <a:pt x="99" y="24"/>
                    </a:lnTo>
                    <a:lnTo>
                      <a:pt x="91" y="31"/>
                    </a:lnTo>
                    <a:lnTo>
                      <a:pt x="85" y="41"/>
                    </a:lnTo>
                    <a:lnTo>
                      <a:pt x="9" y="345"/>
                    </a:lnTo>
                    <a:lnTo>
                      <a:pt x="4" y="348"/>
                    </a:lnTo>
                    <a:lnTo>
                      <a:pt x="0" y="342"/>
                    </a:lnTo>
                    <a:lnTo>
                      <a:pt x="73" y="39"/>
                    </a:lnTo>
                    <a:lnTo>
                      <a:pt x="81" y="22"/>
                    </a:lnTo>
                    <a:lnTo>
                      <a:pt x="87" y="16"/>
                    </a:lnTo>
                    <a:lnTo>
                      <a:pt x="93" y="12"/>
                    </a:lnTo>
                    <a:lnTo>
                      <a:pt x="102" y="7"/>
                    </a:lnTo>
                    <a:lnTo>
                      <a:pt x="117" y="6"/>
                    </a:lnTo>
                    <a:lnTo>
                      <a:pt x="168" y="1"/>
                    </a:lnTo>
                    <a:lnTo>
                      <a:pt x="223" y="0"/>
                    </a:lnTo>
                    <a:lnTo>
                      <a:pt x="248" y="1"/>
                    </a:lnTo>
                    <a:lnTo>
                      <a:pt x="261" y="1"/>
                    </a:lnTo>
                    <a:lnTo>
                      <a:pt x="269" y="6"/>
                    </a:lnTo>
                  </a:path>
                </a:pathLst>
              </a:custGeom>
              <a:solidFill>
                <a:srgbClr val="3F1F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317" name="Freeform 9"/>
              <p:cNvSpPr>
                <a:spLocks/>
              </p:cNvSpPr>
              <p:nvPr/>
            </p:nvSpPr>
            <p:spPr bwMode="auto">
              <a:xfrm>
                <a:off x="5118" y="1012"/>
                <a:ext cx="399" cy="405"/>
              </a:xfrm>
              <a:custGeom>
                <a:avLst/>
                <a:gdLst>
                  <a:gd name="T0" fmla="*/ 317 w 399"/>
                  <a:gd name="T1" fmla="*/ 0 h 405"/>
                  <a:gd name="T2" fmla="*/ 373 w 399"/>
                  <a:gd name="T3" fmla="*/ 0 h 405"/>
                  <a:gd name="T4" fmla="*/ 396 w 399"/>
                  <a:gd name="T5" fmla="*/ 15 h 405"/>
                  <a:gd name="T6" fmla="*/ 398 w 399"/>
                  <a:gd name="T7" fmla="*/ 52 h 405"/>
                  <a:gd name="T8" fmla="*/ 338 w 399"/>
                  <a:gd name="T9" fmla="*/ 270 h 405"/>
                  <a:gd name="T10" fmla="*/ 333 w 399"/>
                  <a:gd name="T11" fmla="*/ 292 h 405"/>
                  <a:gd name="T12" fmla="*/ 331 w 399"/>
                  <a:gd name="T13" fmla="*/ 314 h 405"/>
                  <a:gd name="T14" fmla="*/ 327 w 399"/>
                  <a:gd name="T15" fmla="*/ 364 h 405"/>
                  <a:gd name="T16" fmla="*/ 316 w 399"/>
                  <a:gd name="T17" fmla="*/ 387 h 405"/>
                  <a:gd name="T18" fmla="*/ 301 w 399"/>
                  <a:gd name="T19" fmla="*/ 392 h 405"/>
                  <a:gd name="T20" fmla="*/ 284 w 399"/>
                  <a:gd name="T21" fmla="*/ 393 h 405"/>
                  <a:gd name="T22" fmla="*/ 236 w 399"/>
                  <a:gd name="T23" fmla="*/ 396 h 405"/>
                  <a:gd name="T24" fmla="*/ 148 w 399"/>
                  <a:gd name="T25" fmla="*/ 400 h 405"/>
                  <a:gd name="T26" fmla="*/ 78 w 399"/>
                  <a:gd name="T27" fmla="*/ 404 h 405"/>
                  <a:gd name="T28" fmla="*/ 61 w 399"/>
                  <a:gd name="T29" fmla="*/ 398 h 405"/>
                  <a:gd name="T30" fmla="*/ 47 w 399"/>
                  <a:gd name="T31" fmla="*/ 382 h 405"/>
                  <a:gd name="T32" fmla="*/ 33 w 399"/>
                  <a:gd name="T33" fmla="*/ 360 h 405"/>
                  <a:gd name="T34" fmla="*/ 20 w 399"/>
                  <a:gd name="T35" fmla="*/ 337 h 405"/>
                  <a:gd name="T36" fmla="*/ 12 w 399"/>
                  <a:gd name="T37" fmla="*/ 323 h 405"/>
                  <a:gd name="T38" fmla="*/ 8 w 399"/>
                  <a:gd name="T39" fmla="*/ 312 h 405"/>
                  <a:gd name="T40" fmla="*/ 1 w 399"/>
                  <a:gd name="T41" fmla="*/ 293 h 405"/>
                  <a:gd name="T42" fmla="*/ 0 w 399"/>
                  <a:gd name="T43" fmla="*/ 285 h 405"/>
                  <a:gd name="T44" fmla="*/ 1 w 399"/>
                  <a:gd name="T45" fmla="*/ 274 h 405"/>
                  <a:gd name="T46" fmla="*/ 7 w 399"/>
                  <a:gd name="T47" fmla="*/ 268 h 405"/>
                  <a:gd name="T48" fmla="*/ 18 w 399"/>
                  <a:gd name="T49" fmla="*/ 261 h 405"/>
                  <a:gd name="T50" fmla="*/ 31 w 399"/>
                  <a:gd name="T51" fmla="*/ 260 h 405"/>
                  <a:gd name="T52" fmla="*/ 47 w 399"/>
                  <a:gd name="T53" fmla="*/ 260 h 405"/>
                  <a:gd name="T54" fmla="*/ 268 w 399"/>
                  <a:gd name="T55" fmla="*/ 268 h 405"/>
                  <a:gd name="T56" fmla="*/ 272 w 399"/>
                  <a:gd name="T57" fmla="*/ 215 h 405"/>
                  <a:gd name="T58" fmla="*/ 281 w 399"/>
                  <a:gd name="T59" fmla="*/ 115 h 405"/>
                  <a:gd name="T60" fmla="*/ 285 w 399"/>
                  <a:gd name="T61" fmla="*/ 46 h 405"/>
                  <a:gd name="T62" fmla="*/ 293 w 399"/>
                  <a:gd name="T63" fmla="*/ 17 h 405"/>
                  <a:gd name="T64" fmla="*/ 317 w 399"/>
                  <a:gd name="T65" fmla="*/ 0 h 4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9" h="405">
                    <a:moveTo>
                      <a:pt x="317" y="0"/>
                    </a:moveTo>
                    <a:lnTo>
                      <a:pt x="373" y="0"/>
                    </a:lnTo>
                    <a:lnTo>
                      <a:pt x="396" y="15"/>
                    </a:lnTo>
                    <a:lnTo>
                      <a:pt x="398" y="52"/>
                    </a:lnTo>
                    <a:lnTo>
                      <a:pt x="338" y="270"/>
                    </a:lnTo>
                    <a:lnTo>
                      <a:pt x="333" y="292"/>
                    </a:lnTo>
                    <a:lnTo>
                      <a:pt x="331" y="314"/>
                    </a:lnTo>
                    <a:lnTo>
                      <a:pt x="327" y="364"/>
                    </a:lnTo>
                    <a:lnTo>
                      <a:pt x="316" y="387"/>
                    </a:lnTo>
                    <a:lnTo>
                      <a:pt x="301" y="392"/>
                    </a:lnTo>
                    <a:lnTo>
                      <a:pt x="284" y="393"/>
                    </a:lnTo>
                    <a:lnTo>
                      <a:pt x="236" y="396"/>
                    </a:lnTo>
                    <a:lnTo>
                      <a:pt x="148" y="400"/>
                    </a:lnTo>
                    <a:lnTo>
                      <a:pt x="78" y="404"/>
                    </a:lnTo>
                    <a:lnTo>
                      <a:pt x="61" y="398"/>
                    </a:lnTo>
                    <a:lnTo>
                      <a:pt x="47" y="382"/>
                    </a:lnTo>
                    <a:lnTo>
                      <a:pt x="33" y="360"/>
                    </a:lnTo>
                    <a:lnTo>
                      <a:pt x="20" y="337"/>
                    </a:lnTo>
                    <a:lnTo>
                      <a:pt x="12" y="323"/>
                    </a:lnTo>
                    <a:lnTo>
                      <a:pt x="8" y="312"/>
                    </a:lnTo>
                    <a:lnTo>
                      <a:pt x="1" y="293"/>
                    </a:lnTo>
                    <a:lnTo>
                      <a:pt x="0" y="285"/>
                    </a:lnTo>
                    <a:lnTo>
                      <a:pt x="1" y="274"/>
                    </a:lnTo>
                    <a:lnTo>
                      <a:pt x="7" y="268"/>
                    </a:lnTo>
                    <a:lnTo>
                      <a:pt x="18" y="261"/>
                    </a:lnTo>
                    <a:lnTo>
                      <a:pt x="31" y="260"/>
                    </a:lnTo>
                    <a:lnTo>
                      <a:pt x="47" y="260"/>
                    </a:lnTo>
                    <a:lnTo>
                      <a:pt x="268" y="268"/>
                    </a:lnTo>
                    <a:lnTo>
                      <a:pt x="272" y="215"/>
                    </a:lnTo>
                    <a:lnTo>
                      <a:pt x="281" y="115"/>
                    </a:lnTo>
                    <a:lnTo>
                      <a:pt x="285" y="46"/>
                    </a:lnTo>
                    <a:lnTo>
                      <a:pt x="293" y="17"/>
                    </a:lnTo>
                    <a:lnTo>
                      <a:pt x="317" y="0"/>
                    </a:lnTo>
                  </a:path>
                </a:pathLst>
              </a:custGeom>
              <a:solidFill>
                <a:srgbClr val="9F7F5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sp>
          <p:nvSpPr>
            <p:cNvPr id="137224" name="Freeform 10"/>
            <p:cNvSpPr>
              <a:spLocks/>
            </p:cNvSpPr>
            <p:nvPr/>
          </p:nvSpPr>
          <p:spPr bwMode="auto">
            <a:xfrm>
              <a:off x="4912" y="883"/>
              <a:ext cx="479" cy="853"/>
            </a:xfrm>
            <a:custGeom>
              <a:avLst/>
              <a:gdLst>
                <a:gd name="T0" fmla="*/ 189 w 479"/>
                <a:gd name="T1" fmla="*/ 16 h 853"/>
                <a:gd name="T2" fmla="*/ 149 w 479"/>
                <a:gd name="T3" fmla="*/ 63 h 853"/>
                <a:gd name="T4" fmla="*/ 128 w 479"/>
                <a:gd name="T5" fmla="*/ 96 h 853"/>
                <a:gd name="T6" fmla="*/ 107 w 479"/>
                <a:gd name="T7" fmla="*/ 123 h 853"/>
                <a:gd name="T8" fmla="*/ 112 w 479"/>
                <a:gd name="T9" fmla="*/ 162 h 853"/>
                <a:gd name="T10" fmla="*/ 130 w 479"/>
                <a:gd name="T11" fmla="*/ 167 h 853"/>
                <a:gd name="T12" fmla="*/ 128 w 479"/>
                <a:gd name="T13" fmla="*/ 196 h 853"/>
                <a:gd name="T14" fmla="*/ 134 w 479"/>
                <a:gd name="T15" fmla="*/ 236 h 853"/>
                <a:gd name="T16" fmla="*/ 169 w 479"/>
                <a:gd name="T17" fmla="*/ 252 h 853"/>
                <a:gd name="T18" fmla="*/ 182 w 479"/>
                <a:gd name="T19" fmla="*/ 293 h 853"/>
                <a:gd name="T20" fmla="*/ 152 w 479"/>
                <a:gd name="T21" fmla="*/ 314 h 853"/>
                <a:gd name="T22" fmla="*/ 64 w 479"/>
                <a:gd name="T23" fmla="*/ 314 h 853"/>
                <a:gd name="T24" fmla="*/ 16 w 479"/>
                <a:gd name="T25" fmla="*/ 333 h 853"/>
                <a:gd name="T26" fmla="*/ 0 w 479"/>
                <a:gd name="T27" fmla="*/ 379 h 853"/>
                <a:gd name="T28" fmla="*/ 20 w 479"/>
                <a:gd name="T29" fmla="*/ 462 h 853"/>
                <a:gd name="T30" fmla="*/ 75 w 479"/>
                <a:gd name="T31" fmla="*/ 574 h 853"/>
                <a:gd name="T32" fmla="*/ 132 w 479"/>
                <a:gd name="T33" fmla="*/ 731 h 853"/>
                <a:gd name="T34" fmla="*/ 157 w 479"/>
                <a:gd name="T35" fmla="*/ 852 h 853"/>
                <a:gd name="T36" fmla="*/ 207 w 479"/>
                <a:gd name="T37" fmla="*/ 818 h 853"/>
                <a:gd name="T38" fmla="*/ 259 w 479"/>
                <a:gd name="T39" fmla="*/ 796 h 853"/>
                <a:gd name="T40" fmla="*/ 282 w 479"/>
                <a:gd name="T41" fmla="*/ 780 h 853"/>
                <a:gd name="T42" fmla="*/ 323 w 479"/>
                <a:gd name="T43" fmla="*/ 801 h 853"/>
                <a:gd name="T44" fmla="*/ 345 w 479"/>
                <a:gd name="T45" fmla="*/ 803 h 853"/>
                <a:gd name="T46" fmla="*/ 325 w 479"/>
                <a:gd name="T47" fmla="*/ 750 h 853"/>
                <a:gd name="T48" fmla="*/ 257 w 479"/>
                <a:gd name="T49" fmla="*/ 665 h 853"/>
                <a:gd name="T50" fmla="*/ 248 w 479"/>
                <a:gd name="T51" fmla="*/ 600 h 853"/>
                <a:gd name="T52" fmla="*/ 250 w 479"/>
                <a:gd name="T53" fmla="*/ 507 h 853"/>
                <a:gd name="T54" fmla="*/ 286 w 479"/>
                <a:gd name="T55" fmla="*/ 474 h 853"/>
                <a:gd name="T56" fmla="*/ 359 w 479"/>
                <a:gd name="T57" fmla="*/ 491 h 853"/>
                <a:gd name="T58" fmla="*/ 416 w 479"/>
                <a:gd name="T59" fmla="*/ 502 h 853"/>
                <a:gd name="T60" fmla="*/ 460 w 479"/>
                <a:gd name="T61" fmla="*/ 488 h 853"/>
                <a:gd name="T62" fmla="*/ 478 w 479"/>
                <a:gd name="T63" fmla="*/ 438 h 853"/>
                <a:gd name="T64" fmla="*/ 460 w 479"/>
                <a:gd name="T65" fmla="*/ 385 h 853"/>
                <a:gd name="T66" fmla="*/ 407 w 479"/>
                <a:gd name="T67" fmla="*/ 285 h 853"/>
                <a:gd name="T68" fmla="*/ 359 w 479"/>
                <a:gd name="T69" fmla="*/ 213 h 853"/>
                <a:gd name="T70" fmla="*/ 327 w 479"/>
                <a:gd name="T71" fmla="*/ 142 h 853"/>
                <a:gd name="T72" fmla="*/ 313 w 479"/>
                <a:gd name="T73" fmla="*/ 70 h 853"/>
                <a:gd name="T74" fmla="*/ 295 w 479"/>
                <a:gd name="T75" fmla="*/ 19 h 853"/>
                <a:gd name="T76" fmla="*/ 266 w 479"/>
                <a:gd name="T77" fmla="*/ 4 h 853"/>
                <a:gd name="T78" fmla="*/ 210 w 479"/>
                <a:gd name="T79" fmla="*/ 0 h 8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79" h="853">
                  <a:moveTo>
                    <a:pt x="210" y="0"/>
                  </a:moveTo>
                  <a:lnTo>
                    <a:pt x="189" y="16"/>
                  </a:lnTo>
                  <a:lnTo>
                    <a:pt x="162" y="42"/>
                  </a:lnTo>
                  <a:lnTo>
                    <a:pt x="149" y="63"/>
                  </a:lnTo>
                  <a:lnTo>
                    <a:pt x="137" y="82"/>
                  </a:lnTo>
                  <a:lnTo>
                    <a:pt x="128" y="96"/>
                  </a:lnTo>
                  <a:lnTo>
                    <a:pt x="114" y="109"/>
                  </a:lnTo>
                  <a:lnTo>
                    <a:pt x="107" y="123"/>
                  </a:lnTo>
                  <a:lnTo>
                    <a:pt x="107" y="147"/>
                  </a:lnTo>
                  <a:lnTo>
                    <a:pt x="112" y="162"/>
                  </a:lnTo>
                  <a:lnTo>
                    <a:pt x="121" y="164"/>
                  </a:lnTo>
                  <a:lnTo>
                    <a:pt x="130" y="167"/>
                  </a:lnTo>
                  <a:lnTo>
                    <a:pt x="132" y="178"/>
                  </a:lnTo>
                  <a:lnTo>
                    <a:pt x="128" y="196"/>
                  </a:lnTo>
                  <a:lnTo>
                    <a:pt x="128" y="222"/>
                  </a:lnTo>
                  <a:lnTo>
                    <a:pt x="134" y="236"/>
                  </a:lnTo>
                  <a:lnTo>
                    <a:pt x="157" y="252"/>
                  </a:lnTo>
                  <a:lnTo>
                    <a:pt x="169" y="252"/>
                  </a:lnTo>
                  <a:lnTo>
                    <a:pt x="177" y="261"/>
                  </a:lnTo>
                  <a:lnTo>
                    <a:pt x="182" y="293"/>
                  </a:lnTo>
                  <a:lnTo>
                    <a:pt x="182" y="322"/>
                  </a:lnTo>
                  <a:lnTo>
                    <a:pt x="152" y="314"/>
                  </a:lnTo>
                  <a:lnTo>
                    <a:pt x="109" y="314"/>
                  </a:lnTo>
                  <a:lnTo>
                    <a:pt x="64" y="314"/>
                  </a:lnTo>
                  <a:lnTo>
                    <a:pt x="34" y="322"/>
                  </a:lnTo>
                  <a:lnTo>
                    <a:pt x="16" y="333"/>
                  </a:lnTo>
                  <a:lnTo>
                    <a:pt x="2" y="356"/>
                  </a:lnTo>
                  <a:lnTo>
                    <a:pt x="0" y="379"/>
                  </a:lnTo>
                  <a:lnTo>
                    <a:pt x="5" y="407"/>
                  </a:lnTo>
                  <a:lnTo>
                    <a:pt x="20" y="462"/>
                  </a:lnTo>
                  <a:lnTo>
                    <a:pt x="45" y="520"/>
                  </a:lnTo>
                  <a:lnTo>
                    <a:pt x="75" y="574"/>
                  </a:lnTo>
                  <a:lnTo>
                    <a:pt x="109" y="665"/>
                  </a:lnTo>
                  <a:lnTo>
                    <a:pt x="132" y="731"/>
                  </a:lnTo>
                  <a:lnTo>
                    <a:pt x="149" y="807"/>
                  </a:lnTo>
                  <a:lnTo>
                    <a:pt x="157" y="852"/>
                  </a:lnTo>
                  <a:lnTo>
                    <a:pt x="182" y="838"/>
                  </a:lnTo>
                  <a:lnTo>
                    <a:pt x="207" y="818"/>
                  </a:lnTo>
                  <a:lnTo>
                    <a:pt x="239" y="798"/>
                  </a:lnTo>
                  <a:lnTo>
                    <a:pt x="259" y="796"/>
                  </a:lnTo>
                  <a:lnTo>
                    <a:pt x="268" y="789"/>
                  </a:lnTo>
                  <a:lnTo>
                    <a:pt x="282" y="780"/>
                  </a:lnTo>
                  <a:lnTo>
                    <a:pt x="307" y="787"/>
                  </a:lnTo>
                  <a:lnTo>
                    <a:pt x="323" y="801"/>
                  </a:lnTo>
                  <a:lnTo>
                    <a:pt x="334" y="806"/>
                  </a:lnTo>
                  <a:lnTo>
                    <a:pt x="345" y="803"/>
                  </a:lnTo>
                  <a:lnTo>
                    <a:pt x="338" y="791"/>
                  </a:lnTo>
                  <a:lnTo>
                    <a:pt x="325" y="750"/>
                  </a:lnTo>
                  <a:lnTo>
                    <a:pt x="291" y="699"/>
                  </a:lnTo>
                  <a:lnTo>
                    <a:pt x="257" y="665"/>
                  </a:lnTo>
                  <a:lnTo>
                    <a:pt x="252" y="642"/>
                  </a:lnTo>
                  <a:lnTo>
                    <a:pt x="248" y="600"/>
                  </a:lnTo>
                  <a:lnTo>
                    <a:pt x="246" y="545"/>
                  </a:lnTo>
                  <a:lnTo>
                    <a:pt x="250" y="507"/>
                  </a:lnTo>
                  <a:lnTo>
                    <a:pt x="257" y="486"/>
                  </a:lnTo>
                  <a:lnTo>
                    <a:pt x="286" y="474"/>
                  </a:lnTo>
                  <a:lnTo>
                    <a:pt x="316" y="478"/>
                  </a:lnTo>
                  <a:lnTo>
                    <a:pt x="359" y="491"/>
                  </a:lnTo>
                  <a:lnTo>
                    <a:pt x="400" y="497"/>
                  </a:lnTo>
                  <a:lnTo>
                    <a:pt x="416" y="502"/>
                  </a:lnTo>
                  <a:lnTo>
                    <a:pt x="443" y="497"/>
                  </a:lnTo>
                  <a:lnTo>
                    <a:pt x="460" y="488"/>
                  </a:lnTo>
                  <a:lnTo>
                    <a:pt x="473" y="465"/>
                  </a:lnTo>
                  <a:lnTo>
                    <a:pt x="478" y="438"/>
                  </a:lnTo>
                  <a:lnTo>
                    <a:pt x="469" y="402"/>
                  </a:lnTo>
                  <a:lnTo>
                    <a:pt x="460" y="385"/>
                  </a:lnTo>
                  <a:lnTo>
                    <a:pt x="434" y="333"/>
                  </a:lnTo>
                  <a:lnTo>
                    <a:pt x="407" y="285"/>
                  </a:lnTo>
                  <a:lnTo>
                    <a:pt x="382" y="245"/>
                  </a:lnTo>
                  <a:lnTo>
                    <a:pt x="359" y="213"/>
                  </a:lnTo>
                  <a:lnTo>
                    <a:pt x="341" y="173"/>
                  </a:lnTo>
                  <a:lnTo>
                    <a:pt x="327" y="142"/>
                  </a:lnTo>
                  <a:lnTo>
                    <a:pt x="323" y="107"/>
                  </a:lnTo>
                  <a:lnTo>
                    <a:pt x="313" y="70"/>
                  </a:lnTo>
                  <a:lnTo>
                    <a:pt x="307" y="39"/>
                  </a:lnTo>
                  <a:lnTo>
                    <a:pt x="295" y="19"/>
                  </a:lnTo>
                  <a:lnTo>
                    <a:pt x="282" y="4"/>
                  </a:lnTo>
                  <a:lnTo>
                    <a:pt x="266" y="4"/>
                  </a:lnTo>
                  <a:lnTo>
                    <a:pt x="234" y="16"/>
                  </a:lnTo>
                  <a:lnTo>
                    <a:pt x="210" y="0"/>
                  </a:lnTo>
                </a:path>
              </a:pathLst>
            </a:custGeom>
            <a:solidFill>
              <a:srgbClr val="9F3FD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nvGrpSpPr>
            <p:cNvPr id="137225" name="Group 11"/>
            <p:cNvGrpSpPr>
              <a:grpSpLocks/>
            </p:cNvGrpSpPr>
            <p:nvPr/>
          </p:nvGrpSpPr>
          <p:grpSpPr bwMode="auto">
            <a:xfrm>
              <a:off x="3861" y="992"/>
              <a:ext cx="403" cy="742"/>
              <a:chOff x="3861" y="992"/>
              <a:chExt cx="403" cy="742"/>
            </a:xfrm>
          </p:grpSpPr>
          <p:sp>
            <p:nvSpPr>
              <p:cNvPr id="137314" name="Freeform 12"/>
              <p:cNvSpPr>
                <a:spLocks/>
              </p:cNvSpPr>
              <p:nvPr/>
            </p:nvSpPr>
            <p:spPr bwMode="auto">
              <a:xfrm>
                <a:off x="3861" y="1386"/>
                <a:ext cx="382" cy="348"/>
              </a:xfrm>
              <a:custGeom>
                <a:avLst/>
                <a:gdLst>
                  <a:gd name="T0" fmla="*/ 111 w 382"/>
                  <a:gd name="T1" fmla="*/ 6 h 348"/>
                  <a:gd name="T2" fmla="*/ 0 w 382"/>
                  <a:gd name="T3" fmla="*/ 315 h 348"/>
                  <a:gd name="T4" fmla="*/ 4 w 382"/>
                  <a:gd name="T5" fmla="*/ 321 h 348"/>
                  <a:gd name="T6" fmla="*/ 12 w 382"/>
                  <a:gd name="T7" fmla="*/ 315 h 348"/>
                  <a:gd name="T8" fmla="*/ 120 w 382"/>
                  <a:gd name="T9" fmla="*/ 17 h 348"/>
                  <a:gd name="T10" fmla="*/ 126 w 382"/>
                  <a:gd name="T11" fmla="*/ 15 h 348"/>
                  <a:gd name="T12" fmla="*/ 168 w 382"/>
                  <a:gd name="T13" fmla="*/ 13 h 348"/>
                  <a:gd name="T14" fmla="*/ 221 w 382"/>
                  <a:gd name="T15" fmla="*/ 16 h 348"/>
                  <a:gd name="T16" fmla="*/ 268 w 382"/>
                  <a:gd name="T17" fmla="*/ 19 h 348"/>
                  <a:gd name="T18" fmla="*/ 282 w 382"/>
                  <a:gd name="T19" fmla="*/ 24 h 348"/>
                  <a:gd name="T20" fmla="*/ 291 w 382"/>
                  <a:gd name="T21" fmla="*/ 30 h 348"/>
                  <a:gd name="T22" fmla="*/ 296 w 382"/>
                  <a:gd name="T23" fmla="*/ 41 h 348"/>
                  <a:gd name="T24" fmla="*/ 372 w 382"/>
                  <a:gd name="T25" fmla="*/ 344 h 348"/>
                  <a:gd name="T26" fmla="*/ 377 w 382"/>
                  <a:gd name="T27" fmla="*/ 347 h 348"/>
                  <a:gd name="T28" fmla="*/ 381 w 382"/>
                  <a:gd name="T29" fmla="*/ 341 h 348"/>
                  <a:gd name="T30" fmla="*/ 307 w 382"/>
                  <a:gd name="T31" fmla="*/ 39 h 348"/>
                  <a:gd name="T32" fmla="*/ 300 w 382"/>
                  <a:gd name="T33" fmla="*/ 22 h 348"/>
                  <a:gd name="T34" fmla="*/ 293 w 382"/>
                  <a:gd name="T35" fmla="*/ 16 h 348"/>
                  <a:gd name="T36" fmla="*/ 287 w 382"/>
                  <a:gd name="T37" fmla="*/ 11 h 348"/>
                  <a:gd name="T38" fmla="*/ 279 w 382"/>
                  <a:gd name="T39" fmla="*/ 7 h 348"/>
                  <a:gd name="T40" fmla="*/ 263 w 382"/>
                  <a:gd name="T41" fmla="*/ 6 h 348"/>
                  <a:gd name="T42" fmla="*/ 213 w 382"/>
                  <a:gd name="T43" fmla="*/ 1 h 348"/>
                  <a:gd name="T44" fmla="*/ 158 w 382"/>
                  <a:gd name="T45" fmla="*/ 0 h 348"/>
                  <a:gd name="T46" fmla="*/ 132 w 382"/>
                  <a:gd name="T47" fmla="*/ 1 h 348"/>
                  <a:gd name="T48" fmla="*/ 119 w 382"/>
                  <a:gd name="T49" fmla="*/ 1 h 348"/>
                  <a:gd name="T50" fmla="*/ 111 w 382"/>
                  <a:gd name="T51" fmla="*/ 6 h 3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82" h="348">
                    <a:moveTo>
                      <a:pt x="111" y="6"/>
                    </a:moveTo>
                    <a:lnTo>
                      <a:pt x="0" y="315"/>
                    </a:lnTo>
                    <a:lnTo>
                      <a:pt x="4" y="321"/>
                    </a:lnTo>
                    <a:lnTo>
                      <a:pt x="12" y="315"/>
                    </a:lnTo>
                    <a:lnTo>
                      <a:pt x="120" y="17"/>
                    </a:lnTo>
                    <a:lnTo>
                      <a:pt x="126" y="15"/>
                    </a:lnTo>
                    <a:lnTo>
                      <a:pt x="168" y="13"/>
                    </a:lnTo>
                    <a:lnTo>
                      <a:pt x="221" y="16"/>
                    </a:lnTo>
                    <a:lnTo>
                      <a:pt x="268" y="19"/>
                    </a:lnTo>
                    <a:lnTo>
                      <a:pt x="282" y="24"/>
                    </a:lnTo>
                    <a:lnTo>
                      <a:pt x="291" y="30"/>
                    </a:lnTo>
                    <a:lnTo>
                      <a:pt x="296" y="41"/>
                    </a:lnTo>
                    <a:lnTo>
                      <a:pt x="372" y="344"/>
                    </a:lnTo>
                    <a:lnTo>
                      <a:pt x="377" y="347"/>
                    </a:lnTo>
                    <a:lnTo>
                      <a:pt x="381" y="341"/>
                    </a:lnTo>
                    <a:lnTo>
                      <a:pt x="307" y="39"/>
                    </a:lnTo>
                    <a:lnTo>
                      <a:pt x="300" y="22"/>
                    </a:lnTo>
                    <a:lnTo>
                      <a:pt x="293" y="16"/>
                    </a:lnTo>
                    <a:lnTo>
                      <a:pt x="287" y="11"/>
                    </a:lnTo>
                    <a:lnTo>
                      <a:pt x="279" y="7"/>
                    </a:lnTo>
                    <a:lnTo>
                      <a:pt x="263" y="6"/>
                    </a:lnTo>
                    <a:lnTo>
                      <a:pt x="213" y="1"/>
                    </a:lnTo>
                    <a:lnTo>
                      <a:pt x="158" y="0"/>
                    </a:lnTo>
                    <a:lnTo>
                      <a:pt x="132" y="1"/>
                    </a:lnTo>
                    <a:lnTo>
                      <a:pt x="119" y="1"/>
                    </a:lnTo>
                    <a:lnTo>
                      <a:pt x="111" y="6"/>
                    </a:lnTo>
                  </a:path>
                </a:pathLst>
              </a:custGeom>
              <a:solidFill>
                <a:srgbClr val="3F1F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315" name="Freeform 13"/>
              <p:cNvSpPr>
                <a:spLocks/>
              </p:cNvSpPr>
              <p:nvPr/>
            </p:nvSpPr>
            <p:spPr bwMode="auto">
              <a:xfrm>
                <a:off x="3865" y="992"/>
                <a:ext cx="399" cy="407"/>
              </a:xfrm>
              <a:custGeom>
                <a:avLst/>
                <a:gdLst>
                  <a:gd name="T0" fmla="*/ 81 w 399"/>
                  <a:gd name="T1" fmla="*/ 0 h 407"/>
                  <a:gd name="T2" fmla="*/ 26 w 399"/>
                  <a:gd name="T3" fmla="*/ 0 h 407"/>
                  <a:gd name="T4" fmla="*/ 2 w 399"/>
                  <a:gd name="T5" fmla="*/ 16 h 407"/>
                  <a:gd name="T6" fmla="*/ 0 w 399"/>
                  <a:gd name="T7" fmla="*/ 53 h 407"/>
                  <a:gd name="T8" fmla="*/ 61 w 399"/>
                  <a:gd name="T9" fmla="*/ 270 h 407"/>
                  <a:gd name="T10" fmla="*/ 66 w 399"/>
                  <a:gd name="T11" fmla="*/ 292 h 407"/>
                  <a:gd name="T12" fmla="*/ 68 w 399"/>
                  <a:gd name="T13" fmla="*/ 315 h 407"/>
                  <a:gd name="T14" fmla="*/ 72 w 399"/>
                  <a:gd name="T15" fmla="*/ 366 h 407"/>
                  <a:gd name="T16" fmla="*/ 82 w 399"/>
                  <a:gd name="T17" fmla="*/ 389 h 407"/>
                  <a:gd name="T18" fmla="*/ 97 w 399"/>
                  <a:gd name="T19" fmla="*/ 393 h 407"/>
                  <a:gd name="T20" fmla="*/ 114 w 399"/>
                  <a:gd name="T21" fmla="*/ 395 h 407"/>
                  <a:gd name="T22" fmla="*/ 163 w 399"/>
                  <a:gd name="T23" fmla="*/ 398 h 407"/>
                  <a:gd name="T24" fmla="*/ 251 w 399"/>
                  <a:gd name="T25" fmla="*/ 400 h 407"/>
                  <a:gd name="T26" fmla="*/ 320 w 399"/>
                  <a:gd name="T27" fmla="*/ 406 h 407"/>
                  <a:gd name="T28" fmla="*/ 338 w 399"/>
                  <a:gd name="T29" fmla="*/ 400 h 407"/>
                  <a:gd name="T30" fmla="*/ 351 w 399"/>
                  <a:gd name="T31" fmla="*/ 383 h 407"/>
                  <a:gd name="T32" fmla="*/ 366 w 399"/>
                  <a:gd name="T33" fmla="*/ 362 h 407"/>
                  <a:gd name="T34" fmla="*/ 379 w 399"/>
                  <a:gd name="T35" fmla="*/ 339 h 407"/>
                  <a:gd name="T36" fmla="*/ 387 w 399"/>
                  <a:gd name="T37" fmla="*/ 325 h 407"/>
                  <a:gd name="T38" fmla="*/ 390 w 399"/>
                  <a:gd name="T39" fmla="*/ 314 h 407"/>
                  <a:gd name="T40" fmla="*/ 397 w 399"/>
                  <a:gd name="T41" fmla="*/ 295 h 407"/>
                  <a:gd name="T42" fmla="*/ 398 w 399"/>
                  <a:gd name="T43" fmla="*/ 286 h 407"/>
                  <a:gd name="T44" fmla="*/ 397 w 399"/>
                  <a:gd name="T45" fmla="*/ 274 h 407"/>
                  <a:gd name="T46" fmla="*/ 392 w 399"/>
                  <a:gd name="T47" fmla="*/ 269 h 407"/>
                  <a:gd name="T48" fmla="*/ 381 w 399"/>
                  <a:gd name="T49" fmla="*/ 262 h 407"/>
                  <a:gd name="T50" fmla="*/ 368 w 399"/>
                  <a:gd name="T51" fmla="*/ 260 h 407"/>
                  <a:gd name="T52" fmla="*/ 351 w 399"/>
                  <a:gd name="T53" fmla="*/ 260 h 407"/>
                  <a:gd name="T54" fmla="*/ 130 w 399"/>
                  <a:gd name="T55" fmla="*/ 269 h 407"/>
                  <a:gd name="T56" fmla="*/ 126 w 399"/>
                  <a:gd name="T57" fmla="*/ 216 h 407"/>
                  <a:gd name="T58" fmla="*/ 118 w 399"/>
                  <a:gd name="T59" fmla="*/ 116 h 407"/>
                  <a:gd name="T60" fmla="*/ 113 w 399"/>
                  <a:gd name="T61" fmla="*/ 47 h 407"/>
                  <a:gd name="T62" fmla="*/ 105 w 399"/>
                  <a:gd name="T63" fmla="*/ 17 h 407"/>
                  <a:gd name="T64" fmla="*/ 81 w 399"/>
                  <a:gd name="T65" fmla="*/ 0 h 4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9" h="407">
                    <a:moveTo>
                      <a:pt x="81" y="0"/>
                    </a:moveTo>
                    <a:lnTo>
                      <a:pt x="26" y="0"/>
                    </a:lnTo>
                    <a:lnTo>
                      <a:pt x="2" y="16"/>
                    </a:lnTo>
                    <a:lnTo>
                      <a:pt x="0" y="53"/>
                    </a:lnTo>
                    <a:lnTo>
                      <a:pt x="61" y="270"/>
                    </a:lnTo>
                    <a:lnTo>
                      <a:pt x="66" y="292"/>
                    </a:lnTo>
                    <a:lnTo>
                      <a:pt x="68" y="315"/>
                    </a:lnTo>
                    <a:lnTo>
                      <a:pt x="72" y="366"/>
                    </a:lnTo>
                    <a:lnTo>
                      <a:pt x="82" y="389"/>
                    </a:lnTo>
                    <a:lnTo>
                      <a:pt x="97" y="393"/>
                    </a:lnTo>
                    <a:lnTo>
                      <a:pt x="114" y="395"/>
                    </a:lnTo>
                    <a:lnTo>
                      <a:pt x="163" y="398"/>
                    </a:lnTo>
                    <a:lnTo>
                      <a:pt x="251" y="400"/>
                    </a:lnTo>
                    <a:lnTo>
                      <a:pt x="320" y="406"/>
                    </a:lnTo>
                    <a:lnTo>
                      <a:pt x="338" y="400"/>
                    </a:lnTo>
                    <a:lnTo>
                      <a:pt x="351" y="383"/>
                    </a:lnTo>
                    <a:lnTo>
                      <a:pt x="366" y="362"/>
                    </a:lnTo>
                    <a:lnTo>
                      <a:pt x="379" y="339"/>
                    </a:lnTo>
                    <a:lnTo>
                      <a:pt x="387" y="325"/>
                    </a:lnTo>
                    <a:lnTo>
                      <a:pt x="390" y="314"/>
                    </a:lnTo>
                    <a:lnTo>
                      <a:pt x="397" y="295"/>
                    </a:lnTo>
                    <a:lnTo>
                      <a:pt x="398" y="286"/>
                    </a:lnTo>
                    <a:lnTo>
                      <a:pt x="397" y="274"/>
                    </a:lnTo>
                    <a:lnTo>
                      <a:pt x="392" y="269"/>
                    </a:lnTo>
                    <a:lnTo>
                      <a:pt x="381" y="262"/>
                    </a:lnTo>
                    <a:lnTo>
                      <a:pt x="368" y="260"/>
                    </a:lnTo>
                    <a:lnTo>
                      <a:pt x="351" y="260"/>
                    </a:lnTo>
                    <a:lnTo>
                      <a:pt x="130" y="269"/>
                    </a:lnTo>
                    <a:lnTo>
                      <a:pt x="126" y="216"/>
                    </a:lnTo>
                    <a:lnTo>
                      <a:pt x="118" y="116"/>
                    </a:lnTo>
                    <a:lnTo>
                      <a:pt x="113" y="47"/>
                    </a:lnTo>
                    <a:lnTo>
                      <a:pt x="105" y="17"/>
                    </a:lnTo>
                    <a:lnTo>
                      <a:pt x="81" y="0"/>
                    </a:lnTo>
                  </a:path>
                </a:pathLst>
              </a:custGeom>
              <a:solidFill>
                <a:srgbClr val="9F7F5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sp>
          <p:nvSpPr>
            <p:cNvPr id="137226" name="Freeform 14"/>
            <p:cNvSpPr>
              <a:spLocks/>
            </p:cNvSpPr>
            <p:nvPr/>
          </p:nvSpPr>
          <p:spPr bwMode="auto">
            <a:xfrm>
              <a:off x="4046" y="0"/>
              <a:ext cx="1416" cy="703"/>
            </a:xfrm>
            <a:custGeom>
              <a:avLst/>
              <a:gdLst>
                <a:gd name="T0" fmla="*/ 795 w 1416"/>
                <a:gd name="T1" fmla="*/ 85 h 703"/>
                <a:gd name="T2" fmla="*/ 878 w 1416"/>
                <a:gd name="T3" fmla="*/ 76 h 703"/>
                <a:gd name="T4" fmla="*/ 946 w 1416"/>
                <a:gd name="T5" fmla="*/ 82 h 703"/>
                <a:gd name="T6" fmla="*/ 1007 w 1416"/>
                <a:gd name="T7" fmla="*/ 99 h 703"/>
                <a:gd name="T8" fmla="*/ 1066 w 1416"/>
                <a:gd name="T9" fmla="*/ 128 h 703"/>
                <a:gd name="T10" fmla="*/ 1116 w 1416"/>
                <a:gd name="T11" fmla="*/ 171 h 703"/>
                <a:gd name="T12" fmla="*/ 1142 w 1416"/>
                <a:gd name="T13" fmla="*/ 211 h 703"/>
                <a:gd name="T14" fmla="*/ 1175 w 1416"/>
                <a:gd name="T15" fmla="*/ 230 h 703"/>
                <a:gd name="T16" fmla="*/ 1232 w 1416"/>
                <a:gd name="T17" fmla="*/ 227 h 703"/>
                <a:gd name="T18" fmla="*/ 1285 w 1416"/>
                <a:gd name="T19" fmla="*/ 240 h 703"/>
                <a:gd name="T20" fmla="*/ 1335 w 1416"/>
                <a:gd name="T21" fmla="*/ 266 h 703"/>
                <a:gd name="T22" fmla="*/ 1369 w 1416"/>
                <a:gd name="T23" fmla="*/ 297 h 703"/>
                <a:gd name="T24" fmla="*/ 1397 w 1416"/>
                <a:gd name="T25" fmla="*/ 340 h 703"/>
                <a:gd name="T26" fmla="*/ 1412 w 1416"/>
                <a:gd name="T27" fmla="*/ 388 h 703"/>
                <a:gd name="T28" fmla="*/ 1415 w 1416"/>
                <a:gd name="T29" fmla="*/ 426 h 703"/>
                <a:gd name="T30" fmla="*/ 1411 w 1416"/>
                <a:gd name="T31" fmla="*/ 470 h 703"/>
                <a:gd name="T32" fmla="*/ 1397 w 1416"/>
                <a:gd name="T33" fmla="*/ 509 h 703"/>
                <a:gd name="T34" fmla="*/ 1367 w 1416"/>
                <a:gd name="T35" fmla="*/ 554 h 703"/>
                <a:gd name="T36" fmla="*/ 1327 w 1416"/>
                <a:gd name="T37" fmla="*/ 588 h 703"/>
                <a:gd name="T38" fmla="*/ 1282 w 1416"/>
                <a:gd name="T39" fmla="*/ 610 h 703"/>
                <a:gd name="T40" fmla="*/ 1240 w 1416"/>
                <a:gd name="T41" fmla="*/ 622 h 703"/>
                <a:gd name="T42" fmla="*/ 1191 w 1416"/>
                <a:gd name="T43" fmla="*/ 622 h 703"/>
                <a:gd name="T44" fmla="*/ 1146 w 1416"/>
                <a:gd name="T45" fmla="*/ 613 h 703"/>
                <a:gd name="T46" fmla="*/ 1119 w 1416"/>
                <a:gd name="T47" fmla="*/ 624 h 703"/>
                <a:gd name="T48" fmla="*/ 1078 w 1416"/>
                <a:gd name="T49" fmla="*/ 650 h 703"/>
                <a:gd name="T50" fmla="*/ 1025 w 1416"/>
                <a:gd name="T51" fmla="*/ 675 h 703"/>
                <a:gd name="T52" fmla="*/ 958 w 1416"/>
                <a:gd name="T53" fmla="*/ 693 h 703"/>
                <a:gd name="T54" fmla="*/ 889 w 1416"/>
                <a:gd name="T55" fmla="*/ 702 h 703"/>
                <a:gd name="T56" fmla="*/ 831 w 1416"/>
                <a:gd name="T57" fmla="*/ 702 h 703"/>
                <a:gd name="T58" fmla="*/ 753 w 1416"/>
                <a:gd name="T59" fmla="*/ 692 h 703"/>
                <a:gd name="T60" fmla="*/ 694 w 1416"/>
                <a:gd name="T61" fmla="*/ 676 h 703"/>
                <a:gd name="T62" fmla="*/ 639 w 1416"/>
                <a:gd name="T63" fmla="*/ 653 h 703"/>
                <a:gd name="T64" fmla="*/ 605 w 1416"/>
                <a:gd name="T65" fmla="*/ 649 h 703"/>
                <a:gd name="T66" fmla="*/ 558 w 1416"/>
                <a:gd name="T67" fmla="*/ 665 h 703"/>
                <a:gd name="T68" fmla="*/ 511 w 1416"/>
                <a:gd name="T69" fmla="*/ 671 h 703"/>
                <a:gd name="T70" fmla="*/ 460 w 1416"/>
                <a:gd name="T71" fmla="*/ 667 h 703"/>
                <a:gd name="T72" fmla="*/ 407 w 1416"/>
                <a:gd name="T73" fmla="*/ 653 h 703"/>
                <a:gd name="T74" fmla="*/ 359 w 1416"/>
                <a:gd name="T75" fmla="*/ 626 h 703"/>
                <a:gd name="T76" fmla="*/ 297 w 1416"/>
                <a:gd name="T77" fmla="*/ 643 h 703"/>
                <a:gd name="T78" fmla="*/ 236 w 1416"/>
                <a:gd name="T79" fmla="*/ 647 h 703"/>
                <a:gd name="T80" fmla="*/ 154 w 1416"/>
                <a:gd name="T81" fmla="*/ 630 h 703"/>
                <a:gd name="T82" fmla="*/ 84 w 1416"/>
                <a:gd name="T83" fmla="*/ 588 h 703"/>
                <a:gd name="T84" fmla="*/ 37 w 1416"/>
                <a:gd name="T85" fmla="*/ 536 h 703"/>
                <a:gd name="T86" fmla="*/ 10 w 1416"/>
                <a:gd name="T87" fmla="*/ 480 h 703"/>
                <a:gd name="T88" fmla="*/ 0 w 1416"/>
                <a:gd name="T89" fmla="*/ 420 h 703"/>
                <a:gd name="T90" fmla="*/ 9 w 1416"/>
                <a:gd name="T91" fmla="*/ 363 h 703"/>
                <a:gd name="T92" fmla="*/ 36 w 1416"/>
                <a:gd name="T93" fmla="*/ 307 h 703"/>
                <a:gd name="T94" fmla="*/ 77 w 1416"/>
                <a:gd name="T95" fmla="*/ 259 h 703"/>
                <a:gd name="T96" fmla="*/ 120 w 1416"/>
                <a:gd name="T97" fmla="*/ 228 h 703"/>
                <a:gd name="T98" fmla="*/ 179 w 1416"/>
                <a:gd name="T99" fmla="*/ 202 h 703"/>
                <a:gd name="T100" fmla="*/ 231 w 1416"/>
                <a:gd name="T101" fmla="*/ 194 h 703"/>
                <a:gd name="T102" fmla="*/ 245 w 1416"/>
                <a:gd name="T103" fmla="*/ 153 h 703"/>
                <a:gd name="T104" fmla="*/ 270 w 1416"/>
                <a:gd name="T105" fmla="*/ 114 h 703"/>
                <a:gd name="T106" fmla="*/ 311 w 1416"/>
                <a:gd name="T107" fmla="*/ 72 h 703"/>
                <a:gd name="T108" fmla="*/ 358 w 1416"/>
                <a:gd name="T109" fmla="*/ 41 h 703"/>
                <a:gd name="T110" fmla="*/ 421 w 1416"/>
                <a:gd name="T111" fmla="*/ 14 h 703"/>
                <a:gd name="T112" fmla="*/ 486 w 1416"/>
                <a:gd name="T113" fmla="*/ 1 h 703"/>
                <a:gd name="T114" fmla="*/ 555 w 1416"/>
                <a:gd name="T115" fmla="*/ 1 h 703"/>
                <a:gd name="T116" fmla="*/ 626 w 1416"/>
                <a:gd name="T117" fmla="*/ 13 h 703"/>
                <a:gd name="T118" fmla="*/ 693 w 1416"/>
                <a:gd name="T119" fmla="*/ 41 h 703"/>
                <a:gd name="T120" fmla="*/ 743 w 1416"/>
                <a:gd name="T121" fmla="*/ 74 h 70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416" h="703">
                  <a:moveTo>
                    <a:pt x="762" y="92"/>
                  </a:moveTo>
                  <a:lnTo>
                    <a:pt x="795" y="85"/>
                  </a:lnTo>
                  <a:lnTo>
                    <a:pt x="840" y="78"/>
                  </a:lnTo>
                  <a:lnTo>
                    <a:pt x="878" y="76"/>
                  </a:lnTo>
                  <a:lnTo>
                    <a:pt x="918" y="80"/>
                  </a:lnTo>
                  <a:lnTo>
                    <a:pt x="946" y="82"/>
                  </a:lnTo>
                  <a:lnTo>
                    <a:pt x="976" y="88"/>
                  </a:lnTo>
                  <a:lnTo>
                    <a:pt x="1007" y="99"/>
                  </a:lnTo>
                  <a:lnTo>
                    <a:pt x="1035" y="111"/>
                  </a:lnTo>
                  <a:lnTo>
                    <a:pt x="1066" y="128"/>
                  </a:lnTo>
                  <a:lnTo>
                    <a:pt x="1096" y="151"/>
                  </a:lnTo>
                  <a:lnTo>
                    <a:pt x="1116" y="171"/>
                  </a:lnTo>
                  <a:lnTo>
                    <a:pt x="1130" y="189"/>
                  </a:lnTo>
                  <a:lnTo>
                    <a:pt x="1142" y="211"/>
                  </a:lnTo>
                  <a:lnTo>
                    <a:pt x="1150" y="237"/>
                  </a:lnTo>
                  <a:lnTo>
                    <a:pt x="1175" y="230"/>
                  </a:lnTo>
                  <a:lnTo>
                    <a:pt x="1206" y="227"/>
                  </a:lnTo>
                  <a:lnTo>
                    <a:pt x="1232" y="227"/>
                  </a:lnTo>
                  <a:lnTo>
                    <a:pt x="1261" y="232"/>
                  </a:lnTo>
                  <a:lnTo>
                    <a:pt x="1285" y="240"/>
                  </a:lnTo>
                  <a:lnTo>
                    <a:pt x="1309" y="250"/>
                  </a:lnTo>
                  <a:lnTo>
                    <a:pt x="1335" y="266"/>
                  </a:lnTo>
                  <a:lnTo>
                    <a:pt x="1352" y="281"/>
                  </a:lnTo>
                  <a:lnTo>
                    <a:pt x="1369" y="297"/>
                  </a:lnTo>
                  <a:lnTo>
                    <a:pt x="1383" y="315"/>
                  </a:lnTo>
                  <a:lnTo>
                    <a:pt x="1397" y="340"/>
                  </a:lnTo>
                  <a:lnTo>
                    <a:pt x="1406" y="363"/>
                  </a:lnTo>
                  <a:lnTo>
                    <a:pt x="1412" y="388"/>
                  </a:lnTo>
                  <a:lnTo>
                    <a:pt x="1414" y="408"/>
                  </a:lnTo>
                  <a:lnTo>
                    <a:pt x="1415" y="426"/>
                  </a:lnTo>
                  <a:lnTo>
                    <a:pt x="1414" y="448"/>
                  </a:lnTo>
                  <a:lnTo>
                    <a:pt x="1411" y="470"/>
                  </a:lnTo>
                  <a:lnTo>
                    <a:pt x="1404" y="489"/>
                  </a:lnTo>
                  <a:lnTo>
                    <a:pt x="1397" y="509"/>
                  </a:lnTo>
                  <a:lnTo>
                    <a:pt x="1383" y="533"/>
                  </a:lnTo>
                  <a:lnTo>
                    <a:pt x="1367" y="554"/>
                  </a:lnTo>
                  <a:lnTo>
                    <a:pt x="1350" y="572"/>
                  </a:lnTo>
                  <a:lnTo>
                    <a:pt x="1327" y="588"/>
                  </a:lnTo>
                  <a:lnTo>
                    <a:pt x="1303" y="602"/>
                  </a:lnTo>
                  <a:lnTo>
                    <a:pt x="1282" y="610"/>
                  </a:lnTo>
                  <a:lnTo>
                    <a:pt x="1264" y="616"/>
                  </a:lnTo>
                  <a:lnTo>
                    <a:pt x="1240" y="622"/>
                  </a:lnTo>
                  <a:lnTo>
                    <a:pt x="1216" y="622"/>
                  </a:lnTo>
                  <a:lnTo>
                    <a:pt x="1191" y="622"/>
                  </a:lnTo>
                  <a:lnTo>
                    <a:pt x="1166" y="617"/>
                  </a:lnTo>
                  <a:lnTo>
                    <a:pt x="1146" y="613"/>
                  </a:lnTo>
                  <a:lnTo>
                    <a:pt x="1132" y="609"/>
                  </a:lnTo>
                  <a:lnTo>
                    <a:pt x="1119" y="624"/>
                  </a:lnTo>
                  <a:lnTo>
                    <a:pt x="1099" y="638"/>
                  </a:lnTo>
                  <a:lnTo>
                    <a:pt x="1078" y="650"/>
                  </a:lnTo>
                  <a:lnTo>
                    <a:pt x="1054" y="663"/>
                  </a:lnTo>
                  <a:lnTo>
                    <a:pt x="1025" y="675"/>
                  </a:lnTo>
                  <a:lnTo>
                    <a:pt x="995" y="685"/>
                  </a:lnTo>
                  <a:lnTo>
                    <a:pt x="958" y="693"/>
                  </a:lnTo>
                  <a:lnTo>
                    <a:pt x="926" y="699"/>
                  </a:lnTo>
                  <a:lnTo>
                    <a:pt x="889" y="702"/>
                  </a:lnTo>
                  <a:lnTo>
                    <a:pt x="861" y="702"/>
                  </a:lnTo>
                  <a:lnTo>
                    <a:pt x="831" y="702"/>
                  </a:lnTo>
                  <a:lnTo>
                    <a:pt x="791" y="698"/>
                  </a:lnTo>
                  <a:lnTo>
                    <a:pt x="753" y="692"/>
                  </a:lnTo>
                  <a:lnTo>
                    <a:pt x="727" y="686"/>
                  </a:lnTo>
                  <a:lnTo>
                    <a:pt x="694" y="676"/>
                  </a:lnTo>
                  <a:lnTo>
                    <a:pt x="660" y="663"/>
                  </a:lnTo>
                  <a:lnTo>
                    <a:pt x="639" y="653"/>
                  </a:lnTo>
                  <a:lnTo>
                    <a:pt x="623" y="642"/>
                  </a:lnTo>
                  <a:lnTo>
                    <a:pt x="605" y="649"/>
                  </a:lnTo>
                  <a:lnTo>
                    <a:pt x="580" y="659"/>
                  </a:lnTo>
                  <a:lnTo>
                    <a:pt x="558" y="665"/>
                  </a:lnTo>
                  <a:lnTo>
                    <a:pt x="536" y="668"/>
                  </a:lnTo>
                  <a:lnTo>
                    <a:pt x="511" y="671"/>
                  </a:lnTo>
                  <a:lnTo>
                    <a:pt x="489" y="671"/>
                  </a:lnTo>
                  <a:lnTo>
                    <a:pt x="460" y="667"/>
                  </a:lnTo>
                  <a:lnTo>
                    <a:pt x="432" y="661"/>
                  </a:lnTo>
                  <a:lnTo>
                    <a:pt x="407" y="653"/>
                  </a:lnTo>
                  <a:lnTo>
                    <a:pt x="381" y="639"/>
                  </a:lnTo>
                  <a:lnTo>
                    <a:pt x="359" y="626"/>
                  </a:lnTo>
                  <a:lnTo>
                    <a:pt x="327" y="638"/>
                  </a:lnTo>
                  <a:lnTo>
                    <a:pt x="297" y="643"/>
                  </a:lnTo>
                  <a:lnTo>
                    <a:pt x="273" y="647"/>
                  </a:lnTo>
                  <a:lnTo>
                    <a:pt x="236" y="647"/>
                  </a:lnTo>
                  <a:lnTo>
                    <a:pt x="198" y="643"/>
                  </a:lnTo>
                  <a:lnTo>
                    <a:pt x="154" y="630"/>
                  </a:lnTo>
                  <a:lnTo>
                    <a:pt x="116" y="610"/>
                  </a:lnTo>
                  <a:lnTo>
                    <a:pt x="84" y="588"/>
                  </a:lnTo>
                  <a:lnTo>
                    <a:pt x="54" y="559"/>
                  </a:lnTo>
                  <a:lnTo>
                    <a:pt x="37" y="536"/>
                  </a:lnTo>
                  <a:lnTo>
                    <a:pt x="23" y="512"/>
                  </a:lnTo>
                  <a:lnTo>
                    <a:pt x="10" y="480"/>
                  </a:lnTo>
                  <a:lnTo>
                    <a:pt x="3" y="452"/>
                  </a:lnTo>
                  <a:lnTo>
                    <a:pt x="0" y="420"/>
                  </a:lnTo>
                  <a:lnTo>
                    <a:pt x="2" y="394"/>
                  </a:lnTo>
                  <a:lnTo>
                    <a:pt x="9" y="363"/>
                  </a:lnTo>
                  <a:lnTo>
                    <a:pt x="19" y="334"/>
                  </a:lnTo>
                  <a:lnTo>
                    <a:pt x="36" y="307"/>
                  </a:lnTo>
                  <a:lnTo>
                    <a:pt x="54" y="281"/>
                  </a:lnTo>
                  <a:lnTo>
                    <a:pt x="77" y="259"/>
                  </a:lnTo>
                  <a:lnTo>
                    <a:pt x="99" y="242"/>
                  </a:lnTo>
                  <a:lnTo>
                    <a:pt x="120" y="228"/>
                  </a:lnTo>
                  <a:lnTo>
                    <a:pt x="151" y="212"/>
                  </a:lnTo>
                  <a:lnTo>
                    <a:pt x="179" y="202"/>
                  </a:lnTo>
                  <a:lnTo>
                    <a:pt x="204" y="198"/>
                  </a:lnTo>
                  <a:lnTo>
                    <a:pt x="231" y="194"/>
                  </a:lnTo>
                  <a:lnTo>
                    <a:pt x="236" y="175"/>
                  </a:lnTo>
                  <a:lnTo>
                    <a:pt x="245" y="153"/>
                  </a:lnTo>
                  <a:lnTo>
                    <a:pt x="256" y="135"/>
                  </a:lnTo>
                  <a:lnTo>
                    <a:pt x="270" y="114"/>
                  </a:lnTo>
                  <a:lnTo>
                    <a:pt x="287" y="92"/>
                  </a:lnTo>
                  <a:lnTo>
                    <a:pt x="311" y="72"/>
                  </a:lnTo>
                  <a:lnTo>
                    <a:pt x="332" y="55"/>
                  </a:lnTo>
                  <a:lnTo>
                    <a:pt x="358" y="41"/>
                  </a:lnTo>
                  <a:lnTo>
                    <a:pt x="390" y="25"/>
                  </a:lnTo>
                  <a:lnTo>
                    <a:pt x="421" y="14"/>
                  </a:lnTo>
                  <a:lnTo>
                    <a:pt x="452" y="6"/>
                  </a:lnTo>
                  <a:lnTo>
                    <a:pt x="486" y="1"/>
                  </a:lnTo>
                  <a:lnTo>
                    <a:pt x="519" y="0"/>
                  </a:lnTo>
                  <a:lnTo>
                    <a:pt x="555" y="1"/>
                  </a:lnTo>
                  <a:lnTo>
                    <a:pt x="587" y="4"/>
                  </a:lnTo>
                  <a:lnTo>
                    <a:pt x="626" y="13"/>
                  </a:lnTo>
                  <a:lnTo>
                    <a:pt x="666" y="28"/>
                  </a:lnTo>
                  <a:lnTo>
                    <a:pt x="693" y="41"/>
                  </a:lnTo>
                  <a:lnTo>
                    <a:pt x="719" y="56"/>
                  </a:lnTo>
                  <a:lnTo>
                    <a:pt x="743" y="74"/>
                  </a:lnTo>
                  <a:lnTo>
                    <a:pt x="762" y="92"/>
                  </a:lnTo>
                </a:path>
              </a:pathLst>
            </a:custGeom>
            <a:solidFill>
              <a:srgbClr val="3F7FFF"/>
            </a:solidFill>
            <a:ln w="50800" cap="rnd" cmpd="sng">
              <a:solidFill>
                <a:srgbClr val="BFDFFF"/>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nvGrpSpPr>
            <p:cNvPr id="137227" name="Group 15"/>
            <p:cNvGrpSpPr>
              <a:grpSpLocks/>
            </p:cNvGrpSpPr>
            <p:nvPr/>
          </p:nvGrpSpPr>
          <p:grpSpPr bwMode="auto">
            <a:xfrm>
              <a:off x="4173" y="431"/>
              <a:ext cx="385" cy="440"/>
              <a:chOff x="4173" y="431"/>
              <a:chExt cx="385" cy="440"/>
            </a:xfrm>
          </p:grpSpPr>
          <p:sp>
            <p:nvSpPr>
              <p:cNvPr id="137303" name="Freeform 16"/>
              <p:cNvSpPr>
                <a:spLocks/>
              </p:cNvSpPr>
              <p:nvPr/>
            </p:nvSpPr>
            <p:spPr bwMode="auto">
              <a:xfrm>
                <a:off x="4268" y="795"/>
                <a:ext cx="63" cy="76"/>
              </a:xfrm>
              <a:custGeom>
                <a:avLst/>
                <a:gdLst>
                  <a:gd name="T0" fmla="*/ 62 w 63"/>
                  <a:gd name="T1" fmla="*/ 25 h 76"/>
                  <a:gd name="T2" fmla="*/ 58 w 63"/>
                  <a:gd name="T3" fmla="*/ 42 h 76"/>
                  <a:gd name="T4" fmla="*/ 53 w 63"/>
                  <a:gd name="T5" fmla="*/ 51 h 76"/>
                  <a:gd name="T6" fmla="*/ 42 w 63"/>
                  <a:gd name="T7" fmla="*/ 66 h 76"/>
                  <a:gd name="T8" fmla="*/ 37 w 63"/>
                  <a:gd name="T9" fmla="*/ 75 h 76"/>
                  <a:gd name="T10" fmla="*/ 0 w 63"/>
                  <a:gd name="T11" fmla="*/ 46 h 76"/>
                  <a:gd name="T12" fmla="*/ 17 w 63"/>
                  <a:gd name="T13" fmla="*/ 13 h 76"/>
                  <a:gd name="T14" fmla="*/ 22 w 63"/>
                  <a:gd name="T15" fmla="*/ 0 h 76"/>
                  <a:gd name="T16" fmla="*/ 62 w 63"/>
                  <a:gd name="T17" fmla="*/ 25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3" h="76">
                    <a:moveTo>
                      <a:pt x="62" y="25"/>
                    </a:moveTo>
                    <a:lnTo>
                      <a:pt x="58" y="42"/>
                    </a:lnTo>
                    <a:lnTo>
                      <a:pt x="53" y="51"/>
                    </a:lnTo>
                    <a:lnTo>
                      <a:pt x="42" y="66"/>
                    </a:lnTo>
                    <a:lnTo>
                      <a:pt x="37" y="75"/>
                    </a:lnTo>
                    <a:lnTo>
                      <a:pt x="0" y="46"/>
                    </a:lnTo>
                    <a:lnTo>
                      <a:pt x="17" y="13"/>
                    </a:lnTo>
                    <a:lnTo>
                      <a:pt x="22" y="0"/>
                    </a:lnTo>
                    <a:lnTo>
                      <a:pt x="62" y="25"/>
                    </a:lnTo>
                  </a:path>
                </a:pathLst>
              </a:custGeom>
              <a:solidFill>
                <a:srgbClr val="FFBFB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nvGrpSpPr>
              <p:cNvPr id="137304" name="Group 17"/>
              <p:cNvGrpSpPr>
                <a:grpSpLocks/>
              </p:cNvGrpSpPr>
              <p:nvPr/>
            </p:nvGrpSpPr>
            <p:grpSpPr bwMode="auto">
              <a:xfrm>
                <a:off x="4396" y="740"/>
                <a:ext cx="70" cy="61"/>
                <a:chOff x="4396" y="740"/>
                <a:chExt cx="70" cy="61"/>
              </a:xfrm>
            </p:grpSpPr>
            <p:sp>
              <p:nvSpPr>
                <p:cNvPr id="137312" name="Freeform 18"/>
                <p:cNvSpPr>
                  <a:spLocks/>
                </p:cNvSpPr>
                <p:nvPr/>
              </p:nvSpPr>
              <p:spPr bwMode="auto">
                <a:xfrm>
                  <a:off x="4396" y="758"/>
                  <a:ext cx="55" cy="43"/>
                </a:xfrm>
                <a:custGeom>
                  <a:avLst/>
                  <a:gdLst>
                    <a:gd name="T0" fmla="*/ 54 w 55"/>
                    <a:gd name="T1" fmla="*/ 0 h 43"/>
                    <a:gd name="T2" fmla="*/ 53 w 55"/>
                    <a:gd name="T3" fmla="*/ 16 h 43"/>
                    <a:gd name="T4" fmla="*/ 52 w 55"/>
                    <a:gd name="T5" fmla="*/ 27 h 43"/>
                    <a:gd name="T6" fmla="*/ 52 w 55"/>
                    <a:gd name="T7" fmla="*/ 34 h 43"/>
                    <a:gd name="T8" fmla="*/ 52 w 55"/>
                    <a:gd name="T9" fmla="*/ 42 h 43"/>
                    <a:gd name="T10" fmla="*/ 0 w 55"/>
                    <a:gd name="T11" fmla="*/ 38 h 43"/>
                    <a:gd name="T12" fmla="*/ 2 w 55"/>
                    <a:gd name="T13" fmla="*/ 1 h 43"/>
                    <a:gd name="T14" fmla="*/ 54 w 55"/>
                    <a:gd name="T15" fmla="*/ 0 h 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 h="43">
                      <a:moveTo>
                        <a:pt x="54" y="0"/>
                      </a:moveTo>
                      <a:lnTo>
                        <a:pt x="53" y="16"/>
                      </a:lnTo>
                      <a:lnTo>
                        <a:pt x="52" y="27"/>
                      </a:lnTo>
                      <a:lnTo>
                        <a:pt x="52" y="34"/>
                      </a:lnTo>
                      <a:lnTo>
                        <a:pt x="52" y="42"/>
                      </a:lnTo>
                      <a:lnTo>
                        <a:pt x="0" y="38"/>
                      </a:lnTo>
                      <a:lnTo>
                        <a:pt x="2" y="1"/>
                      </a:lnTo>
                      <a:lnTo>
                        <a:pt x="54" y="0"/>
                      </a:lnTo>
                    </a:path>
                  </a:pathLst>
                </a:custGeom>
                <a:solidFill>
                  <a:srgbClr val="5F3F1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313" name="Freeform 19"/>
                <p:cNvSpPr>
                  <a:spLocks/>
                </p:cNvSpPr>
                <p:nvPr/>
              </p:nvSpPr>
              <p:spPr bwMode="auto">
                <a:xfrm>
                  <a:off x="4411" y="740"/>
                  <a:ext cx="55" cy="22"/>
                </a:xfrm>
                <a:custGeom>
                  <a:avLst/>
                  <a:gdLst>
                    <a:gd name="T0" fmla="*/ 54 w 55"/>
                    <a:gd name="T1" fmla="*/ 2 h 22"/>
                    <a:gd name="T2" fmla="*/ 54 w 55"/>
                    <a:gd name="T3" fmla="*/ 21 h 22"/>
                    <a:gd name="T4" fmla="*/ 0 w 55"/>
                    <a:gd name="T5" fmla="*/ 21 h 22"/>
                    <a:gd name="T6" fmla="*/ 2 w 55"/>
                    <a:gd name="T7" fmla="*/ 0 h 22"/>
                    <a:gd name="T8" fmla="*/ 54 w 55"/>
                    <a:gd name="T9" fmla="*/ 2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22">
                      <a:moveTo>
                        <a:pt x="54" y="2"/>
                      </a:moveTo>
                      <a:lnTo>
                        <a:pt x="54" y="21"/>
                      </a:lnTo>
                      <a:lnTo>
                        <a:pt x="0" y="21"/>
                      </a:lnTo>
                      <a:lnTo>
                        <a:pt x="2" y="0"/>
                      </a:lnTo>
                      <a:lnTo>
                        <a:pt x="54" y="2"/>
                      </a:lnTo>
                    </a:path>
                  </a:pathLst>
                </a:custGeom>
                <a:solidFill>
                  <a:srgbClr val="FF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sp>
            <p:nvSpPr>
              <p:cNvPr id="137305" name="Freeform 20"/>
              <p:cNvSpPr>
                <a:spLocks/>
              </p:cNvSpPr>
              <p:nvPr/>
            </p:nvSpPr>
            <p:spPr bwMode="auto">
              <a:xfrm>
                <a:off x="4220" y="470"/>
                <a:ext cx="338" cy="395"/>
              </a:xfrm>
              <a:custGeom>
                <a:avLst/>
                <a:gdLst>
                  <a:gd name="T0" fmla="*/ 288 w 338"/>
                  <a:gd name="T1" fmla="*/ 135 h 395"/>
                  <a:gd name="T2" fmla="*/ 315 w 338"/>
                  <a:gd name="T3" fmla="*/ 142 h 395"/>
                  <a:gd name="T4" fmla="*/ 330 w 338"/>
                  <a:gd name="T5" fmla="*/ 161 h 395"/>
                  <a:gd name="T6" fmla="*/ 337 w 338"/>
                  <a:gd name="T7" fmla="*/ 185 h 395"/>
                  <a:gd name="T8" fmla="*/ 334 w 338"/>
                  <a:gd name="T9" fmla="*/ 206 h 395"/>
                  <a:gd name="T10" fmla="*/ 325 w 338"/>
                  <a:gd name="T11" fmla="*/ 221 h 395"/>
                  <a:gd name="T12" fmla="*/ 305 w 338"/>
                  <a:gd name="T13" fmla="*/ 231 h 395"/>
                  <a:gd name="T14" fmla="*/ 275 w 338"/>
                  <a:gd name="T15" fmla="*/ 229 h 395"/>
                  <a:gd name="T16" fmla="*/ 260 w 338"/>
                  <a:gd name="T17" fmla="*/ 228 h 395"/>
                  <a:gd name="T18" fmla="*/ 271 w 338"/>
                  <a:gd name="T19" fmla="*/ 266 h 395"/>
                  <a:gd name="T20" fmla="*/ 225 w 338"/>
                  <a:gd name="T21" fmla="*/ 271 h 395"/>
                  <a:gd name="T22" fmla="*/ 207 w 338"/>
                  <a:gd name="T23" fmla="*/ 275 h 395"/>
                  <a:gd name="T24" fmla="*/ 197 w 338"/>
                  <a:gd name="T25" fmla="*/ 283 h 395"/>
                  <a:gd name="T26" fmla="*/ 212 w 338"/>
                  <a:gd name="T27" fmla="*/ 318 h 395"/>
                  <a:gd name="T28" fmla="*/ 250 w 338"/>
                  <a:gd name="T29" fmla="*/ 317 h 395"/>
                  <a:gd name="T30" fmla="*/ 262 w 338"/>
                  <a:gd name="T31" fmla="*/ 338 h 395"/>
                  <a:gd name="T32" fmla="*/ 251 w 338"/>
                  <a:gd name="T33" fmla="*/ 381 h 395"/>
                  <a:gd name="T34" fmla="*/ 228 w 338"/>
                  <a:gd name="T35" fmla="*/ 394 h 395"/>
                  <a:gd name="T36" fmla="*/ 164 w 338"/>
                  <a:gd name="T37" fmla="*/ 386 h 395"/>
                  <a:gd name="T38" fmla="*/ 101 w 338"/>
                  <a:gd name="T39" fmla="*/ 355 h 395"/>
                  <a:gd name="T40" fmla="*/ 61 w 338"/>
                  <a:gd name="T41" fmla="*/ 320 h 395"/>
                  <a:gd name="T42" fmla="*/ 47 w 338"/>
                  <a:gd name="T43" fmla="*/ 292 h 395"/>
                  <a:gd name="T44" fmla="*/ 19 w 338"/>
                  <a:gd name="T45" fmla="*/ 246 h 395"/>
                  <a:gd name="T46" fmla="*/ 5 w 338"/>
                  <a:gd name="T47" fmla="*/ 200 h 395"/>
                  <a:gd name="T48" fmla="*/ 0 w 338"/>
                  <a:gd name="T49" fmla="*/ 141 h 395"/>
                  <a:gd name="T50" fmla="*/ 12 w 338"/>
                  <a:gd name="T51" fmla="*/ 76 h 395"/>
                  <a:gd name="T52" fmla="*/ 45 w 338"/>
                  <a:gd name="T53" fmla="*/ 30 h 395"/>
                  <a:gd name="T54" fmla="*/ 75 w 338"/>
                  <a:gd name="T55" fmla="*/ 11 h 395"/>
                  <a:gd name="T56" fmla="*/ 116 w 338"/>
                  <a:gd name="T57" fmla="*/ 0 h 395"/>
                  <a:gd name="T58" fmla="*/ 195 w 338"/>
                  <a:gd name="T59" fmla="*/ 13 h 395"/>
                  <a:gd name="T60" fmla="*/ 240 w 338"/>
                  <a:gd name="T61" fmla="*/ 47 h 395"/>
                  <a:gd name="T62" fmla="*/ 267 w 338"/>
                  <a:gd name="T63" fmla="*/ 90 h 395"/>
                  <a:gd name="T64" fmla="*/ 271 w 338"/>
                  <a:gd name="T65" fmla="*/ 134 h 3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8" h="395">
                    <a:moveTo>
                      <a:pt x="271" y="134"/>
                    </a:moveTo>
                    <a:lnTo>
                      <a:pt x="288" y="135"/>
                    </a:lnTo>
                    <a:lnTo>
                      <a:pt x="305" y="138"/>
                    </a:lnTo>
                    <a:lnTo>
                      <a:pt x="315" y="142"/>
                    </a:lnTo>
                    <a:lnTo>
                      <a:pt x="323" y="149"/>
                    </a:lnTo>
                    <a:lnTo>
                      <a:pt x="330" y="161"/>
                    </a:lnTo>
                    <a:lnTo>
                      <a:pt x="334" y="175"/>
                    </a:lnTo>
                    <a:lnTo>
                      <a:pt x="337" y="185"/>
                    </a:lnTo>
                    <a:lnTo>
                      <a:pt x="337" y="195"/>
                    </a:lnTo>
                    <a:lnTo>
                      <a:pt x="334" y="206"/>
                    </a:lnTo>
                    <a:lnTo>
                      <a:pt x="330" y="216"/>
                    </a:lnTo>
                    <a:lnTo>
                      <a:pt x="325" y="221"/>
                    </a:lnTo>
                    <a:lnTo>
                      <a:pt x="315" y="228"/>
                    </a:lnTo>
                    <a:lnTo>
                      <a:pt x="305" y="231"/>
                    </a:lnTo>
                    <a:lnTo>
                      <a:pt x="291" y="232"/>
                    </a:lnTo>
                    <a:lnTo>
                      <a:pt x="275" y="229"/>
                    </a:lnTo>
                    <a:lnTo>
                      <a:pt x="268" y="228"/>
                    </a:lnTo>
                    <a:lnTo>
                      <a:pt x="260" y="228"/>
                    </a:lnTo>
                    <a:lnTo>
                      <a:pt x="270" y="231"/>
                    </a:lnTo>
                    <a:lnTo>
                      <a:pt x="271" y="266"/>
                    </a:lnTo>
                    <a:lnTo>
                      <a:pt x="242" y="270"/>
                    </a:lnTo>
                    <a:lnTo>
                      <a:pt x="225" y="271"/>
                    </a:lnTo>
                    <a:lnTo>
                      <a:pt x="217" y="271"/>
                    </a:lnTo>
                    <a:lnTo>
                      <a:pt x="207" y="275"/>
                    </a:lnTo>
                    <a:lnTo>
                      <a:pt x="200" y="280"/>
                    </a:lnTo>
                    <a:lnTo>
                      <a:pt x="197" y="283"/>
                    </a:lnTo>
                    <a:lnTo>
                      <a:pt x="195" y="311"/>
                    </a:lnTo>
                    <a:lnTo>
                      <a:pt x="212" y="318"/>
                    </a:lnTo>
                    <a:lnTo>
                      <a:pt x="227" y="318"/>
                    </a:lnTo>
                    <a:lnTo>
                      <a:pt x="250" y="317"/>
                    </a:lnTo>
                    <a:lnTo>
                      <a:pt x="266" y="314"/>
                    </a:lnTo>
                    <a:lnTo>
                      <a:pt x="262" y="338"/>
                    </a:lnTo>
                    <a:lnTo>
                      <a:pt x="260" y="364"/>
                    </a:lnTo>
                    <a:lnTo>
                      <a:pt x="251" y="381"/>
                    </a:lnTo>
                    <a:lnTo>
                      <a:pt x="244" y="387"/>
                    </a:lnTo>
                    <a:lnTo>
                      <a:pt x="228" y="394"/>
                    </a:lnTo>
                    <a:lnTo>
                      <a:pt x="189" y="391"/>
                    </a:lnTo>
                    <a:lnTo>
                      <a:pt x="164" y="386"/>
                    </a:lnTo>
                    <a:lnTo>
                      <a:pt x="129" y="369"/>
                    </a:lnTo>
                    <a:lnTo>
                      <a:pt x="101" y="355"/>
                    </a:lnTo>
                    <a:lnTo>
                      <a:pt x="70" y="335"/>
                    </a:lnTo>
                    <a:lnTo>
                      <a:pt x="61" y="320"/>
                    </a:lnTo>
                    <a:lnTo>
                      <a:pt x="54" y="306"/>
                    </a:lnTo>
                    <a:lnTo>
                      <a:pt x="47" y="292"/>
                    </a:lnTo>
                    <a:lnTo>
                      <a:pt x="30" y="270"/>
                    </a:lnTo>
                    <a:lnTo>
                      <a:pt x="19" y="246"/>
                    </a:lnTo>
                    <a:lnTo>
                      <a:pt x="12" y="223"/>
                    </a:lnTo>
                    <a:lnTo>
                      <a:pt x="5" y="200"/>
                    </a:lnTo>
                    <a:lnTo>
                      <a:pt x="2" y="174"/>
                    </a:lnTo>
                    <a:lnTo>
                      <a:pt x="0" y="141"/>
                    </a:lnTo>
                    <a:lnTo>
                      <a:pt x="4" y="107"/>
                    </a:lnTo>
                    <a:lnTo>
                      <a:pt x="12" y="76"/>
                    </a:lnTo>
                    <a:lnTo>
                      <a:pt x="24" y="55"/>
                    </a:lnTo>
                    <a:lnTo>
                      <a:pt x="45" y="30"/>
                    </a:lnTo>
                    <a:lnTo>
                      <a:pt x="60" y="19"/>
                    </a:lnTo>
                    <a:lnTo>
                      <a:pt x="75" y="11"/>
                    </a:lnTo>
                    <a:lnTo>
                      <a:pt x="92" y="4"/>
                    </a:lnTo>
                    <a:lnTo>
                      <a:pt x="116" y="0"/>
                    </a:lnTo>
                    <a:lnTo>
                      <a:pt x="150" y="1"/>
                    </a:lnTo>
                    <a:lnTo>
                      <a:pt x="195" y="13"/>
                    </a:lnTo>
                    <a:lnTo>
                      <a:pt x="223" y="30"/>
                    </a:lnTo>
                    <a:lnTo>
                      <a:pt x="240" y="47"/>
                    </a:lnTo>
                    <a:lnTo>
                      <a:pt x="256" y="69"/>
                    </a:lnTo>
                    <a:lnTo>
                      <a:pt x="267" y="90"/>
                    </a:lnTo>
                    <a:lnTo>
                      <a:pt x="271" y="118"/>
                    </a:lnTo>
                    <a:lnTo>
                      <a:pt x="271" y="134"/>
                    </a:lnTo>
                  </a:path>
                </a:pathLst>
              </a:custGeom>
              <a:solidFill>
                <a:srgbClr val="FFBFB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nvGrpSpPr>
              <p:cNvPr id="137306" name="Group 21"/>
              <p:cNvGrpSpPr>
                <a:grpSpLocks/>
              </p:cNvGrpSpPr>
              <p:nvPr/>
            </p:nvGrpSpPr>
            <p:grpSpPr bwMode="auto">
              <a:xfrm>
                <a:off x="4400" y="585"/>
                <a:ext cx="70" cy="93"/>
                <a:chOff x="4400" y="585"/>
                <a:chExt cx="70" cy="93"/>
              </a:xfrm>
            </p:grpSpPr>
            <p:sp>
              <p:nvSpPr>
                <p:cNvPr id="137310" name="Freeform 22"/>
                <p:cNvSpPr>
                  <a:spLocks/>
                </p:cNvSpPr>
                <p:nvPr/>
              </p:nvSpPr>
              <p:spPr bwMode="auto">
                <a:xfrm>
                  <a:off x="4400" y="585"/>
                  <a:ext cx="70" cy="93"/>
                </a:xfrm>
                <a:custGeom>
                  <a:avLst/>
                  <a:gdLst>
                    <a:gd name="T0" fmla="*/ 35 w 70"/>
                    <a:gd name="T1" fmla="*/ 0 h 93"/>
                    <a:gd name="T2" fmla="*/ 32 w 70"/>
                    <a:gd name="T3" fmla="*/ 0 h 93"/>
                    <a:gd name="T4" fmla="*/ 26 w 70"/>
                    <a:gd name="T5" fmla="*/ 1 h 93"/>
                    <a:gd name="T6" fmla="*/ 20 w 70"/>
                    <a:gd name="T7" fmla="*/ 3 h 93"/>
                    <a:gd name="T8" fmla="*/ 15 w 70"/>
                    <a:gd name="T9" fmla="*/ 7 h 93"/>
                    <a:gd name="T10" fmla="*/ 10 w 70"/>
                    <a:gd name="T11" fmla="*/ 13 h 93"/>
                    <a:gd name="T12" fmla="*/ 6 w 70"/>
                    <a:gd name="T13" fmla="*/ 20 h 93"/>
                    <a:gd name="T14" fmla="*/ 2 w 70"/>
                    <a:gd name="T15" fmla="*/ 28 h 93"/>
                    <a:gd name="T16" fmla="*/ 1 w 70"/>
                    <a:gd name="T17" fmla="*/ 37 h 93"/>
                    <a:gd name="T18" fmla="*/ 0 w 70"/>
                    <a:gd name="T19" fmla="*/ 46 h 93"/>
                    <a:gd name="T20" fmla="*/ 1 w 70"/>
                    <a:gd name="T21" fmla="*/ 58 h 93"/>
                    <a:gd name="T22" fmla="*/ 2 w 70"/>
                    <a:gd name="T23" fmla="*/ 66 h 93"/>
                    <a:gd name="T24" fmla="*/ 7 w 70"/>
                    <a:gd name="T25" fmla="*/ 75 h 93"/>
                    <a:gd name="T26" fmla="*/ 12 w 70"/>
                    <a:gd name="T27" fmla="*/ 80 h 93"/>
                    <a:gd name="T28" fmla="*/ 16 w 70"/>
                    <a:gd name="T29" fmla="*/ 86 h 93"/>
                    <a:gd name="T30" fmla="*/ 22 w 70"/>
                    <a:gd name="T31" fmla="*/ 89 h 93"/>
                    <a:gd name="T32" fmla="*/ 28 w 70"/>
                    <a:gd name="T33" fmla="*/ 92 h 93"/>
                    <a:gd name="T34" fmla="*/ 35 w 70"/>
                    <a:gd name="T35" fmla="*/ 92 h 93"/>
                    <a:gd name="T36" fmla="*/ 41 w 70"/>
                    <a:gd name="T37" fmla="*/ 92 h 93"/>
                    <a:gd name="T38" fmla="*/ 48 w 70"/>
                    <a:gd name="T39" fmla="*/ 89 h 93"/>
                    <a:gd name="T40" fmla="*/ 55 w 70"/>
                    <a:gd name="T41" fmla="*/ 84 h 93"/>
                    <a:gd name="T42" fmla="*/ 59 w 70"/>
                    <a:gd name="T43" fmla="*/ 80 h 93"/>
                    <a:gd name="T44" fmla="*/ 62 w 70"/>
                    <a:gd name="T45" fmla="*/ 75 h 93"/>
                    <a:gd name="T46" fmla="*/ 65 w 70"/>
                    <a:gd name="T47" fmla="*/ 69 h 93"/>
                    <a:gd name="T48" fmla="*/ 68 w 70"/>
                    <a:gd name="T49" fmla="*/ 61 h 93"/>
                    <a:gd name="T50" fmla="*/ 69 w 70"/>
                    <a:gd name="T51" fmla="*/ 54 h 93"/>
                    <a:gd name="T52" fmla="*/ 69 w 70"/>
                    <a:gd name="T53" fmla="*/ 47 h 93"/>
                    <a:gd name="T54" fmla="*/ 69 w 70"/>
                    <a:gd name="T55" fmla="*/ 41 h 93"/>
                    <a:gd name="T56" fmla="*/ 68 w 70"/>
                    <a:gd name="T57" fmla="*/ 35 h 93"/>
                    <a:gd name="T58" fmla="*/ 66 w 70"/>
                    <a:gd name="T59" fmla="*/ 27 h 93"/>
                    <a:gd name="T60" fmla="*/ 62 w 70"/>
                    <a:gd name="T61" fmla="*/ 19 h 93"/>
                    <a:gd name="T62" fmla="*/ 58 w 70"/>
                    <a:gd name="T63" fmla="*/ 11 h 93"/>
                    <a:gd name="T64" fmla="*/ 54 w 70"/>
                    <a:gd name="T65" fmla="*/ 7 h 93"/>
                    <a:gd name="T66" fmla="*/ 48 w 70"/>
                    <a:gd name="T67" fmla="*/ 4 h 93"/>
                    <a:gd name="T68" fmla="*/ 42 w 70"/>
                    <a:gd name="T69" fmla="*/ 1 h 93"/>
                    <a:gd name="T70" fmla="*/ 35 w 70"/>
                    <a:gd name="T71" fmla="*/ 0 h 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0" h="93">
                      <a:moveTo>
                        <a:pt x="35" y="0"/>
                      </a:moveTo>
                      <a:lnTo>
                        <a:pt x="32" y="0"/>
                      </a:lnTo>
                      <a:lnTo>
                        <a:pt x="26" y="1"/>
                      </a:lnTo>
                      <a:lnTo>
                        <a:pt x="20" y="3"/>
                      </a:lnTo>
                      <a:lnTo>
                        <a:pt x="15" y="7"/>
                      </a:lnTo>
                      <a:lnTo>
                        <a:pt x="10" y="13"/>
                      </a:lnTo>
                      <a:lnTo>
                        <a:pt x="6" y="20"/>
                      </a:lnTo>
                      <a:lnTo>
                        <a:pt x="2" y="28"/>
                      </a:lnTo>
                      <a:lnTo>
                        <a:pt x="1" y="37"/>
                      </a:lnTo>
                      <a:lnTo>
                        <a:pt x="0" y="46"/>
                      </a:lnTo>
                      <a:lnTo>
                        <a:pt x="1" y="58"/>
                      </a:lnTo>
                      <a:lnTo>
                        <a:pt x="2" y="66"/>
                      </a:lnTo>
                      <a:lnTo>
                        <a:pt x="7" y="75"/>
                      </a:lnTo>
                      <a:lnTo>
                        <a:pt x="12" y="80"/>
                      </a:lnTo>
                      <a:lnTo>
                        <a:pt x="16" y="86"/>
                      </a:lnTo>
                      <a:lnTo>
                        <a:pt x="22" y="89"/>
                      </a:lnTo>
                      <a:lnTo>
                        <a:pt x="28" y="92"/>
                      </a:lnTo>
                      <a:lnTo>
                        <a:pt x="35" y="92"/>
                      </a:lnTo>
                      <a:lnTo>
                        <a:pt x="41" y="92"/>
                      </a:lnTo>
                      <a:lnTo>
                        <a:pt x="48" y="89"/>
                      </a:lnTo>
                      <a:lnTo>
                        <a:pt x="55" y="84"/>
                      </a:lnTo>
                      <a:lnTo>
                        <a:pt x="59" y="80"/>
                      </a:lnTo>
                      <a:lnTo>
                        <a:pt x="62" y="75"/>
                      </a:lnTo>
                      <a:lnTo>
                        <a:pt x="65" y="69"/>
                      </a:lnTo>
                      <a:lnTo>
                        <a:pt x="68" y="61"/>
                      </a:lnTo>
                      <a:lnTo>
                        <a:pt x="69" y="54"/>
                      </a:lnTo>
                      <a:lnTo>
                        <a:pt x="69" y="47"/>
                      </a:lnTo>
                      <a:lnTo>
                        <a:pt x="69" y="41"/>
                      </a:lnTo>
                      <a:lnTo>
                        <a:pt x="68" y="35"/>
                      </a:lnTo>
                      <a:lnTo>
                        <a:pt x="66" y="27"/>
                      </a:lnTo>
                      <a:lnTo>
                        <a:pt x="62" y="19"/>
                      </a:lnTo>
                      <a:lnTo>
                        <a:pt x="58" y="11"/>
                      </a:lnTo>
                      <a:lnTo>
                        <a:pt x="54" y="7"/>
                      </a:lnTo>
                      <a:lnTo>
                        <a:pt x="48" y="4"/>
                      </a:lnTo>
                      <a:lnTo>
                        <a:pt x="42" y="1"/>
                      </a:lnTo>
                      <a:lnTo>
                        <a:pt x="35" y="0"/>
                      </a:lnTo>
                    </a:path>
                  </a:pathLst>
                </a:custGeom>
                <a:solidFill>
                  <a:srgbClr val="FF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311" name="Freeform 23"/>
                <p:cNvSpPr>
                  <a:spLocks/>
                </p:cNvSpPr>
                <p:nvPr/>
              </p:nvSpPr>
              <p:spPr bwMode="auto">
                <a:xfrm>
                  <a:off x="4436" y="625"/>
                  <a:ext cx="30" cy="39"/>
                </a:xfrm>
                <a:custGeom>
                  <a:avLst/>
                  <a:gdLst>
                    <a:gd name="T0" fmla="*/ 15 w 30"/>
                    <a:gd name="T1" fmla="*/ 0 h 39"/>
                    <a:gd name="T2" fmla="*/ 14 w 30"/>
                    <a:gd name="T3" fmla="*/ 0 h 39"/>
                    <a:gd name="T4" fmla="*/ 12 w 30"/>
                    <a:gd name="T5" fmla="*/ 1 h 39"/>
                    <a:gd name="T6" fmla="*/ 8 w 30"/>
                    <a:gd name="T7" fmla="*/ 1 h 39"/>
                    <a:gd name="T8" fmla="*/ 8 w 30"/>
                    <a:gd name="T9" fmla="*/ 3 h 39"/>
                    <a:gd name="T10" fmla="*/ 5 w 30"/>
                    <a:gd name="T11" fmla="*/ 6 h 39"/>
                    <a:gd name="T12" fmla="*/ 3 w 30"/>
                    <a:gd name="T13" fmla="*/ 9 h 39"/>
                    <a:gd name="T14" fmla="*/ 1 w 30"/>
                    <a:gd name="T15" fmla="*/ 12 h 39"/>
                    <a:gd name="T16" fmla="*/ 0 w 30"/>
                    <a:gd name="T17" fmla="*/ 15 h 39"/>
                    <a:gd name="T18" fmla="*/ 0 w 30"/>
                    <a:gd name="T19" fmla="*/ 18 h 39"/>
                    <a:gd name="T20" fmla="*/ 1 w 30"/>
                    <a:gd name="T21" fmla="*/ 24 h 39"/>
                    <a:gd name="T22" fmla="*/ 2 w 30"/>
                    <a:gd name="T23" fmla="*/ 26 h 39"/>
                    <a:gd name="T24" fmla="*/ 3 w 30"/>
                    <a:gd name="T25" fmla="*/ 30 h 39"/>
                    <a:gd name="T26" fmla="*/ 5 w 30"/>
                    <a:gd name="T27" fmla="*/ 33 h 39"/>
                    <a:gd name="T28" fmla="*/ 8 w 30"/>
                    <a:gd name="T29" fmla="*/ 35 h 39"/>
                    <a:gd name="T30" fmla="*/ 9 w 30"/>
                    <a:gd name="T31" fmla="*/ 37 h 39"/>
                    <a:gd name="T32" fmla="*/ 12 w 30"/>
                    <a:gd name="T33" fmla="*/ 38 h 39"/>
                    <a:gd name="T34" fmla="*/ 15 w 30"/>
                    <a:gd name="T35" fmla="*/ 38 h 39"/>
                    <a:gd name="T36" fmla="*/ 18 w 30"/>
                    <a:gd name="T37" fmla="*/ 38 h 39"/>
                    <a:gd name="T38" fmla="*/ 21 w 30"/>
                    <a:gd name="T39" fmla="*/ 36 h 39"/>
                    <a:gd name="T40" fmla="*/ 23 w 30"/>
                    <a:gd name="T41" fmla="*/ 35 h 39"/>
                    <a:gd name="T42" fmla="*/ 25 w 30"/>
                    <a:gd name="T43" fmla="*/ 33 h 39"/>
                    <a:gd name="T44" fmla="*/ 26 w 30"/>
                    <a:gd name="T45" fmla="*/ 30 h 39"/>
                    <a:gd name="T46" fmla="*/ 27 w 30"/>
                    <a:gd name="T47" fmla="*/ 29 h 39"/>
                    <a:gd name="T48" fmla="*/ 29 w 30"/>
                    <a:gd name="T49" fmla="*/ 25 h 39"/>
                    <a:gd name="T50" fmla="*/ 29 w 30"/>
                    <a:gd name="T51" fmla="*/ 23 h 39"/>
                    <a:gd name="T52" fmla="*/ 29 w 30"/>
                    <a:gd name="T53" fmla="*/ 19 h 39"/>
                    <a:gd name="T54" fmla="*/ 29 w 30"/>
                    <a:gd name="T55" fmla="*/ 17 h 39"/>
                    <a:gd name="T56" fmla="*/ 29 w 30"/>
                    <a:gd name="T57" fmla="*/ 14 h 39"/>
                    <a:gd name="T58" fmla="*/ 28 w 30"/>
                    <a:gd name="T59" fmla="*/ 10 h 39"/>
                    <a:gd name="T60" fmla="*/ 26 w 30"/>
                    <a:gd name="T61" fmla="*/ 7 h 39"/>
                    <a:gd name="T62" fmla="*/ 25 w 30"/>
                    <a:gd name="T63" fmla="*/ 4 h 39"/>
                    <a:gd name="T64" fmla="*/ 23 w 30"/>
                    <a:gd name="T65" fmla="*/ 3 h 39"/>
                    <a:gd name="T66" fmla="*/ 21 w 30"/>
                    <a:gd name="T67" fmla="*/ 2 h 39"/>
                    <a:gd name="T68" fmla="*/ 18 w 30"/>
                    <a:gd name="T69" fmla="*/ 1 h 39"/>
                    <a:gd name="T70" fmla="*/ 15 w 30"/>
                    <a:gd name="T71" fmla="*/ 0 h 3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0" h="39">
                      <a:moveTo>
                        <a:pt x="15" y="0"/>
                      </a:moveTo>
                      <a:lnTo>
                        <a:pt x="14" y="0"/>
                      </a:lnTo>
                      <a:lnTo>
                        <a:pt x="12" y="1"/>
                      </a:lnTo>
                      <a:lnTo>
                        <a:pt x="8" y="1"/>
                      </a:lnTo>
                      <a:lnTo>
                        <a:pt x="8" y="3"/>
                      </a:lnTo>
                      <a:lnTo>
                        <a:pt x="5" y="6"/>
                      </a:lnTo>
                      <a:lnTo>
                        <a:pt x="3" y="9"/>
                      </a:lnTo>
                      <a:lnTo>
                        <a:pt x="1" y="12"/>
                      </a:lnTo>
                      <a:lnTo>
                        <a:pt x="0" y="15"/>
                      </a:lnTo>
                      <a:lnTo>
                        <a:pt x="0" y="18"/>
                      </a:lnTo>
                      <a:lnTo>
                        <a:pt x="1" y="24"/>
                      </a:lnTo>
                      <a:lnTo>
                        <a:pt x="2" y="26"/>
                      </a:lnTo>
                      <a:lnTo>
                        <a:pt x="3" y="30"/>
                      </a:lnTo>
                      <a:lnTo>
                        <a:pt x="5" y="33"/>
                      </a:lnTo>
                      <a:lnTo>
                        <a:pt x="8" y="35"/>
                      </a:lnTo>
                      <a:lnTo>
                        <a:pt x="9" y="37"/>
                      </a:lnTo>
                      <a:lnTo>
                        <a:pt x="12" y="38"/>
                      </a:lnTo>
                      <a:lnTo>
                        <a:pt x="15" y="38"/>
                      </a:lnTo>
                      <a:lnTo>
                        <a:pt x="18" y="38"/>
                      </a:lnTo>
                      <a:lnTo>
                        <a:pt x="21" y="36"/>
                      </a:lnTo>
                      <a:lnTo>
                        <a:pt x="23" y="35"/>
                      </a:lnTo>
                      <a:lnTo>
                        <a:pt x="25" y="33"/>
                      </a:lnTo>
                      <a:lnTo>
                        <a:pt x="26" y="30"/>
                      </a:lnTo>
                      <a:lnTo>
                        <a:pt x="27" y="29"/>
                      </a:lnTo>
                      <a:lnTo>
                        <a:pt x="29" y="25"/>
                      </a:lnTo>
                      <a:lnTo>
                        <a:pt x="29" y="23"/>
                      </a:lnTo>
                      <a:lnTo>
                        <a:pt x="29" y="19"/>
                      </a:lnTo>
                      <a:lnTo>
                        <a:pt x="29" y="17"/>
                      </a:lnTo>
                      <a:lnTo>
                        <a:pt x="29" y="14"/>
                      </a:lnTo>
                      <a:lnTo>
                        <a:pt x="28" y="10"/>
                      </a:lnTo>
                      <a:lnTo>
                        <a:pt x="26" y="7"/>
                      </a:lnTo>
                      <a:lnTo>
                        <a:pt x="25" y="4"/>
                      </a:lnTo>
                      <a:lnTo>
                        <a:pt x="23" y="3"/>
                      </a:lnTo>
                      <a:lnTo>
                        <a:pt x="21" y="2"/>
                      </a:lnTo>
                      <a:lnTo>
                        <a:pt x="18" y="1"/>
                      </a:lnTo>
                      <a:lnTo>
                        <a:pt x="15"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grpSp>
            <p:nvGrpSpPr>
              <p:cNvPr id="137307" name="Group 24"/>
              <p:cNvGrpSpPr>
                <a:grpSpLocks/>
              </p:cNvGrpSpPr>
              <p:nvPr/>
            </p:nvGrpSpPr>
            <p:grpSpPr bwMode="auto">
              <a:xfrm>
                <a:off x="4173" y="431"/>
                <a:ext cx="303" cy="348"/>
                <a:chOff x="4173" y="431"/>
                <a:chExt cx="303" cy="348"/>
              </a:xfrm>
            </p:grpSpPr>
            <p:sp>
              <p:nvSpPr>
                <p:cNvPr id="137308" name="Freeform 25"/>
                <p:cNvSpPr>
                  <a:spLocks/>
                </p:cNvSpPr>
                <p:nvPr/>
              </p:nvSpPr>
              <p:spPr bwMode="auto">
                <a:xfrm>
                  <a:off x="4379" y="538"/>
                  <a:ext cx="79" cy="54"/>
                </a:xfrm>
                <a:custGeom>
                  <a:avLst/>
                  <a:gdLst>
                    <a:gd name="T0" fmla="*/ 77 w 79"/>
                    <a:gd name="T1" fmla="*/ 24 h 54"/>
                    <a:gd name="T2" fmla="*/ 70 w 79"/>
                    <a:gd name="T3" fmla="*/ 16 h 54"/>
                    <a:gd name="T4" fmla="*/ 63 w 79"/>
                    <a:gd name="T5" fmla="*/ 12 h 54"/>
                    <a:gd name="T6" fmla="*/ 49 w 79"/>
                    <a:gd name="T7" fmla="*/ 3 h 54"/>
                    <a:gd name="T8" fmla="*/ 43 w 79"/>
                    <a:gd name="T9" fmla="*/ 0 h 54"/>
                    <a:gd name="T10" fmla="*/ 40 w 79"/>
                    <a:gd name="T11" fmla="*/ 0 h 54"/>
                    <a:gd name="T12" fmla="*/ 33 w 79"/>
                    <a:gd name="T13" fmla="*/ 4 h 54"/>
                    <a:gd name="T14" fmla="*/ 19 w 79"/>
                    <a:gd name="T15" fmla="*/ 18 h 54"/>
                    <a:gd name="T16" fmla="*/ 4 w 79"/>
                    <a:gd name="T17" fmla="*/ 36 h 54"/>
                    <a:gd name="T18" fmla="*/ 0 w 79"/>
                    <a:gd name="T19" fmla="*/ 42 h 54"/>
                    <a:gd name="T20" fmla="*/ 2 w 79"/>
                    <a:gd name="T21" fmla="*/ 49 h 54"/>
                    <a:gd name="T22" fmla="*/ 4 w 79"/>
                    <a:gd name="T23" fmla="*/ 51 h 54"/>
                    <a:gd name="T24" fmla="*/ 11 w 79"/>
                    <a:gd name="T25" fmla="*/ 53 h 54"/>
                    <a:gd name="T26" fmla="*/ 19 w 79"/>
                    <a:gd name="T27" fmla="*/ 47 h 54"/>
                    <a:gd name="T28" fmla="*/ 26 w 79"/>
                    <a:gd name="T29" fmla="*/ 39 h 54"/>
                    <a:gd name="T30" fmla="*/ 32 w 79"/>
                    <a:gd name="T31" fmla="*/ 29 h 54"/>
                    <a:gd name="T32" fmla="*/ 42 w 79"/>
                    <a:gd name="T33" fmla="*/ 20 h 54"/>
                    <a:gd name="T34" fmla="*/ 46 w 79"/>
                    <a:gd name="T35" fmla="*/ 19 h 54"/>
                    <a:gd name="T36" fmla="*/ 50 w 79"/>
                    <a:gd name="T37" fmla="*/ 20 h 54"/>
                    <a:gd name="T38" fmla="*/ 55 w 79"/>
                    <a:gd name="T39" fmla="*/ 24 h 54"/>
                    <a:gd name="T40" fmla="*/ 64 w 79"/>
                    <a:gd name="T41" fmla="*/ 32 h 54"/>
                    <a:gd name="T42" fmla="*/ 70 w 79"/>
                    <a:gd name="T43" fmla="*/ 36 h 54"/>
                    <a:gd name="T44" fmla="*/ 74 w 79"/>
                    <a:gd name="T45" fmla="*/ 36 h 54"/>
                    <a:gd name="T46" fmla="*/ 78 w 79"/>
                    <a:gd name="T47" fmla="*/ 32 h 54"/>
                    <a:gd name="T48" fmla="*/ 77 w 79"/>
                    <a:gd name="T49" fmla="*/ 24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9" h="54">
                      <a:moveTo>
                        <a:pt x="77" y="24"/>
                      </a:moveTo>
                      <a:lnTo>
                        <a:pt x="70" y="16"/>
                      </a:lnTo>
                      <a:lnTo>
                        <a:pt x="63" y="12"/>
                      </a:lnTo>
                      <a:lnTo>
                        <a:pt x="49" y="3"/>
                      </a:lnTo>
                      <a:lnTo>
                        <a:pt x="43" y="0"/>
                      </a:lnTo>
                      <a:lnTo>
                        <a:pt x="40" y="0"/>
                      </a:lnTo>
                      <a:lnTo>
                        <a:pt x="33" y="4"/>
                      </a:lnTo>
                      <a:lnTo>
                        <a:pt x="19" y="18"/>
                      </a:lnTo>
                      <a:lnTo>
                        <a:pt x="4" y="36"/>
                      </a:lnTo>
                      <a:lnTo>
                        <a:pt x="0" y="42"/>
                      </a:lnTo>
                      <a:lnTo>
                        <a:pt x="2" y="49"/>
                      </a:lnTo>
                      <a:lnTo>
                        <a:pt x="4" y="51"/>
                      </a:lnTo>
                      <a:lnTo>
                        <a:pt x="11" y="53"/>
                      </a:lnTo>
                      <a:lnTo>
                        <a:pt x="19" y="47"/>
                      </a:lnTo>
                      <a:lnTo>
                        <a:pt x="26" y="39"/>
                      </a:lnTo>
                      <a:lnTo>
                        <a:pt x="32" y="29"/>
                      </a:lnTo>
                      <a:lnTo>
                        <a:pt x="42" y="20"/>
                      </a:lnTo>
                      <a:lnTo>
                        <a:pt x="46" y="19"/>
                      </a:lnTo>
                      <a:lnTo>
                        <a:pt x="50" y="20"/>
                      </a:lnTo>
                      <a:lnTo>
                        <a:pt x="55" y="24"/>
                      </a:lnTo>
                      <a:lnTo>
                        <a:pt x="64" y="32"/>
                      </a:lnTo>
                      <a:lnTo>
                        <a:pt x="70" y="36"/>
                      </a:lnTo>
                      <a:lnTo>
                        <a:pt x="74" y="36"/>
                      </a:lnTo>
                      <a:lnTo>
                        <a:pt x="78" y="32"/>
                      </a:lnTo>
                      <a:lnTo>
                        <a:pt x="77" y="24"/>
                      </a:lnTo>
                    </a:path>
                  </a:pathLst>
                </a:custGeom>
                <a:solidFill>
                  <a:srgbClr val="5F3F1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309" name="Freeform 26"/>
                <p:cNvSpPr>
                  <a:spLocks/>
                </p:cNvSpPr>
                <p:nvPr/>
              </p:nvSpPr>
              <p:spPr bwMode="auto">
                <a:xfrm>
                  <a:off x="4173" y="431"/>
                  <a:ext cx="303" cy="348"/>
                </a:xfrm>
                <a:custGeom>
                  <a:avLst/>
                  <a:gdLst>
                    <a:gd name="T0" fmla="*/ 129 w 303"/>
                    <a:gd name="T1" fmla="*/ 250 h 348"/>
                    <a:gd name="T2" fmla="*/ 166 w 303"/>
                    <a:gd name="T3" fmla="*/ 236 h 348"/>
                    <a:gd name="T4" fmla="*/ 160 w 303"/>
                    <a:gd name="T5" fmla="*/ 195 h 348"/>
                    <a:gd name="T6" fmla="*/ 177 w 303"/>
                    <a:gd name="T7" fmla="*/ 177 h 348"/>
                    <a:gd name="T8" fmla="*/ 193 w 303"/>
                    <a:gd name="T9" fmla="*/ 158 h 348"/>
                    <a:gd name="T10" fmla="*/ 201 w 303"/>
                    <a:gd name="T11" fmla="*/ 130 h 348"/>
                    <a:gd name="T12" fmla="*/ 204 w 303"/>
                    <a:gd name="T13" fmla="*/ 104 h 348"/>
                    <a:gd name="T14" fmla="*/ 204 w 303"/>
                    <a:gd name="T15" fmla="*/ 78 h 348"/>
                    <a:gd name="T16" fmla="*/ 213 w 303"/>
                    <a:gd name="T17" fmla="*/ 76 h 348"/>
                    <a:gd name="T18" fmla="*/ 232 w 303"/>
                    <a:gd name="T19" fmla="*/ 73 h 348"/>
                    <a:gd name="T20" fmla="*/ 256 w 303"/>
                    <a:gd name="T21" fmla="*/ 81 h 348"/>
                    <a:gd name="T22" fmla="*/ 277 w 303"/>
                    <a:gd name="T23" fmla="*/ 93 h 348"/>
                    <a:gd name="T24" fmla="*/ 292 w 303"/>
                    <a:gd name="T25" fmla="*/ 104 h 348"/>
                    <a:gd name="T26" fmla="*/ 301 w 303"/>
                    <a:gd name="T27" fmla="*/ 87 h 348"/>
                    <a:gd name="T28" fmla="*/ 302 w 303"/>
                    <a:gd name="T29" fmla="*/ 70 h 348"/>
                    <a:gd name="T30" fmla="*/ 294 w 303"/>
                    <a:gd name="T31" fmla="*/ 49 h 348"/>
                    <a:gd name="T32" fmla="*/ 279 w 303"/>
                    <a:gd name="T33" fmla="*/ 29 h 348"/>
                    <a:gd name="T34" fmla="*/ 253 w 303"/>
                    <a:gd name="T35" fmla="*/ 13 h 348"/>
                    <a:gd name="T36" fmla="*/ 218 w 303"/>
                    <a:gd name="T37" fmla="*/ 3 h 348"/>
                    <a:gd name="T38" fmla="*/ 179 w 303"/>
                    <a:gd name="T39" fmla="*/ 0 h 348"/>
                    <a:gd name="T40" fmla="*/ 143 w 303"/>
                    <a:gd name="T41" fmla="*/ 4 h 348"/>
                    <a:gd name="T42" fmla="*/ 105 w 303"/>
                    <a:gd name="T43" fmla="*/ 17 h 348"/>
                    <a:gd name="T44" fmla="*/ 77 w 303"/>
                    <a:gd name="T45" fmla="*/ 36 h 348"/>
                    <a:gd name="T46" fmla="*/ 53 w 303"/>
                    <a:gd name="T47" fmla="*/ 61 h 348"/>
                    <a:gd name="T48" fmla="*/ 33 w 303"/>
                    <a:gd name="T49" fmla="*/ 94 h 348"/>
                    <a:gd name="T50" fmla="*/ 21 w 303"/>
                    <a:gd name="T51" fmla="*/ 124 h 348"/>
                    <a:gd name="T52" fmla="*/ 10 w 303"/>
                    <a:gd name="T53" fmla="*/ 156 h 348"/>
                    <a:gd name="T54" fmla="*/ 4 w 303"/>
                    <a:gd name="T55" fmla="*/ 196 h 348"/>
                    <a:gd name="T56" fmla="*/ 0 w 303"/>
                    <a:gd name="T57" fmla="*/ 221 h 348"/>
                    <a:gd name="T58" fmla="*/ 5 w 303"/>
                    <a:gd name="T59" fmla="*/ 259 h 348"/>
                    <a:gd name="T60" fmla="*/ 16 w 303"/>
                    <a:gd name="T61" fmla="*/ 298 h 348"/>
                    <a:gd name="T62" fmla="*/ 29 w 303"/>
                    <a:gd name="T63" fmla="*/ 329 h 348"/>
                    <a:gd name="T64" fmla="*/ 39 w 303"/>
                    <a:gd name="T65" fmla="*/ 341 h 348"/>
                    <a:gd name="T66" fmla="*/ 58 w 303"/>
                    <a:gd name="T67" fmla="*/ 347 h 348"/>
                    <a:gd name="T68" fmla="*/ 75 w 303"/>
                    <a:gd name="T69" fmla="*/ 347 h 348"/>
                    <a:gd name="T70" fmla="*/ 84 w 303"/>
                    <a:gd name="T71" fmla="*/ 347 h 348"/>
                    <a:gd name="T72" fmla="*/ 97 w 303"/>
                    <a:gd name="T73" fmla="*/ 343 h 348"/>
                    <a:gd name="T74" fmla="*/ 107 w 303"/>
                    <a:gd name="T75" fmla="*/ 326 h 348"/>
                    <a:gd name="T76" fmla="*/ 106 w 303"/>
                    <a:gd name="T77" fmla="*/ 319 h 348"/>
                    <a:gd name="T78" fmla="*/ 93 w 303"/>
                    <a:gd name="T79" fmla="*/ 315 h 348"/>
                    <a:gd name="T80" fmla="*/ 86 w 303"/>
                    <a:gd name="T81" fmla="*/ 307 h 348"/>
                    <a:gd name="T82" fmla="*/ 78 w 303"/>
                    <a:gd name="T83" fmla="*/ 296 h 348"/>
                    <a:gd name="T84" fmla="*/ 75 w 303"/>
                    <a:gd name="T85" fmla="*/ 283 h 348"/>
                    <a:gd name="T86" fmla="*/ 77 w 303"/>
                    <a:gd name="T87" fmla="*/ 275 h 348"/>
                    <a:gd name="T88" fmla="*/ 77 w 303"/>
                    <a:gd name="T89" fmla="*/ 265 h 348"/>
                    <a:gd name="T90" fmla="*/ 82 w 303"/>
                    <a:gd name="T91" fmla="*/ 254 h 348"/>
                    <a:gd name="T92" fmla="*/ 91 w 303"/>
                    <a:gd name="T93" fmla="*/ 243 h 348"/>
                    <a:gd name="T94" fmla="*/ 102 w 303"/>
                    <a:gd name="T95" fmla="*/ 238 h 348"/>
                    <a:gd name="T96" fmla="*/ 113 w 303"/>
                    <a:gd name="T97" fmla="*/ 240 h 348"/>
                    <a:gd name="T98" fmla="*/ 129 w 303"/>
                    <a:gd name="T99" fmla="*/ 250 h 3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03" h="348">
                      <a:moveTo>
                        <a:pt x="129" y="250"/>
                      </a:moveTo>
                      <a:lnTo>
                        <a:pt x="166" y="236"/>
                      </a:lnTo>
                      <a:lnTo>
                        <a:pt x="160" y="195"/>
                      </a:lnTo>
                      <a:lnTo>
                        <a:pt x="177" y="177"/>
                      </a:lnTo>
                      <a:lnTo>
                        <a:pt x="193" y="158"/>
                      </a:lnTo>
                      <a:lnTo>
                        <a:pt x="201" y="130"/>
                      </a:lnTo>
                      <a:lnTo>
                        <a:pt x="204" y="104"/>
                      </a:lnTo>
                      <a:lnTo>
                        <a:pt x="204" y="78"/>
                      </a:lnTo>
                      <a:lnTo>
                        <a:pt x="213" y="76"/>
                      </a:lnTo>
                      <a:lnTo>
                        <a:pt x="232" y="73"/>
                      </a:lnTo>
                      <a:lnTo>
                        <a:pt x="256" y="81"/>
                      </a:lnTo>
                      <a:lnTo>
                        <a:pt x="277" y="93"/>
                      </a:lnTo>
                      <a:lnTo>
                        <a:pt x="292" y="104"/>
                      </a:lnTo>
                      <a:lnTo>
                        <a:pt x="301" y="87"/>
                      </a:lnTo>
                      <a:lnTo>
                        <a:pt x="302" y="70"/>
                      </a:lnTo>
                      <a:lnTo>
                        <a:pt x="294" y="49"/>
                      </a:lnTo>
                      <a:lnTo>
                        <a:pt x="279" y="29"/>
                      </a:lnTo>
                      <a:lnTo>
                        <a:pt x="253" y="13"/>
                      </a:lnTo>
                      <a:lnTo>
                        <a:pt x="218" y="3"/>
                      </a:lnTo>
                      <a:lnTo>
                        <a:pt x="179" y="0"/>
                      </a:lnTo>
                      <a:lnTo>
                        <a:pt x="143" y="4"/>
                      </a:lnTo>
                      <a:lnTo>
                        <a:pt x="105" y="17"/>
                      </a:lnTo>
                      <a:lnTo>
                        <a:pt x="77" y="36"/>
                      </a:lnTo>
                      <a:lnTo>
                        <a:pt x="53" y="61"/>
                      </a:lnTo>
                      <a:lnTo>
                        <a:pt x="33" y="94"/>
                      </a:lnTo>
                      <a:lnTo>
                        <a:pt x="21" y="124"/>
                      </a:lnTo>
                      <a:lnTo>
                        <a:pt x="10" y="156"/>
                      </a:lnTo>
                      <a:lnTo>
                        <a:pt x="4" y="196"/>
                      </a:lnTo>
                      <a:lnTo>
                        <a:pt x="0" y="221"/>
                      </a:lnTo>
                      <a:lnTo>
                        <a:pt x="5" y="259"/>
                      </a:lnTo>
                      <a:lnTo>
                        <a:pt x="16" y="298"/>
                      </a:lnTo>
                      <a:lnTo>
                        <a:pt x="29" y="329"/>
                      </a:lnTo>
                      <a:lnTo>
                        <a:pt x="39" y="341"/>
                      </a:lnTo>
                      <a:lnTo>
                        <a:pt x="58" y="347"/>
                      </a:lnTo>
                      <a:lnTo>
                        <a:pt x="75" y="347"/>
                      </a:lnTo>
                      <a:lnTo>
                        <a:pt x="84" y="347"/>
                      </a:lnTo>
                      <a:lnTo>
                        <a:pt x="97" y="343"/>
                      </a:lnTo>
                      <a:lnTo>
                        <a:pt x="107" y="326"/>
                      </a:lnTo>
                      <a:lnTo>
                        <a:pt x="106" y="319"/>
                      </a:lnTo>
                      <a:lnTo>
                        <a:pt x="93" y="315"/>
                      </a:lnTo>
                      <a:lnTo>
                        <a:pt x="86" y="307"/>
                      </a:lnTo>
                      <a:lnTo>
                        <a:pt x="78" y="296"/>
                      </a:lnTo>
                      <a:lnTo>
                        <a:pt x="75" y="283"/>
                      </a:lnTo>
                      <a:lnTo>
                        <a:pt x="77" y="275"/>
                      </a:lnTo>
                      <a:lnTo>
                        <a:pt x="77" y="265"/>
                      </a:lnTo>
                      <a:lnTo>
                        <a:pt x="82" y="254"/>
                      </a:lnTo>
                      <a:lnTo>
                        <a:pt x="91" y="243"/>
                      </a:lnTo>
                      <a:lnTo>
                        <a:pt x="102" y="238"/>
                      </a:lnTo>
                      <a:lnTo>
                        <a:pt x="113" y="240"/>
                      </a:lnTo>
                      <a:lnTo>
                        <a:pt x="129" y="250"/>
                      </a:lnTo>
                    </a:path>
                  </a:pathLst>
                </a:custGeom>
                <a:solidFill>
                  <a:srgbClr val="5F3F1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grpSp>
        <p:grpSp>
          <p:nvGrpSpPr>
            <p:cNvPr id="137228" name="Group 27"/>
            <p:cNvGrpSpPr>
              <a:grpSpLocks/>
            </p:cNvGrpSpPr>
            <p:nvPr/>
          </p:nvGrpSpPr>
          <p:grpSpPr bwMode="auto">
            <a:xfrm>
              <a:off x="4363" y="1109"/>
              <a:ext cx="773" cy="614"/>
              <a:chOff x="4363" y="1109"/>
              <a:chExt cx="773" cy="614"/>
            </a:xfrm>
          </p:grpSpPr>
          <p:sp>
            <p:nvSpPr>
              <p:cNvPr id="137301" name="Freeform 28"/>
              <p:cNvSpPr>
                <a:spLocks/>
              </p:cNvSpPr>
              <p:nvPr/>
            </p:nvSpPr>
            <p:spPr bwMode="auto">
              <a:xfrm>
                <a:off x="4420" y="1109"/>
                <a:ext cx="644" cy="108"/>
              </a:xfrm>
              <a:custGeom>
                <a:avLst/>
                <a:gdLst>
                  <a:gd name="T0" fmla="*/ 428 w 644"/>
                  <a:gd name="T1" fmla="*/ 3 h 108"/>
                  <a:gd name="T2" fmla="*/ 485 w 644"/>
                  <a:gd name="T3" fmla="*/ 7 h 108"/>
                  <a:gd name="T4" fmla="*/ 540 w 644"/>
                  <a:gd name="T5" fmla="*/ 15 h 108"/>
                  <a:gd name="T6" fmla="*/ 573 w 644"/>
                  <a:gd name="T7" fmla="*/ 21 h 108"/>
                  <a:gd name="T8" fmla="*/ 599 w 644"/>
                  <a:gd name="T9" fmla="*/ 26 h 108"/>
                  <a:gd name="T10" fmla="*/ 615 w 644"/>
                  <a:gd name="T11" fmla="*/ 32 h 108"/>
                  <a:gd name="T12" fmla="*/ 628 w 644"/>
                  <a:gd name="T13" fmla="*/ 38 h 108"/>
                  <a:gd name="T14" fmla="*/ 637 w 644"/>
                  <a:gd name="T15" fmla="*/ 44 h 108"/>
                  <a:gd name="T16" fmla="*/ 642 w 644"/>
                  <a:gd name="T17" fmla="*/ 50 h 108"/>
                  <a:gd name="T18" fmla="*/ 643 w 644"/>
                  <a:gd name="T19" fmla="*/ 58 h 108"/>
                  <a:gd name="T20" fmla="*/ 638 w 644"/>
                  <a:gd name="T21" fmla="*/ 64 h 108"/>
                  <a:gd name="T22" fmla="*/ 628 w 644"/>
                  <a:gd name="T23" fmla="*/ 71 h 108"/>
                  <a:gd name="T24" fmla="*/ 617 w 644"/>
                  <a:gd name="T25" fmla="*/ 76 h 108"/>
                  <a:gd name="T26" fmla="*/ 594 w 644"/>
                  <a:gd name="T27" fmla="*/ 83 h 108"/>
                  <a:gd name="T28" fmla="*/ 569 w 644"/>
                  <a:gd name="T29" fmla="*/ 90 h 108"/>
                  <a:gd name="T30" fmla="*/ 525 w 644"/>
                  <a:gd name="T31" fmla="*/ 97 h 108"/>
                  <a:gd name="T32" fmla="*/ 484 w 644"/>
                  <a:gd name="T33" fmla="*/ 101 h 108"/>
                  <a:gd name="T34" fmla="*/ 429 w 644"/>
                  <a:gd name="T35" fmla="*/ 105 h 108"/>
                  <a:gd name="T36" fmla="*/ 356 w 644"/>
                  <a:gd name="T37" fmla="*/ 107 h 108"/>
                  <a:gd name="T38" fmla="*/ 211 w 644"/>
                  <a:gd name="T39" fmla="*/ 105 h 108"/>
                  <a:gd name="T40" fmla="*/ 122 w 644"/>
                  <a:gd name="T41" fmla="*/ 97 h 108"/>
                  <a:gd name="T42" fmla="*/ 71 w 644"/>
                  <a:gd name="T43" fmla="*/ 89 h 108"/>
                  <a:gd name="T44" fmla="*/ 42 w 644"/>
                  <a:gd name="T45" fmla="*/ 81 h 108"/>
                  <a:gd name="T46" fmla="*/ 24 w 644"/>
                  <a:gd name="T47" fmla="*/ 75 h 108"/>
                  <a:gd name="T48" fmla="*/ 12 w 644"/>
                  <a:gd name="T49" fmla="*/ 68 h 108"/>
                  <a:gd name="T50" fmla="*/ 4 w 644"/>
                  <a:gd name="T51" fmla="*/ 63 h 108"/>
                  <a:gd name="T52" fmla="*/ 0 w 644"/>
                  <a:gd name="T53" fmla="*/ 52 h 108"/>
                  <a:gd name="T54" fmla="*/ 10 w 644"/>
                  <a:gd name="T55" fmla="*/ 40 h 108"/>
                  <a:gd name="T56" fmla="*/ 27 w 644"/>
                  <a:gd name="T57" fmla="*/ 31 h 108"/>
                  <a:gd name="T58" fmla="*/ 61 w 644"/>
                  <a:gd name="T59" fmla="*/ 21 h 108"/>
                  <a:gd name="T60" fmla="*/ 124 w 644"/>
                  <a:gd name="T61" fmla="*/ 11 h 108"/>
                  <a:gd name="T62" fmla="*/ 211 w 644"/>
                  <a:gd name="T63" fmla="*/ 1 h 108"/>
                  <a:gd name="T64" fmla="*/ 315 w 644"/>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44" h="108">
                    <a:moveTo>
                      <a:pt x="315" y="0"/>
                    </a:moveTo>
                    <a:lnTo>
                      <a:pt x="428" y="3"/>
                    </a:lnTo>
                    <a:lnTo>
                      <a:pt x="457" y="5"/>
                    </a:lnTo>
                    <a:lnTo>
                      <a:pt x="485" y="7"/>
                    </a:lnTo>
                    <a:lnTo>
                      <a:pt x="513" y="11"/>
                    </a:lnTo>
                    <a:lnTo>
                      <a:pt x="540" y="15"/>
                    </a:lnTo>
                    <a:lnTo>
                      <a:pt x="557" y="17"/>
                    </a:lnTo>
                    <a:lnTo>
                      <a:pt x="573" y="21"/>
                    </a:lnTo>
                    <a:lnTo>
                      <a:pt x="587" y="22"/>
                    </a:lnTo>
                    <a:lnTo>
                      <a:pt x="599" y="26"/>
                    </a:lnTo>
                    <a:lnTo>
                      <a:pt x="607" y="29"/>
                    </a:lnTo>
                    <a:lnTo>
                      <a:pt x="615" y="32"/>
                    </a:lnTo>
                    <a:lnTo>
                      <a:pt x="623" y="34"/>
                    </a:lnTo>
                    <a:lnTo>
                      <a:pt x="628" y="38"/>
                    </a:lnTo>
                    <a:lnTo>
                      <a:pt x="632" y="40"/>
                    </a:lnTo>
                    <a:lnTo>
                      <a:pt x="637" y="44"/>
                    </a:lnTo>
                    <a:lnTo>
                      <a:pt x="640" y="46"/>
                    </a:lnTo>
                    <a:lnTo>
                      <a:pt x="642" y="50"/>
                    </a:lnTo>
                    <a:lnTo>
                      <a:pt x="643" y="53"/>
                    </a:lnTo>
                    <a:lnTo>
                      <a:pt x="643" y="58"/>
                    </a:lnTo>
                    <a:lnTo>
                      <a:pt x="642" y="59"/>
                    </a:lnTo>
                    <a:lnTo>
                      <a:pt x="638" y="64"/>
                    </a:lnTo>
                    <a:lnTo>
                      <a:pt x="633" y="68"/>
                    </a:lnTo>
                    <a:lnTo>
                      <a:pt x="628" y="71"/>
                    </a:lnTo>
                    <a:lnTo>
                      <a:pt x="623" y="73"/>
                    </a:lnTo>
                    <a:lnTo>
                      <a:pt x="617" y="76"/>
                    </a:lnTo>
                    <a:lnTo>
                      <a:pt x="607" y="80"/>
                    </a:lnTo>
                    <a:lnTo>
                      <a:pt x="594" y="83"/>
                    </a:lnTo>
                    <a:lnTo>
                      <a:pt x="583" y="86"/>
                    </a:lnTo>
                    <a:lnTo>
                      <a:pt x="569" y="90"/>
                    </a:lnTo>
                    <a:lnTo>
                      <a:pt x="548" y="92"/>
                    </a:lnTo>
                    <a:lnTo>
                      <a:pt x="525" y="97"/>
                    </a:lnTo>
                    <a:lnTo>
                      <a:pt x="504" y="99"/>
                    </a:lnTo>
                    <a:lnTo>
                      <a:pt x="484" y="101"/>
                    </a:lnTo>
                    <a:lnTo>
                      <a:pt x="457" y="104"/>
                    </a:lnTo>
                    <a:lnTo>
                      <a:pt x="429" y="105"/>
                    </a:lnTo>
                    <a:lnTo>
                      <a:pt x="392" y="106"/>
                    </a:lnTo>
                    <a:lnTo>
                      <a:pt x="356" y="107"/>
                    </a:lnTo>
                    <a:lnTo>
                      <a:pt x="267" y="107"/>
                    </a:lnTo>
                    <a:lnTo>
                      <a:pt x="211" y="105"/>
                    </a:lnTo>
                    <a:lnTo>
                      <a:pt x="165" y="101"/>
                    </a:lnTo>
                    <a:lnTo>
                      <a:pt x="122" y="97"/>
                    </a:lnTo>
                    <a:lnTo>
                      <a:pt x="84" y="91"/>
                    </a:lnTo>
                    <a:lnTo>
                      <a:pt x="71" y="89"/>
                    </a:lnTo>
                    <a:lnTo>
                      <a:pt x="58" y="85"/>
                    </a:lnTo>
                    <a:lnTo>
                      <a:pt x="42" y="81"/>
                    </a:lnTo>
                    <a:lnTo>
                      <a:pt x="33" y="78"/>
                    </a:lnTo>
                    <a:lnTo>
                      <a:pt x="24" y="75"/>
                    </a:lnTo>
                    <a:lnTo>
                      <a:pt x="16" y="72"/>
                    </a:lnTo>
                    <a:lnTo>
                      <a:pt x="12" y="68"/>
                    </a:lnTo>
                    <a:lnTo>
                      <a:pt x="8" y="64"/>
                    </a:lnTo>
                    <a:lnTo>
                      <a:pt x="4" y="63"/>
                    </a:lnTo>
                    <a:lnTo>
                      <a:pt x="1" y="57"/>
                    </a:lnTo>
                    <a:lnTo>
                      <a:pt x="0" y="52"/>
                    </a:lnTo>
                    <a:lnTo>
                      <a:pt x="4" y="46"/>
                    </a:lnTo>
                    <a:lnTo>
                      <a:pt x="10" y="40"/>
                    </a:lnTo>
                    <a:lnTo>
                      <a:pt x="19" y="35"/>
                    </a:lnTo>
                    <a:lnTo>
                      <a:pt x="27" y="31"/>
                    </a:lnTo>
                    <a:lnTo>
                      <a:pt x="40" y="27"/>
                    </a:lnTo>
                    <a:lnTo>
                      <a:pt x="61" y="21"/>
                    </a:lnTo>
                    <a:lnTo>
                      <a:pt x="86" y="17"/>
                    </a:lnTo>
                    <a:lnTo>
                      <a:pt x="124" y="11"/>
                    </a:lnTo>
                    <a:lnTo>
                      <a:pt x="163" y="7"/>
                    </a:lnTo>
                    <a:lnTo>
                      <a:pt x="211" y="1"/>
                    </a:lnTo>
                    <a:lnTo>
                      <a:pt x="254" y="1"/>
                    </a:lnTo>
                    <a:lnTo>
                      <a:pt x="315" y="0"/>
                    </a:lnTo>
                  </a:path>
                </a:pathLst>
              </a:custGeom>
              <a:solidFill>
                <a:srgbClr val="3F7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302" name="Freeform 29"/>
              <p:cNvSpPr>
                <a:spLocks/>
              </p:cNvSpPr>
              <p:nvPr/>
            </p:nvSpPr>
            <p:spPr bwMode="auto">
              <a:xfrm>
                <a:off x="4363" y="1160"/>
                <a:ext cx="773" cy="563"/>
              </a:xfrm>
              <a:custGeom>
                <a:avLst/>
                <a:gdLst>
                  <a:gd name="T0" fmla="*/ 700 w 773"/>
                  <a:gd name="T1" fmla="*/ 6 h 563"/>
                  <a:gd name="T2" fmla="*/ 695 w 773"/>
                  <a:gd name="T3" fmla="*/ 12 h 563"/>
                  <a:gd name="T4" fmla="*/ 685 w 773"/>
                  <a:gd name="T5" fmla="*/ 19 h 563"/>
                  <a:gd name="T6" fmla="*/ 674 w 773"/>
                  <a:gd name="T7" fmla="*/ 24 h 563"/>
                  <a:gd name="T8" fmla="*/ 651 w 773"/>
                  <a:gd name="T9" fmla="*/ 31 h 563"/>
                  <a:gd name="T10" fmla="*/ 625 w 773"/>
                  <a:gd name="T11" fmla="*/ 38 h 563"/>
                  <a:gd name="T12" fmla="*/ 582 w 773"/>
                  <a:gd name="T13" fmla="*/ 45 h 563"/>
                  <a:gd name="T14" fmla="*/ 541 w 773"/>
                  <a:gd name="T15" fmla="*/ 50 h 563"/>
                  <a:gd name="T16" fmla="*/ 486 w 773"/>
                  <a:gd name="T17" fmla="*/ 53 h 563"/>
                  <a:gd name="T18" fmla="*/ 413 w 773"/>
                  <a:gd name="T19" fmla="*/ 55 h 563"/>
                  <a:gd name="T20" fmla="*/ 268 w 773"/>
                  <a:gd name="T21" fmla="*/ 53 h 563"/>
                  <a:gd name="T22" fmla="*/ 179 w 773"/>
                  <a:gd name="T23" fmla="*/ 45 h 563"/>
                  <a:gd name="T24" fmla="*/ 128 w 773"/>
                  <a:gd name="T25" fmla="*/ 36 h 563"/>
                  <a:gd name="T26" fmla="*/ 99 w 773"/>
                  <a:gd name="T27" fmla="*/ 29 h 563"/>
                  <a:gd name="T28" fmla="*/ 82 w 773"/>
                  <a:gd name="T29" fmla="*/ 24 h 563"/>
                  <a:gd name="T30" fmla="*/ 69 w 773"/>
                  <a:gd name="T31" fmla="*/ 16 h 563"/>
                  <a:gd name="T32" fmla="*/ 61 w 773"/>
                  <a:gd name="T33" fmla="*/ 11 h 563"/>
                  <a:gd name="T34" fmla="*/ 57 w 773"/>
                  <a:gd name="T35" fmla="*/ 0 h 563"/>
                  <a:gd name="T36" fmla="*/ 30 w 773"/>
                  <a:gd name="T37" fmla="*/ 507 h 563"/>
                  <a:gd name="T38" fmla="*/ 93 w 773"/>
                  <a:gd name="T39" fmla="*/ 535 h 563"/>
                  <a:gd name="T40" fmla="*/ 145 w 773"/>
                  <a:gd name="T41" fmla="*/ 537 h 563"/>
                  <a:gd name="T42" fmla="*/ 206 w 773"/>
                  <a:gd name="T43" fmla="*/ 549 h 563"/>
                  <a:gd name="T44" fmla="*/ 248 w 773"/>
                  <a:gd name="T45" fmla="*/ 562 h 563"/>
                  <a:gd name="T46" fmla="*/ 300 w 773"/>
                  <a:gd name="T47" fmla="*/ 555 h 563"/>
                  <a:gd name="T48" fmla="*/ 352 w 773"/>
                  <a:gd name="T49" fmla="*/ 541 h 563"/>
                  <a:gd name="T50" fmla="*/ 413 w 773"/>
                  <a:gd name="T51" fmla="*/ 544 h 563"/>
                  <a:gd name="T52" fmla="*/ 468 w 773"/>
                  <a:gd name="T53" fmla="*/ 553 h 563"/>
                  <a:gd name="T54" fmla="*/ 513 w 773"/>
                  <a:gd name="T55" fmla="*/ 558 h 563"/>
                  <a:gd name="T56" fmla="*/ 581 w 773"/>
                  <a:gd name="T57" fmla="*/ 546 h 563"/>
                  <a:gd name="T58" fmla="*/ 638 w 773"/>
                  <a:gd name="T59" fmla="*/ 541 h 563"/>
                  <a:gd name="T60" fmla="*/ 691 w 773"/>
                  <a:gd name="T61" fmla="*/ 549 h 563"/>
                  <a:gd name="T62" fmla="*/ 747 w 773"/>
                  <a:gd name="T63" fmla="*/ 530 h 563"/>
                  <a:gd name="T64" fmla="*/ 765 w 773"/>
                  <a:gd name="T65" fmla="*/ 461 h 5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3" h="563">
                    <a:moveTo>
                      <a:pt x="700" y="1"/>
                    </a:moveTo>
                    <a:lnTo>
                      <a:pt x="700" y="6"/>
                    </a:lnTo>
                    <a:lnTo>
                      <a:pt x="698" y="7"/>
                    </a:lnTo>
                    <a:lnTo>
                      <a:pt x="695" y="12"/>
                    </a:lnTo>
                    <a:lnTo>
                      <a:pt x="690" y="16"/>
                    </a:lnTo>
                    <a:lnTo>
                      <a:pt x="685" y="19"/>
                    </a:lnTo>
                    <a:lnTo>
                      <a:pt x="680" y="21"/>
                    </a:lnTo>
                    <a:lnTo>
                      <a:pt x="674" y="24"/>
                    </a:lnTo>
                    <a:lnTo>
                      <a:pt x="663" y="28"/>
                    </a:lnTo>
                    <a:lnTo>
                      <a:pt x="651" y="31"/>
                    </a:lnTo>
                    <a:lnTo>
                      <a:pt x="639" y="34"/>
                    </a:lnTo>
                    <a:lnTo>
                      <a:pt x="625" y="38"/>
                    </a:lnTo>
                    <a:lnTo>
                      <a:pt x="604" y="41"/>
                    </a:lnTo>
                    <a:lnTo>
                      <a:pt x="582" y="45"/>
                    </a:lnTo>
                    <a:lnTo>
                      <a:pt x="561" y="47"/>
                    </a:lnTo>
                    <a:lnTo>
                      <a:pt x="541" y="50"/>
                    </a:lnTo>
                    <a:lnTo>
                      <a:pt x="514" y="52"/>
                    </a:lnTo>
                    <a:lnTo>
                      <a:pt x="486" y="53"/>
                    </a:lnTo>
                    <a:lnTo>
                      <a:pt x="449" y="54"/>
                    </a:lnTo>
                    <a:lnTo>
                      <a:pt x="413" y="55"/>
                    </a:lnTo>
                    <a:lnTo>
                      <a:pt x="324" y="55"/>
                    </a:lnTo>
                    <a:lnTo>
                      <a:pt x="268" y="53"/>
                    </a:lnTo>
                    <a:lnTo>
                      <a:pt x="222" y="50"/>
                    </a:lnTo>
                    <a:lnTo>
                      <a:pt x="179" y="45"/>
                    </a:lnTo>
                    <a:lnTo>
                      <a:pt x="141" y="39"/>
                    </a:lnTo>
                    <a:lnTo>
                      <a:pt x="128" y="36"/>
                    </a:lnTo>
                    <a:lnTo>
                      <a:pt x="116" y="33"/>
                    </a:lnTo>
                    <a:lnTo>
                      <a:pt x="99" y="29"/>
                    </a:lnTo>
                    <a:lnTo>
                      <a:pt x="91" y="27"/>
                    </a:lnTo>
                    <a:lnTo>
                      <a:pt x="82" y="24"/>
                    </a:lnTo>
                    <a:lnTo>
                      <a:pt x="73" y="20"/>
                    </a:lnTo>
                    <a:lnTo>
                      <a:pt x="69" y="16"/>
                    </a:lnTo>
                    <a:lnTo>
                      <a:pt x="65" y="13"/>
                    </a:lnTo>
                    <a:lnTo>
                      <a:pt x="61" y="11"/>
                    </a:lnTo>
                    <a:lnTo>
                      <a:pt x="58" y="5"/>
                    </a:lnTo>
                    <a:lnTo>
                      <a:pt x="57" y="0"/>
                    </a:lnTo>
                    <a:lnTo>
                      <a:pt x="0" y="491"/>
                    </a:lnTo>
                    <a:lnTo>
                      <a:pt x="30" y="507"/>
                    </a:lnTo>
                    <a:lnTo>
                      <a:pt x="64" y="523"/>
                    </a:lnTo>
                    <a:lnTo>
                      <a:pt x="93" y="535"/>
                    </a:lnTo>
                    <a:lnTo>
                      <a:pt x="118" y="539"/>
                    </a:lnTo>
                    <a:lnTo>
                      <a:pt x="145" y="537"/>
                    </a:lnTo>
                    <a:lnTo>
                      <a:pt x="178" y="537"/>
                    </a:lnTo>
                    <a:lnTo>
                      <a:pt x="206" y="549"/>
                    </a:lnTo>
                    <a:lnTo>
                      <a:pt x="232" y="558"/>
                    </a:lnTo>
                    <a:lnTo>
                      <a:pt x="248" y="562"/>
                    </a:lnTo>
                    <a:lnTo>
                      <a:pt x="273" y="560"/>
                    </a:lnTo>
                    <a:lnTo>
                      <a:pt x="300" y="555"/>
                    </a:lnTo>
                    <a:lnTo>
                      <a:pt x="325" y="549"/>
                    </a:lnTo>
                    <a:lnTo>
                      <a:pt x="352" y="541"/>
                    </a:lnTo>
                    <a:lnTo>
                      <a:pt x="379" y="537"/>
                    </a:lnTo>
                    <a:lnTo>
                      <a:pt x="413" y="544"/>
                    </a:lnTo>
                    <a:lnTo>
                      <a:pt x="438" y="549"/>
                    </a:lnTo>
                    <a:lnTo>
                      <a:pt x="468" y="553"/>
                    </a:lnTo>
                    <a:lnTo>
                      <a:pt x="488" y="555"/>
                    </a:lnTo>
                    <a:lnTo>
                      <a:pt x="513" y="558"/>
                    </a:lnTo>
                    <a:lnTo>
                      <a:pt x="552" y="550"/>
                    </a:lnTo>
                    <a:lnTo>
                      <a:pt x="581" y="546"/>
                    </a:lnTo>
                    <a:lnTo>
                      <a:pt x="615" y="539"/>
                    </a:lnTo>
                    <a:lnTo>
                      <a:pt x="638" y="541"/>
                    </a:lnTo>
                    <a:lnTo>
                      <a:pt x="667" y="549"/>
                    </a:lnTo>
                    <a:lnTo>
                      <a:pt x="691" y="549"/>
                    </a:lnTo>
                    <a:lnTo>
                      <a:pt x="718" y="541"/>
                    </a:lnTo>
                    <a:lnTo>
                      <a:pt x="747" y="530"/>
                    </a:lnTo>
                    <a:lnTo>
                      <a:pt x="772" y="507"/>
                    </a:lnTo>
                    <a:lnTo>
                      <a:pt x="765" y="461"/>
                    </a:lnTo>
                    <a:lnTo>
                      <a:pt x="700" y="1"/>
                    </a:lnTo>
                  </a:path>
                </a:pathLst>
              </a:custGeom>
              <a:solidFill>
                <a:srgbClr val="0000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sp>
          <p:nvSpPr>
            <p:cNvPr id="137229" name="Freeform 30"/>
            <p:cNvSpPr>
              <a:spLocks/>
            </p:cNvSpPr>
            <p:nvPr/>
          </p:nvSpPr>
          <p:spPr bwMode="auto">
            <a:xfrm>
              <a:off x="4678" y="971"/>
              <a:ext cx="384" cy="209"/>
            </a:xfrm>
            <a:custGeom>
              <a:avLst/>
              <a:gdLst>
                <a:gd name="T0" fmla="*/ 383 w 384"/>
                <a:gd name="T1" fmla="*/ 154 h 209"/>
                <a:gd name="T2" fmla="*/ 370 w 384"/>
                <a:gd name="T3" fmla="*/ 188 h 209"/>
                <a:gd name="T4" fmla="*/ 364 w 384"/>
                <a:gd name="T5" fmla="*/ 202 h 209"/>
                <a:gd name="T6" fmla="*/ 358 w 384"/>
                <a:gd name="T7" fmla="*/ 208 h 209"/>
                <a:gd name="T8" fmla="*/ 352 w 384"/>
                <a:gd name="T9" fmla="*/ 206 h 209"/>
                <a:gd name="T10" fmla="*/ 345 w 384"/>
                <a:gd name="T11" fmla="*/ 202 h 209"/>
                <a:gd name="T12" fmla="*/ 155 w 384"/>
                <a:gd name="T13" fmla="*/ 92 h 209"/>
                <a:gd name="T14" fmla="*/ 147 w 384"/>
                <a:gd name="T15" fmla="*/ 91 h 209"/>
                <a:gd name="T16" fmla="*/ 135 w 384"/>
                <a:gd name="T17" fmla="*/ 97 h 209"/>
                <a:gd name="T18" fmla="*/ 123 w 384"/>
                <a:gd name="T19" fmla="*/ 97 h 209"/>
                <a:gd name="T20" fmla="*/ 108 w 384"/>
                <a:gd name="T21" fmla="*/ 95 h 209"/>
                <a:gd name="T22" fmla="*/ 87 w 384"/>
                <a:gd name="T23" fmla="*/ 89 h 209"/>
                <a:gd name="T24" fmla="*/ 76 w 384"/>
                <a:gd name="T25" fmla="*/ 84 h 209"/>
                <a:gd name="T26" fmla="*/ 14 w 384"/>
                <a:gd name="T27" fmla="*/ 77 h 209"/>
                <a:gd name="T28" fmla="*/ 3 w 384"/>
                <a:gd name="T29" fmla="*/ 73 h 209"/>
                <a:gd name="T30" fmla="*/ 5 w 384"/>
                <a:gd name="T31" fmla="*/ 67 h 209"/>
                <a:gd name="T32" fmla="*/ 11 w 384"/>
                <a:gd name="T33" fmla="*/ 64 h 209"/>
                <a:gd name="T34" fmla="*/ 35 w 384"/>
                <a:gd name="T35" fmla="*/ 59 h 209"/>
                <a:gd name="T36" fmla="*/ 65 w 384"/>
                <a:gd name="T37" fmla="*/ 62 h 209"/>
                <a:gd name="T38" fmla="*/ 64 w 384"/>
                <a:gd name="T39" fmla="*/ 58 h 209"/>
                <a:gd name="T40" fmla="*/ 35 w 384"/>
                <a:gd name="T41" fmla="*/ 55 h 209"/>
                <a:gd name="T42" fmla="*/ 10 w 384"/>
                <a:gd name="T43" fmla="*/ 49 h 209"/>
                <a:gd name="T44" fmla="*/ 1 w 384"/>
                <a:gd name="T45" fmla="*/ 45 h 209"/>
                <a:gd name="T46" fmla="*/ 0 w 384"/>
                <a:gd name="T47" fmla="*/ 35 h 209"/>
                <a:gd name="T48" fmla="*/ 14 w 384"/>
                <a:gd name="T49" fmla="*/ 31 h 209"/>
                <a:gd name="T50" fmla="*/ 69 w 384"/>
                <a:gd name="T51" fmla="*/ 41 h 209"/>
                <a:gd name="T52" fmla="*/ 69 w 384"/>
                <a:gd name="T53" fmla="*/ 35 h 209"/>
                <a:gd name="T54" fmla="*/ 18 w 384"/>
                <a:gd name="T55" fmla="*/ 21 h 209"/>
                <a:gd name="T56" fmla="*/ 5 w 384"/>
                <a:gd name="T57" fmla="*/ 15 h 209"/>
                <a:gd name="T58" fmla="*/ 6 w 384"/>
                <a:gd name="T59" fmla="*/ 6 h 209"/>
                <a:gd name="T60" fmla="*/ 14 w 384"/>
                <a:gd name="T61" fmla="*/ 1 h 209"/>
                <a:gd name="T62" fmla="*/ 20 w 384"/>
                <a:gd name="T63" fmla="*/ 0 h 209"/>
                <a:gd name="T64" fmla="*/ 82 w 384"/>
                <a:gd name="T65" fmla="*/ 20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4" h="209">
                  <a:moveTo>
                    <a:pt x="383" y="154"/>
                  </a:moveTo>
                  <a:lnTo>
                    <a:pt x="370" y="188"/>
                  </a:lnTo>
                  <a:lnTo>
                    <a:pt x="364" y="202"/>
                  </a:lnTo>
                  <a:lnTo>
                    <a:pt x="358" y="208"/>
                  </a:lnTo>
                  <a:lnTo>
                    <a:pt x="352" y="206"/>
                  </a:lnTo>
                  <a:lnTo>
                    <a:pt x="345" y="202"/>
                  </a:lnTo>
                  <a:lnTo>
                    <a:pt x="155" y="92"/>
                  </a:lnTo>
                  <a:lnTo>
                    <a:pt x="147" y="91"/>
                  </a:lnTo>
                  <a:lnTo>
                    <a:pt x="135" y="97"/>
                  </a:lnTo>
                  <a:lnTo>
                    <a:pt x="123" y="97"/>
                  </a:lnTo>
                  <a:lnTo>
                    <a:pt x="108" y="95"/>
                  </a:lnTo>
                  <a:lnTo>
                    <a:pt x="87" y="89"/>
                  </a:lnTo>
                  <a:lnTo>
                    <a:pt x="76" y="84"/>
                  </a:lnTo>
                  <a:lnTo>
                    <a:pt x="14" y="77"/>
                  </a:lnTo>
                  <a:lnTo>
                    <a:pt x="3" y="73"/>
                  </a:lnTo>
                  <a:lnTo>
                    <a:pt x="5" y="67"/>
                  </a:lnTo>
                  <a:lnTo>
                    <a:pt x="11" y="64"/>
                  </a:lnTo>
                  <a:lnTo>
                    <a:pt x="35" y="59"/>
                  </a:lnTo>
                  <a:lnTo>
                    <a:pt x="65" y="62"/>
                  </a:lnTo>
                  <a:lnTo>
                    <a:pt x="64" y="58"/>
                  </a:lnTo>
                  <a:lnTo>
                    <a:pt x="35" y="55"/>
                  </a:lnTo>
                  <a:lnTo>
                    <a:pt x="10" y="49"/>
                  </a:lnTo>
                  <a:lnTo>
                    <a:pt x="1" y="45"/>
                  </a:lnTo>
                  <a:lnTo>
                    <a:pt x="0" y="35"/>
                  </a:lnTo>
                  <a:lnTo>
                    <a:pt x="14" y="31"/>
                  </a:lnTo>
                  <a:lnTo>
                    <a:pt x="69" y="41"/>
                  </a:lnTo>
                  <a:lnTo>
                    <a:pt x="69" y="35"/>
                  </a:lnTo>
                  <a:lnTo>
                    <a:pt x="18" y="21"/>
                  </a:lnTo>
                  <a:lnTo>
                    <a:pt x="5" y="15"/>
                  </a:lnTo>
                  <a:lnTo>
                    <a:pt x="6" y="6"/>
                  </a:lnTo>
                  <a:lnTo>
                    <a:pt x="14" y="1"/>
                  </a:lnTo>
                  <a:lnTo>
                    <a:pt x="20" y="0"/>
                  </a:lnTo>
                  <a:lnTo>
                    <a:pt x="82" y="2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30" name="Freeform 31"/>
            <p:cNvSpPr>
              <a:spLocks/>
            </p:cNvSpPr>
            <p:nvPr/>
          </p:nvSpPr>
          <p:spPr bwMode="auto">
            <a:xfrm>
              <a:off x="5106" y="1408"/>
              <a:ext cx="469" cy="370"/>
            </a:xfrm>
            <a:custGeom>
              <a:avLst/>
              <a:gdLst>
                <a:gd name="T0" fmla="*/ 329 w 469"/>
                <a:gd name="T1" fmla="*/ 7 h 370"/>
                <a:gd name="T2" fmla="*/ 468 w 469"/>
                <a:gd name="T3" fmla="*/ 335 h 370"/>
                <a:gd name="T4" fmla="*/ 463 w 469"/>
                <a:gd name="T5" fmla="*/ 342 h 370"/>
                <a:gd name="T6" fmla="*/ 452 w 469"/>
                <a:gd name="T7" fmla="*/ 335 h 370"/>
                <a:gd name="T8" fmla="*/ 320 w 469"/>
                <a:gd name="T9" fmla="*/ 19 h 370"/>
                <a:gd name="T10" fmla="*/ 312 w 469"/>
                <a:gd name="T11" fmla="*/ 16 h 370"/>
                <a:gd name="T12" fmla="*/ 262 w 469"/>
                <a:gd name="T13" fmla="*/ 15 h 370"/>
                <a:gd name="T14" fmla="*/ 196 w 469"/>
                <a:gd name="T15" fmla="*/ 16 h 370"/>
                <a:gd name="T16" fmla="*/ 138 w 469"/>
                <a:gd name="T17" fmla="*/ 21 h 370"/>
                <a:gd name="T18" fmla="*/ 121 w 469"/>
                <a:gd name="T19" fmla="*/ 25 h 370"/>
                <a:gd name="T20" fmla="*/ 111 w 469"/>
                <a:gd name="T21" fmla="*/ 33 h 370"/>
                <a:gd name="T22" fmla="*/ 104 w 469"/>
                <a:gd name="T23" fmla="*/ 44 h 370"/>
                <a:gd name="T24" fmla="*/ 12 w 469"/>
                <a:gd name="T25" fmla="*/ 366 h 370"/>
                <a:gd name="T26" fmla="*/ 5 w 469"/>
                <a:gd name="T27" fmla="*/ 369 h 370"/>
                <a:gd name="T28" fmla="*/ 0 w 469"/>
                <a:gd name="T29" fmla="*/ 363 h 370"/>
                <a:gd name="T30" fmla="*/ 90 w 469"/>
                <a:gd name="T31" fmla="*/ 41 h 370"/>
                <a:gd name="T32" fmla="*/ 99 w 469"/>
                <a:gd name="T33" fmla="*/ 24 h 370"/>
                <a:gd name="T34" fmla="*/ 107 w 469"/>
                <a:gd name="T35" fmla="*/ 16 h 370"/>
                <a:gd name="T36" fmla="*/ 116 w 469"/>
                <a:gd name="T37" fmla="*/ 12 h 370"/>
                <a:gd name="T38" fmla="*/ 125 w 469"/>
                <a:gd name="T39" fmla="*/ 7 h 370"/>
                <a:gd name="T40" fmla="*/ 144 w 469"/>
                <a:gd name="T41" fmla="*/ 7 h 370"/>
                <a:gd name="T42" fmla="*/ 206 w 469"/>
                <a:gd name="T43" fmla="*/ 1 h 370"/>
                <a:gd name="T44" fmla="*/ 273 w 469"/>
                <a:gd name="T45" fmla="*/ 0 h 370"/>
                <a:gd name="T46" fmla="*/ 305 w 469"/>
                <a:gd name="T47" fmla="*/ 1 h 370"/>
                <a:gd name="T48" fmla="*/ 321 w 469"/>
                <a:gd name="T49" fmla="*/ 1 h 370"/>
                <a:gd name="T50" fmla="*/ 329 w 469"/>
                <a:gd name="T51" fmla="*/ 7 h 37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69" h="370">
                  <a:moveTo>
                    <a:pt x="329" y="7"/>
                  </a:moveTo>
                  <a:lnTo>
                    <a:pt x="468" y="335"/>
                  </a:lnTo>
                  <a:lnTo>
                    <a:pt x="463" y="342"/>
                  </a:lnTo>
                  <a:lnTo>
                    <a:pt x="452" y="335"/>
                  </a:lnTo>
                  <a:lnTo>
                    <a:pt x="320" y="19"/>
                  </a:lnTo>
                  <a:lnTo>
                    <a:pt x="312" y="16"/>
                  </a:lnTo>
                  <a:lnTo>
                    <a:pt x="262" y="15"/>
                  </a:lnTo>
                  <a:lnTo>
                    <a:pt x="196" y="16"/>
                  </a:lnTo>
                  <a:lnTo>
                    <a:pt x="138" y="21"/>
                  </a:lnTo>
                  <a:lnTo>
                    <a:pt x="121" y="25"/>
                  </a:lnTo>
                  <a:lnTo>
                    <a:pt x="111" y="33"/>
                  </a:lnTo>
                  <a:lnTo>
                    <a:pt x="104" y="44"/>
                  </a:lnTo>
                  <a:lnTo>
                    <a:pt x="12" y="366"/>
                  </a:lnTo>
                  <a:lnTo>
                    <a:pt x="5" y="369"/>
                  </a:lnTo>
                  <a:lnTo>
                    <a:pt x="0" y="363"/>
                  </a:lnTo>
                  <a:lnTo>
                    <a:pt x="90" y="41"/>
                  </a:lnTo>
                  <a:lnTo>
                    <a:pt x="99" y="24"/>
                  </a:lnTo>
                  <a:lnTo>
                    <a:pt x="107" y="16"/>
                  </a:lnTo>
                  <a:lnTo>
                    <a:pt x="116" y="12"/>
                  </a:lnTo>
                  <a:lnTo>
                    <a:pt x="125" y="7"/>
                  </a:lnTo>
                  <a:lnTo>
                    <a:pt x="144" y="7"/>
                  </a:lnTo>
                  <a:lnTo>
                    <a:pt x="206" y="1"/>
                  </a:lnTo>
                  <a:lnTo>
                    <a:pt x="273" y="0"/>
                  </a:lnTo>
                  <a:lnTo>
                    <a:pt x="305" y="1"/>
                  </a:lnTo>
                  <a:lnTo>
                    <a:pt x="321" y="1"/>
                  </a:lnTo>
                  <a:lnTo>
                    <a:pt x="329" y="7"/>
                  </a:lnTo>
                </a:path>
              </a:pathLst>
            </a:custGeom>
            <a:solidFill>
              <a:srgbClr val="5F3F1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nvGrpSpPr>
            <p:cNvPr id="137231" name="Group 32"/>
            <p:cNvGrpSpPr>
              <a:grpSpLocks/>
            </p:cNvGrpSpPr>
            <p:nvPr/>
          </p:nvGrpSpPr>
          <p:grpSpPr bwMode="auto">
            <a:xfrm>
              <a:off x="4618" y="1286"/>
              <a:ext cx="376" cy="224"/>
              <a:chOff x="4618" y="1286"/>
              <a:chExt cx="376" cy="224"/>
            </a:xfrm>
          </p:grpSpPr>
          <p:sp>
            <p:nvSpPr>
              <p:cNvPr id="137299" name="Freeform 33"/>
              <p:cNvSpPr>
                <a:spLocks/>
              </p:cNvSpPr>
              <p:nvPr/>
            </p:nvSpPr>
            <p:spPr bwMode="auto">
              <a:xfrm>
                <a:off x="4618" y="1348"/>
                <a:ext cx="146" cy="162"/>
              </a:xfrm>
              <a:custGeom>
                <a:avLst/>
                <a:gdLst>
                  <a:gd name="T0" fmla="*/ 67 w 146"/>
                  <a:gd name="T1" fmla="*/ 0 h 162"/>
                  <a:gd name="T2" fmla="*/ 96 w 146"/>
                  <a:gd name="T3" fmla="*/ 39 h 162"/>
                  <a:gd name="T4" fmla="*/ 145 w 146"/>
                  <a:gd name="T5" fmla="*/ 35 h 162"/>
                  <a:gd name="T6" fmla="*/ 106 w 146"/>
                  <a:gd name="T7" fmla="*/ 81 h 162"/>
                  <a:gd name="T8" fmla="*/ 143 w 146"/>
                  <a:gd name="T9" fmla="*/ 141 h 162"/>
                  <a:gd name="T10" fmla="*/ 77 w 146"/>
                  <a:gd name="T11" fmla="*/ 104 h 162"/>
                  <a:gd name="T12" fmla="*/ 31 w 146"/>
                  <a:gd name="T13" fmla="*/ 161 h 162"/>
                  <a:gd name="T14" fmla="*/ 43 w 146"/>
                  <a:gd name="T15" fmla="*/ 89 h 162"/>
                  <a:gd name="T16" fmla="*/ 0 w 146"/>
                  <a:gd name="T17" fmla="*/ 45 h 162"/>
                  <a:gd name="T18" fmla="*/ 52 w 146"/>
                  <a:gd name="T19" fmla="*/ 47 h 162"/>
                  <a:gd name="T20" fmla="*/ 67 w 146"/>
                  <a:gd name="T21" fmla="*/ 0 h 1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 h="162">
                    <a:moveTo>
                      <a:pt x="67" y="0"/>
                    </a:moveTo>
                    <a:lnTo>
                      <a:pt x="96" y="39"/>
                    </a:lnTo>
                    <a:lnTo>
                      <a:pt x="145" y="35"/>
                    </a:lnTo>
                    <a:lnTo>
                      <a:pt x="106" y="81"/>
                    </a:lnTo>
                    <a:lnTo>
                      <a:pt x="143" y="141"/>
                    </a:lnTo>
                    <a:lnTo>
                      <a:pt x="77" y="104"/>
                    </a:lnTo>
                    <a:lnTo>
                      <a:pt x="31" y="161"/>
                    </a:lnTo>
                    <a:lnTo>
                      <a:pt x="43" y="89"/>
                    </a:lnTo>
                    <a:lnTo>
                      <a:pt x="0" y="45"/>
                    </a:lnTo>
                    <a:lnTo>
                      <a:pt x="52" y="47"/>
                    </a:lnTo>
                    <a:lnTo>
                      <a:pt x="67" y="0"/>
                    </a:lnTo>
                  </a:path>
                </a:pathLst>
              </a:custGeom>
              <a:solidFill>
                <a:srgbClr val="0000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300" name="Freeform 34"/>
              <p:cNvSpPr>
                <a:spLocks/>
              </p:cNvSpPr>
              <p:nvPr/>
            </p:nvSpPr>
            <p:spPr bwMode="auto">
              <a:xfrm>
                <a:off x="4852" y="1286"/>
                <a:ext cx="142" cy="160"/>
              </a:xfrm>
              <a:custGeom>
                <a:avLst/>
                <a:gdLst>
                  <a:gd name="T0" fmla="*/ 102 w 142"/>
                  <a:gd name="T1" fmla="*/ 1 h 160"/>
                  <a:gd name="T2" fmla="*/ 114 w 142"/>
                  <a:gd name="T3" fmla="*/ 8 h 160"/>
                  <a:gd name="T4" fmla="*/ 118 w 142"/>
                  <a:gd name="T5" fmla="*/ 13 h 160"/>
                  <a:gd name="T6" fmla="*/ 123 w 142"/>
                  <a:gd name="T7" fmla="*/ 17 h 160"/>
                  <a:gd name="T8" fmla="*/ 130 w 142"/>
                  <a:gd name="T9" fmla="*/ 27 h 160"/>
                  <a:gd name="T10" fmla="*/ 133 w 142"/>
                  <a:gd name="T11" fmla="*/ 35 h 160"/>
                  <a:gd name="T12" fmla="*/ 137 w 142"/>
                  <a:gd name="T13" fmla="*/ 43 h 160"/>
                  <a:gd name="T14" fmla="*/ 140 w 142"/>
                  <a:gd name="T15" fmla="*/ 55 h 160"/>
                  <a:gd name="T16" fmla="*/ 140 w 142"/>
                  <a:gd name="T17" fmla="*/ 63 h 160"/>
                  <a:gd name="T18" fmla="*/ 141 w 142"/>
                  <a:gd name="T19" fmla="*/ 68 h 160"/>
                  <a:gd name="T20" fmla="*/ 141 w 142"/>
                  <a:gd name="T21" fmla="*/ 78 h 160"/>
                  <a:gd name="T22" fmla="*/ 140 w 142"/>
                  <a:gd name="T23" fmla="*/ 88 h 160"/>
                  <a:gd name="T24" fmla="*/ 139 w 142"/>
                  <a:gd name="T25" fmla="*/ 99 h 160"/>
                  <a:gd name="T26" fmla="*/ 137 w 142"/>
                  <a:gd name="T27" fmla="*/ 105 h 160"/>
                  <a:gd name="T28" fmla="*/ 133 w 142"/>
                  <a:gd name="T29" fmla="*/ 113 h 160"/>
                  <a:gd name="T30" fmla="*/ 130 w 142"/>
                  <a:gd name="T31" fmla="*/ 120 h 160"/>
                  <a:gd name="T32" fmla="*/ 125 w 142"/>
                  <a:gd name="T33" fmla="*/ 128 h 160"/>
                  <a:gd name="T34" fmla="*/ 121 w 142"/>
                  <a:gd name="T35" fmla="*/ 133 h 160"/>
                  <a:gd name="T36" fmla="*/ 114 w 142"/>
                  <a:gd name="T37" fmla="*/ 139 h 160"/>
                  <a:gd name="T38" fmla="*/ 108 w 142"/>
                  <a:gd name="T39" fmla="*/ 143 h 160"/>
                  <a:gd name="T40" fmla="*/ 102 w 142"/>
                  <a:gd name="T41" fmla="*/ 147 h 160"/>
                  <a:gd name="T42" fmla="*/ 96 w 142"/>
                  <a:gd name="T43" fmla="*/ 151 h 160"/>
                  <a:gd name="T44" fmla="*/ 90 w 142"/>
                  <a:gd name="T45" fmla="*/ 155 h 160"/>
                  <a:gd name="T46" fmla="*/ 83 w 142"/>
                  <a:gd name="T47" fmla="*/ 157 h 160"/>
                  <a:gd name="T48" fmla="*/ 75 w 142"/>
                  <a:gd name="T49" fmla="*/ 159 h 160"/>
                  <a:gd name="T50" fmla="*/ 70 w 142"/>
                  <a:gd name="T51" fmla="*/ 159 h 160"/>
                  <a:gd name="T52" fmla="*/ 59 w 142"/>
                  <a:gd name="T53" fmla="*/ 159 h 160"/>
                  <a:gd name="T54" fmla="*/ 50 w 142"/>
                  <a:gd name="T55" fmla="*/ 159 h 160"/>
                  <a:gd name="T56" fmla="*/ 43 w 142"/>
                  <a:gd name="T57" fmla="*/ 158 h 160"/>
                  <a:gd name="T58" fmla="*/ 38 w 142"/>
                  <a:gd name="T59" fmla="*/ 156 h 160"/>
                  <a:gd name="T60" fmla="*/ 32 w 142"/>
                  <a:gd name="T61" fmla="*/ 155 h 160"/>
                  <a:gd name="T62" fmla="*/ 24 w 142"/>
                  <a:gd name="T63" fmla="*/ 151 h 160"/>
                  <a:gd name="T64" fmla="*/ 18 w 142"/>
                  <a:gd name="T65" fmla="*/ 147 h 160"/>
                  <a:gd name="T66" fmla="*/ 12 w 142"/>
                  <a:gd name="T67" fmla="*/ 142 h 160"/>
                  <a:gd name="T68" fmla="*/ 9 w 142"/>
                  <a:gd name="T69" fmla="*/ 137 h 160"/>
                  <a:gd name="T70" fmla="*/ 7 w 142"/>
                  <a:gd name="T71" fmla="*/ 130 h 160"/>
                  <a:gd name="T72" fmla="*/ 3 w 142"/>
                  <a:gd name="T73" fmla="*/ 122 h 160"/>
                  <a:gd name="T74" fmla="*/ 1 w 142"/>
                  <a:gd name="T75" fmla="*/ 111 h 160"/>
                  <a:gd name="T76" fmla="*/ 0 w 142"/>
                  <a:gd name="T77" fmla="*/ 101 h 160"/>
                  <a:gd name="T78" fmla="*/ 10 w 142"/>
                  <a:gd name="T79" fmla="*/ 105 h 160"/>
                  <a:gd name="T80" fmla="*/ 18 w 142"/>
                  <a:gd name="T81" fmla="*/ 109 h 160"/>
                  <a:gd name="T82" fmla="*/ 29 w 142"/>
                  <a:gd name="T83" fmla="*/ 113 h 160"/>
                  <a:gd name="T84" fmla="*/ 43 w 142"/>
                  <a:gd name="T85" fmla="*/ 114 h 160"/>
                  <a:gd name="T86" fmla="*/ 58 w 142"/>
                  <a:gd name="T87" fmla="*/ 115 h 160"/>
                  <a:gd name="T88" fmla="*/ 70 w 142"/>
                  <a:gd name="T89" fmla="*/ 113 h 160"/>
                  <a:gd name="T90" fmla="*/ 84 w 142"/>
                  <a:gd name="T91" fmla="*/ 106 h 160"/>
                  <a:gd name="T92" fmla="*/ 95 w 142"/>
                  <a:gd name="T93" fmla="*/ 97 h 160"/>
                  <a:gd name="T94" fmla="*/ 102 w 142"/>
                  <a:gd name="T95" fmla="*/ 85 h 160"/>
                  <a:gd name="T96" fmla="*/ 106 w 142"/>
                  <a:gd name="T97" fmla="*/ 73 h 160"/>
                  <a:gd name="T98" fmla="*/ 106 w 142"/>
                  <a:gd name="T99" fmla="*/ 58 h 160"/>
                  <a:gd name="T100" fmla="*/ 106 w 142"/>
                  <a:gd name="T101" fmla="*/ 46 h 160"/>
                  <a:gd name="T102" fmla="*/ 105 w 142"/>
                  <a:gd name="T103" fmla="*/ 30 h 160"/>
                  <a:gd name="T104" fmla="*/ 102 w 142"/>
                  <a:gd name="T105" fmla="*/ 13 h 160"/>
                  <a:gd name="T106" fmla="*/ 93 w 142"/>
                  <a:gd name="T107" fmla="*/ 0 h 160"/>
                  <a:gd name="T108" fmla="*/ 102 w 142"/>
                  <a:gd name="T109" fmla="*/ 1 h 16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 h="160">
                    <a:moveTo>
                      <a:pt x="102" y="1"/>
                    </a:moveTo>
                    <a:lnTo>
                      <a:pt x="114" y="8"/>
                    </a:lnTo>
                    <a:lnTo>
                      <a:pt x="118" y="13"/>
                    </a:lnTo>
                    <a:lnTo>
                      <a:pt x="123" y="17"/>
                    </a:lnTo>
                    <a:lnTo>
                      <a:pt x="130" y="27"/>
                    </a:lnTo>
                    <a:lnTo>
                      <a:pt x="133" y="35"/>
                    </a:lnTo>
                    <a:lnTo>
                      <a:pt x="137" y="43"/>
                    </a:lnTo>
                    <a:lnTo>
                      <a:pt x="140" y="55"/>
                    </a:lnTo>
                    <a:lnTo>
                      <a:pt x="140" y="63"/>
                    </a:lnTo>
                    <a:lnTo>
                      <a:pt x="141" y="68"/>
                    </a:lnTo>
                    <a:lnTo>
                      <a:pt x="141" y="78"/>
                    </a:lnTo>
                    <a:lnTo>
                      <a:pt x="140" y="88"/>
                    </a:lnTo>
                    <a:lnTo>
                      <a:pt x="139" y="99"/>
                    </a:lnTo>
                    <a:lnTo>
                      <a:pt x="137" y="105"/>
                    </a:lnTo>
                    <a:lnTo>
                      <a:pt x="133" y="113"/>
                    </a:lnTo>
                    <a:lnTo>
                      <a:pt x="130" y="120"/>
                    </a:lnTo>
                    <a:lnTo>
                      <a:pt x="125" y="128"/>
                    </a:lnTo>
                    <a:lnTo>
                      <a:pt x="121" y="133"/>
                    </a:lnTo>
                    <a:lnTo>
                      <a:pt x="114" y="139"/>
                    </a:lnTo>
                    <a:lnTo>
                      <a:pt x="108" y="143"/>
                    </a:lnTo>
                    <a:lnTo>
                      <a:pt x="102" y="147"/>
                    </a:lnTo>
                    <a:lnTo>
                      <a:pt x="96" y="151"/>
                    </a:lnTo>
                    <a:lnTo>
                      <a:pt x="90" y="155"/>
                    </a:lnTo>
                    <a:lnTo>
                      <a:pt x="83" y="157"/>
                    </a:lnTo>
                    <a:lnTo>
                      <a:pt x="75" y="159"/>
                    </a:lnTo>
                    <a:lnTo>
                      <a:pt x="70" y="159"/>
                    </a:lnTo>
                    <a:lnTo>
                      <a:pt x="59" y="159"/>
                    </a:lnTo>
                    <a:lnTo>
                      <a:pt x="50" y="159"/>
                    </a:lnTo>
                    <a:lnTo>
                      <a:pt x="43" y="158"/>
                    </a:lnTo>
                    <a:lnTo>
                      <a:pt x="38" y="156"/>
                    </a:lnTo>
                    <a:lnTo>
                      <a:pt x="32" y="155"/>
                    </a:lnTo>
                    <a:lnTo>
                      <a:pt x="24" y="151"/>
                    </a:lnTo>
                    <a:lnTo>
                      <a:pt x="18" y="147"/>
                    </a:lnTo>
                    <a:lnTo>
                      <a:pt x="12" y="142"/>
                    </a:lnTo>
                    <a:lnTo>
                      <a:pt x="9" y="137"/>
                    </a:lnTo>
                    <a:lnTo>
                      <a:pt x="7" y="130"/>
                    </a:lnTo>
                    <a:lnTo>
                      <a:pt x="3" y="122"/>
                    </a:lnTo>
                    <a:lnTo>
                      <a:pt x="1" y="111"/>
                    </a:lnTo>
                    <a:lnTo>
                      <a:pt x="0" y="101"/>
                    </a:lnTo>
                    <a:lnTo>
                      <a:pt x="10" y="105"/>
                    </a:lnTo>
                    <a:lnTo>
                      <a:pt x="18" y="109"/>
                    </a:lnTo>
                    <a:lnTo>
                      <a:pt x="29" y="113"/>
                    </a:lnTo>
                    <a:lnTo>
                      <a:pt x="43" y="114"/>
                    </a:lnTo>
                    <a:lnTo>
                      <a:pt x="58" y="115"/>
                    </a:lnTo>
                    <a:lnTo>
                      <a:pt x="70" y="113"/>
                    </a:lnTo>
                    <a:lnTo>
                      <a:pt x="84" y="106"/>
                    </a:lnTo>
                    <a:lnTo>
                      <a:pt x="95" y="97"/>
                    </a:lnTo>
                    <a:lnTo>
                      <a:pt x="102" y="85"/>
                    </a:lnTo>
                    <a:lnTo>
                      <a:pt x="106" y="73"/>
                    </a:lnTo>
                    <a:lnTo>
                      <a:pt x="106" y="58"/>
                    </a:lnTo>
                    <a:lnTo>
                      <a:pt x="106" y="46"/>
                    </a:lnTo>
                    <a:lnTo>
                      <a:pt x="105" y="30"/>
                    </a:lnTo>
                    <a:lnTo>
                      <a:pt x="102" y="13"/>
                    </a:lnTo>
                    <a:lnTo>
                      <a:pt x="93" y="0"/>
                    </a:lnTo>
                    <a:lnTo>
                      <a:pt x="102" y="1"/>
                    </a:lnTo>
                  </a:path>
                </a:pathLst>
              </a:custGeom>
              <a:solidFill>
                <a:srgbClr val="0000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grpSp>
          <p:nvGrpSpPr>
            <p:cNvPr id="137232" name="Group 35"/>
            <p:cNvGrpSpPr>
              <a:grpSpLocks/>
            </p:cNvGrpSpPr>
            <p:nvPr/>
          </p:nvGrpSpPr>
          <p:grpSpPr bwMode="auto">
            <a:xfrm>
              <a:off x="4636" y="1268"/>
              <a:ext cx="376" cy="223"/>
              <a:chOff x="4636" y="1268"/>
              <a:chExt cx="376" cy="223"/>
            </a:xfrm>
          </p:grpSpPr>
          <p:sp>
            <p:nvSpPr>
              <p:cNvPr id="137297" name="Freeform 36"/>
              <p:cNvSpPr>
                <a:spLocks/>
              </p:cNvSpPr>
              <p:nvPr/>
            </p:nvSpPr>
            <p:spPr bwMode="auto">
              <a:xfrm>
                <a:off x="4636" y="1329"/>
                <a:ext cx="146" cy="162"/>
              </a:xfrm>
              <a:custGeom>
                <a:avLst/>
                <a:gdLst>
                  <a:gd name="T0" fmla="*/ 67 w 146"/>
                  <a:gd name="T1" fmla="*/ 0 h 162"/>
                  <a:gd name="T2" fmla="*/ 96 w 146"/>
                  <a:gd name="T3" fmla="*/ 40 h 162"/>
                  <a:gd name="T4" fmla="*/ 145 w 146"/>
                  <a:gd name="T5" fmla="*/ 36 h 162"/>
                  <a:gd name="T6" fmla="*/ 106 w 146"/>
                  <a:gd name="T7" fmla="*/ 81 h 162"/>
                  <a:gd name="T8" fmla="*/ 143 w 146"/>
                  <a:gd name="T9" fmla="*/ 141 h 162"/>
                  <a:gd name="T10" fmla="*/ 77 w 146"/>
                  <a:gd name="T11" fmla="*/ 104 h 162"/>
                  <a:gd name="T12" fmla="*/ 31 w 146"/>
                  <a:gd name="T13" fmla="*/ 161 h 162"/>
                  <a:gd name="T14" fmla="*/ 43 w 146"/>
                  <a:gd name="T15" fmla="*/ 89 h 162"/>
                  <a:gd name="T16" fmla="*/ 0 w 146"/>
                  <a:gd name="T17" fmla="*/ 45 h 162"/>
                  <a:gd name="T18" fmla="*/ 52 w 146"/>
                  <a:gd name="T19" fmla="*/ 47 h 162"/>
                  <a:gd name="T20" fmla="*/ 67 w 146"/>
                  <a:gd name="T21" fmla="*/ 0 h 1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 h="162">
                    <a:moveTo>
                      <a:pt x="67" y="0"/>
                    </a:moveTo>
                    <a:lnTo>
                      <a:pt x="96" y="40"/>
                    </a:lnTo>
                    <a:lnTo>
                      <a:pt x="145" y="36"/>
                    </a:lnTo>
                    <a:lnTo>
                      <a:pt x="106" y="81"/>
                    </a:lnTo>
                    <a:lnTo>
                      <a:pt x="143" y="141"/>
                    </a:lnTo>
                    <a:lnTo>
                      <a:pt x="77" y="104"/>
                    </a:lnTo>
                    <a:lnTo>
                      <a:pt x="31" y="161"/>
                    </a:lnTo>
                    <a:lnTo>
                      <a:pt x="43" y="89"/>
                    </a:lnTo>
                    <a:lnTo>
                      <a:pt x="0" y="45"/>
                    </a:lnTo>
                    <a:lnTo>
                      <a:pt x="52" y="47"/>
                    </a:lnTo>
                    <a:lnTo>
                      <a:pt x="67" y="0"/>
                    </a:lnTo>
                  </a:path>
                </a:pathLst>
              </a:custGeom>
              <a:solidFill>
                <a:srgbClr val="FF9F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98" name="Freeform 37"/>
              <p:cNvSpPr>
                <a:spLocks/>
              </p:cNvSpPr>
              <p:nvPr/>
            </p:nvSpPr>
            <p:spPr bwMode="auto">
              <a:xfrm>
                <a:off x="4870" y="1268"/>
                <a:ext cx="142" cy="161"/>
              </a:xfrm>
              <a:custGeom>
                <a:avLst/>
                <a:gdLst>
                  <a:gd name="T0" fmla="*/ 102 w 142"/>
                  <a:gd name="T1" fmla="*/ 1 h 161"/>
                  <a:gd name="T2" fmla="*/ 114 w 142"/>
                  <a:gd name="T3" fmla="*/ 8 h 161"/>
                  <a:gd name="T4" fmla="*/ 118 w 142"/>
                  <a:gd name="T5" fmla="*/ 13 h 161"/>
                  <a:gd name="T6" fmla="*/ 123 w 142"/>
                  <a:gd name="T7" fmla="*/ 17 h 161"/>
                  <a:gd name="T8" fmla="*/ 130 w 142"/>
                  <a:gd name="T9" fmla="*/ 27 h 161"/>
                  <a:gd name="T10" fmla="*/ 133 w 142"/>
                  <a:gd name="T11" fmla="*/ 35 h 161"/>
                  <a:gd name="T12" fmla="*/ 137 w 142"/>
                  <a:gd name="T13" fmla="*/ 44 h 161"/>
                  <a:gd name="T14" fmla="*/ 140 w 142"/>
                  <a:gd name="T15" fmla="*/ 57 h 161"/>
                  <a:gd name="T16" fmla="*/ 140 w 142"/>
                  <a:gd name="T17" fmla="*/ 63 h 161"/>
                  <a:gd name="T18" fmla="*/ 141 w 142"/>
                  <a:gd name="T19" fmla="*/ 69 h 161"/>
                  <a:gd name="T20" fmla="*/ 141 w 142"/>
                  <a:gd name="T21" fmla="*/ 78 h 161"/>
                  <a:gd name="T22" fmla="*/ 140 w 142"/>
                  <a:gd name="T23" fmla="*/ 88 h 161"/>
                  <a:gd name="T24" fmla="*/ 139 w 142"/>
                  <a:gd name="T25" fmla="*/ 97 h 161"/>
                  <a:gd name="T26" fmla="*/ 137 w 142"/>
                  <a:gd name="T27" fmla="*/ 106 h 161"/>
                  <a:gd name="T28" fmla="*/ 133 w 142"/>
                  <a:gd name="T29" fmla="*/ 114 h 161"/>
                  <a:gd name="T30" fmla="*/ 130 w 142"/>
                  <a:gd name="T31" fmla="*/ 120 h 161"/>
                  <a:gd name="T32" fmla="*/ 125 w 142"/>
                  <a:gd name="T33" fmla="*/ 128 h 161"/>
                  <a:gd name="T34" fmla="*/ 121 w 142"/>
                  <a:gd name="T35" fmla="*/ 133 h 161"/>
                  <a:gd name="T36" fmla="*/ 114 w 142"/>
                  <a:gd name="T37" fmla="*/ 140 h 161"/>
                  <a:gd name="T38" fmla="*/ 108 w 142"/>
                  <a:gd name="T39" fmla="*/ 144 h 161"/>
                  <a:gd name="T40" fmla="*/ 102 w 142"/>
                  <a:gd name="T41" fmla="*/ 148 h 161"/>
                  <a:gd name="T42" fmla="*/ 96 w 142"/>
                  <a:gd name="T43" fmla="*/ 152 h 161"/>
                  <a:gd name="T44" fmla="*/ 90 w 142"/>
                  <a:gd name="T45" fmla="*/ 154 h 161"/>
                  <a:gd name="T46" fmla="*/ 83 w 142"/>
                  <a:gd name="T47" fmla="*/ 157 h 161"/>
                  <a:gd name="T48" fmla="*/ 75 w 142"/>
                  <a:gd name="T49" fmla="*/ 159 h 161"/>
                  <a:gd name="T50" fmla="*/ 70 w 142"/>
                  <a:gd name="T51" fmla="*/ 160 h 161"/>
                  <a:gd name="T52" fmla="*/ 59 w 142"/>
                  <a:gd name="T53" fmla="*/ 160 h 161"/>
                  <a:gd name="T54" fmla="*/ 50 w 142"/>
                  <a:gd name="T55" fmla="*/ 159 h 161"/>
                  <a:gd name="T56" fmla="*/ 43 w 142"/>
                  <a:gd name="T57" fmla="*/ 157 h 161"/>
                  <a:gd name="T58" fmla="*/ 38 w 142"/>
                  <a:gd name="T59" fmla="*/ 157 h 161"/>
                  <a:gd name="T60" fmla="*/ 32 w 142"/>
                  <a:gd name="T61" fmla="*/ 154 h 161"/>
                  <a:gd name="T62" fmla="*/ 24 w 142"/>
                  <a:gd name="T63" fmla="*/ 151 h 161"/>
                  <a:gd name="T64" fmla="*/ 18 w 142"/>
                  <a:gd name="T65" fmla="*/ 148 h 161"/>
                  <a:gd name="T66" fmla="*/ 12 w 142"/>
                  <a:gd name="T67" fmla="*/ 142 h 161"/>
                  <a:gd name="T68" fmla="*/ 9 w 142"/>
                  <a:gd name="T69" fmla="*/ 136 h 161"/>
                  <a:gd name="T70" fmla="*/ 7 w 142"/>
                  <a:gd name="T71" fmla="*/ 131 h 161"/>
                  <a:gd name="T72" fmla="*/ 3 w 142"/>
                  <a:gd name="T73" fmla="*/ 123 h 161"/>
                  <a:gd name="T74" fmla="*/ 1 w 142"/>
                  <a:gd name="T75" fmla="*/ 111 h 161"/>
                  <a:gd name="T76" fmla="*/ 0 w 142"/>
                  <a:gd name="T77" fmla="*/ 102 h 161"/>
                  <a:gd name="T78" fmla="*/ 10 w 142"/>
                  <a:gd name="T79" fmla="*/ 105 h 161"/>
                  <a:gd name="T80" fmla="*/ 18 w 142"/>
                  <a:gd name="T81" fmla="*/ 109 h 161"/>
                  <a:gd name="T82" fmla="*/ 29 w 142"/>
                  <a:gd name="T83" fmla="*/ 112 h 161"/>
                  <a:gd name="T84" fmla="*/ 43 w 142"/>
                  <a:gd name="T85" fmla="*/ 114 h 161"/>
                  <a:gd name="T86" fmla="*/ 58 w 142"/>
                  <a:gd name="T87" fmla="*/ 114 h 161"/>
                  <a:gd name="T88" fmla="*/ 70 w 142"/>
                  <a:gd name="T89" fmla="*/ 114 h 161"/>
                  <a:gd name="T90" fmla="*/ 84 w 142"/>
                  <a:gd name="T91" fmla="*/ 106 h 161"/>
                  <a:gd name="T92" fmla="*/ 95 w 142"/>
                  <a:gd name="T93" fmla="*/ 97 h 161"/>
                  <a:gd name="T94" fmla="*/ 102 w 142"/>
                  <a:gd name="T95" fmla="*/ 86 h 161"/>
                  <a:gd name="T96" fmla="*/ 106 w 142"/>
                  <a:gd name="T97" fmla="*/ 73 h 161"/>
                  <a:gd name="T98" fmla="*/ 106 w 142"/>
                  <a:gd name="T99" fmla="*/ 60 h 161"/>
                  <a:gd name="T100" fmla="*/ 106 w 142"/>
                  <a:gd name="T101" fmla="*/ 47 h 161"/>
                  <a:gd name="T102" fmla="*/ 105 w 142"/>
                  <a:gd name="T103" fmla="*/ 30 h 161"/>
                  <a:gd name="T104" fmla="*/ 102 w 142"/>
                  <a:gd name="T105" fmla="*/ 15 h 161"/>
                  <a:gd name="T106" fmla="*/ 93 w 142"/>
                  <a:gd name="T107" fmla="*/ 0 h 161"/>
                  <a:gd name="T108" fmla="*/ 102 w 142"/>
                  <a:gd name="T109" fmla="*/ 1 h 16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 h="161">
                    <a:moveTo>
                      <a:pt x="102" y="1"/>
                    </a:moveTo>
                    <a:lnTo>
                      <a:pt x="114" y="8"/>
                    </a:lnTo>
                    <a:lnTo>
                      <a:pt x="118" y="13"/>
                    </a:lnTo>
                    <a:lnTo>
                      <a:pt x="123" y="17"/>
                    </a:lnTo>
                    <a:lnTo>
                      <a:pt x="130" y="27"/>
                    </a:lnTo>
                    <a:lnTo>
                      <a:pt x="133" y="35"/>
                    </a:lnTo>
                    <a:lnTo>
                      <a:pt x="137" y="44"/>
                    </a:lnTo>
                    <a:lnTo>
                      <a:pt x="140" y="57"/>
                    </a:lnTo>
                    <a:lnTo>
                      <a:pt x="140" y="63"/>
                    </a:lnTo>
                    <a:lnTo>
                      <a:pt x="141" y="69"/>
                    </a:lnTo>
                    <a:lnTo>
                      <a:pt x="141" y="78"/>
                    </a:lnTo>
                    <a:lnTo>
                      <a:pt x="140" y="88"/>
                    </a:lnTo>
                    <a:lnTo>
                      <a:pt x="139" y="97"/>
                    </a:lnTo>
                    <a:lnTo>
                      <a:pt x="137" y="106"/>
                    </a:lnTo>
                    <a:lnTo>
                      <a:pt x="133" y="114"/>
                    </a:lnTo>
                    <a:lnTo>
                      <a:pt x="130" y="120"/>
                    </a:lnTo>
                    <a:lnTo>
                      <a:pt x="125" y="128"/>
                    </a:lnTo>
                    <a:lnTo>
                      <a:pt x="121" y="133"/>
                    </a:lnTo>
                    <a:lnTo>
                      <a:pt x="114" y="140"/>
                    </a:lnTo>
                    <a:lnTo>
                      <a:pt x="108" y="144"/>
                    </a:lnTo>
                    <a:lnTo>
                      <a:pt x="102" y="148"/>
                    </a:lnTo>
                    <a:lnTo>
                      <a:pt x="96" y="152"/>
                    </a:lnTo>
                    <a:lnTo>
                      <a:pt x="90" y="154"/>
                    </a:lnTo>
                    <a:lnTo>
                      <a:pt x="83" y="157"/>
                    </a:lnTo>
                    <a:lnTo>
                      <a:pt x="75" y="159"/>
                    </a:lnTo>
                    <a:lnTo>
                      <a:pt x="70" y="160"/>
                    </a:lnTo>
                    <a:lnTo>
                      <a:pt x="59" y="160"/>
                    </a:lnTo>
                    <a:lnTo>
                      <a:pt x="50" y="159"/>
                    </a:lnTo>
                    <a:lnTo>
                      <a:pt x="43" y="157"/>
                    </a:lnTo>
                    <a:lnTo>
                      <a:pt x="38" y="157"/>
                    </a:lnTo>
                    <a:lnTo>
                      <a:pt x="32" y="154"/>
                    </a:lnTo>
                    <a:lnTo>
                      <a:pt x="24" y="151"/>
                    </a:lnTo>
                    <a:lnTo>
                      <a:pt x="18" y="148"/>
                    </a:lnTo>
                    <a:lnTo>
                      <a:pt x="12" y="142"/>
                    </a:lnTo>
                    <a:lnTo>
                      <a:pt x="9" y="136"/>
                    </a:lnTo>
                    <a:lnTo>
                      <a:pt x="7" y="131"/>
                    </a:lnTo>
                    <a:lnTo>
                      <a:pt x="3" y="123"/>
                    </a:lnTo>
                    <a:lnTo>
                      <a:pt x="1" y="111"/>
                    </a:lnTo>
                    <a:lnTo>
                      <a:pt x="0" y="102"/>
                    </a:lnTo>
                    <a:lnTo>
                      <a:pt x="10" y="105"/>
                    </a:lnTo>
                    <a:lnTo>
                      <a:pt x="18" y="109"/>
                    </a:lnTo>
                    <a:lnTo>
                      <a:pt x="29" y="112"/>
                    </a:lnTo>
                    <a:lnTo>
                      <a:pt x="43" y="114"/>
                    </a:lnTo>
                    <a:lnTo>
                      <a:pt x="58" y="114"/>
                    </a:lnTo>
                    <a:lnTo>
                      <a:pt x="70" y="114"/>
                    </a:lnTo>
                    <a:lnTo>
                      <a:pt x="84" y="106"/>
                    </a:lnTo>
                    <a:lnTo>
                      <a:pt x="95" y="97"/>
                    </a:lnTo>
                    <a:lnTo>
                      <a:pt x="102" y="86"/>
                    </a:lnTo>
                    <a:lnTo>
                      <a:pt x="106" y="73"/>
                    </a:lnTo>
                    <a:lnTo>
                      <a:pt x="106" y="60"/>
                    </a:lnTo>
                    <a:lnTo>
                      <a:pt x="106" y="47"/>
                    </a:lnTo>
                    <a:lnTo>
                      <a:pt x="105" y="30"/>
                    </a:lnTo>
                    <a:lnTo>
                      <a:pt x="102" y="15"/>
                    </a:lnTo>
                    <a:lnTo>
                      <a:pt x="93" y="0"/>
                    </a:lnTo>
                    <a:lnTo>
                      <a:pt x="102" y="1"/>
                    </a:lnTo>
                  </a:path>
                </a:pathLst>
              </a:custGeom>
              <a:solidFill>
                <a:srgbClr val="FF9F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grpSp>
          <p:nvGrpSpPr>
            <p:cNvPr id="137233" name="Group 38"/>
            <p:cNvGrpSpPr>
              <a:grpSpLocks/>
            </p:cNvGrpSpPr>
            <p:nvPr/>
          </p:nvGrpSpPr>
          <p:grpSpPr bwMode="auto">
            <a:xfrm>
              <a:off x="4170" y="1179"/>
              <a:ext cx="327" cy="526"/>
              <a:chOff x="4170" y="1179"/>
              <a:chExt cx="327" cy="526"/>
            </a:xfrm>
          </p:grpSpPr>
          <p:sp>
            <p:nvSpPr>
              <p:cNvPr id="137295" name="Freeform 39"/>
              <p:cNvSpPr>
                <a:spLocks/>
              </p:cNvSpPr>
              <p:nvPr/>
            </p:nvSpPr>
            <p:spPr bwMode="auto">
              <a:xfrm>
                <a:off x="4170" y="1179"/>
                <a:ext cx="268" cy="459"/>
              </a:xfrm>
              <a:custGeom>
                <a:avLst/>
                <a:gdLst>
                  <a:gd name="T0" fmla="*/ 20 w 268"/>
                  <a:gd name="T1" fmla="*/ 443 h 459"/>
                  <a:gd name="T2" fmla="*/ 52 w 268"/>
                  <a:gd name="T3" fmla="*/ 452 h 459"/>
                  <a:gd name="T4" fmla="*/ 95 w 268"/>
                  <a:gd name="T5" fmla="*/ 458 h 459"/>
                  <a:gd name="T6" fmla="*/ 138 w 268"/>
                  <a:gd name="T7" fmla="*/ 458 h 459"/>
                  <a:gd name="T8" fmla="*/ 168 w 268"/>
                  <a:gd name="T9" fmla="*/ 449 h 459"/>
                  <a:gd name="T10" fmla="*/ 183 w 268"/>
                  <a:gd name="T11" fmla="*/ 447 h 459"/>
                  <a:gd name="T12" fmla="*/ 202 w 268"/>
                  <a:gd name="T13" fmla="*/ 380 h 459"/>
                  <a:gd name="T14" fmla="*/ 214 w 268"/>
                  <a:gd name="T15" fmla="*/ 303 h 459"/>
                  <a:gd name="T16" fmla="*/ 229 w 268"/>
                  <a:gd name="T17" fmla="*/ 217 h 459"/>
                  <a:gd name="T18" fmla="*/ 248 w 268"/>
                  <a:gd name="T19" fmla="*/ 123 h 459"/>
                  <a:gd name="T20" fmla="*/ 266 w 268"/>
                  <a:gd name="T21" fmla="*/ 83 h 459"/>
                  <a:gd name="T22" fmla="*/ 267 w 268"/>
                  <a:gd name="T23" fmla="*/ 60 h 459"/>
                  <a:gd name="T24" fmla="*/ 263 w 268"/>
                  <a:gd name="T25" fmla="*/ 50 h 459"/>
                  <a:gd name="T26" fmla="*/ 249 w 268"/>
                  <a:gd name="T27" fmla="*/ 40 h 459"/>
                  <a:gd name="T28" fmla="*/ 240 w 268"/>
                  <a:gd name="T29" fmla="*/ 32 h 459"/>
                  <a:gd name="T30" fmla="*/ 214 w 268"/>
                  <a:gd name="T31" fmla="*/ 25 h 459"/>
                  <a:gd name="T32" fmla="*/ 163 w 268"/>
                  <a:gd name="T33" fmla="*/ 25 h 459"/>
                  <a:gd name="T34" fmla="*/ 117 w 268"/>
                  <a:gd name="T35" fmla="*/ 16 h 459"/>
                  <a:gd name="T36" fmla="*/ 72 w 268"/>
                  <a:gd name="T37" fmla="*/ 7 h 459"/>
                  <a:gd name="T38" fmla="*/ 34 w 268"/>
                  <a:gd name="T39" fmla="*/ 0 h 459"/>
                  <a:gd name="T40" fmla="*/ 0 w 268"/>
                  <a:gd name="T41" fmla="*/ 111 h 459"/>
                  <a:gd name="T42" fmla="*/ 143 w 268"/>
                  <a:gd name="T43" fmla="*/ 109 h 459"/>
                  <a:gd name="T44" fmla="*/ 163 w 268"/>
                  <a:gd name="T45" fmla="*/ 105 h 459"/>
                  <a:gd name="T46" fmla="*/ 163 w 268"/>
                  <a:gd name="T47" fmla="*/ 119 h 459"/>
                  <a:gd name="T48" fmla="*/ 147 w 268"/>
                  <a:gd name="T49" fmla="*/ 199 h 459"/>
                  <a:gd name="T50" fmla="*/ 134 w 268"/>
                  <a:gd name="T51" fmla="*/ 251 h 459"/>
                  <a:gd name="T52" fmla="*/ 106 w 268"/>
                  <a:gd name="T53" fmla="*/ 296 h 459"/>
                  <a:gd name="T54" fmla="*/ 68 w 268"/>
                  <a:gd name="T55" fmla="*/ 357 h 459"/>
                  <a:gd name="T56" fmla="*/ 20 w 268"/>
                  <a:gd name="T57" fmla="*/ 443 h 45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68" h="459">
                    <a:moveTo>
                      <a:pt x="20" y="443"/>
                    </a:moveTo>
                    <a:lnTo>
                      <a:pt x="52" y="452"/>
                    </a:lnTo>
                    <a:lnTo>
                      <a:pt x="95" y="458"/>
                    </a:lnTo>
                    <a:lnTo>
                      <a:pt x="138" y="458"/>
                    </a:lnTo>
                    <a:lnTo>
                      <a:pt x="168" y="449"/>
                    </a:lnTo>
                    <a:lnTo>
                      <a:pt x="183" y="447"/>
                    </a:lnTo>
                    <a:lnTo>
                      <a:pt x="202" y="380"/>
                    </a:lnTo>
                    <a:lnTo>
                      <a:pt x="214" y="303"/>
                    </a:lnTo>
                    <a:lnTo>
                      <a:pt x="229" y="217"/>
                    </a:lnTo>
                    <a:lnTo>
                      <a:pt x="248" y="123"/>
                    </a:lnTo>
                    <a:lnTo>
                      <a:pt x="266" y="83"/>
                    </a:lnTo>
                    <a:lnTo>
                      <a:pt x="267" y="60"/>
                    </a:lnTo>
                    <a:lnTo>
                      <a:pt x="263" y="50"/>
                    </a:lnTo>
                    <a:lnTo>
                      <a:pt x="249" y="40"/>
                    </a:lnTo>
                    <a:lnTo>
                      <a:pt x="240" y="32"/>
                    </a:lnTo>
                    <a:lnTo>
                      <a:pt x="214" y="25"/>
                    </a:lnTo>
                    <a:lnTo>
                      <a:pt x="163" y="25"/>
                    </a:lnTo>
                    <a:lnTo>
                      <a:pt x="117" y="16"/>
                    </a:lnTo>
                    <a:lnTo>
                      <a:pt x="72" y="7"/>
                    </a:lnTo>
                    <a:lnTo>
                      <a:pt x="34" y="0"/>
                    </a:lnTo>
                    <a:lnTo>
                      <a:pt x="0" y="111"/>
                    </a:lnTo>
                    <a:lnTo>
                      <a:pt x="143" y="109"/>
                    </a:lnTo>
                    <a:lnTo>
                      <a:pt x="163" y="105"/>
                    </a:lnTo>
                    <a:lnTo>
                      <a:pt x="163" y="119"/>
                    </a:lnTo>
                    <a:lnTo>
                      <a:pt x="147" y="199"/>
                    </a:lnTo>
                    <a:lnTo>
                      <a:pt x="134" y="251"/>
                    </a:lnTo>
                    <a:lnTo>
                      <a:pt x="106" y="296"/>
                    </a:lnTo>
                    <a:lnTo>
                      <a:pt x="68" y="357"/>
                    </a:lnTo>
                    <a:lnTo>
                      <a:pt x="20" y="443"/>
                    </a:lnTo>
                  </a:path>
                </a:pathLst>
              </a:custGeom>
              <a:solidFill>
                <a:srgbClr val="3F5F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96" name="Freeform 40"/>
              <p:cNvSpPr>
                <a:spLocks/>
              </p:cNvSpPr>
              <p:nvPr/>
            </p:nvSpPr>
            <p:spPr bwMode="auto">
              <a:xfrm>
                <a:off x="4179" y="1624"/>
                <a:ext cx="318" cy="81"/>
              </a:xfrm>
              <a:custGeom>
                <a:avLst/>
                <a:gdLst>
                  <a:gd name="T0" fmla="*/ 172 w 318"/>
                  <a:gd name="T1" fmla="*/ 2 h 81"/>
                  <a:gd name="T2" fmla="*/ 223 w 318"/>
                  <a:gd name="T3" fmla="*/ 10 h 81"/>
                  <a:gd name="T4" fmla="*/ 264 w 318"/>
                  <a:gd name="T5" fmla="*/ 20 h 81"/>
                  <a:gd name="T6" fmla="*/ 285 w 318"/>
                  <a:gd name="T7" fmla="*/ 26 h 81"/>
                  <a:gd name="T8" fmla="*/ 303 w 318"/>
                  <a:gd name="T9" fmla="*/ 37 h 81"/>
                  <a:gd name="T10" fmla="*/ 312 w 318"/>
                  <a:gd name="T11" fmla="*/ 47 h 81"/>
                  <a:gd name="T12" fmla="*/ 317 w 318"/>
                  <a:gd name="T13" fmla="*/ 61 h 81"/>
                  <a:gd name="T14" fmla="*/ 316 w 318"/>
                  <a:gd name="T15" fmla="*/ 72 h 81"/>
                  <a:gd name="T16" fmla="*/ 310 w 318"/>
                  <a:gd name="T17" fmla="*/ 77 h 81"/>
                  <a:gd name="T18" fmla="*/ 299 w 318"/>
                  <a:gd name="T19" fmla="*/ 79 h 81"/>
                  <a:gd name="T20" fmla="*/ 264 w 318"/>
                  <a:gd name="T21" fmla="*/ 77 h 81"/>
                  <a:gd name="T22" fmla="*/ 207 w 318"/>
                  <a:gd name="T23" fmla="*/ 71 h 81"/>
                  <a:gd name="T24" fmla="*/ 147 w 318"/>
                  <a:gd name="T25" fmla="*/ 64 h 81"/>
                  <a:gd name="T26" fmla="*/ 109 w 318"/>
                  <a:gd name="T27" fmla="*/ 62 h 81"/>
                  <a:gd name="T28" fmla="*/ 105 w 318"/>
                  <a:gd name="T29" fmla="*/ 74 h 81"/>
                  <a:gd name="T30" fmla="*/ 65 w 318"/>
                  <a:gd name="T31" fmla="*/ 79 h 81"/>
                  <a:gd name="T32" fmla="*/ 28 w 318"/>
                  <a:gd name="T33" fmla="*/ 80 h 81"/>
                  <a:gd name="T34" fmla="*/ 5 w 318"/>
                  <a:gd name="T35" fmla="*/ 77 h 81"/>
                  <a:gd name="T36" fmla="*/ 0 w 318"/>
                  <a:gd name="T37" fmla="*/ 62 h 81"/>
                  <a:gd name="T38" fmla="*/ 3 w 318"/>
                  <a:gd name="T39" fmla="*/ 36 h 81"/>
                  <a:gd name="T40" fmla="*/ 15 w 318"/>
                  <a:gd name="T41" fmla="*/ 0 h 81"/>
                  <a:gd name="T42" fmla="*/ 159 w 318"/>
                  <a:gd name="T43" fmla="*/ 0 h 81"/>
                  <a:gd name="T44" fmla="*/ 172 w 318"/>
                  <a:gd name="T45" fmla="*/ 2 h 8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18" h="81">
                    <a:moveTo>
                      <a:pt x="172" y="2"/>
                    </a:moveTo>
                    <a:lnTo>
                      <a:pt x="223" y="10"/>
                    </a:lnTo>
                    <a:lnTo>
                      <a:pt x="264" y="20"/>
                    </a:lnTo>
                    <a:lnTo>
                      <a:pt x="285" y="26"/>
                    </a:lnTo>
                    <a:lnTo>
                      <a:pt x="303" y="37"/>
                    </a:lnTo>
                    <a:lnTo>
                      <a:pt x="312" y="47"/>
                    </a:lnTo>
                    <a:lnTo>
                      <a:pt x="317" y="61"/>
                    </a:lnTo>
                    <a:lnTo>
                      <a:pt x="316" y="72"/>
                    </a:lnTo>
                    <a:lnTo>
                      <a:pt x="310" y="77"/>
                    </a:lnTo>
                    <a:lnTo>
                      <a:pt x="299" y="79"/>
                    </a:lnTo>
                    <a:lnTo>
                      <a:pt x="264" y="77"/>
                    </a:lnTo>
                    <a:lnTo>
                      <a:pt x="207" y="71"/>
                    </a:lnTo>
                    <a:lnTo>
                      <a:pt x="147" y="64"/>
                    </a:lnTo>
                    <a:lnTo>
                      <a:pt x="109" y="62"/>
                    </a:lnTo>
                    <a:lnTo>
                      <a:pt x="105" y="74"/>
                    </a:lnTo>
                    <a:lnTo>
                      <a:pt x="65" y="79"/>
                    </a:lnTo>
                    <a:lnTo>
                      <a:pt x="28" y="80"/>
                    </a:lnTo>
                    <a:lnTo>
                      <a:pt x="5" y="77"/>
                    </a:lnTo>
                    <a:lnTo>
                      <a:pt x="0" y="62"/>
                    </a:lnTo>
                    <a:lnTo>
                      <a:pt x="3" y="36"/>
                    </a:lnTo>
                    <a:lnTo>
                      <a:pt x="15" y="0"/>
                    </a:lnTo>
                    <a:lnTo>
                      <a:pt x="159" y="0"/>
                    </a:lnTo>
                    <a:lnTo>
                      <a:pt x="172" y="2"/>
                    </a:lnTo>
                  </a:path>
                </a:pathLst>
              </a:custGeom>
              <a:solidFill>
                <a:srgbClr val="7F5F3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grpSp>
          <p:nvGrpSpPr>
            <p:cNvPr id="137234" name="Group 41"/>
            <p:cNvGrpSpPr>
              <a:grpSpLocks/>
            </p:cNvGrpSpPr>
            <p:nvPr/>
          </p:nvGrpSpPr>
          <p:grpSpPr bwMode="auto">
            <a:xfrm>
              <a:off x="4003" y="1177"/>
              <a:ext cx="555" cy="568"/>
              <a:chOff x="4003" y="1177"/>
              <a:chExt cx="555" cy="568"/>
            </a:xfrm>
          </p:grpSpPr>
          <p:sp>
            <p:nvSpPr>
              <p:cNvPr id="137293" name="Freeform 42"/>
              <p:cNvSpPr>
                <a:spLocks/>
              </p:cNvSpPr>
              <p:nvPr/>
            </p:nvSpPr>
            <p:spPr bwMode="auto">
              <a:xfrm>
                <a:off x="4206" y="1651"/>
                <a:ext cx="352" cy="94"/>
              </a:xfrm>
              <a:custGeom>
                <a:avLst/>
                <a:gdLst>
                  <a:gd name="T0" fmla="*/ 191 w 352"/>
                  <a:gd name="T1" fmla="*/ 3 h 94"/>
                  <a:gd name="T2" fmla="*/ 248 w 352"/>
                  <a:gd name="T3" fmla="*/ 13 h 94"/>
                  <a:gd name="T4" fmla="*/ 294 w 352"/>
                  <a:gd name="T5" fmla="*/ 24 h 94"/>
                  <a:gd name="T6" fmla="*/ 318 w 352"/>
                  <a:gd name="T7" fmla="*/ 30 h 94"/>
                  <a:gd name="T8" fmla="*/ 336 w 352"/>
                  <a:gd name="T9" fmla="*/ 44 h 94"/>
                  <a:gd name="T10" fmla="*/ 345 w 352"/>
                  <a:gd name="T11" fmla="*/ 54 h 94"/>
                  <a:gd name="T12" fmla="*/ 351 w 352"/>
                  <a:gd name="T13" fmla="*/ 70 h 94"/>
                  <a:gd name="T14" fmla="*/ 350 w 352"/>
                  <a:gd name="T15" fmla="*/ 83 h 94"/>
                  <a:gd name="T16" fmla="*/ 345 w 352"/>
                  <a:gd name="T17" fmla="*/ 87 h 94"/>
                  <a:gd name="T18" fmla="*/ 334 w 352"/>
                  <a:gd name="T19" fmla="*/ 91 h 94"/>
                  <a:gd name="T20" fmla="*/ 298 w 352"/>
                  <a:gd name="T21" fmla="*/ 93 h 94"/>
                  <a:gd name="T22" fmla="*/ 228 w 352"/>
                  <a:gd name="T23" fmla="*/ 89 h 94"/>
                  <a:gd name="T24" fmla="*/ 162 w 352"/>
                  <a:gd name="T25" fmla="*/ 81 h 94"/>
                  <a:gd name="T26" fmla="*/ 122 w 352"/>
                  <a:gd name="T27" fmla="*/ 72 h 94"/>
                  <a:gd name="T28" fmla="*/ 117 w 352"/>
                  <a:gd name="T29" fmla="*/ 84 h 94"/>
                  <a:gd name="T30" fmla="*/ 95 w 352"/>
                  <a:gd name="T31" fmla="*/ 87 h 94"/>
                  <a:gd name="T32" fmla="*/ 73 w 352"/>
                  <a:gd name="T33" fmla="*/ 90 h 94"/>
                  <a:gd name="T34" fmla="*/ 30 w 352"/>
                  <a:gd name="T35" fmla="*/ 91 h 94"/>
                  <a:gd name="T36" fmla="*/ 5 w 352"/>
                  <a:gd name="T37" fmla="*/ 89 h 94"/>
                  <a:gd name="T38" fmla="*/ 0 w 352"/>
                  <a:gd name="T39" fmla="*/ 72 h 94"/>
                  <a:gd name="T40" fmla="*/ 5 w 352"/>
                  <a:gd name="T41" fmla="*/ 41 h 94"/>
                  <a:gd name="T42" fmla="*/ 17 w 352"/>
                  <a:gd name="T43" fmla="*/ 0 h 94"/>
                  <a:gd name="T44" fmla="*/ 177 w 352"/>
                  <a:gd name="T45" fmla="*/ 0 h 94"/>
                  <a:gd name="T46" fmla="*/ 191 w 352"/>
                  <a:gd name="T47" fmla="*/ 3 h 9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52" h="94">
                    <a:moveTo>
                      <a:pt x="191" y="3"/>
                    </a:moveTo>
                    <a:lnTo>
                      <a:pt x="248" y="13"/>
                    </a:lnTo>
                    <a:lnTo>
                      <a:pt x="294" y="24"/>
                    </a:lnTo>
                    <a:lnTo>
                      <a:pt x="318" y="30"/>
                    </a:lnTo>
                    <a:lnTo>
                      <a:pt x="336" y="44"/>
                    </a:lnTo>
                    <a:lnTo>
                      <a:pt x="345" y="54"/>
                    </a:lnTo>
                    <a:lnTo>
                      <a:pt x="351" y="70"/>
                    </a:lnTo>
                    <a:lnTo>
                      <a:pt x="350" y="83"/>
                    </a:lnTo>
                    <a:lnTo>
                      <a:pt x="345" y="87"/>
                    </a:lnTo>
                    <a:lnTo>
                      <a:pt x="334" y="91"/>
                    </a:lnTo>
                    <a:lnTo>
                      <a:pt x="298" y="93"/>
                    </a:lnTo>
                    <a:lnTo>
                      <a:pt x="228" y="89"/>
                    </a:lnTo>
                    <a:lnTo>
                      <a:pt x="162" y="81"/>
                    </a:lnTo>
                    <a:lnTo>
                      <a:pt x="122" y="72"/>
                    </a:lnTo>
                    <a:lnTo>
                      <a:pt x="117" y="84"/>
                    </a:lnTo>
                    <a:lnTo>
                      <a:pt x="95" y="87"/>
                    </a:lnTo>
                    <a:lnTo>
                      <a:pt x="73" y="90"/>
                    </a:lnTo>
                    <a:lnTo>
                      <a:pt x="30" y="91"/>
                    </a:lnTo>
                    <a:lnTo>
                      <a:pt x="5" y="89"/>
                    </a:lnTo>
                    <a:lnTo>
                      <a:pt x="0" y="72"/>
                    </a:lnTo>
                    <a:lnTo>
                      <a:pt x="5" y="41"/>
                    </a:lnTo>
                    <a:lnTo>
                      <a:pt x="17" y="0"/>
                    </a:lnTo>
                    <a:lnTo>
                      <a:pt x="177" y="0"/>
                    </a:lnTo>
                    <a:lnTo>
                      <a:pt x="191" y="3"/>
                    </a:lnTo>
                  </a:path>
                </a:pathLst>
              </a:custGeom>
              <a:solidFill>
                <a:srgbClr val="7F5F3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94" name="Freeform 43"/>
              <p:cNvSpPr>
                <a:spLocks/>
              </p:cNvSpPr>
              <p:nvPr/>
            </p:nvSpPr>
            <p:spPr bwMode="auto">
              <a:xfrm>
                <a:off x="4003" y="1177"/>
                <a:ext cx="452" cy="502"/>
              </a:xfrm>
              <a:custGeom>
                <a:avLst/>
                <a:gdLst>
                  <a:gd name="T0" fmla="*/ 23 w 452"/>
                  <a:gd name="T1" fmla="*/ 30 h 502"/>
                  <a:gd name="T2" fmla="*/ 5 w 452"/>
                  <a:gd name="T3" fmla="*/ 69 h 502"/>
                  <a:gd name="T4" fmla="*/ 2 w 452"/>
                  <a:gd name="T5" fmla="*/ 83 h 502"/>
                  <a:gd name="T6" fmla="*/ 0 w 452"/>
                  <a:gd name="T7" fmla="*/ 104 h 502"/>
                  <a:gd name="T8" fmla="*/ 5 w 452"/>
                  <a:gd name="T9" fmla="*/ 130 h 502"/>
                  <a:gd name="T10" fmla="*/ 18 w 452"/>
                  <a:gd name="T11" fmla="*/ 143 h 502"/>
                  <a:gd name="T12" fmla="*/ 32 w 452"/>
                  <a:gd name="T13" fmla="*/ 153 h 502"/>
                  <a:gd name="T14" fmla="*/ 53 w 452"/>
                  <a:gd name="T15" fmla="*/ 155 h 502"/>
                  <a:gd name="T16" fmla="*/ 93 w 452"/>
                  <a:gd name="T17" fmla="*/ 155 h 502"/>
                  <a:gd name="T18" fmla="*/ 135 w 452"/>
                  <a:gd name="T19" fmla="*/ 156 h 502"/>
                  <a:gd name="T20" fmla="*/ 173 w 452"/>
                  <a:gd name="T21" fmla="*/ 150 h 502"/>
                  <a:gd name="T22" fmla="*/ 196 w 452"/>
                  <a:gd name="T23" fmla="*/ 146 h 502"/>
                  <a:gd name="T24" fmla="*/ 241 w 452"/>
                  <a:gd name="T25" fmla="*/ 136 h 502"/>
                  <a:gd name="T26" fmla="*/ 275 w 452"/>
                  <a:gd name="T27" fmla="*/ 124 h 502"/>
                  <a:gd name="T28" fmla="*/ 310 w 452"/>
                  <a:gd name="T29" fmla="*/ 113 h 502"/>
                  <a:gd name="T30" fmla="*/ 342 w 452"/>
                  <a:gd name="T31" fmla="*/ 95 h 502"/>
                  <a:gd name="T32" fmla="*/ 332 w 452"/>
                  <a:gd name="T33" fmla="*/ 120 h 502"/>
                  <a:gd name="T34" fmla="*/ 318 w 452"/>
                  <a:gd name="T35" fmla="*/ 156 h 502"/>
                  <a:gd name="T36" fmla="*/ 314 w 452"/>
                  <a:gd name="T37" fmla="*/ 207 h 502"/>
                  <a:gd name="T38" fmla="*/ 310 w 452"/>
                  <a:gd name="T39" fmla="*/ 247 h 502"/>
                  <a:gd name="T40" fmla="*/ 293 w 452"/>
                  <a:gd name="T41" fmla="*/ 301 h 502"/>
                  <a:gd name="T42" fmla="*/ 271 w 452"/>
                  <a:gd name="T43" fmla="*/ 367 h 502"/>
                  <a:gd name="T44" fmla="*/ 250 w 452"/>
                  <a:gd name="T45" fmla="*/ 421 h 502"/>
                  <a:gd name="T46" fmla="*/ 223 w 452"/>
                  <a:gd name="T47" fmla="*/ 475 h 502"/>
                  <a:gd name="T48" fmla="*/ 250 w 452"/>
                  <a:gd name="T49" fmla="*/ 497 h 502"/>
                  <a:gd name="T50" fmla="*/ 316 w 452"/>
                  <a:gd name="T51" fmla="*/ 501 h 502"/>
                  <a:gd name="T52" fmla="*/ 363 w 452"/>
                  <a:gd name="T53" fmla="*/ 497 h 502"/>
                  <a:gd name="T54" fmla="*/ 387 w 452"/>
                  <a:gd name="T55" fmla="*/ 489 h 502"/>
                  <a:gd name="T56" fmla="*/ 398 w 452"/>
                  <a:gd name="T57" fmla="*/ 483 h 502"/>
                  <a:gd name="T58" fmla="*/ 391 w 452"/>
                  <a:gd name="T59" fmla="*/ 429 h 502"/>
                  <a:gd name="T60" fmla="*/ 396 w 452"/>
                  <a:gd name="T61" fmla="*/ 358 h 502"/>
                  <a:gd name="T62" fmla="*/ 403 w 452"/>
                  <a:gd name="T63" fmla="*/ 256 h 502"/>
                  <a:gd name="T64" fmla="*/ 407 w 452"/>
                  <a:gd name="T65" fmla="*/ 191 h 502"/>
                  <a:gd name="T66" fmla="*/ 416 w 452"/>
                  <a:gd name="T67" fmla="*/ 146 h 502"/>
                  <a:gd name="T68" fmla="*/ 421 w 452"/>
                  <a:gd name="T69" fmla="*/ 136 h 502"/>
                  <a:gd name="T70" fmla="*/ 440 w 452"/>
                  <a:gd name="T71" fmla="*/ 124 h 502"/>
                  <a:gd name="T72" fmla="*/ 448 w 452"/>
                  <a:gd name="T73" fmla="*/ 101 h 502"/>
                  <a:gd name="T74" fmla="*/ 451 w 452"/>
                  <a:gd name="T75" fmla="*/ 69 h 502"/>
                  <a:gd name="T76" fmla="*/ 448 w 452"/>
                  <a:gd name="T77" fmla="*/ 44 h 502"/>
                  <a:gd name="T78" fmla="*/ 440 w 452"/>
                  <a:gd name="T79" fmla="*/ 27 h 502"/>
                  <a:gd name="T80" fmla="*/ 387 w 452"/>
                  <a:gd name="T81" fmla="*/ 21 h 502"/>
                  <a:gd name="T82" fmla="*/ 275 w 452"/>
                  <a:gd name="T83" fmla="*/ 11 h 502"/>
                  <a:gd name="T84" fmla="*/ 228 w 452"/>
                  <a:gd name="T85" fmla="*/ 0 h 502"/>
                  <a:gd name="T86" fmla="*/ 150 w 452"/>
                  <a:gd name="T87" fmla="*/ 7 h 502"/>
                  <a:gd name="T88" fmla="*/ 87 w 452"/>
                  <a:gd name="T89" fmla="*/ 11 h 502"/>
                  <a:gd name="T90" fmla="*/ 23 w 452"/>
                  <a:gd name="T91" fmla="*/ 30 h 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52" h="502">
                    <a:moveTo>
                      <a:pt x="23" y="30"/>
                    </a:moveTo>
                    <a:lnTo>
                      <a:pt x="5" y="69"/>
                    </a:lnTo>
                    <a:lnTo>
                      <a:pt x="2" y="83"/>
                    </a:lnTo>
                    <a:lnTo>
                      <a:pt x="0" y="104"/>
                    </a:lnTo>
                    <a:lnTo>
                      <a:pt x="5" y="130"/>
                    </a:lnTo>
                    <a:lnTo>
                      <a:pt x="18" y="143"/>
                    </a:lnTo>
                    <a:lnTo>
                      <a:pt x="32" y="153"/>
                    </a:lnTo>
                    <a:lnTo>
                      <a:pt x="53" y="155"/>
                    </a:lnTo>
                    <a:lnTo>
                      <a:pt x="93" y="155"/>
                    </a:lnTo>
                    <a:lnTo>
                      <a:pt x="135" y="156"/>
                    </a:lnTo>
                    <a:lnTo>
                      <a:pt x="173" y="150"/>
                    </a:lnTo>
                    <a:lnTo>
                      <a:pt x="196" y="146"/>
                    </a:lnTo>
                    <a:lnTo>
                      <a:pt x="241" y="136"/>
                    </a:lnTo>
                    <a:lnTo>
                      <a:pt x="275" y="124"/>
                    </a:lnTo>
                    <a:lnTo>
                      <a:pt x="310" y="113"/>
                    </a:lnTo>
                    <a:lnTo>
                      <a:pt x="342" y="95"/>
                    </a:lnTo>
                    <a:lnTo>
                      <a:pt x="332" y="120"/>
                    </a:lnTo>
                    <a:lnTo>
                      <a:pt x="318" y="156"/>
                    </a:lnTo>
                    <a:lnTo>
                      <a:pt x="314" y="207"/>
                    </a:lnTo>
                    <a:lnTo>
                      <a:pt x="310" y="247"/>
                    </a:lnTo>
                    <a:lnTo>
                      <a:pt x="293" y="301"/>
                    </a:lnTo>
                    <a:lnTo>
                      <a:pt x="271" y="367"/>
                    </a:lnTo>
                    <a:lnTo>
                      <a:pt x="250" y="421"/>
                    </a:lnTo>
                    <a:lnTo>
                      <a:pt x="223" y="475"/>
                    </a:lnTo>
                    <a:lnTo>
                      <a:pt x="250" y="497"/>
                    </a:lnTo>
                    <a:lnTo>
                      <a:pt x="316" y="501"/>
                    </a:lnTo>
                    <a:lnTo>
                      <a:pt x="363" y="497"/>
                    </a:lnTo>
                    <a:lnTo>
                      <a:pt x="387" y="489"/>
                    </a:lnTo>
                    <a:lnTo>
                      <a:pt x="398" y="483"/>
                    </a:lnTo>
                    <a:lnTo>
                      <a:pt x="391" y="429"/>
                    </a:lnTo>
                    <a:lnTo>
                      <a:pt x="396" y="358"/>
                    </a:lnTo>
                    <a:lnTo>
                      <a:pt x="403" y="256"/>
                    </a:lnTo>
                    <a:lnTo>
                      <a:pt x="407" y="191"/>
                    </a:lnTo>
                    <a:lnTo>
                      <a:pt x="416" y="146"/>
                    </a:lnTo>
                    <a:lnTo>
                      <a:pt x="421" y="136"/>
                    </a:lnTo>
                    <a:lnTo>
                      <a:pt x="440" y="124"/>
                    </a:lnTo>
                    <a:lnTo>
                      <a:pt x="448" y="101"/>
                    </a:lnTo>
                    <a:lnTo>
                      <a:pt x="451" y="69"/>
                    </a:lnTo>
                    <a:lnTo>
                      <a:pt x="448" y="44"/>
                    </a:lnTo>
                    <a:lnTo>
                      <a:pt x="440" y="27"/>
                    </a:lnTo>
                    <a:lnTo>
                      <a:pt x="387" y="21"/>
                    </a:lnTo>
                    <a:lnTo>
                      <a:pt x="275" y="11"/>
                    </a:lnTo>
                    <a:lnTo>
                      <a:pt x="228" y="0"/>
                    </a:lnTo>
                    <a:lnTo>
                      <a:pt x="150" y="7"/>
                    </a:lnTo>
                    <a:lnTo>
                      <a:pt x="87" y="11"/>
                    </a:lnTo>
                    <a:lnTo>
                      <a:pt x="23" y="30"/>
                    </a:lnTo>
                  </a:path>
                </a:pathLst>
              </a:custGeom>
              <a:solidFill>
                <a:srgbClr val="3F5F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sp>
          <p:nvSpPr>
            <p:cNvPr id="137235" name="Freeform 44"/>
            <p:cNvSpPr>
              <a:spLocks/>
            </p:cNvSpPr>
            <p:nvPr/>
          </p:nvSpPr>
          <p:spPr bwMode="auto">
            <a:xfrm>
              <a:off x="3817" y="1389"/>
              <a:ext cx="469" cy="371"/>
            </a:xfrm>
            <a:custGeom>
              <a:avLst/>
              <a:gdLst>
                <a:gd name="T0" fmla="*/ 138 w 469"/>
                <a:gd name="T1" fmla="*/ 6 h 371"/>
                <a:gd name="T2" fmla="*/ 0 w 469"/>
                <a:gd name="T3" fmla="*/ 335 h 371"/>
                <a:gd name="T4" fmla="*/ 5 w 469"/>
                <a:gd name="T5" fmla="*/ 341 h 371"/>
                <a:gd name="T6" fmla="*/ 16 w 469"/>
                <a:gd name="T7" fmla="*/ 336 h 371"/>
                <a:gd name="T8" fmla="*/ 148 w 469"/>
                <a:gd name="T9" fmla="*/ 19 h 371"/>
                <a:gd name="T10" fmla="*/ 155 w 469"/>
                <a:gd name="T11" fmla="*/ 16 h 371"/>
                <a:gd name="T12" fmla="*/ 206 w 469"/>
                <a:gd name="T13" fmla="*/ 14 h 371"/>
                <a:gd name="T14" fmla="*/ 272 w 469"/>
                <a:gd name="T15" fmla="*/ 16 h 371"/>
                <a:gd name="T16" fmla="*/ 329 w 469"/>
                <a:gd name="T17" fmla="*/ 20 h 371"/>
                <a:gd name="T18" fmla="*/ 346 w 469"/>
                <a:gd name="T19" fmla="*/ 25 h 371"/>
                <a:gd name="T20" fmla="*/ 357 w 469"/>
                <a:gd name="T21" fmla="*/ 33 h 371"/>
                <a:gd name="T22" fmla="*/ 363 w 469"/>
                <a:gd name="T23" fmla="*/ 44 h 371"/>
                <a:gd name="T24" fmla="*/ 455 w 469"/>
                <a:gd name="T25" fmla="*/ 367 h 371"/>
                <a:gd name="T26" fmla="*/ 462 w 469"/>
                <a:gd name="T27" fmla="*/ 370 h 371"/>
                <a:gd name="T28" fmla="*/ 468 w 469"/>
                <a:gd name="T29" fmla="*/ 363 h 371"/>
                <a:gd name="T30" fmla="*/ 377 w 469"/>
                <a:gd name="T31" fmla="*/ 41 h 371"/>
                <a:gd name="T32" fmla="*/ 368 w 469"/>
                <a:gd name="T33" fmla="*/ 24 h 371"/>
                <a:gd name="T34" fmla="*/ 360 w 469"/>
                <a:gd name="T35" fmla="*/ 16 h 371"/>
                <a:gd name="T36" fmla="*/ 353 w 469"/>
                <a:gd name="T37" fmla="*/ 12 h 371"/>
                <a:gd name="T38" fmla="*/ 342 w 469"/>
                <a:gd name="T39" fmla="*/ 7 h 371"/>
                <a:gd name="T40" fmla="*/ 323 w 469"/>
                <a:gd name="T41" fmla="*/ 6 h 371"/>
                <a:gd name="T42" fmla="*/ 262 w 469"/>
                <a:gd name="T43" fmla="*/ 1 h 371"/>
                <a:gd name="T44" fmla="*/ 195 w 469"/>
                <a:gd name="T45" fmla="*/ 0 h 371"/>
                <a:gd name="T46" fmla="*/ 162 w 469"/>
                <a:gd name="T47" fmla="*/ 1 h 371"/>
                <a:gd name="T48" fmla="*/ 147 w 469"/>
                <a:gd name="T49" fmla="*/ 1 h 371"/>
                <a:gd name="T50" fmla="*/ 138 w 469"/>
                <a:gd name="T51" fmla="*/ 6 h 3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69" h="371">
                  <a:moveTo>
                    <a:pt x="138" y="6"/>
                  </a:moveTo>
                  <a:lnTo>
                    <a:pt x="0" y="335"/>
                  </a:lnTo>
                  <a:lnTo>
                    <a:pt x="5" y="341"/>
                  </a:lnTo>
                  <a:lnTo>
                    <a:pt x="16" y="336"/>
                  </a:lnTo>
                  <a:lnTo>
                    <a:pt x="148" y="19"/>
                  </a:lnTo>
                  <a:lnTo>
                    <a:pt x="155" y="16"/>
                  </a:lnTo>
                  <a:lnTo>
                    <a:pt x="206" y="14"/>
                  </a:lnTo>
                  <a:lnTo>
                    <a:pt x="272" y="16"/>
                  </a:lnTo>
                  <a:lnTo>
                    <a:pt x="329" y="20"/>
                  </a:lnTo>
                  <a:lnTo>
                    <a:pt x="346" y="25"/>
                  </a:lnTo>
                  <a:lnTo>
                    <a:pt x="357" y="33"/>
                  </a:lnTo>
                  <a:lnTo>
                    <a:pt x="363" y="44"/>
                  </a:lnTo>
                  <a:lnTo>
                    <a:pt x="455" y="367"/>
                  </a:lnTo>
                  <a:lnTo>
                    <a:pt x="462" y="370"/>
                  </a:lnTo>
                  <a:lnTo>
                    <a:pt x="468" y="363"/>
                  </a:lnTo>
                  <a:lnTo>
                    <a:pt x="377" y="41"/>
                  </a:lnTo>
                  <a:lnTo>
                    <a:pt x="368" y="24"/>
                  </a:lnTo>
                  <a:lnTo>
                    <a:pt x="360" y="16"/>
                  </a:lnTo>
                  <a:lnTo>
                    <a:pt x="353" y="12"/>
                  </a:lnTo>
                  <a:lnTo>
                    <a:pt x="342" y="7"/>
                  </a:lnTo>
                  <a:lnTo>
                    <a:pt x="323" y="6"/>
                  </a:lnTo>
                  <a:lnTo>
                    <a:pt x="262" y="1"/>
                  </a:lnTo>
                  <a:lnTo>
                    <a:pt x="195" y="0"/>
                  </a:lnTo>
                  <a:lnTo>
                    <a:pt x="162" y="1"/>
                  </a:lnTo>
                  <a:lnTo>
                    <a:pt x="147" y="1"/>
                  </a:lnTo>
                  <a:lnTo>
                    <a:pt x="138" y="6"/>
                  </a:lnTo>
                </a:path>
              </a:pathLst>
            </a:custGeom>
            <a:solidFill>
              <a:srgbClr val="5F3F1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nvGrpSpPr>
            <p:cNvPr id="137236" name="Group 45"/>
            <p:cNvGrpSpPr>
              <a:grpSpLocks/>
            </p:cNvGrpSpPr>
            <p:nvPr/>
          </p:nvGrpSpPr>
          <p:grpSpPr bwMode="auto">
            <a:xfrm>
              <a:off x="4551" y="802"/>
              <a:ext cx="377" cy="376"/>
              <a:chOff x="4551" y="802"/>
              <a:chExt cx="377" cy="376"/>
            </a:xfrm>
          </p:grpSpPr>
          <p:grpSp>
            <p:nvGrpSpPr>
              <p:cNvPr id="137288" name="Group 46"/>
              <p:cNvGrpSpPr>
                <a:grpSpLocks/>
              </p:cNvGrpSpPr>
              <p:nvPr/>
            </p:nvGrpSpPr>
            <p:grpSpPr bwMode="auto">
              <a:xfrm>
                <a:off x="4551" y="802"/>
                <a:ext cx="377" cy="376"/>
                <a:chOff x="4551" y="802"/>
                <a:chExt cx="377" cy="376"/>
              </a:xfrm>
            </p:grpSpPr>
            <p:sp>
              <p:nvSpPr>
                <p:cNvPr id="137290" name="Oval 47"/>
                <p:cNvSpPr>
                  <a:spLocks noChangeArrowheads="1"/>
                </p:cNvSpPr>
                <p:nvPr/>
              </p:nvSpPr>
              <p:spPr bwMode="auto">
                <a:xfrm>
                  <a:off x="4551" y="802"/>
                  <a:ext cx="377" cy="376"/>
                </a:xfrm>
                <a:prstGeom prst="ellipse">
                  <a:avLst/>
                </a:prstGeom>
                <a:solidFill>
                  <a:srgbClr val="9F9FB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solidFill>
                      <a:srgbClr val="000000"/>
                    </a:solidFill>
                    <a:latin typeface="Arial" charset="0"/>
                  </a:endParaRPr>
                </a:p>
              </p:txBody>
            </p:sp>
            <p:sp>
              <p:nvSpPr>
                <p:cNvPr id="137291" name="Oval 48"/>
                <p:cNvSpPr>
                  <a:spLocks noChangeArrowheads="1"/>
                </p:cNvSpPr>
                <p:nvPr/>
              </p:nvSpPr>
              <p:spPr bwMode="auto">
                <a:xfrm>
                  <a:off x="4566" y="803"/>
                  <a:ext cx="339" cy="337"/>
                </a:xfrm>
                <a:prstGeom prst="ellipse">
                  <a:avLst/>
                </a:prstGeom>
                <a:solidFill>
                  <a:srgbClr val="BFBFD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solidFill>
                      <a:srgbClr val="000000"/>
                    </a:solidFill>
                    <a:latin typeface="Arial" charset="0"/>
                  </a:endParaRPr>
                </a:p>
              </p:txBody>
            </p:sp>
            <p:sp>
              <p:nvSpPr>
                <p:cNvPr id="137292" name="Oval 49"/>
                <p:cNvSpPr>
                  <a:spLocks noChangeArrowheads="1"/>
                </p:cNvSpPr>
                <p:nvPr/>
              </p:nvSpPr>
              <p:spPr bwMode="auto">
                <a:xfrm>
                  <a:off x="4581" y="823"/>
                  <a:ext cx="263" cy="257"/>
                </a:xfrm>
                <a:prstGeom prst="ellipse">
                  <a:avLst/>
                </a:prstGeom>
                <a:solidFill>
                  <a:srgbClr val="DFD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solidFill>
                      <a:srgbClr val="000000"/>
                    </a:solidFill>
                    <a:latin typeface="Arial" charset="0"/>
                  </a:endParaRPr>
                </a:p>
              </p:txBody>
            </p:sp>
          </p:grpSp>
          <p:sp>
            <p:nvSpPr>
              <p:cNvPr id="137289" name="Oval 50"/>
              <p:cNvSpPr>
                <a:spLocks noChangeArrowheads="1"/>
              </p:cNvSpPr>
              <p:nvPr/>
            </p:nvSpPr>
            <p:spPr bwMode="auto">
              <a:xfrm>
                <a:off x="4645" y="861"/>
                <a:ext cx="68" cy="68"/>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solidFill>
                    <a:srgbClr val="000000"/>
                  </a:solidFill>
                  <a:latin typeface="Arial" charset="0"/>
                </a:endParaRPr>
              </a:p>
            </p:txBody>
          </p:sp>
        </p:grpSp>
        <p:grpSp>
          <p:nvGrpSpPr>
            <p:cNvPr id="137237" name="Group 51"/>
            <p:cNvGrpSpPr>
              <a:grpSpLocks/>
            </p:cNvGrpSpPr>
            <p:nvPr/>
          </p:nvGrpSpPr>
          <p:grpSpPr bwMode="auto">
            <a:xfrm>
              <a:off x="4658" y="926"/>
              <a:ext cx="532" cy="271"/>
              <a:chOff x="4658" y="926"/>
              <a:chExt cx="532" cy="271"/>
            </a:xfrm>
          </p:grpSpPr>
          <p:sp>
            <p:nvSpPr>
              <p:cNvPr id="137285" name="Freeform 52"/>
              <p:cNvSpPr>
                <a:spLocks/>
              </p:cNvSpPr>
              <p:nvPr/>
            </p:nvSpPr>
            <p:spPr bwMode="auto">
              <a:xfrm>
                <a:off x="4658" y="926"/>
                <a:ext cx="407" cy="255"/>
              </a:xfrm>
              <a:custGeom>
                <a:avLst/>
                <a:gdLst>
                  <a:gd name="T0" fmla="*/ 392 w 407"/>
                  <a:gd name="T1" fmla="*/ 243 h 255"/>
                  <a:gd name="T2" fmla="*/ 387 w 407"/>
                  <a:gd name="T3" fmla="*/ 251 h 255"/>
                  <a:gd name="T4" fmla="*/ 375 w 407"/>
                  <a:gd name="T5" fmla="*/ 254 h 255"/>
                  <a:gd name="T6" fmla="*/ 175 w 407"/>
                  <a:gd name="T7" fmla="*/ 139 h 255"/>
                  <a:gd name="T8" fmla="*/ 157 w 407"/>
                  <a:gd name="T9" fmla="*/ 141 h 255"/>
                  <a:gd name="T10" fmla="*/ 123 w 407"/>
                  <a:gd name="T11" fmla="*/ 142 h 255"/>
                  <a:gd name="T12" fmla="*/ 83 w 407"/>
                  <a:gd name="T13" fmla="*/ 130 h 255"/>
                  <a:gd name="T14" fmla="*/ 16 w 407"/>
                  <a:gd name="T15" fmla="*/ 122 h 255"/>
                  <a:gd name="T16" fmla="*/ 16 w 407"/>
                  <a:gd name="T17" fmla="*/ 110 h 255"/>
                  <a:gd name="T18" fmla="*/ 79 w 407"/>
                  <a:gd name="T19" fmla="*/ 112 h 255"/>
                  <a:gd name="T20" fmla="*/ 13 w 407"/>
                  <a:gd name="T21" fmla="*/ 100 h 255"/>
                  <a:gd name="T22" fmla="*/ 2 w 407"/>
                  <a:gd name="T23" fmla="*/ 91 h 255"/>
                  <a:gd name="T24" fmla="*/ 36 w 407"/>
                  <a:gd name="T25" fmla="*/ 86 h 255"/>
                  <a:gd name="T26" fmla="*/ 81 w 407"/>
                  <a:gd name="T27" fmla="*/ 86 h 255"/>
                  <a:gd name="T28" fmla="*/ 2 w 407"/>
                  <a:gd name="T29" fmla="*/ 71 h 255"/>
                  <a:gd name="T30" fmla="*/ 4 w 407"/>
                  <a:gd name="T31" fmla="*/ 60 h 255"/>
                  <a:gd name="T32" fmla="*/ 28 w 407"/>
                  <a:gd name="T33" fmla="*/ 57 h 255"/>
                  <a:gd name="T34" fmla="*/ 88 w 407"/>
                  <a:gd name="T35" fmla="*/ 71 h 255"/>
                  <a:gd name="T36" fmla="*/ 25 w 407"/>
                  <a:gd name="T37" fmla="*/ 43 h 255"/>
                  <a:gd name="T38" fmla="*/ 21 w 407"/>
                  <a:gd name="T39" fmla="*/ 27 h 255"/>
                  <a:gd name="T40" fmla="*/ 36 w 407"/>
                  <a:gd name="T41" fmla="*/ 20 h 255"/>
                  <a:gd name="T42" fmla="*/ 106 w 407"/>
                  <a:gd name="T43" fmla="*/ 51 h 255"/>
                  <a:gd name="T44" fmla="*/ 124 w 407"/>
                  <a:gd name="T45" fmla="*/ 58 h 255"/>
                  <a:gd name="T46" fmla="*/ 114 w 407"/>
                  <a:gd name="T47" fmla="*/ 40 h 255"/>
                  <a:gd name="T48" fmla="*/ 116 w 407"/>
                  <a:gd name="T49" fmla="*/ 7 h 255"/>
                  <a:gd name="T50" fmla="*/ 146 w 407"/>
                  <a:gd name="T51" fmla="*/ 2 h 255"/>
                  <a:gd name="T52" fmla="*/ 156 w 407"/>
                  <a:gd name="T53" fmla="*/ 43 h 255"/>
                  <a:gd name="T54" fmla="*/ 175 w 407"/>
                  <a:gd name="T55" fmla="*/ 71 h 255"/>
                  <a:gd name="T56" fmla="*/ 187 w 407"/>
                  <a:gd name="T57" fmla="*/ 98 h 255"/>
                  <a:gd name="T58" fmla="*/ 187 w 407"/>
                  <a:gd name="T59" fmla="*/ 119 h 255"/>
                  <a:gd name="T60" fmla="*/ 374 w 407"/>
                  <a:gd name="T61" fmla="*/ 220 h 255"/>
                  <a:gd name="T62" fmla="*/ 380 w 407"/>
                  <a:gd name="T63" fmla="*/ 193 h 2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07" h="255">
                    <a:moveTo>
                      <a:pt x="406" y="209"/>
                    </a:moveTo>
                    <a:lnTo>
                      <a:pt x="392" y="243"/>
                    </a:lnTo>
                    <a:lnTo>
                      <a:pt x="389" y="250"/>
                    </a:lnTo>
                    <a:lnTo>
                      <a:pt x="387" y="251"/>
                    </a:lnTo>
                    <a:lnTo>
                      <a:pt x="382" y="254"/>
                    </a:lnTo>
                    <a:lnTo>
                      <a:pt x="375" y="254"/>
                    </a:lnTo>
                    <a:lnTo>
                      <a:pt x="367" y="251"/>
                    </a:lnTo>
                    <a:lnTo>
                      <a:pt x="175" y="139"/>
                    </a:lnTo>
                    <a:lnTo>
                      <a:pt x="164" y="136"/>
                    </a:lnTo>
                    <a:lnTo>
                      <a:pt x="157" y="141"/>
                    </a:lnTo>
                    <a:lnTo>
                      <a:pt x="144" y="146"/>
                    </a:lnTo>
                    <a:lnTo>
                      <a:pt x="123" y="142"/>
                    </a:lnTo>
                    <a:lnTo>
                      <a:pt x="99" y="136"/>
                    </a:lnTo>
                    <a:lnTo>
                      <a:pt x="83" y="130"/>
                    </a:lnTo>
                    <a:lnTo>
                      <a:pt x="32" y="124"/>
                    </a:lnTo>
                    <a:lnTo>
                      <a:pt x="16" y="122"/>
                    </a:lnTo>
                    <a:lnTo>
                      <a:pt x="12" y="117"/>
                    </a:lnTo>
                    <a:lnTo>
                      <a:pt x="16" y="110"/>
                    </a:lnTo>
                    <a:lnTo>
                      <a:pt x="32" y="108"/>
                    </a:lnTo>
                    <a:lnTo>
                      <a:pt x="79" y="112"/>
                    </a:lnTo>
                    <a:lnTo>
                      <a:pt x="81" y="107"/>
                    </a:lnTo>
                    <a:lnTo>
                      <a:pt x="13" y="100"/>
                    </a:lnTo>
                    <a:lnTo>
                      <a:pt x="2" y="96"/>
                    </a:lnTo>
                    <a:lnTo>
                      <a:pt x="2" y="91"/>
                    </a:lnTo>
                    <a:lnTo>
                      <a:pt x="9" y="85"/>
                    </a:lnTo>
                    <a:lnTo>
                      <a:pt x="36" y="86"/>
                    </a:lnTo>
                    <a:lnTo>
                      <a:pt x="81" y="91"/>
                    </a:lnTo>
                    <a:lnTo>
                      <a:pt x="81" y="86"/>
                    </a:lnTo>
                    <a:lnTo>
                      <a:pt x="7" y="73"/>
                    </a:lnTo>
                    <a:lnTo>
                      <a:pt x="2" y="71"/>
                    </a:lnTo>
                    <a:lnTo>
                      <a:pt x="0" y="66"/>
                    </a:lnTo>
                    <a:lnTo>
                      <a:pt x="4" y="60"/>
                    </a:lnTo>
                    <a:lnTo>
                      <a:pt x="10" y="57"/>
                    </a:lnTo>
                    <a:lnTo>
                      <a:pt x="28" y="57"/>
                    </a:lnTo>
                    <a:lnTo>
                      <a:pt x="65" y="65"/>
                    </a:lnTo>
                    <a:lnTo>
                      <a:pt x="88" y="71"/>
                    </a:lnTo>
                    <a:lnTo>
                      <a:pt x="89" y="68"/>
                    </a:lnTo>
                    <a:lnTo>
                      <a:pt x="25" y="43"/>
                    </a:lnTo>
                    <a:lnTo>
                      <a:pt x="21" y="35"/>
                    </a:lnTo>
                    <a:lnTo>
                      <a:pt x="21" y="27"/>
                    </a:lnTo>
                    <a:lnTo>
                      <a:pt x="25" y="20"/>
                    </a:lnTo>
                    <a:lnTo>
                      <a:pt x="36" y="20"/>
                    </a:lnTo>
                    <a:lnTo>
                      <a:pt x="50" y="24"/>
                    </a:lnTo>
                    <a:lnTo>
                      <a:pt x="106" y="51"/>
                    </a:lnTo>
                    <a:lnTo>
                      <a:pt x="118" y="57"/>
                    </a:lnTo>
                    <a:lnTo>
                      <a:pt x="124" y="58"/>
                    </a:lnTo>
                    <a:lnTo>
                      <a:pt x="124" y="53"/>
                    </a:lnTo>
                    <a:lnTo>
                      <a:pt x="114" y="40"/>
                    </a:lnTo>
                    <a:lnTo>
                      <a:pt x="112" y="22"/>
                    </a:lnTo>
                    <a:lnTo>
                      <a:pt x="116" y="7"/>
                    </a:lnTo>
                    <a:lnTo>
                      <a:pt x="129" y="0"/>
                    </a:lnTo>
                    <a:lnTo>
                      <a:pt x="146" y="2"/>
                    </a:lnTo>
                    <a:lnTo>
                      <a:pt x="154" y="22"/>
                    </a:lnTo>
                    <a:lnTo>
                      <a:pt x="156" y="43"/>
                    </a:lnTo>
                    <a:lnTo>
                      <a:pt x="165" y="61"/>
                    </a:lnTo>
                    <a:lnTo>
                      <a:pt x="175" y="71"/>
                    </a:lnTo>
                    <a:lnTo>
                      <a:pt x="183" y="82"/>
                    </a:lnTo>
                    <a:lnTo>
                      <a:pt x="187" y="98"/>
                    </a:lnTo>
                    <a:lnTo>
                      <a:pt x="189" y="113"/>
                    </a:lnTo>
                    <a:lnTo>
                      <a:pt x="187" y="119"/>
                    </a:lnTo>
                    <a:lnTo>
                      <a:pt x="369" y="225"/>
                    </a:lnTo>
                    <a:lnTo>
                      <a:pt x="374" y="220"/>
                    </a:lnTo>
                    <a:lnTo>
                      <a:pt x="377" y="210"/>
                    </a:lnTo>
                    <a:lnTo>
                      <a:pt x="380" y="193"/>
                    </a:lnTo>
                    <a:lnTo>
                      <a:pt x="406" y="209"/>
                    </a:lnTo>
                  </a:path>
                </a:pathLst>
              </a:custGeom>
              <a:solidFill>
                <a:srgbClr val="FF9F9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86" name="Freeform 53"/>
              <p:cNvSpPr>
                <a:spLocks/>
              </p:cNvSpPr>
              <p:nvPr/>
            </p:nvSpPr>
            <p:spPr bwMode="auto">
              <a:xfrm>
                <a:off x="5020" y="930"/>
                <a:ext cx="170" cy="267"/>
              </a:xfrm>
              <a:custGeom>
                <a:avLst/>
                <a:gdLst>
                  <a:gd name="T0" fmla="*/ 11 w 170"/>
                  <a:gd name="T1" fmla="*/ 213 h 267"/>
                  <a:gd name="T2" fmla="*/ 6 w 170"/>
                  <a:gd name="T3" fmla="*/ 194 h 267"/>
                  <a:gd name="T4" fmla="*/ 3 w 170"/>
                  <a:gd name="T5" fmla="*/ 184 h 267"/>
                  <a:gd name="T6" fmla="*/ 2 w 170"/>
                  <a:gd name="T7" fmla="*/ 180 h 267"/>
                  <a:gd name="T8" fmla="*/ 0 w 170"/>
                  <a:gd name="T9" fmla="*/ 173 h 267"/>
                  <a:gd name="T10" fmla="*/ 4 w 170"/>
                  <a:gd name="T11" fmla="*/ 165 h 267"/>
                  <a:gd name="T12" fmla="*/ 9 w 170"/>
                  <a:gd name="T13" fmla="*/ 158 h 267"/>
                  <a:gd name="T14" fmla="*/ 19 w 170"/>
                  <a:gd name="T15" fmla="*/ 152 h 267"/>
                  <a:gd name="T16" fmla="*/ 28 w 170"/>
                  <a:gd name="T17" fmla="*/ 146 h 267"/>
                  <a:gd name="T18" fmla="*/ 38 w 170"/>
                  <a:gd name="T19" fmla="*/ 132 h 267"/>
                  <a:gd name="T20" fmla="*/ 53 w 170"/>
                  <a:gd name="T21" fmla="*/ 106 h 267"/>
                  <a:gd name="T22" fmla="*/ 61 w 170"/>
                  <a:gd name="T23" fmla="*/ 87 h 267"/>
                  <a:gd name="T24" fmla="*/ 72 w 170"/>
                  <a:gd name="T25" fmla="*/ 66 h 267"/>
                  <a:gd name="T26" fmla="*/ 80 w 170"/>
                  <a:gd name="T27" fmla="*/ 44 h 267"/>
                  <a:gd name="T28" fmla="*/ 87 w 170"/>
                  <a:gd name="T29" fmla="*/ 31 h 267"/>
                  <a:gd name="T30" fmla="*/ 95 w 170"/>
                  <a:gd name="T31" fmla="*/ 21 h 267"/>
                  <a:gd name="T32" fmla="*/ 103 w 170"/>
                  <a:gd name="T33" fmla="*/ 12 h 267"/>
                  <a:gd name="T34" fmla="*/ 113 w 170"/>
                  <a:gd name="T35" fmla="*/ 4 h 267"/>
                  <a:gd name="T36" fmla="*/ 122 w 170"/>
                  <a:gd name="T37" fmla="*/ 1 h 267"/>
                  <a:gd name="T38" fmla="*/ 134 w 170"/>
                  <a:gd name="T39" fmla="*/ 0 h 267"/>
                  <a:gd name="T40" fmla="*/ 144 w 170"/>
                  <a:gd name="T41" fmla="*/ 0 h 267"/>
                  <a:gd name="T42" fmla="*/ 152 w 170"/>
                  <a:gd name="T43" fmla="*/ 4 h 267"/>
                  <a:gd name="T44" fmla="*/ 156 w 170"/>
                  <a:gd name="T45" fmla="*/ 10 h 267"/>
                  <a:gd name="T46" fmla="*/ 164 w 170"/>
                  <a:gd name="T47" fmla="*/ 19 h 267"/>
                  <a:gd name="T48" fmla="*/ 169 w 170"/>
                  <a:gd name="T49" fmla="*/ 36 h 267"/>
                  <a:gd name="T50" fmla="*/ 169 w 170"/>
                  <a:gd name="T51" fmla="*/ 49 h 267"/>
                  <a:gd name="T52" fmla="*/ 169 w 170"/>
                  <a:gd name="T53" fmla="*/ 67 h 267"/>
                  <a:gd name="T54" fmla="*/ 166 w 170"/>
                  <a:gd name="T55" fmla="*/ 84 h 267"/>
                  <a:gd name="T56" fmla="*/ 157 w 170"/>
                  <a:gd name="T57" fmla="*/ 108 h 267"/>
                  <a:gd name="T58" fmla="*/ 143 w 170"/>
                  <a:gd name="T59" fmla="*/ 141 h 267"/>
                  <a:gd name="T60" fmla="*/ 131 w 170"/>
                  <a:gd name="T61" fmla="*/ 172 h 267"/>
                  <a:gd name="T62" fmla="*/ 122 w 170"/>
                  <a:gd name="T63" fmla="*/ 186 h 267"/>
                  <a:gd name="T64" fmla="*/ 104 w 170"/>
                  <a:gd name="T65" fmla="*/ 215 h 267"/>
                  <a:gd name="T66" fmla="*/ 89 w 170"/>
                  <a:gd name="T67" fmla="*/ 239 h 267"/>
                  <a:gd name="T68" fmla="*/ 73 w 170"/>
                  <a:gd name="T69" fmla="*/ 258 h 267"/>
                  <a:gd name="T70" fmla="*/ 65 w 170"/>
                  <a:gd name="T71" fmla="*/ 266 h 267"/>
                  <a:gd name="T72" fmla="*/ 61 w 170"/>
                  <a:gd name="T73" fmla="*/ 253 h 267"/>
                  <a:gd name="T74" fmla="*/ 55 w 170"/>
                  <a:gd name="T75" fmla="*/ 229 h 267"/>
                  <a:gd name="T76" fmla="*/ 50 w 170"/>
                  <a:gd name="T77" fmla="*/ 216 h 267"/>
                  <a:gd name="T78" fmla="*/ 40 w 170"/>
                  <a:gd name="T79" fmla="*/ 204 h 267"/>
                  <a:gd name="T80" fmla="*/ 19 w 170"/>
                  <a:gd name="T81" fmla="*/ 192 h 267"/>
                  <a:gd name="T82" fmla="*/ 16 w 170"/>
                  <a:gd name="T83" fmla="*/ 190 h 267"/>
                  <a:gd name="T84" fmla="*/ 11 w 170"/>
                  <a:gd name="T85" fmla="*/ 213 h 2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0" h="267">
                    <a:moveTo>
                      <a:pt x="11" y="213"/>
                    </a:moveTo>
                    <a:lnTo>
                      <a:pt x="6" y="194"/>
                    </a:lnTo>
                    <a:lnTo>
                      <a:pt x="3" y="184"/>
                    </a:lnTo>
                    <a:lnTo>
                      <a:pt x="2" y="180"/>
                    </a:lnTo>
                    <a:lnTo>
                      <a:pt x="0" y="173"/>
                    </a:lnTo>
                    <a:lnTo>
                      <a:pt x="4" y="165"/>
                    </a:lnTo>
                    <a:lnTo>
                      <a:pt x="9" y="158"/>
                    </a:lnTo>
                    <a:lnTo>
                      <a:pt x="19" y="152"/>
                    </a:lnTo>
                    <a:lnTo>
                      <a:pt x="28" y="146"/>
                    </a:lnTo>
                    <a:lnTo>
                      <a:pt x="38" y="132"/>
                    </a:lnTo>
                    <a:lnTo>
                      <a:pt x="53" y="106"/>
                    </a:lnTo>
                    <a:lnTo>
                      <a:pt x="61" y="87"/>
                    </a:lnTo>
                    <a:lnTo>
                      <a:pt x="72" y="66"/>
                    </a:lnTo>
                    <a:lnTo>
                      <a:pt x="80" y="44"/>
                    </a:lnTo>
                    <a:lnTo>
                      <a:pt x="87" y="31"/>
                    </a:lnTo>
                    <a:lnTo>
                      <a:pt x="95" y="21"/>
                    </a:lnTo>
                    <a:lnTo>
                      <a:pt x="103" y="12"/>
                    </a:lnTo>
                    <a:lnTo>
                      <a:pt x="113" y="4"/>
                    </a:lnTo>
                    <a:lnTo>
                      <a:pt x="122" y="1"/>
                    </a:lnTo>
                    <a:lnTo>
                      <a:pt x="134" y="0"/>
                    </a:lnTo>
                    <a:lnTo>
                      <a:pt x="144" y="0"/>
                    </a:lnTo>
                    <a:lnTo>
                      <a:pt x="152" y="4"/>
                    </a:lnTo>
                    <a:lnTo>
                      <a:pt x="156" y="10"/>
                    </a:lnTo>
                    <a:lnTo>
                      <a:pt x="164" y="19"/>
                    </a:lnTo>
                    <a:lnTo>
                      <a:pt x="169" y="36"/>
                    </a:lnTo>
                    <a:lnTo>
                      <a:pt x="169" y="49"/>
                    </a:lnTo>
                    <a:lnTo>
                      <a:pt x="169" y="67"/>
                    </a:lnTo>
                    <a:lnTo>
                      <a:pt x="166" y="84"/>
                    </a:lnTo>
                    <a:lnTo>
                      <a:pt x="157" y="108"/>
                    </a:lnTo>
                    <a:lnTo>
                      <a:pt x="143" y="141"/>
                    </a:lnTo>
                    <a:lnTo>
                      <a:pt x="131" y="172"/>
                    </a:lnTo>
                    <a:lnTo>
                      <a:pt x="122" y="186"/>
                    </a:lnTo>
                    <a:lnTo>
                      <a:pt x="104" y="215"/>
                    </a:lnTo>
                    <a:lnTo>
                      <a:pt x="89" y="239"/>
                    </a:lnTo>
                    <a:lnTo>
                      <a:pt x="73" y="258"/>
                    </a:lnTo>
                    <a:lnTo>
                      <a:pt x="65" y="266"/>
                    </a:lnTo>
                    <a:lnTo>
                      <a:pt x="61" y="253"/>
                    </a:lnTo>
                    <a:lnTo>
                      <a:pt x="55" y="229"/>
                    </a:lnTo>
                    <a:lnTo>
                      <a:pt x="50" y="216"/>
                    </a:lnTo>
                    <a:lnTo>
                      <a:pt x="40" y="204"/>
                    </a:lnTo>
                    <a:lnTo>
                      <a:pt x="19" y="192"/>
                    </a:lnTo>
                    <a:lnTo>
                      <a:pt x="16" y="190"/>
                    </a:lnTo>
                    <a:lnTo>
                      <a:pt x="11" y="213"/>
                    </a:lnTo>
                  </a:path>
                </a:pathLst>
              </a:custGeom>
              <a:solidFill>
                <a:srgbClr val="9F3FD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87" name="Freeform 54"/>
              <p:cNvSpPr>
                <a:spLocks/>
              </p:cNvSpPr>
              <p:nvPr/>
            </p:nvSpPr>
            <p:spPr bwMode="auto">
              <a:xfrm>
                <a:off x="5048" y="1139"/>
                <a:ext cx="38" cy="57"/>
              </a:xfrm>
              <a:custGeom>
                <a:avLst/>
                <a:gdLst>
                  <a:gd name="T0" fmla="*/ 15 w 38"/>
                  <a:gd name="T1" fmla="*/ 0 h 57"/>
                  <a:gd name="T2" fmla="*/ 22 w 38"/>
                  <a:gd name="T3" fmla="*/ 10 h 57"/>
                  <a:gd name="T4" fmla="*/ 27 w 38"/>
                  <a:gd name="T5" fmla="*/ 23 h 57"/>
                  <a:gd name="T6" fmla="*/ 33 w 38"/>
                  <a:gd name="T7" fmla="*/ 45 h 57"/>
                  <a:gd name="T8" fmla="*/ 37 w 38"/>
                  <a:gd name="T9" fmla="*/ 55 h 57"/>
                  <a:gd name="T10" fmla="*/ 37 w 38"/>
                  <a:gd name="T11" fmla="*/ 56 h 57"/>
                  <a:gd name="T12" fmla="*/ 26 w 38"/>
                  <a:gd name="T13" fmla="*/ 53 h 57"/>
                  <a:gd name="T14" fmla="*/ 10 w 38"/>
                  <a:gd name="T15" fmla="*/ 44 h 57"/>
                  <a:gd name="T16" fmla="*/ 3 w 38"/>
                  <a:gd name="T17" fmla="*/ 37 h 57"/>
                  <a:gd name="T18" fmla="*/ 0 w 38"/>
                  <a:gd name="T19" fmla="*/ 33 h 57"/>
                  <a:gd name="T20" fmla="*/ 6 w 38"/>
                  <a:gd name="T21" fmla="*/ 19 h 57"/>
                  <a:gd name="T22" fmla="*/ 15 w 38"/>
                  <a:gd name="T23" fmla="*/ 0 h 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 h="57">
                    <a:moveTo>
                      <a:pt x="15" y="0"/>
                    </a:moveTo>
                    <a:lnTo>
                      <a:pt x="22" y="10"/>
                    </a:lnTo>
                    <a:lnTo>
                      <a:pt x="27" y="23"/>
                    </a:lnTo>
                    <a:lnTo>
                      <a:pt x="33" y="45"/>
                    </a:lnTo>
                    <a:lnTo>
                      <a:pt x="37" y="55"/>
                    </a:lnTo>
                    <a:lnTo>
                      <a:pt x="37" y="56"/>
                    </a:lnTo>
                    <a:lnTo>
                      <a:pt x="26" y="53"/>
                    </a:lnTo>
                    <a:lnTo>
                      <a:pt x="10" y="44"/>
                    </a:lnTo>
                    <a:lnTo>
                      <a:pt x="3" y="37"/>
                    </a:lnTo>
                    <a:lnTo>
                      <a:pt x="0" y="33"/>
                    </a:lnTo>
                    <a:lnTo>
                      <a:pt x="6" y="19"/>
                    </a:lnTo>
                    <a:lnTo>
                      <a:pt x="15" y="0"/>
                    </a:lnTo>
                  </a:path>
                </a:pathLst>
              </a:custGeom>
              <a:solidFill>
                <a:srgbClr val="7F00D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grpSp>
          <p:nvGrpSpPr>
            <p:cNvPr id="137238" name="Group 55"/>
            <p:cNvGrpSpPr>
              <a:grpSpLocks/>
            </p:cNvGrpSpPr>
            <p:nvPr/>
          </p:nvGrpSpPr>
          <p:grpSpPr bwMode="auto">
            <a:xfrm>
              <a:off x="3974" y="819"/>
              <a:ext cx="510" cy="460"/>
              <a:chOff x="3974" y="819"/>
              <a:chExt cx="510" cy="460"/>
            </a:xfrm>
          </p:grpSpPr>
          <p:sp>
            <p:nvSpPr>
              <p:cNvPr id="137278" name="Freeform 56"/>
              <p:cNvSpPr>
                <a:spLocks/>
              </p:cNvSpPr>
              <p:nvPr/>
            </p:nvSpPr>
            <p:spPr bwMode="auto">
              <a:xfrm>
                <a:off x="4208" y="898"/>
                <a:ext cx="276" cy="277"/>
              </a:xfrm>
              <a:custGeom>
                <a:avLst/>
                <a:gdLst>
                  <a:gd name="T0" fmla="*/ 275 w 276"/>
                  <a:gd name="T1" fmla="*/ 42 h 277"/>
                  <a:gd name="T2" fmla="*/ 184 w 276"/>
                  <a:gd name="T3" fmla="*/ 0 h 277"/>
                  <a:gd name="T4" fmla="*/ 151 w 276"/>
                  <a:gd name="T5" fmla="*/ 112 h 277"/>
                  <a:gd name="T6" fmla="*/ 128 w 276"/>
                  <a:gd name="T7" fmla="*/ 172 h 277"/>
                  <a:gd name="T8" fmla="*/ 87 w 276"/>
                  <a:gd name="T9" fmla="*/ 125 h 277"/>
                  <a:gd name="T10" fmla="*/ 65 w 276"/>
                  <a:gd name="T11" fmla="*/ 94 h 277"/>
                  <a:gd name="T12" fmla="*/ 44 w 276"/>
                  <a:gd name="T13" fmla="*/ 82 h 277"/>
                  <a:gd name="T14" fmla="*/ 31 w 276"/>
                  <a:gd name="T15" fmla="*/ 77 h 277"/>
                  <a:gd name="T16" fmla="*/ 17 w 276"/>
                  <a:gd name="T17" fmla="*/ 79 h 277"/>
                  <a:gd name="T18" fmla="*/ 4 w 276"/>
                  <a:gd name="T19" fmla="*/ 91 h 277"/>
                  <a:gd name="T20" fmla="*/ 0 w 276"/>
                  <a:gd name="T21" fmla="*/ 102 h 277"/>
                  <a:gd name="T22" fmla="*/ 3 w 276"/>
                  <a:gd name="T23" fmla="*/ 149 h 277"/>
                  <a:gd name="T24" fmla="*/ 121 w 276"/>
                  <a:gd name="T25" fmla="*/ 275 h 277"/>
                  <a:gd name="T26" fmla="*/ 137 w 276"/>
                  <a:gd name="T27" fmla="*/ 276 h 277"/>
                  <a:gd name="T28" fmla="*/ 158 w 276"/>
                  <a:gd name="T29" fmla="*/ 264 h 277"/>
                  <a:gd name="T30" fmla="*/ 176 w 276"/>
                  <a:gd name="T31" fmla="*/ 245 h 277"/>
                  <a:gd name="T32" fmla="*/ 225 w 276"/>
                  <a:gd name="T33" fmla="*/ 166 h 277"/>
                  <a:gd name="T34" fmla="*/ 275 w 276"/>
                  <a:gd name="T35" fmla="*/ 42 h 2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6" h="277">
                    <a:moveTo>
                      <a:pt x="275" y="42"/>
                    </a:moveTo>
                    <a:lnTo>
                      <a:pt x="184" y="0"/>
                    </a:lnTo>
                    <a:lnTo>
                      <a:pt x="151" y="112"/>
                    </a:lnTo>
                    <a:lnTo>
                      <a:pt x="128" y="172"/>
                    </a:lnTo>
                    <a:lnTo>
                      <a:pt x="87" y="125"/>
                    </a:lnTo>
                    <a:lnTo>
                      <a:pt x="65" y="94"/>
                    </a:lnTo>
                    <a:lnTo>
                      <a:pt x="44" y="82"/>
                    </a:lnTo>
                    <a:lnTo>
                      <a:pt x="31" y="77"/>
                    </a:lnTo>
                    <a:lnTo>
                      <a:pt x="17" y="79"/>
                    </a:lnTo>
                    <a:lnTo>
                      <a:pt x="4" y="91"/>
                    </a:lnTo>
                    <a:lnTo>
                      <a:pt x="0" y="102"/>
                    </a:lnTo>
                    <a:lnTo>
                      <a:pt x="3" y="149"/>
                    </a:lnTo>
                    <a:lnTo>
                      <a:pt x="121" y="275"/>
                    </a:lnTo>
                    <a:lnTo>
                      <a:pt x="137" y="276"/>
                    </a:lnTo>
                    <a:lnTo>
                      <a:pt x="158" y="264"/>
                    </a:lnTo>
                    <a:lnTo>
                      <a:pt x="176" y="245"/>
                    </a:lnTo>
                    <a:lnTo>
                      <a:pt x="225" y="166"/>
                    </a:lnTo>
                    <a:lnTo>
                      <a:pt x="275" y="42"/>
                    </a:lnTo>
                  </a:path>
                </a:pathLst>
              </a:custGeom>
              <a:solidFill>
                <a:srgbClr val="3F5F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nvGrpSpPr>
              <p:cNvPr id="137279" name="Group 57"/>
              <p:cNvGrpSpPr>
                <a:grpSpLocks/>
              </p:cNvGrpSpPr>
              <p:nvPr/>
            </p:nvGrpSpPr>
            <p:grpSpPr bwMode="auto">
              <a:xfrm>
                <a:off x="3974" y="819"/>
                <a:ext cx="366" cy="460"/>
                <a:chOff x="3974" y="819"/>
                <a:chExt cx="366" cy="460"/>
              </a:xfrm>
            </p:grpSpPr>
            <p:sp>
              <p:nvSpPr>
                <p:cNvPr id="137280" name="Freeform 58"/>
                <p:cNvSpPr>
                  <a:spLocks/>
                </p:cNvSpPr>
                <p:nvPr/>
              </p:nvSpPr>
              <p:spPr bwMode="auto">
                <a:xfrm>
                  <a:off x="4287" y="885"/>
                  <a:ext cx="53" cy="297"/>
                </a:xfrm>
                <a:custGeom>
                  <a:avLst/>
                  <a:gdLst>
                    <a:gd name="T0" fmla="*/ 27 w 53"/>
                    <a:gd name="T1" fmla="*/ 0 h 297"/>
                    <a:gd name="T2" fmla="*/ 43 w 53"/>
                    <a:gd name="T3" fmla="*/ 8 h 297"/>
                    <a:gd name="T4" fmla="*/ 43 w 53"/>
                    <a:gd name="T5" fmla="*/ 39 h 297"/>
                    <a:gd name="T6" fmla="*/ 30 w 53"/>
                    <a:gd name="T7" fmla="*/ 48 h 297"/>
                    <a:gd name="T8" fmla="*/ 43 w 53"/>
                    <a:gd name="T9" fmla="*/ 68 h 297"/>
                    <a:gd name="T10" fmla="*/ 52 w 53"/>
                    <a:gd name="T11" fmla="*/ 94 h 297"/>
                    <a:gd name="T12" fmla="*/ 52 w 53"/>
                    <a:gd name="T13" fmla="*/ 159 h 297"/>
                    <a:gd name="T14" fmla="*/ 43 w 53"/>
                    <a:gd name="T15" fmla="*/ 229 h 297"/>
                    <a:gd name="T16" fmla="*/ 27 w 53"/>
                    <a:gd name="T17" fmla="*/ 284 h 297"/>
                    <a:gd name="T18" fmla="*/ 9 w 53"/>
                    <a:gd name="T19" fmla="*/ 296 h 297"/>
                    <a:gd name="T20" fmla="*/ 0 w 53"/>
                    <a:gd name="T21" fmla="*/ 269 h 297"/>
                    <a:gd name="T22" fmla="*/ 12 w 53"/>
                    <a:gd name="T23" fmla="*/ 178 h 297"/>
                    <a:gd name="T24" fmla="*/ 14 w 53"/>
                    <a:gd name="T25" fmla="*/ 56 h 297"/>
                    <a:gd name="T26" fmla="*/ 27 w 53"/>
                    <a:gd name="T27" fmla="*/ 0 h 2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3" h="297">
                      <a:moveTo>
                        <a:pt x="27" y="0"/>
                      </a:moveTo>
                      <a:lnTo>
                        <a:pt x="43" y="8"/>
                      </a:lnTo>
                      <a:lnTo>
                        <a:pt x="43" y="39"/>
                      </a:lnTo>
                      <a:lnTo>
                        <a:pt x="30" y="48"/>
                      </a:lnTo>
                      <a:lnTo>
                        <a:pt x="43" y="68"/>
                      </a:lnTo>
                      <a:lnTo>
                        <a:pt x="52" y="94"/>
                      </a:lnTo>
                      <a:lnTo>
                        <a:pt x="52" y="159"/>
                      </a:lnTo>
                      <a:lnTo>
                        <a:pt x="43" y="229"/>
                      </a:lnTo>
                      <a:lnTo>
                        <a:pt x="27" y="284"/>
                      </a:lnTo>
                      <a:lnTo>
                        <a:pt x="9" y="296"/>
                      </a:lnTo>
                      <a:lnTo>
                        <a:pt x="0" y="269"/>
                      </a:lnTo>
                      <a:lnTo>
                        <a:pt x="12" y="178"/>
                      </a:lnTo>
                      <a:lnTo>
                        <a:pt x="14" y="56"/>
                      </a:lnTo>
                      <a:lnTo>
                        <a:pt x="27" y="0"/>
                      </a:lnTo>
                    </a:path>
                  </a:pathLst>
                </a:custGeom>
                <a:solidFill>
                  <a:srgbClr val="FF00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81" name="Freeform 59"/>
                <p:cNvSpPr>
                  <a:spLocks/>
                </p:cNvSpPr>
                <p:nvPr/>
              </p:nvSpPr>
              <p:spPr bwMode="auto">
                <a:xfrm>
                  <a:off x="4231" y="819"/>
                  <a:ext cx="86" cy="119"/>
                </a:xfrm>
                <a:custGeom>
                  <a:avLst/>
                  <a:gdLst>
                    <a:gd name="T0" fmla="*/ 0 w 86"/>
                    <a:gd name="T1" fmla="*/ 25 h 119"/>
                    <a:gd name="T2" fmla="*/ 29 w 86"/>
                    <a:gd name="T3" fmla="*/ 0 h 119"/>
                    <a:gd name="T4" fmla="*/ 81 w 86"/>
                    <a:gd name="T5" fmla="*/ 47 h 119"/>
                    <a:gd name="T6" fmla="*/ 85 w 86"/>
                    <a:gd name="T7" fmla="*/ 68 h 119"/>
                    <a:gd name="T8" fmla="*/ 74 w 86"/>
                    <a:gd name="T9" fmla="*/ 118 h 119"/>
                    <a:gd name="T10" fmla="*/ 0 w 86"/>
                    <a:gd name="T11" fmla="*/ 25 h 1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119">
                      <a:moveTo>
                        <a:pt x="0" y="25"/>
                      </a:moveTo>
                      <a:lnTo>
                        <a:pt x="29" y="0"/>
                      </a:lnTo>
                      <a:lnTo>
                        <a:pt x="81" y="47"/>
                      </a:lnTo>
                      <a:lnTo>
                        <a:pt x="85" y="68"/>
                      </a:lnTo>
                      <a:lnTo>
                        <a:pt x="74" y="118"/>
                      </a:lnTo>
                      <a:lnTo>
                        <a:pt x="0" y="25"/>
                      </a:lnTo>
                    </a:path>
                  </a:pathLst>
                </a:custGeom>
                <a:solidFill>
                  <a:srgbClr val="FFFFB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nvGrpSpPr>
                <p:cNvPr id="137282" name="Group 60"/>
                <p:cNvGrpSpPr>
                  <a:grpSpLocks/>
                </p:cNvGrpSpPr>
                <p:nvPr/>
              </p:nvGrpSpPr>
              <p:grpSpPr bwMode="auto">
                <a:xfrm>
                  <a:off x="3974" y="843"/>
                  <a:ext cx="343" cy="436"/>
                  <a:chOff x="3974" y="843"/>
                  <a:chExt cx="343" cy="436"/>
                </a:xfrm>
              </p:grpSpPr>
              <p:sp>
                <p:nvSpPr>
                  <p:cNvPr id="137283" name="Freeform 61"/>
                  <p:cNvSpPr>
                    <a:spLocks/>
                  </p:cNvSpPr>
                  <p:nvPr/>
                </p:nvSpPr>
                <p:spPr bwMode="auto">
                  <a:xfrm>
                    <a:off x="3974" y="843"/>
                    <a:ext cx="343" cy="436"/>
                  </a:xfrm>
                  <a:custGeom>
                    <a:avLst/>
                    <a:gdLst>
                      <a:gd name="T0" fmla="*/ 268 w 343"/>
                      <a:gd name="T1" fmla="*/ 5 h 436"/>
                      <a:gd name="T2" fmla="*/ 248 w 343"/>
                      <a:gd name="T3" fmla="*/ 0 h 436"/>
                      <a:gd name="T4" fmla="*/ 230 w 343"/>
                      <a:gd name="T5" fmla="*/ 5 h 436"/>
                      <a:gd name="T6" fmla="*/ 216 w 343"/>
                      <a:gd name="T7" fmla="*/ 16 h 436"/>
                      <a:gd name="T8" fmla="*/ 200 w 343"/>
                      <a:gd name="T9" fmla="*/ 44 h 436"/>
                      <a:gd name="T10" fmla="*/ 184 w 343"/>
                      <a:gd name="T11" fmla="*/ 99 h 436"/>
                      <a:gd name="T12" fmla="*/ 154 w 343"/>
                      <a:gd name="T13" fmla="*/ 169 h 436"/>
                      <a:gd name="T14" fmla="*/ 113 w 343"/>
                      <a:gd name="T15" fmla="*/ 257 h 436"/>
                      <a:gd name="T16" fmla="*/ 74 w 343"/>
                      <a:gd name="T17" fmla="*/ 305 h 436"/>
                      <a:gd name="T18" fmla="*/ 32 w 343"/>
                      <a:gd name="T19" fmla="*/ 354 h 436"/>
                      <a:gd name="T20" fmla="*/ 16 w 343"/>
                      <a:gd name="T21" fmla="*/ 377 h 436"/>
                      <a:gd name="T22" fmla="*/ 0 w 343"/>
                      <a:gd name="T23" fmla="*/ 398 h 436"/>
                      <a:gd name="T24" fmla="*/ 29 w 343"/>
                      <a:gd name="T25" fmla="*/ 422 h 436"/>
                      <a:gd name="T26" fmla="*/ 46 w 343"/>
                      <a:gd name="T27" fmla="*/ 433 h 436"/>
                      <a:gd name="T28" fmla="*/ 68 w 343"/>
                      <a:gd name="T29" fmla="*/ 408 h 436"/>
                      <a:gd name="T30" fmla="*/ 71 w 343"/>
                      <a:gd name="T31" fmla="*/ 435 h 436"/>
                      <a:gd name="T32" fmla="*/ 120 w 343"/>
                      <a:gd name="T33" fmla="*/ 433 h 436"/>
                      <a:gd name="T34" fmla="*/ 164 w 343"/>
                      <a:gd name="T35" fmla="*/ 435 h 436"/>
                      <a:gd name="T36" fmla="*/ 225 w 343"/>
                      <a:gd name="T37" fmla="*/ 431 h 436"/>
                      <a:gd name="T38" fmla="*/ 302 w 343"/>
                      <a:gd name="T39" fmla="*/ 417 h 436"/>
                      <a:gd name="T40" fmla="*/ 331 w 343"/>
                      <a:gd name="T41" fmla="*/ 394 h 436"/>
                      <a:gd name="T42" fmla="*/ 334 w 343"/>
                      <a:gd name="T43" fmla="*/ 377 h 436"/>
                      <a:gd name="T44" fmla="*/ 311 w 343"/>
                      <a:gd name="T45" fmla="*/ 337 h 436"/>
                      <a:gd name="T46" fmla="*/ 306 w 343"/>
                      <a:gd name="T47" fmla="*/ 303 h 436"/>
                      <a:gd name="T48" fmla="*/ 315 w 343"/>
                      <a:gd name="T49" fmla="*/ 257 h 436"/>
                      <a:gd name="T50" fmla="*/ 338 w 343"/>
                      <a:gd name="T51" fmla="*/ 194 h 436"/>
                      <a:gd name="T52" fmla="*/ 342 w 343"/>
                      <a:gd name="T53" fmla="*/ 155 h 436"/>
                      <a:gd name="T54" fmla="*/ 340 w 343"/>
                      <a:gd name="T55" fmla="*/ 127 h 436"/>
                      <a:gd name="T56" fmla="*/ 331 w 343"/>
                      <a:gd name="T57" fmla="*/ 102 h 436"/>
                      <a:gd name="T58" fmla="*/ 317 w 343"/>
                      <a:gd name="T59" fmla="*/ 72 h 436"/>
                      <a:gd name="T60" fmla="*/ 300 w 343"/>
                      <a:gd name="T61" fmla="*/ 39 h 436"/>
                      <a:gd name="T62" fmla="*/ 286 w 343"/>
                      <a:gd name="T63" fmla="*/ 21 h 436"/>
                      <a:gd name="T64" fmla="*/ 268 w 343"/>
                      <a:gd name="T65" fmla="*/ 5 h 4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3" h="436">
                        <a:moveTo>
                          <a:pt x="268" y="5"/>
                        </a:moveTo>
                        <a:lnTo>
                          <a:pt x="248" y="0"/>
                        </a:lnTo>
                        <a:lnTo>
                          <a:pt x="230" y="5"/>
                        </a:lnTo>
                        <a:lnTo>
                          <a:pt x="216" y="16"/>
                        </a:lnTo>
                        <a:lnTo>
                          <a:pt x="200" y="44"/>
                        </a:lnTo>
                        <a:lnTo>
                          <a:pt x="184" y="99"/>
                        </a:lnTo>
                        <a:lnTo>
                          <a:pt x="154" y="169"/>
                        </a:lnTo>
                        <a:lnTo>
                          <a:pt x="113" y="257"/>
                        </a:lnTo>
                        <a:lnTo>
                          <a:pt x="74" y="305"/>
                        </a:lnTo>
                        <a:lnTo>
                          <a:pt x="32" y="354"/>
                        </a:lnTo>
                        <a:lnTo>
                          <a:pt x="16" y="377"/>
                        </a:lnTo>
                        <a:lnTo>
                          <a:pt x="0" y="398"/>
                        </a:lnTo>
                        <a:lnTo>
                          <a:pt x="29" y="422"/>
                        </a:lnTo>
                        <a:lnTo>
                          <a:pt x="46" y="433"/>
                        </a:lnTo>
                        <a:lnTo>
                          <a:pt x="68" y="408"/>
                        </a:lnTo>
                        <a:lnTo>
                          <a:pt x="71" y="435"/>
                        </a:lnTo>
                        <a:lnTo>
                          <a:pt x="120" y="433"/>
                        </a:lnTo>
                        <a:lnTo>
                          <a:pt x="164" y="435"/>
                        </a:lnTo>
                        <a:lnTo>
                          <a:pt x="225" y="431"/>
                        </a:lnTo>
                        <a:lnTo>
                          <a:pt x="302" y="417"/>
                        </a:lnTo>
                        <a:lnTo>
                          <a:pt x="331" y="394"/>
                        </a:lnTo>
                        <a:lnTo>
                          <a:pt x="334" y="377"/>
                        </a:lnTo>
                        <a:lnTo>
                          <a:pt x="311" y="337"/>
                        </a:lnTo>
                        <a:lnTo>
                          <a:pt x="306" y="303"/>
                        </a:lnTo>
                        <a:lnTo>
                          <a:pt x="315" y="257"/>
                        </a:lnTo>
                        <a:lnTo>
                          <a:pt x="338" y="194"/>
                        </a:lnTo>
                        <a:lnTo>
                          <a:pt x="342" y="155"/>
                        </a:lnTo>
                        <a:lnTo>
                          <a:pt x="340" y="127"/>
                        </a:lnTo>
                        <a:lnTo>
                          <a:pt x="331" y="102"/>
                        </a:lnTo>
                        <a:lnTo>
                          <a:pt x="317" y="72"/>
                        </a:lnTo>
                        <a:lnTo>
                          <a:pt x="300" y="39"/>
                        </a:lnTo>
                        <a:lnTo>
                          <a:pt x="286" y="21"/>
                        </a:lnTo>
                        <a:lnTo>
                          <a:pt x="268" y="5"/>
                        </a:lnTo>
                      </a:path>
                    </a:pathLst>
                  </a:custGeom>
                  <a:solidFill>
                    <a:srgbClr val="3F5F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84" name="Freeform 62"/>
                  <p:cNvSpPr>
                    <a:spLocks/>
                  </p:cNvSpPr>
                  <p:nvPr/>
                </p:nvSpPr>
                <p:spPr bwMode="auto">
                  <a:xfrm>
                    <a:off x="4218" y="845"/>
                    <a:ext cx="70" cy="226"/>
                  </a:xfrm>
                  <a:custGeom>
                    <a:avLst/>
                    <a:gdLst>
                      <a:gd name="T0" fmla="*/ 0 w 70"/>
                      <a:gd name="T1" fmla="*/ 0 h 226"/>
                      <a:gd name="T2" fmla="*/ 6 w 70"/>
                      <a:gd name="T3" fmla="*/ 30 h 226"/>
                      <a:gd name="T4" fmla="*/ 22 w 70"/>
                      <a:gd name="T5" fmla="*/ 77 h 226"/>
                      <a:gd name="T6" fmla="*/ 46 w 70"/>
                      <a:gd name="T7" fmla="*/ 54 h 226"/>
                      <a:gd name="T8" fmla="*/ 35 w 70"/>
                      <a:gd name="T9" fmla="*/ 88 h 226"/>
                      <a:gd name="T10" fmla="*/ 69 w 70"/>
                      <a:gd name="T11" fmla="*/ 225 h 2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 h="226">
                        <a:moveTo>
                          <a:pt x="0" y="0"/>
                        </a:moveTo>
                        <a:lnTo>
                          <a:pt x="6" y="30"/>
                        </a:lnTo>
                        <a:lnTo>
                          <a:pt x="22" y="77"/>
                        </a:lnTo>
                        <a:lnTo>
                          <a:pt x="46" y="54"/>
                        </a:lnTo>
                        <a:lnTo>
                          <a:pt x="35" y="88"/>
                        </a:lnTo>
                        <a:lnTo>
                          <a:pt x="69" y="22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grpSp>
        </p:grpSp>
        <p:grpSp>
          <p:nvGrpSpPr>
            <p:cNvPr id="137239" name="Group 63"/>
            <p:cNvGrpSpPr>
              <a:grpSpLocks/>
            </p:cNvGrpSpPr>
            <p:nvPr/>
          </p:nvGrpSpPr>
          <p:grpSpPr bwMode="auto">
            <a:xfrm>
              <a:off x="4466" y="1095"/>
              <a:ext cx="198" cy="124"/>
              <a:chOff x="4466" y="1095"/>
              <a:chExt cx="198" cy="124"/>
            </a:xfrm>
          </p:grpSpPr>
          <p:sp>
            <p:nvSpPr>
              <p:cNvPr id="137273" name="Freeform 64"/>
              <p:cNvSpPr>
                <a:spLocks/>
              </p:cNvSpPr>
              <p:nvPr/>
            </p:nvSpPr>
            <p:spPr bwMode="auto">
              <a:xfrm>
                <a:off x="4466" y="1095"/>
                <a:ext cx="198" cy="124"/>
              </a:xfrm>
              <a:custGeom>
                <a:avLst/>
                <a:gdLst>
                  <a:gd name="T0" fmla="*/ 52 w 198"/>
                  <a:gd name="T1" fmla="*/ 1 h 124"/>
                  <a:gd name="T2" fmla="*/ 158 w 198"/>
                  <a:gd name="T3" fmla="*/ 15 h 124"/>
                  <a:gd name="T4" fmla="*/ 186 w 198"/>
                  <a:gd name="T5" fmla="*/ 18 h 124"/>
                  <a:gd name="T6" fmla="*/ 193 w 198"/>
                  <a:gd name="T7" fmla="*/ 20 h 124"/>
                  <a:gd name="T8" fmla="*/ 197 w 198"/>
                  <a:gd name="T9" fmla="*/ 24 h 124"/>
                  <a:gd name="T10" fmla="*/ 196 w 198"/>
                  <a:gd name="T11" fmla="*/ 33 h 124"/>
                  <a:gd name="T12" fmla="*/ 188 w 198"/>
                  <a:gd name="T13" fmla="*/ 46 h 124"/>
                  <a:gd name="T14" fmla="*/ 181 w 198"/>
                  <a:gd name="T15" fmla="*/ 59 h 124"/>
                  <a:gd name="T16" fmla="*/ 182 w 198"/>
                  <a:gd name="T17" fmla="*/ 77 h 124"/>
                  <a:gd name="T18" fmla="*/ 154 w 198"/>
                  <a:gd name="T19" fmla="*/ 97 h 124"/>
                  <a:gd name="T20" fmla="*/ 147 w 198"/>
                  <a:gd name="T21" fmla="*/ 100 h 124"/>
                  <a:gd name="T22" fmla="*/ 140 w 198"/>
                  <a:gd name="T23" fmla="*/ 99 h 124"/>
                  <a:gd name="T24" fmla="*/ 127 w 198"/>
                  <a:gd name="T25" fmla="*/ 105 h 124"/>
                  <a:gd name="T26" fmla="*/ 112 w 198"/>
                  <a:gd name="T27" fmla="*/ 113 h 124"/>
                  <a:gd name="T28" fmla="*/ 100 w 198"/>
                  <a:gd name="T29" fmla="*/ 123 h 124"/>
                  <a:gd name="T30" fmla="*/ 91 w 198"/>
                  <a:gd name="T31" fmla="*/ 122 h 124"/>
                  <a:gd name="T32" fmla="*/ 80 w 198"/>
                  <a:gd name="T33" fmla="*/ 116 h 124"/>
                  <a:gd name="T34" fmla="*/ 80 w 198"/>
                  <a:gd name="T35" fmla="*/ 106 h 124"/>
                  <a:gd name="T36" fmla="*/ 88 w 198"/>
                  <a:gd name="T37" fmla="*/ 98 h 124"/>
                  <a:gd name="T38" fmla="*/ 102 w 198"/>
                  <a:gd name="T39" fmla="*/ 91 h 124"/>
                  <a:gd name="T40" fmla="*/ 111 w 198"/>
                  <a:gd name="T41" fmla="*/ 88 h 124"/>
                  <a:gd name="T42" fmla="*/ 99 w 198"/>
                  <a:gd name="T43" fmla="*/ 74 h 124"/>
                  <a:gd name="T44" fmla="*/ 87 w 198"/>
                  <a:gd name="T45" fmla="*/ 67 h 124"/>
                  <a:gd name="T46" fmla="*/ 85 w 198"/>
                  <a:gd name="T47" fmla="*/ 70 h 124"/>
                  <a:gd name="T48" fmla="*/ 76 w 198"/>
                  <a:gd name="T49" fmla="*/ 73 h 124"/>
                  <a:gd name="T50" fmla="*/ 62 w 198"/>
                  <a:gd name="T51" fmla="*/ 73 h 124"/>
                  <a:gd name="T52" fmla="*/ 54 w 198"/>
                  <a:gd name="T53" fmla="*/ 69 h 124"/>
                  <a:gd name="T54" fmla="*/ 41 w 198"/>
                  <a:gd name="T55" fmla="*/ 62 h 124"/>
                  <a:gd name="T56" fmla="*/ 35 w 198"/>
                  <a:gd name="T57" fmla="*/ 57 h 124"/>
                  <a:gd name="T58" fmla="*/ 31 w 198"/>
                  <a:gd name="T59" fmla="*/ 48 h 124"/>
                  <a:gd name="T60" fmla="*/ 23 w 198"/>
                  <a:gd name="T61" fmla="*/ 41 h 124"/>
                  <a:gd name="T62" fmla="*/ 13 w 198"/>
                  <a:gd name="T63" fmla="*/ 39 h 124"/>
                  <a:gd name="T64" fmla="*/ 0 w 198"/>
                  <a:gd name="T65" fmla="*/ 39 h 124"/>
                  <a:gd name="T66" fmla="*/ 12 w 198"/>
                  <a:gd name="T67" fmla="*/ 0 h 124"/>
                  <a:gd name="T68" fmla="*/ 52 w 198"/>
                  <a:gd name="T69" fmla="*/ 1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8" h="124">
                    <a:moveTo>
                      <a:pt x="52" y="1"/>
                    </a:moveTo>
                    <a:lnTo>
                      <a:pt x="158" y="15"/>
                    </a:lnTo>
                    <a:lnTo>
                      <a:pt x="186" y="18"/>
                    </a:lnTo>
                    <a:lnTo>
                      <a:pt x="193" y="20"/>
                    </a:lnTo>
                    <a:lnTo>
                      <a:pt x="197" y="24"/>
                    </a:lnTo>
                    <a:lnTo>
                      <a:pt x="196" y="33"/>
                    </a:lnTo>
                    <a:lnTo>
                      <a:pt x="188" y="46"/>
                    </a:lnTo>
                    <a:lnTo>
                      <a:pt x="181" y="59"/>
                    </a:lnTo>
                    <a:lnTo>
                      <a:pt x="182" y="77"/>
                    </a:lnTo>
                    <a:lnTo>
                      <a:pt x="154" y="97"/>
                    </a:lnTo>
                    <a:lnTo>
                      <a:pt x="147" y="100"/>
                    </a:lnTo>
                    <a:lnTo>
                      <a:pt x="140" y="99"/>
                    </a:lnTo>
                    <a:lnTo>
                      <a:pt x="127" y="105"/>
                    </a:lnTo>
                    <a:lnTo>
                      <a:pt x="112" y="113"/>
                    </a:lnTo>
                    <a:lnTo>
                      <a:pt x="100" y="123"/>
                    </a:lnTo>
                    <a:lnTo>
                      <a:pt x="91" y="122"/>
                    </a:lnTo>
                    <a:lnTo>
                      <a:pt x="80" y="116"/>
                    </a:lnTo>
                    <a:lnTo>
                      <a:pt x="80" y="106"/>
                    </a:lnTo>
                    <a:lnTo>
                      <a:pt x="88" y="98"/>
                    </a:lnTo>
                    <a:lnTo>
                      <a:pt x="102" y="91"/>
                    </a:lnTo>
                    <a:lnTo>
                      <a:pt x="111" y="88"/>
                    </a:lnTo>
                    <a:lnTo>
                      <a:pt x="99" y="74"/>
                    </a:lnTo>
                    <a:lnTo>
                      <a:pt x="87" y="67"/>
                    </a:lnTo>
                    <a:lnTo>
                      <a:pt x="85" y="70"/>
                    </a:lnTo>
                    <a:lnTo>
                      <a:pt x="76" y="73"/>
                    </a:lnTo>
                    <a:lnTo>
                      <a:pt x="62" y="73"/>
                    </a:lnTo>
                    <a:lnTo>
                      <a:pt x="54" y="69"/>
                    </a:lnTo>
                    <a:lnTo>
                      <a:pt x="41" y="62"/>
                    </a:lnTo>
                    <a:lnTo>
                      <a:pt x="35" y="57"/>
                    </a:lnTo>
                    <a:lnTo>
                      <a:pt x="31" y="48"/>
                    </a:lnTo>
                    <a:lnTo>
                      <a:pt x="23" y="41"/>
                    </a:lnTo>
                    <a:lnTo>
                      <a:pt x="13" y="39"/>
                    </a:lnTo>
                    <a:lnTo>
                      <a:pt x="0" y="39"/>
                    </a:lnTo>
                    <a:lnTo>
                      <a:pt x="12" y="0"/>
                    </a:lnTo>
                    <a:lnTo>
                      <a:pt x="52" y="1"/>
                    </a:lnTo>
                  </a:path>
                </a:pathLst>
              </a:custGeom>
              <a:solidFill>
                <a:srgbClr val="FFBFB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nvGrpSpPr>
              <p:cNvPr id="137274" name="Group 65"/>
              <p:cNvGrpSpPr>
                <a:grpSpLocks/>
              </p:cNvGrpSpPr>
              <p:nvPr/>
            </p:nvGrpSpPr>
            <p:grpSpPr bwMode="auto">
              <a:xfrm>
                <a:off x="4578" y="1122"/>
                <a:ext cx="70" cy="75"/>
                <a:chOff x="4578" y="1122"/>
                <a:chExt cx="70" cy="75"/>
              </a:xfrm>
            </p:grpSpPr>
            <p:sp>
              <p:nvSpPr>
                <p:cNvPr id="137275" name="Freeform 66"/>
                <p:cNvSpPr>
                  <a:spLocks/>
                </p:cNvSpPr>
                <p:nvPr/>
              </p:nvSpPr>
              <p:spPr bwMode="auto">
                <a:xfrm>
                  <a:off x="4590" y="1122"/>
                  <a:ext cx="58" cy="35"/>
                </a:xfrm>
                <a:custGeom>
                  <a:avLst/>
                  <a:gdLst>
                    <a:gd name="T0" fmla="*/ 0 w 58"/>
                    <a:gd name="T1" fmla="*/ 1 h 35"/>
                    <a:gd name="T2" fmla="*/ 28 w 58"/>
                    <a:gd name="T3" fmla="*/ 0 h 35"/>
                    <a:gd name="T4" fmla="*/ 54 w 58"/>
                    <a:gd name="T5" fmla="*/ 14 h 35"/>
                    <a:gd name="T6" fmla="*/ 57 w 58"/>
                    <a:gd name="T7" fmla="*/ 28 h 35"/>
                    <a:gd name="T8" fmla="*/ 56 w 58"/>
                    <a:gd name="T9" fmla="*/ 34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35">
                      <a:moveTo>
                        <a:pt x="0" y="1"/>
                      </a:moveTo>
                      <a:lnTo>
                        <a:pt x="28" y="0"/>
                      </a:lnTo>
                      <a:lnTo>
                        <a:pt x="54" y="14"/>
                      </a:lnTo>
                      <a:lnTo>
                        <a:pt x="57" y="28"/>
                      </a:lnTo>
                      <a:lnTo>
                        <a:pt x="56" y="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76" name="Freeform 67"/>
                <p:cNvSpPr>
                  <a:spLocks/>
                </p:cNvSpPr>
                <p:nvPr/>
              </p:nvSpPr>
              <p:spPr bwMode="auto">
                <a:xfrm>
                  <a:off x="4578" y="1142"/>
                  <a:ext cx="36" cy="55"/>
                </a:xfrm>
                <a:custGeom>
                  <a:avLst/>
                  <a:gdLst>
                    <a:gd name="T0" fmla="*/ 0 w 36"/>
                    <a:gd name="T1" fmla="*/ 0 h 55"/>
                    <a:gd name="T2" fmla="*/ 32 w 36"/>
                    <a:gd name="T3" fmla="*/ 33 h 55"/>
                    <a:gd name="T4" fmla="*/ 35 w 36"/>
                    <a:gd name="T5" fmla="*/ 39 h 55"/>
                    <a:gd name="T6" fmla="*/ 32 w 36"/>
                    <a:gd name="T7" fmla="*/ 47 h 55"/>
                    <a:gd name="T8" fmla="*/ 29 w 36"/>
                    <a:gd name="T9" fmla="*/ 52 h 55"/>
                    <a:gd name="T10" fmla="*/ 27 w 36"/>
                    <a:gd name="T11" fmla="*/ 54 h 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 h="55">
                      <a:moveTo>
                        <a:pt x="0" y="0"/>
                      </a:moveTo>
                      <a:lnTo>
                        <a:pt x="32" y="33"/>
                      </a:lnTo>
                      <a:lnTo>
                        <a:pt x="35" y="39"/>
                      </a:lnTo>
                      <a:lnTo>
                        <a:pt x="32" y="47"/>
                      </a:lnTo>
                      <a:lnTo>
                        <a:pt x="29" y="52"/>
                      </a:lnTo>
                      <a:lnTo>
                        <a:pt x="27" y="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77" name="Freeform 68"/>
                <p:cNvSpPr>
                  <a:spLocks/>
                </p:cNvSpPr>
                <p:nvPr/>
              </p:nvSpPr>
              <p:spPr bwMode="auto">
                <a:xfrm>
                  <a:off x="4585" y="1134"/>
                  <a:ext cx="46" cy="62"/>
                </a:xfrm>
                <a:custGeom>
                  <a:avLst/>
                  <a:gdLst>
                    <a:gd name="T0" fmla="*/ 0 w 46"/>
                    <a:gd name="T1" fmla="*/ 0 h 62"/>
                    <a:gd name="T2" fmla="*/ 21 w 46"/>
                    <a:gd name="T3" fmla="*/ 5 h 62"/>
                    <a:gd name="T4" fmla="*/ 42 w 46"/>
                    <a:gd name="T5" fmla="*/ 18 h 62"/>
                    <a:gd name="T6" fmla="*/ 45 w 46"/>
                    <a:gd name="T7" fmla="*/ 30 h 62"/>
                    <a:gd name="T8" fmla="*/ 28 w 46"/>
                    <a:gd name="T9" fmla="*/ 58 h 62"/>
                    <a:gd name="T10" fmla="*/ 22 w 46"/>
                    <a:gd name="T11" fmla="*/ 61 h 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62">
                      <a:moveTo>
                        <a:pt x="0" y="0"/>
                      </a:moveTo>
                      <a:lnTo>
                        <a:pt x="21" y="5"/>
                      </a:lnTo>
                      <a:lnTo>
                        <a:pt x="42" y="18"/>
                      </a:lnTo>
                      <a:lnTo>
                        <a:pt x="45" y="30"/>
                      </a:lnTo>
                      <a:lnTo>
                        <a:pt x="28" y="58"/>
                      </a:lnTo>
                      <a:lnTo>
                        <a:pt x="22" y="6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grpSp>
        <p:sp>
          <p:nvSpPr>
            <p:cNvPr id="137240" name="Freeform 69"/>
            <p:cNvSpPr>
              <a:spLocks/>
            </p:cNvSpPr>
            <p:nvPr/>
          </p:nvSpPr>
          <p:spPr bwMode="auto">
            <a:xfrm>
              <a:off x="4463" y="1085"/>
              <a:ext cx="58" cy="64"/>
            </a:xfrm>
            <a:custGeom>
              <a:avLst/>
              <a:gdLst>
                <a:gd name="T0" fmla="*/ 57 w 58"/>
                <a:gd name="T1" fmla="*/ 1 h 64"/>
                <a:gd name="T2" fmla="*/ 32 w 58"/>
                <a:gd name="T3" fmla="*/ 63 h 64"/>
                <a:gd name="T4" fmla="*/ 0 w 58"/>
                <a:gd name="T5" fmla="*/ 61 h 64"/>
                <a:gd name="T6" fmla="*/ 18 w 58"/>
                <a:gd name="T7" fmla="*/ 0 h 64"/>
                <a:gd name="T8" fmla="*/ 57 w 58"/>
                <a:gd name="T9" fmla="*/ 1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64">
                  <a:moveTo>
                    <a:pt x="57" y="1"/>
                  </a:moveTo>
                  <a:lnTo>
                    <a:pt x="32" y="63"/>
                  </a:lnTo>
                  <a:lnTo>
                    <a:pt x="0" y="61"/>
                  </a:lnTo>
                  <a:lnTo>
                    <a:pt x="18" y="0"/>
                  </a:lnTo>
                  <a:lnTo>
                    <a:pt x="57" y="1"/>
                  </a:lnTo>
                </a:path>
              </a:pathLst>
            </a:custGeom>
            <a:solidFill>
              <a:srgbClr val="FFFF9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41" name="Freeform 70"/>
            <p:cNvSpPr>
              <a:spLocks/>
            </p:cNvSpPr>
            <p:nvPr/>
          </p:nvSpPr>
          <p:spPr bwMode="auto">
            <a:xfrm>
              <a:off x="4189" y="933"/>
              <a:ext cx="312" cy="233"/>
            </a:xfrm>
            <a:custGeom>
              <a:avLst/>
              <a:gdLst>
                <a:gd name="T0" fmla="*/ 309 w 312"/>
                <a:gd name="T1" fmla="*/ 152 h 233"/>
                <a:gd name="T2" fmla="*/ 305 w 312"/>
                <a:gd name="T3" fmla="*/ 174 h 233"/>
                <a:gd name="T4" fmla="*/ 297 w 312"/>
                <a:gd name="T5" fmla="*/ 197 h 233"/>
                <a:gd name="T6" fmla="*/ 292 w 312"/>
                <a:gd name="T7" fmla="*/ 217 h 233"/>
                <a:gd name="T8" fmla="*/ 240 w 312"/>
                <a:gd name="T9" fmla="*/ 219 h 233"/>
                <a:gd name="T10" fmla="*/ 198 w 312"/>
                <a:gd name="T11" fmla="*/ 221 h 233"/>
                <a:gd name="T12" fmla="*/ 154 w 312"/>
                <a:gd name="T13" fmla="*/ 229 h 233"/>
                <a:gd name="T14" fmla="*/ 130 w 312"/>
                <a:gd name="T15" fmla="*/ 232 h 233"/>
                <a:gd name="T16" fmla="*/ 93 w 312"/>
                <a:gd name="T17" fmla="*/ 202 h 233"/>
                <a:gd name="T18" fmla="*/ 47 w 312"/>
                <a:gd name="T19" fmla="*/ 140 h 233"/>
                <a:gd name="T20" fmla="*/ 19 w 312"/>
                <a:gd name="T21" fmla="*/ 92 h 233"/>
                <a:gd name="T22" fmla="*/ 4 w 312"/>
                <a:gd name="T23" fmla="*/ 58 h 233"/>
                <a:gd name="T24" fmla="*/ 0 w 312"/>
                <a:gd name="T25" fmla="*/ 26 h 233"/>
                <a:gd name="T26" fmla="*/ 10 w 312"/>
                <a:gd name="T27" fmla="*/ 10 h 233"/>
                <a:gd name="T28" fmla="*/ 32 w 312"/>
                <a:gd name="T29" fmla="*/ 0 h 233"/>
                <a:gd name="T30" fmla="*/ 56 w 312"/>
                <a:gd name="T31" fmla="*/ 5 h 233"/>
                <a:gd name="T32" fmla="*/ 79 w 312"/>
                <a:gd name="T33" fmla="*/ 25 h 233"/>
                <a:gd name="T34" fmla="*/ 102 w 312"/>
                <a:gd name="T35" fmla="*/ 56 h 233"/>
                <a:gd name="T36" fmla="*/ 123 w 312"/>
                <a:gd name="T37" fmla="*/ 81 h 233"/>
                <a:gd name="T38" fmla="*/ 144 w 312"/>
                <a:gd name="T39" fmla="*/ 109 h 233"/>
                <a:gd name="T40" fmla="*/ 152 w 312"/>
                <a:gd name="T41" fmla="*/ 127 h 233"/>
                <a:gd name="T42" fmla="*/ 150 w 312"/>
                <a:gd name="T43" fmla="*/ 138 h 233"/>
                <a:gd name="T44" fmla="*/ 155 w 312"/>
                <a:gd name="T45" fmla="*/ 143 h 233"/>
                <a:gd name="T46" fmla="*/ 161 w 312"/>
                <a:gd name="T47" fmla="*/ 146 h 233"/>
                <a:gd name="T48" fmla="*/ 181 w 312"/>
                <a:gd name="T49" fmla="*/ 149 h 233"/>
                <a:gd name="T50" fmla="*/ 246 w 312"/>
                <a:gd name="T51" fmla="*/ 141 h 233"/>
                <a:gd name="T52" fmla="*/ 311 w 312"/>
                <a:gd name="T53" fmla="*/ 135 h 233"/>
                <a:gd name="T54" fmla="*/ 309 w 312"/>
                <a:gd name="T55" fmla="*/ 152 h 23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12" h="233">
                  <a:moveTo>
                    <a:pt x="309" y="152"/>
                  </a:moveTo>
                  <a:lnTo>
                    <a:pt x="305" y="174"/>
                  </a:lnTo>
                  <a:lnTo>
                    <a:pt x="297" y="197"/>
                  </a:lnTo>
                  <a:lnTo>
                    <a:pt x="292" y="217"/>
                  </a:lnTo>
                  <a:lnTo>
                    <a:pt x="240" y="219"/>
                  </a:lnTo>
                  <a:lnTo>
                    <a:pt x="198" y="221"/>
                  </a:lnTo>
                  <a:lnTo>
                    <a:pt x="154" y="229"/>
                  </a:lnTo>
                  <a:lnTo>
                    <a:pt x="130" y="232"/>
                  </a:lnTo>
                  <a:lnTo>
                    <a:pt x="93" y="202"/>
                  </a:lnTo>
                  <a:lnTo>
                    <a:pt x="47" y="140"/>
                  </a:lnTo>
                  <a:lnTo>
                    <a:pt x="19" y="92"/>
                  </a:lnTo>
                  <a:lnTo>
                    <a:pt x="4" y="58"/>
                  </a:lnTo>
                  <a:lnTo>
                    <a:pt x="0" y="26"/>
                  </a:lnTo>
                  <a:lnTo>
                    <a:pt x="10" y="10"/>
                  </a:lnTo>
                  <a:lnTo>
                    <a:pt x="32" y="0"/>
                  </a:lnTo>
                  <a:lnTo>
                    <a:pt x="56" y="5"/>
                  </a:lnTo>
                  <a:lnTo>
                    <a:pt x="79" y="25"/>
                  </a:lnTo>
                  <a:lnTo>
                    <a:pt x="102" y="56"/>
                  </a:lnTo>
                  <a:lnTo>
                    <a:pt x="123" y="81"/>
                  </a:lnTo>
                  <a:lnTo>
                    <a:pt x="144" y="109"/>
                  </a:lnTo>
                  <a:lnTo>
                    <a:pt x="152" y="127"/>
                  </a:lnTo>
                  <a:lnTo>
                    <a:pt x="150" y="138"/>
                  </a:lnTo>
                  <a:lnTo>
                    <a:pt x="155" y="143"/>
                  </a:lnTo>
                  <a:lnTo>
                    <a:pt x="161" y="146"/>
                  </a:lnTo>
                  <a:lnTo>
                    <a:pt x="181" y="149"/>
                  </a:lnTo>
                  <a:lnTo>
                    <a:pt x="246" y="141"/>
                  </a:lnTo>
                  <a:lnTo>
                    <a:pt x="311" y="135"/>
                  </a:lnTo>
                  <a:lnTo>
                    <a:pt x="309" y="152"/>
                  </a:lnTo>
                </a:path>
              </a:pathLst>
            </a:custGeom>
            <a:solidFill>
              <a:srgbClr val="3F5F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nvGrpSpPr>
            <p:cNvPr id="137242" name="Group 71"/>
            <p:cNvGrpSpPr>
              <a:grpSpLocks/>
            </p:cNvGrpSpPr>
            <p:nvPr/>
          </p:nvGrpSpPr>
          <p:grpSpPr bwMode="auto">
            <a:xfrm>
              <a:off x="4400" y="758"/>
              <a:ext cx="144" cy="156"/>
              <a:chOff x="4400" y="758"/>
              <a:chExt cx="144" cy="156"/>
            </a:xfrm>
          </p:grpSpPr>
          <p:sp>
            <p:nvSpPr>
              <p:cNvPr id="137270" name="Freeform 72"/>
              <p:cNvSpPr>
                <a:spLocks/>
              </p:cNvSpPr>
              <p:nvPr/>
            </p:nvSpPr>
            <p:spPr bwMode="auto">
              <a:xfrm>
                <a:off x="4400" y="758"/>
                <a:ext cx="144" cy="156"/>
              </a:xfrm>
              <a:custGeom>
                <a:avLst/>
                <a:gdLst>
                  <a:gd name="T0" fmla="*/ 78 w 144"/>
                  <a:gd name="T1" fmla="*/ 146 h 156"/>
                  <a:gd name="T2" fmla="*/ 81 w 144"/>
                  <a:gd name="T3" fmla="*/ 140 h 156"/>
                  <a:gd name="T4" fmla="*/ 94 w 144"/>
                  <a:gd name="T5" fmla="*/ 135 h 156"/>
                  <a:gd name="T6" fmla="*/ 108 w 144"/>
                  <a:gd name="T7" fmla="*/ 129 h 156"/>
                  <a:gd name="T8" fmla="*/ 127 w 144"/>
                  <a:gd name="T9" fmla="*/ 89 h 156"/>
                  <a:gd name="T10" fmla="*/ 143 w 144"/>
                  <a:gd name="T11" fmla="*/ 53 h 156"/>
                  <a:gd name="T12" fmla="*/ 143 w 144"/>
                  <a:gd name="T13" fmla="*/ 35 h 156"/>
                  <a:gd name="T14" fmla="*/ 115 w 144"/>
                  <a:gd name="T15" fmla="*/ 5 h 156"/>
                  <a:gd name="T16" fmla="*/ 94 w 144"/>
                  <a:gd name="T17" fmla="*/ 3 h 156"/>
                  <a:gd name="T18" fmla="*/ 88 w 144"/>
                  <a:gd name="T19" fmla="*/ 7 h 156"/>
                  <a:gd name="T20" fmla="*/ 69 w 144"/>
                  <a:gd name="T21" fmla="*/ 0 h 156"/>
                  <a:gd name="T22" fmla="*/ 61 w 144"/>
                  <a:gd name="T23" fmla="*/ 1 h 156"/>
                  <a:gd name="T24" fmla="*/ 55 w 144"/>
                  <a:gd name="T25" fmla="*/ 6 h 156"/>
                  <a:gd name="T26" fmla="*/ 53 w 144"/>
                  <a:gd name="T27" fmla="*/ 12 h 156"/>
                  <a:gd name="T28" fmla="*/ 57 w 144"/>
                  <a:gd name="T29" fmla="*/ 20 h 156"/>
                  <a:gd name="T30" fmla="*/ 91 w 144"/>
                  <a:gd name="T31" fmla="*/ 38 h 156"/>
                  <a:gd name="T32" fmla="*/ 99 w 144"/>
                  <a:gd name="T33" fmla="*/ 62 h 156"/>
                  <a:gd name="T34" fmla="*/ 87 w 144"/>
                  <a:gd name="T35" fmla="*/ 44 h 156"/>
                  <a:gd name="T36" fmla="*/ 54 w 144"/>
                  <a:gd name="T37" fmla="*/ 33 h 156"/>
                  <a:gd name="T38" fmla="*/ 50 w 144"/>
                  <a:gd name="T39" fmla="*/ 33 h 156"/>
                  <a:gd name="T40" fmla="*/ 45 w 144"/>
                  <a:gd name="T41" fmla="*/ 38 h 156"/>
                  <a:gd name="T42" fmla="*/ 42 w 144"/>
                  <a:gd name="T43" fmla="*/ 48 h 156"/>
                  <a:gd name="T44" fmla="*/ 46 w 144"/>
                  <a:gd name="T45" fmla="*/ 54 h 156"/>
                  <a:gd name="T46" fmla="*/ 72 w 144"/>
                  <a:gd name="T47" fmla="*/ 65 h 156"/>
                  <a:gd name="T48" fmla="*/ 73 w 144"/>
                  <a:gd name="T49" fmla="*/ 76 h 156"/>
                  <a:gd name="T50" fmla="*/ 56 w 144"/>
                  <a:gd name="T51" fmla="*/ 98 h 156"/>
                  <a:gd name="T52" fmla="*/ 48 w 144"/>
                  <a:gd name="T53" fmla="*/ 97 h 156"/>
                  <a:gd name="T54" fmla="*/ 40 w 144"/>
                  <a:gd name="T55" fmla="*/ 96 h 156"/>
                  <a:gd name="T56" fmla="*/ 30 w 144"/>
                  <a:gd name="T57" fmla="*/ 89 h 156"/>
                  <a:gd name="T58" fmla="*/ 26 w 144"/>
                  <a:gd name="T59" fmla="*/ 82 h 156"/>
                  <a:gd name="T60" fmla="*/ 17 w 144"/>
                  <a:gd name="T61" fmla="*/ 78 h 156"/>
                  <a:gd name="T62" fmla="*/ 9 w 144"/>
                  <a:gd name="T63" fmla="*/ 78 h 156"/>
                  <a:gd name="T64" fmla="*/ 3 w 144"/>
                  <a:gd name="T65" fmla="*/ 81 h 156"/>
                  <a:gd name="T66" fmla="*/ 1 w 144"/>
                  <a:gd name="T67" fmla="*/ 89 h 156"/>
                  <a:gd name="T68" fmla="*/ 0 w 144"/>
                  <a:gd name="T69" fmla="*/ 96 h 156"/>
                  <a:gd name="T70" fmla="*/ 3 w 144"/>
                  <a:gd name="T71" fmla="*/ 101 h 156"/>
                  <a:gd name="T72" fmla="*/ 15 w 144"/>
                  <a:gd name="T73" fmla="*/ 106 h 156"/>
                  <a:gd name="T74" fmla="*/ 30 w 144"/>
                  <a:gd name="T75" fmla="*/ 112 h 156"/>
                  <a:gd name="T76" fmla="*/ 36 w 144"/>
                  <a:gd name="T77" fmla="*/ 116 h 156"/>
                  <a:gd name="T78" fmla="*/ 26 w 144"/>
                  <a:gd name="T79" fmla="*/ 138 h 156"/>
                  <a:gd name="T80" fmla="*/ 73 w 144"/>
                  <a:gd name="T81" fmla="*/ 155 h 156"/>
                  <a:gd name="T82" fmla="*/ 78 w 144"/>
                  <a:gd name="T83" fmla="*/ 146 h 1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4" h="156">
                    <a:moveTo>
                      <a:pt x="78" y="146"/>
                    </a:moveTo>
                    <a:lnTo>
                      <a:pt x="81" y="140"/>
                    </a:lnTo>
                    <a:lnTo>
                      <a:pt x="94" y="135"/>
                    </a:lnTo>
                    <a:lnTo>
                      <a:pt x="108" y="129"/>
                    </a:lnTo>
                    <a:lnTo>
                      <a:pt x="127" y="89"/>
                    </a:lnTo>
                    <a:lnTo>
                      <a:pt x="143" y="53"/>
                    </a:lnTo>
                    <a:lnTo>
                      <a:pt x="143" y="35"/>
                    </a:lnTo>
                    <a:lnTo>
                      <a:pt x="115" y="5"/>
                    </a:lnTo>
                    <a:lnTo>
                      <a:pt x="94" y="3"/>
                    </a:lnTo>
                    <a:lnTo>
                      <a:pt x="88" y="7"/>
                    </a:lnTo>
                    <a:lnTo>
                      <a:pt x="69" y="0"/>
                    </a:lnTo>
                    <a:lnTo>
                      <a:pt x="61" y="1"/>
                    </a:lnTo>
                    <a:lnTo>
                      <a:pt x="55" y="6"/>
                    </a:lnTo>
                    <a:lnTo>
                      <a:pt x="53" y="12"/>
                    </a:lnTo>
                    <a:lnTo>
                      <a:pt x="57" y="20"/>
                    </a:lnTo>
                    <a:lnTo>
                      <a:pt x="91" y="38"/>
                    </a:lnTo>
                    <a:lnTo>
                      <a:pt x="99" y="62"/>
                    </a:lnTo>
                    <a:lnTo>
                      <a:pt x="87" y="44"/>
                    </a:lnTo>
                    <a:lnTo>
                      <a:pt x="54" y="33"/>
                    </a:lnTo>
                    <a:lnTo>
                      <a:pt x="50" y="33"/>
                    </a:lnTo>
                    <a:lnTo>
                      <a:pt x="45" y="38"/>
                    </a:lnTo>
                    <a:lnTo>
                      <a:pt x="42" y="48"/>
                    </a:lnTo>
                    <a:lnTo>
                      <a:pt x="46" y="54"/>
                    </a:lnTo>
                    <a:lnTo>
                      <a:pt x="72" y="65"/>
                    </a:lnTo>
                    <a:lnTo>
                      <a:pt x="73" y="76"/>
                    </a:lnTo>
                    <a:lnTo>
                      <a:pt x="56" y="98"/>
                    </a:lnTo>
                    <a:lnTo>
                      <a:pt x="48" y="97"/>
                    </a:lnTo>
                    <a:lnTo>
                      <a:pt x="40" y="96"/>
                    </a:lnTo>
                    <a:lnTo>
                      <a:pt x="30" y="89"/>
                    </a:lnTo>
                    <a:lnTo>
                      <a:pt x="26" y="82"/>
                    </a:lnTo>
                    <a:lnTo>
                      <a:pt x="17" y="78"/>
                    </a:lnTo>
                    <a:lnTo>
                      <a:pt x="9" y="78"/>
                    </a:lnTo>
                    <a:lnTo>
                      <a:pt x="3" y="81"/>
                    </a:lnTo>
                    <a:lnTo>
                      <a:pt x="1" y="89"/>
                    </a:lnTo>
                    <a:lnTo>
                      <a:pt x="0" y="96"/>
                    </a:lnTo>
                    <a:lnTo>
                      <a:pt x="3" y="101"/>
                    </a:lnTo>
                    <a:lnTo>
                      <a:pt x="15" y="106"/>
                    </a:lnTo>
                    <a:lnTo>
                      <a:pt x="30" y="112"/>
                    </a:lnTo>
                    <a:lnTo>
                      <a:pt x="36" y="116"/>
                    </a:lnTo>
                    <a:lnTo>
                      <a:pt x="26" y="138"/>
                    </a:lnTo>
                    <a:lnTo>
                      <a:pt x="73" y="155"/>
                    </a:lnTo>
                    <a:lnTo>
                      <a:pt x="78" y="146"/>
                    </a:lnTo>
                  </a:path>
                </a:pathLst>
              </a:custGeom>
              <a:solidFill>
                <a:srgbClr val="FFBFB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71" name="Freeform 73"/>
              <p:cNvSpPr>
                <a:spLocks/>
              </p:cNvSpPr>
              <p:nvPr/>
            </p:nvSpPr>
            <p:spPr bwMode="auto">
              <a:xfrm>
                <a:off x="4408" y="846"/>
                <a:ext cx="13" cy="15"/>
              </a:xfrm>
              <a:custGeom>
                <a:avLst/>
                <a:gdLst>
                  <a:gd name="T0" fmla="*/ 12 w 13"/>
                  <a:gd name="T1" fmla="*/ 0 h 15"/>
                  <a:gd name="T2" fmla="*/ 11 w 13"/>
                  <a:gd name="T3" fmla="*/ 7 h 15"/>
                  <a:gd name="T4" fmla="*/ 6 w 13"/>
                  <a:gd name="T5" fmla="*/ 11 h 15"/>
                  <a:gd name="T6" fmla="*/ 0 w 13"/>
                  <a:gd name="T7" fmla="*/ 1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
                    <a:moveTo>
                      <a:pt x="12" y="0"/>
                    </a:moveTo>
                    <a:lnTo>
                      <a:pt x="11" y="7"/>
                    </a:lnTo>
                    <a:lnTo>
                      <a:pt x="6" y="11"/>
                    </a:lnTo>
                    <a:lnTo>
                      <a:pt x="0" y="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72" name="Freeform 74"/>
              <p:cNvSpPr>
                <a:spLocks/>
              </p:cNvSpPr>
              <p:nvPr/>
            </p:nvSpPr>
            <p:spPr bwMode="auto">
              <a:xfrm>
                <a:off x="4489" y="767"/>
                <a:ext cx="33" cy="41"/>
              </a:xfrm>
              <a:custGeom>
                <a:avLst/>
                <a:gdLst>
                  <a:gd name="T0" fmla="*/ 0 w 33"/>
                  <a:gd name="T1" fmla="*/ 0 h 41"/>
                  <a:gd name="T2" fmla="*/ 19 w 33"/>
                  <a:gd name="T3" fmla="*/ 7 h 41"/>
                  <a:gd name="T4" fmla="*/ 25 w 33"/>
                  <a:gd name="T5" fmla="*/ 15 h 41"/>
                  <a:gd name="T6" fmla="*/ 28 w 33"/>
                  <a:gd name="T7" fmla="*/ 25 h 41"/>
                  <a:gd name="T8" fmla="*/ 32 w 33"/>
                  <a:gd name="T9" fmla="*/ 37 h 41"/>
                  <a:gd name="T10" fmla="*/ 32 w 33"/>
                  <a:gd name="T11" fmla="*/ 40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0" y="0"/>
                    </a:moveTo>
                    <a:lnTo>
                      <a:pt x="19" y="7"/>
                    </a:lnTo>
                    <a:lnTo>
                      <a:pt x="25" y="15"/>
                    </a:lnTo>
                    <a:lnTo>
                      <a:pt x="28" y="25"/>
                    </a:lnTo>
                    <a:lnTo>
                      <a:pt x="32" y="37"/>
                    </a:lnTo>
                    <a:lnTo>
                      <a:pt x="32" y="4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sp>
          <p:nvSpPr>
            <p:cNvPr id="137243" name="Freeform 75"/>
            <p:cNvSpPr>
              <a:spLocks/>
            </p:cNvSpPr>
            <p:nvPr/>
          </p:nvSpPr>
          <p:spPr bwMode="auto">
            <a:xfrm>
              <a:off x="4400" y="876"/>
              <a:ext cx="86" cy="60"/>
            </a:xfrm>
            <a:custGeom>
              <a:avLst/>
              <a:gdLst>
                <a:gd name="T0" fmla="*/ 73 w 86"/>
                <a:gd name="T1" fmla="*/ 59 h 60"/>
                <a:gd name="T2" fmla="*/ 85 w 86"/>
                <a:gd name="T3" fmla="*/ 29 h 60"/>
                <a:gd name="T4" fmla="*/ 13 w 86"/>
                <a:gd name="T5" fmla="*/ 0 h 60"/>
                <a:gd name="T6" fmla="*/ 0 w 86"/>
                <a:gd name="T7" fmla="*/ 25 h 60"/>
                <a:gd name="T8" fmla="*/ 73 w 86"/>
                <a:gd name="T9" fmla="*/ 59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60">
                  <a:moveTo>
                    <a:pt x="73" y="59"/>
                  </a:moveTo>
                  <a:lnTo>
                    <a:pt x="85" y="29"/>
                  </a:lnTo>
                  <a:lnTo>
                    <a:pt x="13" y="0"/>
                  </a:lnTo>
                  <a:lnTo>
                    <a:pt x="0" y="25"/>
                  </a:lnTo>
                  <a:lnTo>
                    <a:pt x="73" y="59"/>
                  </a:lnTo>
                </a:path>
              </a:pathLst>
            </a:custGeom>
            <a:solidFill>
              <a:srgbClr val="FFFFB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nvGrpSpPr>
            <p:cNvPr id="137244" name="Group 76"/>
            <p:cNvGrpSpPr>
              <a:grpSpLocks/>
            </p:cNvGrpSpPr>
            <p:nvPr/>
          </p:nvGrpSpPr>
          <p:grpSpPr bwMode="auto">
            <a:xfrm>
              <a:off x="4878" y="441"/>
              <a:ext cx="596" cy="838"/>
              <a:chOff x="4878" y="441"/>
              <a:chExt cx="596" cy="838"/>
            </a:xfrm>
          </p:grpSpPr>
          <p:grpSp>
            <p:nvGrpSpPr>
              <p:cNvPr id="137250" name="Group 77"/>
              <p:cNvGrpSpPr>
                <a:grpSpLocks/>
              </p:cNvGrpSpPr>
              <p:nvPr/>
            </p:nvGrpSpPr>
            <p:grpSpPr bwMode="auto">
              <a:xfrm>
                <a:off x="4878" y="494"/>
                <a:ext cx="334" cy="418"/>
                <a:chOff x="4878" y="494"/>
                <a:chExt cx="334" cy="418"/>
              </a:xfrm>
            </p:grpSpPr>
            <p:sp>
              <p:nvSpPr>
                <p:cNvPr id="137256" name="Freeform 78"/>
                <p:cNvSpPr>
                  <a:spLocks/>
                </p:cNvSpPr>
                <p:nvPr/>
              </p:nvSpPr>
              <p:spPr bwMode="auto">
                <a:xfrm>
                  <a:off x="5108" y="797"/>
                  <a:ext cx="73" cy="115"/>
                </a:xfrm>
                <a:custGeom>
                  <a:avLst/>
                  <a:gdLst>
                    <a:gd name="T0" fmla="*/ 44 w 73"/>
                    <a:gd name="T1" fmla="*/ 0 h 115"/>
                    <a:gd name="T2" fmla="*/ 48 w 73"/>
                    <a:gd name="T3" fmla="*/ 39 h 115"/>
                    <a:gd name="T4" fmla="*/ 61 w 73"/>
                    <a:gd name="T5" fmla="*/ 77 h 115"/>
                    <a:gd name="T6" fmla="*/ 72 w 73"/>
                    <a:gd name="T7" fmla="*/ 95 h 115"/>
                    <a:gd name="T8" fmla="*/ 36 w 73"/>
                    <a:gd name="T9" fmla="*/ 114 h 115"/>
                    <a:gd name="T10" fmla="*/ 16 w 73"/>
                    <a:gd name="T11" fmla="*/ 71 h 115"/>
                    <a:gd name="T12" fmla="*/ 9 w 73"/>
                    <a:gd name="T13" fmla="*/ 43 h 115"/>
                    <a:gd name="T14" fmla="*/ 0 w 73"/>
                    <a:gd name="T15" fmla="*/ 6 h 115"/>
                    <a:gd name="T16" fmla="*/ 44 w 73"/>
                    <a:gd name="T17" fmla="*/ 0 h 1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115">
                      <a:moveTo>
                        <a:pt x="44" y="0"/>
                      </a:moveTo>
                      <a:lnTo>
                        <a:pt x="48" y="39"/>
                      </a:lnTo>
                      <a:lnTo>
                        <a:pt x="61" y="77"/>
                      </a:lnTo>
                      <a:lnTo>
                        <a:pt x="72" y="95"/>
                      </a:lnTo>
                      <a:lnTo>
                        <a:pt x="36" y="114"/>
                      </a:lnTo>
                      <a:lnTo>
                        <a:pt x="16" y="71"/>
                      </a:lnTo>
                      <a:lnTo>
                        <a:pt x="9" y="43"/>
                      </a:lnTo>
                      <a:lnTo>
                        <a:pt x="0" y="6"/>
                      </a:lnTo>
                      <a:lnTo>
                        <a:pt x="44" y="0"/>
                      </a:lnTo>
                    </a:path>
                  </a:pathLst>
                </a:custGeom>
                <a:solidFill>
                  <a:srgbClr val="FF9F9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nvGrpSpPr>
                <p:cNvPr id="137257" name="Group 79"/>
                <p:cNvGrpSpPr>
                  <a:grpSpLocks/>
                </p:cNvGrpSpPr>
                <p:nvPr/>
              </p:nvGrpSpPr>
              <p:grpSpPr bwMode="auto">
                <a:xfrm>
                  <a:off x="4878" y="494"/>
                  <a:ext cx="334" cy="394"/>
                  <a:chOff x="4878" y="494"/>
                  <a:chExt cx="334" cy="394"/>
                </a:xfrm>
              </p:grpSpPr>
              <p:grpSp>
                <p:nvGrpSpPr>
                  <p:cNvPr id="137258" name="Group 80"/>
                  <p:cNvGrpSpPr>
                    <a:grpSpLocks/>
                  </p:cNvGrpSpPr>
                  <p:nvPr/>
                </p:nvGrpSpPr>
                <p:grpSpPr bwMode="auto">
                  <a:xfrm>
                    <a:off x="5019" y="753"/>
                    <a:ext cx="44" cy="55"/>
                    <a:chOff x="5019" y="753"/>
                    <a:chExt cx="44" cy="55"/>
                  </a:xfrm>
                </p:grpSpPr>
                <p:sp>
                  <p:nvSpPr>
                    <p:cNvPr id="137268" name="Freeform 81"/>
                    <p:cNvSpPr>
                      <a:spLocks/>
                    </p:cNvSpPr>
                    <p:nvPr/>
                  </p:nvSpPr>
                  <p:spPr bwMode="auto">
                    <a:xfrm>
                      <a:off x="5019" y="753"/>
                      <a:ext cx="44" cy="25"/>
                    </a:xfrm>
                    <a:custGeom>
                      <a:avLst/>
                      <a:gdLst>
                        <a:gd name="T0" fmla="*/ 0 w 44"/>
                        <a:gd name="T1" fmla="*/ 2 h 25"/>
                        <a:gd name="T2" fmla="*/ 2 w 44"/>
                        <a:gd name="T3" fmla="*/ 24 h 25"/>
                        <a:gd name="T4" fmla="*/ 43 w 44"/>
                        <a:gd name="T5" fmla="*/ 18 h 25"/>
                        <a:gd name="T6" fmla="*/ 36 w 44"/>
                        <a:gd name="T7" fmla="*/ 0 h 25"/>
                        <a:gd name="T8" fmla="*/ 0 w 44"/>
                        <a:gd name="T9" fmla="*/ 2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5">
                          <a:moveTo>
                            <a:pt x="0" y="2"/>
                          </a:moveTo>
                          <a:lnTo>
                            <a:pt x="2" y="24"/>
                          </a:lnTo>
                          <a:lnTo>
                            <a:pt x="43" y="18"/>
                          </a:lnTo>
                          <a:lnTo>
                            <a:pt x="36" y="0"/>
                          </a:lnTo>
                          <a:lnTo>
                            <a:pt x="0" y="2"/>
                          </a:lnTo>
                        </a:path>
                      </a:pathLst>
                    </a:custGeom>
                    <a:solidFill>
                      <a:srgbClr val="FF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69" name="Freeform 82"/>
                    <p:cNvSpPr>
                      <a:spLocks/>
                    </p:cNvSpPr>
                    <p:nvPr/>
                  </p:nvSpPr>
                  <p:spPr bwMode="auto">
                    <a:xfrm>
                      <a:off x="5031" y="774"/>
                      <a:ext cx="32" cy="34"/>
                    </a:xfrm>
                    <a:custGeom>
                      <a:avLst/>
                      <a:gdLst>
                        <a:gd name="T0" fmla="*/ 0 w 32"/>
                        <a:gd name="T1" fmla="*/ 1 h 34"/>
                        <a:gd name="T2" fmla="*/ 2 w 32"/>
                        <a:gd name="T3" fmla="*/ 11 h 34"/>
                        <a:gd name="T4" fmla="*/ 2 w 32"/>
                        <a:gd name="T5" fmla="*/ 16 h 34"/>
                        <a:gd name="T6" fmla="*/ 2 w 32"/>
                        <a:gd name="T7" fmla="*/ 21 h 34"/>
                        <a:gd name="T8" fmla="*/ 0 w 32"/>
                        <a:gd name="T9" fmla="*/ 33 h 34"/>
                        <a:gd name="T10" fmla="*/ 30 w 32"/>
                        <a:gd name="T11" fmla="*/ 18 h 34"/>
                        <a:gd name="T12" fmla="*/ 31 w 32"/>
                        <a:gd name="T13" fmla="*/ 0 h 34"/>
                        <a:gd name="T14" fmla="*/ 0 w 32"/>
                        <a:gd name="T15" fmla="*/ 1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34">
                          <a:moveTo>
                            <a:pt x="0" y="1"/>
                          </a:moveTo>
                          <a:lnTo>
                            <a:pt x="2" y="11"/>
                          </a:lnTo>
                          <a:lnTo>
                            <a:pt x="2" y="16"/>
                          </a:lnTo>
                          <a:lnTo>
                            <a:pt x="2" y="21"/>
                          </a:lnTo>
                          <a:lnTo>
                            <a:pt x="0" y="33"/>
                          </a:lnTo>
                          <a:lnTo>
                            <a:pt x="30" y="18"/>
                          </a:lnTo>
                          <a:lnTo>
                            <a:pt x="31" y="0"/>
                          </a:lnTo>
                          <a:lnTo>
                            <a:pt x="0" y="1"/>
                          </a:lnTo>
                        </a:path>
                      </a:pathLst>
                    </a:custGeom>
                    <a:solidFill>
                      <a:srgbClr val="3F1F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grpSp>
                <p:nvGrpSpPr>
                  <p:cNvPr id="137259" name="Group 83"/>
                  <p:cNvGrpSpPr>
                    <a:grpSpLocks/>
                  </p:cNvGrpSpPr>
                  <p:nvPr/>
                </p:nvGrpSpPr>
                <p:grpSpPr bwMode="auto">
                  <a:xfrm>
                    <a:off x="4878" y="494"/>
                    <a:ext cx="334" cy="394"/>
                    <a:chOff x="4878" y="494"/>
                    <a:chExt cx="334" cy="394"/>
                  </a:xfrm>
                </p:grpSpPr>
                <p:sp>
                  <p:nvSpPr>
                    <p:cNvPr id="137265" name="Freeform 84"/>
                    <p:cNvSpPr>
                      <a:spLocks/>
                    </p:cNvSpPr>
                    <p:nvPr/>
                  </p:nvSpPr>
                  <p:spPr bwMode="auto">
                    <a:xfrm>
                      <a:off x="4878" y="494"/>
                      <a:ext cx="334" cy="394"/>
                    </a:xfrm>
                    <a:custGeom>
                      <a:avLst/>
                      <a:gdLst>
                        <a:gd name="T0" fmla="*/ 106 w 334"/>
                        <a:gd name="T1" fmla="*/ 32 h 394"/>
                        <a:gd name="T2" fmla="*/ 81 w 334"/>
                        <a:gd name="T3" fmla="*/ 53 h 394"/>
                        <a:gd name="T4" fmla="*/ 58 w 334"/>
                        <a:gd name="T5" fmla="*/ 86 h 394"/>
                        <a:gd name="T6" fmla="*/ 56 w 334"/>
                        <a:gd name="T7" fmla="*/ 120 h 394"/>
                        <a:gd name="T8" fmla="*/ 57 w 334"/>
                        <a:gd name="T9" fmla="*/ 142 h 394"/>
                        <a:gd name="T10" fmla="*/ 37 w 334"/>
                        <a:gd name="T11" fmla="*/ 171 h 394"/>
                        <a:gd name="T12" fmla="*/ 16 w 334"/>
                        <a:gd name="T13" fmla="*/ 204 h 394"/>
                        <a:gd name="T14" fmla="*/ 2 w 334"/>
                        <a:gd name="T15" fmla="*/ 232 h 394"/>
                        <a:gd name="T16" fmla="*/ 4 w 334"/>
                        <a:gd name="T17" fmla="*/ 260 h 394"/>
                        <a:gd name="T18" fmla="*/ 12 w 334"/>
                        <a:gd name="T19" fmla="*/ 274 h 394"/>
                        <a:gd name="T20" fmla="*/ 31 w 334"/>
                        <a:gd name="T21" fmla="*/ 279 h 394"/>
                        <a:gd name="T22" fmla="*/ 64 w 334"/>
                        <a:gd name="T23" fmla="*/ 262 h 394"/>
                        <a:gd name="T24" fmla="*/ 81 w 334"/>
                        <a:gd name="T25" fmla="*/ 234 h 394"/>
                        <a:gd name="T26" fmla="*/ 94 w 334"/>
                        <a:gd name="T27" fmla="*/ 279 h 394"/>
                        <a:gd name="T28" fmla="*/ 121 w 334"/>
                        <a:gd name="T29" fmla="*/ 262 h 394"/>
                        <a:gd name="T30" fmla="*/ 161 w 334"/>
                        <a:gd name="T31" fmla="*/ 263 h 394"/>
                        <a:gd name="T32" fmla="*/ 180 w 334"/>
                        <a:gd name="T33" fmla="*/ 279 h 394"/>
                        <a:gd name="T34" fmla="*/ 176 w 334"/>
                        <a:gd name="T35" fmla="*/ 293 h 394"/>
                        <a:gd name="T36" fmla="*/ 141 w 334"/>
                        <a:gd name="T37" fmla="*/ 308 h 394"/>
                        <a:gd name="T38" fmla="*/ 107 w 334"/>
                        <a:gd name="T39" fmla="*/ 313 h 394"/>
                        <a:gd name="T40" fmla="*/ 110 w 334"/>
                        <a:gd name="T41" fmla="*/ 348 h 394"/>
                        <a:gd name="T42" fmla="*/ 117 w 334"/>
                        <a:gd name="T43" fmla="*/ 381 h 394"/>
                        <a:gd name="T44" fmla="*/ 129 w 334"/>
                        <a:gd name="T45" fmla="*/ 393 h 394"/>
                        <a:gd name="T46" fmla="*/ 155 w 334"/>
                        <a:gd name="T47" fmla="*/ 383 h 394"/>
                        <a:gd name="T48" fmla="*/ 229 w 334"/>
                        <a:gd name="T49" fmla="*/ 336 h 394"/>
                        <a:gd name="T50" fmla="*/ 264 w 334"/>
                        <a:gd name="T51" fmla="*/ 308 h 394"/>
                        <a:gd name="T52" fmla="*/ 268 w 334"/>
                        <a:gd name="T53" fmla="*/ 293 h 394"/>
                        <a:gd name="T54" fmla="*/ 291 w 334"/>
                        <a:gd name="T55" fmla="*/ 296 h 394"/>
                        <a:gd name="T56" fmla="*/ 307 w 334"/>
                        <a:gd name="T57" fmla="*/ 282 h 394"/>
                        <a:gd name="T58" fmla="*/ 310 w 334"/>
                        <a:gd name="T59" fmla="*/ 247 h 394"/>
                        <a:gd name="T60" fmla="*/ 322 w 334"/>
                        <a:gd name="T61" fmla="*/ 211 h 394"/>
                        <a:gd name="T62" fmla="*/ 333 w 334"/>
                        <a:gd name="T63" fmla="*/ 146 h 394"/>
                        <a:gd name="T64" fmla="*/ 317 w 334"/>
                        <a:gd name="T65" fmla="*/ 69 h 394"/>
                        <a:gd name="T66" fmla="*/ 292 w 334"/>
                        <a:gd name="T67" fmla="*/ 33 h 394"/>
                        <a:gd name="T68" fmla="*/ 252 w 334"/>
                        <a:gd name="T69" fmla="*/ 7 h 394"/>
                        <a:gd name="T70" fmla="*/ 207 w 334"/>
                        <a:gd name="T71" fmla="*/ 0 h 394"/>
                        <a:gd name="T72" fmla="*/ 169 w 334"/>
                        <a:gd name="T73" fmla="*/ 4 h 394"/>
                        <a:gd name="T74" fmla="*/ 131 w 334"/>
                        <a:gd name="T75" fmla="*/ 18 h 3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34" h="394">
                          <a:moveTo>
                            <a:pt x="131" y="18"/>
                          </a:moveTo>
                          <a:lnTo>
                            <a:pt x="106" y="32"/>
                          </a:lnTo>
                          <a:lnTo>
                            <a:pt x="92" y="44"/>
                          </a:lnTo>
                          <a:lnTo>
                            <a:pt x="81" y="53"/>
                          </a:lnTo>
                          <a:lnTo>
                            <a:pt x="67" y="70"/>
                          </a:lnTo>
                          <a:lnTo>
                            <a:pt x="58" y="86"/>
                          </a:lnTo>
                          <a:lnTo>
                            <a:pt x="55" y="100"/>
                          </a:lnTo>
                          <a:lnTo>
                            <a:pt x="56" y="120"/>
                          </a:lnTo>
                          <a:lnTo>
                            <a:pt x="60" y="133"/>
                          </a:lnTo>
                          <a:lnTo>
                            <a:pt x="57" y="142"/>
                          </a:lnTo>
                          <a:lnTo>
                            <a:pt x="50" y="154"/>
                          </a:lnTo>
                          <a:lnTo>
                            <a:pt x="37" y="171"/>
                          </a:lnTo>
                          <a:lnTo>
                            <a:pt x="26" y="188"/>
                          </a:lnTo>
                          <a:lnTo>
                            <a:pt x="16" y="204"/>
                          </a:lnTo>
                          <a:lnTo>
                            <a:pt x="6" y="221"/>
                          </a:lnTo>
                          <a:lnTo>
                            <a:pt x="2" y="232"/>
                          </a:lnTo>
                          <a:lnTo>
                            <a:pt x="0" y="245"/>
                          </a:lnTo>
                          <a:lnTo>
                            <a:pt x="4" y="260"/>
                          </a:lnTo>
                          <a:lnTo>
                            <a:pt x="8" y="268"/>
                          </a:lnTo>
                          <a:lnTo>
                            <a:pt x="12" y="274"/>
                          </a:lnTo>
                          <a:lnTo>
                            <a:pt x="19" y="279"/>
                          </a:lnTo>
                          <a:lnTo>
                            <a:pt x="31" y="279"/>
                          </a:lnTo>
                          <a:lnTo>
                            <a:pt x="46" y="272"/>
                          </a:lnTo>
                          <a:lnTo>
                            <a:pt x="64" y="262"/>
                          </a:lnTo>
                          <a:lnTo>
                            <a:pt x="82" y="251"/>
                          </a:lnTo>
                          <a:lnTo>
                            <a:pt x="81" y="234"/>
                          </a:lnTo>
                          <a:lnTo>
                            <a:pt x="85" y="276"/>
                          </a:lnTo>
                          <a:lnTo>
                            <a:pt x="94" y="279"/>
                          </a:lnTo>
                          <a:lnTo>
                            <a:pt x="103" y="271"/>
                          </a:lnTo>
                          <a:lnTo>
                            <a:pt x="121" y="262"/>
                          </a:lnTo>
                          <a:lnTo>
                            <a:pt x="138" y="259"/>
                          </a:lnTo>
                          <a:lnTo>
                            <a:pt x="161" y="263"/>
                          </a:lnTo>
                          <a:lnTo>
                            <a:pt x="175" y="268"/>
                          </a:lnTo>
                          <a:lnTo>
                            <a:pt x="180" y="279"/>
                          </a:lnTo>
                          <a:lnTo>
                            <a:pt x="180" y="288"/>
                          </a:lnTo>
                          <a:lnTo>
                            <a:pt x="176" y="293"/>
                          </a:lnTo>
                          <a:lnTo>
                            <a:pt x="158" y="303"/>
                          </a:lnTo>
                          <a:lnTo>
                            <a:pt x="141" y="308"/>
                          </a:lnTo>
                          <a:lnTo>
                            <a:pt x="123" y="313"/>
                          </a:lnTo>
                          <a:lnTo>
                            <a:pt x="107" y="313"/>
                          </a:lnTo>
                          <a:lnTo>
                            <a:pt x="106" y="309"/>
                          </a:lnTo>
                          <a:lnTo>
                            <a:pt x="110" y="348"/>
                          </a:lnTo>
                          <a:lnTo>
                            <a:pt x="114" y="369"/>
                          </a:lnTo>
                          <a:lnTo>
                            <a:pt x="117" y="381"/>
                          </a:lnTo>
                          <a:lnTo>
                            <a:pt x="120" y="387"/>
                          </a:lnTo>
                          <a:lnTo>
                            <a:pt x="129" y="393"/>
                          </a:lnTo>
                          <a:lnTo>
                            <a:pt x="140" y="391"/>
                          </a:lnTo>
                          <a:lnTo>
                            <a:pt x="155" y="383"/>
                          </a:lnTo>
                          <a:lnTo>
                            <a:pt x="193" y="359"/>
                          </a:lnTo>
                          <a:lnTo>
                            <a:pt x="229" y="336"/>
                          </a:lnTo>
                          <a:lnTo>
                            <a:pt x="257" y="316"/>
                          </a:lnTo>
                          <a:lnTo>
                            <a:pt x="264" y="308"/>
                          </a:lnTo>
                          <a:lnTo>
                            <a:pt x="267" y="299"/>
                          </a:lnTo>
                          <a:lnTo>
                            <a:pt x="268" y="293"/>
                          </a:lnTo>
                          <a:lnTo>
                            <a:pt x="280" y="296"/>
                          </a:lnTo>
                          <a:lnTo>
                            <a:pt x="291" y="296"/>
                          </a:lnTo>
                          <a:lnTo>
                            <a:pt x="299" y="293"/>
                          </a:lnTo>
                          <a:lnTo>
                            <a:pt x="307" y="282"/>
                          </a:lnTo>
                          <a:lnTo>
                            <a:pt x="311" y="268"/>
                          </a:lnTo>
                          <a:lnTo>
                            <a:pt x="310" y="247"/>
                          </a:lnTo>
                          <a:lnTo>
                            <a:pt x="312" y="232"/>
                          </a:lnTo>
                          <a:lnTo>
                            <a:pt x="322" y="211"/>
                          </a:lnTo>
                          <a:lnTo>
                            <a:pt x="331" y="188"/>
                          </a:lnTo>
                          <a:lnTo>
                            <a:pt x="333" y="146"/>
                          </a:lnTo>
                          <a:lnTo>
                            <a:pt x="329" y="106"/>
                          </a:lnTo>
                          <a:lnTo>
                            <a:pt x="317" y="69"/>
                          </a:lnTo>
                          <a:lnTo>
                            <a:pt x="306" y="49"/>
                          </a:lnTo>
                          <a:lnTo>
                            <a:pt x="292" y="33"/>
                          </a:lnTo>
                          <a:lnTo>
                            <a:pt x="276" y="18"/>
                          </a:lnTo>
                          <a:lnTo>
                            <a:pt x="252" y="7"/>
                          </a:lnTo>
                          <a:lnTo>
                            <a:pt x="231" y="2"/>
                          </a:lnTo>
                          <a:lnTo>
                            <a:pt x="207" y="0"/>
                          </a:lnTo>
                          <a:lnTo>
                            <a:pt x="185" y="2"/>
                          </a:lnTo>
                          <a:lnTo>
                            <a:pt x="169" y="4"/>
                          </a:lnTo>
                          <a:lnTo>
                            <a:pt x="151" y="10"/>
                          </a:lnTo>
                          <a:lnTo>
                            <a:pt x="131" y="18"/>
                          </a:lnTo>
                        </a:path>
                      </a:pathLst>
                    </a:custGeom>
                    <a:solidFill>
                      <a:srgbClr val="FF9F9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66" name="Freeform 85"/>
                    <p:cNvSpPr>
                      <a:spLocks/>
                    </p:cNvSpPr>
                    <p:nvPr/>
                  </p:nvSpPr>
                  <p:spPr bwMode="auto">
                    <a:xfrm>
                      <a:off x="4982" y="566"/>
                      <a:ext cx="79" cy="52"/>
                    </a:xfrm>
                    <a:custGeom>
                      <a:avLst/>
                      <a:gdLst>
                        <a:gd name="T0" fmla="*/ 76 w 79"/>
                        <a:gd name="T1" fmla="*/ 31 h 52"/>
                        <a:gd name="T2" fmla="*/ 59 w 79"/>
                        <a:gd name="T3" fmla="*/ 19 h 52"/>
                        <a:gd name="T4" fmla="*/ 39 w 79"/>
                        <a:gd name="T5" fmla="*/ 7 h 52"/>
                        <a:gd name="T6" fmla="*/ 21 w 79"/>
                        <a:gd name="T7" fmla="*/ 1 h 52"/>
                        <a:gd name="T8" fmla="*/ 12 w 79"/>
                        <a:gd name="T9" fmla="*/ 0 h 52"/>
                        <a:gd name="T10" fmla="*/ 5 w 79"/>
                        <a:gd name="T11" fmla="*/ 0 h 52"/>
                        <a:gd name="T12" fmla="*/ 2 w 79"/>
                        <a:gd name="T13" fmla="*/ 3 h 52"/>
                        <a:gd name="T14" fmla="*/ 0 w 79"/>
                        <a:gd name="T15" fmla="*/ 10 h 52"/>
                        <a:gd name="T16" fmla="*/ 2 w 79"/>
                        <a:gd name="T17" fmla="*/ 15 h 52"/>
                        <a:gd name="T18" fmla="*/ 8 w 79"/>
                        <a:gd name="T19" fmla="*/ 17 h 52"/>
                        <a:gd name="T20" fmla="*/ 19 w 79"/>
                        <a:gd name="T21" fmla="*/ 21 h 52"/>
                        <a:gd name="T22" fmla="*/ 36 w 79"/>
                        <a:gd name="T23" fmla="*/ 27 h 52"/>
                        <a:gd name="T24" fmla="*/ 49 w 79"/>
                        <a:gd name="T25" fmla="*/ 36 h 52"/>
                        <a:gd name="T26" fmla="*/ 59 w 79"/>
                        <a:gd name="T27" fmla="*/ 42 h 52"/>
                        <a:gd name="T28" fmla="*/ 67 w 79"/>
                        <a:gd name="T29" fmla="*/ 49 h 52"/>
                        <a:gd name="T30" fmla="*/ 74 w 79"/>
                        <a:gd name="T31" fmla="*/ 51 h 52"/>
                        <a:gd name="T32" fmla="*/ 78 w 79"/>
                        <a:gd name="T33" fmla="*/ 42 h 52"/>
                        <a:gd name="T34" fmla="*/ 76 w 79"/>
                        <a:gd name="T35" fmla="*/ 31 h 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9" h="52">
                          <a:moveTo>
                            <a:pt x="76" y="31"/>
                          </a:moveTo>
                          <a:lnTo>
                            <a:pt x="59" y="19"/>
                          </a:lnTo>
                          <a:lnTo>
                            <a:pt x="39" y="7"/>
                          </a:lnTo>
                          <a:lnTo>
                            <a:pt x="21" y="1"/>
                          </a:lnTo>
                          <a:lnTo>
                            <a:pt x="12" y="0"/>
                          </a:lnTo>
                          <a:lnTo>
                            <a:pt x="5" y="0"/>
                          </a:lnTo>
                          <a:lnTo>
                            <a:pt x="2" y="3"/>
                          </a:lnTo>
                          <a:lnTo>
                            <a:pt x="0" y="10"/>
                          </a:lnTo>
                          <a:lnTo>
                            <a:pt x="2" y="15"/>
                          </a:lnTo>
                          <a:lnTo>
                            <a:pt x="8" y="17"/>
                          </a:lnTo>
                          <a:lnTo>
                            <a:pt x="19" y="21"/>
                          </a:lnTo>
                          <a:lnTo>
                            <a:pt x="36" y="27"/>
                          </a:lnTo>
                          <a:lnTo>
                            <a:pt x="49" y="36"/>
                          </a:lnTo>
                          <a:lnTo>
                            <a:pt x="59" y="42"/>
                          </a:lnTo>
                          <a:lnTo>
                            <a:pt x="67" y="49"/>
                          </a:lnTo>
                          <a:lnTo>
                            <a:pt x="74" y="51"/>
                          </a:lnTo>
                          <a:lnTo>
                            <a:pt x="78" y="42"/>
                          </a:lnTo>
                          <a:lnTo>
                            <a:pt x="76" y="31"/>
                          </a:lnTo>
                        </a:path>
                      </a:pathLst>
                    </a:custGeom>
                    <a:solidFill>
                      <a:srgbClr val="3F1F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67" name="Freeform 86"/>
                    <p:cNvSpPr>
                      <a:spLocks/>
                    </p:cNvSpPr>
                    <p:nvPr/>
                  </p:nvSpPr>
                  <p:spPr bwMode="auto">
                    <a:xfrm>
                      <a:off x="5071" y="678"/>
                      <a:ext cx="92" cy="104"/>
                    </a:xfrm>
                    <a:custGeom>
                      <a:avLst/>
                      <a:gdLst>
                        <a:gd name="T0" fmla="*/ 9 w 92"/>
                        <a:gd name="T1" fmla="*/ 0 h 104"/>
                        <a:gd name="T2" fmla="*/ 5 w 92"/>
                        <a:gd name="T3" fmla="*/ 20 h 104"/>
                        <a:gd name="T4" fmla="*/ 1 w 92"/>
                        <a:gd name="T5" fmla="*/ 36 h 104"/>
                        <a:gd name="T6" fmla="*/ 0 w 92"/>
                        <a:gd name="T7" fmla="*/ 57 h 104"/>
                        <a:gd name="T8" fmla="*/ 5 w 92"/>
                        <a:gd name="T9" fmla="*/ 74 h 104"/>
                        <a:gd name="T10" fmla="*/ 22 w 92"/>
                        <a:gd name="T11" fmla="*/ 62 h 104"/>
                        <a:gd name="T12" fmla="*/ 22 w 92"/>
                        <a:gd name="T13" fmla="*/ 91 h 104"/>
                        <a:gd name="T14" fmla="*/ 41 w 92"/>
                        <a:gd name="T15" fmla="*/ 80 h 104"/>
                        <a:gd name="T16" fmla="*/ 46 w 92"/>
                        <a:gd name="T17" fmla="*/ 103 h 104"/>
                        <a:gd name="T18" fmla="*/ 62 w 92"/>
                        <a:gd name="T19" fmla="*/ 100 h 104"/>
                        <a:gd name="T20" fmla="*/ 71 w 92"/>
                        <a:gd name="T21" fmla="*/ 90 h 104"/>
                        <a:gd name="T22" fmla="*/ 80 w 92"/>
                        <a:gd name="T23" fmla="*/ 76 h 104"/>
                        <a:gd name="T24" fmla="*/ 91 w 92"/>
                        <a:gd name="T25" fmla="*/ 55 h 104"/>
                        <a:gd name="T26" fmla="*/ 9 w 92"/>
                        <a:gd name="T27" fmla="*/ 0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2" h="104">
                          <a:moveTo>
                            <a:pt x="9" y="0"/>
                          </a:moveTo>
                          <a:lnTo>
                            <a:pt x="5" y="20"/>
                          </a:lnTo>
                          <a:lnTo>
                            <a:pt x="1" y="36"/>
                          </a:lnTo>
                          <a:lnTo>
                            <a:pt x="0" y="57"/>
                          </a:lnTo>
                          <a:lnTo>
                            <a:pt x="5" y="74"/>
                          </a:lnTo>
                          <a:lnTo>
                            <a:pt x="22" y="62"/>
                          </a:lnTo>
                          <a:lnTo>
                            <a:pt x="22" y="91"/>
                          </a:lnTo>
                          <a:lnTo>
                            <a:pt x="41" y="80"/>
                          </a:lnTo>
                          <a:lnTo>
                            <a:pt x="46" y="103"/>
                          </a:lnTo>
                          <a:lnTo>
                            <a:pt x="62" y="100"/>
                          </a:lnTo>
                          <a:lnTo>
                            <a:pt x="71" y="90"/>
                          </a:lnTo>
                          <a:lnTo>
                            <a:pt x="80" y="76"/>
                          </a:lnTo>
                          <a:lnTo>
                            <a:pt x="91" y="55"/>
                          </a:lnTo>
                          <a:lnTo>
                            <a:pt x="9" y="0"/>
                          </a:lnTo>
                        </a:path>
                      </a:pathLst>
                    </a:custGeom>
                    <a:solidFill>
                      <a:srgbClr val="3F1F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sp>
                <p:nvSpPr>
                  <p:cNvPr id="137260" name="Arc 87"/>
                  <p:cNvSpPr>
                    <a:spLocks/>
                  </p:cNvSpPr>
                  <p:nvPr/>
                </p:nvSpPr>
                <p:spPr bwMode="auto">
                  <a:xfrm>
                    <a:off x="5144" y="747"/>
                    <a:ext cx="63" cy="95"/>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0245" y="42"/>
                        </a:moveTo>
                        <a:cubicBezTo>
                          <a:pt x="20696" y="14"/>
                          <a:pt x="21148" y="-1"/>
                          <a:pt x="21600" y="0"/>
                        </a:cubicBezTo>
                        <a:cubicBezTo>
                          <a:pt x="33529" y="0"/>
                          <a:pt x="43200" y="9670"/>
                          <a:pt x="43200" y="21600"/>
                        </a:cubicBezTo>
                        <a:cubicBezTo>
                          <a:pt x="43200" y="33529"/>
                          <a:pt x="33529" y="43200"/>
                          <a:pt x="21600" y="43200"/>
                        </a:cubicBezTo>
                        <a:cubicBezTo>
                          <a:pt x="9670" y="43200"/>
                          <a:pt x="0" y="33529"/>
                          <a:pt x="0" y="21600"/>
                        </a:cubicBezTo>
                        <a:cubicBezTo>
                          <a:pt x="-1" y="21153"/>
                          <a:pt x="13" y="20706"/>
                          <a:pt x="41" y="20259"/>
                        </a:cubicBezTo>
                      </a:path>
                      <a:path w="43200" h="43200" stroke="0" extrusionOk="0">
                        <a:moveTo>
                          <a:pt x="20245" y="42"/>
                        </a:moveTo>
                        <a:cubicBezTo>
                          <a:pt x="20696" y="14"/>
                          <a:pt x="21148" y="-1"/>
                          <a:pt x="21600" y="0"/>
                        </a:cubicBezTo>
                        <a:cubicBezTo>
                          <a:pt x="33529" y="0"/>
                          <a:pt x="43200" y="9670"/>
                          <a:pt x="43200" y="21600"/>
                        </a:cubicBezTo>
                        <a:cubicBezTo>
                          <a:pt x="43200" y="33529"/>
                          <a:pt x="33529" y="43200"/>
                          <a:pt x="21600" y="43200"/>
                        </a:cubicBezTo>
                        <a:cubicBezTo>
                          <a:pt x="9670" y="43200"/>
                          <a:pt x="0" y="33529"/>
                          <a:pt x="0" y="21600"/>
                        </a:cubicBezTo>
                        <a:cubicBezTo>
                          <a:pt x="-1" y="21153"/>
                          <a:pt x="13" y="20706"/>
                          <a:pt x="41" y="20259"/>
                        </a:cubicBezTo>
                        <a:lnTo>
                          <a:pt x="21600" y="21600"/>
                        </a:lnTo>
                        <a:lnTo>
                          <a:pt x="20245" y="42"/>
                        </a:lnTo>
                        <a:close/>
                      </a:path>
                    </a:pathLst>
                  </a:custGeom>
                  <a:noFill/>
                  <a:ln w="50800" cap="rnd">
                    <a:solidFill>
                      <a:srgbClr val="FF9F1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grpSp>
                <p:nvGrpSpPr>
                  <p:cNvPr id="137261" name="Group 88"/>
                  <p:cNvGrpSpPr>
                    <a:grpSpLocks/>
                  </p:cNvGrpSpPr>
                  <p:nvPr/>
                </p:nvGrpSpPr>
                <p:grpSpPr bwMode="auto">
                  <a:xfrm>
                    <a:off x="4957" y="598"/>
                    <a:ext cx="80" cy="96"/>
                    <a:chOff x="4957" y="598"/>
                    <a:chExt cx="80" cy="96"/>
                  </a:xfrm>
                </p:grpSpPr>
                <p:sp>
                  <p:nvSpPr>
                    <p:cNvPr id="137262" name="Freeform 89"/>
                    <p:cNvSpPr>
                      <a:spLocks/>
                    </p:cNvSpPr>
                    <p:nvPr/>
                  </p:nvSpPr>
                  <p:spPr bwMode="auto">
                    <a:xfrm>
                      <a:off x="4957" y="606"/>
                      <a:ext cx="71" cy="88"/>
                    </a:xfrm>
                    <a:custGeom>
                      <a:avLst/>
                      <a:gdLst>
                        <a:gd name="T0" fmla="*/ 8 w 71"/>
                        <a:gd name="T1" fmla="*/ 12 h 88"/>
                        <a:gd name="T2" fmla="*/ 1 w 71"/>
                        <a:gd name="T3" fmla="*/ 25 h 88"/>
                        <a:gd name="T4" fmla="*/ 0 w 71"/>
                        <a:gd name="T5" fmla="*/ 34 h 88"/>
                        <a:gd name="T6" fmla="*/ 0 w 71"/>
                        <a:gd name="T7" fmla="*/ 43 h 88"/>
                        <a:gd name="T8" fmla="*/ 1 w 71"/>
                        <a:gd name="T9" fmla="*/ 52 h 88"/>
                        <a:gd name="T10" fmla="*/ 3 w 71"/>
                        <a:gd name="T11" fmla="*/ 59 h 88"/>
                        <a:gd name="T12" fmla="*/ 8 w 71"/>
                        <a:gd name="T13" fmla="*/ 69 h 88"/>
                        <a:gd name="T14" fmla="*/ 13 w 71"/>
                        <a:gd name="T15" fmla="*/ 77 h 88"/>
                        <a:gd name="T16" fmla="*/ 20 w 71"/>
                        <a:gd name="T17" fmla="*/ 84 h 88"/>
                        <a:gd name="T18" fmla="*/ 28 w 71"/>
                        <a:gd name="T19" fmla="*/ 87 h 88"/>
                        <a:gd name="T20" fmla="*/ 38 w 71"/>
                        <a:gd name="T21" fmla="*/ 87 h 88"/>
                        <a:gd name="T22" fmla="*/ 46 w 71"/>
                        <a:gd name="T23" fmla="*/ 84 h 88"/>
                        <a:gd name="T24" fmla="*/ 53 w 71"/>
                        <a:gd name="T25" fmla="*/ 81 h 88"/>
                        <a:gd name="T26" fmla="*/ 58 w 71"/>
                        <a:gd name="T27" fmla="*/ 76 h 88"/>
                        <a:gd name="T28" fmla="*/ 63 w 71"/>
                        <a:gd name="T29" fmla="*/ 68 h 88"/>
                        <a:gd name="T30" fmla="*/ 69 w 71"/>
                        <a:gd name="T31" fmla="*/ 59 h 88"/>
                        <a:gd name="T32" fmla="*/ 70 w 71"/>
                        <a:gd name="T33" fmla="*/ 48 h 88"/>
                        <a:gd name="T34" fmla="*/ 70 w 71"/>
                        <a:gd name="T35" fmla="*/ 38 h 88"/>
                        <a:gd name="T36" fmla="*/ 68 w 71"/>
                        <a:gd name="T37" fmla="*/ 28 h 88"/>
                        <a:gd name="T38" fmla="*/ 66 w 71"/>
                        <a:gd name="T39" fmla="*/ 21 h 88"/>
                        <a:gd name="T40" fmla="*/ 62 w 71"/>
                        <a:gd name="T41" fmla="*/ 14 h 88"/>
                        <a:gd name="T42" fmla="*/ 55 w 71"/>
                        <a:gd name="T43" fmla="*/ 7 h 88"/>
                        <a:gd name="T44" fmla="*/ 44 w 71"/>
                        <a:gd name="T45" fmla="*/ 1 h 88"/>
                        <a:gd name="T46" fmla="*/ 33 w 71"/>
                        <a:gd name="T47" fmla="*/ 0 h 88"/>
                        <a:gd name="T48" fmla="*/ 22 w 71"/>
                        <a:gd name="T49" fmla="*/ 1 h 88"/>
                        <a:gd name="T50" fmla="*/ 15 w 71"/>
                        <a:gd name="T51" fmla="*/ 6 h 88"/>
                        <a:gd name="T52" fmla="*/ 8 w 71"/>
                        <a:gd name="T53" fmla="*/ 12 h 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71" h="88">
                          <a:moveTo>
                            <a:pt x="8" y="12"/>
                          </a:moveTo>
                          <a:lnTo>
                            <a:pt x="1" y="25"/>
                          </a:lnTo>
                          <a:lnTo>
                            <a:pt x="0" y="34"/>
                          </a:lnTo>
                          <a:lnTo>
                            <a:pt x="0" y="43"/>
                          </a:lnTo>
                          <a:lnTo>
                            <a:pt x="1" y="52"/>
                          </a:lnTo>
                          <a:lnTo>
                            <a:pt x="3" y="59"/>
                          </a:lnTo>
                          <a:lnTo>
                            <a:pt x="8" y="69"/>
                          </a:lnTo>
                          <a:lnTo>
                            <a:pt x="13" y="77"/>
                          </a:lnTo>
                          <a:lnTo>
                            <a:pt x="20" y="84"/>
                          </a:lnTo>
                          <a:lnTo>
                            <a:pt x="28" y="87"/>
                          </a:lnTo>
                          <a:lnTo>
                            <a:pt x="38" y="87"/>
                          </a:lnTo>
                          <a:lnTo>
                            <a:pt x="46" y="84"/>
                          </a:lnTo>
                          <a:lnTo>
                            <a:pt x="53" y="81"/>
                          </a:lnTo>
                          <a:lnTo>
                            <a:pt x="58" y="76"/>
                          </a:lnTo>
                          <a:lnTo>
                            <a:pt x="63" y="68"/>
                          </a:lnTo>
                          <a:lnTo>
                            <a:pt x="69" y="59"/>
                          </a:lnTo>
                          <a:lnTo>
                            <a:pt x="70" y="48"/>
                          </a:lnTo>
                          <a:lnTo>
                            <a:pt x="70" y="38"/>
                          </a:lnTo>
                          <a:lnTo>
                            <a:pt x="68" y="28"/>
                          </a:lnTo>
                          <a:lnTo>
                            <a:pt x="66" y="21"/>
                          </a:lnTo>
                          <a:lnTo>
                            <a:pt x="62" y="14"/>
                          </a:lnTo>
                          <a:lnTo>
                            <a:pt x="55" y="7"/>
                          </a:lnTo>
                          <a:lnTo>
                            <a:pt x="44" y="1"/>
                          </a:lnTo>
                          <a:lnTo>
                            <a:pt x="33" y="0"/>
                          </a:lnTo>
                          <a:lnTo>
                            <a:pt x="22" y="1"/>
                          </a:lnTo>
                          <a:lnTo>
                            <a:pt x="15" y="6"/>
                          </a:lnTo>
                          <a:lnTo>
                            <a:pt x="8" y="12"/>
                          </a:lnTo>
                        </a:path>
                      </a:pathLst>
                    </a:custGeom>
                    <a:solidFill>
                      <a:srgbClr val="FF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63" name="Freeform 90"/>
                    <p:cNvSpPr>
                      <a:spLocks/>
                    </p:cNvSpPr>
                    <p:nvPr/>
                  </p:nvSpPr>
                  <p:spPr bwMode="auto">
                    <a:xfrm>
                      <a:off x="4971" y="654"/>
                      <a:ext cx="29" cy="36"/>
                    </a:xfrm>
                    <a:custGeom>
                      <a:avLst/>
                      <a:gdLst>
                        <a:gd name="T0" fmla="*/ 3 w 29"/>
                        <a:gd name="T1" fmla="*/ 5 h 36"/>
                        <a:gd name="T2" fmla="*/ 0 w 29"/>
                        <a:gd name="T3" fmla="*/ 10 h 36"/>
                        <a:gd name="T4" fmla="*/ 0 w 29"/>
                        <a:gd name="T5" fmla="*/ 13 h 36"/>
                        <a:gd name="T6" fmla="*/ 0 w 29"/>
                        <a:gd name="T7" fmla="*/ 18 h 36"/>
                        <a:gd name="T8" fmla="*/ 0 w 29"/>
                        <a:gd name="T9" fmla="*/ 21 h 36"/>
                        <a:gd name="T10" fmla="*/ 2 w 29"/>
                        <a:gd name="T11" fmla="*/ 24 h 36"/>
                        <a:gd name="T12" fmla="*/ 3 w 29"/>
                        <a:gd name="T13" fmla="*/ 28 h 36"/>
                        <a:gd name="T14" fmla="*/ 5 w 29"/>
                        <a:gd name="T15" fmla="*/ 32 h 36"/>
                        <a:gd name="T16" fmla="*/ 8 w 29"/>
                        <a:gd name="T17" fmla="*/ 34 h 36"/>
                        <a:gd name="T18" fmla="*/ 11 w 29"/>
                        <a:gd name="T19" fmla="*/ 35 h 36"/>
                        <a:gd name="T20" fmla="*/ 15 w 29"/>
                        <a:gd name="T21" fmla="*/ 35 h 36"/>
                        <a:gd name="T22" fmla="*/ 19 w 29"/>
                        <a:gd name="T23" fmla="*/ 34 h 36"/>
                        <a:gd name="T24" fmla="*/ 21 w 29"/>
                        <a:gd name="T25" fmla="*/ 32 h 36"/>
                        <a:gd name="T26" fmla="*/ 23 w 29"/>
                        <a:gd name="T27" fmla="*/ 31 h 36"/>
                        <a:gd name="T28" fmla="*/ 25 w 29"/>
                        <a:gd name="T29" fmla="*/ 28 h 36"/>
                        <a:gd name="T30" fmla="*/ 27 w 29"/>
                        <a:gd name="T31" fmla="*/ 24 h 36"/>
                        <a:gd name="T32" fmla="*/ 28 w 29"/>
                        <a:gd name="T33" fmla="*/ 19 h 36"/>
                        <a:gd name="T34" fmla="*/ 28 w 29"/>
                        <a:gd name="T35" fmla="*/ 15 h 36"/>
                        <a:gd name="T36" fmla="*/ 27 w 29"/>
                        <a:gd name="T37" fmla="*/ 11 h 36"/>
                        <a:gd name="T38" fmla="*/ 26 w 29"/>
                        <a:gd name="T39" fmla="*/ 9 h 36"/>
                        <a:gd name="T40" fmla="*/ 24 w 29"/>
                        <a:gd name="T41" fmla="*/ 6 h 36"/>
                        <a:gd name="T42" fmla="*/ 21 w 29"/>
                        <a:gd name="T43" fmla="*/ 2 h 36"/>
                        <a:gd name="T44" fmla="*/ 18 w 29"/>
                        <a:gd name="T45" fmla="*/ 0 h 36"/>
                        <a:gd name="T46" fmla="*/ 12 w 29"/>
                        <a:gd name="T47" fmla="*/ 0 h 36"/>
                        <a:gd name="T48" fmla="*/ 8 w 29"/>
                        <a:gd name="T49" fmla="*/ 1 h 36"/>
                        <a:gd name="T50" fmla="*/ 6 w 29"/>
                        <a:gd name="T51" fmla="*/ 2 h 36"/>
                        <a:gd name="T52" fmla="*/ 3 w 29"/>
                        <a:gd name="T53" fmla="*/ 5 h 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9" h="36">
                          <a:moveTo>
                            <a:pt x="3" y="5"/>
                          </a:moveTo>
                          <a:lnTo>
                            <a:pt x="0" y="10"/>
                          </a:lnTo>
                          <a:lnTo>
                            <a:pt x="0" y="13"/>
                          </a:lnTo>
                          <a:lnTo>
                            <a:pt x="0" y="18"/>
                          </a:lnTo>
                          <a:lnTo>
                            <a:pt x="0" y="21"/>
                          </a:lnTo>
                          <a:lnTo>
                            <a:pt x="2" y="24"/>
                          </a:lnTo>
                          <a:lnTo>
                            <a:pt x="3" y="28"/>
                          </a:lnTo>
                          <a:lnTo>
                            <a:pt x="5" y="32"/>
                          </a:lnTo>
                          <a:lnTo>
                            <a:pt x="8" y="34"/>
                          </a:lnTo>
                          <a:lnTo>
                            <a:pt x="11" y="35"/>
                          </a:lnTo>
                          <a:lnTo>
                            <a:pt x="15" y="35"/>
                          </a:lnTo>
                          <a:lnTo>
                            <a:pt x="19" y="34"/>
                          </a:lnTo>
                          <a:lnTo>
                            <a:pt x="21" y="32"/>
                          </a:lnTo>
                          <a:lnTo>
                            <a:pt x="23" y="31"/>
                          </a:lnTo>
                          <a:lnTo>
                            <a:pt x="25" y="28"/>
                          </a:lnTo>
                          <a:lnTo>
                            <a:pt x="27" y="24"/>
                          </a:lnTo>
                          <a:lnTo>
                            <a:pt x="28" y="19"/>
                          </a:lnTo>
                          <a:lnTo>
                            <a:pt x="28" y="15"/>
                          </a:lnTo>
                          <a:lnTo>
                            <a:pt x="27" y="11"/>
                          </a:lnTo>
                          <a:lnTo>
                            <a:pt x="26" y="9"/>
                          </a:lnTo>
                          <a:lnTo>
                            <a:pt x="24" y="6"/>
                          </a:lnTo>
                          <a:lnTo>
                            <a:pt x="21" y="2"/>
                          </a:lnTo>
                          <a:lnTo>
                            <a:pt x="18" y="0"/>
                          </a:lnTo>
                          <a:lnTo>
                            <a:pt x="12" y="0"/>
                          </a:lnTo>
                          <a:lnTo>
                            <a:pt x="8" y="1"/>
                          </a:lnTo>
                          <a:lnTo>
                            <a:pt x="6" y="2"/>
                          </a:lnTo>
                          <a:lnTo>
                            <a:pt x="3" y="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64" name="Freeform 91"/>
                    <p:cNvSpPr>
                      <a:spLocks/>
                    </p:cNvSpPr>
                    <p:nvPr/>
                  </p:nvSpPr>
                  <p:spPr bwMode="auto">
                    <a:xfrm>
                      <a:off x="4960" y="598"/>
                      <a:ext cx="77" cy="71"/>
                    </a:xfrm>
                    <a:custGeom>
                      <a:avLst/>
                      <a:gdLst>
                        <a:gd name="T0" fmla="*/ 0 w 77"/>
                        <a:gd name="T1" fmla="*/ 17 h 71"/>
                        <a:gd name="T2" fmla="*/ 10 w 77"/>
                        <a:gd name="T3" fmla="*/ 8 h 71"/>
                        <a:gd name="T4" fmla="*/ 21 w 77"/>
                        <a:gd name="T5" fmla="*/ 3 h 71"/>
                        <a:gd name="T6" fmla="*/ 30 w 77"/>
                        <a:gd name="T7" fmla="*/ 0 h 71"/>
                        <a:gd name="T8" fmla="*/ 40 w 77"/>
                        <a:gd name="T9" fmla="*/ 0 h 71"/>
                        <a:gd name="T10" fmla="*/ 49 w 77"/>
                        <a:gd name="T11" fmla="*/ 2 h 71"/>
                        <a:gd name="T12" fmla="*/ 54 w 77"/>
                        <a:gd name="T13" fmla="*/ 5 h 71"/>
                        <a:gd name="T14" fmla="*/ 61 w 77"/>
                        <a:gd name="T15" fmla="*/ 10 h 71"/>
                        <a:gd name="T16" fmla="*/ 66 w 77"/>
                        <a:gd name="T17" fmla="*/ 16 h 71"/>
                        <a:gd name="T18" fmla="*/ 71 w 77"/>
                        <a:gd name="T19" fmla="*/ 28 h 71"/>
                        <a:gd name="T20" fmla="*/ 72 w 77"/>
                        <a:gd name="T21" fmla="*/ 36 h 71"/>
                        <a:gd name="T22" fmla="*/ 75 w 77"/>
                        <a:gd name="T23" fmla="*/ 45 h 71"/>
                        <a:gd name="T24" fmla="*/ 76 w 77"/>
                        <a:gd name="T25" fmla="*/ 53 h 71"/>
                        <a:gd name="T26" fmla="*/ 76 w 77"/>
                        <a:gd name="T27" fmla="*/ 64 h 71"/>
                        <a:gd name="T28" fmla="*/ 76 w 77"/>
                        <a:gd name="T29" fmla="*/ 70 h 71"/>
                        <a:gd name="T30" fmla="*/ 0 w 77"/>
                        <a:gd name="T31" fmla="*/ 17 h 7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7" h="71">
                          <a:moveTo>
                            <a:pt x="0" y="17"/>
                          </a:moveTo>
                          <a:lnTo>
                            <a:pt x="10" y="8"/>
                          </a:lnTo>
                          <a:lnTo>
                            <a:pt x="21" y="3"/>
                          </a:lnTo>
                          <a:lnTo>
                            <a:pt x="30" y="0"/>
                          </a:lnTo>
                          <a:lnTo>
                            <a:pt x="40" y="0"/>
                          </a:lnTo>
                          <a:lnTo>
                            <a:pt x="49" y="2"/>
                          </a:lnTo>
                          <a:lnTo>
                            <a:pt x="54" y="5"/>
                          </a:lnTo>
                          <a:lnTo>
                            <a:pt x="61" y="10"/>
                          </a:lnTo>
                          <a:lnTo>
                            <a:pt x="66" y="16"/>
                          </a:lnTo>
                          <a:lnTo>
                            <a:pt x="71" y="28"/>
                          </a:lnTo>
                          <a:lnTo>
                            <a:pt x="72" y="36"/>
                          </a:lnTo>
                          <a:lnTo>
                            <a:pt x="75" y="45"/>
                          </a:lnTo>
                          <a:lnTo>
                            <a:pt x="76" y="53"/>
                          </a:lnTo>
                          <a:lnTo>
                            <a:pt x="76" y="64"/>
                          </a:lnTo>
                          <a:lnTo>
                            <a:pt x="76" y="70"/>
                          </a:lnTo>
                          <a:lnTo>
                            <a:pt x="0" y="17"/>
                          </a:lnTo>
                        </a:path>
                      </a:pathLst>
                    </a:custGeom>
                    <a:solidFill>
                      <a:srgbClr val="FF9F9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grpSp>
          </p:grpSp>
          <p:grpSp>
            <p:nvGrpSpPr>
              <p:cNvPr id="137251" name="Group 92"/>
              <p:cNvGrpSpPr>
                <a:grpSpLocks/>
              </p:cNvGrpSpPr>
              <p:nvPr/>
            </p:nvGrpSpPr>
            <p:grpSpPr bwMode="auto">
              <a:xfrm>
                <a:off x="4976" y="441"/>
                <a:ext cx="498" cy="838"/>
                <a:chOff x="4976" y="441"/>
                <a:chExt cx="498" cy="838"/>
              </a:xfrm>
            </p:grpSpPr>
            <p:sp>
              <p:nvSpPr>
                <p:cNvPr id="137252" name="Freeform 93"/>
                <p:cNvSpPr>
                  <a:spLocks/>
                </p:cNvSpPr>
                <p:nvPr/>
              </p:nvSpPr>
              <p:spPr bwMode="auto">
                <a:xfrm>
                  <a:off x="4976" y="441"/>
                  <a:ext cx="498" cy="838"/>
                </a:xfrm>
                <a:custGeom>
                  <a:avLst/>
                  <a:gdLst>
                    <a:gd name="T0" fmla="*/ 9 w 498"/>
                    <a:gd name="T1" fmla="*/ 99 h 838"/>
                    <a:gd name="T2" fmla="*/ 0 w 498"/>
                    <a:gd name="T3" fmla="*/ 83 h 838"/>
                    <a:gd name="T4" fmla="*/ 2 w 498"/>
                    <a:gd name="T5" fmla="*/ 67 h 838"/>
                    <a:gd name="T6" fmla="*/ 14 w 498"/>
                    <a:gd name="T7" fmla="*/ 46 h 838"/>
                    <a:gd name="T8" fmla="*/ 39 w 498"/>
                    <a:gd name="T9" fmla="*/ 22 h 838"/>
                    <a:gd name="T10" fmla="*/ 75 w 498"/>
                    <a:gd name="T11" fmla="*/ 10 h 838"/>
                    <a:gd name="T12" fmla="*/ 119 w 498"/>
                    <a:gd name="T13" fmla="*/ 7 h 838"/>
                    <a:gd name="T14" fmla="*/ 151 w 498"/>
                    <a:gd name="T15" fmla="*/ 0 h 838"/>
                    <a:gd name="T16" fmla="*/ 191 w 498"/>
                    <a:gd name="T17" fmla="*/ 10 h 838"/>
                    <a:gd name="T18" fmla="*/ 214 w 498"/>
                    <a:gd name="T19" fmla="*/ 13 h 838"/>
                    <a:gd name="T20" fmla="*/ 243 w 498"/>
                    <a:gd name="T21" fmla="*/ 27 h 838"/>
                    <a:gd name="T22" fmla="*/ 266 w 498"/>
                    <a:gd name="T23" fmla="*/ 41 h 838"/>
                    <a:gd name="T24" fmla="*/ 281 w 498"/>
                    <a:gd name="T25" fmla="*/ 72 h 838"/>
                    <a:gd name="T26" fmla="*/ 309 w 498"/>
                    <a:gd name="T27" fmla="*/ 120 h 838"/>
                    <a:gd name="T28" fmla="*/ 343 w 498"/>
                    <a:gd name="T29" fmla="*/ 196 h 838"/>
                    <a:gd name="T30" fmla="*/ 354 w 498"/>
                    <a:gd name="T31" fmla="*/ 238 h 838"/>
                    <a:gd name="T32" fmla="*/ 357 w 498"/>
                    <a:gd name="T33" fmla="*/ 274 h 838"/>
                    <a:gd name="T34" fmla="*/ 341 w 498"/>
                    <a:gd name="T35" fmla="*/ 321 h 838"/>
                    <a:gd name="T36" fmla="*/ 318 w 498"/>
                    <a:gd name="T37" fmla="*/ 358 h 838"/>
                    <a:gd name="T38" fmla="*/ 316 w 498"/>
                    <a:gd name="T39" fmla="*/ 412 h 838"/>
                    <a:gd name="T40" fmla="*/ 326 w 498"/>
                    <a:gd name="T41" fmla="*/ 455 h 838"/>
                    <a:gd name="T42" fmla="*/ 350 w 498"/>
                    <a:gd name="T43" fmla="*/ 537 h 838"/>
                    <a:gd name="T44" fmla="*/ 364 w 498"/>
                    <a:gd name="T45" fmla="*/ 557 h 838"/>
                    <a:gd name="T46" fmla="*/ 421 w 498"/>
                    <a:gd name="T47" fmla="*/ 624 h 838"/>
                    <a:gd name="T48" fmla="*/ 470 w 498"/>
                    <a:gd name="T49" fmla="*/ 664 h 838"/>
                    <a:gd name="T50" fmla="*/ 488 w 498"/>
                    <a:gd name="T51" fmla="*/ 681 h 838"/>
                    <a:gd name="T52" fmla="*/ 497 w 498"/>
                    <a:gd name="T53" fmla="*/ 701 h 838"/>
                    <a:gd name="T54" fmla="*/ 432 w 498"/>
                    <a:gd name="T55" fmla="*/ 687 h 838"/>
                    <a:gd name="T56" fmla="*/ 479 w 498"/>
                    <a:gd name="T57" fmla="*/ 726 h 838"/>
                    <a:gd name="T58" fmla="*/ 497 w 498"/>
                    <a:gd name="T59" fmla="*/ 773 h 838"/>
                    <a:gd name="T60" fmla="*/ 468 w 498"/>
                    <a:gd name="T61" fmla="*/ 756 h 838"/>
                    <a:gd name="T62" fmla="*/ 425 w 498"/>
                    <a:gd name="T63" fmla="*/ 714 h 838"/>
                    <a:gd name="T64" fmla="*/ 396 w 498"/>
                    <a:gd name="T65" fmla="*/ 691 h 838"/>
                    <a:gd name="T66" fmla="*/ 448 w 498"/>
                    <a:gd name="T67" fmla="*/ 774 h 838"/>
                    <a:gd name="T68" fmla="*/ 470 w 498"/>
                    <a:gd name="T69" fmla="*/ 837 h 838"/>
                    <a:gd name="T70" fmla="*/ 419 w 498"/>
                    <a:gd name="T71" fmla="*/ 786 h 838"/>
                    <a:gd name="T72" fmla="*/ 373 w 498"/>
                    <a:gd name="T73" fmla="*/ 717 h 838"/>
                    <a:gd name="T74" fmla="*/ 373 w 498"/>
                    <a:gd name="T75" fmla="*/ 765 h 838"/>
                    <a:gd name="T76" fmla="*/ 329 w 498"/>
                    <a:gd name="T77" fmla="*/ 677 h 838"/>
                    <a:gd name="T78" fmla="*/ 289 w 498"/>
                    <a:gd name="T79" fmla="*/ 587 h 838"/>
                    <a:gd name="T80" fmla="*/ 277 w 498"/>
                    <a:gd name="T81" fmla="*/ 555 h 838"/>
                    <a:gd name="T82" fmla="*/ 262 w 498"/>
                    <a:gd name="T83" fmla="*/ 474 h 838"/>
                    <a:gd name="T84" fmla="*/ 241 w 498"/>
                    <a:gd name="T85" fmla="*/ 430 h 838"/>
                    <a:gd name="T86" fmla="*/ 229 w 498"/>
                    <a:gd name="T87" fmla="*/ 367 h 838"/>
                    <a:gd name="T88" fmla="*/ 228 w 498"/>
                    <a:gd name="T89" fmla="*/ 354 h 838"/>
                    <a:gd name="T90" fmla="*/ 216 w 498"/>
                    <a:gd name="T91" fmla="*/ 332 h 838"/>
                    <a:gd name="T92" fmla="*/ 202 w 498"/>
                    <a:gd name="T93" fmla="*/ 328 h 838"/>
                    <a:gd name="T94" fmla="*/ 189 w 498"/>
                    <a:gd name="T95" fmla="*/ 321 h 838"/>
                    <a:gd name="T96" fmla="*/ 161 w 498"/>
                    <a:gd name="T97" fmla="*/ 307 h 838"/>
                    <a:gd name="T98" fmla="*/ 140 w 498"/>
                    <a:gd name="T99" fmla="*/ 290 h 838"/>
                    <a:gd name="T100" fmla="*/ 110 w 498"/>
                    <a:gd name="T101" fmla="*/ 269 h 838"/>
                    <a:gd name="T102" fmla="*/ 78 w 498"/>
                    <a:gd name="T103" fmla="*/ 224 h 838"/>
                    <a:gd name="T104" fmla="*/ 53 w 498"/>
                    <a:gd name="T105" fmla="*/ 178 h 838"/>
                    <a:gd name="T106" fmla="*/ 19 w 498"/>
                    <a:gd name="T107" fmla="*/ 127 h 838"/>
                    <a:gd name="T108" fmla="*/ 9 w 498"/>
                    <a:gd name="T109" fmla="*/ 99 h 83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98" h="838">
                      <a:moveTo>
                        <a:pt x="9" y="99"/>
                      </a:moveTo>
                      <a:lnTo>
                        <a:pt x="0" y="83"/>
                      </a:lnTo>
                      <a:lnTo>
                        <a:pt x="2" y="67"/>
                      </a:lnTo>
                      <a:lnTo>
                        <a:pt x="14" y="46"/>
                      </a:lnTo>
                      <a:lnTo>
                        <a:pt x="39" y="22"/>
                      </a:lnTo>
                      <a:lnTo>
                        <a:pt x="75" y="10"/>
                      </a:lnTo>
                      <a:lnTo>
                        <a:pt x="119" y="7"/>
                      </a:lnTo>
                      <a:lnTo>
                        <a:pt x="151" y="0"/>
                      </a:lnTo>
                      <a:lnTo>
                        <a:pt x="191" y="10"/>
                      </a:lnTo>
                      <a:lnTo>
                        <a:pt x="214" y="13"/>
                      </a:lnTo>
                      <a:lnTo>
                        <a:pt x="243" y="27"/>
                      </a:lnTo>
                      <a:lnTo>
                        <a:pt x="266" y="41"/>
                      </a:lnTo>
                      <a:lnTo>
                        <a:pt x="281" y="72"/>
                      </a:lnTo>
                      <a:lnTo>
                        <a:pt x="309" y="120"/>
                      </a:lnTo>
                      <a:lnTo>
                        <a:pt x="343" y="196"/>
                      </a:lnTo>
                      <a:lnTo>
                        <a:pt x="354" y="238"/>
                      </a:lnTo>
                      <a:lnTo>
                        <a:pt x="357" y="274"/>
                      </a:lnTo>
                      <a:lnTo>
                        <a:pt x="341" y="321"/>
                      </a:lnTo>
                      <a:lnTo>
                        <a:pt x="318" y="358"/>
                      </a:lnTo>
                      <a:lnTo>
                        <a:pt x="316" y="412"/>
                      </a:lnTo>
                      <a:lnTo>
                        <a:pt x="326" y="455"/>
                      </a:lnTo>
                      <a:lnTo>
                        <a:pt x="350" y="537"/>
                      </a:lnTo>
                      <a:lnTo>
                        <a:pt x="364" y="557"/>
                      </a:lnTo>
                      <a:lnTo>
                        <a:pt x="421" y="624"/>
                      </a:lnTo>
                      <a:lnTo>
                        <a:pt x="470" y="664"/>
                      </a:lnTo>
                      <a:lnTo>
                        <a:pt x="488" y="681"/>
                      </a:lnTo>
                      <a:lnTo>
                        <a:pt x="497" y="701"/>
                      </a:lnTo>
                      <a:lnTo>
                        <a:pt x="432" y="687"/>
                      </a:lnTo>
                      <a:lnTo>
                        <a:pt x="479" y="726"/>
                      </a:lnTo>
                      <a:lnTo>
                        <a:pt x="497" y="773"/>
                      </a:lnTo>
                      <a:lnTo>
                        <a:pt x="468" y="756"/>
                      </a:lnTo>
                      <a:lnTo>
                        <a:pt x="425" y="714"/>
                      </a:lnTo>
                      <a:lnTo>
                        <a:pt x="396" y="691"/>
                      </a:lnTo>
                      <a:lnTo>
                        <a:pt x="448" y="774"/>
                      </a:lnTo>
                      <a:lnTo>
                        <a:pt x="470" y="837"/>
                      </a:lnTo>
                      <a:lnTo>
                        <a:pt x="419" y="786"/>
                      </a:lnTo>
                      <a:lnTo>
                        <a:pt x="373" y="717"/>
                      </a:lnTo>
                      <a:lnTo>
                        <a:pt x="373" y="765"/>
                      </a:lnTo>
                      <a:lnTo>
                        <a:pt x="329" y="677"/>
                      </a:lnTo>
                      <a:lnTo>
                        <a:pt x="289" y="587"/>
                      </a:lnTo>
                      <a:lnTo>
                        <a:pt x="277" y="555"/>
                      </a:lnTo>
                      <a:lnTo>
                        <a:pt x="262" y="474"/>
                      </a:lnTo>
                      <a:lnTo>
                        <a:pt x="241" y="430"/>
                      </a:lnTo>
                      <a:lnTo>
                        <a:pt x="229" y="367"/>
                      </a:lnTo>
                      <a:lnTo>
                        <a:pt x="228" y="354"/>
                      </a:lnTo>
                      <a:lnTo>
                        <a:pt x="216" y="332"/>
                      </a:lnTo>
                      <a:lnTo>
                        <a:pt x="202" y="328"/>
                      </a:lnTo>
                      <a:lnTo>
                        <a:pt x="189" y="321"/>
                      </a:lnTo>
                      <a:lnTo>
                        <a:pt x="161" y="307"/>
                      </a:lnTo>
                      <a:lnTo>
                        <a:pt x="140" y="290"/>
                      </a:lnTo>
                      <a:lnTo>
                        <a:pt x="110" y="269"/>
                      </a:lnTo>
                      <a:lnTo>
                        <a:pt x="78" y="224"/>
                      </a:lnTo>
                      <a:lnTo>
                        <a:pt x="53" y="178"/>
                      </a:lnTo>
                      <a:lnTo>
                        <a:pt x="19" y="127"/>
                      </a:lnTo>
                      <a:lnTo>
                        <a:pt x="9" y="99"/>
                      </a:lnTo>
                    </a:path>
                  </a:pathLst>
                </a:custGeom>
                <a:solidFill>
                  <a:srgbClr val="FF00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53" name="Oval 94"/>
                <p:cNvSpPr>
                  <a:spLocks noChangeArrowheads="1"/>
                </p:cNvSpPr>
                <p:nvPr/>
              </p:nvSpPr>
              <p:spPr bwMode="auto">
                <a:xfrm>
                  <a:off x="5195" y="771"/>
                  <a:ext cx="117" cy="119"/>
                </a:xfrm>
                <a:prstGeom prst="ellipse">
                  <a:avLst/>
                </a:prstGeom>
                <a:solidFill>
                  <a:srgbClr val="FF00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solidFill>
                      <a:srgbClr val="000000"/>
                    </a:solidFill>
                    <a:latin typeface="Arial" charset="0"/>
                  </a:endParaRPr>
                </a:p>
              </p:txBody>
            </p:sp>
            <p:sp>
              <p:nvSpPr>
                <p:cNvPr id="137254" name="Freeform 95"/>
                <p:cNvSpPr>
                  <a:spLocks/>
                </p:cNvSpPr>
                <p:nvPr/>
              </p:nvSpPr>
              <p:spPr bwMode="auto">
                <a:xfrm>
                  <a:off x="5033" y="457"/>
                  <a:ext cx="212" cy="310"/>
                </a:xfrm>
                <a:custGeom>
                  <a:avLst/>
                  <a:gdLst>
                    <a:gd name="T0" fmla="*/ 0 w 212"/>
                    <a:gd name="T1" fmla="*/ 0 h 310"/>
                    <a:gd name="T2" fmla="*/ 16 w 212"/>
                    <a:gd name="T3" fmla="*/ 16 h 310"/>
                    <a:gd name="T4" fmla="*/ 34 w 212"/>
                    <a:gd name="T5" fmla="*/ 34 h 310"/>
                    <a:gd name="T6" fmla="*/ 47 w 212"/>
                    <a:gd name="T7" fmla="*/ 47 h 310"/>
                    <a:gd name="T8" fmla="*/ 57 w 212"/>
                    <a:gd name="T9" fmla="*/ 64 h 310"/>
                    <a:gd name="T10" fmla="*/ 65 w 212"/>
                    <a:gd name="T11" fmla="*/ 77 h 310"/>
                    <a:gd name="T12" fmla="*/ 71 w 212"/>
                    <a:gd name="T13" fmla="*/ 94 h 310"/>
                    <a:gd name="T14" fmla="*/ 76 w 212"/>
                    <a:gd name="T15" fmla="*/ 115 h 310"/>
                    <a:gd name="T16" fmla="*/ 84 w 212"/>
                    <a:gd name="T17" fmla="*/ 146 h 310"/>
                    <a:gd name="T18" fmla="*/ 88 w 212"/>
                    <a:gd name="T19" fmla="*/ 165 h 310"/>
                    <a:gd name="T20" fmla="*/ 94 w 212"/>
                    <a:gd name="T21" fmla="*/ 186 h 310"/>
                    <a:gd name="T22" fmla="*/ 102 w 212"/>
                    <a:gd name="T23" fmla="*/ 203 h 310"/>
                    <a:gd name="T24" fmla="*/ 112 w 212"/>
                    <a:gd name="T25" fmla="*/ 220 h 310"/>
                    <a:gd name="T26" fmla="*/ 124 w 212"/>
                    <a:gd name="T27" fmla="*/ 235 h 310"/>
                    <a:gd name="T28" fmla="*/ 138 w 212"/>
                    <a:gd name="T29" fmla="*/ 247 h 310"/>
                    <a:gd name="T30" fmla="*/ 152 w 212"/>
                    <a:gd name="T31" fmla="*/ 260 h 310"/>
                    <a:gd name="T32" fmla="*/ 169 w 212"/>
                    <a:gd name="T33" fmla="*/ 273 h 310"/>
                    <a:gd name="T34" fmla="*/ 182 w 212"/>
                    <a:gd name="T35" fmla="*/ 283 h 310"/>
                    <a:gd name="T36" fmla="*/ 194 w 212"/>
                    <a:gd name="T37" fmla="*/ 291 h 310"/>
                    <a:gd name="T38" fmla="*/ 205 w 212"/>
                    <a:gd name="T39" fmla="*/ 299 h 310"/>
                    <a:gd name="T40" fmla="*/ 211 w 212"/>
                    <a:gd name="T41" fmla="*/ 309 h 3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2" h="310">
                      <a:moveTo>
                        <a:pt x="0" y="0"/>
                      </a:moveTo>
                      <a:lnTo>
                        <a:pt x="16" y="16"/>
                      </a:lnTo>
                      <a:lnTo>
                        <a:pt x="34" y="34"/>
                      </a:lnTo>
                      <a:lnTo>
                        <a:pt x="47" y="47"/>
                      </a:lnTo>
                      <a:lnTo>
                        <a:pt x="57" y="64"/>
                      </a:lnTo>
                      <a:lnTo>
                        <a:pt x="65" y="77"/>
                      </a:lnTo>
                      <a:lnTo>
                        <a:pt x="71" y="94"/>
                      </a:lnTo>
                      <a:lnTo>
                        <a:pt x="76" y="115"/>
                      </a:lnTo>
                      <a:lnTo>
                        <a:pt x="84" y="146"/>
                      </a:lnTo>
                      <a:lnTo>
                        <a:pt x="88" y="165"/>
                      </a:lnTo>
                      <a:lnTo>
                        <a:pt x="94" y="186"/>
                      </a:lnTo>
                      <a:lnTo>
                        <a:pt x="102" y="203"/>
                      </a:lnTo>
                      <a:lnTo>
                        <a:pt x="112" y="220"/>
                      </a:lnTo>
                      <a:lnTo>
                        <a:pt x="124" y="235"/>
                      </a:lnTo>
                      <a:lnTo>
                        <a:pt x="138" y="247"/>
                      </a:lnTo>
                      <a:lnTo>
                        <a:pt x="152" y="260"/>
                      </a:lnTo>
                      <a:lnTo>
                        <a:pt x="169" y="273"/>
                      </a:lnTo>
                      <a:lnTo>
                        <a:pt x="182" y="283"/>
                      </a:lnTo>
                      <a:lnTo>
                        <a:pt x="194" y="291"/>
                      </a:lnTo>
                      <a:lnTo>
                        <a:pt x="205" y="299"/>
                      </a:lnTo>
                      <a:lnTo>
                        <a:pt x="211" y="30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137255" name="Freeform 96"/>
                <p:cNvSpPr>
                  <a:spLocks/>
                </p:cNvSpPr>
                <p:nvPr/>
              </p:nvSpPr>
              <p:spPr bwMode="auto">
                <a:xfrm>
                  <a:off x="5124" y="446"/>
                  <a:ext cx="157" cy="320"/>
                </a:xfrm>
                <a:custGeom>
                  <a:avLst/>
                  <a:gdLst>
                    <a:gd name="T0" fmla="*/ 0 w 157"/>
                    <a:gd name="T1" fmla="*/ 0 h 320"/>
                    <a:gd name="T2" fmla="*/ 33 w 157"/>
                    <a:gd name="T3" fmla="*/ 24 h 320"/>
                    <a:gd name="T4" fmla="*/ 48 w 157"/>
                    <a:gd name="T5" fmla="*/ 39 h 320"/>
                    <a:gd name="T6" fmla="*/ 61 w 157"/>
                    <a:gd name="T7" fmla="*/ 57 h 320"/>
                    <a:gd name="T8" fmla="*/ 69 w 157"/>
                    <a:gd name="T9" fmla="*/ 74 h 320"/>
                    <a:gd name="T10" fmla="*/ 77 w 157"/>
                    <a:gd name="T11" fmla="*/ 95 h 320"/>
                    <a:gd name="T12" fmla="*/ 85 w 157"/>
                    <a:gd name="T13" fmla="*/ 126 h 320"/>
                    <a:gd name="T14" fmla="*/ 89 w 157"/>
                    <a:gd name="T15" fmla="*/ 149 h 320"/>
                    <a:gd name="T16" fmla="*/ 97 w 157"/>
                    <a:gd name="T17" fmla="*/ 170 h 320"/>
                    <a:gd name="T18" fmla="*/ 108 w 157"/>
                    <a:gd name="T19" fmla="*/ 190 h 320"/>
                    <a:gd name="T20" fmla="*/ 117 w 157"/>
                    <a:gd name="T21" fmla="*/ 210 h 320"/>
                    <a:gd name="T22" fmla="*/ 125 w 157"/>
                    <a:gd name="T23" fmla="*/ 224 h 320"/>
                    <a:gd name="T24" fmla="*/ 133 w 157"/>
                    <a:gd name="T25" fmla="*/ 247 h 320"/>
                    <a:gd name="T26" fmla="*/ 142 w 157"/>
                    <a:gd name="T27" fmla="*/ 269 h 320"/>
                    <a:gd name="T28" fmla="*/ 152 w 157"/>
                    <a:gd name="T29" fmla="*/ 295 h 320"/>
                    <a:gd name="T30" fmla="*/ 156 w 157"/>
                    <a:gd name="T31" fmla="*/ 319 h 3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7" h="320">
                      <a:moveTo>
                        <a:pt x="0" y="0"/>
                      </a:moveTo>
                      <a:lnTo>
                        <a:pt x="33" y="24"/>
                      </a:lnTo>
                      <a:lnTo>
                        <a:pt x="48" y="39"/>
                      </a:lnTo>
                      <a:lnTo>
                        <a:pt x="61" y="57"/>
                      </a:lnTo>
                      <a:lnTo>
                        <a:pt x="69" y="74"/>
                      </a:lnTo>
                      <a:lnTo>
                        <a:pt x="77" y="95"/>
                      </a:lnTo>
                      <a:lnTo>
                        <a:pt x="85" y="126"/>
                      </a:lnTo>
                      <a:lnTo>
                        <a:pt x="89" y="149"/>
                      </a:lnTo>
                      <a:lnTo>
                        <a:pt x="97" y="170"/>
                      </a:lnTo>
                      <a:lnTo>
                        <a:pt x="108" y="190"/>
                      </a:lnTo>
                      <a:lnTo>
                        <a:pt x="117" y="210"/>
                      </a:lnTo>
                      <a:lnTo>
                        <a:pt x="125" y="224"/>
                      </a:lnTo>
                      <a:lnTo>
                        <a:pt x="133" y="247"/>
                      </a:lnTo>
                      <a:lnTo>
                        <a:pt x="142" y="269"/>
                      </a:lnTo>
                      <a:lnTo>
                        <a:pt x="152" y="295"/>
                      </a:lnTo>
                      <a:lnTo>
                        <a:pt x="156" y="3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grpSp>
        <p:grpSp>
          <p:nvGrpSpPr>
            <p:cNvPr id="137245" name="Group 97"/>
            <p:cNvGrpSpPr>
              <a:grpSpLocks/>
            </p:cNvGrpSpPr>
            <p:nvPr/>
          </p:nvGrpSpPr>
          <p:grpSpPr bwMode="auto">
            <a:xfrm>
              <a:off x="5075" y="873"/>
              <a:ext cx="121" cy="67"/>
              <a:chOff x="5075" y="873"/>
              <a:chExt cx="121" cy="67"/>
            </a:xfrm>
          </p:grpSpPr>
          <p:sp>
            <p:nvSpPr>
              <p:cNvPr id="137246" name="Oval 98"/>
              <p:cNvSpPr>
                <a:spLocks noChangeArrowheads="1"/>
              </p:cNvSpPr>
              <p:nvPr/>
            </p:nvSpPr>
            <p:spPr bwMode="auto">
              <a:xfrm>
                <a:off x="5164" y="873"/>
                <a:ext cx="32" cy="34"/>
              </a:xfrm>
              <a:prstGeom prst="ellipse">
                <a:avLst/>
              </a:prstGeom>
              <a:solidFill>
                <a:srgbClr val="FF9F1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solidFill>
                    <a:srgbClr val="000000"/>
                  </a:solidFill>
                  <a:latin typeface="Arial" charset="0"/>
                </a:endParaRPr>
              </a:p>
            </p:txBody>
          </p:sp>
          <p:sp>
            <p:nvSpPr>
              <p:cNvPr id="137247" name="Oval 99"/>
              <p:cNvSpPr>
                <a:spLocks noChangeArrowheads="1"/>
              </p:cNvSpPr>
              <p:nvPr/>
            </p:nvSpPr>
            <p:spPr bwMode="auto">
              <a:xfrm>
                <a:off x="5130" y="892"/>
                <a:ext cx="32" cy="35"/>
              </a:xfrm>
              <a:prstGeom prst="ellipse">
                <a:avLst/>
              </a:prstGeom>
              <a:solidFill>
                <a:srgbClr val="FF9F1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solidFill>
                    <a:srgbClr val="000000"/>
                  </a:solidFill>
                  <a:latin typeface="Arial" charset="0"/>
                </a:endParaRPr>
              </a:p>
            </p:txBody>
          </p:sp>
          <p:sp>
            <p:nvSpPr>
              <p:cNvPr id="137248" name="Oval 100"/>
              <p:cNvSpPr>
                <a:spLocks noChangeArrowheads="1"/>
              </p:cNvSpPr>
              <p:nvPr/>
            </p:nvSpPr>
            <p:spPr bwMode="auto">
              <a:xfrm>
                <a:off x="5075" y="883"/>
                <a:ext cx="33" cy="34"/>
              </a:xfrm>
              <a:prstGeom prst="ellipse">
                <a:avLst/>
              </a:prstGeom>
              <a:solidFill>
                <a:srgbClr val="FF9F1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solidFill>
                    <a:srgbClr val="000000"/>
                  </a:solidFill>
                  <a:latin typeface="Arial" charset="0"/>
                </a:endParaRPr>
              </a:p>
            </p:txBody>
          </p:sp>
          <p:sp>
            <p:nvSpPr>
              <p:cNvPr id="137249" name="Oval 101"/>
              <p:cNvSpPr>
                <a:spLocks noChangeArrowheads="1"/>
              </p:cNvSpPr>
              <p:nvPr/>
            </p:nvSpPr>
            <p:spPr bwMode="auto">
              <a:xfrm>
                <a:off x="5096" y="906"/>
                <a:ext cx="33" cy="34"/>
              </a:xfrm>
              <a:prstGeom prst="ellipse">
                <a:avLst/>
              </a:prstGeom>
              <a:solidFill>
                <a:srgbClr val="FF9F1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sz="1800">
                  <a:solidFill>
                    <a:srgbClr val="000000"/>
                  </a:solidFill>
                  <a:latin typeface="Arial" charset="0"/>
                </a:endParaRPr>
              </a:p>
            </p:txBody>
          </p:sp>
        </p:grpSp>
      </p:grpSp>
      <p:sp>
        <p:nvSpPr>
          <p:cNvPr id="137220" name="Rectangle 102"/>
          <p:cNvSpPr>
            <a:spLocks noChangeArrowheads="1"/>
          </p:cNvSpPr>
          <p:nvPr/>
        </p:nvSpPr>
        <p:spPr bwMode="auto">
          <a:xfrm>
            <a:off x="3563938" y="3644900"/>
            <a:ext cx="190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s-ES_tradnl" sz="1800">
                <a:solidFill>
                  <a:srgbClr val="000000"/>
                </a:solidFill>
                <a:latin typeface="Arial" charset="0"/>
              </a:rPr>
              <a:t>Incertidumbre</a:t>
            </a:r>
          </a:p>
        </p:txBody>
      </p:sp>
      <p:sp>
        <p:nvSpPr>
          <p:cNvPr id="183399" name="Rectangle 103"/>
          <p:cNvSpPr>
            <a:spLocks noChangeArrowheads="1"/>
          </p:cNvSpPr>
          <p:nvPr/>
        </p:nvSpPr>
        <p:spPr bwMode="auto">
          <a:xfrm>
            <a:off x="2627313" y="404813"/>
            <a:ext cx="44005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fontAlgn="auto" hangingPunct="0">
              <a:spcBef>
                <a:spcPts val="0"/>
              </a:spcBef>
              <a:spcAft>
                <a:spcPts val="0"/>
              </a:spcAft>
              <a:defRPr/>
            </a:pPr>
            <a:r>
              <a:rPr lang="es-ES_tradnl" sz="1800" b="1">
                <a:solidFill>
                  <a:prstClr val="black"/>
                </a:solidFill>
                <a:effectLst>
                  <a:outerShdw blurRad="38100" dist="38100" dir="2700000" algn="tl">
                    <a:srgbClr val="C0C0C0"/>
                  </a:outerShdw>
                </a:effectLst>
                <a:latin typeface="Arial"/>
              </a:rPr>
              <a:t>PRONOSTICO DE DEMANDA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2630488" y="333375"/>
            <a:ext cx="439261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155651" name="Text Box 2"/>
          <p:cNvSpPr txBox="1">
            <a:spLocks noChangeArrowheads="1"/>
          </p:cNvSpPr>
          <p:nvPr/>
        </p:nvSpPr>
        <p:spPr bwMode="auto">
          <a:xfrm>
            <a:off x="381000" y="1219200"/>
            <a:ext cx="8305800" cy="522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Métodos cualitativos.</a:t>
            </a:r>
          </a:p>
          <a:p>
            <a:pPr algn="just" eaLnBrk="1" hangingPunct="1"/>
            <a:endParaRPr lang="es-CL">
              <a:solidFill>
                <a:srgbClr val="000000"/>
              </a:solidFill>
            </a:endParaRPr>
          </a:p>
          <a:p>
            <a:pPr algn="just" eaLnBrk="1" hangingPunct="1">
              <a:buFont typeface="Times New Roman" pitchFamily="18" charset="0"/>
              <a:buChar char="•"/>
            </a:pPr>
            <a:r>
              <a:rPr lang="es-CL">
                <a:solidFill>
                  <a:srgbClr val="000000"/>
                </a:solidFill>
              </a:rPr>
              <a:t>Utilizan el juicio, la intuición, las encuestas o técnicas comparativas para generar estimaciones cualitativas del futuro.</a:t>
            </a:r>
          </a:p>
          <a:p>
            <a:pPr algn="just" eaLnBrk="1" hangingPunct="1"/>
            <a:endParaRPr lang="es-CL">
              <a:solidFill>
                <a:srgbClr val="000000"/>
              </a:solidFill>
            </a:endParaRPr>
          </a:p>
          <a:p>
            <a:pPr algn="just" eaLnBrk="1" hangingPunct="1">
              <a:buFont typeface="Times New Roman" pitchFamily="18" charset="0"/>
              <a:buChar char="•"/>
            </a:pPr>
            <a:r>
              <a:rPr lang="es-CL">
                <a:solidFill>
                  <a:srgbClr val="000000"/>
                </a:solidFill>
              </a:rPr>
              <a:t>La información relacionada con los factores que afectan el pronóstico es no cuantitativa, intangible y subjetiva.</a:t>
            </a:r>
          </a:p>
          <a:p>
            <a:pPr algn="just" eaLnBrk="1" hangingPunct="1"/>
            <a:endParaRPr lang="es-CL">
              <a:solidFill>
                <a:srgbClr val="000000"/>
              </a:solidFill>
            </a:endParaRPr>
          </a:p>
          <a:p>
            <a:pPr algn="just" eaLnBrk="1" hangingPunct="1">
              <a:buFont typeface="Times New Roman" pitchFamily="18" charset="0"/>
              <a:buChar char="•"/>
            </a:pPr>
            <a:r>
              <a:rPr lang="es-CL">
                <a:solidFill>
                  <a:srgbClr val="000000"/>
                </a:solidFill>
              </a:rPr>
              <a:t>Pueden ser los únicos métodos disponibles cuando se intenta predecir el éxito de nuevos productos, o el impacto de nuevas tecnologías.</a:t>
            </a:r>
          </a:p>
          <a:p>
            <a:pPr algn="just" eaLnBrk="1" hangingPunct="1"/>
            <a:endParaRPr lang="es-CL">
              <a:solidFill>
                <a:srgbClr val="000000"/>
              </a:solidFill>
            </a:endParaRPr>
          </a:p>
          <a:p>
            <a:pPr algn="just" eaLnBrk="1" hangingPunct="1">
              <a:buFont typeface="Times New Roman" pitchFamily="18" charset="0"/>
              <a:buChar char="•"/>
            </a:pPr>
            <a:r>
              <a:rPr lang="es-CL">
                <a:solidFill>
                  <a:srgbClr val="000000"/>
                </a:solidFill>
              </a:rPr>
              <a:t>Son métodos adecuados para pronosticar el mediano o largo plazo.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2560638" y="333375"/>
            <a:ext cx="439261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156675" name="Text Box 2"/>
          <p:cNvSpPr txBox="1">
            <a:spLocks noChangeArrowheads="1"/>
          </p:cNvSpPr>
          <p:nvPr/>
        </p:nvSpPr>
        <p:spPr bwMode="auto">
          <a:xfrm>
            <a:off x="381000" y="1219200"/>
            <a:ext cx="8305800" cy="485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Métodos cualitativos.</a:t>
            </a:r>
          </a:p>
          <a:p>
            <a:pPr algn="just" eaLnBrk="1" hangingPunct="1"/>
            <a:endParaRPr lang="es-ES_tradnl">
              <a:solidFill>
                <a:srgbClr val="000000"/>
              </a:solidFill>
            </a:endParaRPr>
          </a:p>
          <a:p>
            <a:pPr algn="just" eaLnBrk="1" hangingPunct="1"/>
            <a:r>
              <a:rPr lang="es-ES_tradnl">
                <a:solidFill>
                  <a:srgbClr val="000000"/>
                </a:solidFill>
              </a:rPr>
              <a:t>Es utilizado cuando los métodos cuantitativos basados en información histórica no pueden explicar por si solos el comportamiento futuro esperado de alguna de sus variables, o cuando no existen suficientes datos históricos.</a:t>
            </a:r>
          </a:p>
          <a:p>
            <a:pPr algn="just" eaLnBrk="1" hangingPunct="1"/>
            <a:endParaRPr lang="es-ES_tradnl">
              <a:solidFill>
                <a:srgbClr val="000000"/>
              </a:solidFill>
            </a:endParaRPr>
          </a:p>
          <a:p>
            <a:pPr lvl="1" algn="just" eaLnBrk="1" hangingPunct="1">
              <a:buFont typeface="Times New Roman" pitchFamily="18" charset="0"/>
              <a:buChar char="•"/>
            </a:pPr>
            <a:r>
              <a:rPr lang="es-ES_tradnl">
                <a:solidFill>
                  <a:srgbClr val="000000"/>
                </a:solidFill>
              </a:rPr>
              <a:t>Estimaciones de la fuerza de venta.</a:t>
            </a:r>
          </a:p>
          <a:p>
            <a:pPr lvl="1" algn="just" eaLnBrk="1" hangingPunct="1">
              <a:buFont typeface="Times New Roman" pitchFamily="18" charset="0"/>
              <a:buChar char="•"/>
            </a:pPr>
            <a:r>
              <a:rPr lang="es-ES_tradnl">
                <a:solidFill>
                  <a:srgbClr val="000000"/>
                </a:solidFill>
              </a:rPr>
              <a:t>Jurado de opinión ejecutiva.</a:t>
            </a:r>
          </a:p>
          <a:p>
            <a:pPr lvl="1" algn="just" eaLnBrk="1" hangingPunct="1">
              <a:buFont typeface="Times New Roman" pitchFamily="18" charset="0"/>
              <a:buChar char="•"/>
            </a:pPr>
            <a:r>
              <a:rPr lang="es-ES_tradnl">
                <a:solidFill>
                  <a:srgbClr val="000000"/>
                </a:solidFill>
              </a:rPr>
              <a:t>Investigación de mercado.</a:t>
            </a:r>
          </a:p>
          <a:p>
            <a:pPr lvl="1" algn="just" eaLnBrk="1" hangingPunct="1">
              <a:buFont typeface="Times New Roman" pitchFamily="18" charset="0"/>
              <a:buChar char="•"/>
            </a:pPr>
            <a:r>
              <a:rPr lang="es-ES_tradnl">
                <a:solidFill>
                  <a:srgbClr val="000000"/>
                </a:solidFill>
              </a:rPr>
              <a:t>Método Delphi.</a:t>
            </a:r>
          </a:p>
          <a:p>
            <a:pPr lvl="1" algn="just" eaLnBrk="1" hangingPunct="1"/>
            <a:endParaRPr lang="es-ES_tradnl">
              <a:solidFill>
                <a:srgbClr val="000000"/>
              </a:solidFill>
            </a:endParaRPr>
          </a:p>
          <a:p>
            <a:pPr algn="just" eaLnBrk="1" hangingPunct="1"/>
            <a:endParaRPr lang="es-ES_tradnl">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2487613" y="333375"/>
            <a:ext cx="41656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CUALITATIVOS</a:t>
            </a:r>
          </a:p>
        </p:txBody>
      </p:sp>
      <p:sp>
        <p:nvSpPr>
          <p:cNvPr id="157699" name="Text Box 2"/>
          <p:cNvSpPr txBox="1">
            <a:spLocks noChangeArrowheads="1"/>
          </p:cNvSpPr>
          <p:nvPr/>
        </p:nvSpPr>
        <p:spPr bwMode="auto">
          <a:xfrm>
            <a:off x="381000" y="1219200"/>
            <a:ext cx="8305800" cy="3418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Estimado de la fuerza de ventas.</a:t>
            </a:r>
          </a:p>
          <a:p>
            <a:pPr algn="just" eaLnBrk="1" hangingPunct="1"/>
            <a:endParaRPr lang="es-CL">
              <a:solidFill>
                <a:srgbClr val="000000"/>
              </a:solidFill>
            </a:endParaRPr>
          </a:p>
          <a:p>
            <a:pPr algn="just" eaLnBrk="1" hangingPunct="1"/>
            <a:r>
              <a:rPr lang="es-CL">
                <a:solidFill>
                  <a:srgbClr val="000000"/>
                </a:solidFill>
              </a:rPr>
              <a:t>Se recaba la opinión de la fuerza de venta, ya que los vendedores son los más cercanos a los clientes y se encuentran en buena posición para estimar sus necesidades.</a:t>
            </a:r>
          </a:p>
          <a:p>
            <a:pPr algn="just" eaLnBrk="1" hangingPunct="1"/>
            <a:endParaRPr lang="es-CL">
              <a:solidFill>
                <a:srgbClr val="000000"/>
              </a:solidFill>
            </a:endParaRPr>
          </a:p>
          <a:p>
            <a:pPr algn="just" eaLnBrk="1" hangingPunct="1"/>
            <a:r>
              <a:rPr lang="es-CL">
                <a:solidFill>
                  <a:srgbClr val="000000"/>
                </a:solidFill>
              </a:rPr>
              <a:t>Horizonte de tiempo: corto – mediano</a:t>
            </a:r>
          </a:p>
          <a:p>
            <a:pPr algn="just" eaLnBrk="1" hangingPunct="1"/>
            <a:endParaRPr lang="es-CL">
              <a:solidFill>
                <a:srgbClr val="000000"/>
              </a:solidFill>
            </a:endParaRPr>
          </a:p>
          <a:p>
            <a:pPr algn="just" eaLnBrk="1" hangingPunct="1"/>
            <a:r>
              <a:rPr lang="es-CL">
                <a:solidFill>
                  <a:srgbClr val="000000"/>
                </a:solidFill>
              </a:rPr>
              <a:t>Frecuentemente pronósticos subestimados.</a:t>
            </a:r>
          </a:p>
        </p:txBody>
      </p:sp>
      <p:pic>
        <p:nvPicPr>
          <p:cNvPr id="1577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4868863"/>
            <a:ext cx="27813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2487613" y="333375"/>
            <a:ext cx="41656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CUALITATIVOS</a:t>
            </a:r>
          </a:p>
        </p:txBody>
      </p:sp>
      <p:sp>
        <p:nvSpPr>
          <p:cNvPr id="158723" name="Text Box 2"/>
          <p:cNvSpPr txBox="1">
            <a:spLocks noChangeArrowheads="1"/>
          </p:cNvSpPr>
          <p:nvPr/>
        </p:nvSpPr>
        <p:spPr bwMode="auto">
          <a:xfrm>
            <a:off x="381000" y="1219200"/>
            <a:ext cx="8305800" cy="4157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Jurado de opinión ejecutiva.</a:t>
            </a:r>
          </a:p>
          <a:p>
            <a:pPr algn="just" eaLnBrk="1" hangingPunct="1"/>
            <a:endParaRPr lang="es-CL">
              <a:solidFill>
                <a:srgbClr val="000000"/>
              </a:solidFill>
            </a:endParaRPr>
          </a:p>
          <a:p>
            <a:pPr algn="just" eaLnBrk="1" hangingPunct="1"/>
            <a:r>
              <a:rPr lang="es-CL">
                <a:solidFill>
                  <a:srgbClr val="000000"/>
                </a:solidFill>
              </a:rPr>
              <a:t>Método de pronóstico en el cual se hace un resumen de las opiniones, la experiencia y los conocimientos técnicos de uno o varios gerentes, para llegar a un sólo pronóstico. </a:t>
            </a:r>
          </a:p>
          <a:p>
            <a:pPr algn="just" eaLnBrk="1" hangingPunct="1"/>
            <a:endParaRPr lang="es-CL">
              <a:solidFill>
                <a:srgbClr val="000000"/>
              </a:solidFill>
            </a:endParaRPr>
          </a:p>
          <a:p>
            <a:pPr algn="just" eaLnBrk="1" hangingPunct="1"/>
            <a:endParaRPr lang="es-CL">
              <a:solidFill>
                <a:srgbClr val="000000"/>
              </a:solidFill>
            </a:endParaRPr>
          </a:p>
          <a:p>
            <a:pPr algn="just" eaLnBrk="1" hangingPunct="1"/>
            <a:r>
              <a:rPr lang="es-CL">
                <a:solidFill>
                  <a:srgbClr val="000000"/>
                </a:solidFill>
              </a:rPr>
              <a:t>Horizonte de tiempo:  mediano – largo</a:t>
            </a:r>
          </a:p>
          <a:p>
            <a:pPr algn="just" eaLnBrk="1" hangingPunct="1"/>
            <a:endParaRPr lang="es-CL">
              <a:solidFill>
                <a:srgbClr val="000000"/>
              </a:solidFill>
            </a:endParaRPr>
          </a:p>
          <a:p>
            <a:pPr algn="just" eaLnBrk="1" hangingPunct="1"/>
            <a:r>
              <a:rPr lang="es-CL">
                <a:solidFill>
                  <a:srgbClr val="000000"/>
                </a:solidFill>
              </a:rPr>
              <a:t>Frecuentemente pronósticos subestimados.</a:t>
            </a:r>
          </a:p>
          <a:p>
            <a:pPr algn="just" eaLnBrk="1" hangingPunct="1"/>
            <a:r>
              <a:rPr lang="es-CL">
                <a:solidFill>
                  <a:srgbClr val="000000"/>
                </a:solidFill>
              </a:rPr>
              <a:t>En Mtto pronósticos sobrestimados.</a:t>
            </a:r>
          </a:p>
        </p:txBody>
      </p:sp>
      <p:pic>
        <p:nvPicPr>
          <p:cNvPr id="1587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4508500"/>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2487613" y="333375"/>
            <a:ext cx="41656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CUALITATIVOS</a:t>
            </a:r>
          </a:p>
        </p:txBody>
      </p:sp>
      <p:sp>
        <p:nvSpPr>
          <p:cNvPr id="159747" name="Text Box 2"/>
          <p:cNvSpPr txBox="1">
            <a:spLocks noChangeArrowheads="1"/>
          </p:cNvSpPr>
          <p:nvPr/>
        </p:nvSpPr>
        <p:spPr bwMode="auto">
          <a:xfrm>
            <a:off x="381000" y="990600"/>
            <a:ext cx="4191000" cy="338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Investigación de mercado.</a:t>
            </a:r>
          </a:p>
          <a:p>
            <a:pPr algn="just" eaLnBrk="1" hangingPunct="1"/>
            <a:endParaRPr lang="es-CL">
              <a:solidFill>
                <a:srgbClr val="000000"/>
              </a:solidFill>
            </a:endParaRPr>
          </a:p>
          <a:p>
            <a:pPr algn="just" eaLnBrk="1" hangingPunct="1"/>
            <a:r>
              <a:rPr lang="es-CL">
                <a:solidFill>
                  <a:srgbClr val="000000"/>
                </a:solidFill>
              </a:rPr>
              <a:t>Procedimiento sistemático y formal  para determinar el grado de interés del consumidor por un producto o servicio.</a:t>
            </a:r>
          </a:p>
          <a:p>
            <a:pPr algn="just" eaLnBrk="1" hangingPunct="1"/>
            <a:endParaRPr lang="es-CL">
              <a:solidFill>
                <a:srgbClr val="000000"/>
              </a:solidFill>
            </a:endParaRPr>
          </a:p>
          <a:p>
            <a:pPr algn="just" eaLnBrk="1" hangingPunct="1"/>
            <a:r>
              <a:rPr lang="es-CL">
                <a:solidFill>
                  <a:srgbClr val="000000"/>
                </a:solidFill>
              </a:rPr>
              <a:t>Horizonte de tiempo: Mediano - largo</a:t>
            </a:r>
          </a:p>
        </p:txBody>
      </p:sp>
      <p:sp>
        <p:nvSpPr>
          <p:cNvPr id="159748" name="Picture 3"/>
          <p:cNvSpPr>
            <a:spLocks noChangeAspect="1" noChangeArrowheads="1"/>
          </p:cNvSpPr>
          <p:nvPr/>
        </p:nvSpPr>
        <p:spPr bwMode="auto">
          <a:xfrm>
            <a:off x="4643438" y="1341438"/>
            <a:ext cx="3944937" cy="4141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5838" y="1493838"/>
            <a:ext cx="3944937" cy="4141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2487613" y="333375"/>
            <a:ext cx="41656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CUALITATIVOS</a:t>
            </a:r>
          </a:p>
        </p:txBody>
      </p:sp>
      <p:sp>
        <p:nvSpPr>
          <p:cNvPr id="160771" name="Text Box 2"/>
          <p:cNvSpPr txBox="1">
            <a:spLocks noChangeArrowheads="1"/>
          </p:cNvSpPr>
          <p:nvPr/>
        </p:nvSpPr>
        <p:spPr bwMode="auto">
          <a:xfrm>
            <a:off x="395288" y="1219200"/>
            <a:ext cx="8280400" cy="4157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Método Delphi.</a:t>
            </a:r>
          </a:p>
          <a:p>
            <a:pPr algn="just" eaLnBrk="1" hangingPunct="1"/>
            <a:endParaRPr lang="es-ES_tradnl">
              <a:solidFill>
                <a:srgbClr val="000000"/>
              </a:solidFill>
            </a:endParaRPr>
          </a:p>
          <a:p>
            <a:pPr algn="just" eaLnBrk="1" hangingPunct="1">
              <a:buFont typeface="Times New Roman" pitchFamily="18" charset="0"/>
              <a:buChar char="•"/>
            </a:pPr>
            <a:r>
              <a:rPr lang="es-ES_tradnl">
                <a:solidFill>
                  <a:srgbClr val="000000"/>
                </a:solidFill>
              </a:rPr>
              <a:t>Es probablemente la técnica cualitativa que más se utiliza.</a:t>
            </a:r>
          </a:p>
          <a:p>
            <a:pPr algn="just" eaLnBrk="1" hangingPunct="1"/>
            <a:endParaRPr lang="es-ES_tradnl">
              <a:solidFill>
                <a:srgbClr val="000000"/>
              </a:solidFill>
            </a:endParaRPr>
          </a:p>
          <a:p>
            <a:pPr algn="just" eaLnBrk="1" hangingPunct="1">
              <a:buFont typeface="Times New Roman" pitchFamily="18" charset="0"/>
              <a:buChar char="•"/>
            </a:pPr>
            <a:r>
              <a:rPr lang="es-ES_tradnl">
                <a:solidFill>
                  <a:srgbClr val="000000"/>
                </a:solidFill>
              </a:rPr>
              <a:t>Este método requiere el establecimiento de un grupo de expertos relacionados con el tema a pronosticar.</a:t>
            </a:r>
          </a:p>
          <a:p>
            <a:pPr algn="just" eaLnBrk="1" hangingPunct="1"/>
            <a:endParaRPr lang="es-ES_tradnl">
              <a:solidFill>
                <a:srgbClr val="000000"/>
              </a:solidFill>
            </a:endParaRPr>
          </a:p>
          <a:p>
            <a:pPr algn="just" eaLnBrk="1" hangingPunct="1">
              <a:buFont typeface="Times New Roman" pitchFamily="18" charset="0"/>
              <a:buChar char="•"/>
            </a:pPr>
            <a:r>
              <a:rPr lang="es-ES_tradnl">
                <a:solidFill>
                  <a:srgbClr val="000000"/>
                </a:solidFill>
              </a:rPr>
              <a:t>Este grupo debe ser anónimo.</a:t>
            </a:r>
          </a:p>
          <a:p>
            <a:pPr algn="just" eaLnBrk="1" hangingPunct="1"/>
            <a:endParaRPr lang="es-ES_tradnl">
              <a:solidFill>
                <a:srgbClr val="000000"/>
              </a:solidFill>
            </a:endParaRPr>
          </a:p>
          <a:p>
            <a:pPr algn="just" eaLnBrk="1" hangingPunct="1">
              <a:buFont typeface="Times New Roman" pitchFamily="18" charset="0"/>
              <a:buChar char="•"/>
            </a:pPr>
            <a:r>
              <a:rPr lang="es-ES_tradnl">
                <a:solidFill>
                  <a:srgbClr val="000000"/>
                </a:solidFill>
              </a:rPr>
              <a:t>Horizonte de tiempo: mediano – largo.</a:t>
            </a:r>
          </a:p>
          <a:p>
            <a:pPr algn="just" eaLnBrk="1" hangingPunct="1"/>
            <a:endParaRPr lang="es-ES_tradnl">
              <a:solidFill>
                <a:srgbClr val="000000"/>
              </a:solidFill>
            </a:endParaRPr>
          </a:p>
        </p:txBody>
      </p:sp>
      <p:pic>
        <p:nvPicPr>
          <p:cNvPr id="1607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4508500"/>
            <a:ext cx="245745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1"/>
          <p:cNvSpPr txBox="1">
            <a:spLocks noChangeArrowheads="1"/>
          </p:cNvSpPr>
          <p:nvPr/>
        </p:nvSpPr>
        <p:spPr bwMode="auto">
          <a:xfrm>
            <a:off x="381000" y="1219200"/>
            <a:ext cx="8305800" cy="485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Fases del Método Delphi.</a:t>
            </a:r>
          </a:p>
          <a:p>
            <a:pPr algn="just" eaLnBrk="1" hangingPunct="1"/>
            <a:endParaRPr lang="es-ES_tradnl">
              <a:solidFill>
                <a:srgbClr val="000000"/>
              </a:solidFill>
            </a:endParaRPr>
          </a:p>
          <a:p>
            <a:pPr algn="just" eaLnBrk="1" hangingPunct="1">
              <a:buFont typeface="Times New Roman" pitchFamily="18" charset="0"/>
              <a:buChar char="•"/>
            </a:pPr>
            <a:r>
              <a:rPr lang="es-ES_tradnl">
                <a:solidFill>
                  <a:srgbClr val="000000"/>
                </a:solidFill>
              </a:rPr>
              <a:t>Se crea y envía una encuesta a expertos y éstos la devuelven a los coordinadores para su análisis.</a:t>
            </a:r>
          </a:p>
          <a:p>
            <a:pPr algn="just" eaLnBrk="1" hangingPunct="1"/>
            <a:endParaRPr lang="es-ES_tradnl">
              <a:solidFill>
                <a:srgbClr val="000000"/>
              </a:solidFill>
            </a:endParaRPr>
          </a:p>
          <a:p>
            <a:pPr algn="just" eaLnBrk="1" hangingPunct="1">
              <a:buFont typeface="Times New Roman" pitchFamily="18" charset="0"/>
              <a:buChar char="•"/>
            </a:pPr>
            <a:r>
              <a:rPr lang="es-ES_tradnl">
                <a:solidFill>
                  <a:srgbClr val="000000"/>
                </a:solidFill>
              </a:rPr>
              <a:t>Se prepara una lista con información derivada del punto anterior y se envía a los expertos.</a:t>
            </a:r>
          </a:p>
          <a:p>
            <a:pPr algn="just" eaLnBrk="1" hangingPunct="1"/>
            <a:endParaRPr lang="es-ES_tradnl">
              <a:solidFill>
                <a:srgbClr val="000000"/>
              </a:solidFill>
            </a:endParaRPr>
          </a:p>
          <a:p>
            <a:pPr algn="just" eaLnBrk="1" hangingPunct="1">
              <a:buFont typeface="Times New Roman" pitchFamily="18" charset="0"/>
              <a:buChar char="•"/>
            </a:pPr>
            <a:r>
              <a:rPr lang="es-ES_tradnl">
                <a:solidFill>
                  <a:srgbClr val="000000"/>
                </a:solidFill>
              </a:rPr>
              <a:t>Los expertos devuelven las listas y aquellos con opinión diferente deben justificar sus apreciaciones.</a:t>
            </a:r>
          </a:p>
          <a:p>
            <a:pPr algn="just" eaLnBrk="1" hangingPunct="1"/>
            <a:endParaRPr lang="es-ES_tradnl">
              <a:solidFill>
                <a:srgbClr val="000000"/>
              </a:solidFill>
            </a:endParaRPr>
          </a:p>
          <a:p>
            <a:pPr algn="just" eaLnBrk="1" hangingPunct="1">
              <a:buFont typeface="Times New Roman" pitchFamily="18" charset="0"/>
              <a:buChar char="•"/>
            </a:pPr>
            <a:r>
              <a:rPr lang="es-ES_tradnl">
                <a:solidFill>
                  <a:srgbClr val="000000"/>
                </a:solidFill>
              </a:rPr>
              <a:t>Consolidar los pronósticos donde exista el consenso por parte del grupo de expertos.</a:t>
            </a:r>
          </a:p>
        </p:txBody>
      </p:sp>
      <p:sp>
        <p:nvSpPr>
          <p:cNvPr id="23554" name="Rectangle 2"/>
          <p:cNvSpPr>
            <a:spLocks noChangeArrowheads="1"/>
          </p:cNvSpPr>
          <p:nvPr/>
        </p:nvSpPr>
        <p:spPr bwMode="auto">
          <a:xfrm>
            <a:off x="2487613" y="333375"/>
            <a:ext cx="41656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CUALITATIVOS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1"/>
          <p:cNvSpPr txBox="1">
            <a:spLocks noChangeArrowheads="1"/>
          </p:cNvSpPr>
          <p:nvPr/>
        </p:nvSpPr>
        <p:spPr bwMode="auto">
          <a:xfrm>
            <a:off x="381000" y="1219200"/>
            <a:ext cx="8305800" cy="489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Desventajas del Método Delphi.</a:t>
            </a:r>
          </a:p>
          <a:p>
            <a:pPr algn="just" eaLnBrk="1" hangingPunct="1"/>
            <a:endParaRPr lang="es-ES_tradnl">
              <a:solidFill>
                <a:srgbClr val="000000"/>
              </a:solidFill>
            </a:endParaRPr>
          </a:p>
          <a:p>
            <a:pPr algn="just" eaLnBrk="1" hangingPunct="1">
              <a:buFont typeface="Times New Roman" pitchFamily="18" charset="0"/>
              <a:buChar char="•"/>
            </a:pPr>
            <a:r>
              <a:rPr lang="es-ES_tradnl">
                <a:solidFill>
                  <a:srgbClr val="000000"/>
                </a:solidFill>
              </a:rPr>
              <a:t>Escoger un grupo idóneo de expertos.</a:t>
            </a:r>
          </a:p>
          <a:p>
            <a:pPr algn="just" eaLnBrk="1" hangingPunct="1"/>
            <a:endParaRPr lang="es-ES_tradnl">
              <a:solidFill>
                <a:srgbClr val="000000"/>
              </a:solidFill>
            </a:endParaRPr>
          </a:p>
          <a:p>
            <a:pPr algn="just" eaLnBrk="1" hangingPunct="1">
              <a:buFont typeface="Times New Roman" pitchFamily="18" charset="0"/>
              <a:buChar char="•"/>
            </a:pPr>
            <a:r>
              <a:rPr lang="es-ES_tradnl">
                <a:solidFill>
                  <a:srgbClr val="000000"/>
                </a:solidFill>
              </a:rPr>
              <a:t>Ruido en la comunicación (ausencia de interacción)</a:t>
            </a:r>
          </a:p>
          <a:p>
            <a:pPr algn="just" eaLnBrk="1" hangingPunct="1"/>
            <a:endParaRPr lang="es-ES_tradnl">
              <a:solidFill>
                <a:srgbClr val="000000"/>
              </a:solidFill>
            </a:endParaRPr>
          </a:p>
          <a:p>
            <a:pPr algn="just" eaLnBrk="1" hangingPunct="1">
              <a:buFont typeface="Times New Roman" pitchFamily="18" charset="0"/>
              <a:buChar char="•"/>
            </a:pPr>
            <a:r>
              <a:rPr lang="es-ES_tradnl">
                <a:solidFill>
                  <a:srgbClr val="000000"/>
                </a:solidFill>
              </a:rPr>
              <a:t>Sesgos en la comunicación por parte del consolidador</a:t>
            </a:r>
          </a:p>
          <a:p>
            <a:pPr algn="just" eaLnBrk="1" hangingPunct="1">
              <a:buFont typeface="Times New Roman" pitchFamily="18" charset="0"/>
              <a:buChar char="•"/>
            </a:pPr>
            <a:endParaRPr lang="es-ES_tradnl">
              <a:solidFill>
                <a:srgbClr val="000000"/>
              </a:solidFill>
            </a:endParaRPr>
          </a:p>
          <a:p>
            <a:pPr algn="just" eaLnBrk="1" hangingPunct="1">
              <a:buFont typeface="Times New Roman" pitchFamily="18" charset="0"/>
              <a:buChar char="•"/>
            </a:pPr>
            <a:r>
              <a:rPr lang="es-ES_tradnl">
                <a:solidFill>
                  <a:srgbClr val="000000"/>
                </a:solidFill>
              </a:rPr>
              <a:t>Consume mucho tiempo</a:t>
            </a:r>
          </a:p>
          <a:p>
            <a:pPr algn="just" eaLnBrk="1" hangingPunct="1">
              <a:buFont typeface="Times New Roman" pitchFamily="18" charset="0"/>
              <a:buChar char="•"/>
            </a:pPr>
            <a:endParaRPr lang="es-ES_tradnl">
              <a:solidFill>
                <a:srgbClr val="000000"/>
              </a:solidFill>
            </a:endParaRPr>
          </a:p>
          <a:p>
            <a:pPr algn="just" eaLnBrk="1" hangingPunct="1">
              <a:buFont typeface="Times New Roman" pitchFamily="18" charset="0"/>
              <a:buChar char="•"/>
            </a:pPr>
            <a:r>
              <a:rPr lang="es-ES_tradnl">
                <a:solidFill>
                  <a:srgbClr val="000000"/>
                </a:solidFill>
              </a:rPr>
              <a:t>Es difícil mantener la motivación de los encuestados por la repetición en exceso</a:t>
            </a:r>
          </a:p>
          <a:p>
            <a:pPr algn="just" eaLnBrk="1" hangingPunct="1"/>
            <a:endParaRPr lang="es-ES_tradnl">
              <a:solidFill>
                <a:srgbClr val="000000"/>
              </a:solidFill>
            </a:endParaRPr>
          </a:p>
        </p:txBody>
      </p:sp>
      <p:sp>
        <p:nvSpPr>
          <p:cNvPr id="24578" name="Rectangle 2"/>
          <p:cNvSpPr>
            <a:spLocks noChangeArrowheads="1"/>
          </p:cNvSpPr>
          <p:nvPr/>
        </p:nvSpPr>
        <p:spPr bwMode="auto">
          <a:xfrm>
            <a:off x="2487613" y="333375"/>
            <a:ext cx="41656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CUALITATIVOS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1259632" y="404813"/>
            <a:ext cx="7128874" cy="366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MÉTODOS CUANTITATIVOS PARA PRONÓSTICO DE DEMANDA</a:t>
            </a:r>
          </a:p>
        </p:txBody>
      </p:sp>
      <p:sp>
        <p:nvSpPr>
          <p:cNvPr id="163843" name="Text Box 2"/>
          <p:cNvSpPr txBox="1">
            <a:spLocks noChangeArrowheads="1"/>
          </p:cNvSpPr>
          <p:nvPr/>
        </p:nvSpPr>
        <p:spPr bwMode="auto">
          <a:xfrm>
            <a:off x="381000" y="1219200"/>
            <a:ext cx="8305800" cy="415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Métodos de series de tiempo.</a:t>
            </a:r>
          </a:p>
          <a:p>
            <a:pPr algn="just" eaLnBrk="1" hangingPunct="1"/>
            <a:endParaRPr lang="es-CL">
              <a:solidFill>
                <a:srgbClr val="000000"/>
              </a:solidFill>
            </a:endParaRPr>
          </a:p>
          <a:p>
            <a:pPr algn="just" eaLnBrk="1" hangingPunct="1"/>
            <a:r>
              <a:rPr lang="es-CL">
                <a:solidFill>
                  <a:srgbClr val="000000"/>
                </a:solidFill>
              </a:rPr>
              <a:t>Cuando se dispone de una cantidad razonable de información histórica, y las variaciones de tendencia y estacionalidad en las series de tiempo son estables y bien definidas, la proyección de esta información al futuro pueden ser una forma efectiva de pronóstico.</a:t>
            </a:r>
          </a:p>
          <a:p>
            <a:pPr algn="just" eaLnBrk="1" hangingPunct="1"/>
            <a:endParaRPr lang="es-CL">
              <a:solidFill>
                <a:srgbClr val="000000"/>
              </a:solidFill>
            </a:endParaRPr>
          </a:p>
          <a:p>
            <a:pPr algn="just" eaLnBrk="1" hangingPunct="1"/>
            <a:r>
              <a:rPr lang="es-CL">
                <a:solidFill>
                  <a:srgbClr val="000000"/>
                </a:solidFill>
              </a:rPr>
              <a:t>Se refieren a la medición de una variable en el tiempo a intervalos espaciados uniformemente.</a:t>
            </a:r>
          </a:p>
          <a:p>
            <a:pPr algn="just" eaLnBrk="1" hangingPunct="1"/>
            <a:endParaRPr lang="es-CL">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2670175" y="4572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164867" name="Text Box 2"/>
          <p:cNvSpPr txBox="1">
            <a:spLocks noChangeArrowheads="1"/>
          </p:cNvSpPr>
          <p:nvPr/>
        </p:nvSpPr>
        <p:spPr bwMode="auto">
          <a:xfrm>
            <a:off x="381000" y="1219200"/>
            <a:ext cx="83058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indent="174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Métodos de series de tiempo.</a:t>
            </a:r>
          </a:p>
          <a:p>
            <a:pPr algn="just" eaLnBrk="1" hangingPunct="1"/>
            <a:endParaRPr lang="es-CL">
              <a:solidFill>
                <a:srgbClr val="000000"/>
              </a:solidFill>
            </a:endParaRPr>
          </a:p>
          <a:p>
            <a:pPr algn="just" eaLnBrk="1" hangingPunct="1"/>
            <a:r>
              <a:rPr lang="es-CL">
                <a:solidFill>
                  <a:srgbClr val="000000"/>
                </a:solidFill>
              </a:rPr>
              <a:t>Los modelos de serie de tiempo supone que la demanda futura es una función del pasado, ignorando otras variables.</a:t>
            </a:r>
          </a:p>
          <a:p>
            <a:pPr algn="just" eaLnBrk="1" hangingPunct="1"/>
            <a:endParaRPr lang="es-CL">
              <a:solidFill>
                <a:srgbClr val="000000"/>
              </a:solidFill>
            </a:endParaRPr>
          </a:p>
          <a:p>
            <a:pPr algn="just" eaLnBrk="1" hangingPunct="1"/>
            <a:r>
              <a:rPr lang="es-CL">
                <a:solidFill>
                  <a:srgbClr val="000000"/>
                </a:solidFill>
              </a:rPr>
              <a:t>Los modelos de series de tiempo más usados son:</a:t>
            </a:r>
          </a:p>
          <a:p>
            <a:pPr algn="just" eaLnBrk="1" hangingPunct="1"/>
            <a:endParaRPr lang="es-CL">
              <a:solidFill>
                <a:srgbClr val="000000"/>
              </a:solidFill>
            </a:endParaRPr>
          </a:p>
          <a:p>
            <a:pPr lvl="1" eaLnBrk="1" hangingPunct="1">
              <a:buFont typeface="Times New Roman" pitchFamily="18" charset="0"/>
              <a:buChar char="•"/>
            </a:pPr>
            <a:r>
              <a:rPr lang="es-CL">
                <a:solidFill>
                  <a:srgbClr val="000000"/>
                </a:solidFill>
              </a:rPr>
              <a:t>Simplista</a:t>
            </a:r>
          </a:p>
          <a:p>
            <a:pPr lvl="1" eaLnBrk="1" hangingPunct="1">
              <a:buFont typeface="Times New Roman" pitchFamily="18" charset="0"/>
              <a:buChar char="•"/>
            </a:pPr>
            <a:r>
              <a:rPr lang="es-CL">
                <a:solidFill>
                  <a:srgbClr val="000000"/>
                </a:solidFill>
              </a:rPr>
              <a:t>Promedios móviles.</a:t>
            </a:r>
          </a:p>
          <a:p>
            <a:pPr lvl="1" eaLnBrk="1" hangingPunct="1">
              <a:buFont typeface="Times New Roman" pitchFamily="18" charset="0"/>
              <a:buChar char="•"/>
            </a:pPr>
            <a:r>
              <a:rPr lang="es-CL">
                <a:solidFill>
                  <a:srgbClr val="000000"/>
                </a:solidFill>
              </a:rPr>
              <a:t>Suavización exponencial (ajuste exponencial).</a:t>
            </a:r>
          </a:p>
          <a:p>
            <a:pPr lvl="1" eaLnBrk="1" hangingPunct="1">
              <a:buFont typeface="Times New Roman" pitchFamily="18" charset="0"/>
              <a:buChar char="•"/>
            </a:pPr>
            <a:r>
              <a:rPr lang="es-CL">
                <a:solidFill>
                  <a:srgbClr val="000000"/>
                </a:solidFill>
              </a:rPr>
              <a:t>Descomposición.</a:t>
            </a:r>
          </a:p>
          <a:p>
            <a:pPr algn="just" eaLnBrk="1" hangingPunct="1"/>
            <a:endParaRPr lang="es-CL">
              <a:solidFill>
                <a:srgbClr val="000000"/>
              </a:solidFill>
            </a:endParaRPr>
          </a:p>
        </p:txBody>
      </p:sp>
      <p:pic>
        <p:nvPicPr>
          <p:cNvPr id="164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450" y="5300663"/>
            <a:ext cx="363855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2560638" y="476250"/>
            <a:ext cx="439261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138243" name="Text Box 2"/>
          <p:cNvSpPr txBox="1">
            <a:spLocks noChangeArrowheads="1"/>
          </p:cNvSpPr>
          <p:nvPr/>
        </p:nvSpPr>
        <p:spPr bwMode="auto">
          <a:xfrm>
            <a:off x="395288" y="1196752"/>
            <a:ext cx="8305800" cy="192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a:solidFill>
                  <a:srgbClr val="000000"/>
                </a:solidFill>
              </a:rPr>
              <a:t>El pronóstico de los niveles de demanda es vital para la firma como un todo, ya que proporciona los datos de entrada para la planeación y control de todas las áreas funcionales, incluyendo logística, marketing, producción y finanzas.</a:t>
            </a:r>
          </a:p>
          <a:p>
            <a:pPr algn="just" eaLnBrk="1" hangingPunct="1"/>
            <a:endParaRPr lang="es-CL">
              <a:solidFill>
                <a:srgbClr val="000000"/>
              </a:solidFill>
            </a:endParaRPr>
          </a:p>
        </p:txBody>
      </p:sp>
      <p:sp>
        <p:nvSpPr>
          <p:cNvPr id="138244" name="Oval 3"/>
          <p:cNvSpPr>
            <a:spLocks noChangeArrowheads="1"/>
          </p:cNvSpPr>
          <p:nvPr/>
        </p:nvSpPr>
        <p:spPr bwMode="auto">
          <a:xfrm>
            <a:off x="1763713" y="4365625"/>
            <a:ext cx="1225550" cy="8636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1800">
                <a:solidFill>
                  <a:srgbClr val="000000"/>
                </a:solidFill>
                <a:latin typeface="Arial" charset="0"/>
              </a:rPr>
              <a:t>Producción</a:t>
            </a:r>
          </a:p>
        </p:txBody>
      </p:sp>
      <p:sp>
        <p:nvSpPr>
          <p:cNvPr id="138245" name="Oval 4"/>
          <p:cNvSpPr>
            <a:spLocks noChangeArrowheads="1"/>
          </p:cNvSpPr>
          <p:nvPr/>
        </p:nvSpPr>
        <p:spPr bwMode="auto">
          <a:xfrm>
            <a:off x="3851275" y="2997200"/>
            <a:ext cx="1225550" cy="8636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1800">
                <a:solidFill>
                  <a:srgbClr val="000000"/>
                </a:solidFill>
                <a:latin typeface="Arial" charset="0"/>
              </a:rPr>
              <a:t>Logística</a:t>
            </a:r>
          </a:p>
        </p:txBody>
      </p:sp>
      <p:sp>
        <p:nvSpPr>
          <p:cNvPr id="138246" name="Oval 5"/>
          <p:cNvSpPr>
            <a:spLocks noChangeArrowheads="1"/>
          </p:cNvSpPr>
          <p:nvPr/>
        </p:nvSpPr>
        <p:spPr bwMode="auto">
          <a:xfrm>
            <a:off x="3851275" y="5734050"/>
            <a:ext cx="1225550" cy="8636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1800">
                <a:solidFill>
                  <a:srgbClr val="000000"/>
                </a:solidFill>
                <a:latin typeface="Arial" charset="0"/>
              </a:rPr>
              <a:t>Finanzas</a:t>
            </a:r>
          </a:p>
        </p:txBody>
      </p:sp>
      <p:sp>
        <p:nvSpPr>
          <p:cNvPr id="138247" name="Oval 6"/>
          <p:cNvSpPr>
            <a:spLocks noChangeArrowheads="1"/>
          </p:cNvSpPr>
          <p:nvPr/>
        </p:nvSpPr>
        <p:spPr bwMode="auto">
          <a:xfrm>
            <a:off x="5795963" y="4365625"/>
            <a:ext cx="1225550" cy="8636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1800">
                <a:solidFill>
                  <a:srgbClr val="000000"/>
                </a:solidFill>
                <a:latin typeface="Arial" charset="0"/>
              </a:rPr>
              <a:t>Marketing</a:t>
            </a:r>
          </a:p>
        </p:txBody>
      </p:sp>
      <p:sp>
        <p:nvSpPr>
          <p:cNvPr id="138248" name="Oval 7"/>
          <p:cNvSpPr>
            <a:spLocks noChangeArrowheads="1"/>
          </p:cNvSpPr>
          <p:nvPr/>
        </p:nvSpPr>
        <p:spPr bwMode="auto">
          <a:xfrm>
            <a:off x="3708400" y="4365625"/>
            <a:ext cx="1512888" cy="863600"/>
          </a:xfrm>
          <a:prstGeom prst="ellipse">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1800">
                <a:solidFill>
                  <a:srgbClr val="000000"/>
                </a:solidFill>
                <a:latin typeface="Arial" charset="0"/>
              </a:rPr>
              <a:t>Pronóstico</a:t>
            </a:r>
          </a:p>
          <a:p>
            <a:pPr algn="ct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_tradnl" sz="1800">
                <a:solidFill>
                  <a:srgbClr val="000000"/>
                </a:solidFill>
                <a:latin typeface="Arial" charset="0"/>
              </a:rPr>
              <a:t> demanda</a:t>
            </a:r>
          </a:p>
        </p:txBody>
      </p:sp>
      <p:cxnSp>
        <p:nvCxnSpPr>
          <p:cNvPr id="138249" name="AutoShape 8"/>
          <p:cNvCxnSpPr>
            <a:cxnSpLocks noChangeShapeType="1"/>
            <a:stCxn id="138248" idx="2"/>
            <a:endCxn id="138244" idx="6"/>
          </p:cNvCxnSpPr>
          <p:nvPr/>
        </p:nvCxnSpPr>
        <p:spPr bwMode="auto">
          <a:xfrm flipH="1">
            <a:off x="2989263" y="4797425"/>
            <a:ext cx="719137" cy="1588"/>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8250" name="AutoShape 9"/>
          <p:cNvCxnSpPr>
            <a:cxnSpLocks noChangeShapeType="1"/>
            <a:stCxn id="138248" idx="0"/>
            <a:endCxn id="138245" idx="4"/>
          </p:cNvCxnSpPr>
          <p:nvPr/>
        </p:nvCxnSpPr>
        <p:spPr bwMode="auto">
          <a:xfrm flipH="1" flipV="1">
            <a:off x="4464050" y="3859213"/>
            <a:ext cx="1588" cy="504825"/>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8251" name="AutoShape 10"/>
          <p:cNvCxnSpPr>
            <a:cxnSpLocks noChangeShapeType="1"/>
            <a:stCxn id="138248" idx="6"/>
            <a:endCxn id="138247" idx="2"/>
          </p:cNvCxnSpPr>
          <p:nvPr/>
        </p:nvCxnSpPr>
        <p:spPr bwMode="auto">
          <a:xfrm>
            <a:off x="5221288" y="4797425"/>
            <a:ext cx="574675" cy="1588"/>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8252" name="AutoShape 11"/>
          <p:cNvCxnSpPr>
            <a:cxnSpLocks noChangeShapeType="1"/>
            <a:stCxn id="138248" idx="4"/>
            <a:endCxn id="138246" idx="0"/>
          </p:cNvCxnSpPr>
          <p:nvPr/>
        </p:nvCxnSpPr>
        <p:spPr bwMode="auto">
          <a:xfrm flipH="1">
            <a:off x="4464050" y="5229225"/>
            <a:ext cx="1588" cy="504825"/>
          </a:xfrm>
          <a:prstGeom prst="straightConnector1">
            <a:avLst/>
          </a:prstGeom>
          <a:noFill/>
          <a:ln w="9360">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sp>
        <p:nvSpPr>
          <p:cNvPr id="165891" name="Text Box 2"/>
          <p:cNvSpPr txBox="1">
            <a:spLocks noChangeArrowheads="1"/>
          </p:cNvSpPr>
          <p:nvPr/>
        </p:nvSpPr>
        <p:spPr bwMode="auto">
          <a:xfrm>
            <a:off x="381000" y="1219200"/>
            <a:ext cx="8305800" cy="489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Enfoque simplista.</a:t>
            </a:r>
          </a:p>
          <a:p>
            <a:pPr algn="just" eaLnBrk="1" hangingPunct="1"/>
            <a:endParaRPr lang="es-ES_tradnl" u="sng">
              <a:solidFill>
                <a:srgbClr val="000000"/>
              </a:solidFill>
            </a:endParaRPr>
          </a:p>
          <a:p>
            <a:pPr algn="just" eaLnBrk="1" hangingPunct="1"/>
            <a:r>
              <a:rPr lang="es-ES_tradnl">
                <a:solidFill>
                  <a:srgbClr val="000000"/>
                </a:solidFill>
              </a:rPr>
              <a:t>El enfoque simplista asume que la demanda del siguiente periodo es igual a la demanda en el periodo más reciente.</a:t>
            </a:r>
          </a:p>
          <a:p>
            <a:pPr algn="just" eaLnBrk="1" hangingPunct="1"/>
            <a:endParaRPr lang="es-ES_tradnl">
              <a:solidFill>
                <a:srgbClr val="000000"/>
              </a:solidFill>
            </a:endParaRPr>
          </a:p>
          <a:p>
            <a:pPr algn="ctr" eaLnBrk="1" hangingPunct="1"/>
            <a:r>
              <a:rPr lang="es-ES_tradnl">
                <a:solidFill>
                  <a:srgbClr val="000000"/>
                </a:solidFill>
              </a:rPr>
              <a:t>F</a:t>
            </a:r>
            <a:r>
              <a:rPr lang="es-ES_tradnl" baseline="-25000">
                <a:solidFill>
                  <a:srgbClr val="000000"/>
                </a:solidFill>
              </a:rPr>
              <a:t>t</a:t>
            </a:r>
            <a:r>
              <a:rPr lang="es-ES_tradnl">
                <a:solidFill>
                  <a:srgbClr val="000000"/>
                </a:solidFill>
              </a:rPr>
              <a:t> = A</a:t>
            </a:r>
            <a:r>
              <a:rPr lang="es-ES_tradnl" baseline="-25000">
                <a:solidFill>
                  <a:srgbClr val="000000"/>
                </a:solidFill>
              </a:rPr>
              <a:t>t-1</a:t>
            </a:r>
          </a:p>
          <a:p>
            <a:pPr algn="just" eaLnBrk="1" hangingPunct="1"/>
            <a:endParaRPr lang="es-ES_tradnl">
              <a:solidFill>
                <a:srgbClr val="000000"/>
              </a:solidFill>
            </a:endParaRPr>
          </a:p>
          <a:p>
            <a:pPr algn="just" eaLnBrk="1" hangingPunct="1"/>
            <a:r>
              <a:rPr lang="es-ES_tradnl">
                <a:solidFill>
                  <a:srgbClr val="000000"/>
                </a:solidFill>
              </a:rPr>
              <a:t>Donde:</a:t>
            </a:r>
          </a:p>
          <a:p>
            <a:pPr algn="just" eaLnBrk="1" hangingPunct="1"/>
            <a:r>
              <a:rPr lang="es-ES_tradnl">
                <a:solidFill>
                  <a:srgbClr val="000000"/>
                </a:solidFill>
              </a:rPr>
              <a:t>	A</a:t>
            </a:r>
            <a:r>
              <a:rPr lang="es-ES_tradnl" sz="1200">
                <a:solidFill>
                  <a:srgbClr val="000000"/>
                </a:solidFill>
              </a:rPr>
              <a:t>t</a:t>
            </a:r>
            <a:r>
              <a:rPr lang="es-ES_tradnl">
                <a:solidFill>
                  <a:srgbClr val="000000"/>
                </a:solidFill>
              </a:rPr>
              <a:t> : demanda real del periodo t</a:t>
            </a:r>
          </a:p>
          <a:p>
            <a:pPr algn="just" eaLnBrk="1" hangingPunct="1"/>
            <a:r>
              <a:rPr lang="es-ES_tradnl">
                <a:solidFill>
                  <a:srgbClr val="000000"/>
                </a:solidFill>
              </a:rPr>
              <a:t>	F</a:t>
            </a:r>
            <a:r>
              <a:rPr lang="es-ES_tradnl" sz="1200">
                <a:solidFill>
                  <a:srgbClr val="000000"/>
                </a:solidFill>
              </a:rPr>
              <a:t>t</a:t>
            </a:r>
            <a:r>
              <a:rPr lang="es-ES_tradnl">
                <a:solidFill>
                  <a:srgbClr val="000000"/>
                </a:solidFill>
              </a:rPr>
              <a:t> : pronostico para el periodo t</a:t>
            </a:r>
          </a:p>
          <a:p>
            <a:pPr algn="just" eaLnBrk="1" hangingPunct="1"/>
            <a:endParaRPr lang="es-ES_tradnl">
              <a:solidFill>
                <a:srgbClr val="000000"/>
              </a:solidFill>
            </a:endParaRPr>
          </a:p>
          <a:p>
            <a:pPr algn="just" eaLnBrk="1" hangingPunct="1"/>
            <a:r>
              <a:rPr lang="es-ES_tradnl">
                <a:solidFill>
                  <a:srgbClr val="000000"/>
                </a:solidFill>
              </a:rPr>
              <a:t>El enfoque simplista también se puede aplicar a </a:t>
            </a:r>
            <a:r>
              <a:rPr lang="es-ES_tradnl" b="1">
                <a:solidFill>
                  <a:srgbClr val="000000"/>
                </a:solidFill>
              </a:rPr>
              <a:t>patrones de tendencia y estacionales.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1"/>
          <p:cNvSpPr txBox="1">
            <a:spLocks noChangeArrowheads="1"/>
          </p:cNvSpPr>
          <p:nvPr/>
        </p:nvSpPr>
        <p:spPr bwMode="auto">
          <a:xfrm>
            <a:off x="381000" y="1219200"/>
            <a:ext cx="8305800" cy="192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u="sng">
              <a:solidFill>
                <a:srgbClr val="000000"/>
              </a:solidFill>
            </a:endParaRPr>
          </a:p>
          <a:p>
            <a:pPr algn="just" eaLnBrk="1" hangingPunct="1"/>
            <a:r>
              <a:rPr lang="es-CL">
                <a:solidFill>
                  <a:srgbClr val="000000"/>
                </a:solidFill>
              </a:rPr>
              <a:t>Si la venta de teléfonos celulares fue de 68 unidades en enero, se puede pronosticar que en febrero se venderán 68 unidades.</a:t>
            </a:r>
          </a:p>
          <a:p>
            <a:pPr algn="just" eaLnBrk="1" hangingPunct="1"/>
            <a:endParaRPr lang="es-CL">
              <a:solidFill>
                <a:srgbClr val="000000"/>
              </a:solidFill>
            </a:endParaRPr>
          </a:p>
        </p:txBody>
      </p:sp>
      <p:sp>
        <p:nvSpPr>
          <p:cNvPr id="28674"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pic>
        <p:nvPicPr>
          <p:cNvPr id="1669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9050" y="3716338"/>
            <a:ext cx="178117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1"/>
          <p:cNvSpPr txBox="1">
            <a:spLocks noChangeArrowheads="1"/>
          </p:cNvSpPr>
          <p:nvPr/>
        </p:nvSpPr>
        <p:spPr bwMode="auto">
          <a:xfrm>
            <a:off x="381000" y="1219200"/>
            <a:ext cx="8305800" cy="494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Promedios móviles.</a:t>
            </a:r>
          </a:p>
          <a:p>
            <a:pPr algn="just" eaLnBrk="1" hangingPunct="1"/>
            <a:endParaRPr lang="es-ES_tradnl" u="sng">
              <a:solidFill>
                <a:srgbClr val="000000"/>
              </a:solidFill>
            </a:endParaRPr>
          </a:p>
          <a:p>
            <a:pPr algn="just" eaLnBrk="1" hangingPunct="1"/>
            <a:r>
              <a:rPr lang="es-ES_tradnl">
                <a:solidFill>
                  <a:srgbClr val="000000"/>
                </a:solidFill>
              </a:rPr>
              <a:t>La aplicación de un </a:t>
            </a:r>
            <a:r>
              <a:rPr lang="es-ES_tradnl" b="1">
                <a:solidFill>
                  <a:srgbClr val="000000"/>
                </a:solidFill>
              </a:rPr>
              <a:t>modelo de promedio móvil</a:t>
            </a:r>
            <a:r>
              <a:rPr lang="es-ES_tradnl">
                <a:solidFill>
                  <a:srgbClr val="000000"/>
                </a:solidFill>
              </a:rPr>
              <a:t> implica calcular la demanda promedio de los n periodos más recientes, con el fin de usarla como pronóstico para el siguiente periodo. </a:t>
            </a:r>
          </a:p>
          <a:p>
            <a:pPr algn="just" eaLnBrk="1" hangingPunct="1"/>
            <a:endParaRPr lang="es-ES_tradnl">
              <a:solidFill>
                <a:srgbClr val="000000"/>
              </a:solidFill>
            </a:endParaRPr>
          </a:p>
          <a:p>
            <a:pPr algn="just" eaLnBrk="1" hangingPunct="1"/>
            <a:endParaRPr lang="es-ES_tradnl">
              <a:solidFill>
                <a:srgbClr val="000000"/>
              </a:solidFill>
            </a:endParaRPr>
          </a:p>
          <a:p>
            <a:pPr algn="just" eaLnBrk="1" hangingPunct="1"/>
            <a:endParaRPr lang="es-ES_tradnl">
              <a:solidFill>
                <a:srgbClr val="000000"/>
              </a:solidFill>
            </a:endParaRPr>
          </a:p>
          <a:p>
            <a:pPr algn="just" eaLnBrk="1" hangingPunct="1"/>
            <a:endParaRPr lang="es-ES_tradnl">
              <a:solidFill>
                <a:srgbClr val="000000"/>
              </a:solidFill>
            </a:endParaRPr>
          </a:p>
          <a:p>
            <a:pPr algn="just" eaLnBrk="1" hangingPunct="1"/>
            <a:r>
              <a:rPr lang="es-ES_tradnl">
                <a:solidFill>
                  <a:srgbClr val="000000"/>
                </a:solidFill>
              </a:rPr>
              <a:t>Donde:</a:t>
            </a:r>
          </a:p>
          <a:p>
            <a:pPr algn="just" eaLnBrk="1" hangingPunct="1"/>
            <a:r>
              <a:rPr lang="es-ES_tradnl">
                <a:solidFill>
                  <a:srgbClr val="000000"/>
                </a:solidFill>
              </a:rPr>
              <a:t>	A</a:t>
            </a:r>
            <a:r>
              <a:rPr lang="es-ES_tradnl" baseline="-25000">
                <a:solidFill>
                  <a:srgbClr val="000000"/>
                </a:solidFill>
              </a:rPr>
              <a:t>t</a:t>
            </a:r>
            <a:r>
              <a:rPr lang="es-ES_tradnl">
                <a:solidFill>
                  <a:srgbClr val="000000"/>
                </a:solidFill>
              </a:rPr>
              <a:t> : demanda real del periodo t</a:t>
            </a:r>
          </a:p>
          <a:p>
            <a:pPr algn="just" eaLnBrk="1" hangingPunct="1"/>
            <a:r>
              <a:rPr lang="es-ES_tradnl">
                <a:solidFill>
                  <a:srgbClr val="000000"/>
                </a:solidFill>
              </a:rPr>
              <a:t>	n :   número de periodos incluidos en el promedio</a:t>
            </a:r>
          </a:p>
          <a:p>
            <a:pPr algn="just" eaLnBrk="1" hangingPunct="1"/>
            <a:r>
              <a:rPr lang="es-ES_tradnl">
                <a:solidFill>
                  <a:srgbClr val="000000"/>
                </a:solidFill>
              </a:rPr>
              <a:t>	F</a:t>
            </a:r>
            <a:r>
              <a:rPr lang="es-ES_tradnl" baseline="-25000">
                <a:solidFill>
                  <a:srgbClr val="000000"/>
                </a:solidFill>
              </a:rPr>
              <a:t>t</a:t>
            </a:r>
            <a:r>
              <a:rPr lang="es-ES_tradnl">
                <a:solidFill>
                  <a:srgbClr val="000000"/>
                </a:solidFill>
              </a:rPr>
              <a:t> :  pronóstico para el periodo t</a:t>
            </a:r>
          </a:p>
        </p:txBody>
      </p:sp>
      <p:sp>
        <p:nvSpPr>
          <p:cNvPr id="29698"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1"/>
          <p:cNvSpPr txBox="1">
            <a:spLocks noChangeArrowheads="1"/>
          </p:cNvSpPr>
          <p:nvPr/>
        </p:nvSpPr>
        <p:spPr bwMode="auto">
          <a:xfrm>
            <a:off x="381000" y="1219200"/>
            <a:ext cx="8305800" cy="6250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sz="2200" u="sng">
                <a:solidFill>
                  <a:srgbClr val="000000"/>
                </a:solidFill>
              </a:rPr>
              <a:t>Promedios móviles.</a:t>
            </a:r>
          </a:p>
          <a:p>
            <a:pPr algn="just" eaLnBrk="1" hangingPunct="1"/>
            <a:endParaRPr lang="es-CL" sz="2200" u="sng">
              <a:solidFill>
                <a:srgbClr val="000000"/>
              </a:solidFill>
            </a:endParaRPr>
          </a:p>
          <a:p>
            <a:pPr algn="just" eaLnBrk="1" hangingPunct="1"/>
            <a:r>
              <a:rPr lang="es-CL" sz="2200">
                <a:solidFill>
                  <a:srgbClr val="000000"/>
                </a:solidFill>
              </a:rPr>
              <a:t>Deberán utilizarse valores grandes de </a:t>
            </a:r>
            <a:r>
              <a:rPr lang="es-CL" sz="2200" b="1">
                <a:solidFill>
                  <a:srgbClr val="000000"/>
                </a:solidFill>
              </a:rPr>
              <a:t>n</a:t>
            </a:r>
            <a:r>
              <a:rPr lang="es-CL" sz="2200">
                <a:solidFill>
                  <a:srgbClr val="000000"/>
                </a:solidFill>
              </a:rPr>
              <a:t> para las series de demanda  que sean estables, y valores pequeños de </a:t>
            </a:r>
            <a:r>
              <a:rPr lang="es-CL" sz="2200" b="1">
                <a:solidFill>
                  <a:srgbClr val="000000"/>
                </a:solidFill>
              </a:rPr>
              <a:t>n</a:t>
            </a:r>
            <a:r>
              <a:rPr lang="es-CL" sz="2200">
                <a:solidFill>
                  <a:srgbClr val="000000"/>
                </a:solidFill>
              </a:rPr>
              <a:t> para las que sean susceptibles de cambios en el promedio fundamental (estimar impacto de posibles cambios).</a:t>
            </a:r>
          </a:p>
          <a:p>
            <a:pPr algn="just" eaLnBrk="1" hangingPunct="1"/>
            <a:endParaRPr lang="es-CL" sz="2200">
              <a:solidFill>
                <a:srgbClr val="000000"/>
              </a:solidFill>
            </a:endParaRPr>
          </a:p>
          <a:p>
            <a:pPr algn="just" eaLnBrk="1" hangingPunct="1"/>
            <a:r>
              <a:rPr lang="es-CL" sz="2200">
                <a:solidFill>
                  <a:srgbClr val="000000"/>
                </a:solidFill>
              </a:rPr>
              <a:t>Es una técnica que se utiliza en pronósticos a corto plazo, cuando la demanda no cambia con rapidez y no tiene características estacionales, ya que </a:t>
            </a:r>
            <a:r>
              <a:rPr lang="es-CL" sz="2200" u="sng">
                <a:solidFill>
                  <a:srgbClr val="000000"/>
                </a:solidFill>
              </a:rPr>
              <a:t>elimina las fluctuaciones aleatorias del pronóstico.</a:t>
            </a:r>
          </a:p>
          <a:p>
            <a:pPr algn="just" eaLnBrk="1" hangingPunct="1"/>
            <a:endParaRPr lang="es-CL" sz="2200">
              <a:solidFill>
                <a:srgbClr val="000000"/>
              </a:solidFill>
            </a:endParaRPr>
          </a:p>
          <a:p>
            <a:pPr algn="just" eaLnBrk="1" hangingPunct="1"/>
            <a:r>
              <a:rPr lang="es-CL" sz="2200">
                <a:solidFill>
                  <a:srgbClr val="000000"/>
                </a:solidFill>
              </a:rPr>
              <a:t>Esta técnica tiene algunas limitaciones:</a:t>
            </a:r>
          </a:p>
          <a:p>
            <a:pPr algn="just" eaLnBrk="1" hangingPunct="1"/>
            <a:r>
              <a:rPr lang="es-CL" sz="2200">
                <a:solidFill>
                  <a:srgbClr val="000000"/>
                </a:solidFill>
              </a:rPr>
              <a:t>		Requiere mucha información, especialmente para </a:t>
            </a:r>
            <a:r>
              <a:rPr lang="es-CL" sz="2200" b="1">
                <a:solidFill>
                  <a:srgbClr val="000000"/>
                </a:solidFill>
              </a:rPr>
              <a:t>n</a:t>
            </a:r>
            <a:r>
              <a:rPr lang="es-CL" sz="2200">
                <a:solidFill>
                  <a:srgbClr val="000000"/>
                </a:solidFill>
              </a:rPr>
              <a:t> largos</a:t>
            </a:r>
          </a:p>
          <a:p>
            <a:pPr algn="just" eaLnBrk="1" hangingPunct="1"/>
            <a:r>
              <a:rPr lang="es-CL" sz="2200">
                <a:solidFill>
                  <a:srgbClr val="000000"/>
                </a:solidFill>
              </a:rPr>
              <a:t>		No se adapta rápidamente al cambio</a:t>
            </a:r>
          </a:p>
          <a:p>
            <a:pPr algn="just" eaLnBrk="1" hangingPunct="1"/>
            <a:r>
              <a:rPr lang="es-CL" sz="2200">
                <a:solidFill>
                  <a:srgbClr val="000000"/>
                </a:solidFill>
              </a:rPr>
              <a:t>		Periodos </a:t>
            </a:r>
            <a:r>
              <a:rPr lang="es-CL" sz="2200" b="1">
                <a:solidFill>
                  <a:srgbClr val="000000"/>
                </a:solidFill>
              </a:rPr>
              <a:t>n</a:t>
            </a:r>
            <a:r>
              <a:rPr lang="es-CL" sz="2200">
                <a:solidFill>
                  <a:srgbClr val="000000"/>
                </a:solidFill>
              </a:rPr>
              <a:t> largos uniforman los elementos aleatorios, y si existe 		una tendencia (a la alza o a la baja), la retrasa.</a:t>
            </a:r>
          </a:p>
          <a:p>
            <a:pPr algn="just" eaLnBrk="1" hangingPunct="1"/>
            <a:endParaRPr lang="es-CL">
              <a:solidFill>
                <a:srgbClr val="000000"/>
              </a:solidFill>
            </a:endParaRPr>
          </a:p>
          <a:p>
            <a:pPr algn="just" eaLnBrk="1" hangingPunct="1"/>
            <a:endParaRPr lang="es-CL">
              <a:solidFill>
                <a:srgbClr val="000000"/>
              </a:solidFill>
            </a:endParaRPr>
          </a:p>
        </p:txBody>
      </p:sp>
      <p:sp>
        <p:nvSpPr>
          <p:cNvPr id="30722"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1"/>
          <p:cNvSpPr txBox="1">
            <a:spLocks noChangeArrowheads="1"/>
          </p:cNvSpPr>
          <p:nvPr/>
        </p:nvSpPr>
        <p:spPr bwMode="auto">
          <a:xfrm>
            <a:off x="381000" y="1219200"/>
            <a:ext cx="83058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a:solidFill>
                <a:srgbClr val="000000"/>
              </a:solidFill>
            </a:endParaRPr>
          </a:p>
          <a:p>
            <a:pPr algn="just" eaLnBrk="1" hangingPunct="1"/>
            <a:r>
              <a:rPr lang="es-CL">
                <a:solidFill>
                  <a:srgbClr val="000000"/>
                </a:solidFill>
              </a:rPr>
              <a:t>Pronóstico para la llegada de pacientes a una clínica médica</a:t>
            </a:r>
          </a:p>
        </p:txBody>
      </p:sp>
      <p:sp>
        <p:nvSpPr>
          <p:cNvPr id="169987" name="Rectangle 2"/>
          <p:cNvSpPr>
            <a:spLocks noChangeArrowheads="1"/>
          </p:cNvSpPr>
          <p:nvPr/>
        </p:nvSpPr>
        <p:spPr bwMode="auto">
          <a:xfrm>
            <a:off x="998538" y="2743200"/>
            <a:ext cx="8064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Semana</a:t>
            </a:r>
          </a:p>
        </p:txBody>
      </p:sp>
      <p:sp>
        <p:nvSpPr>
          <p:cNvPr id="169988" name="Rectangle 3"/>
          <p:cNvSpPr>
            <a:spLocks noChangeArrowheads="1"/>
          </p:cNvSpPr>
          <p:nvPr/>
        </p:nvSpPr>
        <p:spPr bwMode="auto">
          <a:xfrm>
            <a:off x="2844800" y="2708275"/>
            <a:ext cx="20574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Llegada de pacientes</a:t>
            </a:r>
          </a:p>
        </p:txBody>
      </p:sp>
      <p:sp>
        <p:nvSpPr>
          <p:cNvPr id="169989" name="Rectangle 4"/>
          <p:cNvSpPr>
            <a:spLocks noChangeArrowheads="1"/>
          </p:cNvSpPr>
          <p:nvPr/>
        </p:nvSpPr>
        <p:spPr bwMode="auto">
          <a:xfrm>
            <a:off x="5334000" y="2743200"/>
            <a:ext cx="2909888"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Promedio móvil de 3 semanas</a:t>
            </a:r>
          </a:p>
        </p:txBody>
      </p:sp>
      <p:sp>
        <p:nvSpPr>
          <p:cNvPr id="169990" name="Rectangle 5"/>
          <p:cNvSpPr>
            <a:spLocks noChangeArrowheads="1"/>
          </p:cNvSpPr>
          <p:nvPr/>
        </p:nvSpPr>
        <p:spPr bwMode="auto">
          <a:xfrm>
            <a:off x="998538" y="3005138"/>
            <a:ext cx="1206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1</a:t>
            </a:r>
          </a:p>
        </p:txBody>
      </p:sp>
      <p:sp>
        <p:nvSpPr>
          <p:cNvPr id="169991" name="Rectangle 6"/>
          <p:cNvSpPr>
            <a:spLocks noChangeArrowheads="1"/>
          </p:cNvSpPr>
          <p:nvPr/>
        </p:nvSpPr>
        <p:spPr bwMode="auto">
          <a:xfrm>
            <a:off x="3663950" y="3005138"/>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395</a:t>
            </a:r>
          </a:p>
        </p:txBody>
      </p:sp>
      <p:sp>
        <p:nvSpPr>
          <p:cNvPr id="169992" name="Rectangle 7"/>
          <p:cNvSpPr>
            <a:spLocks noChangeArrowheads="1"/>
          </p:cNvSpPr>
          <p:nvPr/>
        </p:nvSpPr>
        <p:spPr bwMode="auto">
          <a:xfrm>
            <a:off x="998538" y="3267075"/>
            <a:ext cx="1206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2</a:t>
            </a:r>
          </a:p>
        </p:txBody>
      </p:sp>
      <p:sp>
        <p:nvSpPr>
          <p:cNvPr id="169993" name="Rectangle 8"/>
          <p:cNvSpPr>
            <a:spLocks noChangeArrowheads="1"/>
          </p:cNvSpPr>
          <p:nvPr/>
        </p:nvSpPr>
        <p:spPr bwMode="auto">
          <a:xfrm>
            <a:off x="3663950" y="3267075"/>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380</a:t>
            </a:r>
          </a:p>
        </p:txBody>
      </p:sp>
      <p:sp>
        <p:nvSpPr>
          <p:cNvPr id="169994" name="Rectangle 9"/>
          <p:cNvSpPr>
            <a:spLocks noChangeArrowheads="1"/>
          </p:cNvSpPr>
          <p:nvPr/>
        </p:nvSpPr>
        <p:spPr bwMode="auto">
          <a:xfrm>
            <a:off x="998538" y="3530600"/>
            <a:ext cx="1206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3</a:t>
            </a:r>
          </a:p>
        </p:txBody>
      </p:sp>
      <p:sp>
        <p:nvSpPr>
          <p:cNvPr id="169995" name="Rectangle 10"/>
          <p:cNvSpPr>
            <a:spLocks noChangeArrowheads="1"/>
          </p:cNvSpPr>
          <p:nvPr/>
        </p:nvSpPr>
        <p:spPr bwMode="auto">
          <a:xfrm>
            <a:off x="3663950" y="3530600"/>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405</a:t>
            </a:r>
          </a:p>
        </p:txBody>
      </p:sp>
      <p:sp>
        <p:nvSpPr>
          <p:cNvPr id="169996" name="Rectangle 11"/>
          <p:cNvSpPr>
            <a:spLocks noChangeArrowheads="1"/>
          </p:cNvSpPr>
          <p:nvPr/>
        </p:nvSpPr>
        <p:spPr bwMode="auto">
          <a:xfrm>
            <a:off x="998538" y="3792538"/>
            <a:ext cx="1206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4</a:t>
            </a:r>
          </a:p>
        </p:txBody>
      </p:sp>
      <p:sp>
        <p:nvSpPr>
          <p:cNvPr id="31756" name="Rectangle 12"/>
          <p:cNvSpPr>
            <a:spLocks noChangeArrowheads="1"/>
          </p:cNvSpPr>
          <p:nvPr/>
        </p:nvSpPr>
        <p:spPr bwMode="auto">
          <a:xfrm>
            <a:off x="3663950" y="3792538"/>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410</a:t>
            </a:r>
          </a:p>
        </p:txBody>
      </p:sp>
      <p:sp>
        <p:nvSpPr>
          <p:cNvPr id="31757" name="Rectangle 13"/>
          <p:cNvSpPr>
            <a:spLocks noChangeArrowheads="1"/>
          </p:cNvSpPr>
          <p:nvPr/>
        </p:nvSpPr>
        <p:spPr bwMode="auto">
          <a:xfrm>
            <a:off x="6383338" y="3792538"/>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393</a:t>
            </a:r>
          </a:p>
        </p:txBody>
      </p:sp>
      <p:sp>
        <p:nvSpPr>
          <p:cNvPr id="169999" name="Rectangle 14"/>
          <p:cNvSpPr>
            <a:spLocks noChangeArrowheads="1"/>
          </p:cNvSpPr>
          <p:nvPr/>
        </p:nvSpPr>
        <p:spPr bwMode="auto">
          <a:xfrm>
            <a:off x="998538" y="4052888"/>
            <a:ext cx="1206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5</a:t>
            </a:r>
          </a:p>
        </p:txBody>
      </p:sp>
      <p:sp>
        <p:nvSpPr>
          <p:cNvPr id="31759" name="Rectangle 15"/>
          <p:cNvSpPr>
            <a:spLocks noChangeArrowheads="1"/>
          </p:cNvSpPr>
          <p:nvPr/>
        </p:nvSpPr>
        <p:spPr bwMode="auto">
          <a:xfrm>
            <a:off x="3663950" y="4054475"/>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390</a:t>
            </a:r>
          </a:p>
        </p:txBody>
      </p:sp>
      <p:sp>
        <p:nvSpPr>
          <p:cNvPr id="31760" name="Rectangle 16"/>
          <p:cNvSpPr>
            <a:spLocks noChangeArrowheads="1"/>
          </p:cNvSpPr>
          <p:nvPr/>
        </p:nvSpPr>
        <p:spPr bwMode="auto">
          <a:xfrm>
            <a:off x="6383338" y="4054475"/>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398</a:t>
            </a:r>
          </a:p>
        </p:txBody>
      </p:sp>
      <p:sp>
        <p:nvSpPr>
          <p:cNvPr id="170002" name="Rectangle 17"/>
          <p:cNvSpPr>
            <a:spLocks noChangeArrowheads="1"/>
          </p:cNvSpPr>
          <p:nvPr/>
        </p:nvSpPr>
        <p:spPr bwMode="auto">
          <a:xfrm>
            <a:off x="998538" y="4316413"/>
            <a:ext cx="1206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6</a:t>
            </a:r>
          </a:p>
        </p:txBody>
      </p:sp>
      <p:sp>
        <p:nvSpPr>
          <p:cNvPr id="31762" name="Rectangle 18"/>
          <p:cNvSpPr>
            <a:spLocks noChangeArrowheads="1"/>
          </p:cNvSpPr>
          <p:nvPr/>
        </p:nvSpPr>
        <p:spPr bwMode="auto">
          <a:xfrm>
            <a:off x="3663950" y="4316413"/>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370</a:t>
            </a:r>
          </a:p>
        </p:txBody>
      </p:sp>
      <p:sp>
        <p:nvSpPr>
          <p:cNvPr id="31763" name="Rectangle 19"/>
          <p:cNvSpPr>
            <a:spLocks noChangeArrowheads="1"/>
          </p:cNvSpPr>
          <p:nvPr/>
        </p:nvSpPr>
        <p:spPr bwMode="auto">
          <a:xfrm>
            <a:off x="6383338" y="4316413"/>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402</a:t>
            </a:r>
          </a:p>
        </p:txBody>
      </p:sp>
      <p:sp>
        <p:nvSpPr>
          <p:cNvPr id="170005" name="Rectangle 20"/>
          <p:cNvSpPr>
            <a:spLocks noChangeArrowheads="1"/>
          </p:cNvSpPr>
          <p:nvPr/>
        </p:nvSpPr>
        <p:spPr bwMode="auto">
          <a:xfrm>
            <a:off x="998538" y="4579938"/>
            <a:ext cx="1206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7</a:t>
            </a:r>
          </a:p>
        </p:txBody>
      </p:sp>
      <p:sp>
        <p:nvSpPr>
          <p:cNvPr id="31765" name="Rectangle 21"/>
          <p:cNvSpPr>
            <a:spLocks noChangeArrowheads="1"/>
          </p:cNvSpPr>
          <p:nvPr/>
        </p:nvSpPr>
        <p:spPr bwMode="auto">
          <a:xfrm>
            <a:off x="3663950" y="4579938"/>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405</a:t>
            </a:r>
          </a:p>
        </p:txBody>
      </p:sp>
      <p:sp>
        <p:nvSpPr>
          <p:cNvPr id="31766" name="Rectangle 22"/>
          <p:cNvSpPr>
            <a:spLocks noChangeArrowheads="1"/>
          </p:cNvSpPr>
          <p:nvPr/>
        </p:nvSpPr>
        <p:spPr bwMode="auto">
          <a:xfrm>
            <a:off x="6383338" y="4579938"/>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390</a:t>
            </a:r>
          </a:p>
        </p:txBody>
      </p:sp>
      <p:sp>
        <p:nvSpPr>
          <p:cNvPr id="170008" name="Rectangle 23"/>
          <p:cNvSpPr>
            <a:spLocks noChangeArrowheads="1"/>
          </p:cNvSpPr>
          <p:nvPr/>
        </p:nvSpPr>
        <p:spPr bwMode="auto">
          <a:xfrm>
            <a:off x="998538" y="4841875"/>
            <a:ext cx="1206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8</a:t>
            </a:r>
          </a:p>
        </p:txBody>
      </p:sp>
      <p:sp>
        <p:nvSpPr>
          <p:cNvPr id="31768" name="Rectangle 24"/>
          <p:cNvSpPr>
            <a:spLocks noChangeArrowheads="1"/>
          </p:cNvSpPr>
          <p:nvPr/>
        </p:nvSpPr>
        <p:spPr bwMode="auto">
          <a:xfrm>
            <a:off x="3663950" y="4841875"/>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390</a:t>
            </a:r>
          </a:p>
        </p:txBody>
      </p:sp>
      <p:sp>
        <p:nvSpPr>
          <p:cNvPr id="31769" name="Rectangle 25"/>
          <p:cNvSpPr>
            <a:spLocks noChangeArrowheads="1"/>
          </p:cNvSpPr>
          <p:nvPr/>
        </p:nvSpPr>
        <p:spPr bwMode="auto">
          <a:xfrm>
            <a:off x="6383338" y="4841875"/>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388</a:t>
            </a:r>
          </a:p>
        </p:txBody>
      </p:sp>
      <p:sp>
        <p:nvSpPr>
          <p:cNvPr id="170011" name="Rectangle 26"/>
          <p:cNvSpPr>
            <a:spLocks noChangeArrowheads="1"/>
          </p:cNvSpPr>
          <p:nvPr/>
        </p:nvSpPr>
        <p:spPr bwMode="auto">
          <a:xfrm>
            <a:off x="998538" y="5103813"/>
            <a:ext cx="1206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9</a:t>
            </a:r>
          </a:p>
        </p:txBody>
      </p:sp>
      <p:sp>
        <p:nvSpPr>
          <p:cNvPr id="31771" name="Rectangle 27"/>
          <p:cNvSpPr>
            <a:spLocks noChangeArrowheads="1"/>
          </p:cNvSpPr>
          <p:nvPr/>
        </p:nvSpPr>
        <p:spPr bwMode="auto">
          <a:xfrm>
            <a:off x="3663950" y="5103813"/>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400</a:t>
            </a:r>
          </a:p>
        </p:txBody>
      </p:sp>
      <p:sp>
        <p:nvSpPr>
          <p:cNvPr id="31772" name="Rectangle 28"/>
          <p:cNvSpPr>
            <a:spLocks noChangeArrowheads="1"/>
          </p:cNvSpPr>
          <p:nvPr/>
        </p:nvSpPr>
        <p:spPr bwMode="auto">
          <a:xfrm>
            <a:off x="6383338" y="5103813"/>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388</a:t>
            </a:r>
          </a:p>
        </p:txBody>
      </p:sp>
      <p:sp>
        <p:nvSpPr>
          <p:cNvPr id="170014" name="Rectangle 29"/>
          <p:cNvSpPr>
            <a:spLocks noChangeArrowheads="1"/>
          </p:cNvSpPr>
          <p:nvPr/>
        </p:nvSpPr>
        <p:spPr bwMode="auto">
          <a:xfrm>
            <a:off x="998538" y="5365750"/>
            <a:ext cx="2413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10</a:t>
            </a:r>
          </a:p>
        </p:txBody>
      </p:sp>
      <p:sp>
        <p:nvSpPr>
          <p:cNvPr id="31774" name="Rectangle 30"/>
          <p:cNvSpPr>
            <a:spLocks noChangeArrowheads="1"/>
          </p:cNvSpPr>
          <p:nvPr/>
        </p:nvSpPr>
        <p:spPr bwMode="auto">
          <a:xfrm>
            <a:off x="3663950" y="5365750"/>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420</a:t>
            </a:r>
          </a:p>
        </p:txBody>
      </p:sp>
      <p:sp>
        <p:nvSpPr>
          <p:cNvPr id="31775" name="Rectangle 31"/>
          <p:cNvSpPr>
            <a:spLocks noChangeArrowheads="1"/>
          </p:cNvSpPr>
          <p:nvPr/>
        </p:nvSpPr>
        <p:spPr bwMode="auto">
          <a:xfrm>
            <a:off x="6383338" y="5365750"/>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398</a:t>
            </a:r>
          </a:p>
        </p:txBody>
      </p:sp>
      <p:sp>
        <p:nvSpPr>
          <p:cNvPr id="170017" name="Rectangle 32"/>
          <p:cNvSpPr>
            <a:spLocks noChangeArrowheads="1"/>
          </p:cNvSpPr>
          <p:nvPr/>
        </p:nvSpPr>
        <p:spPr bwMode="auto">
          <a:xfrm>
            <a:off x="998538" y="5629275"/>
            <a:ext cx="2413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11</a:t>
            </a:r>
          </a:p>
        </p:txBody>
      </p:sp>
      <p:sp>
        <p:nvSpPr>
          <p:cNvPr id="31777" name="Rectangle 33"/>
          <p:cNvSpPr>
            <a:spLocks noChangeArrowheads="1"/>
          </p:cNvSpPr>
          <p:nvPr/>
        </p:nvSpPr>
        <p:spPr bwMode="auto">
          <a:xfrm>
            <a:off x="3663950" y="5629275"/>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430</a:t>
            </a:r>
          </a:p>
        </p:txBody>
      </p:sp>
      <p:sp>
        <p:nvSpPr>
          <p:cNvPr id="31778" name="Rectangle 34"/>
          <p:cNvSpPr>
            <a:spLocks noChangeArrowheads="1"/>
          </p:cNvSpPr>
          <p:nvPr/>
        </p:nvSpPr>
        <p:spPr bwMode="auto">
          <a:xfrm>
            <a:off x="6383338" y="5629275"/>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403</a:t>
            </a:r>
          </a:p>
        </p:txBody>
      </p:sp>
      <p:sp>
        <p:nvSpPr>
          <p:cNvPr id="170020" name="Rectangle 35"/>
          <p:cNvSpPr>
            <a:spLocks noChangeArrowheads="1"/>
          </p:cNvSpPr>
          <p:nvPr/>
        </p:nvSpPr>
        <p:spPr bwMode="auto">
          <a:xfrm>
            <a:off x="998538" y="5891213"/>
            <a:ext cx="2413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12</a:t>
            </a:r>
          </a:p>
        </p:txBody>
      </p:sp>
      <p:sp>
        <p:nvSpPr>
          <p:cNvPr id="31780" name="Rectangle 36"/>
          <p:cNvSpPr>
            <a:spLocks noChangeArrowheads="1"/>
          </p:cNvSpPr>
          <p:nvPr/>
        </p:nvSpPr>
        <p:spPr bwMode="auto">
          <a:xfrm>
            <a:off x="3663950" y="5891213"/>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385</a:t>
            </a:r>
          </a:p>
        </p:txBody>
      </p:sp>
      <p:sp>
        <p:nvSpPr>
          <p:cNvPr id="31781" name="Rectangle 37"/>
          <p:cNvSpPr>
            <a:spLocks noChangeArrowheads="1"/>
          </p:cNvSpPr>
          <p:nvPr/>
        </p:nvSpPr>
        <p:spPr bwMode="auto">
          <a:xfrm>
            <a:off x="6383338" y="5891213"/>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4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sz="1700">
                <a:solidFill>
                  <a:srgbClr val="000000"/>
                </a:solidFill>
                <a:latin typeface="Arial" charset="0"/>
              </a:rPr>
              <a:t>417</a:t>
            </a:r>
          </a:p>
        </p:txBody>
      </p:sp>
      <p:sp>
        <p:nvSpPr>
          <p:cNvPr id="170023" name="Line 38"/>
          <p:cNvSpPr>
            <a:spLocks noChangeShapeType="1"/>
          </p:cNvSpPr>
          <p:nvPr/>
        </p:nvSpPr>
        <p:spPr bwMode="auto">
          <a:xfrm>
            <a:off x="947738" y="2722563"/>
            <a:ext cx="1587" cy="3430587"/>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sp>
        <p:nvSpPr>
          <p:cNvPr id="170024" name="Rectangle 39"/>
          <p:cNvSpPr>
            <a:spLocks noChangeArrowheads="1"/>
          </p:cNvSpPr>
          <p:nvPr/>
        </p:nvSpPr>
        <p:spPr bwMode="auto">
          <a:xfrm>
            <a:off x="947738" y="2722563"/>
            <a:ext cx="20637" cy="3430587"/>
          </a:xfrm>
          <a:prstGeom prst="rect">
            <a:avLst/>
          </a:pr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sz="1800">
              <a:solidFill>
                <a:srgbClr val="000000"/>
              </a:solidFill>
              <a:latin typeface="Arial" charset="0"/>
            </a:endParaRPr>
          </a:p>
        </p:txBody>
      </p:sp>
      <p:sp>
        <p:nvSpPr>
          <p:cNvPr id="170025" name="Line 40"/>
          <p:cNvSpPr>
            <a:spLocks noChangeShapeType="1"/>
          </p:cNvSpPr>
          <p:nvPr/>
        </p:nvSpPr>
        <p:spPr bwMode="auto">
          <a:xfrm>
            <a:off x="2274888" y="2743200"/>
            <a:ext cx="1587" cy="340995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sp>
        <p:nvSpPr>
          <p:cNvPr id="170026" name="Rectangle 41"/>
          <p:cNvSpPr>
            <a:spLocks noChangeArrowheads="1"/>
          </p:cNvSpPr>
          <p:nvPr/>
        </p:nvSpPr>
        <p:spPr bwMode="auto">
          <a:xfrm>
            <a:off x="2274888" y="2743200"/>
            <a:ext cx="20637" cy="3409950"/>
          </a:xfrm>
          <a:prstGeom prst="rect">
            <a:avLst/>
          </a:pr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sz="1800">
              <a:solidFill>
                <a:srgbClr val="000000"/>
              </a:solidFill>
              <a:latin typeface="Arial" charset="0"/>
            </a:endParaRPr>
          </a:p>
        </p:txBody>
      </p:sp>
      <p:sp>
        <p:nvSpPr>
          <p:cNvPr id="170027" name="Line 42"/>
          <p:cNvSpPr>
            <a:spLocks noChangeShapeType="1"/>
          </p:cNvSpPr>
          <p:nvPr/>
        </p:nvSpPr>
        <p:spPr bwMode="auto">
          <a:xfrm>
            <a:off x="5243513" y="2743200"/>
            <a:ext cx="1587" cy="340995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sp>
        <p:nvSpPr>
          <p:cNvPr id="170028" name="Rectangle 43"/>
          <p:cNvSpPr>
            <a:spLocks noChangeArrowheads="1"/>
          </p:cNvSpPr>
          <p:nvPr/>
        </p:nvSpPr>
        <p:spPr bwMode="auto">
          <a:xfrm>
            <a:off x="5243513" y="2743200"/>
            <a:ext cx="19050" cy="3409950"/>
          </a:xfrm>
          <a:prstGeom prst="rect">
            <a:avLst/>
          </a:pr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sz="1800">
              <a:solidFill>
                <a:srgbClr val="000000"/>
              </a:solidFill>
              <a:latin typeface="Arial" charset="0"/>
            </a:endParaRPr>
          </a:p>
        </p:txBody>
      </p:sp>
      <p:sp>
        <p:nvSpPr>
          <p:cNvPr id="170029" name="Line 44"/>
          <p:cNvSpPr>
            <a:spLocks noChangeShapeType="1"/>
          </p:cNvSpPr>
          <p:nvPr/>
        </p:nvSpPr>
        <p:spPr bwMode="auto">
          <a:xfrm>
            <a:off x="8316913" y="2708275"/>
            <a:ext cx="1587" cy="340995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sp>
        <p:nvSpPr>
          <p:cNvPr id="170030" name="Rectangle 45"/>
          <p:cNvSpPr>
            <a:spLocks noChangeArrowheads="1"/>
          </p:cNvSpPr>
          <p:nvPr/>
        </p:nvSpPr>
        <p:spPr bwMode="auto">
          <a:xfrm>
            <a:off x="8316913" y="2708275"/>
            <a:ext cx="20637" cy="3409950"/>
          </a:xfrm>
          <a:prstGeom prst="rect">
            <a:avLst/>
          </a:pr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sz="1800">
              <a:solidFill>
                <a:srgbClr val="000000"/>
              </a:solidFill>
              <a:latin typeface="Arial" charset="0"/>
            </a:endParaRPr>
          </a:p>
        </p:txBody>
      </p:sp>
      <p:sp>
        <p:nvSpPr>
          <p:cNvPr id="170031" name="Rectangle 46"/>
          <p:cNvSpPr>
            <a:spLocks noChangeArrowheads="1"/>
          </p:cNvSpPr>
          <p:nvPr/>
        </p:nvSpPr>
        <p:spPr bwMode="auto">
          <a:xfrm>
            <a:off x="968375" y="2722563"/>
            <a:ext cx="7065963" cy="20637"/>
          </a:xfrm>
          <a:prstGeom prst="rect">
            <a:avLst/>
          </a:pr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sz="1800">
              <a:solidFill>
                <a:srgbClr val="000000"/>
              </a:solidFill>
              <a:latin typeface="Arial" charset="0"/>
            </a:endParaRPr>
          </a:p>
        </p:txBody>
      </p:sp>
      <p:sp>
        <p:nvSpPr>
          <p:cNvPr id="170032" name="Line 47"/>
          <p:cNvSpPr>
            <a:spLocks noChangeShapeType="1"/>
          </p:cNvSpPr>
          <p:nvPr/>
        </p:nvSpPr>
        <p:spPr bwMode="auto">
          <a:xfrm>
            <a:off x="1258888" y="2997200"/>
            <a:ext cx="7065962" cy="158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sp>
        <p:nvSpPr>
          <p:cNvPr id="170033" name="Rectangle 48"/>
          <p:cNvSpPr>
            <a:spLocks noChangeArrowheads="1"/>
          </p:cNvSpPr>
          <p:nvPr/>
        </p:nvSpPr>
        <p:spPr bwMode="auto">
          <a:xfrm>
            <a:off x="968375" y="2984500"/>
            <a:ext cx="7065963" cy="20638"/>
          </a:xfrm>
          <a:prstGeom prst="rect">
            <a:avLst/>
          </a:pr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sz="1800">
              <a:solidFill>
                <a:srgbClr val="000000"/>
              </a:solidFill>
              <a:latin typeface="Arial" charset="0"/>
            </a:endParaRPr>
          </a:p>
        </p:txBody>
      </p:sp>
      <p:sp>
        <p:nvSpPr>
          <p:cNvPr id="170034" name="Freeform 49"/>
          <p:cNvSpPr>
            <a:spLocks noChangeArrowheads="1"/>
          </p:cNvSpPr>
          <p:nvPr/>
        </p:nvSpPr>
        <p:spPr bwMode="auto">
          <a:xfrm>
            <a:off x="968375" y="6132513"/>
            <a:ext cx="7350125" cy="14287"/>
          </a:xfrm>
          <a:custGeom>
            <a:avLst/>
            <a:gdLst>
              <a:gd name="T0" fmla="*/ 0 w 4630"/>
              <a:gd name="T1" fmla="*/ 0 h 9"/>
              <a:gd name="T2" fmla="*/ 2147483647 w 4630"/>
              <a:gd name="T3" fmla="*/ 2147483647 h 9"/>
              <a:gd name="T4" fmla="*/ 0 60000 65536"/>
              <a:gd name="T5" fmla="*/ 0 60000 65536"/>
            </a:gdLst>
            <a:ahLst/>
            <a:cxnLst>
              <a:cxn ang="T4">
                <a:pos x="T0" y="T1"/>
              </a:cxn>
              <a:cxn ang="T5">
                <a:pos x="T2" y="T3"/>
              </a:cxn>
            </a:cxnLst>
            <a:rect l="0" t="0" r="r" b="b"/>
            <a:pathLst>
              <a:path w="4630" h="9">
                <a:moveTo>
                  <a:pt x="0" y="0"/>
                </a:moveTo>
                <a:lnTo>
                  <a:pt x="4630" y="9"/>
                </a:lnTo>
              </a:path>
            </a:pathLst>
          </a:cu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a:p>
        </p:txBody>
      </p:sp>
      <p:sp>
        <p:nvSpPr>
          <p:cNvPr id="170035" name="Rectangle 50"/>
          <p:cNvSpPr>
            <a:spLocks noChangeArrowheads="1"/>
          </p:cNvSpPr>
          <p:nvPr/>
        </p:nvSpPr>
        <p:spPr bwMode="auto">
          <a:xfrm>
            <a:off x="968375" y="6132513"/>
            <a:ext cx="7065963" cy="20637"/>
          </a:xfrm>
          <a:prstGeom prst="rect">
            <a:avLst/>
          </a:pr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sz="1800">
              <a:solidFill>
                <a:srgbClr val="000000"/>
              </a:solidFill>
              <a:latin typeface="Arial" charset="0"/>
            </a:endParaRPr>
          </a:p>
        </p:txBody>
      </p:sp>
      <p:sp>
        <p:nvSpPr>
          <p:cNvPr id="31795" name="Rectangle 51"/>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17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317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317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317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317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3176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3176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nodeType="clickEffect">
                                  <p:stCondLst>
                                    <p:cond delay="0"/>
                                  </p:stCondLst>
                                  <p:childTnLst>
                                    <p:set>
                                      <p:cBhvr additive="repl">
                                        <p:cTn id="34" dur="1" fill="hold">
                                          <p:stCondLst>
                                            <p:cond delay="0"/>
                                          </p:stCondLst>
                                        </p:cTn>
                                        <p:tgtEl>
                                          <p:spTgt spid="3176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fill="hold" nodeType="clickEffect">
                                  <p:stCondLst>
                                    <p:cond delay="0"/>
                                  </p:stCondLst>
                                  <p:childTnLst>
                                    <p:set>
                                      <p:cBhvr additive="repl">
                                        <p:cTn id="38" dur="1" fill="hold">
                                          <p:stCondLst>
                                            <p:cond delay="0"/>
                                          </p:stCondLst>
                                        </p:cTn>
                                        <p:tgtEl>
                                          <p:spTgt spid="3176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fill="hold" nodeType="clickEffect">
                                  <p:stCondLst>
                                    <p:cond delay="0"/>
                                  </p:stCondLst>
                                  <p:childTnLst>
                                    <p:set>
                                      <p:cBhvr additive="repl">
                                        <p:cTn id="42" dur="1" fill="hold">
                                          <p:stCondLst>
                                            <p:cond delay="0"/>
                                          </p:stCondLst>
                                        </p:cTn>
                                        <p:tgtEl>
                                          <p:spTgt spid="3176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fill="hold" nodeType="clickEffect">
                                  <p:stCondLst>
                                    <p:cond delay="0"/>
                                  </p:stCondLst>
                                  <p:childTnLst>
                                    <p:set>
                                      <p:cBhvr additive="repl">
                                        <p:cTn id="46" dur="1" fill="hold">
                                          <p:stCondLst>
                                            <p:cond delay="0"/>
                                          </p:stCondLst>
                                        </p:cTn>
                                        <p:tgtEl>
                                          <p:spTgt spid="3177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fill="hold" nodeType="clickEffect">
                                  <p:stCondLst>
                                    <p:cond delay="0"/>
                                  </p:stCondLst>
                                  <p:childTnLst>
                                    <p:set>
                                      <p:cBhvr additive="repl">
                                        <p:cTn id="50" dur="1" fill="hold">
                                          <p:stCondLst>
                                            <p:cond delay="0"/>
                                          </p:stCondLst>
                                        </p:cTn>
                                        <p:tgtEl>
                                          <p:spTgt spid="3177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fill="hold" nodeType="clickEffect">
                                  <p:stCondLst>
                                    <p:cond delay="0"/>
                                  </p:stCondLst>
                                  <p:childTnLst>
                                    <p:set>
                                      <p:cBhvr additive="repl">
                                        <p:cTn id="54" dur="1" fill="hold">
                                          <p:stCondLst>
                                            <p:cond delay="0"/>
                                          </p:stCondLst>
                                        </p:cTn>
                                        <p:tgtEl>
                                          <p:spTgt spid="3177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fill="hold" nodeType="clickEffect">
                                  <p:stCondLst>
                                    <p:cond delay="0"/>
                                  </p:stCondLst>
                                  <p:childTnLst>
                                    <p:set>
                                      <p:cBhvr additive="repl">
                                        <p:cTn id="58" dur="1" fill="hold">
                                          <p:stCondLst>
                                            <p:cond delay="0"/>
                                          </p:stCondLst>
                                        </p:cTn>
                                        <p:tgtEl>
                                          <p:spTgt spid="3177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fill="hold" nodeType="clickEffect">
                                  <p:stCondLst>
                                    <p:cond delay="0"/>
                                  </p:stCondLst>
                                  <p:childTnLst>
                                    <p:set>
                                      <p:cBhvr additive="repl">
                                        <p:cTn id="62" dur="1" fill="hold">
                                          <p:stCondLst>
                                            <p:cond delay="0"/>
                                          </p:stCondLst>
                                        </p:cTn>
                                        <p:tgtEl>
                                          <p:spTgt spid="3177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fill="hold" nodeType="clickEffect">
                                  <p:stCondLst>
                                    <p:cond delay="0"/>
                                  </p:stCondLst>
                                  <p:childTnLst>
                                    <p:set>
                                      <p:cBhvr additive="repl">
                                        <p:cTn id="66" dur="1" fill="hold">
                                          <p:stCondLst>
                                            <p:cond delay="0"/>
                                          </p:stCondLst>
                                        </p:cTn>
                                        <p:tgtEl>
                                          <p:spTgt spid="3177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fill="hold" nodeType="clickEffect">
                                  <p:stCondLst>
                                    <p:cond delay="0"/>
                                  </p:stCondLst>
                                  <p:childTnLst>
                                    <p:set>
                                      <p:cBhvr additive="repl">
                                        <p:cTn id="70" dur="1" fill="hold">
                                          <p:stCondLst>
                                            <p:cond delay="0"/>
                                          </p:stCondLst>
                                        </p:cTn>
                                        <p:tgtEl>
                                          <p:spTgt spid="3178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fill="hold" nodeType="clickEffect">
                                  <p:stCondLst>
                                    <p:cond delay="0"/>
                                  </p:stCondLst>
                                  <p:childTnLst>
                                    <p:set>
                                      <p:cBhvr additive="repl">
                                        <p:cTn id="74" dur="1" fill="hold">
                                          <p:stCondLst>
                                            <p:cond delay="0"/>
                                          </p:stCondLst>
                                        </p:cTn>
                                        <p:tgtEl>
                                          <p:spTgt spid="31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1"/>
          <p:cNvSpPr txBox="1">
            <a:spLocks noChangeArrowheads="1"/>
          </p:cNvSpPr>
          <p:nvPr/>
        </p:nvSpPr>
        <p:spPr bwMode="auto">
          <a:xfrm>
            <a:off x="381000" y="1219200"/>
            <a:ext cx="8305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p:txBody>
      </p:sp>
      <p:sp>
        <p:nvSpPr>
          <p:cNvPr id="32770"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pic>
        <p:nvPicPr>
          <p:cNvPr id="1710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916113"/>
            <a:ext cx="8281987" cy="44434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1"/>
          <p:cNvSpPr txBox="1">
            <a:spLocks noChangeArrowheads="1"/>
          </p:cNvSpPr>
          <p:nvPr/>
        </p:nvSpPr>
        <p:spPr bwMode="auto">
          <a:xfrm>
            <a:off x="381000" y="1219200"/>
            <a:ext cx="8305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p:txBody>
      </p:sp>
      <p:sp>
        <p:nvSpPr>
          <p:cNvPr id="33794"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pic>
        <p:nvPicPr>
          <p:cNvPr id="1720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844675"/>
            <a:ext cx="8280400" cy="4441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1"/>
          <p:cNvSpPr txBox="1">
            <a:spLocks noChangeArrowheads="1"/>
          </p:cNvSpPr>
          <p:nvPr/>
        </p:nvSpPr>
        <p:spPr bwMode="auto">
          <a:xfrm>
            <a:off x="304800" y="1066800"/>
            <a:ext cx="8305800" cy="538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Promedios móviles ponderados</a:t>
            </a:r>
          </a:p>
          <a:p>
            <a:pPr algn="just" eaLnBrk="1" hangingPunct="1"/>
            <a:endParaRPr lang="es-ES_tradnl" u="sng">
              <a:solidFill>
                <a:srgbClr val="000000"/>
              </a:solidFill>
            </a:endParaRPr>
          </a:p>
          <a:p>
            <a:pPr algn="just" eaLnBrk="1" hangingPunct="1"/>
            <a:r>
              <a:rPr lang="es-ES_tradnl">
                <a:solidFill>
                  <a:srgbClr val="000000"/>
                </a:solidFill>
              </a:rPr>
              <a:t>Cuando existe una tendencia, las ponderaciones pueden ser utilizadas para poner más énfasis en los valores recientes.</a:t>
            </a:r>
          </a:p>
          <a:p>
            <a:pPr algn="just" eaLnBrk="1" hangingPunct="1"/>
            <a:endParaRPr lang="es-ES_tradnl">
              <a:solidFill>
                <a:srgbClr val="000000"/>
              </a:solidFill>
            </a:endParaRPr>
          </a:p>
          <a:p>
            <a:pPr algn="just" eaLnBrk="1" hangingPunct="1"/>
            <a:endParaRPr lang="es-ES_tradnl">
              <a:solidFill>
                <a:srgbClr val="000000"/>
              </a:solidFill>
            </a:endParaRPr>
          </a:p>
          <a:p>
            <a:pPr algn="just" eaLnBrk="1" hangingPunct="1"/>
            <a:endParaRPr lang="es-ES_tradnl">
              <a:solidFill>
                <a:srgbClr val="000000"/>
              </a:solidFill>
            </a:endParaRPr>
          </a:p>
          <a:p>
            <a:pPr algn="just" eaLnBrk="1" hangingPunct="1"/>
            <a:r>
              <a:rPr lang="es-ES_tradnl">
                <a:solidFill>
                  <a:srgbClr val="000000"/>
                </a:solidFill>
              </a:rPr>
              <a:t>                                        s.a: </a:t>
            </a:r>
            <a:r>
              <a:rPr lang="es-ES_tradnl" sz="3200">
                <a:solidFill>
                  <a:srgbClr val="000000"/>
                </a:solidFill>
                <a:latin typeface="Symbol" pitchFamily="18" charset="2"/>
              </a:rPr>
              <a:t></a:t>
            </a:r>
            <a:r>
              <a:rPr lang="es-ES_tradnl">
                <a:solidFill>
                  <a:srgbClr val="000000"/>
                </a:solidFill>
              </a:rPr>
              <a:t>p</a:t>
            </a:r>
            <a:r>
              <a:rPr lang="es-ES_tradnl" sz="1400">
                <a:solidFill>
                  <a:srgbClr val="000000"/>
                </a:solidFill>
              </a:rPr>
              <a:t>i</a:t>
            </a:r>
            <a:r>
              <a:rPr lang="es-ES_tradnl">
                <a:solidFill>
                  <a:srgbClr val="000000"/>
                </a:solidFill>
              </a:rPr>
              <a:t> </a:t>
            </a:r>
            <a:r>
              <a:rPr lang="es-ES_tradnl">
                <a:solidFill>
                  <a:srgbClr val="000000"/>
                </a:solidFill>
                <a:latin typeface="Symbol" pitchFamily="18" charset="2"/>
              </a:rPr>
              <a:t></a:t>
            </a:r>
          </a:p>
          <a:p>
            <a:pPr algn="just" eaLnBrk="1" hangingPunct="1"/>
            <a:endParaRPr lang="es-ES_tradnl">
              <a:solidFill>
                <a:srgbClr val="000000"/>
              </a:solidFill>
            </a:endParaRPr>
          </a:p>
          <a:p>
            <a:pPr algn="just" eaLnBrk="1" hangingPunct="1"/>
            <a:r>
              <a:rPr lang="es-ES_tradnl">
                <a:solidFill>
                  <a:srgbClr val="000000"/>
                </a:solidFill>
              </a:rPr>
              <a:t>Donde:</a:t>
            </a:r>
          </a:p>
          <a:p>
            <a:pPr algn="just" eaLnBrk="1" hangingPunct="1"/>
            <a:r>
              <a:rPr lang="es-ES_tradnl">
                <a:solidFill>
                  <a:srgbClr val="000000"/>
                </a:solidFill>
              </a:rPr>
              <a:t>	A</a:t>
            </a:r>
            <a:r>
              <a:rPr lang="es-ES_tradnl" baseline="-25000">
                <a:solidFill>
                  <a:srgbClr val="000000"/>
                </a:solidFill>
              </a:rPr>
              <a:t>t-i</a:t>
            </a:r>
            <a:r>
              <a:rPr lang="es-ES_tradnl">
                <a:solidFill>
                  <a:srgbClr val="000000"/>
                </a:solidFill>
              </a:rPr>
              <a:t> : demanda real del periodo (t-i)</a:t>
            </a:r>
          </a:p>
          <a:p>
            <a:pPr algn="just" eaLnBrk="1" hangingPunct="1"/>
            <a:r>
              <a:rPr lang="es-ES_tradnl">
                <a:solidFill>
                  <a:srgbClr val="000000"/>
                </a:solidFill>
              </a:rPr>
              <a:t>	n :     número de periodos incluidos en el promedio</a:t>
            </a:r>
          </a:p>
          <a:p>
            <a:pPr algn="just" eaLnBrk="1" hangingPunct="1"/>
            <a:r>
              <a:rPr lang="es-ES_tradnl">
                <a:solidFill>
                  <a:srgbClr val="000000"/>
                </a:solidFill>
              </a:rPr>
              <a:t>	p</a:t>
            </a:r>
            <a:r>
              <a:rPr lang="es-ES_tradnl" sz="1200">
                <a:solidFill>
                  <a:srgbClr val="000000"/>
                </a:solidFill>
              </a:rPr>
              <a:t>t-i</a:t>
            </a:r>
            <a:r>
              <a:rPr lang="es-ES_tradnl">
                <a:solidFill>
                  <a:srgbClr val="000000"/>
                </a:solidFill>
              </a:rPr>
              <a:t>:    ponderación del periodo (t-i); 	</a:t>
            </a:r>
          </a:p>
          <a:p>
            <a:pPr algn="just" eaLnBrk="1" hangingPunct="1"/>
            <a:r>
              <a:rPr lang="es-ES_tradnl">
                <a:solidFill>
                  <a:srgbClr val="000000"/>
                </a:solidFill>
              </a:rPr>
              <a:t>	F</a:t>
            </a:r>
            <a:r>
              <a:rPr lang="es-ES_tradnl" sz="1200">
                <a:solidFill>
                  <a:srgbClr val="000000"/>
                </a:solidFill>
              </a:rPr>
              <a:t>t</a:t>
            </a:r>
            <a:r>
              <a:rPr lang="es-ES_tradnl">
                <a:solidFill>
                  <a:srgbClr val="000000"/>
                </a:solidFill>
              </a:rPr>
              <a:t> :    pronóstico para el periodo t</a:t>
            </a:r>
          </a:p>
        </p:txBody>
      </p:sp>
      <p:sp>
        <p:nvSpPr>
          <p:cNvPr id="34818"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graphicFrame>
        <p:nvGraphicFramePr>
          <p:cNvPr id="173060" name="Object 3"/>
          <p:cNvGraphicFramePr>
            <a:graphicFrameLocks noChangeAspect="1"/>
          </p:cNvGraphicFramePr>
          <p:nvPr/>
        </p:nvGraphicFramePr>
        <p:xfrm>
          <a:off x="3059113" y="2708275"/>
          <a:ext cx="2376487" cy="817563"/>
        </p:xfrm>
        <a:graphic>
          <a:graphicData uri="http://schemas.openxmlformats.org/presentationml/2006/ole">
            <mc:AlternateContent xmlns:mc="http://schemas.openxmlformats.org/markup-compatibility/2006">
              <mc:Choice xmlns:v="urn:schemas-microsoft-com:vml" Requires="v">
                <p:oleObj r:id="rId3" imgW="457193" imgH="457193" progId="">
                  <p:embed/>
                </p:oleObj>
              </mc:Choice>
              <mc:Fallback>
                <p:oleObj r:id="rId3" imgW="457193" imgH="457193"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708275"/>
                        <a:ext cx="2376487" cy="8175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1"/>
          <p:cNvSpPr txBox="1">
            <a:spLocks noChangeArrowheads="1"/>
          </p:cNvSpPr>
          <p:nvPr/>
        </p:nvSpPr>
        <p:spPr bwMode="auto">
          <a:xfrm>
            <a:off x="381000" y="1219200"/>
            <a:ext cx="8305800" cy="1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u="sng">
              <a:solidFill>
                <a:srgbClr val="000000"/>
              </a:solidFill>
            </a:endParaRPr>
          </a:p>
          <a:p>
            <a:pPr algn="just" eaLnBrk="1" hangingPunct="1"/>
            <a:endParaRPr lang="es-CL">
              <a:solidFill>
                <a:srgbClr val="000000"/>
              </a:solidFill>
            </a:endParaRPr>
          </a:p>
          <a:p>
            <a:pPr algn="just" eaLnBrk="1" hangingPunct="1"/>
            <a:endParaRPr lang="es-CL">
              <a:solidFill>
                <a:srgbClr val="000000"/>
              </a:solidFill>
            </a:endParaRPr>
          </a:p>
        </p:txBody>
      </p:sp>
      <p:sp>
        <p:nvSpPr>
          <p:cNvPr id="35842"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graphicFrame>
        <p:nvGraphicFramePr>
          <p:cNvPr id="174084" name="Object 3"/>
          <p:cNvGraphicFramePr>
            <a:graphicFrameLocks noChangeAspect="1"/>
          </p:cNvGraphicFramePr>
          <p:nvPr/>
        </p:nvGraphicFramePr>
        <p:xfrm>
          <a:off x="6011863" y="1628775"/>
          <a:ext cx="2376487" cy="1169988"/>
        </p:xfrm>
        <a:graphic>
          <a:graphicData uri="http://schemas.openxmlformats.org/presentationml/2006/ole">
            <mc:AlternateContent xmlns:mc="http://schemas.openxmlformats.org/markup-compatibility/2006">
              <mc:Choice xmlns:v="urn:schemas-microsoft-com:vml" Requires="v">
                <p:oleObj r:id="rId3" imgW="1990725" imgH="981075" progId="">
                  <p:embed/>
                </p:oleObj>
              </mc:Choice>
              <mc:Fallback>
                <p:oleObj r:id="rId3" imgW="1990725" imgH="981075"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1628775"/>
                        <a:ext cx="2376487" cy="1169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085" name="Object 4"/>
          <p:cNvGraphicFramePr>
            <a:graphicFrameLocks noChangeAspect="1"/>
          </p:cNvGraphicFramePr>
          <p:nvPr/>
        </p:nvGraphicFramePr>
        <p:xfrm>
          <a:off x="250825" y="2997200"/>
          <a:ext cx="8642350" cy="3228975"/>
        </p:xfrm>
        <a:graphic>
          <a:graphicData uri="http://schemas.openxmlformats.org/presentationml/2006/ole">
            <mc:AlternateContent xmlns:mc="http://schemas.openxmlformats.org/markup-compatibility/2006">
              <mc:Choice xmlns:v="urn:schemas-microsoft-com:vml" Requires="v">
                <p:oleObj r:id="rId5" imgW="7696313" imgH="2876711" progId="">
                  <p:embed/>
                </p:oleObj>
              </mc:Choice>
              <mc:Fallback>
                <p:oleObj r:id="rId5" imgW="7696313" imgH="2876711"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2997200"/>
                        <a:ext cx="8642350" cy="3228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1"/>
          <p:cNvSpPr txBox="1">
            <a:spLocks noChangeArrowheads="1"/>
          </p:cNvSpPr>
          <p:nvPr/>
        </p:nvSpPr>
        <p:spPr bwMode="auto">
          <a:xfrm>
            <a:off x="381000" y="1219200"/>
            <a:ext cx="8305800" cy="1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u="sng">
              <a:solidFill>
                <a:srgbClr val="000000"/>
              </a:solidFill>
            </a:endParaRPr>
          </a:p>
          <a:p>
            <a:pPr algn="just" eaLnBrk="1" hangingPunct="1"/>
            <a:endParaRPr lang="es-CL">
              <a:solidFill>
                <a:srgbClr val="000000"/>
              </a:solidFill>
            </a:endParaRPr>
          </a:p>
          <a:p>
            <a:pPr algn="just" eaLnBrk="1" hangingPunct="1"/>
            <a:endParaRPr lang="es-CL">
              <a:solidFill>
                <a:srgbClr val="000000"/>
              </a:solidFill>
            </a:endParaRPr>
          </a:p>
        </p:txBody>
      </p:sp>
      <p:sp>
        <p:nvSpPr>
          <p:cNvPr id="36866"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graphicFrame>
        <p:nvGraphicFramePr>
          <p:cNvPr id="175108" name="Object 3"/>
          <p:cNvGraphicFramePr>
            <a:graphicFrameLocks noChangeAspect="1"/>
          </p:cNvGraphicFramePr>
          <p:nvPr/>
        </p:nvGraphicFramePr>
        <p:xfrm>
          <a:off x="6011863" y="1628775"/>
          <a:ext cx="2376487" cy="1169988"/>
        </p:xfrm>
        <a:graphic>
          <a:graphicData uri="http://schemas.openxmlformats.org/presentationml/2006/ole">
            <mc:AlternateContent xmlns:mc="http://schemas.openxmlformats.org/markup-compatibility/2006">
              <mc:Choice xmlns:v="urn:schemas-microsoft-com:vml" Requires="v">
                <p:oleObj r:id="rId3" imgW="1990818" imgH="981246" progId="">
                  <p:embed/>
                </p:oleObj>
              </mc:Choice>
              <mc:Fallback>
                <p:oleObj r:id="rId3" imgW="1990818" imgH="981246"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1628775"/>
                        <a:ext cx="2376487" cy="1169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510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2924175"/>
            <a:ext cx="8713787" cy="3435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2022475" y="204788"/>
            <a:ext cx="6457950" cy="1104900"/>
          </a:xfrm>
        </p:spPr>
        <p:txBody>
          <a:bodyPr lIns="92075" tIns="46038" rIns="92075" bIns="46038"/>
          <a:lstStyle/>
          <a:p>
            <a:pPr eaLnBrk="1" fontAlgn="auto" hangingPunct="1">
              <a:spcAft>
                <a:spcPts val="0"/>
              </a:spcAft>
              <a:defRPr/>
            </a:pPr>
            <a:r>
              <a:rPr lang="es-ES_tradnl"/>
              <a:t>Pronósticos de Demanda</a:t>
            </a:r>
          </a:p>
        </p:txBody>
      </p:sp>
      <p:sp>
        <p:nvSpPr>
          <p:cNvPr id="139267" name="Rectangle 83"/>
          <p:cNvSpPr>
            <a:spLocks noChangeArrowheads="1"/>
          </p:cNvSpPr>
          <p:nvPr/>
        </p:nvSpPr>
        <p:spPr bwMode="auto">
          <a:xfrm>
            <a:off x="741363" y="1981200"/>
            <a:ext cx="6988175"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eaLnBrk="0" hangingPunct="0">
              <a:spcBef>
                <a:spcPct val="20000"/>
              </a:spcBef>
              <a:buClr>
                <a:srgbClr val="003366"/>
              </a:buClr>
              <a:buSzPct val="85000"/>
              <a:buFontTx/>
              <a:buChar char="•"/>
            </a:pPr>
            <a:r>
              <a:rPr lang="es-ES_tradnl">
                <a:solidFill>
                  <a:srgbClr val="000000"/>
                </a:solidFill>
                <a:cs typeface="Times New Roman" pitchFamily="18" charset="0"/>
              </a:rPr>
              <a:t>Los pronósticos son la base de la planificación corporativa a largo plazo.</a:t>
            </a:r>
          </a:p>
          <a:p>
            <a:pPr marL="342900" indent="-342900" algn="just" eaLnBrk="0" hangingPunct="0">
              <a:spcBef>
                <a:spcPct val="20000"/>
              </a:spcBef>
              <a:buClr>
                <a:srgbClr val="003366"/>
              </a:buClr>
              <a:buSzPct val="85000"/>
              <a:buFontTx/>
              <a:buChar char="•"/>
            </a:pPr>
            <a:r>
              <a:rPr lang="es-ES_tradnl">
                <a:solidFill>
                  <a:srgbClr val="000000"/>
                </a:solidFill>
                <a:cs typeface="Times New Roman" pitchFamily="18" charset="0"/>
              </a:rPr>
              <a:t>Los pronósticos al ser la base del plan de producción, cumplen un rol fundamental en las  decisiones táctico operacionales.</a:t>
            </a:r>
          </a:p>
        </p:txBody>
      </p:sp>
      <p:pic>
        <p:nvPicPr>
          <p:cNvPr id="1392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4881563"/>
            <a:ext cx="22098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1"/>
          <p:cNvSpPr txBox="1">
            <a:spLocks noChangeArrowheads="1"/>
          </p:cNvSpPr>
          <p:nvPr/>
        </p:nvSpPr>
        <p:spPr bwMode="auto">
          <a:xfrm>
            <a:off x="381000" y="1219200"/>
            <a:ext cx="8305800" cy="339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Desventaja de los promedios móviles</a:t>
            </a:r>
          </a:p>
          <a:p>
            <a:pPr algn="just" eaLnBrk="1" hangingPunct="1"/>
            <a:endParaRPr lang="es-CL">
              <a:solidFill>
                <a:srgbClr val="000000"/>
              </a:solidFill>
            </a:endParaRPr>
          </a:p>
          <a:p>
            <a:pPr algn="just" eaLnBrk="1" hangingPunct="1">
              <a:buFont typeface="Times New Roman" pitchFamily="18" charset="0"/>
              <a:buChar char="•"/>
            </a:pPr>
            <a:r>
              <a:rPr lang="es-CL">
                <a:solidFill>
                  <a:srgbClr val="000000"/>
                </a:solidFill>
              </a:rPr>
              <a:t>El incremento del número de datos (n) suavizan las fluctuaciones, y lo hace menos sensitivo a los cambios reales de la información.</a:t>
            </a:r>
          </a:p>
          <a:p>
            <a:pPr algn="just" eaLnBrk="1" hangingPunct="1"/>
            <a:endParaRPr lang="es-CL">
              <a:solidFill>
                <a:srgbClr val="000000"/>
              </a:solidFill>
            </a:endParaRPr>
          </a:p>
          <a:p>
            <a:pPr algn="just" eaLnBrk="1" hangingPunct="1">
              <a:buFont typeface="Times New Roman" pitchFamily="18" charset="0"/>
              <a:buChar char="•"/>
            </a:pPr>
            <a:r>
              <a:rPr lang="es-CL">
                <a:solidFill>
                  <a:srgbClr val="000000"/>
                </a:solidFill>
              </a:rPr>
              <a:t>No pueden reconocer muy bien las tendencias.</a:t>
            </a:r>
          </a:p>
          <a:p>
            <a:pPr algn="just" eaLnBrk="1" hangingPunct="1"/>
            <a:endParaRPr lang="es-CL">
              <a:solidFill>
                <a:srgbClr val="000000"/>
              </a:solidFill>
            </a:endParaRPr>
          </a:p>
          <a:p>
            <a:pPr algn="just" eaLnBrk="1" hangingPunct="1">
              <a:buFont typeface="Times New Roman" pitchFamily="18" charset="0"/>
              <a:buChar char="•"/>
            </a:pPr>
            <a:r>
              <a:rPr lang="es-CL">
                <a:solidFill>
                  <a:srgbClr val="000000"/>
                </a:solidFill>
              </a:rPr>
              <a:t>Requieren una gran cantidad de registros anteriores.</a:t>
            </a:r>
          </a:p>
        </p:txBody>
      </p:sp>
      <p:sp>
        <p:nvSpPr>
          <p:cNvPr id="37890"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1"/>
          <p:cNvSpPr txBox="1">
            <a:spLocks noChangeArrowheads="1"/>
          </p:cNvSpPr>
          <p:nvPr/>
        </p:nvSpPr>
        <p:spPr bwMode="auto">
          <a:xfrm>
            <a:off x="381000" y="1219200"/>
            <a:ext cx="8305800" cy="415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Error de pronóstico.</a:t>
            </a:r>
          </a:p>
          <a:p>
            <a:pPr algn="just" eaLnBrk="1" hangingPunct="1"/>
            <a:endParaRPr lang="es-CL">
              <a:solidFill>
                <a:srgbClr val="000000"/>
              </a:solidFill>
            </a:endParaRPr>
          </a:p>
          <a:p>
            <a:pPr algn="just" eaLnBrk="1" hangingPunct="1"/>
            <a:r>
              <a:rPr lang="es-CL">
                <a:solidFill>
                  <a:srgbClr val="000000"/>
                </a:solidFill>
              </a:rPr>
              <a:t>El error en el pronóstico se refiere a lo cerca que se halla el pronóstico del nivel de demanda real (residuales). </a:t>
            </a:r>
          </a:p>
          <a:p>
            <a:pPr algn="just" eaLnBrk="1" hangingPunct="1"/>
            <a:endParaRPr lang="es-CL">
              <a:solidFill>
                <a:srgbClr val="000000"/>
              </a:solidFill>
            </a:endParaRPr>
          </a:p>
          <a:p>
            <a:pPr algn="just" eaLnBrk="1" hangingPunct="1"/>
            <a:r>
              <a:rPr lang="es-CL">
                <a:solidFill>
                  <a:srgbClr val="000000"/>
                </a:solidFill>
              </a:rPr>
              <a:t>Se expresa adecuadamente en forma estadística como desviación estándar (S</a:t>
            </a:r>
            <a:r>
              <a:rPr lang="es-CL" baseline="-25000">
                <a:solidFill>
                  <a:srgbClr val="000000"/>
                </a:solidFill>
              </a:rPr>
              <a:t>F</a:t>
            </a:r>
            <a:r>
              <a:rPr lang="es-CL">
                <a:solidFill>
                  <a:srgbClr val="000000"/>
                </a:solidFill>
              </a:rPr>
              <a:t>) , varianza o desviación media absoluta (MAD).</a:t>
            </a:r>
          </a:p>
          <a:p>
            <a:pPr algn="just" eaLnBrk="1" hangingPunct="1"/>
            <a:endParaRPr lang="es-CL">
              <a:solidFill>
                <a:srgbClr val="000000"/>
              </a:solidFill>
            </a:endParaRPr>
          </a:p>
          <a:p>
            <a:pPr algn="just" eaLnBrk="1" hangingPunct="1"/>
            <a:r>
              <a:rPr lang="es-CL">
                <a:solidFill>
                  <a:srgbClr val="000000"/>
                </a:solidFill>
              </a:rPr>
              <a:t>Se busca proyectar un rango dentro del cual caerá la demanda real. Es decir, la ocurrencia del error debe estar dentro de ciertos límites de confianza.</a:t>
            </a:r>
          </a:p>
        </p:txBody>
      </p:sp>
      <p:sp>
        <p:nvSpPr>
          <p:cNvPr id="38914" name="Rectangle 2"/>
          <p:cNvSpPr>
            <a:spLocks noChangeArrowheads="1"/>
          </p:cNvSpPr>
          <p:nvPr/>
        </p:nvSpPr>
        <p:spPr bwMode="auto">
          <a:xfrm>
            <a:off x="2670175" y="3048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1"/>
          <p:cNvSpPr txBox="1">
            <a:spLocks noChangeArrowheads="1"/>
          </p:cNvSpPr>
          <p:nvPr/>
        </p:nvSpPr>
        <p:spPr bwMode="auto">
          <a:xfrm>
            <a:off x="468313" y="1219200"/>
            <a:ext cx="8218487" cy="431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Error de pronóstico.</a:t>
            </a:r>
          </a:p>
          <a:p>
            <a:pPr algn="just" eaLnBrk="1" hangingPunct="1"/>
            <a:endParaRPr lang="es-ES_tradnl" u="sng">
              <a:solidFill>
                <a:srgbClr val="000000"/>
              </a:solidFill>
            </a:endParaRPr>
          </a:p>
          <a:p>
            <a:pPr algn="just" eaLnBrk="1" hangingPunct="1"/>
            <a:r>
              <a:rPr lang="es-ES_tradnl">
                <a:solidFill>
                  <a:srgbClr val="000000"/>
                </a:solidFill>
              </a:rPr>
              <a:t>El error de un pronóstico de define como:</a:t>
            </a:r>
          </a:p>
          <a:p>
            <a:pPr algn="just" eaLnBrk="1" hangingPunct="1"/>
            <a:endParaRPr lang="es-ES_tradnl">
              <a:solidFill>
                <a:srgbClr val="000000"/>
              </a:solidFill>
            </a:endParaRPr>
          </a:p>
          <a:p>
            <a:pPr algn="ctr" eaLnBrk="1" hangingPunct="1"/>
            <a:r>
              <a:rPr lang="es-ES_tradnl">
                <a:solidFill>
                  <a:srgbClr val="000000"/>
                </a:solidFill>
              </a:rPr>
              <a:t>E</a:t>
            </a:r>
            <a:r>
              <a:rPr lang="es-ES_tradnl" baseline="-25000">
                <a:solidFill>
                  <a:srgbClr val="000000"/>
                </a:solidFill>
              </a:rPr>
              <a:t>t</a:t>
            </a:r>
            <a:r>
              <a:rPr lang="es-ES_tradnl">
                <a:solidFill>
                  <a:srgbClr val="000000"/>
                </a:solidFill>
              </a:rPr>
              <a:t>  =  A</a:t>
            </a:r>
            <a:r>
              <a:rPr lang="es-ES_tradnl" baseline="-25000">
                <a:solidFill>
                  <a:srgbClr val="000000"/>
                </a:solidFill>
              </a:rPr>
              <a:t>t</a:t>
            </a:r>
            <a:r>
              <a:rPr lang="es-ES_tradnl">
                <a:solidFill>
                  <a:srgbClr val="000000"/>
                </a:solidFill>
              </a:rPr>
              <a:t>  -  F</a:t>
            </a:r>
            <a:r>
              <a:rPr lang="es-ES_tradnl" baseline="-25000">
                <a:solidFill>
                  <a:srgbClr val="000000"/>
                </a:solidFill>
              </a:rPr>
              <a:t>t</a:t>
            </a:r>
          </a:p>
          <a:p>
            <a:pPr algn="just" eaLnBrk="1" hangingPunct="1"/>
            <a:endParaRPr lang="es-ES_tradnl">
              <a:solidFill>
                <a:srgbClr val="000000"/>
              </a:solidFill>
            </a:endParaRPr>
          </a:p>
          <a:p>
            <a:pPr algn="just" eaLnBrk="1" hangingPunct="1"/>
            <a:r>
              <a:rPr lang="es-ES_tradnl">
                <a:solidFill>
                  <a:srgbClr val="000000"/>
                </a:solidFill>
              </a:rPr>
              <a:t>Donde:</a:t>
            </a:r>
          </a:p>
          <a:p>
            <a:pPr algn="just" eaLnBrk="1" hangingPunct="1"/>
            <a:r>
              <a:rPr lang="es-ES_tradnl">
                <a:solidFill>
                  <a:srgbClr val="000000"/>
                </a:solidFill>
              </a:rPr>
              <a:t>	</a:t>
            </a:r>
          </a:p>
          <a:p>
            <a:pPr algn="just" eaLnBrk="1" hangingPunct="1"/>
            <a:r>
              <a:rPr lang="es-ES_tradnl">
                <a:solidFill>
                  <a:srgbClr val="000000"/>
                </a:solidFill>
              </a:rPr>
              <a:t>	A</a:t>
            </a:r>
            <a:r>
              <a:rPr lang="es-ES_tradnl" baseline="-25000">
                <a:solidFill>
                  <a:srgbClr val="000000"/>
                </a:solidFill>
              </a:rPr>
              <a:t>t</a:t>
            </a:r>
            <a:r>
              <a:rPr lang="es-ES_tradnl">
                <a:solidFill>
                  <a:srgbClr val="000000"/>
                </a:solidFill>
              </a:rPr>
              <a:t> : demanda real del periodo t.</a:t>
            </a:r>
          </a:p>
          <a:p>
            <a:pPr algn="just" eaLnBrk="1" hangingPunct="1"/>
            <a:r>
              <a:rPr lang="es-ES_tradnl">
                <a:solidFill>
                  <a:srgbClr val="000000"/>
                </a:solidFill>
              </a:rPr>
              <a:t>	F</a:t>
            </a:r>
            <a:r>
              <a:rPr lang="es-ES_tradnl" baseline="-25000">
                <a:solidFill>
                  <a:srgbClr val="000000"/>
                </a:solidFill>
              </a:rPr>
              <a:t>t</a:t>
            </a:r>
            <a:r>
              <a:rPr lang="es-ES_tradnl">
                <a:solidFill>
                  <a:srgbClr val="000000"/>
                </a:solidFill>
              </a:rPr>
              <a:t> : pronóstico para el periodo t.</a:t>
            </a:r>
          </a:p>
          <a:p>
            <a:pPr algn="just" eaLnBrk="1" hangingPunct="1"/>
            <a:r>
              <a:rPr lang="es-ES_tradnl">
                <a:solidFill>
                  <a:srgbClr val="000000"/>
                </a:solidFill>
              </a:rPr>
              <a:t>	E</a:t>
            </a:r>
            <a:r>
              <a:rPr lang="es-ES_tradnl" baseline="-25000">
                <a:solidFill>
                  <a:srgbClr val="000000"/>
                </a:solidFill>
              </a:rPr>
              <a:t>t</a:t>
            </a:r>
            <a:r>
              <a:rPr lang="es-ES_tradnl">
                <a:solidFill>
                  <a:srgbClr val="000000"/>
                </a:solidFill>
              </a:rPr>
              <a:t> : error en el periodo t.	</a:t>
            </a:r>
          </a:p>
        </p:txBody>
      </p:sp>
      <p:sp>
        <p:nvSpPr>
          <p:cNvPr id="39938" name="Rectangle 2"/>
          <p:cNvSpPr>
            <a:spLocks noChangeArrowheads="1"/>
          </p:cNvSpPr>
          <p:nvPr/>
        </p:nvSpPr>
        <p:spPr bwMode="auto">
          <a:xfrm>
            <a:off x="2670175" y="3048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1"/>
          <p:cNvSpPr txBox="1">
            <a:spLocks noChangeArrowheads="1"/>
          </p:cNvSpPr>
          <p:nvPr/>
        </p:nvSpPr>
        <p:spPr bwMode="auto">
          <a:xfrm>
            <a:off x="468313" y="1219200"/>
            <a:ext cx="8218487" cy="500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Varianza del pronóstico.</a:t>
            </a:r>
          </a:p>
          <a:p>
            <a:pPr algn="just" eaLnBrk="1" hangingPunct="1"/>
            <a:endParaRPr lang="es-ES_tradnl" u="sng">
              <a:solidFill>
                <a:srgbClr val="000000"/>
              </a:solidFill>
            </a:endParaRPr>
          </a:p>
          <a:p>
            <a:pPr algn="just" eaLnBrk="1" hangingPunct="1"/>
            <a:r>
              <a:rPr lang="es-ES_tradnl">
                <a:solidFill>
                  <a:srgbClr val="000000"/>
                </a:solidFill>
              </a:rPr>
              <a:t>La expresión para la desviación estándar es:</a:t>
            </a:r>
          </a:p>
          <a:p>
            <a:pPr algn="just" eaLnBrk="1" hangingPunct="1"/>
            <a:endParaRPr lang="es-ES_tradnl">
              <a:solidFill>
                <a:srgbClr val="000000"/>
              </a:solidFill>
            </a:endParaRPr>
          </a:p>
          <a:p>
            <a:pPr algn="just" eaLnBrk="1" hangingPunct="1"/>
            <a:endParaRPr lang="es-ES_tradnl">
              <a:solidFill>
                <a:srgbClr val="000000"/>
              </a:solidFill>
            </a:endParaRPr>
          </a:p>
          <a:p>
            <a:pPr algn="just" eaLnBrk="1" hangingPunct="1"/>
            <a:endParaRPr lang="es-ES_tradnl">
              <a:solidFill>
                <a:srgbClr val="000000"/>
              </a:solidFill>
            </a:endParaRPr>
          </a:p>
          <a:p>
            <a:pPr algn="just" eaLnBrk="1" hangingPunct="1"/>
            <a:endParaRPr lang="es-ES_tradnl">
              <a:solidFill>
                <a:srgbClr val="000000"/>
              </a:solidFill>
            </a:endParaRPr>
          </a:p>
          <a:p>
            <a:pPr algn="just" eaLnBrk="1" hangingPunct="1"/>
            <a:r>
              <a:rPr lang="es-ES_tradnl">
                <a:solidFill>
                  <a:srgbClr val="000000"/>
                </a:solidFill>
              </a:rPr>
              <a:t>Donde:</a:t>
            </a:r>
          </a:p>
          <a:p>
            <a:pPr algn="just" eaLnBrk="1" hangingPunct="1"/>
            <a:endParaRPr lang="es-ES_tradnl">
              <a:solidFill>
                <a:srgbClr val="000000"/>
              </a:solidFill>
            </a:endParaRPr>
          </a:p>
          <a:p>
            <a:pPr algn="just" eaLnBrk="1" hangingPunct="1"/>
            <a:r>
              <a:rPr lang="es-ES_tradnl">
                <a:solidFill>
                  <a:srgbClr val="000000"/>
                </a:solidFill>
              </a:rPr>
              <a:t>	S</a:t>
            </a:r>
            <a:r>
              <a:rPr lang="es-ES_tradnl" baseline="-25000">
                <a:solidFill>
                  <a:srgbClr val="000000"/>
                </a:solidFill>
              </a:rPr>
              <a:t>F</a:t>
            </a:r>
            <a:r>
              <a:rPr lang="es-ES_tradnl">
                <a:solidFill>
                  <a:srgbClr val="000000"/>
                </a:solidFill>
              </a:rPr>
              <a:t>: error estándar del pronostico</a:t>
            </a:r>
          </a:p>
          <a:p>
            <a:pPr algn="just" eaLnBrk="1" hangingPunct="1"/>
            <a:r>
              <a:rPr lang="es-ES_tradnl">
                <a:solidFill>
                  <a:srgbClr val="000000"/>
                </a:solidFill>
              </a:rPr>
              <a:t>	A</a:t>
            </a:r>
            <a:r>
              <a:rPr lang="es-ES_tradnl" baseline="-25000">
                <a:solidFill>
                  <a:srgbClr val="000000"/>
                </a:solidFill>
              </a:rPr>
              <a:t>t</a:t>
            </a:r>
            <a:r>
              <a:rPr lang="es-ES_tradnl">
                <a:solidFill>
                  <a:srgbClr val="000000"/>
                </a:solidFill>
              </a:rPr>
              <a:t> : demanda real del periodo t.</a:t>
            </a:r>
          </a:p>
          <a:p>
            <a:pPr algn="just" eaLnBrk="1" hangingPunct="1"/>
            <a:r>
              <a:rPr lang="es-ES_tradnl">
                <a:solidFill>
                  <a:srgbClr val="000000"/>
                </a:solidFill>
              </a:rPr>
              <a:t>	F</a:t>
            </a:r>
            <a:r>
              <a:rPr lang="es-ES_tradnl" baseline="-25000">
                <a:solidFill>
                  <a:srgbClr val="000000"/>
                </a:solidFill>
              </a:rPr>
              <a:t>t</a:t>
            </a:r>
            <a:r>
              <a:rPr lang="es-ES_tradnl">
                <a:solidFill>
                  <a:srgbClr val="000000"/>
                </a:solidFill>
              </a:rPr>
              <a:t> : pronostico para el periodo t.</a:t>
            </a:r>
          </a:p>
          <a:p>
            <a:pPr algn="just" eaLnBrk="1" hangingPunct="1"/>
            <a:r>
              <a:rPr lang="es-ES_tradnl">
                <a:solidFill>
                  <a:srgbClr val="000000"/>
                </a:solidFill>
              </a:rPr>
              <a:t>	n : número de periodos de pronostico.	</a:t>
            </a:r>
          </a:p>
        </p:txBody>
      </p:sp>
      <p:sp>
        <p:nvSpPr>
          <p:cNvPr id="40962" name="Rectangle 2"/>
          <p:cNvSpPr>
            <a:spLocks noChangeArrowheads="1"/>
          </p:cNvSpPr>
          <p:nvPr/>
        </p:nvSpPr>
        <p:spPr bwMode="auto">
          <a:xfrm>
            <a:off x="2670175" y="3048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pic>
        <p:nvPicPr>
          <p:cNvPr id="179223"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508743"/>
            <a:ext cx="2549600" cy="1210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1"/>
          <p:cNvSpPr txBox="1">
            <a:spLocks noChangeArrowheads="1"/>
          </p:cNvSpPr>
          <p:nvPr/>
        </p:nvSpPr>
        <p:spPr bwMode="auto">
          <a:xfrm>
            <a:off x="468313" y="1219200"/>
            <a:ext cx="8218487" cy="494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Error de pronóstico.</a:t>
            </a:r>
          </a:p>
          <a:p>
            <a:pPr algn="just" eaLnBrk="1" hangingPunct="1"/>
            <a:endParaRPr lang="es-ES_tradnl" u="sng">
              <a:solidFill>
                <a:srgbClr val="000000"/>
              </a:solidFill>
            </a:endParaRPr>
          </a:p>
          <a:p>
            <a:pPr algn="just" eaLnBrk="1" hangingPunct="1"/>
            <a:r>
              <a:rPr lang="es-ES_tradnl">
                <a:solidFill>
                  <a:srgbClr val="000000"/>
                </a:solidFill>
              </a:rPr>
              <a:t>La expresión para la desviación media absoluta es:</a:t>
            </a:r>
          </a:p>
          <a:p>
            <a:pPr algn="just" eaLnBrk="1" hangingPunct="1"/>
            <a:endParaRPr lang="es-ES_tradnl">
              <a:solidFill>
                <a:srgbClr val="000000"/>
              </a:solidFill>
            </a:endParaRPr>
          </a:p>
          <a:p>
            <a:pPr algn="just" eaLnBrk="1" hangingPunct="1"/>
            <a:endParaRPr lang="es-ES_tradnl">
              <a:solidFill>
                <a:srgbClr val="000000"/>
              </a:solidFill>
            </a:endParaRPr>
          </a:p>
          <a:p>
            <a:pPr algn="just" eaLnBrk="1" hangingPunct="1"/>
            <a:endParaRPr lang="es-ES_tradnl">
              <a:solidFill>
                <a:srgbClr val="000000"/>
              </a:solidFill>
            </a:endParaRPr>
          </a:p>
          <a:p>
            <a:pPr algn="just" eaLnBrk="1" hangingPunct="1"/>
            <a:r>
              <a:rPr lang="es-ES_tradnl">
                <a:solidFill>
                  <a:srgbClr val="000000"/>
                </a:solidFill>
              </a:rPr>
              <a:t>Donde:</a:t>
            </a:r>
          </a:p>
          <a:p>
            <a:pPr algn="just" eaLnBrk="1" hangingPunct="1"/>
            <a:endParaRPr lang="es-ES_tradnl">
              <a:solidFill>
                <a:srgbClr val="000000"/>
              </a:solidFill>
            </a:endParaRPr>
          </a:p>
          <a:p>
            <a:pPr algn="just" eaLnBrk="1" hangingPunct="1"/>
            <a:r>
              <a:rPr lang="es-ES_tradnl">
                <a:solidFill>
                  <a:srgbClr val="000000"/>
                </a:solidFill>
              </a:rPr>
              <a:t>	MAD: 	desviación media absoluta</a:t>
            </a:r>
          </a:p>
          <a:p>
            <a:pPr algn="just" eaLnBrk="1" hangingPunct="1"/>
            <a:r>
              <a:rPr lang="es-ES_tradnl">
                <a:solidFill>
                  <a:srgbClr val="000000"/>
                </a:solidFill>
              </a:rPr>
              <a:t>	A</a:t>
            </a:r>
            <a:r>
              <a:rPr lang="es-ES_tradnl" baseline="-25000">
                <a:solidFill>
                  <a:srgbClr val="000000"/>
                </a:solidFill>
              </a:rPr>
              <a:t>t</a:t>
            </a:r>
            <a:r>
              <a:rPr lang="es-ES_tradnl">
                <a:solidFill>
                  <a:srgbClr val="000000"/>
                </a:solidFill>
              </a:rPr>
              <a:t> : 	demanda real del periodo t</a:t>
            </a:r>
          </a:p>
          <a:p>
            <a:pPr algn="just" eaLnBrk="1" hangingPunct="1"/>
            <a:r>
              <a:rPr lang="es-ES_tradnl">
                <a:solidFill>
                  <a:srgbClr val="000000"/>
                </a:solidFill>
              </a:rPr>
              <a:t>	F</a:t>
            </a:r>
            <a:r>
              <a:rPr lang="es-ES_tradnl" baseline="-25000">
                <a:solidFill>
                  <a:srgbClr val="000000"/>
                </a:solidFill>
              </a:rPr>
              <a:t>t</a:t>
            </a:r>
            <a:r>
              <a:rPr lang="es-ES_tradnl">
                <a:solidFill>
                  <a:srgbClr val="000000"/>
                </a:solidFill>
              </a:rPr>
              <a:t> :  	pronóstico para el periodo</a:t>
            </a:r>
          </a:p>
          <a:p>
            <a:pPr algn="just" eaLnBrk="1" hangingPunct="1"/>
            <a:r>
              <a:rPr lang="es-ES_tradnl">
                <a:solidFill>
                  <a:srgbClr val="000000"/>
                </a:solidFill>
              </a:rPr>
              <a:t>	n :   	número de periodos	</a:t>
            </a:r>
          </a:p>
          <a:p>
            <a:pPr algn="just" eaLnBrk="1" hangingPunct="1"/>
            <a:endParaRPr lang="es-ES_tradnl">
              <a:solidFill>
                <a:srgbClr val="000000"/>
              </a:solidFill>
            </a:endParaRPr>
          </a:p>
        </p:txBody>
      </p:sp>
      <p:sp>
        <p:nvSpPr>
          <p:cNvPr id="43010" name="Rectangle 2"/>
          <p:cNvSpPr>
            <a:spLocks noChangeArrowheads="1"/>
          </p:cNvSpPr>
          <p:nvPr/>
        </p:nvSpPr>
        <p:spPr bwMode="auto">
          <a:xfrm>
            <a:off x="2670175" y="3048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pic>
        <p:nvPicPr>
          <p:cNvPr id="18127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610172"/>
            <a:ext cx="2595751" cy="108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6012160" y="4509120"/>
            <a:ext cx="2376264" cy="1015663"/>
          </a:xfrm>
          <a:prstGeom prst="rect">
            <a:avLst/>
          </a:prstGeom>
          <a:noFill/>
          <a:ln>
            <a:solidFill>
              <a:schemeClr val="accent1"/>
            </a:solidFill>
          </a:ln>
        </p:spPr>
        <p:txBody>
          <a:bodyPr wrap="square" rtlCol="0">
            <a:spAutoFit/>
          </a:bodyPr>
          <a:lstStyle/>
          <a:p>
            <a:pPr algn="just"/>
            <a:r>
              <a:rPr lang="es-CL" sz="2000"/>
              <a:t>Representa el error promedio mediante valores absolutos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70175" y="3048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3" name="2 CuadroTexto"/>
          <p:cNvSpPr txBox="1"/>
          <p:nvPr/>
        </p:nvSpPr>
        <p:spPr>
          <a:xfrm>
            <a:off x="539552" y="1124744"/>
            <a:ext cx="8136904" cy="2677656"/>
          </a:xfrm>
          <a:prstGeom prst="rect">
            <a:avLst/>
          </a:prstGeom>
          <a:noFill/>
        </p:spPr>
        <p:txBody>
          <a:bodyPr wrap="square" rtlCol="0">
            <a:spAutoFit/>
          </a:bodyPr>
          <a:lstStyle/>
          <a:p>
            <a:pPr algn="just"/>
            <a:r>
              <a:rPr lang="es-CL"/>
              <a:t>Cuando los errores que ocurren en el pronóstico tienen una distribución normal, el valor de la MAD se relaciona con la desviación estándar como:</a:t>
            </a:r>
          </a:p>
          <a:p>
            <a:pPr algn="just"/>
            <a:endParaRPr lang="es-CL" sz="1800"/>
          </a:p>
          <a:p>
            <a:pPr algn="ctr"/>
            <a:r>
              <a:rPr lang="es-CL"/>
              <a:t>1 desviación estándar ≈ 1,25 MAD</a:t>
            </a:r>
          </a:p>
          <a:p>
            <a:pPr algn="ctr"/>
            <a:r>
              <a:rPr lang="es-CL"/>
              <a:t>ó</a:t>
            </a:r>
          </a:p>
          <a:p>
            <a:pPr algn="ctr"/>
            <a:r>
              <a:rPr lang="es-CL"/>
              <a:t>1 MAD ≈ 0,8 desviaciones estándar</a:t>
            </a:r>
          </a:p>
        </p:txBody>
      </p:sp>
      <p:pic>
        <p:nvPicPr>
          <p:cNvPr id="533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895" y="3798143"/>
            <a:ext cx="637222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698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2670175" y="3048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180227" name="Text Box 2"/>
          <p:cNvSpPr txBox="1">
            <a:spLocks noChangeArrowheads="1"/>
          </p:cNvSpPr>
          <p:nvPr/>
        </p:nvSpPr>
        <p:spPr bwMode="auto">
          <a:xfrm>
            <a:off x="468313" y="1219200"/>
            <a:ext cx="8218487" cy="5265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Error de pronóstico.</a:t>
            </a:r>
          </a:p>
          <a:p>
            <a:pPr algn="just" eaLnBrk="1" hangingPunct="1"/>
            <a:endParaRPr lang="es-ES_tradnl" u="sng">
              <a:solidFill>
                <a:srgbClr val="000000"/>
              </a:solidFill>
            </a:endParaRPr>
          </a:p>
          <a:p>
            <a:pPr algn="just" eaLnBrk="1" hangingPunct="1"/>
            <a:r>
              <a:rPr lang="es-ES_tradnl">
                <a:solidFill>
                  <a:srgbClr val="000000"/>
                </a:solidFill>
              </a:rPr>
              <a:t>La fórmula para la varianza es la más usada actualmente, pero es válida si se asume que los errores se comportan como “ruido blanco gaussiano” y se tiene con una cantidad suficiente de datos.</a:t>
            </a:r>
          </a:p>
          <a:p>
            <a:pPr algn="just" eaLnBrk="1" hangingPunct="1"/>
            <a:endParaRPr lang="es-ES_tradnl">
              <a:solidFill>
                <a:srgbClr val="000000"/>
              </a:solidFill>
            </a:endParaRPr>
          </a:p>
          <a:p>
            <a:pPr algn="just" eaLnBrk="1" hangingPunct="1"/>
            <a:r>
              <a:rPr lang="es-ES_tradnl">
                <a:solidFill>
                  <a:srgbClr val="000000"/>
                </a:solidFill>
              </a:rPr>
              <a:t>En otro caso se deberá trabajar con formulaciones exactas y si no se puede asumir normalidad, con estadística no paramétrica.</a:t>
            </a:r>
          </a:p>
          <a:p>
            <a:pPr algn="just" eaLnBrk="1" hangingPunct="1"/>
            <a:endParaRPr lang="es-ES_tradnl">
              <a:solidFill>
                <a:srgbClr val="000000"/>
              </a:solidFill>
            </a:endParaRPr>
          </a:p>
          <a:p>
            <a:pPr algn="just" eaLnBrk="1" hangingPunct="1"/>
            <a:r>
              <a:rPr lang="es-ES_tradnl">
                <a:solidFill>
                  <a:srgbClr val="000000"/>
                </a:solidFill>
              </a:rPr>
              <a:t>Dado éstas y otras incertidumbres, es útil pensar en hacer las estimaciones de pronósticos utilizando intervalos de confianza.</a:t>
            </a:r>
          </a:p>
          <a:p>
            <a:pPr algn="just" eaLnBrk="1" hangingPunct="1"/>
            <a:endParaRPr lang="es-ES_tradnl">
              <a:solidFill>
                <a:srgbClr val="000000"/>
              </a:solidFill>
            </a:endParaRPr>
          </a:p>
          <a:p>
            <a:pPr algn="just" eaLnBrk="1" hangingPunct="1"/>
            <a:endParaRPr lang="es-ES_tradnl">
              <a:solidFill>
                <a:srgbClr val="000000"/>
              </a:solidFill>
            </a:endParaRPr>
          </a:p>
          <a:p>
            <a:pPr algn="just" eaLnBrk="1" hangingPunct="1"/>
            <a:endParaRPr lang="es-ES_tradnl">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1"/>
          <p:cNvSpPr txBox="1">
            <a:spLocks noChangeArrowheads="1"/>
          </p:cNvSpPr>
          <p:nvPr/>
        </p:nvSpPr>
        <p:spPr bwMode="auto">
          <a:xfrm>
            <a:off x="468313" y="1052513"/>
            <a:ext cx="8218487" cy="489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Ejemplo.</a:t>
            </a:r>
          </a:p>
          <a:p>
            <a:pPr algn="just" eaLnBrk="1" hangingPunct="1"/>
            <a:endParaRPr lang="es-ES_tradnl" u="sng">
              <a:solidFill>
                <a:srgbClr val="000000"/>
              </a:solidFill>
            </a:endParaRPr>
          </a:p>
          <a:p>
            <a:pPr algn="just" eaLnBrk="1" hangingPunct="1"/>
            <a:r>
              <a:rPr lang="es-ES_tradnl">
                <a:solidFill>
                  <a:srgbClr val="000000"/>
                </a:solidFill>
              </a:rPr>
              <a:t>Estimar la desviación estándar del pronóstico (S</a:t>
            </a:r>
            <a:r>
              <a:rPr lang="es-ES_tradnl" baseline="-25000">
                <a:solidFill>
                  <a:srgbClr val="000000"/>
                </a:solidFill>
              </a:rPr>
              <a:t>F</a:t>
            </a:r>
            <a:r>
              <a:rPr lang="es-ES_tradnl">
                <a:solidFill>
                  <a:srgbClr val="000000"/>
                </a:solidFill>
              </a:rPr>
              <a:t>) para los nueve periodos (n=9) pronosticados a través de promedios móviles.</a:t>
            </a:r>
          </a:p>
          <a:p>
            <a:pPr algn="just" eaLnBrk="1" hangingPunct="1"/>
            <a:endParaRPr lang="es-ES_tradnl">
              <a:solidFill>
                <a:srgbClr val="000000"/>
              </a:solidFill>
            </a:endParaRPr>
          </a:p>
          <a:p>
            <a:pPr algn="just" eaLnBrk="1" hangingPunct="1"/>
            <a:r>
              <a:rPr lang="es-ES_tradnl">
                <a:solidFill>
                  <a:srgbClr val="000000"/>
                </a:solidFill>
              </a:rPr>
              <a:t>Pronosticar la llegada de pacientes para la semana 13 con el método de promedios móviles de 3 semanas.</a:t>
            </a:r>
          </a:p>
          <a:p>
            <a:pPr algn="just" eaLnBrk="1" hangingPunct="1"/>
            <a:endParaRPr lang="es-ES_tradnl">
              <a:solidFill>
                <a:srgbClr val="000000"/>
              </a:solidFill>
            </a:endParaRPr>
          </a:p>
          <a:p>
            <a:pPr algn="just" eaLnBrk="1" hangingPunct="1"/>
            <a:r>
              <a:rPr lang="es-ES_tradnl">
                <a:solidFill>
                  <a:srgbClr val="000000"/>
                </a:solidFill>
              </a:rPr>
              <a:t>Suponiendo que los errores del pronóstico se distribuyen normalmente desarrollar un intervalo de confianza del 95% (1- </a:t>
            </a:r>
            <a:r>
              <a:rPr lang="es-ES_tradnl">
                <a:solidFill>
                  <a:srgbClr val="000000"/>
                </a:solidFill>
                <a:latin typeface="Symbol" pitchFamily="18" charset="2"/>
              </a:rPr>
              <a:t></a:t>
            </a:r>
            <a:r>
              <a:rPr lang="es-ES_tradnl">
                <a:solidFill>
                  <a:srgbClr val="000000"/>
                </a:solidFill>
              </a:rPr>
              <a:t>) para el pronóstico de la semana 13.</a:t>
            </a:r>
          </a:p>
          <a:p>
            <a:pPr algn="just" eaLnBrk="1" hangingPunct="1"/>
            <a:endParaRPr lang="es-ES_tradnl">
              <a:solidFill>
                <a:srgbClr val="000000"/>
              </a:solidFill>
            </a:endParaRPr>
          </a:p>
          <a:p>
            <a:pPr algn="just" eaLnBrk="1" hangingPunct="1"/>
            <a:endParaRPr lang="es-ES_tradnl">
              <a:solidFill>
                <a:srgbClr val="000000"/>
              </a:solidFill>
            </a:endParaRPr>
          </a:p>
        </p:txBody>
      </p:sp>
      <p:sp>
        <p:nvSpPr>
          <p:cNvPr id="44034" name="Rectangle 2"/>
          <p:cNvSpPr>
            <a:spLocks noChangeArrowheads="1"/>
          </p:cNvSpPr>
          <p:nvPr/>
        </p:nvSpPr>
        <p:spPr bwMode="auto">
          <a:xfrm>
            <a:off x="2487613" y="333375"/>
            <a:ext cx="439261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1"/>
          <p:cNvSpPr txBox="1">
            <a:spLocks noChangeArrowheads="1"/>
          </p:cNvSpPr>
          <p:nvPr/>
        </p:nvSpPr>
        <p:spPr bwMode="auto">
          <a:xfrm>
            <a:off x="468313" y="981075"/>
            <a:ext cx="8218487"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Ejemplo.</a:t>
            </a:r>
          </a:p>
          <a:p>
            <a:pPr algn="just" eaLnBrk="1" hangingPunct="1"/>
            <a:endParaRPr lang="es-ES_tradnl" u="sng">
              <a:solidFill>
                <a:srgbClr val="000000"/>
              </a:solidFill>
            </a:endParaRPr>
          </a:p>
          <a:p>
            <a:pPr algn="just" eaLnBrk="1" hangingPunct="1"/>
            <a:endParaRPr lang="es-ES_tradnl" u="sng">
              <a:solidFill>
                <a:srgbClr val="000000"/>
              </a:solidFill>
            </a:endParaRPr>
          </a:p>
        </p:txBody>
      </p:sp>
      <p:graphicFrame>
        <p:nvGraphicFramePr>
          <p:cNvPr id="183299" name="Object 2"/>
          <p:cNvGraphicFramePr>
            <a:graphicFrameLocks noChangeAspect="1"/>
          </p:cNvGraphicFramePr>
          <p:nvPr>
            <p:extLst>
              <p:ext uri="{D42A27DB-BD31-4B8C-83A1-F6EECF244321}">
                <p14:modId xmlns:p14="http://schemas.microsoft.com/office/powerpoint/2010/main" val="4127897277"/>
              </p:ext>
            </p:extLst>
          </p:nvPr>
        </p:nvGraphicFramePr>
        <p:xfrm>
          <a:off x="536575" y="1698625"/>
          <a:ext cx="5094288" cy="3409950"/>
        </p:xfrm>
        <a:graphic>
          <a:graphicData uri="http://schemas.openxmlformats.org/presentationml/2006/ole">
            <mc:AlternateContent xmlns:mc="http://schemas.openxmlformats.org/markup-compatibility/2006">
              <mc:Choice xmlns:v="urn:schemas-microsoft-com:vml" Requires="v">
                <p:oleObj name="Hoja de cálculo" r:id="rId3" imgW="4038713" imgH="2714552" progId="Excel.Sheet.8">
                  <p:embed/>
                </p:oleObj>
              </mc:Choice>
              <mc:Fallback>
                <p:oleObj name="Hoja de cálculo" r:id="rId3" imgW="4038713" imgH="2714552"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1698625"/>
                        <a:ext cx="5094288" cy="3409950"/>
                      </a:xfrm>
                      <a:prstGeom prst="rect">
                        <a:avLst/>
                      </a:prstGeom>
                      <a:noFill/>
                      <a:ln>
                        <a:noFill/>
                      </a:ln>
                      <a:effectLst/>
                    </p:spPr>
                  </p:pic>
                </p:oleObj>
              </mc:Fallback>
            </mc:AlternateContent>
          </a:graphicData>
        </a:graphic>
      </p:graphicFrame>
      <p:sp>
        <p:nvSpPr>
          <p:cNvPr id="45061" name="Rectangle 5"/>
          <p:cNvSpPr>
            <a:spLocks noChangeArrowheads="1"/>
          </p:cNvSpPr>
          <p:nvPr/>
        </p:nvSpPr>
        <p:spPr bwMode="auto">
          <a:xfrm>
            <a:off x="2560638" y="333375"/>
            <a:ext cx="439261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pic>
        <p:nvPicPr>
          <p:cNvPr id="183357" name="Picture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152" y="2999567"/>
            <a:ext cx="2862600" cy="98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3358" name="Picture 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5517232"/>
            <a:ext cx="3457301" cy="825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468313" y="981075"/>
            <a:ext cx="8218487" cy="192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charset="0"/>
                <a:ea typeface="ＭＳ Ｐゴシック" charset="0"/>
              </a:defRPr>
            </a:lvl9pPr>
          </a:lstStyle>
          <a:p>
            <a:pPr algn="just">
              <a:buFont typeface="Times New Roman" charset="0"/>
              <a:buNone/>
              <a:defRPr/>
            </a:pPr>
            <a:r>
              <a:rPr lang="es-ES_tradnl" u="sng"/>
              <a:t>Ejemplo.</a:t>
            </a:r>
          </a:p>
          <a:p>
            <a:pPr algn="just">
              <a:buFont typeface="Times New Roman" charset="0"/>
              <a:buNone/>
              <a:defRPr/>
            </a:pPr>
            <a:endParaRPr lang="es-ES_tradnl" u="sng"/>
          </a:p>
          <a:p>
            <a:pPr algn="just">
              <a:buFont typeface="Times New Roman" charset="0"/>
              <a:buNone/>
              <a:defRPr/>
            </a:pPr>
            <a:r>
              <a:rPr lang="es-ES_tradnl"/>
              <a:t>El intervalo de confianza para el pronostico de la semana 13, con un nivel de confianza de (1-</a:t>
            </a:r>
            <a:r>
              <a:rPr lang="es-ES_tradnl">
                <a:latin typeface="Symbol" charset="0"/>
              </a:rPr>
              <a:t></a:t>
            </a:r>
            <a:r>
              <a:rPr lang="es-ES_tradnl"/>
              <a:t>) = 95% es:</a:t>
            </a:r>
          </a:p>
          <a:p>
            <a:pPr algn="just">
              <a:buFont typeface="Times New Roman" charset="0"/>
              <a:buNone/>
              <a:defRPr/>
            </a:pPr>
            <a:endParaRPr lang="es-ES_tradnl"/>
          </a:p>
        </p:txBody>
      </p:sp>
      <p:graphicFrame>
        <p:nvGraphicFramePr>
          <p:cNvPr id="88066" name="Object 2"/>
          <p:cNvGraphicFramePr>
            <a:graphicFrameLocks noChangeAspect="1"/>
          </p:cNvGraphicFramePr>
          <p:nvPr/>
        </p:nvGraphicFramePr>
        <p:xfrm>
          <a:off x="3276600" y="2781300"/>
          <a:ext cx="2159000" cy="661988"/>
        </p:xfrm>
        <a:graphic>
          <a:graphicData uri="http://schemas.openxmlformats.org/presentationml/2006/ole">
            <mc:AlternateContent xmlns:mc="http://schemas.openxmlformats.org/markup-compatibility/2006">
              <mc:Choice xmlns:v="urn:schemas-microsoft-com:vml" Requires="v">
                <p:oleObj r:id="rId3" imgW="1185211" imgH="363481" progId="">
                  <p:embed/>
                </p:oleObj>
              </mc:Choice>
              <mc:Fallback>
                <p:oleObj r:id="rId3" imgW="1185211" imgH="36348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781300"/>
                        <a:ext cx="2159000" cy="661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8067" name="Object 3"/>
          <p:cNvGraphicFramePr>
            <a:graphicFrameLocks noChangeAspect="1"/>
          </p:cNvGraphicFramePr>
          <p:nvPr/>
        </p:nvGraphicFramePr>
        <p:xfrm>
          <a:off x="534988" y="3429000"/>
          <a:ext cx="5338762" cy="3108325"/>
        </p:xfrm>
        <a:graphic>
          <a:graphicData uri="http://schemas.openxmlformats.org/presentationml/2006/ole">
            <mc:AlternateContent xmlns:mc="http://schemas.openxmlformats.org/markup-compatibility/2006">
              <mc:Choice xmlns:v="urn:schemas-microsoft-com:vml" Requires="v">
                <p:oleObj r:id="rId5" imgW="2754633" imgH="1598624" progId="">
                  <p:embed/>
                </p:oleObj>
              </mc:Choice>
              <mc:Fallback>
                <p:oleObj r:id="rId5" imgW="2754633" imgH="1598624"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988" y="3429000"/>
                        <a:ext cx="5338762" cy="3108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6084" name="Rectangle 4"/>
          <p:cNvSpPr>
            <a:spLocks noChangeArrowheads="1"/>
          </p:cNvSpPr>
          <p:nvPr/>
        </p:nvSpPr>
        <p:spPr bwMode="auto">
          <a:xfrm>
            <a:off x="2487613" y="333375"/>
            <a:ext cx="439261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CL" b="1">
                <a:solidFill>
                  <a:srgbClr val="000000"/>
                </a:solidFill>
                <a:effectLst>
                  <a:outerShdw blurRad="38100" dist="38100" dir="2700000" algn="tl">
                    <a:srgbClr val="C0C0C0"/>
                  </a:outerShdw>
                </a:effectLst>
              </a:rPr>
              <a:t>PRONOSTICO DE DEMANDA</a:t>
            </a:r>
          </a:p>
        </p:txBody>
      </p:sp>
      <p:graphicFrame>
        <p:nvGraphicFramePr>
          <p:cNvPr id="88069"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r:id="rId7" imgW="531725" imgH="1004347" progId="">
                  <p:embed/>
                </p:oleObj>
              </mc:Choice>
              <mc:Fallback>
                <p:oleObj r:id="rId7" imgW="531725" imgH="1004347"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442269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1989138" y="333375"/>
            <a:ext cx="497046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NATURALEZA DE LA DEMANDA</a:t>
            </a:r>
          </a:p>
        </p:txBody>
      </p:sp>
      <p:sp>
        <p:nvSpPr>
          <p:cNvPr id="140291" name="Text Box 2"/>
          <p:cNvSpPr txBox="1">
            <a:spLocks noChangeArrowheads="1"/>
          </p:cNvSpPr>
          <p:nvPr/>
        </p:nvSpPr>
        <p:spPr bwMode="auto">
          <a:xfrm>
            <a:off x="611188" y="1143000"/>
            <a:ext cx="7993062" cy="304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Demanda espacial versus demanda temporal.</a:t>
            </a:r>
          </a:p>
          <a:p>
            <a:pPr algn="just" eaLnBrk="1" hangingPunct="1"/>
            <a:endParaRPr lang="es-CL" u="sng">
              <a:solidFill>
                <a:srgbClr val="000000"/>
              </a:solidFill>
            </a:endParaRPr>
          </a:p>
          <a:p>
            <a:pPr algn="just" eaLnBrk="1" hangingPunct="1"/>
            <a:r>
              <a:rPr lang="es-CL">
                <a:solidFill>
                  <a:srgbClr val="000000"/>
                </a:solidFill>
              </a:rPr>
              <a:t>Los niveles de demanda de un producto o servicio varían con el tiempo (temporal) y geográficamente (espacial).</a:t>
            </a:r>
          </a:p>
          <a:p>
            <a:pPr algn="just" eaLnBrk="1" hangingPunct="1"/>
            <a:endParaRPr lang="es-CL">
              <a:solidFill>
                <a:srgbClr val="000000"/>
              </a:solidFill>
            </a:endParaRPr>
          </a:p>
          <a:p>
            <a:pPr algn="just" eaLnBrk="1" hangingPunct="1"/>
            <a:r>
              <a:rPr lang="es-CL">
                <a:solidFill>
                  <a:srgbClr val="000000"/>
                </a:solidFill>
              </a:rPr>
              <a:t>El responsable de realizar los pronósticos deberá saber </a:t>
            </a:r>
            <a:r>
              <a:rPr lang="es-CL" b="1">
                <a:solidFill>
                  <a:srgbClr val="000000"/>
                </a:solidFill>
              </a:rPr>
              <a:t>dónde</a:t>
            </a:r>
            <a:r>
              <a:rPr lang="es-CL">
                <a:solidFill>
                  <a:srgbClr val="000000"/>
                </a:solidFill>
              </a:rPr>
              <a:t> tendrá lugar la demanda, </a:t>
            </a:r>
            <a:r>
              <a:rPr lang="es-CL" b="1">
                <a:solidFill>
                  <a:srgbClr val="000000"/>
                </a:solidFill>
              </a:rPr>
              <a:t>cuándo</a:t>
            </a:r>
            <a:r>
              <a:rPr lang="es-CL">
                <a:solidFill>
                  <a:srgbClr val="000000"/>
                </a:solidFill>
              </a:rPr>
              <a:t> lo hará, y </a:t>
            </a:r>
            <a:r>
              <a:rPr lang="es-CL" b="1">
                <a:solidFill>
                  <a:srgbClr val="000000"/>
                </a:solidFill>
              </a:rPr>
              <a:t>cuánto</a:t>
            </a:r>
            <a:r>
              <a:rPr lang="es-CL">
                <a:solidFill>
                  <a:srgbClr val="000000"/>
                </a:solidFill>
              </a:rPr>
              <a:t> será</a:t>
            </a:r>
          </a:p>
          <a:p>
            <a:pPr algn="just" eaLnBrk="1" hangingPunct="1"/>
            <a:endParaRPr lang="es-CL">
              <a:solidFill>
                <a:srgbClr val="000000"/>
              </a:solidFill>
            </a:endParaRPr>
          </a:p>
        </p:txBody>
      </p:sp>
      <p:pic>
        <p:nvPicPr>
          <p:cNvPr id="140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50" y="4724400"/>
            <a:ext cx="28860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0434" name="Picture 2" descr="Normal_tipificad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16632"/>
            <a:ext cx="4722643" cy="662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6361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850" y="398463"/>
            <a:ext cx="6192838" cy="637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1"/>
          <p:cNvSpPr txBox="1">
            <a:spLocks noChangeArrowheads="1"/>
          </p:cNvSpPr>
          <p:nvPr/>
        </p:nvSpPr>
        <p:spPr bwMode="auto">
          <a:xfrm>
            <a:off x="381000" y="1219200"/>
            <a:ext cx="8305800" cy="415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18891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Ajuste exponencial</a:t>
            </a:r>
          </a:p>
          <a:p>
            <a:pPr algn="just" eaLnBrk="1" hangingPunct="1"/>
            <a:endParaRPr lang="es-CL">
              <a:solidFill>
                <a:srgbClr val="000000"/>
              </a:solidFill>
            </a:endParaRPr>
          </a:p>
          <a:p>
            <a:pPr algn="just" eaLnBrk="1" hangingPunct="1"/>
            <a:r>
              <a:rPr lang="es-CL">
                <a:solidFill>
                  <a:srgbClr val="000000"/>
                </a:solidFill>
              </a:rPr>
              <a:t>El </a:t>
            </a:r>
            <a:r>
              <a:rPr lang="es-CL" b="1">
                <a:solidFill>
                  <a:srgbClr val="000000"/>
                </a:solidFill>
              </a:rPr>
              <a:t>método de ajuste exponencial</a:t>
            </a:r>
            <a:r>
              <a:rPr lang="es-CL">
                <a:solidFill>
                  <a:srgbClr val="000000"/>
                </a:solidFill>
              </a:rPr>
              <a:t> es un método de promedio móvil ponderado muy refinado que permite calcular el promedio de una serie de tiempo, asignando a las demandas recientes mayor ponderación que a las demandas posteriores.</a:t>
            </a:r>
          </a:p>
          <a:p>
            <a:pPr algn="just" eaLnBrk="1" hangingPunct="1"/>
            <a:endParaRPr lang="es-CL">
              <a:solidFill>
                <a:srgbClr val="000000"/>
              </a:solidFill>
            </a:endParaRPr>
          </a:p>
          <a:p>
            <a:pPr lvl="1" algn="just" eaLnBrk="1" hangingPunct="1">
              <a:buFont typeface="Times New Roman" pitchFamily="18" charset="0"/>
              <a:buChar char="•"/>
            </a:pPr>
            <a:r>
              <a:rPr lang="es-CL">
                <a:solidFill>
                  <a:srgbClr val="000000"/>
                </a:solidFill>
              </a:rPr>
              <a:t>Método de pronóstico fácil de usar y con buena precisión</a:t>
            </a:r>
          </a:p>
          <a:p>
            <a:pPr lvl="1" algn="just" eaLnBrk="1" hangingPunct="1">
              <a:buFont typeface="Times New Roman" pitchFamily="18" charset="0"/>
              <a:buChar char="•"/>
            </a:pPr>
            <a:r>
              <a:rPr lang="es-CL">
                <a:solidFill>
                  <a:srgbClr val="000000"/>
                </a:solidFill>
              </a:rPr>
              <a:t>Manejo por computador</a:t>
            </a:r>
          </a:p>
          <a:p>
            <a:pPr lvl="1" algn="just" eaLnBrk="1" hangingPunct="1">
              <a:buFont typeface="Times New Roman" pitchFamily="18" charset="0"/>
              <a:buChar char="•"/>
            </a:pPr>
            <a:r>
              <a:rPr lang="es-CL">
                <a:solidFill>
                  <a:srgbClr val="000000"/>
                </a:solidFill>
              </a:rPr>
              <a:t>Requiere de pocos datos y cálculos</a:t>
            </a:r>
          </a:p>
          <a:p>
            <a:pPr lvl="1" algn="just" eaLnBrk="1" hangingPunct="1">
              <a:buFont typeface="Times New Roman" pitchFamily="18" charset="0"/>
              <a:buChar char="•"/>
            </a:pPr>
            <a:r>
              <a:rPr lang="es-CL">
                <a:solidFill>
                  <a:srgbClr val="000000"/>
                </a:solidFill>
              </a:rPr>
              <a:t>Es la más utilizada de las técnicas de pronóstico</a:t>
            </a:r>
          </a:p>
        </p:txBody>
      </p:sp>
      <p:sp>
        <p:nvSpPr>
          <p:cNvPr id="47106"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dirty="0">
                <a:solidFill>
                  <a:srgbClr val="000000"/>
                </a:solidFill>
                <a:effectLst>
                  <a:outerShdw blurRad="38100" dist="38100" dir="2700000" algn="tl">
                    <a:srgbClr val="C0C0C0"/>
                  </a:outerShdw>
                </a:effectLst>
                <a:latin typeface="Arial"/>
              </a:rPr>
              <a:t>METODOS DE SERIES DE TIEMPO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381000" y="1219200"/>
            <a:ext cx="83058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1pPr>
            <a:lvl2pPr marL="1889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just" fontAlgn="auto">
              <a:spcBef>
                <a:spcPts val="0"/>
              </a:spcBef>
              <a:spcAft>
                <a:spcPts val="0"/>
              </a:spcAft>
              <a:defRPr/>
            </a:pPr>
            <a:r>
              <a:rPr lang="es-CL" u="sng" dirty="0"/>
              <a:t>Ajuste o alisamiento exponencial</a:t>
            </a:r>
          </a:p>
          <a:p>
            <a:pPr algn="just" fontAlgn="auto">
              <a:spcBef>
                <a:spcPts val="0"/>
              </a:spcBef>
              <a:spcAft>
                <a:spcPts val="0"/>
              </a:spcAft>
              <a:defRPr/>
            </a:pPr>
            <a:endParaRPr lang="es-CL" dirty="0"/>
          </a:p>
          <a:p>
            <a:pPr marL="342900" indent="-342900" algn="just" fontAlgn="auto">
              <a:spcBef>
                <a:spcPts val="0"/>
              </a:spcBef>
              <a:spcAft>
                <a:spcPts val="0"/>
              </a:spcAft>
              <a:buFont typeface="Arial" panose="020B0604020202020204" pitchFamily="34" charset="0"/>
              <a:buChar char="•"/>
              <a:defRPr/>
            </a:pPr>
            <a:r>
              <a:rPr lang="es-CL" dirty="0"/>
              <a:t>En estos métodos, cada vez que se añade un nuevo dato, se elimina la observación más antigua y se calcula el nuevo pronóstico.</a:t>
            </a:r>
          </a:p>
          <a:p>
            <a:pPr marL="342900" indent="-342900" algn="just" fontAlgn="auto">
              <a:spcBef>
                <a:spcPts val="0"/>
              </a:spcBef>
              <a:spcAft>
                <a:spcPts val="0"/>
              </a:spcAft>
              <a:buFont typeface="Arial" panose="020B0604020202020204" pitchFamily="34" charset="0"/>
              <a:buChar char="•"/>
              <a:defRPr/>
            </a:pPr>
            <a:r>
              <a:rPr lang="es-CL" dirty="0"/>
              <a:t>Considera válida la premisa de que la importancia de los datos disminuye mientras más antiguos sean.</a:t>
            </a:r>
          </a:p>
          <a:p>
            <a:pPr marL="342900" indent="-342900" algn="just" fontAlgn="auto">
              <a:spcBef>
                <a:spcPts val="0"/>
              </a:spcBef>
              <a:spcAft>
                <a:spcPts val="0"/>
              </a:spcAft>
              <a:buFont typeface="Arial" panose="020B0604020202020204" pitchFamily="34" charset="0"/>
              <a:buChar char="•"/>
              <a:defRPr/>
            </a:pPr>
            <a:r>
              <a:rPr lang="es-CL" dirty="0"/>
              <a:t>Para realizar el pronóstico sólo se necesitan tres datos: el pronóstico más reciente (F</a:t>
            </a:r>
            <a:r>
              <a:rPr lang="es-CL" baseline="-25000" dirty="0"/>
              <a:t>t-1</a:t>
            </a:r>
            <a:r>
              <a:rPr lang="es-CL" dirty="0"/>
              <a:t>), la demanda que se presentó para ese período (A</a:t>
            </a:r>
            <a:r>
              <a:rPr lang="es-CL" baseline="-25000" dirty="0"/>
              <a:t>t-1</a:t>
            </a:r>
            <a:r>
              <a:rPr lang="es-CL" dirty="0"/>
              <a:t>) y una </a:t>
            </a:r>
            <a:r>
              <a:rPr lang="es-CL" i="1" dirty="0"/>
              <a:t>constante de </a:t>
            </a:r>
            <a:r>
              <a:rPr lang="es-CL" i="1" dirty="0" err="1"/>
              <a:t>suavizamiento</a:t>
            </a:r>
            <a:r>
              <a:rPr lang="es-CL" i="1" dirty="0"/>
              <a:t> (</a:t>
            </a:r>
            <a:r>
              <a:rPr lang="el-GR" i="1" dirty="0"/>
              <a:t>α</a:t>
            </a:r>
            <a:r>
              <a:rPr lang="es-CL" i="1" dirty="0"/>
              <a:t>).</a:t>
            </a:r>
          </a:p>
          <a:p>
            <a:pPr algn="just" fontAlgn="auto">
              <a:spcBef>
                <a:spcPts val="0"/>
              </a:spcBef>
              <a:spcAft>
                <a:spcPts val="0"/>
              </a:spcAft>
              <a:defRPr/>
            </a:pPr>
            <a:endParaRPr lang="es-CL" dirty="0"/>
          </a:p>
          <a:p>
            <a:pPr algn="just" fontAlgn="auto">
              <a:spcBef>
                <a:spcPts val="0"/>
              </a:spcBef>
              <a:spcAft>
                <a:spcPts val="0"/>
              </a:spcAft>
              <a:defRPr/>
            </a:pPr>
            <a:endParaRPr lang="es-CL" dirty="0"/>
          </a:p>
        </p:txBody>
      </p:sp>
      <p:sp>
        <p:nvSpPr>
          <p:cNvPr id="3"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dirty="0">
                <a:solidFill>
                  <a:srgbClr val="000000"/>
                </a:solidFill>
                <a:effectLst>
                  <a:outerShdw blurRad="38100" dist="38100" dir="2700000" algn="tl">
                    <a:srgbClr val="C0C0C0"/>
                  </a:outerShdw>
                </a:effectLst>
                <a:latin typeface="Arial"/>
              </a:rPr>
              <a:t>METODOS DE SERIES DE TIEMPO</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1"/>
          <p:cNvSpPr txBox="1">
            <a:spLocks noChangeArrowheads="1"/>
          </p:cNvSpPr>
          <p:nvPr/>
        </p:nvSpPr>
        <p:spPr bwMode="auto">
          <a:xfrm>
            <a:off x="381000" y="1219200"/>
            <a:ext cx="8305800" cy="526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Ajuste exponencial</a:t>
            </a:r>
          </a:p>
          <a:p>
            <a:pPr algn="just" eaLnBrk="1" hangingPunct="1"/>
            <a:endParaRPr lang="es-ES_tradnl" dirty="0">
              <a:solidFill>
                <a:srgbClr val="000000"/>
              </a:solidFill>
            </a:endParaRPr>
          </a:p>
          <a:p>
            <a:pPr algn="ctr" eaLnBrk="1" hangingPunct="1"/>
            <a:r>
              <a:rPr lang="es-ES_tradnl" dirty="0">
                <a:solidFill>
                  <a:srgbClr val="000000"/>
                </a:solidFill>
              </a:rPr>
              <a:t>F</a:t>
            </a:r>
            <a:r>
              <a:rPr lang="es-ES_tradnl" baseline="-25000" dirty="0">
                <a:solidFill>
                  <a:srgbClr val="000000"/>
                </a:solidFill>
              </a:rPr>
              <a:t>t</a:t>
            </a:r>
            <a:r>
              <a:rPr lang="es-ES_tradnl" dirty="0">
                <a:solidFill>
                  <a:srgbClr val="000000"/>
                </a:solidFill>
              </a:rPr>
              <a:t> = F</a:t>
            </a:r>
            <a:r>
              <a:rPr lang="es-ES_tradnl" baseline="-25000" dirty="0">
                <a:solidFill>
                  <a:srgbClr val="000000"/>
                </a:solidFill>
              </a:rPr>
              <a:t>t-1</a:t>
            </a:r>
            <a:r>
              <a:rPr lang="es-ES_tradnl" dirty="0">
                <a:solidFill>
                  <a:srgbClr val="000000"/>
                </a:solidFill>
              </a:rPr>
              <a:t> + </a:t>
            </a:r>
            <a:r>
              <a:rPr lang="es-ES_tradnl" dirty="0">
                <a:solidFill>
                  <a:srgbClr val="000000"/>
                </a:solidFill>
                <a:latin typeface="Symbol" pitchFamily="18" charset="2"/>
              </a:rPr>
              <a:t></a:t>
            </a:r>
            <a:r>
              <a:rPr lang="es-ES_tradnl" dirty="0">
                <a:solidFill>
                  <a:srgbClr val="000000"/>
                </a:solidFill>
              </a:rPr>
              <a:t>(A</a:t>
            </a:r>
            <a:r>
              <a:rPr lang="es-ES_tradnl" baseline="-25000" dirty="0">
                <a:solidFill>
                  <a:srgbClr val="000000"/>
                </a:solidFill>
              </a:rPr>
              <a:t>t-1</a:t>
            </a:r>
            <a:r>
              <a:rPr lang="es-ES_tradnl" dirty="0">
                <a:solidFill>
                  <a:srgbClr val="000000"/>
                </a:solidFill>
              </a:rPr>
              <a:t> – F</a:t>
            </a:r>
            <a:r>
              <a:rPr lang="es-ES_tradnl" baseline="-25000" dirty="0">
                <a:solidFill>
                  <a:srgbClr val="000000"/>
                </a:solidFill>
              </a:rPr>
              <a:t>t-1</a:t>
            </a:r>
            <a:r>
              <a:rPr lang="es-ES_tradnl" dirty="0">
                <a:solidFill>
                  <a:srgbClr val="000000"/>
                </a:solidFill>
              </a:rPr>
              <a:t>)</a:t>
            </a:r>
          </a:p>
          <a:p>
            <a:pPr algn="ctr" eaLnBrk="1" hangingPunct="1"/>
            <a:endParaRPr lang="es-ES_tradnl" dirty="0">
              <a:solidFill>
                <a:srgbClr val="000000"/>
              </a:solidFill>
            </a:endParaRPr>
          </a:p>
          <a:p>
            <a:pPr algn="just" eaLnBrk="1" hangingPunct="1"/>
            <a:r>
              <a:rPr lang="es-ES_tradnl" dirty="0">
                <a:solidFill>
                  <a:srgbClr val="000000"/>
                </a:solidFill>
              </a:rPr>
              <a:t>Donde:</a:t>
            </a:r>
          </a:p>
          <a:p>
            <a:pPr algn="just" eaLnBrk="1" hangingPunct="1"/>
            <a:r>
              <a:rPr lang="es-ES_tradnl" dirty="0">
                <a:solidFill>
                  <a:srgbClr val="000000"/>
                </a:solidFill>
              </a:rPr>
              <a:t>	</a:t>
            </a:r>
          </a:p>
          <a:p>
            <a:pPr algn="just" eaLnBrk="1" hangingPunct="1"/>
            <a:r>
              <a:rPr lang="es-ES_tradnl" dirty="0">
                <a:solidFill>
                  <a:srgbClr val="000000"/>
                </a:solidFill>
              </a:rPr>
              <a:t>	</a:t>
            </a:r>
            <a:r>
              <a:rPr lang="es-ES_tradnl" dirty="0">
                <a:solidFill>
                  <a:srgbClr val="000000"/>
                </a:solidFill>
                <a:latin typeface="Symbol" pitchFamily="18" charset="2"/>
              </a:rPr>
              <a:t></a:t>
            </a:r>
            <a:r>
              <a:rPr lang="es-ES_tradnl" dirty="0">
                <a:solidFill>
                  <a:srgbClr val="000000"/>
                </a:solidFill>
              </a:rPr>
              <a:t>  = constante de ajuste exponencial; </a:t>
            </a:r>
            <a:r>
              <a:rPr lang="es-ES_tradnl" dirty="0">
                <a:solidFill>
                  <a:srgbClr val="000000"/>
                </a:solidFill>
                <a:latin typeface="Symbol" pitchFamily="18" charset="2"/>
              </a:rPr>
              <a:t></a:t>
            </a:r>
          </a:p>
          <a:p>
            <a:pPr algn="just" eaLnBrk="1" hangingPunct="1"/>
            <a:r>
              <a:rPr lang="es-ES_tradnl" dirty="0">
                <a:solidFill>
                  <a:srgbClr val="000000"/>
                </a:solidFill>
              </a:rPr>
              <a:t>	F</a:t>
            </a:r>
            <a:r>
              <a:rPr lang="es-ES_tradnl" sz="1200" dirty="0">
                <a:solidFill>
                  <a:srgbClr val="000000"/>
                </a:solidFill>
              </a:rPr>
              <a:t>t</a:t>
            </a:r>
            <a:r>
              <a:rPr lang="es-ES_tradnl" dirty="0">
                <a:solidFill>
                  <a:srgbClr val="000000"/>
                </a:solidFill>
              </a:rPr>
              <a:t>  = pronóstico para el período t</a:t>
            </a:r>
          </a:p>
          <a:p>
            <a:pPr algn="just" eaLnBrk="1" hangingPunct="1"/>
            <a:r>
              <a:rPr lang="es-ES_tradnl" dirty="0">
                <a:solidFill>
                  <a:srgbClr val="000000"/>
                </a:solidFill>
              </a:rPr>
              <a:t>	F</a:t>
            </a:r>
            <a:r>
              <a:rPr lang="es-ES_tradnl" sz="1200" dirty="0">
                <a:solidFill>
                  <a:srgbClr val="000000"/>
                </a:solidFill>
              </a:rPr>
              <a:t>t-1</a:t>
            </a:r>
            <a:r>
              <a:rPr lang="es-ES_tradnl" dirty="0">
                <a:solidFill>
                  <a:srgbClr val="000000"/>
                </a:solidFill>
              </a:rPr>
              <a:t> =  pronóstico para el período t-1</a:t>
            </a:r>
          </a:p>
          <a:p>
            <a:pPr algn="just" eaLnBrk="1" hangingPunct="1"/>
            <a:r>
              <a:rPr lang="es-ES_tradnl" dirty="0">
                <a:solidFill>
                  <a:srgbClr val="000000"/>
                </a:solidFill>
              </a:rPr>
              <a:t>	A</a:t>
            </a:r>
            <a:r>
              <a:rPr lang="es-ES_tradnl" sz="1200" dirty="0">
                <a:solidFill>
                  <a:srgbClr val="000000"/>
                </a:solidFill>
              </a:rPr>
              <a:t>t-1</a:t>
            </a:r>
            <a:r>
              <a:rPr lang="es-ES_tradnl" dirty="0">
                <a:solidFill>
                  <a:srgbClr val="000000"/>
                </a:solidFill>
              </a:rPr>
              <a:t> = demanda real del período t-1</a:t>
            </a:r>
          </a:p>
          <a:p>
            <a:pPr algn="just" eaLnBrk="1" hangingPunct="1"/>
            <a:endParaRPr lang="es-ES_tradnl" dirty="0">
              <a:solidFill>
                <a:srgbClr val="000000"/>
              </a:solidFill>
            </a:endParaRPr>
          </a:p>
          <a:p>
            <a:pPr algn="ctr" eaLnBrk="1" hangingPunct="1"/>
            <a:endParaRPr lang="es-ES_tradnl" dirty="0">
              <a:solidFill>
                <a:srgbClr val="000000"/>
              </a:solidFill>
            </a:endParaRPr>
          </a:p>
          <a:p>
            <a:pPr algn="ctr" eaLnBrk="1" hangingPunct="1"/>
            <a:r>
              <a:rPr lang="es-ES_tradnl" dirty="0">
                <a:solidFill>
                  <a:srgbClr val="000000"/>
                </a:solidFill>
              </a:rPr>
              <a:t>F</a:t>
            </a:r>
            <a:r>
              <a:rPr lang="es-ES_tradnl" baseline="-25000" dirty="0">
                <a:solidFill>
                  <a:srgbClr val="000000"/>
                </a:solidFill>
              </a:rPr>
              <a:t>t</a:t>
            </a:r>
            <a:r>
              <a:rPr lang="es-ES_tradnl" dirty="0">
                <a:solidFill>
                  <a:srgbClr val="000000"/>
                </a:solidFill>
              </a:rPr>
              <a:t> = (1-</a:t>
            </a:r>
            <a:r>
              <a:rPr lang="es-ES_tradnl" dirty="0">
                <a:solidFill>
                  <a:srgbClr val="000000"/>
                </a:solidFill>
                <a:latin typeface="Symbol" pitchFamily="18" charset="2"/>
              </a:rPr>
              <a:t>) </a:t>
            </a:r>
            <a:r>
              <a:rPr lang="es-ES_tradnl" dirty="0">
                <a:solidFill>
                  <a:srgbClr val="000000"/>
                </a:solidFill>
              </a:rPr>
              <a:t>F</a:t>
            </a:r>
            <a:r>
              <a:rPr lang="es-ES_tradnl" baseline="-25000" dirty="0">
                <a:solidFill>
                  <a:srgbClr val="000000"/>
                </a:solidFill>
              </a:rPr>
              <a:t>t-1  </a:t>
            </a:r>
            <a:r>
              <a:rPr lang="es-ES_tradnl" dirty="0">
                <a:solidFill>
                  <a:srgbClr val="000000"/>
                </a:solidFill>
              </a:rPr>
              <a:t>+ </a:t>
            </a:r>
            <a:r>
              <a:rPr lang="es-ES_tradnl" dirty="0">
                <a:solidFill>
                  <a:srgbClr val="000000"/>
                </a:solidFill>
                <a:latin typeface="Symbol" pitchFamily="18" charset="2"/>
              </a:rPr>
              <a:t></a:t>
            </a:r>
            <a:r>
              <a:rPr lang="es-ES_tradnl" dirty="0">
                <a:solidFill>
                  <a:srgbClr val="000000"/>
                </a:solidFill>
              </a:rPr>
              <a:t>(A</a:t>
            </a:r>
            <a:r>
              <a:rPr lang="es-ES_tradnl" baseline="-25000" dirty="0">
                <a:solidFill>
                  <a:srgbClr val="000000"/>
                </a:solidFill>
              </a:rPr>
              <a:t>t-1</a:t>
            </a:r>
            <a:r>
              <a:rPr lang="es-ES_tradnl" dirty="0">
                <a:solidFill>
                  <a:srgbClr val="000000"/>
                </a:solidFill>
              </a:rPr>
              <a:t>)</a:t>
            </a:r>
          </a:p>
          <a:p>
            <a:pPr algn="just" eaLnBrk="1" hangingPunct="1"/>
            <a:endParaRPr lang="es-ES_tradnl" dirty="0">
              <a:solidFill>
                <a:srgbClr val="000000"/>
              </a:solidFill>
            </a:endParaRPr>
          </a:p>
        </p:txBody>
      </p:sp>
      <p:sp>
        <p:nvSpPr>
          <p:cNvPr id="48130" name="Rectangle 2"/>
          <p:cNvSpPr>
            <a:spLocks noChangeArrowheads="1"/>
          </p:cNvSpPr>
          <p:nvPr/>
        </p:nvSpPr>
        <p:spPr bwMode="auto">
          <a:xfrm>
            <a:off x="2054225" y="333375"/>
            <a:ext cx="5205413" cy="454025"/>
          </a:xfrm>
          <a:prstGeom prst="rect">
            <a:avLst/>
          </a:prstGeom>
          <a:solidFill>
            <a:srgbClr val="FFFF00"/>
          </a:solidFill>
          <a:ln>
            <a:noFill/>
          </a:ln>
          <a:effec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dirty="0">
                <a:solidFill>
                  <a:srgbClr val="000000"/>
                </a:solidFill>
                <a:effectLst>
                  <a:outerShdw blurRad="38100" dist="38100" dir="2700000" algn="tl">
                    <a:srgbClr val="C0C0C0"/>
                  </a:outerShdw>
                </a:effectLst>
                <a:latin typeface="Arial"/>
              </a:rPr>
              <a:t>METODOS DE SERIES DE TIEMPO</a:t>
            </a:r>
          </a:p>
        </p:txBody>
      </p:sp>
      <p:sp>
        <p:nvSpPr>
          <p:cNvPr id="2" name="1 Llamada rectangular redondeada"/>
          <p:cNvSpPr/>
          <p:nvPr/>
        </p:nvSpPr>
        <p:spPr>
          <a:xfrm>
            <a:off x="6659563" y="2636838"/>
            <a:ext cx="1512887" cy="647700"/>
          </a:xfrm>
          <a:prstGeom prst="wedgeRoundRectCallout">
            <a:avLst>
              <a:gd name="adj1" fmla="val -173109"/>
              <a:gd name="adj2" fmla="val -74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CL" sz="1600" dirty="0">
                <a:solidFill>
                  <a:prstClr val="white"/>
                </a:solidFill>
              </a:rPr>
              <a:t>Reacción al error</a:t>
            </a:r>
          </a:p>
        </p:txBody>
      </p:sp>
      <p:sp>
        <p:nvSpPr>
          <p:cNvPr id="3" name="2 Llamada rectangular redondeada"/>
          <p:cNvSpPr/>
          <p:nvPr/>
        </p:nvSpPr>
        <p:spPr>
          <a:xfrm>
            <a:off x="6292850" y="3851275"/>
            <a:ext cx="2087563" cy="649288"/>
          </a:xfrm>
          <a:prstGeom prst="wedgeRoundRectCallout">
            <a:avLst>
              <a:gd name="adj1" fmla="val -117591"/>
              <a:gd name="adj2" fmla="val 260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CL" sz="1600" dirty="0">
                <a:solidFill>
                  <a:prstClr val="white"/>
                </a:solidFill>
              </a:rPr>
              <a:t>Con referencia a un histórico</a:t>
            </a:r>
          </a:p>
        </p:txBody>
      </p:sp>
      <p:sp>
        <p:nvSpPr>
          <p:cNvPr id="6" name="5 Llamada rectangular redondeada"/>
          <p:cNvSpPr/>
          <p:nvPr/>
        </p:nvSpPr>
        <p:spPr>
          <a:xfrm>
            <a:off x="6292850" y="4724400"/>
            <a:ext cx="2087563" cy="649288"/>
          </a:xfrm>
          <a:prstGeom prst="wedgeRoundRectCallout">
            <a:avLst>
              <a:gd name="adj1" fmla="val -119004"/>
              <a:gd name="adj2" fmla="val -444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CL" sz="1600" dirty="0">
                <a:solidFill>
                  <a:prstClr val="white"/>
                </a:solidFill>
              </a:rPr>
              <a:t>Ultimo dato registrado</a:t>
            </a:r>
          </a:p>
        </p:txBody>
      </p:sp>
    </p:spTree>
  </p:cSld>
  <p:clrMapOvr>
    <a:masterClrMapping/>
  </p:clrMapOvr>
  <p:transition spd="med"/>
  <p:timing>
    <p:tnLst>
      <p:par>
        <p:cTn id="1" dur="indefinite" restart="never"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1"/>
          <p:cNvSpPr txBox="1">
            <a:spLocks noChangeArrowheads="1"/>
          </p:cNvSpPr>
          <p:nvPr/>
        </p:nvSpPr>
        <p:spPr bwMode="auto">
          <a:xfrm>
            <a:off x="381000" y="1219200"/>
            <a:ext cx="8305800" cy="3754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Ajuste exponencial</a:t>
            </a:r>
          </a:p>
          <a:p>
            <a:pPr algn="just" eaLnBrk="1" hangingPunct="1"/>
            <a:endParaRPr lang="es-CL">
              <a:solidFill>
                <a:srgbClr val="000000"/>
              </a:solidFill>
            </a:endParaRPr>
          </a:p>
          <a:p>
            <a:pPr algn="just" eaLnBrk="1" hangingPunct="1"/>
            <a:r>
              <a:rPr lang="es-CL">
                <a:solidFill>
                  <a:srgbClr val="000000"/>
                </a:solidFill>
              </a:rPr>
              <a:t>Para poner en marcha el método de ajuste exponencial se requiere de un pronóstico inicial (</a:t>
            </a:r>
            <a:r>
              <a:rPr lang="es-ES_tradnl">
                <a:solidFill>
                  <a:srgbClr val="000000"/>
                </a:solidFill>
              </a:rPr>
              <a:t>F</a:t>
            </a:r>
            <a:r>
              <a:rPr lang="es-ES_tradnl" baseline="-25000">
                <a:solidFill>
                  <a:srgbClr val="000000"/>
                </a:solidFill>
              </a:rPr>
              <a:t>t-1</a:t>
            </a:r>
            <a:r>
              <a:rPr lang="es-ES_tradnl">
                <a:solidFill>
                  <a:srgbClr val="000000"/>
                </a:solidFill>
              </a:rPr>
              <a:t>)</a:t>
            </a:r>
            <a:r>
              <a:rPr lang="es-CL">
                <a:solidFill>
                  <a:srgbClr val="000000"/>
                </a:solidFill>
              </a:rPr>
              <a:t>. Hay dos formas de realizar el pronóstico inicial.</a:t>
            </a:r>
          </a:p>
          <a:p>
            <a:pPr algn="just" eaLnBrk="1" hangingPunct="1"/>
            <a:endParaRPr lang="es-CL">
              <a:solidFill>
                <a:srgbClr val="000000"/>
              </a:solidFill>
            </a:endParaRPr>
          </a:p>
          <a:p>
            <a:pPr algn="just" eaLnBrk="1" hangingPunct="1">
              <a:buFont typeface="Times New Roman" pitchFamily="18" charset="0"/>
              <a:buChar char="•"/>
            </a:pPr>
            <a:r>
              <a:rPr lang="es-CL">
                <a:solidFill>
                  <a:srgbClr val="000000"/>
                </a:solidFill>
              </a:rPr>
              <a:t>Usar la demanda del último periodo.</a:t>
            </a:r>
          </a:p>
          <a:p>
            <a:pPr algn="just" eaLnBrk="1" hangingPunct="1"/>
            <a:endParaRPr lang="es-CL">
              <a:solidFill>
                <a:srgbClr val="000000"/>
              </a:solidFill>
            </a:endParaRPr>
          </a:p>
          <a:p>
            <a:pPr algn="just" eaLnBrk="1" hangingPunct="1">
              <a:buFont typeface="Times New Roman" pitchFamily="18" charset="0"/>
              <a:buChar char="•"/>
            </a:pPr>
            <a:r>
              <a:rPr lang="es-CL">
                <a:solidFill>
                  <a:srgbClr val="000000"/>
                </a:solidFill>
              </a:rPr>
              <a:t>Calcular el promedio de varios periodos recientes de demanda.</a:t>
            </a:r>
          </a:p>
          <a:p>
            <a:pPr algn="just" eaLnBrk="1" hangingPunct="1"/>
            <a:endParaRPr lang="es-CL">
              <a:solidFill>
                <a:srgbClr val="000000"/>
              </a:solidFill>
            </a:endParaRPr>
          </a:p>
        </p:txBody>
      </p:sp>
      <p:sp>
        <p:nvSpPr>
          <p:cNvPr id="49154"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1"/>
          <p:cNvSpPr txBox="1">
            <a:spLocks noChangeArrowheads="1"/>
          </p:cNvSpPr>
          <p:nvPr/>
        </p:nvSpPr>
        <p:spPr bwMode="auto">
          <a:xfrm>
            <a:off x="381000" y="1219200"/>
            <a:ext cx="83058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u="sng">
              <a:solidFill>
                <a:srgbClr val="000000"/>
              </a:solidFill>
            </a:endParaRPr>
          </a:p>
          <a:p>
            <a:pPr algn="just" eaLnBrk="1" hangingPunct="1"/>
            <a:r>
              <a:rPr lang="es-CL">
                <a:solidFill>
                  <a:srgbClr val="000000"/>
                </a:solidFill>
              </a:rPr>
              <a:t>En enero, un vendedor especializado en celulares, pronosticó una demanda para febrero de 142 aparatos. La demanda real de celulares fue de 153 celulares. Utilizando una constante de suavización de </a:t>
            </a:r>
            <a:r>
              <a:rPr lang="es-CL">
                <a:solidFill>
                  <a:srgbClr val="000000"/>
                </a:solidFill>
                <a:latin typeface="Symbol" pitchFamily="18" charset="2"/>
              </a:rPr>
              <a:t></a:t>
            </a:r>
            <a:r>
              <a:rPr lang="es-CL">
                <a:solidFill>
                  <a:srgbClr val="000000"/>
                </a:solidFill>
              </a:rPr>
              <a:t>=0,2 ; determine la demanda para marzo.</a:t>
            </a:r>
          </a:p>
          <a:p>
            <a:pPr algn="just" eaLnBrk="1" hangingPunct="1"/>
            <a:endParaRPr lang="es-CL">
              <a:solidFill>
                <a:srgbClr val="000000"/>
              </a:solidFill>
            </a:endParaRPr>
          </a:p>
        </p:txBody>
      </p:sp>
      <p:sp>
        <p:nvSpPr>
          <p:cNvPr id="50178" name="Text Box 2"/>
          <p:cNvSpPr txBox="1">
            <a:spLocks noChangeArrowheads="1"/>
          </p:cNvSpPr>
          <p:nvPr/>
        </p:nvSpPr>
        <p:spPr bwMode="auto">
          <a:xfrm>
            <a:off x="381000" y="3657600"/>
            <a:ext cx="8305800" cy="1201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endParaRPr lang="es-CL">
              <a:solidFill>
                <a:srgbClr val="000000"/>
              </a:solidFill>
            </a:endParaRPr>
          </a:p>
          <a:p>
            <a:pPr algn="ctr" eaLnBrk="1" hangingPunct="1"/>
            <a:r>
              <a:rPr lang="es-CL">
                <a:solidFill>
                  <a:srgbClr val="000000"/>
                </a:solidFill>
              </a:rPr>
              <a:t>Pronóstico para marzo = 142 + 0,2*(153-142) = 144,2</a:t>
            </a:r>
          </a:p>
          <a:p>
            <a:pPr algn="just" eaLnBrk="1" hangingPunct="1"/>
            <a:endParaRPr lang="es-CL">
              <a:solidFill>
                <a:srgbClr val="000000"/>
              </a:solidFill>
            </a:endParaRPr>
          </a:p>
        </p:txBody>
      </p:sp>
      <p:sp>
        <p:nvSpPr>
          <p:cNvPr id="50179" name="Rectangle 3"/>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0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1"/>
          <p:cNvSpPr txBox="1">
            <a:spLocks noChangeArrowheads="1"/>
          </p:cNvSpPr>
          <p:nvPr/>
        </p:nvSpPr>
        <p:spPr bwMode="auto">
          <a:xfrm>
            <a:off x="323850" y="1052513"/>
            <a:ext cx="8496300" cy="448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Selección de la constante de ajuste exponencial </a:t>
            </a:r>
            <a:r>
              <a:rPr lang="es-ES_tradnl" u="sng">
                <a:solidFill>
                  <a:srgbClr val="000000"/>
                </a:solidFill>
                <a:latin typeface="Symbol" pitchFamily="18" charset="2"/>
              </a:rPr>
              <a:t></a:t>
            </a:r>
            <a:r>
              <a:rPr lang="es-ES_tradnl" u="sng">
                <a:solidFill>
                  <a:srgbClr val="000000"/>
                </a:solidFill>
              </a:rPr>
              <a:t>.</a:t>
            </a:r>
          </a:p>
          <a:p>
            <a:pPr algn="just" eaLnBrk="1" hangingPunct="1"/>
            <a:endParaRPr lang="es-ES_tradnl" u="sng">
              <a:solidFill>
                <a:srgbClr val="000000"/>
              </a:solidFill>
            </a:endParaRPr>
          </a:p>
          <a:p>
            <a:pPr algn="just" eaLnBrk="1" hangingPunct="1"/>
            <a:r>
              <a:rPr lang="es-ES_tradnl">
                <a:solidFill>
                  <a:srgbClr val="000000"/>
                </a:solidFill>
              </a:rPr>
              <a:t>El valor adecuado de la constante de ajuste exponencial, </a:t>
            </a:r>
            <a:r>
              <a:rPr lang="es-ES_tradnl">
                <a:solidFill>
                  <a:srgbClr val="000000"/>
                </a:solidFill>
                <a:latin typeface="Symbol" pitchFamily="18" charset="2"/>
              </a:rPr>
              <a:t></a:t>
            </a:r>
            <a:r>
              <a:rPr lang="es-ES_tradnl">
                <a:solidFill>
                  <a:srgbClr val="000000"/>
                </a:solidFill>
              </a:rPr>
              <a:t>, hace la diferencia entre el pronóstico exacto y el inexacto. Al seleccionar un valor para la constante de suavización, el objetivo es obtener el pronóstico más exacto. </a:t>
            </a:r>
          </a:p>
          <a:p>
            <a:pPr algn="just" eaLnBrk="1" hangingPunct="1"/>
            <a:endParaRPr lang="es-ES_tradnl">
              <a:solidFill>
                <a:srgbClr val="000000"/>
              </a:solidFill>
            </a:endParaRPr>
          </a:p>
          <a:p>
            <a:pPr algn="just" eaLnBrk="1" hangingPunct="1"/>
            <a:r>
              <a:rPr lang="es-ES_tradnl">
                <a:solidFill>
                  <a:srgbClr val="000000"/>
                </a:solidFill>
              </a:rPr>
              <a:t>La metodología para seleccionar  la constante de ajuste exponencial es la siguiente:</a:t>
            </a:r>
          </a:p>
          <a:p>
            <a:pPr algn="just" eaLnBrk="1" hangingPunct="1"/>
            <a:endParaRPr lang="es-ES_tradnl">
              <a:solidFill>
                <a:srgbClr val="000000"/>
              </a:solidFill>
            </a:endParaRPr>
          </a:p>
          <a:p>
            <a:pPr algn="ctr" eaLnBrk="1" hangingPunct="1"/>
            <a:r>
              <a:rPr lang="es-ES_tradnl" b="1">
                <a:solidFill>
                  <a:srgbClr val="000000"/>
                </a:solidFill>
              </a:rPr>
              <a:t>“Seleccionar una constante de suavización tal que minimice la desviación media absoluta o desviación estándar”</a:t>
            </a:r>
          </a:p>
        </p:txBody>
      </p:sp>
      <p:sp>
        <p:nvSpPr>
          <p:cNvPr id="51202"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dirty="0">
                <a:solidFill>
                  <a:srgbClr val="000000"/>
                </a:solidFill>
                <a:effectLst>
                  <a:outerShdw blurRad="38100" dist="38100" dir="2700000" algn="tl">
                    <a:srgbClr val="C0C0C0"/>
                  </a:outerShdw>
                </a:effectLst>
                <a:latin typeface="Arial"/>
              </a:rPr>
              <a:t>METODOS DE SERIES DE TIEMPO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dirty="0">
                <a:solidFill>
                  <a:srgbClr val="000000"/>
                </a:solidFill>
                <a:effectLst>
                  <a:outerShdw blurRad="38100" dist="38100" dir="2700000" algn="tl">
                    <a:srgbClr val="C0C0C0"/>
                  </a:outerShdw>
                </a:effectLst>
                <a:latin typeface="Arial"/>
              </a:rPr>
              <a:t>METODOS DE SERIES DE TIEMPO</a:t>
            </a:r>
          </a:p>
        </p:txBody>
      </p:sp>
      <p:sp>
        <p:nvSpPr>
          <p:cNvPr id="3" name="Text Box 1"/>
          <p:cNvSpPr txBox="1">
            <a:spLocks noChangeArrowheads="1"/>
          </p:cNvSpPr>
          <p:nvPr/>
        </p:nvSpPr>
        <p:spPr bwMode="auto">
          <a:xfrm>
            <a:off x="323850" y="1052513"/>
            <a:ext cx="8496300" cy="6373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just" fontAlgn="auto">
              <a:spcBef>
                <a:spcPts val="0"/>
              </a:spcBef>
              <a:spcAft>
                <a:spcPts val="0"/>
              </a:spcAft>
              <a:defRPr/>
            </a:pPr>
            <a:r>
              <a:rPr lang="es-ES_tradnl" u="sng" dirty="0"/>
              <a:t>Selección de la constante de ajuste exponencial </a:t>
            </a:r>
            <a:r>
              <a:rPr lang="es-ES_tradnl" u="sng" dirty="0">
                <a:latin typeface="Symbol" pitchFamily="18" charset="2"/>
              </a:rPr>
              <a:t></a:t>
            </a:r>
            <a:r>
              <a:rPr lang="es-ES_tradnl" u="sng" dirty="0"/>
              <a:t>.</a:t>
            </a:r>
          </a:p>
          <a:p>
            <a:pPr algn="just" fontAlgn="auto">
              <a:spcBef>
                <a:spcPts val="0"/>
              </a:spcBef>
              <a:spcAft>
                <a:spcPts val="0"/>
              </a:spcAft>
              <a:defRPr/>
            </a:pPr>
            <a:endParaRPr lang="es-ES_tradnl" u="sng" dirty="0"/>
          </a:p>
          <a:p>
            <a:pPr marL="342900" indent="-342900" algn="just" fontAlgn="auto">
              <a:spcBef>
                <a:spcPts val="0"/>
              </a:spcBef>
              <a:spcAft>
                <a:spcPts val="0"/>
              </a:spcAft>
              <a:buFont typeface="Arial" panose="020B0604020202020204" pitchFamily="34" charset="0"/>
              <a:buChar char="•"/>
              <a:defRPr/>
            </a:pPr>
            <a:r>
              <a:rPr lang="es-CL" dirty="0"/>
              <a:t>α  tiene un valor entre 0 y 1.</a:t>
            </a:r>
          </a:p>
          <a:p>
            <a:pPr marL="342900" indent="-342900" algn="just" fontAlgn="auto">
              <a:spcBef>
                <a:spcPts val="0"/>
              </a:spcBef>
              <a:spcAft>
                <a:spcPts val="0"/>
              </a:spcAft>
              <a:buFont typeface="Arial" panose="020B0604020202020204" pitchFamily="34" charset="0"/>
              <a:buChar char="•"/>
              <a:defRPr/>
            </a:pPr>
            <a:r>
              <a:rPr lang="es-CL" dirty="0"/>
              <a:t>Esta constante determina el nivel de </a:t>
            </a:r>
            <a:r>
              <a:rPr lang="es-CL" dirty="0" err="1"/>
              <a:t>suavizamiento</a:t>
            </a:r>
            <a:r>
              <a:rPr lang="es-CL" dirty="0"/>
              <a:t> y la velocidad de reacción ante las diferencias entre pronósticos y hechos.</a:t>
            </a:r>
          </a:p>
          <a:p>
            <a:pPr marL="342900" indent="-342900" algn="just" fontAlgn="auto">
              <a:spcBef>
                <a:spcPts val="0"/>
              </a:spcBef>
              <a:spcAft>
                <a:spcPts val="0"/>
              </a:spcAft>
              <a:buFont typeface="Arial" panose="020B0604020202020204" pitchFamily="34" charset="0"/>
              <a:buChar char="•"/>
              <a:defRPr/>
            </a:pPr>
            <a:r>
              <a:rPr lang="es-CL" dirty="0"/>
              <a:t>Si la demanda real es estable (alimentos, electricidad), un </a:t>
            </a:r>
            <a:r>
              <a:rPr lang="el-GR" dirty="0"/>
              <a:t>α</a:t>
            </a:r>
            <a:r>
              <a:rPr lang="es-CL" dirty="0"/>
              <a:t> pequeño reduce los efectos de cambios a corto plazo </a:t>
            </a:r>
          </a:p>
          <a:p>
            <a:pPr marL="342900" indent="-342900" fontAlgn="auto">
              <a:spcBef>
                <a:spcPts val="0"/>
              </a:spcBef>
              <a:spcAft>
                <a:spcPts val="0"/>
              </a:spcAft>
              <a:buSzPct val="84000"/>
              <a:buFont typeface="Arial" panose="020B0604020202020204" pitchFamily="34" charset="0"/>
              <a:buChar char="•"/>
              <a:defRPr/>
            </a:pPr>
            <a:r>
              <a:rPr lang="es-ES_tradnl" dirty="0"/>
              <a:t>Si la demanda real aumenta o decrece con rapidez (artículos de moda), un </a:t>
            </a:r>
            <a:r>
              <a:rPr lang="es-ES_tradnl" dirty="0">
                <a:latin typeface="Symbol" pitchFamily="18" charset="2"/>
              </a:rPr>
              <a:t>a</a:t>
            </a:r>
            <a:r>
              <a:rPr lang="es-ES_tradnl" dirty="0"/>
              <a:t> de gran magnitud puede seguir el ritmo de los cambios.</a:t>
            </a:r>
          </a:p>
          <a:p>
            <a:pPr marL="342900" indent="-342900" fontAlgn="auto">
              <a:spcBef>
                <a:spcPts val="0"/>
              </a:spcBef>
              <a:spcAft>
                <a:spcPts val="0"/>
              </a:spcAft>
              <a:buSzPct val="84000"/>
              <a:buFont typeface="Arial" panose="020B0604020202020204" pitchFamily="34" charset="0"/>
              <a:buChar char="•"/>
              <a:defRPr/>
            </a:pPr>
            <a:r>
              <a:rPr lang="es-ES_tradnl" dirty="0"/>
              <a:t>La principal desventaja de este método es que no se puede pronosticar el valor de </a:t>
            </a:r>
            <a:r>
              <a:rPr lang="es-ES_tradnl" dirty="0">
                <a:latin typeface="Symbol" pitchFamily="18" charset="2"/>
              </a:rPr>
              <a:t>a</a:t>
            </a:r>
            <a:endParaRPr lang="es-ES_tradnl" dirty="0"/>
          </a:p>
          <a:p>
            <a:pPr marL="342900" indent="-342900" fontAlgn="auto">
              <a:spcBef>
                <a:spcPts val="0"/>
              </a:spcBef>
              <a:spcAft>
                <a:spcPts val="0"/>
              </a:spcAft>
              <a:buSzPct val="84000"/>
              <a:buFont typeface="Arial" panose="020B0604020202020204" pitchFamily="34" charset="0"/>
              <a:buChar char="•"/>
              <a:defRPr/>
            </a:pPr>
            <a:r>
              <a:rPr lang="es-ES_tradnl" dirty="0"/>
              <a:t>Se requiere un método para rastrear y cambiar los valores de </a:t>
            </a:r>
            <a:r>
              <a:rPr lang="es-ES_tradnl" dirty="0">
                <a:latin typeface="Symbol" pitchFamily="18" charset="2"/>
              </a:rPr>
              <a:t>a</a:t>
            </a:r>
            <a:r>
              <a:rPr lang="es-ES_tradnl" dirty="0"/>
              <a:t>, de manera de ajustarlo a los datos reales (TRIGG)</a:t>
            </a:r>
          </a:p>
          <a:p>
            <a:pPr algn="just" fontAlgn="auto">
              <a:spcBef>
                <a:spcPts val="0"/>
              </a:spcBef>
              <a:spcAft>
                <a:spcPts val="0"/>
              </a:spcAft>
              <a:defRPr/>
            </a:pPr>
            <a:endParaRPr lang="es-CL" dirty="0"/>
          </a:p>
          <a:p>
            <a:pPr algn="just" fontAlgn="auto">
              <a:spcBef>
                <a:spcPts val="0"/>
              </a:spcBef>
              <a:spcAft>
                <a:spcPts val="0"/>
              </a:spcAft>
              <a:defRPr/>
            </a:pPr>
            <a:endParaRPr lang="es-ES_tradnl" u="sng"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lIns="92075" tIns="46038" rIns="92075" bIns="46038"/>
          <a:lstStyle/>
          <a:p>
            <a:pPr eaLnBrk="1" fontAlgn="auto" hangingPunct="1">
              <a:spcAft>
                <a:spcPts val="0"/>
              </a:spcAft>
              <a:defRPr/>
            </a:pPr>
            <a:r>
              <a:rPr lang="es-ES_tradnl" sz="2400" u="sng">
                <a:latin typeface="Times New Roman" panose="02020603050405020304" pitchFamily="18" charset="0"/>
                <a:cs typeface="Times New Roman" panose="02020603050405020304" pitchFamily="18" charset="0"/>
              </a:rPr>
              <a:t>Ejemplo ajuste exponencial</a:t>
            </a:r>
            <a:r>
              <a:rPr lang="es-ES_tradnl" sz="2800" u="sng">
                <a:latin typeface="Times New Roman" panose="02020603050405020304" pitchFamily="18" charset="0"/>
                <a:cs typeface="Times New Roman" panose="02020603050405020304" pitchFamily="18" charset="0"/>
              </a:rPr>
              <a:t>:</a:t>
            </a:r>
            <a:endParaRPr lang="es-ES_tradnl" sz="2800" u="sng" dirty="0">
              <a:latin typeface="Times New Roman" panose="02020603050405020304" pitchFamily="18" charset="0"/>
              <a:cs typeface="Times New Roman" panose="02020603050405020304" pitchFamily="18" charset="0"/>
            </a:endParaRPr>
          </a:p>
        </p:txBody>
      </p:sp>
      <p:graphicFrame>
        <p:nvGraphicFramePr>
          <p:cNvPr id="193539" name="Object 2"/>
          <p:cNvGraphicFramePr>
            <a:graphicFrameLocks/>
          </p:cNvGraphicFramePr>
          <p:nvPr/>
        </p:nvGraphicFramePr>
        <p:xfrm>
          <a:off x="611188" y="1628775"/>
          <a:ext cx="7870825" cy="3403600"/>
        </p:xfrm>
        <a:graphic>
          <a:graphicData uri="http://schemas.openxmlformats.org/presentationml/2006/ole">
            <mc:AlternateContent xmlns:mc="http://schemas.openxmlformats.org/markup-compatibility/2006">
              <mc:Choice xmlns:v="urn:schemas-microsoft-com:vml" Requires="v">
                <p:oleObj name="Hoja de cálculo" r:id="rId3" imgW="4937040" imgH="2285640" progId="Excel.Sheet.8">
                  <p:embed/>
                </p:oleObj>
              </mc:Choice>
              <mc:Fallback>
                <p:oleObj name="Hoja de cálculo" r:id="rId3" imgW="4937040" imgH="2285640"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628775"/>
                        <a:ext cx="7870825"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3540" name="1 Objeto"/>
          <p:cNvGraphicFramePr>
            <a:graphicFrameLocks/>
          </p:cNvGraphicFramePr>
          <p:nvPr/>
        </p:nvGraphicFramePr>
        <p:xfrm>
          <a:off x="900113" y="5300663"/>
          <a:ext cx="7272337" cy="865187"/>
        </p:xfrm>
        <a:graphic>
          <a:graphicData uri="http://schemas.openxmlformats.org/presentationml/2006/ole">
            <mc:AlternateContent xmlns:mc="http://schemas.openxmlformats.org/markup-compatibility/2006">
              <mc:Choice xmlns:v="urn:schemas-microsoft-com:vml" Requires="v">
                <p:oleObj name="Hoja de cálculo" r:id="rId5" imgW="4310640" imgH="492840" progId="Excel.Sheet.8">
                  <p:embed/>
                </p:oleObj>
              </mc:Choice>
              <mc:Fallback>
                <p:oleObj name="Hoja de cálculo" r:id="rId5" imgW="4310640" imgH="492840" progId="Excel.Sheet.8">
                  <p:embed/>
                  <p:pic>
                    <p:nvPicPr>
                      <p:cNvPr id="0" name="1 Objeto"/>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5300663"/>
                        <a:ext cx="727233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1"/>
          <p:cNvSpPr txBox="1">
            <a:spLocks noChangeArrowheads="1"/>
          </p:cNvSpPr>
          <p:nvPr/>
        </p:nvSpPr>
        <p:spPr bwMode="auto">
          <a:xfrm>
            <a:off x="611188" y="765175"/>
            <a:ext cx="7993062" cy="338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Demanda irregular versus demanda regular.</a:t>
            </a:r>
          </a:p>
          <a:p>
            <a:pPr algn="just" eaLnBrk="1" hangingPunct="1"/>
            <a:endParaRPr lang="es-CL" u="sng">
              <a:solidFill>
                <a:srgbClr val="000000"/>
              </a:solidFill>
            </a:endParaRPr>
          </a:p>
          <a:p>
            <a:pPr algn="just" eaLnBrk="1" hangingPunct="1"/>
            <a:r>
              <a:rPr lang="es-CL">
                <a:solidFill>
                  <a:srgbClr val="000000"/>
                </a:solidFill>
              </a:rPr>
              <a:t>Cuando la demanda para los artículos es intermitente, debido a un bajo volumen general, y a </a:t>
            </a:r>
            <a:r>
              <a:rPr lang="es-CL" b="1">
                <a:solidFill>
                  <a:srgbClr val="000000"/>
                </a:solidFill>
              </a:rPr>
              <a:t>un alto grado de incertidumbre en cuanto al momento y la cantidad en que se presentará el nivel de demanda</a:t>
            </a:r>
            <a:r>
              <a:rPr lang="es-CL">
                <a:solidFill>
                  <a:srgbClr val="000000"/>
                </a:solidFill>
              </a:rPr>
              <a:t>, se dice que la serie de tiempo es desproporcionada e irregular. Tales patrones de demanda son particularmente difíciles de pronosticar. ¿Ejemplos?</a:t>
            </a:r>
          </a:p>
          <a:p>
            <a:pPr algn="just" eaLnBrk="1" hangingPunct="1"/>
            <a:endParaRPr lang="es-CL">
              <a:solidFill>
                <a:srgbClr val="000000"/>
              </a:solidFill>
            </a:endParaRPr>
          </a:p>
        </p:txBody>
      </p:sp>
      <p:pic>
        <p:nvPicPr>
          <p:cNvPr id="1413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3897313"/>
            <a:ext cx="4391025" cy="2867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a:extLst>
              <a:ext uri="{FF2B5EF4-FFF2-40B4-BE49-F238E27FC236}">
                <a16:creationId xmlns:a16="http://schemas.microsoft.com/office/drawing/2014/main" id="{75D3ACA3-E212-B2DA-D20E-80D76914A1D5}"/>
              </a:ext>
            </a:extLst>
          </p:cNvPr>
          <p:cNvSpPr>
            <a:spLocks noChangeArrowheads="1"/>
          </p:cNvSpPr>
          <p:nvPr/>
        </p:nvSpPr>
        <p:spPr bwMode="auto">
          <a:xfrm>
            <a:off x="1989138" y="333375"/>
            <a:ext cx="497046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NATURALEZA DE LA DEMANDA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a:xfrm>
            <a:off x="467544" y="211138"/>
            <a:ext cx="8352928" cy="1143000"/>
          </a:xfrm>
        </p:spPr>
        <p:txBody>
          <a:bodyPr/>
          <a:lstStyle/>
          <a:p>
            <a:pPr eaLnBrk="1" fontAlgn="auto" hangingPunct="1">
              <a:spcAft>
                <a:spcPts val="0"/>
              </a:spcAft>
              <a:defRPr/>
            </a:pPr>
            <a:r>
              <a:rPr lang="es-ES_tradnl" sz="2400" dirty="0">
                <a:latin typeface="Times New Roman" panose="02020603050405020304" pitchFamily="18" charset="0"/>
                <a:cs typeface="Times New Roman" panose="02020603050405020304" pitchFamily="18" charset="0"/>
              </a:rPr>
              <a:t>Gráfico pronóstico de demanda según método de alisamiento exponencial para distintos </a:t>
            </a:r>
            <a:r>
              <a:rPr lang="es-ES_tradnl" sz="2400" dirty="0">
                <a:latin typeface="Times New Roman" panose="02020603050405020304" pitchFamily="18" charset="0"/>
                <a:cs typeface="Times New Roman" panose="02020603050405020304" pitchFamily="18" charset="0"/>
                <a:sym typeface="Symbol" pitchFamily="18" charset="2"/>
              </a:rPr>
              <a:t></a:t>
            </a:r>
            <a:endParaRPr lang="es-ES_tradnl" sz="2800" dirty="0">
              <a:latin typeface="Times New Roman" panose="02020603050405020304" pitchFamily="18" charset="0"/>
              <a:cs typeface="Times New Roman" panose="02020603050405020304" pitchFamily="18" charset="0"/>
            </a:endParaRPr>
          </a:p>
        </p:txBody>
      </p:sp>
      <p:graphicFrame>
        <p:nvGraphicFramePr>
          <p:cNvPr id="194563" name="Object 2"/>
          <p:cNvGraphicFramePr>
            <a:graphicFrameLocks noChangeAspect="1"/>
          </p:cNvGraphicFramePr>
          <p:nvPr/>
        </p:nvGraphicFramePr>
        <p:xfrm>
          <a:off x="839788" y="1511300"/>
          <a:ext cx="7662862" cy="5346700"/>
        </p:xfrm>
        <a:graphic>
          <a:graphicData uri="http://schemas.openxmlformats.org/presentationml/2006/ole">
            <mc:AlternateContent xmlns:mc="http://schemas.openxmlformats.org/markup-compatibility/2006">
              <mc:Choice xmlns:v="urn:schemas-microsoft-com:vml" Requires="v">
                <p:oleObj name="Hoja de cálculo" r:id="rId2" imgW="10283040" imgH="6958440" progId="Excel.Sheet.8">
                  <p:embed/>
                </p:oleObj>
              </mc:Choice>
              <mc:Fallback>
                <p:oleObj name="Hoja de cálculo" r:id="rId2" imgW="10283040" imgH="6958440" progId="Excel.Shee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1511300"/>
                        <a:ext cx="7662862" cy="534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94564" name="AutoShape 4"/>
          <p:cNvSpPr>
            <a:spLocks/>
          </p:cNvSpPr>
          <p:nvPr/>
        </p:nvSpPr>
        <p:spPr bwMode="auto">
          <a:xfrm>
            <a:off x="2057400" y="2133600"/>
            <a:ext cx="1411288" cy="482600"/>
          </a:xfrm>
          <a:prstGeom prst="callout2">
            <a:avLst>
              <a:gd name="adj1" fmla="val 13481"/>
              <a:gd name="adj2" fmla="val 105398"/>
              <a:gd name="adj3" fmla="val 13481"/>
              <a:gd name="adj4" fmla="val 133972"/>
              <a:gd name="adj5" fmla="val 75843"/>
              <a:gd name="adj6" fmla="val 153319"/>
            </a:avLst>
          </a:prstGeom>
          <a:noFill/>
          <a:ln w="25400">
            <a:solidFill>
              <a:srgbClr val="00FF00"/>
            </a:solidFill>
            <a:miter lim="800000"/>
            <a:headEnd type="none" w="sm" len="sm"/>
            <a:tailEnd type="stealth" w="lg" len="lg"/>
          </a:ln>
          <a:extLst>
            <a:ext uri="{909E8E84-426E-40DD-AFC4-6F175D3DCCD1}">
              <a14:hiddenFill xmlns:a14="http://schemas.microsoft.com/office/drawing/2010/main">
                <a:solidFill>
                  <a:srgbClr val="FFFFFF"/>
                </a:solidFill>
              </a14:hiddenFill>
            </a:ext>
          </a:extLst>
        </p:spPr>
        <p:txBody>
          <a:bodyPr>
            <a:spAutoFit/>
          </a:bodyPr>
          <a:lstStyle/>
          <a:p>
            <a:r>
              <a:rPr lang="es-ES_tradnl" sz="1800">
                <a:solidFill>
                  <a:srgbClr val="000000"/>
                </a:solidFill>
              </a:rPr>
              <a:t>Demanda</a:t>
            </a:r>
          </a:p>
        </p:txBody>
      </p:sp>
      <p:sp>
        <p:nvSpPr>
          <p:cNvPr id="194565" name="AutoShape 5"/>
          <p:cNvSpPr>
            <a:spLocks/>
          </p:cNvSpPr>
          <p:nvPr/>
        </p:nvSpPr>
        <p:spPr bwMode="auto">
          <a:xfrm>
            <a:off x="6019800" y="1828800"/>
            <a:ext cx="990600" cy="482600"/>
          </a:xfrm>
          <a:prstGeom prst="callout2">
            <a:avLst>
              <a:gd name="adj1" fmla="val 23685"/>
              <a:gd name="adj2" fmla="val -7694"/>
              <a:gd name="adj3" fmla="val 23685"/>
              <a:gd name="adj4" fmla="val -20352"/>
              <a:gd name="adj5" fmla="val 207236"/>
              <a:gd name="adj6" fmla="val -66185"/>
            </a:avLst>
          </a:prstGeom>
          <a:noFill/>
          <a:ln w="25400">
            <a:solidFill>
              <a:schemeClr val="tx1"/>
            </a:solidFill>
            <a:miter lim="800000"/>
            <a:headEnd type="none" w="sm" len="sm"/>
            <a:tailEnd type="stealth" w="lg" len="lg"/>
          </a:ln>
          <a:extLst>
            <a:ext uri="{909E8E84-426E-40DD-AFC4-6F175D3DCCD1}">
              <a14:hiddenFill xmlns:a14="http://schemas.microsoft.com/office/drawing/2010/main">
                <a:solidFill>
                  <a:srgbClr val="FFFFFF"/>
                </a:solidFill>
              </a14:hiddenFill>
            </a:ext>
          </a:extLst>
        </p:spPr>
        <p:txBody>
          <a:bodyPr>
            <a:spAutoFit/>
          </a:bodyPr>
          <a:lstStyle/>
          <a:p>
            <a:r>
              <a:rPr lang="es-ES_tradnl" sz="1800">
                <a:solidFill>
                  <a:srgbClr val="000000"/>
                </a:solidFill>
                <a:sym typeface="Symbol" pitchFamily="18" charset="2"/>
              </a:rPr>
              <a:t>5</a:t>
            </a:r>
            <a:endParaRPr lang="es-ES_tradnl" sz="1800">
              <a:solidFill>
                <a:srgbClr val="000000"/>
              </a:solidFill>
            </a:endParaRPr>
          </a:p>
        </p:txBody>
      </p:sp>
      <p:sp>
        <p:nvSpPr>
          <p:cNvPr id="194566" name="AutoShape 6"/>
          <p:cNvSpPr>
            <a:spLocks/>
          </p:cNvSpPr>
          <p:nvPr/>
        </p:nvSpPr>
        <p:spPr bwMode="auto">
          <a:xfrm>
            <a:off x="6648450" y="4205288"/>
            <a:ext cx="1066800" cy="482600"/>
          </a:xfrm>
          <a:prstGeom prst="callout2">
            <a:avLst>
              <a:gd name="adj1" fmla="val 23685"/>
              <a:gd name="adj2" fmla="val 107144"/>
              <a:gd name="adj3" fmla="val 23685"/>
              <a:gd name="adj4" fmla="val 108630"/>
              <a:gd name="adj5" fmla="val -135856"/>
              <a:gd name="adj6" fmla="val 113542"/>
            </a:avLst>
          </a:prstGeom>
          <a:noFill/>
          <a:ln w="25400">
            <a:solidFill>
              <a:srgbClr val="FF00FF"/>
            </a:solidFill>
            <a:miter lim="800000"/>
            <a:headEnd type="none" w="sm" len="sm"/>
            <a:tailEnd type="stealth" w="lg" len="lg"/>
          </a:ln>
          <a:extLst>
            <a:ext uri="{909E8E84-426E-40DD-AFC4-6F175D3DCCD1}">
              <a14:hiddenFill xmlns:a14="http://schemas.microsoft.com/office/drawing/2010/main">
                <a:solidFill>
                  <a:srgbClr val="FFFFFF"/>
                </a:solidFill>
              </a14:hiddenFill>
            </a:ext>
          </a:extLst>
        </p:spPr>
        <p:txBody>
          <a:bodyPr>
            <a:spAutoFit/>
          </a:bodyPr>
          <a:lstStyle/>
          <a:p>
            <a:r>
              <a:rPr lang="es-ES_tradnl" sz="1800">
                <a:solidFill>
                  <a:srgbClr val="000000"/>
                </a:solidFill>
                <a:sym typeface="Symbol" pitchFamily="18" charset="2"/>
              </a:rPr>
              <a:t></a:t>
            </a:r>
          </a:p>
        </p:txBody>
      </p:sp>
      <p:sp>
        <p:nvSpPr>
          <p:cNvPr id="194567" name="AutoShape 7"/>
          <p:cNvSpPr>
            <a:spLocks/>
          </p:cNvSpPr>
          <p:nvPr/>
        </p:nvSpPr>
        <p:spPr bwMode="auto">
          <a:xfrm>
            <a:off x="8015288" y="1970088"/>
            <a:ext cx="1905000" cy="482600"/>
          </a:xfrm>
          <a:prstGeom prst="callout2">
            <a:avLst>
              <a:gd name="adj1" fmla="val 23685"/>
              <a:gd name="adj2" fmla="val -4000"/>
              <a:gd name="adj3" fmla="val 23685"/>
              <a:gd name="adj4" fmla="val -10583"/>
              <a:gd name="adj5" fmla="val 144079"/>
              <a:gd name="adj6" fmla="val -34417"/>
            </a:avLst>
          </a:prstGeom>
          <a:noFill/>
          <a:ln w="25400">
            <a:solidFill>
              <a:srgbClr val="FF0000"/>
            </a:solidFill>
            <a:miter lim="800000"/>
            <a:headEnd type="none" w="sm" len="sm"/>
            <a:tailEnd type="stealth" w="lg" len="lg"/>
          </a:ln>
          <a:extLst>
            <a:ext uri="{909E8E84-426E-40DD-AFC4-6F175D3DCCD1}">
              <a14:hiddenFill xmlns:a14="http://schemas.microsoft.com/office/drawing/2010/main">
                <a:solidFill>
                  <a:srgbClr val="FFFFFF"/>
                </a:solidFill>
              </a14:hiddenFill>
            </a:ext>
          </a:extLst>
        </p:spPr>
        <p:txBody>
          <a:bodyPr>
            <a:spAutoFit/>
          </a:bodyPr>
          <a:lstStyle/>
          <a:p>
            <a:r>
              <a:rPr lang="es-ES_tradnl" sz="1800">
                <a:solidFill>
                  <a:srgbClr val="000000"/>
                </a:solidFill>
                <a:sym typeface="Symbol" pitchFamily="18" charset="2"/>
              </a:rPr>
              <a:t>9</a:t>
            </a:r>
          </a:p>
        </p:txBody>
      </p:sp>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1"/>
          <p:cNvSpPr txBox="1">
            <a:spLocks noChangeArrowheads="1"/>
          </p:cNvSpPr>
          <p:nvPr/>
        </p:nvSpPr>
        <p:spPr bwMode="auto">
          <a:xfrm>
            <a:off x="323850" y="836613"/>
            <a:ext cx="8496300" cy="304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a:solidFill>
                <a:srgbClr val="000000"/>
              </a:solidFill>
            </a:endParaRPr>
          </a:p>
          <a:p>
            <a:pPr algn="just" eaLnBrk="1" hangingPunct="1"/>
            <a:r>
              <a:rPr lang="es-CL">
                <a:solidFill>
                  <a:srgbClr val="000000"/>
                </a:solidFill>
              </a:rPr>
              <a:t>El administrador de una tintorería industrial desea probar el empleo de la suavización exponencial y la efectividad del método en la predicción de las toneladas mensuales de ropa a lavar y secar. El asume que el pronóstico para el primer mes es de 175 toneladas. En función de los datos históricos determinar el valor de </a:t>
            </a:r>
            <a:r>
              <a:rPr lang="es-CL">
                <a:solidFill>
                  <a:srgbClr val="000000"/>
                </a:solidFill>
                <a:latin typeface="Symbol" pitchFamily="18" charset="2"/>
              </a:rPr>
              <a:t></a:t>
            </a:r>
            <a:r>
              <a:rPr lang="es-CL">
                <a:solidFill>
                  <a:srgbClr val="000000"/>
                </a:solidFill>
              </a:rPr>
              <a:t> que debiera usar el administrador en el futuro.</a:t>
            </a:r>
          </a:p>
        </p:txBody>
      </p:sp>
      <p:sp>
        <p:nvSpPr>
          <p:cNvPr id="52226"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pic>
        <p:nvPicPr>
          <p:cNvPr id="1976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857625"/>
            <a:ext cx="5886450" cy="3000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1"/>
          <p:cNvSpPr txBox="1">
            <a:spLocks noChangeArrowheads="1"/>
          </p:cNvSpPr>
          <p:nvPr/>
        </p:nvSpPr>
        <p:spPr bwMode="auto">
          <a:xfrm>
            <a:off x="381000" y="1219200"/>
            <a:ext cx="83058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a:solidFill>
                <a:srgbClr val="000000"/>
              </a:solidFill>
            </a:endParaRPr>
          </a:p>
          <a:p>
            <a:pPr algn="just" eaLnBrk="1" hangingPunct="1"/>
            <a:endParaRPr lang="es-CL">
              <a:solidFill>
                <a:srgbClr val="000000"/>
              </a:solidFill>
            </a:endParaRPr>
          </a:p>
        </p:txBody>
      </p:sp>
      <p:sp>
        <p:nvSpPr>
          <p:cNvPr id="53250"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graphicFrame>
        <p:nvGraphicFramePr>
          <p:cNvPr id="198660" name="Object 3"/>
          <p:cNvGraphicFramePr>
            <a:graphicFrameLocks noChangeAspect="1"/>
          </p:cNvGraphicFramePr>
          <p:nvPr/>
        </p:nvGraphicFramePr>
        <p:xfrm>
          <a:off x="3132138" y="1844675"/>
          <a:ext cx="2879725" cy="1947863"/>
        </p:xfrm>
        <a:graphic>
          <a:graphicData uri="http://schemas.openxmlformats.org/presentationml/2006/ole">
            <mc:AlternateContent xmlns:mc="http://schemas.openxmlformats.org/markup-compatibility/2006">
              <mc:Choice xmlns:v="urn:schemas-microsoft-com:vml" Requires="v">
                <p:oleObj r:id="rId3" imgW="2409825" imgH="1628775" progId="">
                  <p:embed/>
                </p:oleObj>
              </mc:Choice>
              <mc:Fallback>
                <p:oleObj r:id="rId3" imgW="2409825" imgH="1628775"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844675"/>
                        <a:ext cx="2879725" cy="19478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61" name="Object 4"/>
          <p:cNvGraphicFramePr>
            <a:graphicFrameLocks noChangeAspect="1"/>
          </p:cNvGraphicFramePr>
          <p:nvPr/>
        </p:nvGraphicFramePr>
        <p:xfrm>
          <a:off x="2771775" y="4076700"/>
          <a:ext cx="3238500" cy="2578100"/>
        </p:xfrm>
        <a:graphic>
          <a:graphicData uri="http://schemas.openxmlformats.org/presentationml/2006/ole">
            <mc:AlternateContent xmlns:mc="http://schemas.openxmlformats.org/markup-compatibility/2006">
              <mc:Choice xmlns:v="urn:schemas-microsoft-com:vml" Requires="v">
                <p:oleObj r:id="rId5" imgW="457193" imgH="457193" progId="">
                  <p:embed/>
                </p:oleObj>
              </mc:Choice>
              <mc:Fallback>
                <p:oleObj r:id="rId5" imgW="457193" imgH="457193"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4076700"/>
                        <a:ext cx="3238500" cy="2578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1"/>
          <p:cNvSpPr txBox="1">
            <a:spLocks noChangeArrowheads="1"/>
          </p:cNvSpPr>
          <p:nvPr/>
        </p:nvSpPr>
        <p:spPr bwMode="auto">
          <a:xfrm>
            <a:off x="381000" y="1219200"/>
            <a:ext cx="83058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a:solidFill>
                <a:srgbClr val="000000"/>
              </a:solidFill>
            </a:endParaRPr>
          </a:p>
          <a:p>
            <a:pPr algn="just" eaLnBrk="1" hangingPunct="1"/>
            <a:r>
              <a:rPr lang="es-CL">
                <a:solidFill>
                  <a:srgbClr val="000000"/>
                </a:solidFill>
              </a:rPr>
              <a:t>Para </a:t>
            </a:r>
            <a:r>
              <a:rPr lang="es-CL">
                <a:solidFill>
                  <a:srgbClr val="000000"/>
                </a:solidFill>
                <a:latin typeface="Symbol" pitchFamily="18" charset="2"/>
              </a:rPr>
              <a:t></a:t>
            </a:r>
            <a:r>
              <a:rPr lang="es-CL">
                <a:solidFill>
                  <a:srgbClr val="000000"/>
                </a:solidFill>
              </a:rPr>
              <a:t> = 0,1578 resulta un MAD mínimo de 10,01</a:t>
            </a:r>
          </a:p>
        </p:txBody>
      </p:sp>
      <p:sp>
        <p:nvSpPr>
          <p:cNvPr id="54274"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pic>
        <p:nvPicPr>
          <p:cNvPr id="1996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708275"/>
            <a:ext cx="6696075" cy="3432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1"/>
          <p:cNvSpPr txBox="1">
            <a:spLocks noChangeArrowheads="1"/>
          </p:cNvSpPr>
          <p:nvPr/>
        </p:nvSpPr>
        <p:spPr bwMode="auto">
          <a:xfrm>
            <a:off x="381000" y="1219200"/>
            <a:ext cx="83058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a:solidFill>
                <a:srgbClr val="000000"/>
              </a:solidFill>
            </a:endParaRPr>
          </a:p>
          <a:p>
            <a:pPr algn="just" eaLnBrk="1" hangingPunct="1"/>
            <a:r>
              <a:rPr lang="es-CL">
                <a:solidFill>
                  <a:srgbClr val="000000"/>
                </a:solidFill>
              </a:rPr>
              <a:t>Para </a:t>
            </a:r>
            <a:r>
              <a:rPr lang="es-CL">
                <a:solidFill>
                  <a:srgbClr val="000000"/>
                </a:solidFill>
                <a:latin typeface="Symbol" pitchFamily="18" charset="2"/>
              </a:rPr>
              <a:t></a:t>
            </a:r>
            <a:r>
              <a:rPr lang="es-CL">
                <a:solidFill>
                  <a:srgbClr val="000000"/>
                </a:solidFill>
              </a:rPr>
              <a:t> = 0,1578 resulta un MAD mínimo de 10,01</a:t>
            </a:r>
          </a:p>
        </p:txBody>
      </p:sp>
      <p:sp>
        <p:nvSpPr>
          <p:cNvPr id="54274"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graphicFrame>
        <p:nvGraphicFramePr>
          <p:cNvPr id="2" name="1 Tabla"/>
          <p:cNvGraphicFramePr>
            <a:graphicFrameLocks noGrp="1"/>
          </p:cNvGraphicFramePr>
          <p:nvPr/>
        </p:nvGraphicFramePr>
        <p:xfrm>
          <a:off x="611188" y="2924175"/>
          <a:ext cx="2665412" cy="2614615"/>
        </p:xfrm>
        <a:graphic>
          <a:graphicData uri="http://schemas.openxmlformats.org/drawingml/2006/table">
            <a:tbl>
              <a:tblPr>
                <a:tableStyleId>{5C22544A-7EE6-4342-B048-85BDC9FD1C3A}</a:tableStyleId>
              </a:tblPr>
              <a:tblGrid>
                <a:gridCol w="474662">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470275">
                <a:tc>
                  <a:txBody>
                    <a:bodyPr/>
                    <a:lstStyle/>
                    <a:p>
                      <a:pPr algn="ctr" fontAlgn="t"/>
                      <a:r>
                        <a:rPr lang="es-CL" sz="1500" u="none" strike="noStrike" dirty="0">
                          <a:effectLst/>
                        </a:rPr>
                        <a:t>Mes</a:t>
                      </a:r>
                      <a:endParaRPr lang="es-CL" sz="1500" b="0" i="0" u="none" strike="noStrike" dirty="0">
                        <a:effectLst/>
                        <a:latin typeface="Arial"/>
                      </a:endParaRPr>
                    </a:p>
                  </a:txBody>
                  <a:tcPr marL="9529" marR="9529" marT="9530" marB="0"/>
                </a:tc>
                <a:tc>
                  <a:txBody>
                    <a:bodyPr/>
                    <a:lstStyle/>
                    <a:p>
                      <a:pPr algn="ctr" fontAlgn="t"/>
                      <a:r>
                        <a:rPr lang="es-CL" sz="1500" u="none" strike="noStrike" dirty="0">
                          <a:effectLst/>
                        </a:rPr>
                        <a:t>Toneladas</a:t>
                      </a:r>
                      <a:endParaRPr lang="es-CL" sz="1500" b="0" i="0" u="none" strike="noStrike" dirty="0">
                        <a:effectLst/>
                        <a:latin typeface="Arial"/>
                      </a:endParaRPr>
                    </a:p>
                  </a:txBody>
                  <a:tcPr marL="9529" marR="9529" marT="9530" marB="0"/>
                </a:tc>
                <a:tc>
                  <a:txBody>
                    <a:bodyPr/>
                    <a:lstStyle/>
                    <a:p>
                      <a:pPr algn="ctr" fontAlgn="t"/>
                      <a:r>
                        <a:rPr lang="es-CL" sz="1500" u="none" strike="noStrike">
                          <a:effectLst/>
                        </a:rPr>
                        <a:t>Suavizacion exponencial</a:t>
                      </a:r>
                      <a:endParaRPr lang="es-CL" sz="1500" b="0" i="0" u="none" strike="noStrike">
                        <a:effectLst/>
                        <a:latin typeface="Arial"/>
                      </a:endParaRPr>
                    </a:p>
                  </a:txBody>
                  <a:tcPr marL="9529" marR="9529" marT="9530" marB="0"/>
                </a:tc>
                <a:extLst>
                  <a:ext uri="{0D108BD9-81ED-4DB2-BD59-A6C34878D82A}">
                    <a16:rowId xmlns:a16="http://schemas.microsoft.com/office/drawing/2014/main" val="10000"/>
                  </a:ext>
                </a:extLst>
              </a:tr>
              <a:tr h="238260">
                <a:tc>
                  <a:txBody>
                    <a:bodyPr/>
                    <a:lstStyle/>
                    <a:p>
                      <a:pPr algn="ctr" fontAlgn="b"/>
                      <a:r>
                        <a:rPr lang="es-CL" sz="1500" u="none" strike="noStrike">
                          <a:effectLst/>
                        </a:rPr>
                        <a:t>1</a:t>
                      </a:r>
                      <a:endParaRPr lang="es-CL" sz="1500" b="0" i="0" u="none" strike="noStrike">
                        <a:effectLst/>
                        <a:latin typeface="Arial"/>
                      </a:endParaRPr>
                    </a:p>
                  </a:txBody>
                  <a:tcPr marL="9529" marR="9529" marT="9530" marB="0" anchor="b"/>
                </a:tc>
                <a:tc>
                  <a:txBody>
                    <a:bodyPr/>
                    <a:lstStyle/>
                    <a:p>
                      <a:pPr algn="ctr" fontAlgn="b"/>
                      <a:r>
                        <a:rPr lang="es-CL" sz="1500" u="none" strike="noStrike" dirty="0">
                          <a:effectLst/>
                        </a:rPr>
                        <a:t>180</a:t>
                      </a:r>
                      <a:endParaRPr lang="es-CL" sz="1500" b="0" i="0" u="none" strike="noStrike" dirty="0">
                        <a:effectLst/>
                        <a:latin typeface="Arial"/>
                      </a:endParaRPr>
                    </a:p>
                  </a:txBody>
                  <a:tcPr marL="9529" marR="9529" marT="9530" marB="0" anchor="b"/>
                </a:tc>
                <a:tc>
                  <a:txBody>
                    <a:bodyPr/>
                    <a:lstStyle/>
                    <a:p>
                      <a:pPr algn="ctr" fontAlgn="b"/>
                      <a:r>
                        <a:rPr lang="es-CL" sz="1500" u="none" strike="noStrike" dirty="0">
                          <a:effectLst/>
                        </a:rPr>
                        <a:t>175</a:t>
                      </a:r>
                      <a:endParaRPr lang="es-CL" sz="1500" b="0" i="0" u="none" strike="noStrike" dirty="0">
                        <a:effectLst/>
                        <a:latin typeface="Arial"/>
                      </a:endParaRPr>
                    </a:p>
                  </a:txBody>
                  <a:tcPr marL="9529" marR="9529" marT="9530" marB="0" anchor="b"/>
                </a:tc>
                <a:extLst>
                  <a:ext uri="{0D108BD9-81ED-4DB2-BD59-A6C34878D82A}">
                    <a16:rowId xmlns:a16="http://schemas.microsoft.com/office/drawing/2014/main" val="10001"/>
                  </a:ext>
                </a:extLst>
              </a:tr>
              <a:tr h="238260">
                <a:tc>
                  <a:txBody>
                    <a:bodyPr/>
                    <a:lstStyle/>
                    <a:p>
                      <a:pPr algn="ctr" fontAlgn="b"/>
                      <a:r>
                        <a:rPr lang="es-CL" sz="1500" u="none" strike="noStrike" dirty="0">
                          <a:effectLst/>
                        </a:rPr>
                        <a:t>2</a:t>
                      </a:r>
                      <a:endParaRPr lang="es-CL" sz="1500" b="0" i="0" u="none" strike="noStrike" dirty="0">
                        <a:effectLst/>
                        <a:latin typeface="Arial"/>
                      </a:endParaRPr>
                    </a:p>
                  </a:txBody>
                  <a:tcPr marL="9529" marR="9529" marT="9530" marB="0" anchor="b"/>
                </a:tc>
                <a:tc>
                  <a:txBody>
                    <a:bodyPr/>
                    <a:lstStyle/>
                    <a:p>
                      <a:pPr algn="ctr" fontAlgn="b"/>
                      <a:r>
                        <a:rPr lang="es-CL" sz="1500" u="none" strike="noStrike" dirty="0">
                          <a:effectLst/>
                        </a:rPr>
                        <a:t>168</a:t>
                      </a:r>
                      <a:endParaRPr lang="es-CL" sz="1500" b="0" i="0" u="none" strike="noStrike" dirty="0">
                        <a:effectLst/>
                        <a:latin typeface="Arial"/>
                      </a:endParaRPr>
                    </a:p>
                  </a:txBody>
                  <a:tcPr marL="9529" marR="9529" marT="9530" marB="0" anchor="b"/>
                </a:tc>
                <a:tc>
                  <a:txBody>
                    <a:bodyPr/>
                    <a:lstStyle/>
                    <a:p>
                      <a:pPr algn="ctr" fontAlgn="b"/>
                      <a:r>
                        <a:rPr lang="es-CL" sz="1500" u="none" strike="noStrike" dirty="0">
                          <a:effectLst/>
                        </a:rPr>
                        <a:t>176</a:t>
                      </a:r>
                      <a:endParaRPr lang="es-CL" sz="1500" b="0" i="0" u="none" strike="noStrike" dirty="0">
                        <a:effectLst/>
                        <a:latin typeface="Arial"/>
                      </a:endParaRPr>
                    </a:p>
                  </a:txBody>
                  <a:tcPr marL="9529" marR="9529" marT="9530" marB="0" anchor="b"/>
                </a:tc>
                <a:extLst>
                  <a:ext uri="{0D108BD9-81ED-4DB2-BD59-A6C34878D82A}">
                    <a16:rowId xmlns:a16="http://schemas.microsoft.com/office/drawing/2014/main" val="10002"/>
                  </a:ext>
                </a:extLst>
              </a:tr>
              <a:tr h="238260">
                <a:tc>
                  <a:txBody>
                    <a:bodyPr/>
                    <a:lstStyle/>
                    <a:p>
                      <a:pPr algn="ctr" fontAlgn="b"/>
                      <a:r>
                        <a:rPr lang="es-CL" sz="1500" u="none" strike="noStrike">
                          <a:effectLst/>
                        </a:rPr>
                        <a:t>3</a:t>
                      </a:r>
                      <a:endParaRPr lang="es-CL" sz="1500" b="0" i="0" u="none" strike="noStrike">
                        <a:effectLst/>
                        <a:latin typeface="Arial"/>
                      </a:endParaRPr>
                    </a:p>
                  </a:txBody>
                  <a:tcPr marL="9529" marR="9529" marT="9530" marB="0" anchor="b"/>
                </a:tc>
                <a:tc>
                  <a:txBody>
                    <a:bodyPr/>
                    <a:lstStyle/>
                    <a:p>
                      <a:pPr algn="ctr" fontAlgn="b"/>
                      <a:r>
                        <a:rPr lang="es-CL" sz="1500" u="none" strike="noStrike" dirty="0">
                          <a:effectLst/>
                        </a:rPr>
                        <a:t>159</a:t>
                      </a:r>
                      <a:endParaRPr lang="es-CL" sz="1500" b="0" i="0" u="none" strike="noStrike" dirty="0">
                        <a:effectLst/>
                        <a:latin typeface="Arial"/>
                      </a:endParaRPr>
                    </a:p>
                  </a:txBody>
                  <a:tcPr marL="9529" marR="9529" marT="9530" marB="0" anchor="b"/>
                </a:tc>
                <a:tc>
                  <a:txBody>
                    <a:bodyPr/>
                    <a:lstStyle/>
                    <a:p>
                      <a:pPr algn="ctr" fontAlgn="b"/>
                      <a:r>
                        <a:rPr lang="es-CL" sz="1500" u="none" strike="noStrike" dirty="0">
                          <a:effectLst/>
                        </a:rPr>
                        <a:t>175</a:t>
                      </a:r>
                      <a:endParaRPr lang="es-CL" sz="1500" b="0" i="0" u="none" strike="noStrike" dirty="0">
                        <a:effectLst/>
                        <a:latin typeface="Arial"/>
                      </a:endParaRPr>
                    </a:p>
                  </a:txBody>
                  <a:tcPr marL="9529" marR="9529" marT="9530" marB="0" anchor="b"/>
                </a:tc>
                <a:extLst>
                  <a:ext uri="{0D108BD9-81ED-4DB2-BD59-A6C34878D82A}">
                    <a16:rowId xmlns:a16="http://schemas.microsoft.com/office/drawing/2014/main" val="10003"/>
                  </a:ext>
                </a:extLst>
              </a:tr>
              <a:tr h="238260">
                <a:tc>
                  <a:txBody>
                    <a:bodyPr/>
                    <a:lstStyle/>
                    <a:p>
                      <a:pPr algn="ctr" fontAlgn="b"/>
                      <a:r>
                        <a:rPr lang="es-CL" sz="1500" u="none" strike="noStrike">
                          <a:effectLst/>
                        </a:rPr>
                        <a:t>4</a:t>
                      </a:r>
                      <a:endParaRPr lang="es-CL" sz="1500" b="0" i="0" u="none" strike="noStrike">
                        <a:effectLst/>
                        <a:latin typeface="Arial"/>
                      </a:endParaRPr>
                    </a:p>
                  </a:txBody>
                  <a:tcPr marL="9529" marR="9529" marT="9530" marB="0" anchor="b"/>
                </a:tc>
                <a:tc>
                  <a:txBody>
                    <a:bodyPr/>
                    <a:lstStyle/>
                    <a:p>
                      <a:pPr algn="ctr" fontAlgn="b"/>
                      <a:r>
                        <a:rPr lang="es-CL" sz="1500" u="none" strike="noStrike">
                          <a:effectLst/>
                        </a:rPr>
                        <a:t>175</a:t>
                      </a:r>
                      <a:endParaRPr lang="es-CL" sz="1500" b="0" i="0" u="none" strike="noStrike">
                        <a:effectLst/>
                        <a:latin typeface="Arial"/>
                      </a:endParaRPr>
                    </a:p>
                  </a:txBody>
                  <a:tcPr marL="9529" marR="9529" marT="9530" marB="0" anchor="b"/>
                </a:tc>
                <a:tc>
                  <a:txBody>
                    <a:bodyPr/>
                    <a:lstStyle/>
                    <a:p>
                      <a:pPr algn="ctr" fontAlgn="b"/>
                      <a:r>
                        <a:rPr lang="es-CL" sz="1500" u="none" strike="noStrike" dirty="0">
                          <a:effectLst/>
                        </a:rPr>
                        <a:t>172</a:t>
                      </a:r>
                      <a:endParaRPr lang="es-CL" sz="1500" b="0" i="0" u="none" strike="noStrike" dirty="0">
                        <a:effectLst/>
                        <a:latin typeface="Arial"/>
                      </a:endParaRPr>
                    </a:p>
                  </a:txBody>
                  <a:tcPr marL="9529" marR="9529" marT="9530" marB="0" anchor="b"/>
                </a:tc>
                <a:extLst>
                  <a:ext uri="{0D108BD9-81ED-4DB2-BD59-A6C34878D82A}">
                    <a16:rowId xmlns:a16="http://schemas.microsoft.com/office/drawing/2014/main" val="10004"/>
                  </a:ext>
                </a:extLst>
              </a:tr>
              <a:tr h="238260">
                <a:tc>
                  <a:txBody>
                    <a:bodyPr/>
                    <a:lstStyle/>
                    <a:p>
                      <a:pPr algn="ctr" fontAlgn="b"/>
                      <a:r>
                        <a:rPr lang="es-CL" sz="1500" u="none" strike="noStrike">
                          <a:effectLst/>
                        </a:rPr>
                        <a:t>5</a:t>
                      </a:r>
                      <a:endParaRPr lang="es-CL" sz="1500" b="0" i="0" u="none" strike="noStrike">
                        <a:effectLst/>
                        <a:latin typeface="Arial"/>
                      </a:endParaRPr>
                    </a:p>
                  </a:txBody>
                  <a:tcPr marL="9529" marR="9529" marT="9530" marB="0" anchor="b"/>
                </a:tc>
                <a:tc>
                  <a:txBody>
                    <a:bodyPr/>
                    <a:lstStyle/>
                    <a:p>
                      <a:pPr algn="ctr" fontAlgn="b"/>
                      <a:r>
                        <a:rPr lang="es-CL" sz="1500" u="none" strike="noStrike">
                          <a:effectLst/>
                        </a:rPr>
                        <a:t>190</a:t>
                      </a:r>
                      <a:endParaRPr lang="es-CL" sz="1500" b="0" i="0" u="none" strike="noStrike">
                        <a:effectLst/>
                        <a:latin typeface="Arial"/>
                      </a:endParaRPr>
                    </a:p>
                  </a:txBody>
                  <a:tcPr marL="9529" marR="9529" marT="9530" marB="0" anchor="b"/>
                </a:tc>
                <a:tc>
                  <a:txBody>
                    <a:bodyPr/>
                    <a:lstStyle/>
                    <a:p>
                      <a:pPr algn="ctr" fontAlgn="b"/>
                      <a:r>
                        <a:rPr lang="es-CL" sz="1500" u="none" strike="noStrike" dirty="0">
                          <a:effectLst/>
                        </a:rPr>
                        <a:t>173</a:t>
                      </a:r>
                      <a:endParaRPr lang="es-CL" sz="1500" b="0" i="0" u="none" strike="noStrike" dirty="0">
                        <a:effectLst/>
                        <a:latin typeface="Arial"/>
                      </a:endParaRPr>
                    </a:p>
                  </a:txBody>
                  <a:tcPr marL="9529" marR="9529" marT="9530" marB="0" anchor="b"/>
                </a:tc>
                <a:extLst>
                  <a:ext uri="{0D108BD9-81ED-4DB2-BD59-A6C34878D82A}">
                    <a16:rowId xmlns:a16="http://schemas.microsoft.com/office/drawing/2014/main" val="10005"/>
                  </a:ext>
                </a:extLst>
              </a:tr>
              <a:tr h="238260">
                <a:tc>
                  <a:txBody>
                    <a:bodyPr/>
                    <a:lstStyle/>
                    <a:p>
                      <a:pPr algn="ctr" fontAlgn="b"/>
                      <a:r>
                        <a:rPr lang="es-CL" sz="1500" u="none" strike="noStrike">
                          <a:effectLst/>
                        </a:rPr>
                        <a:t>6</a:t>
                      </a:r>
                      <a:endParaRPr lang="es-CL" sz="1500" b="0" i="0" u="none" strike="noStrike">
                        <a:effectLst/>
                        <a:latin typeface="Arial"/>
                      </a:endParaRPr>
                    </a:p>
                  </a:txBody>
                  <a:tcPr marL="9529" marR="9529" marT="9530" marB="0" anchor="b"/>
                </a:tc>
                <a:tc>
                  <a:txBody>
                    <a:bodyPr/>
                    <a:lstStyle/>
                    <a:p>
                      <a:pPr algn="ctr" fontAlgn="b"/>
                      <a:r>
                        <a:rPr lang="es-CL" sz="1500" u="none" strike="noStrike">
                          <a:effectLst/>
                        </a:rPr>
                        <a:t>205</a:t>
                      </a:r>
                      <a:endParaRPr lang="es-CL" sz="1500" b="0" i="0" u="none" strike="noStrike">
                        <a:effectLst/>
                        <a:latin typeface="Arial"/>
                      </a:endParaRPr>
                    </a:p>
                  </a:txBody>
                  <a:tcPr marL="9529" marR="9529" marT="9530" marB="0" anchor="b"/>
                </a:tc>
                <a:tc>
                  <a:txBody>
                    <a:bodyPr/>
                    <a:lstStyle/>
                    <a:p>
                      <a:pPr algn="ctr" fontAlgn="b"/>
                      <a:r>
                        <a:rPr lang="es-CL" sz="1500" u="none" strike="noStrike" dirty="0">
                          <a:effectLst/>
                        </a:rPr>
                        <a:t>175</a:t>
                      </a:r>
                      <a:endParaRPr lang="es-CL" sz="1500" b="0" i="0" u="none" strike="noStrike" dirty="0">
                        <a:effectLst/>
                        <a:latin typeface="Arial"/>
                      </a:endParaRPr>
                    </a:p>
                  </a:txBody>
                  <a:tcPr marL="9529" marR="9529" marT="9530" marB="0" anchor="b"/>
                </a:tc>
                <a:extLst>
                  <a:ext uri="{0D108BD9-81ED-4DB2-BD59-A6C34878D82A}">
                    <a16:rowId xmlns:a16="http://schemas.microsoft.com/office/drawing/2014/main" val="10006"/>
                  </a:ext>
                </a:extLst>
              </a:tr>
              <a:tr h="238260">
                <a:tc>
                  <a:txBody>
                    <a:bodyPr/>
                    <a:lstStyle/>
                    <a:p>
                      <a:pPr algn="ctr" fontAlgn="b"/>
                      <a:r>
                        <a:rPr lang="es-CL" sz="1500" u="none" strike="noStrike">
                          <a:effectLst/>
                        </a:rPr>
                        <a:t>7</a:t>
                      </a:r>
                      <a:endParaRPr lang="es-CL" sz="1500" b="0" i="0" u="none" strike="noStrike">
                        <a:effectLst/>
                        <a:latin typeface="Arial"/>
                      </a:endParaRPr>
                    </a:p>
                  </a:txBody>
                  <a:tcPr marL="9529" marR="9529" marT="9530" marB="0" anchor="b"/>
                </a:tc>
                <a:tc>
                  <a:txBody>
                    <a:bodyPr/>
                    <a:lstStyle/>
                    <a:p>
                      <a:pPr algn="ctr" fontAlgn="b"/>
                      <a:r>
                        <a:rPr lang="es-CL" sz="1500" u="none" strike="noStrike">
                          <a:effectLst/>
                        </a:rPr>
                        <a:t>180</a:t>
                      </a:r>
                      <a:endParaRPr lang="es-CL" sz="1500" b="0" i="0" u="none" strike="noStrike">
                        <a:effectLst/>
                        <a:latin typeface="Arial"/>
                      </a:endParaRPr>
                    </a:p>
                  </a:txBody>
                  <a:tcPr marL="9529" marR="9529" marT="9530" marB="0" anchor="b"/>
                </a:tc>
                <a:tc>
                  <a:txBody>
                    <a:bodyPr/>
                    <a:lstStyle/>
                    <a:p>
                      <a:pPr algn="ctr" fontAlgn="b"/>
                      <a:r>
                        <a:rPr lang="es-CL" sz="1500" u="none" strike="noStrike" dirty="0">
                          <a:effectLst/>
                        </a:rPr>
                        <a:t>180</a:t>
                      </a:r>
                      <a:endParaRPr lang="es-CL" sz="1500" b="0" i="0" u="none" strike="noStrike" dirty="0">
                        <a:effectLst/>
                        <a:latin typeface="Arial"/>
                      </a:endParaRPr>
                    </a:p>
                  </a:txBody>
                  <a:tcPr marL="9529" marR="9529" marT="9530" marB="0" anchor="b"/>
                </a:tc>
                <a:extLst>
                  <a:ext uri="{0D108BD9-81ED-4DB2-BD59-A6C34878D82A}">
                    <a16:rowId xmlns:a16="http://schemas.microsoft.com/office/drawing/2014/main" val="10007"/>
                  </a:ext>
                </a:extLst>
              </a:tr>
              <a:tr h="238260">
                <a:tc>
                  <a:txBody>
                    <a:bodyPr/>
                    <a:lstStyle/>
                    <a:p>
                      <a:pPr algn="ctr" fontAlgn="b"/>
                      <a:r>
                        <a:rPr lang="es-CL" sz="1500" u="none" strike="noStrike">
                          <a:effectLst/>
                        </a:rPr>
                        <a:t>8</a:t>
                      </a:r>
                      <a:endParaRPr lang="es-CL" sz="1500" b="0" i="0" u="none" strike="noStrike">
                        <a:effectLst/>
                        <a:latin typeface="Arial"/>
                      </a:endParaRPr>
                    </a:p>
                  </a:txBody>
                  <a:tcPr marL="9529" marR="9529" marT="9530" marB="0" anchor="b"/>
                </a:tc>
                <a:tc>
                  <a:txBody>
                    <a:bodyPr/>
                    <a:lstStyle/>
                    <a:p>
                      <a:pPr algn="ctr" fontAlgn="b"/>
                      <a:r>
                        <a:rPr lang="es-CL" sz="1500" u="none" strike="noStrike">
                          <a:effectLst/>
                        </a:rPr>
                        <a:t>182</a:t>
                      </a:r>
                      <a:endParaRPr lang="es-CL" sz="1500" b="0" i="0" u="none" strike="noStrike">
                        <a:effectLst/>
                        <a:latin typeface="Arial"/>
                      </a:endParaRPr>
                    </a:p>
                  </a:txBody>
                  <a:tcPr marL="9529" marR="9529" marT="9530" marB="0" anchor="b"/>
                </a:tc>
                <a:tc>
                  <a:txBody>
                    <a:bodyPr/>
                    <a:lstStyle/>
                    <a:p>
                      <a:pPr algn="ctr" fontAlgn="b"/>
                      <a:r>
                        <a:rPr lang="es-CL" sz="1500" u="none" strike="noStrike" dirty="0">
                          <a:effectLst/>
                        </a:rPr>
                        <a:t>180</a:t>
                      </a:r>
                      <a:endParaRPr lang="es-CL" sz="1500" b="0" i="0" u="none" strike="noStrike" dirty="0">
                        <a:effectLst/>
                        <a:latin typeface="Arial"/>
                      </a:endParaRPr>
                    </a:p>
                  </a:txBody>
                  <a:tcPr marL="9529" marR="9529" marT="9530" marB="0" anchor="b"/>
                </a:tc>
                <a:extLst>
                  <a:ext uri="{0D108BD9-81ED-4DB2-BD59-A6C34878D82A}">
                    <a16:rowId xmlns:a16="http://schemas.microsoft.com/office/drawing/2014/main" val="10008"/>
                  </a:ext>
                </a:extLst>
              </a:tr>
              <a:tr h="238260">
                <a:tc>
                  <a:txBody>
                    <a:bodyPr/>
                    <a:lstStyle/>
                    <a:p>
                      <a:pPr algn="ctr" fontAlgn="b"/>
                      <a:r>
                        <a:rPr lang="es-CL" sz="1500" u="none" strike="noStrike" dirty="0">
                          <a:effectLst/>
                        </a:rPr>
                        <a:t>9</a:t>
                      </a:r>
                      <a:endParaRPr lang="es-CL" sz="1500" b="0" i="0" u="none" strike="noStrike" dirty="0">
                        <a:effectLst/>
                        <a:latin typeface="Arial"/>
                      </a:endParaRPr>
                    </a:p>
                  </a:txBody>
                  <a:tcPr marL="9529" marR="9529" marT="9530" marB="0" anchor="b"/>
                </a:tc>
                <a:tc>
                  <a:txBody>
                    <a:bodyPr/>
                    <a:lstStyle/>
                    <a:p>
                      <a:pPr algn="ctr" fontAlgn="b"/>
                      <a:r>
                        <a:rPr lang="es-CL" sz="1500" u="none" strike="noStrike">
                          <a:effectLst/>
                        </a:rPr>
                        <a:t> </a:t>
                      </a:r>
                      <a:endParaRPr lang="es-CL" sz="1500" b="0" i="0" u="none" strike="noStrike">
                        <a:effectLst/>
                        <a:latin typeface="Arial"/>
                      </a:endParaRPr>
                    </a:p>
                  </a:txBody>
                  <a:tcPr marL="9529" marR="9529" marT="9530" marB="0" anchor="b"/>
                </a:tc>
                <a:tc>
                  <a:txBody>
                    <a:bodyPr/>
                    <a:lstStyle/>
                    <a:p>
                      <a:pPr algn="ctr" fontAlgn="b"/>
                      <a:r>
                        <a:rPr lang="es-CL" sz="1500" u="none" strike="noStrike" dirty="0">
                          <a:effectLst/>
                        </a:rPr>
                        <a:t>180</a:t>
                      </a:r>
                      <a:endParaRPr lang="es-CL" sz="1500" b="0" i="0" u="none" strike="noStrike" dirty="0">
                        <a:effectLst/>
                        <a:latin typeface="Arial"/>
                      </a:endParaRPr>
                    </a:p>
                  </a:txBody>
                  <a:tcPr marL="9529" marR="9529" marT="9530" marB="0" anchor="b"/>
                </a:tc>
                <a:extLst>
                  <a:ext uri="{0D108BD9-81ED-4DB2-BD59-A6C34878D82A}">
                    <a16:rowId xmlns:a16="http://schemas.microsoft.com/office/drawing/2014/main" val="10009"/>
                  </a:ext>
                </a:extLst>
              </a:tr>
            </a:tbl>
          </a:graphicData>
        </a:graphic>
      </p:graphicFrame>
      <p:pic>
        <p:nvPicPr>
          <p:cNvPr id="2007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693988"/>
            <a:ext cx="5376863"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1"/>
          <p:cNvSpPr txBox="1">
            <a:spLocks noChangeArrowheads="1"/>
          </p:cNvSpPr>
          <p:nvPr/>
        </p:nvSpPr>
        <p:spPr bwMode="auto">
          <a:xfrm>
            <a:off x="381000" y="1219200"/>
            <a:ext cx="8305800" cy="338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Método de descomposición clásica de serie de tiempo.</a:t>
            </a:r>
          </a:p>
          <a:p>
            <a:pPr algn="just" eaLnBrk="1" hangingPunct="1"/>
            <a:endParaRPr lang="es-CL">
              <a:solidFill>
                <a:srgbClr val="000000"/>
              </a:solidFill>
            </a:endParaRPr>
          </a:p>
          <a:p>
            <a:pPr algn="just" eaLnBrk="1" hangingPunct="1"/>
            <a:r>
              <a:rPr lang="es-CL">
                <a:solidFill>
                  <a:srgbClr val="000000"/>
                </a:solidFill>
              </a:rPr>
              <a:t>El pronóstico clásico por descomposición de serie de tiempo está construido sobre la filosofía de que un patrón de demanda histórica puede descomponerse en cuatro categorías: tendencia, variaciones estacionales, variaciones cíclicas y variaciones aleatorias.</a:t>
            </a:r>
          </a:p>
          <a:p>
            <a:pPr algn="just" eaLnBrk="1" hangingPunct="1"/>
            <a:endParaRPr lang="es-CL">
              <a:solidFill>
                <a:srgbClr val="000000"/>
              </a:solidFill>
            </a:endParaRPr>
          </a:p>
          <a:p>
            <a:pPr algn="just" eaLnBrk="1" hangingPunct="1"/>
            <a:endParaRPr lang="es-CL">
              <a:solidFill>
                <a:srgbClr val="000000"/>
              </a:solidFill>
            </a:endParaRPr>
          </a:p>
        </p:txBody>
      </p:sp>
      <p:sp>
        <p:nvSpPr>
          <p:cNvPr id="55298"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1"/>
          <p:cNvSpPr txBox="1">
            <a:spLocks noChangeArrowheads="1"/>
          </p:cNvSpPr>
          <p:nvPr/>
        </p:nvSpPr>
        <p:spPr bwMode="auto">
          <a:xfrm>
            <a:off x="381000" y="1219200"/>
            <a:ext cx="8305800" cy="526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dirty="0">
                <a:solidFill>
                  <a:srgbClr val="000000"/>
                </a:solidFill>
              </a:rPr>
              <a:t>Método de descomposición clásica de serie de tiempo.</a:t>
            </a:r>
          </a:p>
          <a:p>
            <a:pPr algn="just" eaLnBrk="1" hangingPunct="1"/>
            <a:endParaRPr lang="es-ES_tradnl" dirty="0">
              <a:solidFill>
                <a:srgbClr val="000000"/>
              </a:solidFill>
            </a:endParaRPr>
          </a:p>
          <a:p>
            <a:pPr algn="just" eaLnBrk="1" hangingPunct="1"/>
            <a:r>
              <a:rPr lang="es-ES_tradnl" dirty="0">
                <a:solidFill>
                  <a:srgbClr val="000000"/>
                </a:solidFill>
              </a:rPr>
              <a:t>El análisis clásico de series de tiempo combina cada componente de la siguiente forma.</a:t>
            </a:r>
          </a:p>
          <a:p>
            <a:pPr algn="just" eaLnBrk="1" hangingPunct="1"/>
            <a:endParaRPr lang="es-ES_tradnl" dirty="0">
              <a:solidFill>
                <a:srgbClr val="000000"/>
              </a:solidFill>
            </a:endParaRPr>
          </a:p>
          <a:p>
            <a:pPr algn="ctr" eaLnBrk="1" hangingPunct="1"/>
            <a:r>
              <a:rPr lang="es-ES_tradnl" dirty="0">
                <a:solidFill>
                  <a:srgbClr val="000000"/>
                </a:solidFill>
              </a:rPr>
              <a:t>F</a:t>
            </a:r>
            <a:r>
              <a:rPr lang="es-ES_tradnl" baseline="-25000" dirty="0">
                <a:solidFill>
                  <a:srgbClr val="000000"/>
                </a:solidFill>
              </a:rPr>
              <a:t>t</a:t>
            </a:r>
            <a:r>
              <a:rPr lang="es-ES_tradnl" dirty="0">
                <a:solidFill>
                  <a:srgbClr val="000000"/>
                </a:solidFill>
              </a:rPr>
              <a:t> = </a:t>
            </a:r>
            <a:r>
              <a:rPr lang="es-ES_tradnl" dirty="0" err="1">
                <a:solidFill>
                  <a:srgbClr val="000000"/>
                </a:solidFill>
              </a:rPr>
              <a:t>T</a:t>
            </a:r>
            <a:r>
              <a:rPr lang="es-ES_tradnl" baseline="-25000" dirty="0" err="1">
                <a:solidFill>
                  <a:srgbClr val="000000"/>
                </a:solidFill>
              </a:rPr>
              <a:t>t</a:t>
            </a:r>
            <a:r>
              <a:rPr lang="es-ES_tradnl" dirty="0">
                <a:solidFill>
                  <a:srgbClr val="000000"/>
                </a:solidFill>
              </a:rPr>
              <a:t> </a:t>
            </a:r>
            <a:r>
              <a:rPr lang="es-ES_tradnl" dirty="0" err="1">
                <a:solidFill>
                  <a:srgbClr val="000000"/>
                </a:solidFill>
              </a:rPr>
              <a:t>S</a:t>
            </a:r>
            <a:r>
              <a:rPr lang="es-ES_tradnl" baseline="-25000" dirty="0" err="1">
                <a:solidFill>
                  <a:srgbClr val="000000"/>
                </a:solidFill>
              </a:rPr>
              <a:t>t</a:t>
            </a:r>
            <a:r>
              <a:rPr lang="es-ES_tradnl" dirty="0">
                <a:solidFill>
                  <a:srgbClr val="000000"/>
                </a:solidFill>
              </a:rPr>
              <a:t> </a:t>
            </a:r>
            <a:r>
              <a:rPr lang="es-ES_tradnl" dirty="0" err="1">
                <a:solidFill>
                  <a:srgbClr val="000000"/>
                </a:solidFill>
              </a:rPr>
              <a:t>C</a:t>
            </a:r>
            <a:r>
              <a:rPr lang="es-ES_tradnl" baseline="-25000" dirty="0" err="1">
                <a:solidFill>
                  <a:srgbClr val="000000"/>
                </a:solidFill>
              </a:rPr>
              <a:t>t</a:t>
            </a:r>
            <a:r>
              <a:rPr lang="es-ES_tradnl" dirty="0">
                <a:solidFill>
                  <a:srgbClr val="000000"/>
                </a:solidFill>
              </a:rPr>
              <a:t> </a:t>
            </a:r>
            <a:r>
              <a:rPr lang="es-ES_tradnl" dirty="0" err="1">
                <a:solidFill>
                  <a:srgbClr val="000000"/>
                </a:solidFill>
              </a:rPr>
              <a:t>R</a:t>
            </a:r>
            <a:r>
              <a:rPr lang="es-ES_tradnl" baseline="-25000" dirty="0" err="1">
                <a:solidFill>
                  <a:srgbClr val="000000"/>
                </a:solidFill>
              </a:rPr>
              <a:t>t</a:t>
            </a:r>
            <a:endParaRPr lang="es-ES_tradnl" baseline="-25000" dirty="0">
              <a:solidFill>
                <a:srgbClr val="000000"/>
              </a:solidFill>
            </a:endParaRPr>
          </a:p>
          <a:p>
            <a:pPr algn="just" eaLnBrk="1" hangingPunct="1"/>
            <a:endParaRPr lang="es-ES_tradnl" dirty="0">
              <a:solidFill>
                <a:srgbClr val="000000"/>
              </a:solidFill>
            </a:endParaRPr>
          </a:p>
          <a:p>
            <a:pPr algn="just" eaLnBrk="1" hangingPunct="1"/>
            <a:r>
              <a:rPr lang="es-ES_tradnl" dirty="0">
                <a:solidFill>
                  <a:srgbClr val="000000"/>
                </a:solidFill>
              </a:rPr>
              <a:t>Donde:</a:t>
            </a:r>
          </a:p>
          <a:p>
            <a:pPr algn="just" eaLnBrk="1" hangingPunct="1"/>
            <a:endParaRPr lang="es-ES_tradnl" dirty="0">
              <a:solidFill>
                <a:srgbClr val="000000"/>
              </a:solidFill>
            </a:endParaRPr>
          </a:p>
          <a:p>
            <a:pPr algn="just" eaLnBrk="1" hangingPunct="1"/>
            <a:r>
              <a:rPr lang="es-ES_tradnl" dirty="0">
                <a:solidFill>
                  <a:srgbClr val="000000"/>
                </a:solidFill>
              </a:rPr>
              <a:t>	F</a:t>
            </a:r>
            <a:r>
              <a:rPr lang="es-ES_tradnl" baseline="-25000" dirty="0">
                <a:solidFill>
                  <a:srgbClr val="000000"/>
                </a:solidFill>
              </a:rPr>
              <a:t>t</a:t>
            </a:r>
            <a:r>
              <a:rPr lang="es-ES_tradnl" dirty="0">
                <a:solidFill>
                  <a:srgbClr val="000000"/>
                </a:solidFill>
              </a:rPr>
              <a:t>:  pronóstico para el periodo t</a:t>
            </a:r>
          </a:p>
          <a:p>
            <a:pPr algn="just" eaLnBrk="1" hangingPunct="1"/>
            <a:r>
              <a:rPr lang="es-ES_tradnl" dirty="0">
                <a:solidFill>
                  <a:srgbClr val="000000"/>
                </a:solidFill>
              </a:rPr>
              <a:t>	</a:t>
            </a:r>
            <a:r>
              <a:rPr lang="es-ES_tradnl" dirty="0" err="1">
                <a:solidFill>
                  <a:srgbClr val="000000"/>
                </a:solidFill>
              </a:rPr>
              <a:t>T</a:t>
            </a:r>
            <a:r>
              <a:rPr lang="es-ES_tradnl" baseline="-25000" dirty="0" err="1">
                <a:solidFill>
                  <a:srgbClr val="000000"/>
                </a:solidFill>
              </a:rPr>
              <a:t>t</a:t>
            </a:r>
            <a:r>
              <a:rPr lang="es-ES_tradnl" dirty="0">
                <a:solidFill>
                  <a:srgbClr val="000000"/>
                </a:solidFill>
              </a:rPr>
              <a:t>:  Nivel de tendencia para el periodo t</a:t>
            </a:r>
          </a:p>
          <a:p>
            <a:pPr algn="just" eaLnBrk="1" hangingPunct="1"/>
            <a:r>
              <a:rPr lang="es-ES_tradnl" dirty="0">
                <a:solidFill>
                  <a:srgbClr val="000000"/>
                </a:solidFill>
              </a:rPr>
              <a:t>	</a:t>
            </a:r>
            <a:r>
              <a:rPr lang="es-ES_tradnl" dirty="0" err="1">
                <a:solidFill>
                  <a:srgbClr val="000000"/>
                </a:solidFill>
              </a:rPr>
              <a:t>S</a:t>
            </a:r>
            <a:r>
              <a:rPr lang="es-ES_tradnl" baseline="-25000" dirty="0" err="1">
                <a:solidFill>
                  <a:srgbClr val="000000"/>
                </a:solidFill>
              </a:rPr>
              <a:t>t</a:t>
            </a:r>
            <a:r>
              <a:rPr lang="es-ES_tradnl" dirty="0">
                <a:solidFill>
                  <a:srgbClr val="000000"/>
                </a:solidFill>
              </a:rPr>
              <a:t>:  Índice estacional</a:t>
            </a:r>
          </a:p>
          <a:p>
            <a:pPr algn="just" eaLnBrk="1" hangingPunct="1"/>
            <a:r>
              <a:rPr lang="es-ES_tradnl" dirty="0">
                <a:solidFill>
                  <a:srgbClr val="000000"/>
                </a:solidFill>
              </a:rPr>
              <a:t>	</a:t>
            </a:r>
            <a:r>
              <a:rPr lang="es-ES_tradnl" dirty="0" err="1">
                <a:solidFill>
                  <a:srgbClr val="000000"/>
                </a:solidFill>
              </a:rPr>
              <a:t>C</a:t>
            </a:r>
            <a:r>
              <a:rPr lang="es-ES_tradnl" baseline="-25000" dirty="0" err="1">
                <a:solidFill>
                  <a:srgbClr val="000000"/>
                </a:solidFill>
              </a:rPr>
              <a:t>t</a:t>
            </a:r>
            <a:r>
              <a:rPr lang="es-ES_tradnl" dirty="0">
                <a:solidFill>
                  <a:srgbClr val="000000"/>
                </a:solidFill>
              </a:rPr>
              <a:t>:  Índice cíclico</a:t>
            </a:r>
          </a:p>
          <a:p>
            <a:pPr algn="just" eaLnBrk="1" hangingPunct="1"/>
            <a:r>
              <a:rPr lang="es-ES_tradnl" dirty="0">
                <a:solidFill>
                  <a:srgbClr val="000000"/>
                </a:solidFill>
              </a:rPr>
              <a:t>	</a:t>
            </a:r>
            <a:r>
              <a:rPr lang="es-ES_tradnl" dirty="0" err="1">
                <a:solidFill>
                  <a:srgbClr val="000000"/>
                </a:solidFill>
              </a:rPr>
              <a:t>R</a:t>
            </a:r>
            <a:r>
              <a:rPr lang="es-ES_tradnl" baseline="-25000" dirty="0" err="1">
                <a:solidFill>
                  <a:srgbClr val="000000"/>
                </a:solidFill>
              </a:rPr>
              <a:t>t</a:t>
            </a:r>
            <a:r>
              <a:rPr lang="es-ES_tradnl" dirty="0">
                <a:solidFill>
                  <a:srgbClr val="000000"/>
                </a:solidFill>
              </a:rPr>
              <a:t>:  Índice residual</a:t>
            </a:r>
          </a:p>
        </p:txBody>
      </p:sp>
      <p:sp>
        <p:nvSpPr>
          <p:cNvPr id="56322"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1"/>
          <p:cNvSpPr txBox="1">
            <a:spLocks noChangeArrowheads="1"/>
          </p:cNvSpPr>
          <p:nvPr/>
        </p:nvSpPr>
        <p:spPr bwMode="auto">
          <a:xfrm>
            <a:off x="381000" y="1219200"/>
            <a:ext cx="8305800" cy="304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Método de descomposición clásica de serie de tiempo.</a:t>
            </a:r>
          </a:p>
          <a:p>
            <a:pPr algn="just" eaLnBrk="1" hangingPunct="1"/>
            <a:endParaRPr lang="es-CL">
              <a:solidFill>
                <a:srgbClr val="000000"/>
              </a:solidFill>
            </a:endParaRPr>
          </a:p>
          <a:p>
            <a:pPr algn="just" eaLnBrk="1" hangingPunct="1"/>
            <a:r>
              <a:rPr lang="es-CL">
                <a:solidFill>
                  <a:srgbClr val="000000"/>
                </a:solidFill>
              </a:rPr>
              <a:t>En la práctica, el modelo con frecuencia se reduce sólo a los componentes de tendencia y de estacionalidad.</a:t>
            </a:r>
          </a:p>
          <a:p>
            <a:pPr algn="just" eaLnBrk="1" hangingPunct="1"/>
            <a:endParaRPr lang="es-CL">
              <a:solidFill>
                <a:srgbClr val="000000"/>
              </a:solidFill>
            </a:endParaRPr>
          </a:p>
          <a:p>
            <a:pPr algn="just" eaLnBrk="1" hangingPunct="1"/>
            <a:r>
              <a:rPr lang="es-CL">
                <a:solidFill>
                  <a:srgbClr val="000000"/>
                </a:solidFill>
              </a:rPr>
              <a:t>El valor de tendencia (T) en el modelo puede determinarse por varios métodos, empleando promedios móviles, ajuste exponencial o utilizando el </a:t>
            </a:r>
            <a:r>
              <a:rPr lang="es-CL" b="1">
                <a:solidFill>
                  <a:srgbClr val="000000"/>
                </a:solidFill>
              </a:rPr>
              <a:t>método de mínimos cuadrados</a:t>
            </a:r>
            <a:r>
              <a:rPr lang="es-CL">
                <a:solidFill>
                  <a:srgbClr val="000000"/>
                </a:solidFill>
              </a:rPr>
              <a:t>.</a:t>
            </a:r>
          </a:p>
        </p:txBody>
      </p:sp>
      <p:sp>
        <p:nvSpPr>
          <p:cNvPr id="57346" name="Rectangle 2"/>
          <p:cNvSpPr>
            <a:spLocks noChangeArrowheads="1"/>
          </p:cNvSpPr>
          <p:nvPr/>
        </p:nvSpPr>
        <p:spPr bwMode="auto">
          <a:xfrm>
            <a:off x="2054225" y="333375"/>
            <a:ext cx="52054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DE SERIES DE TIEMPO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1"/>
          <p:cNvSpPr txBox="1">
            <a:spLocks noChangeArrowheads="1"/>
          </p:cNvSpPr>
          <p:nvPr/>
        </p:nvSpPr>
        <p:spPr bwMode="auto">
          <a:xfrm>
            <a:off x="381000" y="1219200"/>
            <a:ext cx="8305800" cy="338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Método de mínimos cuadrados.</a:t>
            </a:r>
          </a:p>
          <a:p>
            <a:pPr algn="just" eaLnBrk="1" hangingPunct="1"/>
            <a:endParaRPr lang="es-ES_tradnl">
              <a:solidFill>
                <a:srgbClr val="000000"/>
              </a:solidFill>
            </a:endParaRPr>
          </a:p>
          <a:p>
            <a:pPr algn="just" eaLnBrk="1" hangingPunct="1"/>
            <a:r>
              <a:rPr lang="es-ES_tradnl">
                <a:solidFill>
                  <a:srgbClr val="000000"/>
                </a:solidFill>
              </a:rPr>
              <a:t>Es una técnica matemática que minimiza la suma de las diferencias cuadráticas entre la información real y la lineal de tendencia propuesta. </a:t>
            </a:r>
          </a:p>
          <a:p>
            <a:pPr algn="just" eaLnBrk="1" hangingPunct="1"/>
            <a:endParaRPr lang="es-ES_tradnl">
              <a:solidFill>
                <a:srgbClr val="000000"/>
              </a:solidFill>
            </a:endParaRPr>
          </a:p>
          <a:p>
            <a:pPr algn="just" eaLnBrk="1" hangingPunct="1"/>
            <a:r>
              <a:rPr lang="es-ES_tradnl">
                <a:solidFill>
                  <a:srgbClr val="000000"/>
                </a:solidFill>
              </a:rPr>
              <a:t>Se puede obtener una línea de mínimos cuadrados para toda forma de línea de tendencia, ya sea lineal o no lineal (exponenciales, cuadráticas, logarítmicas, etc.)</a:t>
            </a:r>
          </a:p>
        </p:txBody>
      </p:sp>
      <p:sp>
        <p:nvSpPr>
          <p:cNvPr id="58370" name="Rectangle 2"/>
          <p:cNvSpPr>
            <a:spLocks noChangeArrowheads="1"/>
          </p:cNvSpPr>
          <p:nvPr/>
        </p:nvSpPr>
        <p:spPr bwMode="auto">
          <a:xfrm>
            <a:off x="2052638" y="333375"/>
            <a:ext cx="49879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 DE DESCOMPOSICION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1"/>
          <p:cNvSpPr txBox="1">
            <a:spLocks noChangeArrowheads="1"/>
          </p:cNvSpPr>
          <p:nvPr/>
        </p:nvSpPr>
        <p:spPr bwMode="auto">
          <a:xfrm>
            <a:off x="381000" y="1219200"/>
            <a:ext cx="83058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Método de mínimos cuadrados.</a:t>
            </a:r>
          </a:p>
          <a:p>
            <a:pPr algn="just" eaLnBrk="1" hangingPunct="1"/>
            <a:endParaRPr lang="es-CL" u="sng">
              <a:solidFill>
                <a:srgbClr val="000000"/>
              </a:solidFill>
            </a:endParaRPr>
          </a:p>
        </p:txBody>
      </p:sp>
      <p:sp>
        <p:nvSpPr>
          <p:cNvPr id="205827" name="Rectangle 2"/>
          <p:cNvSpPr>
            <a:spLocks noChangeArrowheads="1"/>
          </p:cNvSpPr>
          <p:nvPr/>
        </p:nvSpPr>
        <p:spPr bwMode="auto">
          <a:xfrm>
            <a:off x="1600200" y="4343400"/>
            <a:ext cx="152400" cy="685800"/>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sz="1800">
              <a:solidFill>
                <a:srgbClr val="000000"/>
              </a:solidFill>
              <a:latin typeface="Arial" charset="0"/>
            </a:endParaRPr>
          </a:p>
        </p:txBody>
      </p:sp>
      <p:sp>
        <p:nvSpPr>
          <p:cNvPr id="59395" name="Rectangle 3"/>
          <p:cNvSpPr>
            <a:spLocks noChangeArrowheads="1"/>
          </p:cNvSpPr>
          <p:nvPr/>
        </p:nvSpPr>
        <p:spPr bwMode="auto">
          <a:xfrm>
            <a:off x="2052638" y="333375"/>
            <a:ext cx="49879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 DE DESCOMPOSICION</a:t>
            </a:r>
          </a:p>
        </p:txBody>
      </p:sp>
      <p:pic>
        <p:nvPicPr>
          <p:cNvPr id="2058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060575"/>
            <a:ext cx="7777162" cy="3667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1"/>
          <p:cNvSpPr txBox="1">
            <a:spLocks noChangeArrowheads="1"/>
          </p:cNvSpPr>
          <p:nvPr/>
        </p:nvSpPr>
        <p:spPr bwMode="auto">
          <a:xfrm>
            <a:off x="611188" y="1143000"/>
            <a:ext cx="7993062" cy="5265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Demanda dependiente versus demanda independiente.</a:t>
            </a:r>
          </a:p>
          <a:p>
            <a:pPr algn="just" eaLnBrk="1" hangingPunct="1"/>
            <a:endParaRPr lang="es-CL" u="sng">
              <a:solidFill>
                <a:srgbClr val="000000"/>
              </a:solidFill>
            </a:endParaRPr>
          </a:p>
          <a:p>
            <a:pPr algn="just" eaLnBrk="1" hangingPunct="1"/>
            <a:r>
              <a:rPr lang="es-CL">
                <a:solidFill>
                  <a:srgbClr val="000000"/>
                </a:solidFill>
              </a:rPr>
              <a:t>La demanda de un producto o servicio es </a:t>
            </a:r>
            <a:r>
              <a:rPr lang="es-CL" b="1">
                <a:solidFill>
                  <a:srgbClr val="000000"/>
                </a:solidFill>
              </a:rPr>
              <a:t>dependiente</a:t>
            </a:r>
            <a:r>
              <a:rPr lang="es-CL">
                <a:solidFill>
                  <a:srgbClr val="000000"/>
                </a:solidFill>
              </a:rPr>
              <a:t> cuando su nivel de demanda depende del nivel de requerimiento de otro (clientes internos).</a:t>
            </a:r>
          </a:p>
          <a:p>
            <a:pPr algn="just" eaLnBrk="1" hangingPunct="1"/>
            <a:endParaRPr lang="es-CL">
              <a:solidFill>
                <a:srgbClr val="000000"/>
              </a:solidFill>
            </a:endParaRPr>
          </a:p>
          <a:p>
            <a:pPr algn="just" eaLnBrk="1" hangingPunct="1"/>
            <a:r>
              <a:rPr lang="es-CL">
                <a:solidFill>
                  <a:srgbClr val="000000"/>
                </a:solidFill>
              </a:rPr>
              <a:t>La demanda de un artículo o servicio es </a:t>
            </a:r>
            <a:r>
              <a:rPr lang="es-CL" b="1">
                <a:solidFill>
                  <a:srgbClr val="000000"/>
                </a:solidFill>
              </a:rPr>
              <a:t>independiente</a:t>
            </a:r>
            <a:r>
              <a:rPr lang="es-CL">
                <a:solidFill>
                  <a:srgbClr val="000000"/>
                </a:solidFill>
              </a:rPr>
              <a:t> cuando su nivel de demanda no puede derivarse directamente de la de otros productos (clientes externos).</a:t>
            </a:r>
          </a:p>
          <a:p>
            <a:pPr algn="just" eaLnBrk="1" hangingPunct="1"/>
            <a:endParaRPr lang="es-CL">
              <a:solidFill>
                <a:srgbClr val="000000"/>
              </a:solidFill>
            </a:endParaRPr>
          </a:p>
          <a:p>
            <a:pPr algn="just" eaLnBrk="1" hangingPunct="1"/>
            <a:r>
              <a:rPr lang="es-CL">
                <a:solidFill>
                  <a:srgbClr val="000000"/>
                </a:solidFill>
              </a:rPr>
              <a:t>La distinción radica en quién solicita el producto.</a:t>
            </a:r>
          </a:p>
          <a:p>
            <a:pPr algn="just" eaLnBrk="1" hangingPunct="1"/>
            <a:endParaRPr lang="es-CL">
              <a:solidFill>
                <a:srgbClr val="000000"/>
              </a:solidFill>
            </a:endParaRPr>
          </a:p>
          <a:p>
            <a:pPr algn="just" eaLnBrk="1" hangingPunct="1"/>
            <a:r>
              <a:rPr lang="es-CL">
                <a:solidFill>
                  <a:srgbClr val="000000"/>
                </a:solidFill>
              </a:rPr>
              <a:t>Relaciones causales analizan la INDUSTRIA en general.</a:t>
            </a:r>
          </a:p>
          <a:p>
            <a:pPr algn="just" eaLnBrk="1" hangingPunct="1"/>
            <a:endParaRPr lang="es-CL">
              <a:solidFill>
                <a:srgbClr val="000000"/>
              </a:solidFill>
            </a:endParaRPr>
          </a:p>
        </p:txBody>
      </p:sp>
      <p:sp>
        <p:nvSpPr>
          <p:cNvPr id="8194" name="Rectangle 2"/>
          <p:cNvSpPr>
            <a:spLocks noChangeArrowheads="1"/>
          </p:cNvSpPr>
          <p:nvPr/>
        </p:nvSpPr>
        <p:spPr bwMode="auto">
          <a:xfrm>
            <a:off x="1989138" y="333375"/>
            <a:ext cx="497046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NATURALEZA DE LA DEMANDA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1"/>
          <p:cNvSpPr txBox="1">
            <a:spLocks noChangeArrowheads="1"/>
          </p:cNvSpPr>
          <p:nvPr/>
        </p:nvSpPr>
        <p:spPr bwMode="auto">
          <a:xfrm>
            <a:off x="381000" y="1219200"/>
            <a:ext cx="83058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Método de mínimos cuadrados.</a:t>
            </a:r>
          </a:p>
          <a:p>
            <a:pPr algn="just" eaLnBrk="1" hangingPunct="1"/>
            <a:endParaRPr lang="es-CL" u="sng">
              <a:solidFill>
                <a:srgbClr val="000000"/>
              </a:solidFill>
            </a:endParaRPr>
          </a:p>
        </p:txBody>
      </p:sp>
      <p:sp>
        <p:nvSpPr>
          <p:cNvPr id="206851" name="Rectangle 2"/>
          <p:cNvSpPr>
            <a:spLocks noChangeArrowheads="1"/>
          </p:cNvSpPr>
          <p:nvPr/>
        </p:nvSpPr>
        <p:spPr bwMode="auto">
          <a:xfrm>
            <a:off x="1600200" y="4343400"/>
            <a:ext cx="152400" cy="685800"/>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sz="1800">
              <a:solidFill>
                <a:srgbClr val="000000"/>
              </a:solidFill>
              <a:latin typeface="Arial" charset="0"/>
            </a:endParaRPr>
          </a:p>
        </p:txBody>
      </p:sp>
      <p:sp>
        <p:nvSpPr>
          <p:cNvPr id="60419" name="Rectangle 3"/>
          <p:cNvSpPr>
            <a:spLocks noChangeArrowheads="1"/>
          </p:cNvSpPr>
          <p:nvPr/>
        </p:nvSpPr>
        <p:spPr bwMode="auto">
          <a:xfrm>
            <a:off x="2052638" y="333375"/>
            <a:ext cx="49879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 DE DESCOMPOSICION</a:t>
            </a:r>
          </a:p>
        </p:txBody>
      </p:sp>
      <p:pic>
        <p:nvPicPr>
          <p:cNvPr id="2068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989138"/>
            <a:ext cx="7704138" cy="3633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1"/>
          <p:cNvSpPr txBox="1">
            <a:spLocks noChangeArrowheads="1"/>
          </p:cNvSpPr>
          <p:nvPr/>
        </p:nvSpPr>
        <p:spPr bwMode="auto">
          <a:xfrm>
            <a:off x="381000" y="1219200"/>
            <a:ext cx="83058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Método de mínimos cuadrados.</a:t>
            </a:r>
          </a:p>
          <a:p>
            <a:pPr algn="just" eaLnBrk="1" hangingPunct="1"/>
            <a:endParaRPr lang="es-CL" u="sng">
              <a:solidFill>
                <a:srgbClr val="000000"/>
              </a:solidFill>
            </a:endParaRPr>
          </a:p>
        </p:txBody>
      </p:sp>
      <p:sp>
        <p:nvSpPr>
          <p:cNvPr id="207875" name="Rectangle 2"/>
          <p:cNvSpPr>
            <a:spLocks noChangeArrowheads="1"/>
          </p:cNvSpPr>
          <p:nvPr/>
        </p:nvSpPr>
        <p:spPr bwMode="auto">
          <a:xfrm>
            <a:off x="1600200" y="4343400"/>
            <a:ext cx="152400" cy="685800"/>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sz="1800">
              <a:solidFill>
                <a:srgbClr val="000000"/>
              </a:solidFill>
              <a:latin typeface="Arial" charset="0"/>
            </a:endParaRPr>
          </a:p>
        </p:txBody>
      </p:sp>
      <p:sp>
        <p:nvSpPr>
          <p:cNvPr id="61443" name="Rectangle 3"/>
          <p:cNvSpPr>
            <a:spLocks noChangeArrowheads="1"/>
          </p:cNvSpPr>
          <p:nvPr/>
        </p:nvSpPr>
        <p:spPr bwMode="auto">
          <a:xfrm>
            <a:off x="2052638" y="333375"/>
            <a:ext cx="49879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 DE DESCOMPOSICION</a:t>
            </a:r>
          </a:p>
        </p:txBody>
      </p:sp>
      <p:pic>
        <p:nvPicPr>
          <p:cNvPr id="2078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103438"/>
            <a:ext cx="7632700" cy="35988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1"/>
          <p:cNvSpPr>
            <a:spLocks noChangeArrowheads="1"/>
          </p:cNvSpPr>
          <p:nvPr/>
        </p:nvSpPr>
        <p:spPr bwMode="auto">
          <a:xfrm>
            <a:off x="1600200" y="4343400"/>
            <a:ext cx="152400" cy="685800"/>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sz="1800">
              <a:solidFill>
                <a:srgbClr val="000000"/>
              </a:solidFill>
              <a:latin typeface="Arial" charset="0"/>
            </a:endParaRPr>
          </a:p>
        </p:txBody>
      </p:sp>
      <p:sp>
        <p:nvSpPr>
          <p:cNvPr id="62466" name="Rectangle 2"/>
          <p:cNvSpPr>
            <a:spLocks noChangeArrowheads="1"/>
          </p:cNvSpPr>
          <p:nvPr/>
        </p:nvSpPr>
        <p:spPr bwMode="auto">
          <a:xfrm>
            <a:off x="2052638" y="333375"/>
            <a:ext cx="49879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 DE DESCOMPOSICION</a:t>
            </a:r>
          </a:p>
        </p:txBody>
      </p:sp>
      <p:sp>
        <p:nvSpPr>
          <p:cNvPr id="208900" name="Text Box 3"/>
          <p:cNvSpPr txBox="1">
            <a:spLocks noChangeArrowheads="1"/>
          </p:cNvSpPr>
          <p:nvPr/>
        </p:nvSpPr>
        <p:spPr bwMode="auto">
          <a:xfrm>
            <a:off x="381000" y="1219200"/>
            <a:ext cx="8305800" cy="485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dirty="0">
                <a:solidFill>
                  <a:srgbClr val="000000"/>
                </a:solidFill>
              </a:rPr>
              <a:t>Método de mínimos cuadrados.</a:t>
            </a:r>
          </a:p>
          <a:p>
            <a:pPr algn="just" eaLnBrk="1" hangingPunct="1"/>
            <a:endParaRPr lang="es-ES_tradnl" dirty="0">
              <a:solidFill>
                <a:srgbClr val="000000"/>
              </a:solidFill>
            </a:endParaRPr>
          </a:p>
          <a:p>
            <a:pPr algn="just" eaLnBrk="1" hangingPunct="1"/>
            <a:r>
              <a:rPr lang="es-ES_tradnl" dirty="0">
                <a:solidFill>
                  <a:srgbClr val="000000"/>
                </a:solidFill>
              </a:rPr>
              <a:t>La elección de la tendencia se puede realizar en función de:</a:t>
            </a:r>
          </a:p>
          <a:p>
            <a:pPr algn="just" eaLnBrk="1" hangingPunct="1"/>
            <a:endParaRPr lang="es-ES_tradnl" dirty="0">
              <a:solidFill>
                <a:srgbClr val="000000"/>
              </a:solidFill>
            </a:endParaRPr>
          </a:p>
          <a:p>
            <a:pPr algn="just" eaLnBrk="1" hangingPunct="1">
              <a:buFont typeface="Times New Roman" pitchFamily="18" charset="0"/>
              <a:buChar char="•"/>
            </a:pPr>
            <a:r>
              <a:rPr lang="es-ES_tradnl" dirty="0">
                <a:solidFill>
                  <a:srgbClr val="000000"/>
                </a:solidFill>
              </a:rPr>
              <a:t>El coeficiente de correlación, R, mide la intensidad de la relación entre la variable independiente y la variable dependiente. Los valores de r pueden fluctuar entre –1 y 1.</a:t>
            </a:r>
          </a:p>
          <a:p>
            <a:pPr algn="just" eaLnBrk="1" hangingPunct="1"/>
            <a:endParaRPr lang="es-ES_tradnl" dirty="0">
              <a:solidFill>
                <a:srgbClr val="000000"/>
              </a:solidFill>
            </a:endParaRPr>
          </a:p>
          <a:p>
            <a:pPr algn="just" eaLnBrk="1" hangingPunct="1">
              <a:buFont typeface="Times New Roman" pitchFamily="18" charset="0"/>
              <a:buChar char="•"/>
            </a:pPr>
            <a:r>
              <a:rPr lang="es-ES_tradnl" dirty="0">
                <a:solidFill>
                  <a:srgbClr val="000000"/>
                </a:solidFill>
              </a:rPr>
              <a:t>El coeficiente de determinación, R</a:t>
            </a:r>
            <a:r>
              <a:rPr lang="es-ES_tradnl" baseline="30000" dirty="0">
                <a:solidFill>
                  <a:srgbClr val="000000"/>
                </a:solidFill>
              </a:rPr>
              <a:t>2</a:t>
            </a:r>
            <a:r>
              <a:rPr lang="es-ES_tradnl" dirty="0">
                <a:solidFill>
                  <a:srgbClr val="000000"/>
                </a:solidFill>
              </a:rPr>
              <a:t>, mide la cantidad de variación que presenta una variable dependiente con respecto a su valor medio. El valor de R</a:t>
            </a:r>
            <a:r>
              <a:rPr lang="es-ES_tradnl" baseline="30000" dirty="0">
                <a:solidFill>
                  <a:srgbClr val="000000"/>
                </a:solidFill>
              </a:rPr>
              <a:t>2</a:t>
            </a:r>
            <a:r>
              <a:rPr lang="es-ES_tradnl" dirty="0">
                <a:solidFill>
                  <a:srgbClr val="000000"/>
                </a:solidFill>
              </a:rPr>
              <a:t> oscila entre 0 y 1. Las ecuaciones de regresión, cuyo valor de R</a:t>
            </a:r>
            <a:r>
              <a:rPr lang="es-ES_tradnl" baseline="30000" dirty="0">
                <a:solidFill>
                  <a:srgbClr val="000000"/>
                </a:solidFill>
              </a:rPr>
              <a:t>2</a:t>
            </a:r>
            <a:r>
              <a:rPr lang="es-ES_tradnl" dirty="0">
                <a:solidFill>
                  <a:srgbClr val="000000"/>
                </a:solidFill>
              </a:rPr>
              <a:t> se aproxima a 1 son deseables.</a:t>
            </a:r>
          </a:p>
          <a:p>
            <a:pPr algn="just" eaLnBrk="1" hangingPunct="1"/>
            <a:endParaRPr lang="es-ES_tradnl"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1"/>
          <p:cNvSpPr txBox="1">
            <a:spLocks noChangeArrowheads="1"/>
          </p:cNvSpPr>
          <p:nvPr/>
        </p:nvSpPr>
        <p:spPr bwMode="auto">
          <a:xfrm>
            <a:off x="533400" y="1219200"/>
            <a:ext cx="8001000"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dirty="0">
                <a:solidFill>
                  <a:srgbClr val="000000"/>
                </a:solidFill>
              </a:rPr>
              <a:t>Tendencia lineal.</a:t>
            </a:r>
          </a:p>
          <a:p>
            <a:pPr algn="just" eaLnBrk="1" hangingPunct="1"/>
            <a:endParaRPr lang="es-CL" dirty="0">
              <a:solidFill>
                <a:srgbClr val="000000"/>
              </a:solidFill>
            </a:endParaRPr>
          </a:p>
          <a:p>
            <a:pPr algn="just" eaLnBrk="1" hangingPunct="1"/>
            <a:r>
              <a:rPr lang="es-CL" dirty="0">
                <a:solidFill>
                  <a:srgbClr val="000000"/>
                </a:solidFill>
              </a:rPr>
              <a:t>Este método da como resultado una línea recta que minimiza la suma de los cuadrados de las diferencias verticales entre la línea y cada una de las observaciones reales.</a:t>
            </a:r>
          </a:p>
          <a:p>
            <a:pPr algn="just" eaLnBrk="1" hangingPunct="1"/>
            <a:endParaRPr lang="es-CL" dirty="0">
              <a:solidFill>
                <a:srgbClr val="000000"/>
              </a:solidFill>
            </a:endParaRPr>
          </a:p>
        </p:txBody>
      </p:sp>
      <p:sp>
        <p:nvSpPr>
          <p:cNvPr id="209923" name="Rectangle 2"/>
          <p:cNvSpPr>
            <a:spLocks noChangeArrowheads="1"/>
          </p:cNvSpPr>
          <p:nvPr/>
        </p:nvSpPr>
        <p:spPr bwMode="auto">
          <a:xfrm>
            <a:off x="1676400" y="4114800"/>
            <a:ext cx="3048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L" sz="1800">
              <a:solidFill>
                <a:srgbClr val="000000"/>
              </a:solidFill>
              <a:latin typeface="Arial" charset="0"/>
            </a:endParaRPr>
          </a:p>
        </p:txBody>
      </p:sp>
      <p:sp>
        <p:nvSpPr>
          <p:cNvPr id="63491" name="Rectangle 3"/>
          <p:cNvSpPr>
            <a:spLocks noChangeArrowheads="1"/>
          </p:cNvSpPr>
          <p:nvPr/>
        </p:nvSpPr>
        <p:spPr bwMode="auto">
          <a:xfrm>
            <a:off x="1911350" y="333375"/>
            <a:ext cx="560387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 DE MINIMOS CUADRADOS</a:t>
            </a:r>
          </a:p>
        </p:txBody>
      </p:sp>
      <p:pic>
        <p:nvPicPr>
          <p:cNvPr id="2099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357563"/>
            <a:ext cx="7129463" cy="304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1"/>
          <p:cNvSpPr txBox="1">
            <a:spLocks noChangeArrowheads="1"/>
          </p:cNvSpPr>
          <p:nvPr/>
        </p:nvSpPr>
        <p:spPr bwMode="auto">
          <a:xfrm>
            <a:off x="533400" y="1219200"/>
            <a:ext cx="8001000" cy="489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dirty="0">
                <a:solidFill>
                  <a:srgbClr val="000000"/>
                </a:solidFill>
              </a:rPr>
              <a:t>Tendencia lineal.</a:t>
            </a:r>
          </a:p>
          <a:p>
            <a:pPr algn="just" eaLnBrk="1" hangingPunct="1"/>
            <a:endParaRPr lang="es-CL" dirty="0">
              <a:solidFill>
                <a:srgbClr val="000000"/>
              </a:solidFill>
            </a:endParaRPr>
          </a:p>
          <a:p>
            <a:pPr algn="just" eaLnBrk="1" hangingPunct="1"/>
            <a:r>
              <a:rPr lang="es-CL" dirty="0">
                <a:solidFill>
                  <a:srgbClr val="000000"/>
                </a:solidFill>
              </a:rPr>
              <a:t>Una línea de mínimos cuadrados se describe según:</a:t>
            </a:r>
          </a:p>
          <a:p>
            <a:pPr algn="just" eaLnBrk="1" hangingPunct="1"/>
            <a:endParaRPr lang="es-CL" dirty="0">
              <a:solidFill>
                <a:srgbClr val="000000"/>
              </a:solidFill>
            </a:endParaRPr>
          </a:p>
          <a:p>
            <a:pPr algn="ctr" eaLnBrk="1" hangingPunct="1"/>
            <a:r>
              <a:rPr lang="es-CL" b="1" dirty="0">
                <a:solidFill>
                  <a:srgbClr val="000000"/>
                </a:solidFill>
              </a:rPr>
              <a:t>y = a + b x</a:t>
            </a:r>
          </a:p>
          <a:p>
            <a:pPr algn="just" eaLnBrk="1" hangingPunct="1"/>
            <a:endParaRPr lang="es-CL" dirty="0">
              <a:solidFill>
                <a:srgbClr val="000000"/>
              </a:solidFill>
            </a:endParaRPr>
          </a:p>
          <a:p>
            <a:pPr algn="just" eaLnBrk="1" hangingPunct="1"/>
            <a:r>
              <a:rPr lang="es-CL" dirty="0">
                <a:solidFill>
                  <a:srgbClr val="000000"/>
                </a:solidFill>
              </a:rPr>
              <a:t>Donde:</a:t>
            </a:r>
          </a:p>
          <a:p>
            <a:pPr algn="just" eaLnBrk="1" hangingPunct="1"/>
            <a:r>
              <a:rPr lang="es-CL" dirty="0">
                <a:solidFill>
                  <a:srgbClr val="000000"/>
                </a:solidFill>
              </a:rPr>
              <a:t>	y: valor de la variable dependiente.</a:t>
            </a:r>
          </a:p>
          <a:p>
            <a:pPr algn="just" eaLnBrk="1" hangingPunct="1"/>
            <a:r>
              <a:rPr lang="es-CL" dirty="0">
                <a:solidFill>
                  <a:srgbClr val="000000"/>
                </a:solidFill>
              </a:rPr>
              <a:t>	x: valores de la variable independiente (tiempo).</a:t>
            </a:r>
          </a:p>
          <a:p>
            <a:pPr algn="just" eaLnBrk="1" hangingPunct="1"/>
            <a:r>
              <a:rPr lang="es-CL" dirty="0">
                <a:solidFill>
                  <a:srgbClr val="000000"/>
                </a:solidFill>
              </a:rPr>
              <a:t>	a: intersección eje y (ordenada).</a:t>
            </a:r>
          </a:p>
          <a:p>
            <a:pPr algn="just" eaLnBrk="1" hangingPunct="1"/>
            <a:r>
              <a:rPr lang="es-CL" dirty="0">
                <a:solidFill>
                  <a:srgbClr val="000000"/>
                </a:solidFill>
              </a:rPr>
              <a:t>	b: pendiente de la línea de regresión.</a:t>
            </a:r>
          </a:p>
          <a:p>
            <a:pPr algn="just" eaLnBrk="1" hangingPunct="1"/>
            <a:endParaRPr lang="es-CL" dirty="0">
              <a:solidFill>
                <a:srgbClr val="000000"/>
              </a:solidFill>
            </a:endParaRPr>
          </a:p>
          <a:p>
            <a:pPr algn="just" eaLnBrk="1" hangingPunct="1"/>
            <a:endParaRPr lang="es-CL" dirty="0">
              <a:solidFill>
                <a:srgbClr val="000000"/>
              </a:solidFill>
            </a:endParaRPr>
          </a:p>
        </p:txBody>
      </p:sp>
      <p:sp>
        <p:nvSpPr>
          <p:cNvPr id="64514" name="Rectangle 2"/>
          <p:cNvSpPr>
            <a:spLocks noChangeArrowheads="1"/>
          </p:cNvSpPr>
          <p:nvPr/>
        </p:nvSpPr>
        <p:spPr bwMode="auto">
          <a:xfrm>
            <a:off x="1911350" y="333375"/>
            <a:ext cx="560387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 DE MINIMOS CUADRADOS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1"/>
          <p:cNvSpPr txBox="1">
            <a:spLocks noChangeArrowheads="1"/>
          </p:cNvSpPr>
          <p:nvPr/>
        </p:nvSpPr>
        <p:spPr bwMode="auto">
          <a:xfrm>
            <a:off x="533400" y="1219200"/>
            <a:ext cx="8001000" cy="5214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Tendencia lineal.</a:t>
            </a:r>
          </a:p>
          <a:p>
            <a:pPr algn="just" eaLnBrk="1" hangingPunct="1"/>
            <a:endParaRPr lang="es-CL">
              <a:solidFill>
                <a:srgbClr val="000000"/>
              </a:solidFill>
            </a:endParaRPr>
          </a:p>
          <a:p>
            <a:pPr algn="just" eaLnBrk="1" hangingPunct="1"/>
            <a:r>
              <a:rPr lang="es-CL">
                <a:solidFill>
                  <a:srgbClr val="000000"/>
                </a:solidFill>
              </a:rPr>
              <a:t>Para  encontrar los valores de las variables a y b, en cualquier línea de regresión, se pueden utilizar las siguientes ecuaciones.</a:t>
            </a:r>
          </a:p>
          <a:p>
            <a:pPr algn="just" eaLnBrk="1" hangingPunct="1"/>
            <a:endParaRPr lang="es-CL">
              <a:solidFill>
                <a:srgbClr val="000000"/>
              </a:solidFill>
            </a:endParaRPr>
          </a:p>
          <a:p>
            <a:pPr algn="just" eaLnBrk="1" hangingPunct="1"/>
            <a:endParaRPr lang="es-CL">
              <a:solidFill>
                <a:srgbClr val="000000"/>
              </a:solidFill>
            </a:endParaRPr>
          </a:p>
          <a:p>
            <a:pPr algn="just" eaLnBrk="1" hangingPunct="1"/>
            <a:endParaRPr lang="es-CL">
              <a:solidFill>
                <a:srgbClr val="000000"/>
              </a:solidFill>
            </a:endParaRPr>
          </a:p>
          <a:p>
            <a:pPr algn="just" eaLnBrk="1" hangingPunct="1"/>
            <a:endParaRPr lang="es-CL">
              <a:solidFill>
                <a:srgbClr val="000000"/>
              </a:solidFill>
            </a:endParaRPr>
          </a:p>
          <a:p>
            <a:pPr algn="just" eaLnBrk="1" hangingPunct="1"/>
            <a:r>
              <a:rPr lang="es-CL">
                <a:solidFill>
                  <a:srgbClr val="000000"/>
                </a:solidFill>
              </a:rPr>
              <a:t>Donde:</a:t>
            </a:r>
          </a:p>
          <a:p>
            <a:pPr algn="just" eaLnBrk="1" hangingPunct="1"/>
            <a:endParaRPr lang="es-CL">
              <a:solidFill>
                <a:srgbClr val="000000"/>
              </a:solidFill>
            </a:endParaRPr>
          </a:p>
          <a:p>
            <a:pPr algn="just" eaLnBrk="1" hangingPunct="1"/>
            <a:r>
              <a:rPr lang="es-CL">
                <a:solidFill>
                  <a:srgbClr val="000000"/>
                </a:solidFill>
              </a:rPr>
              <a:t>	x: promedio de los valores de x</a:t>
            </a:r>
          </a:p>
          <a:p>
            <a:pPr algn="just" eaLnBrk="1" hangingPunct="1"/>
            <a:r>
              <a:rPr lang="es-CL">
                <a:solidFill>
                  <a:srgbClr val="000000"/>
                </a:solidFill>
              </a:rPr>
              <a:t>	y: promedio de los valores de y</a:t>
            </a:r>
          </a:p>
          <a:p>
            <a:pPr algn="just" eaLnBrk="1" hangingPunct="1"/>
            <a:r>
              <a:rPr lang="es-CL">
                <a:solidFill>
                  <a:srgbClr val="000000"/>
                </a:solidFill>
              </a:rPr>
              <a:t>	n: número de datos</a:t>
            </a:r>
          </a:p>
          <a:p>
            <a:pPr algn="just" eaLnBrk="1" hangingPunct="1"/>
            <a:endParaRPr lang="es-CL">
              <a:solidFill>
                <a:srgbClr val="000000"/>
              </a:solidFill>
            </a:endParaRPr>
          </a:p>
        </p:txBody>
      </p:sp>
      <p:sp>
        <p:nvSpPr>
          <p:cNvPr id="211971" name="Line 2"/>
          <p:cNvSpPr>
            <a:spLocks noChangeShapeType="1"/>
          </p:cNvSpPr>
          <p:nvPr/>
        </p:nvSpPr>
        <p:spPr bwMode="auto">
          <a:xfrm>
            <a:off x="603746" y="4941888"/>
            <a:ext cx="152400" cy="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sp>
        <p:nvSpPr>
          <p:cNvPr id="211972" name="Line 3"/>
          <p:cNvSpPr>
            <a:spLocks noChangeShapeType="1"/>
          </p:cNvSpPr>
          <p:nvPr/>
        </p:nvSpPr>
        <p:spPr bwMode="auto">
          <a:xfrm>
            <a:off x="611560" y="5300663"/>
            <a:ext cx="152400" cy="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CL"/>
          </a:p>
        </p:txBody>
      </p:sp>
      <p:sp>
        <p:nvSpPr>
          <p:cNvPr id="65540" name="Rectangle 4"/>
          <p:cNvSpPr>
            <a:spLocks noChangeArrowheads="1"/>
          </p:cNvSpPr>
          <p:nvPr/>
        </p:nvSpPr>
        <p:spPr bwMode="auto">
          <a:xfrm>
            <a:off x="1911350" y="333375"/>
            <a:ext cx="560387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 DE MINIMOS CUADRADOS</a:t>
            </a:r>
          </a:p>
        </p:txBody>
      </p:sp>
      <p:pic>
        <p:nvPicPr>
          <p:cNvPr id="212012"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406" y="2996952"/>
            <a:ext cx="5115762" cy="103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1"/>
          <p:cNvSpPr txBox="1">
            <a:spLocks noChangeArrowheads="1"/>
          </p:cNvSpPr>
          <p:nvPr/>
        </p:nvSpPr>
        <p:spPr bwMode="auto">
          <a:xfrm>
            <a:off x="533400" y="1219200"/>
            <a:ext cx="8001000" cy="484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dirty="0">
                <a:solidFill>
                  <a:srgbClr val="000000"/>
                </a:solidFill>
              </a:rPr>
              <a:t>Ejemplo.</a:t>
            </a:r>
          </a:p>
          <a:p>
            <a:pPr algn="just" eaLnBrk="1" hangingPunct="1"/>
            <a:endParaRPr lang="es-CL" dirty="0">
              <a:solidFill>
                <a:srgbClr val="000000"/>
              </a:solidFill>
            </a:endParaRPr>
          </a:p>
          <a:p>
            <a:pPr algn="just" eaLnBrk="1" hangingPunct="1"/>
            <a:r>
              <a:rPr lang="es-CL" dirty="0">
                <a:solidFill>
                  <a:srgbClr val="000000"/>
                </a:solidFill>
              </a:rPr>
              <a:t>Las ventas de Polpaico S.A en el periodo 2002 - 2008, se muestra en la siguiente tabla.</a:t>
            </a:r>
          </a:p>
          <a:p>
            <a:pPr algn="just" eaLnBrk="1" hangingPunct="1"/>
            <a:endParaRPr lang="es-CL" dirty="0">
              <a:solidFill>
                <a:srgbClr val="000000"/>
              </a:solidFill>
            </a:endParaRPr>
          </a:p>
          <a:p>
            <a:pPr algn="just" eaLnBrk="1" hangingPunct="1"/>
            <a:endParaRPr lang="es-CL" dirty="0">
              <a:solidFill>
                <a:srgbClr val="000000"/>
              </a:solidFill>
            </a:endParaRPr>
          </a:p>
          <a:p>
            <a:pPr algn="just" eaLnBrk="1" hangingPunct="1"/>
            <a:endParaRPr lang="es-CL" dirty="0">
              <a:solidFill>
                <a:srgbClr val="000000"/>
              </a:solidFill>
            </a:endParaRPr>
          </a:p>
          <a:p>
            <a:pPr algn="just" eaLnBrk="1" hangingPunct="1"/>
            <a:endParaRPr lang="es-CL" dirty="0">
              <a:solidFill>
                <a:srgbClr val="000000"/>
              </a:solidFill>
            </a:endParaRPr>
          </a:p>
          <a:p>
            <a:pPr algn="just" eaLnBrk="1" hangingPunct="1"/>
            <a:endParaRPr lang="es-CL" dirty="0">
              <a:solidFill>
                <a:srgbClr val="000000"/>
              </a:solidFill>
            </a:endParaRPr>
          </a:p>
          <a:p>
            <a:pPr algn="just" eaLnBrk="1" hangingPunct="1"/>
            <a:endParaRPr lang="es-CL" dirty="0">
              <a:solidFill>
                <a:srgbClr val="000000"/>
              </a:solidFill>
            </a:endParaRPr>
          </a:p>
          <a:p>
            <a:pPr algn="just" eaLnBrk="1" hangingPunct="1"/>
            <a:endParaRPr lang="es-CL" dirty="0">
              <a:solidFill>
                <a:srgbClr val="000000"/>
              </a:solidFill>
            </a:endParaRPr>
          </a:p>
          <a:p>
            <a:pPr algn="just" eaLnBrk="1" hangingPunct="1"/>
            <a:r>
              <a:rPr lang="es-CL" dirty="0">
                <a:solidFill>
                  <a:srgbClr val="000000"/>
                </a:solidFill>
              </a:rPr>
              <a:t>Ajustar una línea recta con tendencia a estos datos y pronosticar las ventas de 2009 al 2011.</a:t>
            </a:r>
          </a:p>
        </p:txBody>
      </p:sp>
      <p:sp>
        <p:nvSpPr>
          <p:cNvPr id="66562" name="Rectangle 2"/>
          <p:cNvSpPr>
            <a:spLocks noChangeArrowheads="1"/>
          </p:cNvSpPr>
          <p:nvPr/>
        </p:nvSpPr>
        <p:spPr bwMode="auto">
          <a:xfrm>
            <a:off x="1911350" y="333375"/>
            <a:ext cx="560387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 DE MINIMOS CUADRADOS</a:t>
            </a:r>
          </a:p>
        </p:txBody>
      </p:sp>
      <p:graphicFrame>
        <p:nvGraphicFramePr>
          <p:cNvPr id="212996" name="Object 3"/>
          <p:cNvGraphicFramePr>
            <a:graphicFrameLocks noChangeAspect="1"/>
          </p:cNvGraphicFramePr>
          <p:nvPr/>
        </p:nvGraphicFramePr>
        <p:xfrm>
          <a:off x="3492500" y="2924175"/>
          <a:ext cx="2089150" cy="1944688"/>
        </p:xfrm>
        <a:graphic>
          <a:graphicData uri="http://schemas.openxmlformats.org/presentationml/2006/ole">
            <mc:AlternateContent xmlns:mc="http://schemas.openxmlformats.org/markup-compatibility/2006">
              <mc:Choice xmlns:v="urn:schemas-microsoft-com:vml" Requires="v">
                <p:oleObj r:id="rId3" imgW="1400175" imgH="1304925" progId="">
                  <p:embed/>
                </p:oleObj>
              </mc:Choice>
              <mc:Fallback>
                <p:oleObj r:id="rId3" imgW="1400175" imgH="1304925"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2924175"/>
                        <a:ext cx="2089150" cy="19446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1"/>
          <p:cNvSpPr txBox="1">
            <a:spLocks noChangeArrowheads="1"/>
          </p:cNvSpPr>
          <p:nvPr/>
        </p:nvSpPr>
        <p:spPr bwMode="auto">
          <a:xfrm>
            <a:off x="533400" y="1219200"/>
            <a:ext cx="8001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u="sng">
              <a:solidFill>
                <a:srgbClr val="000000"/>
              </a:solidFill>
            </a:endParaRPr>
          </a:p>
        </p:txBody>
      </p:sp>
      <p:sp>
        <p:nvSpPr>
          <p:cNvPr id="67586" name="Rectangle 2"/>
          <p:cNvSpPr>
            <a:spLocks noChangeArrowheads="1"/>
          </p:cNvSpPr>
          <p:nvPr/>
        </p:nvSpPr>
        <p:spPr bwMode="auto">
          <a:xfrm>
            <a:off x="1911350" y="333375"/>
            <a:ext cx="560387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 DE MINIMOS CUADRADOS</a:t>
            </a:r>
          </a:p>
        </p:txBody>
      </p:sp>
      <p:graphicFrame>
        <p:nvGraphicFramePr>
          <p:cNvPr id="214020" name="Object 3"/>
          <p:cNvGraphicFramePr>
            <a:graphicFrameLocks noChangeAspect="1"/>
          </p:cNvGraphicFramePr>
          <p:nvPr/>
        </p:nvGraphicFramePr>
        <p:xfrm>
          <a:off x="1547813" y="1989138"/>
          <a:ext cx="5748337" cy="2438400"/>
        </p:xfrm>
        <a:graphic>
          <a:graphicData uri="http://schemas.openxmlformats.org/presentationml/2006/ole">
            <mc:AlternateContent xmlns:mc="http://schemas.openxmlformats.org/markup-compatibility/2006">
              <mc:Choice xmlns:v="urn:schemas-microsoft-com:vml" Requires="v">
                <p:oleObj r:id="rId3" imgW="3848100" imgH="1628775" progId="">
                  <p:embed/>
                </p:oleObj>
              </mc:Choice>
              <mc:Fallback>
                <p:oleObj r:id="rId3" imgW="3848100" imgH="1628775"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989138"/>
                        <a:ext cx="5748337" cy="2438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4077" name="Picture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4945383"/>
            <a:ext cx="5660549" cy="1116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1"/>
          <p:cNvSpPr txBox="1">
            <a:spLocks noChangeArrowheads="1"/>
          </p:cNvSpPr>
          <p:nvPr/>
        </p:nvSpPr>
        <p:spPr bwMode="auto">
          <a:xfrm>
            <a:off x="533400" y="1219200"/>
            <a:ext cx="8001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u="sng">
              <a:solidFill>
                <a:srgbClr val="000000"/>
              </a:solidFill>
            </a:endParaRPr>
          </a:p>
        </p:txBody>
      </p:sp>
      <p:sp>
        <p:nvSpPr>
          <p:cNvPr id="68610" name="Rectangle 2"/>
          <p:cNvSpPr>
            <a:spLocks noChangeArrowheads="1"/>
          </p:cNvSpPr>
          <p:nvPr/>
        </p:nvSpPr>
        <p:spPr bwMode="auto">
          <a:xfrm>
            <a:off x="1911350" y="333375"/>
            <a:ext cx="560387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 DE MINIMOS CUADRADOS</a:t>
            </a:r>
          </a:p>
        </p:txBody>
      </p:sp>
      <p:pic>
        <p:nvPicPr>
          <p:cNvPr id="215063"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052792"/>
            <a:ext cx="5326505" cy="2752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1"/>
          <p:cNvSpPr txBox="1">
            <a:spLocks noChangeArrowheads="1"/>
          </p:cNvSpPr>
          <p:nvPr/>
        </p:nvSpPr>
        <p:spPr bwMode="auto">
          <a:xfrm>
            <a:off x="611188" y="1052513"/>
            <a:ext cx="8208962"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a:solidFill>
                <a:srgbClr val="000000"/>
              </a:solidFill>
            </a:endParaRPr>
          </a:p>
          <a:p>
            <a:pPr algn="just" eaLnBrk="1" hangingPunct="1"/>
            <a:r>
              <a:rPr lang="es-CL">
                <a:solidFill>
                  <a:srgbClr val="000000"/>
                </a:solidFill>
              </a:rPr>
              <a:t>Luego,</a:t>
            </a:r>
          </a:p>
          <a:p>
            <a:pPr algn="just" eaLnBrk="1" hangingPunct="1"/>
            <a:endParaRPr lang="es-CL">
              <a:solidFill>
                <a:srgbClr val="000000"/>
              </a:solidFill>
            </a:endParaRPr>
          </a:p>
          <a:p>
            <a:pPr algn="ctr" eaLnBrk="1" hangingPunct="1"/>
            <a:r>
              <a:rPr lang="es-CL">
                <a:solidFill>
                  <a:srgbClr val="000000"/>
                </a:solidFill>
              </a:rPr>
              <a:t>F</a:t>
            </a:r>
            <a:r>
              <a:rPr lang="es-CL" sz="1200">
                <a:solidFill>
                  <a:srgbClr val="000000"/>
                </a:solidFill>
              </a:rPr>
              <a:t>8</a:t>
            </a:r>
            <a:r>
              <a:rPr lang="es-CL">
                <a:solidFill>
                  <a:srgbClr val="000000"/>
                </a:solidFill>
              </a:rPr>
              <a:t> =  Pronóstico 2009 = 56,7 + 10,54 *8 = 141 Ton</a:t>
            </a:r>
          </a:p>
          <a:p>
            <a:pPr algn="ctr" eaLnBrk="1" hangingPunct="1"/>
            <a:endParaRPr lang="es-CL">
              <a:solidFill>
                <a:srgbClr val="000000"/>
              </a:solidFill>
            </a:endParaRPr>
          </a:p>
          <a:p>
            <a:pPr algn="ctr" eaLnBrk="1" hangingPunct="1"/>
            <a:r>
              <a:rPr lang="es-CL">
                <a:solidFill>
                  <a:srgbClr val="000000"/>
                </a:solidFill>
              </a:rPr>
              <a:t>F</a:t>
            </a:r>
            <a:r>
              <a:rPr lang="es-CL" sz="1200">
                <a:solidFill>
                  <a:srgbClr val="000000"/>
                </a:solidFill>
              </a:rPr>
              <a:t>9</a:t>
            </a:r>
            <a:r>
              <a:rPr lang="es-CL">
                <a:solidFill>
                  <a:srgbClr val="000000"/>
                </a:solidFill>
              </a:rPr>
              <a:t> = Pronóstico 2010 = 56,7 + 10,54 *9 = 152 Ton</a:t>
            </a:r>
          </a:p>
        </p:txBody>
      </p:sp>
      <p:sp>
        <p:nvSpPr>
          <p:cNvPr id="69634" name="Rectangle 2"/>
          <p:cNvSpPr>
            <a:spLocks noChangeArrowheads="1"/>
          </p:cNvSpPr>
          <p:nvPr/>
        </p:nvSpPr>
        <p:spPr bwMode="auto">
          <a:xfrm>
            <a:off x="1911350" y="333375"/>
            <a:ext cx="560387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 DE MINIMOS CUADRADOS</a:t>
            </a:r>
          </a:p>
        </p:txBody>
      </p:sp>
      <p:pic>
        <p:nvPicPr>
          <p:cNvPr id="2160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3716338"/>
            <a:ext cx="6772275" cy="2895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4213" y="1219200"/>
            <a:ext cx="7991475" cy="1031875"/>
          </a:xfrm>
        </p:spPr>
        <p:txBody>
          <a:bodyPr rtlCol="0">
            <a:normAutofit fontScale="92500" lnSpcReduction="10000"/>
          </a:bodyPr>
          <a:lstStyle/>
          <a:p>
            <a:pPr marL="0" indent="0" algn="just" eaLnBrk="1" fontAlgn="auto" hangingPunct="1">
              <a:spcAft>
                <a:spcPts val="0"/>
              </a:spcAft>
              <a:buFont typeface="Arial" pitchFamily="34" charset="0"/>
              <a:buNone/>
              <a:defRPr/>
            </a:pPr>
            <a:r>
              <a:rPr lang="es-ES" dirty="0">
                <a:latin typeface="Times New Roman" panose="02020603050405020304" pitchFamily="18" charset="0"/>
                <a:cs typeface="Times New Roman" panose="02020603050405020304" pitchFamily="18" charset="0"/>
              </a:rPr>
              <a:t>El propósito del manejo de la demanda es coordinar y controlar todas las fuentes de la demanda, con el fin de poder usar con eficiencia el sistema productivo y entregar el producto a tiempo</a:t>
            </a:r>
          </a:p>
          <a:p>
            <a:pPr marL="0" indent="0" eaLnBrk="1" fontAlgn="auto" hangingPunct="1">
              <a:spcAft>
                <a:spcPts val="0"/>
              </a:spcAft>
              <a:buFont typeface="Arial" pitchFamily="34" charset="0"/>
              <a:buNone/>
              <a:defRPr/>
            </a:pPr>
            <a:endParaRPr lang="es-ES" dirty="0"/>
          </a:p>
          <a:p>
            <a:pPr marL="0" indent="0" eaLnBrk="1" fontAlgn="auto" hangingPunct="1">
              <a:spcAft>
                <a:spcPts val="0"/>
              </a:spcAft>
              <a:buFont typeface="Arial" pitchFamily="34" charset="0"/>
              <a:buNone/>
              <a:defRPr/>
            </a:pPr>
            <a:endParaRPr lang="es-ES" dirty="0"/>
          </a:p>
          <a:p>
            <a:pPr marL="182880" indent="-182880" eaLnBrk="1" fontAlgn="auto" hangingPunct="1">
              <a:spcAft>
                <a:spcPts val="0"/>
              </a:spcAft>
              <a:buFont typeface="Arial" pitchFamily="34" charset="0"/>
              <a:buChar char="•"/>
              <a:defRPr/>
            </a:pPr>
            <a:endParaRPr lang="es-ES" dirty="0"/>
          </a:p>
        </p:txBody>
      </p:sp>
      <p:sp>
        <p:nvSpPr>
          <p:cNvPr id="85" name="Rectangle 2"/>
          <p:cNvSpPr>
            <a:spLocks noChangeArrowheads="1"/>
          </p:cNvSpPr>
          <p:nvPr/>
        </p:nvSpPr>
        <p:spPr bwMode="auto">
          <a:xfrm>
            <a:off x="2163763" y="6196013"/>
            <a:ext cx="1138237"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it-IT" sz="1050">
              <a:solidFill>
                <a:prstClr val="black"/>
              </a:solidFill>
              <a:latin typeface="Arial"/>
            </a:endParaRPr>
          </a:p>
        </p:txBody>
      </p:sp>
      <p:sp>
        <p:nvSpPr>
          <p:cNvPr id="86" name="Rectangle 4"/>
          <p:cNvSpPr>
            <a:spLocks noChangeArrowheads="1"/>
          </p:cNvSpPr>
          <p:nvPr/>
        </p:nvSpPr>
        <p:spPr bwMode="auto">
          <a:xfrm>
            <a:off x="4602163" y="6196013"/>
            <a:ext cx="1728787"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it-IT" sz="1050">
              <a:solidFill>
                <a:prstClr val="black"/>
              </a:solidFill>
              <a:latin typeface="Arial"/>
            </a:endParaRPr>
          </a:p>
        </p:txBody>
      </p:sp>
      <p:sp>
        <p:nvSpPr>
          <p:cNvPr id="87" name="Oval 6"/>
          <p:cNvSpPr>
            <a:spLocks noChangeArrowheads="1"/>
          </p:cNvSpPr>
          <p:nvPr/>
        </p:nvSpPr>
        <p:spPr bwMode="auto">
          <a:xfrm>
            <a:off x="3606800" y="3478213"/>
            <a:ext cx="1176338" cy="508000"/>
          </a:xfrm>
          <a:prstGeom prst="ellipse">
            <a:avLst/>
          </a:prstGeom>
          <a:solidFill>
            <a:schemeClr val="accent3"/>
          </a:solidFill>
          <a:ln w="12700">
            <a:solidFill>
              <a:schemeClr val="tx1"/>
            </a:solidFill>
            <a:round/>
            <a:headEnd/>
            <a:tailEnd/>
          </a:ln>
          <a:effectLst/>
        </p:spPr>
        <p:txBody>
          <a:bodyPr wrap="none" anchor="ctr"/>
          <a:lstStyle/>
          <a:p>
            <a:pPr fontAlgn="auto">
              <a:spcBef>
                <a:spcPts val="0"/>
              </a:spcBef>
              <a:spcAft>
                <a:spcPts val="0"/>
              </a:spcAft>
              <a:defRPr/>
            </a:pPr>
            <a:endParaRPr lang="it-IT" sz="1050">
              <a:solidFill>
                <a:prstClr val="black"/>
              </a:solidFill>
              <a:latin typeface="Arial"/>
            </a:endParaRPr>
          </a:p>
        </p:txBody>
      </p:sp>
      <p:sp>
        <p:nvSpPr>
          <p:cNvPr id="88" name="Rectangle 7"/>
          <p:cNvSpPr>
            <a:spLocks noChangeArrowheads="1"/>
          </p:cNvSpPr>
          <p:nvPr/>
        </p:nvSpPr>
        <p:spPr bwMode="auto">
          <a:xfrm>
            <a:off x="3960813" y="3536950"/>
            <a:ext cx="458787" cy="390525"/>
          </a:xfrm>
          <a:prstGeom prst="rect">
            <a:avLst/>
          </a:prstGeom>
          <a:solidFill>
            <a:schemeClr val="accent3"/>
          </a:solidFill>
          <a:ln w="12700">
            <a:solidFill>
              <a:schemeClr val="tx1"/>
            </a:solidFill>
            <a:miter lim="800000"/>
            <a:headEnd/>
            <a:tailEnd/>
          </a:ln>
          <a:effectLst/>
        </p:spPr>
        <p:txBody>
          <a:bodyPr wrap="none" anchor="ctr"/>
          <a:lstStyle/>
          <a:p>
            <a:pPr fontAlgn="auto">
              <a:spcBef>
                <a:spcPts val="0"/>
              </a:spcBef>
              <a:spcAft>
                <a:spcPts val="0"/>
              </a:spcAft>
              <a:defRPr/>
            </a:pPr>
            <a:endParaRPr lang="it-IT" sz="1050">
              <a:solidFill>
                <a:prstClr val="black"/>
              </a:solidFill>
              <a:latin typeface="Arial"/>
            </a:endParaRPr>
          </a:p>
        </p:txBody>
      </p:sp>
      <p:sp>
        <p:nvSpPr>
          <p:cNvPr id="89" name="Rectangle 8"/>
          <p:cNvSpPr>
            <a:spLocks noChangeArrowheads="1"/>
          </p:cNvSpPr>
          <p:nvPr/>
        </p:nvSpPr>
        <p:spPr bwMode="auto">
          <a:xfrm>
            <a:off x="4030663" y="3603625"/>
            <a:ext cx="298450" cy="258763"/>
          </a:xfrm>
          <a:prstGeom prst="rect">
            <a:avLst/>
          </a:prstGeom>
          <a:solidFill>
            <a:schemeClr val="accent3"/>
          </a:solidFill>
          <a:ln>
            <a:noFill/>
          </a:ln>
          <a:effectLst/>
        </p:spPr>
        <p:txBody>
          <a:bodyPr lIns="90488" tIns="44450" rIns="90488" bIns="44450">
            <a:spAutoFit/>
          </a:bodyPr>
          <a:lstStyle/>
          <a:p>
            <a:pPr eaLnBrk="0" fontAlgn="auto" hangingPunct="0">
              <a:spcBef>
                <a:spcPts val="0"/>
              </a:spcBef>
              <a:spcAft>
                <a:spcPts val="0"/>
              </a:spcAft>
              <a:defRPr/>
            </a:pPr>
            <a:r>
              <a:rPr lang="en-US" altLang="it-IT" sz="1100" dirty="0">
                <a:solidFill>
                  <a:prstClr val="black"/>
                </a:solidFill>
              </a:rPr>
              <a:t>A</a:t>
            </a:r>
          </a:p>
        </p:txBody>
      </p:sp>
      <p:grpSp>
        <p:nvGrpSpPr>
          <p:cNvPr id="143368" name="Group 39"/>
          <p:cNvGrpSpPr>
            <a:grpSpLocks/>
          </p:cNvGrpSpPr>
          <p:nvPr/>
        </p:nvGrpSpPr>
        <p:grpSpPr bwMode="auto">
          <a:xfrm>
            <a:off x="2243138" y="3973513"/>
            <a:ext cx="3813175" cy="1722437"/>
            <a:chOff x="196" y="1914"/>
            <a:chExt cx="4024" cy="1764"/>
          </a:xfrm>
        </p:grpSpPr>
        <p:sp>
          <p:nvSpPr>
            <p:cNvPr id="91" name="Oval 12"/>
            <p:cNvSpPr>
              <a:spLocks noChangeArrowheads="1"/>
            </p:cNvSpPr>
            <p:nvPr/>
          </p:nvSpPr>
          <p:spPr bwMode="auto">
            <a:xfrm>
              <a:off x="196" y="1958"/>
              <a:ext cx="4024" cy="172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it-IT" sz="1050">
                <a:solidFill>
                  <a:prstClr val="black"/>
                </a:solidFill>
                <a:latin typeface="Arial"/>
              </a:endParaRPr>
            </a:p>
          </p:txBody>
        </p:sp>
        <p:sp>
          <p:nvSpPr>
            <p:cNvPr id="92" name="Rectangle 13"/>
            <p:cNvSpPr>
              <a:spLocks noChangeArrowheads="1"/>
            </p:cNvSpPr>
            <p:nvPr/>
          </p:nvSpPr>
          <p:spPr bwMode="auto">
            <a:xfrm>
              <a:off x="1174" y="2306"/>
              <a:ext cx="484" cy="257"/>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it-IT" sz="1050">
                <a:solidFill>
                  <a:prstClr val="black"/>
                </a:solidFill>
                <a:latin typeface="Arial"/>
              </a:endParaRPr>
            </a:p>
          </p:txBody>
        </p:sp>
        <p:grpSp>
          <p:nvGrpSpPr>
            <p:cNvPr id="143378" name="Group 16"/>
            <p:cNvGrpSpPr>
              <a:grpSpLocks/>
            </p:cNvGrpSpPr>
            <p:nvPr/>
          </p:nvGrpSpPr>
          <p:grpSpPr bwMode="auto">
            <a:xfrm>
              <a:off x="724" y="2954"/>
              <a:ext cx="1384" cy="256"/>
              <a:chOff x="724" y="2954"/>
              <a:chExt cx="1384" cy="256"/>
            </a:xfrm>
          </p:grpSpPr>
          <p:sp>
            <p:nvSpPr>
              <p:cNvPr id="116" name="Rectangle 14"/>
              <p:cNvSpPr>
                <a:spLocks noChangeArrowheads="1"/>
              </p:cNvSpPr>
              <p:nvPr/>
            </p:nvSpPr>
            <p:spPr bwMode="auto">
              <a:xfrm>
                <a:off x="1623" y="2956"/>
                <a:ext cx="481" cy="254"/>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it-IT" sz="1050">
                  <a:solidFill>
                    <a:prstClr val="black"/>
                  </a:solidFill>
                  <a:latin typeface="Arial"/>
                </a:endParaRPr>
              </a:p>
            </p:txBody>
          </p:sp>
          <p:sp>
            <p:nvSpPr>
              <p:cNvPr id="117" name="Rectangle 15"/>
              <p:cNvSpPr>
                <a:spLocks noChangeArrowheads="1"/>
              </p:cNvSpPr>
              <p:nvPr/>
            </p:nvSpPr>
            <p:spPr bwMode="auto">
              <a:xfrm>
                <a:off x="724" y="2956"/>
                <a:ext cx="484" cy="254"/>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it-IT" sz="1050">
                  <a:solidFill>
                    <a:prstClr val="black"/>
                  </a:solidFill>
                  <a:latin typeface="Arial"/>
                </a:endParaRPr>
              </a:p>
            </p:txBody>
          </p:sp>
        </p:grpSp>
        <p:sp>
          <p:nvSpPr>
            <p:cNvPr id="94" name="Line 17"/>
            <p:cNvSpPr>
              <a:spLocks noChangeShapeType="1"/>
            </p:cNvSpPr>
            <p:nvPr/>
          </p:nvSpPr>
          <p:spPr bwMode="auto">
            <a:xfrm>
              <a:off x="1416" y="2572"/>
              <a:ext cx="0" cy="17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it-IT" sz="1050">
                <a:solidFill>
                  <a:prstClr val="black"/>
                </a:solidFill>
                <a:latin typeface="Arial"/>
              </a:endParaRPr>
            </a:p>
          </p:txBody>
        </p:sp>
        <p:sp>
          <p:nvSpPr>
            <p:cNvPr id="95" name="Line 18"/>
            <p:cNvSpPr>
              <a:spLocks noChangeShapeType="1"/>
            </p:cNvSpPr>
            <p:nvPr/>
          </p:nvSpPr>
          <p:spPr bwMode="auto">
            <a:xfrm>
              <a:off x="992" y="2758"/>
              <a:ext cx="85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it-IT" sz="1050">
                <a:solidFill>
                  <a:prstClr val="black"/>
                </a:solidFill>
                <a:latin typeface="Arial"/>
              </a:endParaRPr>
            </a:p>
          </p:txBody>
        </p:sp>
        <p:sp>
          <p:nvSpPr>
            <p:cNvPr id="96" name="Line 19"/>
            <p:cNvSpPr>
              <a:spLocks noChangeShapeType="1"/>
            </p:cNvSpPr>
            <p:nvPr/>
          </p:nvSpPr>
          <p:spPr bwMode="auto">
            <a:xfrm>
              <a:off x="1860" y="2764"/>
              <a:ext cx="0" cy="18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it-IT" sz="1050">
                <a:solidFill>
                  <a:prstClr val="black"/>
                </a:solidFill>
                <a:latin typeface="Arial"/>
              </a:endParaRPr>
            </a:p>
          </p:txBody>
        </p:sp>
        <p:sp>
          <p:nvSpPr>
            <p:cNvPr id="97" name="Line 20"/>
            <p:cNvSpPr>
              <a:spLocks noChangeShapeType="1"/>
            </p:cNvSpPr>
            <p:nvPr/>
          </p:nvSpPr>
          <p:spPr bwMode="auto">
            <a:xfrm>
              <a:off x="988" y="2764"/>
              <a:ext cx="0" cy="18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it-IT" sz="1050">
                <a:solidFill>
                  <a:prstClr val="black"/>
                </a:solidFill>
                <a:latin typeface="Arial"/>
              </a:endParaRPr>
            </a:p>
          </p:txBody>
        </p:sp>
        <p:sp>
          <p:nvSpPr>
            <p:cNvPr id="98" name="Rectangle 21"/>
            <p:cNvSpPr>
              <a:spLocks noChangeArrowheads="1"/>
            </p:cNvSpPr>
            <p:nvPr/>
          </p:nvSpPr>
          <p:spPr bwMode="auto">
            <a:xfrm>
              <a:off x="2711" y="2306"/>
              <a:ext cx="484" cy="257"/>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it-IT" sz="1050">
                <a:solidFill>
                  <a:prstClr val="black"/>
                </a:solidFill>
                <a:latin typeface="Arial"/>
              </a:endParaRPr>
            </a:p>
          </p:txBody>
        </p:sp>
        <p:grpSp>
          <p:nvGrpSpPr>
            <p:cNvPr id="143384" name="Group 24"/>
            <p:cNvGrpSpPr>
              <a:grpSpLocks/>
            </p:cNvGrpSpPr>
            <p:nvPr/>
          </p:nvGrpSpPr>
          <p:grpSpPr bwMode="auto">
            <a:xfrm>
              <a:off x="2260" y="2954"/>
              <a:ext cx="1384" cy="256"/>
              <a:chOff x="2260" y="2954"/>
              <a:chExt cx="1384" cy="256"/>
            </a:xfrm>
          </p:grpSpPr>
          <p:sp>
            <p:nvSpPr>
              <p:cNvPr id="114" name="Rectangle 22"/>
              <p:cNvSpPr>
                <a:spLocks noChangeArrowheads="1"/>
              </p:cNvSpPr>
              <p:nvPr/>
            </p:nvSpPr>
            <p:spPr bwMode="auto">
              <a:xfrm>
                <a:off x="3160" y="2956"/>
                <a:ext cx="484" cy="254"/>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it-IT" sz="1050">
                  <a:solidFill>
                    <a:prstClr val="black"/>
                  </a:solidFill>
                  <a:latin typeface="Arial"/>
                </a:endParaRPr>
              </a:p>
            </p:txBody>
          </p:sp>
          <p:sp>
            <p:nvSpPr>
              <p:cNvPr id="115" name="Rectangle 23"/>
              <p:cNvSpPr>
                <a:spLocks noChangeArrowheads="1"/>
              </p:cNvSpPr>
              <p:nvPr/>
            </p:nvSpPr>
            <p:spPr bwMode="auto">
              <a:xfrm>
                <a:off x="2260" y="2956"/>
                <a:ext cx="484" cy="254"/>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it-IT" sz="1050">
                  <a:solidFill>
                    <a:prstClr val="black"/>
                  </a:solidFill>
                  <a:latin typeface="Arial"/>
                </a:endParaRPr>
              </a:p>
            </p:txBody>
          </p:sp>
        </p:grpSp>
        <p:sp>
          <p:nvSpPr>
            <p:cNvPr id="100" name="Line 25"/>
            <p:cNvSpPr>
              <a:spLocks noChangeShapeType="1"/>
            </p:cNvSpPr>
            <p:nvPr/>
          </p:nvSpPr>
          <p:spPr bwMode="auto">
            <a:xfrm>
              <a:off x="2952" y="2572"/>
              <a:ext cx="0" cy="17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it-IT" sz="1050">
                <a:solidFill>
                  <a:prstClr val="black"/>
                </a:solidFill>
                <a:latin typeface="Arial"/>
              </a:endParaRPr>
            </a:p>
          </p:txBody>
        </p:sp>
        <p:sp>
          <p:nvSpPr>
            <p:cNvPr id="101" name="Line 26"/>
            <p:cNvSpPr>
              <a:spLocks noChangeShapeType="1"/>
            </p:cNvSpPr>
            <p:nvPr/>
          </p:nvSpPr>
          <p:spPr bwMode="auto">
            <a:xfrm>
              <a:off x="2526" y="2758"/>
              <a:ext cx="85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it-IT" sz="1050">
                <a:solidFill>
                  <a:prstClr val="black"/>
                </a:solidFill>
                <a:latin typeface="Arial"/>
              </a:endParaRPr>
            </a:p>
          </p:txBody>
        </p:sp>
        <p:sp>
          <p:nvSpPr>
            <p:cNvPr id="102" name="Line 27"/>
            <p:cNvSpPr>
              <a:spLocks noChangeShapeType="1"/>
            </p:cNvSpPr>
            <p:nvPr/>
          </p:nvSpPr>
          <p:spPr bwMode="auto">
            <a:xfrm>
              <a:off x="3389" y="2764"/>
              <a:ext cx="0" cy="18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it-IT" sz="1050">
                <a:solidFill>
                  <a:prstClr val="black"/>
                </a:solidFill>
                <a:latin typeface="Arial"/>
              </a:endParaRPr>
            </a:p>
          </p:txBody>
        </p:sp>
        <p:sp>
          <p:nvSpPr>
            <p:cNvPr id="103" name="Line 28"/>
            <p:cNvSpPr>
              <a:spLocks noChangeShapeType="1"/>
            </p:cNvSpPr>
            <p:nvPr/>
          </p:nvSpPr>
          <p:spPr bwMode="auto">
            <a:xfrm>
              <a:off x="2525" y="2764"/>
              <a:ext cx="0" cy="18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it-IT" sz="1050">
                <a:solidFill>
                  <a:prstClr val="black"/>
                </a:solidFill>
                <a:latin typeface="Arial"/>
              </a:endParaRPr>
            </a:p>
          </p:txBody>
        </p:sp>
        <p:sp>
          <p:nvSpPr>
            <p:cNvPr id="104" name="Line 29"/>
            <p:cNvSpPr>
              <a:spLocks noChangeShapeType="1"/>
            </p:cNvSpPr>
            <p:nvPr/>
          </p:nvSpPr>
          <p:spPr bwMode="auto">
            <a:xfrm>
              <a:off x="2231" y="1914"/>
              <a:ext cx="0" cy="1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it-IT" sz="1050">
                <a:solidFill>
                  <a:prstClr val="black"/>
                </a:solidFill>
                <a:latin typeface="Arial"/>
              </a:endParaRPr>
            </a:p>
          </p:txBody>
        </p:sp>
        <p:sp>
          <p:nvSpPr>
            <p:cNvPr id="105" name="Line 30"/>
            <p:cNvSpPr>
              <a:spLocks noChangeShapeType="1"/>
            </p:cNvSpPr>
            <p:nvPr/>
          </p:nvSpPr>
          <p:spPr bwMode="auto">
            <a:xfrm>
              <a:off x="1422" y="2103"/>
              <a:ext cx="152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it-IT" sz="1050">
                <a:solidFill>
                  <a:prstClr val="black"/>
                </a:solidFill>
                <a:latin typeface="Arial"/>
              </a:endParaRPr>
            </a:p>
          </p:txBody>
        </p:sp>
        <p:sp>
          <p:nvSpPr>
            <p:cNvPr id="106" name="Line 31"/>
            <p:cNvSpPr>
              <a:spLocks noChangeShapeType="1"/>
            </p:cNvSpPr>
            <p:nvPr/>
          </p:nvSpPr>
          <p:spPr bwMode="auto">
            <a:xfrm>
              <a:off x="2957" y="2111"/>
              <a:ext cx="0" cy="1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it-IT" sz="1050">
                <a:solidFill>
                  <a:prstClr val="black"/>
                </a:solidFill>
                <a:latin typeface="Arial"/>
              </a:endParaRPr>
            </a:p>
          </p:txBody>
        </p:sp>
        <p:sp>
          <p:nvSpPr>
            <p:cNvPr id="107" name="Line 32"/>
            <p:cNvSpPr>
              <a:spLocks noChangeShapeType="1"/>
            </p:cNvSpPr>
            <p:nvPr/>
          </p:nvSpPr>
          <p:spPr bwMode="auto">
            <a:xfrm>
              <a:off x="1416" y="2111"/>
              <a:ext cx="0" cy="1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it-IT" sz="1050">
                <a:solidFill>
                  <a:prstClr val="black"/>
                </a:solidFill>
                <a:latin typeface="Arial"/>
              </a:endParaRPr>
            </a:p>
          </p:txBody>
        </p:sp>
        <p:sp>
          <p:nvSpPr>
            <p:cNvPr id="143393" name="Rectangle 33"/>
            <p:cNvSpPr>
              <a:spLocks noChangeArrowheads="1"/>
            </p:cNvSpPr>
            <p:nvPr/>
          </p:nvSpPr>
          <p:spPr bwMode="auto">
            <a:xfrm>
              <a:off x="1233" y="2318"/>
              <a:ext cx="278" cy="1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it-IT" sz="1100">
                  <a:solidFill>
                    <a:srgbClr val="000000"/>
                  </a:solidFill>
                </a:rPr>
                <a:t>B(4)</a:t>
              </a:r>
            </a:p>
          </p:txBody>
        </p:sp>
        <p:sp>
          <p:nvSpPr>
            <p:cNvPr id="143394" name="Rectangle 34"/>
            <p:cNvSpPr>
              <a:spLocks noChangeArrowheads="1"/>
            </p:cNvSpPr>
            <p:nvPr/>
          </p:nvSpPr>
          <p:spPr bwMode="auto">
            <a:xfrm>
              <a:off x="2769" y="2312"/>
              <a:ext cx="278" cy="1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it-IT" sz="1100">
                  <a:solidFill>
                    <a:srgbClr val="000000"/>
                  </a:solidFill>
                </a:rPr>
                <a:t>C(2)</a:t>
              </a:r>
            </a:p>
          </p:txBody>
        </p:sp>
        <p:sp>
          <p:nvSpPr>
            <p:cNvPr id="143395" name="Rectangle 35"/>
            <p:cNvSpPr>
              <a:spLocks noChangeArrowheads="1"/>
            </p:cNvSpPr>
            <p:nvPr/>
          </p:nvSpPr>
          <p:spPr bwMode="auto">
            <a:xfrm>
              <a:off x="747" y="2960"/>
              <a:ext cx="283" cy="1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it-IT" sz="1100">
                  <a:solidFill>
                    <a:srgbClr val="000000"/>
                  </a:solidFill>
                </a:rPr>
                <a:t>D(2)</a:t>
              </a:r>
            </a:p>
          </p:txBody>
        </p:sp>
        <p:sp>
          <p:nvSpPr>
            <p:cNvPr id="143396" name="Rectangle 36"/>
            <p:cNvSpPr>
              <a:spLocks noChangeArrowheads="1"/>
            </p:cNvSpPr>
            <p:nvPr/>
          </p:nvSpPr>
          <p:spPr bwMode="auto">
            <a:xfrm>
              <a:off x="1641" y="2960"/>
              <a:ext cx="273" cy="1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it-IT" sz="1100">
                  <a:solidFill>
                    <a:srgbClr val="000000"/>
                  </a:solidFill>
                </a:rPr>
                <a:t>E(1)</a:t>
              </a:r>
            </a:p>
          </p:txBody>
        </p:sp>
        <p:sp>
          <p:nvSpPr>
            <p:cNvPr id="143397" name="Rectangle 37"/>
            <p:cNvSpPr>
              <a:spLocks noChangeArrowheads="1"/>
            </p:cNvSpPr>
            <p:nvPr/>
          </p:nvSpPr>
          <p:spPr bwMode="auto">
            <a:xfrm>
              <a:off x="2295" y="2966"/>
              <a:ext cx="283" cy="1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it-IT" sz="1100">
                  <a:solidFill>
                    <a:srgbClr val="000000"/>
                  </a:solidFill>
                </a:rPr>
                <a:t>D(3)</a:t>
              </a:r>
            </a:p>
          </p:txBody>
        </p:sp>
        <p:sp>
          <p:nvSpPr>
            <p:cNvPr id="143398" name="Rectangle 38"/>
            <p:cNvSpPr>
              <a:spLocks noChangeArrowheads="1"/>
            </p:cNvSpPr>
            <p:nvPr/>
          </p:nvSpPr>
          <p:spPr bwMode="auto">
            <a:xfrm>
              <a:off x="3219" y="2966"/>
              <a:ext cx="268" cy="1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it-IT" sz="1100">
                  <a:solidFill>
                    <a:srgbClr val="000000"/>
                  </a:solidFill>
                </a:rPr>
                <a:t>F(2)</a:t>
              </a:r>
            </a:p>
          </p:txBody>
        </p:sp>
      </p:grpSp>
      <p:grpSp>
        <p:nvGrpSpPr>
          <p:cNvPr id="143369" name="Group 45"/>
          <p:cNvGrpSpPr>
            <a:grpSpLocks/>
          </p:cNvGrpSpPr>
          <p:nvPr/>
        </p:nvGrpSpPr>
        <p:grpSpPr bwMode="auto">
          <a:xfrm>
            <a:off x="6056313" y="3335338"/>
            <a:ext cx="2397125" cy="1520825"/>
            <a:chOff x="3168" y="1632"/>
            <a:chExt cx="1642" cy="720"/>
          </a:xfrm>
        </p:grpSpPr>
        <p:sp>
          <p:nvSpPr>
            <p:cNvPr id="119" name="Line 40"/>
            <p:cNvSpPr>
              <a:spLocks noChangeShapeType="1"/>
            </p:cNvSpPr>
            <p:nvPr/>
          </p:nvSpPr>
          <p:spPr bwMode="auto">
            <a:xfrm flipV="1">
              <a:off x="3168" y="1887"/>
              <a:ext cx="659" cy="465"/>
            </a:xfrm>
            <a:prstGeom prst="line">
              <a:avLst/>
            </a:prstGeom>
            <a:noFill/>
            <a:ln w="762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it-IT" sz="1050">
                <a:solidFill>
                  <a:prstClr val="black"/>
                </a:solidFill>
                <a:latin typeface="Arial"/>
              </a:endParaRPr>
            </a:p>
          </p:txBody>
        </p:sp>
        <p:sp>
          <p:nvSpPr>
            <p:cNvPr id="143375" name="Rectangle 41"/>
            <p:cNvSpPr>
              <a:spLocks noChangeArrowheads="1"/>
            </p:cNvSpPr>
            <p:nvPr/>
          </p:nvSpPr>
          <p:spPr bwMode="auto">
            <a:xfrm>
              <a:off x="3827" y="1632"/>
              <a:ext cx="983" cy="25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it-IT" sz="1400">
                  <a:solidFill>
                    <a:srgbClr val="000000"/>
                  </a:solidFill>
                  <a:latin typeface="Arial" charset="0"/>
                </a:rPr>
                <a:t>DEMANDA</a:t>
              </a:r>
            </a:p>
            <a:p>
              <a:pPr eaLnBrk="0" hangingPunct="0"/>
              <a:r>
                <a:rPr lang="en-US" altLang="it-IT" sz="1400">
                  <a:solidFill>
                    <a:srgbClr val="000000"/>
                  </a:solidFill>
                  <a:latin typeface="Arial" charset="0"/>
                </a:rPr>
                <a:t>DEPENDIENTE.</a:t>
              </a:r>
            </a:p>
          </p:txBody>
        </p:sp>
      </p:grpSp>
      <p:grpSp>
        <p:nvGrpSpPr>
          <p:cNvPr id="143370" name="Group 44"/>
          <p:cNvGrpSpPr>
            <a:grpSpLocks/>
          </p:cNvGrpSpPr>
          <p:nvPr/>
        </p:nvGrpSpPr>
        <p:grpSpPr bwMode="auto">
          <a:xfrm>
            <a:off x="4329113" y="2390775"/>
            <a:ext cx="4095750" cy="1087438"/>
            <a:chOff x="2544" y="1056"/>
            <a:chExt cx="2728" cy="624"/>
          </a:xfrm>
        </p:grpSpPr>
        <p:sp>
          <p:nvSpPr>
            <p:cNvPr id="122" name="Line 9"/>
            <p:cNvSpPr>
              <a:spLocks noChangeShapeType="1"/>
            </p:cNvSpPr>
            <p:nvPr/>
          </p:nvSpPr>
          <p:spPr bwMode="auto">
            <a:xfrm flipV="1">
              <a:off x="2725" y="1206"/>
              <a:ext cx="709" cy="34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type="stealth" w="med" len="me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it-IT" sz="1050">
                <a:solidFill>
                  <a:prstClr val="black"/>
                </a:solidFill>
                <a:latin typeface="Arial"/>
              </a:endParaRPr>
            </a:p>
          </p:txBody>
        </p:sp>
        <p:sp>
          <p:nvSpPr>
            <p:cNvPr id="123" name="Rectangle 10"/>
            <p:cNvSpPr>
              <a:spLocks noChangeArrowheads="1"/>
            </p:cNvSpPr>
            <p:nvPr/>
          </p:nvSpPr>
          <p:spPr bwMode="auto">
            <a:xfrm>
              <a:off x="3575" y="1056"/>
              <a:ext cx="1697" cy="175"/>
            </a:xfrm>
            <a:prstGeom prst="rect">
              <a:avLst/>
            </a:prstGeom>
            <a:solidFill>
              <a:schemeClr val="accent3"/>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spAutoFit/>
            </a:bodyPr>
            <a:lstStyle/>
            <a:p>
              <a:pPr eaLnBrk="0" fontAlgn="auto" hangingPunct="0">
                <a:spcBef>
                  <a:spcPts val="0"/>
                </a:spcBef>
                <a:spcAft>
                  <a:spcPts val="0"/>
                </a:spcAft>
                <a:defRPr/>
              </a:pPr>
              <a:r>
                <a:rPr lang="en-US" altLang="it-IT" sz="1400" dirty="0">
                  <a:solidFill>
                    <a:prstClr val="black"/>
                  </a:solidFill>
                  <a:latin typeface="Arial"/>
                </a:rPr>
                <a:t>DEMANDA INDEPENDIENTE</a:t>
              </a:r>
            </a:p>
          </p:txBody>
        </p:sp>
        <p:sp>
          <p:nvSpPr>
            <p:cNvPr id="124" name="Line 43"/>
            <p:cNvSpPr>
              <a:spLocks noChangeShapeType="1"/>
            </p:cNvSpPr>
            <p:nvPr/>
          </p:nvSpPr>
          <p:spPr bwMode="auto">
            <a:xfrm flipH="1">
              <a:off x="2544" y="1231"/>
              <a:ext cx="1031" cy="449"/>
            </a:xfrm>
            <a:prstGeom prst="line">
              <a:avLst/>
            </a:prstGeom>
            <a:noFill/>
            <a:ln w="762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fontAlgn="auto">
                <a:spcBef>
                  <a:spcPts val="0"/>
                </a:spcBef>
                <a:spcAft>
                  <a:spcPts val="0"/>
                </a:spcAft>
                <a:defRPr/>
              </a:pPr>
              <a:endParaRPr lang="it-IT" sz="1050">
                <a:solidFill>
                  <a:prstClr val="black"/>
                </a:solidFill>
                <a:latin typeface="Arial"/>
              </a:endParaRPr>
            </a:p>
          </p:txBody>
        </p:sp>
      </p:grpSp>
      <p:sp>
        <p:nvSpPr>
          <p:cNvPr id="43" name="Rectangle 2"/>
          <p:cNvSpPr>
            <a:spLocks noChangeArrowheads="1"/>
          </p:cNvSpPr>
          <p:nvPr/>
        </p:nvSpPr>
        <p:spPr bwMode="auto">
          <a:xfrm>
            <a:off x="1989138" y="333375"/>
            <a:ext cx="497046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NATURALEZA DE LA DEMANDA</a:t>
            </a:r>
          </a:p>
        </p:txBody>
      </p:sp>
    </p:spTree>
  </p:cSld>
  <p:clrMapOvr>
    <a:masterClrMapping/>
  </p:clrMapOvr>
  <p:transition>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1"/>
          <p:cNvSpPr txBox="1">
            <a:spLocks noChangeArrowheads="1"/>
          </p:cNvSpPr>
          <p:nvPr/>
        </p:nvSpPr>
        <p:spPr bwMode="auto">
          <a:xfrm>
            <a:off x="533400" y="1219200"/>
            <a:ext cx="8001000" cy="448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Índice de estacionalidad.</a:t>
            </a:r>
          </a:p>
          <a:p>
            <a:pPr algn="just" eaLnBrk="1" hangingPunct="1"/>
            <a:endParaRPr lang="es-CL">
              <a:solidFill>
                <a:srgbClr val="000000"/>
              </a:solidFill>
            </a:endParaRPr>
          </a:p>
          <a:p>
            <a:pPr algn="just" eaLnBrk="1" hangingPunct="1"/>
            <a:r>
              <a:rPr lang="es-CL">
                <a:solidFill>
                  <a:srgbClr val="000000"/>
                </a:solidFill>
              </a:rPr>
              <a:t>El método de descomposición de series de tiempo involucra examinar la tendencia de los datos a través de una serie de observaciones en el tiempo. Algunas veces, las variaciones recurrentes en ciertas estaciones del año ejercen un ajuste estacional en el pronóstico de la línea de tendencia.</a:t>
            </a:r>
          </a:p>
          <a:p>
            <a:pPr algn="just" eaLnBrk="1" hangingPunct="1"/>
            <a:endParaRPr lang="es-CL">
              <a:solidFill>
                <a:srgbClr val="000000"/>
              </a:solidFill>
            </a:endParaRPr>
          </a:p>
          <a:p>
            <a:pPr lvl="1" algn="just" eaLnBrk="1" hangingPunct="1">
              <a:buFont typeface="Times New Roman" pitchFamily="18" charset="0"/>
              <a:buChar char="•"/>
            </a:pPr>
            <a:r>
              <a:rPr lang="es-CL">
                <a:solidFill>
                  <a:srgbClr val="000000"/>
                </a:solidFill>
              </a:rPr>
              <a:t>Demanda de artículos escolares.</a:t>
            </a:r>
          </a:p>
          <a:p>
            <a:pPr lvl="1" algn="just" eaLnBrk="1" hangingPunct="1">
              <a:buFont typeface="Times New Roman" pitchFamily="18" charset="0"/>
              <a:buChar char="•"/>
            </a:pPr>
            <a:r>
              <a:rPr lang="es-CL">
                <a:solidFill>
                  <a:srgbClr val="000000"/>
                </a:solidFill>
              </a:rPr>
              <a:t>Demanda de juguetes.</a:t>
            </a:r>
          </a:p>
          <a:p>
            <a:pPr lvl="1" algn="just" eaLnBrk="1" hangingPunct="1">
              <a:buFont typeface="Times New Roman" pitchFamily="18" charset="0"/>
              <a:buChar char="•"/>
            </a:pPr>
            <a:r>
              <a:rPr lang="es-CL">
                <a:solidFill>
                  <a:srgbClr val="000000"/>
                </a:solidFill>
              </a:rPr>
              <a:t>Demanda de energía.</a:t>
            </a:r>
          </a:p>
          <a:p>
            <a:pPr algn="just" eaLnBrk="1" hangingPunct="1"/>
            <a:endParaRPr lang="es-CL">
              <a:solidFill>
                <a:srgbClr val="000000"/>
              </a:solidFill>
            </a:endParaRPr>
          </a:p>
        </p:txBody>
      </p:sp>
      <p:sp>
        <p:nvSpPr>
          <p:cNvPr id="70658" name="Rectangle 2"/>
          <p:cNvSpPr>
            <a:spLocks noChangeArrowheads="1"/>
          </p:cNvSpPr>
          <p:nvPr/>
        </p:nvSpPr>
        <p:spPr bwMode="auto">
          <a:xfrm>
            <a:off x="2052638" y="333375"/>
            <a:ext cx="49879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 DE DESCOMPOSICION</a:t>
            </a:r>
          </a:p>
        </p:txBody>
      </p:sp>
      <p:pic>
        <p:nvPicPr>
          <p:cNvPr id="2170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4508500"/>
            <a:ext cx="179070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1"/>
          <p:cNvSpPr txBox="1">
            <a:spLocks noChangeArrowheads="1"/>
          </p:cNvSpPr>
          <p:nvPr/>
        </p:nvSpPr>
        <p:spPr bwMode="auto">
          <a:xfrm>
            <a:off x="533400" y="1219200"/>
            <a:ext cx="8001000" cy="5049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dirty="0">
                <a:solidFill>
                  <a:srgbClr val="000000"/>
                </a:solidFill>
              </a:rPr>
              <a:t>Índice de estacionalidad.</a:t>
            </a:r>
          </a:p>
          <a:p>
            <a:pPr algn="just" eaLnBrk="1" hangingPunct="1"/>
            <a:endParaRPr lang="es-ES_tradnl" dirty="0">
              <a:solidFill>
                <a:srgbClr val="000000"/>
              </a:solidFill>
            </a:endParaRPr>
          </a:p>
          <a:p>
            <a:pPr algn="just" eaLnBrk="1" hangingPunct="1"/>
            <a:r>
              <a:rPr lang="es-ES_tradnl" dirty="0">
                <a:solidFill>
                  <a:srgbClr val="000000"/>
                </a:solidFill>
              </a:rPr>
              <a:t>Lo que se busca es un índice estacional que permita corregir el pronóstico por tendencia.</a:t>
            </a:r>
          </a:p>
          <a:p>
            <a:pPr algn="just" eaLnBrk="1" hangingPunct="1"/>
            <a:endParaRPr lang="es-ES_tradnl" dirty="0">
              <a:solidFill>
                <a:srgbClr val="000000"/>
              </a:solidFill>
            </a:endParaRPr>
          </a:p>
          <a:p>
            <a:pPr algn="ctr" eaLnBrk="1" hangingPunct="1"/>
            <a:r>
              <a:rPr lang="es-ES_tradnl" dirty="0">
                <a:solidFill>
                  <a:srgbClr val="000000"/>
                </a:solidFill>
              </a:rPr>
              <a:t>F</a:t>
            </a:r>
            <a:r>
              <a:rPr lang="es-ES_tradnl" baseline="-25000" dirty="0">
                <a:solidFill>
                  <a:srgbClr val="000000"/>
                </a:solidFill>
              </a:rPr>
              <a:t>t</a:t>
            </a:r>
            <a:r>
              <a:rPr lang="es-ES_tradnl" dirty="0">
                <a:solidFill>
                  <a:srgbClr val="000000"/>
                </a:solidFill>
              </a:rPr>
              <a:t> = </a:t>
            </a:r>
            <a:r>
              <a:rPr lang="es-ES_tradnl" dirty="0" err="1">
                <a:solidFill>
                  <a:srgbClr val="000000"/>
                </a:solidFill>
              </a:rPr>
              <a:t>T</a:t>
            </a:r>
            <a:r>
              <a:rPr lang="es-ES_tradnl" baseline="-25000" dirty="0" err="1">
                <a:solidFill>
                  <a:srgbClr val="000000"/>
                </a:solidFill>
              </a:rPr>
              <a:t>t</a:t>
            </a:r>
            <a:r>
              <a:rPr lang="es-ES_tradnl" dirty="0">
                <a:solidFill>
                  <a:srgbClr val="000000"/>
                </a:solidFill>
              </a:rPr>
              <a:t> </a:t>
            </a:r>
            <a:r>
              <a:rPr lang="es-ES_tradnl" dirty="0" err="1">
                <a:solidFill>
                  <a:srgbClr val="000000"/>
                </a:solidFill>
              </a:rPr>
              <a:t>S</a:t>
            </a:r>
            <a:r>
              <a:rPr lang="es-ES_tradnl" baseline="-25000" dirty="0" err="1">
                <a:solidFill>
                  <a:srgbClr val="000000"/>
                </a:solidFill>
              </a:rPr>
              <a:t>t</a:t>
            </a:r>
            <a:endParaRPr lang="es-ES_tradnl" baseline="-25000" dirty="0">
              <a:solidFill>
                <a:srgbClr val="000000"/>
              </a:solidFill>
            </a:endParaRPr>
          </a:p>
          <a:p>
            <a:pPr algn="just" eaLnBrk="1" hangingPunct="1"/>
            <a:endParaRPr lang="es-ES_tradnl" dirty="0">
              <a:solidFill>
                <a:srgbClr val="000000"/>
              </a:solidFill>
            </a:endParaRPr>
          </a:p>
          <a:p>
            <a:pPr algn="just" eaLnBrk="1" hangingPunct="1"/>
            <a:r>
              <a:rPr lang="es-ES_tradnl" dirty="0">
                <a:solidFill>
                  <a:srgbClr val="000000"/>
                </a:solidFill>
              </a:rPr>
              <a:t>Donde:</a:t>
            </a:r>
          </a:p>
          <a:p>
            <a:pPr algn="just" eaLnBrk="1" hangingPunct="1"/>
            <a:endParaRPr lang="es-ES_tradnl" dirty="0">
              <a:solidFill>
                <a:srgbClr val="000000"/>
              </a:solidFill>
            </a:endParaRPr>
          </a:p>
          <a:p>
            <a:pPr algn="just" eaLnBrk="1" hangingPunct="1"/>
            <a:r>
              <a:rPr lang="es-ES_tradnl" dirty="0">
                <a:solidFill>
                  <a:srgbClr val="000000"/>
                </a:solidFill>
              </a:rPr>
              <a:t>	F</a:t>
            </a:r>
            <a:r>
              <a:rPr lang="es-ES_tradnl" baseline="-25000" dirty="0">
                <a:solidFill>
                  <a:srgbClr val="000000"/>
                </a:solidFill>
              </a:rPr>
              <a:t>t</a:t>
            </a:r>
            <a:r>
              <a:rPr lang="es-ES_tradnl" dirty="0">
                <a:solidFill>
                  <a:srgbClr val="000000"/>
                </a:solidFill>
              </a:rPr>
              <a:t>:  pronóstico para el periodo t</a:t>
            </a:r>
          </a:p>
          <a:p>
            <a:pPr algn="just" eaLnBrk="1" hangingPunct="1"/>
            <a:r>
              <a:rPr lang="es-ES_tradnl" dirty="0">
                <a:solidFill>
                  <a:srgbClr val="000000"/>
                </a:solidFill>
              </a:rPr>
              <a:t>	</a:t>
            </a:r>
            <a:r>
              <a:rPr lang="es-ES_tradnl" dirty="0" err="1">
                <a:solidFill>
                  <a:srgbClr val="000000"/>
                </a:solidFill>
              </a:rPr>
              <a:t>T</a:t>
            </a:r>
            <a:r>
              <a:rPr lang="es-ES_tradnl" baseline="-25000" dirty="0" err="1">
                <a:solidFill>
                  <a:srgbClr val="000000"/>
                </a:solidFill>
              </a:rPr>
              <a:t>t</a:t>
            </a:r>
            <a:r>
              <a:rPr lang="es-ES_tradnl" dirty="0">
                <a:solidFill>
                  <a:srgbClr val="000000"/>
                </a:solidFill>
              </a:rPr>
              <a:t>:  Nivel de tendencia para el periodo t</a:t>
            </a:r>
          </a:p>
          <a:p>
            <a:pPr algn="just" eaLnBrk="1" hangingPunct="1"/>
            <a:r>
              <a:rPr lang="es-ES_tradnl" dirty="0">
                <a:solidFill>
                  <a:srgbClr val="000000"/>
                </a:solidFill>
              </a:rPr>
              <a:t>	</a:t>
            </a:r>
            <a:r>
              <a:rPr lang="es-ES_tradnl" dirty="0" err="1">
                <a:solidFill>
                  <a:srgbClr val="000000"/>
                </a:solidFill>
              </a:rPr>
              <a:t>S</a:t>
            </a:r>
            <a:r>
              <a:rPr lang="es-ES_tradnl" baseline="-25000" dirty="0" err="1">
                <a:solidFill>
                  <a:srgbClr val="000000"/>
                </a:solidFill>
              </a:rPr>
              <a:t>t</a:t>
            </a:r>
            <a:r>
              <a:rPr lang="es-ES_tradnl" dirty="0">
                <a:solidFill>
                  <a:srgbClr val="000000"/>
                </a:solidFill>
              </a:rPr>
              <a:t>:  Índice estacional</a:t>
            </a:r>
          </a:p>
          <a:p>
            <a:pPr algn="just" eaLnBrk="1" hangingPunct="1"/>
            <a:endParaRPr lang="es-ES_tradnl" dirty="0">
              <a:solidFill>
                <a:srgbClr val="000000"/>
              </a:solidFill>
            </a:endParaRPr>
          </a:p>
        </p:txBody>
      </p:sp>
      <p:sp>
        <p:nvSpPr>
          <p:cNvPr id="71682" name="Rectangle 2"/>
          <p:cNvSpPr>
            <a:spLocks noChangeArrowheads="1"/>
          </p:cNvSpPr>
          <p:nvPr/>
        </p:nvSpPr>
        <p:spPr bwMode="auto">
          <a:xfrm>
            <a:off x="2052638" y="333375"/>
            <a:ext cx="49879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 DE DESCOMPOSICION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1"/>
          <p:cNvSpPr txBox="1">
            <a:spLocks noChangeArrowheads="1"/>
          </p:cNvSpPr>
          <p:nvPr/>
        </p:nvSpPr>
        <p:spPr bwMode="auto">
          <a:xfrm>
            <a:off x="533400" y="1219200"/>
            <a:ext cx="8001000" cy="1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a:solidFill>
                <a:srgbClr val="000000"/>
              </a:solidFill>
            </a:endParaRPr>
          </a:p>
          <a:p>
            <a:pPr algn="just" eaLnBrk="1" hangingPunct="1"/>
            <a:r>
              <a:rPr lang="es-CL">
                <a:solidFill>
                  <a:srgbClr val="000000"/>
                </a:solidFill>
              </a:rPr>
              <a:t>Determinar el índice de estacionalidad para las ventas mensuales de cajas de cartón.</a:t>
            </a:r>
          </a:p>
        </p:txBody>
      </p:sp>
      <p:sp>
        <p:nvSpPr>
          <p:cNvPr id="72706" name="Rectangle 2"/>
          <p:cNvSpPr>
            <a:spLocks noChangeArrowheads="1"/>
          </p:cNvSpPr>
          <p:nvPr/>
        </p:nvSpPr>
        <p:spPr bwMode="auto">
          <a:xfrm>
            <a:off x="2052638" y="333375"/>
            <a:ext cx="49879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 DE DESCOMPOSICION</a:t>
            </a:r>
          </a:p>
        </p:txBody>
      </p:sp>
      <p:pic>
        <p:nvPicPr>
          <p:cNvPr id="2191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997200"/>
            <a:ext cx="8280400" cy="3000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1"/>
          <p:cNvSpPr txBox="1">
            <a:spLocks noChangeArrowheads="1"/>
          </p:cNvSpPr>
          <p:nvPr/>
        </p:nvSpPr>
        <p:spPr bwMode="auto">
          <a:xfrm>
            <a:off x="533400" y="1219200"/>
            <a:ext cx="8001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u="sng">
              <a:solidFill>
                <a:srgbClr val="000000"/>
              </a:solidFill>
            </a:endParaRPr>
          </a:p>
        </p:txBody>
      </p:sp>
      <p:sp>
        <p:nvSpPr>
          <p:cNvPr id="73730" name="Rectangle 2"/>
          <p:cNvSpPr>
            <a:spLocks noChangeArrowheads="1"/>
          </p:cNvSpPr>
          <p:nvPr/>
        </p:nvSpPr>
        <p:spPr bwMode="auto">
          <a:xfrm>
            <a:off x="2052638" y="333375"/>
            <a:ext cx="49879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 DE DESCOMPOSICION</a:t>
            </a:r>
          </a:p>
        </p:txBody>
      </p:sp>
      <p:graphicFrame>
        <p:nvGraphicFramePr>
          <p:cNvPr id="220164" name="Object 3"/>
          <p:cNvGraphicFramePr>
            <a:graphicFrameLocks noChangeAspect="1"/>
          </p:cNvGraphicFramePr>
          <p:nvPr/>
        </p:nvGraphicFramePr>
        <p:xfrm>
          <a:off x="611188" y="1989138"/>
          <a:ext cx="7848600" cy="3332162"/>
        </p:xfrm>
        <a:graphic>
          <a:graphicData uri="http://schemas.openxmlformats.org/presentationml/2006/ole">
            <mc:AlternateContent xmlns:mc="http://schemas.openxmlformats.org/markup-compatibility/2006">
              <mc:Choice xmlns:v="urn:schemas-microsoft-com:vml" Requires="v">
                <p:oleObj r:id="rId3" imgW="5210175" imgH="2276475" progId="Excel.Sheet.8">
                  <p:embed/>
                </p:oleObj>
              </mc:Choice>
              <mc:Fallback>
                <p:oleObj r:id="rId3" imgW="5210175" imgH="2276475"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989138"/>
                        <a:ext cx="7848600" cy="33321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1"/>
          <p:cNvSpPr txBox="1">
            <a:spLocks noChangeArrowheads="1"/>
          </p:cNvSpPr>
          <p:nvPr/>
        </p:nvSpPr>
        <p:spPr bwMode="auto">
          <a:xfrm>
            <a:off x="533400" y="1219200"/>
            <a:ext cx="8001000" cy="421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dirty="0">
                <a:solidFill>
                  <a:srgbClr val="000000"/>
                </a:solidFill>
              </a:rPr>
              <a:t>Ejemplo.</a:t>
            </a:r>
          </a:p>
          <a:p>
            <a:pPr algn="just" eaLnBrk="1" hangingPunct="1"/>
            <a:endParaRPr lang="es-CL" dirty="0">
              <a:solidFill>
                <a:srgbClr val="000000"/>
              </a:solidFill>
            </a:endParaRPr>
          </a:p>
          <a:p>
            <a:pPr algn="just" eaLnBrk="1" hangingPunct="1"/>
            <a:r>
              <a:rPr lang="es-CL" dirty="0">
                <a:solidFill>
                  <a:srgbClr val="000000"/>
                </a:solidFill>
              </a:rPr>
              <a:t>Utilizando los índices estacionales, pronosticar la demanda mensual, si se espera que la demanda anual para 2008 sea de 1.464 toneladas.</a:t>
            </a:r>
          </a:p>
          <a:p>
            <a:pPr algn="just" eaLnBrk="1" hangingPunct="1"/>
            <a:endParaRPr lang="es-CL" dirty="0">
              <a:solidFill>
                <a:srgbClr val="000000"/>
              </a:solidFill>
            </a:endParaRPr>
          </a:p>
          <a:p>
            <a:pPr algn="just" eaLnBrk="1" hangingPunct="1"/>
            <a:r>
              <a:rPr lang="es-CL" dirty="0">
                <a:solidFill>
                  <a:srgbClr val="000000"/>
                </a:solidFill>
              </a:rPr>
              <a:t>F</a:t>
            </a:r>
            <a:r>
              <a:rPr lang="es-CL" baseline="-25000" dirty="0">
                <a:solidFill>
                  <a:srgbClr val="000000"/>
                </a:solidFill>
              </a:rPr>
              <a:t>37</a:t>
            </a:r>
            <a:r>
              <a:rPr lang="es-CL" dirty="0">
                <a:solidFill>
                  <a:srgbClr val="000000"/>
                </a:solidFill>
              </a:rPr>
              <a:t> = F</a:t>
            </a:r>
            <a:r>
              <a:rPr lang="es-CL" baseline="-25000" dirty="0">
                <a:solidFill>
                  <a:srgbClr val="000000"/>
                </a:solidFill>
              </a:rPr>
              <a:t> enero 2008</a:t>
            </a:r>
            <a:r>
              <a:rPr lang="es-CL" dirty="0">
                <a:solidFill>
                  <a:srgbClr val="000000"/>
                </a:solidFill>
              </a:rPr>
              <a:t> = (1464/12)*0,97 = 118 ton</a:t>
            </a:r>
          </a:p>
          <a:p>
            <a:pPr algn="just" eaLnBrk="1" hangingPunct="1"/>
            <a:endParaRPr lang="es-CL" dirty="0">
              <a:solidFill>
                <a:srgbClr val="000000"/>
              </a:solidFill>
            </a:endParaRPr>
          </a:p>
          <a:p>
            <a:pPr algn="just" eaLnBrk="1" hangingPunct="1"/>
            <a:r>
              <a:rPr lang="es-CL" dirty="0">
                <a:solidFill>
                  <a:srgbClr val="000000"/>
                </a:solidFill>
              </a:rPr>
              <a:t>F</a:t>
            </a:r>
            <a:r>
              <a:rPr lang="es-CL" baseline="-25000" dirty="0">
                <a:solidFill>
                  <a:srgbClr val="000000"/>
                </a:solidFill>
              </a:rPr>
              <a:t>38</a:t>
            </a:r>
            <a:r>
              <a:rPr lang="es-CL" dirty="0">
                <a:solidFill>
                  <a:srgbClr val="000000"/>
                </a:solidFill>
              </a:rPr>
              <a:t> = F</a:t>
            </a:r>
            <a:r>
              <a:rPr lang="es-CL" baseline="-25000" dirty="0">
                <a:solidFill>
                  <a:srgbClr val="000000"/>
                </a:solidFill>
              </a:rPr>
              <a:t> febrero 2008</a:t>
            </a:r>
            <a:r>
              <a:rPr lang="es-CL" dirty="0">
                <a:solidFill>
                  <a:srgbClr val="000000"/>
                </a:solidFill>
              </a:rPr>
              <a:t> = (1464/12) * 0,85 = 104 ton</a:t>
            </a:r>
          </a:p>
          <a:p>
            <a:pPr algn="just" eaLnBrk="1" hangingPunct="1"/>
            <a:endParaRPr lang="es-CL" dirty="0">
              <a:solidFill>
                <a:srgbClr val="000000"/>
              </a:solidFill>
            </a:endParaRPr>
          </a:p>
          <a:p>
            <a:pPr algn="just" eaLnBrk="1" hangingPunct="1"/>
            <a:r>
              <a:rPr lang="es-CL" dirty="0">
                <a:solidFill>
                  <a:srgbClr val="000000"/>
                </a:solidFill>
              </a:rPr>
              <a:t>y así sucesivamente …</a:t>
            </a:r>
          </a:p>
        </p:txBody>
      </p:sp>
      <p:sp>
        <p:nvSpPr>
          <p:cNvPr id="74754" name="Rectangle 2"/>
          <p:cNvSpPr>
            <a:spLocks noChangeArrowheads="1"/>
          </p:cNvSpPr>
          <p:nvPr/>
        </p:nvSpPr>
        <p:spPr bwMode="auto">
          <a:xfrm>
            <a:off x="2052638" y="333375"/>
            <a:ext cx="49879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dirty="0">
                <a:solidFill>
                  <a:srgbClr val="000000"/>
                </a:solidFill>
                <a:effectLst>
                  <a:outerShdw blurRad="38100" dist="38100" dir="2700000" algn="tl">
                    <a:srgbClr val="C0C0C0"/>
                  </a:outerShdw>
                </a:effectLst>
                <a:latin typeface="Arial"/>
              </a:rPr>
              <a:t>METODO DE DESCOMPOSICION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533400" y="1219200"/>
            <a:ext cx="8001000" cy="520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5pPr>
            <a:lvl6pPr marL="25146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6pPr>
            <a:lvl7pPr marL="29718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7pPr>
            <a:lvl8pPr marL="34290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8pPr>
            <a:lvl9pPr marL="3886200" indent="-228600" defTabSz="449263"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defRPr>
            </a:lvl9pPr>
          </a:lstStyle>
          <a:p>
            <a:pPr algn="just" fontAlgn="auto">
              <a:spcBef>
                <a:spcPts val="0"/>
              </a:spcBef>
              <a:spcAft>
                <a:spcPts val="0"/>
              </a:spcAft>
              <a:defRPr/>
            </a:pPr>
            <a:r>
              <a:rPr lang="es-CL" dirty="0"/>
              <a:t>Para obtener un pronóstico que tome en cuenta tanto la Tendencia como la Variación Estacional, el proceso es el siguiente:</a:t>
            </a:r>
          </a:p>
          <a:p>
            <a:pPr marL="457200" indent="-457200" algn="just" fontAlgn="auto">
              <a:spcBef>
                <a:spcPts val="0"/>
              </a:spcBef>
              <a:spcAft>
                <a:spcPts val="0"/>
              </a:spcAft>
              <a:buFontTx/>
              <a:buAutoNum type="arabicPeriod"/>
              <a:defRPr/>
            </a:pPr>
            <a:r>
              <a:rPr lang="es-CL" dirty="0"/>
              <a:t>Descomponer las series de tiempo en sus componentes</a:t>
            </a:r>
          </a:p>
          <a:p>
            <a:pPr algn="just" fontAlgn="auto">
              <a:spcBef>
                <a:spcPts val="0"/>
              </a:spcBef>
              <a:spcAft>
                <a:spcPts val="0"/>
              </a:spcAft>
              <a:defRPr/>
            </a:pPr>
            <a:r>
              <a:rPr lang="es-CL" dirty="0"/>
              <a:t>		</a:t>
            </a:r>
            <a:r>
              <a:rPr lang="es-CL" sz="2000" dirty="0"/>
              <a:t>a) Encontrar la componente estacional S</a:t>
            </a:r>
            <a:r>
              <a:rPr lang="es-CL" sz="2000" baseline="-25000" dirty="0"/>
              <a:t>t</a:t>
            </a:r>
          </a:p>
          <a:p>
            <a:pPr algn="just" fontAlgn="auto">
              <a:spcBef>
                <a:spcPts val="0"/>
              </a:spcBef>
              <a:spcAft>
                <a:spcPts val="0"/>
              </a:spcAft>
              <a:defRPr/>
            </a:pPr>
            <a:r>
              <a:rPr lang="es-CL" sz="2000" baseline="-25000" dirty="0"/>
              <a:t>		</a:t>
            </a:r>
            <a:r>
              <a:rPr lang="es-CL" sz="2000" dirty="0"/>
              <a:t>b) Descontar las variaciones de temporada</a:t>
            </a:r>
          </a:p>
          <a:p>
            <a:pPr algn="just" fontAlgn="auto">
              <a:spcBef>
                <a:spcPts val="0"/>
              </a:spcBef>
              <a:spcAft>
                <a:spcPts val="0"/>
              </a:spcAft>
              <a:defRPr/>
            </a:pPr>
            <a:r>
              <a:rPr lang="es-CL" sz="2000" dirty="0"/>
              <a:t>		c) Encontrar el componente de tendencia T</a:t>
            </a:r>
            <a:r>
              <a:rPr lang="es-CL" sz="2000" baseline="-25000" dirty="0"/>
              <a:t>t</a:t>
            </a:r>
          </a:p>
          <a:p>
            <a:pPr marL="457200" indent="-457200" algn="just" fontAlgn="auto">
              <a:spcBef>
                <a:spcPts val="0"/>
              </a:spcBef>
              <a:spcAft>
                <a:spcPts val="0"/>
              </a:spcAft>
              <a:buFontTx/>
              <a:buAutoNum type="arabicPeriod" startAt="2"/>
              <a:defRPr/>
            </a:pPr>
            <a:r>
              <a:rPr lang="es-CL" dirty="0"/>
              <a:t>Pronosticar valores futuros de cada componente</a:t>
            </a:r>
          </a:p>
          <a:p>
            <a:pPr algn="just" fontAlgn="auto">
              <a:spcBef>
                <a:spcPts val="0"/>
              </a:spcBef>
              <a:spcAft>
                <a:spcPts val="0"/>
              </a:spcAft>
              <a:defRPr/>
            </a:pPr>
            <a:r>
              <a:rPr lang="es-CL" dirty="0"/>
              <a:t>		</a:t>
            </a:r>
            <a:r>
              <a:rPr lang="es-CL" sz="2000" dirty="0"/>
              <a:t>a) Pronosticar la tendencia futura</a:t>
            </a:r>
          </a:p>
          <a:p>
            <a:pPr algn="just" fontAlgn="auto">
              <a:spcBef>
                <a:spcPts val="0"/>
              </a:spcBef>
              <a:spcAft>
                <a:spcPts val="0"/>
              </a:spcAft>
              <a:defRPr/>
            </a:pPr>
            <a:r>
              <a:rPr lang="es-CL" sz="2000" dirty="0"/>
              <a:t>		b) Multiplicar la tendencia por la estacionalidad</a:t>
            </a:r>
          </a:p>
          <a:p>
            <a:pPr algn="just" fontAlgn="auto">
              <a:spcBef>
                <a:spcPts val="0"/>
              </a:spcBef>
              <a:spcAft>
                <a:spcPts val="0"/>
              </a:spcAft>
              <a:defRPr/>
            </a:pPr>
            <a:endParaRPr lang="es-CL" dirty="0"/>
          </a:p>
          <a:p>
            <a:pPr algn="just" fontAlgn="auto">
              <a:spcBef>
                <a:spcPts val="0"/>
              </a:spcBef>
              <a:spcAft>
                <a:spcPts val="0"/>
              </a:spcAft>
              <a:defRPr/>
            </a:pPr>
            <a:r>
              <a:rPr lang="es-CL" sz="2000" dirty="0"/>
              <a:t>Implícitamente, se elimina el componente aleatorio de la serie de tiempo cuando se promedia.  No tiene caso intentar una proyección del componente aleatorio, a menos que se tenga información de un evento inusual (y esto no sería al azar).</a:t>
            </a:r>
          </a:p>
        </p:txBody>
      </p:sp>
      <p:sp>
        <p:nvSpPr>
          <p:cNvPr id="74754" name="Rectangle 2"/>
          <p:cNvSpPr>
            <a:spLocks noChangeArrowheads="1"/>
          </p:cNvSpPr>
          <p:nvPr/>
        </p:nvSpPr>
        <p:spPr bwMode="auto">
          <a:xfrm>
            <a:off x="2052638" y="333375"/>
            <a:ext cx="49879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dirty="0">
                <a:solidFill>
                  <a:srgbClr val="000000"/>
                </a:solidFill>
                <a:effectLst>
                  <a:outerShdw blurRad="38100" dist="38100" dir="2700000" algn="tl">
                    <a:srgbClr val="C0C0C0"/>
                  </a:outerShdw>
                </a:effectLst>
                <a:latin typeface="Arial"/>
              </a:rPr>
              <a:t>METODO DE DESCOMPOSICION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1"/>
          <p:cNvSpPr txBox="1">
            <a:spLocks noChangeArrowheads="1"/>
          </p:cNvSpPr>
          <p:nvPr/>
        </p:nvSpPr>
        <p:spPr bwMode="auto">
          <a:xfrm>
            <a:off x="533400" y="1219200"/>
            <a:ext cx="8001000" cy="194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a:solidFill>
                  <a:srgbClr val="000000"/>
                </a:solidFill>
              </a:rPr>
              <a:t>Paso 1. Determinar el índice estacional S</a:t>
            </a:r>
            <a:r>
              <a:rPr lang="es-CL" baseline="-25000">
                <a:solidFill>
                  <a:srgbClr val="000000"/>
                </a:solidFill>
              </a:rPr>
              <a:t>t</a:t>
            </a:r>
          </a:p>
          <a:p>
            <a:pPr algn="just" eaLnBrk="1" hangingPunct="1"/>
            <a:r>
              <a:rPr lang="es-CL">
                <a:solidFill>
                  <a:srgbClr val="000000"/>
                </a:solidFill>
              </a:rPr>
              <a:t>Paso 2. Descontar las variaciones de temporada de los datos originales, dividiendo los datos originales entre el S</a:t>
            </a:r>
            <a:r>
              <a:rPr lang="es-CL" baseline="-25000">
                <a:solidFill>
                  <a:srgbClr val="000000"/>
                </a:solidFill>
              </a:rPr>
              <a:t>t</a:t>
            </a:r>
          </a:p>
          <a:p>
            <a:pPr algn="just" eaLnBrk="1" hangingPunct="1"/>
            <a:r>
              <a:rPr lang="es-CL">
                <a:solidFill>
                  <a:srgbClr val="000000"/>
                </a:solidFill>
              </a:rPr>
              <a:t>Paso 3. Obtener la recta de tendencia para los datos descontados de las variaciones de temporada</a:t>
            </a:r>
          </a:p>
        </p:txBody>
      </p:sp>
      <p:sp>
        <p:nvSpPr>
          <p:cNvPr id="74754" name="Rectangle 2"/>
          <p:cNvSpPr>
            <a:spLocks noChangeArrowheads="1"/>
          </p:cNvSpPr>
          <p:nvPr/>
        </p:nvSpPr>
        <p:spPr bwMode="auto">
          <a:xfrm>
            <a:off x="2052638" y="333375"/>
            <a:ext cx="49879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dirty="0">
                <a:solidFill>
                  <a:srgbClr val="000000"/>
                </a:solidFill>
                <a:effectLst>
                  <a:outerShdw blurRad="38100" dist="38100" dir="2700000" algn="tl">
                    <a:srgbClr val="C0C0C0"/>
                  </a:outerShdw>
                </a:effectLst>
                <a:latin typeface="Arial"/>
              </a:rPr>
              <a:t>METODO DE DESCOMPOSICION</a:t>
            </a:r>
          </a:p>
        </p:txBody>
      </p:sp>
      <p:graphicFrame>
        <p:nvGraphicFramePr>
          <p:cNvPr id="223236" name="2 Gráfico"/>
          <p:cNvGraphicFramePr>
            <a:graphicFrameLocks/>
          </p:cNvGraphicFramePr>
          <p:nvPr/>
        </p:nvGraphicFramePr>
        <p:xfrm>
          <a:off x="1684338" y="3306763"/>
          <a:ext cx="5699125" cy="3203575"/>
        </p:xfrm>
        <a:graphic>
          <a:graphicData uri="http://schemas.openxmlformats.org/presentationml/2006/ole">
            <mc:AlternateContent xmlns:mc="http://schemas.openxmlformats.org/markup-compatibility/2006">
              <mc:Choice xmlns:v="urn:schemas-microsoft-com:vml" Requires="v">
                <p:oleObj r:id="rId3" imgW="5700254" imgH="3206774" progId="Excel.Chart.8">
                  <p:embed/>
                </p:oleObj>
              </mc:Choice>
              <mc:Fallback>
                <p:oleObj r:id="rId3" imgW="5700254" imgH="3206774" progId="Excel.Chart.8">
                  <p:embed/>
                  <p:pic>
                    <p:nvPicPr>
                      <p:cNvPr id="0" name="2 Gráfico"/>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4338" y="3306763"/>
                        <a:ext cx="5699125"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1"/>
          <p:cNvSpPr txBox="1">
            <a:spLocks noChangeArrowheads="1"/>
          </p:cNvSpPr>
          <p:nvPr/>
        </p:nvSpPr>
        <p:spPr bwMode="auto">
          <a:xfrm>
            <a:off x="533400" y="1219200"/>
            <a:ext cx="8001000" cy="1201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a:solidFill>
                  <a:srgbClr val="000000"/>
                </a:solidFill>
              </a:rPr>
              <a:t>Paso 4. Proyectar la recta para pronosticar el nuevo periodo</a:t>
            </a:r>
          </a:p>
          <a:p>
            <a:pPr algn="just" eaLnBrk="1" hangingPunct="1"/>
            <a:r>
              <a:rPr lang="es-CL">
                <a:solidFill>
                  <a:srgbClr val="000000"/>
                </a:solidFill>
              </a:rPr>
              <a:t>Paso 5. Crear el pronóstico final, multiplicando el factor estacional correspondiente a los pronósticos creados</a:t>
            </a:r>
          </a:p>
        </p:txBody>
      </p:sp>
      <p:sp>
        <p:nvSpPr>
          <p:cNvPr id="74754" name="Rectangle 2"/>
          <p:cNvSpPr>
            <a:spLocks noChangeArrowheads="1"/>
          </p:cNvSpPr>
          <p:nvPr/>
        </p:nvSpPr>
        <p:spPr bwMode="auto">
          <a:xfrm>
            <a:off x="2052638" y="333375"/>
            <a:ext cx="49879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dirty="0">
                <a:solidFill>
                  <a:srgbClr val="000000"/>
                </a:solidFill>
                <a:effectLst>
                  <a:outerShdw blurRad="38100" dist="38100" dir="2700000" algn="tl">
                    <a:srgbClr val="C0C0C0"/>
                  </a:outerShdw>
                </a:effectLst>
                <a:latin typeface="Arial"/>
              </a:rPr>
              <a:t>METODO DE DESCOMPOSICION</a:t>
            </a:r>
          </a:p>
        </p:txBody>
      </p:sp>
      <p:graphicFrame>
        <p:nvGraphicFramePr>
          <p:cNvPr id="224260" name="5 Gráfico"/>
          <p:cNvGraphicFramePr>
            <a:graphicFrameLocks/>
          </p:cNvGraphicFramePr>
          <p:nvPr/>
        </p:nvGraphicFramePr>
        <p:xfrm>
          <a:off x="1627188" y="2657475"/>
          <a:ext cx="5838825" cy="3852863"/>
        </p:xfrm>
        <a:graphic>
          <a:graphicData uri="http://schemas.openxmlformats.org/presentationml/2006/ole">
            <mc:AlternateContent xmlns:mc="http://schemas.openxmlformats.org/markup-compatibility/2006">
              <mc:Choice xmlns:v="urn:schemas-microsoft-com:vml" Requires="v">
                <p:oleObj r:id="rId3" imgW="5840474" imgH="3853006" progId="Excel.Chart.8">
                  <p:embed/>
                </p:oleObj>
              </mc:Choice>
              <mc:Fallback>
                <p:oleObj r:id="rId3" imgW="5840474" imgH="3853006" progId="Excel.Chart.8">
                  <p:embed/>
                  <p:pic>
                    <p:nvPicPr>
                      <p:cNvPr id="0" name="5 Gráfico"/>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188" y="2657475"/>
                        <a:ext cx="5838825" cy="38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2271713" y="260350"/>
            <a:ext cx="439261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225283" name="Text Box 2"/>
          <p:cNvSpPr txBox="1">
            <a:spLocks noChangeArrowheads="1"/>
          </p:cNvSpPr>
          <p:nvPr/>
        </p:nvSpPr>
        <p:spPr bwMode="auto">
          <a:xfrm>
            <a:off x="533400" y="1219200"/>
            <a:ext cx="8001000" cy="485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Métodos Causales.</a:t>
            </a:r>
          </a:p>
          <a:p>
            <a:pPr algn="just" eaLnBrk="1" hangingPunct="1"/>
            <a:endParaRPr lang="es-ES_tradnl">
              <a:solidFill>
                <a:srgbClr val="000000"/>
              </a:solidFill>
            </a:endParaRPr>
          </a:p>
          <a:p>
            <a:pPr algn="just" eaLnBrk="1" hangingPunct="1">
              <a:buFont typeface="Times New Roman" pitchFamily="18" charset="0"/>
              <a:buChar char="•"/>
            </a:pPr>
            <a:r>
              <a:rPr lang="es-ES_tradnl">
                <a:solidFill>
                  <a:srgbClr val="000000"/>
                </a:solidFill>
              </a:rPr>
              <a:t>La premisa básica sobre la que se construyen los métodos causales para pronósticos es que el nivel de la variable pronosticada se deriva del nivel de otras variables relacionadas.</a:t>
            </a:r>
          </a:p>
          <a:p>
            <a:pPr algn="just" eaLnBrk="1" hangingPunct="1"/>
            <a:endParaRPr lang="es-ES_tradnl">
              <a:solidFill>
                <a:srgbClr val="000000"/>
              </a:solidFill>
            </a:endParaRPr>
          </a:p>
          <a:p>
            <a:pPr algn="just" eaLnBrk="1" hangingPunct="1">
              <a:buFont typeface="Times New Roman" pitchFamily="18" charset="0"/>
              <a:buChar char="•"/>
            </a:pPr>
            <a:r>
              <a:rPr lang="es-ES_tradnl">
                <a:solidFill>
                  <a:srgbClr val="000000"/>
                </a:solidFill>
              </a:rPr>
              <a:t>Vienen en una variedad de formas: estadísticos (modelos de regresión y econométricos) y descriptivos (modelos de insumo – producto, ciclo de vida, simulación, etc).</a:t>
            </a:r>
          </a:p>
          <a:p>
            <a:pPr algn="just" eaLnBrk="1" hangingPunct="1"/>
            <a:endParaRPr lang="es-ES_tradnl">
              <a:solidFill>
                <a:srgbClr val="000000"/>
              </a:solidFill>
            </a:endParaRPr>
          </a:p>
          <a:p>
            <a:pPr algn="just" eaLnBrk="1" hangingPunct="1">
              <a:buFont typeface="Times New Roman" pitchFamily="18" charset="0"/>
              <a:buChar char="•"/>
            </a:pPr>
            <a:r>
              <a:rPr lang="es-ES_tradnl">
                <a:solidFill>
                  <a:srgbClr val="000000"/>
                </a:solidFill>
              </a:rPr>
              <a:t>El problema principal de esta categoría de modelos de pronósticos es que con frecuencia resulta difícil encontrar verdaderas variables causales directas.</a:t>
            </a:r>
          </a:p>
        </p:txBody>
      </p:sp>
      <p:pic>
        <p:nvPicPr>
          <p:cNvPr id="2252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8250" y="390525"/>
            <a:ext cx="1112838"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1"/>
          <p:cNvSpPr txBox="1">
            <a:spLocks noChangeArrowheads="1"/>
          </p:cNvSpPr>
          <p:nvPr/>
        </p:nvSpPr>
        <p:spPr bwMode="auto">
          <a:xfrm>
            <a:off x="533400" y="1219200"/>
            <a:ext cx="8001000" cy="3751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ES_tradnl" u="sng">
                <a:solidFill>
                  <a:srgbClr val="000000"/>
                </a:solidFill>
              </a:rPr>
              <a:t>Análisis de regresión múltiple.</a:t>
            </a:r>
          </a:p>
          <a:p>
            <a:pPr algn="just" eaLnBrk="1" hangingPunct="1"/>
            <a:endParaRPr lang="es-ES_tradnl" u="sng">
              <a:solidFill>
                <a:srgbClr val="000000"/>
              </a:solidFill>
            </a:endParaRPr>
          </a:p>
          <a:p>
            <a:pPr algn="just" eaLnBrk="1" hangingPunct="1"/>
            <a:r>
              <a:rPr lang="es-ES_tradnl">
                <a:solidFill>
                  <a:srgbClr val="000000"/>
                </a:solidFill>
              </a:rPr>
              <a:t>Es una técnica estadística que ayuda a determinar el grado de asociación entre un número de variables seleccionadas y la demanda. A partir de este análisis se desarrolla un modelo que puede utilizar más de una variable para predecir la demanda futura.</a:t>
            </a:r>
          </a:p>
          <a:p>
            <a:pPr algn="just" eaLnBrk="1" hangingPunct="1"/>
            <a:endParaRPr lang="es-ES_tradnl">
              <a:solidFill>
                <a:srgbClr val="000000"/>
              </a:solidFill>
            </a:endParaRPr>
          </a:p>
          <a:p>
            <a:pPr algn="just" eaLnBrk="1" hangingPunct="1"/>
            <a:r>
              <a:rPr lang="es-ES_tradnl">
                <a:solidFill>
                  <a:srgbClr val="000000"/>
                </a:solidFill>
              </a:rPr>
              <a:t>Hay paquetes computacionales como Minitab, SPSS, Excel, etc, para realizar análisis de regresión.</a:t>
            </a:r>
          </a:p>
        </p:txBody>
      </p:sp>
      <p:sp>
        <p:nvSpPr>
          <p:cNvPr id="76802" name="Rectangle 2"/>
          <p:cNvSpPr>
            <a:spLocks noChangeArrowheads="1"/>
          </p:cNvSpPr>
          <p:nvPr/>
        </p:nvSpPr>
        <p:spPr bwMode="auto">
          <a:xfrm>
            <a:off x="2846388" y="333375"/>
            <a:ext cx="34369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CAUSALES</a:t>
            </a:r>
          </a:p>
        </p:txBody>
      </p:sp>
      <p:pic>
        <p:nvPicPr>
          <p:cNvPr id="2263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5300663"/>
            <a:ext cx="768826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6309" name="1 CuadroTexto"/>
          <p:cNvSpPr txBox="1">
            <a:spLocks noChangeArrowheads="1"/>
          </p:cNvSpPr>
          <p:nvPr/>
        </p:nvSpPr>
        <p:spPr bwMode="auto">
          <a:xfrm>
            <a:off x="4230688" y="6237288"/>
            <a:ext cx="4303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CL" sz="1400">
                <a:latin typeface="Arial" charset="0"/>
              </a:rPr>
              <a:t>https://www.youtube.com/watch?v=gASpGQj77rw</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2487613" y="333375"/>
            <a:ext cx="439261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144387" name="Text Box 2"/>
          <p:cNvSpPr txBox="1">
            <a:spLocks noChangeArrowheads="1"/>
          </p:cNvSpPr>
          <p:nvPr/>
        </p:nvSpPr>
        <p:spPr bwMode="auto">
          <a:xfrm>
            <a:off x="468313" y="1143000"/>
            <a:ext cx="8280400" cy="526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Administración de la demanda.</a:t>
            </a:r>
          </a:p>
          <a:p>
            <a:pPr algn="just" eaLnBrk="1" hangingPunct="1"/>
            <a:endParaRPr lang="es-CL">
              <a:solidFill>
                <a:srgbClr val="000000"/>
              </a:solidFill>
            </a:endParaRPr>
          </a:p>
          <a:p>
            <a:pPr algn="just" eaLnBrk="1" hangingPunct="1"/>
            <a:r>
              <a:rPr lang="es-CL">
                <a:solidFill>
                  <a:srgbClr val="000000"/>
                </a:solidFill>
              </a:rPr>
              <a:t>El término </a:t>
            </a:r>
            <a:r>
              <a:rPr lang="es-CL" b="1">
                <a:solidFill>
                  <a:srgbClr val="000000"/>
                </a:solidFill>
              </a:rPr>
              <a:t>administración de la demanda</a:t>
            </a:r>
            <a:r>
              <a:rPr lang="es-CL">
                <a:solidFill>
                  <a:srgbClr val="000000"/>
                </a:solidFill>
              </a:rPr>
              <a:t> se aplica a los procesos mediante los cuales la empresa influye en los tiempos y el volumen de la demanda, o se adapta a los efectos indeseables de los patrones de la demanda que no le es posible cambiar.</a:t>
            </a:r>
          </a:p>
          <a:p>
            <a:pPr algn="just" eaLnBrk="1" hangingPunct="1"/>
            <a:endParaRPr lang="es-CL">
              <a:solidFill>
                <a:srgbClr val="000000"/>
              </a:solidFill>
            </a:endParaRPr>
          </a:p>
          <a:p>
            <a:pPr algn="just" eaLnBrk="1" hangingPunct="1"/>
            <a:r>
              <a:rPr lang="es-CL">
                <a:solidFill>
                  <a:srgbClr val="000000"/>
                </a:solidFill>
              </a:rPr>
              <a:t>No es mucho lo que la firma puede hacer respecto de la demanda dependiente, pero si sobre la demanda independiente. La empresa puede:</a:t>
            </a:r>
          </a:p>
          <a:p>
            <a:pPr algn="just" eaLnBrk="1" hangingPunct="1"/>
            <a:endParaRPr lang="es-CL">
              <a:solidFill>
                <a:srgbClr val="000000"/>
              </a:solidFill>
            </a:endParaRPr>
          </a:p>
          <a:p>
            <a:pPr algn="just" eaLnBrk="1" hangingPunct="1">
              <a:buFont typeface="Times New Roman" pitchFamily="18" charset="0"/>
              <a:buChar char="•"/>
            </a:pPr>
            <a:r>
              <a:rPr lang="es-CL">
                <a:solidFill>
                  <a:srgbClr val="000000"/>
                </a:solidFill>
              </a:rPr>
              <a:t>Asumir un papel activo para influenciar la demanda (promociones, políticas de precios)</a:t>
            </a:r>
          </a:p>
          <a:p>
            <a:pPr algn="just" eaLnBrk="1" hangingPunct="1">
              <a:buFont typeface="Times New Roman" pitchFamily="18" charset="0"/>
              <a:buChar char="•"/>
            </a:pPr>
            <a:r>
              <a:rPr lang="es-CL">
                <a:solidFill>
                  <a:srgbClr val="000000"/>
                </a:solidFill>
              </a:rPr>
              <a:t>Asumir un papel pasivo y simplemente responder a la demanda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1"/>
          <p:cNvSpPr txBox="1">
            <a:spLocks noChangeArrowheads="1"/>
          </p:cNvSpPr>
          <p:nvPr/>
        </p:nvSpPr>
        <p:spPr bwMode="auto">
          <a:xfrm>
            <a:off x="533400" y="1219200"/>
            <a:ext cx="8001000" cy="415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Análisis de regresión lineal.</a:t>
            </a:r>
          </a:p>
          <a:p>
            <a:pPr algn="just" eaLnBrk="1" hangingPunct="1"/>
            <a:endParaRPr lang="es-CL" u="sng">
              <a:solidFill>
                <a:srgbClr val="000000"/>
              </a:solidFill>
            </a:endParaRPr>
          </a:p>
          <a:p>
            <a:pPr algn="just" eaLnBrk="1" hangingPunct="1"/>
            <a:r>
              <a:rPr lang="es-CL">
                <a:solidFill>
                  <a:srgbClr val="000000"/>
                </a:solidFill>
              </a:rPr>
              <a:t>Se utiliza el mismo modelo matemático que se empleo en el método de los mínimos cuadrados, para proyectar tendencia.</a:t>
            </a:r>
          </a:p>
          <a:p>
            <a:pPr algn="just" eaLnBrk="1" hangingPunct="1"/>
            <a:endParaRPr lang="es-CL">
              <a:solidFill>
                <a:srgbClr val="000000"/>
              </a:solidFill>
            </a:endParaRPr>
          </a:p>
          <a:p>
            <a:pPr algn="ctr" eaLnBrk="1" hangingPunct="1"/>
            <a:r>
              <a:rPr lang="es-CL" b="1">
                <a:solidFill>
                  <a:srgbClr val="000000"/>
                </a:solidFill>
              </a:rPr>
              <a:t>y = a + b x</a:t>
            </a:r>
          </a:p>
          <a:p>
            <a:pPr algn="just" eaLnBrk="1" hangingPunct="1"/>
            <a:endParaRPr lang="es-CL">
              <a:solidFill>
                <a:srgbClr val="000000"/>
              </a:solidFill>
            </a:endParaRPr>
          </a:p>
          <a:p>
            <a:pPr algn="just" eaLnBrk="1" hangingPunct="1"/>
            <a:r>
              <a:rPr lang="es-CL">
                <a:solidFill>
                  <a:srgbClr val="000000"/>
                </a:solidFill>
              </a:rPr>
              <a:t>La variable dependiente que se desea pronosticar sigue siendo “y”, pero ahora la variable independiente “x” no es el tiempo (entonces sería una serie temporal, no causal), sino alguna otra variable.</a:t>
            </a:r>
          </a:p>
        </p:txBody>
      </p:sp>
      <p:sp>
        <p:nvSpPr>
          <p:cNvPr id="77826" name="Rectangle 2"/>
          <p:cNvSpPr>
            <a:spLocks noChangeArrowheads="1"/>
          </p:cNvSpPr>
          <p:nvPr/>
        </p:nvSpPr>
        <p:spPr bwMode="auto">
          <a:xfrm>
            <a:off x="2846388" y="333375"/>
            <a:ext cx="34369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CAUSALES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1"/>
          <p:cNvSpPr txBox="1">
            <a:spLocks noChangeArrowheads="1"/>
          </p:cNvSpPr>
          <p:nvPr/>
        </p:nvSpPr>
        <p:spPr bwMode="auto">
          <a:xfrm>
            <a:off x="533400" y="1219200"/>
            <a:ext cx="8001000" cy="448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Análisis de regresión lineal.</a:t>
            </a:r>
          </a:p>
          <a:p>
            <a:pPr algn="just" eaLnBrk="1" hangingPunct="1"/>
            <a:endParaRPr lang="es-CL" u="sng">
              <a:solidFill>
                <a:srgbClr val="000000"/>
              </a:solidFill>
            </a:endParaRPr>
          </a:p>
          <a:p>
            <a:pPr algn="just" eaLnBrk="1" hangingPunct="1"/>
            <a:r>
              <a:rPr lang="es-CL">
                <a:solidFill>
                  <a:srgbClr val="000000"/>
                </a:solidFill>
              </a:rPr>
              <a:t>La metodología utilizada para realizar un análisis de regresión es:</a:t>
            </a:r>
          </a:p>
          <a:p>
            <a:pPr algn="just" eaLnBrk="1" hangingPunct="1"/>
            <a:endParaRPr lang="es-CL">
              <a:solidFill>
                <a:srgbClr val="000000"/>
              </a:solidFill>
            </a:endParaRPr>
          </a:p>
          <a:p>
            <a:pPr algn="just" eaLnBrk="1" hangingPunct="1">
              <a:buFont typeface="Times New Roman" pitchFamily="18" charset="0"/>
              <a:buChar char="•"/>
            </a:pPr>
            <a:r>
              <a:rPr lang="es-CL">
                <a:solidFill>
                  <a:srgbClr val="000000"/>
                </a:solidFill>
              </a:rPr>
              <a:t>Determinar la existencia de una relación entre la variable dependiente “y” e independiente “x” a través de un gráfico de dispersión.</a:t>
            </a:r>
          </a:p>
          <a:p>
            <a:pPr lvl="1" algn="just" eaLnBrk="1" hangingPunct="1"/>
            <a:endParaRPr lang="es-CL">
              <a:solidFill>
                <a:srgbClr val="000000"/>
              </a:solidFill>
            </a:endParaRPr>
          </a:p>
          <a:p>
            <a:pPr algn="just" eaLnBrk="1" hangingPunct="1">
              <a:buFont typeface="Times New Roman" pitchFamily="18" charset="0"/>
              <a:buChar char="•"/>
            </a:pPr>
            <a:r>
              <a:rPr lang="es-CL">
                <a:solidFill>
                  <a:srgbClr val="000000"/>
                </a:solidFill>
              </a:rPr>
              <a:t>Plantear el modelo matemático.</a:t>
            </a:r>
          </a:p>
          <a:p>
            <a:pPr lvl="1" algn="just" eaLnBrk="1" hangingPunct="1"/>
            <a:endParaRPr lang="es-CL">
              <a:solidFill>
                <a:srgbClr val="000000"/>
              </a:solidFill>
            </a:endParaRPr>
          </a:p>
          <a:p>
            <a:pPr algn="just" eaLnBrk="1" hangingPunct="1">
              <a:buFont typeface="Times New Roman" pitchFamily="18" charset="0"/>
              <a:buChar char="•"/>
            </a:pPr>
            <a:r>
              <a:rPr lang="es-CL">
                <a:solidFill>
                  <a:srgbClr val="000000"/>
                </a:solidFill>
              </a:rPr>
              <a:t>Validar el modelo matemático</a:t>
            </a:r>
          </a:p>
        </p:txBody>
      </p:sp>
      <p:sp>
        <p:nvSpPr>
          <p:cNvPr id="78850" name="Rectangle 2"/>
          <p:cNvSpPr>
            <a:spLocks noChangeArrowheads="1"/>
          </p:cNvSpPr>
          <p:nvPr/>
        </p:nvSpPr>
        <p:spPr bwMode="auto">
          <a:xfrm>
            <a:off x="2846388" y="333375"/>
            <a:ext cx="34369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CAUSALES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1"/>
          <p:cNvSpPr txBox="1">
            <a:spLocks noChangeArrowheads="1"/>
          </p:cNvSpPr>
          <p:nvPr/>
        </p:nvSpPr>
        <p:spPr bwMode="auto">
          <a:xfrm>
            <a:off x="533400" y="1219200"/>
            <a:ext cx="8001000" cy="489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u="sng">
              <a:solidFill>
                <a:srgbClr val="000000"/>
              </a:solidFill>
            </a:endParaRPr>
          </a:p>
          <a:p>
            <a:pPr algn="just" eaLnBrk="1" hangingPunct="1"/>
            <a:r>
              <a:rPr lang="es-CL">
                <a:solidFill>
                  <a:srgbClr val="000000"/>
                </a:solidFill>
              </a:rPr>
              <a:t>La CNE se ha percatado que el consumo de energía eléctrica en Chile es dependiente del PIB nacional.</a:t>
            </a:r>
          </a:p>
          <a:p>
            <a:pPr algn="just" eaLnBrk="1" hangingPunct="1"/>
            <a:endParaRPr lang="es-CL" u="sng">
              <a:solidFill>
                <a:srgbClr val="000000"/>
              </a:solidFill>
            </a:endParaRPr>
          </a:p>
          <a:p>
            <a:pPr algn="just" eaLnBrk="1" hangingPunct="1"/>
            <a:endParaRPr lang="es-CL" u="sng">
              <a:solidFill>
                <a:srgbClr val="000000"/>
              </a:solidFill>
            </a:endParaRPr>
          </a:p>
          <a:p>
            <a:pPr algn="just" eaLnBrk="1" hangingPunct="1"/>
            <a:endParaRPr lang="es-CL" u="sng">
              <a:solidFill>
                <a:srgbClr val="000000"/>
              </a:solidFill>
            </a:endParaRPr>
          </a:p>
          <a:p>
            <a:pPr algn="just" eaLnBrk="1" hangingPunct="1"/>
            <a:endParaRPr lang="es-CL" u="sng">
              <a:solidFill>
                <a:srgbClr val="000000"/>
              </a:solidFill>
            </a:endParaRPr>
          </a:p>
          <a:p>
            <a:pPr algn="just" eaLnBrk="1" hangingPunct="1"/>
            <a:endParaRPr lang="es-CL" u="sng">
              <a:solidFill>
                <a:srgbClr val="000000"/>
              </a:solidFill>
            </a:endParaRPr>
          </a:p>
          <a:p>
            <a:pPr algn="just" eaLnBrk="1" hangingPunct="1"/>
            <a:endParaRPr lang="es-CL" u="sng">
              <a:solidFill>
                <a:srgbClr val="000000"/>
              </a:solidFill>
            </a:endParaRPr>
          </a:p>
          <a:p>
            <a:pPr algn="just" eaLnBrk="1" hangingPunct="1"/>
            <a:endParaRPr lang="es-CL" u="sng">
              <a:solidFill>
                <a:srgbClr val="000000"/>
              </a:solidFill>
            </a:endParaRPr>
          </a:p>
          <a:p>
            <a:pPr algn="just" eaLnBrk="1" hangingPunct="1"/>
            <a:r>
              <a:rPr lang="es-CL">
                <a:solidFill>
                  <a:srgbClr val="000000"/>
                </a:solidFill>
              </a:rPr>
              <a:t>Determinar un modelo de regresión que ayude a la CNE a predecir el consumo eléctrico.</a:t>
            </a:r>
          </a:p>
        </p:txBody>
      </p:sp>
      <p:sp>
        <p:nvSpPr>
          <p:cNvPr id="79874" name="Rectangle 2"/>
          <p:cNvSpPr>
            <a:spLocks noChangeArrowheads="1"/>
          </p:cNvSpPr>
          <p:nvPr/>
        </p:nvSpPr>
        <p:spPr bwMode="auto">
          <a:xfrm>
            <a:off x="2846388" y="333375"/>
            <a:ext cx="34369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CAUSALES</a:t>
            </a:r>
          </a:p>
        </p:txBody>
      </p:sp>
      <p:graphicFrame>
        <p:nvGraphicFramePr>
          <p:cNvPr id="229380" name="Object 3"/>
          <p:cNvGraphicFramePr>
            <a:graphicFrameLocks noChangeAspect="1"/>
          </p:cNvGraphicFramePr>
          <p:nvPr/>
        </p:nvGraphicFramePr>
        <p:xfrm>
          <a:off x="2771775" y="2997200"/>
          <a:ext cx="3744913" cy="1928813"/>
        </p:xfrm>
        <a:graphic>
          <a:graphicData uri="http://schemas.openxmlformats.org/presentationml/2006/ole">
            <mc:AlternateContent xmlns:mc="http://schemas.openxmlformats.org/markup-compatibility/2006">
              <mc:Choice xmlns:v="urn:schemas-microsoft-com:vml" Requires="v">
                <p:oleObj r:id="rId3" imgW="2857500" imgH="1466850" progId="">
                  <p:embed/>
                </p:oleObj>
              </mc:Choice>
              <mc:Fallback>
                <p:oleObj r:id="rId3" imgW="2857500" imgH="146685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997200"/>
                        <a:ext cx="3744913" cy="19288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1"/>
          <p:cNvSpPr txBox="1">
            <a:spLocks noChangeArrowheads="1"/>
          </p:cNvSpPr>
          <p:nvPr/>
        </p:nvSpPr>
        <p:spPr bwMode="auto">
          <a:xfrm>
            <a:off x="533400" y="1219200"/>
            <a:ext cx="8001000" cy="1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u="sng">
              <a:solidFill>
                <a:srgbClr val="000000"/>
              </a:solidFill>
            </a:endParaRPr>
          </a:p>
          <a:p>
            <a:pPr algn="just" eaLnBrk="1" hangingPunct="1"/>
            <a:r>
              <a:rPr lang="es-CL">
                <a:solidFill>
                  <a:srgbClr val="000000"/>
                </a:solidFill>
              </a:rPr>
              <a:t>Para determinar la relación entre el Consumo y el PIB se utiliza un gráfico de dispersión.</a:t>
            </a:r>
          </a:p>
        </p:txBody>
      </p:sp>
      <p:sp>
        <p:nvSpPr>
          <p:cNvPr id="80898" name="Rectangle 2"/>
          <p:cNvSpPr>
            <a:spLocks noChangeArrowheads="1"/>
          </p:cNvSpPr>
          <p:nvPr/>
        </p:nvSpPr>
        <p:spPr bwMode="auto">
          <a:xfrm>
            <a:off x="2846388" y="333375"/>
            <a:ext cx="34369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CAUSALES</a:t>
            </a:r>
          </a:p>
        </p:txBody>
      </p:sp>
      <p:pic>
        <p:nvPicPr>
          <p:cNvPr id="2304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924175"/>
            <a:ext cx="6480175" cy="3141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1"/>
          <p:cNvSpPr txBox="1">
            <a:spLocks noChangeArrowheads="1"/>
          </p:cNvSpPr>
          <p:nvPr/>
        </p:nvSpPr>
        <p:spPr bwMode="auto">
          <a:xfrm>
            <a:off x="533400" y="1219200"/>
            <a:ext cx="8359775" cy="301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u="sng">
              <a:solidFill>
                <a:srgbClr val="000000"/>
              </a:solidFill>
            </a:endParaRPr>
          </a:p>
          <a:p>
            <a:pPr algn="just" eaLnBrk="1" hangingPunct="1"/>
            <a:r>
              <a:rPr lang="es-CL">
                <a:solidFill>
                  <a:srgbClr val="000000"/>
                </a:solidFill>
              </a:rPr>
              <a:t>Determinar un modelo de regresión lineal que ayude a la CNE a predecir el consumo eléctrico.</a:t>
            </a:r>
          </a:p>
          <a:p>
            <a:pPr algn="just" eaLnBrk="1" hangingPunct="1"/>
            <a:endParaRPr lang="es-CL" u="sng">
              <a:solidFill>
                <a:srgbClr val="000000"/>
              </a:solidFill>
            </a:endParaRPr>
          </a:p>
          <a:p>
            <a:pPr algn="just" eaLnBrk="1" hangingPunct="1"/>
            <a:endParaRPr lang="es-CL" u="sng">
              <a:solidFill>
                <a:srgbClr val="000000"/>
              </a:solidFill>
            </a:endParaRPr>
          </a:p>
          <a:p>
            <a:pPr algn="just" eaLnBrk="1" hangingPunct="1"/>
            <a:endParaRPr lang="es-CL" u="sng">
              <a:solidFill>
                <a:srgbClr val="000000"/>
              </a:solidFill>
            </a:endParaRPr>
          </a:p>
          <a:p>
            <a:pPr algn="just" eaLnBrk="1" hangingPunct="1"/>
            <a:endParaRPr lang="es-CL" u="sng">
              <a:solidFill>
                <a:srgbClr val="000000"/>
              </a:solidFill>
            </a:endParaRPr>
          </a:p>
        </p:txBody>
      </p:sp>
      <p:sp>
        <p:nvSpPr>
          <p:cNvPr id="81922" name="Rectangle 2"/>
          <p:cNvSpPr>
            <a:spLocks noChangeArrowheads="1"/>
          </p:cNvSpPr>
          <p:nvPr/>
        </p:nvSpPr>
        <p:spPr bwMode="auto">
          <a:xfrm>
            <a:off x="2846388" y="333375"/>
            <a:ext cx="34369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CAUSALES</a:t>
            </a:r>
          </a:p>
        </p:txBody>
      </p:sp>
      <p:graphicFrame>
        <p:nvGraphicFramePr>
          <p:cNvPr id="231428" name="Object 3"/>
          <p:cNvGraphicFramePr>
            <a:graphicFrameLocks noChangeAspect="1"/>
          </p:cNvGraphicFramePr>
          <p:nvPr/>
        </p:nvGraphicFramePr>
        <p:xfrm>
          <a:off x="1403350" y="2997200"/>
          <a:ext cx="6121400" cy="2252663"/>
        </p:xfrm>
        <a:graphic>
          <a:graphicData uri="http://schemas.openxmlformats.org/presentationml/2006/ole">
            <mc:AlternateContent xmlns:mc="http://schemas.openxmlformats.org/markup-compatibility/2006">
              <mc:Choice xmlns:v="urn:schemas-microsoft-com:vml" Requires="v">
                <p:oleObj r:id="rId3" imgW="4429125" imgH="1628775" progId="">
                  <p:embed/>
                </p:oleObj>
              </mc:Choice>
              <mc:Fallback>
                <p:oleObj r:id="rId3" imgW="4429125" imgH="1628775"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997200"/>
                        <a:ext cx="6121400" cy="2252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1485" name="Picture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5455388"/>
            <a:ext cx="6448855" cy="949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1"/>
          <p:cNvSpPr txBox="1">
            <a:spLocks noChangeArrowheads="1"/>
          </p:cNvSpPr>
          <p:nvPr/>
        </p:nvSpPr>
        <p:spPr bwMode="auto">
          <a:xfrm>
            <a:off x="533400" y="1219200"/>
            <a:ext cx="8001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u="sng">
              <a:solidFill>
                <a:srgbClr val="000000"/>
              </a:solidFill>
            </a:endParaRPr>
          </a:p>
        </p:txBody>
      </p:sp>
      <p:sp>
        <p:nvSpPr>
          <p:cNvPr id="82946" name="Rectangle 2"/>
          <p:cNvSpPr>
            <a:spLocks noChangeArrowheads="1"/>
          </p:cNvSpPr>
          <p:nvPr/>
        </p:nvSpPr>
        <p:spPr bwMode="auto">
          <a:xfrm>
            <a:off x="2846388" y="333375"/>
            <a:ext cx="34369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CAUSALES</a:t>
            </a:r>
          </a:p>
        </p:txBody>
      </p:sp>
      <p:pic>
        <p:nvPicPr>
          <p:cNvPr id="232471"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44" y="2044700"/>
            <a:ext cx="6269883" cy="1876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1"/>
          <p:cNvSpPr txBox="1">
            <a:spLocks noChangeArrowheads="1"/>
          </p:cNvSpPr>
          <p:nvPr/>
        </p:nvSpPr>
        <p:spPr bwMode="auto">
          <a:xfrm>
            <a:off x="457200" y="1143000"/>
            <a:ext cx="8001000" cy="3751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u="sng">
              <a:solidFill>
                <a:srgbClr val="000000"/>
              </a:solidFill>
            </a:endParaRPr>
          </a:p>
          <a:p>
            <a:pPr algn="just" eaLnBrk="1" hangingPunct="1"/>
            <a:r>
              <a:rPr lang="es-CL">
                <a:solidFill>
                  <a:srgbClr val="000000"/>
                </a:solidFill>
              </a:rPr>
              <a:t>La ecuación de regresión estimada es:</a:t>
            </a:r>
          </a:p>
          <a:p>
            <a:pPr algn="just" eaLnBrk="1" hangingPunct="1"/>
            <a:endParaRPr lang="es-CL">
              <a:solidFill>
                <a:srgbClr val="000000"/>
              </a:solidFill>
            </a:endParaRPr>
          </a:p>
          <a:p>
            <a:pPr algn="ctr" eaLnBrk="1" hangingPunct="1"/>
            <a:r>
              <a:rPr lang="es-CL">
                <a:solidFill>
                  <a:srgbClr val="000000"/>
                </a:solidFill>
              </a:rPr>
              <a:t>y = 231 +0,38 x</a:t>
            </a:r>
          </a:p>
          <a:p>
            <a:pPr algn="just" eaLnBrk="1" hangingPunct="1"/>
            <a:endParaRPr lang="es-CL">
              <a:solidFill>
                <a:srgbClr val="000000"/>
              </a:solidFill>
            </a:endParaRPr>
          </a:p>
          <a:p>
            <a:pPr algn="just" eaLnBrk="1" hangingPunct="1"/>
            <a:endParaRPr lang="es-CL" b="1">
              <a:solidFill>
                <a:srgbClr val="000000"/>
              </a:solidFill>
            </a:endParaRPr>
          </a:p>
          <a:p>
            <a:pPr algn="ctr" eaLnBrk="1" hangingPunct="1"/>
            <a:r>
              <a:rPr lang="es-CL">
                <a:solidFill>
                  <a:srgbClr val="000000"/>
                </a:solidFill>
              </a:rPr>
              <a:t>Consumo (GWh) = 231 + 0,38 * PIB</a:t>
            </a:r>
          </a:p>
          <a:p>
            <a:pPr algn="just" eaLnBrk="1" hangingPunct="1"/>
            <a:endParaRPr lang="es-CL">
              <a:solidFill>
                <a:srgbClr val="000000"/>
              </a:solidFill>
            </a:endParaRPr>
          </a:p>
          <a:p>
            <a:pPr algn="just" eaLnBrk="1" hangingPunct="1"/>
            <a:endParaRPr lang="es-CL">
              <a:solidFill>
                <a:srgbClr val="000000"/>
              </a:solidFill>
            </a:endParaRPr>
          </a:p>
        </p:txBody>
      </p:sp>
      <p:sp>
        <p:nvSpPr>
          <p:cNvPr id="83970" name="Rectangle 2"/>
          <p:cNvSpPr>
            <a:spLocks noChangeArrowheads="1"/>
          </p:cNvSpPr>
          <p:nvPr/>
        </p:nvSpPr>
        <p:spPr bwMode="auto">
          <a:xfrm>
            <a:off x="2846388" y="333375"/>
            <a:ext cx="34369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CAUSALES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1"/>
          <p:cNvSpPr txBox="1">
            <a:spLocks noChangeArrowheads="1"/>
          </p:cNvSpPr>
          <p:nvPr/>
        </p:nvSpPr>
        <p:spPr bwMode="auto">
          <a:xfrm>
            <a:off x="457200" y="1143000"/>
            <a:ext cx="8001000" cy="301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Ejemplo.</a:t>
            </a:r>
          </a:p>
          <a:p>
            <a:pPr algn="just" eaLnBrk="1" hangingPunct="1"/>
            <a:endParaRPr lang="es-CL" u="sng">
              <a:solidFill>
                <a:srgbClr val="000000"/>
              </a:solidFill>
            </a:endParaRPr>
          </a:p>
          <a:p>
            <a:pPr algn="just" eaLnBrk="1" hangingPunct="1"/>
            <a:r>
              <a:rPr lang="es-CL">
                <a:solidFill>
                  <a:srgbClr val="000000"/>
                </a:solidFill>
              </a:rPr>
              <a:t>Si el Banco Central estima un PIB de 3.200 miles de pesos para el año 2009, es posible estimar el consumo eléctrico con la ecuación de regresión.</a:t>
            </a:r>
          </a:p>
          <a:p>
            <a:pPr algn="just" eaLnBrk="1" hangingPunct="1"/>
            <a:endParaRPr lang="es-CL">
              <a:solidFill>
                <a:srgbClr val="000000"/>
              </a:solidFill>
            </a:endParaRPr>
          </a:p>
          <a:p>
            <a:pPr algn="ctr" eaLnBrk="1" hangingPunct="1"/>
            <a:r>
              <a:rPr lang="es-CL">
                <a:solidFill>
                  <a:srgbClr val="000000"/>
                </a:solidFill>
              </a:rPr>
              <a:t>Consumo (GWh) = 231 + 0,38 * 3.200 =1.454 (GWh)</a:t>
            </a:r>
          </a:p>
          <a:p>
            <a:pPr algn="just" eaLnBrk="1" hangingPunct="1"/>
            <a:endParaRPr lang="es-CL">
              <a:solidFill>
                <a:srgbClr val="000000"/>
              </a:solidFill>
            </a:endParaRPr>
          </a:p>
        </p:txBody>
      </p:sp>
      <p:sp>
        <p:nvSpPr>
          <p:cNvPr id="84994" name="Rectangle 2"/>
          <p:cNvSpPr>
            <a:spLocks noChangeArrowheads="1"/>
          </p:cNvSpPr>
          <p:nvPr/>
        </p:nvSpPr>
        <p:spPr bwMode="auto">
          <a:xfrm>
            <a:off x="2846388" y="333375"/>
            <a:ext cx="34369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CAUSALES</a:t>
            </a:r>
          </a:p>
        </p:txBody>
      </p:sp>
      <p:pic>
        <p:nvPicPr>
          <p:cNvPr id="2345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0888" y="4581525"/>
            <a:ext cx="1343025"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1"/>
          <p:cNvSpPr txBox="1">
            <a:spLocks noChangeArrowheads="1"/>
          </p:cNvSpPr>
          <p:nvPr/>
        </p:nvSpPr>
        <p:spPr bwMode="auto">
          <a:xfrm>
            <a:off x="457200" y="1143000"/>
            <a:ext cx="80010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Análisis de regresión.</a:t>
            </a:r>
          </a:p>
          <a:p>
            <a:pPr algn="just" eaLnBrk="1" hangingPunct="1"/>
            <a:endParaRPr lang="es-CL" u="sng">
              <a:solidFill>
                <a:srgbClr val="000000"/>
              </a:solidFill>
            </a:endParaRPr>
          </a:p>
          <a:p>
            <a:pPr algn="just" eaLnBrk="1" hangingPunct="1"/>
            <a:r>
              <a:rPr lang="es-CL">
                <a:solidFill>
                  <a:srgbClr val="000000"/>
                </a:solidFill>
              </a:rPr>
              <a:t>El ejemplo ilustra una debilidad importante en los métodos causales, como la regresión. Aún cuando se tenga una ecuación de regresión calculada, es necesario un pronóstico de la variable independiente x.</a:t>
            </a:r>
          </a:p>
          <a:p>
            <a:pPr algn="just" eaLnBrk="1" hangingPunct="1"/>
            <a:endParaRPr lang="es-CL">
              <a:solidFill>
                <a:srgbClr val="000000"/>
              </a:solidFill>
            </a:endParaRPr>
          </a:p>
        </p:txBody>
      </p:sp>
      <p:sp>
        <p:nvSpPr>
          <p:cNvPr id="86018" name="Rectangle 2"/>
          <p:cNvSpPr>
            <a:spLocks noChangeArrowheads="1"/>
          </p:cNvSpPr>
          <p:nvPr/>
        </p:nvSpPr>
        <p:spPr bwMode="auto">
          <a:xfrm>
            <a:off x="2846388" y="333375"/>
            <a:ext cx="34369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METODOS CAUSALES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p:cNvSpPr>
            <a:spLocks noChangeArrowheads="1"/>
          </p:cNvSpPr>
          <p:nvPr/>
        </p:nvSpPr>
        <p:spPr bwMode="auto">
          <a:xfrm>
            <a:off x="2670175" y="457200"/>
            <a:ext cx="439261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CL" sz="1800" b="1">
                <a:solidFill>
                  <a:srgbClr val="000000"/>
                </a:solidFill>
                <a:effectLst>
                  <a:outerShdw blurRad="38100" dist="38100" dir="2700000" algn="tl">
                    <a:srgbClr val="C0C0C0"/>
                  </a:outerShdw>
                </a:effectLst>
                <a:latin typeface="Arial"/>
              </a:rPr>
              <a:t>PRONOSTICO DE DEMANDA</a:t>
            </a:r>
          </a:p>
        </p:txBody>
      </p:sp>
      <p:sp>
        <p:nvSpPr>
          <p:cNvPr id="236547" name="Text Box 2"/>
          <p:cNvSpPr txBox="1">
            <a:spLocks noChangeArrowheads="1"/>
          </p:cNvSpPr>
          <p:nvPr/>
        </p:nvSpPr>
        <p:spPr bwMode="auto">
          <a:xfrm>
            <a:off x="457200" y="1143000"/>
            <a:ext cx="8291513" cy="526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just" eaLnBrk="1" hangingPunct="1"/>
            <a:r>
              <a:rPr lang="es-CL" u="sng">
                <a:solidFill>
                  <a:srgbClr val="000000"/>
                </a:solidFill>
              </a:rPr>
              <a:t>Monitoreo y control de pronósticos.</a:t>
            </a:r>
          </a:p>
          <a:p>
            <a:pPr eaLnBrk="1" hangingPunct="1"/>
            <a:endParaRPr lang="es-CL">
              <a:solidFill>
                <a:srgbClr val="000000"/>
              </a:solidFill>
            </a:endParaRPr>
          </a:p>
          <a:p>
            <a:pPr algn="just" eaLnBrk="1" hangingPunct="1"/>
            <a:r>
              <a:rPr lang="es-CL">
                <a:solidFill>
                  <a:srgbClr val="000000"/>
                </a:solidFill>
              </a:rPr>
              <a:t>Una manera de monitorear los pronósticos para asegurar que se están llevando a cabo en forma adecuada es el empleo de una </a:t>
            </a:r>
            <a:r>
              <a:rPr lang="es-CL" b="1">
                <a:solidFill>
                  <a:srgbClr val="000000"/>
                </a:solidFill>
              </a:rPr>
              <a:t>señal de rastreo</a:t>
            </a:r>
            <a:r>
              <a:rPr lang="es-CL">
                <a:solidFill>
                  <a:srgbClr val="000000"/>
                </a:solidFill>
              </a:rPr>
              <a:t>.</a:t>
            </a:r>
          </a:p>
          <a:p>
            <a:pPr algn="just" eaLnBrk="1" hangingPunct="1"/>
            <a:endParaRPr lang="es-CL">
              <a:solidFill>
                <a:srgbClr val="000000"/>
              </a:solidFill>
            </a:endParaRPr>
          </a:p>
          <a:p>
            <a:pPr algn="just" eaLnBrk="1" hangingPunct="1"/>
            <a:r>
              <a:rPr lang="es-CL">
                <a:solidFill>
                  <a:srgbClr val="000000"/>
                </a:solidFill>
              </a:rPr>
              <a:t>Una señal de rastreo (TS) es una medida de desempeño de la efectividad del pronóstico, al predecir los valores reales. Al actualizar los pronósticos en forma semanal, mensual o trimestral, el nuevo valor disponible de la demanda se compara con los valores pronosticados.  La TS indica si el promedio pronosticado sigue el paso de cualquier cambio hacia arriba o hacia abajo en la demanda.</a:t>
            </a:r>
          </a:p>
          <a:p>
            <a:pPr algn="just" eaLnBrk="1" hangingPunct="1"/>
            <a:endParaRPr lang="es-CL">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laridad">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Newsprint</Template>
  <TotalTime>8432</TotalTime>
  <Words>6966</Words>
  <Application>Microsoft Office PowerPoint</Application>
  <PresentationFormat>Carta (216 x 279 mm)</PresentationFormat>
  <Paragraphs>1166</Paragraphs>
  <Slides>104</Slides>
  <Notes>94</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4</vt:i4>
      </vt:variant>
      <vt:variant>
        <vt:lpstr>Títulos de diapositiva</vt:lpstr>
      </vt:variant>
      <vt:variant>
        <vt:i4>104</vt:i4>
      </vt:variant>
    </vt:vector>
  </HeadingPairs>
  <TitlesOfParts>
    <vt:vector size="116" baseType="lpstr">
      <vt:lpstr>ＭＳ Ｐゴシック</vt:lpstr>
      <vt:lpstr>ＭＳ Ｐゴシック</vt:lpstr>
      <vt:lpstr>Arial</vt:lpstr>
      <vt:lpstr>Calibri</vt:lpstr>
      <vt:lpstr>Symbol</vt:lpstr>
      <vt:lpstr>Times New Roman</vt:lpstr>
      <vt:lpstr>Wingdings</vt:lpstr>
      <vt:lpstr>1_Claridad</vt:lpstr>
      <vt:lpstr>Hoja de cálculo</vt:lpstr>
      <vt:lpstr>Microsoft Excel 97-2003 Worksheet</vt:lpstr>
      <vt:lpstr>Microsoft Excel Chart</vt:lpstr>
      <vt:lpstr>Ecuación</vt:lpstr>
      <vt:lpstr>Presentación de PowerPoint</vt:lpstr>
      <vt:lpstr>Presentación de PowerPoint</vt:lpstr>
      <vt:lpstr>Presentación de PowerPoint</vt:lpstr>
      <vt:lpstr>Pronósticos de Demanda</vt:lpstr>
      <vt:lpstr>Presentación de PowerPoint</vt:lpstr>
      <vt:lpstr>Presentación de PowerPoint</vt:lpstr>
      <vt:lpstr>Presentación de PowerPoint</vt:lpstr>
      <vt:lpstr>Presentación de PowerPoint</vt:lpstr>
      <vt:lpstr>Presentación de PowerPoint</vt:lpstr>
      <vt:lpstr>Presentación de PowerPoint</vt:lpstr>
      <vt:lpstr>Métodos de Pronóstico y sus Aplicaciones</vt:lpstr>
      <vt:lpstr>Métodos de Pronóstico y sus aplicaciones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 ajuste exponencial:</vt:lpstr>
      <vt:lpstr>Gráfico pronóstico de demanda según método de alisamiento exponencial para distintos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Técnica Federico Santa María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Nº1 Gestión de OperacionesI</dc:title>
  <dc:subject>Introducción a la Gestión de Operaciones</dc:subject>
  <dc:creator>MICHAEL HENRIQUEZ</dc:creator>
  <cp:lastModifiedBy>Tomas Grubessich</cp:lastModifiedBy>
  <cp:revision>240</cp:revision>
  <cp:lastPrinted>1998-03-17T18:33:48Z</cp:lastPrinted>
  <dcterms:created xsi:type="dcterms:W3CDTF">1995-06-17T23:31:02Z</dcterms:created>
  <dcterms:modified xsi:type="dcterms:W3CDTF">2025-03-14T13:19:14Z</dcterms:modified>
</cp:coreProperties>
</file>