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1"/>
  </p:notesMasterIdLst>
  <p:sldIdLst>
    <p:sldId id="259" r:id="rId2"/>
    <p:sldId id="260" r:id="rId3"/>
    <p:sldId id="261" r:id="rId4"/>
    <p:sldId id="262" r:id="rId5"/>
    <p:sldId id="263" r:id="rId6"/>
    <p:sldId id="264" r:id="rId7"/>
    <p:sldId id="265" r:id="rId8"/>
    <p:sldId id="266" r:id="rId9"/>
    <p:sldId id="267"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9" r:id="rId58"/>
    <p:sldId id="320" r:id="rId59"/>
    <p:sldId id="321" r:id="rId6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blo Viveros" initials="PV" lastIdx="4" clrIdx="0"/>
  <p:cmAuthor id="1" name="USM" initials="U" lastIdx="1" clrIdx="1"/>
  <p:cmAuthor id="2" name="Pablo Escalona R" initials="PE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6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89388" autoAdjust="0"/>
  </p:normalViewPr>
  <p:slideViewPr>
    <p:cSldViewPr>
      <p:cViewPr varScale="1">
        <p:scale>
          <a:sx n="75" d="100"/>
          <a:sy n="75" d="100"/>
        </p:scale>
        <p:origin x="1085" y="43"/>
      </p:cViewPr>
      <p:guideLst>
        <p:guide orient="horz" pos="2160"/>
        <p:guide pos="2880"/>
      </p:guideLst>
    </p:cSldViewPr>
  </p:slideViewPr>
  <p:notesTextViewPr>
    <p:cViewPr>
      <p:scale>
        <a:sx n="1" d="1"/>
        <a:sy n="1" d="1"/>
      </p:scale>
      <p:origin x="0" y="0"/>
    </p:cViewPr>
  </p:notesTextViewPr>
  <p:sorterViewPr>
    <p:cViewPr>
      <p:scale>
        <a:sx n="100" d="100"/>
        <a:sy n="100" d="100"/>
      </p:scale>
      <p:origin x="0" y="32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oleObject" Target="file:///C:\Users\Monica%20L&#243;pez\Desktop\UTFSM\Gestion%20de%20operaciones%20I\Presentaciones\Modulo_4_Planificacion_producci&#243;n%20ML.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600"/>
              <a:t>Demanda, producción y subcontratación</a:t>
            </a:r>
          </a:p>
        </c:rich>
      </c:tx>
      <c:overlay val="0"/>
    </c:title>
    <c:autoTitleDeleted val="0"/>
    <c:plotArea>
      <c:layout/>
      <c:lineChart>
        <c:grouping val="standard"/>
        <c:varyColors val="0"/>
        <c:ser>
          <c:idx val="0"/>
          <c:order val="0"/>
          <c:tx>
            <c:v>Demanda</c:v>
          </c:tx>
          <c:val>
            <c:numRef>
              <c:f>'PL Moni2'!$C$4:$H$4</c:f>
              <c:numCache>
                <c:formatCode>General</c:formatCode>
                <c:ptCount val="6"/>
                <c:pt idx="0">
                  <c:v>850</c:v>
                </c:pt>
                <c:pt idx="1">
                  <c:v>700</c:v>
                </c:pt>
                <c:pt idx="2">
                  <c:v>800</c:v>
                </c:pt>
                <c:pt idx="3">
                  <c:v>1200</c:v>
                </c:pt>
                <c:pt idx="4">
                  <c:v>1500</c:v>
                </c:pt>
                <c:pt idx="5">
                  <c:v>1100</c:v>
                </c:pt>
              </c:numCache>
            </c:numRef>
          </c:val>
          <c:smooth val="0"/>
          <c:extLst>
            <c:ext xmlns:c16="http://schemas.microsoft.com/office/drawing/2014/chart" uri="{C3380CC4-5D6E-409C-BE32-E72D297353CC}">
              <c16:uniqueId val="{00000000-BA8D-4616-B2D1-C13E05C8C559}"/>
            </c:ext>
          </c:extLst>
        </c:ser>
        <c:ser>
          <c:idx val="1"/>
          <c:order val="1"/>
          <c:tx>
            <c:v>Produccion</c:v>
          </c:tx>
          <c:val>
            <c:numRef>
              <c:f>'PL Moni2'!$C$5:$H$5</c:f>
              <c:numCache>
                <c:formatCode>General</c:formatCode>
                <c:ptCount val="6"/>
                <c:pt idx="0">
                  <c:v>700</c:v>
                </c:pt>
                <c:pt idx="1">
                  <c:v>700</c:v>
                </c:pt>
                <c:pt idx="2">
                  <c:v>700</c:v>
                </c:pt>
                <c:pt idx="3">
                  <c:v>1200</c:v>
                </c:pt>
                <c:pt idx="4">
                  <c:v>1200</c:v>
                </c:pt>
                <c:pt idx="5">
                  <c:v>1100</c:v>
                </c:pt>
              </c:numCache>
            </c:numRef>
          </c:val>
          <c:smooth val="0"/>
          <c:extLst>
            <c:ext xmlns:c16="http://schemas.microsoft.com/office/drawing/2014/chart" uri="{C3380CC4-5D6E-409C-BE32-E72D297353CC}">
              <c16:uniqueId val="{00000001-BA8D-4616-B2D1-C13E05C8C559}"/>
            </c:ext>
          </c:extLst>
        </c:ser>
        <c:ser>
          <c:idx val="2"/>
          <c:order val="2"/>
          <c:tx>
            <c:v>Subcontratacion</c:v>
          </c:tx>
          <c:val>
            <c:numRef>
              <c:f>'PL Moni2'!$C$13:$H$13</c:f>
              <c:numCache>
                <c:formatCode>General</c:formatCode>
                <c:ptCount val="6"/>
                <c:pt idx="0">
                  <c:v>150</c:v>
                </c:pt>
                <c:pt idx="1">
                  <c:v>0</c:v>
                </c:pt>
                <c:pt idx="2">
                  <c:v>100</c:v>
                </c:pt>
                <c:pt idx="3">
                  <c:v>0</c:v>
                </c:pt>
                <c:pt idx="4">
                  <c:v>300</c:v>
                </c:pt>
                <c:pt idx="5">
                  <c:v>0</c:v>
                </c:pt>
              </c:numCache>
            </c:numRef>
          </c:val>
          <c:smooth val="0"/>
          <c:extLst>
            <c:ext xmlns:c16="http://schemas.microsoft.com/office/drawing/2014/chart" uri="{C3380CC4-5D6E-409C-BE32-E72D297353CC}">
              <c16:uniqueId val="{00000002-BA8D-4616-B2D1-C13E05C8C559}"/>
            </c:ext>
          </c:extLst>
        </c:ser>
        <c:dLbls>
          <c:showLegendKey val="0"/>
          <c:showVal val="0"/>
          <c:showCatName val="0"/>
          <c:showSerName val="0"/>
          <c:showPercent val="0"/>
          <c:showBubbleSize val="0"/>
        </c:dLbls>
        <c:marker val="1"/>
        <c:smooth val="0"/>
        <c:axId val="-2039071944"/>
        <c:axId val="-2039007736"/>
      </c:lineChart>
      <c:catAx>
        <c:axId val="-2039071944"/>
        <c:scaling>
          <c:orientation val="minMax"/>
        </c:scaling>
        <c:delete val="0"/>
        <c:axPos val="b"/>
        <c:title>
          <c:tx>
            <c:rich>
              <a:bodyPr/>
              <a:lstStyle/>
              <a:p>
                <a:pPr>
                  <a:defRPr/>
                </a:pPr>
                <a:r>
                  <a:rPr lang="en-US"/>
                  <a:t>Mes</a:t>
                </a:r>
              </a:p>
            </c:rich>
          </c:tx>
          <c:overlay val="0"/>
        </c:title>
        <c:majorTickMark val="out"/>
        <c:minorTickMark val="none"/>
        <c:tickLblPos val="nextTo"/>
        <c:crossAx val="-2039007736"/>
        <c:crosses val="autoZero"/>
        <c:auto val="1"/>
        <c:lblAlgn val="ctr"/>
        <c:lblOffset val="100"/>
        <c:noMultiLvlLbl val="0"/>
      </c:catAx>
      <c:valAx>
        <c:axId val="-2039007736"/>
        <c:scaling>
          <c:orientation val="minMax"/>
        </c:scaling>
        <c:delete val="0"/>
        <c:axPos val="l"/>
        <c:majorGridlines/>
        <c:title>
          <c:tx>
            <c:rich>
              <a:bodyPr rot="-5400000" vert="horz"/>
              <a:lstStyle/>
              <a:p>
                <a:pPr>
                  <a:defRPr/>
                </a:pPr>
                <a:r>
                  <a:rPr lang="en-US"/>
                  <a:t>Unidades</a:t>
                </a:r>
              </a:p>
            </c:rich>
          </c:tx>
          <c:overlay val="0"/>
        </c:title>
        <c:numFmt formatCode="General" sourceLinked="1"/>
        <c:majorTickMark val="out"/>
        <c:minorTickMark val="none"/>
        <c:tickLblPos val="nextTo"/>
        <c:crossAx val="-2039071944"/>
        <c:crosses val="autoZero"/>
        <c:crossBetween val="between"/>
      </c:valAx>
    </c:plotArea>
    <c:legend>
      <c:legendPos val="r"/>
      <c:overlay val="0"/>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76DEC-06BD-4D31-836E-E8546A6957FF}" type="datetimeFigureOut">
              <a:rPr lang="es-ES" smtClean="0"/>
              <a:t>01/04/2025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860059-13F8-46F4-A5B0-A49AC4F0259D}" type="slidenum">
              <a:rPr lang="es-ES" smtClean="0"/>
              <a:t>‹Nº›</a:t>
            </a:fld>
            <a:endParaRPr lang="es-ES"/>
          </a:p>
        </p:txBody>
      </p:sp>
    </p:spTree>
    <p:extLst>
      <p:ext uri="{BB962C8B-B14F-4D97-AF65-F5344CB8AC3E}">
        <p14:creationId xmlns:p14="http://schemas.microsoft.com/office/powerpoint/2010/main" val="294454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a:spLocks noGrp="1" noChangeArrowheads="1"/>
          </p:cNvSpPr>
          <p:nvPr>
            <p:ph type="sldNum" sz="quarter" idx="5"/>
          </p:nvPr>
        </p:nvSpPr>
        <p:spPr>
          <a:noFill/>
        </p:spPr>
        <p:txBody>
          <a:bodyPr/>
          <a:lstStyle>
            <a:lvl1pPr defTabSz="911482" eaLnBrk="0" hangingPunct="0">
              <a:defRPr sz="2300">
                <a:solidFill>
                  <a:schemeClr val="tx1"/>
                </a:solidFill>
                <a:latin typeface="Times New Roman" pitchFamily="18" charset="0"/>
              </a:defRPr>
            </a:lvl1pPr>
            <a:lvl2pPr marL="702756" indent="-270291" defTabSz="911482" eaLnBrk="0" hangingPunct="0">
              <a:defRPr sz="2300">
                <a:solidFill>
                  <a:schemeClr val="tx1"/>
                </a:solidFill>
                <a:latin typeface="Times New Roman" pitchFamily="18" charset="0"/>
              </a:defRPr>
            </a:lvl2pPr>
            <a:lvl3pPr marL="1081164" indent="-216233" defTabSz="911482" eaLnBrk="0" hangingPunct="0">
              <a:defRPr sz="2300">
                <a:solidFill>
                  <a:schemeClr val="tx1"/>
                </a:solidFill>
                <a:latin typeface="Times New Roman" pitchFamily="18" charset="0"/>
              </a:defRPr>
            </a:lvl3pPr>
            <a:lvl4pPr marL="1513629" indent="-216233" defTabSz="911482" eaLnBrk="0" hangingPunct="0">
              <a:defRPr sz="2300">
                <a:solidFill>
                  <a:schemeClr val="tx1"/>
                </a:solidFill>
                <a:latin typeface="Times New Roman" pitchFamily="18" charset="0"/>
              </a:defRPr>
            </a:lvl4pPr>
            <a:lvl5pPr marL="1946095" indent="-216233" defTabSz="911482" eaLnBrk="0" hangingPunct="0">
              <a:defRPr sz="2300">
                <a:solidFill>
                  <a:schemeClr val="tx1"/>
                </a:solidFill>
                <a:latin typeface="Times New Roman" pitchFamily="18" charset="0"/>
              </a:defRPr>
            </a:lvl5pPr>
            <a:lvl6pPr marL="2378560" indent="-216233" defTabSz="911482" eaLnBrk="0" fontAlgn="base" hangingPunct="0">
              <a:spcBef>
                <a:spcPct val="0"/>
              </a:spcBef>
              <a:spcAft>
                <a:spcPct val="0"/>
              </a:spcAft>
              <a:defRPr sz="2300">
                <a:solidFill>
                  <a:schemeClr val="tx1"/>
                </a:solidFill>
                <a:latin typeface="Times New Roman" pitchFamily="18" charset="0"/>
              </a:defRPr>
            </a:lvl6pPr>
            <a:lvl7pPr marL="2811026" indent="-216233" defTabSz="911482" eaLnBrk="0" fontAlgn="base" hangingPunct="0">
              <a:spcBef>
                <a:spcPct val="0"/>
              </a:spcBef>
              <a:spcAft>
                <a:spcPct val="0"/>
              </a:spcAft>
              <a:defRPr sz="2300">
                <a:solidFill>
                  <a:schemeClr val="tx1"/>
                </a:solidFill>
                <a:latin typeface="Times New Roman" pitchFamily="18" charset="0"/>
              </a:defRPr>
            </a:lvl7pPr>
            <a:lvl8pPr marL="3243491" indent="-216233" defTabSz="911482" eaLnBrk="0" fontAlgn="base" hangingPunct="0">
              <a:spcBef>
                <a:spcPct val="0"/>
              </a:spcBef>
              <a:spcAft>
                <a:spcPct val="0"/>
              </a:spcAft>
              <a:defRPr sz="2300">
                <a:solidFill>
                  <a:schemeClr val="tx1"/>
                </a:solidFill>
                <a:latin typeface="Times New Roman" pitchFamily="18" charset="0"/>
              </a:defRPr>
            </a:lvl8pPr>
            <a:lvl9pPr marL="3675957" indent="-216233" defTabSz="911482" eaLnBrk="0" fontAlgn="base" hangingPunct="0">
              <a:spcBef>
                <a:spcPct val="0"/>
              </a:spcBef>
              <a:spcAft>
                <a:spcPct val="0"/>
              </a:spcAft>
              <a:defRPr sz="2300">
                <a:solidFill>
                  <a:schemeClr val="tx1"/>
                </a:solidFill>
                <a:latin typeface="Times New Roman" pitchFamily="18" charset="0"/>
              </a:defRPr>
            </a:lvl9pPr>
          </a:lstStyle>
          <a:p>
            <a:fld id="{1856465C-68AD-405E-A7BC-E0E274E885A8}" type="slidenum">
              <a:rPr lang="es-ES_tradnl" sz="1000"/>
              <a:pPr/>
              <a:t>1</a:t>
            </a:fld>
            <a:endParaRPr lang="es-ES_tradnl" sz="1000"/>
          </a:p>
        </p:txBody>
      </p:sp>
      <p:sp>
        <p:nvSpPr>
          <p:cNvPr id="536579" name="Rectangle 2"/>
          <p:cNvSpPr>
            <a:spLocks noGrp="1" noRot="1" noChangeAspect="1" noChangeArrowheads="1" noTextEdit="1"/>
          </p:cNvSpPr>
          <p:nvPr>
            <p:ph type="sldImg"/>
          </p:nvPr>
        </p:nvSpPr>
        <p:spPr>
          <a:ln cap="flat"/>
        </p:spPr>
      </p:sp>
      <p:sp>
        <p:nvSpPr>
          <p:cNvPr id="536580" name="Rectangle 3"/>
          <p:cNvSpPr>
            <a:spLocks noGrp="1" noChangeArrowheads="1"/>
          </p:cNvSpPr>
          <p:nvPr>
            <p:ph type="body" idx="1"/>
          </p:nvPr>
        </p:nvSpPr>
        <p:spPr>
          <a:noFill/>
        </p:spPr>
        <p:txBody>
          <a:bodyPr/>
          <a:lstStyle/>
          <a:p>
            <a:pPr eaLnBrk="1" hangingPunct="1"/>
            <a:endParaRPr lang="es-E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1 Marcador de imagen de diapositiva"/>
          <p:cNvSpPr>
            <a:spLocks noGrp="1" noRot="1" noChangeAspect="1" noTextEdit="1"/>
          </p:cNvSpPr>
          <p:nvPr>
            <p:ph type="sldImg"/>
          </p:nvPr>
        </p:nvSpPr>
        <p:spPr>
          <a:ln/>
        </p:spPr>
      </p:sp>
      <p:sp>
        <p:nvSpPr>
          <p:cNvPr id="734211" name="2 Marcador de notas"/>
          <p:cNvSpPr>
            <a:spLocks noGrp="1"/>
          </p:cNvSpPr>
          <p:nvPr>
            <p:ph type="body" idx="1"/>
          </p:nvPr>
        </p:nvSpPr>
        <p:spPr>
          <a:noFill/>
        </p:spPr>
        <p:txBody>
          <a:bodyPr/>
          <a:lstStyle/>
          <a:p>
            <a:endParaRPr lang="es-CL">
              <a:latin typeface="Times New Roman" pitchFamily="18" charset="0"/>
            </a:endParaRPr>
          </a:p>
        </p:txBody>
      </p:sp>
      <p:sp>
        <p:nvSpPr>
          <p:cNvPr id="734212" name="3 Marcador de número de diapositiva"/>
          <p:cNvSpPr>
            <a:spLocks noGrp="1"/>
          </p:cNvSpPr>
          <p:nvPr>
            <p:ph type="sldNum" sz="quarter" idx="5"/>
          </p:nvPr>
        </p:nvSpPr>
        <p:spPr>
          <a:noFill/>
        </p:spPr>
        <p:txBody>
          <a:bodyPr/>
          <a:lstStyle>
            <a:lvl1pPr defTabSz="911482" eaLnBrk="0" hangingPunct="0">
              <a:defRPr sz="2300">
                <a:solidFill>
                  <a:schemeClr val="tx1"/>
                </a:solidFill>
                <a:latin typeface="Times New Roman" pitchFamily="18" charset="0"/>
              </a:defRPr>
            </a:lvl1pPr>
            <a:lvl2pPr marL="702756" indent="-270291" defTabSz="911482" eaLnBrk="0" hangingPunct="0">
              <a:defRPr sz="2300">
                <a:solidFill>
                  <a:schemeClr val="tx1"/>
                </a:solidFill>
                <a:latin typeface="Times New Roman" pitchFamily="18" charset="0"/>
              </a:defRPr>
            </a:lvl2pPr>
            <a:lvl3pPr marL="1081164" indent="-216233" defTabSz="911482" eaLnBrk="0" hangingPunct="0">
              <a:defRPr sz="2300">
                <a:solidFill>
                  <a:schemeClr val="tx1"/>
                </a:solidFill>
                <a:latin typeface="Times New Roman" pitchFamily="18" charset="0"/>
              </a:defRPr>
            </a:lvl3pPr>
            <a:lvl4pPr marL="1513629" indent="-216233" defTabSz="911482" eaLnBrk="0" hangingPunct="0">
              <a:defRPr sz="2300">
                <a:solidFill>
                  <a:schemeClr val="tx1"/>
                </a:solidFill>
                <a:latin typeface="Times New Roman" pitchFamily="18" charset="0"/>
              </a:defRPr>
            </a:lvl4pPr>
            <a:lvl5pPr marL="1946095" indent="-216233" defTabSz="911482" eaLnBrk="0" hangingPunct="0">
              <a:defRPr sz="2300">
                <a:solidFill>
                  <a:schemeClr val="tx1"/>
                </a:solidFill>
                <a:latin typeface="Times New Roman" pitchFamily="18" charset="0"/>
              </a:defRPr>
            </a:lvl5pPr>
            <a:lvl6pPr marL="2378560" indent="-216233" defTabSz="911482" eaLnBrk="0" fontAlgn="base" hangingPunct="0">
              <a:spcBef>
                <a:spcPct val="0"/>
              </a:spcBef>
              <a:spcAft>
                <a:spcPct val="0"/>
              </a:spcAft>
              <a:defRPr sz="2300">
                <a:solidFill>
                  <a:schemeClr val="tx1"/>
                </a:solidFill>
                <a:latin typeface="Times New Roman" pitchFamily="18" charset="0"/>
              </a:defRPr>
            </a:lvl6pPr>
            <a:lvl7pPr marL="2811026" indent="-216233" defTabSz="911482" eaLnBrk="0" fontAlgn="base" hangingPunct="0">
              <a:spcBef>
                <a:spcPct val="0"/>
              </a:spcBef>
              <a:spcAft>
                <a:spcPct val="0"/>
              </a:spcAft>
              <a:defRPr sz="2300">
                <a:solidFill>
                  <a:schemeClr val="tx1"/>
                </a:solidFill>
                <a:latin typeface="Times New Roman" pitchFamily="18" charset="0"/>
              </a:defRPr>
            </a:lvl7pPr>
            <a:lvl8pPr marL="3243491" indent="-216233" defTabSz="911482" eaLnBrk="0" fontAlgn="base" hangingPunct="0">
              <a:spcBef>
                <a:spcPct val="0"/>
              </a:spcBef>
              <a:spcAft>
                <a:spcPct val="0"/>
              </a:spcAft>
              <a:defRPr sz="2300">
                <a:solidFill>
                  <a:schemeClr val="tx1"/>
                </a:solidFill>
                <a:latin typeface="Times New Roman" pitchFamily="18" charset="0"/>
              </a:defRPr>
            </a:lvl8pPr>
            <a:lvl9pPr marL="3675957" indent="-216233" defTabSz="911482" eaLnBrk="0" fontAlgn="base" hangingPunct="0">
              <a:spcBef>
                <a:spcPct val="0"/>
              </a:spcBef>
              <a:spcAft>
                <a:spcPct val="0"/>
              </a:spcAft>
              <a:defRPr sz="2300">
                <a:solidFill>
                  <a:schemeClr val="tx1"/>
                </a:solidFill>
                <a:latin typeface="Times New Roman" pitchFamily="18" charset="0"/>
              </a:defRPr>
            </a:lvl9pPr>
          </a:lstStyle>
          <a:p>
            <a:fld id="{1C968044-BEA7-4135-BEB0-18F6AB1C87B9}" type="slidenum">
              <a:rPr lang="es-ES_tradnl" sz="1000"/>
              <a:pPr/>
              <a:t>6</a:t>
            </a:fld>
            <a:endParaRPr lang="es-ES_tradnl" sz="10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6221" name="Group 77"/>
          <p:cNvGrpSpPr>
            <a:grpSpLocks/>
          </p:cNvGrpSpPr>
          <p:nvPr/>
        </p:nvGrpSpPr>
        <p:grpSpPr bwMode="auto">
          <a:xfrm>
            <a:off x="0" y="0"/>
            <a:ext cx="9144000" cy="6858000"/>
            <a:chOff x="0" y="0"/>
            <a:chExt cx="5760" cy="4320"/>
          </a:xfrm>
        </p:grpSpPr>
        <p:grpSp>
          <p:nvGrpSpPr>
            <p:cNvPr id="6146" name="Group 2"/>
            <p:cNvGrpSpPr>
              <a:grpSpLocks/>
            </p:cNvGrpSpPr>
            <p:nvPr/>
          </p:nvGrpSpPr>
          <p:grpSpPr bwMode="auto">
            <a:xfrm>
              <a:off x="0" y="0"/>
              <a:ext cx="5760" cy="4320"/>
              <a:chOff x="0" y="0"/>
              <a:chExt cx="5760" cy="4320"/>
            </a:xfrm>
          </p:grpSpPr>
          <p:sp>
            <p:nvSpPr>
              <p:cNvPr id="6147" name="Rectangle 3"/>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nvGrpSpPr>
              <p:cNvPr id="6148" name="Group 4"/>
              <p:cNvGrpSpPr>
                <a:grpSpLocks/>
              </p:cNvGrpSpPr>
              <p:nvPr userDrawn="1"/>
            </p:nvGrpSpPr>
            <p:grpSpPr bwMode="auto">
              <a:xfrm>
                <a:off x="0" y="0"/>
                <a:ext cx="5760" cy="4320"/>
                <a:chOff x="0" y="0"/>
                <a:chExt cx="5760" cy="4320"/>
              </a:xfrm>
            </p:grpSpPr>
            <p:sp>
              <p:nvSpPr>
                <p:cNvPr id="614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6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1"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2"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3"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4"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5"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6"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7"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8"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79"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0"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1"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2"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3"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4"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5"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6"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7"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8"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89"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0"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1"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2"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3"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4"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5"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6"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7"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8"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99"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6200" name="Line 56"/>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nvGrpSpPr>
            <p:cNvPr id="6220" name="Group 76"/>
            <p:cNvGrpSpPr>
              <a:grpSpLocks/>
            </p:cNvGrpSpPr>
            <p:nvPr userDrawn="1"/>
          </p:nvGrpSpPr>
          <p:grpSpPr bwMode="auto">
            <a:xfrm>
              <a:off x="3" y="559"/>
              <a:ext cx="4192" cy="1796"/>
              <a:chOff x="3" y="559"/>
              <a:chExt cx="4192" cy="1796"/>
            </a:xfrm>
          </p:grpSpPr>
          <p:sp>
            <p:nvSpPr>
              <p:cNvPr id="6209" name="Line 65"/>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207" name="Line 63"/>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208" name="Line 64"/>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210" name="Arc 6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nvGrpSpPr>
            <p:cNvPr id="6219" name="Group 75"/>
            <p:cNvGrpSpPr>
              <a:grpSpLocks/>
            </p:cNvGrpSpPr>
            <p:nvPr userDrawn="1"/>
          </p:nvGrpSpPr>
          <p:grpSpPr bwMode="auto">
            <a:xfrm>
              <a:off x="1480" y="1952"/>
              <a:ext cx="3808" cy="1812"/>
              <a:chOff x="1480" y="1952"/>
              <a:chExt cx="3808" cy="1812"/>
            </a:xfrm>
          </p:grpSpPr>
          <p:sp>
            <p:nvSpPr>
              <p:cNvPr id="6211" name="Line 67"/>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212" name="Line 68"/>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213" name="Arc 69"/>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s-ES" altLang="es-ES" noProof="0"/>
              <a:t>Haga clic para modificar el estilo de título del patrón</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s-ES" altLang="es-ES" noProof="0"/>
              <a:t>Haga clic para modificar el estilo de subtítulo del patrón</a:t>
            </a:r>
          </a:p>
        </p:txBody>
      </p:sp>
      <p:sp>
        <p:nvSpPr>
          <p:cNvPr id="6215" name="Rectangle 71"/>
          <p:cNvSpPr>
            <a:spLocks noGrp="1" noChangeArrowheads="1"/>
          </p:cNvSpPr>
          <p:nvPr>
            <p:ph type="dt" sz="quarter" idx="2"/>
          </p:nvPr>
        </p:nvSpPr>
        <p:spPr/>
        <p:txBody>
          <a:bodyPr/>
          <a:lstStyle>
            <a:lvl1pPr>
              <a:defRPr/>
            </a:lvl1pPr>
          </a:lstStyle>
          <a:p>
            <a:endParaRPr lang="es-ES" altLang="es-ES"/>
          </a:p>
        </p:txBody>
      </p:sp>
      <p:sp>
        <p:nvSpPr>
          <p:cNvPr id="6216" name="Rectangle 72"/>
          <p:cNvSpPr>
            <a:spLocks noGrp="1" noChangeArrowheads="1"/>
          </p:cNvSpPr>
          <p:nvPr>
            <p:ph type="ftr" sz="quarter" idx="3"/>
          </p:nvPr>
        </p:nvSpPr>
        <p:spPr>
          <a:xfrm>
            <a:off x="3124200" y="6428184"/>
            <a:ext cx="2895600" cy="457200"/>
          </a:xfrm>
          <a:prstGeom prst="rect">
            <a:avLst/>
          </a:prstGeom>
        </p:spPr>
        <p:txBody>
          <a:bodyPr/>
          <a:lstStyle>
            <a:lvl1pPr>
              <a:defRPr/>
            </a:lvl1pPr>
          </a:lstStyle>
          <a:p>
            <a:endParaRPr lang="es-ES" altLang="es-ES"/>
          </a:p>
        </p:txBody>
      </p:sp>
      <p:pic>
        <p:nvPicPr>
          <p:cNvPr id="2" name="Imagen 1" descr="Texto&#10;&#10;El contenido generado por IA puede ser incorrecto.">
            <a:extLst>
              <a:ext uri="{FF2B5EF4-FFF2-40B4-BE49-F238E27FC236}">
                <a16:creationId xmlns:a16="http://schemas.microsoft.com/office/drawing/2014/main" id="{AF6F7376-9C30-FE1D-1A7D-BED2283AE3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260983"/>
            <a:ext cx="2616200" cy="3765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a:xfrm>
            <a:off x="3124200" y="6428184"/>
            <a:ext cx="2895600" cy="457200"/>
          </a:xfrm>
          <a:prstGeom prst="rect">
            <a:avLst/>
          </a:prstGeom>
        </p:spPr>
        <p:txBody>
          <a:bodyPr/>
          <a:lstStyle>
            <a:lvl1pPr>
              <a:defRPr/>
            </a:lvl1pPr>
          </a:lstStyle>
          <a:p>
            <a:endParaRPr lang="es-ES" altLang="es-ES"/>
          </a:p>
        </p:txBody>
      </p:sp>
      <p:sp>
        <p:nvSpPr>
          <p:cNvPr id="6" name="5 Marcador de número de diapositiva"/>
          <p:cNvSpPr>
            <a:spLocks noGrp="1"/>
          </p:cNvSpPr>
          <p:nvPr>
            <p:ph type="sldNum" sz="quarter" idx="12"/>
          </p:nvPr>
        </p:nvSpPr>
        <p:spPr/>
        <p:txBody>
          <a:bodyPr/>
          <a:lstStyle>
            <a:lvl1pPr>
              <a:defRPr/>
            </a:lvl1pPr>
          </a:lstStyle>
          <a:p>
            <a:fld id="{2CC22706-A166-42EE-866C-022F37817672}" type="slidenum">
              <a:rPr lang="es-ES" altLang="es-ES" smtClean="0"/>
              <a:pPr/>
              <a:t>‹Nº›</a:t>
            </a:fld>
            <a:endParaRPr lang="es-ES" altLang="es-ES"/>
          </a:p>
        </p:txBody>
      </p:sp>
    </p:spTree>
    <p:extLst>
      <p:ext uri="{BB962C8B-B14F-4D97-AF65-F5344CB8AC3E}">
        <p14:creationId xmlns:p14="http://schemas.microsoft.com/office/powerpoint/2010/main" val="72196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10350" y="304800"/>
            <a:ext cx="2000250" cy="57150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304800"/>
            <a:ext cx="5848350" cy="5715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a:xfrm>
            <a:off x="3124200" y="6428184"/>
            <a:ext cx="2895600" cy="457200"/>
          </a:xfrm>
          <a:prstGeom prst="rect">
            <a:avLst/>
          </a:prstGeom>
        </p:spPr>
        <p:txBody>
          <a:bodyPr/>
          <a:lstStyle>
            <a:lvl1pPr>
              <a:defRPr/>
            </a:lvl1pPr>
          </a:lstStyle>
          <a:p>
            <a:endParaRPr lang="es-ES" altLang="es-ES"/>
          </a:p>
        </p:txBody>
      </p:sp>
      <p:sp>
        <p:nvSpPr>
          <p:cNvPr id="6" name="5 Marcador de número de diapositiva"/>
          <p:cNvSpPr>
            <a:spLocks noGrp="1"/>
          </p:cNvSpPr>
          <p:nvPr>
            <p:ph type="sldNum" sz="quarter" idx="12"/>
          </p:nvPr>
        </p:nvSpPr>
        <p:spPr/>
        <p:txBody>
          <a:bodyPr/>
          <a:lstStyle>
            <a:lvl1pPr>
              <a:defRPr/>
            </a:lvl1pPr>
          </a:lstStyle>
          <a:p>
            <a:fld id="{65F31C1F-E66E-48EA-9922-512FEDC6692F}" type="slidenum">
              <a:rPr lang="es-ES" altLang="es-ES" smtClean="0"/>
              <a:pPr/>
              <a:t>‹Nº›</a:t>
            </a:fld>
            <a:endParaRPr lang="es-ES" altLang="es-ES"/>
          </a:p>
        </p:txBody>
      </p:sp>
    </p:spTree>
    <p:extLst>
      <p:ext uri="{BB962C8B-B14F-4D97-AF65-F5344CB8AC3E}">
        <p14:creationId xmlns:p14="http://schemas.microsoft.com/office/powerpoint/2010/main" val="68683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vl1pPr>
          </a:lstStyle>
          <a:p>
            <a:r>
              <a:rPr lang="es-ES"/>
              <a:t>Haga clic para modificar el estilo de título del patrón</a:t>
            </a:r>
          </a:p>
        </p:txBody>
      </p:sp>
      <p:sp>
        <p:nvSpPr>
          <p:cNvPr id="3" name="2 Marcador de contenido"/>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6" name="5 Marcador de número de diapositiva"/>
          <p:cNvSpPr>
            <a:spLocks noGrp="1"/>
          </p:cNvSpPr>
          <p:nvPr>
            <p:ph type="sldNum" sz="quarter" idx="12"/>
          </p:nvPr>
        </p:nvSpPr>
        <p:spPr/>
        <p:txBody>
          <a:bodyPr/>
          <a:lstStyle>
            <a:lvl1pPr>
              <a:defRPr/>
            </a:lvl1pPr>
          </a:lstStyle>
          <a:p>
            <a:fld id="{A43813A1-F117-49EB-BABA-FD907F47BC60}" type="slidenum">
              <a:rPr lang="es-ES" altLang="es-ES" smtClean="0"/>
              <a:pPr/>
              <a:t>‹Nº›</a:t>
            </a:fld>
            <a:endParaRPr lang="es-ES" altLang="es-ES"/>
          </a:p>
        </p:txBody>
      </p:sp>
    </p:spTree>
    <p:extLst>
      <p:ext uri="{BB962C8B-B14F-4D97-AF65-F5344CB8AC3E}">
        <p14:creationId xmlns:p14="http://schemas.microsoft.com/office/powerpoint/2010/main" val="30857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s-ES"/>
          </a:p>
        </p:txBody>
      </p:sp>
      <p:sp>
        <p:nvSpPr>
          <p:cNvPr id="5" name="4 Marcador de pie de página"/>
          <p:cNvSpPr>
            <a:spLocks noGrp="1"/>
          </p:cNvSpPr>
          <p:nvPr>
            <p:ph type="ftr" sz="quarter" idx="11"/>
          </p:nvPr>
        </p:nvSpPr>
        <p:spPr>
          <a:xfrm>
            <a:off x="3124200" y="6428184"/>
            <a:ext cx="2895600" cy="457200"/>
          </a:xfrm>
          <a:prstGeom prst="rect">
            <a:avLst/>
          </a:prstGeom>
        </p:spPr>
        <p:txBody>
          <a:bodyPr/>
          <a:lstStyle>
            <a:lvl1pPr>
              <a:defRPr/>
            </a:lvl1pPr>
          </a:lstStyle>
          <a:p>
            <a:endParaRPr lang="es-ES" altLang="es-ES"/>
          </a:p>
        </p:txBody>
      </p:sp>
      <p:sp>
        <p:nvSpPr>
          <p:cNvPr id="6" name="5 Marcador de número de diapositiva"/>
          <p:cNvSpPr>
            <a:spLocks noGrp="1"/>
          </p:cNvSpPr>
          <p:nvPr>
            <p:ph type="sldNum" sz="quarter" idx="12"/>
          </p:nvPr>
        </p:nvSpPr>
        <p:spPr/>
        <p:txBody>
          <a:bodyPr/>
          <a:lstStyle>
            <a:lvl1pPr>
              <a:defRPr/>
            </a:lvl1pPr>
          </a:lstStyle>
          <a:p>
            <a:fld id="{690B7892-778B-4604-9534-93FCB13CB688}" type="slidenum">
              <a:rPr lang="es-ES" altLang="es-ES" smtClean="0"/>
              <a:pPr/>
              <a:t>‹Nº›</a:t>
            </a:fld>
            <a:endParaRPr lang="es-ES" altLang="es-ES"/>
          </a:p>
        </p:txBody>
      </p:sp>
    </p:spTree>
    <p:extLst>
      <p:ext uri="{BB962C8B-B14F-4D97-AF65-F5344CB8AC3E}">
        <p14:creationId xmlns:p14="http://schemas.microsoft.com/office/powerpoint/2010/main" val="296568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6" name="5 Marcador de pie de página"/>
          <p:cNvSpPr>
            <a:spLocks noGrp="1"/>
          </p:cNvSpPr>
          <p:nvPr>
            <p:ph type="ftr" sz="quarter" idx="11"/>
          </p:nvPr>
        </p:nvSpPr>
        <p:spPr>
          <a:xfrm>
            <a:off x="3124200" y="6428184"/>
            <a:ext cx="2895600" cy="457200"/>
          </a:xfrm>
          <a:prstGeom prst="rect">
            <a:avLst/>
          </a:prstGeom>
        </p:spPr>
        <p:txBody>
          <a:bodyPr/>
          <a:lstStyle>
            <a:lvl1pPr>
              <a:defRPr/>
            </a:lvl1pPr>
          </a:lstStyle>
          <a:p>
            <a:endParaRPr lang="es-ES" altLang="es-ES"/>
          </a:p>
        </p:txBody>
      </p:sp>
      <p:sp>
        <p:nvSpPr>
          <p:cNvPr id="7" name="6 Marcador de número de diapositiva"/>
          <p:cNvSpPr>
            <a:spLocks noGrp="1"/>
          </p:cNvSpPr>
          <p:nvPr>
            <p:ph type="sldNum" sz="quarter" idx="12"/>
          </p:nvPr>
        </p:nvSpPr>
        <p:spPr/>
        <p:txBody>
          <a:bodyPr/>
          <a:lstStyle>
            <a:lvl1pPr>
              <a:defRPr/>
            </a:lvl1pPr>
          </a:lstStyle>
          <a:p>
            <a:fld id="{88D613AF-69F3-4602-B565-906FE6A91ACA}" type="slidenum">
              <a:rPr lang="es-ES" altLang="es-ES" smtClean="0"/>
              <a:pPr/>
              <a:t>‹Nº›</a:t>
            </a:fld>
            <a:endParaRPr lang="es-ES" altLang="es-ES"/>
          </a:p>
        </p:txBody>
      </p:sp>
    </p:spTree>
    <p:extLst>
      <p:ext uri="{BB962C8B-B14F-4D97-AF65-F5344CB8AC3E}">
        <p14:creationId xmlns:p14="http://schemas.microsoft.com/office/powerpoint/2010/main" val="26580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 altLang="es-ES"/>
          </a:p>
        </p:txBody>
      </p:sp>
      <p:sp>
        <p:nvSpPr>
          <p:cNvPr id="8" name="7 Marcador de pie de página"/>
          <p:cNvSpPr>
            <a:spLocks noGrp="1"/>
          </p:cNvSpPr>
          <p:nvPr>
            <p:ph type="ftr" sz="quarter" idx="11"/>
          </p:nvPr>
        </p:nvSpPr>
        <p:spPr>
          <a:xfrm>
            <a:off x="3124200" y="6428184"/>
            <a:ext cx="2895600" cy="457200"/>
          </a:xfrm>
          <a:prstGeom prst="rect">
            <a:avLst/>
          </a:prstGeom>
        </p:spPr>
        <p:txBody>
          <a:bodyPr/>
          <a:lstStyle>
            <a:lvl1pPr>
              <a:defRPr/>
            </a:lvl1pPr>
          </a:lstStyle>
          <a:p>
            <a:endParaRPr lang="es-ES" altLang="es-ES"/>
          </a:p>
        </p:txBody>
      </p:sp>
      <p:sp>
        <p:nvSpPr>
          <p:cNvPr id="9" name="8 Marcador de número de diapositiva"/>
          <p:cNvSpPr>
            <a:spLocks noGrp="1"/>
          </p:cNvSpPr>
          <p:nvPr>
            <p:ph type="sldNum" sz="quarter" idx="12"/>
          </p:nvPr>
        </p:nvSpPr>
        <p:spPr/>
        <p:txBody>
          <a:bodyPr/>
          <a:lstStyle>
            <a:lvl1pPr>
              <a:defRPr/>
            </a:lvl1pPr>
          </a:lstStyle>
          <a:p>
            <a:fld id="{055A2E85-DBE8-4118-95BC-A57EC371A644}" type="slidenum">
              <a:rPr lang="es-ES" altLang="es-ES" smtClean="0"/>
              <a:pPr/>
              <a:t>‹Nº›</a:t>
            </a:fld>
            <a:endParaRPr lang="es-ES" altLang="es-ES"/>
          </a:p>
        </p:txBody>
      </p:sp>
    </p:spTree>
    <p:extLst>
      <p:ext uri="{BB962C8B-B14F-4D97-AF65-F5344CB8AC3E}">
        <p14:creationId xmlns:p14="http://schemas.microsoft.com/office/powerpoint/2010/main" val="413218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 altLang="es-ES"/>
          </a:p>
        </p:txBody>
      </p:sp>
      <p:sp>
        <p:nvSpPr>
          <p:cNvPr id="4" name="3 Marcador de pie de página"/>
          <p:cNvSpPr>
            <a:spLocks noGrp="1"/>
          </p:cNvSpPr>
          <p:nvPr>
            <p:ph type="ftr" sz="quarter" idx="11"/>
          </p:nvPr>
        </p:nvSpPr>
        <p:spPr>
          <a:xfrm>
            <a:off x="3124200" y="6428184"/>
            <a:ext cx="2895600" cy="457200"/>
          </a:xfrm>
          <a:prstGeom prst="rect">
            <a:avLst/>
          </a:prstGeom>
        </p:spPr>
        <p:txBody>
          <a:bodyPr/>
          <a:lstStyle>
            <a:lvl1pPr>
              <a:defRPr/>
            </a:lvl1pPr>
          </a:lstStyle>
          <a:p>
            <a:endParaRPr lang="es-ES" altLang="es-ES"/>
          </a:p>
        </p:txBody>
      </p:sp>
      <p:sp>
        <p:nvSpPr>
          <p:cNvPr id="5" name="4 Marcador de número de diapositiva"/>
          <p:cNvSpPr>
            <a:spLocks noGrp="1"/>
          </p:cNvSpPr>
          <p:nvPr>
            <p:ph type="sldNum" sz="quarter" idx="12"/>
          </p:nvPr>
        </p:nvSpPr>
        <p:spPr/>
        <p:txBody>
          <a:bodyPr/>
          <a:lstStyle>
            <a:lvl1pPr>
              <a:defRPr/>
            </a:lvl1pPr>
          </a:lstStyle>
          <a:p>
            <a:fld id="{444E5AA7-AD31-4E91-A8FF-B601276CCAAA}" type="slidenum">
              <a:rPr lang="es-ES" altLang="es-ES" smtClean="0"/>
              <a:pPr/>
              <a:t>‹Nº›</a:t>
            </a:fld>
            <a:endParaRPr lang="es-ES" altLang="es-ES"/>
          </a:p>
        </p:txBody>
      </p:sp>
    </p:spTree>
    <p:extLst>
      <p:ext uri="{BB962C8B-B14F-4D97-AF65-F5344CB8AC3E}">
        <p14:creationId xmlns:p14="http://schemas.microsoft.com/office/powerpoint/2010/main" val="211520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s-ES"/>
          </a:p>
        </p:txBody>
      </p:sp>
      <p:sp>
        <p:nvSpPr>
          <p:cNvPr id="4" name="3 Marcador de número de diapositiva"/>
          <p:cNvSpPr>
            <a:spLocks noGrp="1"/>
          </p:cNvSpPr>
          <p:nvPr>
            <p:ph type="sldNum" sz="quarter" idx="12"/>
          </p:nvPr>
        </p:nvSpPr>
        <p:spPr/>
        <p:txBody>
          <a:bodyPr/>
          <a:lstStyle>
            <a:lvl1pPr>
              <a:defRPr/>
            </a:lvl1pPr>
          </a:lstStyle>
          <a:p>
            <a:fld id="{6695668C-015D-409B-86E4-3F280AC4791E}" type="slidenum">
              <a:rPr lang="es-ES" altLang="es-ES" smtClean="0"/>
              <a:pPr/>
              <a:t>‹Nº›</a:t>
            </a:fld>
            <a:endParaRPr lang="es-ES" altLang="es-ES"/>
          </a:p>
        </p:txBody>
      </p:sp>
    </p:spTree>
    <p:extLst>
      <p:ext uri="{BB962C8B-B14F-4D97-AF65-F5344CB8AC3E}">
        <p14:creationId xmlns:p14="http://schemas.microsoft.com/office/powerpoint/2010/main" val="144792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7" name="6 Marcador de número de diapositiva"/>
          <p:cNvSpPr>
            <a:spLocks noGrp="1"/>
          </p:cNvSpPr>
          <p:nvPr>
            <p:ph type="sldNum" sz="quarter" idx="12"/>
          </p:nvPr>
        </p:nvSpPr>
        <p:spPr/>
        <p:txBody>
          <a:bodyPr/>
          <a:lstStyle>
            <a:lvl1pPr>
              <a:defRPr/>
            </a:lvl1pPr>
          </a:lstStyle>
          <a:p>
            <a:fld id="{C37EAF88-6B4C-4A22-A249-12B63674E911}" type="slidenum">
              <a:rPr lang="es-ES" altLang="es-ES" smtClean="0"/>
              <a:pPr/>
              <a:t>‹Nº›</a:t>
            </a:fld>
            <a:endParaRPr lang="es-ES" altLang="es-ES"/>
          </a:p>
        </p:txBody>
      </p:sp>
    </p:spTree>
    <p:extLst>
      <p:ext uri="{BB962C8B-B14F-4D97-AF65-F5344CB8AC3E}">
        <p14:creationId xmlns:p14="http://schemas.microsoft.com/office/powerpoint/2010/main" val="235420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
          </a:p>
        </p:txBody>
      </p:sp>
      <p:sp>
        <p:nvSpPr>
          <p:cNvPr id="6" name="5 Marcador de pie de página"/>
          <p:cNvSpPr>
            <a:spLocks noGrp="1"/>
          </p:cNvSpPr>
          <p:nvPr>
            <p:ph type="ftr" sz="quarter" idx="11"/>
          </p:nvPr>
        </p:nvSpPr>
        <p:spPr>
          <a:xfrm>
            <a:off x="3124200" y="6428184"/>
            <a:ext cx="2895600" cy="457200"/>
          </a:xfrm>
          <a:prstGeom prst="rect">
            <a:avLst/>
          </a:prstGeom>
        </p:spPr>
        <p:txBody>
          <a:bodyPr/>
          <a:lstStyle>
            <a:lvl1pPr>
              <a:defRPr/>
            </a:lvl1pPr>
          </a:lstStyle>
          <a:p>
            <a:endParaRPr lang="es-ES" altLang="es-ES"/>
          </a:p>
        </p:txBody>
      </p:sp>
      <p:sp>
        <p:nvSpPr>
          <p:cNvPr id="7" name="6 Marcador de número de diapositiva"/>
          <p:cNvSpPr>
            <a:spLocks noGrp="1"/>
          </p:cNvSpPr>
          <p:nvPr>
            <p:ph type="sldNum" sz="quarter" idx="12"/>
          </p:nvPr>
        </p:nvSpPr>
        <p:spPr/>
        <p:txBody>
          <a:bodyPr/>
          <a:lstStyle>
            <a:lvl1pPr>
              <a:defRPr/>
            </a:lvl1pPr>
          </a:lstStyle>
          <a:p>
            <a:fld id="{6ECD687A-4F4C-4536-A380-80860B57A2EA}" type="slidenum">
              <a:rPr lang="es-ES" altLang="es-ES" smtClean="0"/>
              <a:pPr/>
              <a:t>‹Nº›</a:t>
            </a:fld>
            <a:endParaRPr lang="es-ES" altLang="es-ES"/>
          </a:p>
        </p:txBody>
      </p:sp>
    </p:spTree>
    <p:extLst>
      <p:ext uri="{BB962C8B-B14F-4D97-AF65-F5344CB8AC3E}">
        <p14:creationId xmlns:p14="http://schemas.microsoft.com/office/powerpoint/2010/main" val="276528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27" name="Group 3"/>
            <p:cNvGrpSpPr>
              <a:grpSpLocks/>
            </p:cNvGrpSpPr>
            <p:nvPr/>
          </p:nvGrpSpPr>
          <p:grpSpPr bwMode="auto">
            <a:xfrm>
              <a:off x="0" y="0"/>
              <a:ext cx="5760" cy="4320"/>
              <a:chOff x="0" y="0"/>
              <a:chExt cx="5760" cy="4320"/>
            </a:xfrm>
          </p:grpSpPr>
          <p:grpSp>
            <p:nvGrpSpPr>
              <p:cNvPr id="1028" name="Group 4"/>
              <p:cNvGrpSpPr>
                <a:grpSpLocks/>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nvGrpSpPr>
              <p:cNvPr id="1051" name="Group 27"/>
              <p:cNvGrpSpPr>
                <a:grpSpLocks/>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82"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nvGrpSpPr>
            <p:cNvPr id="1083" name="Group 59"/>
            <p:cNvGrpSpPr>
              <a:grpSpLocks/>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86"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grpSp>
      <p:sp>
        <p:nvSpPr>
          <p:cNvPr id="1087" name="Rectangle 63"/>
          <p:cNvSpPr>
            <a:spLocks noGrp="1" noChangeArrowheads="1"/>
          </p:cNvSpPr>
          <p:nvPr>
            <p:ph type="title"/>
          </p:nvPr>
        </p:nvSpPr>
        <p:spPr bwMode="auto">
          <a:xfrm>
            <a:off x="1524000" y="304800"/>
            <a:ext cx="6858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s-ES" altLang="es-ES"/>
              <a:t>Haga clic para modificar el estilo de título del patrón</a:t>
            </a:r>
          </a:p>
        </p:txBody>
      </p:sp>
      <p:sp>
        <p:nvSpPr>
          <p:cNvPr id="108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s-ES" altLang="es-ES"/>
          </a:p>
        </p:txBody>
      </p:sp>
      <p:sp>
        <p:nvSpPr>
          <p:cNvPr id="1094" name="Rectangle 70"/>
          <p:cNvSpPr>
            <a:spLocks noGrp="1" noChangeArrowheads="1"/>
          </p:cNvSpPr>
          <p:nvPr>
            <p:ph type="sldNum" sz="quarter" idx="4"/>
          </p:nvPr>
        </p:nvSpPr>
        <p:spPr bwMode="auto">
          <a:xfrm>
            <a:off x="7131496" y="6356176"/>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9D3F1D91-238F-41EC-8F69-4D54EA7BCD80}" type="slidenum">
              <a:rPr lang="es-ES" altLang="es-ES" smtClean="0"/>
              <a:pPr/>
              <a:t>‹Nº›</a:t>
            </a:fld>
            <a:endParaRPr lang="es-ES" altLang="es-ES"/>
          </a:p>
        </p:txBody>
      </p:sp>
      <p:pic>
        <p:nvPicPr>
          <p:cNvPr id="4" name="Imagen 3" descr="Texto&#10;&#10;El contenido generado por IA puede ser incorrecto.">
            <a:extLst>
              <a:ext uri="{FF2B5EF4-FFF2-40B4-BE49-F238E27FC236}">
                <a16:creationId xmlns:a16="http://schemas.microsoft.com/office/drawing/2014/main" id="{C86137A4-6157-ABC8-4DC8-CFDD0446AF9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019800" y="260983"/>
            <a:ext cx="2616200" cy="376555"/>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y.kristjanpoller@usm.c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bin"/><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file:///\\localhost\PVG\Respaldo%2002_01_2013\Respaldo_VEspecial\USM\Gestio&#769;n%20de%20Operaciones%20I\Macintosh%20HD:Users:pabloviveros:Dropbox:Ayudanti&#769;a%20GEO%201%20DIURNO:Material%20de%20Escalona:Guias_ejercicio_ICN343_ICN344:Guia_Planificacion_Agregada_ICN343.doc!OLE_LINK1"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4"/>
          <p:cNvSpPr>
            <a:spLocks noGrp="1" noChangeArrowheads="1"/>
          </p:cNvSpPr>
          <p:nvPr>
            <p:ph type="subTitle" idx="1"/>
          </p:nvPr>
        </p:nvSpPr>
        <p:spPr>
          <a:xfrm>
            <a:off x="4730080" y="4845050"/>
            <a:ext cx="3946376" cy="1032222"/>
          </a:xfrm>
        </p:spPr>
        <p:txBody>
          <a:bodyPr lIns="92075" tIns="46038" rIns="92075" bIns="46038" rtlCol="0" anchor="ctr">
            <a:normAutofit/>
          </a:bodyPr>
          <a:lstStyle/>
          <a:p>
            <a:pPr eaLnBrk="1" fontAlgn="auto" hangingPunct="1">
              <a:spcAft>
                <a:spcPts val="0"/>
              </a:spcAft>
              <a:buFont typeface="Arial" pitchFamily="34" charset="0"/>
              <a:buNone/>
              <a:defRPr/>
            </a:pPr>
            <a:r>
              <a:rPr lang="es-ES_tradnl" sz="2000" dirty="0"/>
              <a:t>Prof. Tomás Grubessich F.</a:t>
            </a:r>
          </a:p>
          <a:p>
            <a:pPr eaLnBrk="1" fontAlgn="auto" hangingPunct="1">
              <a:spcAft>
                <a:spcPts val="0"/>
              </a:spcAft>
              <a:buFont typeface="Arial" pitchFamily="34" charset="0"/>
              <a:buNone/>
              <a:defRPr/>
            </a:pPr>
            <a:r>
              <a:rPr lang="es-ES_tradnl" sz="2000" dirty="0">
                <a:hlinkClick r:id="rId3"/>
              </a:rPr>
              <a:t>tomas.grubessich@usm.cl</a:t>
            </a:r>
            <a:r>
              <a:rPr lang="es-ES_tradnl" sz="2000" dirty="0"/>
              <a:t> </a:t>
            </a:r>
          </a:p>
          <a:p>
            <a:pPr eaLnBrk="1" fontAlgn="auto" hangingPunct="1">
              <a:spcAft>
                <a:spcPts val="0"/>
              </a:spcAft>
              <a:buFont typeface="Arial" pitchFamily="34" charset="0"/>
              <a:buNone/>
              <a:defRPr/>
            </a:pPr>
            <a:endParaRPr lang="es-ES_tradnl" dirty="0"/>
          </a:p>
        </p:txBody>
      </p:sp>
      <p:pic>
        <p:nvPicPr>
          <p:cNvPr id="7066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0059" y="5589240"/>
            <a:ext cx="1229949" cy="1224136"/>
          </a:xfrm>
          <a:prstGeom prst="rect">
            <a:avLst/>
          </a:prstGeom>
          <a:noFill/>
          <a:ln>
            <a:noFill/>
          </a:ln>
          <a:effectLst>
            <a:prstShdw prst="shdw17" dist="17961" dir="2700000">
              <a:schemeClr val="bg2"/>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1 CuadroTexto"/>
          <p:cNvSpPr txBox="1"/>
          <p:nvPr/>
        </p:nvSpPr>
        <p:spPr>
          <a:xfrm>
            <a:off x="1012048" y="3140968"/>
            <a:ext cx="7036223" cy="461665"/>
          </a:xfrm>
          <a:prstGeom prst="rect">
            <a:avLst/>
          </a:prstGeom>
          <a:noFill/>
        </p:spPr>
        <p:txBody>
          <a:bodyPr wrap="square">
            <a:spAutoFit/>
          </a:bodyPr>
          <a:lstStyle/>
          <a:p>
            <a:pPr>
              <a:defRPr/>
            </a:pPr>
            <a:r>
              <a:rPr lang="es-CL" dirty="0">
                <a:latin typeface="+mj-lt"/>
              </a:rPr>
              <a:t>Capítulo 4. Planificación de la producción</a:t>
            </a:r>
          </a:p>
        </p:txBody>
      </p:sp>
      <p:sp>
        <p:nvSpPr>
          <p:cNvPr id="5" name="Rectangle 23">
            <a:extLst>
              <a:ext uri="{FF2B5EF4-FFF2-40B4-BE49-F238E27FC236}">
                <a16:creationId xmlns:a16="http://schemas.microsoft.com/office/drawing/2014/main" id="{718917E1-73E8-3E5A-A99F-F364FA733435}"/>
              </a:ext>
            </a:extLst>
          </p:cNvPr>
          <p:cNvSpPr>
            <a:spLocks noGrp="1" noChangeArrowheads="1"/>
          </p:cNvSpPr>
          <p:nvPr>
            <p:ph type="ctrTitle"/>
          </p:nvPr>
        </p:nvSpPr>
        <p:spPr>
          <a:xfrm>
            <a:off x="1259632" y="1709936"/>
            <a:ext cx="6984776" cy="1143000"/>
          </a:xfrm>
        </p:spPr>
        <p:txBody>
          <a:bodyPr lIns="92075" tIns="46038" rIns="92075" bIns="46038" anchor="ctr" anchorCtr="0"/>
          <a:lstStyle/>
          <a:p>
            <a:pPr eaLnBrk="1" fontAlgn="auto" hangingPunct="1">
              <a:spcAft>
                <a:spcPts val="0"/>
              </a:spcAft>
              <a:defRPr/>
            </a:pPr>
            <a:r>
              <a:rPr lang="es-MX" sz="2800" b="1" dirty="0">
                <a:solidFill>
                  <a:schemeClr val="tx1"/>
                </a:solidFill>
              </a:rPr>
              <a:t>Administración de la Producción – ICN345</a:t>
            </a:r>
          </a:p>
        </p:txBody>
      </p:sp>
    </p:spTree>
    <p:extLst>
      <p:ext uri="{BB962C8B-B14F-4D97-AF65-F5344CB8AC3E}">
        <p14:creationId xmlns:p14="http://schemas.microsoft.com/office/powerpoint/2010/main" val="694307999"/>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ext Box 3"/>
          <p:cNvSpPr txBox="1">
            <a:spLocks noChangeArrowheads="1"/>
          </p:cNvSpPr>
          <p:nvPr/>
        </p:nvSpPr>
        <p:spPr bwMode="auto">
          <a:xfrm>
            <a:off x="971600" y="1129968"/>
            <a:ext cx="763900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Programa maestro de producción (MPS).</a:t>
            </a:r>
          </a:p>
          <a:p>
            <a:pPr algn="just"/>
            <a:endParaRPr lang="es-ES_tradnl" dirty="0">
              <a:solidFill>
                <a:srgbClr val="000000"/>
              </a:solidFill>
            </a:endParaRPr>
          </a:p>
          <a:p>
            <a:pPr algn="just"/>
            <a:r>
              <a:rPr lang="es-ES_tradnl" dirty="0">
                <a:solidFill>
                  <a:srgbClr val="000000"/>
                </a:solidFill>
              </a:rPr>
              <a:t>Especifica las fechas y las cantidades de producción que corresponden a cada uno de los elementos de la familia de productos (manufactura).</a:t>
            </a:r>
          </a:p>
        </p:txBody>
      </p:sp>
      <p:sp>
        <p:nvSpPr>
          <p:cNvPr id="771076" name="Rectangle 4"/>
          <p:cNvSpPr>
            <a:spLocks noChangeArrowheads="1"/>
          </p:cNvSpPr>
          <p:nvPr/>
        </p:nvSpPr>
        <p:spPr bwMode="auto">
          <a:xfrm>
            <a:off x="2051050" y="598711"/>
            <a:ext cx="50022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RELACION CON OTROS PLANES</a:t>
            </a:r>
          </a:p>
        </p:txBody>
      </p:sp>
      <p:pic>
        <p:nvPicPr>
          <p:cNvPr id="3727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884" y="4077072"/>
            <a:ext cx="6076950" cy="219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10</a:t>
            </a:fld>
            <a:endParaRPr lang="es-ES" altLang="es-ES"/>
          </a:p>
        </p:txBody>
      </p:sp>
    </p:spTree>
    <p:extLst>
      <p:ext uri="{BB962C8B-B14F-4D97-AF65-F5344CB8AC3E}">
        <p14:creationId xmlns:p14="http://schemas.microsoft.com/office/powerpoint/2010/main" val="211183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743272" y="1120750"/>
            <a:ext cx="8077200" cy="410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Programa de la fuerza de trabajo (servicios).</a:t>
            </a:r>
          </a:p>
          <a:p>
            <a:pPr algn="just"/>
            <a:endParaRPr lang="es-ES_tradnl" dirty="0">
              <a:solidFill>
                <a:srgbClr val="000000"/>
              </a:solidFill>
            </a:endParaRPr>
          </a:p>
          <a:p>
            <a:pPr algn="just"/>
            <a:r>
              <a:rPr lang="es-ES_tradnl" dirty="0">
                <a:solidFill>
                  <a:srgbClr val="000000"/>
                </a:solidFill>
              </a:rPr>
              <a:t>El programa de la fuerza de trabajo especifica los detalles del programa de trabajo para cada categoría de empleado.</a:t>
            </a:r>
          </a:p>
          <a:p>
            <a:pPr algn="just"/>
            <a:endParaRPr lang="es-ES_tradnl" dirty="0">
              <a:solidFill>
                <a:srgbClr val="000000"/>
              </a:solidFill>
            </a:endParaRPr>
          </a:p>
          <a:p>
            <a:pPr algn="just"/>
            <a:r>
              <a:rPr lang="es-ES_tradnl" u="sng" dirty="0">
                <a:solidFill>
                  <a:srgbClr val="000000"/>
                </a:solidFill>
              </a:rPr>
              <a:t>Ejemplo.</a:t>
            </a:r>
          </a:p>
          <a:p>
            <a:pPr algn="just"/>
            <a:endParaRPr lang="es-ES_tradnl" u="sng" dirty="0">
              <a:solidFill>
                <a:srgbClr val="000000"/>
              </a:solidFill>
            </a:endParaRPr>
          </a:p>
          <a:p>
            <a:pPr algn="just"/>
            <a:r>
              <a:rPr lang="es-ES_tradnl" dirty="0">
                <a:solidFill>
                  <a:srgbClr val="000000"/>
                </a:solidFill>
              </a:rPr>
              <a:t>Un plan de personal podría asignar 10 guardias de “seguridad ciudadana” para el turno de noche. El programa de personal podría asignar a 3 guardias para el trabajo de lunes a jueves y a los otros 7 para el trabajo de viernes a domingo.</a:t>
            </a:r>
          </a:p>
        </p:txBody>
      </p:sp>
      <p:sp>
        <p:nvSpPr>
          <p:cNvPr id="773123" name="Rectangle 3"/>
          <p:cNvSpPr>
            <a:spLocks noChangeArrowheads="1"/>
          </p:cNvSpPr>
          <p:nvPr/>
        </p:nvSpPr>
        <p:spPr bwMode="auto">
          <a:xfrm>
            <a:off x="2051050" y="598711"/>
            <a:ext cx="50022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RELACION CON OTROS PLANES</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11</a:t>
            </a:fld>
            <a:endParaRPr lang="es-ES" altLang="es-ES"/>
          </a:p>
        </p:txBody>
      </p:sp>
    </p:spTree>
    <p:extLst>
      <p:ext uri="{BB962C8B-B14F-4D97-AF65-F5344CB8AC3E}">
        <p14:creationId xmlns:p14="http://schemas.microsoft.com/office/powerpoint/2010/main" val="401852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375811" name="Text Box 3"/>
          <p:cNvSpPr txBox="1">
            <a:spLocks noChangeArrowheads="1"/>
          </p:cNvSpPr>
          <p:nvPr/>
        </p:nvSpPr>
        <p:spPr bwMode="auto">
          <a:xfrm>
            <a:off x="755576" y="1108918"/>
            <a:ext cx="8077200" cy="4770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¿Porqué la planificación es </a:t>
            </a:r>
            <a:r>
              <a:rPr lang="es-ES_tradnl" i="1" u="sng" dirty="0">
                <a:solidFill>
                  <a:srgbClr val="000000"/>
                </a:solidFill>
              </a:rPr>
              <a:t>agregada</a:t>
            </a:r>
            <a:r>
              <a:rPr lang="es-ES_tradnl" u="sng" dirty="0">
                <a:solidFill>
                  <a:srgbClr val="000000"/>
                </a:solidFill>
              </a:rPr>
              <a:t>?</a:t>
            </a:r>
          </a:p>
          <a:p>
            <a:pPr algn="just"/>
            <a:endParaRPr lang="es-ES_tradnl" dirty="0">
              <a:solidFill>
                <a:srgbClr val="000000"/>
              </a:solidFill>
            </a:endParaRPr>
          </a:p>
          <a:p>
            <a:pPr algn="just"/>
            <a:r>
              <a:rPr lang="es-ES_tradnl" sz="2000" dirty="0">
                <a:solidFill>
                  <a:srgbClr val="000000"/>
                </a:solidFill>
              </a:rPr>
              <a:t>Puesto que es imposible considerar cada pequeño detalle asociado al proceso de producción (o prestación de servicio) y mantener un horizonte de planeación tan grande (6 a 18 meses), es obligatorio agregar la información, es decir, los planes agregados no especifican detalles.  Son acumulados.</a:t>
            </a:r>
          </a:p>
          <a:p>
            <a:pPr algn="just"/>
            <a:endParaRPr lang="es-ES_tradnl" sz="2000" dirty="0">
              <a:solidFill>
                <a:srgbClr val="000000"/>
              </a:solidFill>
            </a:endParaRPr>
          </a:p>
          <a:p>
            <a:pPr algn="just"/>
            <a:r>
              <a:rPr lang="es-CL" sz="2000" dirty="0">
                <a:solidFill>
                  <a:srgbClr val="000000"/>
                </a:solidFill>
              </a:rPr>
              <a:t>Buscar la combinación de nivel de fuerza de trabajo y nivel de inventario que </a:t>
            </a:r>
            <a:r>
              <a:rPr lang="es-CL" sz="2000" u="sng" dirty="0">
                <a:solidFill>
                  <a:srgbClr val="000000"/>
                </a:solidFill>
              </a:rPr>
              <a:t>minimice los costos totales</a:t>
            </a:r>
            <a:r>
              <a:rPr lang="es-CL" sz="2000" dirty="0">
                <a:solidFill>
                  <a:srgbClr val="000000"/>
                </a:solidFill>
              </a:rPr>
              <a:t> relacionados con producción en el periodo de planificación.</a:t>
            </a:r>
          </a:p>
          <a:p>
            <a:pPr algn="just"/>
            <a:endParaRPr lang="es-CL" sz="2000" dirty="0">
              <a:solidFill>
                <a:srgbClr val="000000"/>
              </a:solidFill>
            </a:endParaRPr>
          </a:p>
          <a:p>
            <a:pPr algn="just"/>
            <a:r>
              <a:rPr lang="es-CL" sz="2000" dirty="0">
                <a:solidFill>
                  <a:srgbClr val="000000"/>
                </a:solidFill>
              </a:rPr>
              <a:t>Utilización productiva de los recursos humanos, equipos, etc.</a:t>
            </a:r>
          </a:p>
          <a:p>
            <a:pPr algn="just"/>
            <a:endParaRPr lang="es-CL" dirty="0">
              <a:solidFill>
                <a:srgbClr val="000000"/>
              </a:solidFill>
            </a:endParaRPr>
          </a:p>
          <a:p>
            <a:pPr algn="just"/>
            <a:endParaRPr lang="es-ES_tradnl" dirty="0">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12</a:t>
            </a:fld>
            <a:endParaRPr lang="es-ES" altLang="es-ES"/>
          </a:p>
        </p:txBody>
      </p:sp>
    </p:spTree>
    <p:extLst>
      <p:ext uri="{BB962C8B-B14F-4D97-AF65-F5344CB8AC3E}">
        <p14:creationId xmlns:p14="http://schemas.microsoft.com/office/powerpoint/2010/main" val="288113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3"/>
          <p:cNvSpPr txBox="1">
            <a:spLocks noChangeArrowheads="1"/>
          </p:cNvSpPr>
          <p:nvPr/>
        </p:nvSpPr>
        <p:spPr bwMode="auto">
          <a:xfrm>
            <a:off x="671264" y="1115665"/>
            <a:ext cx="8077200" cy="447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Acumulación.</a:t>
            </a:r>
          </a:p>
          <a:p>
            <a:pPr algn="just"/>
            <a:endParaRPr lang="es-ES_tradnl" dirty="0">
              <a:solidFill>
                <a:srgbClr val="000000"/>
              </a:solidFill>
            </a:endParaRPr>
          </a:p>
          <a:p>
            <a:pPr algn="just"/>
            <a:r>
              <a:rPr lang="es-ES_tradnl" dirty="0">
                <a:solidFill>
                  <a:srgbClr val="000000"/>
                </a:solidFill>
              </a:rPr>
              <a:t>Los planes de producción y de personal se elaborar a partir del agrupamiento o acumulación de productos, servicios, unidades trabajo y/o unidades de tiempo similares. </a:t>
            </a:r>
          </a:p>
          <a:p>
            <a:pPr algn="just"/>
            <a:endParaRPr lang="es-ES_tradnl" dirty="0">
              <a:solidFill>
                <a:srgbClr val="000000"/>
              </a:solidFill>
            </a:endParaRPr>
          </a:p>
          <a:p>
            <a:pPr algn="just"/>
            <a:r>
              <a:rPr lang="es-ES_tradnl" dirty="0">
                <a:solidFill>
                  <a:srgbClr val="000000"/>
                </a:solidFill>
              </a:rPr>
              <a:t>En general las organizaciones agrupan:</a:t>
            </a:r>
          </a:p>
          <a:p>
            <a:pPr algn="just"/>
            <a:endParaRPr lang="es-ES_tradnl" dirty="0">
              <a:solidFill>
                <a:srgbClr val="000000"/>
              </a:solidFill>
            </a:endParaRPr>
          </a:p>
          <a:p>
            <a:pPr lvl="1" algn="just">
              <a:buFontTx/>
              <a:buChar char="•"/>
            </a:pPr>
            <a:r>
              <a:rPr lang="es-ES_tradnl" dirty="0">
                <a:solidFill>
                  <a:srgbClr val="000000"/>
                </a:solidFill>
              </a:rPr>
              <a:t>Productos o servicios.</a:t>
            </a:r>
          </a:p>
          <a:p>
            <a:pPr lvl="1" algn="just">
              <a:buFontTx/>
              <a:buChar char="•"/>
            </a:pPr>
            <a:r>
              <a:rPr lang="es-ES_tradnl" dirty="0">
                <a:solidFill>
                  <a:srgbClr val="000000"/>
                </a:solidFill>
              </a:rPr>
              <a:t>Mano de obra.</a:t>
            </a:r>
          </a:p>
          <a:p>
            <a:pPr lvl="1" algn="just">
              <a:buFontTx/>
              <a:buChar char="•"/>
            </a:pPr>
            <a:r>
              <a:rPr lang="es-ES_tradnl" dirty="0">
                <a:solidFill>
                  <a:srgbClr val="000000"/>
                </a:solidFill>
              </a:rPr>
              <a:t>Tiempo.</a:t>
            </a:r>
          </a:p>
          <a:p>
            <a:pPr algn="just"/>
            <a:endParaRPr lang="es-ES_tradnl" dirty="0">
              <a:solidFill>
                <a:srgbClr val="000000"/>
              </a:solidFill>
            </a:endParaRPr>
          </a:p>
        </p:txBody>
      </p:sp>
      <p:sp>
        <p:nvSpPr>
          <p:cNvPr id="768004" name="Rectangle 4"/>
          <p:cNvSpPr>
            <a:spLocks noChangeArrowheads="1"/>
          </p:cNvSpPr>
          <p:nvPr/>
        </p:nvSpPr>
        <p:spPr bwMode="auto">
          <a:xfrm>
            <a:off x="3203575" y="526703"/>
            <a:ext cx="257175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ACUMULACION</a:t>
            </a:r>
          </a:p>
        </p:txBody>
      </p:sp>
      <p:pic>
        <p:nvPicPr>
          <p:cNvPr id="3768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8988" y="3875088"/>
            <a:ext cx="4448175" cy="2817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13</a:t>
            </a:fld>
            <a:endParaRPr lang="es-ES" altLang="es-ES"/>
          </a:p>
        </p:txBody>
      </p:sp>
    </p:spTree>
    <p:extLst>
      <p:ext uri="{BB962C8B-B14F-4D97-AF65-F5344CB8AC3E}">
        <p14:creationId xmlns:p14="http://schemas.microsoft.com/office/powerpoint/2010/main" val="359501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ChangeArrowheads="1"/>
          </p:cNvSpPr>
          <p:nvPr/>
        </p:nvSpPr>
        <p:spPr bwMode="auto">
          <a:xfrm>
            <a:off x="3203575" y="526703"/>
            <a:ext cx="257175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ACUMULACION</a:t>
            </a:r>
          </a:p>
        </p:txBody>
      </p:sp>
      <p:sp>
        <p:nvSpPr>
          <p:cNvPr id="377859" name="Text Box 3"/>
          <p:cNvSpPr txBox="1">
            <a:spLocks noChangeArrowheads="1"/>
          </p:cNvSpPr>
          <p:nvPr/>
        </p:nvSpPr>
        <p:spPr bwMode="auto">
          <a:xfrm>
            <a:off x="671264" y="1118765"/>
            <a:ext cx="8077200" cy="5262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Familias de productos.</a:t>
            </a:r>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Un grupo de productos o servicios que tiene requisitos de demanda similares y requisitos comunes de procesamiento, mano de obra y materiales, se le conoce como familia de productos.</a:t>
            </a:r>
          </a:p>
          <a:p>
            <a:pPr algn="just"/>
            <a:endParaRPr lang="es-ES_tradnl" dirty="0">
              <a:solidFill>
                <a:srgbClr val="000000"/>
              </a:solidFill>
            </a:endParaRPr>
          </a:p>
          <a:p>
            <a:pPr algn="just"/>
            <a:r>
              <a:rPr lang="es-ES_tradnl" dirty="0">
                <a:solidFill>
                  <a:srgbClr val="000000"/>
                </a:solidFill>
              </a:rPr>
              <a:t>	Fabricante de bicicletas: </a:t>
            </a:r>
          </a:p>
          <a:p>
            <a:pPr lvl="3" algn="just">
              <a:buFontTx/>
              <a:buChar char="•"/>
            </a:pPr>
            <a:r>
              <a:rPr lang="es-ES_tradnl" dirty="0">
                <a:solidFill>
                  <a:srgbClr val="000000"/>
                </a:solidFill>
              </a:rPr>
              <a:t> de montaña</a:t>
            </a:r>
          </a:p>
          <a:p>
            <a:pPr lvl="3" algn="just">
              <a:buFontTx/>
              <a:buChar char="•"/>
            </a:pPr>
            <a:r>
              <a:rPr lang="es-ES_tradnl" dirty="0">
                <a:solidFill>
                  <a:srgbClr val="000000"/>
                </a:solidFill>
              </a:rPr>
              <a:t> pisteras.</a:t>
            </a:r>
          </a:p>
          <a:p>
            <a:pPr algn="just"/>
            <a:endParaRPr lang="es-ES_tradnl" dirty="0">
              <a:solidFill>
                <a:srgbClr val="000000"/>
              </a:solidFill>
            </a:endParaRPr>
          </a:p>
          <a:p>
            <a:pPr algn="just"/>
            <a:r>
              <a:rPr lang="es-ES_tradnl" dirty="0">
                <a:solidFill>
                  <a:srgbClr val="000000"/>
                </a:solidFill>
              </a:rPr>
              <a:t>	Fabricante de muebles escolares:</a:t>
            </a:r>
          </a:p>
          <a:p>
            <a:pPr lvl="3" algn="just">
              <a:buFontTx/>
              <a:buChar char="•"/>
            </a:pPr>
            <a:r>
              <a:rPr lang="es-ES_tradnl" dirty="0">
                <a:solidFill>
                  <a:srgbClr val="000000"/>
                </a:solidFill>
              </a:rPr>
              <a:t>Pupitres</a:t>
            </a:r>
          </a:p>
          <a:p>
            <a:pPr lvl="3" algn="just">
              <a:buFontTx/>
              <a:buChar char="•"/>
            </a:pPr>
            <a:r>
              <a:rPr lang="es-ES_tradnl" dirty="0">
                <a:solidFill>
                  <a:srgbClr val="000000"/>
                </a:solidFill>
              </a:rPr>
              <a:t>Sillas</a:t>
            </a:r>
          </a:p>
        </p:txBody>
      </p:sp>
      <p:pic>
        <p:nvPicPr>
          <p:cNvPr id="377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4868863"/>
            <a:ext cx="2466975" cy="1847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77861" name="1 CuadroTexto"/>
          <p:cNvSpPr txBox="1">
            <a:spLocks noChangeArrowheads="1"/>
          </p:cNvSpPr>
          <p:nvPr/>
        </p:nvSpPr>
        <p:spPr bwMode="auto">
          <a:xfrm rot="-1891411">
            <a:off x="5867400" y="3357563"/>
            <a:ext cx="22336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s-CL" sz="1800">
                <a:solidFill>
                  <a:srgbClr val="FF0000"/>
                </a:solidFill>
              </a:rPr>
              <a:t>No siempre las familias asignadas por MKT son útiles para operaciones!</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14</a:t>
            </a:fld>
            <a:endParaRPr lang="es-ES" altLang="es-ES"/>
          </a:p>
        </p:txBody>
      </p:sp>
    </p:spTree>
    <p:extLst>
      <p:ext uri="{BB962C8B-B14F-4D97-AF65-F5344CB8AC3E}">
        <p14:creationId xmlns:p14="http://schemas.microsoft.com/office/powerpoint/2010/main" val="350505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3"/>
          <p:cNvSpPr txBox="1">
            <a:spLocks noChangeArrowheads="1"/>
          </p:cNvSpPr>
          <p:nvPr/>
        </p:nvSpPr>
        <p:spPr bwMode="auto">
          <a:xfrm>
            <a:off x="671264" y="1125835"/>
            <a:ext cx="8077200"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Mano de obra.</a:t>
            </a:r>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Las compañías pueden agrupar la mano de obra en diversas formas, dependiendo de la flexibilidad de su fuerza de trabajo.</a:t>
            </a: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ctr"/>
            <a:r>
              <a:rPr lang="es-ES_tradnl" dirty="0" err="1">
                <a:solidFill>
                  <a:srgbClr val="000000"/>
                </a:solidFill>
              </a:rPr>
              <a:t>Multi</a:t>
            </a:r>
            <a:r>
              <a:rPr lang="es-ES_tradnl" dirty="0">
                <a:solidFill>
                  <a:srgbClr val="000000"/>
                </a:solidFill>
              </a:rPr>
              <a:t> habilidad o polivalencia.</a:t>
            </a:r>
          </a:p>
        </p:txBody>
      </p:sp>
      <p:sp>
        <p:nvSpPr>
          <p:cNvPr id="378883" name="AutoShape 4"/>
          <p:cNvSpPr>
            <a:spLocks noChangeArrowheads="1"/>
          </p:cNvSpPr>
          <p:nvPr/>
        </p:nvSpPr>
        <p:spPr bwMode="auto">
          <a:xfrm>
            <a:off x="4038600" y="2819400"/>
            <a:ext cx="685800" cy="1219200"/>
          </a:xfrm>
          <a:prstGeom prst="downArrow">
            <a:avLst>
              <a:gd name="adj1" fmla="val 50000"/>
              <a:gd name="adj2" fmla="val 44444"/>
            </a:avLst>
          </a:prstGeom>
          <a:solidFill>
            <a:schemeClr val="hlink"/>
          </a:solidFill>
          <a:ln w="9525">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E9E5DC"/>
              </a:buClr>
              <a:buSzPct val="75000"/>
              <a:buFontTx/>
              <a:buChar char="•"/>
            </a:pPr>
            <a:endParaRPr lang="es-CL">
              <a:solidFill>
                <a:srgbClr val="000000"/>
              </a:solidFill>
            </a:endParaRPr>
          </a:p>
        </p:txBody>
      </p:sp>
      <p:sp>
        <p:nvSpPr>
          <p:cNvPr id="720901" name="Rectangle 5"/>
          <p:cNvSpPr>
            <a:spLocks noChangeArrowheads="1"/>
          </p:cNvSpPr>
          <p:nvPr/>
        </p:nvSpPr>
        <p:spPr bwMode="auto">
          <a:xfrm>
            <a:off x="3203575" y="526703"/>
            <a:ext cx="257175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ACUMULACION</a:t>
            </a:r>
          </a:p>
        </p:txBody>
      </p:sp>
      <p:pic>
        <p:nvPicPr>
          <p:cNvPr id="378885" name="Picture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275" y="4935538"/>
            <a:ext cx="2628900" cy="173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15</a:t>
            </a:fld>
            <a:endParaRPr lang="es-ES" altLang="es-ES"/>
          </a:p>
        </p:txBody>
      </p:sp>
    </p:spTree>
    <p:extLst>
      <p:ext uri="{BB962C8B-B14F-4D97-AF65-F5344CB8AC3E}">
        <p14:creationId xmlns:p14="http://schemas.microsoft.com/office/powerpoint/2010/main" val="333419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3"/>
          <p:cNvSpPr txBox="1">
            <a:spLocks noChangeArrowheads="1"/>
          </p:cNvSpPr>
          <p:nvPr/>
        </p:nvSpPr>
        <p:spPr bwMode="auto">
          <a:xfrm>
            <a:off x="671264" y="1136005"/>
            <a:ext cx="8077200" cy="301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Mano de obra.</a:t>
            </a:r>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Alternativamente existe la posibilidad de agrupar la mano de obra de acuerdo al concepto de familias de productos .</a:t>
            </a:r>
          </a:p>
          <a:p>
            <a:pPr algn="just"/>
            <a:endParaRPr lang="es-ES_tradnl" dirty="0">
              <a:solidFill>
                <a:srgbClr val="000000"/>
              </a:solidFill>
            </a:endParaRPr>
          </a:p>
          <a:p>
            <a:pPr algn="just"/>
            <a:r>
              <a:rPr lang="es-ES_tradnl" dirty="0">
                <a:solidFill>
                  <a:srgbClr val="000000"/>
                </a:solidFill>
              </a:rPr>
              <a:t>En los servicios públicos como las municipalidad los trabajadores se agrupan según el tipo de servicios que proveen.</a:t>
            </a:r>
          </a:p>
          <a:p>
            <a:pPr algn="just"/>
            <a:endParaRPr lang="es-ES_tradnl" dirty="0">
              <a:solidFill>
                <a:srgbClr val="000000"/>
              </a:solidFill>
            </a:endParaRPr>
          </a:p>
        </p:txBody>
      </p:sp>
      <p:sp>
        <p:nvSpPr>
          <p:cNvPr id="723977" name="Text Box 9"/>
          <p:cNvSpPr txBox="1">
            <a:spLocks noChangeArrowheads="1"/>
          </p:cNvSpPr>
          <p:nvPr/>
        </p:nvSpPr>
        <p:spPr bwMode="auto">
          <a:xfrm>
            <a:off x="533400" y="3886200"/>
            <a:ext cx="8077200" cy="193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buFontTx/>
              <a:buChar char="•"/>
            </a:pPr>
            <a:r>
              <a:rPr lang="es-ES_tradnl">
                <a:solidFill>
                  <a:srgbClr val="000000"/>
                </a:solidFill>
              </a:rPr>
              <a:t>Seguridad.</a:t>
            </a:r>
          </a:p>
          <a:p>
            <a:pPr lvl="1" algn="just">
              <a:buFontTx/>
              <a:buChar char="•"/>
            </a:pPr>
            <a:r>
              <a:rPr lang="es-ES_tradnl">
                <a:solidFill>
                  <a:srgbClr val="000000"/>
                </a:solidFill>
              </a:rPr>
              <a:t>Salud.</a:t>
            </a:r>
          </a:p>
          <a:p>
            <a:pPr lvl="1" algn="just">
              <a:buFontTx/>
              <a:buChar char="•"/>
            </a:pPr>
            <a:r>
              <a:rPr lang="es-ES_tradnl">
                <a:solidFill>
                  <a:srgbClr val="000000"/>
                </a:solidFill>
              </a:rPr>
              <a:t>Educación.</a:t>
            </a:r>
          </a:p>
          <a:p>
            <a:pPr lvl="1" algn="just">
              <a:buFontTx/>
              <a:buChar char="•"/>
            </a:pPr>
            <a:r>
              <a:rPr lang="es-ES_tradnl">
                <a:solidFill>
                  <a:srgbClr val="000000"/>
                </a:solidFill>
              </a:rPr>
              <a:t>Tránsito.</a:t>
            </a:r>
          </a:p>
          <a:p>
            <a:pPr lvl="1" algn="just">
              <a:buFontTx/>
              <a:buChar char="•"/>
            </a:pPr>
            <a:r>
              <a:rPr lang="es-ES_tradnl">
                <a:solidFill>
                  <a:srgbClr val="000000"/>
                </a:solidFill>
              </a:rPr>
              <a:t>Aseo.</a:t>
            </a:r>
          </a:p>
        </p:txBody>
      </p:sp>
      <p:sp>
        <p:nvSpPr>
          <p:cNvPr id="723978" name="Rectangle 10"/>
          <p:cNvSpPr>
            <a:spLocks noChangeArrowheads="1"/>
          </p:cNvSpPr>
          <p:nvPr/>
        </p:nvSpPr>
        <p:spPr bwMode="auto">
          <a:xfrm>
            <a:off x="3203575" y="526703"/>
            <a:ext cx="257175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ACUMULACION</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16</a:t>
            </a:fld>
            <a:endParaRPr lang="es-ES" altLang="es-ES"/>
          </a:p>
        </p:txBody>
      </p:sp>
    </p:spTree>
    <p:extLst>
      <p:ext uri="{BB962C8B-B14F-4D97-AF65-F5344CB8AC3E}">
        <p14:creationId xmlns:p14="http://schemas.microsoft.com/office/powerpoint/2010/main" val="202905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3977"/>
                                        </p:tgtEl>
                                        <p:attrNameLst>
                                          <p:attrName>style.visibility</p:attrName>
                                        </p:attrNameLst>
                                      </p:cBhvr>
                                      <p:to>
                                        <p:strVal val="visible"/>
                                      </p:to>
                                    </p:set>
                                    <p:anim calcmode="lin" valueType="num">
                                      <p:cBhvr additive="base">
                                        <p:cTn id="7" dur="500" fill="hold"/>
                                        <p:tgtEl>
                                          <p:spTgt spid="723977"/>
                                        </p:tgtEl>
                                        <p:attrNameLst>
                                          <p:attrName>ppt_x</p:attrName>
                                        </p:attrNameLst>
                                      </p:cBhvr>
                                      <p:tavLst>
                                        <p:tav tm="0">
                                          <p:val>
                                            <p:strVal val="0-#ppt_w/2"/>
                                          </p:val>
                                        </p:tav>
                                        <p:tav tm="100000">
                                          <p:val>
                                            <p:strVal val="#ppt_x"/>
                                          </p:val>
                                        </p:tav>
                                      </p:tavLst>
                                    </p:anim>
                                    <p:anim calcmode="lin" valueType="num">
                                      <p:cBhvr additive="base">
                                        <p:cTn id="8" dur="500" fill="hold"/>
                                        <p:tgtEl>
                                          <p:spTgt spid="72397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IC.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3"/>
          <p:cNvSpPr txBox="1">
            <a:spLocks noChangeArrowheads="1"/>
          </p:cNvSpPr>
          <p:nvPr/>
        </p:nvSpPr>
        <p:spPr bwMode="auto">
          <a:xfrm>
            <a:off x="743272" y="1124744"/>
            <a:ext cx="8077200" cy="5484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Tiempo de planeación.</a:t>
            </a:r>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Las compañías consideran el tiempo de planeación en forma agregada (en meses, trimestres o temporadas) y no en días u horas. </a:t>
            </a:r>
          </a:p>
          <a:p>
            <a:pPr algn="just"/>
            <a:endParaRPr lang="es-ES_tradnl" dirty="0">
              <a:solidFill>
                <a:srgbClr val="000000"/>
              </a:solidFill>
            </a:endParaRPr>
          </a:p>
          <a:p>
            <a:pPr algn="just" eaLnBrk="1" hangingPunct="1">
              <a:spcBef>
                <a:spcPct val="20000"/>
              </a:spcBef>
              <a:buClr>
                <a:srgbClr val="E9E5DC"/>
              </a:buClr>
              <a:buSzPct val="75000"/>
            </a:pPr>
            <a:r>
              <a:rPr lang="es-ES_tradnl" dirty="0">
                <a:solidFill>
                  <a:srgbClr val="000000"/>
                </a:solidFill>
              </a:rPr>
              <a:t>En la práctica, los periodos de planeación reflejan un equilibrio entre las necesidades de tener: (a) un número limitado de decisiones y (b) flexibilidad para ajustar las tasa de producción y los niveles de la fuerza de trabajo cuando los pronósticos de demanda demuestran variaciones estacionales.</a:t>
            </a:r>
          </a:p>
          <a:p>
            <a:pPr algn="just" eaLnBrk="1" hangingPunct="1">
              <a:spcBef>
                <a:spcPct val="20000"/>
              </a:spcBef>
              <a:buClr>
                <a:srgbClr val="E9E5DC"/>
              </a:buClr>
              <a:buSzPct val="75000"/>
            </a:pPr>
            <a:endParaRPr lang="es-ES_tradnl" dirty="0">
              <a:solidFill>
                <a:srgbClr val="000000"/>
              </a:solidFill>
            </a:endParaRPr>
          </a:p>
          <a:p>
            <a:pPr algn="just" eaLnBrk="1" hangingPunct="1">
              <a:spcBef>
                <a:spcPct val="20000"/>
              </a:spcBef>
              <a:buClr>
                <a:srgbClr val="E9E5DC"/>
              </a:buClr>
              <a:buSzPct val="75000"/>
            </a:pPr>
            <a:r>
              <a:rPr lang="es-ES_tradnl" dirty="0">
                <a:solidFill>
                  <a:srgbClr val="000000"/>
                </a:solidFill>
              </a:rPr>
              <a:t>Importante considerar operar JIT.</a:t>
            </a:r>
          </a:p>
          <a:p>
            <a:pPr algn="just"/>
            <a:endParaRPr lang="es-ES_tradnl" dirty="0">
              <a:solidFill>
                <a:srgbClr val="000000"/>
              </a:solidFill>
            </a:endParaRPr>
          </a:p>
        </p:txBody>
      </p:sp>
      <p:sp>
        <p:nvSpPr>
          <p:cNvPr id="722950" name="Rectangle 6"/>
          <p:cNvSpPr>
            <a:spLocks noChangeArrowheads="1"/>
          </p:cNvSpPr>
          <p:nvPr/>
        </p:nvSpPr>
        <p:spPr bwMode="auto">
          <a:xfrm>
            <a:off x="3203575" y="526703"/>
            <a:ext cx="257175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ACUMULACION</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17</a:t>
            </a:fld>
            <a:endParaRPr lang="es-ES" altLang="es-ES"/>
          </a:p>
        </p:txBody>
      </p:sp>
    </p:spTree>
    <p:extLst>
      <p:ext uri="{BB962C8B-B14F-4D97-AF65-F5344CB8AC3E}">
        <p14:creationId xmlns:p14="http://schemas.microsoft.com/office/powerpoint/2010/main" val="321381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381955" name="Text Box 3"/>
          <p:cNvSpPr txBox="1">
            <a:spLocks noChangeArrowheads="1"/>
          </p:cNvSpPr>
          <p:nvPr/>
        </p:nvSpPr>
        <p:spPr bwMode="auto">
          <a:xfrm>
            <a:off x="815280" y="1124744"/>
            <a:ext cx="8077200" cy="301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Estrategias para desarrollar un plan agregado</a:t>
            </a:r>
            <a:r>
              <a:rPr lang="es-ES_tradnl" dirty="0">
                <a:solidFill>
                  <a:srgbClr val="000000"/>
                </a:solidFill>
              </a:rPr>
              <a:t>. </a:t>
            </a:r>
          </a:p>
          <a:p>
            <a:pPr algn="just"/>
            <a:endParaRPr lang="es-ES_tradnl" dirty="0">
              <a:solidFill>
                <a:srgbClr val="000000"/>
              </a:solidFill>
            </a:endParaRPr>
          </a:p>
          <a:p>
            <a:pPr algn="just"/>
            <a:r>
              <a:rPr lang="es-ES_tradnl" dirty="0">
                <a:solidFill>
                  <a:srgbClr val="000000"/>
                </a:solidFill>
              </a:rPr>
              <a:t>Existen dos estrategias genéricas que intentan igualar la tasa de producción (oferta) a la tasa de pedidos (demanda).</a:t>
            </a:r>
          </a:p>
          <a:p>
            <a:pPr algn="just"/>
            <a:endParaRPr lang="es-ES_tradnl" dirty="0">
              <a:solidFill>
                <a:srgbClr val="000000"/>
              </a:solidFill>
            </a:endParaRPr>
          </a:p>
          <a:p>
            <a:pPr algn="just">
              <a:buFontTx/>
              <a:buChar char="•"/>
            </a:pPr>
            <a:r>
              <a:rPr lang="es-ES_tradnl" dirty="0">
                <a:solidFill>
                  <a:srgbClr val="000000"/>
                </a:solidFill>
              </a:rPr>
              <a:t> Opciones de capacidad.</a:t>
            </a:r>
          </a:p>
          <a:p>
            <a:pPr algn="just">
              <a:buFontTx/>
              <a:buChar char="•"/>
            </a:pPr>
            <a:r>
              <a:rPr lang="es-ES_tradnl" dirty="0">
                <a:solidFill>
                  <a:srgbClr val="000000"/>
                </a:solidFill>
              </a:rPr>
              <a:t> Opciones de demanda.</a:t>
            </a:r>
          </a:p>
          <a:p>
            <a:pPr algn="just">
              <a:buFontTx/>
              <a:buChar char="•"/>
            </a:pPr>
            <a:r>
              <a:rPr lang="es-ES_tradnl" dirty="0">
                <a:solidFill>
                  <a:srgbClr val="000000"/>
                </a:solidFill>
              </a:rPr>
              <a:t> Estrategia mixta.</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18</a:t>
            </a:fld>
            <a:endParaRPr lang="es-ES" altLang="es-ES"/>
          </a:p>
        </p:txBody>
      </p:sp>
    </p:spTree>
    <p:extLst>
      <p:ext uri="{BB962C8B-B14F-4D97-AF65-F5344CB8AC3E}">
        <p14:creationId xmlns:p14="http://schemas.microsoft.com/office/powerpoint/2010/main" val="110871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382979" name="Text Box 3"/>
          <p:cNvSpPr txBox="1">
            <a:spLocks noChangeArrowheads="1"/>
          </p:cNvSpPr>
          <p:nvPr/>
        </p:nvSpPr>
        <p:spPr bwMode="auto">
          <a:xfrm>
            <a:off x="743272" y="1130954"/>
            <a:ext cx="8077200" cy="415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Opciones de capacidad.</a:t>
            </a:r>
          </a:p>
          <a:p>
            <a:pPr algn="just"/>
            <a:endParaRPr lang="es-ES_tradnl" u="sng" dirty="0">
              <a:solidFill>
                <a:srgbClr val="000000"/>
              </a:solidFill>
            </a:endParaRPr>
          </a:p>
          <a:p>
            <a:pPr algn="just">
              <a:buFontTx/>
              <a:buChar char="•"/>
            </a:pPr>
            <a:r>
              <a:rPr lang="es-ES_tradnl" dirty="0">
                <a:solidFill>
                  <a:srgbClr val="000000"/>
                </a:solidFill>
              </a:rPr>
              <a:t>Utilización de  inventario. </a:t>
            </a:r>
          </a:p>
          <a:p>
            <a:pPr algn="just">
              <a:buFontTx/>
              <a:buChar char="•"/>
            </a:pPr>
            <a:r>
              <a:rPr lang="es-ES_tradnl" dirty="0">
                <a:solidFill>
                  <a:srgbClr val="000000"/>
                </a:solidFill>
              </a:rPr>
              <a:t>Ajuste de la fuerza de trabajo mediante la contratación o despido.</a:t>
            </a:r>
          </a:p>
          <a:p>
            <a:pPr algn="just">
              <a:buFontTx/>
              <a:buChar char="•"/>
            </a:pPr>
            <a:r>
              <a:rPr lang="es-ES_tradnl" dirty="0">
                <a:solidFill>
                  <a:srgbClr val="000000"/>
                </a:solidFill>
              </a:rPr>
              <a:t>Utilización de tiempo extra.</a:t>
            </a:r>
          </a:p>
          <a:p>
            <a:pPr algn="just">
              <a:buFontTx/>
              <a:buChar char="•"/>
            </a:pPr>
            <a:r>
              <a:rPr lang="es-ES_tradnl" dirty="0">
                <a:solidFill>
                  <a:srgbClr val="000000"/>
                </a:solidFill>
              </a:rPr>
              <a:t>Utilización de horario abreviado.</a:t>
            </a:r>
          </a:p>
          <a:p>
            <a:pPr algn="just">
              <a:buFontTx/>
              <a:buChar char="•"/>
            </a:pPr>
            <a:r>
              <a:rPr lang="es-ES_tradnl" dirty="0">
                <a:solidFill>
                  <a:srgbClr val="000000"/>
                </a:solidFill>
              </a:rPr>
              <a:t>Programación de vacaciones</a:t>
            </a:r>
          </a:p>
          <a:p>
            <a:pPr algn="just">
              <a:buFontTx/>
              <a:buChar char="•"/>
            </a:pPr>
            <a:r>
              <a:rPr lang="es-ES_tradnl" dirty="0">
                <a:solidFill>
                  <a:srgbClr val="000000"/>
                </a:solidFill>
              </a:rPr>
              <a:t>Subcontratación.</a:t>
            </a:r>
          </a:p>
          <a:p>
            <a:pPr algn="just"/>
            <a:endParaRPr lang="es-ES_tradnl" dirty="0">
              <a:solidFill>
                <a:srgbClr val="000000"/>
              </a:solidFill>
            </a:endParaRPr>
          </a:p>
          <a:p>
            <a:pPr algn="just"/>
            <a:r>
              <a:rPr lang="es-ES_tradnl" dirty="0">
                <a:solidFill>
                  <a:srgbClr val="000000"/>
                </a:solidFill>
              </a:rPr>
              <a:t>Pueden usarse en forma mixta.</a:t>
            </a:r>
          </a:p>
        </p:txBody>
      </p:sp>
      <p:pic>
        <p:nvPicPr>
          <p:cNvPr id="382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3933825"/>
            <a:ext cx="1752600" cy="2600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19</a:t>
            </a:fld>
            <a:endParaRPr lang="es-ES" altLang="es-ES"/>
          </a:p>
        </p:txBody>
      </p:sp>
    </p:spTree>
    <p:extLst>
      <p:ext uri="{BB962C8B-B14F-4D97-AF65-F5344CB8AC3E}">
        <p14:creationId xmlns:p14="http://schemas.microsoft.com/office/powerpoint/2010/main" val="310018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ChangeArrowheads="1"/>
          </p:cNvSpPr>
          <p:nvPr/>
        </p:nvSpPr>
        <p:spPr bwMode="auto">
          <a:xfrm>
            <a:off x="1116013" y="635447"/>
            <a:ext cx="7056437"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defRPr/>
            </a:pPr>
            <a:r>
              <a:rPr lang="es-ES_tradnl" sz="2000" b="1" dirty="0">
                <a:solidFill>
                  <a:srgbClr val="000000"/>
                </a:solidFill>
              </a:rPr>
              <a:t>PRINCIPALES OPERACIONES Y ACTIVIDADES DE LA PLANIFICACIÓN</a:t>
            </a:r>
            <a:endParaRPr lang="es-ES_tradnl" sz="2000" b="1" dirty="0">
              <a:solidFill>
                <a:prstClr val="black"/>
              </a:solidFill>
              <a:effectLst>
                <a:outerShdw blurRad="38100" dist="38100" dir="2700000" algn="tl">
                  <a:srgbClr val="C0C0C0"/>
                </a:outerShdw>
              </a:effectLst>
            </a:endParaRPr>
          </a:p>
        </p:txBody>
      </p:sp>
      <p:pic>
        <p:nvPicPr>
          <p:cNvPr id="3645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1577677"/>
            <a:ext cx="6562725" cy="5019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a:t>
            </a:fld>
            <a:endParaRPr lang="es-ES" altLang="es-ES"/>
          </a:p>
        </p:txBody>
      </p:sp>
    </p:spTree>
    <p:extLst>
      <p:ext uri="{BB962C8B-B14F-4D97-AF65-F5344CB8AC3E}">
        <p14:creationId xmlns:p14="http://schemas.microsoft.com/office/powerpoint/2010/main" val="113685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ChangeArrowheads="1"/>
          </p:cNvSpPr>
          <p:nvPr/>
        </p:nvSpPr>
        <p:spPr bwMode="auto">
          <a:xfrm>
            <a:off x="2286000" y="598711"/>
            <a:ext cx="41989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OPCIONES DE CAPACIDAD</a:t>
            </a:r>
          </a:p>
        </p:txBody>
      </p:sp>
      <p:sp>
        <p:nvSpPr>
          <p:cNvPr id="384003" name="Text Box 3"/>
          <p:cNvSpPr txBox="1">
            <a:spLocks noChangeArrowheads="1"/>
          </p:cNvSpPr>
          <p:nvPr/>
        </p:nvSpPr>
        <p:spPr bwMode="auto">
          <a:xfrm>
            <a:off x="671264" y="1134531"/>
            <a:ext cx="8077200" cy="5262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Utilización de  inventario</a:t>
            </a:r>
            <a:r>
              <a:rPr lang="es-ES_tradnl" dirty="0">
                <a:solidFill>
                  <a:srgbClr val="000000"/>
                </a:solidFill>
              </a:rPr>
              <a:t>. </a:t>
            </a:r>
          </a:p>
          <a:p>
            <a:pPr algn="just"/>
            <a:endParaRPr lang="es-ES_tradnl" dirty="0">
              <a:solidFill>
                <a:srgbClr val="000000"/>
              </a:solidFill>
            </a:endParaRPr>
          </a:p>
          <a:p>
            <a:pPr algn="just"/>
            <a:r>
              <a:rPr lang="es-ES_tradnl" dirty="0">
                <a:solidFill>
                  <a:srgbClr val="000000"/>
                </a:solidFill>
              </a:rPr>
              <a:t>Las plantas manufactureras que enfrentan demanda estacional tienen la posibilidad de acumular inventario durante los periodos de demanda baja para utilizarlos en periodos de demanda intensa. </a:t>
            </a:r>
          </a:p>
          <a:p>
            <a:pPr algn="just"/>
            <a:endParaRPr lang="es-ES_tradnl" dirty="0">
              <a:solidFill>
                <a:srgbClr val="000000"/>
              </a:solidFill>
            </a:endParaRPr>
          </a:p>
          <a:p>
            <a:pPr algn="just"/>
            <a:r>
              <a:rPr lang="es-ES_tradnl" dirty="0">
                <a:solidFill>
                  <a:srgbClr val="000000"/>
                </a:solidFill>
              </a:rPr>
              <a:t>Los proveedores de servicio no usan esta alternativa pues los servicios no se pueden almacenar. Sin embargo, en algunos casos es posible impartir servicios antes de la fecha en que realmente se necesitan.</a:t>
            </a:r>
          </a:p>
          <a:p>
            <a:pPr algn="just"/>
            <a:endParaRPr lang="es-ES_tradnl" dirty="0">
              <a:solidFill>
                <a:srgbClr val="000000"/>
              </a:solidFill>
            </a:endParaRPr>
          </a:p>
          <a:p>
            <a:pPr algn="just"/>
            <a:r>
              <a:rPr lang="es-ES_tradnl" dirty="0">
                <a:solidFill>
                  <a:srgbClr val="000000"/>
                </a:solidFill>
              </a:rPr>
              <a:t>Proporciona estabilidad al personal, pero aumenta los inventarios.</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20</a:t>
            </a:fld>
            <a:endParaRPr lang="es-ES" altLang="es-ES"/>
          </a:p>
        </p:txBody>
      </p:sp>
    </p:spTree>
    <p:extLst>
      <p:ext uri="{BB962C8B-B14F-4D97-AF65-F5344CB8AC3E}">
        <p14:creationId xmlns:p14="http://schemas.microsoft.com/office/powerpoint/2010/main" val="3489940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2286000" y="598711"/>
            <a:ext cx="41989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OPCIONES DE CAPACIDAD</a:t>
            </a:r>
          </a:p>
        </p:txBody>
      </p:sp>
      <p:sp>
        <p:nvSpPr>
          <p:cNvPr id="385027" name="Text Box 3"/>
          <p:cNvSpPr txBox="1">
            <a:spLocks noChangeArrowheads="1"/>
          </p:cNvSpPr>
          <p:nvPr/>
        </p:nvSpPr>
        <p:spPr bwMode="auto">
          <a:xfrm>
            <a:off x="671264" y="1134531"/>
            <a:ext cx="8077200" cy="5262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Ajuste de la fuerza de trabajo mediante contrato y despido.</a:t>
            </a:r>
          </a:p>
          <a:p>
            <a:pPr algn="just"/>
            <a:endParaRPr lang="es-ES_tradnl" dirty="0">
              <a:solidFill>
                <a:srgbClr val="000000"/>
              </a:solidFill>
            </a:endParaRPr>
          </a:p>
          <a:p>
            <a:pPr algn="just">
              <a:buFontTx/>
              <a:buChar char="•"/>
            </a:pPr>
            <a:r>
              <a:rPr lang="es-ES_tradnl" dirty="0">
                <a:solidFill>
                  <a:srgbClr val="000000"/>
                </a:solidFill>
              </a:rPr>
              <a:t>Esta alternativa es atractiva si la fuerza de trabajo es, en su mayoría, no calificada o </a:t>
            </a:r>
            <a:r>
              <a:rPr lang="es-ES_tradnl" dirty="0" err="1">
                <a:solidFill>
                  <a:srgbClr val="000000"/>
                </a:solidFill>
              </a:rPr>
              <a:t>semicalificada</a:t>
            </a:r>
            <a:r>
              <a:rPr lang="es-ES_tradnl" dirty="0">
                <a:solidFill>
                  <a:srgbClr val="000000"/>
                </a:solidFill>
              </a:rPr>
              <a:t>. </a:t>
            </a:r>
          </a:p>
          <a:p>
            <a:pPr algn="just">
              <a:buFontTx/>
              <a:buChar char="•"/>
            </a:pPr>
            <a:endParaRPr lang="es-ES_tradnl" dirty="0">
              <a:solidFill>
                <a:srgbClr val="000000"/>
              </a:solidFill>
            </a:endParaRPr>
          </a:p>
          <a:p>
            <a:pPr algn="just">
              <a:buFontTx/>
              <a:buChar char="•"/>
            </a:pPr>
            <a:r>
              <a:rPr lang="es-ES_tradnl" dirty="0">
                <a:solidFill>
                  <a:srgbClr val="000000"/>
                </a:solidFill>
              </a:rPr>
              <a:t>Es necesario capacitar, lo que implica una reducción de la productividad.</a:t>
            </a:r>
          </a:p>
          <a:p>
            <a:pPr algn="just">
              <a:buFontTx/>
              <a:buChar char="•"/>
            </a:pPr>
            <a:endParaRPr lang="es-ES_tradnl" dirty="0">
              <a:solidFill>
                <a:srgbClr val="000000"/>
              </a:solidFill>
            </a:endParaRPr>
          </a:p>
          <a:p>
            <a:pPr algn="just">
              <a:buFontTx/>
              <a:buChar char="•"/>
            </a:pPr>
            <a:r>
              <a:rPr lang="es-ES_tradnl" dirty="0">
                <a:solidFill>
                  <a:srgbClr val="000000"/>
                </a:solidFill>
              </a:rPr>
              <a:t>En algunas industrias el despido de empleados resulta difícil.</a:t>
            </a:r>
          </a:p>
          <a:p>
            <a:pPr algn="just">
              <a:buFontTx/>
              <a:buChar char="•"/>
            </a:pPr>
            <a:endParaRPr lang="es-ES_tradnl" dirty="0">
              <a:solidFill>
                <a:srgbClr val="000000"/>
              </a:solidFill>
            </a:endParaRPr>
          </a:p>
          <a:p>
            <a:pPr algn="just">
              <a:buFontTx/>
              <a:buChar char="•"/>
            </a:pPr>
            <a:r>
              <a:rPr lang="es-ES_tradnl" dirty="0">
                <a:solidFill>
                  <a:srgbClr val="000000"/>
                </a:solidFill>
              </a:rPr>
              <a:t>En industrias como la de turismo y agrícolas, los despidos y contrataciones de carácter estacional son una práctica normal</a:t>
            </a:r>
          </a:p>
          <a:p>
            <a:pPr algn="just"/>
            <a:endParaRPr lang="es-ES_tradnl" dirty="0">
              <a:solidFill>
                <a:srgbClr val="000000"/>
              </a:solidFill>
            </a:endParaRPr>
          </a:p>
          <a:p>
            <a:pPr algn="just"/>
            <a:endParaRPr lang="es-ES_tradnl" u="sng" dirty="0">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21</a:t>
            </a:fld>
            <a:endParaRPr lang="es-ES" altLang="es-ES"/>
          </a:p>
        </p:txBody>
      </p:sp>
    </p:spTree>
    <p:extLst>
      <p:ext uri="{BB962C8B-B14F-4D97-AF65-F5344CB8AC3E}">
        <p14:creationId xmlns:p14="http://schemas.microsoft.com/office/powerpoint/2010/main" val="318390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ChangeArrowheads="1"/>
          </p:cNvSpPr>
          <p:nvPr/>
        </p:nvSpPr>
        <p:spPr bwMode="auto">
          <a:xfrm>
            <a:off x="2286000" y="598711"/>
            <a:ext cx="41989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OPCIONES DE CAPACIDAD</a:t>
            </a:r>
          </a:p>
        </p:txBody>
      </p:sp>
      <p:sp>
        <p:nvSpPr>
          <p:cNvPr id="386051" name="Text Box 3"/>
          <p:cNvSpPr txBox="1">
            <a:spLocks noChangeArrowheads="1"/>
          </p:cNvSpPr>
          <p:nvPr/>
        </p:nvSpPr>
        <p:spPr bwMode="auto">
          <a:xfrm>
            <a:off x="727506" y="1134531"/>
            <a:ext cx="8077200" cy="5262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Utilización de tiempo extra.</a:t>
            </a:r>
          </a:p>
          <a:p>
            <a:pPr algn="just"/>
            <a:endParaRPr lang="es-ES_tradnl" dirty="0">
              <a:solidFill>
                <a:srgbClr val="000000"/>
              </a:solidFill>
            </a:endParaRPr>
          </a:p>
          <a:p>
            <a:pPr algn="just">
              <a:buFontTx/>
              <a:buChar char="•"/>
            </a:pPr>
            <a:r>
              <a:rPr lang="es-ES_tradnl" dirty="0">
                <a:solidFill>
                  <a:srgbClr val="000000"/>
                </a:solidFill>
              </a:rPr>
              <a:t>Se usa para atender los requisitos de producción que no sea posible satisfacer en el horario regular.</a:t>
            </a:r>
          </a:p>
          <a:p>
            <a:pPr algn="just">
              <a:buFontTx/>
              <a:buChar char="•"/>
            </a:pPr>
            <a:endParaRPr lang="es-ES_tradnl" dirty="0">
              <a:solidFill>
                <a:srgbClr val="000000"/>
              </a:solidFill>
            </a:endParaRPr>
          </a:p>
          <a:p>
            <a:pPr algn="just">
              <a:buFontTx/>
              <a:buChar char="•"/>
            </a:pPr>
            <a:r>
              <a:rPr lang="es-ES_tradnl" dirty="0">
                <a:solidFill>
                  <a:srgbClr val="000000"/>
                </a:solidFill>
              </a:rPr>
              <a:t>Las horas extra están limitadas por ley a un 20% de las horas normales de trabajo. </a:t>
            </a:r>
          </a:p>
          <a:p>
            <a:pPr algn="just">
              <a:buFontTx/>
              <a:buChar char="•"/>
            </a:pPr>
            <a:endParaRPr lang="es-ES_tradnl" dirty="0">
              <a:solidFill>
                <a:srgbClr val="000000"/>
              </a:solidFill>
            </a:endParaRPr>
          </a:p>
          <a:p>
            <a:pPr algn="just">
              <a:buFontTx/>
              <a:buChar char="•"/>
            </a:pPr>
            <a:r>
              <a:rPr lang="es-ES_tradnl" dirty="0">
                <a:solidFill>
                  <a:srgbClr val="000000"/>
                </a:solidFill>
              </a:rPr>
              <a:t>Las horas extras son costosas pues se pagan como mínimo, por ley, al 150% de la hora normal.</a:t>
            </a:r>
          </a:p>
          <a:p>
            <a:pPr algn="just">
              <a:buFontTx/>
              <a:buChar char="•"/>
            </a:pPr>
            <a:endParaRPr lang="es-ES_tradnl" dirty="0">
              <a:solidFill>
                <a:srgbClr val="000000"/>
              </a:solidFill>
            </a:endParaRPr>
          </a:p>
          <a:p>
            <a:pPr algn="just">
              <a:buFontTx/>
              <a:buChar char="•"/>
            </a:pPr>
            <a:r>
              <a:rPr lang="es-ES_tradnl" dirty="0">
                <a:solidFill>
                  <a:srgbClr val="000000"/>
                </a:solidFill>
              </a:rPr>
              <a:t>El uso excesivo de horas extras puede traducirse en disminución de la calidad y productividad.</a:t>
            </a:r>
          </a:p>
          <a:p>
            <a:pPr algn="just"/>
            <a:endParaRPr lang="es-ES_tradnl" u="sng" dirty="0">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22</a:t>
            </a:fld>
            <a:endParaRPr lang="es-ES" altLang="es-ES"/>
          </a:p>
        </p:txBody>
      </p:sp>
    </p:spTree>
    <p:extLst>
      <p:ext uri="{BB962C8B-B14F-4D97-AF65-F5344CB8AC3E}">
        <p14:creationId xmlns:p14="http://schemas.microsoft.com/office/powerpoint/2010/main" val="375963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ChangeArrowheads="1"/>
          </p:cNvSpPr>
          <p:nvPr/>
        </p:nvSpPr>
        <p:spPr bwMode="auto">
          <a:xfrm>
            <a:off x="2286000" y="598711"/>
            <a:ext cx="41989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OPCIONES DE CAPACIDAD</a:t>
            </a:r>
          </a:p>
        </p:txBody>
      </p:sp>
      <p:sp>
        <p:nvSpPr>
          <p:cNvPr id="387075" name="Text Box 3"/>
          <p:cNvSpPr txBox="1">
            <a:spLocks noChangeArrowheads="1"/>
          </p:cNvSpPr>
          <p:nvPr/>
        </p:nvSpPr>
        <p:spPr bwMode="auto">
          <a:xfrm>
            <a:off x="641132" y="1124744"/>
            <a:ext cx="8077200" cy="5262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Utilización de horario abreviado.</a:t>
            </a:r>
          </a:p>
          <a:p>
            <a:pPr algn="just"/>
            <a:endParaRPr lang="es-ES_tradnl" dirty="0">
              <a:solidFill>
                <a:srgbClr val="000000"/>
              </a:solidFill>
            </a:endParaRPr>
          </a:p>
          <a:p>
            <a:pPr algn="just"/>
            <a:r>
              <a:rPr lang="es-ES_tradnl" sz="2000" dirty="0">
                <a:solidFill>
                  <a:srgbClr val="000000"/>
                </a:solidFill>
              </a:rPr>
              <a:t>El horario abreviado significa que los empleados no trabajan productivamente durante todo el día laboral o la semana de trabajo regular. </a:t>
            </a:r>
          </a:p>
          <a:p>
            <a:pPr algn="just"/>
            <a:endParaRPr lang="es-ES_tradnl" dirty="0">
              <a:solidFill>
                <a:srgbClr val="000000"/>
              </a:solidFill>
            </a:endParaRPr>
          </a:p>
          <a:p>
            <a:pPr algn="just"/>
            <a:r>
              <a:rPr lang="es-ES_tradnl" u="sng" dirty="0">
                <a:solidFill>
                  <a:srgbClr val="000000"/>
                </a:solidFill>
              </a:rPr>
              <a:t>Programación de vacaciones.</a:t>
            </a:r>
          </a:p>
          <a:p>
            <a:pPr algn="just"/>
            <a:endParaRPr lang="es-ES_tradnl" dirty="0">
              <a:solidFill>
                <a:srgbClr val="000000"/>
              </a:solidFill>
            </a:endParaRPr>
          </a:p>
          <a:p>
            <a:pPr algn="just"/>
            <a:r>
              <a:rPr lang="es-ES_tradnl" sz="2000" dirty="0">
                <a:solidFill>
                  <a:srgbClr val="000000"/>
                </a:solidFill>
              </a:rPr>
              <a:t>Es posible que a los empleados se les exija que, durante un periodo de baja demanda, tomen una parte o la totalidad del tiempo de vacaciones al cual tienen derecho.</a:t>
            </a:r>
          </a:p>
          <a:p>
            <a:pPr algn="just"/>
            <a:endParaRPr lang="es-ES_tradnl" sz="2000" dirty="0">
              <a:solidFill>
                <a:srgbClr val="000000"/>
              </a:solidFill>
            </a:endParaRPr>
          </a:p>
          <a:p>
            <a:pPr algn="just"/>
            <a:r>
              <a:rPr lang="es-ES_tradnl" sz="2000" dirty="0">
                <a:solidFill>
                  <a:srgbClr val="000000"/>
                </a:solidFill>
              </a:rPr>
              <a:t>Reducen el impacto emocional al personal en comparación con los despidos</a:t>
            </a:r>
            <a:r>
              <a:rPr lang="es-ES_tradnl" dirty="0">
                <a:solidFill>
                  <a:srgbClr val="000000"/>
                </a:solidFill>
              </a:rPr>
              <a:t>.</a:t>
            </a: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23</a:t>
            </a:fld>
            <a:endParaRPr lang="es-ES" altLang="es-ES"/>
          </a:p>
        </p:txBody>
      </p:sp>
    </p:spTree>
    <p:extLst>
      <p:ext uri="{BB962C8B-B14F-4D97-AF65-F5344CB8AC3E}">
        <p14:creationId xmlns:p14="http://schemas.microsoft.com/office/powerpoint/2010/main" val="337627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ChangeArrowheads="1"/>
          </p:cNvSpPr>
          <p:nvPr/>
        </p:nvSpPr>
        <p:spPr bwMode="auto">
          <a:xfrm>
            <a:off x="2286000" y="598711"/>
            <a:ext cx="41989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OPCIONES DE CAPACIDAD</a:t>
            </a:r>
          </a:p>
        </p:txBody>
      </p:sp>
      <p:sp>
        <p:nvSpPr>
          <p:cNvPr id="388099" name="Text Box 3"/>
          <p:cNvSpPr txBox="1">
            <a:spLocks noChangeArrowheads="1"/>
          </p:cNvSpPr>
          <p:nvPr/>
        </p:nvSpPr>
        <p:spPr bwMode="auto">
          <a:xfrm>
            <a:off x="609600" y="1066800"/>
            <a:ext cx="8077200" cy="304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Subcontratación.</a:t>
            </a:r>
          </a:p>
          <a:p>
            <a:pPr algn="just"/>
            <a:endParaRPr lang="es-ES_tradnl">
              <a:solidFill>
                <a:srgbClr val="000000"/>
              </a:solidFill>
            </a:endParaRPr>
          </a:p>
          <a:p>
            <a:pPr algn="just"/>
            <a:r>
              <a:rPr lang="es-ES_tradnl">
                <a:solidFill>
                  <a:srgbClr val="000000"/>
                </a:solidFill>
              </a:rPr>
              <a:t>Es factible recurrir a subcontratistas para superar la falta de capacidad a corto - mediano plazo. Los subcontratistas son capaces de proveer servicios, fabricar partes y piezas, e incluso ensamblar productos completos.</a:t>
            </a:r>
          </a:p>
          <a:p>
            <a:pPr algn="just"/>
            <a:endParaRPr lang="es-ES_tradnl">
              <a:solidFill>
                <a:srgbClr val="000000"/>
              </a:solidFill>
            </a:endParaRPr>
          </a:p>
          <a:p>
            <a:pPr algn="just"/>
            <a:endParaRPr lang="es-ES_tradnl">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24</a:t>
            </a:fld>
            <a:endParaRPr lang="es-ES" altLang="es-ES"/>
          </a:p>
        </p:txBody>
      </p:sp>
    </p:spTree>
    <p:extLst>
      <p:ext uri="{BB962C8B-B14F-4D97-AF65-F5344CB8AC3E}">
        <p14:creationId xmlns:p14="http://schemas.microsoft.com/office/powerpoint/2010/main" val="989777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389123" name="Text Box 3"/>
          <p:cNvSpPr txBox="1">
            <a:spLocks noChangeArrowheads="1"/>
          </p:cNvSpPr>
          <p:nvPr/>
        </p:nvSpPr>
        <p:spPr bwMode="auto">
          <a:xfrm>
            <a:off x="671264" y="1146175"/>
            <a:ext cx="8077200" cy="2282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Opciones de demanda.</a:t>
            </a:r>
          </a:p>
          <a:p>
            <a:pPr algn="just"/>
            <a:endParaRPr lang="es-ES_tradnl" u="sng" dirty="0">
              <a:solidFill>
                <a:srgbClr val="000000"/>
              </a:solidFill>
            </a:endParaRPr>
          </a:p>
          <a:p>
            <a:pPr algn="just">
              <a:buFontTx/>
              <a:buChar char="•"/>
            </a:pPr>
            <a:r>
              <a:rPr lang="es-ES_tradnl" dirty="0">
                <a:solidFill>
                  <a:srgbClr val="000000"/>
                </a:solidFill>
              </a:rPr>
              <a:t>Acumulación de pedidos.</a:t>
            </a:r>
          </a:p>
          <a:p>
            <a:pPr algn="just">
              <a:buFontTx/>
              <a:buChar char="•"/>
            </a:pPr>
            <a:r>
              <a:rPr lang="es-ES_tradnl" dirty="0">
                <a:solidFill>
                  <a:srgbClr val="000000"/>
                </a:solidFill>
              </a:rPr>
              <a:t>Ordenes atrasadas y faltantes.</a:t>
            </a:r>
          </a:p>
          <a:p>
            <a:pPr algn="just">
              <a:buFontTx/>
              <a:buChar char="•"/>
            </a:pPr>
            <a:r>
              <a:rPr lang="es-ES_tradnl" dirty="0">
                <a:solidFill>
                  <a:srgbClr val="000000"/>
                </a:solidFill>
              </a:rPr>
              <a:t>Promociones.</a:t>
            </a:r>
          </a:p>
          <a:p>
            <a:pPr algn="just">
              <a:buFontTx/>
              <a:buChar char="•"/>
            </a:pPr>
            <a:r>
              <a:rPr lang="es-ES_tradnl" dirty="0">
                <a:solidFill>
                  <a:srgbClr val="000000"/>
                </a:solidFill>
              </a:rPr>
              <a:t>Mezcla de productos contra estación.</a:t>
            </a:r>
          </a:p>
        </p:txBody>
      </p:sp>
      <p:pic>
        <p:nvPicPr>
          <p:cNvPr id="389124" name="Picture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025" y="5084763"/>
            <a:ext cx="3533775"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25</a:t>
            </a:fld>
            <a:endParaRPr lang="es-ES" altLang="es-ES"/>
          </a:p>
        </p:txBody>
      </p:sp>
    </p:spTree>
    <p:extLst>
      <p:ext uri="{BB962C8B-B14F-4D97-AF65-F5344CB8AC3E}">
        <p14:creationId xmlns:p14="http://schemas.microsoft.com/office/powerpoint/2010/main" val="2763444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ChangeArrowheads="1"/>
          </p:cNvSpPr>
          <p:nvPr/>
        </p:nvSpPr>
        <p:spPr bwMode="auto">
          <a:xfrm>
            <a:off x="2555875" y="526703"/>
            <a:ext cx="394335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OPCIONES DE DEMANDA</a:t>
            </a:r>
          </a:p>
        </p:txBody>
      </p:sp>
      <p:sp>
        <p:nvSpPr>
          <p:cNvPr id="390147" name="Text Box 3"/>
          <p:cNvSpPr txBox="1">
            <a:spLocks noChangeArrowheads="1"/>
          </p:cNvSpPr>
          <p:nvPr/>
        </p:nvSpPr>
        <p:spPr bwMode="auto">
          <a:xfrm>
            <a:off x="671264" y="1140510"/>
            <a:ext cx="8077200" cy="3786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Acumulación de pedidos</a:t>
            </a:r>
            <a:r>
              <a:rPr lang="es-ES_tradnl" dirty="0">
                <a:solidFill>
                  <a:srgbClr val="000000"/>
                </a:solidFill>
              </a:rPr>
              <a:t>.</a:t>
            </a:r>
          </a:p>
          <a:p>
            <a:pPr algn="just"/>
            <a:endParaRPr lang="es-ES_tradnl" dirty="0">
              <a:solidFill>
                <a:srgbClr val="000000"/>
              </a:solidFill>
            </a:endParaRPr>
          </a:p>
          <a:p>
            <a:pPr algn="just"/>
            <a:r>
              <a:rPr lang="es-ES_tradnl" dirty="0">
                <a:solidFill>
                  <a:srgbClr val="000000"/>
                </a:solidFill>
              </a:rPr>
              <a:t>Las empresas que acumulan pedidos como una práctica normal de sus negocios pueden permitir que esas acumulaciones aumenten en los periodos de alta demanda y que se reduzcan después en épocas de demanda baja.</a:t>
            </a:r>
          </a:p>
          <a:p>
            <a:pPr algn="just"/>
            <a:endParaRPr lang="es-ES_tradnl" dirty="0">
              <a:solidFill>
                <a:srgbClr val="000000"/>
              </a:solidFill>
            </a:endParaRPr>
          </a:p>
          <a:p>
            <a:pPr algn="just"/>
            <a:r>
              <a:rPr lang="es-ES_tradnl" dirty="0">
                <a:solidFill>
                  <a:srgbClr val="000000"/>
                </a:solidFill>
              </a:rPr>
              <a:t>Las empresas que más probablemente utilizan la acumulación de pedidos son las que fabrican productos personalizados y las que proveen servicios personalizados.</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26</a:t>
            </a:fld>
            <a:endParaRPr lang="es-ES" altLang="es-ES"/>
          </a:p>
        </p:txBody>
      </p:sp>
    </p:spTree>
    <p:extLst>
      <p:ext uri="{BB962C8B-B14F-4D97-AF65-F5344CB8AC3E}">
        <p14:creationId xmlns:p14="http://schemas.microsoft.com/office/powerpoint/2010/main" val="3603602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ChangeArrowheads="1"/>
          </p:cNvSpPr>
          <p:nvPr/>
        </p:nvSpPr>
        <p:spPr bwMode="auto">
          <a:xfrm>
            <a:off x="2555875" y="526703"/>
            <a:ext cx="394335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OPCIONES DE DEMANDA</a:t>
            </a:r>
          </a:p>
        </p:txBody>
      </p:sp>
      <p:sp>
        <p:nvSpPr>
          <p:cNvPr id="391171" name="Text Box 3"/>
          <p:cNvSpPr txBox="1">
            <a:spLocks noChangeArrowheads="1"/>
          </p:cNvSpPr>
          <p:nvPr/>
        </p:nvSpPr>
        <p:spPr bwMode="auto">
          <a:xfrm>
            <a:off x="671264" y="1136873"/>
            <a:ext cx="8077200" cy="452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Ordenes atrasadas y faltantes</a:t>
            </a:r>
            <a:r>
              <a:rPr lang="es-ES_tradnl" dirty="0">
                <a:solidFill>
                  <a:srgbClr val="000000"/>
                </a:solidFill>
              </a:rPr>
              <a:t>.</a:t>
            </a:r>
          </a:p>
          <a:p>
            <a:pPr algn="just"/>
            <a:endParaRPr lang="es-ES_tradnl" dirty="0">
              <a:solidFill>
                <a:srgbClr val="000000"/>
              </a:solidFill>
            </a:endParaRPr>
          </a:p>
          <a:p>
            <a:pPr algn="just"/>
            <a:r>
              <a:rPr lang="es-ES_tradnl" dirty="0">
                <a:solidFill>
                  <a:srgbClr val="000000"/>
                </a:solidFill>
              </a:rPr>
              <a:t>En el caso de empresas contra stock se espera que la entrega de un pedido sea inmediata. Para ellos el servicio deficiente al cliente adopta la forma de órdenes atrasadas y faltantes.</a:t>
            </a:r>
          </a:p>
          <a:p>
            <a:pPr algn="just"/>
            <a:endParaRPr lang="es-ES_tradnl" dirty="0">
              <a:solidFill>
                <a:srgbClr val="000000"/>
              </a:solidFill>
            </a:endParaRPr>
          </a:p>
          <a:p>
            <a:pPr algn="just"/>
            <a:r>
              <a:rPr lang="es-ES_tradnl" dirty="0">
                <a:solidFill>
                  <a:srgbClr val="000000"/>
                </a:solidFill>
              </a:rPr>
              <a:t>Una </a:t>
            </a:r>
            <a:r>
              <a:rPr lang="es-ES_tradnl" b="1" dirty="0">
                <a:solidFill>
                  <a:srgbClr val="000000"/>
                </a:solidFill>
              </a:rPr>
              <a:t>orden atrasada</a:t>
            </a:r>
            <a:r>
              <a:rPr lang="es-ES_tradnl" dirty="0">
                <a:solidFill>
                  <a:srgbClr val="000000"/>
                </a:solidFill>
              </a:rPr>
              <a:t> es un pedido que el cliente esperaba que fuese atendido de inmediato, pero ha aceptado que le sea entregado en cuanto sea posible (no se pierde el pedido).</a:t>
            </a:r>
          </a:p>
          <a:p>
            <a:pPr algn="just"/>
            <a:endParaRPr lang="es-ES_tradnl" dirty="0">
              <a:solidFill>
                <a:srgbClr val="000000"/>
              </a:solidFill>
            </a:endParaRPr>
          </a:p>
          <a:p>
            <a:pPr algn="just"/>
            <a:r>
              <a:rPr lang="es-ES_tradnl" dirty="0">
                <a:solidFill>
                  <a:srgbClr val="000000"/>
                </a:solidFill>
              </a:rPr>
              <a:t>Un </a:t>
            </a:r>
            <a:r>
              <a:rPr lang="es-ES_tradnl" b="1" dirty="0">
                <a:solidFill>
                  <a:srgbClr val="000000"/>
                </a:solidFill>
              </a:rPr>
              <a:t>faltante</a:t>
            </a:r>
            <a:r>
              <a:rPr lang="es-ES_tradnl" dirty="0">
                <a:solidFill>
                  <a:srgbClr val="000000"/>
                </a:solidFill>
              </a:rPr>
              <a:t> es cuando la venta se pierde y el cliente recurre a otro proveedor.</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27</a:t>
            </a:fld>
            <a:endParaRPr lang="es-ES" altLang="es-ES"/>
          </a:p>
        </p:txBody>
      </p:sp>
    </p:spTree>
    <p:extLst>
      <p:ext uri="{BB962C8B-B14F-4D97-AF65-F5344CB8AC3E}">
        <p14:creationId xmlns:p14="http://schemas.microsoft.com/office/powerpoint/2010/main" val="3921085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ChangeArrowheads="1"/>
          </p:cNvSpPr>
          <p:nvPr/>
        </p:nvSpPr>
        <p:spPr bwMode="auto">
          <a:xfrm>
            <a:off x="2555875" y="526703"/>
            <a:ext cx="3943350"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OPCIONES DE DEMANDA</a:t>
            </a:r>
          </a:p>
        </p:txBody>
      </p:sp>
      <p:sp>
        <p:nvSpPr>
          <p:cNvPr id="392195" name="Text Box 3"/>
          <p:cNvSpPr txBox="1">
            <a:spLocks noChangeArrowheads="1"/>
          </p:cNvSpPr>
          <p:nvPr/>
        </p:nvSpPr>
        <p:spPr bwMode="auto">
          <a:xfrm>
            <a:off x="671264" y="1141090"/>
            <a:ext cx="8077200" cy="2647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Promociones</a:t>
            </a:r>
            <a:r>
              <a:rPr lang="es-ES_tradnl" dirty="0">
                <a:solidFill>
                  <a:srgbClr val="000000"/>
                </a:solidFill>
              </a:rPr>
              <a:t>.</a:t>
            </a:r>
          </a:p>
          <a:p>
            <a:pPr algn="just"/>
            <a:endParaRPr lang="es-ES_tradnl" dirty="0">
              <a:solidFill>
                <a:srgbClr val="000000"/>
              </a:solidFill>
            </a:endParaRPr>
          </a:p>
          <a:p>
            <a:pPr algn="just"/>
            <a:r>
              <a:rPr lang="es-ES_tradnl" dirty="0">
                <a:solidFill>
                  <a:srgbClr val="000000"/>
                </a:solidFill>
              </a:rPr>
              <a:t>La finalidad de las promociones es incrementar las ventas.</a:t>
            </a:r>
          </a:p>
          <a:p>
            <a:pPr algn="just"/>
            <a:endParaRPr lang="es-ES_tradnl" dirty="0">
              <a:solidFill>
                <a:srgbClr val="000000"/>
              </a:solidFill>
            </a:endParaRPr>
          </a:p>
          <a:p>
            <a:pPr algn="just"/>
            <a:r>
              <a:rPr lang="es-ES_tradnl" u="sng" dirty="0">
                <a:solidFill>
                  <a:srgbClr val="000000"/>
                </a:solidFill>
              </a:rPr>
              <a:t>Mezcla de productos contra estación.</a:t>
            </a:r>
          </a:p>
          <a:p>
            <a:pPr algn="just"/>
            <a:endParaRPr lang="es-ES_tradnl" dirty="0">
              <a:solidFill>
                <a:srgbClr val="000000"/>
              </a:solidFill>
            </a:endParaRPr>
          </a:p>
          <a:p>
            <a:pPr algn="just"/>
            <a:r>
              <a:rPr lang="es-ES_tradnl" dirty="0">
                <a:solidFill>
                  <a:srgbClr val="000000"/>
                </a:solidFill>
              </a:rPr>
              <a:t>Buscar mercados con ciclos de demanda diferentes. </a:t>
            </a:r>
          </a:p>
        </p:txBody>
      </p:sp>
      <p:pic>
        <p:nvPicPr>
          <p:cNvPr id="392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376738"/>
            <a:ext cx="2409825" cy="1895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92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663" y="4252913"/>
            <a:ext cx="2143125" cy="2143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28</a:t>
            </a:fld>
            <a:endParaRPr lang="es-ES" altLang="es-ES"/>
          </a:p>
        </p:txBody>
      </p:sp>
    </p:spTree>
    <p:extLst>
      <p:ext uri="{BB962C8B-B14F-4D97-AF65-F5344CB8AC3E}">
        <p14:creationId xmlns:p14="http://schemas.microsoft.com/office/powerpoint/2010/main" val="3354050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393219" name="Text Box 3"/>
          <p:cNvSpPr txBox="1">
            <a:spLocks noChangeArrowheads="1"/>
          </p:cNvSpPr>
          <p:nvPr/>
        </p:nvSpPr>
        <p:spPr bwMode="auto">
          <a:xfrm>
            <a:off x="743272" y="1124744"/>
            <a:ext cx="8077200"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El proceso de planificación.</a:t>
            </a:r>
          </a:p>
          <a:p>
            <a:pPr algn="just"/>
            <a:endParaRPr lang="es-ES_tradnl" dirty="0">
              <a:solidFill>
                <a:srgbClr val="000000"/>
              </a:solidFill>
            </a:endParaRPr>
          </a:p>
          <a:p>
            <a:pPr algn="just"/>
            <a:r>
              <a:rPr lang="es-ES_tradnl" dirty="0">
                <a:solidFill>
                  <a:srgbClr val="000000"/>
                </a:solidFill>
              </a:rPr>
              <a:t>El proceso de preparación de un plan agregado es dinámico y continuo, puesto que diversos aspectos del plan deberán actualizarse periódicamente.</a:t>
            </a:r>
          </a:p>
        </p:txBody>
      </p:sp>
      <p:pic>
        <p:nvPicPr>
          <p:cNvPr id="393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7488237" cy="3492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29</a:t>
            </a:fld>
            <a:endParaRPr lang="es-ES" altLang="es-ES"/>
          </a:p>
        </p:txBody>
      </p:sp>
    </p:spTree>
    <p:extLst>
      <p:ext uri="{BB962C8B-B14F-4D97-AF65-F5344CB8AC3E}">
        <p14:creationId xmlns:p14="http://schemas.microsoft.com/office/powerpoint/2010/main" val="39464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365571" name="Text Box 3"/>
          <p:cNvSpPr txBox="1">
            <a:spLocks noChangeArrowheads="1"/>
          </p:cNvSpPr>
          <p:nvPr/>
        </p:nvSpPr>
        <p:spPr bwMode="auto">
          <a:xfrm>
            <a:off x="815280" y="1136873"/>
            <a:ext cx="7645152" cy="4893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Definición.</a:t>
            </a:r>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La planificación agregada de la producción consiste en especificar la tasa de producción para un grupo de productos (o servicios), los niveles de inventario y los niveles de la fuerza de trabajo para satisfacer la demanda de mediano plazo (6 a 18 meses),  considerando las restricciones de capacidad y políticas administrativas de la organización, minimizando los costos totales.</a:t>
            </a:r>
          </a:p>
          <a:p>
            <a:pPr algn="just"/>
            <a:endParaRPr lang="es-ES_tradnl" dirty="0">
              <a:solidFill>
                <a:srgbClr val="000000"/>
              </a:solidFill>
            </a:endParaRPr>
          </a:p>
          <a:p>
            <a:pPr algn="just"/>
            <a:r>
              <a:rPr lang="es-ES_tradnl" dirty="0">
                <a:solidFill>
                  <a:srgbClr val="000000"/>
                </a:solidFill>
              </a:rPr>
              <a:t>El plan agregado en una empresa manufacturera se llama plan de producción y en una empresa de servicios, plan de personal.</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a:t>
            </a:fld>
            <a:endParaRPr lang="es-ES" altLang="es-ES"/>
          </a:p>
        </p:txBody>
      </p:sp>
    </p:spTree>
    <p:extLst>
      <p:ext uri="{BB962C8B-B14F-4D97-AF65-F5344CB8AC3E}">
        <p14:creationId xmlns:p14="http://schemas.microsoft.com/office/powerpoint/2010/main" val="2739264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ChangeArrowheads="1"/>
          </p:cNvSpPr>
          <p:nvPr/>
        </p:nvSpPr>
        <p:spPr bwMode="auto">
          <a:xfrm>
            <a:off x="2286000" y="598711"/>
            <a:ext cx="47228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PROCESO DE PLANIFICACION</a:t>
            </a:r>
          </a:p>
        </p:txBody>
      </p:sp>
      <p:sp>
        <p:nvSpPr>
          <p:cNvPr id="394243" name="Text Box 3"/>
          <p:cNvSpPr txBox="1">
            <a:spLocks noChangeArrowheads="1"/>
          </p:cNvSpPr>
          <p:nvPr/>
        </p:nvSpPr>
        <p:spPr bwMode="auto">
          <a:xfrm>
            <a:off x="743272" y="1136873"/>
            <a:ext cx="8077200" cy="452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Determinación de los requisitos de demanda.</a:t>
            </a:r>
          </a:p>
          <a:p>
            <a:pPr algn="just"/>
            <a:endParaRPr lang="es-ES_tradnl" dirty="0">
              <a:solidFill>
                <a:srgbClr val="000000"/>
              </a:solidFill>
            </a:endParaRPr>
          </a:p>
          <a:p>
            <a:pPr algn="just"/>
            <a:r>
              <a:rPr lang="es-ES_tradnl" dirty="0">
                <a:solidFill>
                  <a:srgbClr val="000000"/>
                </a:solidFill>
              </a:rPr>
              <a:t>El primer paso del proceso de planificación consiste en determinar los requisitos de demanda para cada periodo del horizonte de planificación.</a:t>
            </a:r>
          </a:p>
          <a:p>
            <a:pPr algn="just"/>
            <a:endParaRPr lang="es-ES_tradnl" dirty="0">
              <a:solidFill>
                <a:srgbClr val="000000"/>
              </a:solidFill>
            </a:endParaRPr>
          </a:p>
          <a:p>
            <a:pPr algn="just"/>
            <a:r>
              <a:rPr lang="es-ES_tradnl" u="sng" dirty="0">
                <a:solidFill>
                  <a:srgbClr val="000000"/>
                </a:solidFill>
              </a:rPr>
              <a:t>Identificación de alternativas y restricciones.</a:t>
            </a:r>
          </a:p>
          <a:p>
            <a:pPr algn="just"/>
            <a:endParaRPr lang="es-ES_tradnl" dirty="0">
              <a:solidFill>
                <a:srgbClr val="000000"/>
              </a:solidFill>
            </a:endParaRPr>
          </a:p>
          <a:p>
            <a:pPr algn="just"/>
            <a:r>
              <a:rPr lang="es-ES_tradnl" dirty="0">
                <a:solidFill>
                  <a:srgbClr val="000000"/>
                </a:solidFill>
              </a:rPr>
              <a:t>En función de las limitaciones físicas o políticas administrativas de la organización, se deben identificar las estrategias aplicables al desarrollo de un plan agregado.</a:t>
            </a:r>
          </a:p>
          <a:p>
            <a:pPr algn="just"/>
            <a:endParaRPr lang="es-ES_tradnl" dirty="0">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30</a:t>
            </a:fld>
            <a:endParaRPr lang="es-ES" altLang="es-ES"/>
          </a:p>
        </p:txBody>
      </p:sp>
    </p:spTree>
    <p:extLst>
      <p:ext uri="{BB962C8B-B14F-4D97-AF65-F5344CB8AC3E}">
        <p14:creationId xmlns:p14="http://schemas.microsoft.com/office/powerpoint/2010/main" val="178074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ext Box 3"/>
          <p:cNvSpPr txBox="1">
            <a:spLocks noChangeArrowheads="1"/>
          </p:cNvSpPr>
          <p:nvPr/>
        </p:nvSpPr>
        <p:spPr bwMode="auto">
          <a:xfrm>
            <a:off x="753814" y="1141601"/>
            <a:ext cx="7994650"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Ejemplo de limitaciones físicas</a:t>
            </a:r>
            <a:r>
              <a:rPr lang="es-ES_tradnl" dirty="0">
                <a:solidFill>
                  <a:srgbClr val="000000"/>
                </a:solidFill>
              </a:rPr>
              <a:t>.</a:t>
            </a:r>
          </a:p>
          <a:p>
            <a:pPr algn="just"/>
            <a:endParaRPr lang="es-ES_tradnl" dirty="0">
              <a:solidFill>
                <a:srgbClr val="000000"/>
              </a:solidFill>
            </a:endParaRPr>
          </a:p>
          <a:p>
            <a:pPr algn="just">
              <a:buFontTx/>
              <a:buChar char="•"/>
            </a:pPr>
            <a:r>
              <a:rPr lang="es-ES_tradnl" dirty="0">
                <a:solidFill>
                  <a:srgbClr val="000000"/>
                </a:solidFill>
              </a:rPr>
              <a:t>Las instalaciones de capacitación sólo pueden atender a un número limitado de nuevos empleados.</a:t>
            </a:r>
          </a:p>
          <a:p>
            <a:pPr algn="just">
              <a:buFontTx/>
              <a:buChar char="•"/>
            </a:pPr>
            <a:r>
              <a:rPr lang="es-ES_tradnl" dirty="0">
                <a:solidFill>
                  <a:srgbClr val="000000"/>
                </a:solidFill>
              </a:rPr>
              <a:t>Máquinas cuya capacidad limita la producción</a:t>
            </a:r>
            <a:endParaRPr lang="es-ES_tradnl" u="sng" dirty="0">
              <a:solidFill>
                <a:srgbClr val="000000"/>
              </a:solidFill>
            </a:endParaRPr>
          </a:p>
          <a:p>
            <a:pPr algn="just"/>
            <a:endParaRPr lang="es-ES_tradnl" u="sng" dirty="0">
              <a:solidFill>
                <a:srgbClr val="000000"/>
              </a:solidFill>
            </a:endParaRPr>
          </a:p>
          <a:p>
            <a:pPr algn="just"/>
            <a:r>
              <a:rPr lang="es-ES_tradnl" u="sng" dirty="0">
                <a:solidFill>
                  <a:srgbClr val="000000"/>
                </a:solidFill>
              </a:rPr>
              <a:t>Ejemplo de restricciones de políticas administrativas</a:t>
            </a:r>
            <a:r>
              <a:rPr lang="es-ES_tradnl" dirty="0">
                <a:solidFill>
                  <a:srgbClr val="000000"/>
                </a:solidFill>
              </a:rPr>
              <a:t>.</a:t>
            </a:r>
          </a:p>
          <a:p>
            <a:pPr algn="just"/>
            <a:endParaRPr lang="es-ES_tradnl" dirty="0">
              <a:solidFill>
                <a:srgbClr val="000000"/>
              </a:solidFill>
            </a:endParaRPr>
          </a:p>
          <a:p>
            <a:pPr algn="just">
              <a:buFontTx/>
              <a:buChar char="•"/>
            </a:pPr>
            <a:r>
              <a:rPr lang="es-ES_tradnl" dirty="0">
                <a:solidFill>
                  <a:srgbClr val="000000"/>
                </a:solidFill>
              </a:rPr>
              <a:t>Limitaciones a la cantidad máxima de ordenes atrasadas, uso de subcontratación, horas extra o inventarios de seguridad.</a:t>
            </a:r>
          </a:p>
        </p:txBody>
      </p:sp>
      <p:sp>
        <p:nvSpPr>
          <p:cNvPr id="777220" name="Rectangle 4"/>
          <p:cNvSpPr>
            <a:spLocks noChangeArrowheads="1"/>
          </p:cNvSpPr>
          <p:nvPr/>
        </p:nvSpPr>
        <p:spPr bwMode="auto">
          <a:xfrm>
            <a:off x="2286000" y="598711"/>
            <a:ext cx="47228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PROCESO DE PLANIFICACION</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31</a:t>
            </a:fld>
            <a:endParaRPr lang="es-ES" altLang="es-ES"/>
          </a:p>
        </p:txBody>
      </p:sp>
    </p:spTree>
    <p:extLst>
      <p:ext uri="{BB962C8B-B14F-4D97-AF65-F5344CB8AC3E}">
        <p14:creationId xmlns:p14="http://schemas.microsoft.com/office/powerpoint/2010/main" val="2309043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ext Box 3"/>
          <p:cNvSpPr txBox="1">
            <a:spLocks noChangeArrowheads="1"/>
          </p:cNvSpPr>
          <p:nvPr/>
        </p:nvSpPr>
        <p:spPr bwMode="auto">
          <a:xfrm>
            <a:off x="743272" y="1134531"/>
            <a:ext cx="8077200" cy="5262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Costos relevantes (en términos generales)</a:t>
            </a:r>
          </a:p>
          <a:p>
            <a:pPr algn="just"/>
            <a:endParaRPr lang="es-ES_tradnl" dirty="0">
              <a:solidFill>
                <a:srgbClr val="000000"/>
              </a:solidFill>
            </a:endParaRPr>
          </a:p>
          <a:p>
            <a:pPr algn="just"/>
            <a:r>
              <a:rPr lang="es-ES_tradnl" b="1" dirty="0">
                <a:solidFill>
                  <a:srgbClr val="000000"/>
                </a:solidFill>
              </a:rPr>
              <a:t>Costos de producción básicos</a:t>
            </a:r>
            <a:r>
              <a:rPr lang="es-ES_tradnl" dirty="0">
                <a:solidFill>
                  <a:srgbClr val="000000"/>
                </a:solidFill>
              </a:rPr>
              <a:t>. Costos fijos y variables.</a:t>
            </a:r>
          </a:p>
          <a:p>
            <a:pPr algn="just"/>
            <a:endParaRPr lang="es-ES_tradnl" dirty="0">
              <a:solidFill>
                <a:srgbClr val="000000"/>
              </a:solidFill>
            </a:endParaRPr>
          </a:p>
          <a:p>
            <a:pPr algn="just"/>
            <a:r>
              <a:rPr lang="es-ES_tradnl" b="1" dirty="0">
                <a:solidFill>
                  <a:srgbClr val="000000"/>
                </a:solidFill>
              </a:rPr>
              <a:t>Costo asociados con cambios en el índice de producción</a:t>
            </a:r>
            <a:r>
              <a:rPr lang="es-ES_tradnl" dirty="0">
                <a:solidFill>
                  <a:srgbClr val="000000"/>
                </a:solidFill>
              </a:rPr>
              <a:t>. Contrataciones, capacitaciones, despidos.  </a:t>
            </a:r>
          </a:p>
          <a:p>
            <a:pPr algn="just"/>
            <a:endParaRPr lang="es-ES_tradnl" dirty="0">
              <a:solidFill>
                <a:srgbClr val="000000"/>
              </a:solidFill>
            </a:endParaRPr>
          </a:p>
          <a:p>
            <a:pPr algn="just"/>
            <a:r>
              <a:rPr lang="es-ES_tradnl" b="1" dirty="0">
                <a:solidFill>
                  <a:srgbClr val="000000"/>
                </a:solidFill>
              </a:rPr>
              <a:t>Costos de mantenimiento de inventario</a:t>
            </a:r>
            <a:r>
              <a:rPr lang="es-ES_tradnl" dirty="0">
                <a:solidFill>
                  <a:srgbClr val="000000"/>
                </a:solidFill>
              </a:rPr>
              <a:t>. Costo de capital, seguros, impuestos, desperdicio, obsolescencia.</a:t>
            </a:r>
          </a:p>
          <a:p>
            <a:pPr algn="just"/>
            <a:endParaRPr lang="es-ES_tradnl" dirty="0">
              <a:solidFill>
                <a:srgbClr val="000000"/>
              </a:solidFill>
            </a:endParaRPr>
          </a:p>
          <a:p>
            <a:pPr algn="just"/>
            <a:r>
              <a:rPr lang="es-ES_tradnl" b="1" dirty="0">
                <a:solidFill>
                  <a:srgbClr val="000000"/>
                </a:solidFill>
              </a:rPr>
              <a:t>Costos por faltantes.  </a:t>
            </a:r>
            <a:r>
              <a:rPr lang="es-ES_tradnl" dirty="0">
                <a:solidFill>
                  <a:srgbClr val="000000"/>
                </a:solidFill>
              </a:rPr>
              <a:t>Difíciles de medir.  Pérdida de imagen e ingresos.</a:t>
            </a:r>
          </a:p>
          <a:p>
            <a:pPr algn="just"/>
            <a:endParaRPr lang="es-ES_tradnl" dirty="0">
              <a:solidFill>
                <a:srgbClr val="000000"/>
              </a:solidFill>
            </a:endParaRPr>
          </a:p>
          <a:p>
            <a:pPr algn="just"/>
            <a:endParaRPr lang="es-ES_tradnl" dirty="0">
              <a:solidFill>
                <a:srgbClr val="000000"/>
              </a:solidFill>
            </a:endParaRPr>
          </a:p>
        </p:txBody>
      </p:sp>
      <p:sp>
        <p:nvSpPr>
          <p:cNvPr id="774148" name="Rectangle 4"/>
          <p:cNvSpPr>
            <a:spLocks noChangeArrowheads="1"/>
          </p:cNvSpPr>
          <p:nvPr/>
        </p:nvSpPr>
        <p:spPr bwMode="auto">
          <a:xfrm>
            <a:off x="2286000" y="598711"/>
            <a:ext cx="47228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PROCESO DE PLANIFICACION</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32</a:t>
            </a:fld>
            <a:endParaRPr lang="es-ES" altLang="es-ES"/>
          </a:p>
        </p:txBody>
      </p:sp>
    </p:spTree>
    <p:extLst>
      <p:ext uri="{BB962C8B-B14F-4D97-AF65-F5344CB8AC3E}">
        <p14:creationId xmlns:p14="http://schemas.microsoft.com/office/powerpoint/2010/main" val="85102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ext Box 3"/>
          <p:cNvSpPr txBox="1">
            <a:spLocks noChangeArrowheads="1"/>
          </p:cNvSpPr>
          <p:nvPr/>
        </p:nvSpPr>
        <p:spPr bwMode="auto">
          <a:xfrm>
            <a:off x="815280" y="1118765"/>
            <a:ext cx="7933184" cy="433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Costos relevantes.</a:t>
            </a:r>
          </a:p>
          <a:p>
            <a:pPr algn="just"/>
            <a:endParaRPr lang="es-ES_tradnl" dirty="0">
              <a:solidFill>
                <a:srgbClr val="000000"/>
              </a:solidFill>
            </a:endParaRPr>
          </a:p>
          <a:p>
            <a:pPr algn="just"/>
            <a:r>
              <a:rPr lang="es-ES_tradnl" sz="2000" b="1" dirty="0">
                <a:solidFill>
                  <a:srgbClr val="000000"/>
                </a:solidFill>
              </a:rPr>
              <a:t>Costos de jornada normal</a:t>
            </a:r>
            <a:r>
              <a:rPr lang="es-ES_tradnl" sz="2000" dirty="0">
                <a:solidFill>
                  <a:srgbClr val="000000"/>
                </a:solidFill>
              </a:rPr>
              <a:t>. Salarios pagados a los empleados en horario regular.</a:t>
            </a:r>
          </a:p>
          <a:p>
            <a:pPr algn="just"/>
            <a:endParaRPr lang="es-ES_tradnl" sz="2000" dirty="0">
              <a:solidFill>
                <a:srgbClr val="000000"/>
              </a:solidFill>
            </a:endParaRPr>
          </a:p>
          <a:p>
            <a:pPr algn="just"/>
            <a:r>
              <a:rPr lang="es-ES_tradnl" sz="2000" b="1" dirty="0">
                <a:solidFill>
                  <a:srgbClr val="000000"/>
                </a:solidFill>
              </a:rPr>
              <a:t>Costo de horas extra</a:t>
            </a:r>
            <a:r>
              <a:rPr lang="es-ES_tradnl" sz="2000" dirty="0">
                <a:solidFill>
                  <a:srgbClr val="000000"/>
                </a:solidFill>
              </a:rPr>
              <a:t>. Los salarios por concepto de horas extras representan típicamente el 150 % de los salarios en jornada normal.</a:t>
            </a:r>
          </a:p>
          <a:p>
            <a:pPr algn="just"/>
            <a:endParaRPr lang="es-ES_tradnl" sz="2000" dirty="0">
              <a:solidFill>
                <a:srgbClr val="000000"/>
              </a:solidFill>
            </a:endParaRPr>
          </a:p>
          <a:p>
            <a:pPr algn="just"/>
            <a:r>
              <a:rPr lang="es-ES_tradnl" sz="2000" b="1" dirty="0">
                <a:solidFill>
                  <a:srgbClr val="000000"/>
                </a:solidFill>
              </a:rPr>
              <a:t>Costos de contratación</a:t>
            </a:r>
            <a:r>
              <a:rPr lang="es-ES_tradnl" sz="2000" dirty="0">
                <a:solidFill>
                  <a:srgbClr val="000000"/>
                </a:solidFill>
              </a:rPr>
              <a:t>. Entre los costos de contratación están los costos por anunciar vacantes, por entrevistas, capacitación, desperdicios a causa de inexperiencia, pérdida de productividad.</a:t>
            </a:r>
          </a:p>
          <a:p>
            <a:pPr algn="just"/>
            <a:endParaRPr lang="es-ES_tradnl" dirty="0">
              <a:solidFill>
                <a:srgbClr val="000000"/>
              </a:solidFill>
            </a:endParaRPr>
          </a:p>
          <a:p>
            <a:pPr algn="just"/>
            <a:endParaRPr lang="es-ES_tradnl" dirty="0">
              <a:solidFill>
                <a:srgbClr val="000000"/>
              </a:solidFill>
            </a:endParaRPr>
          </a:p>
        </p:txBody>
      </p:sp>
      <p:sp>
        <p:nvSpPr>
          <p:cNvPr id="774148" name="Rectangle 4"/>
          <p:cNvSpPr>
            <a:spLocks noChangeArrowheads="1"/>
          </p:cNvSpPr>
          <p:nvPr/>
        </p:nvSpPr>
        <p:spPr bwMode="auto">
          <a:xfrm>
            <a:off x="2286000" y="598711"/>
            <a:ext cx="47228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PROCESO DE PLANIFICACION</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33</a:t>
            </a:fld>
            <a:endParaRPr lang="es-ES" altLang="es-ES"/>
          </a:p>
        </p:txBody>
      </p:sp>
    </p:spTree>
    <p:extLst>
      <p:ext uri="{BB962C8B-B14F-4D97-AF65-F5344CB8AC3E}">
        <p14:creationId xmlns:p14="http://schemas.microsoft.com/office/powerpoint/2010/main" val="476900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ext Box 3"/>
          <p:cNvSpPr txBox="1">
            <a:spLocks noChangeArrowheads="1"/>
          </p:cNvSpPr>
          <p:nvPr/>
        </p:nvSpPr>
        <p:spPr bwMode="auto">
          <a:xfrm>
            <a:off x="743272" y="1154980"/>
            <a:ext cx="8077200" cy="29854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Costos relevantes.</a:t>
            </a:r>
          </a:p>
          <a:p>
            <a:pPr algn="just"/>
            <a:endParaRPr lang="es-ES_tradnl" dirty="0">
              <a:solidFill>
                <a:srgbClr val="000000"/>
              </a:solidFill>
            </a:endParaRPr>
          </a:p>
          <a:p>
            <a:pPr algn="just"/>
            <a:r>
              <a:rPr lang="es-ES_tradnl" sz="2000" b="1" dirty="0">
                <a:solidFill>
                  <a:srgbClr val="000000"/>
                </a:solidFill>
              </a:rPr>
              <a:t>Costos de despido. </a:t>
            </a:r>
            <a:r>
              <a:rPr lang="es-ES_tradnl" sz="2000" dirty="0">
                <a:solidFill>
                  <a:srgbClr val="000000"/>
                </a:solidFill>
              </a:rPr>
              <a:t>Entre los costos de despido figuran el pago de indemnizaciones y pérdida de la productividad.</a:t>
            </a:r>
          </a:p>
          <a:p>
            <a:pPr algn="just"/>
            <a:endParaRPr lang="es-ES_tradnl" sz="2000" dirty="0">
              <a:solidFill>
                <a:srgbClr val="000000"/>
              </a:solidFill>
            </a:endParaRPr>
          </a:p>
          <a:p>
            <a:pPr algn="just"/>
            <a:r>
              <a:rPr lang="es-ES_tradnl" sz="2000" b="1" dirty="0">
                <a:solidFill>
                  <a:srgbClr val="000000"/>
                </a:solidFill>
              </a:rPr>
              <a:t>Costos de manejo de inventarios.</a:t>
            </a:r>
            <a:endParaRPr lang="es-ES_tradnl" sz="2000" dirty="0">
              <a:solidFill>
                <a:srgbClr val="000000"/>
              </a:solidFill>
            </a:endParaRPr>
          </a:p>
          <a:p>
            <a:pPr algn="just"/>
            <a:endParaRPr lang="es-ES_tradnl" sz="2000" dirty="0">
              <a:solidFill>
                <a:srgbClr val="000000"/>
              </a:solidFill>
            </a:endParaRPr>
          </a:p>
          <a:p>
            <a:pPr algn="just"/>
            <a:r>
              <a:rPr lang="es-ES_tradnl" sz="2000" b="1" dirty="0">
                <a:solidFill>
                  <a:srgbClr val="000000"/>
                </a:solidFill>
              </a:rPr>
              <a:t>Costos por concepto de órdenes atrasadas y faltantes</a:t>
            </a:r>
            <a:r>
              <a:rPr lang="es-ES_tradnl" sz="2000" dirty="0">
                <a:solidFill>
                  <a:srgbClr val="000000"/>
                </a:solidFill>
              </a:rPr>
              <a:t>. Entre los costos por este concepto figuran, multas por atrasados y pérdida de clientes.</a:t>
            </a:r>
          </a:p>
        </p:txBody>
      </p:sp>
      <p:sp>
        <p:nvSpPr>
          <p:cNvPr id="732164" name="Rectangle 4"/>
          <p:cNvSpPr>
            <a:spLocks noChangeArrowheads="1"/>
          </p:cNvSpPr>
          <p:nvPr/>
        </p:nvSpPr>
        <p:spPr bwMode="auto">
          <a:xfrm>
            <a:off x="2286000" y="598711"/>
            <a:ext cx="47228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PROCESO DE PLANIFICACION</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34</a:t>
            </a:fld>
            <a:endParaRPr lang="es-ES" altLang="es-ES"/>
          </a:p>
        </p:txBody>
      </p:sp>
    </p:spTree>
    <p:extLst>
      <p:ext uri="{BB962C8B-B14F-4D97-AF65-F5344CB8AC3E}">
        <p14:creationId xmlns:p14="http://schemas.microsoft.com/office/powerpoint/2010/main" val="3041592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399363" name="Text Box 3"/>
          <p:cNvSpPr txBox="1">
            <a:spLocks noChangeArrowheads="1"/>
          </p:cNvSpPr>
          <p:nvPr/>
        </p:nvSpPr>
        <p:spPr bwMode="auto">
          <a:xfrm>
            <a:off x="743272" y="1124744"/>
            <a:ext cx="8077200" cy="304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Métodos para la planeación agregada.</a:t>
            </a:r>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Las herramientas o métodos que se pueden utilizar para igualar la tasa de producción (oferta) a la de pedidos (demanda) son:</a:t>
            </a:r>
          </a:p>
          <a:p>
            <a:pPr algn="just"/>
            <a:endParaRPr lang="es-ES_tradnl" dirty="0">
              <a:solidFill>
                <a:srgbClr val="000000"/>
              </a:solidFill>
            </a:endParaRPr>
          </a:p>
          <a:p>
            <a:pPr lvl="1" algn="just">
              <a:buFontTx/>
              <a:buChar char="•"/>
            </a:pPr>
            <a:r>
              <a:rPr lang="es-ES_tradnl" dirty="0">
                <a:solidFill>
                  <a:srgbClr val="000000"/>
                </a:solidFill>
              </a:rPr>
              <a:t>Enfoque intuitivo.</a:t>
            </a:r>
          </a:p>
          <a:p>
            <a:pPr lvl="1" algn="just">
              <a:buFontTx/>
              <a:buChar char="•"/>
            </a:pPr>
            <a:r>
              <a:rPr lang="es-ES_tradnl" dirty="0">
                <a:solidFill>
                  <a:srgbClr val="000000"/>
                </a:solidFill>
              </a:rPr>
              <a:t>Método en base a políticas (método gráfico)</a:t>
            </a:r>
          </a:p>
          <a:p>
            <a:pPr lvl="1" algn="just">
              <a:buFontTx/>
              <a:buChar char="•"/>
            </a:pPr>
            <a:r>
              <a:rPr lang="es-ES_tradnl" dirty="0">
                <a:solidFill>
                  <a:srgbClr val="000000"/>
                </a:solidFill>
              </a:rPr>
              <a:t>Métodos matemáticos.</a:t>
            </a:r>
          </a:p>
        </p:txBody>
      </p:sp>
      <p:pic>
        <p:nvPicPr>
          <p:cNvPr id="399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588" y="5219700"/>
            <a:ext cx="2125662" cy="1565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35</a:t>
            </a:fld>
            <a:endParaRPr lang="es-ES" altLang="es-ES"/>
          </a:p>
        </p:txBody>
      </p:sp>
    </p:spTree>
    <p:extLst>
      <p:ext uri="{BB962C8B-B14F-4D97-AF65-F5344CB8AC3E}">
        <p14:creationId xmlns:p14="http://schemas.microsoft.com/office/powerpoint/2010/main" val="1263354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00387" name="Text Box 3"/>
          <p:cNvSpPr txBox="1">
            <a:spLocks noChangeArrowheads="1"/>
          </p:cNvSpPr>
          <p:nvPr/>
        </p:nvSpPr>
        <p:spPr bwMode="auto">
          <a:xfrm>
            <a:off x="609600" y="1066800"/>
            <a:ext cx="8077200" cy="3786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Método en base a políticas </a:t>
            </a:r>
            <a:r>
              <a:rPr lang="es-ES_tradnl">
                <a:solidFill>
                  <a:srgbClr val="000000"/>
                </a:solidFill>
              </a:rPr>
              <a:t>.</a:t>
            </a:r>
            <a:r>
              <a:rPr lang="es-ES_tradnl" u="sng">
                <a:solidFill>
                  <a:srgbClr val="000000"/>
                </a:solidFill>
              </a:rPr>
              <a:t> </a:t>
            </a:r>
            <a:endParaRPr lang="es-ES_tradnl">
              <a:solidFill>
                <a:srgbClr val="000000"/>
              </a:solidFill>
            </a:endParaRPr>
          </a:p>
          <a:p>
            <a:pPr algn="just"/>
            <a:endParaRPr lang="es-ES_tradnl">
              <a:solidFill>
                <a:srgbClr val="000000"/>
              </a:solidFill>
            </a:endParaRPr>
          </a:p>
          <a:p>
            <a:pPr algn="just"/>
            <a:r>
              <a:rPr lang="es-ES_tradnl">
                <a:solidFill>
                  <a:srgbClr val="000000"/>
                </a:solidFill>
              </a:rPr>
              <a:t>Las ventajas y desventajas de este método son:</a:t>
            </a:r>
          </a:p>
          <a:p>
            <a:pPr algn="just"/>
            <a:endParaRPr lang="es-ES_tradnl">
              <a:solidFill>
                <a:srgbClr val="000000"/>
              </a:solidFill>
            </a:endParaRPr>
          </a:p>
          <a:p>
            <a:pPr lvl="1" algn="just">
              <a:buFontTx/>
              <a:buChar char="•"/>
            </a:pPr>
            <a:r>
              <a:rPr lang="es-ES_tradnl">
                <a:solidFill>
                  <a:srgbClr val="000000"/>
                </a:solidFill>
              </a:rPr>
              <a:t>Maneja pocas variables.</a:t>
            </a:r>
          </a:p>
          <a:p>
            <a:pPr lvl="1" algn="just">
              <a:buFontTx/>
              <a:buChar char="•"/>
            </a:pPr>
            <a:r>
              <a:rPr lang="es-ES_tradnl">
                <a:solidFill>
                  <a:srgbClr val="000000"/>
                </a:solidFill>
              </a:rPr>
              <a:t>Cálculos sencillos.</a:t>
            </a:r>
          </a:p>
          <a:p>
            <a:pPr lvl="1" algn="just">
              <a:buFontTx/>
              <a:buChar char="•"/>
            </a:pPr>
            <a:r>
              <a:rPr lang="es-ES_tradnl">
                <a:solidFill>
                  <a:srgbClr val="000000"/>
                </a:solidFill>
              </a:rPr>
              <a:t>Sistemas de prueba y error.</a:t>
            </a:r>
          </a:p>
          <a:p>
            <a:pPr lvl="1" algn="just">
              <a:buFontTx/>
              <a:buChar char="•"/>
            </a:pPr>
            <a:r>
              <a:rPr lang="es-ES_tradnl">
                <a:solidFill>
                  <a:srgbClr val="000000"/>
                </a:solidFill>
              </a:rPr>
              <a:t>No garantizan un plan de producción óptimo.</a:t>
            </a:r>
          </a:p>
          <a:p>
            <a:pPr algn="just"/>
            <a:endParaRPr lang="es-ES_tradnl">
              <a:solidFill>
                <a:srgbClr val="000000"/>
              </a:solidFill>
            </a:endParaRPr>
          </a:p>
          <a:p>
            <a:pPr algn="just"/>
            <a:endParaRPr lang="es-ES_tradnl">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36</a:t>
            </a:fld>
            <a:endParaRPr lang="es-ES" altLang="es-ES"/>
          </a:p>
        </p:txBody>
      </p:sp>
    </p:spTree>
    <p:extLst>
      <p:ext uri="{BB962C8B-B14F-4D97-AF65-F5344CB8AC3E}">
        <p14:creationId xmlns:p14="http://schemas.microsoft.com/office/powerpoint/2010/main" val="263806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01411" name="Text Box 3"/>
          <p:cNvSpPr txBox="1">
            <a:spLocks noChangeArrowheads="1"/>
          </p:cNvSpPr>
          <p:nvPr/>
        </p:nvSpPr>
        <p:spPr bwMode="auto">
          <a:xfrm>
            <a:off x="899592" y="1136933"/>
            <a:ext cx="7787208"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Método en base a políticas</a:t>
            </a:r>
            <a:r>
              <a:rPr lang="es-ES_tradnl" dirty="0">
                <a:solidFill>
                  <a:srgbClr val="000000"/>
                </a:solidFill>
              </a:rPr>
              <a:t>.</a:t>
            </a:r>
          </a:p>
          <a:p>
            <a:pPr algn="just"/>
            <a:endParaRPr lang="es-ES_tradnl" dirty="0">
              <a:solidFill>
                <a:srgbClr val="000000"/>
              </a:solidFill>
            </a:endParaRPr>
          </a:p>
          <a:p>
            <a:pPr algn="just"/>
            <a:r>
              <a:rPr lang="es-ES_tradnl" dirty="0">
                <a:solidFill>
                  <a:srgbClr val="000000"/>
                </a:solidFill>
              </a:rPr>
              <a:t>Se siguen 5 pasos en el método gráfico.</a:t>
            </a:r>
          </a:p>
          <a:p>
            <a:pPr algn="just"/>
            <a:endParaRPr lang="es-ES_tradnl" dirty="0">
              <a:solidFill>
                <a:srgbClr val="000000"/>
              </a:solidFill>
            </a:endParaRPr>
          </a:p>
          <a:p>
            <a:pPr algn="just"/>
            <a:r>
              <a:rPr lang="es-ES_tradnl" b="1" dirty="0">
                <a:solidFill>
                  <a:srgbClr val="000000"/>
                </a:solidFill>
              </a:rPr>
              <a:t>Paso 1.</a:t>
            </a:r>
            <a:r>
              <a:rPr lang="es-ES_tradnl" dirty="0">
                <a:solidFill>
                  <a:srgbClr val="000000"/>
                </a:solidFill>
              </a:rPr>
              <a:t> Determinar la demanda de cada periodo.</a:t>
            </a:r>
          </a:p>
          <a:p>
            <a:pPr algn="just"/>
            <a:endParaRPr lang="es-ES_tradnl" dirty="0">
              <a:solidFill>
                <a:srgbClr val="000000"/>
              </a:solidFill>
            </a:endParaRPr>
          </a:p>
          <a:p>
            <a:pPr algn="just"/>
            <a:r>
              <a:rPr lang="es-ES_tradnl" b="1" dirty="0">
                <a:solidFill>
                  <a:srgbClr val="000000"/>
                </a:solidFill>
              </a:rPr>
              <a:t>Paso 2.</a:t>
            </a:r>
            <a:r>
              <a:rPr lang="es-ES_tradnl" dirty="0">
                <a:solidFill>
                  <a:srgbClr val="000000"/>
                </a:solidFill>
              </a:rPr>
              <a:t> Determinar la capacidad para el tiempo regular, tiempo extra y la sub contratación para cada periodo</a:t>
            </a:r>
          </a:p>
          <a:p>
            <a:pPr algn="just"/>
            <a:endParaRPr lang="es-ES_tradnl" dirty="0">
              <a:solidFill>
                <a:srgbClr val="000000"/>
              </a:solidFill>
            </a:endParaRPr>
          </a:p>
          <a:p>
            <a:pPr algn="just"/>
            <a:r>
              <a:rPr lang="es-ES_tradnl" b="1" dirty="0">
                <a:solidFill>
                  <a:srgbClr val="000000"/>
                </a:solidFill>
              </a:rPr>
              <a:t>Paso 3.</a:t>
            </a:r>
            <a:r>
              <a:rPr lang="es-ES_tradnl" dirty="0">
                <a:solidFill>
                  <a:srgbClr val="000000"/>
                </a:solidFill>
              </a:rPr>
              <a:t> Encontrar los costos de mano de obra, los costos de contratar y despedir, y los costos de mantenimiento de inventario.</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37</a:t>
            </a:fld>
            <a:endParaRPr lang="es-ES" altLang="es-ES"/>
          </a:p>
        </p:txBody>
      </p:sp>
    </p:spTree>
    <p:extLst>
      <p:ext uri="{BB962C8B-B14F-4D97-AF65-F5344CB8AC3E}">
        <p14:creationId xmlns:p14="http://schemas.microsoft.com/office/powerpoint/2010/main" val="1346313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02435" name="Text Box 3"/>
          <p:cNvSpPr txBox="1">
            <a:spLocks noChangeArrowheads="1"/>
          </p:cNvSpPr>
          <p:nvPr/>
        </p:nvSpPr>
        <p:spPr bwMode="auto">
          <a:xfrm>
            <a:off x="815280" y="1136005"/>
            <a:ext cx="8077200" cy="301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Método en base a políticas</a:t>
            </a:r>
            <a:r>
              <a:rPr lang="es-ES_tradnl" dirty="0">
                <a:solidFill>
                  <a:srgbClr val="000000"/>
                </a:solidFill>
              </a:rPr>
              <a:t>.</a:t>
            </a:r>
          </a:p>
          <a:p>
            <a:pPr algn="just"/>
            <a:endParaRPr lang="es-ES_tradnl" dirty="0">
              <a:solidFill>
                <a:srgbClr val="000000"/>
              </a:solidFill>
            </a:endParaRPr>
          </a:p>
          <a:p>
            <a:pPr algn="just"/>
            <a:r>
              <a:rPr lang="es-ES_tradnl" b="1" dirty="0">
                <a:solidFill>
                  <a:srgbClr val="000000"/>
                </a:solidFill>
              </a:rPr>
              <a:t>Paso 4.</a:t>
            </a:r>
            <a:r>
              <a:rPr lang="es-ES_tradnl" dirty="0">
                <a:solidFill>
                  <a:srgbClr val="000000"/>
                </a:solidFill>
              </a:rPr>
              <a:t> Considerar políticas de la compañía que se puedan aplicar a los trabajadores o a los niveles de inventario.</a:t>
            </a:r>
          </a:p>
          <a:p>
            <a:pPr algn="just"/>
            <a:endParaRPr lang="es-ES_tradnl" dirty="0">
              <a:solidFill>
                <a:srgbClr val="000000"/>
              </a:solidFill>
            </a:endParaRPr>
          </a:p>
          <a:p>
            <a:pPr algn="just"/>
            <a:r>
              <a:rPr lang="es-ES_tradnl" b="1" dirty="0">
                <a:solidFill>
                  <a:srgbClr val="000000"/>
                </a:solidFill>
              </a:rPr>
              <a:t>Paso 5.</a:t>
            </a:r>
            <a:r>
              <a:rPr lang="es-ES_tradnl" dirty="0">
                <a:solidFill>
                  <a:srgbClr val="000000"/>
                </a:solidFill>
              </a:rPr>
              <a:t> Desarrollar planes alternativos y examinar sus costos totales.</a:t>
            </a:r>
          </a:p>
          <a:p>
            <a:pPr algn="just"/>
            <a:r>
              <a:rPr lang="es-ES_tradnl" dirty="0">
                <a:solidFill>
                  <a:srgbClr val="000000"/>
                </a:solidFill>
              </a:rPr>
              <a:t>	</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38</a:t>
            </a:fld>
            <a:endParaRPr lang="es-ES" altLang="es-ES"/>
          </a:p>
        </p:txBody>
      </p:sp>
    </p:spTree>
    <p:extLst>
      <p:ext uri="{BB962C8B-B14F-4D97-AF65-F5344CB8AC3E}">
        <p14:creationId xmlns:p14="http://schemas.microsoft.com/office/powerpoint/2010/main" val="742076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03459" name="Text Box 3"/>
          <p:cNvSpPr txBox="1">
            <a:spLocks noChangeArrowheads="1"/>
          </p:cNvSpPr>
          <p:nvPr/>
        </p:nvSpPr>
        <p:spPr bwMode="auto">
          <a:xfrm>
            <a:off x="815280" y="1120775"/>
            <a:ext cx="8077200" cy="230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Ejemplo.</a:t>
            </a:r>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Un fabricante de repuestos para camiones ha desarrollado pronósticos mensuales para su línea de repuestos más importante. La siguiente tabla presenta el pronóstico mensual para el primer semestre.</a:t>
            </a:r>
          </a:p>
        </p:txBody>
      </p:sp>
      <p:graphicFrame>
        <p:nvGraphicFramePr>
          <p:cNvPr id="403460" name="Object 6"/>
          <p:cNvGraphicFramePr>
            <a:graphicFrameLocks noChangeAspect="1"/>
          </p:cNvGraphicFramePr>
          <p:nvPr/>
        </p:nvGraphicFramePr>
        <p:xfrm>
          <a:off x="3279775" y="3644900"/>
          <a:ext cx="2736850" cy="2030413"/>
        </p:xfrm>
        <a:graphic>
          <a:graphicData uri="http://schemas.openxmlformats.org/presentationml/2006/ole">
            <mc:AlternateContent xmlns:mc="http://schemas.openxmlformats.org/markup-compatibility/2006">
              <mc:Choice xmlns:v="urn:schemas-microsoft-com:vml" Requires="v">
                <p:oleObj name="Hoja de cálculo" r:id="rId2" imgW="1723858" imgH="1304844" progId="Excel.Sheet.8">
                  <p:embed/>
                </p:oleObj>
              </mc:Choice>
              <mc:Fallback>
                <p:oleObj name="Hoja de cálculo" r:id="rId2" imgW="1723858" imgH="1304844" progId="Excel.Shee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3644900"/>
                        <a:ext cx="2736850" cy="203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39</a:t>
            </a:fld>
            <a:endParaRPr lang="es-ES" altLang="es-ES"/>
          </a:p>
        </p:txBody>
      </p:sp>
    </p:spTree>
    <p:extLst>
      <p:ext uri="{BB962C8B-B14F-4D97-AF65-F5344CB8AC3E}">
        <p14:creationId xmlns:p14="http://schemas.microsoft.com/office/powerpoint/2010/main" val="404354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Text Box 3"/>
          <p:cNvSpPr txBox="1">
            <a:spLocks noChangeArrowheads="1"/>
          </p:cNvSpPr>
          <p:nvPr/>
        </p:nvSpPr>
        <p:spPr bwMode="auto">
          <a:xfrm>
            <a:off x="671264" y="1158701"/>
            <a:ext cx="8077200" cy="304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Problemática.</a:t>
            </a:r>
            <a:endParaRPr lang="es-ES_tradnl">
              <a:solidFill>
                <a:srgbClr val="000000"/>
              </a:solidFill>
            </a:endParaRPr>
          </a:p>
          <a:p>
            <a:pPr algn="just"/>
            <a:endParaRPr lang="es-ES_tradnl">
              <a:solidFill>
                <a:srgbClr val="000000"/>
              </a:solidFill>
            </a:endParaRPr>
          </a:p>
          <a:p>
            <a:pPr algn="just"/>
            <a:r>
              <a:rPr lang="es-ES_tradnl">
                <a:solidFill>
                  <a:srgbClr val="000000"/>
                </a:solidFill>
              </a:rPr>
              <a:t>Dada la proyección de la demanda F</a:t>
            </a:r>
            <a:r>
              <a:rPr lang="es-ES_tradnl" baseline="-25000">
                <a:solidFill>
                  <a:srgbClr val="000000"/>
                </a:solidFill>
              </a:rPr>
              <a:t>t</a:t>
            </a:r>
            <a:r>
              <a:rPr lang="es-ES_tradnl">
                <a:solidFill>
                  <a:srgbClr val="000000"/>
                </a:solidFill>
              </a:rPr>
              <a:t> para cada periodo t del horizonte de planeación que se extiende durante T periodos, determinar el nivel de producción P</a:t>
            </a:r>
            <a:r>
              <a:rPr lang="es-ES_tradnl" baseline="-25000">
                <a:solidFill>
                  <a:srgbClr val="000000"/>
                </a:solidFill>
              </a:rPr>
              <a:t>t</a:t>
            </a:r>
            <a:r>
              <a:rPr lang="es-ES_tradnl">
                <a:solidFill>
                  <a:srgbClr val="000000"/>
                </a:solidFill>
              </a:rPr>
              <a:t>, el nivel de inventario I</a:t>
            </a:r>
            <a:r>
              <a:rPr lang="es-ES_tradnl" baseline="-25000">
                <a:solidFill>
                  <a:srgbClr val="000000"/>
                </a:solidFill>
              </a:rPr>
              <a:t>t</a:t>
            </a:r>
            <a:r>
              <a:rPr lang="es-ES_tradnl">
                <a:solidFill>
                  <a:srgbClr val="000000"/>
                </a:solidFill>
              </a:rPr>
              <a:t> y el nivel de fuerza laboral W</a:t>
            </a:r>
            <a:r>
              <a:rPr lang="es-ES_tradnl" baseline="-25000">
                <a:solidFill>
                  <a:srgbClr val="000000"/>
                </a:solidFill>
              </a:rPr>
              <a:t>t</a:t>
            </a:r>
            <a:r>
              <a:rPr lang="es-ES_tradnl">
                <a:solidFill>
                  <a:srgbClr val="000000"/>
                </a:solidFill>
              </a:rPr>
              <a:t>, para los periodos t=1, 2, ..., T que </a:t>
            </a:r>
            <a:r>
              <a:rPr lang="es-ES_tradnl" b="1">
                <a:solidFill>
                  <a:srgbClr val="000000"/>
                </a:solidFill>
              </a:rPr>
              <a:t>minimicen los costos </a:t>
            </a:r>
            <a:r>
              <a:rPr lang="es-ES_tradnl">
                <a:solidFill>
                  <a:srgbClr val="000000"/>
                </a:solidFill>
              </a:rPr>
              <a:t>correspondientes durante el horizonte de planeación.</a:t>
            </a:r>
          </a:p>
        </p:txBody>
      </p:sp>
      <p:pic>
        <p:nvPicPr>
          <p:cNvPr id="36659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839" y="3957464"/>
            <a:ext cx="5400675" cy="2855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Llamada rectangular redondeada"/>
          <p:cNvSpPr/>
          <p:nvPr/>
        </p:nvSpPr>
        <p:spPr>
          <a:xfrm>
            <a:off x="4493964" y="1436514"/>
            <a:ext cx="1079500" cy="576262"/>
          </a:xfrm>
          <a:prstGeom prst="wedgeRoundRectCallout">
            <a:avLst>
              <a:gd name="adj1" fmla="val -1285"/>
              <a:gd name="adj2" fmla="val 185111"/>
              <a:gd name="adj3" fmla="val 16667"/>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Clr>
                <a:srgbClr val="E9E5DC"/>
              </a:buClr>
              <a:buSzPct val="75000"/>
              <a:defRPr/>
            </a:pPr>
            <a:r>
              <a:rPr lang="es-CL" sz="1400" dirty="0">
                <a:solidFill>
                  <a:prstClr val="white"/>
                </a:solidFill>
              </a:rPr>
              <a:t>unidades / tiempo</a:t>
            </a:r>
          </a:p>
        </p:txBody>
      </p:sp>
      <p:sp>
        <p:nvSpPr>
          <p:cNvPr id="6" name="5 Llamada rectangular redondeada"/>
          <p:cNvSpPr/>
          <p:nvPr/>
        </p:nvSpPr>
        <p:spPr>
          <a:xfrm>
            <a:off x="3196977" y="1796876"/>
            <a:ext cx="1296987" cy="576263"/>
          </a:xfrm>
          <a:prstGeom prst="wedgeRoundRectCallout">
            <a:avLst>
              <a:gd name="adj1" fmla="val -2265"/>
              <a:gd name="adj2" fmla="val 174088"/>
              <a:gd name="adj3" fmla="val 16667"/>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Clr>
                <a:srgbClr val="E9E5DC"/>
              </a:buClr>
              <a:buSzPct val="75000"/>
              <a:defRPr/>
            </a:pPr>
            <a:r>
              <a:rPr lang="es-CL" sz="1400" dirty="0">
                <a:solidFill>
                  <a:prstClr val="white"/>
                </a:solidFill>
              </a:rPr>
              <a:t>No. De trabajadores</a:t>
            </a:r>
          </a:p>
        </p:txBody>
      </p:sp>
      <p:sp>
        <p:nvSpPr>
          <p:cNvPr id="7" name="6 Llamada rectangular redondeada"/>
          <p:cNvSpPr/>
          <p:nvPr/>
        </p:nvSpPr>
        <p:spPr>
          <a:xfrm>
            <a:off x="7157789" y="1293639"/>
            <a:ext cx="1512888" cy="679450"/>
          </a:xfrm>
          <a:prstGeom prst="wedgeRoundRectCallout">
            <a:avLst>
              <a:gd name="adj1" fmla="val 22983"/>
              <a:gd name="adj2" fmla="val 144238"/>
              <a:gd name="adj3" fmla="val 16667"/>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Clr>
                <a:srgbClr val="E9E5DC"/>
              </a:buClr>
              <a:buSzPct val="75000"/>
              <a:defRPr/>
            </a:pPr>
            <a:r>
              <a:rPr lang="es-CL" sz="1400" dirty="0">
                <a:solidFill>
                  <a:prstClr val="white"/>
                </a:solidFill>
              </a:rPr>
              <a:t>Considerando el “inventario en mano”</a:t>
            </a:r>
          </a:p>
        </p:txBody>
      </p:sp>
      <p:cxnSp>
        <p:nvCxnSpPr>
          <p:cNvPr id="4" name="3 Conector recto"/>
          <p:cNvCxnSpPr/>
          <p:nvPr/>
        </p:nvCxnSpPr>
        <p:spPr>
          <a:xfrm>
            <a:off x="3341439" y="5181426"/>
            <a:ext cx="4392613"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 name="2 Marcador de número de diapositiva"/>
          <p:cNvSpPr>
            <a:spLocks noGrp="1"/>
          </p:cNvSpPr>
          <p:nvPr>
            <p:ph type="sldNum" sz="quarter" idx="12"/>
          </p:nvPr>
        </p:nvSpPr>
        <p:spPr/>
        <p:txBody>
          <a:bodyPr/>
          <a:lstStyle/>
          <a:p>
            <a:fld id="{6695668C-015D-409B-86E4-3F280AC4791E}" type="slidenum">
              <a:rPr lang="es-ES" altLang="es-ES" smtClean="0"/>
              <a:pPr/>
              <a:t>4</a:t>
            </a:fld>
            <a:endParaRPr lang="es-ES" altLang="es-ES"/>
          </a:p>
        </p:txBody>
      </p:sp>
      <p:sp>
        <p:nvSpPr>
          <p:cNvPr id="5" name="Rectangle 2">
            <a:extLst>
              <a:ext uri="{FF2B5EF4-FFF2-40B4-BE49-F238E27FC236}">
                <a16:creationId xmlns:a16="http://schemas.microsoft.com/office/drawing/2014/main" id="{FAD21228-87A3-9A93-ECC0-EE4B617E2EAD}"/>
              </a:ext>
            </a:extLst>
          </p:cNvPr>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Tree>
    <p:extLst>
      <p:ext uri="{BB962C8B-B14F-4D97-AF65-F5344CB8AC3E}">
        <p14:creationId xmlns:p14="http://schemas.microsoft.com/office/powerpoint/2010/main" val="1786786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04483" name="Text Box 3"/>
          <p:cNvSpPr txBox="1">
            <a:spLocks noChangeArrowheads="1"/>
          </p:cNvSpPr>
          <p:nvPr/>
        </p:nvSpPr>
        <p:spPr bwMode="auto">
          <a:xfrm>
            <a:off x="815280" y="1124744"/>
            <a:ext cx="8077200"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Ejemplo.</a:t>
            </a:r>
          </a:p>
          <a:p>
            <a:pPr algn="just"/>
            <a:endParaRPr lang="es-ES_tradnl" u="sng">
              <a:solidFill>
                <a:srgbClr val="000000"/>
              </a:solidFill>
            </a:endParaRPr>
          </a:p>
          <a:p>
            <a:pPr algn="just"/>
            <a:endParaRPr lang="es-ES_tradnl" u="sng">
              <a:solidFill>
                <a:srgbClr val="000000"/>
              </a:solidFill>
            </a:endParaRPr>
          </a:p>
          <a:p>
            <a:pPr algn="just"/>
            <a:endParaRPr lang="es-ES_tradnl" u="sng">
              <a:solidFill>
                <a:srgbClr val="000000"/>
              </a:solidFill>
            </a:endParaRPr>
          </a:p>
          <a:p>
            <a:pPr algn="just"/>
            <a:endParaRPr lang="es-ES_tradnl" u="sng">
              <a:solidFill>
                <a:srgbClr val="000000"/>
              </a:solidFill>
            </a:endParaRPr>
          </a:p>
          <a:p>
            <a:pPr algn="just"/>
            <a:endParaRPr lang="es-ES_tradnl" u="sng">
              <a:solidFill>
                <a:srgbClr val="000000"/>
              </a:solidFill>
            </a:endParaRPr>
          </a:p>
          <a:p>
            <a:pPr algn="just"/>
            <a:endParaRPr lang="es-ES_tradnl">
              <a:solidFill>
                <a:srgbClr val="000000"/>
              </a:solidFill>
            </a:endParaRPr>
          </a:p>
          <a:p>
            <a:pPr algn="ctr"/>
            <a:r>
              <a:rPr lang="es-ES_tradnl">
                <a:solidFill>
                  <a:srgbClr val="000000"/>
                </a:solidFill>
              </a:rPr>
              <a:t>Razón de producción:  1,6 hh/unidad.</a:t>
            </a:r>
          </a:p>
          <a:p>
            <a:pPr algn="just"/>
            <a:endParaRPr lang="es-ES_tradnl">
              <a:solidFill>
                <a:srgbClr val="000000"/>
              </a:solidFill>
            </a:endParaRPr>
          </a:p>
          <a:p>
            <a:pPr algn="just"/>
            <a:endParaRPr lang="es-ES_tradnl">
              <a:solidFill>
                <a:srgbClr val="000000"/>
              </a:solidFill>
            </a:endParaRPr>
          </a:p>
        </p:txBody>
      </p:sp>
      <p:graphicFrame>
        <p:nvGraphicFramePr>
          <p:cNvPr id="404484" name="Object 8"/>
          <p:cNvGraphicFramePr>
            <a:graphicFrameLocks noChangeAspect="1"/>
          </p:cNvGraphicFramePr>
          <p:nvPr>
            <p:extLst>
              <p:ext uri="{D42A27DB-BD31-4B8C-83A1-F6EECF244321}">
                <p14:modId xmlns:p14="http://schemas.microsoft.com/office/powerpoint/2010/main" val="1548155141"/>
              </p:ext>
            </p:extLst>
          </p:nvPr>
        </p:nvGraphicFramePr>
        <p:xfrm>
          <a:off x="3048893" y="1831182"/>
          <a:ext cx="3384550" cy="1557337"/>
        </p:xfrm>
        <a:graphic>
          <a:graphicData uri="http://schemas.openxmlformats.org/presentationml/2006/ole">
            <mc:AlternateContent xmlns:mc="http://schemas.openxmlformats.org/markup-compatibility/2006">
              <mc:Choice xmlns:v="urn:schemas-microsoft-com:vml" Requires="v">
                <p:oleObj name="Hoja de cálculo" r:id="rId2" imgW="2476331" imgH="1143045" progId="Excel.Sheet.8">
                  <p:embed/>
                </p:oleObj>
              </mc:Choice>
              <mc:Fallback>
                <p:oleObj name="Hoja de cálculo" r:id="rId2" imgW="2476331" imgH="1143045" progId="Excel.Shee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893" y="1831182"/>
                        <a:ext cx="3384550" cy="15573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4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9718" y="4423569"/>
            <a:ext cx="2913062" cy="157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40</a:t>
            </a:fld>
            <a:endParaRPr lang="es-ES" altLang="es-ES"/>
          </a:p>
        </p:txBody>
      </p:sp>
    </p:spTree>
    <p:extLst>
      <p:ext uri="{BB962C8B-B14F-4D97-AF65-F5344CB8AC3E}">
        <p14:creationId xmlns:p14="http://schemas.microsoft.com/office/powerpoint/2010/main" val="2383215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05507" name="Text Box 3"/>
          <p:cNvSpPr txBox="1">
            <a:spLocks noChangeArrowheads="1"/>
          </p:cNvSpPr>
          <p:nvPr/>
        </p:nvSpPr>
        <p:spPr bwMode="auto">
          <a:xfrm>
            <a:off x="887288" y="1106710"/>
            <a:ext cx="7429128" cy="42165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Ejemplo.</a:t>
            </a:r>
          </a:p>
          <a:p>
            <a:pPr algn="just"/>
            <a:endParaRPr lang="es-ES_tradnl" u="sng" dirty="0">
              <a:solidFill>
                <a:srgbClr val="000000"/>
              </a:solidFill>
            </a:endParaRPr>
          </a:p>
          <a:p>
            <a:pPr algn="just"/>
            <a:r>
              <a:rPr lang="es-ES_tradnl" sz="2000" dirty="0">
                <a:solidFill>
                  <a:srgbClr val="000000"/>
                </a:solidFill>
              </a:rPr>
              <a:t>Los planes alternativos a evaluar son:</a:t>
            </a:r>
          </a:p>
          <a:p>
            <a:pPr algn="just"/>
            <a:endParaRPr lang="es-ES_tradnl" sz="2000" dirty="0">
              <a:solidFill>
                <a:srgbClr val="000000"/>
              </a:solidFill>
            </a:endParaRPr>
          </a:p>
          <a:p>
            <a:pPr algn="just">
              <a:buFontTx/>
              <a:buChar char="•"/>
            </a:pPr>
            <a:r>
              <a:rPr lang="es-ES_tradnl" sz="2000" b="1" dirty="0">
                <a:solidFill>
                  <a:srgbClr val="000000"/>
                </a:solidFill>
              </a:rPr>
              <a:t>Plan1.</a:t>
            </a:r>
            <a:r>
              <a:rPr lang="es-ES_tradnl" sz="2000" dirty="0">
                <a:solidFill>
                  <a:srgbClr val="000000"/>
                </a:solidFill>
              </a:rPr>
              <a:t> Mantener una fuerza de trabajo constante tal que cumpla con la tasa de demanda promedio (</a:t>
            </a:r>
            <a:r>
              <a:rPr lang="es-ES_tradnl" sz="2000" b="1" dirty="0">
                <a:solidFill>
                  <a:srgbClr val="000000"/>
                </a:solidFill>
              </a:rPr>
              <a:t>Cambio de nivel de inventario</a:t>
            </a:r>
            <a:r>
              <a:rPr lang="es-ES_tradnl" sz="2000" dirty="0">
                <a:solidFill>
                  <a:srgbClr val="000000"/>
                </a:solidFill>
              </a:rPr>
              <a:t>).</a:t>
            </a:r>
          </a:p>
          <a:p>
            <a:pPr algn="just">
              <a:buFontTx/>
              <a:buChar char="•"/>
            </a:pPr>
            <a:r>
              <a:rPr lang="es-ES_tradnl" sz="2000" b="1" dirty="0">
                <a:solidFill>
                  <a:srgbClr val="000000"/>
                </a:solidFill>
              </a:rPr>
              <a:t>Plan 2.</a:t>
            </a:r>
            <a:r>
              <a:rPr lang="es-ES_tradnl" sz="2000" dirty="0">
                <a:solidFill>
                  <a:srgbClr val="000000"/>
                </a:solidFill>
              </a:rPr>
              <a:t> Mantener una fuerza de trabajo constante tal que cumpla con la tasa de demanda más baja y cumplir con la demanda a través de subcontratación. (</a:t>
            </a:r>
            <a:r>
              <a:rPr lang="es-ES_tradnl" sz="2000" b="1" dirty="0">
                <a:solidFill>
                  <a:srgbClr val="000000"/>
                </a:solidFill>
              </a:rPr>
              <a:t>subcontratación</a:t>
            </a:r>
            <a:r>
              <a:rPr lang="es-ES_tradnl" sz="2000" dirty="0">
                <a:solidFill>
                  <a:srgbClr val="000000"/>
                </a:solidFill>
              </a:rPr>
              <a:t>).</a:t>
            </a:r>
          </a:p>
          <a:p>
            <a:pPr algn="just">
              <a:buFontTx/>
              <a:buChar char="•"/>
            </a:pPr>
            <a:r>
              <a:rPr lang="es-ES_tradnl" sz="2000" b="1" dirty="0">
                <a:solidFill>
                  <a:srgbClr val="000000"/>
                </a:solidFill>
              </a:rPr>
              <a:t>Plan 3.</a:t>
            </a:r>
            <a:r>
              <a:rPr lang="es-ES_tradnl" sz="2000" dirty="0">
                <a:solidFill>
                  <a:srgbClr val="000000"/>
                </a:solidFill>
              </a:rPr>
              <a:t> Variación en la  fuerza de trabajo mediante la contratación y el despido. </a:t>
            </a:r>
          </a:p>
          <a:p>
            <a:pPr algn="just">
              <a:buFontTx/>
              <a:buChar char="•"/>
            </a:pPr>
            <a:endParaRPr lang="es-ES_tradnl" sz="2000" dirty="0">
              <a:solidFill>
                <a:srgbClr val="000000"/>
              </a:solidFill>
            </a:endParaRPr>
          </a:p>
          <a:p>
            <a:pPr algn="just"/>
            <a:r>
              <a:rPr lang="es-ES_tradnl" sz="2000" dirty="0">
                <a:solidFill>
                  <a:srgbClr val="000000"/>
                </a:solidFill>
              </a:rPr>
              <a:t>Suponga para todos los planes que en el mes 0 habían 7 operarios.</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41</a:t>
            </a:fld>
            <a:endParaRPr lang="es-ES" altLang="es-ES"/>
          </a:p>
        </p:txBody>
      </p:sp>
    </p:spTree>
    <p:extLst>
      <p:ext uri="{BB962C8B-B14F-4D97-AF65-F5344CB8AC3E}">
        <p14:creationId xmlns:p14="http://schemas.microsoft.com/office/powerpoint/2010/main" val="739353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a:solidFill>
                  <a:prstClr val="black"/>
                </a:solidFill>
                <a:effectLst>
                  <a:outerShdw blurRad="38100" dist="38100" dir="2700000" algn="tl">
                    <a:srgbClr val="C0C0C0"/>
                  </a:outerShdw>
                </a:effectLst>
              </a:rPr>
              <a:t>PLANIFICACION AGREGADA</a:t>
            </a:r>
          </a:p>
        </p:txBody>
      </p:sp>
      <p:sp>
        <p:nvSpPr>
          <p:cNvPr id="406531" name="Text Box 3"/>
          <p:cNvSpPr txBox="1">
            <a:spLocks noChangeArrowheads="1"/>
          </p:cNvSpPr>
          <p:nvPr/>
        </p:nvSpPr>
        <p:spPr bwMode="auto">
          <a:xfrm>
            <a:off x="815280" y="1124744"/>
            <a:ext cx="8077200"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Ejemplo.</a:t>
            </a:r>
          </a:p>
          <a:p>
            <a:pPr algn="just"/>
            <a:endParaRPr lang="es-ES_tradnl" u="sng"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p:txBody>
      </p:sp>
      <p:graphicFrame>
        <p:nvGraphicFramePr>
          <p:cNvPr id="406532" name="Object 8"/>
          <p:cNvGraphicFramePr>
            <a:graphicFrameLocks noChangeAspect="1"/>
          </p:cNvGraphicFramePr>
          <p:nvPr/>
        </p:nvGraphicFramePr>
        <p:xfrm>
          <a:off x="611188" y="1844675"/>
          <a:ext cx="8064500" cy="4286250"/>
        </p:xfrm>
        <a:graphic>
          <a:graphicData uri="http://schemas.openxmlformats.org/presentationml/2006/ole">
            <mc:AlternateContent xmlns:mc="http://schemas.openxmlformats.org/markup-compatibility/2006">
              <mc:Choice xmlns:v="urn:schemas-microsoft-com:vml" Requires="v">
                <p:oleObj name="Hoja de cálculo" r:id="rId2" imgW="7648629" imgH="4057594" progId="Excel.Sheet.8">
                  <p:embed/>
                </p:oleObj>
              </mc:Choice>
              <mc:Fallback>
                <p:oleObj name="Hoja de cálculo" r:id="rId2" imgW="7648629" imgH="4057594" progId="Excel.Shee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8064500" cy="4286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42</a:t>
            </a:fld>
            <a:endParaRPr lang="es-ES" altLang="es-ES"/>
          </a:p>
        </p:txBody>
      </p:sp>
    </p:spTree>
    <p:extLst>
      <p:ext uri="{BB962C8B-B14F-4D97-AF65-F5344CB8AC3E}">
        <p14:creationId xmlns:p14="http://schemas.microsoft.com/office/powerpoint/2010/main" val="1693845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3"/>
          <p:cNvSpPr txBox="1">
            <a:spLocks noChangeArrowheads="1"/>
          </p:cNvSpPr>
          <p:nvPr/>
        </p:nvSpPr>
        <p:spPr bwMode="auto">
          <a:xfrm>
            <a:off x="815280" y="1124744"/>
            <a:ext cx="8077200"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Ejemplo.</a:t>
            </a:r>
          </a:p>
          <a:p>
            <a:pPr algn="just"/>
            <a:endParaRPr lang="es-ES_tradnl" u="sng"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p:txBody>
      </p:sp>
      <p:sp>
        <p:nvSpPr>
          <p:cNvPr id="3"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pic>
        <p:nvPicPr>
          <p:cNvPr id="407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1844675"/>
            <a:ext cx="6500813" cy="390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43</a:t>
            </a:fld>
            <a:endParaRPr lang="es-ES" altLang="es-ES"/>
          </a:p>
        </p:txBody>
      </p:sp>
    </p:spTree>
    <p:extLst>
      <p:ext uri="{BB962C8B-B14F-4D97-AF65-F5344CB8AC3E}">
        <p14:creationId xmlns:p14="http://schemas.microsoft.com/office/powerpoint/2010/main" val="3353927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08579" name="Text Box 3"/>
          <p:cNvSpPr txBox="1">
            <a:spLocks noChangeArrowheads="1"/>
          </p:cNvSpPr>
          <p:nvPr/>
        </p:nvSpPr>
        <p:spPr bwMode="auto">
          <a:xfrm>
            <a:off x="743272" y="1124744"/>
            <a:ext cx="8077200" cy="3416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Ejemplo.</a:t>
            </a:r>
          </a:p>
          <a:p>
            <a:pPr algn="just"/>
            <a:endParaRPr lang="es-ES_tradnl" u="sng"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Por lo tanto el plan de menor costo el plan nº2</a:t>
            </a:r>
          </a:p>
        </p:txBody>
      </p:sp>
      <p:pic>
        <p:nvPicPr>
          <p:cNvPr id="40858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025" y="1844675"/>
            <a:ext cx="4383088" cy="174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44</a:t>
            </a:fld>
            <a:endParaRPr lang="es-ES" altLang="es-ES"/>
          </a:p>
        </p:txBody>
      </p:sp>
    </p:spTree>
    <p:extLst>
      <p:ext uri="{BB962C8B-B14F-4D97-AF65-F5344CB8AC3E}">
        <p14:creationId xmlns:p14="http://schemas.microsoft.com/office/powerpoint/2010/main" val="94691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09603" name="Text Box 3"/>
          <p:cNvSpPr txBox="1">
            <a:spLocks noChangeArrowheads="1"/>
          </p:cNvSpPr>
          <p:nvPr/>
        </p:nvSpPr>
        <p:spPr bwMode="auto">
          <a:xfrm>
            <a:off x="815280" y="1136005"/>
            <a:ext cx="8077200" cy="301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Métodos matemáticos.</a:t>
            </a:r>
          </a:p>
          <a:p>
            <a:pPr algn="just"/>
            <a:endParaRPr lang="es-ES_tradnl" u="sng" dirty="0">
              <a:solidFill>
                <a:srgbClr val="000000"/>
              </a:solidFill>
            </a:endParaRPr>
          </a:p>
          <a:p>
            <a:pPr algn="just">
              <a:buFontTx/>
              <a:buChar char="•"/>
            </a:pPr>
            <a:r>
              <a:rPr lang="es-ES_tradnl" dirty="0">
                <a:solidFill>
                  <a:srgbClr val="000000"/>
                </a:solidFill>
              </a:rPr>
              <a:t>Método de transporte para la planificación de la producción.</a:t>
            </a:r>
          </a:p>
          <a:p>
            <a:pPr algn="just">
              <a:buFontTx/>
              <a:buChar char="•"/>
            </a:pPr>
            <a:r>
              <a:rPr lang="es-ES_tradnl" dirty="0">
                <a:solidFill>
                  <a:srgbClr val="000000"/>
                </a:solidFill>
              </a:rPr>
              <a:t>Programación lineal.</a:t>
            </a:r>
          </a:p>
          <a:p>
            <a:pPr algn="just">
              <a:buFontTx/>
              <a:buChar char="•"/>
            </a:pPr>
            <a:r>
              <a:rPr lang="es-ES_tradnl" dirty="0">
                <a:solidFill>
                  <a:srgbClr val="000000"/>
                </a:solidFill>
              </a:rPr>
              <a:t>Modelo de coeficientes de administración.</a:t>
            </a:r>
          </a:p>
          <a:p>
            <a:pPr algn="just">
              <a:buFontTx/>
              <a:buChar char="•"/>
            </a:pPr>
            <a:r>
              <a:rPr lang="es-ES_tradnl" dirty="0">
                <a:solidFill>
                  <a:srgbClr val="000000"/>
                </a:solidFill>
              </a:rPr>
              <a:t>Simulación</a:t>
            </a:r>
          </a:p>
          <a:p>
            <a:pPr algn="just"/>
            <a:endParaRPr lang="es-ES_tradnl" dirty="0">
              <a:solidFill>
                <a:srgbClr val="000000"/>
              </a:solidFill>
            </a:endParaRPr>
          </a:p>
          <a:p>
            <a:pPr algn="just"/>
            <a:endParaRPr lang="es-ES_tradnl" dirty="0">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45</a:t>
            </a:fld>
            <a:endParaRPr lang="es-ES" altLang="es-ES"/>
          </a:p>
        </p:txBody>
      </p:sp>
    </p:spTree>
    <p:extLst>
      <p:ext uri="{BB962C8B-B14F-4D97-AF65-F5344CB8AC3E}">
        <p14:creationId xmlns:p14="http://schemas.microsoft.com/office/powerpoint/2010/main" val="3606644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60513"/>
            <a:ext cx="8316912" cy="4676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0628" name="Text Box 3"/>
          <p:cNvSpPr txBox="1">
            <a:spLocks noChangeArrowheads="1"/>
          </p:cNvSpPr>
          <p:nvPr/>
        </p:nvSpPr>
        <p:spPr bwMode="auto">
          <a:xfrm>
            <a:off x="609600" y="1066800"/>
            <a:ext cx="8077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Ejemplo usando Solver</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46</a:t>
            </a:fld>
            <a:endParaRPr lang="es-ES" altLang="es-ES"/>
          </a:p>
        </p:txBody>
      </p:sp>
    </p:spTree>
    <p:extLst>
      <p:ext uri="{BB962C8B-B14F-4D97-AF65-F5344CB8AC3E}">
        <p14:creationId xmlns:p14="http://schemas.microsoft.com/office/powerpoint/2010/main" val="3950752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1651" name="Text Box 3"/>
          <p:cNvSpPr txBox="1">
            <a:spLocks noChangeArrowheads="1"/>
          </p:cNvSpPr>
          <p:nvPr/>
        </p:nvSpPr>
        <p:spPr bwMode="auto">
          <a:xfrm>
            <a:off x="609600" y="1066800"/>
            <a:ext cx="8077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Ejemplo usando Solver</a:t>
            </a:r>
          </a:p>
        </p:txBody>
      </p:sp>
      <p:pic>
        <p:nvPicPr>
          <p:cNvPr id="411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536" y="1822450"/>
            <a:ext cx="7967952" cy="31907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47</a:t>
            </a:fld>
            <a:endParaRPr lang="es-ES" altLang="es-ES"/>
          </a:p>
        </p:txBody>
      </p:sp>
    </p:spTree>
    <p:extLst>
      <p:ext uri="{BB962C8B-B14F-4D97-AF65-F5344CB8AC3E}">
        <p14:creationId xmlns:p14="http://schemas.microsoft.com/office/powerpoint/2010/main" val="264301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Gráfico"/>
          <p:cNvGraphicFramePr>
            <a:graphicFrameLocks/>
          </p:cNvGraphicFramePr>
          <p:nvPr/>
        </p:nvGraphicFramePr>
        <p:xfrm>
          <a:off x="1187624" y="1844824"/>
          <a:ext cx="7056784" cy="4183360"/>
        </p:xfrm>
        <a:graphic>
          <a:graphicData uri="http://schemas.openxmlformats.org/drawingml/2006/chart">
            <c:chart xmlns:c="http://schemas.openxmlformats.org/drawingml/2006/chart" xmlns:r="http://schemas.openxmlformats.org/officeDocument/2006/relationships" r:id="rId2"/>
          </a:graphicData>
        </a:graphic>
      </p:graphicFrame>
      <p:sp>
        <p:nvSpPr>
          <p:cNvPr id="412675" name="Text Box 3"/>
          <p:cNvSpPr txBox="1">
            <a:spLocks noChangeArrowheads="1"/>
          </p:cNvSpPr>
          <p:nvPr/>
        </p:nvSpPr>
        <p:spPr bwMode="auto">
          <a:xfrm>
            <a:off x="609600" y="1066800"/>
            <a:ext cx="8077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Ejemplo usando Solver</a:t>
            </a:r>
          </a:p>
        </p:txBody>
      </p:sp>
      <p:sp>
        <p:nvSpPr>
          <p:cNvPr id="4"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3" name="2 Marcador de número de diapositiva"/>
          <p:cNvSpPr>
            <a:spLocks noGrp="1"/>
          </p:cNvSpPr>
          <p:nvPr>
            <p:ph type="sldNum" sz="quarter" idx="12"/>
          </p:nvPr>
        </p:nvSpPr>
        <p:spPr/>
        <p:txBody>
          <a:bodyPr/>
          <a:lstStyle/>
          <a:p>
            <a:fld id="{6695668C-015D-409B-86E4-3F280AC4791E}" type="slidenum">
              <a:rPr lang="es-ES" altLang="es-ES" smtClean="0"/>
              <a:pPr/>
              <a:t>48</a:t>
            </a:fld>
            <a:endParaRPr lang="es-ES" altLang="es-ES"/>
          </a:p>
        </p:txBody>
      </p:sp>
    </p:spTree>
    <p:extLst>
      <p:ext uri="{BB962C8B-B14F-4D97-AF65-F5344CB8AC3E}">
        <p14:creationId xmlns:p14="http://schemas.microsoft.com/office/powerpoint/2010/main" val="3134132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3699" name="Text Box 3"/>
          <p:cNvSpPr txBox="1">
            <a:spLocks noChangeArrowheads="1"/>
          </p:cNvSpPr>
          <p:nvPr/>
        </p:nvSpPr>
        <p:spPr bwMode="auto">
          <a:xfrm>
            <a:off x="609600" y="1066800"/>
            <a:ext cx="8077200" cy="447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Programación lineal.</a:t>
            </a:r>
            <a:endParaRPr lang="es-ES_tradnl">
              <a:solidFill>
                <a:srgbClr val="000000"/>
              </a:solidFill>
            </a:endParaRPr>
          </a:p>
          <a:p>
            <a:pPr algn="just"/>
            <a:endParaRPr lang="es-ES_tradnl">
              <a:solidFill>
                <a:srgbClr val="000000"/>
              </a:solidFill>
            </a:endParaRPr>
          </a:p>
          <a:p>
            <a:pPr algn="just"/>
            <a:r>
              <a:rPr lang="es-ES_tradnl">
                <a:solidFill>
                  <a:srgbClr val="000000"/>
                </a:solidFill>
              </a:rPr>
              <a:t>Los modelos de programación lineal para planificar la producción buscan el plan de producción óptimo para una función objetivo lineal y una serie de restricciones lineales. </a:t>
            </a:r>
          </a:p>
          <a:p>
            <a:pPr algn="just"/>
            <a:endParaRPr lang="es-ES_tradnl">
              <a:solidFill>
                <a:srgbClr val="000000"/>
              </a:solidFill>
            </a:endParaRPr>
          </a:p>
          <a:p>
            <a:pPr algn="just"/>
            <a:r>
              <a:rPr lang="es-ES_tradnl">
                <a:solidFill>
                  <a:srgbClr val="000000"/>
                </a:solidFill>
              </a:rPr>
              <a:t>Los modelos de programación lineal tienen capacidad para manejar un gran número de variables y restricciones. La principal desventaja es que todas las relaciones entre variables deben ser lineales y que los valores óptimos pueden ser números fraccionarios.</a:t>
            </a:r>
          </a:p>
          <a:p>
            <a:pPr algn="just"/>
            <a:endParaRPr lang="es-ES_tradnl">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49</a:t>
            </a:fld>
            <a:endParaRPr lang="es-ES" altLang="es-ES"/>
          </a:p>
        </p:txBody>
      </p:sp>
    </p:spTree>
    <p:extLst>
      <p:ext uri="{BB962C8B-B14F-4D97-AF65-F5344CB8AC3E}">
        <p14:creationId xmlns:p14="http://schemas.microsoft.com/office/powerpoint/2010/main" val="280195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Text Box 3"/>
          <p:cNvSpPr txBox="1">
            <a:spLocks noChangeArrowheads="1"/>
          </p:cNvSpPr>
          <p:nvPr/>
        </p:nvSpPr>
        <p:spPr bwMode="auto">
          <a:xfrm>
            <a:off x="671264" y="1146720"/>
            <a:ext cx="8077200" cy="415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Beneficios.</a:t>
            </a:r>
            <a:endParaRPr lang="es-ES_tradnl" dirty="0">
              <a:solidFill>
                <a:srgbClr val="000000"/>
              </a:solidFill>
            </a:endParaRPr>
          </a:p>
          <a:p>
            <a:pPr algn="just"/>
            <a:endParaRPr lang="es-ES_tradnl" dirty="0">
              <a:solidFill>
                <a:srgbClr val="000000"/>
              </a:solidFill>
            </a:endParaRPr>
          </a:p>
          <a:p>
            <a:pPr algn="just"/>
            <a:r>
              <a:rPr lang="es-ES_tradnl" u="sng" dirty="0">
                <a:solidFill>
                  <a:srgbClr val="000000"/>
                </a:solidFill>
              </a:rPr>
              <a:t>Equilibra oferta y demanda</a:t>
            </a:r>
            <a:r>
              <a:rPr lang="es-ES_tradnl" dirty="0">
                <a:solidFill>
                  <a:srgbClr val="000000"/>
                </a:solidFill>
              </a:rPr>
              <a:t> y alinea el plan de operaciones al plan del negocio. </a:t>
            </a:r>
          </a:p>
          <a:p>
            <a:pPr algn="just"/>
            <a:endParaRPr lang="es-ES_tradnl" dirty="0">
              <a:solidFill>
                <a:srgbClr val="000000"/>
              </a:solidFill>
            </a:endParaRPr>
          </a:p>
          <a:p>
            <a:pPr algn="just"/>
            <a:r>
              <a:rPr lang="es-ES_tradnl" dirty="0">
                <a:solidFill>
                  <a:srgbClr val="000000"/>
                </a:solidFill>
              </a:rPr>
              <a:t>Implica la interacción de varios departamentos.</a:t>
            </a:r>
          </a:p>
          <a:p>
            <a:pPr algn="just"/>
            <a:endParaRPr lang="es-ES_tradnl" dirty="0">
              <a:solidFill>
                <a:srgbClr val="000000"/>
              </a:solidFill>
            </a:endParaRPr>
          </a:p>
          <a:p>
            <a:pPr algn="just"/>
            <a:r>
              <a:rPr lang="es-ES_tradnl" dirty="0">
                <a:solidFill>
                  <a:srgbClr val="000000"/>
                </a:solidFill>
              </a:rPr>
              <a:t>Ayuda a ofrecer un mejor servicio al cliente, manejar inventarios más bajos, ofrecer tiempos de entrega más breves, estabilizar los índices de producción y facilitar a la gerencia el manejo del negocio.</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5</a:t>
            </a:fld>
            <a:endParaRPr lang="es-ES" altLang="es-ES"/>
          </a:p>
        </p:txBody>
      </p:sp>
      <p:sp>
        <p:nvSpPr>
          <p:cNvPr id="3" name="Rectangle 2">
            <a:extLst>
              <a:ext uri="{FF2B5EF4-FFF2-40B4-BE49-F238E27FC236}">
                <a16:creationId xmlns:a16="http://schemas.microsoft.com/office/drawing/2014/main" id="{8D5720F6-32A1-E4EF-98B5-068DD5F31D02}"/>
              </a:ext>
            </a:extLst>
          </p:cNvPr>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Tree>
    <p:extLst>
      <p:ext uri="{BB962C8B-B14F-4D97-AF65-F5344CB8AC3E}">
        <p14:creationId xmlns:p14="http://schemas.microsoft.com/office/powerpoint/2010/main" val="1771174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4723" name="Text Box 3"/>
          <p:cNvSpPr txBox="1">
            <a:spLocks noChangeArrowheads="1"/>
          </p:cNvSpPr>
          <p:nvPr/>
        </p:nvSpPr>
        <p:spPr bwMode="auto">
          <a:xfrm>
            <a:off x="609600" y="1066800"/>
            <a:ext cx="8077200" cy="5203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Programación lineal.</a:t>
            </a:r>
            <a:endParaRPr lang="es-ES_tradnl">
              <a:solidFill>
                <a:srgbClr val="000000"/>
              </a:solidFill>
            </a:endParaRPr>
          </a:p>
          <a:p>
            <a:pPr algn="just"/>
            <a:endParaRPr lang="es-ES_tradnl">
              <a:solidFill>
                <a:srgbClr val="000000"/>
              </a:solidFill>
            </a:endParaRPr>
          </a:p>
          <a:p>
            <a:pPr algn="just"/>
            <a:r>
              <a:rPr lang="es-ES_tradnl">
                <a:solidFill>
                  <a:srgbClr val="000000"/>
                </a:solidFill>
              </a:rPr>
              <a:t>Suponga que se necesita planear la producción de cierta familia de productos. Cada trabajador produce “p” unidades por periodo. La subcontratacion y la producción con horas extra son opciones factibles para complementar la producción de una jornada normal. En un periodo cualquiera, las horas extra están limitadas al “x %” de la producción en jornada normal. Supongamos que:</a:t>
            </a:r>
          </a:p>
          <a:p>
            <a:pPr algn="just"/>
            <a:endParaRPr lang="es-ES_tradnl">
              <a:solidFill>
                <a:srgbClr val="000000"/>
              </a:solidFill>
            </a:endParaRPr>
          </a:p>
          <a:p>
            <a:pPr algn="just"/>
            <a:r>
              <a:rPr lang="es-ES_tradnl">
                <a:solidFill>
                  <a:srgbClr val="000000"/>
                </a:solidFill>
              </a:rPr>
              <a:t>F</a:t>
            </a:r>
            <a:r>
              <a:rPr lang="es-ES_tradnl" baseline="-25000">
                <a:solidFill>
                  <a:srgbClr val="000000"/>
                </a:solidFill>
              </a:rPr>
              <a:t>t</a:t>
            </a:r>
            <a:r>
              <a:rPr lang="es-ES_tradnl">
                <a:solidFill>
                  <a:srgbClr val="000000"/>
                </a:solidFill>
              </a:rPr>
              <a:t> = demanda pronosticada en el periodo t (unidades). </a:t>
            </a:r>
          </a:p>
          <a:p>
            <a:pPr algn="just"/>
            <a:endParaRPr lang="es-ES_tradnl">
              <a:solidFill>
                <a:srgbClr val="000000"/>
              </a:solidFill>
            </a:endParaRPr>
          </a:p>
          <a:p>
            <a:pPr algn="just"/>
            <a:r>
              <a:rPr lang="es-ES_tradnl">
                <a:solidFill>
                  <a:srgbClr val="000000"/>
                </a:solidFill>
              </a:rPr>
              <a:t>La demanda se supone conocida por lo que no es una variable de decisión.</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50</a:t>
            </a:fld>
            <a:endParaRPr lang="es-ES" altLang="es-ES"/>
          </a:p>
        </p:txBody>
      </p:sp>
    </p:spTree>
    <p:extLst>
      <p:ext uri="{BB962C8B-B14F-4D97-AF65-F5344CB8AC3E}">
        <p14:creationId xmlns:p14="http://schemas.microsoft.com/office/powerpoint/2010/main" val="2780497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5747" name="Text Box 3"/>
          <p:cNvSpPr txBox="1">
            <a:spLocks noChangeArrowheads="1"/>
          </p:cNvSpPr>
          <p:nvPr/>
        </p:nvSpPr>
        <p:spPr bwMode="auto">
          <a:xfrm>
            <a:off x="609600" y="1066800"/>
            <a:ext cx="8077200" cy="556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Programación lineal.</a:t>
            </a:r>
            <a:endParaRPr lang="es-ES_tradnl">
              <a:solidFill>
                <a:srgbClr val="000000"/>
              </a:solidFill>
            </a:endParaRPr>
          </a:p>
          <a:p>
            <a:pPr algn="just"/>
            <a:endParaRPr lang="es-ES_tradnl">
              <a:solidFill>
                <a:srgbClr val="000000"/>
              </a:solidFill>
            </a:endParaRPr>
          </a:p>
          <a:p>
            <a:r>
              <a:rPr lang="es-ES_tradnl">
                <a:solidFill>
                  <a:srgbClr val="000000"/>
                </a:solidFill>
              </a:rPr>
              <a:t>W</a:t>
            </a:r>
            <a:r>
              <a:rPr lang="es-ES_tradnl" baseline="-25000">
                <a:solidFill>
                  <a:srgbClr val="000000"/>
                </a:solidFill>
              </a:rPr>
              <a:t>t</a:t>
            </a:r>
            <a:r>
              <a:rPr lang="es-ES_tradnl">
                <a:solidFill>
                  <a:srgbClr val="000000"/>
                </a:solidFill>
              </a:rPr>
              <a:t> =  trabajadores disponibles al principio del periodo t.</a:t>
            </a:r>
          </a:p>
          <a:p>
            <a:endParaRPr lang="es-ES_tradnl">
              <a:solidFill>
                <a:srgbClr val="000000"/>
              </a:solidFill>
            </a:endParaRPr>
          </a:p>
          <a:p>
            <a:r>
              <a:rPr lang="es-ES_tradnl">
                <a:solidFill>
                  <a:srgbClr val="000000"/>
                </a:solidFill>
              </a:rPr>
              <a:t>H</a:t>
            </a:r>
            <a:r>
              <a:rPr lang="es-ES_tradnl" baseline="-25000">
                <a:solidFill>
                  <a:srgbClr val="000000"/>
                </a:solidFill>
              </a:rPr>
              <a:t>t</a:t>
            </a:r>
            <a:r>
              <a:rPr lang="es-ES_tradnl">
                <a:solidFill>
                  <a:srgbClr val="000000"/>
                </a:solidFill>
              </a:rPr>
              <a:t> = contrataciones al principio del periodo t.</a:t>
            </a:r>
          </a:p>
          <a:p>
            <a:pPr algn="just"/>
            <a:endParaRPr lang="es-ES_tradnl">
              <a:solidFill>
                <a:srgbClr val="000000"/>
              </a:solidFill>
            </a:endParaRPr>
          </a:p>
          <a:p>
            <a:pPr algn="just"/>
            <a:r>
              <a:rPr lang="es-ES_tradnl">
                <a:solidFill>
                  <a:srgbClr val="000000"/>
                </a:solidFill>
              </a:rPr>
              <a:t>L</a:t>
            </a:r>
            <a:r>
              <a:rPr lang="es-ES_tradnl" baseline="-25000">
                <a:solidFill>
                  <a:srgbClr val="000000"/>
                </a:solidFill>
              </a:rPr>
              <a:t>t</a:t>
            </a:r>
            <a:r>
              <a:rPr lang="es-ES_tradnl">
                <a:solidFill>
                  <a:srgbClr val="000000"/>
                </a:solidFill>
              </a:rPr>
              <a:t> = despidos al principio del periodo t.</a:t>
            </a:r>
          </a:p>
          <a:p>
            <a:pPr algn="just"/>
            <a:endParaRPr lang="es-ES_tradnl">
              <a:solidFill>
                <a:srgbClr val="000000"/>
              </a:solidFill>
            </a:endParaRPr>
          </a:p>
          <a:p>
            <a:pPr algn="just"/>
            <a:r>
              <a:rPr lang="es-ES_tradnl">
                <a:solidFill>
                  <a:srgbClr val="000000"/>
                </a:solidFill>
              </a:rPr>
              <a:t>I</a:t>
            </a:r>
            <a:r>
              <a:rPr lang="es-ES_tradnl" baseline="-25000">
                <a:solidFill>
                  <a:srgbClr val="000000"/>
                </a:solidFill>
              </a:rPr>
              <a:t>t</a:t>
            </a:r>
            <a:r>
              <a:rPr lang="es-ES_tradnl">
                <a:solidFill>
                  <a:srgbClr val="000000"/>
                </a:solidFill>
              </a:rPr>
              <a:t> = inventario del producto al final del periodo t (unidades).</a:t>
            </a:r>
          </a:p>
          <a:p>
            <a:pPr algn="just"/>
            <a:endParaRPr lang="es-ES_tradnl">
              <a:solidFill>
                <a:srgbClr val="000000"/>
              </a:solidFill>
            </a:endParaRPr>
          </a:p>
          <a:p>
            <a:pPr algn="just"/>
            <a:r>
              <a:rPr lang="es-ES_tradnl">
                <a:solidFill>
                  <a:srgbClr val="000000"/>
                </a:solidFill>
              </a:rPr>
              <a:t>S</a:t>
            </a:r>
            <a:r>
              <a:rPr lang="es-ES_tradnl" baseline="-25000">
                <a:solidFill>
                  <a:srgbClr val="000000"/>
                </a:solidFill>
              </a:rPr>
              <a:t>t</a:t>
            </a:r>
            <a:r>
              <a:rPr lang="es-ES_tradnl">
                <a:solidFill>
                  <a:srgbClr val="000000"/>
                </a:solidFill>
              </a:rPr>
              <a:t> =  producción subcontratada durante el periodo t (unidades).</a:t>
            </a:r>
          </a:p>
          <a:p>
            <a:pPr algn="just"/>
            <a:endParaRPr lang="es-ES_tradnl">
              <a:solidFill>
                <a:srgbClr val="000000"/>
              </a:solidFill>
            </a:endParaRPr>
          </a:p>
          <a:p>
            <a:pPr algn="just"/>
            <a:r>
              <a:rPr lang="es-ES_tradnl">
                <a:solidFill>
                  <a:srgbClr val="000000"/>
                </a:solidFill>
              </a:rPr>
              <a:t>O</a:t>
            </a:r>
            <a:r>
              <a:rPr lang="es-ES_tradnl" baseline="-25000">
                <a:solidFill>
                  <a:srgbClr val="000000"/>
                </a:solidFill>
              </a:rPr>
              <a:t>t</a:t>
            </a:r>
            <a:r>
              <a:rPr lang="es-ES_tradnl">
                <a:solidFill>
                  <a:srgbClr val="000000"/>
                </a:solidFill>
              </a:rPr>
              <a:t> = producción en horas extra en el periodo t (unidades)</a:t>
            </a:r>
          </a:p>
          <a:p>
            <a:pPr algn="just"/>
            <a:endParaRPr lang="es-ES_tradnl">
              <a:solidFill>
                <a:srgbClr val="000000"/>
              </a:solidFill>
            </a:endParaRPr>
          </a:p>
          <a:p>
            <a:pPr algn="just"/>
            <a:r>
              <a:rPr lang="es-ES_tradnl">
                <a:solidFill>
                  <a:srgbClr val="000000"/>
                </a:solidFill>
              </a:rPr>
              <a:t>P</a:t>
            </a:r>
            <a:r>
              <a:rPr lang="es-ES_tradnl" baseline="-25000">
                <a:solidFill>
                  <a:srgbClr val="000000"/>
                </a:solidFill>
              </a:rPr>
              <a:t>t </a:t>
            </a:r>
            <a:r>
              <a:rPr lang="es-ES_tradnl">
                <a:solidFill>
                  <a:srgbClr val="000000"/>
                </a:solidFill>
              </a:rPr>
              <a:t>= producción normal durante el periodo t (unidades)</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51</a:t>
            </a:fld>
            <a:endParaRPr lang="es-ES" altLang="es-ES"/>
          </a:p>
        </p:txBody>
      </p:sp>
    </p:spTree>
    <p:extLst>
      <p:ext uri="{BB962C8B-B14F-4D97-AF65-F5344CB8AC3E}">
        <p14:creationId xmlns:p14="http://schemas.microsoft.com/office/powerpoint/2010/main" val="744980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6771" name="Text Box 3"/>
          <p:cNvSpPr txBox="1">
            <a:spLocks noChangeArrowheads="1"/>
          </p:cNvSpPr>
          <p:nvPr/>
        </p:nvSpPr>
        <p:spPr bwMode="auto">
          <a:xfrm>
            <a:off x="609600" y="1066800"/>
            <a:ext cx="8077200" cy="447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Programación lineal.</a:t>
            </a:r>
            <a:endParaRPr lang="es-ES_tradnl">
              <a:solidFill>
                <a:srgbClr val="000000"/>
              </a:solidFill>
            </a:endParaRPr>
          </a:p>
          <a:p>
            <a:pPr algn="just"/>
            <a:endParaRPr lang="es-ES_tradnl">
              <a:solidFill>
                <a:srgbClr val="000000"/>
              </a:solidFill>
            </a:endParaRPr>
          </a:p>
          <a:p>
            <a:pPr algn="just"/>
            <a:r>
              <a:rPr lang="es-ES_tradnl">
                <a:solidFill>
                  <a:srgbClr val="000000"/>
                </a:solidFill>
              </a:rPr>
              <a:t>Las restricciones para cada periodo.</a:t>
            </a:r>
          </a:p>
          <a:p>
            <a:pPr algn="just"/>
            <a:endParaRPr lang="es-ES_tradnl">
              <a:solidFill>
                <a:srgbClr val="000000"/>
              </a:solidFill>
            </a:endParaRPr>
          </a:p>
          <a:p>
            <a:pPr algn="just"/>
            <a:r>
              <a:rPr lang="es-ES_tradnl">
                <a:solidFill>
                  <a:srgbClr val="000000"/>
                </a:solidFill>
              </a:rPr>
              <a:t>W</a:t>
            </a:r>
            <a:r>
              <a:rPr lang="es-ES_tradnl" baseline="-25000">
                <a:solidFill>
                  <a:srgbClr val="000000"/>
                </a:solidFill>
              </a:rPr>
              <a:t>t</a:t>
            </a:r>
            <a:r>
              <a:rPr lang="es-ES_tradnl">
                <a:solidFill>
                  <a:srgbClr val="000000"/>
                </a:solidFill>
              </a:rPr>
              <a:t> = W</a:t>
            </a:r>
            <a:r>
              <a:rPr lang="es-ES_tradnl" baseline="-25000">
                <a:solidFill>
                  <a:srgbClr val="000000"/>
                </a:solidFill>
              </a:rPr>
              <a:t>t-1</a:t>
            </a:r>
            <a:r>
              <a:rPr lang="es-ES_tradnl">
                <a:solidFill>
                  <a:srgbClr val="000000"/>
                </a:solidFill>
              </a:rPr>
              <a:t> + H</a:t>
            </a:r>
            <a:r>
              <a:rPr lang="es-ES_tradnl" baseline="-25000">
                <a:solidFill>
                  <a:srgbClr val="000000"/>
                </a:solidFill>
              </a:rPr>
              <a:t>t</a:t>
            </a:r>
            <a:r>
              <a:rPr lang="es-ES_tradnl">
                <a:solidFill>
                  <a:srgbClr val="000000"/>
                </a:solidFill>
              </a:rPr>
              <a:t> – L</a:t>
            </a:r>
            <a:r>
              <a:rPr lang="es-ES_tradnl" baseline="-25000">
                <a:solidFill>
                  <a:srgbClr val="000000"/>
                </a:solidFill>
              </a:rPr>
              <a:t>t	</a:t>
            </a:r>
            <a:endParaRPr lang="es-ES_tradnl">
              <a:solidFill>
                <a:srgbClr val="000000"/>
              </a:solidFill>
            </a:endParaRPr>
          </a:p>
          <a:p>
            <a:pPr algn="just"/>
            <a:endParaRPr lang="es-ES_tradnl">
              <a:solidFill>
                <a:srgbClr val="000000"/>
              </a:solidFill>
            </a:endParaRPr>
          </a:p>
          <a:p>
            <a:pPr algn="just"/>
            <a:endParaRPr lang="es-ES_tradnl">
              <a:solidFill>
                <a:srgbClr val="000000"/>
              </a:solidFill>
            </a:endParaRPr>
          </a:p>
          <a:p>
            <a:pPr algn="just"/>
            <a:r>
              <a:rPr lang="es-ES_tradnl">
                <a:solidFill>
                  <a:srgbClr val="000000"/>
                </a:solidFill>
              </a:rPr>
              <a:t>I</a:t>
            </a:r>
            <a:r>
              <a:rPr lang="es-ES_tradnl" baseline="-25000">
                <a:solidFill>
                  <a:srgbClr val="000000"/>
                </a:solidFill>
              </a:rPr>
              <a:t>t</a:t>
            </a:r>
            <a:r>
              <a:rPr lang="es-ES_tradnl">
                <a:solidFill>
                  <a:srgbClr val="000000"/>
                </a:solidFill>
              </a:rPr>
              <a:t> =I</a:t>
            </a:r>
            <a:r>
              <a:rPr lang="es-ES_tradnl" baseline="-25000">
                <a:solidFill>
                  <a:srgbClr val="000000"/>
                </a:solidFill>
              </a:rPr>
              <a:t>t-1</a:t>
            </a:r>
            <a:r>
              <a:rPr lang="es-ES_tradnl">
                <a:solidFill>
                  <a:srgbClr val="000000"/>
                </a:solidFill>
              </a:rPr>
              <a:t> + P</a:t>
            </a:r>
            <a:r>
              <a:rPr lang="es-ES_tradnl" baseline="-25000">
                <a:solidFill>
                  <a:srgbClr val="000000"/>
                </a:solidFill>
              </a:rPr>
              <a:t>t</a:t>
            </a:r>
            <a:r>
              <a:rPr lang="es-ES_tradnl">
                <a:solidFill>
                  <a:srgbClr val="000000"/>
                </a:solidFill>
              </a:rPr>
              <a:t> + O</a:t>
            </a:r>
            <a:r>
              <a:rPr lang="es-ES_tradnl" baseline="-25000">
                <a:solidFill>
                  <a:srgbClr val="000000"/>
                </a:solidFill>
              </a:rPr>
              <a:t>t</a:t>
            </a:r>
            <a:r>
              <a:rPr lang="es-ES_tradnl">
                <a:solidFill>
                  <a:srgbClr val="000000"/>
                </a:solidFill>
              </a:rPr>
              <a:t> + S</a:t>
            </a:r>
            <a:r>
              <a:rPr lang="es-ES_tradnl" baseline="-25000">
                <a:solidFill>
                  <a:srgbClr val="000000"/>
                </a:solidFill>
              </a:rPr>
              <a:t>t</a:t>
            </a:r>
            <a:r>
              <a:rPr lang="es-ES_tradnl">
                <a:solidFill>
                  <a:srgbClr val="000000"/>
                </a:solidFill>
              </a:rPr>
              <a:t> - F</a:t>
            </a:r>
            <a:r>
              <a:rPr lang="es-ES_tradnl" baseline="-25000">
                <a:solidFill>
                  <a:srgbClr val="000000"/>
                </a:solidFill>
              </a:rPr>
              <a:t>t</a:t>
            </a:r>
            <a:r>
              <a:rPr lang="es-ES_tradnl">
                <a:solidFill>
                  <a:srgbClr val="000000"/>
                </a:solidFill>
              </a:rPr>
              <a:t>	</a:t>
            </a:r>
          </a:p>
          <a:p>
            <a:pPr algn="just"/>
            <a:endParaRPr lang="es-ES_tradnl">
              <a:solidFill>
                <a:srgbClr val="000000"/>
              </a:solidFill>
            </a:endParaRPr>
          </a:p>
          <a:p>
            <a:pPr algn="just"/>
            <a:endParaRPr lang="es-ES_tradnl">
              <a:solidFill>
                <a:srgbClr val="000000"/>
              </a:solidFill>
            </a:endParaRPr>
          </a:p>
          <a:p>
            <a:pPr algn="just"/>
            <a:r>
              <a:rPr lang="es-ES_tradnl">
                <a:solidFill>
                  <a:srgbClr val="000000"/>
                </a:solidFill>
              </a:rPr>
              <a:t>P</a:t>
            </a:r>
            <a:r>
              <a:rPr lang="es-ES_tradnl" baseline="-25000">
                <a:solidFill>
                  <a:srgbClr val="000000"/>
                </a:solidFill>
              </a:rPr>
              <a:t>t</a:t>
            </a:r>
            <a:r>
              <a:rPr lang="es-ES_tradnl">
                <a:solidFill>
                  <a:srgbClr val="000000"/>
                </a:solidFill>
              </a:rPr>
              <a:t> = W</a:t>
            </a:r>
            <a:r>
              <a:rPr lang="es-ES_tradnl" baseline="-25000">
                <a:solidFill>
                  <a:srgbClr val="000000"/>
                </a:solidFill>
              </a:rPr>
              <a:t>t</a:t>
            </a:r>
            <a:r>
              <a:rPr lang="es-ES_tradnl">
                <a:solidFill>
                  <a:srgbClr val="000000"/>
                </a:solidFill>
              </a:rPr>
              <a:t> * p</a:t>
            </a:r>
          </a:p>
          <a:p>
            <a:pPr algn="just"/>
            <a:endParaRPr lang="es-ES_tradnl">
              <a:solidFill>
                <a:srgbClr val="000000"/>
              </a:solidFill>
            </a:endParaRPr>
          </a:p>
        </p:txBody>
      </p:sp>
      <p:sp>
        <p:nvSpPr>
          <p:cNvPr id="416772" name="Text Box 4"/>
          <p:cNvSpPr txBox="1">
            <a:spLocks noChangeArrowheads="1"/>
          </p:cNvSpPr>
          <p:nvPr/>
        </p:nvSpPr>
        <p:spPr bwMode="auto">
          <a:xfrm>
            <a:off x="3203575" y="2492375"/>
            <a:ext cx="554355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a:solidFill>
                  <a:srgbClr val="000000"/>
                </a:solidFill>
              </a:rPr>
              <a:t>(relación correspondiente al número de trabajadores)</a:t>
            </a:r>
          </a:p>
        </p:txBody>
      </p:sp>
      <p:sp>
        <p:nvSpPr>
          <p:cNvPr id="416773" name="Text Box 5"/>
          <p:cNvSpPr txBox="1">
            <a:spLocks noChangeArrowheads="1"/>
          </p:cNvSpPr>
          <p:nvPr/>
        </p:nvSpPr>
        <p:spPr bwMode="auto">
          <a:xfrm>
            <a:off x="4356100" y="3581400"/>
            <a:ext cx="460851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a:solidFill>
                  <a:srgbClr val="000000"/>
                </a:solidFill>
              </a:rPr>
              <a:t>(relación correspondiente al 	nivel de inventario)</a:t>
            </a:r>
          </a:p>
        </p:txBody>
      </p:sp>
      <p:sp>
        <p:nvSpPr>
          <p:cNvPr id="416774" name="Text Box 7"/>
          <p:cNvSpPr txBox="1">
            <a:spLocks noChangeArrowheads="1"/>
          </p:cNvSpPr>
          <p:nvPr/>
        </p:nvSpPr>
        <p:spPr bwMode="auto">
          <a:xfrm>
            <a:off x="2700338" y="4724400"/>
            <a:ext cx="4608512"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a:solidFill>
                  <a:srgbClr val="000000"/>
                </a:solidFill>
              </a:rPr>
              <a:t>(relación correspondiente al nivel de producción)</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52</a:t>
            </a:fld>
            <a:endParaRPr lang="es-ES" altLang="es-ES"/>
          </a:p>
        </p:txBody>
      </p:sp>
    </p:spTree>
    <p:extLst>
      <p:ext uri="{BB962C8B-B14F-4D97-AF65-F5344CB8AC3E}">
        <p14:creationId xmlns:p14="http://schemas.microsoft.com/office/powerpoint/2010/main" val="3828956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7795" name="Text Box 3"/>
          <p:cNvSpPr txBox="1">
            <a:spLocks noChangeArrowheads="1"/>
          </p:cNvSpPr>
          <p:nvPr/>
        </p:nvSpPr>
        <p:spPr bwMode="auto">
          <a:xfrm>
            <a:off x="609600" y="1066800"/>
            <a:ext cx="8077200" cy="337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Programación lineal.</a:t>
            </a:r>
            <a:endParaRPr lang="es-ES_tradnl" dirty="0">
              <a:solidFill>
                <a:srgbClr val="000000"/>
              </a:solidFill>
            </a:endParaRPr>
          </a:p>
          <a:p>
            <a:pPr algn="just"/>
            <a:endParaRPr lang="es-ES_tradnl" dirty="0">
              <a:solidFill>
                <a:srgbClr val="000000"/>
              </a:solidFill>
            </a:endParaRPr>
          </a:p>
          <a:p>
            <a:pPr algn="just"/>
            <a:r>
              <a:rPr lang="es-ES_tradnl" dirty="0" err="1">
                <a:solidFill>
                  <a:srgbClr val="000000"/>
                </a:solidFill>
              </a:rPr>
              <a:t>Ot</a:t>
            </a:r>
            <a:r>
              <a:rPr lang="es-ES_tradnl" dirty="0">
                <a:solidFill>
                  <a:srgbClr val="000000"/>
                </a:solidFill>
                <a:sym typeface="Symbol" pitchFamily="18" charset="2"/>
              </a:rPr>
              <a:t> </a:t>
            </a:r>
            <a:r>
              <a:rPr lang="es-ES_tradnl" dirty="0">
                <a:solidFill>
                  <a:srgbClr val="000000"/>
                </a:solidFill>
              </a:rPr>
              <a:t> x*p*</a:t>
            </a:r>
            <a:r>
              <a:rPr lang="es-ES_tradnl" dirty="0" err="1">
                <a:solidFill>
                  <a:srgbClr val="000000"/>
                </a:solidFill>
              </a:rPr>
              <a:t>Wt</a:t>
            </a:r>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P</a:t>
            </a:r>
            <a:r>
              <a:rPr lang="es-ES_tradnl" baseline="-25000" dirty="0">
                <a:solidFill>
                  <a:srgbClr val="000000"/>
                </a:solidFill>
              </a:rPr>
              <a:t>t</a:t>
            </a:r>
            <a:r>
              <a:rPr lang="es-ES_tradnl" dirty="0">
                <a:solidFill>
                  <a:srgbClr val="000000"/>
                </a:solidFill>
              </a:rPr>
              <a:t> +  </a:t>
            </a:r>
            <a:r>
              <a:rPr lang="es-ES_tradnl" dirty="0" err="1">
                <a:solidFill>
                  <a:srgbClr val="000000"/>
                </a:solidFill>
              </a:rPr>
              <a:t>O</a:t>
            </a:r>
            <a:r>
              <a:rPr lang="es-ES_tradnl" baseline="-25000" dirty="0" err="1">
                <a:solidFill>
                  <a:srgbClr val="000000"/>
                </a:solidFill>
              </a:rPr>
              <a:t>t</a:t>
            </a:r>
            <a:r>
              <a:rPr lang="es-ES_tradnl" dirty="0">
                <a:solidFill>
                  <a:srgbClr val="000000"/>
                </a:solidFill>
              </a:rPr>
              <a:t> + </a:t>
            </a:r>
            <a:r>
              <a:rPr lang="es-ES_tradnl" dirty="0" err="1">
                <a:solidFill>
                  <a:srgbClr val="000000"/>
                </a:solidFill>
              </a:rPr>
              <a:t>S</a:t>
            </a:r>
            <a:r>
              <a:rPr lang="es-ES_tradnl" baseline="-25000" dirty="0" err="1">
                <a:solidFill>
                  <a:srgbClr val="000000"/>
                </a:solidFill>
              </a:rPr>
              <a:t>t</a:t>
            </a:r>
            <a:r>
              <a:rPr lang="es-ES_tradnl" dirty="0">
                <a:solidFill>
                  <a:srgbClr val="000000"/>
                </a:solidFill>
              </a:rPr>
              <a:t> +  I</a:t>
            </a:r>
            <a:r>
              <a:rPr lang="es-ES_tradnl" baseline="-25000" dirty="0">
                <a:solidFill>
                  <a:srgbClr val="000000"/>
                </a:solidFill>
              </a:rPr>
              <a:t>t-1 </a:t>
            </a:r>
            <a:r>
              <a:rPr lang="es-ES_tradnl" dirty="0">
                <a:solidFill>
                  <a:srgbClr val="000000"/>
                </a:solidFill>
                <a:sym typeface="Symbol" pitchFamily="18" charset="2"/>
              </a:rPr>
              <a:t> F</a:t>
            </a:r>
            <a:r>
              <a:rPr lang="es-ES_tradnl" baseline="-25000" dirty="0">
                <a:solidFill>
                  <a:srgbClr val="000000"/>
                </a:solidFill>
                <a:sym typeface="Symbol" pitchFamily="18" charset="2"/>
              </a:rPr>
              <a:t>t</a:t>
            </a:r>
            <a:endParaRPr lang="es-ES_tradnl" dirty="0">
              <a:solidFill>
                <a:srgbClr val="000000"/>
              </a:solidFill>
            </a:endParaRPr>
          </a:p>
          <a:p>
            <a:pPr algn="just"/>
            <a:endParaRPr lang="es-ES_tradnl" dirty="0">
              <a:solidFill>
                <a:srgbClr val="000000"/>
              </a:solidFill>
            </a:endParaRPr>
          </a:p>
          <a:p>
            <a:pPr algn="just"/>
            <a:endParaRPr lang="es-ES_tradnl" dirty="0">
              <a:solidFill>
                <a:srgbClr val="000000"/>
              </a:solidFill>
            </a:endParaRPr>
          </a:p>
          <a:p>
            <a:r>
              <a:rPr lang="es-ES_tradnl" dirty="0">
                <a:solidFill>
                  <a:srgbClr val="000000"/>
                </a:solidFill>
              </a:rPr>
              <a:t>P</a:t>
            </a:r>
            <a:r>
              <a:rPr lang="es-ES_tradnl" baseline="-25000" dirty="0">
                <a:solidFill>
                  <a:srgbClr val="000000"/>
                </a:solidFill>
              </a:rPr>
              <a:t>t</a:t>
            </a:r>
            <a:r>
              <a:rPr lang="es-ES_tradnl" dirty="0">
                <a:solidFill>
                  <a:srgbClr val="000000"/>
                </a:solidFill>
              </a:rPr>
              <a:t> ,</a:t>
            </a:r>
            <a:r>
              <a:rPr lang="es-ES_tradnl" dirty="0" err="1">
                <a:solidFill>
                  <a:srgbClr val="000000"/>
                </a:solidFill>
              </a:rPr>
              <a:t>W</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H</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L</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I</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S</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O</a:t>
            </a:r>
            <a:r>
              <a:rPr lang="es-ES_tradnl" baseline="-25000" dirty="0" err="1">
                <a:solidFill>
                  <a:srgbClr val="000000"/>
                </a:solidFill>
              </a:rPr>
              <a:t>t</a:t>
            </a:r>
            <a:r>
              <a:rPr lang="es-ES_tradnl" dirty="0">
                <a:solidFill>
                  <a:srgbClr val="000000"/>
                </a:solidFill>
              </a:rPr>
              <a:t> </a:t>
            </a:r>
            <a:r>
              <a:rPr lang="es-ES_tradnl" dirty="0">
                <a:solidFill>
                  <a:srgbClr val="000000"/>
                </a:solidFill>
                <a:sym typeface="Symbol" pitchFamily="18" charset="2"/>
              </a:rPr>
              <a:t> 0</a:t>
            </a:r>
          </a:p>
        </p:txBody>
      </p:sp>
      <p:sp>
        <p:nvSpPr>
          <p:cNvPr id="417796" name="Text Box 6"/>
          <p:cNvSpPr txBox="1">
            <a:spLocks noChangeArrowheads="1"/>
          </p:cNvSpPr>
          <p:nvPr/>
        </p:nvSpPr>
        <p:spPr bwMode="auto">
          <a:xfrm>
            <a:off x="4067175" y="2924175"/>
            <a:ext cx="45005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a:solidFill>
                  <a:srgbClr val="000000"/>
                </a:solidFill>
              </a:rPr>
              <a:t>(la demanda debe ser satisfecha)</a:t>
            </a:r>
          </a:p>
        </p:txBody>
      </p:sp>
      <p:sp>
        <p:nvSpPr>
          <p:cNvPr id="417797" name="Text Box 7"/>
          <p:cNvSpPr txBox="1">
            <a:spLocks noChangeArrowheads="1"/>
          </p:cNvSpPr>
          <p:nvPr/>
        </p:nvSpPr>
        <p:spPr bwMode="auto">
          <a:xfrm>
            <a:off x="2700338" y="1700213"/>
            <a:ext cx="6119812"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a:solidFill>
                  <a:srgbClr val="000000"/>
                </a:solidFill>
              </a:rPr>
              <a:t>(relación correspondiente al 	limite de horas extra)</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53</a:t>
            </a:fld>
            <a:endParaRPr lang="es-ES" altLang="es-ES"/>
          </a:p>
        </p:txBody>
      </p:sp>
    </p:spTree>
    <p:extLst>
      <p:ext uri="{BB962C8B-B14F-4D97-AF65-F5344CB8AC3E}">
        <p14:creationId xmlns:p14="http://schemas.microsoft.com/office/powerpoint/2010/main" val="700989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8819" name="Text Box 3"/>
          <p:cNvSpPr txBox="1">
            <a:spLocks noChangeArrowheads="1"/>
          </p:cNvSpPr>
          <p:nvPr/>
        </p:nvSpPr>
        <p:spPr bwMode="auto">
          <a:xfrm>
            <a:off x="609600" y="1066800"/>
            <a:ext cx="8077200" cy="556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622300" indent="-6223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Programación lineal.</a:t>
            </a:r>
            <a:endParaRPr lang="es-ES_tradnl">
              <a:solidFill>
                <a:srgbClr val="000000"/>
              </a:solidFill>
            </a:endParaRPr>
          </a:p>
          <a:p>
            <a:pPr algn="just"/>
            <a:endParaRPr lang="es-ES_tradnl">
              <a:solidFill>
                <a:srgbClr val="000000"/>
              </a:solidFill>
            </a:endParaRPr>
          </a:p>
          <a:p>
            <a:r>
              <a:rPr lang="es-ES_tradnl">
                <a:solidFill>
                  <a:srgbClr val="000000"/>
                </a:solidFill>
              </a:rPr>
              <a:t>c</a:t>
            </a:r>
            <a:r>
              <a:rPr lang="es-ES_tradnl" baseline="-25000">
                <a:solidFill>
                  <a:srgbClr val="000000"/>
                </a:solidFill>
              </a:rPr>
              <a:t>w</a:t>
            </a:r>
            <a:r>
              <a:rPr lang="es-ES_tradnl">
                <a:solidFill>
                  <a:srgbClr val="000000"/>
                </a:solidFill>
              </a:rPr>
              <a:t> = salario normal por trabajador por periodo.</a:t>
            </a:r>
          </a:p>
          <a:p>
            <a:endParaRPr lang="es-ES_tradnl">
              <a:solidFill>
                <a:srgbClr val="000000"/>
              </a:solidFill>
            </a:endParaRPr>
          </a:p>
          <a:p>
            <a:r>
              <a:rPr lang="es-ES_tradnl">
                <a:solidFill>
                  <a:srgbClr val="000000"/>
                </a:solidFill>
              </a:rPr>
              <a:t>c</a:t>
            </a:r>
            <a:r>
              <a:rPr lang="es-ES_tradnl" sz="1800" baseline="-25000">
                <a:solidFill>
                  <a:srgbClr val="000000"/>
                </a:solidFill>
              </a:rPr>
              <a:t>h</a:t>
            </a:r>
            <a:r>
              <a:rPr lang="es-ES_tradnl">
                <a:solidFill>
                  <a:srgbClr val="000000"/>
                </a:solidFill>
              </a:rPr>
              <a:t> = costo de contratación de un trabajador.</a:t>
            </a:r>
          </a:p>
          <a:p>
            <a:pPr algn="just"/>
            <a:endParaRPr lang="es-ES_tradnl">
              <a:solidFill>
                <a:srgbClr val="000000"/>
              </a:solidFill>
            </a:endParaRPr>
          </a:p>
          <a:p>
            <a:r>
              <a:rPr lang="es-ES_tradnl">
                <a:solidFill>
                  <a:srgbClr val="000000"/>
                </a:solidFill>
              </a:rPr>
              <a:t>c</a:t>
            </a:r>
            <a:r>
              <a:rPr lang="es-ES_tradnl" sz="1800" baseline="-25000">
                <a:solidFill>
                  <a:srgbClr val="000000"/>
                </a:solidFill>
              </a:rPr>
              <a:t>l</a:t>
            </a:r>
            <a:r>
              <a:rPr lang="es-ES_tradnl">
                <a:solidFill>
                  <a:srgbClr val="000000"/>
                </a:solidFill>
              </a:rPr>
              <a:t> = costo de despido de un trabajador</a:t>
            </a:r>
          </a:p>
          <a:p>
            <a:pPr algn="just"/>
            <a:endParaRPr lang="es-ES_tradnl">
              <a:solidFill>
                <a:srgbClr val="000000"/>
              </a:solidFill>
            </a:endParaRPr>
          </a:p>
          <a:p>
            <a:pPr algn="just"/>
            <a:r>
              <a:rPr lang="es-ES_tradnl">
                <a:solidFill>
                  <a:srgbClr val="000000"/>
                </a:solidFill>
              </a:rPr>
              <a:t>c</a:t>
            </a:r>
            <a:r>
              <a:rPr lang="es-ES_tradnl" sz="1800" baseline="-25000">
                <a:solidFill>
                  <a:srgbClr val="000000"/>
                </a:solidFill>
              </a:rPr>
              <a:t>i</a:t>
            </a:r>
            <a:r>
              <a:rPr lang="es-ES_tradnl">
                <a:solidFill>
                  <a:srgbClr val="000000"/>
                </a:solidFill>
              </a:rPr>
              <a:t> = costo de almacenamiento de inventario de una unidad de          producto durante un periodo.</a:t>
            </a:r>
          </a:p>
          <a:p>
            <a:pPr algn="just"/>
            <a:endParaRPr lang="es-ES_tradnl">
              <a:solidFill>
                <a:srgbClr val="000000"/>
              </a:solidFill>
            </a:endParaRPr>
          </a:p>
          <a:p>
            <a:pPr algn="just"/>
            <a:r>
              <a:rPr lang="es-ES_tradnl">
                <a:solidFill>
                  <a:srgbClr val="000000"/>
                </a:solidFill>
              </a:rPr>
              <a:t>c</a:t>
            </a:r>
            <a:r>
              <a:rPr lang="es-ES_tradnl" sz="1800" baseline="-25000">
                <a:solidFill>
                  <a:srgbClr val="000000"/>
                </a:solidFill>
              </a:rPr>
              <a:t>s</a:t>
            </a:r>
            <a:r>
              <a:rPr lang="es-ES_tradnl">
                <a:solidFill>
                  <a:srgbClr val="000000"/>
                </a:solidFill>
              </a:rPr>
              <a:t> = costo de subcontratación de una unidad de producto.</a:t>
            </a:r>
          </a:p>
          <a:p>
            <a:pPr algn="just"/>
            <a:endParaRPr lang="es-ES_tradnl">
              <a:solidFill>
                <a:srgbClr val="000000"/>
              </a:solidFill>
            </a:endParaRPr>
          </a:p>
          <a:p>
            <a:pPr algn="just"/>
            <a:r>
              <a:rPr lang="es-ES_tradnl">
                <a:solidFill>
                  <a:srgbClr val="000000"/>
                </a:solidFill>
              </a:rPr>
              <a:t>c</a:t>
            </a:r>
            <a:r>
              <a:rPr lang="es-ES_tradnl" sz="1800" baseline="-25000">
                <a:solidFill>
                  <a:srgbClr val="000000"/>
                </a:solidFill>
              </a:rPr>
              <a:t>o</a:t>
            </a:r>
            <a:r>
              <a:rPr lang="es-ES_tradnl">
                <a:solidFill>
                  <a:srgbClr val="000000"/>
                </a:solidFill>
              </a:rPr>
              <a:t> = costo de producción de una unidad de producto en hora extra.</a:t>
            </a: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54</a:t>
            </a:fld>
            <a:endParaRPr lang="es-ES" altLang="es-ES"/>
          </a:p>
        </p:txBody>
      </p:sp>
    </p:spTree>
    <p:extLst>
      <p:ext uri="{BB962C8B-B14F-4D97-AF65-F5344CB8AC3E}">
        <p14:creationId xmlns:p14="http://schemas.microsoft.com/office/powerpoint/2010/main" val="3223832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19843" name="Text Box 3"/>
          <p:cNvSpPr txBox="1">
            <a:spLocks noChangeArrowheads="1"/>
          </p:cNvSpPr>
          <p:nvPr/>
        </p:nvSpPr>
        <p:spPr bwMode="auto">
          <a:xfrm>
            <a:off x="609600" y="1066800"/>
            <a:ext cx="8077200" cy="410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Programación lineal.</a:t>
            </a:r>
            <a:endParaRPr lang="es-ES_tradnl">
              <a:solidFill>
                <a:srgbClr val="000000"/>
              </a:solidFill>
            </a:endParaRPr>
          </a:p>
          <a:p>
            <a:pPr algn="just"/>
            <a:endParaRPr lang="es-ES_tradnl">
              <a:solidFill>
                <a:srgbClr val="000000"/>
              </a:solidFill>
            </a:endParaRPr>
          </a:p>
          <a:p>
            <a:pPr algn="just"/>
            <a:r>
              <a:rPr lang="es-ES_tradnl">
                <a:solidFill>
                  <a:srgbClr val="000000"/>
                </a:solidFill>
              </a:rPr>
              <a:t>La función objetivo que minimiza el costo total del plan de producción es:</a:t>
            </a:r>
          </a:p>
          <a:p>
            <a:pPr algn="just"/>
            <a:endParaRPr lang="es-ES_tradnl">
              <a:solidFill>
                <a:srgbClr val="000000"/>
              </a:solidFill>
            </a:endParaRPr>
          </a:p>
          <a:p>
            <a:pPr algn="just"/>
            <a:endParaRPr lang="es-ES_tradnl">
              <a:solidFill>
                <a:srgbClr val="000000"/>
              </a:solidFill>
            </a:endParaRPr>
          </a:p>
          <a:p>
            <a:pPr algn="just"/>
            <a:endParaRPr lang="es-ES_tradnl">
              <a:solidFill>
                <a:srgbClr val="000000"/>
              </a:solidFill>
            </a:endParaRPr>
          </a:p>
          <a:p>
            <a:pPr algn="just"/>
            <a:endParaRPr lang="es-ES_tradnl">
              <a:solidFill>
                <a:srgbClr val="000000"/>
              </a:solidFill>
            </a:endParaRPr>
          </a:p>
          <a:p>
            <a:pPr algn="just"/>
            <a:r>
              <a:rPr lang="es-ES_tradnl">
                <a:solidFill>
                  <a:srgbClr val="000000"/>
                </a:solidFill>
              </a:rPr>
              <a:t>Donde:</a:t>
            </a:r>
          </a:p>
          <a:p>
            <a:pPr algn="just"/>
            <a:endParaRPr lang="es-ES_tradnl">
              <a:solidFill>
                <a:srgbClr val="000000"/>
              </a:solidFill>
            </a:endParaRPr>
          </a:p>
          <a:p>
            <a:pPr algn="just"/>
            <a:r>
              <a:rPr lang="es-ES_tradnl">
                <a:solidFill>
                  <a:srgbClr val="000000"/>
                </a:solidFill>
              </a:rPr>
              <a:t>n = número de periodos.</a:t>
            </a:r>
          </a:p>
        </p:txBody>
      </p:sp>
      <p:graphicFrame>
        <p:nvGraphicFramePr>
          <p:cNvPr id="419844" name="Object 10"/>
          <p:cNvGraphicFramePr>
            <a:graphicFrameLocks noChangeAspect="1"/>
          </p:cNvGraphicFramePr>
          <p:nvPr/>
        </p:nvGraphicFramePr>
        <p:xfrm>
          <a:off x="1331913" y="2852738"/>
          <a:ext cx="6375400" cy="711200"/>
        </p:xfrm>
        <a:graphic>
          <a:graphicData uri="http://schemas.openxmlformats.org/presentationml/2006/ole">
            <mc:AlternateContent xmlns:mc="http://schemas.openxmlformats.org/markup-compatibility/2006">
              <mc:Choice xmlns:v="urn:schemas-microsoft-com:vml" Requires="v">
                <p:oleObj name="Ecuación" r:id="rId2" imgW="6375400" imgH="711200" progId="Equation.3">
                  <p:embed/>
                </p:oleObj>
              </mc:Choice>
              <mc:Fallback>
                <p:oleObj name="Ecuación" r:id="rId2" imgW="6375400" imgH="711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852738"/>
                        <a:ext cx="6375400" cy="711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55</a:t>
            </a:fld>
            <a:endParaRPr lang="es-ES" altLang="es-ES"/>
          </a:p>
        </p:txBody>
      </p:sp>
    </p:spTree>
    <p:extLst>
      <p:ext uri="{BB962C8B-B14F-4D97-AF65-F5344CB8AC3E}">
        <p14:creationId xmlns:p14="http://schemas.microsoft.com/office/powerpoint/2010/main" val="3528266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
        <p:nvSpPr>
          <p:cNvPr id="420867" name="Text Box 3"/>
          <p:cNvSpPr txBox="1">
            <a:spLocks noChangeArrowheads="1"/>
          </p:cNvSpPr>
          <p:nvPr/>
        </p:nvSpPr>
        <p:spPr bwMode="auto">
          <a:xfrm>
            <a:off x="609600" y="1066800"/>
            <a:ext cx="8077200" cy="415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a:solidFill>
                  <a:srgbClr val="000000"/>
                </a:solidFill>
              </a:rPr>
              <a:t>Programación lineal.</a:t>
            </a:r>
            <a:endParaRPr lang="es-ES_tradnl">
              <a:solidFill>
                <a:srgbClr val="000000"/>
              </a:solidFill>
            </a:endParaRPr>
          </a:p>
          <a:p>
            <a:pPr algn="just"/>
            <a:endParaRPr lang="es-ES_tradnl">
              <a:solidFill>
                <a:srgbClr val="000000"/>
              </a:solidFill>
            </a:endParaRPr>
          </a:p>
          <a:p>
            <a:pPr algn="just"/>
            <a:r>
              <a:rPr lang="es-ES_tradnl">
                <a:solidFill>
                  <a:srgbClr val="000000"/>
                </a:solidFill>
              </a:rPr>
              <a:t>Al modelo anterior se le pueden incorporar nuevas restricciones.</a:t>
            </a:r>
          </a:p>
          <a:p>
            <a:pPr algn="just"/>
            <a:endParaRPr lang="es-ES_tradnl">
              <a:solidFill>
                <a:srgbClr val="000000"/>
              </a:solidFill>
            </a:endParaRPr>
          </a:p>
          <a:p>
            <a:pPr lvl="1" algn="just">
              <a:buFontTx/>
              <a:buChar char="•"/>
            </a:pPr>
            <a:r>
              <a:rPr lang="es-ES_tradnl">
                <a:solidFill>
                  <a:srgbClr val="000000"/>
                </a:solidFill>
              </a:rPr>
              <a:t>Mantener inventarios de seguridad.</a:t>
            </a:r>
          </a:p>
          <a:p>
            <a:pPr lvl="1" algn="just">
              <a:buFontTx/>
              <a:buChar char="•"/>
            </a:pPr>
            <a:r>
              <a:rPr lang="es-ES_tradnl">
                <a:solidFill>
                  <a:srgbClr val="000000"/>
                </a:solidFill>
              </a:rPr>
              <a:t>Limitar subcontrataciones.</a:t>
            </a:r>
          </a:p>
          <a:p>
            <a:pPr lvl="1" algn="just">
              <a:buFontTx/>
              <a:buChar char="•"/>
            </a:pPr>
            <a:r>
              <a:rPr lang="es-ES_tradnl">
                <a:solidFill>
                  <a:srgbClr val="000000"/>
                </a:solidFill>
              </a:rPr>
              <a:t>Limitar la fuerza de trabajo.</a:t>
            </a:r>
          </a:p>
          <a:p>
            <a:pPr lvl="1" algn="just">
              <a:buFontTx/>
              <a:buChar char="•"/>
            </a:pPr>
            <a:r>
              <a:rPr lang="es-ES_tradnl">
                <a:solidFill>
                  <a:srgbClr val="000000"/>
                </a:solidFill>
              </a:rPr>
              <a:t>Limitar la cantidad de horas extras.</a:t>
            </a:r>
          </a:p>
          <a:p>
            <a:pPr lvl="1" algn="just">
              <a:buFontTx/>
              <a:buChar char="•"/>
            </a:pPr>
            <a:r>
              <a:rPr lang="es-ES_tradnl">
                <a:solidFill>
                  <a:srgbClr val="000000"/>
                </a:solidFill>
              </a:rPr>
              <a:t>Permitir o no backorder.</a:t>
            </a:r>
          </a:p>
          <a:p>
            <a:pPr lvl="1" algn="just">
              <a:buFontTx/>
              <a:buChar char="•"/>
            </a:pPr>
            <a:r>
              <a:rPr lang="es-ES_tradnl">
                <a:solidFill>
                  <a:srgbClr val="000000"/>
                </a:solidFill>
              </a:rPr>
              <a:t>Etc.</a:t>
            </a:r>
          </a:p>
          <a:p>
            <a:pPr algn="just"/>
            <a:endParaRPr lang="es-ES_tradnl">
              <a:solidFill>
                <a:srgbClr val="000000"/>
              </a:solidFill>
            </a:endParaRPr>
          </a:p>
        </p:txBody>
      </p:sp>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56</a:t>
            </a:fld>
            <a:endParaRPr lang="es-ES" altLang="es-ES"/>
          </a:p>
        </p:txBody>
      </p:sp>
    </p:spTree>
    <p:extLst>
      <p:ext uri="{BB962C8B-B14F-4D97-AF65-F5344CB8AC3E}">
        <p14:creationId xmlns:p14="http://schemas.microsoft.com/office/powerpoint/2010/main" val="3534508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403649" y="563439"/>
            <a:ext cx="7387926"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s-ES_tradnl" sz="2000" b="1" dirty="0">
                <a:solidFill>
                  <a:prstClr val="black"/>
                </a:solidFill>
                <a:effectLst>
                  <a:outerShdw blurRad="38100" dist="38100" dir="2700000" algn="tl">
                    <a:srgbClr val="C0C0C0"/>
                  </a:outerShdw>
                </a:effectLst>
              </a:rPr>
              <a:t>ELABORACIÓN DEL PLAN MAESTRO DE PRODUCCIÓN </a:t>
            </a:r>
            <a:r>
              <a:rPr lang="es-ES" sz="2000" b="1" dirty="0">
                <a:solidFill>
                  <a:prstClr val="black"/>
                </a:solidFill>
                <a:effectLst>
                  <a:outerShdw blurRad="38100" dist="38100" dir="2700000" algn="tl">
                    <a:srgbClr val="C0C0C0"/>
                  </a:outerShdw>
                </a:effectLst>
              </a:rPr>
              <a:t>–</a:t>
            </a:r>
            <a:r>
              <a:rPr lang="es-ES_tradnl" sz="2000" b="1" dirty="0">
                <a:solidFill>
                  <a:prstClr val="black"/>
                </a:solidFill>
                <a:effectLst>
                  <a:outerShdw blurRad="38100" dist="38100" dir="2700000" algn="tl">
                    <a:srgbClr val="C0C0C0"/>
                  </a:outerShdw>
                </a:effectLst>
              </a:rPr>
              <a:t> EJEMPLO</a:t>
            </a:r>
          </a:p>
        </p:txBody>
      </p:sp>
      <p:graphicFrame>
        <p:nvGraphicFramePr>
          <p:cNvPr id="3" name="Objeto 2"/>
          <p:cNvGraphicFramePr>
            <a:graphicFrameLocks noChangeAspect="1"/>
          </p:cNvGraphicFramePr>
          <p:nvPr>
            <p:extLst>
              <p:ext uri="{D42A27DB-BD31-4B8C-83A1-F6EECF244321}">
                <p14:modId xmlns:p14="http://schemas.microsoft.com/office/powerpoint/2010/main" val="787738357"/>
              </p:ext>
            </p:extLst>
          </p:nvPr>
        </p:nvGraphicFramePr>
        <p:xfrm>
          <a:off x="1043608" y="1556792"/>
          <a:ext cx="7128792" cy="5156200"/>
        </p:xfrm>
        <a:graphic>
          <a:graphicData uri="http://schemas.openxmlformats.org/presentationml/2006/ole">
            <mc:AlternateContent xmlns:mc="http://schemas.openxmlformats.org/markup-compatibility/2006">
              <mc:Choice xmlns:v="urn:schemas-microsoft-com:vml" Requires="v">
                <p:oleObj name="Documento" r:id="rId2" imgW="5715000" imgH="5156200" progId="Word.Document.12">
                  <p:link updateAutomatic="1"/>
                </p:oleObj>
              </mc:Choice>
              <mc:Fallback>
                <p:oleObj name="Documento" r:id="rId2" imgW="5715000" imgH="5156200" progId="Word.Document.12">
                  <p:link updateAutomatic="1"/>
                  <p:pic>
                    <p:nvPicPr>
                      <p:cNvPr id="0" name=""/>
                      <p:cNvPicPr/>
                      <p:nvPr/>
                    </p:nvPicPr>
                    <p:blipFill>
                      <a:blip r:embed="rId3"/>
                      <a:stretch>
                        <a:fillRect/>
                      </a:stretch>
                    </p:blipFill>
                    <p:spPr>
                      <a:xfrm>
                        <a:off x="1043608" y="1556792"/>
                        <a:ext cx="7128792" cy="5156200"/>
                      </a:xfrm>
                      <a:prstGeom prst="rect">
                        <a:avLst/>
                      </a:prstGeom>
                    </p:spPr>
                  </p:pic>
                </p:oleObj>
              </mc:Fallback>
            </mc:AlternateContent>
          </a:graphicData>
        </a:graphic>
      </p:graphicFrame>
    </p:spTree>
    <p:extLst>
      <p:ext uri="{BB962C8B-B14F-4D97-AF65-F5344CB8AC3E}">
        <p14:creationId xmlns:p14="http://schemas.microsoft.com/office/powerpoint/2010/main" val="2951482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403649" y="563439"/>
            <a:ext cx="7387926"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s-ES_tradnl" sz="2000" b="1" dirty="0">
                <a:solidFill>
                  <a:prstClr val="black"/>
                </a:solidFill>
                <a:effectLst>
                  <a:outerShdw blurRad="38100" dist="38100" dir="2700000" algn="tl">
                    <a:srgbClr val="C0C0C0"/>
                  </a:outerShdw>
                </a:effectLst>
              </a:rPr>
              <a:t>ELABORACIÓN DEL PLAN MAESTRO DE PRODUCCIÓN </a:t>
            </a:r>
            <a:r>
              <a:rPr lang="es-ES" sz="2000" b="1" dirty="0">
                <a:solidFill>
                  <a:prstClr val="black"/>
                </a:solidFill>
                <a:effectLst>
                  <a:outerShdw blurRad="38100" dist="38100" dir="2700000" algn="tl">
                    <a:srgbClr val="C0C0C0"/>
                  </a:outerShdw>
                </a:effectLst>
              </a:rPr>
              <a:t>–</a:t>
            </a:r>
            <a:r>
              <a:rPr lang="es-ES_tradnl" sz="2000" b="1" dirty="0">
                <a:solidFill>
                  <a:prstClr val="black"/>
                </a:solidFill>
                <a:effectLst>
                  <a:outerShdw blurRad="38100" dist="38100" dir="2700000" algn="tl">
                    <a:srgbClr val="C0C0C0"/>
                  </a:outerShdw>
                </a:effectLst>
              </a:rPr>
              <a:t> EJEMPLO</a:t>
            </a:r>
          </a:p>
        </p:txBody>
      </p:sp>
      <p:sp>
        <p:nvSpPr>
          <p:cNvPr id="4" name="Rectángulo 3"/>
          <p:cNvSpPr/>
          <p:nvPr/>
        </p:nvSpPr>
        <p:spPr>
          <a:xfrm>
            <a:off x="971600" y="1988840"/>
            <a:ext cx="7488832" cy="4185761"/>
          </a:xfrm>
          <a:prstGeom prst="rect">
            <a:avLst/>
          </a:prstGeom>
        </p:spPr>
        <p:txBody>
          <a:bodyPr wrap="square">
            <a:spAutoFit/>
          </a:bodyPr>
          <a:lstStyle/>
          <a:p>
            <a:r>
              <a:rPr lang="es-ES" sz="1400" dirty="0">
                <a:solidFill>
                  <a:srgbClr val="000000"/>
                </a:solidFill>
              </a:rPr>
              <a:t>La cantidad de turnos se define trimestralmente dependiendo de la demanda esperada. Según la  política de la empresa si la demanda supera la capacidad del primer turno, se implementará un segundo turno si y solo si la diferencia supera el 20% de horas extras permitidos legalmente. Si la diferencia no supera el 20% de horas extras la diferencia se suple con horas extra. Lo anterior también es valido cuando la demanda supera la capacidad de dos turnos. Es decir, se implementara un tercer turnos si y solo si la diferencia supera el 20% de horas extras permitidas legalmente. </a:t>
            </a:r>
            <a:endParaRPr lang="es-ES_tradnl" sz="1400" dirty="0">
              <a:solidFill>
                <a:srgbClr val="000000"/>
              </a:solidFill>
            </a:endParaRPr>
          </a:p>
          <a:p>
            <a:r>
              <a:rPr lang="es-ES" sz="1400" dirty="0">
                <a:solidFill>
                  <a:srgbClr val="000000"/>
                </a:solidFill>
              </a:rPr>
              <a:t> </a:t>
            </a:r>
            <a:endParaRPr lang="es-ES_tradnl" sz="1400" dirty="0">
              <a:solidFill>
                <a:srgbClr val="000000"/>
              </a:solidFill>
            </a:endParaRPr>
          </a:p>
          <a:p>
            <a:r>
              <a:rPr lang="es-ES" sz="1400" dirty="0">
                <a:solidFill>
                  <a:srgbClr val="000000"/>
                </a:solidFill>
              </a:rPr>
              <a:t>El costo trimestral de un turno es de $10.000.000 (remuneraciones), las horas extras se pagan a 12.500 ($/</a:t>
            </a:r>
            <a:r>
              <a:rPr lang="es-ES" sz="1400" dirty="0" err="1">
                <a:solidFill>
                  <a:srgbClr val="000000"/>
                </a:solidFill>
              </a:rPr>
              <a:t>hr</a:t>
            </a:r>
            <a:r>
              <a:rPr lang="es-ES" sz="1400" dirty="0">
                <a:solidFill>
                  <a:srgbClr val="000000"/>
                </a:solidFill>
              </a:rPr>
              <a:t>) y el costo operacional (insumos + uso maquinaria) es de $50.000 por hora.</a:t>
            </a:r>
            <a:endParaRPr lang="es-ES_tradnl" sz="1400" dirty="0">
              <a:solidFill>
                <a:srgbClr val="000000"/>
              </a:solidFill>
            </a:endParaRPr>
          </a:p>
          <a:p>
            <a:r>
              <a:rPr lang="es-ES" sz="1400" dirty="0">
                <a:solidFill>
                  <a:srgbClr val="000000"/>
                </a:solidFill>
              </a:rPr>
              <a:t> </a:t>
            </a:r>
            <a:endParaRPr lang="es-ES_tradnl" sz="1400" dirty="0">
              <a:solidFill>
                <a:srgbClr val="000000"/>
              </a:solidFill>
            </a:endParaRPr>
          </a:p>
          <a:p>
            <a:r>
              <a:rPr lang="es-ES" sz="1400" dirty="0">
                <a:solidFill>
                  <a:srgbClr val="000000"/>
                </a:solidFill>
              </a:rPr>
              <a:t>Desarrolle el plan de producción en función de la política de la empresa y determine:</a:t>
            </a:r>
            <a:endParaRPr lang="es-ES_tradnl" sz="1400" dirty="0">
              <a:solidFill>
                <a:srgbClr val="000000"/>
              </a:solidFill>
            </a:endParaRPr>
          </a:p>
          <a:p>
            <a:r>
              <a:rPr lang="es-ES" sz="1400" dirty="0">
                <a:solidFill>
                  <a:srgbClr val="000000"/>
                </a:solidFill>
              </a:rPr>
              <a:t> </a:t>
            </a:r>
            <a:endParaRPr lang="es-ES_tradnl" sz="1400" dirty="0">
              <a:solidFill>
                <a:srgbClr val="000000"/>
              </a:solidFill>
            </a:endParaRPr>
          </a:p>
          <a:p>
            <a:r>
              <a:rPr lang="es-ES" sz="1400" dirty="0">
                <a:solidFill>
                  <a:srgbClr val="000000"/>
                </a:solidFill>
              </a:rPr>
              <a:t>a) La cantidad de turnos a trabajar en cada uno de los cuatro trimestres que contempla el plan de producción</a:t>
            </a:r>
            <a:endParaRPr lang="es-ES_tradnl" sz="1400" dirty="0">
              <a:solidFill>
                <a:srgbClr val="000000"/>
              </a:solidFill>
            </a:endParaRPr>
          </a:p>
          <a:p>
            <a:r>
              <a:rPr lang="es-ES" sz="1400" dirty="0">
                <a:solidFill>
                  <a:srgbClr val="000000"/>
                </a:solidFill>
              </a:rPr>
              <a:t>b) La cantidad de horas extras a trabajar durante los cuatro trimestres que contempla el plan de producción.</a:t>
            </a:r>
            <a:endParaRPr lang="es-ES_tradnl" sz="1400" dirty="0">
              <a:solidFill>
                <a:srgbClr val="000000"/>
              </a:solidFill>
            </a:endParaRPr>
          </a:p>
          <a:p>
            <a:r>
              <a:rPr lang="es-ES" sz="1400" dirty="0">
                <a:solidFill>
                  <a:srgbClr val="000000"/>
                </a:solidFill>
              </a:rPr>
              <a:t>c) El presupuesto del plan de producción de </a:t>
            </a:r>
            <a:r>
              <a:rPr lang="es-ES" sz="1400" dirty="0" err="1">
                <a:solidFill>
                  <a:srgbClr val="000000"/>
                </a:solidFill>
              </a:rPr>
              <a:t>Embonor</a:t>
            </a:r>
            <a:r>
              <a:rPr lang="es-ES" sz="1400" dirty="0">
                <a:solidFill>
                  <a:srgbClr val="000000"/>
                </a:solidFill>
              </a:rPr>
              <a:t> S.A. </a:t>
            </a:r>
            <a:endParaRPr lang="es-ES_tradnl" sz="1400" dirty="0">
              <a:solidFill>
                <a:srgbClr val="000000"/>
              </a:solidFill>
            </a:endParaRPr>
          </a:p>
        </p:txBody>
      </p:sp>
    </p:spTree>
    <p:extLst>
      <p:ext uri="{BB962C8B-B14F-4D97-AF65-F5344CB8AC3E}">
        <p14:creationId xmlns:p14="http://schemas.microsoft.com/office/powerpoint/2010/main" val="1287894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403649" y="304800"/>
            <a:ext cx="7387926"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defRPr/>
            </a:pPr>
            <a:r>
              <a:rPr lang="es-ES_tradnl" sz="2000" b="1" dirty="0">
                <a:solidFill>
                  <a:prstClr val="black"/>
                </a:solidFill>
                <a:effectLst>
                  <a:outerShdw blurRad="38100" dist="38100" dir="2700000" algn="tl">
                    <a:srgbClr val="C0C0C0"/>
                  </a:outerShdw>
                </a:effectLst>
              </a:rPr>
              <a:t>ELABORACIÓN DEL PLAN MAESTRO DE PRODUCCIÓN </a:t>
            </a:r>
            <a:r>
              <a:rPr lang="es-ES" sz="2000" b="1" dirty="0">
                <a:solidFill>
                  <a:prstClr val="black"/>
                </a:solidFill>
                <a:effectLst>
                  <a:outerShdw blurRad="38100" dist="38100" dir="2700000" algn="tl">
                    <a:srgbClr val="C0C0C0"/>
                  </a:outerShdw>
                </a:effectLst>
              </a:rPr>
              <a:t>–</a:t>
            </a:r>
            <a:r>
              <a:rPr lang="es-ES_tradnl" sz="2000" b="1" dirty="0">
                <a:solidFill>
                  <a:prstClr val="black"/>
                </a:solidFill>
                <a:effectLst>
                  <a:outerShdw blurRad="38100" dist="38100" dir="2700000" algn="tl">
                    <a:srgbClr val="C0C0C0"/>
                  </a:outerShdw>
                </a:effectLst>
              </a:rPr>
              <a:t> EJEMPLO</a:t>
            </a:r>
          </a:p>
        </p:txBody>
      </p:sp>
      <p:graphicFrame>
        <p:nvGraphicFramePr>
          <p:cNvPr id="2" name="Objeto 1"/>
          <p:cNvGraphicFramePr>
            <a:graphicFrameLocks noChangeAspect="1"/>
          </p:cNvGraphicFramePr>
          <p:nvPr>
            <p:extLst>
              <p:ext uri="{D42A27DB-BD31-4B8C-83A1-F6EECF244321}">
                <p14:modId xmlns:p14="http://schemas.microsoft.com/office/powerpoint/2010/main" val="3608489736"/>
              </p:ext>
            </p:extLst>
          </p:nvPr>
        </p:nvGraphicFramePr>
        <p:xfrm>
          <a:off x="746805" y="2317998"/>
          <a:ext cx="8073667" cy="3631282"/>
        </p:xfrm>
        <a:graphic>
          <a:graphicData uri="http://schemas.openxmlformats.org/presentationml/2006/ole">
            <mc:AlternateContent xmlns:mc="http://schemas.openxmlformats.org/markup-compatibility/2006">
              <mc:Choice xmlns:v="urn:schemas-microsoft-com:vml" Requires="v">
                <p:oleObj name="Hoja de cálculo" r:id="rId2" imgW="9855200" imgH="4432300" progId="Excel.Sheet.8">
                  <p:embed/>
                </p:oleObj>
              </mc:Choice>
              <mc:Fallback>
                <p:oleObj name="Hoja de cálculo" r:id="rId2" imgW="9855200" imgH="4432300" progId="Excel.Sheet.8">
                  <p:embed/>
                  <p:pic>
                    <p:nvPicPr>
                      <p:cNvPr id="0" name=""/>
                      <p:cNvPicPr/>
                      <p:nvPr/>
                    </p:nvPicPr>
                    <p:blipFill>
                      <a:blip r:embed="rId3"/>
                      <a:stretch>
                        <a:fillRect/>
                      </a:stretch>
                    </p:blipFill>
                    <p:spPr>
                      <a:xfrm>
                        <a:off x="746805" y="2317998"/>
                        <a:ext cx="8073667" cy="3631282"/>
                      </a:xfrm>
                      <a:prstGeom prst="rect">
                        <a:avLst/>
                      </a:prstGeom>
                    </p:spPr>
                  </p:pic>
                </p:oleObj>
              </mc:Fallback>
            </mc:AlternateContent>
          </a:graphicData>
        </a:graphic>
      </p:graphicFrame>
    </p:spTree>
    <p:extLst>
      <p:ext uri="{BB962C8B-B14F-4D97-AF65-F5344CB8AC3E}">
        <p14:creationId xmlns:p14="http://schemas.microsoft.com/office/powerpoint/2010/main" val="128789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Text Box 3"/>
          <p:cNvSpPr txBox="1">
            <a:spLocks noChangeArrowheads="1"/>
          </p:cNvSpPr>
          <p:nvPr/>
        </p:nvSpPr>
        <p:spPr bwMode="auto">
          <a:xfrm>
            <a:off x="743272" y="1094507"/>
            <a:ext cx="80772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Relación con otros planes.</a:t>
            </a:r>
            <a:endParaRPr lang="es-ES_tradnl" dirty="0">
              <a:solidFill>
                <a:srgbClr val="000000"/>
              </a:solidFill>
            </a:endParaRPr>
          </a:p>
          <a:p>
            <a:pPr algn="just"/>
            <a:endParaRPr lang="es-ES_tradnl" dirty="0">
              <a:solidFill>
                <a:srgbClr val="000000"/>
              </a:solidFill>
            </a:endParaRPr>
          </a:p>
        </p:txBody>
      </p:sp>
      <p:pic>
        <p:nvPicPr>
          <p:cNvPr id="368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94" y="1985417"/>
            <a:ext cx="6840538" cy="3646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Llamada rectangular redondeada"/>
          <p:cNvSpPr/>
          <p:nvPr/>
        </p:nvSpPr>
        <p:spPr>
          <a:xfrm>
            <a:off x="676919" y="1882229"/>
            <a:ext cx="1446213" cy="823913"/>
          </a:xfrm>
          <a:prstGeom prst="wedgeRoundRectCallout">
            <a:avLst>
              <a:gd name="adj1" fmla="val 54015"/>
              <a:gd name="adj2" fmla="val 65532"/>
              <a:gd name="adj3" fmla="val 16667"/>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1200" dirty="0"/>
              <a:t>Incluye Demanda pronosticada y nuevos productos!</a:t>
            </a:r>
          </a:p>
        </p:txBody>
      </p:sp>
      <p:sp>
        <p:nvSpPr>
          <p:cNvPr id="3" name="2 Llamada rectangular redondeada"/>
          <p:cNvSpPr/>
          <p:nvPr/>
        </p:nvSpPr>
        <p:spPr>
          <a:xfrm>
            <a:off x="646757" y="3611017"/>
            <a:ext cx="1149350" cy="395287"/>
          </a:xfrm>
          <a:prstGeom prst="wedgeRoundRectCallout">
            <a:avLst>
              <a:gd name="adj1" fmla="val 75724"/>
              <a:gd name="adj2" fmla="val -3466"/>
              <a:gd name="adj3" fmla="val 16667"/>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1200"/>
              <a:t>Presupuesto</a:t>
            </a:r>
          </a:p>
        </p:txBody>
      </p:sp>
      <p:sp>
        <p:nvSpPr>
          <p:cNvPr id="7" name="6 Llamada rectangular redondeada"/>
          <p:cNvSpPr/>
          <p:nvPr/>
        </p:nvSpPr>
        <p:spPr>
          <a:xfrm>
            <a:off x="499119" y="5082629"/>
            <a:ext cx="1446213" cy="1082675"/>
          </a:xfrm>
          <a:prstGeom prst="wedgeRoundRectCallout">
            <a:avLst>
              <a:gd name="adj1" fmla="val 60036"/>
              <a:gd name="adj2" fmla="val -38395"/>
              <a:gd name="adj3" fmla="val 16667"/>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1200" dirty="0"/>
              <a:t>Solo secuencia de fabricación, no ve presupuesto, desagrega en t más pequeño</a:t>
            </a:r>
          </a:p>
        </p:txBody>
      </p:sp>
      <p:sp>
        <p:nvSpPr>
          <p:cNvPr id="4" name="3 Marcador de número de diapositiva"/>
          <p:cNvSpPr>
            <a:spLocks noGrp="1"/>
          </p:cNvSpPr>
          <p:nvPr>
            <p:ph type="sldNum" sz="quarter" idx="12"/>
          </p:nvPr>
        </p:nvSpPr>
        <p:spPr/>
        <p:txBody>
          <a:bodyPr/>
          <a:lstStyle/>
          <a:p>
            <a:fld id="{6695668C-015D-409B-86E4-3F280AC4791E}" type="slidenum">
              <a:rPr lang="es-ES" altLang="es-ES" smtClean="0"/>
              <a:pPr/>
              <a:t>6</a:t>
            </a:fld>
            <a:endParaRPr lang="es-ES" altLang="es-ES"/>
          </a:p>
        </p:txBody>
      </p:sp>
      <p:sp>
        <p:nvSpPr>
          <p:cNvPr id="5" name="Rectangle 2">
            <a:extLst>
              <a:ext uri="{FF2B5EF4-FFF2-40B4-BE49-F238E27FC236}">
                <a16:creationId xmlns:a16="http://schemas.microsoft.com/office/drawing/2014/main" id="{480CF100-42A4-0D9B-4151-3959DACD3D4E}"/>
              </a:ext>
            </a:extLst>
          </p:cNvPr>
          <p:cNvSpPr>
            <a:spLocks noChangeArrowheads="1"/>
          </p:cNvSpPr>
          <p:nvPr/>
        </p:nvSpPr>
        <p:spPr bwMode="auto">
          <a:xfrm>
            <a:off x="2286000" y="598711"/>
            <a:ext cx="4529138"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PLANIFICACION AGREGADA</a:t>
            </a:r>
          </a:p>
        </p:txBody>
      </p:sp>
    </p:spTree>
    <p:extLst>
      <p:ext uri="{BB962C8B-B14F-4D97-AF65-F5344CB8AC3E}">
        <p14:creationId xmlns:p14="http://schemas.microsoft.com/office/powerpoint/2010/main" val="310453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ChangeArrowheads="1"/>
          </p:cNvSpPr>
          <p:nvPr/>
        </p:nvSpPr>
        <p:spPr bwMode="auto">
          <a:xfrm>
            <a:off x="2051050" y="598711"/>
            <a:ext cx="50022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RELACION CON OTROS PLANES</a:t>
            </a:r>
          </a:p>
        </p:txBody>
      </p:sp>
      <p:sp>
        <p:nvSpPr>
          <p:cNvPr id="369667" name="Text Box 3"/>
          <p:cNvSpPr txBox="1">
            <a:spLocks noChangeArrowheads="1"/>
          </p:cNvSpPr>
          <p:nvPr/>
        </p:nvSpPr>
        <p:spPr bwMode="auto">
          <a:xfrm>
            <a:off x="611560" y="1127641"/>
            <a:ext cx="7927032" cy="4678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Plan de negocio.</a:t>
            </a:r>
            <a:endParaRPr lang="es-ES_tradnl" dirty="0">
              <a:solidFill>
                <a:srgbClr val="000000"/>
              </a:solidFill>
            </a:endParaRPr>
          </a:p>
          <a:p>
            <a:pPr algn="just"/>
            <a:endParaRPr lang="es-ES_tradnl" dirty="0">
              <a:solidFill>
                <a:srgbClr val="000000"/>
              </a:solidFill>
            </a:endParaRPr>
          </a:p>
          <a:p>
            <a:pPr algn="just">
              <a:buFontTx/>
              <a:buChar char="•"/>
            </a:pPr>
            <a:r>
              <a:rPr lang="es-ES_tradnl" sz="2000" dirty="0">
                <a:solidFill>
                  <a:srgbClr val="000000"/>
                </a:solidFill>
              </a:rPr>
              <a:t>La alta gerencia establece los objetivos estratégicos de la organización en el plan de negocios.</a:t>
            </a:r>
          </a:p>
          <a:p>
            <a:pPr algn="just">
              <a:buFontTx/>
              <a:buChar char="•"/>
            </a:pPr>
            <a:endParaRPr lang="es-ES_tradnl" sz="1600" dirty="0">
              <a:solidFill>
                <a:srgbClr val="000000"/>
              </a:solidFill>
            </a:endParaRPr>
          </a:p>
          <a:p>
            <a:pPr algn="just">
              <a:buFontTx/>
              <a:buChar char="•"/>
            </a:pPr>
            <a:r>
              <a:rPr lang="es-ES_tradnl" sz="2000" dirty="0">
                <a:solidFill>
                  <a:srgbClr val="000000"/>
                </a:solidFill>
              </a:rPr>
              <a:t>Evaluación financiera de la organización en el mediano plazo.</a:t>
            </a:r>
          </a:p>
          <a:p>
            <a:pPr algn="just">
              <a:buFontTx/>
              <a:buChar char="•"/>
            </a:pPr>
            <a:endParaRPr lang="es-ES_tradnl" sz="1600" dirty="0">
              <a:solidFill>
                <a:srgbClr val="000000"/>
              </a:solidFill>
            </a:endParaRPr>
          </a:p>
          <a:p>
            <a:pPr algn="just">
              <a:buFontTx/>
              <a:buChar char="•"/>
            </a:pPr>
            <a:r>
              <a:rPr lang="es-ES_tradnl" sz="2000" dirty="0">
                <a:solidFill>
                  <a:srgbClr val="000000"/>
                </a:solidFill>
              </a:rPr>
              <a:t>Contiene un proyecto de ingresos, costos, ganancias, presupuestos, flujo de caja, fuentes de financiamiento y  asignaciones.</a:t>
            </a:r>
          </a:p>
          <a:p>
            <a:pPr algn="just">
              <a:buFontTx/>
              <a:buChar char="•"/>
            </a:pPr>
            <a:endParaRPr lang="es-ES_tradnl" sz="1600" dirty="0">
              <a:solidFill>
                <a:srgbClr val="000000"/>
              </a:solidFill>
            </a:endParaRPr>
          </a:p>
          <a:p>
            <a:pPr algn="just">
              <a:buFontTx/>
              <a:buChar char="•"/>
            </a:pPr>
            <a:r>
              <a:rPr lang="es-ES_tradnl" sz="2000" dirty="0">
                <a:solidFill>
                  <a:srgbClr val="000000"/>
                </a:solidFill>
              </a:rPr>
              <a:t>Refleja los planes para la penetración del mercados, introducción de nuevos productos e inversión.</a:t>
            </a:r>
          </a:p>
          <a:p>
            <a:pPr algn="just">
              <a:buFontTx/>
              <a:buChar char="•"/>
            </a:pPr>
            <a:endParaRPr lang="es-ES_tradnl" sz="1800" dirty="0">
              <a:solidFill>
                <a:srgbClr val="000000"/>
              </a:solidFill>
            </a:endParaRPr>
          </a:p>
          <a:p>
            <a:pPr algn="just">
              <a:buFontTx/>
              <a:buChar char="•"/>
            </a:pPr>
            <a:r>
              <a:rPr lang="es-ES_tradnl" sz="2000" dirty="0">
                <a:solidFill>
                  <a:srgbClr val="000000"/>
                </a:solidFill>
              </a:rPr>
              <a:t>Proporciona el marco general de proyecciones de demanda.</a:t>
            </a:r>
          </a:p>
          <a:p>
            <a:pPr algn="just"/>
            <a:endParaRPr lang="es-ES_tradnl" dirty="0">
              <a:solidFill>
                <a:srgbClr val="000000"/>
              </a:solidFill>
            </a:endParaRPr>
          </a:p>
        </p:txBody>
      </p:sp>
      <p:pic>
        <p:nvPicPr>
          <p:cNvPr id="369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044" y="5517232"/>
            <a:ext cx="2031480" cy="1234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7</a:t>
            </a:fld>
            <a:endParaRPr lang="es-ES" altLang="es-ES"/>
          </a:p>
        </p:txBody>
      </p:sp>
    </p:spTree>
    <p:extLst>
      <p:ext uri="{BB962C8B-B14F-4D97-AF65-F5344CB8AC3E}">
        <p14:creationId xmlns:p14="http://schemas.microsoft.com/office/powerpoint/2010/main" val="83708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3"/>
          <p:cNvSpPr txBox="1">
            <a:spLocks noChangeArrowheads="1"/>
          </p:cNvSpPr>
          <p:nvPr/>
        </p:nvSpPr>
        <p:spPr bwMode="auto">
          <a:xfrm>
            <a:off x="899592" y="1124744"/>
            <a:ext cx="7711008" cy="3416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Plan de producción (sector manufacturero).</a:t>
            </a:r>
            <a:endParaRPr lang="es-ES_tradnl" dirty="0">
              <a:solidFill>
                <a:srgbClr val="000000"/>
              </a:solidFill>
            </a:endParaRPr>
          </a:p>
          <a:p>
            <a:pPr algn="just"/>
            <a:endParaRPr lang="es-ES_tradnl" dirty="0">
              <a:solidFill>
                <a:srgbClr val="000000"/>
              </a:solidFill>
            </a:endParaRPr>
          </a:p>
          <a:p>
            <a:pPr algn="just">
              <a:buFontTx/>
              <a:buChar char="•"/>
            </a:pPr>
            <a:r>
              <a:rPr lang="es-ES_tradnl" dirty="0">
                <a:solidFill>
                  <a:srgbClr val="000000"/>
                </a:solidFill>
              </a:rPr>
              <a:t>Se especifican las tasas de producción correspondientes a la familia de productos, los niveles de inventario y los niveles de fuerza de trabajo.</a:t>
            </a:r>
          </a:p>
          <a:p>
            <a:pPr algn="just">
              <a:buFontTx/>
              <a:buChar char="•"/>
            </a:pPr>
            <a:endParaRPr lang="es-ES_tradnl" dirty="0">
              <a:solidFill>
                <a:srgbClr val="000000"/>
              </a:solidFill>
            </a:endParaRPr>
          </a:p>
          <a:p>
            <a:pPr algn="just">
              <a:buFontTx/>
              <a:buChar char="•"/>
            </a:pPr>
            <a:r>
              <a:rPr lang="es-ES_tradnl" dirty="0">
                <a:solidFill>
                  <a:srgbClr val="000000"/>
                </a:solidFill>
              </a:rPr>
              <a:t>Desempeña un papel clave para traducir el plan de negocios en un plan operacional.</a:t>
            </a:r>
          </a:p>
          <a:p>
            <a:pPr algn="just"/>
            <a:endParaRPr lang="es-ES_tradnl" dirty="0">
              <a:solidFill>
                <a:srgbClr val="000000"/>
              </a:solidFill>
            </a:endParaRPr>
          </a:p>
        </p:txBody>
      </p:sp>
      <p:sp>
        <p:nvSpPr>
          <p:cNvPr id="770052" name="Rectangle 4"/>
          <p:cNvSpPr>
            <a:spLocks noChangeArrowheads="1"/>
          </p:cNvSpPr>
          <p:nvPr/>
        </p:nvSpPr>
        <p:spPr bwMode="auto">
          <a:xfrm>
            <a:off x="2051050" y="598711"/>
            <a:ext cx="50022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RELACION CON OTROS PLANES</a:t>
            </a:r>
          </a:p>
        </p:txBody>
      </p:sp>
      <p:pic>
        <p:nvPicPr>
          <p:cNvPr id="3706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4724400"/>
            <a:ext cx="2619375" cy="174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8</a:t>
            </a:fld>
            <a:endParaRPr lang="es-ES" altLang="es-ES"/>
          </a:p>
        </p:txBody>
      </p:sp>
    </p:spTree>
    <p:extLst>
      <p:ext uri="{BB962C8B-B14F-4D97-AF65-F5344CB8AC3E}">
        <p14:creationId xmlns:p14="http://schemas.microsoft.com/office/powerpoint/2010/main" val="330364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ext Box 2"/>
          <p:cNvSpPr txBox="1">
            <a:spLocks noChangeArrowheads="1"/>
          </p:cNvSpPr>
          <p:nvPr/>
        </p:nvSpPr>
        <p:spPr bwMode="auto">
          <a:xfrm>
            <a:off x="827584" y="1155516"/>
            <a:ext cx="7639000" cy="37856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u="sng" dirty="0">
                <a:solidFill>
                  <a:srgbClr val="000000"/>
                </a:solidFill>
              </a:rPr>
              <a:t>Plan de personal (sector servicios).</a:t>
            </a:r>
            <a:endParaRPr lang="es-ES_tradnl" dirty="0">
              <a:solidFill>
                <a:srgbClr val="000000"/>
              </a:solidFill>
            </a:endParaRPr>
          </a:p>
          <a:p>
            <a:pPr algn="just"/>
            <a:endParaRPr lang="es-ES_tradnl" dirty="0">
              <a:solidFill>
                <a:srgbClr val="000000"/>
              </a:solidFill>
            </a:endParaRPr>
          </a:p>
          <a:p>
            <a:pPr algn="just"/>
            <a:r>
              <a:rPr lang="es-ES_tradnl" dirty="0">
                <a:solidFill>
                  <a:srgbClr val="000000"/>
                </a:solidFill>
              </a:rPr>
              <a:t>La alta gerencia establece la dirección y los objetivos de la organización  en el plan de negocios, el cual proporciona el marco general para el plan de personal y el programa de la fuerza de trabajo.</a:t>
            </a:r>
          </a:p>
          <a:p>
            <a:pPr algn="just"/>
            <a:endParaRPr lang="es-ES_tradnl" dirty="0">
              <a:solidFill>
                <a:srgbClr val="000000"/>
              </a:solidFill>
            </a:endParaRPr>
          </a:p>
          <a:p>
            <a:pPr algn="just"/>
            <a:r>
              <a:rPr lang="es-ES_tradnl" dirty="0">
                <a:solidFill>
                  <a:srgbClr val="000000"/>
                </a:solidFill>
              </a:rPr>
              <a:t>El plan de personal especifica el número y los tipos de empleados que se requieren para alcanzar los objetivos del plan de negocios. </a:t>
            </a:r>
          </a:p>
        </p:txBody>
      </p:sp>
      <p:sp>
        <p:nvSpPr>
          <p:cNvPr id="772099" name="Rectangle 3"/>
          <p:cNvSpPr>
            <a:spLocks noChangeArrowheads="1"/>
          </p:cNvSpPr>
          <p:nvPr/>
        </p:nvSpPr>
        <p:spPr bwMode="auto">
          <a:xfrm>
            <a:off x="2051050" y="598711"/>
            <a:ext cx="50022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defRPr/>
            </a:pPr>
            <a:r>
              <a:rPr lang="es-ES_tradnl" b="1" dirty="0">
                <a:solidFill>
                  <a:prstClr val="black"/>
                </a:solidFill>
                <a:effectLst>
                  <a:outerShdw blurRad="38100" dist="38100" dir="2700000" algn="tl">
                    <a:srgbClr val="C0C0C0"/>
                  </a:outerShdw>
                </a:effectLst>
              </a:rPr>
              <a:t>RELACION CON OTROS PLANES</a:t>
            </a:r>
          </a:p>
        </p:txBody>
      </p:sp>
      <p:pic>
        <p:nvPicPr>
          <p:cNvPr id="371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4733925"/>
            <a:ext cx="2371725" cy="193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fld id="{6695668C-015D-409B-86E4-3F280AC4791E}" type="slidenum">
              <a:rPr lang="es-ES" altLang="es-ES" smtClean="0"/>
              <a:pPr/>
              <a:t>9</a:t>
            </a:fld>
            <a:endParaRPr lang="es-ES" altLang="es-ES"/>
          </a:p>
        </p:txBody>
      </p:sp>
    </p:spTree>
    <p:extLst>
      <p:ext uri="{BB962C8B-B14F-4D97-AF65-F5344CB8AC3E}">
        <p14:creationId xmlns:p14="http://schemas.microsoft.com/office/powerpoint/2010/main" val="2653363142"/>
      </p:ext>
    </p:extLst>
  </p:cSld>
  <p:clrMapOvr>
    <a:masterClrMapping/>
  </p:clrMapOvr>
</p:sld>
</file>

<file path=ppt/theme/theme1.xml><?xml version="1.0" encoding="utf-8"?>
<a:theme xmlns:a="http://schemas.openxmlformats.org/drawingml/2006/main" name="BLUEPRNT">
  <a:themeElements>
    <a:clrScheme name="Tema de Office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Tema de Offic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s-E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s-E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ema de Offic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Tema de Office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Tema de Office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Tema de Office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Tema de Office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Tema de Office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BLUEPRNT</Template>
  <TotalTime>1539</TotalTime>
  <Words>3243</Words>
  <Application>Microsoft Office PowerPoint</Application>
  <PresentationFormat>Presentación en pantalla (4:3)</PresentationFormat>
  <Paragraphs>518</Paragraphs>
  <Slides>59</Slides>
  <Notes>2</Notes>
  <HiddenSlides>0</HiddenSlides>
  <MMClips>0</MMClips>
  <ScaleCrop>false</ScaleCrop>
  <HeadingPairs>
    <vt:vector size="10" baseType="variant">
      <vt:variant>
        <vt:lpstr>Fuentes usadas</vt:lpstr>
      </vt:variant>
      <vt:variant>
        <vt:i4>6</vt:i4>
      </vt:variant>
      <vt:variant>
        <vt:lpstr>Tema</vt:lpstr>
      </vt:variant>
      <vt:variant>
        <vt:i4>1</vt:i4>
      </vt:variant>
      <vt:variant>
        <vt:lpstr>Vínculos</vt:lpstr>
      </vt:variant>
      <vt:variant>
        <vt:i4>1</vt:i4>
      </vt:variant>
      <vt:variant>
        <vt:lpstr>Servidores OLE incrustados</vt:lpstr>
      </vt:variant>
      <vt:variant>
        <vt:i4>2</vt:i4>
      </vt:variant>
      <vt:variant>
        <vt:lpstr>Títulos de diapositiva</vt:lpstr>
      </vt:variant>
      <vt:variant>
        <vt:i4>59</vt:i4>
      </vt:variant>
    </vt:vector>
  </HeadingPairs>
  <TitlesOfParts>
    <vt:vector size="69" baseType="lpstr">
      <vt:lpstr>Arial</vt:lpstr>
      <vt:lpstr>Calibri</vt:lpstr>
      <vt:lpstr>Symbol</vt:lpstr>
      <vt:lpstr>Tahoma</vt:lpstr>
      <vt:lpstr>Times New Roman</vt:lpstr>
      <vt:lpstr>Wingdings</vt:lpstr>
      <vt:lpstr>BLUEPRNT</vt:lpstr>
      <vt:lpstr>file:///\\localhost\PVG\Respaldo%2002_01_2013\Respaldo_VEspecial\USM\Gestión%20de%20Operaciones%20I\Macintosh%20HD:Users:pabloviveros:Dropbox:Ayudantía%20GEO%201%20DIURNO:Material%20de%20Escalona:Guias_ejercicio_ICN343_ICN344:Guia_Planificacion_Agregada_ICN343.doc!OLE_LINK1</vt:lpstr>
      <vt:lpstr>Hoja de cálculo</vt:lpstr>
      <vt:lpstr>Ecuación</vt:lpstr>
      <vt:lpstr>Administración de la Producción – ICN345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FKR</dc:creator>
  <cp:lastModifiedBy>Tomas Grubessich</cp:lastModifiedBy>
  <cp:revision>116</cp:revision>
  <cp:lastPrinted>1601-01-01T00:00:00Z</cp:lastPrinted>
  <dcterms:created xsi:type="dcterms:W3CDTF">2016-05-10T18:03:20Z</dcterms:created>
  <dcterms:modified xsi:type="dcterms:W3CDTF">2025-04-01T17:39:28Z</dcterms:modified>
</cp:coreProperties>
</file>