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6" r:id="rId1"/>
  </p:sldMasterIdLst>
  <p:notesMasterIdLst>
    <p:notesMasterId r:id="rId42"/>
  </p:notesMasterIdLst>
  <p:handoutMasterIdLst>
    <p:handoutMasterId r:id="rId43"/>
  </p:handoutMasterIdLst>
  <p:sldIdLst>
    <p:sldId id="284" r:id="rId2"/>
    <p:sldId id="310" r:id="rId3"/>
    <p:sldId id="377" r:id="rId4"/>
    <p:sldId id="378" r:id="rId5"/>
    <p:sldId id="379" r:id="rId6"/>
    <p:sldId id="380" r:id="rId7"/>
    <p:sldId id="286" r:id="rId8"/>
    <p:sldId id="389" r:id="rId9"/>
    <p:sldId id="390" r:id="rId10"/>
    <p:sldId id="289" r:id="rId11"/>
    <p:sldId id="391" r:id="rId12"/>
    <p:sldId id="392" r:id="rId13"/>
    <p:sldId id="393" r:id="rId14"/>
    <p:sldId id="394" r:id="rId15"/>
    <p:sldId id="395" r:id="rId16"/>
    <p:sldId id="396" r:id="rId17"/>
    <p:sldId id="397" r:id="rId18"/>
    <p:sldId id="398" r:id="rId19"/>
    <p:sldId id="399" r:id="rId20"/>
    <p:sldId id="296" r:id="rId21"/>
    <p:sldId id="320" r:id="rId22"/>
    <p:sldId id="295" r:id="rId23"/>
    <p:sldId id="401" r:id="rId24"/>
    <p:sldId id="322" r:id="rId25"/>
    <p:sldId id="805" r:id="rId26"/>
    <p:sldId id="300" r:id="rId27"/>
    <p:sldId id="302" r:id="rId28"/>
    <p:sldId id="402" r:id="rId29"/>
    <p:sldId id="403" r:id="rId30"/>
    <p:sldId id="303" r:id="rId31"/>
    <p:sldId id="404" r:id="rId32"/>
    <p:sldId id="304" r:id="rId33"/>
    <p:sldId id="405" r:id="rId34"/>
    <p:sldId id="406" r:id="rId35"/>
    <p:sldId id="305" r:id="rId36"/>
    <p:sldId id="412" r:id="rId37"/>
    <p:sldId id="408" r:id="rId38"/>
    <p:sldId id="409" r:id="rId39"/>
    <p:sldId id="410" r:id="rId40"/>
    <p:sldId id="411" r:id="rId41"/>
  </p:sldIdLst>
  <p:sldSz cx="9144000" cy="6858000" type="letter"/>
  <p:notesSz cx="7315200" cy="9601200"/>
  <p:defaultTextStyle>
    <a:defPPr>
      <a:defRPr lang="es-ES_tradnl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M" initials="U" lastIdx="1" clrIdx="0"/>
  <p:cmAuthor id="1" name="Pablo Escalona R" initials="PER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5F5F5F"/>
    <a:srgbClr val="D7EDD8"/>
    <a:srgbClr val="7CC27E"/>
    <a:srgbClr val="FFFF99"/>
    <a:srgbClr val="393939"/>
    <a:srgbClr val="868686"/>
    <a:srgbClr val="000000"/>
    <a:srgbClr val="0033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206" autoAdjust="0"/>
    <p:restoredTop sz="95097" autoAdjust="0"/>
  </p:normalViewPr>
  <p:slideViewPr>
    <p:cSldViewPr>
      <p:cViewPr varScale="1">
        <p:scale>
          <a:sx n="83" d="100"/>
          <a:sy n="83" d="100"/>
        </p:scale>
        <p:origin x="1378" y="7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b" anchorCtr="0" compatLnSpc="1">
            <a:prstTxWarp prst="textNoShape">
              <a:avLst/>
            </a:prstTxWarp>
          </a:bodyPr>
          <a:lstStyle>
            <a:lvl1pPr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fld id="{6C603F85-FDC9-4310-8AA3-6D62126F9010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6313883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t" anchorCtr="0" compatLnSpc="1">
            <a:prstTxWarp prst="textNoShape">
              <a:avLst/>
            </a:prstTxWarp>
          </a:bodyPr>
          <a:lstStyle>
            <a:lvl1pPr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t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35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66825" y="728663"/>
            <a:ext cx="4781550" cy="358616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2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7047" tIns="48525" rIns="97047" bIns="485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b" anchorCtr="0" compatLnSpc="1">
            <a:prstTxWarp prst="textNoShape">
              <a:avLst/>
            </a:prstTxWarp>
          </a:bodyPr>
          <a:lstStyle>
            <a:lvl1pPr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20080" tIns="0" rIns="20080" bIns="0" numCol="1" anchor="b" anchorCtr="0" compatLnSpc="1">
            <a:prstTxWarp prst="textNoShape">
              <a:avLst/>
            </a:prstTxWarp>
          </a:bodyPr>
          <a:lstStyle>
            <a:lvl1pPr algn="r" defTabSz="963613" eaLnBrk="0" hangingPunct="0">
              <a:defRPr sz="1100" i="1">
                <a:latin typeface="Times New Roman" charset="0"/>
              </a:defRPr>
            </a:lvl1pPr>
          </a:lstStyle>
          <a:p>
            <a:pPr>
              <a:defRPr/>
            </a:pPr>
            <a:fld id="{C8407179-554D-417D-8E23-46348ACA883F}" type="slidenum">
              <a:rPr lang="es-ES_tradnl"/>
              <a:pPr>
                <a:defRPr/>
              </a:pPr>
              <a:t>‹Nº›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36026338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856465C-68AD-405E-A7BC-E0E274E885A8}" type="slidenum">
              <a:rPr lang="es-ES_tradnl" sz="1100" smtClean="0"/>
              <a:pPr/>
              <a:t>1</a:t>
            </a:fld>
            <a:endParaRPr lang="es-ES_tradnl" sz="1100"/>
          </a:p>
        </p:txBody>
      </p:sp>
      <p:sp>
        <p:nvSpPr>
          <p:cNvPr id="536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536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s-ES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626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8627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L">
              <a:latin typeface="Times New Roman" pitchFamily="18" charset="0"/>
            </a:endParaRPr>
          </a:p>
        </p:txBody>
      </p:sp>
      <p:sp>
        <p:nvSpPr>
          <p:cNvPr id="538628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A936686-0AF2-4B3B-9C2B-7FB2A3F83568}" type="slidenum">
              <a:rPr lang="es-ES_tradnl" sz="1100" smtClean="0"/>
              <a:pPr/>
              <a:t>14</a:t>
            </a:fld>
            <a:endParaRPr lang="es-ES_tradnl" sz="11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8407179-554D-417D-8E23-46348ACA883F}" type="slidenum">
              <a:rPr lang="es-ES_tradnl" smtClean="0"/>
              <a:pPr>
                <a:defRPr/>
              </a:pPr>
              <a:t>23</a:t>
            </a:fld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37734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674" name="1 Marcador de imagen de diapositiva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0675" name="2 Marcador de notas"/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s-CL">
              <a:latin typeface="Times New Roman" pitchFamily="18" charset="0"/>
            </a:endParaRPr>
          </a:p>
        </p:txBody>
      </p:sp>
      <p:sp>
        <p:nvSpPr>
          <p:cNvPr id="540676" name="3 Marcador de número de diapositiva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63613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6361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6EBE74EB-6693-4069-B3B3-D4E07506AE0E}" type="slidenum">
              <a:rPr lang="es-ES_tradnl" sz="1100" smtClean="0"/>
              <a:pPr/>
              <a:t>35</a:t>
            </a:fld>
            <a:endParaRPr lang="es-ES_tradnl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7"/>
          <p:cNvCxnSpPr/>
          <p:nvPr/>
        </p:nvCxnSpPr>
        <p:spPr>
          <a:xfrm>
            <a:off x="685800" y="339883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pt-BR"/>
              <a:t>R. Stegmaier Departamento de Industrias</a:t>
            </a: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538D7C-241D-4DD2-8B15-B63271E909E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786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A5918CAD-3648-4A66-8B19-766351214D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439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41DAACF8-5131-4368-9134-568E599509C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70853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ítulo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154113" y="457200"/>
            <a:ext cx="77724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gráfico"/>
          <p:cNvSpPr>
            <a:spLocks noGrp="1"/>
          </p:cNvSpPr>
          <p:nvPr>
            <p:ph type="chart" idx="1"/>
          </p:nvPr>
        </p:nvSpPr>
        <p:spPr>
          <a:xfrm>
            <a:off x="685800" y="1981200"/>
            <a:ext cx="7772400" cy="4114800"/>
          </a:xfrm>
        </p:spPr>
        <p:txBody>
          <a:bodyPr rtlCol="0">
            <a:normAutofit/>
          </a:bodyPr>
          <a:lstStyle/>
          <a:p>
            <a:pPr lvl="0"/>
            <a:endParaRPr lang="es-CL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09C36FC3-9264-48FD-B091-63A94E93E8BB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38335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E23B7341-FCD5-4B01-A0DD-35E2C755A006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30362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6"/>
          <p:cNvCxnSpPr/>
          <p:nvPr/>
        </p:nvCxnSpPr>
        <p:spPr>
          <a:xfrm>
            <a:off x="731838" y="4598988"/>
            <a:ext cx="7848600" cy="1587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/>
          <a:lstStyle>
            <a:lvl1pPr algn="l">
              <a:defRPr sz="48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3D827CFC-B5DF-4C45-829C-095FD5849CBA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539701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0C3454AF-E918-4004-B6B3-1D93C2DDE054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693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10"/>
          <p:cNvCxnSpPr/>
          <p:nvPr/>
        </p:nvCxnSpPr>
        <p:spPr>
          <a:xfrm rot="5400000">
            <a:off x="2218531" y="4045744"/>
            <a:ext cx="470852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10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4CC33880-37C9-4859-A2A6-5DE5A46AF878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177859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7A438B9E-E78E-4653-AC23-F9B723FFC299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785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4D228DCB-AD75-4013-8176-8CA8AD6CAE9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86366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8"/>
          <p:cNvCxnSpPr/>
          <p:nvPr/>
        </p:nvCxnSpPr>
        <p:spPr>
          <a:xfrm rot="5400000">
            <a:off x="-13494" y="3580607"/>
            <a:ext cx="5578475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8A29CC46-27B6-44E3-9C6A-A8D93C041F6C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32030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"/>
              <a:t>Introducción </a:t>
            </a:r>
            <a:fld id="{93275967-0029-4E1C-A041-F97077BB50A5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98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663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87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1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9050"/>
            <a:ext cx="28956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9050"/>
            <a:ext cx="4114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ES"/>
              <a:t>R. Stegmaier</a:t>
            </a:r>
          </a:p>
          <a:p>
            <a:pPr>
              <a:defRPr/>
            </a:pPr>
            <a:r>
              <a:rPr lang="es-ES"/>
              <a:t>Departamento de Industrias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9050"/>
            <a:ext cx="1066800" cy="328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s-ES"/>
              <a:t>Introducción </a:t>
            </a:r>
            <a:fld id="{C594DF5F-F26D-4556-8530-B42A65ACDCA0}" type="slidenum">
              <a:rPr lang="es-ES"/>
              <a:pPr>
                <a:defRPr/>
              </a:pPr>
              <a:t>‹Nº›</a:t>
            </a:fld>
            <a:endParaRPr lang="es-ES"/>
          </a:p>
        </p:txBody>
      </p:sp>
      <p:sp>
        <p:nvSpPr>
          <p:cNvPr id="9" name="2 CuadroTexto"/>
          <p:cNvSpPr txBox="1"/>
          <p:nvPr userDrawn="1"/>
        </p:nvSpPr>
        <p:spPr>
          <a:xfrm>
            <a:off x="611560" y="6581001"/>
            <a:ext cx="79208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ES_tradnl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defRPr>
            </a:lvl9pPr>
          </a:lstStyle>
          <a:p>
            <a:r>
              <a:rPr lang="es-CL" sz="1200" dirty="0"/>
              <a:t>Profesor:</a:t>
            </a:r>
            <a:r>
              <a:rPr lang="es-CL" sz="1200" baseline="0" dirty="0"/>
              <a:t> Tomás Grubessich Fernández</a:t>
            </a:r>
            <a:endParaRPr lang="es-CL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701" r:id="rId1"/>
    <p:sldLayoutId id="2147485693" r:id="rId2"/>
    <p:sldLayoutId id="2147485702" r:id="rId3"/>
    <p:sldLayoutId id="2147485694" r:id="rId4"/>
    <p:sldLayoutId id="2147485703" r:id="rId5"/>
    <p:sldLayoutId id="2147485695" r:id="rId6"/>
    <p:sldLayoutId id="2147485696" r:id="rId7"/>
    <p:sldLayoutId id="2147485704" r:id="rId8"/>
    <p:sldLayoutId id="2147485697" r:id="rId9"/>
    <p:sldLayoutId id="2147485698" r:id="rId10"/>
    <p:sldLayoutId id="2147485699" r:id="rId11"/>
    <p:sldLayoutId id="214748570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 spc="-1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182563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0250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90000"/>
        <a:buFont typeface="Arial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004888" indent="-1825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7450" indent="-1365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00000"/>
        <a:buFont typeface="Arial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3"/>
          <p:cNvSpPr>
            <a:spLocks noGrp="1" noChangeArrowheads="1"/>
          </p:cNvSpPr>
          <p:nvPr>
            <p:ph type="ctrTitle"/>
          </p:nvPr>
        </p:nvSpPr>
        <p:spPr>
          <a:xfrm>
            <a:off x="698252" y="1493912"/>
            <a:ext cx="8050212" cy="11430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sz="2800" dirty="0">
                <a:solidFill>
                  <a:srgbClr val="C00000"/>
                </a:solidFill>
              </a:rPr>
              <a:t>Administración de la Producción – ICN345</a:t>
            </a:r>
            <a:br>
              <a:rPr lang="es-ES_tradnl" sz="2800" dirty="0">
                <a:solidFill>
                  <a:srgbClr val="C00000"/>
                </a:solidFill>
              </a:rPr>
            </a:br>
            <a:br>
              <a:rPr lang="es-ES_tradnl" sz="2800" dirty="0">
                <a:solidFill>
                  <a:srgbClr val="C00000"/>
                </a:solidFill>
              </a:rPr>
            </a:br>
            <a:r>
              <a:rPr lang="es-ES_tradnl" sz="2800" dirty="0">
                <a:solidFill>
                  <a:srgbClr val="C00000"/>
                </a:solidFill>
              </a:rPr>
              <a:t>Problemática Táctico - Operativa</a:t>
            </a:r>
          </a:p>
        </p:txBody>
      </p:sp>
      <p:sp>
        <p:nvSpPr>
          <p:cNvPr id="3076" name="Rectangle 24"/>
          <p:cNvSpPr>
            <a:spLocks noGrp="1" noChangeArrowheads="1"/>
          </p:cNvSpPr>
          <p:nvPr>
            <p:ph type="subTitle" idx="1"/>
          </p:nvPr>
        </p:nvSpPr>
        <p:spPr>
          <a:xfrm>
            <a:off x="2209800" y="4845050"/>
            <a:ext cx="5029200" cy="1752600"/>
          </a:xfrm>
        </p:spPr>
        <p:txBody>
          <a:bodyPr lIns="92075" tIns="46038" rIns="92075" bIns="46038" rtlCol="0" anchor="ctr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2000" dirty="0"/>
              <a:t>Prof. Tomás Grubessich F.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s-ES_tradnl" sz="2000" dirty="0"/>
              <a:t>tomas.grubessich@usm.cl</a:t>
            </a:r>
          </a:p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endParaRPr lang="es-ES_tradnl" dirty="0"/>
          </a:p>
        </p:txBody>
      </p:sp>
      <p:pic>
        <p:nvPicPr>
          <p:cNvPr id="70660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6063" y="4221088"/>
            <a:ext cx="2351087" cy="23399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CuadroTexto"/>
          <p:cNvSpPr txBox="1"/>
          <p:nvPr/>
        </p:nvSpPr>
        <p:spPr>
          <a:xfrm>
            <a:off x="1042988" y="3573463"/>
            <a:ext cx="7273925" cy="830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CL" i="1" dirty="0">
                <a:latin typeface="+mj-lt"/>
              </a:rPr>
              <a:t>1. Evolución de los sistemas productivos y gestión de operaciones</a:t>
            </a:r>
          </a:p>
        </p:txBody>
      </p:sp>
    </p:spTree>
  </p:cSld>
  <p:clrMapOvr>
    <a:masterClrMapping/>
  </p:clrMapOvr>
  <p:transition advClick="0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6"/>
          <p:cNvSpPr>
            <a:spLocks noChangeArrowheads="1"/>
          </p:cNvSpPr>
          <p:nvPr/>
        </p:nvSpPr>
        <p:spPr bwMode="auto">
          <a:xfrm>
            <a:off x="1366838" y="484028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88" name="Rectangle 7"/>
          <p:cNvSpPr>
            <a:spLocks noChangeArrowheads="1"/>
          </p:cNvSpPr>
          <p:nvPr/>
        </p:nvSpPr>
        <p:spPr bwMode="auto">
          <a:xfrm>
            <a:off x="3579813" y="484028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89" name="Rectangle 8"/>
          <p:cNvSpPr>
            <a:spLocks noChangeArrowheads="1"/>
          </p:cNvSpPr>
          <p:nvPr/>
        </p:nvSpPr>
        <p:spPr bwMode="auto">
          <a:xfrm>
            <a:off x="5791200" y="484028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0" name="Rectangle 9"/>
          <p:cNvSpPr>
            <a:spLocks noChangeArrowheads="1"/>
          </p:cNvSpPr>
          <p:nvPr/>
        </p:nvSpPr>
        <p:spPr bwMode="auto">
          <a:xfrm>
            <a:off x="8002588" y="484028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1" name="Rectangle 10"/>
          <p:cNvSpPr>
            <a:spLocks noChangeArrowheads="1"/>
          </p:cNvSpPr>
          <p:nvPr/>
        </p:nvSpPr>
        <p:spPr bwMode="auto">
          <a:xfrm>
            <a:off x="1366838" y="4833938"/>
            <a:ext cx="220662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2" name="Rectangle 11"/>
          <p:cNvSpPr>
            <a:spLocks noChangeArrowheads="1"/>
          </p:cNvSpPr>
          <p:nvPr/>
        </p:nvSpPr>
        <p:spPr bwMode="auto">
          <a:xfrm>
            <a:off x="3582988" y="4833938"/>
            <a:ext cx="1096962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3" name="Rectangle 12"/>
          <p:cNvSpPr>
            <a:spLocks noChangeArrowheads="1"/>
          </p:cNvSpPr>
          <p:nvPr/>
        </p:nvSpPr>
        <p:spPr bwMode="auto">
          <a:xfrm>
            <a:off x="4691063" y="4833938"/>
            <a:ext cx="109537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4" name="Rectangle 13"/>
          <p:cNvSpPr>
            <a:spLocks noChangeArrowheads="1"/>
          </p:cNvSpPr>
          <p:nvPr/>
        </p:nvSpPr>
        <p:spPr bwMode="auto">
          <a:xfrm>
            <a:off x="5795963" y="4833938"/>
            <a:ext cx="220662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5" name="Rectangle 14"/>
          <p:cNvSpPr>
            <a:spLocks noChangeArrowheads="1"/>
          </p:cNvSpPr>
          <p:nvPr/>
        </p:nvSpPr>
        <p:spPr bwMode="auto">
          <a:xfrm>
            <a:off x="1366838" y="535463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6" name="Rectangle 15"/>
          <p:cNvSpPr>
            <a:spLocks noChangeArrowheads="1"/>
          </p:cNvSpPr>
          <p:nvPr/>
        </p:nvSpPr>
        <p:spPr bwMode="auto">
          <a:xfrm>
            <a:off x="3579813" y="535463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7" name="Rectangle 16"/>
          <p:cNvSpPr>
            <a:spLocks noChangeArrowheads="1"/>
          </p:cNvSpPr>
          <p:nvPr/>
        </p:nvSpPr>
        <p:spPr bwMode="auto">
          <a:xfrm>
            <a:off x="5791200" y="535463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8" name="Rectangle 17"/>
          <p:cNvSpPr>
            <a:spLocks noChangeArrowheads="1"/>
          </p:cNvSpPr>
          <p:nvPr/>
        </p:nvSpPr>
        <p:spPr bwMode="auto">
          <a:xfrm>
            <a:off x="8002588" y="5354638"/>
            <a:ext cx="0" cy="117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199" name="Rectangle 18"/>
          <p:cNvSpPr>
            <a:spLocks noChangeArrowheads="1"/>
          </p:cNvSpPr>
          <p:nvPr/>
        </p:nvSpPr>
        <p:spPr bwMode="auto">
          <a:xfrm>
            <a:off x="1366838" y="5475288"/>
            <a:ext cx="220662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200" name="Rectangle 19"/>
          <p:cNvSpPr>
            <a:spLocks noChangeArrowheads="1"/>
          </p:cNvSpPr>
          <p:nvPr/>
        </p:nvSpPr>
        <p:spPr bwMode="auto">
          <a:xfrm>
            <a:off x="3582988" y="5475288"/>
            <a:ext cx="1096962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201" name="Rectangle 20"/>
          <p:cNvSpPr>
            <a:spLocks noChangeArrowheads="1"/>
          </p:cNvSpPr>
          <p:nvPr/>
        </p:nvSpPr>
        <p:spPr bwMode="auto">
          <a:xfrm>
            <a:off x="4691063" y="5475288"/>
            <a:ext cx="109537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202" name="Rectangle 21"/>
          <p:cNvSpPr>
            <a:spLocks noChangeArrowheads="1"/>
          </p:cNvSpPr>
          <p:nvPr/>
        </p:nvSpPr>
        <p:spPr bwMode="auto">
          <a:xfrm>
            <a:off x="5795963" y="5475288"/>
            <a:ext cx="2206625" cy="1587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93203" name="Rectangle 28"/>
          <p:cNvSpPr>
            <a:spLocks noChangeArrowheads="1"/>
          </p:cNvSpPr>
          <p:nvPr/>
        </p:nvSpPr>
        <p:spPr bwMode="auto">
          <a:xfrm>
            <a:off x="4684713" y="5481638"/>
            <a:ext cx="0" cy="244475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grpSp>
        <p:nvGrpSpPr>
          <p:cNvPr id="93204" name="Group 143"/>
          <p:cNvGrpSpPr>
            <a:grpSpLocks/>
          </p:cNvGrpSpPr>
          <p:nvPr/>
        </p:nvGrpSpPr>
        <p:grpSpPr bwMode="auto">
          <a:xfrm>
            <a:off x="244475" y="1676400"/>
            <a:ext cx="8899525" cy="4868863"/>
            <a:chOff x="154" y="1056"/>
            <a:chExt cx="5606" cy="3067"/>
          </a:xfrm>
        </p:grpSpPr>
        <p:sp>
          <p:nvSpPr>
            <p:cNvPr id="93205" name="Rectangle 78"/>
            <p:cNvSpPr>
              <a:spLocks noChangeArrowheads="1"/>
            </p:cNvSpPr>
            <p:nvPr/>
          </p:nvSpPr>
          <p:spPr bwMode="auto">
            <a:xfrm>
              <a:off x="2270" y="1056"/>
              <a:ext cx="1365" cy="280"/>
            </a:xfrm>
            <a:prstGeom prst="rect">
              <a:avLst/>
            </a:prstGeom>
            <a:solidFill>
              <a:srgbClr val="C0FFE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Posición de Mercado</a:t>
              </a:r>
            </a:p>
          </p:txBody>
        </p:sp>
        <p:sp>
          <p:nvSpPr>
            <p:cNvPr id="93206" name="Rectangle 80"/>
            <p:cNvSpPr>
              <a:spLocks noChangeArrowheads="1"/>
            </p:cNvSpPr>
            <p:nvPr/>
          </p:nvSpPr>
          <p:spPr bwMode="auto">
            <a:xfrm>
              <a:off x="2270" y="1525"/>
              <a:ext cx="1365" cy="280"/>
            </a:xfrm>
            <a:prstGeom prst="rect">
              <a:avLst/>
            </a:prstGeom>
            <a:solidFill>
              <a:srgbClr val="C0FFE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Estrategia Corporativa</a:t>
              </a:r>
            </a:p>
          </p:txBody>
        </p:sp>
        <p:sp>
          <p:nvSpPr>
            <p:cNvPr id="93207" name="Rectangle 82"/>
            <p:cNvSpPr>
              <a:spLocks noChangeArrowheads="1"/>
            </p:cNvSpPr>
            <p:nvPr/>
          </p:nvSpPr>
          <p:spPr bwMode="auto">
            <a:xfrm>
              <a:off x="2270" y="2003"/>
              <a:ext cx="1365" cy="280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Estrategia de Operaciones</a:t>
              </a:r>
            </a:p>
          </p:txBody>
        </p:sp>
        <p:sp>
          <p:nvSpPr>
            <p:cNvPr id="93208" name="Rectangle 84"/>
            <p:cNvSpPr>
              <a:spLocks noChangeArrowheads="1"/>
            </p:cNvSpPr>
            <p:nvPr/>
          </p:nvSpPr>
          <p:spPr bwMode="auto">
            <a:xfrm>
              <a:off x="2270" y="2525"/>
              <a:ext cx="1365" cy="280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Gestión de Operaciones</a:t>
              </a:r>
            </a:p>
          </p:txBody>
        </p:sp>
        <p:sp>
          <p:nvSpPr>
            <p:cNvPr id="93209" name="Line 86"/>
            <p:cNvSpPr>
              <a:spLocks noChangeShapeType="1"/>
            </p:cNvSpPr>
            <p:nvPr/>
          </p:nvSpPr>
          <p:spPr bwMode="auto">
            <a:xfrm>
              <a:off x="2953" y="1349"/>
              <a:ext cx="0" cy="15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0" name="Line 87"/>
            <p:cNvSpPr>
              <a:spLocks noChangeShapeType="1"/>
            </p:cNvSpPr>
            <p:nvPr/>
          </p:nvSpPr>
          <p:spPr bwMode="auto">
            <a:xfrm>
              <a:off x="2953" y="1818"/>
              <a:ext cx="0" cy="17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1" name="Line 88"/>
            <p:cNvSpPr>
              <a:spLocks noChangeShapeType="1"/>
            </p:cNvSpPr>
            <p:nvPr/>
          </p:nvSpPr>
          <p:spPr bwMode="auto">
            <a:xfrm>
              <a:off x="2953" y="2296"/>
              <a:ext cx="0" cy="20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2" name="Line 89"/>
            <p:cNvSpPr>
              <a:spLocks noChangeShapeType="1"/>
            </p:cNvSpPr>
            <p:nvPr/>
          </p:nvSpPr>
          <p:spPr bwMode="auto">
            <a:xfrm>
              <a:off x="2950" y="2818"/>
              <a:ext cx="0" cy="26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3" name="Rectangle 90"/>
            <p:cNvSpPr>
              <a:spLocks noChangeArrowheads="1"/>
            </p:cNvSpPr>
            <p:nvPr/>
          </p:nvSpPr>
          <p:spPr bwMode="auto">
            <a:xfrm>
              <a:off x="3932" y="2003"/>
              <a:ext cx="1365" cy="280"/>
            </a:xfrm>
            <a:prstGeom prst="rect">
              <a:avLst/>
            </a:prstGeom>
            <a:solidFill>
              <a:srgbClr val="FFC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Estrategia de Marketing</a:t>
              </a:r>
            </a:p>
          </p:txBody>
        </p:sp>
        <p:sp>
          <p:nvSpPr>
            <p:cNvPr id="93214" name="Rectangle 92"/>
            <p:cNvSpPr>
              <a:spLocks noChangeArrowheads="1"/>
            </p:cNvSpPr>
            <p:nvPr/>
          </p:nvSpPr>
          <p:spPr bwMode="auto">
            <a:xfrm>
              <a:off x="616" y="2003"/>
              <a:ext cx="1365" cy="280"/>
            </a:xfrm>
            <a:prstGeom prst="rect">
              <a:avLst/>
            </a:prstGeom>
            <a:solidFill>
              <a:srgbClr val="FFC08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Estrategia Financiera</a:t>
              </a:r>
            </a:p>
          </p:txBody>
        </p:sp>
        <p:sp>
          <p:nvSpPr>
            <p:cNvPr id="93215" name="Line 94"/>
            <p:cNvSpPr>
              <a:spLocks noChangeShapeType="1"/>
            </p:cNvSpPr>
            <p:nvPr/>
          </p:nvSpPr>
          <p:spPr bwMode="auto">
            <a:xfrm>
              <a:off x="1298" y="1871"/>
              <a:ext cx="0" cy="1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6" name="Line 95"/>
            <p:cNvSpPr>
              <a:spLocks noChangeShapeType="1"/>
            </p:cNvSpPr>
            <p:nvPr/>
          </p:nvSpPr>
          <p:spPr bwMode="auto">
            <a:xfrm>
              <a:off x="1307" y="1862"/>
              <a:ext cx="330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7" name="Line 96"/>
            <p:cNvSpPr>
              <a:spLocks noChangeShapeType="1"/>
            </p:cNvSpPr>
            <p:nvPr/>
          </p:nvSpPr>
          <p:spPr bwMode="auto">
            <a:xfrm>
              <a:off x="4620" y="1871"/>
              <a:ext cx="0" cy="124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8" name="Line 98"/>
            <p:cNvSpPr>
              <a:spLocks noChangeShapeType="1"/>
            </p:cNvSpPr>
            <p:nvPr/>
          </p:nvSpPr>
          <p:spPr bwMode="auto">
            <a:xfrm>
              <a:off x="1767" y="3089"/>
              <a:ext cx="2419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19" name="Line 99"/>
            <p:cNvSpPr>
              <a:spLocks noChangeShapeType="1"/>
            </p:cNvSpPr>
            <p:nvPr/>
          </p:nvSpPr>
          <p:spPr bwMode="auto">
            <a:xfrm>
              <a:off x="1767" y="3089"/>
              <a:ext cx="80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20" name="Line 100"/>
            <p:cNvSpPr>
              <a:spLocks noChangeShapeType="1"/>
            </p:cNvSpPr>
            <p:nvPr/>
          </p:nvSpPr>
          <p:spPr bwMode="auto">
            <a:xfrm>
              <a:off x="1767" y="3089"/>
              <a:ext cx="161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21" name="Rectangle 102"/>
            <p:cNvSpPr>
              <a:spLocks noChangeArrowheads="1"/>
            </p:cNvSpPr>
            <p:nvPr/>
          </p:nvSpPr>
          <p:spPr bwMode="auto">
            <a:xfrm>
              <a:off x="1420" y="3184"/>
              <a:ext cx="675" cy="273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Personas</a:t>
              </a:r>
            </a:p>
          </p:txBody>
        </p:sp>
        <p:sp>
          <p:nvSpPr>
            <p:cNvPr id="93222" name="Rectangle 104"/>
            <p:cNvSpPr>
              <a:spLocks noChangeArrowheads="1"/>
            </p:cNvSpPr>
            <p:nvPr/>
          </p:nvSpPr>
          <p:spPr bwMode="auto">
            <a:xfrm>
              <a:off x="2236" y="3188"/>
              <a:ext cx="675" cy="272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Plantas</a:t>
              </a:r>
            </a:p>
          </p:txBody>
        </p:sp>
        <p:sp>
          <p:nvSpPr>
            <p:cNvPr id="93223" name="Rectangle 106"/>
            <p:cNvSpPr>
              <a:spLocks noChangeArrowheads="1"/>
            </p:cNvSpPr>
            <p:nvPr/>
          </p:nvSpPr>
          <p:spPr bwMode="auto">
            <a:xfrm>
              <a:off x="3048" y="3188"/>
              <a:ext cx="675" cy="272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Partes</a:t>
              </a:r>
            </a:p>
          </p:txBody>
        </p:sp>
        <p:sp>
          <p:nvSpPr>
            <p:cNvPr id="93224" name="Rectangle 108"/>
            <p:cNvSpPr>
              <a:spLocks noChangeArrowheads="1"/>
            </p:cNvSpPr>
            <p:nvPr/>
          </p:nvSpPr>
          <p:spPr bwMode="auto">
            <a:xfrm>
              <a:off x="3852" y="3188"/>
              <a:ext cx="675" cy="272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Procesos</a:t>
              </a:r>
            </a:p>
          </p:txBody>
        </p:sp>
        <p:sp>
          <p:nvSpPr>
            <p:cNvPr id="93225" name="Rectangle 110"/>
            <p:cNvSpPr>
              <a:spLocks noChangeArrowheads="1"/>
            </p:cNvSpPr>
            <p:nvPr/>
          </p:nvSpPr>
          <p:spPr bwMode="auto">
            <a:xfrm>
              <a:off x="2323" y="3563"/>
              <a:ext cx="1366" cy="280"/>
            </a:xfrm>
            <a:prstGeom prst="rect">
              <a:avLst/>
            </a:prstGeom>
            <a:solidFill>
              <a:srgbClr val="F4FFC0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s-ES" sz="1600">
                  <a:latin typeface="Arial Narrow" pitchFamily="34" charset="0"/>
                </a:rPr>
                <a:t>Planificación y control</a:t>
              </a:r>
            </a:p>
          </p:txBody>
        </p:sp>
        <p:sp>
          <p:nvSpPr>
            <p:cNvPr id="93226" name="Line 112"/>
            <p:cNvSpPr>
              <a:spLocks noChangeShapeType="1"/>
            </p:cNvSpPr>
            <p:nvPr/>
          </p:nvSpPr>
          <p:spPr bwMode="auto">
            <a:xfrm>
              <a:off x="1758" y="3098"/>
              <a:ext cx="0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27" name="Line 113"/>
            <p:cNvSpPr>
              <a:spLocks noChangeShapeType="1"/>
            </p:cNvSpPr>
            <p:nvPr/>
          </p:nvSpPr>
          <p:spPr bwMode="auto">
            <a:xfrm>
              <a:off x="4190" y="3098"/>
              <a:ext cx="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28" name="Line 114"/>
            <p:cNvSpPr>
              <a:spLocks noChangeShapeType="1"/>
            </p:cNvSpPr>
            <p:nvPr/>
          </p:nvSpPr>
          <p:spPr bwMode="auto">
            <a:xfrm>
              <a:off x="1758" y="3098"/>
              <a:ext cx="0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29" name="Line 115"/>
            <p:cNvSpPr>
              <a:spLocks noChangeShapeType="1"/>
            </p:cNvSpPr>
            <p:nvPr/>
          </p:nvSpPr>
          <p:spPr bwMode="auto">
            <a:xfrm>
              <a:off x="2573" y="3098"/>
              <a:ext cx="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0" name="Line 116"/>
            <p:cNvSpPr>
              <a:spLocks noChangeShapeType="1"/>
            </p:cNvSpPr>
            <p:nvPr/>
          </p:nvSpPr>
          <p:spPr bwMode="auto">
            <a:xfrm>
              <a:off x="1758" y="3098"/>
              <a:ext cx="0" cy="7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1" name="Line 117"/>
            <p:cNvSpPr>
              <a:spLocks noChangeShapeType="1"/>
            </p:cNvSpPr>
            <p:nvPr/>
          </p:nvSpPr>
          <p:spPr bwMode="auto">
            <a:xfrm>
              <a:off x="3385" y="3098"/>
              <a:ext cx="0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2" name="Line 118"/>
            <p:cNvSpPr>
              <a:spLocks noChangeShapeType="1"/>
            </p:cNvSpPr>
            <p:nvPr/>
          </p:nvSpPr>
          <p:spPr bwMode="auto">
            <a:xfrm>
              <a:off x="3702" y="3703"/>
              <a:ext cx="484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3" name="Line 119"/>
            <p:cNvSpPr>
              <a:spLocks noChangeShapeType="1"/>
            </p:cNvSpPr>
            <p:nvPr/>
          </p:nvSpPr>
          <p:spPr bwMode="auto">
            <a:xfrm>
              <a:off x="4190" y="3473"/>
              <a:ext cx="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4" name="Line 120"/>
            <p:cNvSpPr>
              <a:spLocks noChangeShapeType="1"/>
            </p:cNvSpPr>
            <p:nvPr/>
          </p:nvSpPr>
          <p:spPr bwMode="auto">
            <a:xfrm>
              <a:off x="1758" y="3470"/>
              <a:ext cx="0" cy="229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5" name="Line 121"/>
            <p:cNvSpPr>
              <a:spLocks noChangeShapeType="1"/>
            </p:cNvSpPr>
            <p:nvPr/>
          </p:nvSpPr>
          <p:spPr bwMode="auto">
            <a:xfrm>
              <a:off x="1767" y="3703"/>
              <a:ext cx="548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6" name="Line 122"/>
            <p:cNvSpPr>
              <a:spLocks noChangeShapeType="1"/>
            </p:cNvSpPr>
            <p:nvPr/>
          </p:nvSpPr>
          <p:spPr bwMode="auto">
            <a:xfrm>
              <a:off x="2582" y="3473"/>
              <a:ext cx="76" cy="8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7" name="Line 123"/>
            <p:cNvSpPr>
              <a:spLocks noChangeShapeType="1"/>
            </p:cNvSpPr>
            <p:nvPr/>
          </p:nvSpPr>
          <p:spPr bwMode="auto">
            <a:xfrm flipV="1">
              <a:off x="3356" y="3462"/>
              <a:ext cx="23" cy="9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38" name="Rectangle 124"/>
            <p:cNvSpPr>
              <a:spLocks noChangeArrowheads="1"/>
            </p:cNvSpPr>
            <p:nvPr/>
          </p:nvSpPr>
          <p:spPr bwMode="auto">
            <a:xfrm>
              <a:off x="1158" y="2950"/>
              <a:ext cx="3642" cy="1173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93239" name="Rectangle 125"/>
            <p:cNvSpPr>
              <a:spLocks noChangeArrowheads="1"/>
            </p:cNvSpPr>
            <p:nvPr/>
          </p:nvSpPr>
          <p:spPr bwMode="auto">
            <a:xfrm>
              <a:off x="2634" y="3938"/>
              <a:ext cx="836" cy="1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93240" name="Rectangle 126"/>
            <p:cNvSpPr>
              <a:spLocks noChangeArrowheads="1"/>
            </p:cNvSpPr>
            <p:nvPr/>
          </p:nvSpPr>
          <p:spPr bwMode="auto">
            <a:xfrm>
              <a:off x="2400" y="3888"/>
              <a:ext cx="1265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 b="1" i="1">
                  <a:solidFill>
                    <a:srgbClr val="000000"/>
                  </a:solidFill>
                  <a:latin typeface="Arial Narrow" pitchFamily="34" charset="0"/>
                </a:rPr>
                <a:t>Sistema de producción</a:t>
              </a:r>
            </a:p>
          </p:txBody>
        </p:sp>
        <p:sp>
          <p:nvSpPr>
            <p:cNvPr id="93241" name="Freeform 128"/>
            <p:cNvSpPr>
              <a:spLocks/>
            </p:cNvSpPr>
            <p:nvPr/>
          </p:nvSpPr>
          <p:spPr bwMode="auto">
            <a:xfrm>
              <a:off x="154" y="3305"/>
              <a:ext cx="915" cy="462"/>
            </a:xfrm>
            <a:custGeom>
              <a:avLst/>
              <a:gdLst>
                <a:gd name="T0" fmla="*/ 0 w 915"/>
                <a:gd name="T1" fmla="*/ 68 h 462"/>
                <a:gd name="T2" fmla="*/ 641 w 915"/>
                <a:gd name="T3" fmla="*/ 68 h 462"/>
                <a:gd name="T4" fmla="*/ 641 w 915"/>
                <a:gd name="T5" fmla="*/ 0 h 462"/>
                <a:gd name="T6" fmla="*/ 914 w 915"/>
                <a:gd name="T7" fmla="*/ 230 h 462"/>
                <a:gd name="T8" fmla="*/ 641 w 915"/>
                <a:gd name="T9" fmla="*/ 461 h 462"/>
                <a:gd name="T10" fmla="*/ 641 w 915"/>
                <a:gd name="T11" fmla="*/ 393 h 462"/>
                <a:gd name="T12" fmla="*/ 0 w 915"/>
                <a:gd name="T13" fmla="*/ 393 h 462"/>
                <a:gd name="T14" fmla="*/ 0 w 915"/>
                <a:gd name="T15" fmla="*/ 68 h 462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15" h="462">
                  <a:moveTo>
                    <a:pt x="0" y="68"/>
                  </a:moveTo>
                  <a:lnTo>
                    <a:pt x="641" y="68"/>
                  </a:lnTo>
                  <a:lnTo>
                    <a:pt x="641" y="0"/>
                  </a:lnTo>
                  <a:lnTo>
                    <a:pt x="914" y="230"/>
                  </a:lnTo>
                  <a:lnTo>
                    <a:pt x="641" y="461"/>
                  </a:lnTo>
                  <a:lnTo>
                    <a:pt x="641" y="393"/>
                  </a:lnTo>
                  <a:lnTo>
                    <a:pt x="0" y="393"/>
                  </a:lnTo>
                  <a:lnTo>
                    <a:pt x="0" y="68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42" name="Freeform 129"/>
            <p:cNvSpPr>
              <a:spLocks/>
            </p:cNvSpPr>
            <p:nvPr/>
          </p:nvSpPr>
          <p:spPr bwMode="auto">
            <a:xfrm>
              <a:off x="154" y="3305"/>
              <a:ext cx="917" cy="463"/>
            </a:xfrm>
            <a:custGeom>
              <a:avLst/>
              <a:gdLst>
                <a:gd name="T0" fmla="*/ 0 w 917"/>
                <a:gd name="T1" fmla="*/ 68 h 463"/>
                <a:gd name="T2" fmla="*/ 8 w 917"/>
                <a:gd name="T3" fmla="*/ 76 h 463"/>
                <a:gd name="T4" fmla="*/ 8 w 917"/>
                <a:gd name="T5" fmla="*/ 387 h 463"/>
                <a:gd name="T6" fmla="*/ 649 w 917"/>
                <a:gd name="T7" fmla="*/ 387 h 463"/>
                <a:gd name="T8" fmla="*/ 649 w 917"/>
                <a:gd name="T9" fmla="*/ 447 h 463"/>
                <a:gd name="T10" fmla="*/ 904 w 917"/>
                <a:gd name="T11" fmla="*/ 231 h 463"/>
                <a:gd name="T12" fmla="*/ 649 w 917"/>
                <a:gd name="T13" fmla="*/ 15 h 463"/>
                <a:gd name="T14" fmla="*/ 649 w 917"/>
                <a:gd name="T15" fmla="*/ 76 h 463"/>
                <a:gd name="T16" fmla="*/ 8 w 917"/>
                <a:gd name="T17" fmla="*/ 76 h 463"/>
                <a:gd name="T18" fmla="*/ 0 w 917"/>
                <a:gd name="T19" fmla="*/ 68 h 463"/>
                <a:gd name="T20" fmla="*/ 641 w 917"/>
                <a:gd name="T21" fmla="*/ 68 h 463"/>
                <a:gd name="T22" fmla="*/ 641 w 917"/>
                <a:gd name="T23" fmla="*/ 0 h 463"/>
                <a:gd name="T24" fmla="*/ 916 w 917"/>
                <a:gd name="T25" fmla="*/ 231 h 463"/>
                <a:gd name="T26" fmla="*/ 641 w 917"/>
                <a:gd name="T27" fmla="*/ 462 h 463"/>
                <a:gd name="T28" fmla="*/ 641 w 917"/>
                <a:gd name="T29" fmla="*/ 394 h 463"/>
                <a:gd name="T30" fmla="*/ 0 w 917"/>
                <a:gd name="T31" fmla="*/ 394 h 463"/>
                <a:gd name="T32" fmla="*/ 0 w 917"/>
                <a:gd name="T33" fmla="*/ 68 h 463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17" h="463">
                  <a:moveTo>
                    <a:pt x="0" y="68"/>
                  </a:moveTo>
                  <a:lnTo>
                    <a:pt x="8" y="76"/>
                  </a:lnTo>
                  <a:lnTo>
                    <a:pt x="8" y="387"/>
                  </a:lnTo>
                  <a:lnTo>
                    <a:pt x="649" y="387"/>
                  </a:lnTo>
                  <a:lnTo>
                    <a:pt x="649" y="447"/>
                  </a:lnTo>
                  <a:lnTo>
                    <a:pt x="904" y="231"/>
                  </a:lnTo>
                  <a:lnTo>
                    <a:pt x="649" y="15"/>
                  </a:lnTo>
                  <a:lnTo>
                    <a:pt x="649" y="76"/>
                  </a:lnTo>
                  <a:lnTo>
                    <a:pt x="8" y="76"/>
                  </a:lnTo>
                  <a:lnTo>
                    <a:pt x="0" y="68"/>
                  </a:lnTo>
                  <a:lnTo>
                    <a:pt x="641" y="68"/>
                  </a:lnTo>
                  <a:lnTo>
                    <a:pt x="641" y="0"/>
                  </a:lnTo>
                  <a:lnTo>
                    <a:pt x="916" y="231"/>
                  </a:lnTo>
                  <a:lnTo>
                    <a:pt x="641" y="462"/>
                  </a:lnTo>
                  <a:lnTo>
                    <a:pt x="641" y="394"/>
                  </a:lnTo>
                  <a:lnTo>
                    <a:pt x="0" y="394"/>
                  </a:lnTo>
                  <a:lnTo>
                    <a:pt x="0" y="68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43" name="Rectangle 130"/>
            <p:cNvSpPr>
              <a:spLocks noChangeArrowheads="1"/>
            </p:cNvSpPr>
            <p:nvPr/>
          </p:nvSpPr>
          <p:spPr bwMode="auto">
            <a:xfrm>
              <a:off x="192" y="3456"/>
              <a:ext cx="59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Materiales</a:t>
              </a:r>
            </a:p>
          </p:txBody>
        </p:sp>
        <p:sp>
          <p:nvSpPr>
            <p:cNvPr id="93244" name="Rectangle 132"/>
            <p:cNvSpPr>
              <a:spLocks noChangeArrowheads="1"/>
            </p:cNvSpPr>
            <p:nvPr/>
          </p:nvSpPr>
          <p:spPr bwMode="auto">
            <a:xfrm>
              <a:off x="291" y="3862"/>
              <a:ext cx="228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93245" name="Rectangle 133"/>
            <p:cNvSpPr>
              <a:spLocks noChangeArrowheads="1"/>
            </p:cNvSpPr>
            <p:nvPr/>
          </p:nvSpPr>
          <p:spPr bwMode="auto">
            <a:xfrm>
              <a:off x="288" y="3648"/>
              <a:ext cx="34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Input</a:t>
              </a:r>
            </a:p>
          </p:txBody>
        </p:sp>
        <p:sp>
          <p:nvSpPr>
            <p:cNvPr id="93246" name="Freeform 135"/>
            <p:cNvSpPr>
              <a:spLocks/>
            </p:cNvSpPr>
            <p:nvPr/>
          </p:nvSpPr>
          <p:spPr bwMode="auto">
            <a:xfrm>
              <a:off x="4859" y="3309"/>
              <a:ext cx="900" cy="454"/>
            </a:xfrm>
            <a:custGeom>
              <a:avLst/>
              <a:gdLst>
                <a:gd name="T0" fmla="*/ 0 w 900"/>
                <a:gd name="T1" fmla="*/ 67 h 454"/>
                <a:gd name="T2" fmla="*/ 631 w 900"/>
                <a:gd name="T3" fmla="*/ 67 h 454"/>
                <a:gd name="T4" fmla="*/ 631 w 900"/>
                <a:gd name="T5" fmla="*/ 0 h 454"/>
                <a:gd name="T6" fmla="*/ 899 w 900"/>
                <a:gd name="T7" fmla="*/ 226 h 454"/>
                <a:gd name="T8" fmla="*/ 631 w 900"/>
                <a:gd name="T9" fmla="*/ 453 h 454"/>
                <a:gd name="T10" fmla="*/ 631 w 900"/>
                <a:gd name="T11" fmla="*/ 386 h 454"/>
                <a:gd name="T12" fmla="*/ 0 w 900"/>
                <a:gd name="T13" fmla="*/ 386 h 454"/>
                <a:gd name="T14" fmla="*/ 0 w 900"/>
                <a:gd name="T15" fmla="*/ 67 h 45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0" h="454">
                  <a:moveTo>
                    <a:pt x="0" y="67"/>
                  </a:moveTo>
                  <a:lnTo>
                    <a:pt x="631" y="67"/>
                  </a:lnTo>
                  <a:lnTo>
                    <a:pt x="631" y="0"/>
                  </a:lnTo>
                  <a:lnTo>
                    <a:pt x="899" y="226"/>
                  </a:lnTo>
                  <a:lnTo>
                    <a:pt x="631" y="453"/>
                  </a:lnTo>
                  <a:lnTo>
                    <a:pt x="631" y="386"/>
                  </a:lnTo>
                  <a:lnTo>
                    <a:pt x="0" y="386"/>
                  </a:lnTo>
                  <a:lnTo>
                    <a:pt x="0" y="67"/>
                  </a:lnTo>
                </a:path>
              </a:pathLst>
            </a:custGeom>
            <a:solidFill>
              <a:srgbClr val="FFE0C0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47" name="Freeform 136"/>
            <p:cNvSpPr>
              <a:spLocks/>
            </p:cNvSpPr>
            <p:nvPr/>
          </p:nvSpPr>
          <p:spPr bwMode="auto">
            <a:xfrm>
              <a:off x="4859" y="3309"/>
              <a:ext cx="901" cy="456"/>
            </a:xfrm>
            <a:custGeom>
              <a:avLst/>
              <a:gdLst>
                <a:gd name="T0" fmla="*/ 0 w 901"/>
                <a:gd name="T1" fmla="*/ 67 h 456"/>
                <a:gd name="T2" fmla="*/ 7 w 901"/>
                <a:gd name="T3" fmla="*/ 75 h 456"/>
                <a:gd name="T4" fmla="*/ 7 w 901"/>
                <a:gd name="T5" fmla="*/ 380 h 456"/>
                <a:gd name="T6" fmla="*/ 638 w 901"/>
                <a:gd name="T7" fmla="*/ 380 h 456"/>
                <a:gd name="T8" fmla="*/ 638 w 901"/>
                <a:gd name="T9" fmla="*/ 439 h 456"/>
                <a:gd name="T10" fmla="*/ 889 w 901"/>
                <a:gd name="T11" fmla="*/ 227 h 456"/>
                <a:gd name="T12" fmla="*/ 638 w 901"/>
                <a:gd name="T13" fmla="*/ 15 h 456"/>
                <a:gd name="T14" fmla="*/ 638 w 901"/>
                <a:gd name="T15" fmla="*/ 75 h 456"/>
                <a:gd name="T16" fmla="*/ 7 w 901"/>
                <a:gd name="T17" fmla="*/ 75 h 456"/>
                <a:gd name="T18" fmla="*/ 0 w 901"/>
                <a:gd name="T19" fmla="*/ 67 h 456"/>
                <a:gd name="T20" fmla="*/ 631 w 901"/>
                <a:gd name="T21" fmla="*/ 67 h 456"/>
                <a:gd name="T22" fmla="*/ 631 w 901"/>
                <a:gd name="T23" fmla="*/ 0 h 456"/>
                <a:gd name="T24" fmla="*/ 900 w 901"/>
                <a:gd name="T25" fmla="*/ 227 h 456"/>
                <a:gd name="T26" fmla="*/ 631 w 901"/>
                <a:gd name="T27" fmla="*/ 455 h 456"/>
                <a:gd name="T28" fmla="*/ 631 w 901"/>
                <a:gd name="T29" fmla="*/ 388 h 456"/>
                <a:gd name="T30" fmla="*/ 0 w 901"/>
                <a:gd name="T31" fmla="*/ 388 h 456"/>
                <a:gd name="T32" fmla="*/ 0 w 901"/>
                <a:gd name="T33" fmla="*/ 67 h 45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901" h="456">
                  <a:moveTo>
                    <a:pt x="0" y="67"/>
                  </a:moveTo>
                  <a:lnTo>
                    <a:pt x="7" y="75"/>
                  </a:lnTo>
                  <a:lnTo>
                    <a:pt x="7" y="380"/>
                  </a:lnTo>
                  <a:lnTo>
                    <a:pt x="638" y="380"/>
                  </a:lnTo>
                  <a:lnTo>
                    <a:pt x="638" y="439"/>
                  </a:lnTo>
                  <a:lnTo>
                    <a:pt x="889" y="227"/>
                  </a:lnTo>
                  <a:lnTo>
                    <a:pt x="638" y="15"/>
                  </a:lnTo>
                  <a:lnTo>
                    <a:pt x="638" y="75"/>
                  </a:lnTo>
                  <a:lnTo>
                    <a:pt x="7" y="75"/>
                  </a:lnTo>
                  <a:lnTo>
                    <a:pt x="0" y="67"/>
                  </a:lnTo>
                  <a:lnTo>
                    <a:pt x="631" y="67"/>
                  </a:lnTo>
                  <a:lnTo>
                    <a:pt x="631" y="0"/>
                  </a:lnTo>
                  <a:lnTo>
                    <a:pt x="900" y="227"/>
                  </a:lnTo>
                  <a:lnTo>
                    <a:pt x="631" y="455"/>
                  </a:lnTo>
                  <a:lnTo>
                    <a:pt x="631" y="388"/>
                  </a:lnTo>
                  <a:lnTo>
                    <a:pt x="0" y="388"/>
                  </a:lnTo>
                  <a:lnTo>
                    <a:pt x="0" y="67"/>
                  </a:lnTo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rnd">
                  <a:solidFill>
                    <a:schemeClr val="tx1"/>
                  </a:solidFill>
                  <a:round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CL"/>
            </a:p>
          </p:txBody>
        </p:sp>
        <p:sp>
          <p:nvSpPr>
            <p:cNvPr id="93248" name="Rectangle 137"/>
            <p:cNvSpPr>
              <a:spLocks noChangeArrowheads="1"/>
            </p:cNvSpPr>
            <p:nvPr/>
          </p:nvSpPr>
          <p:spPr bwMode="auto">
            <a:xfrm>
              <a:off x="4896" y="3456"/>
              <a:ext cx="586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Productos</a:t>
              </a:r>
            </a:p>
          </p:txBody>
        </p:sp>
        <p:sp>
          <p:nvSpPr>
            <p:cNvPr id="93249" name="Rectangle 138"/>
            <p:cNvSpPr>
              <a:spLocks noChangeArrowheads="1"/>
            </p:cNvSpPr>
            <p:nvPr/>
          </p:nvSpPr>
          <p:spPr bwMode="auto">
            <a:xfrm>
              <a:off x="4971" y="3509"/>
              <a:ext cx="114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endParaRPr lang="es-ES" sz="1600">
                <a:solidFill>
                  <a:srgbClr val="000000"/>
                </a:solidFill>
                <a:latin typeface="Arial Narrow" pitchFamily="34" charset="0"/>
              </a:endParaRPr>
            </a:p>
          </p:txBody>
        </p:sp>
        <p:sp>
          <p:nvSpPr>
            <p:cNvPr id="93250" name="Rectangle 139"/>
            <p:cNvSpPr>
              <a:spLocks noChangeArrowheads="1"/>
            </p:cNvSpPr>
            <p:nvPr/>
          </p:nvSpPr>
          <p:spPr bwMode="auto">
            <a:xfrm>
              <a:off x="5020" y="3862"/>
              <a:ext cx="298" cy="1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93251" name="Rectangle 140"/>
            <p:cNvSpPr>
              <a:spLocks noChangeArrowheads="1"/>
            </p:cNvSpPr>
            <p:nvPr/>
          </p:nvSpPr>
          <p:spPr bwMode="auto">
            <a:xfrm>
              <a:off x="4992" y="3648"/>
              <a:ext cx="428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/>
            <a:p>
              <a:pPr eaLnBrk="0" hangingPunct="0"/>
              <a:r>
                <a:rPr lang="es-ES" sz="1600">
                  <a:solidFill>
                    <a:srgbClr val="000000"/>
                  </a:solidFill>
                  <a:latin typeface="Arial Narrow" pitchFamily="34" charset="0"/>
                </a:rPr>
                <a:t>Output</a:t>
              </a:r>
            </a:p>
          </p:txBody>
        </p:sp>
      </p:grpSp>
      <p:sp>
        <p:nvSpPr>
          <p:cNvPr id="2" name="Rectangle 4">
            <a:extLst>
              <a:ext uri="{FF2B5EF4-FFF2-40B4-BE49-F238E27FC236}">
                <a16:creationId xmlns:a16="http://schemas.microsoft.com/office/drawing/2014/main" id="{23522414-553E-125D-1AD1-8A030A96C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4813"/>
            <a:ext cx="5249708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EL CONTEXTO DE OPERACIONES</a:t>
            </a:r>
          </a:p>
        </p:txBody>
      </p:sp>
    </p:spTree>
  </p:cSld>
  <p:clrMapOvr>
    <a:masterClrMapping/>
  </p:clrMapOvr>
  <p:transition advClick="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178" name="Rectangle 2"/>
          <p:cNvSpPr>
            <a:spLocks noChangeArrowheads="1"/>
          </p:cNvSpPr>
          <p:nvPr/>
        </p:nvSpPr>
        <p:spPr bwMode="auto">
          <a:xfrm>
            <a:off x="2051050" y="404813"/>
            <a:ext cx="49942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ESTRATEGIA DE OPERACIONES</a:t>
            </a:r>
          </a:p>
        </p:txBody>
      </p:sp>
      <p:sp>
        <p:nvSpPr>
          <p:cNvPr id="690179" name="Rectangle 3"/>
          <p:cNvSpPr>
            <a:spLocks noChangeArrowheads="1"/>
          </p:cNvSpPr>
          <p:nvPr/>
        </p:nvSpPr>
        <p:spPr bwMode="auto">
          <a:xfrm>
            <a:off x="539750" y="1125538"/>
            <a:ext cx="8135938" cy="5260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>
              <a:defRPr/>
            </a:pPr>
            <a:r>
              <a:rPr lang="es-ES_tradnl" u="sng" dirty="0"/>
              <a:t>Definición.</a:t>
            </a:r>
          </a:p>
          <a:p>
            <a:pPr algn="just" defTabSz="762000" eaLnBrk="0" hangingPunct="0">
              <a:defRPr/>
            </a:pPr>
            <a:endParaRPr lang="es-ES_tradnl" dirty="0"/>
          </a:p>
          <a:p>
            <a:pPr marL="342900" indent="-342900" algn="just" defTabSz="762000" eaLnBrk="0" hangingPunct="0">
              <a:buFont typeface="Arial" panose="020B0604020202020204" pitchFamily="34" charset="0"/>
              <a:buChar char="•"/>
              <a:defRPr/>
            </a:pPr>
            <a:r>
              <a:rPr lang="es-ES_tradnl" dirty="0"/>
              <a:t>La </a:t>
            </a:r>
            <a:r>
              <a:rPr lang="es-ES_tradnl" b="1" dirty="0"/>
              <a:t>estrategia de operaciones</a:t>
            </a:r>
            <a:r>
              <a:rPr lang="es-ES_tradnl" dirty="0"/>
              <a:t> es el plan de acción, que seguirá el área de producción, para lograr sus objetivos y apoyar a la organización a lograr su misión (estrategia corporativa).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CL" dirty="0"/>
              <a:t>Establece las políticas y planes generales para utilizar los recursos de modo que apoyen a la estrategia competitiva a largo plazo de la empresa, a la que está integrada  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CL" dirty="0"/>
              <a:t>Involucra decisiones relativas al </a:t>
            </a:r>
            <a:r>
              <a:rPr lang="es-CL" b="1" dirty="0"/>
              <a:t>diseño de procesos </a:t>
            </a:r>
            <a:r>
              <a:rPr lang="es-CL" dirty="0"/>
              <a:t>(tecnología, tamaño del proceso, inventarios) y su </a:t>
            </a:r>
            <a:r>
              <a:rPr lang="es-CL" b="1" dirty="0"/>
              <a:t>infraestructura</a:t>
            </a:r>
            <a:r>
              <a:rPr lang="es-CL" dirty="0"/>
              <a:t> para apoyarlos (sistemas de planeación y control, calidad, remuneración del trabajo)</a:t>
            </a:r>
          </a:p>
          <a:p>
            <a:pPr marL="342900" indent="-342900" algn="just">
              <a:buFont typeface="Arial" panose="020B0604020202020204" pitchFamily="34" charset="0"/>
              <a:buChar char="•"/>
              <a:defRPr/>
            </a:pPr>
            <a:r>
              <a:rPr lang="es-CL" dirty="0"/>
              <a:t>Debe ser flexible y visionaria en el tiempo</a:t>
            </a:r>
            <a:endParaRPr lang="es-ES_tradnl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Text Box 4"/>
          <p:cNvSpPr txBox="1">
            <a:spLocks noChangeArrowheads="1"/>
          </p:cNvSpPr>
          <p:nvPr/>
        </p:nvSpPr>
        <p:spPr bwMode="auto">
          <a:xfrm>
            <a:off x="2124075" y="1412875"/>
            <a:ext cx="2152650" cy="825500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1400" b="1"/>
              <a:t>Análisis de mercado</a:t>
            </a:r>
          </a:p>
          <a:p>
            <a:pPr eaLnBrk="1" hangingPunct="1"/>
            <a:r>
              <a:rPr lang="es-ES" sz="1400"/>
              <a:t>Segmentación</a:t>
            </a:r>
          </a:p>
          <a:p>
            <a:pPr eaLnBrk="1" hangingPunct="1"/>
            <a:r>
              <a:rPr lang="es-ES" sz="1400"/>
              <a:t>Evaluación de necesidades</a:t>
            </a:r>
          </a:p>
        </p:txBody>
      </p:sp>
      <p:sp>
        <p:nvSpPr>
          <p:cNvPr id="95236" name="Text Box 5"/>
          <p:cNvSpPr txBox="1">
            <a:spLocks noChangeArrowheads="1"/>
          </p:cNvSpPr>
          <p:nvPr/>
        </p:nvSpPr>
        <p:spPr bwMode="auto">
          <a:xfrm>
            <a:off x="4356100" y="1412875"/>
            <a:ext cx="2090738" cy="569913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1400" b="1"/>
              <a:t>Entorno socioeconómico </a:t>
            </a:r>
          </a:p>
          <a:p>
            <a:pPr eaLnBrk="1" hangingPunct="1"/>
            <a:r>
              <a:rPr lang="es-ES" sz="1400" b="1"/>
              <a:t>y de negocios</a:t>
            </a:r>
          </a:p>
        </p:txBody>
      </p:sp>
      <p:sp>
        <p:nvSpPr>
          <p:cNvPr id="95237" name="Text Box 6"/>
          <p:cNvSpPr txBox="1">
            <a:spLocks noChangeArrowheads="1"/>
          </p:cNvSpPr>
          <p:nvPr/>
        </p:nvSpPr>
        <p:spPr bwMode="auto">
          <a:xfrm>
            <a:off x="2124075" y="2563813"/>
            <a:ext cx="4319588" cy="825500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ES" sz="1400" b="1"/>
              <a:t>Estrategia corporativa</a:t>
            </a:r>
          </a:p>
          <a:p>
            <a:pPr lvl="3" eaLnBrk="1" hangingPunct="1"/>
            <a:r>
              <a:rPr lang="es-ES" sz="1400"/>
              <a:t>Misión</a:t>
            </a:r>
          </a:p>
          <a:p>
            <a:pPr lvl="3" eaLnBrk="1" hangingPunct="1"/>
            <a:r>
              <a:rPr lang="es-ES" sz="1400"/>
              <a:t>Metas</a:t>
            </a:r>
          </a:p>
        </p:txBody>
      </p:sp>
      <p:sp>
        <p:nvSpPr>
          <p:cNvPr id="95238" name="Text Box 7"/>
          <p:cNvSpPr txBox="1">
            <a:spLocks noChangeArrowheads="1"/>
          </p:cNvSpPr>
          <p:nvPr/>
        </p:nvSpPr>
        <p:spPr bwMode="auto">
          <a:xfrm>
            <a:off x="4427538" y="3716338"/>
            <a:ext cx="2084387" cy="1081087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1400" b="1"/>
              <a:t>Prioridades competitivas</a:t>
            </a:r>
          </a:p>
          <a:p>
            <a:pPr eaLnBrk="1" hangingPunct="1"/>
            <a:r>
              <a:rPr lang="es-ES" sz="1400"/>
              <a:t>Costo	</a:t>
            </a:r>
          </a:p>
          <a:p>
            <a:pPr eaLnBrk="1" hangingPunct="1"/>
            <a:r>
              <a:rPr lang="es-ES" sz="1400"/>
              <a:t>Calidad</a:t>
            </a:r>
          </a:p>
          <a:p>
            <a:pPr eaLnBrk="1" hangingPunct="1"/>
            <a:r>
              <a:rPr lang="es-ES" sz="1400"/>
              <a:t>Tiempo	Flexibilidad</a:t>
            </a:r>
          </a:p>
        </p:txBody>
      </p:sp>
      <p:sp>
        <p:nvSpPr>
          <p:cNvPr id="95239" name="Text Box 8"/>
          <p:cNvSpPr txBox="1">
            <a:spLocks noChangeArrowheads="1"/>
          </p:cNvSpPr>
          <p:nvPr/>
        </p:nvSpPr>
        <p:spPr bwMode="auto">
          <a:xfrm>
            <a:off x="2051050" y="5084763"/>
            <a:ext cx="4465638" cy="1336675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ES" sz="1400" b="1"/>
              <a:t>Estrategia para áreas funcionales</a:t>
            </a:r>
          </a:p>
          <a:p>
            <a:pPr lvl="2" eaLnBrk="1" hangingPunct="1"/>
            <a:r>
              <a:rPr lang="es-ES" sz="1400"/>
              <a:t>Finanzas</a:t>
            </a:r>
          </a:p>
          <a:p>
            <a:pPr lvl="2" eaLnBrk="1" hangingPunct="1"/>
            <a:r>
              <a:rPr lang="es-ES" sz="1400"/>
              <a:t>Marketing</a:t>
            </a:r>
          </a:p>
          <a:p>
            <a:pPr lvl="2" eaLnBrk="1" hangingPunct="1"/>
            <a:r>
              <a:rPr lang="es-ES" sz="1400"/>
              <a:t>Operaciones</a:t>
            </a:r>
          </a:p>
          <a:p>
            <a:pPr lvl="2" eaLnBrk="1" hangingPunct="1"/>
            <a:r>
              <a:rPr lang="es-ES" sz="1400"/>
              <a:t>otras</a:t>
            </a:r>
          </a:p>
        </p:txBody>
      </p:sp>
      <p:sp>
        <p:nvSpPr>
          <p:cNvPr id="95240" name="Text Box 9"/>
          <p:cNvSpPr txBox="1">
            <a:spLocks noChangeArrowheads="1"/>
          </p:cNvSpPr>
          <p:nvPr/>
        </p:nvSpPr>
        <p:spPr bwMode="auto">
          <a:xfrm>
            <a:off x="7308850" y="3716338"/>
            <a:ext cx="1295400" cy="1081087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1400" b="1"/>
              <a:t>Capacidades</a:t>
            </a:r>
          </a:p>
          <a:p>
            <a:pPr eaLnBrk="1" hangingPunct="1"/>
            <a:r>
              <a:rPr lang="es-ES" sz="1400"/>
              <a:t>actuales</a:t>
            </a:r>
          </a:p>
          <a:p>
            <a:pPr eaLnBrk="1" hangingPunct="1"/>
            <a:r>
              <a:rPr lang="es-ES" sz="1400"/>
              <a:t>necesarias</a:t>
            </a:r>
          </a:p>
          <a:p>
            <a:pPr eaLnBrk="1" hangingPunct="1"/>
            <a:r>
              <a:rPr lang="es-ES" sz="1400"/>
              <a:t>planes</a:t>
            </a:r>
          </a:p>
        </p:txBody>
      </p:sp>
      <p:sp>
        <p:nvSpPr>
          <p:cNvPr id="95241" name="Text Box 10"/>
          <p:cNvSpPr txBox="1">
            <a:spLocks noChangeArrowheads="1"/>
          </p:cNvSpPr>
          <p:nvPr/>
        </p:nvSpPr>
        <p:spPr bwMode="auto">
          <a:xfrm>
            <a:off x="2124075" y="3717925"/>
            <a:ext cx="1809750" cy="1081088"/>
          </a:xfrm>
          <a:prstGeom prst="rect">
            <a:avLst/>
          </a:prstGeom>
          <a:solidFill>
            <a:srgbClr val="C0C0C0">
              <a:alpha val="34901"/>
            </a:srgbClr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ES" sz="1400" b="1"/>
              <a:t>Direcciones futuras</a:t>
            </a:r>
          </a:p>
          <a:p>
            <a:pPr eaLnBrk="1" hangingPunct="1"/>
            <a:r>
              <a:rPr lang="es-ES" sz="1400"/>
              <a:t>Estrategia mundial</a:t>
            </a:r>
          </a:p>
          <a:p>
            <a:pPr eaLnBrk="1" hangingPunct="1"/>
            <a:r>
              <a:rPr lang="es-ES" sz="1400"/>
              <a:t>Productos o servicios </a:t>
            </a:r>
          </a:p>
          <a:p>
            <a:pPr eaLnBrk="1" hangingPunct="1"/>
            <a:r>
              <a:rPr lang="es-ES" sz="1400"/>
              <a:t>nuevos</a:t>
            </a:r>
          </a:p>
        </p:txBody>
      </p:sp>
      <p:sp>
        <p:nvSpPr>
          <p:cNvPr id="95242" name="Freeform 23"/>
          <p:cNvSpPr>
            <a:spLocks/>
          </p:cNvSpPr>
          <p:nvPr/>
        </p:nvSpPr>
        <p:spPr bwMode="auto">
          <a:xfrm>
            <a:off x="5435600" y="4795838"/>
            <a:ext cx="3175" cy="331787"/>
          </a:xfrm>
          <a:custGeom>
            <a:avLst/>
            <a:gdLst>
              <a:gd name="T0" fmla="*/ 0 w 2"/>
              <a:gd name="T1" fmla="*/ 0 h 209"/>
              <a:gd name="T2" fmla="*/ 2147483647 w 2"/>
              <a:gd name="T3" fmla="*/ 2147483647 h 209"/>
              <a:gd name="T4" fmla="*/ 2147483647 w 2"/>
              <a:gd name="T5" fmla="*/ 2147483647 h 209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" h="209">
                <a:moveTo>
                  <a:pt x="0" y="0"/>
                </a:moveTo>
                <a:lnTo>
                  <a:pt x="1" y="209"/>
                </a:lnTo>
                <a:lnTo>
                  <a:pt x="2" y="183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5243" name="Freeform 24"/>
          <p:cNvSpPr>
            <a:spLocks/>
          </p:cNvSpPr>
          <p:nvPr/>
        </p:nvSpPr>
        <p:spPr bwMode="auto">
          <a:xfrm>
            <a:off x="3059113" y="4795838"/>
            <a:ext cx="3175" cy="285750"/>
          </a:xfrm>
          <a:custGeom>
            <a:avLst/>
            <a:gdLst>
              <a:gd name="T0" fmla="*/ 0 w 2"/>
              <a:gd name="T1" fmla="*/ 0 h 180"/>
              <a:gd name="T2" fmla="*/ 2147483647 w 2"/>
              <a:gd name="T3" fmla="*/ 2147483647 h 18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180">
                <a:moveTo>
                  <a:pt x="0" y="0"/>
                </a:moveTo>
                <a:lnTo>
                  <a:pt x="2" y="180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cxnSp>
        <p:nvCxnSpPr>
          <p:cNvPr id="95244" name="AutoShape 25"/>
          <p:cNvCxnSpPr>
            <a:cxnSpLocks noChangeShapeType="1"/>
            <a:stCxn id="95239" idx="3"/>
            <a:endCxn id="95240" idx="2"/>
          </p:cNvCxnSpPr>
          <p:nvPr/>
        </p:nvCxnSpPr>
        <p:spPr bwMode="auto">
          <a:xfrm flipV="1">
            <a:off x="6516688" y="4797425"/>
            <a:ext cx="1439862" cy="955675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45" name="Freeform 26"/>
          <p:cNvSpPr>
            <a:spLocks/>
          </p:cNvSpPr>
          <p:nvPr/>
        </p:nvSpPr>
        <p:spPr bwMode="auto">
          <a:xfrm>
            <a:off x="5295900" y="3390900"/>
            <a:ext cx="1588" cy="314325"/>
          </a:xfrm>
          <a:custGeom>
            <a:avLst/>
            <a:gdLst>
              <a:gd name="T0" fmla="*/ 0 w 1"/>
              <a:gd name="T1" fmla="*/ 0 h 198"/>
              <a:gd name="T2" fmla="*/ 0 w 1"/>
              <a:gd name="T3" fmla="*/ 2147483647 h 198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198">
                <a:moveTo>
                  <a:pt x="0" y="0"/>
                </a:moveTo>
                <a:lnTo>
                  <a:pt x="0" y="198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5246" name="Freeform 27"/>
          <p:cNvSpPr>
            <a:spLocks/>
          </p:cNvSpPr>
          <p:nvPr/>
        </p:nvSpPr>
        <p:spPr bwMode="auto">
          <a:xfrm>
            <a:off x="2914650" y="3386138"/>
            <a:ext cx="4763" cy="319087"/>
          </a:xfrm>
          <a:custGeom>
            <a:avLst/>
            <a:gdLst>
              <a:gd name="T0" fmla="*/ 0 w 3"/>
              <a:gd name="T1" fmla="*/ 0 h 201"/>
              <a:gd name="T2" fmla="*/ 2147483647 w 3"/>
              <a:gd name="T3" fmla="*/ 2147483647 h 20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" h="201">
                <a:moveTo>
                  <a:pt x="0" y="0"/>
                </a:moveTo>
                <a:lnTo>
                  <a:pt x="3" y="201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5247" name="Freeform 28"/>
          <p:cNvSpPr>
            <a:spLocks/>
          </p:cNvSpPr>
          <p:nvPr/>
        </p:nvSpPr>
        <p:spPr bwMode="auto">
          <a:xfrm>
            <a:off x="3057525" y="2238375"/>
            <a:ext cx="3175" cy="325438"/>
          </a:xfrm>
          <a:custGeom>
            <a:avLst/>
            <a:gdLst>
              <a:gd name="T0" fmla="*/ 0 w 2"/>
              <a:gd name="T1" fmla="*/ 0 h 205"/>
              <a:gd name="T2" fmla="*/ 2147483647 w 2"/>
              <a:gd name="T3" fmla="*/ 2147483647 h 205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205">
                <a:moveTo>
                  <a:pt x="0" y="0"/>
                </a:moveTo>
                <a:lnTo>
                  <a:pt x="2" y="205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95248" name="Freeform 29"/>
          <p:cNvSpPr>
            <a:spLocks/>
          </p:cNvSpPr>
          <p:nvPr/>
        </p:nvSpPr>
        <p:spPr bwMode="auto">
          <a:xfrm>
            <a:off x="5291138" y="1976438"/>
            <a:ext cx="3175" cy="587375"/>
          </a:xfrm>
          <a:custGeom>
            <a:avLst/>
            <a:gdLst>
              <a:gd name="T0" fmla="*/ 0 w 2"/>
              <a:gd name="T1" fmla="*/ 0 h 370"/>
              <a:gd name="T2" fmla="*/ 2147483647 w 2"/>
              <a:gd name="T3" fmla="*/ 2147483647 h 3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370">
                <a:moveTo>
                  <a:pt x="0" y="0"/>
                </a:moveTo>
                <a:lnTo>
                  <a:pt x="2" y="370"/>
                </a:lnTo>
              </a:path>
            </a:pathLst>
          </a:custGeom>
          <a:noFill/>
          <a:ln w="15875">
            <a:solidFill>
              <a:schemeClr val="tx1"/>
            </a:solidFill>
            <a:round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CL"/>
          </a:p>
        </p:txBody>
      </p:sp>
      <p:cxnSp>
        <p:nvCxnSpPr>
          <p:cNvPr id="95249" name="AutoShape 30"/>
          <p:cNvCxnSpPr>
            <a:cxnSpLocks noChangeShapeType="1"/>
            <a:stCxn id="95240" idx="0"/>
            <a:endCxn id="95237" idx="3"/>
          </p:cNvCxnSpPr>
          <p:nvPr/>
        </p:nvCxnSpPr>
        <p:spPr bwMode="auto">
          <a:xfrm rot="5400000" flipH="1">
            <a:off x="6830219" y="2590007"/>
            <a:ext cx="739775" cy="1512887"/>
          </a:xfrm>
          <a:prstGeom prst="bentConnector2">
            <a:avLst/>
          </a:prstGeom>
          <a:noFill/>
          <a:ln w="15875">
            <a:solidFill>
              <a:schemeClr val="tx1"/>
            </a:solidFill>
            <a:miter lim="800000"/>
            <a:headEnd type="none" w="sm" len="sm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5250" name="1 CuadroTexto"/>
          <p:cNvSpPr txBox="1">
            <a:spLocks noChangeArrowheads="1"/>
          </p:cNvSpPr>
          <p:nvPr/>
        </p:nvSpPr>
        <p:spPr bwMode="auto">
          <a:xfrm>
            <a:off x="179388" y="5130800"/>
            <a:ext cx="1871662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400"/>
              <a:t>Todas las áreas de la empresa deben coordinarse con el quehacer de Operaciones (diseño, RRHH, finanzas)</a:t>
            </a:r>
          </a:p>
          <a:p>
            <a:pPr eaLnBrk="1" hangingPunct="1"/>
            <a:endParaRPr lang="es-CL"/>
          </a:p>
        </p:txBody>
      </p:sp>
      <p:cxnSp>
        <p:nvCxnSpPr>
          <p:cNvPr id="4" name="3 Conector recto de flecha"/>
          <p:cNvCxnSpPr/>
          <p:nvPr/>
        </p:nvCxnSpPr>
        <p:spPr>
          <a:xfrm>
            <a:off x="1116013" y="1976438"/>
            <a:ext cx="0" cy="2282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252" name="4 CuadroTexto"/>
          <p:cNvSpPr txBox="1">
            <a:spLocks noChangeArrowheads="1"/>
          </p:cNvSpPr>
          <p:nvPr/>
        </p:nvSpPr>
        <p:spPr bwMode="auto">
          <a:xfrm>
            <a:off x="684213" y="1577975"/>
            <a:ext cx="1223962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400"/>
              <a:t>Direcciona</a:t>
            </a:r>
            <a:endParaRPr lang="es-CL" sz="200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C27323A9-74B7-C8AD-67E0-DF19CAC72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4813"/>
            <a:ext cx="49942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ESTRATEGIA DE OPERACIONES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1029"/>
          <p:cNvSpPr>
            <a:spLocks noChangeArrowheads="1"/>
          </p:cNvSpPr>
          <p:nvPr/>
        </p:nvSpPr>
        <p:spPr bwMode="auto">
          <a:xfrm>
            <a:off x="539750" y="981075"/>
            <a:ext cx="8135938" cy="4835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Prioridades competitivas en operaciones.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Existen ocho prioridades competitivas posibles en el área de operaciones.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Costo			1. Operaciones de bajo costo.</a:t>
            </a:r>
          </a:p>
          <a:p>
            <a:pPr algn="just" defTabSz="762000" eaLnBrk="0" hangingPunct="0"/>
            <a:r>
              <a:rPr lang="es-ES_tradnl"/>
              <a:t>Calidad		2. Diseño de alto rendimiento.</a:t>
            </a:r>
          </a:p>
          <a:p>
            <a:pPr algn="just" defTabSz="762000" eaLnBrk="0" hangingPunct="0"/>
            <a:r>
              <a:rPr lang="es-ES_tradnl"/>
              <a:t>			3. Calidad consistente.</a:t>
            </a:r>
          </a:p>
          <a:p>
            <a:pPr algn="just" defTabSz="762000" eaLnBrk="0" hangingPunct="0"/>
            <a:r>
              <a:rPr lang="es-ES_tradnl"/>
              <a:t>Tiempo		4. Entrega rápida.</a:t>
            </a:r>
          </a:p>
          <a:p>
            <a:pPr algn="just" defTabSz="762000" eaLnBrk="0" hangingPunct="0"/>
            <a:r>
              <a:rPr lang="es-ES_tradnl"/>
              <a:t>			5. Entrega a tiempo.</a:t>
            </a:r>
          </a:p>
          <a:p>
            <a:pPr algn="just" defTabSz="762000" eaLnBrk="0" hangingPunct="0"/>
            <a:r>
              <a:rPr lang="es-ES_tradnl"/>
              <a:t>			6. Velocidad de desarrollo.</a:t>
            </a:r>
          </a:p>
          <a:p>
            <a:pPr algn="just" defTabSz="762000" eaLnBrk="0" hangingPunct="0"/>
            <a:r>
              <a:rPr lang="es-ES_tradnl"/>
              <a:t>Flexibilidad		7. Personalización.</a:t>
            </a:r>
          </a:p>
          <a:p>
            <a:pPr algn="just" defTabSz="762000" eaLnBrk="0" hangingPunct="0"/>
            <a:r>
              <a:rPr lang="es-ES_tradnl"/>
              <a:t>			8. Flexibilidad del volumen.</a:t>
            </a:r>
          </a:p>
        </p:txBody>
      </p:sp>
      <p:sp>
        <p:nvSpPr>
          <p:cNvPr id="2" name="1 Cerrar llave"/>
          <p:cNvSpPr/>
          <p:nvPr/>
        </p:nvSpPr>
        <p:spPr>
          <a:xfrm>
            <a:off x="6443663" y="4005263"/>
            <a:ext cx="720725" cy="181133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s-CL"/>
          </a:p>
        </p:txBody>
      </p:sp>
      <p:sp>
        <p:nvSpPr>
          <p:cNvPr id="96261" name="2 CuadroTexto"/>
          <p:cNvSpPr txBox="1">
            <a:spLocks noChangeArrowheads="1"/>
          </p:cNvSpPr>
          <p:nvPr/>
        </p:nvSpPr>
        <p:spPr bwMode="auto">
          <a:xfrm>
            <a:off x="7300913" y="4679950"/>
            <a:ext cx="1481137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2000"/>
              <a:t>Oportunidad</a:t>
            </a:r>
            <a:endParaRPr lang="es-CL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59BE087-3A4E-8C3D-1B97-2C124F37B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1050" y="404813"/>
            <a:ext cx="49942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ESTRATEGIA DE OPERACIONES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539750" y="981075"/>
            <a:ext cx="8135938" cy="37830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Operaciones de bajo costo.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Con el fin de competir en base a costos, los gerentes de operaciones tienen que considerar los costos de mano de obra, materiales, procesos, desperdicio, gastos generales y otros costos, a fin de diseñar un sistema que abarate el costo unitario de su producto o servicio.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Países que compiten a bajo costo después en alta calidad</a:t>
            </a:r>
          </a:p>
          <a:p>
            <a:pPr algn="just" defTabSz="762000" eaLnBrk="0" hangingPunct="0"/>
            <a:r>
              <a:rPr lang="es-ES_tradnl"/>
              <a:t>(Japón, Taiwan, Korea, China… India)</a:t>
            </a:r>
          </a:p>
        </p:txBody>
      </p:sp>
      <p:pic>
        <p:nvPicPr>
          <p:cNvPr id="97284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725" y="4454525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7C47C4B-0208-E323-7F31-3EBAD40BE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7" name="Rectangle 3"/>
          <p:cNvSpPr>
            <a:spLocks noChangeArrowheads="1"/>
          </p:cNvSpPr>
          <p:nvPr/>
        </p:nvSpPr>
        <p:spPr bwMode="auto">
          <a:xfrm>
            <a:off x="539750" y="981075"/>
            <a:ext cx="8064500" cy="533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Diseño de alto rendimiento.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Incluye características superiores, mayor durabilidad (</a:t>
            </a:r>
            <a:r>
              <a:rPr lang="es-ES_tradnl" b="1"/>
              <a:t>calidad del producto</a:t>
            </a:r>
            <a:r>
              <a:rPr lang="es-ES_tradnl"/>
              <a:t>); actitudes serviciales y corteses, la disponibilidad de empleados de servicio, comodidad de acceso a los locales de servicio y seguridad en los productos o servicios (</a:t>
            </a:r>
            <a:r>
              <a:rPr lang="es-ES_tradnl" b="1"/>
              <a:t>calidad del servicio</a:t>
            </a:r>
            <a:r>
              <a:rPr lang="es-ES_tradnl" b="1" baseline="30000"/>
              <a:t>1</a:t>
            </a:r>
            <a:r>
              <a:rPr lang="es-ES_tradnl"/>
              <a:t>).</a:t>
            </a:r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endParaRPr lang="es-ES_tradnl" baseline="30000"/>
          </a:p>
          <a:p>
            <a:pPr algn="just" defTabSz="762000" eaLnBrk="0" hangingPunct="0"/>
            <a:r>
              <a:rPr lang="es-ES_tradnl" sz="1400" baseline="30000"/>
              <a:t>1</a:t>
            </a:r>
            <a:r>
              <a:rPr lang="es-ES_tradnl" sz="1400"/>
              <a:t> </a:t>
            </a:r>
            <a:r>
              <a:rPr lang="es-ES_tradnl" sz="1600"/>
              <a:t>Bitran, G.R, and Lojo, M.P., A framework for Analyzyng the Quality of the Customer Interface, European Management Journal, Vol 11, N°4, pp 385-396, 1993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50303FCC-BB30-EFAF-3B60-15C12EE7F4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539750" y="836613"/>
            <a:ext cx="8135938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Calidad consistente.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Mide la frecuencia con la cual el producto o servicio cumple las especificaciones del cliente. Para competir sobre la base de calidad consistente, los gerentes tienen que desarrollar y vigilar las operaciones con miras a reducir los errores (</a:t>
            </a:r>
            <a:r>
              <a:rPr lang="es-ES_tradnl" b="1"/>
              <a:t>calidad del proceso</a:t>
            </a:r>
            <a:r>
              <a:rPr lang="es-ES_tradnl"/>
              <a:t>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¿Calidad del proceso o calidad del producto?</a:t>
            </a:r>
          </a:p>
        </p:txBody>
      </p:sp>
      <p:pic>
        <p:nvPicPr>
          <p:cNvPr id="9933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5025" y="4508500"/>
            <a:ext cx="2581275" cy="177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516B40A7-DA0B-D6AB-0E8B-215C13481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ChangeArrowheads="1"/>
          </p:cNvSpPr>
          <p:nvPr/>
        </p:nvSpPr>
        <p:spPr bwMode="auto">
          <a:xfrm>
            <a:off x="539750" y="981075"/>
            <a:ext cx="8135938" cy="5999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Entrega rápida.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Tiempo que transcurre desde que el pedido de un cliente es recibido hasta que es completado (paquetería).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 u="sng"/>
              <a:t>Entrega a tiempo (confiabilidad en la entrega).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Mide la frecuencia con la cual se cumple puntualmente las promesas sobre el tiempo de entrega (proveedor materiales).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 u="sng"/>
              <a:t>Velocidad de desarrollo. </a:t>
            </a:r>
          </a:p>
          <a:p>
            <a:pPr algn="just" defTabSz="762000" eaLnBrk="0" hangingPunct="0"/>
            <a:endParaRPr lang="es-ES_tradnl" u="sng"/>
          </a:p>
          <a:p>
            <a:pPr algn="just" defTabSz="762000" eaLnBrk="0" hangingPunct="0"/>
            <a:r>
              <a:rPr lang="es-ES_tradnl"/>
              <a:t>Mide la rapidez con que se introduce un producto o servicio, considerando el tiempo transcurrido desde la generación de la idea hasta el diseño final y la producción (empresas tecnológicas).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88B2A207-0CE1-1631-2FAE-29524F36EC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9" name="Rectangle 3"/>
          <p:cNvSpPr>
            <a:spLocks noChangeArrowheads="1"/>
          </p:cNvSpPr>
          <p:nvPr/>
        </p:nvSpPr>
        <p:spPr bwMode="auto">
          <a:xfrm>
            <a:off x="539750" y="981075"/>
            <a:ext cx="8135938" cy="452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Personalización.</a:t>
            </a:r>
          </a:p>
          <a:p>
            <a:pPr algn="just" defTabSz="762000" eaLnBrk="0" hangingPunct="0"/>
            <a:endParaRPr lang="es-ES_tradnl" u="sng"/>
          </a:p>
          <a:p>
            <a:pPr algn="just" defTabSz="762000" eaLnBrk="0" hangingPunct="0"/>
            <a:r>
              <a:rPr lang="es-ES_tradnl"/>
              <a:t>Capacidad de satisfacer las necesidades peculiares de cada cliente modificando los diseños de productos o servicios (www.nike.com).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 u="sng"/>
              <a:t>Flexibilidad del volumen.</a:t>
            </a:r>
            <a:r>
              <a:rPr lang="es-ES_tradnl"/>
              <a:t> 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En muchos mercados, la habilidad de una compañía para responder a los incrementos y las disminuciones en la demanda es un factor importante en su capacidad de competir (empresa material de construcción mayoreo y menudeo).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2BF1F8C1-ABEE-7E43-3175-1199504B68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1027"/>
          <p:cNvSpPr>
            <a:spLocks noChangeArrowheads="1"/>
          </p:cNvSpPr>
          <p:nvPr/>
        </p:nvSpPr>
        <p:spPr bwMode="auto">
          <a:xfrm>
            <a:off x="468313" y="1196975"/>
            <a:ext cx="8064500" cy="4521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 dirty="0"/>
              <a:t>El paradigma de las prioridades competitivas.</a:t>
            </a:r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r>
              <a:rPr lang="es-ES_tradnl" dirty="0"/>
              <a:t>Una empresa productiva sólo puede elegir entre 4 prioridades competitivas.</a:t>
            </a:r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r>
              <a:rPr lang="es-ES_tradnl" dirty="0"/>
              <a:t>Costo</a:t>
            </a:r>
          </a:p>
          <a:p>
            <a:pPr algn="just" defTabSz="762000" eaLnBrk="0" hangingPunct="0"/>
            <a:r>
              <a:rPr lang="es-ES_tradnl" dirty="0"/>
              <a:t>Calidad</a:t>
            </a:r>
          </a:p>
          <a:p>
            <a:pPr algn="just" defTabSz="762000" eaLnBrk="0" hangingPunct="0"/>
            <a:r>
              <a:rPr lang="es-ES_tradnl" dirty="0"/>
              <a:t>Tiempo</a:t>
            </a:r>
          </a:p>
          <a:p>
            <a:pPr algn="just" defTabSz="762000" eaLnBrk="0" hangingPunct="0"/>
            <a:r>
              <a:rPr lang="es-ES_tradnl" dirty="0"/>
              <a:t>Flexibilidad</a:t>
            </a:r>
          </a:p>
          <a:p>
            <a:pPr algn="just" defTabSz="762000" eaLnBrk="0" hangingPunct="0"/>
            <a:endParaRPr lang="es-ES_tradnl" dirty="0"/>
          </a:p>
          <a:p>
            <a:pPr algn="just" defTabSz="762000"/>
            <a:r>
              <a:rPr lang="es-ES_tradnl" dirty="0"/>
              <a:t>Paradigma: una empresa jamás podrá ser líder en los cuatro  ámbitos.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D976B860-998D-BA00-1231-B9BA2D818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2362200" y="762000"/>
            <a:ext cx="5811838" cy="585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ES_tradnl" sz="3200">
                <a:cs typeface="Times New Roman" pitchFamily="18" charset="0"/>
              </a:rPr>
              <a:t>Contexto de las Operaciones</a:t>
            </a:r>
          </a:p>
        </p:txBody>
      </p:sp>
      <p:sp>
        <p:nvSpPr>
          <p:cNvPr id="1027" name="Rectangle 3"/>
          <p:cNvSpPr>
            <a:spLocks noChangeArrowheads="1"/>
          </p:cNvSpPr>
          <p:nvPr/>
        </p:nvSpPr>
        <p:spPr bwMode="auto">
          <a:xfrm>
            <a:off x="1905000" y="1557338"/>
            <a:ext cx="6781800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s-ES_tradnl">
                <a:cs typeface="Times New Roman" pitchFamily="18" charset="0"/>
              </a:rPr>
              <a:t>¿Cuál es el objetivo de la empresa?</a:t>
            </a: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1906588" y="2133600"/>
            <a:ext cx="4143375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>
                <a:cs typeface="Times New Roman" pitchFamily="18" charset="0"/>
              </a:rPr>
              <a:t>¿Agregación de Valor?</a:t>
            </a:r>
          </a:p>
          <a:p>
            <a:pPr eaLnBrk="0" hangingPunct="0"/>
            <a:endParaRPr lang="es-ES_tradnl">
              <a:cs typeface="Times New Roman" pitchFamily="18" charset="0"/>
            </a:endParaRPr>
          </a:p>
          <a:p>
            <a:pPr eaLnBrk="0" hangingPunct="0"/>
            <a:r>
              <a:rPr lang="es-ES_tradnl">
                <a:cs typeface="Times New Roman" pitchFamily="18" charset="0"/>
              </a:rPr>
              <a:t>¿Pricipales áreas de la empresa?</a:t>
            </a:r>
          </a:p>
          <a:p>
            <a:pPr eaLnBrk="0" hangingPunct="0"/>
            <a:endParaRPr lang="es-ES_tradnl">
              <a:cs typeface="Times New Roman" pitchFamily="18" charset="0"/>
            </a:endParaRPr>
          </a:p>
        </p:txBody>
      </p:sp>
      <p:pic>
        <p:nvPicPr>
          <p:cNvPr id="71685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8750" y="4316413"/>
            <a:ext cx="3359150" cy="2090737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686" name="1 CuadroTexto"/>
          <p:cNvSpPr txBox="1">
            <a:spLocks noChangeArrowheads="1"/>
          </p:cNvSpPr>
          <p:nvPr/>
        </p:nvSpPr>
        <p:spPr bwMode="auto">
          <a:xfrm>
            <a:off x="900113" y="4005263"/>
            <a:ext cx="3240087" cy="255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2000"/>
              <a:t>Operaciones debe validar el pronóstico hecho por el área comercial</a:t>
            </a:r>
          </a:p>
          <a:p>
            <a:pPr eaLnBrk="1" hangingPunct="1"/>
            <a:endParaRPr lang="es-CL" sz="2000"/>
          </a:p>
          <a:p>
            <a:pPr eaLnBrk="1" hangingPunct="1"/>
            <a:r>
              <a:rPr lang="es-CL" sz="2000"/>
              <a:t>¿El inventario agrega valor? </a:t>
            </a:r>
          </a:p>
          <a:p>
            <a:pPr eaLnBrk="1" hangingPunct="1"/>
            <a:endParaRPr lang="es-CL" sz="2000"/>
          </a:p>
          <a:p>
            <a:pPr eaLnBrk="1" hangingPunct="1"/>
            <a:r>
              <a:rPr lang="es-CL" sz="2000"/>
              <a:t>Variable dependiente o consecuencia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 autoUpdateAnimBg="0"/>
      <p:bldP spid="1028" grpId="0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4" name="Rectangle 1080"/>
          <p:cNvSpPr>
            <a:spLocks noGrp="1" noChangeArrowheads="1"/>
          </p:cNvSpPr>
          <p:nvPr>
            <p:ph idx="1"/>
          </p:nvPr>
        </p:nvSpPr>
        <p:spPr>
          <a:xfrm>
            <a:off x="1476375" y="1981200"/>
            <a:ext cx="6264275" cy="3862388"/>
          </a:xfrm>
        </p:spPr>
        <p:txBody>
          <a:bodyPr lIns="92075" tIns="46038" rIns="92075" bIns="46038" rtlCol="0">
            <a:normAutofit fontScale="85000" lnSpcReduction="10000"/>
          </a:bodyPr>
          <a:lstStyle/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Precio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Compromiso con la calidad (de diseño y de proceso)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Entregas a Tiempo (confiabilidad de la entrega)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Calidad del desempeño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Velocidad de Entrega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Flexibilidad de los productos (novedades)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Servicio posventa y apoyo técnico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Línea de productos extensa</a:t>
            </a:r>
          </a:p>
          <a:p>
            <a:pPr marL="182880" indent="-18288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F40000"/>
              </a:buClr>
              <a:buFontTx/>
              <a:buChar char="•"/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Capacidad para afrontar cambios de demanda</a:t>
            </a:r>
          </a:p>
        </p:txBody>
      </p:sp>
      <p:sp>
        <p:nvSpPr>
          <p:cNvPr id="103428" name="Rectangle 1026"/>
          <p:cNvSpPr>
            <a:spLocks noChangeArrowheads="1"/>
          </p:cNvSpPr>
          <p:nvPr/>
        </p:nvSpPr>
        <p:spPr bwMode="auto">
          <a:xfrm>
            <a:off x="304800" y="1447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endParaRPr lang="es-ES">
              <a:solidFill>
                <a:srgbClr val="FFCC99"/>
              </a:solidFill>
            </a:endParaRPr>
          </a:p>
        </p:txBody>
      </p:sp>
      <p:sp>
        <p:nvSpPr>
          <p:cNvPr id="103429" name="1 CuadroTexto"/>
          <p:cNvSpPr txBox="1">
            <a:spLocks noChangeArrowheads="1"/>
          </p:cNvSpPr>
          <p:nvPr/>
        </p:nvSpPr>
        <p:spPr bwMode="auto">
          <a:xfrm>
            <a:off x="971550" y="1447800"/>
            <a:ext cx="7704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/>
              <a:t>¿Cómo decide un cliente a quién comprar?</a:t>
            </a:r>
          </a:p>
        </p:txBody>
      </p:sp>
      <p:sp>
        <p:nvSpPr>
          <p:cNvPr id="103430" name="2 CuadroTexto"/>
          <p:cNvSpPr txBox="1">
            <a:spLocks noChangeArrowheads="1"/>
          </p:cNvSpPr>
          <p:nvPr/>
        </p:nvSpPr>
        <p:spPr bwMode="auto">
          <a:xfrm rot="-1564462">
            <a:off x="6642100" y="5632450"/>
            <a:ext cx="19446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>
                <a:solidFill>
                  <a:srgbClr val="0070C0"/>
                </a:solidFill>
              </a:rPr>
              <a:t>Ambigüedad!</a:t>
            </a:r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642839EE-D003-F9CF-FC04-24EE028586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752" y="404813"/>
            <a:ext cx="7630680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PRIORIDADES COMPETITIVAS EN OPERACIONES</a:t>
            </a:r>
          </a:p>
        </p:txBody>
      </p:sp>
    </p:spTree>
  </p:cSld>
  <p:clrMapOvr>
    <a:masterClrMapping/>
  </p:clrMapOvr>
  <p:transition advClick="0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333375"/>
            <a:ext cx="8229600" cy="990600"/>
          </a:xfrm>
        </p:spPr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Marco de la estrategia de operaciones: de las necesidades del cliente al cumplimiento </a:t>
            </a:r>
            <a:r>
              <a:rPr lang="es-CL" sz="2400">
                <a:latin typeface="Times New Roman" panose="02020603050405020304" pitchFamily="18" charset="0"/>
                <a:cs typeface="Times New Roman" panose="02020603050405020304" pitchFamily="18" charset="0"/>
              </a:rPr>
              <a:t>del pedido:</a:t>
            </a:r>
            <a:endParaRPr lang="es-C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45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495925" cy="51244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5" name="Rectangle 2053"/>
          <p:cNvSpPr>
            <a:spLocks noGrp="1" noChangeArrowheads="1"/>
          </p:cNvSpPr>
          <p:nvPr>
            <p:ph idx="1"/>
          </p:nvPr>
        </p:nvSpPr>
        <p:spPr>
          <a:xfrm>
            <a:off x="755576" y="1628800"/>
            <a:ext cx="8007424" cy="4572000"/>
          </a:xfrm>
        </p:spPr>
        <p:txBody>
          <a:bodyPr lIns="92075" tIns="46038" rIns="92075" bIns="46038"/>
          <a:lstStyle/>
          <a:p>
            <a:pPr marL="0" indent="0" algn="just" defTabSz="762000" eaLnBrk="1" hangingPunct="1">
              <a:buFontTx/>
              <a:buNone/>
            </a:pPr>
            <a:r>
              <a:rPr lang="es-ES_tradnl" b="1">
                <a:latin typeface="Times New Roman" panose="02020603050405020304" pitchFamily="18" charset="0"/>
                <a:cs typeface="Times New Roman" panose="02020603050405020304" pitchFamily="18" charset="0"/>
              </a:rPr>
              <a:t>Son la esencia de la Gestión de Operaciones</a:t>
            </a:r>
          </a:p>
          <a:p>
            <a:pPr marL="0" indent="0" algn="just" defTabSz="762000" eaLnBrk="1" hangingPunct="1">
              <a:buFontTx/>
              <a:buNone/>
            </a:pPr>
            <a:r>
              <a:rPr lang="es-ES_tradnl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Competitividad</a:t>
            </a:r>
            <a:r>
              <a:rPr lang="es-ES_tradnl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_tradnl">
                <a:latin typeface="Times New Roman" panose="02020603050405020304" pitchFamily="18" charset="0"/>
                <a:cs typeface="Times New Roman" panose="02020603050405020304" pitchFamily="18" charset="0"/>
              </a:rPr>
              <a:t> Posición relativa en el Mercado, no es responsabilidad exclusiva de la Gestión de operaciones. “Es relativa” a la percepción de los clientes.</a:t>
            </a:r>
          </a:p>
          <a:p>
            <a:pPr marL="0" indent="0" algn="just" defTabSz="762000" eaLnBrk="1" hangingPunct="1">
              <a:buFontTx/>
              <a:buNone/>
            </a:pPr>
            <a:r>
              <a:rPr lang="es-ES_tradnl" b="1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Productividad</a:t>
            </a:r>
            <a:r>
              <a:rPr lang="es-ES_tradnl" b="1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s-ES_tradnl">
                <a:latin typeface="Times New Roman" panose="02020603050405020304" pitchFamily="18" charset="0"/>
                <a:cs typeface="Times New Roman" panose="02020603050405020304" pitchFamily="18" charset="0"/>
              </a:rPr>
              <a:t> Productos o desempeño por unidad de insumo o recurso, responsabilidad exclusiva de Gestión de Operaciones</a:t>
            </a:r>
          </a:p>
        </p:txBody>
      </p:sp>
      <p:sp>
        <p:nvSpPr>
          <p:cNvPr id="105476" name="Rectangle 2050"/>
          <p:cNvSpPr>
            <a:spLocks noChangeArrowheads="1"/>
          </p:cNvSpPr>
          <p:nvPr/>
        </p:nvSpPr>
        <p:spPr bwMode="auto">
          <a:xfrm>
            <a:off x="304800" y="1447800"/>
            <a:ext cx="8534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pic>
        <p:nvPicPr>
          <p:cNvPr id="105477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581128"/>
            <a:ext cx="6334125" cy="19145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9">
            <a:extLst>
              <a:ext uri="{FF2B5EF4-FFF2-40B4-BE49-F238E27FC236}">
                <a16:creationId xmlns:a16="http://schemas.microsoft.com/office/drawing/2014/main" id="{FBC8A4D5-B5A4-B23C-3DC0-7B025DF73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9632" y="457200"/>
            <a:ext cx="599805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COMPETITIVIDAD Y PRODUCTIVIDAD</a:t>
            </a:r>
          </a:p>
        </p:txBody>
      </p:sp>
    </p:spTree>
  </p:cSld>
  <p:clrMapOvr>
    <a:masterClrMapping/>
  </p:clrMapOvr>
  <p:transition advClick="0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353" name="Rectangle 9"/>
          <p:cNvSpPr>
            <a:spLocks noChangeArrowheads="1"/>
          </p:cNvSpPr>
          <p:nvPr/>
        </p:nvSpPr>
        <p:spPr bwMode="auto">
          <a:xfrm>
            <a:off x="1259632" y="457200"/>
            <a:ext cx="6916253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PRODUCTIVIDAD , EFICIENCIA  Y EFICACIA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499" name="Text Box 10"/>
              <p:cNvSpPr txBox="1">
                <a:spLocks noChangeArrowheads="1"/>
              </p:cNvSpPr>
              <p:nvPr/>
            </p:nvSpPr>
            <p:spPr bwMode="auto">
              <a:xfrm>
                <a:off x="395288" y="1268413"/>
                <a:ext cx="8305800" cy="344293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imes New Roman" pitchFamily="18" charset="0"/>
                  </a:defRPr>
                </a:lvl9pPr>
              </a:lstStyle>
              <a:p>
                <a:pPr algn="just"/>
                <a:r>
                  <a:rPr lang="es-ES_tradnl" u="sng"/>
                  <a:t>Productividad y competitividad.</a:t>
                </a:r>
              </a:p>
              <a:p>
                <a:pPr algn="just"/>
                <a:endParaRPr lang="es-ES_tradnl"/>
              </a:p>
              <a:p>
                <a:pPr algn="just"/>
                <a:r>
                  <a:rPr lang="es-ES_tradnl"/>
                  <a:t>Una mejora en la productividad implica una mejora en la competitividad.</a:t>
                </a:r>
              </a:p>
              <a:p>
                <a:pPr algn="just"/>
                <a:endParaRPr lang="es-ES_tradnl"/>
              </a:p>
              <a:p>
                <a:pPr algn="just"/>
                <a:r>
                  <a:rPr lang="es-ES_tradnl"/>
                  <a:t>Productividad = eficiencia x eficacia</a:t>
                </a:r>
              </a:p>
              <a:p>
                <a:pPr algn="just"/>
                <a:endParaRPr lang="es-ES_tradnl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ES_tradnl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𝑢𝑛𝑖𝑑𝑎𝑑𝑒𝑠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𝑝𝑟𝑜𝑑𝑢𝑐𝑖𝑑𝑎𝑠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𝑡𝑖𝑒𝑚𝑝𝑜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𝑡𝑜𝑡𝑎𝑙</m:t>
                          </m:r>
                        </m:den>
                      </m:f>
                      <m:r>
                        <a:rPr lang="es-CL" b="0" i="0" smtClean="0">
                          <a:latin typeface="Cambria Math"/>
                        </a:rPr>
                        <m:t>= 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</a:rPr>
                            <m:t>𝑡𝑖𝑒𝑚𝑝𝑜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 ú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𝑡𝑖𝑙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</a:rPr>
                            <m:t>𝑡𝑖𝑒𝑚𝑝𝑜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 </m:t>
                          </m:r>
                          <m:r>
                            <a:rPr lang="es-CL" b="0" i="1" smtClean="0">
                              <a:latin typeface="Cambria Math"/>
                            </a:rPr>
                            <m:t>𝑡𝑜𝑡𝑎𝑙</m:t>
                          </m:r>
                        </m:den>
                      </m:f>
                      <m:r>
                        <a:rPr lang="es-CL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s-CL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𝑢𝑛𝑖𝑑𝑎𝑑𝑒𝑠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 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𝑏𝑢𝑒𝑛𝑎𝑠</m:t>
                          </m:r>
                        </m:num>
                        <m:den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𝑡𝑖𝑒𝑚𝑝𝑜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 ú</m:t>
                          </m:r>
                          <m:r>
                            <a:rPr lang="es-CL" b="0" i="1" smtClean="0">
                              <a:latin typeface="Cambria Math"/>
                              <a:ea typeface="Cambria Math"/>
                            </a:rPr>
                            <m:t>𝑡𝑖𝑙</m:t>
                          </m:r>
                        </m:den>
                      </m:f>
                    </m:oMath>
                  </m:oMathPara>
                </a14:m>
                <a:endParaRPr lang="es-ES_tradnl"/>
              </a:p>
            </p:txBody>
          </p:sp>
        </mc:Choice>
        <mc:Fallback xmlns="">
          <p:sp>
            <p:nvSpPr>
              <p:cNvPr id="106499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1268413"/>
                <a:ext cx="8305800" cy="3442930"/>
              </a:xfrm>
              <a:prstGeom prst="rect">
                <a:avLst/>
              </a:prstGeom>
              <a:blipFill rotWithShape="1">
                <a:blip r:embed="rId3"/>
                <a:stretch>
                  <a:fillRect l="-1175" t="-1416" r="-110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667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553075" y="5013176"/>
            <a:ext cx="3148013" cy="173990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1 Llamada rectangular redondeada"/>
          <p:cNvSpPr/>
          <p:nvPr/>
        </p:nvSpPr>
        <p:spPr>
          <a:xfrm>
            <a:off x="7127080" y="2780928"/>
            <a:ext cx="1261343" cy="792088"/>
          </a:xfrm>
          <a:prstGeom prst="wedgeRoundRectCallout">
            <a:avLst>
              <a:gd name="adj1" fmla="val -44841"/>
              <a:gd name="adj2" fmla="val 7923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solidFill>
                  <a:schemeClr val="tx1"/>
                </a:solidFill>
              </a:rPr>
              <a:t>% o grado de cumplimiento. No considera costos</a:t>
            </a:r>
          </a:p>
        </p:txBody>
      </p:sp>
      <p:sp>
        <p:nvSpPr>
          <p:cNvPr id="6" name="5 Llamada rectangular redondeada"/>
          <p:cNvSpPr/>
          <p:nvPr/>
        </p:nvSpPr>
        <p:spPr>
          <a:xfrm>
            <a:off x="1475656" y="5152228"/>
            <a:ext cx="1909415" cy="792088"/>
          </a:xfrm>
          <a:prstGeom prst="wedgeRoundRectCallout">
            <a:avLst>
              <a:gd name="adj1" fmla="val 104350"/>
              <a:gd name="adj2" fmla="val -9476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sz="1200">
                <a:solidFill>
                  <a:schemeClr val="tx1"/>
                </a:solidFill>
              </a:rPr>
              <a:t>Relaciona 2 magnitudes: producción e insumos (costo por producto)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Características de la manufactura de clase mundial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876800"/>
          </a:xfrm>
        </p:spPr>
        <p:txBody>
          <a:bodyPr numCol="2" rtlCol="0">
            <a:normAutofit lnSpcReduction="10000"/>
          </a:bodyPr>
          <a:lstStyle/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Liderazgo visionario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Benchmarking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estratégico a 3-5 años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Involucramiento de empleados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continuo del recurso humano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Integración de objetivos interdepartamentales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Enfoque por cliente o producto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buena comunicación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Soporte para investigación y educación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Desarrollo de productos de acuerdo a las necesidades del cliente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Equipos multidisciplinarios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Responsabilidad individual y mejora continua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CEP (Control estadístico de Procesos)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Experimentación e innovación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Sociedades con proveedores de calidad certificada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Manufactura celular flujo continuo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Proceso basado en Demanda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Cambios Set-Up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Simplificación-Estandarización-Automatización</a:t>
            </a:r>
          </a:p>
          <a:p>
            <a:pPr marL="182880" indent="-182880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s-CL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Mantenimiento preventivo y predictivo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762" name="Rectangle 102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37891" name="Text Box 1028"/>
          <p:cNvSpPr txBox="1">
            <a:spLocks noChangeArrowheads="1"/>
          </p:cNvSpPr>
          <p:nvPr/>
        </p:nvSpPr>
        <p:spPr bwMode="auto">
          <a:xfrm>
            <a:off x="395288" y="1196975"/>
            <a:ext cx="8305800" cy="56938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>
              <a:buFontTx/>
              <a:buNone/>
            </a:pPr>
            <a:r>
              <a:rPr lang="es-ES_tradnl" sz="2000"/>
              <a:t>La </a:t>
            </a:r>
            <a:r>
              <a:rPr lang="es-ES_tradnl" sz="2000" b="1"/>
              <a:t>producción</a:t>
            </a:r>
            <a:r>
              <a:rPr lang="es-ES_tradnl" sz="2000"/>
              <a:t> es el proceso de convertir los recursos disponibles de una organización en productos, bienes y servicios. </a:t>
            </a:r>
          </a:p>
          <a:p>
            <a:pPr algn="just" eaLnBrk="1" hangingPunct="1">
              <a:buFontTx/>
              <a:buNone/>
            </a:pPr>
            <a:endParaRPr lang="es-ES_tradnl" sz="2000"/>
          </a:p>
          <a:p>
            <a:pPr algn="just" eaLnBrk="1" hangingPunct="1">
              <a:buFontTx/>
              <a:buNone/>
            </a:pPr>
            <a:r>
              <a:rPr lang="es-ES_tradnl" sz="2000"/>
              <a:t>El conjunto de actividades y operaciones involucradas en la producción de bienes y servicios de una organización se conoce como </a:t>
            </a:r>
            <a:r>
              <a:rPr lang="es-ES_tradnl" sz="2000" b="1"/>
              <a:t>sistema de producción</a:t>
            </a:r>
            <a:r>
              <a:rPr lang="es-ES_tradnl" sz="2000"/>
              <a:t>.</a:t>
            </a:r>
          </a:p>
          <a:p>
            <a:pPr algn="just" eaLnBrk="1" hangingPunct="1">
              <a:buFontTx/>
              <a:buNone/>
            </a:pPr>
            <a:endParaRPr lang="es-ES_tradnl" sz="2000"/>
          </a:p>
          <a:p>
            <a:pPr algn="just" eaLnBrk="1" hangingPunct="1">
              <a:buFontTx/>
              <a:buNone/>
            </a:pPr>
            <a:r>
              <a:rPr lang="es-CL" sz="2000"/>
              <a:t>Un sistema de producción tiene tres componentes principales.</a:t>
            </a:r>
          </a:p>
          <a:p>
            <a:pPr algn="just" eaLnBrk="1" hangingPunct="1">
              <a:buFontTx/>
              <a:buNone/>
            </a:pPr>
            <a:endParaRPr lang="es-CL" sz="2000"/>
          </a:p>
          <a:p>
            <a:pPr algn="just" eaLnBrk="1" hangingPunct="1">
              <a:buFontTx/>
              <a:buNone/>
            </a:pPr>
            <a:r>
              <a:rPr lang="es-CL" sz="2000"/>
              <a:t>Entradas o insumos: instalaciones físicas, materiales, capital, equipos, personal y energía.</a:t>
            </a:r>
          </a:p>
          <a:p>
            <a:pPr algn="just" eaLnBrk="1" hangingPunct="1">
              <a:buFontTx/>
              <a:buNone/>
            </a:pPr>
            <a:endParaRPr lang="es-CL" sz="2000"/>
          </a:p>
          <a:p>
            <a:pPr algn="just" eaLnBrk="1" hangingPunct="1">
              <a:buFontTx/>
              <a:buNone/>
            </a:pPr>
            <a:r>
              <a:rPr lang="es-CL" sz="2000"/>
              <a:t>Salidas  o resultados: los productos y servicios producidos por el sistema.</a:t>
            </a:r>
          </a:p>
          <a:p>
            <a:pPr algn="just" eaLnBrk="1" hangingPunct="1">
              <a:buFontTx/>
              <a:buNone/>
            </a:pPr>
            <a:endParaRPr lang="es-CL" sz="2000"/>
          </a:p>
          <a:p>
            <a:pPr algn="just" eaLnBrk="1" hangingPunct="1">
              <a:buFontTx/>
              <a:buNone/>
            </a:pPr>
            <a:r>
              <a:rPr lang="es-CL" sz="2000"/>
              <a:t>Procesos: los medios mediante los cuales las entradas o insumos se transforman en resultados o salidas, maquinado, ensamblado, soldadura, corte, etc. </a:t>
            </a:r>
          </a:p>
          <a:p>
            <a:pPr algn="just" eaLnBrk="1" hangingPunct="1">
              <a:buFontTx/>
              <a:buNone/>
            </a:pPr>
            <a:endParaRPr lang="es-CL" sz="2000"/>
          </a:p>
          <a:p>
            <a:pPr algn="just" eaLnBrk="1" hangingPunct="1">
              <a:buFontTx/>
              <a:buNone/>
            </a:pPr>
            <a:r>
              <a:rPr lang="es-CL" sz="2000"/>
              <a:t>Interesante la Visión Deming de los sistemas de producción.</a:t>
            </a:r>
          </a:p>
          <a:p>
            <a:pPr algn="just" eaLnBrk="1" hangingPunct="1">
              <a:buFontTx/>
              <a:buNone/>
            </a:pPr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4397910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050"/>
          <p:cNvSpPr>
            <a:spLocks noGrp="1" noChangeArrowheads="1"/>
          </p:cNvSpPr>
          <p:nvPr>
            <p:ph type="title"/>
          </p:nvPr>
        </p:nvSpPr>
        <p:spPr>
          <a:xfrm>
            <a:off x="611560" y="1150640"/>
            <a:ext cx="7907982" cy="838200"/>
          </a:xfrm>
        </p:spPr>
        <p:txBody>
          <a:bodyPr lIns="92075" tIns="46038" rIns="92075" bIns="46038">
            <a:no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u="sng">
                <a:latin typeface="Times New Roman" panose="02020603050405020304" pitchFamily="18" charset="0"/>
                <a:cs typeface="Times New Roman" panose="02020603050405020304" pitchFamily="18" charset="0"/>
              </a:rPr>
              <a:t>Clasificación de los Sistemas Productivos en función del flujo del producto:</a:t>
            </a:r>
          </a:p>
        </p:txBody>
      </p:sp>
      <p:sp>
        <p:nvSpPr>
          <p:cNvPr id="27651" name="Rectangle 2079"/>
          <p:cNvSpPr>
            <a:spLocks noGrp="1" noChangeArrowheads="1"/>
          </p:cNvSpPr>
          <p:nvPr>
            <p:ph idx="1"/>
          </p:nvPr>
        </p:nvSpPr>
        <p:spPr>
          <a:xfrm>
            <a:off x="685800" y="2003450"/>
            <a:ext cx="8115300" cy="4233862"/>
          </a:xfrm>
        </p:spPr>
        <p:txBody>
          <a:bodyPr lIns="92075" tIns="46038" rIns="92075" bIns="46038"/>
          <a:lstStyle/>
          <a:p>
            <a:pPr marL="0" indent="0" defTabSz="762000" eaLnBrk="1" hangingPunct="1">
              <a:lnSpc>
                <a:spcPct val="90000"/>
              </a:lnSpc>
              <a:buFontTx/>
              <a:buNone/>
              <a:defRPr/>
            </a:pPr>
            <a:endParaRPr lang="es-ES_tradnl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62000" eaLnBrk="1" hangingPunct="1">
              <a:lnSpc>
                <a:spcPct val="90000"/>
              </a:lnSpc>
              <a:buClr>
                <a:srgbClr val="F40000"/>
              </a:buClr>
              <a:buFont typeface="Arial" charset="0"/>
              <a:buNone/>
              <a:defRPr/>
            </a:pPr>
            <a:r>
              <a:rPr lang="es-ES_tradnl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</a:t>
            </a:r>
            <a:r>
              <a:rPr lang="es-ES_trad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en la manufactura:</a:t>
            </a: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en masa y continua</a:t>
            </a: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artesanal y por lotes</a:t>
            </a: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Sistema flexible de manufactura</a:t>
            </a:r>
            <a:endParaRPr lang="es-ES_trad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762000" eaLnBrk="1" hangingPunct="1">
              <a:lnSpc>
                <a:spcPct val="90000"/>
              </a:lnSpc>
              <a:buClr>
                <a:srgbClr val="F40000"/>
              </a:buClr>
              <a:buNone/>
              <a:defRPr/>
            </a:pPr>
            <a:endParaRPr lang="es-ES_tradnl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 defTabSz="762000" eaLnBrk="1" hangingPunct="1">
              <a:lnSpc>
                <a:spcPct val="90000"/>
              </a:lnSpc>
              <a:buClr>
                <a:srgbClr val="F40000"/>
              </a:buClr>
              <a:buNone/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Principales 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tipos en los servicios:</a:t>
            </a: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Servicios en masa</a:t>
            </a:r>
            <a:endParaRPr lang="es-ES_trad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Talleres de servicio</a:t>
            </a:r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r>
              <a:rPr lang="es-ES_tradnl" sz="2400">
                <a:latin typeface="Times New Roman" panose="02020603050405020304" pitchFamily="18" charset="0"/>
                <a:cs typeface="Times New Roman" panose="02020603050405020304" pitchFamily="18" charset="0"/>
              </a:rPr>
              <a:t>Servicios profesionales</a:t>
            </a:r>
            <a:endParaRPr lang="es-ES_tradnl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62000" eaLnBrk="1" hangingPunct="1">
              <a:lnSpc>
                <a:spcPct val="90000"/>
              </a:lnSpc>
              <a:buClr>
                <a:srgbClr val="F40000"/>
              </a:buClr>
              <a:buFont typeface="Arial" charset="0"/>
              <a:buNone/>
              <a:defRPr/>
            </a:pPr>
            <a:endParaRPr lang="es-ES_tradnl" dirty="0"/>
          </a:p>
          <a:p>
            <a:pPr lvl="1" defTabSz="762000" eaLnBrk="1" hangingPunct="1">
              <a:lnSpc>
                <a:spcPct val="90000"/>
              </a:lnSpc>
              <a:buClr>
                <a:srgbClr val="F40000"/>
              </a:buClr>
              <a:defRPr/>
            </a:pPr>
            <a:endParaRPr lang="es-ES_tradnl" dirty="0"/>
          </a:p>
        </p:txBody>
      </p:sp>
      <p:sp>
        <p:nvSpPr>
          <p:cNvPr id="7" name="Rectangle 104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  <p:transition advClick="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7" name="Rectangle 9"/>
          <p:cNvSpPr>
            <a:spLocks noChangeArrowheads="1"/>
          </p:cNvSpPr>
          <p:nvPr/>
        </p:nvSpPr>
        <p:spPr bwMode="auto">
          <a:xfrm>
            <a:off x="685800" y="1700213"/>
            <a:ext cx="8037513" cy="178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s-ES_tradnl" sz="2200">
                <a:cs typeface="Times New Roman" panose="02020603050405020304" pitchFamily="18" charset="0"/>
              </a:rPr>
              <a:t>Aquellos en los que los productos pasan a través de los procesos directamente comunicados en forma continua enlazándose materia prima y productos terminados por ejemplo, productos como gases, líquidos, celulosas, químicos, etc.  Se asocian con inflexibilidad y tecnologías de alta inversión.</a:t>
            </a:r>
          </a:p>
        </p:txBody>
      </p:sp>
      <p:pic>
        <p:nvPicPr>
          <p:cNvPr id="113668" name="Picture 6" descr="https://www.flottweg.com/fileadmin/user_upload/data/content-images/body-images/cms/upload/bildergalerie/Engl_Fliesschema_/Crud_Verarbeitung_mit_Tricante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4438" y="3770313"/>
            <a:ext cx="4610100" cy="299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104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854224"/>
            <a:ext cx="8229600" cy="990600"/>
          </a:xfrm>
        </p:spPr>
        <p:txBody>
          <a:bodyPr>
            <a:normAutofit/>
          </a:bodyPr>
          <a:lstStyle/>
          <a:p>
            <a:r>
              <a:rPr lang="es-CL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PROCESOS CONTINUOS</a:t>
            </a:r>
          </a:p>
        </p:txBody>
      </p:sp>
    </p:spTree>
  </p:cSld>
  <p:clrMapOvr>
    <a:masterClrMapping/>
  </p:clrMapOvr>
  <p:transition advClick="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1029"/>
          <p:cNvSpPr>
            <a:spLocks noChangeArrowheads="1"/>
          </p:cNvSpPr>
          <p:nvPr/>
        </p:nvSpPr>
        <p:spPr bwMode="auto">
          <a:xfrm>
            <a:off x="539750" y="1125538"/>
            <a:ext cx="7327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s-ES_tradnl" u="sng"/>
              <a:t>Producción de sistemas continuos</a:t>
            </a:r>
            <a:endParaRPr lang="es-ES_tradnl"/>
          </a:p>
        </p:txBody>
      </p:sp>
      <p:sp>
        <p:nvSpPr>
          <p:cNvPr id="114702" name="Text Box 1041"/>
          <p:cNvSpPr txBox="1">
            <a:spLocks noChangeArrowheads="1"/>
          </p:cNvSpPr>
          <p:nvPr/>
        </p:nvSpPr>
        <p:spPr bwMode="auto">
          <a:xfrm>
            <a:off x="7543800" y="2780928"/>
            <a:ext cx="1347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Producto A</a:t>
            </a:r>
          </a:p>
        </p:txBody>
      </p:sp>
      <p:grpSp>
        <p:nvGrpSpPr>
          <p:cNvPr id="3" name="2 Grupo"/>
          <p:cNvGrpSpPr/>
          <p:nvPr/>
        </p:nvGrpSpPr>
        <p:grpSpPr>
          <a:xfrm>
            <a:off x="609600" y="2132856"/>
            <a:ext cx="6934200" cy="1828800"/>
            <a:chOff x="609600" y="2514600"/>
            <a:chExt cx="6934200" cy="1828800"/>
          </a:xfrm>
        </p:grpSpPr>
        <p:sp>
          <p:nvSpPr>
            <p:cNvPr id="114691" name="Oval 1030"/>
            <p:cNvSpPr>
              <a:spLocks noChangeArrowheads="1"/>
            </p:cNvSpPr>
            <p:nvPr/>
          </p:nvSpPr>
          <p:spPr bwMode="auto">
            <a:xfrm>
              <a:off x="20574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4692" name="Oval 1031"/>
            <p:cNvSpPr>
              <a:spLocks noChangeArrowheads="1"/>
            </p:cNvSpPr>
            <p:nvPr/>
          </p:nvSpPr>
          <p:spPr bwMode="auto">
            <a:xfrm>
              <a:off x="34290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4693" name="Oval 1032"/>
            <p:cNvSpPr>
              <a:spLocks noChangeArrowheads="1"/>
            </p:cNvSpPr>
            <p:nvPr/>
          </p:nvSpPr>
          <p:spPr bwMode="auto">
            <a:xfrm>
              <a:off x="48006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4694" name="Oval 1033"/>
            <p:cNvSpPr>
              <a:spLocks noChangeArrowheads="1"/>
            </p:cNvSpPr>
            <p:nvPr/>
          </p:nvSpPr>
          <p:spPr bwMode="auto">
            <a:xfrm>
              <a:off x="61722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cxnSp>
          <p:nvCxnSpPr>
            <p:cNvPr id="114695" name="AutoShape 1034"/>
            <p:cNvCxnSpPr>
              <a:cxnSpLocks noChangeShapeType="1"/>
              <a:stCxn id="114691" idx="6"/>
              <a:endCxn id="114692" idx="2"/>
            </p:cNvCxnSpPr>
            <p:nvPr/>
          </p:nvCxnSpPr>
          <p:spPr bwMode="auto">
            <a:xfrm>
              <a:off x="26670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696" name="AutoShape 1035"/>
            <p:cNvCxnSpPr>
              <a:cxnSpLocks noChangeShapeType="1"/>
            </p:cNvCxnSpPr>
            <p:nvPr/>
          </p:nvCxnSpPr>
          <p:spPr bwMode="auto">
            <a:xfrm>
              <a:off x="40386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697" name="AutoShape 1036"/>
            <p:cNvCxnSpPr>
              <a:cxnSpLocks noChangeShapeType="1"/>
            </p:cNvCxnSpPr>
            <p:nvPr/>
          </p:nvCxnSpPr>
          <p:spPr bwMode="auto">
            <a:xfrm>
              <a:off x="54102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698" name="AutoShape 1037"/>
            <p:cNvCxnSpPr>
              <a:cxnSpLocks noChangeShapeType="1"/>
            </p:cNvCxnSpPr>
            <p:nvPr/>
          </p:nvCxnSpPr>
          <p:spPr bwMode="auto">
            <a:xfrm>
              <a:off x="12954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4699" name="AutoShape 1038"/>
            <p:cNvCxnSpPr>
              <a:cxnSpLocks noChangeShapeType="1"/>
            </p:cNvCxnSpPr>
            <p:nvPr/>
          </p:nvCxnSpPr>
          <p:spPr bwMode="auto">
            <a:xfrm>
              <a:off x="67818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4700" name="Rectangle 1039"/>
            <p:cNvSpPr>
              <a:spLocks noChangeArrowheads="1"/>
            </p:cNvSpPr>
            <p:nvPr/>
          </p:nvSpPr>
          <p:spPr bwMode="auto">
            <a:xfrm>
              <a:off x="1676400" y="2514600"/>
              <a:ext cx="5334000" cy="18288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4701" name="Text Box 1040"/>
            <p:cNvSpPr txBox="1">
              <a:spLocks noChangeArrowheads="1"/>
            </p:cNvSpPr>
            <p:nvPr/>
          </p:nvSpPr>
          <p:spPr bwMode="auto">
            <a:xfrm>
              <a:off x="609600" y="32004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M.P</a:t>
              </a:r>
            </a:p>
          </p:txBody>
        </p:sp>
        <p:sp>
          <p:nvSpPr>
            <p:cNvPr id="114703" name="Text Box 1042"/>
            <p:cNvSpPr txBox="1">
              <a:spLocks noChangeArrowheads="1"/>
            </p:cNvSpPr>
            <p:nvPr/>
          </p:nvSpPr>
          <p:spPr bwMode="auto">
            <a:xfrm>
              <a:off x="2041525" y="3748088"/>
              <a:ext cx="523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t=0</a:t>
              </a:r>
            </a:p>
          </p:txBody>
        </p:sp>
        <p:sp>
          <p:nvSpPr>
            <p:cNvPr id="114704" name="Text Box 1043"/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523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t=0</a:t>
              </a:r>
            </a:p>
          </p:txBody>
        </p:sp>
        <p:sp>
          <p:nvSpPr>
            <p:cNvPr id="114705" name="Text Box 1044"/>
            <p:cNvSpPr txBox="1">
              <a:spLocks noChangeArrowheads="1"/>
            </p:cNvSpPr>
            <p:nvPr/>
          </p:nvSpPr>
          <p:spPr bwMode="auto">
            <a:xfrm>
              <a:off x="4876800" y="3733800"/>
              <a:ext cx="523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t=0</a:t>
              </a:r>
            </a:p>
          </p:txBody>
        </p:sp>
        <p:sp>
          <p:nvSpPr>
            <p:cNvPr id="114706" name="Text Box 1045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52387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t=0</a:t>
              </a:r>
            </a:p>
          </p:txBody>
        </p:sp>
      </p:grpSp>
      <p:sp>
        <p:nvSpPr>
          <p:cNvPr id="676886" name="Rectangle 104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916781" y="4293096"/>
            <a:ext cx="748883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762000" eaLnBrk="0" hangingPunct="0"/>
            <a:r>
              <a:rPr lang="es-ES_tradnl" sz="2000"/>
              <a:t>El producto fluye en un constante movimiento a través del sistema. </a:t>
            </a:r>
          </a:p>
          <a:p>
            <a:pPr algn="just" defTabSz="762000" eaLnBrk="0" hangingPunct="0"/>
            <a:endParaRPr lang="es-ES_tradnl" sz="2000"/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Procesamiento tabaco para cigarrillos (Chiletabacos).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Leche.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Producción de papel.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Producción de fibra textil.</a:t>
            </a:r>
          </a:p>
          <a:p>
            <a:endParaRPr lang="es-CL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4"/>
          <p:cNvSpPr>
            <a:spLocks noChangeArrowheads="1"/>
          </p:cNvSpPr>
          <p:nvPr/>
        </p:nvSpPr>
        <p:spPr bwMode="auto">
          <a:xfrm>
            <a:off x="395288" y="1125538"/>
            <a:ext cx="7327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s-ES_tradnl" u="sng"/>
              <a:t>Proceso continuo de fabricación de perfiles</a:t>
            </a:r>
            <a:endParaRPr lang="es-ES_tradnl"/>
          </a:p>
        </p:txBody>
      </p:sp>
      <p:pic>
        <p:nvPicPr>
          <p:cNvPr id="115715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4600"/>
            <a:ext cx="8915400" cy="163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96999" name="Rectangle 7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306" name="Rectangle 2"/>
          <p:cNvSpPr>
            <a:spLocks noChangeArrowheads="1"/>
          </p:cNvSpPr>
          <p:nvPr/>
        </p:nvSpPr>
        <p:spPr bwMode="auto">
          <a:xfrm>
            <a:off x="2411413" y="404813"/>
            <a:ext cx="451008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Administración de la Producción</a:t>
            </a:r>
          </a:p>
        </p:txBody>
      </p:sp>
      <p:sp>
        <p:nvSpPr>
          <p:cNvPr id="72707" name="Text Box 3"/>
          <p:cNvSpPr txBox="1">
            <a:spLocks noChangeArrowheads="1"/>
          </p:cNvSpPr>
          <p:nvPr/>
        </p:nvSpPr>
        <p:spPr bwMode="auto">
          <a:xfrm>
            <a:off x="468313" y="1125538"/>
            <a:ext cx="8135937" cy="4894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_tradnl" u="sng" dirty="0"/>
              <a:t>Algunas definiciones:</a:t>
            </a:r>
          </a:p>
          <a:p>
            <a:pPr algn="just"/>
            <a:endParaRPr lang="es-ES_tradnl" dirty="0"/>
          </a:p>
          <a:p>
            <a:pPr algn="just"/>
            <a:r>
              <a:rPr lang="es-ES_tradnl" b="1" dirty="0"/>
              <a:t>Administración</a:t>
            </a:r>
            <a:r>
              <a:rPr lang="es-ES_tradnl" dirty="0"/>
              <a:t> de los </a:t>
            </a:r>
            <a:r>
              <a:rPr lang="es-ES_tradnl" b="1" dirty="0"/>
              <a:t>recursos</a:t>
            </a:r>
            <a:r>
              <a:rPr lang="es-ES_tradnl" dirty="0"/>
              <a:t> directos necesarios para producir los bienes y servicios que ofrece una organización. </a:t>
            </a:r>
            <a:r>
              <a:rPr lang="es-ES_tradnl" i="1" dirty="0"/>
              <a:t>Chase Aquilano.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La administración de la producción son las </a:t>
            </a:r>
            <a:r>
              <a:rPr lang="es-ES_tradnl" b="1" dirty="0"/>
              <a:t>actividades</a:t>
            </a:r>
            <a:r>
              <a:rPr lang="es-ES_tradnl" dirty="0"/>
              <a:t> que se relacionan con la creación de bienes y servicios a través de la transformación de insumos en salidas. </a:t>
            </a:r>
            <a:r>
              <a:rPr lang="es-ES_tradnl" i="1" dirty="0"/>
              <a:t>Barry Render</a:t>
            </a:r>
            <a:r>
              <a:rPr lang="es-ES_tradnl" dirty="0"/>
              <a:t>.</a:t>
            </a:r>
          </a:p>
          <a:p>
            <a:pPr algn="just"/>
            <a:endParaRPr lang="es-ES_tradnl" dirty="0"/>
          </a:p>
          <a:p>
            <a:pPr algn="just"/>
            <a:r>
              <a:rPr lang="es-ES_tradnl" dirty="0"/>
              <a:t>La administración de operaciones se define como el diseño, la operación y el mejoramiento de los </a:t>
            </a:r>
            <a:r>
              <a:rPr lang="es-ES_tradnl" b="1" dirty="0"/>
              <a:t>sistemas de producción </a:t>
            </a:r>
            <a:r>
              <a:rPr lang="es-ES_tradnl" dirty="0"/>
              <a:t>que crean los bienes o servicios de una empresa. </a:t>
            </a:r>
            <a:r>
              <a:rPr lang="es-ES_tradnl" i="1" dirty="0"/>
              <a:t>Chase Aquilano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9" name="Rectangle 3"/>
          <p:cNvSpPr>
            <a:spLocks noChangeArrowheads="1"/>
          </p:cNvSpPr>
          <p:nvPr/>
        </p:nvSpPr>
        <p:spPr bwMode="auto">
          <a:xfrm>
            <a:off x="755650" y="1787270"/>
            <a:ext cx="7874000" cy="1785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s-ES_tradnl" sz="2200">
                <a:cs typeface="Times New Roman" panose="02020603050405020304" pitchFamily="18" charset="0"/>
              </a:rPr>
              <a:t>El proceso fluye en forma discreta a muy alta velocidad y con baja variación en el producto. El </a:t>
            </a:r>
            <a:r>
              <a:rPr lang="es-CL" sz="2200">
                <a:cs typeface="Times New Roman" panose="02020603050405020304" pitchFamily="18" charset="0"/>
              </a:rPr>
              <a:t>producto sigue siempre la misma secuencia de operaciones</a:t>
            </a:r>
            <a:r>
              <a:rPr lang="es-ES_tradnl" sz="2200">
                <a:cs typeface="Times New Roman" panose="02020603050405020304" pitchFamily="18" charset="0"/>
              </a:rPr>
              <a:t>, involucrando líneas de producción y más trabajadores que la producción continua.  Gran volumen a costo bajo y poca variedad que no afecta el diseño básico estandarizado.</a:t>
            </a:r>
          </a:p>
        </p:txBody>
      </p:sp>
      <p:sp>
        <p:nvSpPr>
          <p:cNvPr id="116740" name="AutoShape 6" descr="Resultado de imagen para producción en masa"/>
          <p:cNvSpPr>
            <a:spLocks noChangeAspect="1" noChangeArrowheads="1"/>
          </p:cNvSpPr>
          <p:nvPr/>
        </p:nvSpPr>
        <p:spPr bwMode="auto">
          <a:xfrm>
            <a:off x="168275" y="-182563"/>
            <a:ext cx="304800" cy="3048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/>
          </a:p>
        </p:txBody>
      </p:sp>
      <p:pic>
        <p:nvPicPr>
          <p:cNvPr id="29703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54363" y="4217988"/>
            <a:ext cx="3182937" cy="22336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Rectangle 104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8" name="1 Título"/>
          <p:cNvSpPr>
            <a:spLocks noGrp="1"/>
          </p:cNvSpPr>
          <p:nvPr>
            <p:ph type="title"/>
          </p:nvPr>
        </p:nvSpPr>
        <p:spPr>
          <a:xfrm>
            <a:off x="457200" y="854224"/>
            <a:ext cx="8229600" cy="990600"/>
          </a:xfrm>
        </p:spPr>
        <p:txBody>
          <a:bodyPr>
            <a:normAutofit/>
          </a:bodyPr>
          <a:lstStyle/>
          <a:p>
            <a:r>
              <a:rPr lang="es-CL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PRODUCCIÓN EN MASA (FLOW-SHOP)</a:t>
            </a:r>
          </a:p>
        </p:txBody>
      </p:sp>
    </p:spTree>
  </p:cSld>
  <p:clrMapOvr>
    <a:masterClrMapping/>
  </p:clrMapOvr>
  <p:transition advClick="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3"/>
          <p:cNvSpPr>
            <a:spLocks noChangeArrowheads="1"/>
          </p:cNvSpPr>
          <p:nvPr/>
        </p:nvSpPr>
        <p:spPr bwMode="auto">
          <a:xfrm>
            <a:off x="755650" y="1196975"/>
            <a:ext cx="73279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s-ES_tradnl" u="sng"/>
              <a:t>Producción en masa</a:t>
            </a:r>
            <a:endParaRPr lang="es-ES_tradnl"/>
          </a:p>
        </p:txBody>
      </p:sp>
      <p:sp>
        <p:nvSpPr>
          <p:cNvPr id="117774" name="Text Box 15"/>
          <p:cNvSpPr txBox="1">
            <a:spLocks noChangeArrowheads="1"/>
          </p:cNvSpPr>
          <p:nvPr/>
        </p:nvSpPr>
        <p:spPr bwMode="auto">
          <a:xfrm>
            <a:off x="7543800" y="2636912"/>
            <a:ext cx="13477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7620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Producto A</a:t>
            </a:r>
          </a:p>
        </p:txBody>
      </p:sp>
      <p:grpSp>
        <p:nvGrpSpPr>
          <p:cNvPr id="2" name="1 Grupo"/>
          <p:cNvGrpSpPr/>
          <p:nvPr/>
        </p:nvGrpSpPr>
        <p:grpSpPr>
          <a:xfrm>
            <a:off x="609600" y="1988840"/>
            <a:ext cx="6934200" cy="2362200"/>
            <a:chOff x="609600" y="2514600"/>
            <a:chExt cx="6934200" cy="2362200"/>
          </a:xfrm>
        </p:grpSpPr>
        <p:sp>
          <p:nvSpPr>
            <p:cNvPr id="117763" name="Oval 4"/>
            <p:cNvSpPr>
              <a:spLocks noChangeArrowheads="1"/>
            </p:cNvSpPr>
            <p:nvPr/>
          </p:nvSpPr>
          <p:spPr bwMode="auto">
            <a:xfrm>
              <a:off x="20574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7764" name="Oval 5"/>
            <p:cNvSpPr>
              <a:spLocks noChangeArrowheads="1"/>
            </p:cNvSpPr>
            <p:nvPr/>
          </p:nvSpPr>
          <p:spPr bwMode="auto">
            <a:xfrm>
              <a:off x="34290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7765" name="Oval 6"/>
            <p:cNvSpPr>
              <a:spLocks noChangeArrowheads="1"/>
            </p:cNvSpPr>
            <p:nvPr/>
          </p:nvSpPr>
          <p:spPr bwMode="auto">
            <a:xfrm>
              <a:off x="48006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7766" name="Oval 7"/>
            <p:cNvSpPr>
              <a:spLocks noChangeArrowheads="1"/>
            </p:cNvSpPr>
            <p:nvPr/>
          </p:nvSpPr>
          <p:spPr bwMode="auto">
            <a:xfrm>
              <a:off x="6172200" y="3048000"/>
              <a:ext cx="609600" cy="60960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cxnSp>
          <p:nvCxnSpPr>
            <p:cNvPr id="117767" name="AutoShape 8"/>
            <p:cNvCxnSpPr>
              <a:cxnSpLocks noChangeShapeType="1"/>
              <a:stCxn id="117763" idx="6"/>
              <a:endCxn id="117764" idx="2"/>
            </p:cNvCxnSpPr>
            <p:nvPr/>
          </p:nvCxnSpPr>
          <p:spPr bwMode="auto">
            <a:xfrm>
              <a:off x="26670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68" name="AutoShape 9"/>
            <p:cNvCxnSpPr>
              <a:cxnSpLocks noChangeShapeType="1"/>
            </p:cNvCxnSpPr>
            <p:nvPr/>
          </p:nvCxnSpPr>
          <p:spPr bwMode="auto">
            <a:xfrm>
              <a:off x="40386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69" name="AutoShape 10"/>
            <p:cNvCxnSpPr>
              <a:cxnSpLocks noChangeShapeType="1"/>
            </p:cNvCxnSpPr>
            <p:nvPr/>
          </p:nvCxnSpPr>
          <p:spPr bwMode="auto">
            <a:xfrm>
              <a:off x="54102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70" name="AutoShape 11"/>
            <p:cNvCxnSpPr>
              <a:cxnSpLocks noChangeShapeType="1"/>
            </p:cNvCxnSpPr>
            <p:nvPr/>
          </p:nvCxnSpPr>
          <p:spPr bwMode="auto">
            <a:xfrm>
              <a:off x="12954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17771" name="AutoShape 12"/>
            <p:cNvCxnSpPr>
              <a:cxnSpLocks noChangeShapeType="1"/>
            </p:cNvCxnSpPr>
            <p:nvPr/>
          </p:nvCxnSpPr>
          <p:spPr bwMode="auto">
            <a:xfrm>
              <a:off x="6781800" y="3352800"/>
              <a:ext cx="762000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17772" name="Rectangle 13"/>
            <p:cNvSpPr>
              <a:spLocks noChangeArrowheads="1"/>
            </p:cNvSpPr>
            <p:nvPr/>
          </p:nvSpPr>
          <p:spPr bwMode="auto">
            <a:xfrm>
              <a:off x="1676400" y="2514600"/>
              <a:ext cx="5334000" cy="23622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7773" name="Text Box 14"/>
            <p:cNvSpPr txBox="1">
              <a:spLocks noChangeArrowheads="1"/>
            </p:cNvSpPr>
            <p:nvPr/>
          </p:nvSpPr>
          <p:spPr bwMode="auto">
            <a:xfrm>
              <a:off x="609600" y="3200400"/>
              <a:ext cx="614363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M.P</a:t>
              </a:r>
            </a:p>
          </p:txBody>
        </p:sp>
        <p:sp>
          <p:nvSpPr>
            <p:cNvPr id="117775" name="Text Box 16"/>
            <p:cNvSpPr txBox="1">
              <a:spLocks noChangeArrowheads="1"/>
            </p:cNvSpPr>
            <p:nvPr/>
          </p:nvSpPr>
          <p:spPr bwMode="auto">
            <a:xfrm>
              <a:off x="2041525" y="3748088"/>
              <a:ext cx="593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t=t1</a:t>
              </a:r>
            </a:p>
          </p:txBody>
        </p:sp>
        <p:sp>
          <p:nvSpPr>
            <p:cNvPr id="117776" name="Text Box 17"/>
            <p:cNvSpPr txBox="1">
              <a:spLocks noChangeArrowheads="1"/>
            </p:cNvSpPr>
            <p:nvPr/>
          </p:nvSpPr>
          <p:spPr bwMode="auto">
            <a:xfrm>
              <a:off x="6248400" y="3733800"/>
              <a:ext cx="593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t=t4</a:t>
              </a:r>
            </a:p>
          </p:txBody>
        </p:sp>
        <p:sp>
          <p:nvSpPr>
            <p:cNvPr id="117777" name="Text Box 18"/>
            <p:cNvSpPr txBox="1">
              <a:spLocks noChangeArrowheads="1"/>
            </p:cNvSpPr>
            <p:nvPr/>
          </p:nvSpPr>
          <p:spPr bwMode="auto">
            <a:xfrm>
              <a:off x="4876800" y="3733800"/>
              <a:ext cx="593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t=t3</a:t>
              </a:r>
            </a:p>
          </p:txBody>
        </p:sp>
        <p:sp>
          <p:nvSpPr>
            <p:cNvPr id="117778" name="Text Box 19"/>
            <p:cNvSpPr txBox="1">
              <a:spLocks noChangeArrowheads="1"/>
            </p:cNvSpPr>
            <p:nvPr/>
          </p:nvSpPr>
          <p:spPr bwMode="auto">
            <a:xfrm>
              <a:off x="3505200" y="3733800"/>
              <a:ext cx="593725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t=t2</a:t>
              </a:r>
            </a:p>
          </p:txBody>
        </p:sp>
        <p:sp>
          <p:nvSpPr>
            <p:cNvPr id="117779" name="Text Box 20"/>
            <p:cNvSpPr txBox="1">
              <a:spLocks noChangeArrowheads="1"/>
            </p:cNvSpPr>
            <p:nvPr/>
          </p:nvSpPr>
          <p:spPr bwMode="auto">
            <a:xfrm>
              <a:off x="3124200" y="4267200"/>
              <a:ext cx="2338388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defTabSz="7620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Estaciones de trabajo</a:t>
              </a:r>
            </a:p>
          </p:txBody>
        </p:sp>
      </p:grpSp>
      <p:sp>
        <p:nvSpPr>
          <p:cNvPr id="599061" name="Rectangle 21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3" name="2 CuadroTexto"/>
          <p:cNvSpPr txBox="1"/>
          <p:nvPr/>
        </p:nvSpPr>
        <p:spPr>
          <a:xfrm>
            <a:off x="609600" y="4832573"/>
            <a:ext cx="7922840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Embasado de vino (Veramonte)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Fabricación de tarros (Inesa Crown)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Confección de cajetillas de cigarrillo. (Chiletabacos)</a:t>
            </a:r>
          </a:p>
          <a:p>
            <a:pPr marL="914400" lvl="1" indent="-342900" algn="just" defTabSz="762000" eaLnBrk="0" hangingPunct="0">
              <a:buFont typeface="Arial" panose="020B0604020202020204" pitchFamily="34" charset="0"/>
              <a:buChar char="•"/>
            </a:pPr>
            <a:r>
              <a:rPr lang="es-ES_tradnl" sz="2000"/>
              <a:t>Ensamble de refrigeradores. (CTI).</a:t>
            </a:r>
          </a:p>
          <a:p>
            <a:endParaRPr lang="es-CL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7" name="Rectangle 1026"/>
          <p:cNvSpPr>
            <a:spLocks noChangeArrowheads="1"/>
          </p:cNvSpPr>
          <p:nvPr/>
        </p:nvSpPr>
        <p:spPr bwMode="auto">
          <a:xfrm>
            <a:off x="762000" y="1808756"/>
            <a:ext cx="8032750" cy="212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>
            <a:spAutoFit/>
          </a:bodyPr>
          <a:lstStyle/>
          <a:p>
            <a:pPr algn="just" eaLnBrk="0" hangingPunct="0"/>
            <a:r>
              <a:rPr lang="es-ES_tradnl" sz="2200">
                <a:cs typeface="Times New Roman" panose="02020603050405020304" pitchFamily="18" charset="0"/>
              </a:rPr>
              <a:t>Orientada a trabajos tipo taller. Proceso de transformación en el cual los productos siguen diferentes trayectorias y secuencias a través de los procesos y máquinas. Las máquinas se encuentran agrupadas por funciones. Fabrica muchos productos diferentes en pocas unidades, muchas veces diseñadas a medida. Flujo de material irregular que varía entre pedidos.  Layout celular o funcional.</a:t>
            </a:r>
          </a:p>
        </p:txBody>
      </p:sp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94050" y="4227513"/>
            <a:ext cx="3168650" cy="25177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6" name="1 Título"/>
          <p:cNvSpPr>
            <a:spLocks noGrp="1"/>
          </p:cNvSpPr>
          <p:nvPr>
            <p:ph type="title"/>
          </p:nvPr>
        </p:nvSpPr>
        <p:spPr>
          <a:xfrm>
            <a:off x="457200" y="854224"/>
            <a:ext cx="8229600" cy="990600"/>
          </a:xfrm>
        </p:spPr>
        <p:txBody>
          <a:bodyPr>
            <a:normAutofit/>
          </a:bodyPr>
          <a:lstStyle/>
          <a:p>
            <a:r>
              <a:rPr lang="es-CL" sz="2800">
                <a:latin typeface="Times New Roman" panose="02020603050405020304" pitchFamily="18" charset="0"/>
                <a:cs typeface="Times New Roman" panose="02020603050405020304" pitchFamily="18" charset="0"/>
              </a:rPr>
              <a:t>PROCESOS TIPO TALLER (JOB-SHOP)</a:t>
            </a:r>
          </a:p>
        </p:txBody>
      </p:sp>
      <p:sp>
        <p:nvSpPr>
          <p:cNvPr id="7" name="Rectangle 21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  <p:transition advClick="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3"/>
          <p:cNvSpPr>
            <a:spLocks noChangeArrowheads="1"/>
          </p:cNvSpPr>
          <p:nvPr/>
        </p:nvSpPr>
        <p:spPr bwMode="auto">
          <a:xfrm>
            <a:off x="755650" y="1196975"/>
            <a:ext cx="76327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defTabSz="762000" eaLnBrk="0" hangingPunct="0"/>
            <a:r>
              <a:rPr lang="es-ES_tradnl" u="sng"/>
              <a:t>Producción tipo taller (Job-Shop)</a:t>
            </a:r>
            <a:endParaRPr lang="es-ES_tradnl"/>
          </a:p>
        </p:txBody>
      </p:sp>
      <p:grpSp>
        <p:nvGrpSpPr>
          <p:cNvPr id="119811" name="Group 4"/>
          <p:cNvGrpSpPr>
            <a:grpSpLocks/>
          </p:cNvGrpSpPr>
          <p:nvPr/>
        </p:nvGrpSpPr>
        <p:grpSpPr bwMode="auto">
          <a:xfrm>
            <a:off x="2286000" y="2819400"/>
            <a:ext cx="685800" cy="396875"/>
            <a:chOff x="1008" y="1488"/>
            <a:chExt cx="432" cy="250"/>
          </a:xfrm>
        </p:grpSpPr>
        <p:sp>
          <p:nvSpPr>
            <p:cNvPr id="119901" name="Rectangle 5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902" name="Text Box 6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2" name="Group 7"/>
          <p:cNvGrpSpPr>
            <a:grpSpLocks/>
          </p:cNvGrpSpPr>
          <p:nvPr/>
        </p:nvGrpSpPr>
        <p:grpSpPr bwMode="auto">
          <a:xfrm>
            <a:off x="3352800" y="2819400"/>
            <a:ext cx="685800" cy="396875"/>
            <a:chOff x="1008" y="1488"/>
            <a:chExt cx="432" cy="250"/>
          </a:xfrm>
        </p:grpSpPr>
        <p:sp>
          <p:nvSpPr>
            <p:cNvPr id="119899" name="Rectangle 8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900" name="Text Box 9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3" name="Group 10"/>
          <p:cNvGrpSpPr>
            <a:grpSpLocks/>
          </p:cNvGrpSpPr>
          <p:nvPr/>
        </p:nvGrpSpPr>
        <p:grpSpPr bwMode="auto">
          <a:xfrm>
            <a:off x="4343400" y="2819400"/>
            <a:ext cx="685800" cy="396875"/>
            <a:chOff x="1008" y="1488"/>
            <a:chExt cx="432" cy="250"/>
          </a:xfrm>
        </p:grpSpPr>
        <p:sp>
          <p:nvSpPr>
            <p:cNvPr id="119897" name="Rectangle 11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98" name="Text Box 12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4" name="Group 13"/>
          <p:cNvGrpSpPr>
            <a:grpSpLocks/>
          </p:cNvGrpSpPr>
          <p:nvPr/>
        </p:nvGrpSpPr>
        <p:grpSpPr bwMode="auto">
          <a:xfrm>
            <a:off x="2286000" y="3505200"/>
            <a:ext cx="685800" cy="396875"/>
            <a:chOff x="1008" y="1488"/>
            <a:chExt cx="432" cy="250"/>
          </a:xfrm>
        </p:grpSpPr>
        <p:sp>
          <p:nvSpPr>
            <p:cNvPr id="119895" name="Rectangle 14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96" name="Text Box 15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5" name="Group 16"/>
          <p:cNvGrpSpPr>
            <a:grpSpLocks/>
          </p:cNvGrpSpPr>
          <p:nvPr/>
        </p:nvGrpSpPr>
        <p:grpSpPr bwMode="auto">
          <a:xfrm>
            <a:off x="3352800" y="3505200"/>
            <a:ext cx="685800" cy="396875"/>
            <a:chOff x="1008" y="1488"/>
            <a:chExt cx="432" cy="250"/>
          </a:xfrm>
        </p:grpSpPr>
        <p:sp>
          <p:nvSpPr>
            <p:cNvPr id="119893" name="Rectangle 17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94" name="Text Box 18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6" name="Group 19"/>
          <p:cNvGrpSpPr>
            <a:grpSpLocks/>
          </p:cNvGrpSpPr>
          <p:nvPr/>
        </p:nvGrpSpPr>
        <p:grpSpPr bwMode="auto">
          <a:xfrm>
            <a:off x="4343400" y="3505200"/>
            <a:ext cx="685800" cy="396875"/>
            <a:chOff x="1008" y="1488"/>
            <a:chExt cx="432" cy="250"/>
          </a:xfrm>
        </p:grpSpPr>
        <p:sp>
          <p:nvSpPr>
            <p:cNvPr id="119891" name="Rectangle 20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92" name="Text Box 21"/>
            <p:cNvSpPr txBox="1">
              <a:spLocks noChangeArrowheads="1"/>
            </p:cNvSpPr>
            <p:nvPr/>
          </p:nvSpPr>
          <p:spPr bwMode="auto">
            <a:xfrm>
              <a:off x="1104" y="1488"/>
              <a:ext cx="21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T</a:t>
              </a:r>
            </a:p>
          </p:txBody>
        </p:sp>
      </p:grpSp>
      <p:grpSp>
        <p:nvGrpSpPr>
          <p:cNvPr id="119817" name="Group 22"/>
          <p:cNvGrpSpPr>
            <a:grpSpLocks/>
          </p:cNvGrpSpPr>
          <p:nvPr/>
        </p:nvGrpSpPr>
        <p:grpSpPr bwMode="auto">
          <a:xfrm>
            <a:off x="5334000" y="2819400"/>
            <a:ext cx="685800" cy="396875"/>
            <a:chOff x="1008" y="1488"/>
            <a:chExt cx="432" cy="250"/>
          </a:xfrm>
        </p:grpSpPr>
        <p:sp>
          <p:nvSpPr>
            <p:cNvPr id="119889" name="Rectangle 23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90" name="Text Box 24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S</a:t>
              </a:r>
            </a:p>
          </p:txBody>
        </p:sp>
      </p:grpSp>
      <p:grpSp>
        <p:nvGrpSpPr>
          <p:cNvPr id="119818" name="Group 25"/>
          <p:cNvGrpSpPr>
            <a:grpSpLocks/>
          </p:cNvGrpSpPr>
          <p:nvPr/>
        </p:nvGrpSpPr>
        <p:grpSpPr bwMode="auto">
          <a:xfrm>
            <a:off x="6324600" y="2819400"/>
            <a:ext cx="685800" cy="396875"/>
            <a:chOff x="1008" y="1488"/>
            <a:chExt cx="432" cy="250"/>
          </a:xfrm>
        </p:grpSpPr>
        <p:sp>
          <p:nvSpPr>
            <p:cNvPr id="119887" name="Rectangle 26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88" name="Text Box 27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S</a:t>
              </a:r>
            </a:p>
          </p:txBody>
        </p:sp>
      </p:grpSp>
      <p:grpSp>
        <p:nvGrpSpPr>
          <p:cNvPr id="119819" name="Group 28"/>
          <p:cNvGrpSpPr>
            <a:grpSpLocks/>
          </p:cNvGrpSpPr>
          <p:nvPr/>
        </p:nvGrpSpPr>
        <p:grpSpPr bwMode="auto">
          <a:xfrm>
            <a:off x="5334000" y="3505200"/>
            <a:ext cx="685800" cy="396875"/>
            <a:chOff x="1008" y="1488"/>
            <a:chExt cx="432" cy="250"/>
          </a:xfrm>
        </p:grpSpPr>
        <p:sp>
          <p:nvSpPr>
            <p:cNvPr id="119885" name="Rectangle 29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86" name="Text Box 30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S</a:t>
              </a:r>
            </a:p>
          </p:txBody>
        </p:sp>
      </p:grpSp>
      <p:grpSp>
        <p:nvGrpSpPr>
          <p:cNvPr id="119820" name="Group 31"/>
          <p:cNvGrpSpPr>
            <a:grpSpLocks/>
          </p:cNvGrpSpPr>
          <p:nvPr/>
        </p:nvGrpSpPr>
        <p:grpSpPr bwMode="auto">
          <a:xfrm>
            <a:off x="6324600" y="3505200"/>
            <a:ext cx="685800" cy="396875"/>
            <a:chOff x="1008" y="1488"/>
            <a:chExt cx="432" cy="250"/>
          </a:xfrm>
        </p:grpSpPr>
        <p:sp>
          <p:nvSpPr>
            <p:cNvPr id="119883" name="Rectangle 32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84" name="Text Box 33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S</a:t>
              </a:r>
            </a:p>
          </p:txBody>
        </p:sp>
      </p:grpSp>
      <p:grpSp>
        <p:nvGrpSpPr>
          <p:cNvPr id="119821" name="Group 34"/>
          <p:cNvGrpSpPr>
            <a:grpSpLocks/>
          </p:cNvGrpSpPr>
          <p:nvPr/>
        </p:nvGrpSpPr>
        <p:grpSpPr bwMode="auto">
          <a:xfrm>
            <a:off x="2286000" y="4267200"/>
            <a:ext cx="685800" cy="396875"/>
            <a:chOff x="1008" y="1488"/>
            <a:chExt cx="432" cy="250"/>
          </a:xfrm>
        </p:grpSpPr>
        <p:sp>
          <p:nvSpPr>
            <p:cNvPr id="119881" name="Rectangle 35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82" name="Text Box 36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F</a:t>
              </a:r>
            </a:p>
          </p:txBody>
        </p:sp>
      </p:grpSp>
      <p:grpSp>
        <p:nvGrpSpPr>
          <p:cNvPr id="119822" name="Group 37"/>
          <p:cNvGrpSpPr>
            <a:grpSpLocks/>
          </p:cNvGrpSpPr>
          <p:nvPr/>
        </p:nvGrpSpPr>
        <p:grpSpPr bwMode="auto">
          <a:xfrm>
            <a:off x="3352800" y="4267200"/>
            <a:ext cx="685800" cy="396875"/>
            <a:chOff x="1008" y="1488"/>
            <a:chExt cx="432" cy="250"/>
          </a:xfrm>
        </p:grpSpPr>
        <p:sp>
          <p:nvSpPr>
            <p:cNvPr id="119879" name="Rectangle 38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80" name="Text Box 39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F</a:t>
              </a:r>
            </a:p>
          </p:txBody>
        </p:sp>
      </p:grpSp>
      <p:grpSp>
        <p:nvGrpSpPr>
          <p:cNvPr id="119823" name="Group 40"/>
          <p:cNvGrpSpPr>
            <a:grpSpLocks/>
          </p:cNvGrpSpPr>
          <p:nvPr/>
        </p:nvGrpSpPr>
        <p:grpSpPr bwMode="auto">
          <a:xfrm>
            <a:off x="2286000" y="4953000"/>
            <a:ext cx="685800" cy="396875"/>
            <a:chOff x="1008" y="1488"/>
            <a:chExt cx="432" cy="250"/>
          </a:xfrm>
        </p:grpSpPr>
        <p:sp>
          <p:nvSpPr>
            <p:cNvPr id="119877" name="Rectangle 41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78" name="Text Box 42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F</a:t>
              </a:r>
            </a:p>
          </p:txBody>
        </p:sp>
      </p:grpSp>
      <p:grpSp>
        <p:nvGrpSpPr>
          <p:cNvPr id="119824" name="Group 43"/>
          <p:cNvGrpSpPr>
            <a:grpSpLocks/>
          </p:cNvGrpSpPr>
          <p:nvPr/>
        </p:nvGrpSpPr>
        <p:grpSpPr bwMode="auto">
          <a:xfrm>
            <a:off x="3352800" y="4953000"/>
            <a:ext cx="685800" cy="396875"/>
            <a:chOff x="1008" y="1488"/>
            <a:chExt cx="432" cy="250"/>
          </a:xfrm>
        </p:grpSpPr>
        <p:sp>
          <p:nvSpPr>
            <p:cNvPr id="119875" name="Rectangle 44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76" name="Text Box 45"/>
            <p:cNvSpPr txBox="1">
              <a:spLocks noChangeArrowheads="1"/>
            </p:cNvSpPr>
            <p:nvPr/>
          </p:nvSpPr>
          <p:spPr bwMode="auto">
            <a:xfrm>
              <a:off x="1104" y="1488"/>
              <a:ext cx="20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F</a:t>
              </a:r>
            </a:p>
          </p:txBody>
        </p:sp>
      </p:grpSp>
      <p:grpSp>
        <p:nvGrpSpPr>
          <p:cNvPr id="119825" name="Group 46"/>
          <p:cNvGrpSpPr>
            <a:grpSpLocks/>
          </p:cNvGrpSpPr>
          <p:nvPr/>
        </p:nvGrpSpPr>
        <p:grpSpPr bwMode="auto">
          <a:xfrm>
            <a:off x="4343400" y="4267200"/>
            <a:ext cx="685800" cy="396875"/>
            <a:chOff x="1008" y="1488"/>
            <a:chExt cx="432" cy="250"/>
          </a:xfrm>
        </p:grpSpPr>
        <p:sp>
          <p:nvSpPr>
            <p:cNvPr id="119873" name="Rectangle 47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74" name="Text Box 48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grpSp>
        <p:nvGrpSpPr>
          <p:cNvPr id="119826" name="Group 49"/>
          <p:cNvGrpSpPr>
            <a:grpSpLocks/>
          </p:cNvGrpSpPr>
          <p:nvPr/>
        </p:nvGrpSpPr>
        <p:grpSpPr bwMode="auto">
          <a:xfrm>
            <a:off x="5334000" y="4267200"/>
            <a:ext cx="685800" cy="396875"/>
            <a:chOff x="1008" y="1488"/>
            <a:chExt cx="432" cy="250"/>
          </a:xfrm>
        </p:grpSpPr>
        <p:sp>
          <p:nvSpPr>
            <p:cNvPr id="119871" name="Rectangle 50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72" name="Text Box 51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grpSp>
        <p:nvGrpSpPr>
          <p:cNvPr id="119827" name="Group 52"/>
          <p:cNvGrpSpPr>
            <a:grpSpLocks/>
          </p:cNvGrpSpPr>
          <p:nvPr/>
        </p:nvGrpSpPr>
        <p:grpSpPr bwMode="auto">
          <a:xfrm>
            <a:off x="6324600" y="4267200"/>
            <a:ext cx="685800" cy="396875"/>
            <a:chOff x="1008" y="1488"/>
            <a:chExt cx="432" cy="250"/>
          </a:xfrm>
        </p:grpSpPr>
        <p:sp>
          <p:nvSpPr>
            <p:cNvPr id="119869" name="Rectangle 53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70" name="Text Box 54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grpSp>
        <p:nvGrpSpPr>
          <p:cNvPr id="119828" name="Group 55"/>
          <p:cNvGrpSpPr>
            <a:grpSpLocks/>
          </p:cNvGrpSpPr>
          <p:nvPr/>
        </p:nvGrpSpPr>
        <p:grpSpPr bwMode="auto">
          <a:xfrm>
            <a:off x="4343400" y="4953000"/>
            <a:ext cx="685800" cy="396875"/>
            <a:chOff x="1008" y="1488"/>
            <a:chExt cx="432" cy="250"/>
          </a:xfrm>
        </p:grpSpPr>
        <p:sp>
          <p:nvSpPr>
            <p:cNvPr id="119867" name="Rectangle 56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68" name="Text Box 57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grpSp>
        <p:nvGrpSpPr>
          <p:cNvPr id="119829" name="Group 58"/>
          <p:cNvGrpSpPr>
            <a:grpSpLocks/>
          </p:cNvGrpSpPr>
          <p:nvPr/>
        </p:nvGrpSpPr>
        <p:grpSpPr bwMode="auto">
          <a:xfrm>
            <a:off x="5334000" y="4953000"/>
            <a:ext cx="685800" cy="396875"/>
            <a:chOff x="1008" y="1488"/>
            <a:chExt cx="432" cy="250"/>
          </a:xfrm>
        </p:grpSpPr>
        <p:sp>
          <p:nvSpPr>
            <p:cNvPr id="119865" name="Rectangle 59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66" name="Text Box 60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grpSp>
        <p:nvGrpSpPr>
          <p:cNvPr id="119830" name="Group 61"/>
          <p:cNvGrpSpPr>
            <a:grpSpLocks/>
          </p:cNvGrpSpPr>
          <p:nvPr/>
        </p:nvGrpSpPr>
        <p:grpSpPr bwMode="auto">
          <a:xfrm>
            <a:off x="6324600" y="4953000"/>
            <a:ext cx="685800" cy="396875"/>
            <a:chOff x="1008" y="1488"/>
            <a:chExt cx="432" cy="250"/>
          </a:xfrm>
        </p:grpSpPr>
        <p:sp>
          <p:nvSpPr>
            <p:cNvPr id="119863" name="Rectangle 62"/>
            <p:cNvSpPr>
              <a:spLocks noChangeArrowheads="1"/>
            </p:cNvSpPr>
            <p:nvPr/>
          </p:nvSpPr>
          <p:spPr bwMode="auto">
            <a:xfrm>
              <a:off x="1008" y="1488"/>
              <a:ext cx="432" cy="2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CL"/>
            </a:p>
          </p:txBody>
        </p:sp>
        <p:sp>
          <p:nvSpPr>
            <p:cNvPr id="119864" name="Text Box 63"/>
            <p:cNvSpPr txBox="1">
              <a:spLocks noChangeArrowheads="1"/>
            </p:cNvSpPr>
            <p:nvPr/>
          </p:nvSpPr>
          <p:spPr bwMode="auto">
            <a:xfrm>
              <a:off x="1104" y="1488"/>
              <a:ext cx="23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r>
                <a:rPr lang="es-ES_tradnl" sz="2000"/>
                <a:t>D</a:t>
              </a:r>
            </a:p>
          </p:txBody>
        </p:sp>
      </p:grpSp>
      <p:sp>
        <p:nvSpPr>
          <p:cNvPr id="604224" name="Text Box 64"/>
          <p:cNvSpPr txBox="1">
            <a:spLocks noChangeArrowheads="1"/>
          </p:cNvSpPr>
          <p:nvPr/>
        </p:nvSpPr>
        <p:spPr bwMode="auto">
          <a:xfrm>
            <a:off x="838200" y="2868613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A</a:t>
            </a:r>
          </a:p>
        </p:txBody>
      </p:sp>
      <p:sp>
        <p:nvSpPr>
          <p:cNvPr id="604225" name="Line 65"/>
          <p:cNvSpPr>
            <a:spLocks noChangeShapeType="1"/>
          </p:cNvSpPr>
          <p:nvPr/>
        </p:nvSpPr>
        <p:spPr bwMode="auto">
          <a:xfrm>
            <a:off x="1219200" y="3048000"/>
            <a:ext cx="1066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cxnSp>
        <p:nvCxnSpPr>
          <p:cNvPr id="604226" name="AutoShape 66"/>
          <p:cNvCxnSpPr>
            <a:cxnSpLocks noChangeShapeType="1"/>
            <a:stCxn id="119901" idx="3"/>
            <a:endCxn id="119881" idx="3"/>
          </p:cNvCxnSpPr>
          <p:nvPr/>
        </p:nvCxnSpPr>
        <p:spPr bwMode="auto">
          <a:xfrm>
            <a:off x="2971800" y="3009900"/>
            <a:ext cx="1588" cy="1447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27" name="AutoShape 67"/>
          <p:cNvCxnSpPr>
            <a:cxnSpLocks noChangeShapeType="1"/>
            <a:stCxn id="119882" idx="0"/>
            <a:endCxn id="119874" idx="0"/>
          </p:cNvCxnSpPr>
          <p:nvPr/>
        </p:nvCxnSpPr>
        <p:spPr bwMode="auto">
          <a:xfrm rot="5400000" flipV="1">
            <a:off x="3640138" y="3228975"/>
            <a:ext cx="1588" cy="2078037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28" name="AutoShape 68"/>
          <p:cNvCxnSpPr>
            <a:cxnSpLocks noChangeShapeType="1"/>
            <a:stCxn id="119873" idx="3"/>
            <a:endCxn id="119890" idx="0"/>
          </p:cNvCxnSpPr>
          <p:nvPr/>
        </p:nvCxnSpPr>
        <p:spPr bwMode="auto">
          <a:xfrm flipV="1">
            <a:off x="5029200" y="2819400"/>
            <a:ext cx="620713" cy="1638300"/>
          </a:xfrm>
          <a:prstGeom prst="curvedConnector4">
            <a:avLst>
              <a:gd name="adj1" fmla="val 24551"/>
              <a:gd name="adj2" fmla="val 113954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29" name="AutoShape 69"/>
          <p:cNvCxnSpPr>
            <a:cxnSpLocks noChangeShapeType="1"/>
          </p:cNvCxnSpPr>
          <p:nvPr/>
        </p:nvCxnSpPr>
        <p:spPr bwMode="auto">
          <a:xfrm rot="-5400000">
            <a:off x="6623844" y="1681956"/>
            <a:ext cx="152400" cy="2122488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30" name="Text Box 70"/>
          <p:cNvSpPr txBox="1">
            <a:spLocks noChangeArrowheads="1"/>
          </p:cNvSpPr>
          <p:nvPr/>
        </p:nvSpPr>
        <p:spPr bwMode="auto">
          <a:xfrm>
            <a:off x="990600" y="49530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B</a:t>
            </a:r>
          </a:p>
        </p:txBody>
      </p:sp>
      <p:cxnSp>
        <p:nvCxnSpPr>
          <p:cNvPr id="604231" name="AutoShape 71"/>
          <p:cNvCxnSpPr>
            <a:cxnSpLocks noChangeShapeType="1"/>
            <a:stCxn id="604230" idx="3"/>
            <a:endCxn id="119876" idx="0"/>
          </p:cNvCxnSpPr>
          <p:nvPr/>
        </p:nvCxnSpPr>
        <p:spPr bwMode="auto">
          <a:xfrm flipV="1">
            <a:off x="1344613" y="4953000"/>
            <a:ext cx="2324100" cy="198438"/>
          </a:xfrm>
          <a:prstGeom prst="curvedConnector4">
            <a:avLst>
              <a:gd name="adj1" fmla="val 30051"/>
              <a:gd name="adj2" fmla="val 21519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2" name="AutoShape 72"/>
          <p:cNvCxnSpPr>
            <a:cxnSpLocks noChangeShapeType="1"/>
            <a:stCxn id="119875" idx="3"/>
            <a:endCxn id="119866" idx="2"/>
          </p:cNvCxnSpPr>
          <p:nvPr/>
        </p:nvCxnSpPr>
        <p:spPr bwMode="auto">
          <a:xfrm>
            <a:off x="4038600" y="5143500"/>
            <a:ext cx="1631950" cy="206375"/>
          </a:xfrm>
          <a:prstGeom prst="curvedConnector4">
            <a:avLst>
              <a:gd name="adj1" fmla="val 12449"/>
              <a:gd name="adj2" fmla="val 210769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3" name="AutoShape 73"/>
          <p:cNvCxnSpPr>
            <a:cxnSpLocks noChangeShapeType="1"/>
            <a:stCxn id="119865" idx="3"/>
            <a:endCxn id="119883" idx="1"/>
          </p:cNvCxnSpPr>
          <p:nvPr/>
        </p:nvCxnSpPr>
        <p:spPr bwMode="auto">
          <a:xfrm flipV="1">
            <a:off x="6019800" y="3695700"/>
            <a:ext cx="304800" cy="14478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4" name="AutoShape 74"/>
          <p:cNvCxnSpPr>
            <a:cxnSpLocks noChangeShapeType="1"/>
            <a:stCxn id="119884" idx="2"/>
          </p:cNvCxnSpPr>
          <p:nvPr/>
        </p:nvCxnSpPr>
        <p:spPr bwMode="auto">
          <a:xfrm rot="16200000" flipH="1">
            <a:off x="6985794" y="3556794"/>
            <a:ext cx="288925" cy="9794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35" name="Text Box 75"/>
          <p:cNvSpPr txBox="1">
            <a:spLocks noChangeArrowheads="1"/>
          </p:cNvSpPr>
          <p:nvPr/>
        </p:nvSpPr>
        <p:spPr bwMode="auto">
          <a:xfrm>
            <a:off x="3505200" y="2133600"/>
            <a:ext cx="3540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C</a:t>
            </a:r>
          </a:p>
        </p:txBody>
      </p:sp>
      <p:cxnSp>
        <p:nvCxnSpPr>
          <p:cNvPr id="604236" name="AutoShape 76"/>
          <p:cNvCxnSpPr>
            <a:cxnSpLocks noChangeShapeType="1"/>
            <a:stCxn id="604235" idx="2"/>
            <a:endCxn id="119900" idx="0"/>
          </p:cNvCxnSpPr>
          <p:nvPr/>
        </p:nvCxnSpPr>
        <p:spPr bwMode="auto">
          <a:xfrm rot="5400000">
            <a:off x="3534569" y="2670969"/>
            <a:ext cx="288925" cy="79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7" name="AutoShape 77"/>
          <p:cNvCxnSpPr>
            <a:cxnSpLocks noChangeShapeType="1"/>
            <a:stCxn id="119899" idx="3"/>
            <a:endCxn id="119879" idx="3"/>
          </p:cNvCxnSpPr>
          <p:nvPr/>
        </p:nvCxnSpPr>
        <p:spPr bwMode="auto">
          <a:xfrm>
            <a:off x="4038600" y="3009900"/>
            <a:ext cx="1588" cy="14478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8" name="AutoShape 78"/>
          <p:cNvCxnSpPr>
            <a:cxnSpLocks noChangeShapeType="1"/>
            <a:stCxn id="119880" idx="2"/>
            <a:endCxn id="119872" idx="2"/>
          </p:cNvCxnSpPr>
          <p:nvPr/>
        </p:nvCxnSpPr>
        <p:spPr bwMode="auto">
          <a:xfrm rot="16200000" flipH="1">
            <a:off x="4668838" y="3663950"/>
            <a:ext cx="1588" cy="2001837"/>
          </a:xfrm>
          <a:prstGeom prst="curvedConnector3">
            <a:avLst>
              <a:gd name="adj1" fmla="val 8799995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39" name="AutoShape 79"/>
          <p:cNvCxnSpPr>
            <a:cxnSpLocks noChangeShapeType="1"/>
            <a:stCxn id="119872" idx="0"/>
            <a:endCxn id="119886" idx="2"/>
          </p:cNvCxnSpPr>
          <p:nvPr/>
        </p:nvCxnSpPr>
        <p:spPr bwMode="auto">
          <a:xfrm rot="5400000" flipH="1">
            <a:off x="5477669" y="4074319"/>
            <a:ext cx="365125" cy="2063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0" name="AutoShape 80"/>
          <p:cNvCxnSpPr>
            <a:cxnSpLocks noChangeShapeType="1"/>
            <a:stCxn id="119886" idx="0"/>
          </p:cNvCxnSpPr>
          <p:nvPr/>
        </p:nvCxnSpPr>
        <p:spPr bwMode="auto">
          <a:xfrm rot="-5400000">
            <a:off x="6520657" y="2405856"/>
            <a:ext cx="228600" cy="197008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41" name="Text Box 81"/>
          <p:cNvSpPr txBox="1">
            <a:spLocks noChangeArrowheads="1"/>
          </p:cNvSpPr>
          <p:nvPr/>
        </p:nvSpPr>
        <p:spPr bwMode="auto">
          <a:xfrm>
            <a:off x="6477000" y="5638800"/>
            <a:ext cx="3397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E</a:t>
            </a:r>
          </a:p>
        </p:txBody>
      </p:sp>
      <p:cxnSp>
        <p:nvCxnSpPr>
          <p:cNvPr id="604242" name="AutoShape 82"/>
          <p:cNvCxnSpPr>
            <a:cxnSpLocks noChangeShapeType="1"/>
            <a:stCxn id="604241" idx="0"/>
            <a:endCxn id="119864" idx="2"/>
          </p:cNvCxnSpPr>
          <p:nvPr/>
        </p:nvCxnSpPr>
        <p:spPr bwMode="auto">
          <a:xfrm rot="-5400000">
            <a:off x="6509544" y="5487194"/>
            <a:ext cx="288925" cy="142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3" name="AutoShape 83"/>
          <p:cNvCxnSpPr>
            <a:cxnSpLocks noChangeShapeType="1"/>
            <a:stCxn id="119863" idx="3"/>
            <a:endCxn id="119887" idx="3"/>
          </p:cNvCxnSpPr>
          <p:nvPr/>
        </p:nvCxnSpPr>
        <p:spPr bwMode="auto">
          <a:xfrm flipV="1">
            <a:off x="7010400" y="3009900"/>
            <a:ext cx="1588" cy="21336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4" name="AutoShape 84"/>
          <p:cNvCxnSpPr>
            <a:cxnSpLocks noChangeShapeType="1"/>
            <a:stCxn id="119888" idx="2"/>
            <a:endCxn id="119896" idx="0"/>
          </p:cNvCxnSpPr>
          <p:nvPr/>
        </p:nvCxnSpPr>
        <p:spPr bwMode="auto">
          <a:xfrm rot="5400000">
            <a:off x="4479925" y="1344613"/>
            <a:ext cx="288925" cy="40322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5" name="AutoShape 85"/>
          <p:cNvCxnSpPr>
            <a:cxnSpLocks noChangeShapeType="1"/>
            <a:stCxn id="119895" idx="1"/>
            <a:endCxn id="119877" idx="1"/>
          </p:cNvCxnSpPr>
          <p:nvPr/>
        </p:nvCxnSpPr>
        <p:spPr bwMode="auto">
          <a:xfrm rot="10800000" flipH="1" flipV="1">
            <a:off x="2286000" y="3695700"/>
            <a:ext cx="1588" cy="1447800"/>
          </a:xfrm>
          <a:prstGeom prst="curvedConnector3">
            <a:avLst>
              <a:gd name="adj1" fmla="val -1440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6" name="AutoShape 86"/>
          <p:cNvCxnSpPr>
            <a:cxnSpLocks noChangeShapeType="1"/>
            <a:stCxn id="119878" idx="2"/>
          </p:cNvCxnSpPr>
          <p:nvPr/>
        </p:nvCxnSpPr>
        <p:spPr bwMode="auto">
          <a:xfrm rot="16200000" flipH="1">
            <a:off x="2489994" y="5461794"/>
            <a:ext cx="593725" cy="3698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47" name="Text Box 87"/>
          <p:cNvSpPr txBox="1">
            <a:spLocks noChangeArrowheads="1"/>
          </p:cNvSpPr>
          <p:nvPr/>
        </p:nvSpPr>
        <p:spPr bwMode="auto">
          <a:xfrm>
            <a:off x="4572000" y="21336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G</a:t>
            </a:r>
          </a:p>
        </p:txBody>
      </p:sp>
      <p:cxnSp>
        <p:nvCxnSpPr>
          <p:cNvPr id="604248" name="AutoShape 88"/>
          <p:cNvCxnSpPr>
            <a:cxnSpLocks noChangeShapeType="1"/>
            <a:stCxn id="604247" idx="2"/>
            <a:endCxn id="119898" idx="0"/>
          </p:cNvCxnSpPr>
          <p:nvPr/>
        </p:nvCxnSpPr>
        <p:spPr bwMode="auto">
          <a:xfrm rot="5400000">
            <a:off x="4566444" y="2629694"/>
            <a:ext cx="288925" cy="90487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49" name="AutoShape 89"/>
          <p:cNvCxnSpPr>
            <a:cxnSpLocks noChangeShapeType="1"/>
            <a:stCxn id="119897" idx="3"/>
            <a:endCxn id="119865" idx="1"/>
          </p:cNvCxnSpPr>
          <p:nvPr/>
        </p:nvCxnSpPr>
        <p:spPr bwMode="auto">
          <a:xfrm>
            <a:off x="5029200" y="3009900"/>
            <a:ext cx="304800" cy="213360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50" name="Text Box 90"/>
          <p:cNvSpPr txBox="1">
            <a:spLocks noChangeArrowheads="1"/>
          </p:cNvSpPr>
          <p:nvPr/>
        </p:nvSpPr>
        <p:spPr bwMode="auto">
          <a:xfrm>
            <a:off x="5486400" y="4953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604251" name="Text Box 91"/>
          <p:cNvSpPr txBox="1">
            <a:spLocks noChangeArrowheads="1"/>
          </p:cNvSpPr>
          <p:nvPr/>
        </p:nvSpPr>
        <p:spPr bwMode="auto">
          <a:xfrm>
            <a:off x="838200" y="3810000"/>
            <a:ext cx="3683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2000"/>
              <a:t>H</a:t>
            </a:r>
          </a:p>
        </p:txBody>
      </p:sp>
      <p:cxnSp>
        <p:nvCxnSpPr>
          <p:cNvPr id="604252" name="AutoShape 92"/>
          <p:cNvCxnSpPr>
            <a:cxnSpLocks noChangeShapeType="1"/>
            <a:stCxn id="604251" idx="0"/>
            <a:endCxn id="119894" idx="0"/>
          </p:cNvCxnSpPr>
          <p:nvPr/>
        </p:nvCxnSpPr>
        <p:spPr bwMode="auto">
          <a:xfrm rot="-5400000">
            <a:off x="2196307" y="2331243"/>
            <a:ext cx="304800" cy="2652713"/>
          </a:xfrm>
          <a:prstGeom prst="curvedConnector3">
            <a:avLst>
              <a:gd name="adj1" fmla="val 175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4253" name="AutoShape 93"/>
          <p:cNvCxnSpPr>
            <a:cxnSpLocks noChangeShapeType="1"/>
            <a:stCxn id="119894" idx="2"/>
            <a:endCxn id="119880" idx="0"/>
          </p:cNvCxnSpPr>
          <p:nvPr/>
        </p:nvCxnSpPr>
        <p:spPr bwMode="auto">
          <a:xfrm rot="5400000">
            <a:off x="3489325" y="4081463"/>
            <a:ext cx="365125" cy="6350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4254" name="Rectangle 94"/>
          <p:cNvSpPr>
            <a:spLocks noChangeArrowheads="1"/>
          </p:cNvSpPr>
          <p:nvPr/>
        </p:nvSpPr>
        <p:spPr bwMode="auto">
          <a:xfrm>
            <a:off x="3505200" y="4267200"/>
            <a:ext cx="3254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2000">
                <a:solidFill>
                  <a:srgbClr val="FF0000"/>
                </a:solidFill>
              </a:rPr>
              <a:t>F</a:t>
            </a:r>
          </a:p>
        </p:txBody>
      </p:sp>
      <p:sp>
        <p:nvSpPr>
          <p:cNvPr id="604348" name="Rectangle 188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2350368" y="6125234"/>
            <a:ext cx="6614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Si sigue la misma ruta, el producto es el mismo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042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042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042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604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04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04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04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042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042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04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04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604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604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604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604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604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604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604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604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4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604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604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 nodeType="clickPar">
                      <p:stCondLst>
                        <p:cond delay="indefinite"/>
                      </p:stCondLst>
                      <p:childTnLst>
                        <p:par>
                          <p:cTn id="10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604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604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 nodeType="clickPar">
                      <p:stCondLst>
                        <p:cond delay="indefinite"/>
                      </p:stCondLst>
                      <p:childTnLst>
                        <p:par>
                          <p:cTn id="1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4" dur="500"/>
                                        <p:tgtEl>
                                          <p:spTgt spid="604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9" dur="500"/>
                                        <p:tgtEl>
                                          <p:spTgt spid="604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 nodeType="clickPar">
                      <p:stCondLst>
                        <p:cond delay="indefinite"/>
                      </p:stCondLst>
                      <p:childTnLst>
                        <p:par>
                          <p:cTn id="1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604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 nodeType="clickPar">
                      <p:stCondLst>
                        <p:cond delay="indefinite"/>
                      </p:stCondLst>
                      <p:childTnLst>
                        <p:par>
                          <p:cTn id="1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500" fill="hold"/>
                                        <p:tgtEl>
                                          <p:spTgt spid="6042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500" fill="hold"/>
                                        <p:tgtEl>
                                          <p:spTgt spid="6042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5" dur="500"/>
                                        <p:tgtEl>
                                          <p:spTgt spid="604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604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 nodeType="clickPar">
                      <p:stCondLst>
                        <p:cond delay="indefinite"/>
                      </p:stCondLst>
                      <p:childTnLst>
                        <p:par>
                          <p:cTn id="1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9" dur="500" fill="hold"/>
                                        <p:tgtEl>
                                          <p:spTgt spid="6042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6042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LIC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 nodeType="clickPar">
                      <p:stCondLst>
                        <p:cond delay="indefinite"/>
                      </p:stCondLst>
                      <p:childTnLst>
                        <p:par>
                          <p:cTn id="1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604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 nodeType="clickPar">
                      <p:stCondLst>
                        <p:cond delay="indefinite"/>
                      </p:stCondLst>
                      <p:childTnLst>
                        <p:par>
                          <p:cTn id="1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0" dur="500"/>
                                        <p:tgtEl>
                                          <p:spTgt spid="604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 nodeType="clickPar">
                      <p:stCondLst>
                        <p:cond delay="indefinite"/>
                      </p:stCondLst>
                      <p:childTnLst>
                        <p:par>
                          <p:cTn id="1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24" grpId="0" autoUpdateAnimBg="0"/>
      <p:bldP spid="604225" grpId="0" animBg="1"/>
      <p:bldP spid="604230" grpId="0" autoUpdateAnimBg="0"/>
      <p:bldP spid="604235" grpId="0" autoUpdateAnimBg="0"/>
      <p:bldP spid="604241" grpId="0" autoUpdateAnimBg="0"/>
      <p:bldP spid="604247" grpId="0" autoUpdateAnimBg="0"/>
      <p:bldP spid="604250" grpId="0" autoUpdateAnimBg="0"/>
      <p:bldP spid="604251" grpId="0" autoUpdateAnimBg="0"/>
      <p:bldP spid="604254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3"/>
          <p:cNvSpPr>
            <a:spLocks noChangeArrowheads="1"/>
          </p:cNvSpPr>
          <p:nvPr/>
        </p:nvSpPr>
        <p:spPr bwMode="auto">
          <a:xfrm>
            <a:off x="611188" y="1196975"/>
            <a:ext cx="7993062" cy="2305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endParaRPr lang="es-ES_tradnl" u="sng"/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Aplicable a un sistema de producción tipo taller con las ventajas de un sistema en línea.</a:t>
            </a:r>
          </a:p>
          <a:p>
            <a:pPr algn="just" defTabSz="762000" eaLnBrk="0" hangingPunct="0"/>
            <a:endParaRPr lang="es-ES_tradnl"/>
          </a:p>
          <a:p>
            <a:pPr algn="just" defTabSz="762000"/>
            <a:endParaRPr lang="es-ES_tradnl"/>
          </a:p>
        </p:txBody>
      </p:sp>
      <p:sp>
        <p:nvSpPr>
          <p:cNvPr id="606212" name="Rectangle 4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pic>
        <p:nvPicPr>
          <p:cNvPr id="1576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41875" y="3733800"/>
            <a:ext cx="3657600" cy="243522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pic>
        <p:nvPicPr>
          <p:cNvPr id="12083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2924175"/>
            <a:ext cx="281940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1 Título"/>
          <p:cNvSpPr txBox="1">
            <a:spLocks/>
          </p:cNvSpPr>
          <p:nvPr/>
        </p:nvSpPr>
        <p:spPr>
          <a:xfrm>
            <a:off x="457200" y="1070248"/>
            <a:ext cx="8229600" cy="990600"/>
          </a:xfrm>
          <a:prstGeom prst="rect">
            <a:avLst/>
          </a:prstGeom>
        </p:spPr>
        <p:txBody>
          <a:bodyPr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0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s-CL" sz="2800">
                <a:latin typeface="Times New Roman" panose="02020603050405020304" pitchFamily="18" charset="0"/>
                <a:cs typeface="Times New Roman" panose="02020603050405020304" pitchFamily="18" charset="0"/>
              </a:rPr>
              <a:t>SISTEMA FLEXIBLE DE MANUFACTURA</a:t>
            </a:r>
          </a:p>
        </p:txBody>
      </p:sp>
      <p:sp>
        <p:nvSpPr>
          <p:cNvPr id="2" name="1 CuadroTexto"/>
          <p:cNvSpPr txBox="1"/>
          <p:nvPr/>
        </p:nvSpPr>
        <p:spPr>
          <a:xfrm>
            <a:off x="755650" y="4951412"/>
            <a:ext cx="371395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/>
              <a:t>Híbrido entre taller y producción en línea (celda)</a:t>
            </a:r>
          </a:p>
          <a:p>
            <a:r>
              <a:rPr lang="es-CL" sz="2000"/>
              <a:t>Celda : línea con distintos productos en secuencia común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4" name="Rectangle 103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"/>
              <a:t>Selección de procesos</a:t>
            </a:r>
          </a:p>
        </p:txBody>
      </p:sp>
      <p:grpSp>
        <p:nvGrpSpPr>
          <p:cNvPr id="121859" name="Group 1027"/>
          <p:cNvGrpSpPr>
            <a:grpSpLocks/>
          </p:cNvGrpSpPr>
          <p:nvPr/>
        </p:nvGrpSpPr>
        <p:grpSpPr bwMode="auto">
          <a:xfrm>
            <a:off x="2133600" y="1905000"/>
            <a:ext cx="5715000" cy="3733800"/>
            <a:chOff x="864" y="1200"/>
            <a:chExt cx="3600" cy="2352"/>
          </a:xfrm>
        </p:grpSpPr>
        <p:sp>
          <p:nvSpPr>
            <p:cNvPr id="121874" name="Line 1028"/>
            <p:cNvSpPr>
              <a:spLocks noChangeShapeType="1"/>
            </p:cNvSpPr>
            <p:nvPr/>
          </p:nvSpPr>
          <p:spPr bwMode="auto">
            <a:xfrm>
              <a:off x="864" y="3552"/>
              <a:ext cx="36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s-CL"/>
            </a:p>
          </p:txBody>
        </p:sp>
        <p:sp>
          <p:nvSpPr>
            <p:cNvPr id="121875" name="Line 1029"/>
            <p:cNvSpPr>
              <a:spLocks noChangeShapeType="1"/>
            </p:cNvSpPr>
            <p:nvPr/>
          </p:nvSpPr>
          <p:spPr bwMode="auto">
            <a:xfrm flipV="1">
              <a:off x="864" y="1200"/>
              <a:ext cx="0" cy="23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endParaRPr lang="es-CL"/>
            </a:p>
          </p:txBody>
        </p:sp>
      </p:grpSp>
      <p:sp>
        <p:nvSpPr>
          <p:cNvPr id="121860" name="Text Box 1030"/>
          <p:cNvSpPr txBox="1">
            <a:spLocks noChangeArrowheads="1"/>
          </p:cNvSpPr>
          <p:nvPr/>
        </p:nvSpPr>
        <p:spPr bwMode="auto">
          <a:xfrm>
            <a:off x="685800" y="20574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/>
              <a:t>Volumen</a:t>
            </a:r>
          </a:p>
        </p:txBody>
      </p:sp>
      <p:sp>
        <p:nvSpPr>
          <p:cNvPr id="121861" name="Text Box 1031"/>
          <p:cNvSpPr txBox="1">
            <a:spLocks noChangeArrowheads="1"/>
          </p:cNvSpPr>
          <p:nvPr/>
        </p:nvSpPr>
        <p:spPr bwMode="auto">
          <a:xfrm>
            <a:off x="6172200" y="5715000"/>
            <a:ext cx="160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s-ES_tradnl" b="1"/>
              <a:t>Variedad</a:t>
            </a:r>
          </a:p>
        </p:txBody>
      </p:sp>
      <p:sp>
        <p:nvSpPr>
          <p:cNvPr id="121862" name="Oval 1032"/>
          <p:cNvSpPr>
            <a:spLocks noChangeArrowheads="1"/>
          </p:cNvSpPr>
          <p:nvPr/>
        </p:nvSpPr>
        <p:spPr bwMode="auto">
          <a:xfrm>
            <a:off x="2286000" y="2286000"/>
            <a:ext cx="2362200" cy="1031875"/>
          </a:xfrm>
          <a:prstGeom prst="ellipse">
            <a:avLst/>
          </a:prstGeom>
          <a:gradFill rotWithShape="0">
            <a:gsLst>
              <a:gs pos="0">
                <a:srgbClr val="6587A9"/>
              </a:gs>
              <a:gs pos="50000">
                <a:srgbClr val="99CCFF"/>
              </a:gs>
              <a:gs pos="100000">
                <a:srgbClr val="6587A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ES_tradnl" b="1"/>
              <a:t>Línea de Productos</a:t>
            </a:r>
          </a:p>
        </p:txBody>
      </p:sp>
      <p:sp>
        <p:nvSpPr>
          <p:cNvPr id="121863" name="Oval 1033"/>
          <p:cNvSpPr>
            <a:spLocks noChangeArrowheads="1"/>
          </p:cNvSpPr>
          <p:nvPr/>
        </p:nvSpPr>
        <p:spPr bwMode="auto">
          <a:xfrm>
            <a:off x="5716588" y="4560888"/>
            <a:ext cx="2359025" cy="596900"/>
          </a:xfrm>
          <a:prstGeom prst="ellipse">
            <a:avLst/>
          </a:prstGeom>
          <a:gradFill rotWithShape="0">
            <a:gsLst>
              <a:gs pos="0">
                <a:srgbClr val="6587A9"/>
              </a:gs>
              <a:gs pos="50000">
                <a:srgbClr val="99CCFF"/>
              </a:gs>
              <a:gs pos="100000">
                <a:srgbClr val="6587A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ES_tradnl" b="1"/>
              <a:t>Taller </a:t>
            </a:r>
          </a:p>
        </p:txBody>
      </p:sp>
      <p:sp>
        <p:nvSpPr>
          <p:cNvPr id="121864" name="Oval 1034"/>
          <p:cNvSpPr>
            <a:spLocks noChangeArrowheads="1"/>
          </p:cNvSpPr>
          <p:nvPr/>
        </p:nvSpPr>
        <p:spPr bwMode="auto">
          <a:xfrm>
            <a:off x="3963988" y="3508375"/>
            <a:ext cx="2359025" cy="566738"/>
          </a:xfrm>
          <a:prstGeom prst="ellipse">
            <a:avLst/>
          </a:prstGeom>
          <a:gradFill rotWithShape="0">
            <a:gsLst>
              <a:gs pos="0">
                <a:srgbClr val="6587A9"/>
              </a:gs>
              <a:gs pos="50000">
                <a:srgbClr val="99CCFF"/>
              </a:gs>
              <a:gs pos="100000">
                <a:srgbClr val="6587A9"/>
              </a:gs>
            </a:gsLst>
            <a:lin ang="5400000" scaled="1"/>
          </a:gra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 eaLnBrk="0" hangingPunct="0">
              <a:lnSpc>
                <a:spcPct val="90000"/>
              </a:lnSpc>
              <a:spcBef>
                <a:spcPct val="50000"/>
              </a:spcBef>
            </a:pPr>
            <a:r>
              <a:rPr lang="es-ES_tradnl" b="1"/>
              <a:t>FMS</a:t>
            </a:r>
          </a:p>
        </p:txBody>
      </p:sp>
      <p:pic>
        <p:nvPicPr>
          <p:cNvPr id="30731" name="Picture 1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172200" y="1470025"/>
            <a:ext cx="2466975" cy="18478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accent1">
                <a:gamma/>
                <a:shade val="60000"/>
                <a:invGamma/>
              </a:scheme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121866" name="1 CuadroTexto"/>
          <p:cNvSpPr txBox="1">
            <a:spLocks noChangeArrowheads="1"/>
          </p:cNvSpPr>
          <p:nvPr/>
        </p:nvSpPr>
        <p:spPr bwMode="auto">
          <a:xfrm>
            <a:off x="5091113" y="3943350"/>
            <a:ext cx="7874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2000"/>
              <a:t>Celda</a:t>
            </a:r>
          </a:p>
        </p:txBody>
      </p:sp>
      <p:sp>
        <p:nvSpPr>
          <p:cNvPr id="121867" name="12 CuadroTexto"/>
          <p:cNvSpPr txBox="1">
            <a:spLocks noChangeArrowheads="1"/>
          </p:cNvSpPr>
          <p:nvPr/>
        </p:nvSpPr>
        <p:spPr bwMode="auto">
          <a:xfrm>
            <a:off x="5637213" y="4143375"/>
            <a:ext cx="10223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2000"/>
              <a:t>Módulo</a:t>
            </a:r>
          </a:p>
        </p:txBody>
      </p:sp>
      <p:sp>
        <p:nvSpPr>
          <p:cNvPr id="3" name="2 Llamada rectangular"/>
          <p:cNvSpPr/>
          <p:nvPr/>
        </p:nvSpPr>
        <p:spPr>
          <a:xfrm>
            <a:off x="1116013" y="3508375"/>
            <a:ext cx="2087562" cy="1504950"/>
          </a:xfrm>
          <a:prstGeom prst="wedgeRectCallout">
            <a:avLst>
              <a:gd name="adj1" fmla="val 90466"/>
              <a:gd name="adj2" fmla="val -2718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74625" indent="-174625" algn="ctr">
              <a:buFont typeface="Arial" panose="020B0604020202020204" pitchFamily="34" charset="0"/>
              <a:buChar char="•"/>
              <a:defRPr/>
            </a:pPr>
            <a:r>
              <a:rPr lang="es-CL" sz="1400" dirty="0">
                <a:solidFill>
                  <a:schemeClr val="tx1"/>
                </a:solidFill>
              </a:rPr>
              <a:t>Máquina CNC</a:t>
            </a:r>
          </a:p>
          <a:p>
            <a:pPr marL="261938" indent="-261938" algn="ctr">
              <a:buFont typeface="Arial" panose="020B0604020202020204" pitchFamily="34" charset="0"/>
              <a:buChar char="•"/>
              <a:defRPr/>
            </a:pPr>
            <a:r>
              <a:rPr lang="es-CL" sz="1400" dirty="0">
                <a:solidFill>
                  <a:schemeClr val="tx1"/>
                </a:solidFill>
              </a:rPr>
              <a:t>Manejo y almacenamiento de materiales automatizado</a:t>
            </a:r>
          </a:p>
          <a:p>
            <a:pPr marL="174625" indent="-174625" algn="ctr">
              <a:buFont typeface="Arial" panose="020B0604020202020204" pitchFamily="34" charset="0"/>
              <a:buChar char="•"/>
              <a:defRPr/>
            </a:pPr>
            <a:r>
              <a:rPr lang="es-CL" sz="1400" dirty="0">
                <a:solidFill>
                  <a:schemeClr val="tx1"/>
                </a:solidFill>
              </a:rPr>
              <a:t>Computador central</a:t>
            </a:r>
          </a:p>
        </p:txBody>
      </p:sp>
      <p:sp>
        <p:nvSpPr>
          <p:cNvPr id="121869" name="3 CuadroTexto"/>
          <p:cNvSpPr txBox="1">
            <a:spLocks noChangeArrowheads="1"/>
          </p:cNvSpPr>
          <p:nvPr/>
        </p:nvSpPr>
        <p:spPr bwMode="auto">
          <a:xfrm>
            <a:off x="539750" y="6172200"/>
            <a:ext cx="43195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600"/>
              <a:t>https://www.youtube.com/watch?v=7v3hTuJs4FM</a:t>
            </a:r>
          </a:p>
        </p:txBody>
      </p:sp>
      <p:sp>
        <p:nvSpPr>
          <p:cNvPr id="121870" name="4 CuadroTexto"/>
          <p:cNvSpPr txBox="1">
            <a:spLocks noChangeArrowheads="1"/>
          </p:cNvSpPr>
          <p:nvPr/>
        </p:nvSpPr>
        <p:spPr bwMode="auto">
          <a:xfrm>
            <a:off x="539750" y="5943600"/>
            <a:ext cx="45513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600"/>
              <a:t>https://www.youtube.com/watch?v=5AWnM3rIYcY</a:t>
            </a:r>
          </a:p>
        </p:txBody>
      </p:sp>
      <p:sp>
        <p:nvSpPr>
          <p:cNvPr id="121871" name="1 CuadroTexto"/>
          <p:cNvSpPr txBox="1">
            <a:spLocks noChangeArrowheads="1"/>
          </p:cNvSpPr>
          <p:nvPr/>
        </p:nvSpPr>
        <p:spPr bwMode="auto">
          <a:xfrm>
            <a:off x="7405688" y="4075113"/>
            <a:ext cx="148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800"/>
              <a:t>Máquina convencional</a:t>
            </a:r>
          </a:p>
        </p:txBody>
      </p:sp>
      <p:sp>
        <p:nvSpPr>
          <p:cNvPr id="121872" name="17 CuadroTexto"/>
          <p:cNvSpPr txBox="1">
            <a:spLocks noChangeArrowheads="1"/>
          </p:cNvSpPr>
          <p:nvPr/>
        </p:nvSpPr>
        <p:spPr bwMode="auto">
          <a:xfrm>
            <a:off x="4030663" y="1868488"/>
            <a:ext cx="14859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800"/>
              <a:t>Máquina automática</a:t>
            </a:r>
          </a:p>
        </p:txBody>
      </p:sp>
      <p:sp>
        <p:nvSpPr>
          <p:cNvPr id="121873" name="18 CuadroTexto"/>
          <p:cNvSpPr txBox="1">
            <a:spLocks noChangeArrowheads="1"/>
          </p:cNvSpPr>
          <p:nvPr/>
        </p:nvSpPr>
        <p:spPr bwMode="auto">
          <a:xfrm>
            <a:off x="4773613" y="2878138"/>
            <a:ext cx="148748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800"/>
              <a:t>Máquina programable</a:t>
            </a:r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1027"/>
          <p:cNvSpPr>
            <a:spLocks noChangeArrowheads="1"/>
          </p:cNvSpPr>
          <p:nvPr/>
        </p:nvSpPr>
        <p:spPr bwMode="auto">
          <a:xfrm>
            <a:off x="457200" y="1143000"/>
            <a:ext cx="7924800" cy="39061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sz="2800" u="sng"/>
              <a:t>Clasificación de los sistemas productivos en función de cómo se activa la producción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 b="1"/>
              <a:t>Contra stock</a:t>
            </a:r>
            <a:r>
              <a:rPr lang="es-ES_tradnl"/>
              <a:t>. El sistema de producción se activa cuando el inventario de productos terminados llega a un punto critico.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 b="1"/>
              <a:t>Bajo pedido</a:t>
            </a:r>
            <a:r>
              <a:rPr lang="es-ES_tradnl"/>
              <a:t>. El sistema de producción se activa cuando el cliente emite un pedido.</a:t>
            </a:r>
          </a:p>
          <a:p>
            <a:pPr algn="just" defTabSz="762000" eaLnBrk="0" hangingPunct="0"/>
            <a:endParaRPr lang="es-ES_tradnl"/>
          </a:p>
        </p:txBody>
      </p:sp>
      <p:sp>
        <p:nvSpPr>
          <p:cNvPr id="677892" name="Rectangle 1028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  <p:sp>
        <p:nvSpPr>
          <p:cNvPr id="126980" name="Picture 2"/>
          <p:cNvSpPr>
            <a:spLocks noChangeAspect="1" noChangeArrowheads="1"/>
          </p:cNvSpPr>
          <p:nvPr/>
        </p:nvSpPr>
        <p:spPr bwMode="auto">
          <a:xfrm>
            <a:off x="6681788" y="4868863"/>
            <a:ext cx="17684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s-CL"/>
          </a:p>
        </p:txBody>
      </p:sp>
      <p:sp>
        <p:nvSpPr>
          <p:cNvPr id="2" name="1 CuadroTexto"/>
          <p:cNvSpPr txBox="1"/>
          <p:nvPr/>
        </p:nvSpPr>
        <p:spPr>
          <a:xfrm>
            <a:off x="1259632" y="522920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Taller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2267744" y="4869160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Stock</a:t>
            </a:r>
          </a:p>
        </p:txBody>
      </p:sp>
      <p:sp>
        <p:nvSpPr>
          <p:cNvPr id="7" name="6 CuadroTexto"/>
          <p:cNvSpPr txBox="1"/>
          <p:nvPr/>
        </p:nvSpPr>
        <p:spPr>
          <a:xfrm>
            <a:off x="2267744" y="5549170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Pedido</a:t>
            </a:r>
          </a:p>
        </p:txBody>
      </p:sp>
      <p:cxnSp>
        <p:nvCxnSpPr>
          <p:cNvPr id="4" name="3 Conector recto de flecha"/>
          <p:cNvCxnSpPr>
            <a:stCxn id="2" idx="3"/>
            <a:endCxn id="6" idx="1"/>
          </p:cNvCxnSpPr>
          <p:nvPr/>
        </p:nvCxnSpPr>
        <p:spPr>
          <a:xfrm flipV="1">
            <a:off x="2051720" y="5069215"/>
            <a:ext cx="216024" cy="36004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 de flecha"/>
          <p:cNvCxnSpPr>
            <a:stCxn id="2" idx="3"/>
            <a:endCxn id="7" idx="1"/>
          </p:cNvCxnSpPr>
          <p:nvPr/>
        </p:nvCxnSpPr>
        <p:spPr>
          <a:xfrm>
            <a:off x="2051720" y="5429255"/>
            <a:ext cx="216024" cy="3199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12 CuadroTexto"/>
          <p:cNvSpPr txBox="1"/>
          <p:nvPr/>
        </p:nvSpPr>
        <p:spPr>
          <a:xfrm>
            <a:off x="5292080" y="515719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En masa</a:t>
            </a:r>
          </a:p>
        </p:txBody>
      </p:sp>
      <p:sp>
        <p:nvSpPr>
          <p:cNvPr id="14" name="13 CuadroTexto"/>
          <p:cNvSpPr txBox="1"/>
          <p:nvPr/>
        </p:nvSpPr>
        <p:spPr>
          <a:xfrm>
            <a:off x="6588224" y="4797152"/>
            <a:ext cx="7920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Stock</a:t>
            </a:r>
          </a:p>
        </p:txBody>
      </p:sp>
      <p:sp>
        <p:nvSpPr>
          <p:cNvPr id="15" name="14 CuadroTexto"/>
          <p:cNvSpPr txBox="1"/>
          <p:nvPr/>
        </p:nvSpPr>
        <p:spPr>
          <a:xfrm>
            <a:off x="6588224" y="5477162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000"/>
              <a:t>Pedido</a:t>
            </a:r>
          </a:p>
        </p:txBody>
      </p:sp>
      <p:cxnSp>
        <p:nvCxnSpPr>
          <p:cNvPr id="16" name="15 Conector recto de flecha"/>
          <p:cNvCxnSpPr>
            <a:stCxn id="13" idx="3"/>
            <a:endCxn id="14" idx="1"/>
          </p:cNvCxnSpPr>
          <p:nvPr/>
        </p:nvCxnSpPr>
        <p:spPr>
          <a:xfrm flipV="1">
            <a:off x="6372200" y="4997207"/>
            <a:ext cx="216024" cy="36004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16 Conector recto de flecha"/>
          <p:cNvCxnSpPr>
            <a:stCxn id="13" idx="3"/>
            <a:endCxn id="15" idx="1"/>
          </p:cNvCxnSpPr>
          <p:nvPr/>
        </p:nvCxnSpPr>
        <p:spPr>
          <a:xfrm>
            <a:off x="6372200" y="5357247"/>
            <a:ext cx="216024" cy="31997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ChangeArrowheads="1"/>
          </p:cNvSpPr>
          <p:nvPr/>
        </p:nvSpPr>
        <p:spPr bwMode="auto">
          <a:xfrm>
            <a:off x="457200" y="1143000"/>
            <a:ext cx="7924800" cy="46448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sz="2800" u="sng"/>
              <a:t>Clasificación de los sistemas productivos en función de la forma física de la producción: </a:t>
            </a:r>
          </a:p>
          <a:p>
            <a:pPr algn="just" defTabSz="762000" eaLnBrk="0" hangingPunct="0"/>
            <a:endParaRPr lang="es-ES_tradnl" u="sng"/>
          </a:p>
          <a:p>
            <a:pPr algn="just" defTabSz="762000" eaLnBrk="0" hangingPunct="0"/>
            <a:r>
              <a:rPr lang="es-ES_tradnl" u="sng"/>
              <a:t>Clasificación VAT (teoría de las restricciones de Goldrat).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Todas las empresas manufactureras pueden clasificarse en uno o una combinación de tres tipos designados como V, A y T, dependiendo de los procesos y productos.</a:t>
            </a:r>
          </a:p>
          <a:p>
            <a:pPr algn="just" defTabSz="762000" eaLnBrk="0" hangingPunct="0"/>
            <a:endParaRPr lang="es-ES_tradnl"/>
          </a:p>
          <a:p>
            <a:pPr algn="just" defTabSz="762000" eaLnBrk="0" hangingPunct="0"/>
            <a:r>
              <a:rPr lang="es-ES_tradnl"/>
              <a:t>La razón para utilizar la clasificación VAT es obvia cuando se nota la apariencia real del flujo de productos a través del sistema productivo.</a:t>
            </a:r>
          </a:p>
        </p:txBody>
      </p:sp>
      <p:sp>
        <p:nvSpPr>
          <p:cNvPr id="685059" name="Rectangle 3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3"/>
          <p:cNvSpPr>
            <a:spLocks noChangeArrowheads="1"/>
          </p:cNvSpPr>
          <p:nvPr/>
        </p:nvSpPr>
        <p:spPr bwMode="auto">
          <a:xfrm>
            <a:off x="457200" y="11430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Planta “V”.</a:t>
            </a:r>
            <a:endParaRPr lang="es-ES_tradnl"/>
          </a:p>
        </p:txBody>
      </p: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381000" y="57912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/>
              <a:t>Ejemplo: Acero, plástico, pintura, refinación de petróleo.</a:t>
            </a:r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1524000"/>
            <a:ext cx="2928938" cy="355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8918" name="Rectangle 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3"/>
          <p:cNvSpPr>
            <a:spLocks noChangeArrowheads="1"/>
          </p:cNvSpPr>
          <p:nvPr/>
        </p:nvSpPr>
        <p:spPr bwMode="auto">
          <a:xfrm>
            <a:off x="457200" y="11430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Planta “A”.</a:t>
            </a:r>
            <a:endParaRPr lang="es-ES_tradnl"/>
          </a:p>
        </p:txBody>
      </p:sp>
      <p:sp>
        <p:nvSpPr>
          <p:cNvPr id="124931" name="Rectangle 4"/>
          <p:cNvSpPr>
            <a:spLocks noChangeArrowheads="1"/>
          </p:cNvSpPr>
          <p:nvPr/>
        </p:nvSpPr>
        <p:spPr bwMode="auto">
          <a:xfrm>
            <a:off x="381000" y="57912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/>
              <a:t>Ejemplo: fabricación de aviones, automóviles.</a:t>
            </a:r>
          </a:p>
        </p:txBody>
      </p:sp>
      <p:pic>
        <p:nvPicPr>
          <p:cNvPr id="124932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1600200"/>
            <a:ext cx="3133725" cy="3729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79942" name="Rectangle 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07FC21A-B594-465D-AB51-584196A121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4813"/>
            <a:ext cx="451008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Administración de la Producción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BD75D6F7-C25B-1F09-C718-F0C200EC30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135937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" u="sng" dirty="0"/>
              <a:t>Algunas de las áreas de decisión.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Pronósticos de demanda</a:t>
            </a:r>
            <a:r>
              <a:rPr lang="es-ES" dirty="0"/>
              <a:t> ¿cuánto, cuándo y donde? </a:t>
            </a:r>
            <a:r>
              <a:rPr lang="es-ES" sz="1800" dirty="0"/>
              <a:t>(visión occidental)</a:t>
            </a:r>
            <a:endParaRPr lang="es-ES" dirty="0"/>
          </a:p>
          <a:p>
            <a:pPr algn="just"/>
            <a:r>
              <a:rPr lang="es-ES" b="1" dirty="0"/>
              <a:t>Administración de inventario</a:t>
            </a:r>
            <a:r>
              <a:rPr lang="es-ES" dirty="0"/>
              <a:t> ¿Cuáles son los ítems de mayor importancia? ¿Cuánto en promedio?; ¿Cuánto y cuando pedir? ¿Cuáles son los niveles de inventario de seguridad? ¿Política?</a:t>
            </a:r>
          </a:p>
          <a:p>
            <a:pPr algn="just"/>
            <a:r>
              <a:rPr lang="es-ES" b="1" dirty="0"/>
              <a:t>Planificación de la producción</a:t>
            </a:r>
            <a:r>
              <a:rPr lang="es-ES" dirty="0"/>
              <a:t> ¿Cuánta mano de obra se necesita y cuando se necesita? ¿Cuántas horas extras y subcontratos? ¿Cuánto y cuando  contrato? ¿Cuánto y cuando despido?</a:t>
            </a:r>
          </a:p>
          <a:p>
            <a:pPr algn="just"/>
            <a:r>
              <a:rPr lang="es-ES" b="1" dirty="0"/>
              <a:t>Planificación de los requerimientos de materiales</a:t>
            </a:r>
            <a:r>
              <a:rPr lang="es-ES" dirty="0"/>
              <a:t> ¿Cuándo (cuanto) emitir OT de partes y piezas? ¿Cuándo (cuanto) emitir OC por materia prima?</a:t>
            </a:r>
            <a:endParaRPr lang="es-ES_tradnl" i="1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3"/>
          <p:cNvSpPr>
            <a:spLocks noChangeArrowheads="1"/>
          </p:cNvSpPr>
          <p:nvPr/>
        </p:nvSpPr>
        <p:spPr bwMode="auto">
          <a:xfrm>
            <a:off x="457200" y="11430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/>
              <a:t>Planta “T”.</a:t>
            </a:r>
            <a:endParaRPr lang="es-ES_tradnl"/>
          </a:p>
        </p:txBody>
      </p:sp>
      <p:sp>
        <p:nvSpPr>
          <p:cNvPr id="125955" name="Rectangle 4"/>
          <p:cNvSpPr>
            <a:spLocks noChangeArrowheads="1"/>
          </p:cNvSpPr>
          <p:nvPr/>
        </p:nvSpPr>
        <p:spPr bwMode="auto">
          <a:xfrm>
            <a:off x="381000" y="6019800"/>
            <a:ext cx="792480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/>
              <a:t>Ejemplo: fabricación de mobiliario escolar.</a:t>
            </a:r>
          </a:p>
        </p:txBody>
      </p:sp>
      <p:pic>
        <p:nvPicPr>
          <p:cNvPr id="12595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1295400"/>
            <a:ext cx="3255963" cy="439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80966" name="Rectangle 6"/>
          <p:cNvSpPr>
            <a:spLocks noChangeArrowheads="1"/>
          </p:cNvSpPr>
          <p:nvPr/>
        </p:nvSpPr>
        <p:spPr bwMode="auto">
          <a:xfrm>
            <a:off x="2268538" y="404813"/>
            <a:ext cx="4402137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>
                <a:effectLst>
                  <a:outerShdw blurRad="38100" dist="38100" dir="2700000" algn="tl">
                    <a:srgbClr val="C0C0C0"/>
                  </a:outerShdw>
                </a:effectLst>
              </a:rPr>
              <a:t>SISTEMAS DE PRODUCCION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6" name="3 Grupo"/>
          <p:cNvGrpSpPr>
            <a:grpSpLocks/>
          </p:cNvGrpSpPr>
          <p:nvPr/>
        </p:nvGrpSpPr>
        <p:grpSpPr bwMode="auto">
          <a:xfrm>
            <a:off x="4032250" y="5805488"/>
            <a:ext cx="1031875" cy="936625"/>
            <a:chOff x="4032226" y="5661248"/>
            <a:chExt cx="1031924" cy="936104"/>
          </a:xfrm>
        </p:grpSpPr>
        <p:sp>
          <p:nvSpPr>
            <p:cNvPr id="5" name="4 Triángulo isósceles"/>
            <p:cNvSpPr/>
            <p:nvPr/>
          </p:nvSpPr>
          <p:spPr>
            <a:xfrm>
              <a:off x="4032226" y="5661248"/>
              <a:ext cx="1031924" cy="936104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s-CL"/>
            </a:p>
          </p:txBody>
        </p:sp>
        <p:sp>
          <p:nvSpPr>
            <p:cNvPr id="74758" name="5 CuadroTexto"/>
            <p:cNvSpPr txBox="1">
              <a:spLocks noChangeArrowheads="1"/>
            </p:cNvSpPr>
            <p:nvPr/>
          </p:nvSpPr>
          <p:spPr bwMode="auto">
            <a:xfrm>
              <a:off x="4355976" y="6129300"/>
              <a:ext cx="432048" cy="246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CL" sz="1000"/>
                <a:t>NS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A8397097-1358-70D6-C006-58B92CF82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4813"/>
            <a:ext cx="451008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Administración de la Producción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BB6A335-4D6F-88BF-12EB-1DD74BCF6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13593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" u="sng" dirty="0"/>
              <a:t>Algunas de las áreas de decisión.</a:t>
            </a:r>
          </a:p>
          <a:p>
            <a:pPr algn="just"/>
            <a:endParaRPr lang="es-ES" dirty="0"/>
          </a:p>
          <a:p>
            <a:pPr algn="just"/>
            <a:r>
              <a:rPr lang="es-ES" b="1" dirty="0"/>
              <a:t>Programación de la producción</a:t>
            </a:r>
            <a:r>
              <a:rPr lang="es-ES" dirty="0"/>
              <a:t> ¿Cuál es el orden de atención de los pedidos?</a:t>
            </a:r>
          </a:p>
          <a:p>
            <a:pPr algn="just" eaLnBrk="1" hangingPunct="1">
              <a:buClr>
                <a:schemeClr val="tx1"/>
              </a:buClr>
            </a:pPr>
            <a:r>
              <a:rPr lang="es-ES" b="1" dirty="0"/>
              <a:t>Capacidad</a:t>
            </a:r>
            <a:r>
              <a:rPr lang="es-ES" dirty="0"/>
              <a:t> ¿cuánta capacidad se necesita?, ¿cuándo se debe expandir la capacidad? </a:t>
            </a:r>
            <a:r>
              <a:rPr lang="es-ES" sz="1800" dirty="0"/>
              <a:t>(normalmente es </a:t>
            </a:r>
            <a:r>
              <a:rPr lang="es-ES" sz="1800" dirty="0" err="1"/>
              <a:t>monónotamente</a:t>
            </a:r>
            <a:r>
              <a:rPr lang="es-ES" sz="1800" dirty="0"/>
              <a:t> creciente)</a:t>
            </a:r>
            <a:endParaRPr lang="es-ES" dirty="0"/>
          </a:p>
          <a:p>
            <a:pPr algn="just" eaLnBrk="1" hangingPunct="1">
              <a:buClr>
                <a:schemeClr val="tx1"/>
              </a:buClr>
            </a:pPr>
            <a:r>
              <a:rPr lang="es-ES" b="1" dirty="0"/>
              <a:t>Localización</a:t>
            </a:r>
            <a:r>
              <a:rPr lang="es-ES" dirty="0"/>
              <a:t> ¿en donde conviene ubicar las instalaciones? ¿Cuántas instalaciones?; ¿Cuál es la asignación de demanda?</a:t>
            </a:r>
          </a:p>
          <a:p>
            <a:pPr algn="just"/>
            <a:r>
              <a:rPr lang="es-ES" b="1" dirty="0"/>
              <a:t>Logística</a:t>
            </a:r>
            <a:r>
              <a:rPr lang="es-ES" dirty="0"/>
              <a:t> ¿Cuál es el nivel de servicio al cliente en términos de disponibilidad de inventarios y su localización, tiempo de entrega, confiabilidad en la entrega? </a:t>
            </a:r>
          </a:p>
          <a:p>
            <a:pPr algn="just"/>
            <a:r>
              <a:rPr lang="es-ES" b="1" dirty="0"/>
              <a:t>Transporte</a:t>
            </a:r>
            <a:r>
              <a:rPr lang="es-ES" dirty="0"/>
              <a:t> ¿Qué modo de transporte? ¿propia o subcontrato? ¿Cuál ruta?; ¿a que cliente se despacha primero? ¿carga consolidada?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41CA09C-C784-F18F-FD44-6B67D7A5F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11413" y="404813"/>
            <a:ext cx="4510082" cy="459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Administración de la Producción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15570F26-64CE-772B-6F89-69EC156930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1125538"/>
            <a:ext cx="813593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/>
            <a:r>
              <a:rPr lang="es-ES" u="sng" dirty="0"/>
              <a:t>Algunas de las áreas de decisión.</a:t>
            </a:r>
          </a:p>
          <a:p>
            <a:pPr algn="just"/>
            <a:endParaRPr lang="es-ES" dirty="0"/>
          </a:p>
          <a:p>
            <a:pPr algn="just" eaLnBrk="1" hangingPunct="1">
              <a:buClr>
                <a:schemeClr val="tx1"/>
              </a:buClr>
            </a:pPr>
            <a:r>
              <a:rPr lang="es-ES" b="1" dirty="0"/>
              <a:t>Distribución</a:t>
            </a:r>
            <a:r>
              <a:rPr lang="es-ES" dirty="0"/>
              <a:t> (diseño de </a:t>
            </a:r>
            <a:r>
              <a:rPr lang="es-ES" dirty="0" err="1"/>
              <a:t>layout</a:t>
            </a:r>
            <a:r>
              <a:rPr lang="es-ES" dirty="0"/>
              <a:t>)  ¿qué  tipo de distribución?</a:t>
            </a:r>
          </a:p>
          <a:p>
            <a:pPr algn="just"/>
            <a:r>
              <a:rPr lang="es-ES" b="1" dirty="0"/>
              <a:t>Diseño de procesos</a:t>
            </a:r>
            <a:r>
              <a:rPr lang="es-ES" dirty="0"/>
              <a:t> De acuerdo con Operaciones: ¿Cómo se fabrica el producto?; ¿que procesos?;  ¿Qué tecnología?; ¿Cuál maquinaria?; ¿que tipo de sistema de producción?</a:t>
            </a:r>
          </a:p>
          <a:p>
            <a:pPr algn="just"/>
            <a:r>
              <a:rPr lang="es-ES" b="1" dirty="0"/>
              <a:t>Mantenimiento</a:t>
            </a:r>
            <a:r>
              <a:rPr lang="es-ES" dirty="0"/>
              <a:t> ¿Que estrategia de mantenimiento? ¿Qué acción de mantenimiento? ¿Mantenimiento basado en condición; tiempo fijo; oportunidad; hasta la falla?</a:t>
            </a:r>
            <a:endParaRPr lang="es-ES" b="1" dirty="0"/>
          </a:p>
          <a:p>
            <a:pPr algn="just" eaLnBrk="1" hangingPunct="1">
              <a:buClr>
                <a:schemeClr val="tx1"/>
              </a:buClr>
            </a:pPr>
            <a:r>
              <a:rPr lang="es-ES" b="1" dirty="0"/>
              <a:t>Planificación y control de calidad.</a:t>
            </a:r>
            <a:endParaRPr lang="es-E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685800"/>
            <a:ext cx="6705600" cy="685800"/>
          </a:xfrm>
        </p:spPr>
        <p:txBody>
          <a:bodyPr lIns="92075" tIns="46038" rIns="92075" bIns="46038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de </a:t>
            </a:r>
            <a:r>
              <a:rPr lang="es-ES_tradnl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</a:t>
            </a:r>
            <a:r>
              <a:rPr lang="es-ES_tradnl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Administración de la Producción:</a:t>
            </a:r>
          </a:p>
        </p:txBody>
      </p:sp>
      <p:sp>
        <p:nvSpPr>
          <p:cNvPr id="6149" name="Rectangle 16"/>
          <p:cNvSpPr>
            <a:spLocks noGrp="1" noChangeArrowheads="1"/>
          </p:cNvSpPr>
          <p:nvPr>
            <p:ph idx="1"/>
          </p:nvPr>
        </p:nvSpPr>
        <p:spPr>
          <a:xfrm>
            <a:off x="685800" y="1700213"/>
            <a:ext cx="6734175" cy="923925"/>
          </a:xfrm>
        </p:spPr>
        <p:txBody>
          <a:bodyPr lIns="92075" tIns="46038" rIns="92075" bIns="46038" rtlCol="0">
            <a:normAutofit lnSpcReduction="10000"/>
          </a:bodyPr>
          <a:lstStyle/>
          <a:p>
            <a:pPr marL="0" indent="0" defTabSz="762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“Producir un bien o servicio específico</a:t>
            </a:r>
          </a:p>
          <a:p>
            <a:pPr marL="0" indent="0" defTabSz="762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r>
              <a:rPr lang="es-ES_tradnl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mínimo tiempo y costo”</a:t>
            </a:r>
            <a:endParaRPr lang="es-ES_tradnl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defTabSz="762000" eaLnBrk="1" fontAlgn="auto" hangingPunct="1">
              <a:lnSpc>
                <a:spcPct val="90000"/>
              </a:lnSpc>
              <a:spcAft>
                <a:spcPts val="0"/>
              </a:spcAft>
              <a:buFontTx/>
              <a:buNone/>
              <a:defRPr/>
            </a:pPr>
            <a:endParaRPr lang="es-ES_tradnl" dirty="0"/>
          </a:p>
          <a:p>
            <a:pPr marL="857250" lvl="1" indent="-182880" defTabSz="762000" eaLnBrk="1" fontAlgn="auto" hangingPunct="1">
              <a:lnSpc>
                <a:spcPct val="90000"/>
              </a:lnSpc>
              <a:spcAft>
                <a:spcPts val="0"/>
              </a:spcAft>
              <a:buClr>
                <a:srgbClr val="00FFCC"/>
              </a:buClr>
              <a:buFont typeface="Monotype Sorts" charset="2"/>
              <a:buChar char="è"/>
              <a:defRPr/>
            </a:pPr>
            <a:endParaRPr lang="es-ES_tradnl" sz="2400" dirty="0"/>
          </a:p>
        </p:txBody>
      </p:sp>
      <p:sp>
        <p:nvSpPr>
          <p:cNvPr id="76804" name="Rectangle 17"/>
          <p:cNvSpPr>
            <a:spLocks noChangeArrowheads="1"/>
          </p:cNvSpPr>
          <p:nvPr/>
        </p:nvSpPr>
        <p:spPr bwMode="auto">
          <a:xfrm>
            <a:off x="762000" y="3062288"/>
            <a:ext cx="559864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s-ES_tradnl" sz="1800" b="1">
                <a:cs typeface="Times New Roman" panose="02020603050405020304" pitchFamily="18" charset="0"/>
              </a:rPr>
              <a:t>Para evaluación y control se utilizan distintos criterios:</a:t>
            </a:r>
          </a:p>
        </p:txBody>
      </p:sp>
      <p:sp>
        <p:nvSpPr>
          <p:cNvPr id="76805" name="Rectangle 18"/>
          <p:cNvSpPr>
            <a:spLocks noChangeArrowheads="1"/>
          </p:cNvSpPr>
          <p:nvPr/>
        </p:nvSpPr>
        <p:spPr bwMode="auto">
          <a:xfrm>
            <a:off x="1085850" y="3573463"/>
            <a:ext cx="4987263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Eficiencia, eficacia, valor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Volumen de la Producción.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Costo (materiales, fuerza de trabajo).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Utilización (equipo y fuerza de trabajo).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Calidad y confiabilidad del producto.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Inversión (rendimiento sobre activos).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Flexibilidad para cambios en el producto.</a:t>
            </a:r>
          </a:p>
          <a:p>
            <a:pPr lvl="1" eaLnBrk="0" hangingPunct="0">
              <a:buClr>
                <a:srgbClr val="FF3300"/>
              </a:buClr>
              <a:buFontTx/>
              <a:buChar char="•"/>
            </a:pPr>
            <a:r>
              <a:rPr lang="es-ES_tradnl" sz="2000" dirty="0">
                <a:cs typeface="Times New Roman" panose="02020603050405020304" pitchFamily="18" charset="0"/>
              </a:rPr>
              <a:t>Cadena de suministros</a:t>
            </a:r>
          </a:p>
        </p:txBody>
      </p:sp>
      <p:pic>
        <p:nvPicPr>
          <p:cNvPr id="76806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9925" y="3887788"/>
            <a:ext cx="1809750" cy="2533650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chemeClr val="bg2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1 Flecha derecha"/>
          <p:cNvSpPr/>
          <p:nvPr/>
        </p:nvSpPr>
        <p:spPr>
          <a:xfrm>
            <a:off x="2627313" y="6092825"/>
            <a:ext cx="1152525" cy="64928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s-CL">
                <a:solidFill>
                  <a:schemeClr val="tx1"/>
                </a:solidFill>
              </a:rPr>
              <a:t>SCM</a:t>
            </a:r>
          </a:p>
        </p:txBody>
      </p:sp>
    </p:spTree>
  </p:cSld>
  <p:clrMapOvr>
    <a:masterClrMapping/>
  </p:clrMapOvr>
  <p:transition advClick="0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Oval 2"/>
          <p:cNvSpPr>
            <a:spLocks noChangeArrowheads="1"/>
          </p:cNvSpPr>
          <p:nvPr/>
        </p:nvSpPr>
        <p:spPr bwMode="auto">
          <a:xfrm>
            <a:off x="3108325" y="2484438"/>
            <a:ext cx="3124200" cy="30480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27" name="Oval 3"/>
          <p:cNvSpPr>
            <a:spLocks noChangeArrowheads="1"/>
          </p:cNvSpPr>
          <p:nvPr/>
        </p:nvSpPr>
        <p:spPr bwMode="auto">
          <a:xfrm>
            <a:off x="3413125" y="3094038"/>
            <a:ext cx="2514600" cy="24384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28" name="Oval 4"/>
          <p:cNvSpPr>
            <a:spLocks noChangeArrowheads="1"/>
          </p:cNvSpPr>
          <p:nvPr/>
        </p:nvSpPr>
        <p:spPr bwMode="auto">
          <a:xfrm>
            <a:off x="3641725" y="3551238"/>
            <a:ext cx="2057400" cy="1981200"/>
          </a:xfrm>
          <a:prstGeom prst="ellipse">
            <a:avLst/>
          </a:prstGeom>
          <a:solidFill>
            <a:schemeClr val="accent1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29" name="Oval 5"/>
          <p:cNvSpPr>
            <a:spLocks noChangeArrowheads="1"/>
          </p:cNvSpPr>
          <p:nvPr/>
        </p:nvSpPr>
        <p:spPr bwMode="auto">
          <a:xfrm>
            <a:off x="4556125" y="5456238"/>
            <a:ext cx="152400" cy="152400"/>
          </a:xfrm>
          <a:prstGeom prst="ellipse">
            <a:avLst/>
          </a:prstGeom>
          <a:solidFill>
            <a:srgbClr val="FFFF00"/>
          </a:solidFill>
          <a:ln w="12700">
            <a:solidFill>
              <a:srgbClr val="FF9900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0" name="AutoShape 6"/>
          <p:cNvSpPr>
            <a:spLocks noChangeArrowheads="1"/>
          </p:cNvSpPr>
          <p:nvPr/>
        </p:nvSpPr>
        <p:spPr bwMode="auto">
          <a:xfrm>
            <a:off x="4551363" y="2384425"/>
            <a:ext cx="3048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1" name="AutoShape 7"/>
          <p:cNvSpPr>
            <a:spLocks noChangeArrowheads="1"/>
          </p:cNvSpPr>
          <p:nvPr/>
        </p:nvSpPr>
        <p:spPr bwMode="auto">
          <a:xfrm rot="975612">
            <a:off x="4875213" y="3036888"/>
            <a:ext cx="3048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2" name="AutoShape 8"/>
          <p:cNvSpPr>
            <a:spLocks noChangeArrowheads="1"/>
          </p:cNvSpPr>
          <p:nvPr/>
        </p:nvSpPr>
        <p:spPr bwMode="auto">
          <a:xfrm rot="2009489">
            <a:off x="5108575" y="3627438"/>
            <a:ext cx="304800" cy="228600"/>
          </a:xfrm>
          <a:prstGeom prst="rightArrow">
            <a:avLst>
              <a:gd name="adj1" fmla="val 50000"/>
              <a:gd name="adj2" fmla="val 133333"/>
            </a:avLst>
          </a:prstGeom>
          <a:solidFill>
            <a:srgbClr val="FF9900"/>
          </a:solidFill>
          <a:ln w="12700">
            <a:solidFill>
              <a:srgbClr val="FF99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3" name="Text Box 9"/>
          <p:cNvSpPr txBox="1">
            <a:spLocks noChangeArrowheads="1"/>
          </p:cNvSpPr>
          <p:nvPr/>
        </p:nvSpPr>
        <p:spPr bwMode="auto">
          <a:xfrm>
            <a:off x="827088" y="685800"/>
            <a:ext cx="493494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s-ES_tradnl" sz="3200" dirty="0">
                <a:cs typeface="Times New Roman" panose="02020603050405020304" pitchFamily="18" charset="0"/>
              </a:rPr>
              <a:t>Decisiones Organizacionales</a:t>
            </a:r>
          </a:p>
        </p:txBody>
      </p:sp>
      <p:sp>
        <p:nvSpPr>
          <p:cNvPr id="77834" name="Line 10"/>
          <p:cNvSpPr>
            <a:spLocks noChangeShapeType="1"/>
          </p:cNvSpPr>
          <p:nvPr/>
        </p:nvSpPr>
        <p:spPr bwMode="auto">
          <a:xfrm>
            <a:off x="2193925" y="5532438"/>
            <a:ext cx="6096000" cy="0"/>
          </a:xfrm>
          <a:prstGeom prst="line">
            <a:avLst/>
          </a:prstGeom>
          <a:noFill/>
          <a:ln w="12700">
            <a:solidFill>
              <a:srgbClr val="868686"/>
            </a:solidFill>
            <a:round/>
            <a:headEnd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5" name="Line 11"/>
          <p:cNvSpPr>
            <a:spLocks noChangeShapeType="1"/>
          </p:cNvSpPr>
          <p:nvPr/>
        </p:nvSpPr>
        <p:spPr bwMode="auto">
          <a:xfrm flipV="1">
            <a:off x="2193925" y="5227638"/>
            <a:ext cx="0" cy="533400"/>
          </a:xfrm>
          <a:prstGeom prst="line">
            <a:avLst/>
          </a:prstGeom>
          <a:noFill/>
          <a:ln w="12700">
            <a:solidFill>
              <a:srgbClr val="868686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  <p:sp>
        <p:nvSpPr>
          <p:cNvPr id="77836" name="AutoShape 12"/>
          <p:cNvSpPr>
            <a:spLocks/>
          </p:cNvSpPr>
          <p:nvPr/>
        </p:nvSpPr>
        <p:spPr bwMode="auto">
          <a:xfrm>
            <a:off x="6461125" y="1992313"/>
            <a:ext cx="2438400" cy="1168400"/>
          </a:xfrm>
          <a:prstGeom prst="borderCallout2">
            <a:avLst>
              <a:gd name="adj1" fmla="val 9782"/>
              <a:gd name="adj2" fmla="val -3125"/>
              <a:gd name="adj3" fmla="val 9782"/>
              <a:gd name="adj4" fmla="val -27278"/>
              <a:gd name="adj5" fmla="val 69699"/>
              <a:gd name="adj6" fmla="val -52407"/>
            </a:avLst>
          </a:prstGeom>
          <a:solidFill>
            <a:schemeClr val="accent1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AFD00"/>
              </a:buClr>
            </a:pPr>
            <a:r>
              <a:rPr lang="es-ES_tradnl" sz="1400" dirty="0"/>
              <a:t>Cartera de Productos. 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Selección de Procesos.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Localización de Plantas.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Planificación Estratégica.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Política de Recursos Humanos</a:t>
            </a:r>
          </a:p>
        </p:txBody>
      </p:sp>
      <p:sp>
        <p:nvSpPr>
          <p:cNvPr id="77837" name="AutoShape 13"/>
          <p:cNvSpPr>
            <a:spLocks/>
          </p:cNvSpPr>
          <p:nvPr/>
        </p:nvSpPr>
        <p:spPr bwMode="auto">
          <a:xfrm>
            <a:off x="6554788" y="4364038"/>
            <a:ext cx="2438400" cy="742950"/>
          </a:xfrm>
          <a:prstGeom prst="borderCallout2">
            <a:avLst>
              <a:gd name="adj1" fmla="val 15384"/>
              <a:gd name="adj2" fmla="val -3125"/>
              <a:gd name="adj3" fmla="val 15384"/>
              <a:gd name="adj4" fmla="val -34898"/>
              <a:gd name="adj5" fmla="val -34829"/>
              <a:gd name="adj6" fmla="val -67838"/>
            </a:avLst>
          </a:prstGeom>
          <a:solidFill>
            <a:schemeClr val="accent1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AFD00"/>
              </a:buClr>
            </a:pPr>
            <a:r>
              <a:rPr lang="es-ES_tradnl" sz="1400"/>
              <a:t>Control de Calidad.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/>
              <a:t>Control de la Producción.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/>
              <a:t>Programación de la Producción</a:t>
            </a:r>
          </a:p>
        </p:txBody>
      </p:sp>
      <p:sp>
        <p:nvSpPr>
          <p:cNvPr id="77838" name="AutoShape 14"/>
          <p:cNvSpPr>
            <a:spLocks/>
          </p:cNvSpPr>
          <p:nvPr/>
        </p:nvSpPr>
        <p:spPr bwMode="auto">
          <a:xfrm>
            <a:off x="974725" y="2195513"/>
            <a:ext cx="2438400" cy="954087"/>
          </a:xfrm>
          <a:prstGeom prst="borderCallout2">
            <a:avLst>
              <a:gd name="adj1" fmla="val 15384"/>
              <a:gd name="adj2" fmla="val 103125"/>
              <a:gd name="adj3" fmla="val 15384"/>
              <a:gd name="adj4" fmla="val 123370"/>
              <a:gd name="adj5" fmla="val 148505"/>
              <a:gd name="adj6" fmla="val 144204"/>
            </a:avLst>
          </a:prstGeom>
          <a:solidFill>
            <a:schemeClr val="accent1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buClr>
                <a:srgbClr val="FAFD00"/>
              </a:buClr>
            </a:pPr>
            <a:r>
              <a:rPr lang="es-ES_tradnl" sz="1400" dirty="0"/>
              <a:t>Plan Matriz de Mantenimiento.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Planificación de la Producción.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Campañas de Publicidad.</a:t>
            </a:r>
          </a:p>
          <a:p>
            <a:pPr eaLnBrk="0" hangingPunct="0">
              <a:buClr>
                <a:srgbClr val="FAFD00"/>
              </a:buClr>
            </a:pPr>
            <a:r>
              <a:rPr lang="es-ES_tradnl" sz="1400" dirty="0"/>
              <a:t>Parámetros de Inventarios.</a:t>
            </a:r>
          </a:p>
        </p:txBody>
      </p:sp>
      <p:sp>
        <p:nvSpPr>
          <p:cNvPr id="77839" name="AutoShape 15"/>
          <p:cNvSpPr>
            <a:spLocks noChangeArrowheads="1"/>
          </p:cNvSpPr>
          <p:nvPr/>
        </p:nvSpPr>
        <p:spPr bwMode="auto">
          <a:xfrm>
            <a:off x="2971800" y="5562600"/>
            <a:ext cx="3962400" cy="6858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20393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9186" y="0"/>
                </a:moveTo>
                <a:lnTo>
                  <a:pt x="19186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9186" y="16200"/>
                </a:lnTo>
                <a:lnTo>
                  <a:pt x="19186" y="21600"/>
                </a:lnTo>
                <a:lnTo>
                  <a:pt x="21600" y="10800"/>
                </a:lnTo>
                <a:lnTo>
                  <a:pt x="19186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0" hangingPunct="0"/>
            <a:r>
              <a:rPr lang="es-ES_tradnl" sz="1600">
                <a:solidFill>
                  <a:srgbClr val="CC0000"/>
                </a:solidFill>
              </a:rPr>
              <a:t>Tiempo</a:t>
            </a:r>
          </a:p>
        </p:txBody>
      </p:sp>
      <p:sp>
        <p:nvSpPr>
          <p:cNvPr id="77840" name="Text Box 16"/>
          <p:cNvSpPr txBox="1">
            <a:spLocks noChangeArrowheads="1"/>
          </p:cNvSpPr>
          <p:nvPr/>
        </p:nvSpPr>
        <p:spPr bwMode="auto">
          <a:xfrm>
            <a:off x="6477000" y="1600200"/>
            <a:ext cx="1289050" cy="317500"/>
          </a:xfrm>
          <a:prstGeom prst="rect">
            <a:avLst/>
          </a:prstGeom>
          <a:solidFill>
            <a:srgbClr val="FF9900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AFD00"/>
              </a:buClr>
            </a:pPr>
            <a:r>
              <a:rPr lang="es-ES_tradnl" sz="1400"/>
              <a:t>Estratégicas</a:t>
            </a:r>
          </a:p>
        </p:txBody>
      </p:sp>
      <p:sp>
        <p:nvSpPr>
          <p:cNvPr id="77841" name="Text Box 17"/>
          <p:cNvSpPr txBox="1">
            <a:spLocks noChangeArrowheads="1"/>
          </p:cNvSpPr>
          <p:nvPr/>
        </p:nvSpPr>
        <p:spPr bwMode="auto">
          <a:xfrm>
            <a:off x="6457950" y="3981450"/>
            <a:ext cx="1492250" cy="317500"/>
          </a:xfrm>
          <a:prstGeom prst="rect">
            <a:avLst/>
          </a:prstGeom>
          <a:solidFill>
            <a:srgbClr val="FF9900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AFD00"/>
              </a:buClr>
            </a:pPr>
            <a:r>
              <a:rPr lang="es-ES_tradnl" sz="1400"/>
              <a:t>Operacionales</a:t>
            </a:r>
          </a:p>
        </p:txBody>
      </p:sp>
      <p:sp>
        <p:nvSpPr>
          <p:cNvPr id="77842" name="Text Box 18"/>
          <p:cNvSpPr txBox="1">
            <a:spLocks noChangeArrowheads="1"/>
          </p:cNvSpPr>
          <p:nvPr/>
        </p:nvSpPr>
        <p:spPr bwMode="auto">
          <a:xfrm>
            <a:off x="919163" y="1724025"/>
            <a:ext cx="946150" cy="317500"/>
          </a:xfrm>
          <a:prstGeom prst="rect">
            <a:avLst/>
          </a:prstGeom>
          <a:solidFill>
            <a:srgbClr val="FF9900"/>
          </a:solidFill>
          <a:ln w="12700">
            <a:solidFill>
              <a:srgbClr val="868686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buClr>
                <a:srgbClr val="FAFD00"/>
              </a:buClr>
            </a:pPr>
            <a:r>
              <a:rPr lang="es-ES_tradnl" sz="1400"/>
              <a:t>Tácticas</a:t>
            </a:r>
          </a:p>
        </p:txBody>
      </p:sp>
      <p:sp>
        <p:nvSpPr>
          <p:cNvPr id="77843" name="1 CuadroTexto"/>
          <p:cNvSpPr txBox="1">
            <a:spLocks noChangeArrowheads="1"/>
          </p:cNvSpPr>
          <p:nvPr/>
        </p:nvSpPr>
        <p:spPr bwMode="auto">
          <a:xfrm>
            <a:off x="395288" y="3362325"/>
            <a:ext cx="2576512" cy="1938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2000"/>
              <a:t>La estrategia se divide en: eficacia de las operaciones, administración de los clientes e innovación de productos.</a:t>
            </a:r>
          </a:p>
        </p:txBody>
      </p:sp>
      <p:sp>
        <p:nvSpPr>
          <p:cNvPr id="77844" name="2 CuadroTexto"/>
          <p:cNvSpPr txBox="1">
            <a:spLocks noChangeArrowheads="1"/>
          </p:cNvSpPr>
          <p:nvPr/>
        </p:nvSpPr>
        <p:spPr bwMode="auto">
          <a:xfrm>
            <a:off x="7121525" y="5761038"/>
            <a:ext cx="1482725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 eaLnBrk="1" hangingPunct="1"/>
            <a:r>
              <a:rPr lang="es-CL" sz="2000"/>
              <a:t>Su eficacia de refleja en los costos</a:t>
            </a:r>
          </a:p>
        </p:txBody>
      </p:sp>
      <p:sp>
        <p:nvSpPr>
          <p:cNvPr id="77845" name="1 CuadroTexto"/>
          <p:cNvSpPr txBox="1">
            <a:spLocks noChangeArrowheads="1"/>
          </p:cNvSpPr>
          <p:nvPr/>
        </p:nvSpPr>
        <p:spPr bwMode="auto">
          <a:xfrm>
            <a:off x="7951788" y="1196975"/>
            <a:ext cx="868362" cy="738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/>
            <a:r>
              <a:rPr lang="es-CL" sz="1400"/>
              <a:t>Empresa no existe!</a:t>
            </a:r>
          </a:p>
        </p:txBody>
      </p:sp>
      <p:sp>
        <p:nvSpPr>
          <p:cNvPr id="77846" name="1 CuadroTexto"/>
          <p:cNvSpPr txBox="1">
            <a:spLocks noChangeArrowheads="1"/>
          </p:cNvSpPr>
          <p:nvPr/>
        </p:nvSpPr>
        <p:spPr bwMode="auto">
          <a:xfrm>
            <a:off x="2051050" y="1566863"/>
            <a:ext cx="1152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600"/>
              <a:t>6-18 meses</a:t>
            </a:r>
          </a:p>
        </p:txBody>
      </p:sp>
      <p:sp>
        <p:nvSpPr>
          <p:cNvPr id="77847" name="22 CuadroTexto"/>
          <p:cNvSpPr txBox="1">
            <a:spLocks noChangeArrowheads="1"/>
          </p:cNvSpPr>
          <p:nvPr/>
        </p:nvSpPr>
        <p:spPr bwMode="auto">
          <a:xfrm>
            <a:off x="7812088" y="3551238"/>
            <a:ext cx="115252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s-CL" sz="1600"/>
              <a:t>Día a día</a:t>
            </a:r>
          </a:p>
        </p:txBody>
      </p:sp>
    </p:spTree>
  </p:cSld>
  <p:clrMapOvr>
    <a:masterClrMapping/>
  </p:clrMapOvr>
  <p:transition advClick="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3"/>
          <p:cNvSpPr>
            <a:spLocks noChangeArrowheads="1"/>
          </p:cNvSpPr>
          <p:nvPr/>
        </p:nvSpPr>
        <p:spPr bwMode="auto">
          <a:xfrm>
            <a:off x="539750" y="1052513"/>
            <a:ext cx="7921625" cy="562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488" tIns="44450" rIns="90488" bIns="44450">
            <a:spAutoFit/>
          </a:bodyPr>
          <a:lstStyle/>
          <a:p>
            <a:pPr algn="just" defTabSz="762000" eaLnBrk="0" hangingPunct="0"/>
            <a:r>
              <a:rPr lang="es-ES_tradnl" u="sng" dirty="0"/>
              <a:t>Estrategia de operaciones.</a:t>
            </a:r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r>
              <a:rPr lang="es-ES_tradnl" dirty="0"/>
              <a:t>A partir de los años 70 las empresas japonesas comenzaron a dominar las industrias más importantes. </a:t>
            </a:r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r>
              <a:rPr lang="es-ES_tradnl" dirty="0"/>
              <a:t>La razón de su éxito estuvo en operaciones altamente eficientes que fabricaban productos de alta calidad, y con bajos tiempos de lanzamiento. Este éxito fue consecuencia de la formulación y  diseño de planes operacionales (</a:t>
            </a:r>
            <a:r>
              <a:rPr lang="es-ES_tradnl" b="1" dirty="0"/>
              <a:t>estrategia de operaciones</a:t>
            </a:r>
            <a:r>
              <a:rPr lang="es-ES_tradnl" dirty="0"/>
              <a:t>).</a:t>
            </a:r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endParaRPr lang="es-ES_tradnl" dirty="0"/>
          </a:p>
          <a:p>
            <a:pPr algn="just" defTabSz="762000" eaLnBrk="0" hangingPunct="0"/>
            <a:r>
              <a:rPr lang="es-ES_tradnl" dirty="0"/>
              <a:t>La operaciones se convirtieron en una parte integral de la </a:t>
            </a:r>
            <a:r>
              <a:rPr lang="es-ES_tradnl" b="1" dirty="0"/>
              <a:t>estrategia corporativa</a:t>
            </a:r>
            <a:r>
              <a:rPr lang="es-ES_tradnl" dirty="0"/>
              <a:t> de las empresas de clase mundial, junto con la estrategia financiera y de marketing.</a:t>
            </a:r>
          </a:p>
        </p:txBody>
      </p:sp>
      <p:sp>
        <p:nvSpPr>
          <p:cNvPr id="612356" name="Rectangle 4"/>
          <p:cNvSpPr>
            <a:spLocks noChangeArrowheads="1"/>
          </p:cNvSpPr>
          <p:nvPr/>
        </p:nvSpPr>
        <p:spPr bwMode="auto">
          <a:xfrm>
            <a:off x="2051050" y="404813"/>
            <a:ext cx="4994275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88" tIns="44450" rIns="90488" bIns="44450">
            <a:spAutoFit/>
          </a:bodyPr>
          <a:lstStyle/>
          <a:p>
            <a:pPr defTabSz="762000" eaLnBrk="0" hangingPunct="0">
              <a:defRPr/>
            </a:pPr>
            <a:r>
              <a:rPr lang="es-ES_tradnl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ESTRATEGIA DE OPERACIONES</a:t>
            </a:r>
          </a:p>
        </p:txBody>
      </p:sp>
      <p:sp>
        <p:nvSpPr>
          <p:cNvPr id="92164" name="AutoShape 5"/>
          <p:cNvSpPr>
            <a:spLocks noChangeArrowheads="1"/>
          </p:cNvSpPr>
          <p:nvPr/>
        </p:nvSpPr>
        <p:spPr bwMode="auto">
          <a:xfrm rot="5400000">
            <a:off x="3960813" y="4759325"/>
            <a:ext cx="935038" cy="433387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lnTo>
                  <a:pt x="16200" y="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lnTo>
                  <a:pt x="135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lnTo>
                  <a:pt x="0" y="5400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CL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dad">
  <a:themeElements>
    <a:clrScheme name="Escala de grise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lásico de Office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dad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>
    <a:lnDef>
      <a:spPr>
        <a:ln>
          <a:solidFill>
            <a:schemeClr val="tx2"/>
          </a:solidFill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Escala de grises">
    <a:dk1>
      <a:sysClr val="windowText" lastClr="000000"/>
    </a:dk1>
    <a:lt1>
      <a:sysClr val="window" lastClr="FFFFFF"/>
    </a:lt1>
    <a:dk2>
      <a:srgbClr val="000000"/>
    </a:dk2>
    <a:lt2>
      <a:srgbClr val="F8F8F8"/>
    </a:lt2>
    <a:accent1>
      <a:srgbClr val="DDDDDD"/>
    </a:accent1>
    <a:accent2>
      <a:srgbClr val="B2B2B2"/>
    </a:accent2>
    <a:accent3>
      <a:srgbClr val="969696"/>
    </a:accent3>
    <a:accent4>
      <a:srgbClr val="808080"/>
    </a:accent4>
    <a:accent5>
      <a:srgbClr val="5F5F5F"/>
    </a:accent5>
    <a:accent6>
      <a:srgbClr val="4D4D4D"/>
    </a:accent6>
    <a:hlink>
      <a:srgbClr val="5F5F5F"/>
    </a:hlink>
    <a:folHlink>
      <a:srgbClr val="919191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8667</TotalTime>
  <Words>2621</Words>
  <Application>Microsoft Office PowerPoint</Application>
  <PresentationFormat>Carta (216 x 279 mm)</PresentationFormat>
  <Paragraphs>414</Paragraphs>
  <Slides>40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40</vt:i4>
      </vt:variant>
    </vt:vector>
  </HeadingPairs>
  <TitlesOfParts>
    <vt:vector size="46" baseType="lpstr">
      <vt:lpstr>Arial</vt:lpstr>
      <vt:lpstr>Arial Narrow</vt:lpstr>
      <vt:lpstr>Cambria Math</vt:lpstr>
      <vt:lpstr>Monotype Sorts</vt:lpstr>
      <vt:lpstr>Times New Roman</vt:lpstr>
      <vt:lpstr>Claridad</vt:lpstr>
      <vt:lpstr>Administración de la Producción – ICN345  Problemática Táctico - Operativa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Objetivo de la Administración de la Producción: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Marco de la estrategia de operaciones: de las necesidades del cliente al cumplimiento del pedido:</vt:lpstr>
      <vt:lpstr>Presentación de PowerPoint</vt:lpstr>
      <vt:lpstr>Presentación de PowerPoint</vt:lpstr>
      <vt:lpstr>Características de la manufactura de clase mundial</vt:lpstr>
      <vt:lpstr>Presentación de PowerPoint</vt:lpstr>
      <vt:lpstr>Clasificación de los Sistemas Productivos en función del flujo del producto:</vt:lpstr>
      <vt:lpstr>PROCESOS CONTINUOS</vt:lpstr>
      <vt:lpstr>Presentación de PowerPoint</vt:lpstr>
      <vt:lpstr>Presentación de PowerPoint</vt:lpstr>
      <vt:lpstr>PRODUCCIÓN EN MASA (FLOW-SHOP)</vt:lpstr>
      <vt:lpstr>Presentación de PowerPoint</vt:lpstr>
      <vt:lpstr>PROCESOS TIPO TALLER (JOB-SHOP)</vt:lpstr>
      <vt:lpstr>Presentación de PowerPoint</vt:lpstr>
      <vt:lpstr>Presentación de PowerPoint</vt:lpstr>
      <vt:lpstr>Selección de procesos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Universidad Técnica Federico Santa María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 Nº1 Gestión de OperacionesI</dc:title>
  <dc:subject>Introducción a la Gestión de Operaciones</dc:subject>
  <dc:creator>MICHAEL HENRIQUEZ</dc:creator>
  <cp:lastModifiedBy>Tomas Grubessich</cp:lastModifiedBy>
  <cp:revision>246</cp:revision>
  <cp:lastPrinted>1998-03-17T18:33:48Z</cp:lastPrinted>
  <dcterms:created xsi:type="dcterms:W3CDTF">1995-06-17T23:31:02Z</dcterms:created>
  <dcterms:modified xsi:type="dcterms:W3CDTF">2025-03-03T16:55:23Z</dcterms:modified>
</cp:coreProperties>
</file>