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72" r:id="rId9"/>
    <p:sldId id="273" r:id="rId10"/>
    <p:sldId id="267" r:id="rId11"/>
    <p:sldId id="268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ukhya patil" userId="03ecb4e1e37470fb" providerId="LiveId" clId="{AAA40EB3-8D4C-46D3-9243-FCDD656E3BF8}"/>
    <pc:docChg chg="undo custSel addSld delSld modSld sldOrd">
      <pc:chgData name="saukhya patil" userId="03ecb4e1e37470fb" providerId="LiveId" clId="{AAA40EB3-8D4C-46D3-9243-FCDD656E3BF8}" dt="2025-04-17T05:58:17.037" v="184" actId="20577"/>
      <pc:docMkLst>
        <pc:docMk/>
      </pc:docMkLst>
      <pc:sldChg chg="modSp mod">
        <pc:chgData name="saukhya patil" userId="03ecb4e1e37470fb" providerId="LiveId" clId="{AAA40EB3-8D4C-46D3-9243-FCDD656E3BF8}" dt="2025-04-17T05:58:17.037" v="184" actId="20577"/>
        <pc:sldMkLst>
          <pc:docMk/>
          <pc:sldMk cId="0" sldId="258"/>
        </pc:sldMkLst>
        <pc:spChg chg="mod">
          <ac:chgData name="saukhya patil" userId="03ecb4e1e37470fb" providerId="LiveId" clId="{AAA40EB3-8D4C-46D3-9243-FCDD656E3BF8}" dt="2025-04-17T05:58:17.037" v="184" actId="20577"/>
          <ac:spMkLst>
            <pc:docMk/>
            <pc:sldMk cId="0" sldId="258"/>
            <ac:spMk id="94" creationId="{00000000-0000-0000-0000-000000000000}"/>
          </ac:spMkLst>
        </pc:spChg>
      </pc:sldChg>
      <pc:sldChg chg="del">
        <pc:chgData name="saukhya patil" userId="03ecb4e1e37470fb" providerId="LiveId" clId="{AAA40EB3-8D4C-46D3-9243-FCDD656E3BF8}" dt="2025-04-17T05:48:46.800" v="0" actId="47"/>
        <pc:sldMkLst>
          <pc:docMk/>
          <pc:sldMk cId="489408309" sldId="260"/>
        </pc:sldMkLst>
      </pc:sldChg>
      <pc:sldChg chg="del">
        <pc:chgData name="saukhya patil" userId="03ecb4e1e37470fb" providerId="LiveId" clId="{AAA40EB3-8D4C-46D3-9243-FCDD656E3BF8}" dt="2025-04-17T05:48:49.992" v="1" actId="47"/>
        <pc:sldMkLst>
          <pc:docMk/>
          <pc:sldMk cId="2793285945" sldId="269"/>
        </pc:sldMkLst>
      </pc:sldChg>
      <pc:sldChg chg="modSp mod">
        <pc:chgData name="saukhya patil" userId="03ecb4e1e37470fb" providerId="LiveId" clId="{AAA40EB3-8D4C-46D3-9243-FCDD656E3BF8}" dt="2025-04-17T05:54:57.111" v="164" actId="20577"/>
        <pc:sldMkLst>
          <pc:docMk/>
          <pc:sldMk cId="957769493" sldId="270"/>
        </pc:sldMkLst>
        <pc:spChg chg="mod">
          <ac:chgData name="saukhya patil" userId="03ecb4e1e37470fb" providerId="LiveId" clId="{AAA40EB3-8D4C-46D3-9243-FCDD656E3BF8}" dt="2025-04-17T05:54:57.111" v="164" actId="20577"/>
          <ac:spMkLst>
            <pc:docMk/>
            <pc:sldMk cId="957769493" sldId="270"/>
            <ac:spMk id="3" creationId="{559E0A3E-E16D-135C-619F-CF1E9A1C2983}"/>
          </ac:spMkLst>
        </pc:spChg>
      </pc:sldChg>
      <pc:sldChg chg="addSp delSp modSp del mod">
        <pc:chgData name="saukhya patil" userId="03ecb4e1e37470fb" providerId="LiveId" clId="{AAA40EB3-8D4C-46D3-9243-FCDD656E3BF8}" dt="2025-04-17T05:51:10.699" v="21" actId="47"/>
        <pc:sldMkLst>
          <pc:docMk/>
          <pc:sldMk cId="3914950828" sldId="271"/>
        </pc:sldMkLst>
        <pc:spChg chg="del">
          <ac:chgData name="saukhya patil" userId="03ecb4e1e37470fb" providerId="LiveId" clId="{AAA40EB3-8D4C-46D3-9243-FCDD656E3BF8}" dt="2025-04-17T05:49:48.255" v="7" actId="478"/>
          <ac:spMkLst>
            <pc:docMk/>
            <pc:sldMk cId="3914950828" sldId="271"/>
            <ac:spMk id="2" creationId="{0D465815-EA34-BC56-FE40-3C7252E8A2F7}"/>
          </ac:spMkLst>
        </pc:spChg>
        <pc:spChg chg="add mod">
          <ac:chgData name="saukhya patil" userId="03ecb4e1e37470fb" providerId="LiveId" clId="{AAA40EB3-8D4C-46D3-9243-FCDD656E3BF8}" dt="2025-04-17T05:49:48.255" v="7" actId="478"/>
          <ac:spMkLst>
            <pc:docMk/>
            <pc:sldMk cId="3914950828" sldId="271"/>
            <ac:spMk id="4" creationId="{762CC648-63FD-9853-AC58-0581E62C3D26}"/>
          </ac:spMkLst>
        </pc:spChg>
        <pc:picChg chg="add del">
          <ac:chgData name="saukhya patil" userId="03ecb4e1e37470fb" providerId="LiveId" clId="{AAA40EB3-8D4C-46D3-9243-FCDD656E3BF8}" dt="2025-04-17T05:49:53.577" v="9" actId="478"/>
          <ac:picMkLst>
            <pc:docMk/>
            <pc:sldMk cId="3914950828" sldId="271"/>
            <ac:picMk id="7" creationId="{DA848785-A318-464E-5D00-9F5BE928904B}"/>
          </ac:picMkLst>
        </pc:picChg>
        <pc:picChg chg="del">
          <ac:chgData name="saukhya patil" userId="03ecb4e1e37470fb" providerId="LiveId" clId="{AAA40EB3-8D4C-46D3-9243-FCDD656E3BF8}" dt="2025-04-17T05:51:07.817" v="20" actId="478"/>
          <ac:picMkLst>
            <pc:docMk/>
            <pc:sldMk cId="3914950828" sldId="271"/>
            <ac:picMk id="9" creationId="{563AF6F0-8B93-DD8E-3AA3-AB34648EE8FD}"/>
          </ac:picMkLst>
        </pc:picChg>
      </pc:sldChg>
      <pc:sldChg chg="addSp delSp modSp add mod ord">
        <pc:chgData name="saukhya patil" userId="03ecb4e1e37470fb" providerId="LiveId" clId="{AAA40EB3-8D4C-46D3-9243-FCDD656E3BF8}" dt="2025-04-17T05:50:55.650" v="19" actId="14100"/>
        <pc:sldMkLst>
          <pc:docMk/>
          <pc:sldMk cId="3342880743" sldId="272"/>
        </pc:sldMkLst>
        <pc:picChg chg="add mod">
          <ac:chgData name="saukhya patil" userId="03ecb4e1e37470fb" providerId="LiveId" clId="{AAA40EB3-8D4C-46D3-9243-FCDD656E3BF8}" dt="2025-04-17T05:50:55.650" v="19" actId="14100"/>
          <ac:picMkLst>
            <pc:docMk/>
            <pc:sldMk cId="3342880743" sldId="272"/>
            <ac:picMk id="2" creationId="{4646D385-F261-8A76-C685-89EC5902619D}"/>
          </ac:picMkLst>
        </pc:picChg>
        <pc:picChg chg="add mod">
          <ac:chgData name="saukhya patil" userId="03ecb4e1e37470fb" providerId="LiveId" clId="{AAA40EB3-8D4C-46D3-9243-FCDD656E3BF8}" dt="2025-04-17T05:50:51.573" v="18" actId="14100"/>
          <ac:picMkLst>
            <pc:docMk/>
            <pc:sldMk cId="3342880743" sldId="272"/>
            <ac:picMk id="3" creationId="{5BD99EBF-D561-055B-4739-2E95D13CC27B}"/>
          </ac:picMkLst>
        </pc:picChg>
        <pc:picChg chg="del">
          <ac:chgData name="saukhya patil" userId="03ecb4e1e37470fb" providerId="LiveId" clId="{AAA40EB3-8D4C-46D3-9243-FCDD656E3BF8}" dt="2025-04-17T05:50:25.956" v="10" actId="478"/>
          <ac:picMkLst>
            <pc:docMk/>
            <pc:sldMk cId="3342880743" sldId="272"/>
            <ac:picMk id="5" creationId="{5DDF4B1D-8594-3553-A768-EF79198DECEB}"/>
          </ac:picMkLst>
        </pc:picChg>
        <pc:picChg chg="del">
          <ac:chgData name="saukhya patil" userId="03ecb4e1e37470fb" providerId="LiveId" clId="{AAA40EB3-8D4C-46D3-9243-FCDD656E3BF8}" dt="2025-04-17T05:50:27.167" v="11" actId="478"/>
          <ac:picMkLst>
            <pc:docMk/>
            <pc:sldMk cId="3342880743" sldId="272"/>
            <ac:picMk id="7" creationId="{903416BD-20CF-31AC-93AD-66FC19529358}"/>
          </ac:picMkLst>
        </pc:picChg>
      </pc:sldChg>
      <pc:sldChg chg="add del">
        <pc:chgData name="saukhya patil" userId="03ecb4e1e37470fb" providerId="LiveId" clId="{AAA40EB3-8D4C-46D3-9243-FCDD656E3BF8}" dt="2025-04-17T05:49:16.401" v="3" actId="47"/>
        <pc:sldMkLst>
          <pc:docMk/>
          <pc:sldMk cId="3639879334" sldId="272"/>
        </pc:sldMkLst>
      </pc:sldChg>
      <pc:sldChg chg="addSp delSp modSp add mod">
        <pc:chgData name="saukhya patil" userId="03ecb4e1e37470fb" providerId="LiveId" clId="{AAA40EB3-8D4C-46D3-9243-FCDD656E3BF8}" dt="2025-04-17T05:52:07.251" v="34" actId="1076"/>
        <pc:sldMkLst>
          <pc:docMk/>
          <pc:sldMk cId="2759699874" sldId="273"/>
        </pc:sldMkLst>
        <pc:spChg chg="add del mod">
          <ac:chgData name="saukhya patil" userId="03ecb4e1e37470fb" providerId="LiveId" clId="{AAA40EB3-8D4C-46D3-9243-FCDD656E3BF8}" dt="2025-04-17T05:51:30.636" v="27" actId="478"/>
          <ac:spMkLst>
            <pc:docMk/>
            <pc:sldMk cId="2759699874" sldId="273"/>
            <ac:spMk id="5" creationId="{F39E9E86-AC9F-6897-803F-43333220469C}"/>
          </ac:spMkLst>
        </pc:spChg>
        <pc:picChg chg="del">
          <ac:chgData name="saukhya patil" userId="03ecb4e1e37470fb" providerId="LiveId" clId="{AAA40EB3-8D4C-46D3-9243-FCDD656E3BF8}" dt="2025-04-17T05:51:23.561" v="25" actId="478"/>
          <ac:picMkLst>
            <pc:docMk/>
            <pc:sldMk cId="2759699874" sldId="273"/>
            <ac:picMk id="2" creationId="{78E056C4-3547-AD37-411E-D2A3F7C2AFFC}"/>
          </ac:picMkLst>
        </pc:picChg>
        <pc:picChg chg="del">
          <ac:chgData name="saukhya patil" userId="03ecb4e1e37470fb" providerId="LiveId" clId="{AAA40EB3-8D4C-46D3-9243-FCDD656E3BF8}" dt="2025-04-17T05:51:25.464" v="26" actId="478"/>
          <ac:picMkLst>
            <pc:docMk/>
            <pc:sldMk cId="2759699874" sldId="273"/>
            <ac:picMk id="3" creationId="{2D164490-1321-C7C8-7BEB-7907BDCE0282}"/>
          </ac:picMkLst>
        </pc:picChg>
        <pc:picChg chg="add mod">
          <ac:chgData name="saukhya patil" userId="03ecb4e1e37470fb" providerId="LiveId" clId="{AAA40EB3-8D4C-46D3-9243-FCDD656E3BF8}" dt="2025-04-17T05:52:07.251" v="34" actId="1076"/>
          <ac:picMkLst>
            <pc:docMk/>
            <pc:sldMk cId="2759699874" sldId="273"/>
            <ac:picMk id="6" creationId="{9CC9C1D8-9B60-9EB4-EB71-C3776277820C}"/>
          </ac:picMkLst>
        </pc:picChg>
      </pc:sldChg>
      <pc:sldChg chg="new del">
        <pc:chgData name="saukhya patil" userId="03ecb4e1e37470fb" providerId="LiveId" clId="{AAA40EB3-8D4C-46D3-9243-FCDD656E3BF8}" dt="2025-04-17T05:51:17.934" v="23" actId="47"/>
        <pc:sldMkLst>
          <pc:docMk/>
          <pc:sldMk cId="2903482754" sldId="27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4A1E4F-C182-4880-BEBA-69A7F3CA6B08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D8DF9D-E55F-4781-88FA-087D08FF8FB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0612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FF9702C8-7B51-BE7F-CC08-BE1C351F3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C551154F-6F22-0048-1492-04A5CC843AD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7C8B0319-D2EF-456A-20AC-A745AC4BD3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164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8DCE9C2B-2B03-BE64-EB1D-A1742B3CC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0033B6BB-FAA3-5EB4-19D2-806F6D5B11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3DF374C0-3F27-0839-C1F5-F522CA0863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302482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65199D3-1415-9D8F-E70C-C0F23312EB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C9782A1D-B65C-0278-1135-36412663ED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DC1520CD-1665-E718-7651-3963321455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006682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32FD274F-3A57-6A69-CC43-DAF0BA408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BC620BBF-62AB-9017-EA9E-47E8887464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CCA1E943-EC7D-8ABD-5893-568B629423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456339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58D33A57-6ABF-EE62-1515-E7E92698E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85D11876-5F34-C6AE-D641-3B9150EAE3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4598FC65-05D5-A60B-F233-7E12A1B7D5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83993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B37F9F0E-250F-D597-B97F-1E47A72C4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2ECD7707-CD42-772B-1511-E92230E7BC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D1AF6CED-0F9F-2B3E-82F2-55C6CD5B6D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93083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208F7AFF-5DAF-5F31-D7B4-DBFDA7BDE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9F7B2020-F5FF-649C-56B5-67B37776EC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1971742E-EAE7-9256-BABA-22049EE9B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00799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E02832D8-8B27-A78E-6B51-56FFCDB55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B74D83DD-59EA-0F30-26F2-6477DA304F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B23DA637-A4D0-5882-E481-2DC9E14027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35024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>
          <a:extLst>
            <a:ext uri="{FF2B5EF4-FFF2-40B4-BE49-F238E27FC236}">
              <a16:creationId xmlns:a16="http://schemas.microsoft.com/office/drawing/2014/main" id="{AC1ACA2E-A7E4-812A-76D7-88091EAA1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>
            <a:extLst>
              <a:ext uri="{FF2B5EF4-FFF2-40B4-BE49-F238E27FC236}">
                <a16:creationId xmlns:a16="http://schemas.microsoft.com/office/drawing/2014/main" id="{ACF1FDAD-89C8-91D4-EB91-BCF55EC175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3:notes">
            <a:extLst>
              <a:ext uri="{FF2B5EF4-FFF2-40B4-BE49-F238E27FC236}">
                <a16:creationId xmlns:a16="http://schemas.microsoft.com/office/drawing/2014/main" id="{2D9E9ADF-75BF-A924-55E4-1621BE4BF0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2640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F2EE-7BF8-B513-623F-A6E748B35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AFA066-74D0-9F3E-F880-D27FBDF1BA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6900-3001-DA58-BF26-E93A17539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F30CCD-B834-28FB-4960-CEF6394E2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F8C83-B8F9-6836-03BD-ED2345951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33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A2CC1-BC12-0B96-A6E3-72F596359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E2287-4311-CEE8-06B3-335C8EC18D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AF60A-F7B7-76F7-F816-0BC607489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1B16C9-E7D4-A303-05F5-163BCB097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5FD4C-DEFA-69DE-BE52-B604E9B11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702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E81973-271E-25EB-F080-F99152BF7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4E0B90-80FC-9FC0-E721-CB8F8F786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A6BAE-724F-D5F5-220D-C121C957C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E7918-07A1-CDF4-56CF-BE84DBC9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85F19-F52A-D6E1-C585-404F1ECAF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6537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837EA-9C9A-13EF-16EA-9E14EEA76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EDCB4-B0F7-4E84-BE5A-37AA199BF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C91E2-29C2-E3F1-3C2C-0C7E6DC47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EE8A7-9DBC-5078-A336-95BA7EFE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83C450-CB0D-2618-DEEE-DBD732331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5596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71CA-53D1-5E3B-77F7-4808437AB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5B549-0F3A-B1DD-BE41-BEA5605AD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0283F-54BD-275D-4929-9CE09E054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9E72E-DC8C-B223-3BCF-3E76B0075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A58F5-864A-0434-76A5-58E824E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7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BE0A4-50B0-FA8D-19EC-E5F50C3A5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D24CEC-23D0-482E-9877-43293D72B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135C3E-DA59-154A-D27C-12EE9556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5A35E-4ABC-49F8-B460-D802EE2C0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F8F2C-6698-AB2D-39B8-FD9C19851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57A117-7688-5059-8C14-2CFCE202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923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01964-9DEA-52FB-51F4-B6BC2B618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0E3F71-9CCB-3F21-007A-F8769202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24F505-5686-9F9C-C32C-1510DB6A0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50892-CA8F-F3DF-5B4D-4CDA226E20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113FED-695E-E0AC-7EA4-84DE1A86B5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CC851D-3155-85F0-3B4C-237D1CA60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FFBCE-A0D5-457C-378F-C8528F15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3C6693-8347-D8B1-3B9B-991D7F06A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92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07CE7-D4F9-A1B4-5E83-C58582FB8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ED74B9-DD4F-E54C-F741-38CB3E846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06789-7913-9DCC-80F5-901B0C632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F3636-90E5-5D3D-282B-6C93B7830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317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62CD21-9FBA-9E9E-389B-263ED135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722FEA-0E5E-A0AE-37D7-75477310F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9E29B-47B3-E5FC-90CF-2A4757733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590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337D7-1BC5-2AB4-613B-5861A7AC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8F170-7FA3-E839-B973-4349F16BC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AEDCFB-F2CB-D769-14DC-1A4BC3E515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67AA1-C5C4-EC8E-8FA6-0498BA734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F3275-8FA0-16F0-29A6-A0C2CEF9E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6BEC56-D0E1-65A9-2439-39302685F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65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80F9A-9CB1-4214-CE23-9EADD0546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6D358D-DB5F-BF53-5D3A-08B369AB6C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35E39-B9C3-8E67-214D-25BAB7839C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5B2035-14AF-F21C-6D69-7072E6101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9580D-8F8D-21D8-71F3-307F2A9B5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E5DA9F-212E-8F64-D937-013A14366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167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8443ED4-495A-3C34-43CD-E05C215B3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FAF30-B2DA-1F1D-BBE4-CCEA22289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7C159B-AA6C-2D11-8BF5-F3BDF6C2B9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0CD919-75EB-4580-A03D-29C5086AC5D7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D3E4C-037B-3EDC-046A-AF174BE0DB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622398-8581-A6B6-179D-79827CA77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AF24B-14A2-4D9C-A66D-8EF8D18FCF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9117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inikwan17/Maths4_MiniProject.gi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body" idx="1"/>
          </p:nvPr>
        </p:nvSpPr>
        <p:spPr>
          <a:xfrm>
            <a:off x="125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i="1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endParaRPr sz="2400" i="1" dirty="0">
              <a:solidFill>
                <a:srgbClr val="000000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None/>
            </a:pPr>
            <a:r>
              <a:rPr lang="en-US" dirty="0"/>
              <a:t>Linear Transformations &amp; Quadratic Forms of Matrix</a:t>
            </a:r>
            <a:endParaRPr b="1" u="sng" dirty="0">
              <a:solidFill>
                <a:srgbClr val="2F5496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SE Sem IV- 2024-25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Guide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/>
              <a:t>Prof. Madhavi Mali</a:t>
            </a:r>
            <a:endParaRPr dirty="0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228600" lvl="0" indent="-508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rgbClr val="1F3864"/>
              </a:buClr>
              <a:buSzPts val="2800"/>
              <a:buFont typeface="Arial"/>
              <a:buNone/>
            </a:pPr>
            <a:r>
              <a:rPr lang="en-US" b="1" dirty="0">
                <a:solidFill>
                  <a:srgbClr val="1F3864"/>
                </a:solidFill>
              </a:rPr>
              <a:t>Department Of Computer Engineering</a:t>
            </a:r>
            <a:endParaRPr dirty="0"/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1800" b="1" dirty="0"/>
              <a:t>Watumull Institute Of Engineering And Technology</a:t>
            </a:r>
            <a:endParaRPr b="1" dirty="0">
              <a:solidFill>
                <a:srgbClr val="1F3864"/>
              </a:solidFill>
            </a:endParaRPr>
          </a:p>
          <a:p>
            <a:pPr marL="0" lvl="0" indent="0" algn="ctr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b="1" dirty="0">
              <a:solidFill>
                <a:srgbClr val="1F3864"/>
              </a:solidFill>
            </a:endParaRPr>
          </a:p>
        </p:txBody>
      </p:sp>
      <p:pic>
        <p:nvPicPr>
          <p:cNvPr id="89" name="Google Shape;89;p1" descr="Watumull Institute Of Electronics Engineering and Computer Technology,  Mumbai, (Mumbai) | Educrib"/>
          <p:cNvPicPr preferRelativeResize="0"/>
          <p:nvPr/>
        </p:nvPicPr>
        <p:blipFill rotWithShape="1">
          <a:blip r:embed="rId3">
            <a:alphaModFix/>
          </a:blip>
          <a:srcRect l="27994" t="21141" r="28333" b="15420"/>
          <a:stretch/>
        </p:blipFill>
        <p:spPr>
          <a:xfrm>
            <a:off x="5396748" y="3174755"/>
            <a:ext cx="1398495" cy="1322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1EC9D8CD-1489-96FB-6D9A-3DC72559C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0246D182-9D8D-24D3-4512-FA294274E90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1FBB67E2-F1A4-36CE-5911-02E3FEF396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DD7E84-F109-1790-05C6-452EBEF3D02A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endParaRPr lang="en-US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B2600B-DAD2-2299-E3CD-8335FFB22A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929" y="923330"/>
            <a:ext cx="5835773" cy="4724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459BF5-0D4C-2781-7F67-56BAA312E9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040" y="1968744"/>
            <a:ext cx="73914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3090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6FFAFE4-9840-F35A-D960-3D3ABBAC8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212CD91A-F916-7D81-E41C-2D4195D8D17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C2CCE7A0-6AC8-EE23-952A-AF90B6DEC9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1DD6729-E4FC-72C2-652C-8EF60D3F5CC0}"/>
              </a:ext>
            </a:extLst>
          </p:cNvPr>
          <p:cNvSpPr txBox="1"/>
          <p:nvPr/>
        </p:nvSpPr>
        <p:spPr>
          <a:xfrm>
            <a:off x="93785" y="145952"/>
            <a:ext cx="1141046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lang="en-US" sz="3600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Quadratic forms can be simplified using linear (matrix) transformations.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transformation B=PTAPB = P^T A PB=PTAP reduces the quadratic form to canonical (diagonal) form.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allows for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easier analysis and interpretation in various fields (e.g., optimization, graphics, ML).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The process transforms the original variables into new coordinates that eliminate cross-product terms.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Overall, it’s a powerful method to understand and work with multivariable quadratic expressions.</a:t>
            </a:r>
          </a:p>
          <a:p>
            <a:endParaRPr lang="en-US" sz="2600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0539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0664920-EDBE-DD81-E26D-724382B7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45BCB1F3-8F27-3A16-114A-6D1D6EBB235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CECADF3C-C531-FFFD-2690-3EC89E11ED8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A81B6D6-895F-FD4E-3055-DB7436158B94}"/>
              </a:ext>
            </a:extLst>
          </p:cNvPr>
          <p:cNvSpPr txBox="1"/>
          <p:nvPr/>
        </p:nvSpPr>
        <p:spPr>
          <a:xfrm>
            <a:off x="0" y="145952"/>
            <a:ext cx="12191999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pPr algn="ctr"/>
            <a:endParaRPr lang="en-US" sz="3600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600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E0A3E-E16D-135C-619F-CF1E9A1C2983}"/>
              </a:ext>
            </a:extLst>
          </p:cNvPr>
          <p:cNvSpPr txBox="1"/>
          <p:nvPr/>
        </p:nvSpPr>
        <p:spPr>
          <a:xfrm>
            <a:off x="990600" y="1530870"/>
            <a:ext cx="1013850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Perplexity AI.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Chat </a:t>
            </a:r>
            <a:r>
              <a:rPr lang="en-US" sz="2400" b="1" dirty="0" err="1"/>
              <a:t>Gpt</a:t>
            </a:r>
            <a:r>
              <a:rPr lang="en-US" sz="2400" b="1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Engineering Mathematics –IV </a:t>
            </a:r>
            <a:r>
              <a:rPr lang="en-US" sz="2400" dirty="0"/>
              <a:t>(G. V. Kumbhojkar)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776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u="sng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Members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b="1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Sakshi S. Patil (Roll No:82)</a:t>
            </a:r>
            <a:endParaRPr dirty="0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Saukhya Patil (Roll No:83)</a:t>
            </a:r>
            <a:endParaRPr dirty="0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Vedanti Patil (Roll No:84)</a:t>
            </a:r>
            <a:endParaRPr dirty="0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dirty="0"/>
              <a:t>Vishakha Patil (Roll No:85)</a:t>
            </a:r>
            <a:endParaRPr dirty="0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Ankita Pawar (Roll No:86)</a:t>
            </a:r>
            <a:endParaRPr dirty="0"/>
          </a:p>
          <a:p>
            <a:pPr marL="11430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Shubham Pawar (Roll No:87)</a:t>
            </a:r>
            <a:endParaRPr dirty="0"/>
          </a:p>
          <a:p>
            <a:pPr marL="9144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 err="1">
                <a:hlinkClick r:id="rId3"/>
              </a:rPr>
              <a:t>Github</a:t>
            </a:r>
            <a:r>
              <a:rPr lang="en-US" dirty="0">
                <a:hlinkClick r:id="rId3"/>
              </a:rPr>
              <a:t> Link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solidFill>
                <a:srgbClr val="1F3864"/>
              </a:solidFill>
            </a:endParaRPr>
          </a:p>
        </p:txBody>
      </p:sp>
      <p:sp>
        <p:nvSpPr>
          <p:cNvPr id="95" name="Google Shape;9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96" name="Google Shape;96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sz="3600" b="1" dirty="0">
              <a:solidFill>
                <a:srgbClr val="2F5496"/>
              </a:solidFill>
              <a:latin typeface="Book Antiqua"/>
              <a:ea typeface="Book Antiqua"/>
              <a:cs typeface="Book Antiqua"/>
              <a:sym typeface="Book Antiqua"/>
            </a:endParaRP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Book Antiqua"/>
              </a:rPr>
              <a:t>Introduction</a:t>
            </a:r>
          </a:p>
          <a:p>
            <a:pPr marL="228600" lvl="0" indent="-2286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3200"/>
              <a:buNone/>
            </a:pPr>
            <a:endParaRPr lang="en-US" u="sng" dirty="0"/>
          </a:p>
          <a:p>
            <a:pPr indent="-457200">
              <a:buSzPts val="2800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transformations and quadratic forms are the concepts in linear algebra, both are fundamentally connected to matrices.</a:t>
            </a:r>
          </a:p>
          <a:p>
            <a:pPr indent="-457200">
              <a:buSzPts val="28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SzPts val="2800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linear transformation is a function between vector spaces that preserves vector addition and scalar multiplication, and it can be represented by a matrix.</a:t>
            </a:r>
          </a:p>
          <a:p>
            <a:pPr indent="-457200">
              <a:buSzPts val="2800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indent="-457200">
              <a:buSzPts val="2800"/>
            </a:pPr>
            <a:r>
              <a:rPr lang="en-US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Quadratic forms are special kinds of homogeneous polynomials of degree two in several variables, and they are deeply linked to symmetric matrices. 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US" dirty="0">
              <a:latin typeface="fkGroteskNeue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lang="en-IN" dirty="0"/>
          </a:p>
        </p:txBody>
      </p:sp>
      <p:sp>
        <p:nvSpPr>
          <p:cNvPr id="102" name="Google Shape;102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Department Of Computer Engineering,Watumull Institute,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May 2024-25</a:t>
            </a:r>
            <a:endParaRPr/>
          </a:p>
        </p:txBody>
      </p:sp>
      <p:pic>
        <p:nvPicPr>
          <p:cNvPr id="103" name="Google Shape;10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48141806-DE74-0A2D-503C-22F98ED44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254893B1-F3FB-B20F-C139-20AEF33FED3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462F1A54-E80E-DF04-45A3-CD70828AC6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EF212B5-C0D4-BD52-F105-A7AF460D5013}"/>
              </a:ext>
            </a:extLst>
          </p:cNvPr>
          <p:cNvSpPr txBox="1"/>
          <p:nvPr/>
        </p:nvSpPr>
        <p:spPr>
          <a:xfrm>
            <a:off x="0" y="0"/>
            <a:ext cx="1219200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</a:t>
            </a:r>
          </a:p>
          <a:p>
            <a:pPr algn="ctr"/>
            <a:endParaRPr lang="en-US" sz="3600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Complexity: </a:t>
            </a:r>
            <a:r>
              <a:rPr lang="en-IN" sz="2800" dirty="0"/>
              <a:t>Large matrices require efficient algorithms to compute transformations and quadratic forms (e.g., eigenvalues).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Non-linear extensions: </a:t>
            </a:r>
            <a:r>
              <a:rPr lang="en-US" sz="2800" dirty="0"/>
              <a:t>Transforming quadratic relationships into linear ones can introduce errors.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cs typeface="Times New Roman" panose="02020603050405020304" pitchFamily="18" charset="0"/>
              </a:rPr>
              <a:t>Approximation limits: </a:t>
            </a:r>
            <a:r>
              <a:rPr lang="en-US" sz="2800" dirty="0">
                <a:cs typeface="Times New Roman" panose="02020603050405020304" pitchFamily="18" charset="0"/>
              </a:rPr>
              <a:t>Quantum computing implementations of quadratic forms face precision issues with parameterized values.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cs typeface="Times New Roman" panose="02020603050405020304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b="1" dirty="0"/>
              <a:t>Matrix Symmetry: </a:t>
            </a:r>
            <a:r>
              <a:rPr lang="en-IN" sz="2800" dirty="0"/>
              <a:t>Quadratic forms require symmetric matrices, asymmetric matrices complicates the computations. </a:t>
            </a:r>
          </a:p>
        </p:txBody>
      </p:sp>
    </p:spTree>
    <p:extLst>
      <p:ext uri="{BB962C8B-B14F-4D97-AF65-F5344CB8AC3E}">
        <p14:creationId xmlns:p14="http://schemas.microsoft.com/office/powerpoint/2010/main" val="190657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9AA61460-C224-B5F6-8A9D-4674E2823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80DD29E4-B7CF-9FC3-8992-65B2D3CBC095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B63098-A1BC-887B-4BCD-ACCA3B2F2C4E}"/>
              </a:ext>
            </a:extLst>
          </p:cNvPr>
          <p:cNvSpPr txBox="1"/>
          <p:nvPr/>
        </p:nvSpPr>
        <p:spPr>
          <a:xfrm>
            <a:off x="0" y="0"/>
            <a:ext cx="12192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Importance &amp; Applications in different fields</a:t>
            </a:r>
          </a:p>
          <a:p>
            <a:pPr algn="ctr"/>
            <a:endParaRPr lang="en-US" sz="3600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US" sz="3600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02BA21C-0B71-D579-6385-D893FAC9BB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30558"/>
              </p:ext>
            </p:extLst>
          </p:nvPr>
        </p:nvGraphicFramePr>
        <p:xfrm>
          <a:off x="972532" y="692734"/>
          <a:ext cx="10246936" cy="566361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4698">
                  <a:extLst>
                    <a:ext uri="{9D8B030D-6E8A-4147-A177-3AD203B41FA5}">
                      <a16:colId xmlns:a16="http://schemas.microsoft.com/office/drawing/2014/main" val="2653262385"/>
                    </a:ext>
                  </a:extLst>
                </a:gridCol>
                <a:gridCol w="6362238">
                  <a:extLst>
                    <a:ext uri="{9D8B030D-6E8A-4147-A177-3AD203B41FA5}">
                      <a16:colId xmlns:a16="http://schemas.microsoft.com/office/drawing/2014/main" val="1171164164"/>
                    </a:ext>
                  </a:extLst>
                </a:gridCol>
              </a:tblGrid>
              <a:tr h="565652"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Fields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600" dirty="0"/>
                        <a:t>Application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7665330"/>
                  </a:ext>
                </a:extLst>
              </a:tr>
              <a:tr h="841733">
                <a:tc>
                  <a:txBody>
                    <a:bodyPr/>
                    <a:lstStyle/>
                    <a:p>
                      <a:pPr algn="l"/>
                      <a:r>
                        <a:rPr lang="en-IN" sz="2600" dirty="0"/>
                        <a:t>AI &amp; Data Science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600" dirty="0"/>
                        <a:t>Dimensionality reduction PCA, kernel methods in SVM.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6624897"/>
                  </a:ext>
                </a:extLst>
              </a:tr>
              <a:tr h="769804">
                <a:tc>
                  <a:txBody>
                    <a:bodyPr/>
                    <a:lstStyle/>
                    <a:p>
                      <a:pPr algn="l"/>
                      <a:r>
                        <a:rPr lang="en-IN" sz="2600" dirty="0"/>
                        <a:t>Engineering &amp; 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2600" dirty="0"/>
                        <a:t>Stress-strain analysis, control systems.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5119125"/>
                  </a:ext>
                </a:extLst>
              </a:tr>
              <a:tr h="841733">
                <a:tc>
                  <a:txBody>
                    <a:bodyPr/>
                    <a:lstStyle/>
                    <a:p>
                      <a:pPr algn="l"/>
                      <a:r>
                        <a:rPr lang="en-IN" sz="2600" dirty="0"/>
                        <a:t>Economics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600" dirty="0"/>
                        <a:t>Optimization of utility functions, quadratic cost models.</a:t>
                      </a:r>
                      <a:endParaRPr lang="en-IN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445640"/>
                  </a:ext>
                </a:extLst>
              </a:tr>
              <a:tr h="1219062">
                <a:tc>
                  <a:txBody>
                    <a:bodyPr/>
                    <a:lstStyle/>
                    <a:p>
                      <a:pPr algn="l"/>
                      <a:r>
                        <a:rPr lang="en-IN" sz="2600" dirty="0"/>
                        <a:t>Medicine &amp; 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</a:rPr>
                        <a:t>Medical imaging (MRI/CT scans) via linear operators.</a:t>
                      </a:r>
                    </a:p>
                    <a:p>
                      <a:pPr algn="l"/>
                      <a:endParaRPr lang="en-IN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2543079"/>
                  </a:ext>
                </a:extLst>
              </a:tr>
              <a:tr h="1219062">
                <a:tc>
                  <a:txBody>
                    <a:bodyPr/>
                    <a:lstStyle/>
                    <a:p>
                      <a:pPr algn="l"/>
                      <a:r>
                        <a:rPr lang="en-IN" sz="2600" dirty="0"/>
                        <a:t>Aerospace &amp; Defense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600" b="0" kern="1200" dirty="0">
                          <a:solidFill>
                            <a:schemeClr val="dk1"/>
                          </a:solidFill>
                          <a:effectLst/>
                        </a:rPr>
                        <a:t>Flight dynamics modeling with rotation/translation matrices.</a:t>
                      </a:r>
                    </a:p>
                    <a:p>
                      <a:pPr algn="l"/>
                      <a:endParaRPr lang="en-IN" sz="2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693387"/>
                  </a:ext>
                </a:extLst>
              </a:tr>
            </a:tbl>
          </a:graphicData>
        </a:graphic>
      </p:graphicFrame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E1B79E5F-538F-0AE7-8134-51409B4B1F8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99202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CC4FF7CE-978B-FC97-2F9A-968889FD2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E6215584-8C3F-AB72-D33C-D2E0CE783D7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8E0F5035-F1A0-1D73-AE5B-01C2DB58206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58BBB4-FA98-C523-476F-C1DFC299B46E}"/>
              </a:ext>
            </a:extLst>
          </p:cNvPr>
          <p:cNvSpPr txBox="1"/>
          <p:nvPr/>
        </p:nvSpPr>
        <p:spPr>
          <a:xfrm>
            <a:off x="0" y="0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Concepts &amp; Explanations</a:t>
            </a:r>
          </a:p>
          <a:p>
            <a:endParaRPr lang="en-US" sz="3600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72DEB-CCBE-A5C5-67BF-B49D70FFADE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942" b="1"/>
          <a:stretch/>
        </p:blipFill>
        <p:spPr>
          <a:xfrm>
            <a:off x="863080" y="681678"/>
            <a:ext cx="10465839" cy="5200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55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64F78B75-E3B5-4F4C-79C0-69302C36E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D5047770-C73F-A25E-76EE-6388E64F982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F6AE262E-E91F-A862-529B-321296958D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3C20495-1AEA-1F27-D9A1-FCA34FBDB281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</a:p>
          <a:p>
            <a:endParaRPr lang="en-US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3ED21E-F510-DD54-C0C8-1BDB888845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44" y="650450"/>
            <a:ext cx="6049719" cy="53921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7D3B67-3A82-4A54-855C-1CCF605DB9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7463" y="650450"/>
            <a:ext cx="5229955" cy="16290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C7177D-A30B-536F-EA3F-425C1A36247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078"/>
          <a:stretch/>
        </p:blipFill>
        <p:spPr>
          <a:xfrm>
            <a:off x="6225320" y="2851611"/>
            <a:ext cx="5966680" cy="293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070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B182F2E1-6D98-DCBC-2294-FCD3155595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3A48B26F-3583-4AB2-27DF-7DEA0C176C3D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C99BC62D-1150-8845-F70E-59618B65E4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604A4B-05CC-F5AA-E90E-1993EA88A2D3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endParaRPr lang="en-US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Content Placeholder 4">
            <a:extLst>
              <a:ext uri="{FF2B5EF4-FFF2-40B4-BE49-F238E27FC236}">
                <a16:creationId xmlns:a16="http://schemas.microsoft.com/office/drawing/2014/main" id="{4646D385-F261-8A76-C685-89EC590261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80" y="596779"/>
            <a:ext cx="5594358" cy="5174323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BD99EBF-D561-055B-4739-2E95D13CC2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6919" y="752521"/>
            <a:ext cx="6165122" cy="517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880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>
          <a:extLst>
            <a:ext uri="{FF2B5EF4-FFF2-40B4-BE49-F238E27FC236}">
              <a16:creationId xmlns:a16="http://schemas.microsoft.com/office/drawing/2014/main" id="{75A7C9EC-E9B2-0A8F-27D4-78B3EEBFA6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>
            <a:extLst>
              <a:ext uri="{FF2B5EF4-FFF2-40B4-BE49-F238E27FC236}">
                <a16:creationId xmlns:a16="http://schemas.microsoft.com/office/drawing/2014/main" id="{D8DA66BD-1630-D5C1-A178-1513ADD541CF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Department Of Computer Engineering, Watumull Institute, 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May 2024-25</a:t>
            </a:r>
            <a:endParaRPr dirty="0"/>
          </a:p>
        </p:txBody>
      </p:sp>
      <p:pic>
        <p:nvPicPr>
          <p:cNvPr id="103" name="Google Shape;103;p3">
            <a:extLst>
              <a:ext uri="{FF2B5EF4-FFF2-40B4-BE49-F238E27FC236}">
                <a16:creationId xmlns:a16="http://schemas.microsoft.com/office/drawing/2014/main" id="{B09B1901-057F-40B1-CF47-0129A5CADD8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8853" y="6239434"/>
            <a:ext cx="541076" cy="48510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05455E-F444-9F24-652B-0B69D6D6CF7E}"/>
              </a:ext>
            </a:extLst>
          </p:cNvPr>
          <p:cNvSpPr txBox="1"/>
          <p:nvPr/>
        </p:nvSpPr>
        <p:spPr>
          <a:xfrm>
            <a:off x="0" y="0"/>
            <a:ext cx="1219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u="sng" dirty="0">
                <a:solidFill>
                  <a:srgbClr val="2F549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Demonstration</a:t>
            </a:r>
          </a:p>
          <a:p>
            <a:endParaRPr lang="en-US" b="1" u="sng" dirty="0">
              <a:solidFill>
                <a:srgbClr val="2F549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C9C1D8-9B60-9EB4-EB71-C37762778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0016" y="923330"/>
            <a:ext cx="6963143" cy="485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699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516</Words>
  <Application>Microsoft Office PowerPoint</Application>
  <PresentationFormat>Widescreen</PresentationFormat>
  <Paragraphs>95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Book Antiqua</vt:lpstr>
      <vt:lpstr>Calibri</vt:lpstr>
      <vt:lpstr>Calibri Light</vt:lpstr>
      <vt:lpstr>fkGroteskNeue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saukhya patil</dc:creator>
  <cp:lastModifiedBy>saukhya patil</cp:lastModifiedBy>
  <cp:revision>5</cp:revision>
  <dcterms:created xsi:type="dcterms:W3CDTF">2025-04-16T15:57:43Z</dcterms:created>
  <dcterms:modified xsi:type="dcterms:W3CDTF">2025-04-17T05:58:33Z</dcterms:modified>
</cp:coreProperties>
</file>