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oboto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regular.fntdata"/><Relationship Id="rId14" Type="http://schemas.openxmlformats.org/officeDocument/2006/relationships/slide" Target="slides/slide9.xml"/><Relationship Id="rId17" Type="http://schemas.openxmlformats.org/officeDocument/2006/relationships/font" Target="fonts/Roboto-italic.fntdata"/><Relationship Id="rId16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18" Type="http://schemas.openxmlformats.org/officeDocument/2006/relationships/font" Target="fonts/Robo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b8ade12c2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b8ade12c2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4b8ade12c2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4b8ade12c2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4b8ade12c2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4b8ade12c2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b8ade12c2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b8ade12c2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b8ade12c2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b8ade12c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4b8ade12c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4b8ade12c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4b8ade12c2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4b8ade12c2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4b8ade12c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4b8ade12c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image" Target="../media/image6.jpg"/><Relationship Id="rId5" Type="http://schemas.openxmlformats.org/officeDocument/2006/relationships/image" Target="../media/image7.png"/><Relationship Id="rId6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2. Ukazatele.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Spojové datové struktury. Pole.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5315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petr šišlak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Pointer 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číslo, které představuje adresu v paměti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velikost pointeru záleží na architektuře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/>
              <a:t>32bit = 0x00000000 - 0xFFFFFFFF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cs"/>
              <a:t>64bit = 0x00000000</a:t>
            </a:r>
            <a:r>
              <a:rPr lang="cs"/>
              <a:t>00000000 - 0xFFFFFFFFFFFFFFFF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little endian X big endian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44525" y="183978"/>
            <a:ext cx="2044924" cy="1363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752548" y="183975"/>
            <a:ext cx="922350" cy="899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425183" y="1816350"/>
            <a:ext cx="2604740" cy="1108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02950" y="3315687"/>
            <a:ext cx="2449200" cy="1011638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866750" y="3245200"/>
            <a:ext cx="54762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734275" y="3113500"/>
            <a:ext cx="26868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rgbClr val="CC007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c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x = 10;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rgbClr val="CC0075"/>
                </a:solidFill>
                <a:latin typeface="Roboto"/>
                <a:ea typeface="Roboto"/>
                <a:cs typeface="Roboto"/>
                <a:sym typeface="Roboto"/>
              </a:rPr>
              <a:t>int</a:t>
            </a:r>
            <a:r>
              <a:rPr lang="cs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c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 ptr = </a:t>
            </a:r>
            <a:r>
              <a:rPr lang="cs" sz="2000">
                <a:solidFill>
                  <a:schemeClr val="accent2"/>
                </a:solidFill>
                <a:latin typeface="Roboto"/>
                <a:ea typeface="Roboto"/>
                <a:cs typeface="Roboto"/>
                <a:sym typeface="Roboto"/>
              </a:rPr>
              <a:t>&amp;</a:t>
            </a:r>
            <a:r>
              <a:rPr lang="c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x;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2000">
                <a:solidFill>
                  <a:srgbClr val="CD9E0C"/>
                </a:solidFill>
                <a:latin typeface="Roboto"/>
                <a:ea typeface="Roboto"/>
                <a:cs typeface="Roboto"/>
                <a:sym typeface="Roboto"/>
              </a:rPr>
              <a:t>printf</a:t>
            </a:r>
            <a:r>
              <a:rPr lang="c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(</a:t>
            </a:r>
            <a:r>
              <a:rPr lang="cs" sz="2000">
                <a:solidFill>
                  <a:srgbClr val="469225"/>
                </a:solidFill>
                <a:latin typeface="Roboto"/>
                <a:ea typeface="Roboto"/>
                <a:cs typeface="Roboto"/>
                <a:sym typeface="Roboto"/>
              </a:rPr>
              <a:t>“%d\n”</a:t>
            </a:r>
            <a:r>
              <a:rPr lang="c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, </a:t>
            </a:r>
            <a:r>
              <a:rPr lang="cs" sz="2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*</a:t>
            </a:r>
            <a:r>
              <a:rPr lang="cs" sz="2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ptr);</a:t>
            </a:r>
            <a:endParaRPr sz="20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Spojové struktury</a:t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9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= struktury založené na ukazatelích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- Singly Linked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- Doubly Linked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- Circular Linked List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- Stack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- Queue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/>
              <a:t>- Double-ended queue (Deque)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cs"/>
              <a:t>- Multi-linked list</a:t>
            </a:r>
            <a:endParaRPr/>
          </a:p>
        </p:txBody>
      </p:sp>
      <p:pic>
        <p:nvPicPr>
          <p:cNvPr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87875" y="1664075"/>
            <a:ext cx="4484674" cy="13981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021400" y="3017725"/>
            <a:ext cx="3741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 sz="1800">
                <a:solidFill>
                  <a:schemeClr val="dk2"/>
                </a:solidFill>
              </a:rPr>
              <a:t>Skip List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Jednosměrně zřetězený spojový seznam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hodnota a ukazatel na další blok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dynamická velikost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efektivní vkládání na začátek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nepřesouvání dat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šíleně moc možností</a:t>
            </a:r>
            <a:endParaRPr/>
          </a:p>
        </p:txBody>
      </p:sp>
      <p:pic>
        <p:nvPicPr>
          <p:cNvPr id="82" name="Google Shape;82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25999" y="1017725"/>
            <a:ext cx="4209249" cy="402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00" y="1123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Dvousměrně zřetězený spojový seznam</a:t>
            </a:r>
            <a:endParaRPr/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02388" y="1753200"/>
            <a:ext cx="3539219" cy="22669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30449" y="202675"/>
            <a:ext cx="4872524" cy="4588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Pole (Array)</a:t>
            </a:r>
            <a:endParaRPr/>
          </a:p>
        </p:txBody>
      </p:sp>
      <p:sp>
        <p:nvSpPr>
          <p:cNvPr id="101" name="Google Shape;10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všechny prvky pole jsou uloženy hned za sebou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všechny prvky mají stejnou velikost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indexujeme od nuly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rychlý přístup k libovolnému prvku pomocí indexu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66175" y="377500"/>
            <a:ext cx="4067650" cy="476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0"/>
          <p:cNvSpPr txBox="1"/>
          <p:nvPr>
            <p:ph type="title"/>
          </p:nvPr>
        </p:nvSpPr>
        <p:spPr>
          <a:xfrm>
            <a:off x="311700" y="445025"/>
            <a:ext cx="38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Array</a:t>
            </a:r>
            <a:endParaRPr/>
          </a:p>
        </p:txBody>
      </p:sp>
      <p:sp>
        <p:nvSpPr>
          <p:cNvPr id="108" name="Google Shape;108;p20"/>
          <p:cNvSpPr txBox="1"/>
          <p:nvPr>
            <p:ph idx="1" type="body"/>
          </p:nvPr>
        </p:nvSpPr>
        <p:spPr>
          <a:xfrm>
            <a:off x="311700" y="1152475"/>
            <a:ext cx="38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highlight>
                  <a:srgbClr val="69AA4D"/>
                </a:highlight>
              </a:rPr>
              <a:t>+</a:t>
            </a:r>
            <a:endParaRPr>
              <a:solidFill>
                <a:schemeClr val="dk1"/>
              </a:solidFill>
              <a:highlight>
                <a:srgbClr val="69AA4D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rychlý přístup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nízká režie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efektivní paměťové využití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highlight>
                  <a:srgbClr val="FF0000"/>
                </a:highlight>
              </a:rPr>
              <a:t>-</a:t>
            </a:r>
            <a:r>
              <a:rPr lang="cs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pevná velikost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vkládání a mazání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nevyužitý prostor</a:t>
            </a:r>
            <a:endParaRPr/>
          </a:p>
        </p:txBody>
      </p:sp>
      <p:sp>
        <p:nvSpPr>
          <p:cNvPr id="109" name="Google Shape;109;p20"/>
          <p:cNvSpPr txBox="1"/>
          <p:nvPr>
            <p:ph type="title"/>
          </p:nvPr>
        </p:nvSpPr>
        <p:spPr>
          <a:xfrm>
            <a:off x="4864650" y="509825"/>
            <a:ext cx="383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/>
              <a:t>Linked List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4864650" y="1217275"/>
            <a:ext cx="38334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highlight>
                  <a:srgbClr val="6AA84F"/>
                </a:highlight>
              </a:rPr>
              <a:t>+</a:t>
            </a:r>
            <a:endParaRPr>
              <a:solidFill>
                <a:schemeClr val="dk1"/>
              </a:solidFill>
              <a:highlight>
                <a:srgbClr val="6AA84F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dynamická velikost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efektivní vkládání a mazání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paměťová efektivnost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cs">
                <a:solidFill>
                  <a:schemeClr val="dk1"/>
                </a:solidFill>
                <a:highlight>
                  <a:srgbClr val="FF0000"/>
                </a:highlight>
              </a:rPr>
              <a:t>-</a:t>
            </a:r>
            <a:endParaRPr>
              <a:solidFill>
                <a:schemeClr val="dk1"/>
              </a:solidFill>
              <a:highlight>
                <a:srgbClr val="FF0000"/>
              </a:highlight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paměťová neefektivnost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pomalejší přístup k datům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cs"/>
              <a:t>pomalý přístup k libovolnému prvku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cs"/>
              <a:t>děkuju za pozornost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