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8" r:id="rId6"/>
    <p:sldId id="262" r:id="rId7"/>
    <p:sldId id="263" r:id="rId8"/>
    <p:sldId id="265" r:id="rId9"/>
    <p:sldId id="267" r:id="rId10"/>
    <p:sldId id="266" r:id="rId11"/>
    <p:sldId id="269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9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DB2F90-6104-40DD-B983-8B1A25B29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E512D25-F781-13A0-B97A-512AD3A29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32E33B-781F-1C0F-7AFB-31A246B7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D36D-FAEF-429D-9D14-2CDB953F34DB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34B5A45-3F1D-756B-D363-E1CF87CB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8D7D00A-F800-C7E0-ACE3-48446683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5100-E033-46F7-9197-E9493B4B44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687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835C7E-F2D6-93C4-C1E2-7220F4F4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A24FA59-0862-F04A-A9C7-3E050B28A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B93BD9-A40E-B1F2-7018-B16127DE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D36D-FAEF-429D-9D14-2CDB953F34DB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D3D7DE2-2380-2312-AD24-12D37B2C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9D95D0-6FC0-4CB5-DD18-6D009037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5100-E033-46F7-9197-E9493B4B44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931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651285F-05D5-DEEE-66B2-BBD5C4D5E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2295BA3-89DB-2F5D-636E-2C914935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8A2896B-A48F-43DE-019E-92722F6C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D36D-FAEF-429D-9D14-2CDB953F34DB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5BB5F35-E204-AC26-425B-4A68344B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1A5E035-7382-08AC-5F0A-EE7B00F0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5100-E033-46F7-9197-E9493B4B44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787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23817-7AEC-F2E6-AA9C-7B6D809C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B964F6-5035-AF29-95CF-074A3B3B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C0E2D9-3AA5-3CED-B25D-69C58715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D36D-FAEF-429D-9D14-2CDB953F34DB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633C7CE-2D83-8108-281A-FB7CECC1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D351957-47AD-5FE2-1CE8-4FF21783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5100-E033-46F7-9197-E9493B4B44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227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942682-346A-3F08-1770-6667D22B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D1981A-9246-CC83-E3FC-78454266A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C07EB6-B1CF-4880-EB54-7F1F44AD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D36D-FAEF-429D-9D14-2CDB953F34DB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9BD4898-D745-65C7-E7D2-46A14E58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A800F47-23A3-AC59-EEA4-70A46C26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5100-E033-46F7-9197-E9493B4B44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560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311E9F-33C5-C85F-A8F1-E126E185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9D50B7-A685-E317-B827-289FF478C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2639ABD-503E-9316-5E37-511B01068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3BA0822-24E2-EF2E-6097-68DBAA10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D36D-FAEF-429D-9D14-2CDB953F34DB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3F6E6FB-3B99-5A39-DCD5-DDBB2805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0409AA6-B10E-D5C2-C98B-A8272C30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5100-E033-46F7-9197-E9493B4B44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171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929887-07E5-4897-E98D-6570A49C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9856F5D-F433-E485-F12E-7E5CD4097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AFF8A50-B16A-1429-21B8-5A5ABE4B0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832A758-E08D-D768-432E-449C9AFC3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A49608E-2C46-EF37-2989-10199FA76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977577E-4987-6F16-4FF0-00B382BB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D36D-FAEF-429D-9D14-2CDB953F34DB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BAB7480-1675-739F-7C68-4D962BB4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7F29547-0C94-E8E5-1951-5B837EE6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5100-E033-46F7-9197-E9493B4B44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910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9A7082-D09C-A760-4D6C-EE931E3F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EA86ABF-D612-64E9-1644-42219F5C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D36D-FAEF-429D-9D14-2CDB953F34DB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982B4A5-9DD5-FC4D-B545-8E96F188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602E19D-CD88-BC06-CDD2-5DDBAAD0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5100-E033-46F7-9197-E9493B4B44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662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924CD40-6FE6-EF94-9980-94204102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D36D-FAEF-429D-9D14-2CDB953F34DB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48E1C23-DA60-EE60-E784-426A171B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0F943B0-34C6-D741-3F1E-07DA9284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5100-E033-46F7-9197-E9493B4B44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155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B706C4-75B9-E504-C49C-BF7BBFC5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80553D-7329-97BD-1722-18F9F010E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191473-7A84-ACB3-4025-EF97CC614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CF728B5-4389-14EA-5F01-FD400363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D36D-FAEF-429D-9D14-2CDB953F34DB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91B2E94-4850-EE4F-0B7B-29A53590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166F1F2-7991-69A0-112A-9FF766F8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5100-E033-46F7-9197-E9493B4B44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166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B06F4B-A4A7-7889-5723-344A6B8C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9A16778-8EB7-FD14-852E-DBC0AD3F1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958C394-68AB-CE68-D994-024FA5DA0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D4D7DE7-1EDF-BBA1-8FD1-605A4F64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D36D-FAEF-429D-9D14-2CDB953F34DB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48561C-FE7F-85BD-A0BA-7172C377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A8B4CF5-2844-7063-D2BA-2E1D50F3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5100-E033-46F7-9197-E9493B4B44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217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57DBD96-04ED-F659-9D54-08A33E98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EE6FD28-8331-23D0-F849-B6E4A9FC1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76674C-2DC6-B778-DC58-AB99DDD81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C3D36D-FAEF-429D-9D14-2CDB953F34DB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028224-3B06-5DBE-20F9-948C60388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57810B8-64E9-ECBE-2B5D-62945625D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E55100-E033-46F7-9197-E9493B4B44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586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1032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7" name="Arc 1034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CAA6E3E-6AFA-873F-464B-87B44C5E4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cs-CZ">
                <a:solidFill>
                  <a:srgbClr val="FFFFFF"/>
                </a:solidFill>
              </a:rPr>
              <a:t>Fronta a zásobník</a:t>
            </a:r>
          </a:p>
        </p:txBody>
      </p:sp>
      <p:sp>
        <p:nvSpPr>
          <p:cNvPr id="1048" name="Oval 1036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long queue of people Stock Photo - Alamy">
            <a:extLst>
              <a:ext uri="{FF2B5EF4-FFF2-40B4-BE49-F238E27FC236}">
                <a16:creationId xmlns:a16="http://schemas.microsoft.com/office/drawing/2014/main" id="{A00A0BCB-9E88-1899-7DE6-2145E58B7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0029" y="449032"/>
            <a:ext cx="2867881" cy="2351662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z. 58 Magazine Rifle Weapon 7.62×39mm, high grade trademark, angle, watch  Accessory png | PNGEgg">
            <a:extLst>
              <a:ext uri="{FF2B5EF4-FFF2-40B4-BE49-F238E27FC236}">
                <a16:creationId xmlns:a16="http://schemas.microsoft.com/office/drawing/2014/main" id="{DB979F8C-29E5-84EB-6D8B-DA7D8F447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279" y="4313738"/>
            <a:ext cx="2899242" cy="1707886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040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3EF8E-9A77-B1C8-3E4D-20D84FCEF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2ECC49B2-D3A6-1879-BCCF-F198E0C9A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C72F48DC-07E6-984B-9752-93287B25E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33166C4-D613-88B9-2463-3E39B6A9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Časová složitost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F1AE6322-4D1D-C122-30EE-B2247F477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A0FB39-32CC-456F-D333-F33D8BE7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E74A53F-97CA-8424-8798-F3E7F48D0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1444360"/>
            <a:ext cx="7937500" cy="529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23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8759E-8978-098C-6152-16FFDF7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8E8AA55-C5CA-46C6-5851-79484AF6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495E1DD-1574-0422-F54A-3D8C8439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F0AB356-44AF-5FDD-CC8A-94AF536B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Děkuji za pozornost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38B439AC-5EC7-175B-2E1A-E89DB693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DE838D-F43D-3516-0D4D-052D5F6BE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166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EE0D49A-8202-B9A3-8856-E49FF55A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Fronta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A94DF8-F4C2-C372-7C77-B141C80B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FIFO (First In, First Out)</a:t>
            </a:r>
            <a:endParaRPr lang="cs-CZ" dirty="0"/>
          </a:p>
          <a:p>
            <a:r>
              <a:rPr lang="cs-CZ" dirty="0"/>
              <a:t>Prvky se do fronty přidávají na konec a odebírají se z jejího začátku</a:t>
            </a:r>
          </a:p>
          <a:p>
            <a:r>
              <a:rPr lang="cs-CZ" dirty="0"/>
              <a:t>Jako fronta na banány, kdo první přijde, první nakoupí</a:t>
            </a:r>
          </a:p>
          <a:p>
            <a:r>
              <a:rPr lang="cs-CZ" dirty="0"/>
              <a:t>Základní operace:</a:t>
            </a:r>
          </a:p>
          <a:p>
            <a:pPr lvl="1"/>
            <a:r>
              <a:rPr lang="cs-CZ" dirty="0" err="1"/>
              <a:t>Enqueue</a:t>
            </a:r>
            <a:r>
              <a:rPr lang="cs-CZ" dirty="0"/>
              <a:t> – přidání prvku na konec</a:t>
            </a:r>
          </a:p>
          <a:p>
            <a:pPr lvl="1"/>
            <a:r>
              <a:rPr lang="cs-CZ" dirty="0" err="1"/>
              <a:t>Dequeue</a:t>
            </a:r>
            <a:r>
              <a:rPr lang="cs-CZ" dirty="0"/>
              <a:t> – odebrání prvku ze začátku</a:t>
            </a:r>
          </a:p>
          <a:p>
            <a:pPr lvl="1"/>
            <a:r>
              <a:rPr lang="cs-CZ" dirty="0" err="1"/>
              <a:t>Peek</a:t>
            </a:r>
            <a:r>
              <a:rPr lang="cs-CZ" dirty="0"/>
              <a:t> – podívá se na prvek na začátku, ale neodebere ho</a:t>
            </a:r>
          </a:p>
        </p:txBody>
      </p:sp>
    </p:spTree>
    <p:extLst>
      <p:ext uri="{BB962C8B-B14F-4D97-AF65-F5344CB8AC3E}">
        <p14:creationId xmlns:p14="http://schemas.microsoft.com/office/powerpoint/2010/main" val="2142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85C2C1A-4083-5333-131A-BDCD0D10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Fronta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Cheerful young man, over white — Stock Photo © g_studio #20030237">
            <a:extLst>
              <a:ext uri="{FF2B5EF4-FFF2-40B4-BE49-F238E27FC236}">
                <a16:creationId xmlns:a16="http://schemas.microsoft.com/office/drawing/2014/main" id="{D9086778-747F-4079-C1E0-C6832A65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12" y="3459951"/>
            <a:ext cx="1383938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lack man smiling hi-res stock photography and images - Alamy">
            <a:extLst>
              <a:ext uri="{FF2B5EF4-FFF2-40B4-BE49-F238E27FC236}">
                <a16:creationId xmlns:a16="http://schemas.microsoft.com/office/drawing/2014/main" id="{CFCF3295-D8A5-C71E-41B3-4B14F095E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988" y="3423000"/>
            <a:ext cx="1644288" cy="188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,292,718 Men Man Stock Photos - Free &amp; Royalty-Free Stock Photos from  Dreamstime">
            <a:extLst>
              <a:ext uri="{FF2B5EF4-FFF2-40B4-BE49-F238E27FC236}">
                <a16:creationId xmlns:a16="http://schemas.microsoft.com/office/drawing/2014/main" id="{26A646D7-CD2D-A298-EB4D-14E57B5D2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91" y="3429000"/>
            <a:ext cx="1734414" cy="209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gry black man stock photo © zdenkam (#6763526) | Stockfresh">
            <a:extLst>
              <a:ext uri="{FF2B5EF4-FFF2-40B4-BE49-F238E27FC236}">
                <a16:creationId xmlns:a16="http://schemas.microsoft.com/office/drawing/2014/main" id="{60BBC05B-8D6D-0DCF-8DB7-50EB51B22D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08" y="1690688"/>
            <a:ext cx="1387318" cy="207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155C8045-AF79-8FCF-6046-5F773C2D37FC}"/>
              </a:ext>
            </a:extLst>
          </p:cNvPr>
          <p:cNvSpPr/>
          <p:nvPr/>
        </p:nvSpPr>
        <p:spPr>
          <a:xfrm>
            <a:off x="11568557" y="3352800"/>
            <a:ext cx="204216" cy="20387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0BA09A12-0148-5FD6-3C4B-C869046BAB29}"/>
              </a:ext>
            </a:extLst>
          </p:cNvPr>
          <p:cNvSpPr txBox="1"/>
          <p:nvPr/>
        </p:nvSpPr>
        <p:spPr>
          <a:xfrm>
            <a:off x="10775468" y="2783660"/>
            <a:ext cx="148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/>
              <a:t>Začátek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3D01A373-199E-FF4E-C99B-8BE49CCE6FDF}"/>
              </a:ext>
            </a:extLst>
          </p:cNvPr>
          <p:cNvSpPr txBox="1"/>
          <p:nvPr/>
        </p:nvSpPr>
        <p:spPr>
          <a:xfrm>
            <a:off x="2785959" y="1665106"/>
            <a:ext cx="268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 err="1"/>
              <a:t>Enqueue</a:t>
            </a:r>
            <a:endParaRPr lang="cs-CZ" sz="2800" b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61171DF-184A-A800-25A3-81EF61B976AD}"/>
              </a:ext>
            </a:extLst>
          </p:cNvPr>
          <p:cNvSpPr txBox="1"/>
          <p:nvPr/>
        </p:nvSpPr>
        <p:spPr>
          <a:xfrm>
            <a:off x="8876981" y="2253588"/>
            <a:ext cx="179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 err="1"/>
              <a:t>Dequeue</a:t>
            </a:r>
            <a:endParaRPr lang="cs-CZ" sz="2800" b="1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167F38D5-14B0-5F7E-6A4E-C4596B76D3FF}"/>
              </a:ext>
            </a:extLst>
          </p:cNvPr>
          <p:cNvSpPr/>
          <p:nvPr/>
        </p:nvSpPr>
        <p:spPr>
          <a:xfrm>
            <a:off x="5524768" y="3429000"/>
            <a:ext cx="204216" cy="20387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6FCE788A-D0C0-4DC8-5D8B-7D8A52943CF0}"/>
              </a:ext>
            </a:extLst>
          </p:cNvPr>
          <p:cNvSpPr txBox="1"/>
          <p:nvPr/>
        </p:nvSpPr>
        <p:spPr>
          <a:xfrm>
            <a:off x="5011051" y="2685965"/>
            <a:ext cx="120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/>
              <a:t>Konec</a:t>
            </a:r>
          </a:p>
        </p:txBody>
      </p:sp>
      <p:pic>
        <p:nvPicPr>
          <p:cNvPr id="2058" name="Picture 10" descr="Prison PNG Transparent Images Free Download | Vector Files | Pngtree">
            <a:extLst>
              <a:ext uri="{FF2B5EF4-FFF2-40B4-BE49-F238E27FC236}">
                <a16:creationId xmlns:a16="http://schemas.microsoft.com/office/drawing/2014/main" id="{C42C4046-282F-D1D7-EEBB-EFC22D7D4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948" y="164624"/>
            <a:ext cx="25781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0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2.08333E-7 0.1118 C 2.08333E-7 0.16203 0.07383 0.22384 0.13372 0.22384 L 0.26758 0.22384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2" y="1118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11111E-6 L -0.12696 0.006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-0.13646 0.0032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2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15599 -0.015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-78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58 0.22384 L 0.42474 0.2300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30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646 0.00324 L -4.16667E-6 -1.85185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5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96 0.00625 L 4.0766E-17 -1.11111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15196 -0.0194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-41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-0.01064 L 0.00274 -0.01064 C 0.00352 -0.01689 0.00469 -0.02291 0.00482 -0.02916 C 0.0056 -0.0743 0.00508 -0.05902 0.0017 -0.08657 C 0.00026 -0.09907 -0.00078 -0.11157 -0.00247 -0.12361 C -0.00312 -0.1287 -0.00403 -0.13356 -0.00455 -0.13842 C -0.00533 -0.14583 -0.00664 -0.16064 -0.00664 -0.16064 C -0.00599 -0.19375 -0.00586 -0.21643 -0.00455 -0.24768 C -0.00429 -0.25393 -0.00377 -0.26018 -0.00351 -0.2662 C -0.00377 -0.28912 -0.00364 -0.31203 -0.00455 -0.33472 C -0.00468 -0.33935 -0.00612 -0.34328 -0.00664 -0.34768 C -0.00755 -0.35648 -0.0069 -0.36551 -0.00872 -0.37361 C -0.0095 -0.37731 -0.01145 -0.3868 -0.01289 -0.39027 C -0.0151 -0.39606 -0.0177 -0.40162 -0.02018 -0.40694 C -0.02148 -0.41018 -0.02252 -0.41388 -0.02435 -0.4162 C -0.03593 -0.43287 -0.02239 -0.41458 -0.04414 -0.43657 C -0.04648 -0.43912 -0.04882 -0.44213 -0.05143 -0.44398 C -0.05442 -0.44652 -0.05755 -0.44814 -0.0608 -0.44953 C -0.09531 -0.46597 -0.07617 -0.45601 -0.10247 -0.4662 C -0.10664 -0.46805 -0.11067 -0.47083 -0.11497 -0.47176 C -0.12252 -0.47384 -0.13033 -0.47314 -0.13789 -0.47546 C -0.14166 -0.47685 -0.14544 -0.4787 -0.14935 -0.47916 C -0.16588 -0.48125 -0.19935 -0.48287 -0.19935 -0.48287 L -0.28268 -0.48101 C -0.28919 -0.48078 -0.29583 -0.48009 -0.30247 -0.47916 C -0.31849 -0.47708 -0.30299 -0.47731 -0.3138 -0.47731 L -0.30976 -0.47916 L -0.30976 -0.47916 " pathEditMode="relative" ptsTypes="AAAAAAAAAAAAAAAAAAAAAAAAAAAA">
                                      <p:cBhvr>
                                        <p:cTn id="43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9" grpId="0" animBg="1"/>
      <p:bldP spid="9" grpId="1" animBg="1"/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C6618-C347-9BA3-7E9C-AAC96253A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D5F1990E-D8D3-F92E-C284-D80D4FFC9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B7435EAE-7AED-8319-56B2-E3B85D1EA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4628D120-79B7-0277-9301-F64A310D0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9693CC5F-AEAF-F0AC-EED3-197DF52EB5A0}"/>
              </a:ext>
            </a:extLst>
          </p:cNvPr>
          <p:cNvSpPr txBox="1">
            <a:spLocks/>
          </p:cNvSpPr>
          <p:nvPr/>
        </p:nvSpPr>
        <p:spPr>
          <a:xfrm>
            <a:off x="707136" y="4039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Využití fronty</a:t>
            </a:r>
          </a:p>
        </p:txBody>
      </p:sp>
      <p:sp>
        <p:nvSpPr>
          <p:cNvPr id="9" name="Zástupný obsah 2">
            <a:extLst>
              <a:ext uri="{FF2B5EF4-FFF2-40B4-BE49-F238E27FC236}">
                <a16:creationId xmlns:a16="http://schemas.microsoft.com/office/drawing/2014/main" id="{99490084-3943-35EF-81EF-DF253306C6C8}"/>
              </a:ext>
            </a:extLst>
          </p:cNvPr>
          <p:cNvSpPr txBox="1">
            <a:spLocks/>
          </p:cNvSpPr>
          <p:nvPr/>
        </p:nvSpPr>
        <p:spPr>
          <a:xfrm>
            <a:off x="828161" y="19153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Tisková fronta</a:t>
            </a:r>
          </a:p>
          <a:p>
            <a:r>
              <a:rPr lang="cs-CZ" dirty="0"/>
              <a:t>BFS</a:t>
            </a:r>
          </a:p>
          <a:p>
            <a:r>
              <a:rPr lang="cs-CZ" dirty="0"/>
              <a:t>Síťová komunikace</a:t>
            </a:r>
          </a:p>
          <a:p>
            <a:r>
              <a:rPr lang="cs-CZ" dirty="0"/>
              <a:t>Plánování procesů v OS</a:t>
            </a:r>
          </a:p>
          <a:p>
            <a:r>
              <a:rPr lang="cs-CZ" dirty="0"/>
              <a:t>Školní jídelna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71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2EA35-EEC1-6301-6BA2-A96C3E6CC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84BCD60-AF26-D38B-D03A-EA4071D1F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247C3604-B241-3F1E-DC9E-BEEF5046A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F44D139A-8D60-410C-E08F-2B9EB4E71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299968F8-EF16-EB33-2567-8A5918A13D73}"/>
              </a:ext>
            </a:extLst>
          </p:cNvPr>
          <p:cNvSpPr txBox="1">
            <a:spLocks/>
          </p:cNvSpPr>
          <p:nvPr/>
        </p:nvSpPr>
        <p:spPr>
          <a:xfrm>
            <a:off x="707136" y="4039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Implementace fronty</a:t>
            </a:r>
          </a:p>
        </p:txBody>
      </p:sp>
      <p:sp>
        <p:nvSpPr>
          <p:cNvPr id="9" name="Zástupný obsah 2">
            <a:extLst>
              <a:ext uri="{FF2B5EF4-FFF2-40B4-BE49-F238E27FC236}">
                <a16:creationId xmlns:a16="http://schemas.microsoft.com/office/drawing/2014/main" id="{046AD326-9AFF-DD3A-97EF-430A8BF28888}"/>
              </a:ext>
            </a:extLst>
          </p:cNvPr>
          <p:cNvSpPr txBox="1">
            <a:spLocks/>
          </p:cNvSpPr>
          <p:nvPr/>
        </p:nvSpPr>
        <p:spPr>
          <a:xfrm>
            <a:off x="828161" y="19153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7DE4C219-5A17-B7F2-7901-928BD793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66" y="1591878"/>
            <a:ext cx="3550439" cy="4203721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98E8C2F-2E60-31EA-9FBE-087E3963D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56" y="943626"/>
            <a:ext cx="4112695" cy="566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0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73FF9-4202-1B75-5521-2290F0CE1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0371B20-40FB-99C3-0EB2-391FD92CD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F60EBE4C-7DFE-6821-B418-841540C3F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8FBD60-58F2-E626-EC2B-E6DF5B92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61848E70-7B4B-0B46-3BF2-68BA6FAB9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8A0638-186B-FB04-2655-82C0F1F34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cs-CZ" dirty="0"/>
              <a:t>FILO (</a:t>
            </a:r>
            <a:r>
              <a:rPr lang="cs-CZ" dirty="0" err="1"/>
              <a:t>First</a:t>
            </a:r>
            <a:r>
              <a:rPr lang="cs-CZ" dirty="0"/>
              <a:t> In, Last Out)</a:t>
            </a:r>
          </a:p>
          <a:p>
            <a:r>
              <a:rPr lang="cs-CZ" dirty="0"/>
              <a:t>Prvky se přidávají na konec a z konce se také odebírají</a:t>
            </a:r>
          </a:p>
          <a:p>
            <a:r>
              <a:rPr lang="cs-CZ" dirty="0"/>
              <a:t>Jako zásobník u zbraně, náboj úplně nahoře se vystřelí první</a:t>
            </a:r>
          </a:p>
          <a:p>
            <a:r>
              <a:rPr lang="cs-CZ" dirty="0"/>
              <a:t>Základní operace:</a:t>
            </a:r>
          </a:p>
          <a:p>
            <a:pPr lvl="1"/>
            <a:r>
              <a:rPr lang="cs-CZ" dirty="0" err="1"/>
              <a:t>Push</a:t>
            </a:r>
            <a:r>
              <a:rPr lang="cs-CZ" dirty="0"/>
              <a:t> – přidání prvku na konec</a:t>
            </a:r>
          </a:p>
          <a:p>
            <a:pPr lvl="1"/>
            <a:r>
              <a:rPr lang="cs-CZ" dirty="0"/>
              <a:t>Pop – odebrání prvku z konce</a:t>
            </a:r>
          </a:p>
          <a:p>
            <a:pPr lvl="1"/>
            <a:r>
              <a:rPr lang="cs-CZ" dirty="0" err="1"/>
              <a:t>Peek</a:t>
            </a:r>
            <a:r>
              <a:rPr lang="cs-CZ" dirty="0"/>
              <a:t> – podívá se na prvek na konci, ale neodebere ho</a:t>
            </a:r>
          </a:p>
        </p:txBody>
      </p:sp>
    </p:spTree>
    <p:extLst>
      <p:ext uri="{BB962C8B-B14F-4D97-AF65-F5344CB8AC3E}">
        <p14:creationId xmlns:p14="http://schemas.microsoft.com/office/powerpoint/2010/main" val="394142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0AE62-0A3D-A687-7B84-418111567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208A021-0945-D373-2A00-775783395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26F6B542-9794-BA17-343B-F7C3BB043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3B18419-9924-9829-B223-4107EA08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B273FA65-796C-7EBD-412A-9CC614839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blouk 5">
            <a:extLst>
              <a:ext uri="{FF2B5EF4-FFF2-40B4-BE49-F238E27FC236}">
                <a16:creationId xmlns:a16="http://schemas.microsoft.com/office/drawing/2014/main" id="{66A82DB4-0361-BA5F-473E-902A440B5EE9}"/>
              </a:ext>
            </a:extLst>
          </p:cNvPr>
          <p:cNvSpPr/>
          <p:nvPr/>
        </p:nvSpPr>
        <p:spPr>
          <a:xfrm rot="5400000">
            <a:off x="719303" y="-1346799"/>
            <a:ext cx="8574168" cy="6909237"/>
          </a:xfrm>
          <a:prstGeom prst="arc">
            <a:avLst>
              <a:gd name="adj1" fmla="val 16291856"/>
              <a:gd name="adj2" fmla="val 215570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louk 6">
            <a:extLst>
              <a:ext uri="{FF2B5EF4-FFF2-40B4-BE49-F238E27FC236}">
                <a16:creationId xmlns:a16="http://schemas.microsoft.com/office/drawing/2014/main" id="{A91D2069-DD2A-942E-E88C-7A9745A410A6}"/>
              </a:ext>
            </a:extLst>
          </p:cNvPr>
          <p:cNvSpPr/>
          <p:nvPr/>
        </p:nvSpPr>
        <p:spPr>
          <a:xfrm rot="5400000">
            <a:off x="125960" y="-1505271"/>
            <a:ext cx="6858001" cy="6909237"/>
          </a:xfrm>
          <a:prstGeom prst="arc">
            <a:avLst>
              <a:gd name="adj1" fmla="val 16291856"/>
              <a:gd name="adj2" fmla="val 204436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3074" name="Picture 2" descr="Ammo | Armscor International, Inc">
            <a:extLst>
              <a:ext uri="{FF2B5EF4-FFF2-40B4-BE49-F238E27FC236}">
                <a16:creationId xmlns:a16="http://schemas.microsoft.com/office/drawing/2014/main" id="{4881C8A6-042C-68E6-02DA-5C2415A7C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8844">
            <a:off x="4847571" y="5031125"/>
            <a:ext cx="919294" cy="123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5F89A92B-030D-E52F-9D9B-62684B81F156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>
            <a:off x="4687637" y="5188799"/>
            <a:ext cx="372250" cy="1205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E4A339C3-B694-E71F-A1AD-A38545CD10CA}"/>
              </a:ext>
            </a:extLst>
          </p:cNvPr>
          <p:cNvCxnSpPr/>
          <p:nvPr/>
        </p:nvCxnSpPr>
        <p:spPr>
          <a:xfrm>
            <a:off x="5385816" y="4850390"/>
            <a:ext cx="589477" cy="1368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Ammo | Armscor International, Inc">
            <a:extLst>
              <a:ext uri="{FF2B5EF4-FFF2-40B4-BE49-F238E27FC236}">
                <a16:creationId xmlns:a16="http://schemas.microsoft.com/office/drawing/2014/main" id="{2B962724-8F79-FC8E-A1C8-765AE25F5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87038">
            <a:off x="5691710" y="4625906"/>
            <a:ext cx="919294" cy="123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E89C450F-65C1-8E90-4F2D-412D26B2B91D}"/>
              </a:ext>
            </a:extLst>
          </p:cNvPr>
          <p:cNvCxnSpPr/>
          <p:nvPr/>
        </p:nvCxnSpPr>
        <p:spPr>
          <a:xfrm>
            <a:off x="6129463" y="4224939"/>
            <a:ext cx="858222" cy="14214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Ammo | Armscor International, Inc">
            <a:extLst>
              <a:ext uri="{FF2B5EF4-FFF2-40B4-BE49-F238E27FC236}">
                <a16:creationId xmlns:a16="http://schemas.microsoft.com/office/drawing/2014/main" id="{C7779155-4A1E-5BF8-3E3D-D61A6F84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39215">
            <a:off x="6470393" y="3958960"/>
            <a:ext cx="919294" cy="123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C039D08B-A17D-EE99-4609-C57FA818444E}"/>
              </a:ext>
            </a:extLst>
          </p:cNvPr>
          <p:cNvCxnSpPr/>
          <p:nvPr/>
        </p:nvCxnSpPr>
        <p:spPr>
          <a:xfrm>
            <a:off x="6574536" y="3584448"/>
            <a:ext cx="1089036" cy="1197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Ammo | Armscor International, Inc">
            <a:extLst>
              <a:ext uri="{FF2B5EF4-FFF2-40B4-BE49-F238E27FC236}">
                <a16:creationId xmlns:a16="http://schemas.microsoft.com/office/drawing/2014/main" id="{CE8EB721-31C0-ACE3-A420-5CDD835D5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87790" y="-41370"/>
            <a:ext cx="919294" cy="123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0B079696-6864-4B8D-DCF6-7678BF647271}"/>
              </a:ext>
            </a:extLst>
          </p:cNvPr>
          <p:cNvCxnSpPr>
            <a:cxnSpLocks/>
          </p:cNvCxnSpPr>
          <p:nvPr/>
        </p:nvCxnSpPr>
        <p:spPr>
          <a:xfrm>
            <a:off x="6930040" y="2753456"/>
            <a:ext cx="1230657" cy="1161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Ammo | Armscor International, Inc">
            <a:extLst>
              <a:ext uri="{FF2B5EF4-FFF2-40B4-BE49-F238E27FC236}">
                <a16:creationId xmlns:a16="http://schemas.microsoft.com/office/drawing/2014/main" id="{EB1FB404-5D6C-F177-89F7-D8331497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74627" y="-6707"/>
            <a:ext cx="919294" cy="123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E3C4B879-3B70-450A-80DA-568F232D7D9E}"/>
              </a:ext>
            </a:extLst>
          </p:cNvPr>
          <p:cNvCxnSpPr>
            <a:stCxn id="7" idx="0"/>
            <a:endCxn id="6" idx="0"/>
          </p:cNvCxnSpPr>
          <p:nvPr/>
        </p:nvCxnSpPr>
        <p:spPr>
          <a:xfrm>
            <a:off x="7008327" y="2041643"/>
            <a:ext cx="1451878" cy="158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4584E01A-4A6F-1571-FD36-6853190A00F9}"/>
              </a:ext>
            </a:extLst>
          </p:cNvPr>
          <p:cNvSpPr txBox="1"/>
          <p:nvPr/>
        </p:nvSpPr>
        <p:spPr>
          <a:xfrm>
            <a:off x="3245371" y="5658426"/>
            <a:ext cx="1574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/>
              <a:t>Začátek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A9D50F9F-A6CC-85F6-F184-24B611E09526}"/>
              </a:ext>
            </a:extLst>
          </p:cNvPr>
          <p:cNvSpPr txBox="1"/>
          <p:nvPr/>
        </p:nvSpPr>
        <p:spPr>
          <a:xfrm>
            <a:off x="6815083" y="3343184"/>
            <a:ext cx="212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/>
              <a:t>Konec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200235FE-91E9-FE9E-DA9E-3A77972CCBB9}"/>
              </a:ext>
            </a:extLst>
          </p:cNvPr>
          <p:cNvSpPr txBox="1"/>
          <p:nvPr/>
        </p:nvSpPr>
        <p:spPr>
          <a:xfrm>
            <a:off x="8930888" y="1019880"/>
            <a:ext cx="159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 err="1"/>
              <a:t>Push</a:t>
            </a:r>
            <a:endParaRPr lang="cs-CZ" sz="2800" b="1" dirty="0"/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C28CEEA7-F396-8D9F-6A21-D73AFCA6D856}"/>
              </a:ext>
            </a:extLst>
          </p:cNvPr>
          <p:cNvSpPr txBox="1"/>
          <p:nvPr/>
        </p:nvSpPr>
        <p:spPr>
          <a:xfrm>
            <a:off x="8944972" y="1019879"/>
            <a:ext cx="1267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/>
              <a:t>Pop</a:t>
            </a:r>
          </a:p>
        </p:txBody>
      </p:sp>
      <p:sp>
        <p:nvSpPr>
          <p:cNvPr id="43" name="Nadpis 1">
            <a:extLst>
              <a:ext uri="{FF2B5EF4-FFF2-40B4-BE49-F238E27FC236}">
                <a16:creationId xmlns:a16="http://schemas.microsoft.com/office/drawing/2014/main" id="{3C57F6E1-00FF-428A-7449-FD0EE237999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Fronta</a:t>
            </a:r>
            <a:endParaRPr lang="cs-CZ" dirty="0"/>
          </a:p>
        </p:txBody>
      </p:sp>
      <p:pic>
        <p:nvPicPr>
          <p:cNvPr id="44" name="Picture 2" descr="Cheerful young man, over white — Stock Photo © g_studio #20030237">
            <a:extLst>
              <a:ext uri="{FF2B5EF4-FFF2-40B4-BE49-F238E27FC236}">
                <a16:creationId xmlns:a16="http://schemas.microsoft.com/office/drawing/2014/main" id="{B23FBA45-6B34-9F5B-17B1-C3FF14265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480" y="3405362"/>
            <a:ext cx="1383938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Black man smiling hi-res stock photography and images - Alamy">
            <a:extLst>
              <a:ext uri="{FF2B5EF4-FFF2-40B4-BE49-F238E27FC236}">
                <a16:creationId xmlns:a16="http://schemas.microsoft.com/office/drawing/2014/main" id="{7FC08C01-D5A2-B32D-7C73-080C12AD9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932" y="188260"/>
            <a:ext cx="1644288" cy="188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1,292,718 Men Man Stock Photos - Free &amp; Royalty-Free Stock Photos from  Dreamstime">
            <a:extLst>
              <a:ext uri="{FF2B5EF4-FFF2-40B4-BE49-F238E27FC236}">
                <a16:creationId xmlns:a16="http://schemas.microsoft.com/office/drawing/2014/main" id="{3127967D-F728-FE6E-A3D4-4AC52B54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27" y="3322051"/>
            <a:ext cx="1734414" cy="209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angry black man stock photo © zdenkam (#6763526) | Stockfresh">
            <a:extLst>
              <a:ext uri="{FF2B5EF4-FFF2-40B4-BE49-F238E27FC236}">
                <a16:creationId xmlns:a16="http://schemas.microsoft.com/office/drawing/2014/main" id="{920538CA-17CB-E7DC-98EB-4747275BC9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7" y="3306880"/>
            <a:ext cx="1387318" cy="207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Obdélník 47">
            <a:extLst>
              <a:ext uri="{FF2B5EF4-FFF2-40B4-BE49-F238E27FC236}">
                <a16:creationId xmlns:a16="http://schemas.microsoft.com/office/drawing/2014/main" id="{AA4262CB-93E8-D6E3-77A7-6E917D6E6E66}"/>
              </a:ext>
            </a:extLst>
          </p:cNvPr>
          <p:cNvSpPr/>
          <p:nvPr/>
        </p:nvSpPr>
        <p:spPr>
          <a:xfrm>
            <a:off x="11568557" y="3352800"/>
            <a:ext cx="204216" cy="20387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F581D5A0-749B-8359-0070-30F41638FD06}"/>
              </a:ext>
            </a:extLst>
          </p:cNvPr>
          <p:cNvSpPr txBox="1"/>
          <p:nvPr/>
        </p:nvSpPr>
        <p:spPr>
          <a:xfrm>
            <a:off x="10775468" y="2783660"/>
            <a:ext cx="148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/>
              <a:t>Začátek</a:t>
            </a:r>
          </a:p>
        </p:txBody>
      </p:sp>
      <p:sp>
        <p:nvSpPr>
          <p:cNvPr id="50" name="Obdélník 49">
            <a:extLst>
              <a:ext uri="{FF2B5EF4-FFF2-40B4-BE49-F238E27FC236}">
                <a16:creationId xmlns:a16="http://schemas.microsoft.com/office/drawing/2014/main" id="{FA228FB5-1952-D980-1DE8-248E28441E8A}"/>
              </a:ext>
            </a:extLst>
          </p:cNvPr>
          <p:cNvSpPr/>
          <p:nvPr/>
        </p:nvSpPr>
        <p:spPr>
          <a:xfrm>
            <a:off x="5891784" y="3458749"/>
            <a:ext cx="204216" cy="20387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6FAFF19E-E6EA-584B-3006-DE3EAA52FF2D}"/>
              </a:ext>
            </a:extLst>
          </p:cNvPr>
          <p:cNvSpPr txBox="1"/>
          <p:nvPr/>
        </p:nvSpPr>
        <p:spPr>
          <a:xfrm>
            <a:off x="5291353" y="2729059"/>
            <a:ext cx="120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/>
              <a:t>Konec</a:t>
            </a:r>
          </a:p>
        </p:txBody>
      </p:sp>
      <p:pic>
        <p:nvPicPr>
          <p:cNvPr id="53" name="Picture 2" descr="Ammo | Armscor International, Inc">
            <a:extLst>
              <a:ext uri="{FF2B5EF4-FFF2-40B4-BE49-F238E27FC236}">
                <a16:creationId xmlns:a16="http://schemas.microsoft.com/office/drawing/2014/main" id="{394B87FB-BBFD-CD48-42FF-EF02F03E3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798999" y="112705"/>
            <a:ext cx="919294" cy="123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Prison PNG Transparent Images Free Download | Vector Files | Pngtree">
            <a:extLst>
              <a:ext uri="{FF2B5EF4-FFF2-40B4-BE49-F238E27FC236}">
                <a16:creationId xmlns:a16="http://schemas.microsoft.com/office/drawing/2014/main" id="{A523939A-B316-30A7-653A-F857753E7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238" y="228234"/>
            <a:ext cx="25781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43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78 L -0.00104 0.22894 C -0.00104 0.3301 -0.00925 0.45533 -0.01576 0.45533 L -0.03047 0.45533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" y="226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180000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02305 -0.134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5E-6 0.15625 C 5E-6 0.22592 -0.00117 0.31273 -0.00195 0.31273 L -0.00377 0.3127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1562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05 -0.13403 L 0.02305 -0.2560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5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120000">
                                      <p:cBhvr>
                                        <p:cTn id="4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05 -0.25601 L 0.02305 -0.1340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8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8 0.31273 L -0.00196 0.31273 C -0.00118 0.31273 3.33333E-6 0.26204 3.33333E-6 0.22106 L 3.33333E-6 0.12963 " pathEditMode="relative" rAng="0" ptsTypes="AAAA">
                                      <p:cBhvr>
                                        <p:cTn id="6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916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120000">
                                      <p:cBhvr>
                                        <p:cTn id="6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-0.53502 -0.01967 " pathEditMode="relative" rAng="0" ptsTypes="AA">
                                      <p:cBhvr>
                                        <p:cTn id="125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44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300"/>
                            </p:stCondLst>
                            <p:childTnLst>
                              <p:par>
                                <p:cTn id="1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398 -0.01458 L -0.33958 1.04213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52824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000">
                                      <p:cBhvr>
                                        <p:cTn id="1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-0.73385 -0.00024 " pathEditMode="relative" rAng="0" ptsTypes="AA">
                                      <p:cBhvr>
                                        <p:cTn id="132" dur="1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93" y="-23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8000000">
                                      <p:cBhvr>
                                        <p:cTn id="134" dur="1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29" grpId="0"/>
      <p:bldP spid="30" grpId="0"/>
      <p:bldP spid="30" grpId="1"/>
      <p:bldP spid="30" grpId="2"/>
      <p:bldP spid="30" grpId="3"/>
      <p:bldP spid="31" grpId="0"/>
      <p:bldP spid="31" grpId="1"/>
      <p:bldP spid="32" grpId="0"/>
      <p:bldP spid="32" grpId="1"/>
      <p:bldP spid="43" grpId="0"/>
      <p:bldP spid="48" grpId="0" animBg="1"/>
      <p:bldP spid="49" grpId="0"/>
      <p:bldP spid="50" grpId="0" animBg="1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E990A-3A24-5B5E-8368-976DF39F5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E1AF1F3-7D69-3AC4-979C-C97E97139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94B1DE59-B5B1-0BF9-F3D0-81E5BDDA2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A866370-7029-EC0B-F7CD-1E2CD8C6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Využití zásobníku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54BDC62D-B259-AC37-1BA2-CE1CF130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BFB95C-53C2-534E-4ADD-4FF68E51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cs-CZ" dirty="0"/>
              <a:t>Rekurze</a:t>
            </a:r>
          </a:p>
          <a:p>
            <a:r>
              <a:rPr lang="cs-CZ" dirty="0"/>
              <a:t>Výpočty – infix, postfix, prefix</a:t>
            </a:r>
          </a:p>
          <a:p>
            <a:r>
              <a:rPr lang="cs-CZ" dirty="0" err="1"/>
              <a:t>Undo</a:t>
            </a:r>
            <a:r>
              <a:rPr lang="cs-CZ" dirty="0"/>
              <a:t>/</a:t>
            </a:r>
            <a:r>
              <a:rPr lang="cs-CZ" dirty="0" err="1"/>
              <a:t>Redo</a:t>
            </a:r>
            <a:r>
              <a:rPr lang="cs-CZ" dirty="0"/>
              <a:t> funkce</a:t>
            </a:r>
          </a:p>
          <a:p>
            <a:r>
              <a:rPr lang="cs-CZ" dirty="0"/>
              <a:t>DFS</a:t>
            </a:r>
          </a:p>
          <a:p>
            <a:r>
              <a:rPr lang="cs-CZ" dirty="0"/>
              <a:t>Kontrola závorek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378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2B942-30EB-1547-4CA6-FA8D98428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741505F3-1D99-3AFF-9835-25A4946F7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99C70206-B6BF-B07D-F075-DD6693E6A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2B89749-460B-EA72-CE7E-8FB91DF6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Implementace zásobníku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23B1312-D4C3-14E8-AC8C-7A91DEEB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DCF00869-AB5F-2801-7CB0-2C71289F0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717" y="1363829"/>
            <a:ext cx="2900336" cy="2702587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C25E0CFA-14D1-8806-798B-F4D3AC1D6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825" y="4229100"/>
            <a:ext cx="2922227" cy="239714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A7E6A3EF-3852-B1CB-E276-8981EBEC7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575" y="365125"/>
            <a:ext cx="3439017" cy="63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0043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173</Words>
  <Application>Microsoft Office PowerPoint</Application>
  <PresentationFormat>Širokoúhlá obrazovka</PresentationFormat>
  <Paragraphs>46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Motiv Office</vt:lpstr>
      <vt:lpstr>Fronta a zásobník</vt:lpstr>
      <vt:lpstr>Fronta</vt:lpstr>
      <vt:lpstr>Fronta</vt:lpstr>
      <vt:lpstr>Prezentace aplikace PowerPoint</vt:lpstr>
      <vt:lpstr>Prezentace aplikace PowerPoint</vt:lpstr>
      <vt:lpstr>Zásobník</vt:lpstr>
      <vt:lpstr>Zásobník</vt:lpstr>
      <vt:lpstr>Využití zásobníku</vt:lpstr>
      <vt:lpstr>Implementace zásobníku</vt:lpstr>
      <vt:lpstr>Časová složitost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Jurčík Ondřej</dc:creator>
  <cp:lastModifiedBy>Jurčík Ondřej</cp:lastModifiedBy>
  <cp:revision>6</cp:revision>
  <dcterms:created xsi:type="dcterms:W3CDTF">2025-04-13T16:09:48Z</dcterms:created>
  <dcterms:modified xsi:type="dcterms:W3CDTF">2025-04-13T22:16:19Z</dcterms:modified>
</cp:coreProperties>
</file>