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2dc848bd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2dc848bd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2dc848bd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2dc848bd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2f3ed865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2f3ed865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2f3ed865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2f3ed865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2f3ed865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2f3ed865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2f3ed865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2f3ed865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2f3ed865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2f3ed865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2f3ed865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2f3ed865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2f3ed865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2f3ed865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2f3ed865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2f3ed865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2dc848bd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2dc848bd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2f3ed865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42f3ed865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2dc848bd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42dc848bd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2dc848bd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42dc848bd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2dc848bd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42dc848bd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2dc848bd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2dc848bd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2dc848bd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2dc848bd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2dc848bd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2dc848bd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2dc848bd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2dc848bd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2dc848bd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2dc848bd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2dc848bd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2dc848bd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2dc848bd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2dc848bd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uvodce.ucw.cz/static/pruvodce.pdf" TargetMode="External"/><Relationship Id="rId4" Type="http://schemas.openxmlformats.org/officeDocument/2006/relationships/hyperlink" Target="https://stackoverflow.com/questions/29738135/memory-complexity-of-quicksor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Quick Sort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496825" y="45634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/>
              <a:t>Antonín Hora 4. C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QuickSort LR pointers</a:t>
            </a:r>
            <a:endParaRPr/>
          </a:p>
        </p:txBody>
      </p:sp>
      <p:pic>
        <p:nvPicPr>
          <p:cNvPr id="103" name="Google Shape;1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538" y="1017725"/>
            <a:ext cx="505292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Obrázky</a:t>
            </a:r>
            <a:endParaRPr/>
          </a:p>
        </p:txBody>
      </p:sp>
      <p:pic>
        <p:nvPicPr>
          <p:cNvPr id="109" name="Google Shape;109;p23" title="QS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675" y="445025"/>
            <a:ext cx="509463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Obrázky</a:t>
            </a:r>
            <a:endParaRPr/>
          </a:p>
        </p:txBody>
      </p:sp>
      <p:pic>
        <p:nvPicPr>
          <p:cNvPr id="115" name="Google Shape;115;p24" title="QS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688" y="445025"/>
            <a:ext cx="5094633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4"/>
          <p:cNvSpPr txBox="1"/>
          <p:nvPr/>
        </p:nvSpPr>
        <p:spPr>
          <a:xfrm>
            <a:off x="317525" y="1320125"/>
            <a:ext cx="2316300" cy="17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chemeClr val="dk1"/>
                </a:solidFill>
              </a:rPr>
              <a:t>Přidáme pivot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Obrázky</a:t>
            </a:r>
            <a:endParaRPr/>
          </a:p>
        </p:txBody>
      </p:sp>
      <p:pic>
        <p:nvPicPr>
          <p:cNvPr id="122" name="Google Shape;122;p25" title="QS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688" y="445025"/>
            <a:ext cx="5094633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/>
        </p:nvSpPr>
        <p:spPr>
          <a:xfrm>
            <a:off x="274025" y="1515875"/>
            <a:ext cx="22293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chemeClr val="dk1"/>
                </a:solidFill>
              </a:rPr>
              <a:t>Přidáme L a R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Obrázky</a:t>
            </a:r>
            <a:endParaRPr/>
          </a:p>
        </p:txBody>
      </p:sp>
      <p:pic>
        <p:nvPicPr>
          <p:cNvPr id="129" name="Google Shape;129;p26" title="QS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688" y="445025"/>
            <a:ext cx="5094633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6"/>
          <p:cNvSpPr txBox="1"/>
          <p:nvPr/>
        </p:nvSpPr>
        <p:spPr>
          <a:xfrm>
            <a:off x="426275" y="1668100"/>
            <a:ext cx="294690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chemeClr val="dk1"/>
                </a:solidFill>
              </a:rPr>
              <a:t>Přidáme i = L a j = R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Obrázky</a:t>
            </a:r>
            <a:endParaRPr/>
          </a:p>
        </p:txBody>
      </p:sp>
      <p:sp>
        <p:nvSpPr>
          <p:cNvPr id="136" name="Google Shape;136;p27"/>
          <p:cNvSpPr txBox="1"/>
          <p:nvPr/>
        </p:nvSpPr>
        <p:spPr>
          <a:xfrm>
            <a:off x="382775" y="1820350"/>
            <a:ext cx="2218200" cy="19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chemeClr val="dk1"/>
                </a:solidFill>
              </a:rPr>
              <a:t>Dokud P[i] &lt; pivot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chemeClr val="dk1"/>
                </a:solidFill>
              </a:rPr>
              <a:t>i++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37" name="Google Shape;137;p27" title="QS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688" y="445025"/>
            <a:ext cx="509463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Obrázky</a:t>
            </a:r>
            <a:endParaRPr/>
          </a:p>
        </p:txBody>
      </p:sp>
      <p:pic>
        <p:nvPicPr>
          <p:cNvPr id="143" name="Google Shape;143;p28" title="QS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688" y="445025"/>
            <a:ext cx="5094633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8" title="QS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8250" y="445025"/>
            <a:ext cx="5027525" cy="377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Obrázky</a:t>
            </a:r>
            <a:endParaRPr/>
          </a:p>
        </p:txBody>
      </p:sp>
      <p:pic>
        <p:nvPicPr>
          <p:cNvPr id="150" name="Google Shape;150;p29" title="QS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838" y="445025"/>
            <a:ext cx="5228325" cy="392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9"/>
          <p:cNvSpPr/>
          <p:nvPr/>
        </p:nvSpPr>
        <p:spPr>
          <a:xfrm>
            <a:off x="5276175" y="722050"/>
            <a:ext cx="282600" cy="3696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52" name="Google Shape;152;p29"/>
          <p:cNvSpPr txBox="1"/>
          <p:nvPr/>
        </p:nvSpPr>
        <p:spPr>
          <a:xfrm>
            <a:off x="556750" y="1505000"/>
            <a:ext cx="2696700" cy="24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chemeClr val="dk1"/>
                </a:solidFill>
              </a:rPr>
              <a:t>Dokud P[j] &gt; pivot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chemeClr val="dk1"/>
                </a:solidFill>
              </a:rPr>
              <a:t>j--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Obrázky</a:t>
            </a:r>
            <a:endParaRPr/>
          </a:p>
        </p:txBody>
      </p:sp>
      <p:pic>
        <p:nvPicPr>
          <p:cNvPr id="158" name="Google Shape;158;p30" title="QS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688" y="445025"/>
            <a:ext cx="5094633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0" title="QS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4563" y="445025"/>
            <a:ext cx="4994900" cy="37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Obrázky</a:t>
            </a:r>
            <a:endParaRPr/>
          </a:p>
        </p:txBody>
      </p:sp>
      <p:pic>
        <p:nvPicPr>
          <p:cNvPr id="165" name="Google Shape;165;p31" title="QS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688" y="445025"/>
            <a:ext cx="5094633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1" title="QS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2625" y="445025"/>
            <a:ext cx="4918750" cy="368904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1"/>
          <p:cNvSpPr txBox="1"/>
          <p:nvPr/>
        </p:nvSpPr>
        <p:spPr>
          <a:xfrm>
            <a:off x="513250" y="1755100"/>
            <a:ext cx="2772900" cy="20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chemeClr val="dk1"/>
                </a:solidFill>
              </a:rPr>
              <a:t>Když i &lt; j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chemeClr val="dk1"/>
                </a:solidFill>
              </a:rPr>
              <a:t>prohodit hodnoty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Osnova !!!!!!!!!!!!!!!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cs">
                <a:solidFill>
                  <a:schemeClr val="dk1"/>
                </a:solidFill>
              </a:rPr>
              <a:t>Proč třídíme data s quicksortem	– 6.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cs">
                <a:solidFill>
                  <a:schemeClr val="dk1"/>
                </a:solidFill>
              </a:rPr>
              <a:t>Kroky, jak to jde po sobě			– 3.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cs">
                <a:solidFill>
                  <a:schemeClr val="dk1"/>
                </a:solidFill>
              </a:rPr>
              <a:t>Jak vybrat pivota					– 2.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cs">
                <a:solidFill>
                  <a:schemeClr val="dk1"/>
                </a:solidFill>
              </a:rPr>
              <a:t>Využití v praxi					– 4.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cs">
                <a:solidFill>
                  <a:schemeClr val="dk1"/>
                </a:solidFill>
              </a:rPr>
              <a:t>Obrázek							– 1.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cs">
                <a:solidFill>
                  <a:schemeClr val="dk1"/>
                </a:solidFill>
              </a:rPr>
              <a:t>Časová a paměťová složitost		– 5.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Obrázky</a:t>
            </a:r>
            <a:endParaRPr/>
          </a:p>
        </p:txBody>
      </p:sp>
      <p:pic>
        <p:nvPicPr>
          <p:cNvPr id="173" name="Google Shape;173;p32" title="QS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688" y="445025"/>
            <a:ext cx="509463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Časová a paměťová složitost</a:t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cs">
                <a:solidFill>
                  <a:schemeClr val="dk1"/>
                </a:solidFill>
              </a:rPr>
              <a:t>Ačkoliv nevytváříme žádné nové pole, pořád je ale quicksort rekurzivně volán, takže se ukládá na stack, což zvětšuje paměťovou složitost</a:t>
            </a:r>
            <a:endParaRPr sz="22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cs">
                <a:solidFill>
                  <a:schemeClr val="dk1"/>
                </a:solidFill>
              </a:rPr>
              <a:t>S předpokladem, že se při každém „dělení“ rozdělí pole na přibližně stejně dlouhé podpole, se bude pole dělit log(n)-krát. Pokud bychom si vybrali pivot velmi špatně (největší nebo nejmenší hodnotu pole) bude se dělit n-krát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cs">
                <a:solidFill>
                  <a:schemeClr val="dk1"/>
                </a:solidFill>
              </a:rPr>
              <a:t>Paměťová složitost tedy bude v průměrném případě O(logn) a v nejhorším O(n)</a:t>
            </a:r>
            <a:endParaRPr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i="1" lang="cs">
                <a:solidFill>
                  <a:schemeClr val="dk1"/>
                </a:solidFill>
              </a:rPr>
              <a:t>Při počítání uděláme log(n)-krát</a:t>
            </a:r>
            <a:r>
              <a:rPr lang="cs" sz="2200">
                <a:solidFill>
                  <a:schemeClr val="dk1"/>
                </a:solidFill>
              </a:rPr>
              <a:t> </a:t>
            </a:r>
            <a:r>
              <a:rPr i="1" lang="cs">
                <a:solidFill>
                  <a:schemeClr val="dk1"/>
                </a:solidFill>
              </a:rPr>
              <a:t>a pro každé dělení (pro každé logn) projdeme n prvků → O(nlogn) časová složitost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Proč používat quicksort</a:t>
            </a:r>
            <a:endParaRPr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cs">
                <a:solidFill>
                  <a:schemeClr val="dk1"/>
                </a:solidFill>
              </a:rPr>
              <a:t>Je neskutečně rychlý oproti ostatním třídícím algoritmům díky tomu, že je jeho average case O(nlogn)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cs">
                <a:solidFill>
                  <a:schemeClr val="dk1"/>
                </a:solidFill>
              </a:rPr>
              <a:t>Proto se používá při třídění matic, v grafice - image rendering atd.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Zdroje</a:t>
            </a:r>
            <a:endParaRPr/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u="sng">
                <a:solidFill>
                  <a:schemeClr val="hlink"/>
                </a:solidFill>
                <a:hlinkClick r:id="rId3"/>
              </a:rPr>
              <a:t>https://pruvodce.ucw.cz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 u="sng">
                <a:solidFill>
                  <a:schemeClr val="hlink"/>
                </a:solidFill>
                <a:hlinkClick r:id="rId4"/>
              </a:rPr>
              <a:t>https://stackoverflow.com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s">
                <a:solidFill>
                  <a:schemeClr val="dk1"/>
                </a:solidFill>
              </a:rPr>
              <a:t>obrázky jsem stvořil já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900" y="781675"/>
            <a:ext cx="2572191" cy="5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595" y="863075"/>
            <a:ext cx="2572200" cy="585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900" y="895650"/>
            <a:ext cx="4937900" cy="1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625" y="895650"/>
            <a:ext cx="5261049" cy="29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324" y="895650"/>
            <a:ext cx="5506450" cy="39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-30600" y="916400"/>
            <a:ext cx="920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cs" sz="2200">
                <a:solidFill>
                  <a:schemeClr val="dk1"/>
                </a:solidFill>
              </a:rPr>
              <a:t>Můžeme si vybrat pivota líp?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cs" sz="2200">
                <a:solidFill>
                  <a:schemeClr val="dk1"/>
                </a:solidFill>
              </a:rPr>
              <a:t>Jak tohle říct počítači?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cs" sz="2200">
                <a:solidFill>
                  <a:schemeClr val="dk1"/>
                </a:solidFill>
              </a:rPr>
              <a:t>Šlo by to udělat na „jednom místě“ ? – bez vytváření nových polí či jiných struktur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Pivot</a:t>
            </a:r>
            <a:endParaRPr/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cs">
                <a:solidFill>
                  <a:schemeClr val="dk1"/>
                </a:solidFill>
              </a:rPr>
              <a:t>Jak bylo vidět na obrázku – Chceme si vybrat číslo, které je uprostřed – medián nebo „skoromedián“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cs">
                <a:solidFill>
                  <a:schemeClr val="dk1"/>
                </a:solidFill>
              </a:rPr>
              <a:t>Medián je hodnota na prostředním indexu pole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cs">
                <a:solidFill>
                  <a:schemeClr val="dk1"/>
                </a:solidFill>
              </a:rPr>
              <a:t>„Skoromedián“ je nějaká hodnota v prostředních dvou čtvrtinách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cs">
                <a:solidFill>
                  <a:schemeClr val="dk1"/>
                </a:solidFill>
              </a:rPr>
              <a:t>Vybrat si skoromedián s jistotou samo trvá nějakou dobu – špatná věc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cs">
                <a:solidFill>
                  <a:schemeClr val="dk1"/>
                </a:solidFill>
              </a:rPr>
              <a:t>Musíme tipovat – ti-po-vat – pi-vot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cs">
                <a:solidFill>
                  <a:schemeClr val="dk1"/>
                </a:solidFill>
              </a:rPr>
              <a:t>Silné rozhodnutí je si vybrat někde uprostřed pole nebo znát přibližné hodnoty v poli dopředu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