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9F3217-A629-5E7C-AA16-77FBFC5D7C41}" v="561" dt="2025-03-24T14:12:42.167"/>
    <p1510:client id="{444851C2-FEA2-9B29-9550-00D6A8326028}" v="907" dt="2025-03-24T12:38:14.160"/>
    <p1510:client id="{B6B6BA8B-8D7C-468A-8B29-1CC62372F094}" v="15" dt="2025-03-23T22:26:13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8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639E-4DAA-22B4-EDB4-FF96EDF7D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ECE22-18AF-F668-248D-EFBF26025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9365-FF26-D96B-78AF-FF0189AE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AFEE-4B83-4C5C-A235-C79E0D95E70F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4CB1-72C8-5A54-F634-BD585DFF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9DC72-97BF-DD8F-DD74-4E64FC3F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322F-C66E-4F20-8ADA-057501B1B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98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DDD4-388B-E81F-EDDB-335DDA65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F1C21-4665-7536-FFB6-5D2E74ADC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20E4F-5DFE-86A2-F879-C1EB2B64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AFEE-4B83-4C5C-A235-C79E0D95E70F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99EDA-8BF4-DA01-1580-EF22F514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E0D79-61D7-EB5F-A1AC-C3D2AD0D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322F-C66E-4F20-8ADA-057501B1B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70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8594D-E850-73C2-177F-1924EEA0C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2A8D9-FD94-2A8D-0D38-FE2D75162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817A-1F40-4240-F11E-173A3E6E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AFEE-4B83-4C5C-A235-C79E0D95E70F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6A158-0B2C-FA68-ACCF-828B471F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4AAFE-AE6B-6B29-4FA9-7012525C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322F-C66E-4F20-8ADA-057501B1B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08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6256-1DFD-56A7-00E0-C6FF3236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951E-D1C2-0FE6-8DE5-A9EEA0DF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7926-DB6F-DAA2-3570-6E59AEFC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AFEE-4B83-4C5C-A235-C79E0D95E70F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DF4F1-05E8-6F7D-1436-7160F10B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D544C-3A96-ED9D-05E0-A3261FB3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322F-C66E-4F20-8ADA-057501B1B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92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A740-FEC6-4309-4E99-E5BEB8EE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61139-9B32-928F-06A8-F5312FBE8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2144C-F80C-E53C-1B05-49B7900A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AFEE-4B83-4C5C-A235-C79E0D95E70F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E8621-B222-1BA2-17F4-7B4A7AE5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761B0-653F-B52A-118C-C61DB121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322F-C66E-4F20-8ADA-057501B1B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02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F467-EC0C-E397-673B-96E3FC61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7CEE-DE59-1A91-5197-CDAB8D19C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E766A-E32F-E184-70AA-466C743C3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FCD9C-A953-035B-F2FD-9711E986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AFEE-4B83-4C5C-A235-C79E0D95E70F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9EB15-9079-BDEF-3983-8BA8F75D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D4724-2BD9-175E-FFFE-3F8D42CD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322F-C66E-4F20-8ADA-057501B1B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95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5CE8-B993-4D18-10DB-415380A4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24E8-4501-1926-8E2D-415FFDB39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649B4-C970-9644-4CC7-F177A6E1E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1169B-4BDD-6711-F912-5BADD193C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41A46-B2CE-5B8A-ECBA-70938D715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2684F-FD42-926C-953E-33FBAC17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AFEE-4B83-4C5C-A235-C79E0D95E70F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9495A-9CBA-749F-E20A-08B90AE1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FCBD9-328C-6A64-38BD-102FAAED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322F-C66E-4F20-8ADA-057501B1B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00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6257-95EA-0CD8-1014-E9C10FC3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771BF-BA2B-53C7-86E2-17D53609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AFEE-4B83-4C5C-A235-C79E0D95E70F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087C5-5412-2007-3051-1539BBC1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88C97-AEAA-E569-E62A-B1623905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322F-C66E-4F20-8ADA-057501B1B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95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63446-6C61-3E79-DE9F-5F6274C4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AFEE-4B83-4C5C-A235-C79E0D95E70F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16666-C53C-C545-34C6-D4DFBA6F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C5C9B-187E-2CEC-722E-1B1783D7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322F-C66E-4F20-8ADA-057501B1B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93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1BE8-D1B0-5F08-753F-B98767F2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2F87-ABDA-A4D3-11E7-B92A32169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EB42A-8489-E9A1-D365-EFDBAFBA5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C3110-5F1A-E49B-4B49-F8EB01AA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AFEE-4B83-4C5C-A235-C79E0D95E70F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3BDB-ECE5-DE18-5B55-411878D6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0556D-B350-E582-5D47-04A159EA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322F-C66E-4F20-8ADA-057501B1B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7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E0FF-ED5D-DDB6-0720-545A2BD5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6D86D-F89B-7202-250A-23D70957E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0AD7D-ED5E-2C76-2E1C-3429D236D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7BD71-7AF3-7342-F218-A79D93A6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AFEE-4B83-4C5C-A235-C79E0D95E70F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0F7E1-A3F6-88A8-1552-96BD045A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D6512-A04A-C4F4-967F-9FD242F3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322F-C66E-4F20-8ADA-057501B1B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5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4323B-CD59-37A4-A4D3-6DAE9D89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AB61-3201-7322-47D9-593CEE5F5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62FD4-38EC-D935-8E51-04A60ECAD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05AFEE-4B83-4C5C-A235-C79E0D95E70F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FE577-C748-E176-3DEC-35D507E91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674E7-588C-7B52-2ADF-35A451772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24322F-C66E-4F20-8ADA-057501B1B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02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F338-F47C-E85D-34CE-9CA586F31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Lineární a binární vyhledávání. Vyhledávací stromy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54E02-01D0-0C7F-09C0-325DA0263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349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1900CA-65D3-9D11-E89F-7E0864CD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AVL strom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41A071-CDB6-7209-F3E6-434E5557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Všechny AVL stromy jsou Binární vyhledávací stromy</a:t>
            </a:r>
          </a:p>
          <a:p>
            <a:r>
              <a:rPr lang="cs-CZ" dirty="0"/>
              <a:t>AVL stromy jsou vyvážené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cs-CZ" dirty="0"/>
              <a:t>U každého kořene platí že jeho nejdelší pravá větev a nejdelší levá větev se liší v délce maximálně o 1</a:t>
            </a:r>
          </a:p>
          <a:p>
            <a:r>
              <a:rPr lang="cs-CZ"/>
              <a:t>Na rozdíl od klasických B.V.S. má AVl vše v O(log(n))</a:t>
            </a:r>
          </a:p>
          <a:p>
            <a:endParaRPr lang="cs-CZ" dirty="0"/>
          </a:p>
        </p:txBody>
      </p:sp>
      <p:pic>
        <p:nvPicPr>
          <p:cNvPr id="4" name="Obrázek 3" descr="Obsah obrázku černá, tma&#10;&#10;Obsah vygenerovaný umělou inteligencí může být nesprávný.">
            <a:extLst>
              <a:ext uri="{FF2B5EF4-FFF2-40B4-BE49-F238E27FC236}">
                <a16:creationId xmlns:a16="http://schemas.microsoft.com/office/drawing/2014/main" id="{159B935F-7308-8F62-BB48-81B17FC02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030" y="-4160"/>
            <a:ext cx="2757306" cy="2757306"/>
          </a:xfrm>
          <a:prstGeom prst="rect">
            <a:avLst/>
          </a:prstGeom>
        </p:spPr>
      </p:pic>
      <p:pic>
        <p:nvPicPr>
          <p:cNvPr id="5" name="Obrázek 4" descr="Obsah obrázku černá, tma&#10;&#10;Obsah vygenerovaný umělou inteligencí může být nesprávný.">
            <a:extLst>
              <a:ext uri="{FF2B5EF4-FFF2-40B4-BE49-F238E27FC236}">
                <a16:creationId xmlns:a16="http://schemas.microsoft.com/office/drawing/2014/main" id="{ECC5CBEE-58ED-DF72-1DDA-418CE116E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524" y="4699322"/>
            <a:ext cx="4811812" cy="2156749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77AA140-F220-931A-EFFA-2921968784CF}"/>
              </a:ext>
            </a:extLst>
          </p:cNvPr>
          <p:cNvSpPr txBox="1"/>
          <p:nvPr/>
        </p:nvSpPr>
        <p:spPr>
          <a:xfrm>
            <a:off x="8246301" y="18485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/>
              <a:t>Toto není AVL strom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E9F74EE-22EB-7B12-F6B6-08DC94EBAEF1}"/>
              </a:ext>
            </a:extLst>
          </p:cNvPr>
          <p:cNvSpPr txBox="1"/>
          <p:nvPr/>
        </p:nvSpPr>
        <p:spPr>
          <a:xfrm>
            <a:off x="9451865" y="433006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/>
              <a:t>Tohle je AVL strom</a:t>
            </a:r>
          </a:p>
        </p:txBody>
      </p:sp>
    </p:spTree>
    <p:extLst>
      <p:ext uri="{BB962C8B-B14F-4D97-AF65-F5344CB8AC3E}">
        <p14:creationId xmlns:p14="http://schemas.microsoft.com/office/powerpoint/2010/main" val="72955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ABD473-0A22-FBD8-FE02-0078E72A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Vyvážení AVl stromu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1C6F3E-3E40-FB55-8452-EEF7A40D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4 druhy rotace</a:t>
            </a:r>
          </a:p>
          <a:p>
            <a:r>
              <a:rPr lang="cs-CZ"/>
              <a:t>LL, LR, RL, RR</a:t>
            </a:r>
            <a:endParaRPr lang="cs-CZ" dirty="0"/>
          </a:p>
        </p:txBody>
      </p:sp>
      <p:pic>
        <p:nvPicPr>
          <p:cNvPr id="5" name="Obrázek 4" descr="undefined">
            <a:extLst>
              <a:ext uri="{FF2B5EF4-FFF2-40B4-BE49-F238E27FC236}">
                <a16:creationId xmlns:a16="http://schemas.microsoft.com/office/drawing/2014/main" id="{8BEE0F3C-27BE-7F77-87DD-9BAAC9EE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35" y="4369794"/>
            <a:ext cx="5260693" cy="2478208"/>
          </a:xfrm>
          <a:prstGeom prst="rect">
            <a:avLst/>
          </a:prstGeom>
        </p:spPr>
      </p:pic>
      <p:pic>
        <p:nvPicPr>
          <p:cNvPr id="6" name="Obrázek 5" descr="Obsah obrázku diagram, skica, řada/pruh, bílé&#10;&#10;Obsah vygenerovaný umělou inteligencí může být nesprávný.">
            <a:extLst>
              <a:ext uri="{FF2B5EF4-FFF2-40B4-BE49-F238E27FC236}">
                <a16:creationId xmlns:a16="http://schemas.microsoft.com/office/drawing/2014/main" id="{DED43C7A-2996-C785-DA9A-93625C295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9" y="4373604"/>
            <a:ext cx="5260692" cy="2470588"/>
          </a:xfrm>
          <a:prstGeom prst="rect">
            <a:avLst/>
          </a:prstGeom>
        </p:spPr>
      </p:pic>
      <p:pic>
        <p:nvPicPr>
          <p:cNvPr id="7" name="Obrázek 6" descr="Obsah obrázku měsíc, černobílá, silueta, kreativita&#10;&#10;Obsah vygenerovaný umělou inteligencí může být nesprávný.">
            <a:extLst>
              <a:ext uri="{FF2B5EF4-FFF2-40B4-BE49-F238E27FC236}">
                <a16:creationId xmlns:a16="http://schemas.microsoft.com/office/drawing/2014/main" id="{6E841529-AA38-8C4B-EBCB-B7A9FFBA2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236" y="-3968"/>
            <a:ext cx="5260692" cy="2168543"/>
          </a:xfrm>
          <a:prstGeom prst="rect">
            <a:avLst/>
          </a:prstGeom>
        </p:spPr>
      </p:pic>
      <p:pic>
        <p:nvPicPr>
          <p:cNvPr id="8" name="Obrázek 7" descr="Obsah obrázku silueta, kreativita, černobílá&#10;&#10;Obsah vygenerovaný umělou inteligencí může být nesprávný.">
            <a:extLst>
              <a:ext uri="{FF2B5EF4-FFF2-40B4-BE49-F238E27FC236}">
                <a16:creationId xmlns:a16="http://schemas.microsoft.com/office/drawing/2014/main" id="{83C3929B-3F99-7C08-6CBB-0F7980EE0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237" y="2156639"/>
            <a:ext cx="5260692" cy="2168543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47C9906D-7085-2782-6DFC-9E069E0D7DB8}"/>
              </a:ext>
            </a:extLst>
          </p:cNvPr>
          <p:cNvSpPr txBox="1"/>
          <p:nvPr/>
        </p:nvSpPr>
        <p:spPr>
          <a:xfrm>
            <a:off x="8381999" y="4592876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F8C44CAF-04D6-7BFB-9E06-1CF072E210F7}"/>
              </a:ext>
            </a:extLst>
          </p:cNvPr>
          <p:cNvSpPr txBox="1"/>
          <p:nvPr/>
        </p:nvSpPr>
        <p:spPr>
          <a:xfrm>
            <a:off x="9255254" y="450950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/>
              <a:t>LL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6EB4473-54DE-2943-CDC8-9700817C8036}"/>
              </a:ext>
            </a:extLst>
          </p:cNvPr>
          <p:cNvSpPr txBox="1"/>
          <p:nvPr/>
        </p:nvSpPr>
        <p:spPr>
          <a:xfrm>
            <a:off x="2150301" y="442586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/>
              <a:t>RR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DB1FF453-CD88-DC66-61CB-D5198ECCF539}"/>
              </a:ext>
            </a:extLst>
          </p:cNvPr>
          <p:cNvSpPr txBox="1"/>
          <p:nvPr/>
        </p:nvSpPr>
        <p:spPr>
          <a:xfrm>
            <a:off x="9279698" y="17745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/>
              <a:t>LR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0341E5D-95F7-89C8-B055-F65D41B08ACA}"/>
              </a:ext>
            </a:extLst>
          </p:cNvPr>
          <p:cNvSpPr txBox="1"/>
          <p:nvPr/>
        </p:nvSpPr>
        <p:spPr>
          <a:xfrm>
            <a:off x="9373643" y="234863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/>
              <a:t>RL</a:t>
            </a:r>
          </a:p>
        </p:txBody>
      </p:sp>
    </p:spTree>
    <p:extLst>
      <p:ext uri="{BB962C8B-B14F-4D97-AF65-F5344CB8AC3E}">
        <p14:creationId xmlns:p14="http://schemas.microsoft.com/office/powerpoint/2010/main" val="49219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53B1-0C6C-DDA1-F433-11D60FD2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Lineární vyhledávání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C6060-4451-A584-D6D0-9F7C75A9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Postupné procházení všech prvků než najdeme ten správný</a:t>
            </a:r>
          </a:p>
          <a:p>
            <a:r>
              <a:rPr lang="cs-CZ" dirty="0"/>
              <a:t>Není třeba seřadit</a:t>
            </a:r>
          </a:p>
          <a:p>
            <a:r>
              <a:rPr lang="cs-CZ" dirty="0"/>
              <a:t>Je celkem rychlý - O(n)</a:t>
            </a:r>
          </a:p>
          <a:p>
            <a:r>
              <a:rPr lang="cs-CZ" dirty="0"/>
              <a:t>Příklad ze života:</a:t>
            </a:r>
          </a:p>
          <a:p>
            <a:pPr lvl="1"/>
            <a:r>
              <a:rPr lang="cs-CZ" dirty="0"/>
              <a:t>Hledáme jogurt v obchodě</a:t>
            </a:r>
          </a:p>
        </p:txBody>
      </p:sp>
    </p:spTree>
    <p:extLst>
      <p:ext uri="{BB962C8B-B14F-4D97-AF65-F5344CB8AC3E}">
        <p14:creationId xmlns:p14="http://schemas.microsoft.com/office/powerpoint/2010/main" val="160385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4042-FECA-2C79-8C3D-D10A1570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Binární vyhledávání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86C78-732F-1E57-5297-107506F56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Rozděluje list na menší a menší části než najde hledaný prvek</a:t>
            </a:r>
          </a:p>
          <a:p>
            <a:r>
              <a:rPr lang="cs-CZ" dirty="0"/>
              <a:t>Rychlejší – O(log(n))</a:t>
            </a:r>
          </a:p>
          <a:p>
            <a:r>
              <a:rPr lang="cs-CZ" dirty="0"/>
              <a:t>Musí být seřazený</a:t>
            </a:r>
          </a:p>
          <a:p>
            <a:r>
              <a:rPr lang="cs-CZ" dirty="0"/>
              <a:t>Příklad ze života:</a:t>
            </a:r>
          </a:p>
          <a:p>
            <a:pPr lvl="1"/>
            <a:r>
              <a:rPr lang="cs-CZ" dirty="0"/>
              <a:t>Hledání svého testu v seřazené hromadě</a:t>
            </a:r>
          </a:p>
        </p:txBody>
      </p:sp>
    </p:spTree>
    <p:extLst>
      <p:ext uri="{BB962C8B-B14F-4D97-AF65-F5344CB8AC3E}">
        <p14:creationId xmlns:p14="http://schemas.microsoft.com/office/powerpoint/2010/main" val="222990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013A-F522-9541-415B-92D0BBBA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Binární strom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3816-746E-4A9A-7FBD-81590341F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Kořen a </a:t>
            </a:r>
            <a:r>
              <a:rPr lang="cs-CZ"/>
              <a:t>dvě větve</a:t>
            </a:r>
          </a:p>
          <a:p>
            <a:endParaRPr lang="cs-CZ" dirty="0"/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FD54E68A-5FED-E759-4B89-AB105FF95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09" y="3507922"/>
            <a:ext cx="4016991" cy="335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00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084C-5CEB-F0C1-4C3F-BD81567F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Binární vyhledávací strom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85CAB-5827-9674-78C4-E9C4F1494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Každá</a:t>
            </a:r>
            <a:r>
              <a:rPr lang="en-GB" dirty="0"/>
              <a:t> </a:t>
            </a:r>
            <a:r>
              <a:rPr lang="en-GB" dirty="0" err="1"/>
              <a:t>buňka</a:t>
            </a:r>
            <a:r>
              <a:rPr lang="en-GB" dirty="0"/>
              <a:t> </a:t>
            </a:r>
            <a:r>
              <a:rPr lang="en-GB" dirty="0" err="1"/>
              <a:t>má</a:t>
            </a:r>
            <a:r>
              <a:rPr lang="en-GB" dirty="0"/>
              <a:t> </a:t>
            </a:r>
            <a:r>
              <a:rPr lang="en-GB" dirty="0" err="1"/>
              <a:t>dvě</a:t>
            </a:r>
            <a:r>
              <a:rPr lang="en-GB" dirty="0"/>
              <a:t> "</a:t>
            </a:r>
            <a:r>
              <a:rPr lang="en-GB" dirty="0" err="1"/>
              <a:t>děti</a:t>
            </a:r>
            <a:r>
              <a:rPr lang="en-GB" dirty="0"/>
              <a:t>" a </a:t>
            </a:r>
            <a:r>
              <a:rPr lang="en-GB" dirty="0" err="1"/>
              <a:t>jednoho</a:t>
            </a:r>
            <a:r>
              <a:rPr lang="en-GB" dirty="0"/>
              <a:t> "</a:t>
            </a:r>
            <a:r>
              <a:rPr lang="en-GB" dirty="0" err="1"/>
              <a:t>rodiče</a:t>
            </a:r>
            <a:r>
              <a:rPr lang="en-GB" dirty="0"/>
              <a:t>" (</a:t>
            </a:r>
            <a:r>
              <a:rPr lang="en-GB" dirty="0" err="1"/>
              <a:t>kromě</a:t>
            </a:r>
            <a:r>
              <a:rPr lang="en-GB" dirty="0"/>
              <a:t> </a:t>
            </a:r>
            <a:r>
              <a:rPr lang="en-GB" dirty="0" err="1"/>
              <a:t>hlavního</a:t>
            </a:r>
            <a:r>
              <a:rPr lang="en-GB" dirty="0"/>
              <a:t> </a:t>
            </a:r>
            <a:r>
              <a:rPr lang="en-GB" dirty="0" err="1"/>
              <a:t>kořenu</a:t>
            </a:r>
            <a:r>
              <a:rPr lang="en-GB" dirty="0"/>
              <a:t>, ten </a:t>
            </a:r>
            <a:r>
              <a:rPr lang="en-GB" dirty="0" err="1"/>
              <a:t>nemá</a:t>
            </a:r>
            <a:r>
              <a:rPr lang="en-GB" dirty="0"/>
              <a:t> </a:t>
            </a:r>
            <a:r>
              <a:rPr lang="en-GB" dirty="0" err="1"/>
              <a:t>rodiče</a:t>
            </a:r>
            <a:r>
              <a:rPr lang="en-GB" dirty="0"/>
              <a:t>)</a:t>
            </a:r>
          </a:p>
          <a:p>
            <a:r>
              <a:rPr lang="cs-CZ" dirty="0"/>
              <a:t>Hodnoty (klíče) uspořádány do větví podle velikosti (nejčastěji nalevo menší a napravo větší)</a:t>
            </a:r>
          </a:p>
          <a:p>
            <a:r>
              <a:rPr lang="en-GB" dirty="0"/>
              <a:t> </a:t>
            </a:r>
            <a:r>
              <a:rPr lang="en-GB" dirty="0" err="1"/>
              <a:t>Výhody</a:t>
            </a:r>
            <a:endParaRPr lang="en-GB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 err="1"/>
              <a:t>Dobře</a:t>
            </a:r>
            <a:r>
              <a:rPr lang="en-GB" dirty="0"/>
              <a:t> </a:t>
            </a:r>
            <a:r>
              <a:rPr lang="en-GB" dirty="0" err="1"/>
              <a:t>uspořádaný</a:t>
            </a:r>
            <a:r>
              <a:rPr lang="en-GB" dirty="0"/>
              <a:t> a </a:t>
            </a:r>
            <a:r>
              <a:rPr lang="en-GB" dirty="0" err="1"/>
              <a:t>přehledný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GB" dirty="0"/>
          </a:p>
        </p:txBody>
      </p:sp>
      <p:pic>
        <p:nvPicPr>
          <p:cNvPr id="4" name="Picture 6" descr="undefined">
            <a:extLst>
              <a:ext uri="{FF2B5EF4-FFF2-40B4-BE49-F238E27FC236}">
                <a16:creationId xmlns:a16="http://schemas.microsoft.com/office/drawing/2014/main" id="{363A5BAD-05DB-AD39-DCDC-2EE04D42A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09" y="3507922"/>
            <a:ext cx="4016991" cy="335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01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EA6E-A6D1-7BBC-58E4-3A321075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Hledání</a:t>
            </a:r>
            <a:r>
              <a:rPr lang="en-GB" dirty="0"/>
              <a:t> v </a:t>
            </a:r>
            <a:r>
              <a:rPr lang="en-GB" dirty="0" err="1"/>
              <a:t>binárním</a:t>
            </a:r>
            <a:r>
              <a:rPr lang="en-GB" dirty="0"/>
              <a:t> </a:t>
            </a:r>
            <a:r>
              <a:rPr lang="en-GB" dirty="0" err="1"/>
              <a:t>stromu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080E-E3D1-BFDE-802B-8879D0DE5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Kontrolujeme</a:t>
            </a:r>
            <a:r>
              <a:rPr lang="en-GB" dirty="0"/>
              <a:t> </a:t>
            </a:r>
            <a:r>
              <a:rPr lang="en-GB" dirty="0" err="1"/>
              <a:t>zda</a:t>
            </a:r>
            <a:r>
              <a:rPr lang="en-GB" dirty="0"/>
              <a:t> je </a:t>
            </a:r>
            <a:r>
              <a:rPr lang="en-GB" dirty="0" err="1"/>
              <a:t>hledaný</a:t>
            </a:r>
            <a:r>
              <a:rPr lang="en-GB" dirty="0"/>
              <a:t> </a:t>
            </a:r>
            <a:r>
              <a:rPr lang="en-GB" dirty="0" err="1"/>
              <a:t>klíč</a:t>
            </a:r>
            <a:r>
              <a:rPr lang="en-GB" dirty="0"/>
              <a:t> </a:t>
            </a:r>
            <a:r>
              <a:rPr lang="en-GB" dirty="0" err="1"/>
              <a:t>menší</a:t>
            </a:r>
            <a:r>
              <a:rPr lang="en-GB" dirty="0"/>
              <a:t> </a:t>
            </a:r>
            <a:r>
              <a:rPr lang="en-GB" dirty="0" err="1"/>
              <a:t>nebo</a:t>
            </a:r>
            <a:r>
              <a:rPr lang="en-GB" dirty="0"/>
              <a:t> </a:t>
            </a:r>
            <a:r>
              <a:rPr lang="en-GB" dirty="0" err="1"/>
              <a:t>bětší</a:t>
            </a:r>
            <a:r>
              <a:rPr lang="en-GB" dirty="0"/>
              <a:t> </a:t>
            </a:r>
            <a:r>
              <a:rPr lang="en-GB" dirty="0" err="1"/>
              <a:t>než</a:t>
            </a:r>
            <a:r>
              <a:rPr lang="en-GB" dirty="0"/>
              <a:t> </a:t>
            </a:r>
            <a:r>
              <a:rPr lang="en-GB" dirty="0" err="1"/>
              <a:t>hodnota</a:t>
            </a:r>
            <a:r>
              <a:rPr lang="en-GB" dirty="0"/>
              <a:t> ne </a:t>
            </a:r>
            <a:r>
              <a:rPr lang="en-GB" dirty="0" err="1"/>
              <a:t>které</a:t>
            </a:r>
            <a:r>
              <a:rPr lang="en-GB" dirty="0"/>
              <a:t> se </a:t>
            </a:r>
            <a:r>
              <a:rPr lang="en-GB" dirty="0" err="1"/>
              <a:t>nacházíme</a:t>
            </a:r>
            <a:endParaRPr lang="en-GB" dirty="0"/>
          </a:p>
          <a:p>
            <a:r>
              <a:rPr lang="en-GB" dirty="0" err="1"/>
              <a:t>Ideální</a:t>
            </a:r>
            <a:r>
              <a:rPr lang="en-GB" dirty="0"/>
              <a:t> </a:t>
            </a:r>
            <a:r>
              <a:rPr lang="en-GB" dirty="0" err="1"/>
              <a:t>složitost</a:t>
            </a:r>
            <a:r>
              <a:rPr lang="cs-CZ" dirty="0"/>
              <a:t> O(</a:t>
            </a:r>
            <a:r>
              <a:rPr lang="cs-CZ" dirty="0" err="1"/>
              <a:t>logn</a:t>
            </a:r>
            <a:r>
              <a:rPr lang="cs-CZ" dirty="0"/>
              <a:t>), nejhorší</a:t>
            </a:r>
            <a:r>
              <a:rPr lang="en-GB" dirty="0"/>
              <a:t> O(n)</a:t>
            </a:r>
          </a:p>
          <a:p>
            <a:r>
              <a:rPr lang="en-GB" dirty="0" err="1"/>
              <a:t>Příklad</a:t>
            </a:r>
            <a:r>
              <a:rPr lang="en-GB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 err="1"/>
              <a:t>Hledáme</a:t>
            </a:r>
            <a:r>
              <a:rPr lang="en-GB" dirty="0"/>
              <a:t> 7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 err="1"/>
              <a:t>Podíváme</a:t>
            </a:r>
            <a:r>
              <a:rPr lang="en-GB" dirty="0"/>
              <a:t> se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kořen</a:t>
            </a:r>
            <a:r>
              <a:rPr lang="en-GB" dirty="0"/>
              <a:t> </a:t>
            </a:r>
            <a:r>
              <a:rPr lang="en-GB" dirty="0" err="1"/>
              <a:t>celého</a:t>
            </a:r>
            <a:r>
              <a:rPr lang="en-GB" dirty="0"/>
              <a:t> </a:t>
            </a:r>
            <a:r>
              <a:rPr lang="en-GB" dirty="0" err="1"/>
              <a:t>stormu</a:t>
            </a:r>
            <a:endParaRPr lang="en-GB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7&lt;8 </a:t>
            </a:r>
            <a:r>
              <a:rPr lang="en-GB" dirty="0" err="1"/>
              <a:t>takže</a:t>
            </a:r>
            <a:r>
              <a:rPr lang="en-GB" dirty="0"/>
              <a:t> </a:t>
            </a:r>
            <a:r>
              <a:rPr lang="en-GB" dirty="0" err="1"/>
              <a:t>pokračujeme</a:t>
            </a:r>
            <a:r>
              <a:rPr lang="en-GB" dirty="0"/>
              <a:t> </a:t>
            </a:r>
            <a:r>
              <a:rPr lang="en-GB" dirty="0" err="1"/>
              <a:t>doleva</a:t>
            </a:r>
            <a:endParaRPr lang="en-GB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7&gt;3 </a:t>
            </a:r>
            <a:r>
              <a:rPr lang="en-GB" dirty="0" err="1"/>
              <a:t>takže</a:t>
            </a:r>
            <a:r>
              <a:rPr lang="en-GB" dirty="0"/>
              <a:t> </a:t>
            </a:r>
            <a:r>
              <a:rPr lang="en-GB" dirty="0" err="1"/>
              <a:t>pokračujeme</a:t>
            </a:r>
            <a:r>
              <a:rPr lang="en-GB" dirty="0"/>
              <a:t> </a:t>
            </a:r>
            <a:r>
              <a:rPr lang="en-GB" dirty="0" err="1"/>
              <a:t>doleva</a:t>
            </a:r>
            <a:endParaRPr lang="en-GB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7&gt;6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7=7 - </a:t>
            </a:r>
            <a:r>
              <a:rPr lang="en-GB" dirty="0" err="1"/>
              <a:t>našly</a:t>
            </a:r>
            <a:r>
              <a:rPr lang="en-GB" dirty="0"/>
              <a:t> </a:t>
            </a:r>
            <a:r>
              <a:rPr lang="en-GB" dirty="0" err="1"/>
              <a:t>jsme</a:t>
            </a:r>
            <a:r>
              <a:rPr lang="en-GB" dirty="0"/>
              <a:t> </a:t>
            </a:r>
            <a:r>
              <a:rPr lang="en-GB" dirty="0" err="1"/>
              <a:t>hledaný</a:t>
            </a:r>
            <a:r>
              <a:rPr lang="en-GB" dirty="0"/>
              <a:t> </a:t>
            </a:r>
            <a:r>
              <a:rPr lang="en-GB" dirty="0" err="1"/>
              <a:t>klíč</a:t>
            </a:r>
            <a:endParaRPr lang="en-GB" dirty="0"/>
          </a:p>
        </p:txBody>
      </p:sp>
      <p:pic>
        <p:nvPicPr>
          <p:cNvPr id="5" name="Picture 6" descr="undefined">
            <a:extLst>
              <a:ext uri="{FF2B5EF4-FFF2-40B4-BE49-F238E27FC236}">
                <a16:creationId xmlns:a16="http://schemas.microsoft.com/office/drawing/2014/main" id="{49A7B1D9-7AA8-E1E3-4C02-7ED52621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09" y="3507922"/>
            <a:ext cx="4016991" cy="335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80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71A098-6337-938E-2DDE-4D9AC369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Hledání minima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7BE576-7E85-4C0A-E15F-5DA511292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Úplně vlevo</a:t>
            </a:r>
          </a:p>
          <a:p>
            <a:r>
              <a:rPr lang="cs-CZ" dirty="0"/>
              <a:t>Jdeme od prvního kořenu doleva dokud nenarazíme na klíč bez levé větve</a:t>
            </a:r>
          </a:p>
          <a:p>
            <a:r>
              <a:rPr lang="cs-CZ" dirty="0"/>
              <a:t>Tento klíč je minimum</a:t>
            </a:r>
          </a:p>
          <a:p>
            <a:r>
              <a:rPr lang="cs-CZ" dirty="0"/>
              <a:t>Složitost stejná jako Hledání konkrétního klíče</a:t>
            </a:r>
          </a:p>
          <a:p>
            <a:endParaRPr lang="cs-CZ" dirty="0"/>
          </a:p>
        </p:txBody>
      </p:sp>
      <p:pic>
        <p:nvPicPr>
          <p:cNvPr id="5" name="Picture 6" descr="Obsah obrázku černá, tma&#10;&#10;Obsah vygenerovaný umělou inteligencí může být nesprávný.">
            <a:extLst>
              <a:ext uri="{FF2B5EF4-FFF2-40B4-BE49-F238E27FC236}">
                <a16:creationId xmlns:a16="http://schemas.microsoft.com/office/drawing/2014/main" id="{F047F2B4-7042-9374-6BAB-14AB2BE03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09" y="3507922"/>
            <a:ext cx="4016991" cy="335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01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0CE3-D9C8-88A3-20F4-16D232BA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Přidání</a:t>
            </a:r>
            <a:r>
              <a:rPr lang="en-GB" dirty="0"/>
              <a:t> </a:t>
            </a:r>
            <a:r>
              <a:rPr lang="en-GB" dirty="0" err="1"/>
              <a:t>klíče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94CFFFA-CB04-116B-0293-6BB5CDC9E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09" y="3507922"/>
            <a:ext cx="4016991" cy="335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Zástupný obsah 5" descr="Obsah obrázku bílé, design&#10;&#10;Obsah vygenerovaný umělou inteligencí může být nesprávný.">
            <a:extLst>
              <a:ext uri="{FF2B5EF4-FFF2-40B4-BE49-F238E27FC236}">
                <a16:creationId xmlns:a16="http://schemas.microsoft.com/office/drawing/2014/main" id="{AD5F0326-3978-9834-31E5-58208AB67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78779" y="5177631"/>
            <a:ext cx="657225" cy="695325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DAB350-D3AB-DB4D-189A-09E38D02D7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Chceme přidat klíč 1</a:t>
            </a:r>
          </a:p>
          <a:p>
            <a:r>
              <a:rPr lang="cs-CZ" dirty="0"/>
              <a:t>Podíváme se na první kořen</a:t>
            </a:r>
          </a:p>
          <a:p>
            <a:r>
              <a:rPr lang="cs-CZ" dirty="0"/>
              <a:t>1&lt;8 - pokračujeme doleva</a:t>
            </a:r>
          </a:p>
          <a:p>
            <a:r>
              <a:rPr lang="cs-CZ" dirty="0"/>
              <a:t>1&lt;3 - pokračujeme doleva</a:t>
            </a:r>
          </a:p>
          <a:p>
            <a:r>
              <a:rPr lang="cs-CZ" dirty="0"/>
              <a:t>Nalevo od 3 není žádný klíč</a:t>
            </a:r>
          </a:p>
          <a:p>
            <a:r>
              <a:rPr lang="cs-CZ" dirty="0"/>
              <a:t>Přidáme klíč 1 nalevo od klíče 3</a:t>
            </a:r>
          </a:p>
          <a:p>
            <a:r>
              <a:rPr lang="cs-CZ"/>
              <a:t>Složitost O(n)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942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C56F18-8F59-7B7B-1709-E5D41542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Odebírání klíče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65B7A-3E60-93A5-D677-5111347B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190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Nejdříve najdeme klíč</a:t>
            </a:r>
          </a:p>
          <a:p>
            <a:r>
              <a:rPr lang="cs-CZ" dirty="0"/>
              <a:t>Pokud nemá větve tak jednoduše odstraníme klíč</a:t>
            </a:r>
          </a:p>
          <a:p>
            <a:r>
              <a:rPr lang="cs-CZ" dirty="0"/>
              <a:t>Když má pouze větší klíče tak nahradíme odebíraný klíčem nejbližším dalším napravo</a:t>
            </a:r>
          </a:p>
          <a:p>
            <a:r>
              <a:rPr lang="cs-CZ" dirty="0"/>
              <a:t>Když má levou větev tak nahradíme klíčem nejvíc vlevo</a:t>
            </a:r>
          </a:p>
          <a:p>
            <a:r>
              <a:rPr lang="cs-CZ" dirty="0"/>
              <a:t>Složitost odebrání je O(n)</a:t>
            </a:r>
          </a:p>
        </p:txBody>
      </p:sp>
      <p:pic>
        <p:nvPicPr>
          <p:cNvPr id="5" name="Picture 6" descr="Obsah obrázku černá, tma&#10;&#10;Obsah vygenerovaný umělou inteligencí může být nesprávný.">
            <a:extLst>
              <a:ext uri="{FF2B5EF4-FFF2-40B4-BE49-F238E27FC236}">
                <a16:creationId xmlns:a16="http://schemas.microsoft.com/office/drawing/2014/main" id="{C97EAE41-501A-147D-853B-40A4F13D9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09" y="3507922"/>
            <a:ext cx="4016991" cy="335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 descr="Navigating A Binary Search Tree. In a previous blog, I went over a… | by  Johnson Liu | Medium">
            <a:extLst>
              <a:ext uri="{FF2B5EF4-FFF2-40B4-BE49-F238E27FC236}">
                <a16:creationId xmlns:a16="http://schemas.microsoft.com/office/drawing/2014/main" id="{60A7B8D6-6CD5-58DD-5B79-ABFED07A3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496" y="-3737"/>
            <a:ext cx="4027117" cy="245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3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358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Courier New</vt:lpstr>
      <vt:lpstr>Office Theme</vt:lpstr>
      <vt:lpstr>Lineární a binární vyhledávání. Vyhledávací stromy</vt:lpstr>
      <vt:lpstr>Lineární vyhledávání</vt:lpstr>
      <vt:lpstr>Binární vyhledávání</vt:lpstr>
      <vt:lpstr>Binární strom</vt:lpstr>
      <vt:lpstr>Binární vyhledávací strom</vt:lpstr>
      <vt:lpstr>Hledání v binárním stromu</vt:lpstr>
      <vt:lpstr>Hledání minima</vt:lpstr>
      <vt:lpstr>Přidání klíče</vt:lpstr>
      <vt:lpstr>Odebírání klíče</vt:lpstr>
      <vt:lpstr>AVL strom</vt:lpstr>
      <vt:lpstr>Vyvážení AVl stromu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Martínek Vojtěch</dc:creator>
  <cp:lastModifiedBy>Mazná Michaela</cp:lastModifiedBy>
  <cp:revision>266</cp:revision>
  <dcterms:created xsi:type="dcterms:W3CDTF">2025-03-23T21:14:43Z</dcterms:created>
  <dcterms:modified xsi:type="dcterms:W3CDTF">2025-03-25T11:06:41Z</dcterms:modified>
</cp:coreProperties>
</file>