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66a1b29a5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66a1b29a5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Aplikace s grafickou částí, která se vykresluje do určitého okna (kontejneru).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Okenní systém je zprostředkováván OS / okenním serverem (společné pro všechny běžící aplikace).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Důvodem pro tvorbu takových aplikací je přehlednost a jednoduchost pro běžného uživatele.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66a1b29a5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66a1b29a5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 dnešní době existuje mnoho způsobů jak vytvořit takovou aplikaci.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Nejpoužívanější z nich byl a stále je tzv. **komponentový systém**.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Aplikace jsou tvořeny z tzv. komponent (tlačítko, seznam prvků, text box apod.).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Tyto komponenty jsou již samy o sobě plně funkčními prvky.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Například když vytvoříme TextBox, už do něho můžeme psát, vkládat a naopak z něho kopírovat a vyjímat text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Samotné komponenty se pak skládají z různých vlastností - upravují se přes ně například velikosti, barvy, ale také třeba samotný text nebo posluchači událostí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66a1b29a5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66a1b29a5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V dnešní době existuje mnoho způsobů jak vytvořit takovou aplikaci.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Nejpoužívanější z nich byl a stále je tzv. **komponentový systém**.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Aplikace jsou tvořeny z tzv. komponent (tlačítko, seznam prvků, text box apod.).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Tyto komponenty jsou již samy o sobě plně funkčními prvky.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Například když vytvoříme TextBox, už do něho můžeme psát, vkládat a naopak z něho kopírovat a vyjímat text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Samotné komponenty se pak skládají z různých vlastností - upravují se přes ně například velikosti, barvy, ale také třeba samotný text nebo posluchači událostí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66a1b29a5_3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66a1b29a5_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Komponenty se skládají většinou v tzv. **markup language**.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Nejpopulárnějším jazykem tohoto typu je HTML, pro naše využití se jedná o XML.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Používá se především pro jeho jednoduchost.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Jednotlivé prvky se definují pomocí `&lt;Prvek&gt;&lt;Prvek&gt;`, jejich vlastnosti se pak definují dvěma způsoby: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pomocí key-value párů v definici samotného prvku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nebo jako dítě prvku, které nese název jeho hodnoty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66a1b29a5_3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66a1b29a5_3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Komponenty se skládají většinou v tzv. **markup language**.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Nejpopulárnějším jazykem tohoto typu je HTML, pro naše využití se jedná o XML.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Používá se především pro jeho jednoduchost.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Jednotlivé prvky se definují pomocí `&lt;Prvek&gt;&lt;Prvek&gt;`, jejich vlastnosti se pak definují dvěma způsoby: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pomocí key-value párů v definici samotného prvku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nebo jako dítě prvku, které nese název jeho hodnoty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66a1b29a5_3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66a1b29a5_3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66a1b29a5_3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66a1b29a5_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66a1b29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66a1b29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Programovací paradigma, ve kterém je pořadí instrukcí determinováno nějakými externími událostmi.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V procedurálním programování je pořadí jasně určeno, viz. alegorie s kuchařkou.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Na rozdíl od "klasického" programování se tedy liší převážně v pořadí instrukcí.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Program čeká na události, které poté zpracuje, viz. alegorie s úřadem.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Jedná se v podstatě o jistou formu abstrakce (uživatel / programátor nic z implementace dispečerů, posluchačů ani event loopu většinou nevidí, pouze je používá jako nějakou aplikaci)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66a1b29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66a1b29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Programovací paradigma, ve kterém je pořadí instrukcí determinováno nějakými externími událostmi.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V procedurálním programování je pořadí jasně určeno, viz. alegorie s kuchařkou.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Na rozdíl od "klasického" programování se tedy liší převážně v pořadí instrukcí.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Program čeká na události, které poté zpracuje, viz. alegorie s úřadem.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Jedná se v podstatě o jistou formu abstrakce (uživatel / programátor nic z implementace dispečerů, posluchačů ani event loopu většinou nevidí, pouze je používá jako nějakou aplikaci)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66a1b29a5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66a1b29a5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Programovací paradigma, ve kterém je pořadí instrukcí determinováno nějakými externími událostmi.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V procedurálním programování je pořadí jasně určeno, viz. alegorie s kuchařkou.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Na rozdíl od "klasického" programování se tedy liší převážně v pořadí instrukcí.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Program čeká na události, které poté zpracuje, viz. alegorie s úřadem.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Jedná se v podstatě o jistou formu abstrakce (uživatel / programátor nic z implementace dispečerů, posluchačů ani event loopu většinou nevidí, pouze je používá jako nějakou aplikaci)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66a1b29a5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66a1b29a5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Základní stavební jednotkou je nějaký dispečer.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Definuje eventy, které spouští podle nějakých svých kritérií.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Logika bývá implementována většinou v nějaké třídě, ze které námi implementovaný dispečer dědí.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Posluchač může tyto eventy "odebírat" (subscribe to)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66a1b29a5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66a1b29a5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Máme tlačítko jako dispečera. To nám definuje několik různých eventů, jedním z nich je například *MouseDown*.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Naši posluchači mohou odebírat/poslouchat tento event.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Mohou například odeslat nějaká data na server nebo pustit uživatele na další stránku aplikace.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66a1b29a5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66a1b29a5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 jádru našeho systému se nachází event loop, který demultiplexuje příchozí události od několika dispečerů a posílá je příslušným posluchačům.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Eventy může získávat například z nějaké fronty, do které jsou eventy přidávány dispečery.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Tato část je také mnohdy zprostředkována již existujícími knihovnami či frameworky.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Koncový uživatel/programátor s ní v daném případě nikterak neinteraguje (až na okrajové případy).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66a1b29a5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66a1b29a5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Nejjedodušší implementace event loopu je jednoduchý while loop, který čeká na eventy.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Když dostane event, zpracuje ho (zavolá všechny posluchače) a čeká na další.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 našem příkladu je funkce `poll_event()` blokující, tzv. nespustí další iteraci while loopu dokud není dostupný nějaký event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66a1b29a5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66a1b29a5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Event-driven programming má obecně velké využití v aplikacích, se kterými člověk / okolní svět nějakým způsobem interaguje.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Jedná se například o webové servery či některé programovací jazyky.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Největší využití má však v okenních aplikacích.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20. Event-driven programming, okenní aplikace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Okenní aplikace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Aplikace s grafickou částí, vykreslenou do nějakého okna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Okenní systém zprostředkovává OS / okenní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Důvod: pro většinu uživatelů přehlednější a příjemnější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825" y="2502912"/>
            <a:ext cx="3377557" cy="19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750" y="2857497"/>
            <a:ext cx="3812101" cy="1280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4262863" y="3156550"/>
            <a:ext cx="36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&gt;</a:t>
            </a:r>
            <a:endParaRPr b="1"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Tvorba okenních aplikací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Komponentový systém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Stále jeden z </a:t>
            </a:r>
            <a:r>
              <a:rPr lang="en"/>
              <a:t>nejpopulárnějších</a:t>
            </a:r>
            <a:r>
              <a:rPr lang="en"/>
              <a:t> způsobů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Aplikace tvořeny z tzv. </a:t>
            </a:r>
            <a:r>
              <a:rPr lang="en"/>
              <a:t>k</a:t>
            </a:r>
            <a:r>
              <a:rPr lang="en"/>
              <a:t>omponent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Tlačítko, seznam prvků, text box atd.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Tyto komponenty jsou samy o sobě funkční prvky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Samotné komponenty pak obsahují různé vlastnosti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Velikost stran, barvy, posluchači událostí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Tvorba okenních aplikací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Komponentový systém</a:t>
            </a:r>
            <a:endParaRPr b="1"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163" y="1614175"/>
            <a:ext cx="2151681" cy="322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/>
          <p:nvPr/>
        </p:nvSpPr>
        <p:spPr>
          <a:xfrm>
            <a:off x="3566325" y="2835350"/>
            <a:ext cx="1993800" cy="200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4"/>
          <p:cNvCxnSpPr>
            <a:stCxn id="151" idx="3"/>
          </p:cNvCxnSpPr>
          <p:nvPr/>
        </p:nvCxnSpPr>
        <p:spPr>
          <a:xfrm flipH="1" rot="10800000">
            <a:off x="5560125" y="2957150"/>
            <a:ext cx="1306800" cy="879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3" name="Google Shape;153;p24"/>
          <p:cNvSpPr txBox="1"/>
          <p:nvPr/>
        </p:nvSpPr>
        <p:spPr>
          <a:xfrm>
            <a:off x="6922225" y="2571750"/>
            <a:ext cx="20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Tlačítka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54" name="Google Shape;154;p24"/>
          <p:cNvCxnSpPr/>
          <p:nvPr/>
        </p:nvCxnSpPr>
        <p:spPr>
          <a:xfrm flipH="1" rot="10800000">
            <a:off x="5347050" y="2071050"/>
            <a:ext cx="1453500" cy="50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5" name="Google Shape;155;p24"/>
          <p:cNvSpPr txBox="1"/>
          <p:nvPr/>
        </p:nvSpPr>
        <p:spPr>
          <a:xfrm>
            <a:off x="6866875" y="1794250"/>
            <a:ext cx="217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Text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56" name="Google Shape;156;p24"/>
          <p:cNvCxnSpPr/>
          <p:nvPr/>
        </p:nvCxnSpPr>
        <p:spPr>
          <a:xfrm flipH="1">
            <a:off x="2381325" y="2104350"/>
            <a:ext cx="1329000" cy="63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7" name="Google Shape;157;p24"/>
          <p:cNvSpPr txBox="1"/>
          <p:nvPr/>
        </p:nvSpPr>
        <p:spPr>
          <a:xfrm>
            <a:off x="1517375" y="2658025"/>
            <a:ext cx="9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Drawer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Tvorba okenních aplikací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Zdrojový kód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Většinou v tzv. markup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 okenní aplikace - XML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Používají se především kvůli jejich jednoduchosti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Prvek se definuje pomocí &lt;Prvek&gt;&lt;/Prvek&gt;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Vlastnosti dvěma způsoby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Tvorba okenních aplikací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Zdrojový kód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288" y="2058776"/>
            <a:ext cx="7387426" cy="7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150" y="3101150"/>
            <a:ext cx="7095700" cy="11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Tvorba okenních aplikací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Události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Komponenty se ovládají pomocí událostí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Většinou zadané uživatelem přes myš nebo klávesnici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levé/pravé tlačítko up/down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scroll up/down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ohyb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 up/down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Tvorba okenních aplikací</a:t>
            </a:r>
            <a:endParaRPr/>
          </a:p>
        </p:txBody>
      </p:sp>
      <p:pic>
        <p:nvPicPr>
          <p:cNvPr id="183" name="Google Shape;183;p28" title="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288" y="1089025"/>
            <a:ext cx="5933425" cy="370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Event-driven programming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Programovací paradigma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Pořadí instrukcí je dáno nějakými externími událostmi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Jistá forma abstrakce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163" y="2291750"/>
            <a:ext cx="3415676" cy="227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Event-driven programming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638" y="1320375"/>
            <a:ext cx="2954484" cy="330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287" y="1320387"/>
            <a:ext cx="2858075" cy="33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217262" y="4622425"/>
            <a:ext cx="24861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“clicked” ignorujeme…</a:t>
            </a:r>
            <a:endParaRPr i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Event-driven programming</a:t>
            </a:r>
            <a:endParaRPr/>
          </a:p>
        </p:txBody>
      </p:sp>
      <p:pic>
        <p:nvPicPr>
          <p:cNvPr id="76" name="Google Shape;76;p16" title="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950" y="1378725"/>
            <a:ext cx="4754101" cy="316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Dispečer a posluchač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Dispečer - jednou ze základních stavebních jednotek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Definuje události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Tyto události poté odebírají posluchači, kteří na ně nějak reagují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3951750" y="2571750"/>
            <a:ext cx="1240500" cy="193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Concrete Dispatcher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1534625" y="2571750"/>
            <a:ext cx="1240500" cy="193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Dispatcher</a:t>
            </a:r>
            <a:endParaRPr/>
          </a:p>
        </p:txBody>
      </p:sp>
      <p:cxnSp>
        <p:nvCxnSpPr>
          <p:cNvPr id="85" name="Google Shape;85;p17"/>
          <p:cNvCxnSpPr>
            <a:stCxn id="84" idx="3"/>
            <a:endCxn id="83" idx="1"/>
          </p:cNvCxnSpPr>
          <p:nvPr/>
        </p:nvCxnSpPr>
        <p:spPr>
          <a:xfrm>
            <a:off x="2775125" y="3540900"/>
            <a:ext cx="117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7"/>
          <p:cNvSpPr/>
          <p:nvPr/>
        </p:nvSpPr>
        <p:spPr>
          <a:xfrm>
            <a:off x="6368875" y="2571750"/>
            <a:ext cx="2009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A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6368875" y="3937350"/>
            <a:ext cx="2009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C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6368875" y="3254550"/>
            <a:ext cx="2009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B</a:t>
            </a:r>
            <a:endParaRPr/>
          </a:p>
        </p:txBody>
      </p:sp>
      <p:cxnSp>
        <p:nvCxnSpPr>
          <p:cNvPr id="89" name="Google Shape;89;p17"/>
          <p:cNvCxnSpPr>
            <a:stCxn id="83" idx="3"/>
            <a:endCxn id="86" idx="1"/>
          </p:cNvCxnSpPr>
          <p:nvPr/>
        </p:nvCxnSpPr>
        <p:spPr>
          <a:xfrm flipH="1" rot="10800000">
            <a:off x="5192250" y="2858100"/>
            <a:ext cx="1176600" cy="6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7"/>
          <p:cNvCxnSpPr>
            <a:stCxn id="83" idx="3"/>
            <a:endCxn id="88" idx="1"/>
          </p:cNvCxnSpPr>
          <p:nvPr/>
        </p:nvCxnSpPr>
        <p:spPr>
          <a:xfrm>
            <a:off x="5192250" y="3540900"/>
            <a:ext cx="117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>
            <a:stCxn id="83" idx="3"/>
            <a:endCxn id="87" idx="1"/>
          </p:cNvCxnSpPr>
          <p:nvPr/>
        </p:nvCxnSpPr>
        <p:spPr>
          <a:xfrm>
            <a:off x="5192250" y="3540900"/>
            <a:ext cx="1176600" cy="6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Dispečer a posluchač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75" y="1798225"/>
            <a:ext cx="1512650" cy="15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3318625" y="1602600"/>
            <a:ext cx="2009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MouseDown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3318625" y="2968200"/>
            <a:ext cx="2009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MouseOver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3318625" y="2285400"/>
            <a:ext cx="2009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MouseUp</a:t>
            </a:r>
            <a:endParaRPr/>
          </a:p>
        </p:txBody>
      </p:sp>
      <p:cxnSp>
        <p:nvCxnSpPr>
          <p:cNvPr id="101" name="Google Shape;101;p18"/>
          <p:cNvCxnSpPr>
            <a:endCxn id="98" idx="1"/>
          </p:cNvCxnSpPr>
          <p:nvPr/>
        </p:nvCxnSpPr>
        <p:spPr>
          <a:xfrm flipH="1" rot="10800000">
            <a:off x="2142025" y="1888950"/>
            <a:ext cx="1176600" cy="6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8"/>
          <p:cNvCxnSpPr>
            <a:endCxn id="100" idx="1"/>
          </p:cNvCxnSpPr>
          <p:nvPr/>
        </p:nvCxnSpPr>
        <p:spPr>
          <a:xfrm>
            <a:off x="2142025" y="2571750"/>
            <a:ext cx="117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8"/>
          <p:cNvCxnSpPr>
            <a:endCxn id="99" idx="1"/>
          </p:cNvCxnSpPr>
          <p:nvPr/>
        </p:nvCxnSpPr>
        <p:spPr>
          <a:xfrm>
            <a:off x="2142025" y="2571750"/>
            <a:ext cx="1176600" cy="68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8"/>
          <p:cNvSpPr/>
          <p:nvPr/>
        </p:nvSpPr>
        <p:spPr>
          <a:xfrm>
            <a:off x="6504925" y="1602600"/>
            <a:ext cx="2009700" cy="572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OpenDialog()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5" name="Google Shape;105;p18"/>
          <p:cNvCxnSpPr>
            <a:stCxn id="98" idx="3"/>
            <a:endCxn id="104" idx="1"/>
          </p:cNvCxnSpPr>
          <p:nvPr/>
        </p:nvCxnSpPr>
        <p:spPr>
          <a:xfrm>
            <a:off x="5328325" y="1888950"/>
            <a:ext cx="117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8"/>
          <p:cNvSpPr/>
          <p:nvPr/>
        </p:nvSpPr>
        <p:spPr>
          <a:xfrm>
            <a:off x="6504925" y="2968200"/>
            <a:ext cx="2009700" cy="572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ChangeColor()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7" name="Google Shape;107;p18"/>
          <p:cNvCxnSpPr>
            <a:stCxn id="99" idx="3"/>
            <a:endCxn id="106" idx="1"/>
          </p:cNvCxnSpPr>
          <p:nvPr/>
        </p:nvCxnSpPr>
        <p:spPr>
          <a:xfrm>
            <a:off x="5328325" y="3254550"/>
            <a:ext cx="1176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loop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Samotné jádro systému tvoří tzv. </a:t>
            </a:r>
            <a:r>
              <a:rPr lang="en"/>
              <a:t>e</a:t>
            </a:r>
            <a:r>
              <a:rPr lang="en"/>
              <a:t>vent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Zpracovává několik příchozích událostí a posílá je příslušným posluchačům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Eventy mohou žít například v nějaké frontě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Také často zprostředkováno nějakou knihovnou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loop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Nejjednodušší implementace -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Čeká na eventy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Dostane event -&gt; zpracuje ho (pošle ho posluchačům)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poll_event() je v našem příkladu blokující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600" y="2704725"/>
            <a:ext cx="3500801" cy="20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Využití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Obecně - human interaction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Webové servery (či dokonce nějaké jazyky)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Nejčastěji právě okenní aplikace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876" y="2571750"/>
            <a:ext cx="3687273" cy="210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150" y="2048975"/>
            <a:ext cx="4186000" cy="24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