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99" r:id="rId4"/>
    <p:sldId id="300" r:id="rId5"/>
    <p:sldId id="257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2C"/>
    <a:srgbClr val="E9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8258B-0F75-477D-B603-D3C16369C82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286FE-9D2E-4ABC-8A7A-9648A3683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829C19-E09C-43AF-9639-D193EBDD6A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86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56D4CF-BAE2-B50E-8D6D-EE6814771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5B65D8-A1AE-ABCC-739C-0B432C8A7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2E9080-93E3-C2D6-EA5D-5CA1BBCA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6848B34-619E-F5D4-18DA-BB343585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EFFA5B2-680C-7731-E525-0E39970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2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0753B6-10A9-ED22-95FB-1395FAAE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AEA97F8-F730-6A07-E95F-5568ABD7E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E4C64E4-1280-C3D2-CBB4-02894C63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5FFF1A8-8B08-38A6-FB44-6E9CD98F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C9B70A-1549-C475-47EE-D1D2DF719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1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6618E76-88F8-EC16-515C-BCE6B598F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B26927C-3589-812A-E1A5-D83D9B13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06A2E0B-7D7A-7918-0B40-756C5207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E107C5-6243-E7F8-1A81-F427604B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C3BEFB-FBDC-4334-FDB1-B3BE61A5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3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83DCF2-B9B5-A95F-9864-9020316D9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6840A85-901E-F3D9-745F-FD98F91F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C333B97-6ED1-367A-E7CC-041FE0DB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A8A6DE9-72A4-0678-D43A-D0889056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E40C73-6615-9C2E-17AB-253F9EDB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1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A413BD-14BC-4749-3959-40484F39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ABA09E-A918-72AA-6B21-C8FECC44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A914727-3C85-AB8E-152C-7A1205C0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604F6B-38AD-FEDE-6C2A-4610748E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0D7AC7-3E1A-6938-EBE5-DF9770B4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03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F1F37-826D-31D3-0480-BCA68D0D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DF8E94E-37C3-BE4C-3884-9FD033A8C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7FAEE00-A9DC-30B3-7FCC-592C7A61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91AF4DE-5F8C-63CA-D188-06D82ED6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24E8DC-90A8-05F4-BA18-B7C055A0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95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67D38F-4D18-7FE5-6492-5E888450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1CC13D-3021-76A6-A886-AD4BA13EA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525E9DA-4A25-CCF9-1F82-B25D90D15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16614C2-BD87-FB25-7A88-56923FCC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D53DEC2-CDEC-2728-FC28-46040596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DCFDD68-601E-0608-FCB1-ED9EA614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69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A2C6CDB-7C77-95DD-6BE1-E2A337B4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9A5DB3-0BD8-A220-E150-FDDD4F60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F5E6AF-626B-868F-8584-0166C03E6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0472CDB-7B8E-E0BC-F26A-482C8C0548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01F0E96-C4FC-DA0C-8365-CB9A6BC0C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DB7758C8-0383-DB2C-C934-C79CFFB8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A5A0CAD-6A90-2825-809F-B2314681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92CE4AA-FA02-CB6A-178E-798E2BE8E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6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BBE1FA-FC46-9195-853C-E0F4365B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BE2523B-E84C-B50D-6C68-3DD7ADFC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34B1B50-C2EF-EFFD-F9A6-A9225B04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75A79A7-6A31-725C-5F26-BAB75711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60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621732A4-20C7-11CD-7F92-D88F482C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431CE7-1184-D6B3-763D-C6DE02D0D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A55EDEB-F7FB-B7CB-4479-47B8B5A6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853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01CE7-D193-9DD1-C12E-A924712D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E1445D-44BA-50C6-8C36-130560C4B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06D8360-D7F3-F6EF-2BAC-A85F1E083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4DB0250-7943-8476-1F45-FFDFDB0D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D19CCCA-CE3A-9462-D5B6-CF324F90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43D113F-6D72-C595-607A-8A2B00B9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0D542C-6A17-299D-D974-63003E20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A332F8-1150-99DF-74AA-A9681F9D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C69A64B-9FC2-D1FE-230B-2BFE4453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A051DD8-135E-8EA0-151C-425C137A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979BEDA-8640-1D6C-AA12-B7ED1B68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529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DA7717-1D27-F3F5-7826-3E0D35AD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5592161-D921-1467-E2EC-F63F8CD5D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8A9F9A4-D9D8-2BF3-E632-BB43E03A7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F4C1E25-846F-3FCF-AFDE-7ACDC09F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47153F4-49A9-B726-0619-B77BF13D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1CB87E-BBE4-8BC6-07DE-06AE6D85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2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741A78-C23F-EE5A-FB36-C3E8DEBE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CECA74A-C99E-4E13-317F-E25AC023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C44ADB-AED5-CECC-E331-CED1BE25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F6E304-5F1E-5AA2-EF2C-753064DF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00088DD-B961-16BC-64E1-5EE79814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8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C9AFCB92-139C-8A49-E7D3-2FF46487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8807AC-7C05-E174-A856-2C7B993AB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D0D083D-CFCF-9AB6-31F4-36CEEAA5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D1F97DB-81C3-5E6B-B299-C815484D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7C27DB-DB62-545E-A5E3-4FE9BD06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F53E53-F6D9-077E-4F1B-2F537320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14A6E06-C731-AC72-57EB-2100AD6CB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2F74228-B0CD-7DE1-3547-B4B9317E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F0C4D0F-A0B7-2E37-DA4F-F34B0080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19E74C-25DA-1083-9D8B-583ACD68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92D94D-2EFF-61A3-07B5-93728598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D9CF48-7F7C-E980-BD21-B839E4EF3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B1C22E0-937A-13D6-DD38-F788EB785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693569C-7B2D-55CC-EFF2-5827F548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BAFE21A-FED9-740C-490F-17AA872D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EE9591D-873E-2D3A-60A4-E05D43EA1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8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A6D3B2-4649-05F5-5C0A-35689481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DDC5EC-648F-F6D0-A14F-7A579524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A656285-38FB-94F9-5F00-7A9B905C8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EDB3F73-DAC1-0144-C7FB-10A2870F1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00C5CC77-D3FA-71C1-475D-A7E6568F6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9C52690-5222-FA20-8227-E97B391A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195F996-4EE2-3691-791B-0B1D1477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0451AF3-582C-AA86-718E-C4888DB6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44EA25-FCF4-0F81-7EF6-4767A65C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6D2216D-01AC-6DF6-7FFA-982F5CAE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410DE71-8D65-E5EE-18D3-85A2AADB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F8D2EE-9922-B9BB-8F09-6FF5D18B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E4E1E5C-65FF-09E2-7BD1-755E6F4A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26EE668-0AF4-7E1E-503D-7D95B4BE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B81C301-5616-F134-3CB9-38D7815F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4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4A3B7F-09A4-A263-67F5-E9D94240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7C49FB-A555-CCCA-F626-50FB3B68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7C63261-97B6-612F-A452-C0E53A691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B007AE6-A36F-8A70-6160-E5F95C9C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424E553-5BE6-D674-0322-E2D150F2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1EEBA95-C3CD-D7E3-2BCD-D292D0B0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7C14D-23F0-972F-B925-CB98F7C0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411A325-4548-0DEF-A9C2-53FADA8FC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FD66FFD-534B-707F-1586-32E16E5F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71208EC-4F68-0DF3-927C-F3144E68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AD0D1EE-ACC0-6919-6DEE-7DB62E2C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304EBB6-8198-A53A-BBC3-28B4CF38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8CABC42-06DA-1EBE-9832-5AB0CC12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327F78A-54F5-6FAD-D007-4B49A6FF3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2EF1A6C-DCF0-075D-1A20-895F68A0A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9D7DC-363A-4211-84B6-E0FE93772A0D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1ECA398-0CCF-F070-C789-A87628707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E67042D-4BAD-DB1B-11FE-96945665A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E06B1-21B4-4661-A40E-56287AE8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3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5A84DA4-2558-DCC0-75F6-D85C8E69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E3F0F40-6E00-02D0-2580-4948E15DC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895C6A-F413-EE32-AC95-B757BBBD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FF3E-1E51-4BB9-AE7E-E1E48599840A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E44EB19-0767-B77A-3B04-D92466BB3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653AAEF-FC04-9180-4BFC-3D12D4AF6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6B3E2-03C8-42B8-9580-08598BC123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7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640433-C4B9-9674-14BB-0924FCC4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67451"/>
            <a:ext cx="4823637" cy="2387600"/>
          </a:xfrm>
          <a:solidFill>
            <a:srgbClr val="FAD02C"/>
          </a:solidFill>
        </p:spPr>
        <p:txBody>
          <a:bodyPr>
            <a:normAutofit fontScale="90000"/>
          </a:bodyPr>
          <a:lstStyle/>
          <a:p>
            <a:r>
              <a:rPr lang="cs-CZ" dirty="0"/>
              <a:t>Časová a prostorová složitost</a:t>
            </a:r>
            <a:endParaRPr lang="en-US" dirty="0"/>
          </a:p>
        </p:txBody>
      </p:sp>
      <p:pic>
        <p:nvPicPr>
          <p:cNvPr id="6" name="Obrázek 5" descr="Obsah obrázku text, snímek obrazovky, Písmo&#10;&#10;Popis byl vytvořen automaticky">
            <a:extLst>
              <a:ext uri="{FF2B5EF4-FFF2-40B4-BE49-F238E27FC236}">
                <a16:creationId xmlns:a16="http://schemas.microsoft.com/office/drawing/2014/main" id="{D9F450A1-6465-9F87-1EA4-D263CC23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29" y="80963"/>
            <a:ext cx="5143500" cy="6858000"/>
          </a:xfrm>
          <a:prstGeom prst="rect">
            <a:avLst/>
          </a:prstGeom>
        </p:spPr>
      </p:pic>
      <p:pic>
        <p:nvPicPr>
          <p:cNvPr id="9" name="Obrázek 8" descr="Obsah obrázku text, snímek obrazovky, Písmo, číslo&#10;&#10;Popis byl vytvořen automaticky">
            <a:extLst>
              <a:ext uri="{FF2B5EF4-FFF2-40B4-BE49-F238E27FC236}">
                <a16:creationId xmlns:a16="http://schemas.microsoft.com/office/drawing/2014/main" id="{002742FE-49A7-60D5-C147-2FB81C5A9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229" y="2925356"/>
            <a:ext cx="3630133" cy="3932644"/>
          </a:xfrm>
          <a:prstGeom prst="rect">
            <a:avLst/>
          </a:prstGeom>
        </p:spPr>
      </p:pic>
      <p:pic>
        <p:nvPicPr>
          <p:cNvPr id="13" name="Obrázek 12" descr="Obsah obrázku text, Lidská tvář, snímek obrazovky, osoba&#10;&#10;Popis byl vytvořen automaticky">
            <a:extLst>
              <a:ext uri="{FF2B5EF4-FFF2-40B4-BE49-F238E27FC236}">
                <a16:creationId xmlns:a16="http://schemas.microsoft.com/office/drawing/2014/main" id="{2C1BA36D-8330-7165-771F-16059D239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47" y="4028105"/>
            <a:ext cx="3252753" cy="282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040F1D4-5732-E747-0D13-DB755C2A2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9672638" cy="1325563"/>
          </a:xfrm>
          <a:solidFill>
            <a:srgbClr val="90ADC6"/>
          </a:solidFill>
        </p:spPr>
        <p:txBody>
          <a:bodyPr/>
          <a:lstStyle/>
          <a:p>
            <a:r>
              <a:rPr lang="cs-CZ" b="1" dirty="0"/>
              <a:t>	Časová a prostorová složitost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ástupný obsah 4">
                <a:extLst>
                  <a:ext uri="{FF2B5EF4-FFF2-40B4-BE49-F238E27FC236}">
                    <a16:creationId xmlns:a16="http://schemas.microsoft.com/office/drawing/2014/main" id="{2356B42B-AD58-92F5-4374-33D92FCA1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Určujeme v závislosti na </a:t>
                </a:r>
                <a:r>
                  <a:rPr lang="cs-CZ" b="1" dirty="0"/>
                  <a:t>velikosti vstupu </a:t>
                </a:r>
                <a:r>
                  <a:rPr lang="cs-CZ" dirty="0"/>
                  <a:t>ne technologii</a:t>
                </a:r>
              </a:p>
              <a:p>
                <a:r>
                  <a:rPr lang="cs-CZ" dirty="0"/>
                  <a:t>Určujeme matematickou </a:t>
                </a:r>
                <a:r>
                  <a:rPr lang="cs-CZ" b="1" dirty="0"/>
                  <a:t>funkcí</a:t>
                </a:r>
                <a:r>
                  <a:rPr lang="cs-CZ" dirty="0"/>
                  <a:t> nikoli jednotkami času či míry</a:t>
                </a:r>
              </a:p>
              <a:p>
                <a:r>
                  <a:rPr lang="cs-CZ" dirty="0"/>
                  <a:t>Vyjadřujeme ji pomocí </a:t>
                </a:r>
                <a:r>
                  <a:rPr lang="cs-CZ" i="1" dirty="0"/>
                  <a:t>O notace </a:t>
                </a:r>
                <a:r>
                  <a:rPr lang="cs-CZ" dirty="0"/>
                  <a:t>a </a:t>
                </a:r>
                <a:r>
                  <a:rPr lang="cs-CZ" i="1" dirty="0"/>
                  <a:t>nejrychleji rostoucího členu</a:t>
                </a:r>
              </a:p>
              <a:p>
                <a:pPr lvl="1"/>
                <a:r>
                  <a:rPr lang="cs-CZ" dirty="0"/>
                  <a:t>Př. Provede se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cs-CZ" dirty="0"/>
                  <a:t> operací </a:t>
                </a:r>
                <a:r>
                  <a:rPr lang="cs-CZ" dirty="0">
                    <a:sym typeface="Symbol" panose="05050102010706020507" pitchFamily="18" charset="2"/>
                  </a:rPr>
                  <a:t> algoritmus pracuje v čase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Ο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Zástupný obsah 4">
                <a:extLst>
                  <a:ext uri="{FF2B5EF4-FFF2-40B4-BE49-F238E27FC236}">
                    <a16:creationId xmlns:a16="http://schemas.microsoft.com/office/drawing/2014/main" id="{2356B42B-AD58-92F5-4374-33D92FCA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ek 6">
            <a:extLst>
              <a:ext uri="{FF2B5EF4-FFF2-40B4-BE49-F238E27FC236}">
                <a16:creationId xmlns:a16="http://schemas.microsoft.com/office/drawing/2014/main" id="{741005A7-8230-1138-DCD9-F6929DF7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231" y="3803266"/>
            <a:ext cx="797353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FEB389EF-70B3-462C-825A-05ED4948E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082" y="475838"/>
            <a:ext cx="7049484" cy="590632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EC0F43E-9076-ECDD-18EA-C42EEE73C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90" y="2407611"/>
            <a:ext cx="4070158" cy="3974551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9D6127DA-A08C-6653-DC35-FE48C546D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90" y="475838"/>
            <a:ext cx="4070158" cy="140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7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9B1B6C-987C-B6F7-D14E-576DDEA0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8833" cy="1325563"/>
          </a:xfrm>
          <a:solidFill>
            <a:srgbClr val="FAD02C"/>
          </a:solidFill>
        </p:spPr>
        <p:txBody>
          <a:bodyPr/>
          <a:lstStyle/>
          <a:p>
            <a:r>
              <a:rPr lang="cs-CZ" dirty="0"/>
              <a:t>Formální definice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56AF712-753F-315D-F56D-C0B5298B7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44332"/>
                <a:ext cx="10515600" cy="2650682"/>
              </a:xfr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b="0" i="0" u="none" strike="noStrike" baseline="0" dirty="0"/>
                  <a:t>Nechť</a:t>
                </a:r>
                <a:r>
                  <a:rPr lang="cs-CZ" sz="20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jsou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dvě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funkce</a:t>
                </a:r>
                <a:r>
                  <a:rPr lang="en-US" sz="2000" b="0" i="0" u="none" strike="noStrike" baseline="0" dirty="0"/>
                  <a:t>. </a:t>
                </a:r>
                <a:r>
                  <a:rPr lang="en-US" sz="2000" b="0" i="0" u="none" strike="noStrike" baseline="0" dirty="0" err="1"/>
                  <a:t>Řekneme</a:t>
                </a:r>
                <a:r>
                  <a:rPr lang="en-US" sz="2000" b="0" i="0" u="none" strike="noStrike" baseline="0" dirty="0"/>
                  <a:t>, </a:t>
                </a:r>
                <a:r>
                  <a:rPr lang="en-US" sz="2000" b="0" i="0" u="none" strike="noStrike" baseline="0" dirty="0" err="1"/>
                  <a:t>že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funkce</a:t>
                </a:r>
                <a:r>
                  <a:rPr lang="en-US" sz="20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0" u="none" strike="noStrike" baseline="0" dirty="0"/>
                  <a:t> </a:t>
                </a:r>
                <a:r>
                  <a:rPr lang="en-US" sz="2000" b="1" i="1" u="none" strike="noStrike" baseline="0" dirty="0"/>
                  <a:t>je </a:t>
                </a:r>
                <a:r>
                  <a:rPr lang="en-US" sz="2000" b="1" i="1" u="none" strike="noStrike" baseline="0" dirty="0" err="1"/>
                  <a:t>třídy</a:t>
                </a:r>
                <a:r>
                  <a:rPr lang="en-US" sz="2000" b="1" i="1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l-GR" sz="20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𝜪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cs-CZ" sz="20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b="0" i="0" u="none" strike="noStrike" baseline="0" dirty="0"/>
                  <a:t>,</a:t>
                </a:r>
                <a:r>
                  <a:rPr lang="cs-CZ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jestliže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existuje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taková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kladná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reálná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konstanta</a:t>
                </a:r>
                <a:r>
                  <a:rPr lang="en-US" sz="20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cs-CZ" sz="2000" b="0" i="1" u="none" strike="noStrike" baseline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i="0" u="none" strike="noStrike" baseline="0" dirty="0"/>
                  <a:t>, </a:t>
                </a:r>
                <a:r>
                  <a:rPr lang="en-US" sz="2000" b="0" i="0" u="none" strike="noStrike" baseline="0" dirty="0" err="1"/>
                  <a:t>že</a:t>
                </a:r>
                <a:r>
                  <a:rPr lang="en-US" sz="2000" b="0" i="0" u="none" strike="noStrike" baseline="0" dirty="0"/>
                  <a:t> pro </a:t>
                </a:r>
                <a:r>
                  <a:rPr lang="en-US" sz="2000" b="0" i="1" u="none" strike="noStrike" baseline="0" dirty="0" err="1"/>
                  <a:t>skoro</a:t>
                </a:r>
                <a:r>
                  <a:rPr lang="en-US" sz="2000" b="0" i="1" u="none" strike="noStrike" baseline="0" dirty="0"/>
                  <a:t> </a:t>
                </a:r>
                <a:r>
                  <a:rPr lang="en-US" sz="2000" b="0" i="1" u="none" strike="noStrike" baseline="0" dirty="0" err="1"/>
                  <a:t>všechna</a:t>
                </a:r>
                <a:r>
                  <a:rPr lang="en-US" sz="2000" b="0" i="1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platí</a:t>
                </a:r>
                <a:r>
                  <a:rPr lang="en-US" sz="20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𝒄𝒈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i="0" u="none" strike="noStrike" baseline="0" dirty="0"/>
                  <a:t>. </a:t>
                </a:r>
                <a:endParaRPr lang="cs-CZ" sz="2000" b="1" i="0" u="none" strike="noStrike" baseline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b="0" i="0" u="none" strike="noStrike" baseline="0" dirty="0"/>
                  <a:t>Skoro </a:t>
                </a:r>
                <a:r>
                  <a:rPr lang="en-US" sz="2000" b="0" i="0" u="none" strike="noStrike" baseline="0" dirty="0" err="1"/>
                  <a:t>všemi</a:t>
                </a:r>
                <a:r>
                  <a:rPr lang="en-US" sz="20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0" i="0" u="none" strike="noStrike" baseline="0" dirty="0"/>
                  <a:t> se </a:t>
                </a:r>
                <a:r>
                  <a:rPr lang="en-US" sz="2000" b="0" i="0" u="none" strike="noStrike" baseline="0" dirty="0" err="1"/>
                  <a:t>myslí</a:t>
                </a:r>
                <a:r>
                  <a:rPr lang="en-US" sz="2000" b="0" i="0" u="none" strike="noStrike" baseline="0" dirty="0"/>
                  <a:t>, </a:t>
                </a:r>
                <a:r>
                  <a:rPr lang="en-US" sz="2000" b="0" i="0" u="none" strike="noStrike" baseline="0" dirty="0" err="1"/>
                  <a:t>že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nerovnost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může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selhat</a:t>
                </a:r>
                <a:r>
                  <a:rPr lang="en-US" sz="2000" b="0" i="0" u="none" strike="noStrike" baseline="0" dirty="0"/>
                  <a:t> pro </a:t>
                </a:r>
                <a:r>
                  <a:rPr lang="en-US" sz="2000" b="0" i="0" u="none" strike="noStrike" baseline="0" dirty="0" err="1"/>
                  <a:t>konečně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mnoho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výjimek</a:t>
                </a:r>
                <a:r>
                  <a:rPr lang="en-US" sz="2000" b="0" i="0" u="none" strike="noStrike" baseline="0" dirty="0"/>
                  <a:t>, </a:t>
                </a:r>
                <a:r>
                  <a:rPr lang="en-US" sz="2000" b="0" i="0" u="none" strike="noStrike" baseline="0" dirty="0" err="1"/>
                  <a:t>tedy</a:t>
                </a:r>
                <a:r>
                  <a:rPr lang="cs-CZ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že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existuje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nějaké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přirozené</a:t>
                </a:r>
                <a:r>
                  <a:rPr lang="en-US" sz="2000" b="0" i="0" u="none" strike="noStrike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takové</a:t>
                </a:r>
                <a:r>
                  <a:rPr lang="en-US" sz="2000" b="0" i="0" u="none" strike="noStrike" baseline="0" dirty="0"/>
                  <a:t>, </a:t>
                </a:r>
                <a:r>
                  <a:rPr lang="en-US" sz="2000" b="0" i="0" u="none" strike="noStrike" baseline="0" dirty="0" err="1"/>
                  <a:t>že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nerovnost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platí</a:t>
                </a:r>
                <a:r>
                  <a:rPr lang="en-US" sz="2000" b="0" i="0" u="none" strike="noStrike" baseline="0" dirty="0"/>
                  <a:t> pro </a:t>
                </a:r>
                <a:r>
                  <a:rPr lang="en-US" sz="2000" b="0" i="0" u="none" strike="noStrike" baseline="0" dirty="0" err="1"/>
                  <a:t>všechna</a:t>
                </a:r>
                <a:r>
                  <a:rPr lang="en-US" sz="2000" b="0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sz="2000" b="0" i="1" u="none" strike="noStrike" baseline="0" dirty="0" smtClean="0">
                        <a:latin typeface="Cambria Math" panose="02040503050406030204" pitchFamily="18" charset="0"/>
                      </a:rPr>
                      <m:t>≥ </m:t>
                    </m:r>
                    <m:sSub>
                      <m:sSubPr>
                        <m:ctrlPr>
                          <a:rPr lang="cs-CZ" sz="20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u="none" strike="noStrike" baseline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="0" i="0" u="none" strike="noStrike" baseline="0" dirty="0"/>
                  <a:t>. </a:t>
                </a:r>
                <a:endParaRPr lang="cs-CZ" sz="2000" b="0" i="0" u="none" strike="noStrike" baseline="0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sz="2000" b="0" i="0" u="none" strike="noStrike" baseline="0" dirty="0" err="1"/>
                  <a:t>Funkci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0" i="0" u="none" strike="noStrike" baseline="0" dirty="0"/>
                  <a:t>se </a:t>
                </a:r>
                <a:r>
                  <a:rPr lang="en-US" sz="2000" b="0" i="0" u="none" strike="noStrike" baseline="0" dirty="0" err="1"/>
                  <a:t>pak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0" i="0" u="none" strike="noStrike" baseline="0" dirty="0" err="1"/>
                  <a:t>říká</a:t>
                </a:r>
                <a:r>
                  <a:rPr lang="en-US" sz="2000" b="0" i="0" u="none" strike="noStrike" baseline="0" dirty="0"/>
                  <a:t> </a:t>
                </a:r>
                <a:r>
                  <a:rPr lang="en-US" sz="2000" b="1" i="1" u="none" strike="noStrike" baseline="0" dirty="0" err="1"/>
                  <a:t>asymptotický</a:t>
                </a:r>
                <a:r>
                  <a:rPr lang="en-US" sz="2000" b="1" i="1" u="none" strike="noStrike" baseline="0" dirty="0"/>
                  <a:t> </a:t>
                </a:r>
                <a:r>
                  <a:rPr lang="en-US" sz="2000" b="1" i="1" u="none" strike="noStrike" baseline="0" dirty="0" err="1"/>
                  <a:t>horní</a:t>
                </a:r>
                <a:r>
                  <a:rPr lang="en-US" sz="2000" b="1" i="1" u="none" strike="noStrike" baseline="0" dirty="0"/>
                  <a:t> </a:t>
                </a:r>
                <a:r>
                  <a:rPr lang="en-US" sz="2000" b="1" i="1" u="none" strike="noStrike" baseline="0" dirty="0" err="1"/>
                  <a:t>odhad</a:t>
                </a:r>
                <a:r>
                  <a:rPr lang="en-US" sz="2000" b="1" i="1" u="none" strike="noStrike" baseline="0" dirty="0"/>
                  <a:t> </a:t>
                </a:r>
                <a:r>
                  <a:rPr lang="en-US" sz="2000" b="1" i="0" u="none" strike="noStrike" baseline="0" dirty="0" err="1"/>
                  <a:t>funkce</a:t>
                </a:r>
                <a:r>
                  <a:rPr lang="en-US" sz="2000" b="1" i="0" u="none" strike="noStrike" baseline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u="none" strike="noStrike" baseline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b="0" i="0" u="none" strike="noStrike" baseline="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956AF712-753F-315D-F56D-C0B5298B7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44332"/>
                <a:ext cx="10515600" cy="2650682"/>
              </a:xfrm>
              <a:blipFill>
                <a:blip r:embed="rId2"/>
                <a:stretch>
                  <a:fillRect l="-290" r="-232" b="-1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5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5068A4-5F6F-2B8F-A838-3014FAF2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cs-CZ" dirty="0"/>
              <a:t>Určete časovou složitost jednotlivých funkcí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0137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162</Words>
  <Application>Microsoft Office PowerPoint</Application>
  <PresentationFormat>Širokoúhlá obrazovka</PresentationFormat>
  <Paragraphs>12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Avenir Next LT Pro</vt:lpstr>
      <vt:lpstr>Calibri</vt:lpstr>
      <vt:lpstr>Cambria Math</vt:lpstr>
      <vt:lpstr>Symbol</vt:lpstr>
      <vt:lpstr>Motiv Office</vt:lpstr>
      <vt:lpstr>1_Motiv Office</vt:lpstr>
      <vt:lpstr>Časová a prostorová složitost</vt:lpstr>
      <vt:lpstr> Časová a prostorová složitost</vt:lpstr>
      <vt:lpstr>Prezentace aplikace PowerPoint</vt:lpstr>
      <vt:lpstr>Formální definice</vt:lpstr>
      <vt:lpstr>Určete časovou složitost jednotlivých funkcí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Mazná Michaela</dc:creator>
  <cp:lastModifiedBy>Mazná Michaela</cp:lastModifiedBy>
  <cp:revision>2</cp:revision>
  <dcterms:created xsi:type="dcterms:W3CDTF">2024-10-02T11:45:34Z</dcterms:created>
  <dcterms:modified xsi:type="dcterms:W3CDTF">2024-10-03T04:00:36Z</dcterms:modified>
</cp:coreProperties>
</file>