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71" r:id="rId5"/>
    <p:sldId id="267" r:id="rId6"/>
    <p:sldId id="268" r:id="rId7"/>
    <p:sldId id="270" r:id="rId8"/>
    <p:sldId id="257" r:id="rId9"/>
    <p:sldId id="259" r:id="rId10"/>
    <p:sldId id="258" r:id="rId11"/>
    <p:sldId id="260" r:id="rId12"/>
    <p:sldId id="262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87C4B-DDDB-4646-B42B-3CB9A15876D4}" type="doc">
      <dgm:prSet loTypeId="urn:microsoft.com/office/officeart/2005/8/layout/vList5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478D8213-B999-4761-86A1-DF9638FDDE8A}">
      <dgm:prSet/>
      <dgm:spPr/>
      <dgm:t>
        <a:bodyPr/>
        <a:lstStyle/>
        <a:p>
          <a:r>
            <a:rPr lang="en-US"/>
            <a:t>Jak </a:t>
          </a:r>
          <a:r>
            <a:rPr lang="cs-CZ"/>
            <a:t>jsou data uložená</a:t>
          </a:r>
          <a:r>
            <a:rPr lang="en-US"/>
            <a:t>? </a:t>
          </a:r>
        </a:p>
      </dgm:t>
    </dgm:pt>
    <dgm:pt modelId="{FAFF7AE8-6852-4900-B6F9-322CD0347E0D}" type="parTrans" cxnId="{0225E1BC-5EAF-4D64-BC2C-4EB39D58A874}">
      <dgm:prSet/>
      <dgm:spPr/>
      <dgm:t>
        <a:bodyPr/>
        <a:lstStyle/>
        <a:p>
          <a:endParaRPr lang="en-US"/>
        </a:p>
      </dgm:t>
    </dgm:pt>
    <dgm:pt modelId="{9739EC88-007B-4C68-810A-D2B9E0817E4A}" type="sibTrans" cxnId="{0225E1BC-5EAF-4D64-BC2C-4EB39D58A874}">
      <dgm:prSet/>
      <dgm:spPr/>
      <dgm:t>
        <a:bodyPr/>
        <a:lstStyle/>
        <a:p>
          <a:endParaRPr lang="en-US"/>
        </a:p>
      </dgm:t>
    </dgm:pt>
    <dgm:pt modelId="{CF7FEC48-9859-4F0C-B10F-F3D6AC771823}">
      <dgm:prSet/>
      <dgm:spPr/>
      <dgm:t>
        <a:bodyPr/>
        <a:lstStyle/>
        <a:p>
          <a:r>
            <a:rPr lang="en-US"/>
            <a:t>Budou se ta data měnit? Přibývat? Ubírat? Budou setříděná?</a:t>
          </a:r>
        </a:p>
      </dgm:t>
    </dgm:pt>
    <dgm:pt modelId="{4E55036E-14DB-4A50-BA44-D1C5B547C467}" type="parTrans" cxnId="{46C607BB-10F4-405E-BA53-C04FCA7E8C69}">
      <dgm:prSet/>
      <dgm:spPr/>
      <dgm:t>
        <a:bodyPr/>
        <a:lstStyle/>
        <a:p>
          <a:endParaRPr lang="en-US"/>
        </a:p>
      </dgm:t>
    </dgm:pt>
    <dgm:pt modelId="{37F3451E-B00F-4FBC-A4F6-F77B516DF84F}" type="sibTrans" cxnId="{46C607BB-10F4-405E-BA53-C04FCA7E8C69}">
      <dgm:prSet/>
      <dgm:spPr/>
      <dgm:t>
        <a:bodyPr/>
        <a:lstStyle/>
        <a:p>
          <a:endParaRPr lang="en-US"/>
        </a:p>
      </dgm:t>
    </dgm:pt>
    <dgm:pt modelId="{6ABDCB55-BB63-4558-A805-1411E912C18D}">
      <dgm:prSet/>
      <dgm:spPr/>
      <dgm:t>
        <a:bodyPr/>
        <a:lstStyle/>
        <a:p>
          <a:r>
            <a:rPr lang="en-US"/>
            <a:t>Lze je nějak organizovat?</a:t>
          </a:r>
        </a:p>
      </dgm:t>
    </dgm:pt>
    <dgm:pt modelId="{BBCC7A96-B2A4-4DFC-9C15-2340EDDEA1A6}" type="parTrans" cxnId="{83D35D5F-8A28-46FA-843E-02D6BE7CA96B}">
      <dgm:prSet/>
      <dgm:spPr/>
      <dgm:t>
        <a:bodyPr/>
        <a:lstStyle/>
        <a:p>
          <a:endParaRPr lang="en-US"/>
        </a:p>
      </dgm:t>
    </dgm:pt>
    <dgm:pt modelId="{EB3A2458-9EE4-4B99-831D-9DE5FCD0F749}" type="sibTrans" cxnId="{83D35D5F-8A28-46FA-843E-02D6BE7CA96B}">
      <dgm:prSet/>
      <dgm:spPr/>
      <dgm:t>
        <a:bodyPr/>
        <a:lstStyle/>
        <a:p>
          <a:endParaRPr lang="en-US"/>
        </a:p>
      </dgm:t>
    </dgm:pt>
    <dgm:pt modelId="{00CDBF97-FA6C-400A-890E-293D648BFE8F}">
      <dgm:prSet/>
      <dgm:spPr/>
      <dgm:t>
        <a:bodyPr/>
        <a:lstStyle/>
        <a:p>
          <a:r>
            <a:rPr lang="en-US"/>
            <a:t>Nestačí mi hledat jen maximum/minimum?</a:t>
          </a:r>
        </a:p>
      </dgm:t>
    </dgm:pt>
    <dgm:pt modelId="{8E46A7E2-BF58-4894-B44A-78D5CD6D5613}" type="parTrans" cxnId="{2D310B6D-F8F6-46AE-9F96-72C1E54A48F1}">
      <dgm:prSet/>
      <dgm:spPr/>
      <dgm:t>
        <a:bodyPr/>
        <a:lstStyle/>
        <a:p>
          <a:endParaRPr lang="en-US"/>
        </a:p>
      </dgm:t>
    </dgm:pt>
    <dgm:pt modelId="{F93D8DDC-8B47-48ED-BFCE-0FF849A63D85}" type="sibTrans" cxnId="{2D310B6D-F8F6-46AE-9F96-72C1E54A48F1}">
      <dgm:prSet/>
      <dgm:spPr/>
      <dgm:t>
        <a:bodyPr/>
        <a:lstStyle/>
        <a:p>
          <a:endParaRPr lang="en-US"/>
        </a:p>
      </dgm:t>
    </dgm:pt>
    <dgm:pt modelId="{494970FB-252B-4701-91F3-EF619ED7B2DA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err="1"/>
            <a:t>Kolik</a:t>
          </a:r>
          <a:r>
            <a:rPr lang="en-US" dirty="0"/>
            <a:t> </a:t>
          </a:r>
          <a:r>
            <a:rPr lang="en-US" dirty="0" err="1"/>
            <a:t>mám</a:t>
          </a:r>
          <a:r>
            <a:rPr lang="en-US" dirty="0"/>
            <a:t> </a:t>
          </a:r>
          <a:r>
            <a:rPr lang="en-US" dirty="0" err="1"/>
            <a:t>paměti</a:t>
          </a:r>
          <a:r>
            <a:rPr lang="en-US" dirty="0"/>
            <a:t> k </a:t>
          </a:r>
          <a:r>
            <a:rPr lang="en-US" dirty="0" err="1"/>
            <a:t>dispozici</a:t>
          </a:r>
          <a:r>
            <a:rPr lang="en-US" dirty="0"/>
            <a:t>? </a:t>
          </a:r>
          <a:r>
            <a:rPr lang="en-US" dirty="0" err="1"/>
            <a:t>Vejdou</a:t>
          </a:r>
          <a:r>
            <a:rPr lang="en-US" dirty="0"/>
            <a:t> se mi tam </a:t>
          </a:r>
          <a:r>
            <a:rPr lang="en-US" dirty="0" err="1"/>
            <a:t>všechna</a:t>
          </a:r>
          <a:r>
            <a:rPr lang="en-US" dirty="0"/>
            <a:t>? -&gt; </a:t>
          </a:r>
          <a:r>
            <a:rPr lang="en-US" dirty="0" err="1"/>
            <a:t>více</a:t>
          </a:r>
          <a:r>
            <a:rPr lang="en-US" dirty="0"/>
            <a:t> </a:t>
          </a:r>
          <a:r>
            <a:rPr lang="en-US" dirty="0" err="1"/>
            <a:t>souborů</a:t>
          </a:r>
          <a:endParaRPr lang="en-US" dirty="0"/>
        </a:p>
      </dgm:t>
    </dgm:pt>
    <dgm:pt modelId="{6D373878-A473-4B88-9164-C6E612614925}" type="parTrans" cxnId="{D863343A-ED05-4BB3-8BF4-4EADCF82D897}">
      <dgm:prSet/>
      <dgm:spPr/>
      <dgm:t>
        <a:bodyPr/>
        <a:lstStyle/>
        <a:p>
          <a:endParaRPr lang="en-US"/>
        </a:p>
      </dgm:t>
    </dgm:pt>
    <dgm:pt modelId="{F2C906AE-4D97-45AE-9153-74467AF0B02D}" type="sibTrans" cxnId="{D863343A-ED05-4BB3-8BF4-4EADCF82D897}">
      <dgm:prSet/>
      <dgm:spPr/>
      <dgm:t>
        <a:bodyPr/>
        <a:lstStyle/>
        <a:p>
          <a:endParaRPr lang="en-US"/>
        </a:p>
      </dgm:t>
    </dgm:pt>
    <dgm:pt modelId="{5505765A-F01D-432E-BF6E-D8F8D6738E61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cs-CZ" dirty="0"/>
            <a:t>Hledání textu v textu (jehly v kupce sena)</a:t>
          </a:r>
          <a:endParaRPr lang="en-US" dirty="0"/>
        </a:p>
      </dgm:t>
    </dgm:pt>
    <dgm:pt modelId="{A9EE8A12-26D5-4FD6-B027-FA6576A18124}" type="parTrans" cxnId="{789E3C4D-6747-48FB-8A9F-9A5EA5BDE437}">
      <dgm:prSet/>
      <dgm:spPr/>
      <dgm:t>
        <a:bodyPr/>
        <a:lstStyle/>
        <a:p>
          <a:endParaRPr lang="en-US"/>
        </a:p>
      </dgm:t>
    </dgm:pt>
    <dgm:pt modelId="{5D343DC4-BA6A-47F0-8535-AF5110DB7385}" type="sibTrans" cxnId="{789E3C4D-6747-48FB-8A9F-9A5EA5BDE437}">
      <dgm:prSet/>
      <dgm:spPr/>
      <dgm:t>
        <a:bodyPr/>
        <a:lstStyle/>
        <a:p>
          <a:endParaRPr lang="en-US"/>
        </a:p>
      </dgm:t>
    </dgm:pt>
    <dgm:pt modelId="{F4D05597-0A2A-4F10-B01E-797B86488985}" type="pres">
      <dgm:prSet presAssocID="{15587C4B-DDDB-4646-B42B-3CB9A15876D4}" presName="Name0" presStyleCnt="0">
        <dgm:presLayoutVars>
          <dgm:dir val="rev"/>
          <dgm:animLvl val="lvl"/>
          <dgm:resizeHandles val="exact"/>
        </dgm:presLayoutVars>
      </dgm:prSet>
      <dgm:spPr/>
    </dgm:pt>
    <dgm:pt modelId="{7242DE89-8EB1-48BA-B9EC-34F03A80B695}" type="pres">
      <dgm:prSet presAssocID="{478D8213-B999-4761-86A1-DF9638FDDE8A}" presName="linNode" presStyleCnt="0"/>
      <dgm:spPr/>
    </dgm:pt>
    <dgm:pt modelId="{35CA490F-CEDA-4D91-9D8B-438CDAA8E481}" type="pres">
      <dgm:prSet presAssocID="{478D8213-B999-4761-86A1-DF9638FDDE8A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1C4FF0A0-5EC6-4EAB-92A1-4C0ED7408351}" type="pres">
      <dgm:prSet presAssocID="{9739EC88-007B-4C68-810A-D2B9E0817E4A}" presName="sp" presStyleCnt="0"/>
      <dgm:spPr/>
    </dgm:pt>
    <dgm:pt modelId="{2E14F2AA-22BD-4E47-8384-CB3283C65047}" type="pres">
      <dgm:prSet presAssocID="{CF7FEC48-9859-4F0C-B10F-F3D6AC771823}" presName="linNode" presStyleCnt="0"/>
      <dgm:spPr/>
    </dgm:pt>
    <dgm:pt modelId="{ACAA8876-42DF-466C-9DFA-93B18BC76C54}" type="pres">
      <dgm:prSet presAssocID="{CF7FEC48-9859-4F0C-B10F-F3D6AC771823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1E29F09-F245-4E32-ADFF-8EDD0F03D63D}" type="pres">
      <dgm:prSet presAssocID="{37F3451E-B00F-4FBC-A4F6-F77B516DF84F}" presName="sp" presStyleCnt="0"/>
      <dgm:spPr/>
    </dgm:pt>
    <dgm:pt modelId="{3BA796EC-2FE8-428C-902D-77643550B7CD}" type="pres">
      <dgm:prSet presAssocID="{6ABDCB55-BB63-4558-A805-1411E912C18D}" presName="linNode" presStyleCnt="0"/>
      <dgm:spPr/>
    </dgm:pt>
    <dgm:pt modelId="{F9268ADC-71B4-433F-BB33-16E1B8A9525D}" type="pres">
      <dgm:prSet presAssocID="{6ABDCB55-BB63-4558-A805-1411E912C18D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1EBFEA21-267C-40C2-80B1-F5B038F5CA8C}" type="pres">
      <dgm:prSet presAssocID="{EB3A2458-9EE4-4B99-831D-9DE5FCD0F749}" presName="sp" presStyleCnt="0"/>
      <dgm:spPr/>
    </dgm:pt>
    <dgm:pt modelId="{E85DA7E6-D9E4-44CD-89EF-AD9463BC1207}" type="pres">
      <dgm:prSet presAssocID="{00CDBF97-FA6C-400A-890E-293D648BFE8F}" presName="linNode" presStyleCnt="0"/>
      <dgm:spPr/>
    </dgm:pt>
    <dgm:pt modelId="{23BECCB7-9545-4C50-BA47-963DB6D65911}" type="pres">
      <dgm:prSet presAssocID="{00CDBF97-FA6C-400A-890E-293D648BFE8F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F58E7569-CCD7-4CB3-A79D-2E0102198926}" type="pres">
      <dgm:prSet presAssocID="{F93D8DDC-8B47-48ED-BFCE-0FF849A63D85}" presName="sp" presStyleCnt="0"/>
      <dgm:spPr/>
    </dgm:pt>
    <dgm:pt modelId="{719066E5-BEEA-492B-A645-48F90C672ED2}" type="pres">
      <dgm:prSet presAssocID="{494970FB-252B-4701-91F3-EF619ED7B2DA}" presName="linNode" presStyleCnt="0"/>
      <dgm:spPr/>
    </dgm:pt>
    <dgm:pt modelId="{1B408527-F7D9-4F21-8FCF-B0BC3421FC07}" type="pres">
      <dgm:prSet presAssocID="{494970FB-252B-4701-91F3-EF619ED7B2DA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D47A16EE-DF8E-413C-BF14-71199FA7C4B4}" type="pres">
      <dgm:prSet presAssocID="{F2C906AE-4D97-45AE-9153-74467AF0B02D}" presName="sp" presStyleCnt="0"/>
      <dgm:spPr/>
    </dgm:pt>
    <dgm:pt modelId="{D879CC73-D9E6-4073-8841-1D155AE87F21}" type="pres">
      <dgm:prSet presAssocID="{5505765A-F01D-432E-BF6E-D8F8D6738E61}" presName="linNode" presStyleCnt="0"/>
      <dgm:spPr/>
    </dgm:pt>
    <dgm:pt modelId="{8FEC0A38-E03A-447D-8927-737D291AD8F4}" type="pres">
      <dgm:prSet presAssocID="{5505765A-F01D-432E-BF6E-D8F8D6738E61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D863343A-ED05-4BB3-8BF4-4EADCF82D897}" srcId="{15587C4B-DDDB-4646-B42B-3CB9A15876D4}" destId="{494970FB-252B-4701-91F3-EF619ED7B2DA}" srcOrd="4" destOrd="0" parTransId="{6D373878-A473-4B88-9164-C6E612614925}" sibTransId="{F2C906AE-4D97-45AE-9153-74467AF0B02D}"/>
    <dgm:cxn modelId="{A4706D40-F4D5-482F-99A7-56C9C1DA644F}" type="presOf" srcId="{CF7FEC48-9859-4F0C-B10F-F3D6AC771823}" destId="{ACAA8876-42DF-466C-9DFA-93B18BC76C54}" srcOrd="0" destOrd="0" presId="urn:microsoft.com/office/officeart/2005/8/layout/vList5"/>
    <dgm:cxn modelId="{83D35D5F-8A28-46FA-843E-02D6BE7CA96B}" srcId="{15587C4B-DDDB-4646-B42B-3CB9A15876D4}" destId="{6ABDCB55-BB63-4558-A805-1411E912C18D}" srcOrd="2" destOrd="0" parTransId="{BBCC7A96-B2A4-4DFC-9C15-2340EDDEA1A6}" sibTransId="{EB3A2458-9EE4-4B99-831D-9DE5FCD0F749}"/>
    <dgm:cxn modelId="{2D310B6D-F8F6-46AE-9F96-72C1E54A48F1}" srcId="{15587C4B-DDDB-4646-B42B-3CB9A15876D4}" destId="{00CDBF97-FA6C-400A-890E-293D648BFE8F}" srcOrd="3" destOrd="0" parTransId="{8E46A7E2-BF58-4894-B44A-78D5CD6D5613}" sibTransId="{F93D8DDC-8B47-48ED-BFCE-0FF849A63D85}"/>
    <dgm:cxn modelId="{789E3C4D-6747-48FB-8A9F-9A5EA5BDE437}" srcId="{15587C4B-DDDB-4646-B42B-3CB9A15876D4}" destId="{5505765A-F01D-432E-BF6E-D8F8D6738E61}" srcOrd="5" destOrd="0" parTransId="{A9EE8A12-26D5-4FD6-B027-FA6576A18124}" sibTransId="{5D343DC4-BA6A-47F0-8535-AF5110DB7385}"/>
    <dgm:cxn modelId="{159F5C51-A23C-431B-9486-9F13F71F27DB}" type="presOf" srcId="{6ABDCB55-BB63-4558-A805-1411E912C18D}" destId="{F9268ADC-71B4-433F-BB33-16E1B8A9525D}" srcOrd="0" destOrd="0" presId="urn:microsoft.com/office/officeart/2005/8/layout/vList5"/>
    <dgm:cxn modelId="{D1566899-1AC6-4F36-838D-4C3B9E1532B8}" type="presOf" srcId="{5505765A-F01D-432E-BF6E-D8F8D6738E61}" destId="{8FEC0A38-E03A-447D-8927-737D291AD8F4}" srcOrd="0" destOrd="0" presId="urn:microsoft.com/office/officeart/2005/8/layout/vList5"/>
    <dgm:cxn modelId="{46C607BB-10F4-405E-BA53-C04FCA7E8C69}" srcId="{15587C4B-DDDB-4646-B42B-3CB9A15876D4}" destId="{CF7FEC48-9859-4F0C-B10F-F3D6AC771823}" srcOrd="1" destOrd="0" parTransId="{4E55036E-14DB-4A50-BA44-D1C5B547C467}" sibTransId="{37F3451E-B00F-4FBC-A4F6-F77B516DF84F}"/>
    <dgm:cxn modelId="{0225E1BC-5EAF-4D64-BC2C-4EB39D58A874}" srcId="{15587C4B-DDDB-4646-B42B-3CB9A15876D4}" destId="{478D8213-B999-4761-86A1-DF9638FDDE8A}" srcOrd="0" destOrd="0" parTransId="{FAFF7AE8-6852-4900-B6F9-322CD0347E0D}" sibTransId="{9739EC88-007B-4C68-810A-D2B9E0817E4A}"/>
    <dgm:cxn modelId="{EA2504BF-A980-4DD6-BE64-6CD9BDA10AF4}" type="presOf" srcId="{494970FB-252B-4701-91F3-EF619ED7B2DA}" destId="{1B408527-F7D9-4F21-8FCF-B0BC3421FC07}" srcOrd="0" destOrd="0" presId="urn:microsoft.com/office/officeart/2005/8/layout/vList5"/>
    <dgm:cxn modelId="{FB5445C1-C072-41AA-B746-FBE09CEFF933}" type="presOf" srcId="{478D8213-B999-4761-86A1-DF9638FDDE8A}" destId="{35CA490F-CEDA-4D91-9D8B-438CDAA8E481}" srcOrd="0" destOrd="0" presId="urn:microsoft.com/office/officeart/2005/8/layout/vList5"/>
    <dgm:cxn modelId="{9746C3C4-16AF-40EA-B7DB-9D4C32018FE7}" type="presOf" srcId="{15587C4B-DDDB-4646-B42B-3CB9A15876D4}" destId="{F4D05597-0A2A-4F10-B01E-797B86488985}" srcOrd="0" destOrd="0" presId="urn:microsoft.com/office/officeart/2005/8/layout/vList5"/>
    <dgm:cxn modelId="{F77E47E9-7BBA-46C5-BBD6-DDD1F15D0237}" type="presOf" srcId="{00CDBF97-FA6C-400A-890E-293D648BFE8F}" destId="{23BECCB7-9545-4C50-BA47-963DB6D65911}" srcOrd="0" destOrd="0" presId="urn:microsoft.com/office/officeart/2005/8/layout/vList5"/>
    <dgm:cxn modelId="{DF5EDE5F-8B24-46E8-82C8-72AC0421C1D1}" type="presParOf" srcId="{F4D05597-0A2A-4F10-B01E-797B86488985}" destId="{7242DE89-8EB1-48BA-B9EC-34F03A80B695}" srcOrd="0" destOrd="0" presId="urn:microsoft.com/office/officeart/2005/8/layout/vList5"/>
    <dgm:cxn modelId="{4293021A-47BD-441F-A50C-C25C168679A1}" type="presParOf" srcId="{7242DE89-8EB1-48BA-B9EC-34F03A80B695}" destId="{35CA490F-CEDA-4D91-9D8B-438CDAA8E481}" srcOrd="0" destOrd="0" presId="urn:microsoft.com/office/officeart/2005/8/layout/vList5"/>
    <dgm:cxn modelId="{9A272D29-C654-44C7-89C2-4F1BE966424E}" type="presParOf" srcId="{F4D05597-0A2A-4F10-B01E-797B86488985}" destId="{1C4FF0A0-5EC6-4EAB-92A1-4C0ED7408351}" srcOrd="1" destOrd="0" presId="urn:microsoft.com/office/officeart/2005/8/layout/vList5"/>
    <dgm:cxn modelId="{3CFF78B1-80B0-4180-BF6A-69EB73E53FD9}" type="presParOf" srcId="{F4D05597-0A2A-4F10-B01E-797B86488985}" destId="{2E14F2AA-22BD-4E47-8384-CB3283C65047}" srcOrd="2" destOrd="0" presId="urn:microsoft.com/office/officeart/2005/8/layout/vList5"/>
    <dgm:cxn modelId="{BC59CFF3-0075-423A-9D4B-B558A7963B65}" type="presParOf" srcId="{2E14F2AA-22BD-4E47-8384-CB3283C65047}" destId="{ACAA8876-42DF-466C-9DFA-93B18BC76C54}" srcOrd="0" destOrd="0" presId="urn:microsoft.com/office/officeart/2005/8/layout/vList5"/>
    <dgm:cxn modelId="{AE7DB9C5-2188-452A-8096-3AD9B04E9E3C}" type="presParOf" srcId="{F4D05597-0A2A-4F10-B01E-797B86488985}" destId="{B1E29F09-F245-4E32-ADFF-8EDD0F03D63D}" srcOrd="3" destOrd="0" presId="urn:microsoft.com/office/officeart/2005/8/layout/vList5"/>
    <dgm:cxn modelId="{96B91AEE-51F0-4B7A-9360-5BF21E7ED4ED}" type="presParOf" srcId="{F4D05597-0A2A-4F10-B01E-797B86488985}" destId="{3BA796EC-2FE8-428C-902D-77643550B7CD}" srcOrd="4" destOrd="0" presId="urn:microsoft.com/office/officeart/2005/8/layout/vList5"/>
    <dgm:cxn modelId="{27554B41-0F24-45EA-AE3C-DAC26CF998A6}" type="presParOf" srcId="{3BA796EC-2FE8-428C-902D-77643550B7CD}" destId="{F9268ADC-71B4-433F-BB33-16E1B8A9525D}" srcOrd="0" destOrd="0" presId="urn:microsoft.com/office/officeart/2005/8/layout/vList5"/>
    <dgm:cxn modelId="{FDC28B5E-E34E-48C9-A6B0-ACCB8066DE02}" type="presParOf" srcId="{F4D05597-0A2A-4F10-B01E-797B86488985}" destId="{1EBFEA21-267C-40C2-80B1-F5B038F5CA8C}" srcOrd="5" destOrd="0" presId="urn:microsoft.com/office/officeart/2005/8/layout/vList5"/>
    <dgm:cxn modelId="{12F107C3-D38B-40E0-9817-34DBBD2C10E6}" type="presParOf" srcId="{F4D05597-0A2A-4F10-B01E-797B86488985}" destId="{E85DA7E6-D9E4-44CD-89EF-AD9463BC1207}" srcOrd="6" destOrd="0" presId="urn:microsoft.com/office/officeart/2005/8/layout/vList5"/>
    <dgm:cxn modelId="{90145B21-45B0-4A5A-B0FC-EA4E34B5FB0D}" type="presParOf" srcId="{E85DA7E6-D9E4-44CD-89EF-AD9463BC1207}" destId="{23BECCB7-9545-4C50-BA47-963DB6D65911}" srcOrd="0" destOrd="0" presId="urn:microsoft.com/office/officeart/2005/8/layout/vList5"/>
    <dgm:cxn modelId="{69ACE6D7-A6B9-48CD-8AD3-92F2B5C5B561}" type="presParOf" srcId="{F4D05597-0A2A-4F10-B01E-797B86488985}" destId="{F58E7569-CCD7-4CB3-A79D-2E0102198926}" srcOrd="7" destOrd="0" presId="urn:microsoft.com/office/officeart/2005/8/layout/vList5"/>
    <dgm:cxn modelId="{F05A43B1-5DFD-48DC-ADD8-E5452059A519}" type="presParOf" srcId="{F4D05597-0A2A-4F10-B01E-797B86488985}" destId="{719066E5-BEEA-492B-A645-48F90C672ED2}" srcOrd="8" destOrd="0" presId="urn:microsoft.com/office/officeart/2005/8/layout/vList5"/>
    <dgm:cxn modelId="{FB0AEAB5-E2CF-43EE-99FE-6D7A03D4239C}" type="presParOf" srcId="{719066E5-BEEA-492B-A645-48F90C672ED2}" destId="{1B408527-F7D9-4F21-8FCF-B0BC3421FC07}" srcOrd="0" destOrd="0" presId="urn:microsoft.com/office/officeart/2005/8/layout/vList5"/>
    <dgm:cxn modelId="{87C7A66D-7695-4D1F-84AE-5161114E37C6}" type="presParOf" srcId="{F4D05597-0A2A-4F10-B01E-797B86488985}" destId="{D47A16EE-DF8E-413C-BF14-71199FA7C4B4}" srcOrd="9" destOrd="0" presId="urn:microsoft.com/office/officeart/2005/8/layout/vList5"/>
    <dgm:cxn modelId="{A49F4344-BB4D-44F2-AA10-8E42D9F02271}" type="presParOf" srcId="{F4D05597-0A2A-4F10-B01E-797B86488985}" destId="{D879CC73-D9E6-4073-8841-1D155AE87F21}" srcOrd="10" destOrd="0" presId="urn:microsoft.com/office/officeart/2005/8/layout/vList5"/>
    <dgm:cxn modelId="{E86F6104-7514-4BC1-916D-46CB3BD0C877}" type="presParOf" srcId="{D879CC73-D9E6-4073-8841-1D155AE87F21}" destId="{8FEC0A38-E03A-447D-8927-737D291AD8F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A490F-CEDA-4D91-9D8B-438CDAA8E481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Jak </a:t>
          </a:r>
          <a:r>
            <a:rPr lang="cs-CZ" sz="1700" kern="1200"/>
            <a:t>jsou data uložená</a:t>
          </a:r>
          <a:r>
            <a:rPr lang="en-US" sz="1700" kern="1200"/>
            <a:t>? </a:t>
          </a:r>
        </a:p>
      </dsp:txBody>
      <dsp:txXfrm>
        <a:off x="3398960" y="35163"/>
        <a:ext cx="3717680" cy="627895"/>
      </dsp:txXfrm>
    </dsp:sp>
    <dsp:sp modelId="{ACAA8876-42DF-466C-9DFA-93B18BC76C54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Budou se ta data měnit? Přibývat? Ubírat? Budou setříděná?</a:t>
          </a:r>
        </a:p>
      </dsp:txBody>
      <dsp:txXfrm>
        <a:off x="3398960" y="765786"/>
        <a:ext cx="3717680" cy="627895"/>
      </dsp:txXfrm>
    </dsp:sp>
    <dsp:sp modelId="{F9268ADC-71B4-433F-BB33-16E1B8A9525D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Lze je nějak organizovat?</a:t>
          </a:r>
        </a:p>
      </dsp:txBody>
      <dsp:txXfrm>
        <a:off x="3398960" y="1496409"/>
        <a:ext cx="3717680" cy="627895"/>
      </dsp:txXfrm>
    </dsp:sp>
    <dsp:sp modelId="{23BECCB7-9545-4C50-BA47-963DB6D65911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Nestačí mi hledat jen maximum/minimum?</a:t>
          </a:r>
        </a:p>
      </dsp:txBody>
      <dsp:txXfrm>
        <a:off x="3398960" y="2227032"/>
        <a:ext cx="3717680" cy="627895"/>
      </dsp:txXfrm>
    </dsp:sp>
    <dsp:sp modelId="{1B408527-F7D9-4F21-8FCF-B0BC3421FC07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Kolik</a:t>
          </a:r>
          <a:r>
            <a:rPr lang="en-US" sz="1700" kern="1200" dirty="0"/>
            <a:t> </a:t>
          </a:r>
          <a:r>
            <a:rPr lang="en-US" sz="1700" kern="1200" dirty="0" err="1"/>
            <a:t>mám</a:t>
          </a:r>
          <a:r>
            <a:rPr lang="en-US" sz="1700" kern="1200" dirty="0"/>
            <a:t> </a:t>
          </a:r>
          <a:r>
            <a:rPr lang="en-US" sz="1700" kern="1200" dirty="0" err="1"/>
            <a:t>paměti</a:t>
          </a:r>
          <a:r>
            <a:rPr lang="en-US" sz="1700" kern="1200" dirty="0"/>
            <a:t> k </a:t>
          </a:r>
          <a:r>
            <a:rPr lang="en-US" sz="1700" kern="1200" dirty="0" err="1"/>
            <a:t>dispozici</a:t>
          </a:r>
          <a:r>
            <a:rPr lang="en-US" sz="1700" kern="1200" dirty="0"/>
            <a:t>? </a:t>
          </a:r>
          <a:r>
            <a:rPr lang="en-US" sz="1700" kern="1200" dirty="0" err="1"/>
            <a:t>Vejdou</a:t>
          </a:r>
          <a:r>
            <a:rPr lang="en-US" sz="1700" kern="1200" dirty="0"/>
            <a:t> se mi tam </a:t>
          </a:r>
          <a:r>
            <a:rPr lang="en-US" sz="1700" kern="1200" dirty="0" err="1"/>
            <a:t>všechna</a:t>
          </a:r>
          <a:r>
            <a:rPr lang="en-US" sz="1700" kern="1200" dirty="0"/>
            <a:t>? -&gt; </a:t>
          </a:r>
          <a:r>
            <a:rPr lang="en-US" sz="1700" kern="1200" dirty="0" err="1"/>
            <a:t>více</a:t>
          </a:r>
          <a:r>
            <a:rPr lang="en-US" sz="1700" kern="1200" dirty="0"/>
            <a:t> </a:t>
          </a:r>
          <a:r>
            <a:rPr lang="en-US" sz="1700" kern="1200" dirty="0" err="1"/>
            <a:t>souborů</a:t>
          </a:r>
          <a:endParaRPr lang="en-US" sz="1700" kern="1200" dirty="0"/>
        </a:p>
      </dsp:txBody>
      <dsp:txXfrm>
        <a:off x="3398960" y="2957656"/>
        <a:ext cx="3717680" cy="627895"/>
      </dsp:txXfrm>
    </dsp:sp>
    <dsp:sp modelId="{8FEC0A38-E03A-447D-8927-737D291AD8F4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Hledání textu v textu (jehly v kupce sena)</a:t>
          </a:r>
          <a:endParaRPr lang="en-US" sz="1700" kern="1200" dirty="0"/>
        </a:p>
      </dsp:txBody>
      <dsp:txXfrm>
        <a:off x="3398960" y="3688279"/>
        <a:ext cx="3717680" cy="62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827FFA-4C9B-4830-6927-292168394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FC7E546-F599-AB4E-8E12-0922941B8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90BC252-FAE3-42AB-509E-441D7116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3805-11E6-495A-B857-1989FAB498D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5104397-09C2-3D86-4B08-5ADC76D7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212FC8-6741-29EF-8630-879053C1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C081-09E1-4001-BBCA-D5178B1F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C78EF6-EDB4-276C-EBC0-FDD4808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A35F7FA-084A-1C60-01A6-7FEA1793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27B0E9-C89F-9194-0F97-F19CC7BE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3805-11E6-495A-B857-1989FAB498D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3543976-9024-8CA2-4F00-1C8066D0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5E3CF27-99A2-2D44-4FDC-B61E4C7C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C081-09E1-4001-BBCA-D5178B1F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5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9F618D1-F97C-2B0A-3CFD-9C0C38559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1B8FE08-4143-7FEB-7C3C-95F97946D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D26EAC7-CBA2-656B-3C55-ACD3A528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3805-11E6-495A-B857-1989FAB498D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F695F0D-9610-C43F-69CE-EE48F223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D387955-8B33-A8F2-FCAD-B8572286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C081-09E1-4001-BBCA-D5178B1F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4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C656B6-88B7-447D-2411-F94C20F9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48FFE6-F98F-82B6-ABE2-FF909A6E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839418-2A8E-966A-2B8E-5B469121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3805-11E6-495A-B857-1989FAB498D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87D63B-4D26-3394-F1A9-720B457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97258D-B69C-E4ED-7935-812E7D13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C081-09E1-4001-BBCA-D5178B1F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356AB5-B2BA-7621-616A-4B4E9792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2B3D25B-CB81-E38B-2B5C-E186FD4BC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2135613-F8DC-110A-5B5C-E9D5C2FD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3805-11E6-495A-B857-1989FAB498D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C18D7E-515C-59A7-95B7-A80FBE33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6371924-4811-7303-2BA7-E3A8E7F0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C081-09E1-4001-BBCA-D5178B1F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8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C870F7-7672-E4B9-2EBC-CD03CF7B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7021F4-1F34-D7B9-673B-38862DAC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D430778-17AC-C482-DEC1-879F3DFAA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D03EE6D-9218-E6B2-B0D3-B1582148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3805-11E6-495A-B857-1989FAB498D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344C8F-6B6B-4345-77E0-BAE02A68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E5F56A7-1DB1-4072-F018-98782BFA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C081-09E1-4001-BBCA-D5178B1F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1D27E5-266A-F116-7054-EEFB1CB0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8082DB8-3B3C-3776-F965-6EDB4A5E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799A975-E8DD-5941-3423-486BA7EF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A2EE3ED-1984-9CFB-D71C-0E7A409E6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41D342A-D59D-6E48-AC31-73A352BC6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150DCED-FA9F-E996-8AB7-193054A8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3805-11E6-495A-B857-1989FAB498D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0A4E7A1-E0AD-E78E-27AA-EC98DAA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D7E3F30-045D-FA3A-1886-A250B79B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C081-09E1-4001-BBCA-D5178B1F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DD8AE0-0D80-31CC-D935-25078D0C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75FCFEA-0D47-CA45-A7C2-CE3EF7B8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3805-11E6-495A-B857-1989FAB498D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42B514D-5028-FAE6-AEEF-CBC5BF9B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B73D394-D5B9-FED6-7D2B-49687B0F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C081-09E1-4001-BBCA-D5178B1F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1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2948956-A37A-66B6-9F94-4CF9724B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3805-11E6-495A-B857-1989FAB498D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A8AC811-4D78-3E8A-D731-99C23717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D2FB213-702D-D601-86D4-95AED410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C081-09E1-4001-BBCA-D5178B1F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8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5757C8-BA47-705C-84B2-DF2CC93C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C56180-543C-0F62-C9B3-2E2C7CCCA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FCEAB61-E203-F75A-CC75-6A5AF2F4B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4BFCA5E-8D65-92A5-D41D-16585012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3805-11E6-495A-B857-1989FAB498D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F465FF8-0C48-0645-08CB-8BB3468D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BF28287-5002-DED3-F855-56CB14A1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C081-09E1-4001-BBCA-D5178B1F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7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D8FD2F-0030-255E-25A2-47900365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EFD8047-AF32-44BE-BEEF-34668ED2E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DC14F0D-D658-B421-B917-1FD669239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9BCC04-C5D1-A8EC-4232-D338B12C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3805-11E6-495A-B857-1989FAB498D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53AE34-75BD-2B7B-C6FA-92FC65F9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B9B4821-254B-02C7-38A2-1BB585C0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C081-09E1-4001-BBCA-D5178B1F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EB01D21-0407-3203-1A9D-6DE1ED8A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BCBC1CD-3060-EAF1-D0FB-DE91A29E9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5C724C-535A-9EAE-F926-AF5E5B43D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F3805-11E6-495A-B857-1989FAB498D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B8EEB0B-C0C4-0905-409D-19A18E77E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D44BFC5-0E64-65F8-B94B-4A5273508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0CC081-09E1-4001-BBCA-D5178B1F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1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Obsah obrázku voda, plavání, pod vodou, světlo&#10;&#10;Popis byl vytvořen automaticky">
            <a:extLst>
              <a:ext uri="{FF2B5EF4-FFF2-40B4-BE49-F238E27FC236}">
                <a16:creationId xmlns:a16="http://schemas.microsoft.com/office/drawing/2014/main" id="{0362F0F3-D908-894F-3BD3-D6C6AF45E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B407036-E38C-3747-B4BC-9B26FD2C8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Vyhledávání v datech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BC603EE-1B08-0163-0BC1-22C6560ED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Hledání k-</a:t>
            </a:r>
            <a:r>
              <a:rPr lang="cs-CZ" dirty="0" err="1">
                <a:solidFill>
                  <a:schemeClr val="bg1"/>
                </a:solidFill>
              </a:rPr>
              <a:t>tého</a:t>
            </a:r>
            <a:r>
              <a:rPr lang="cs-CZ" dirty="0">
                <a:solidFill>
                  <a:schemeClr val="bg1"/>
                </a:solidFill>
              </a:rPr>
              <a:t> nejmenšího prvku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délník 40">
            <a:extLst>
              <a:ext uri="{FF2B5EF4-FFF2-40B4-BE49-F238E27FC236}">
                <a16:creationId xmlns:a16="http://schemas.microsoft.com/office/drawing/2014/main" id="{62C985A0-01A1-91C2-266F-A5C1DCEDCD40}"/>
              </a:ext>
            </a:extLst>
          </p:cNvPr>
          <p:cNvSpPr/>
          <p:nvPr/>
        </p:nvSpPr>
        <p:spPr>
          <a:xfrm>
            <a:off x="0" y="4336610"/>
            <a:ext cx="12192000" cy="25213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077861A7-1F64-E1A5-7FF3-F34A7827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798" y="4605650"/>
            <a:ext cx="3736091" cy="1963773"/>
          </a:xfrm>
          <a:prstGeom prst="rect">
            <a:avLst/>
          </a:prstGeom>
        </p:spPr>
      </p:pic>
      <p:sp>
        <p:nvSpPr>
          <p:cNvPr id="42" name="Obdélník 41">
            <a:extLst>
              <a:ext uri="{FF2B5EF4-FFF2-40B4-BE49-F238E27FC236}">
                <a16:creationId xmlns:a16="http://schemas.microsoft.com/office/drawing/2014/main" id="{08242531-23D5-2CB8-F6A6-C85CFE8757B5}"/>
              </a:ext>
            </a:extLst>
          </p:cNvPr>
          <p:cNvSpPr/>
          <p:nvPr/>
        </p:nvSpPr>
        <p:spPr>
          <a:xfrm>
            <a:off x="3616643" y="519622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12</a:t>
            </a:r>
            <a:endParaRPr lang="en-US" dirty="0"/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B289C9E4-E1DC-E6C9-7597-D3C35392E47A}"/>
              </a:ext>
            </a:extLst>
          </p:cNvPr>
          <p:cNvSpPr/>
          <p:nvPr/>
        </p:nvSpPr>
        <p:spPr>
          <a:xfrm>
            <a:off x="4331652" y="519622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  <a:endParaRPr lang="en-US" dirty="0"/>
          </a:p>
        </p:txBody>
      </p:sp>
      <p:sp>
        <p:nvSpPr>
          <p:cNvPr id="44" name="Obdélník 43">
            <a:extLst>
              <a:ext uri="{FF2B5EF4-FFF2-40B4-BE49-F238E27FC236}">
                <a16:creationId xmlns:a16="http://schemas.microsoft.com/office/drawing/2014/main" id="{EAB50375-6ED2-14C4-04E2-5C417066C023}"/>
              </a:ext>
            </a:extLst>
          </p:cNvPr>
          <p:cNvSpPr/>
          <p:nvPr/>
        </p:nvSpPr>
        <p:spPr>
          <a:xfrm>
            <a:off x="5046661" y="519622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12</a:t>
            </a:r>
            <a:endParaRPr lang="en-US" dirty="0"/>
          </a:p>
        </p:txBody>
      </p:sp>
      <p:sp>
        <p:nvSpPr>
          <p:cNvPr id="45" name="Obdélník 44">
            <a:extLst>
              <a:ext uri="{FF2B5EF4-FFF2-40B4-BE49-F238E27FC236}">
                <a16:creationId xmlns:a16="http://schemas.microsoft.com/office/drawing/2014/main" id="{5965A9E1-3A0F-7DFB-87BA-2D3D55BF2385}"/>
              </a:ext>
            </a:extLst>
          </p:cNvPr>
          <p:cNvSpPr/>
          <p:nvPr/>
        </p:nvSpPr>
        <p:spPr>
          <a:xfrm>
            <a:off x="5761670" y="519622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3D83D1D4-9124-1CB1-6C28-282807886EA6}"/>
              </a:ext>
            </a:extLst>
          </p:cNvPr>
          <p:cNvSpPr/>
          <p:nvPr/>
        </p:nvSpPr>
        <p:spPr>
          <a:xfrm>
            <a:off x="6476679" y="519622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  <a:endParaRPr lang="en-US" dirty="0"/>
          </a:p>
        </p:txBody>
      </p:sp>
      <p:sp>
        <p:nvSpPr>
          <p:cNvPr id="47" name="Obdélník 46">
            <a:extLst>
              <a:ext uri="{FF2B5EF4-FFF2-40B4-BE49-F238E27FC236}">
                <a16:creationId xmlns:a16="http://schemas.microsoft.com/office/drawing/2014/main" id="{54C259F3-B5D7-29D8-0D26-EA58BC4F8AD7}"/>
              </a:ext>
            </a:extLst>
          </p:cNvPr>
          <p:cNvSpPr/>
          <p:nvPr/>
        </p:nvSpPr>
        <p:spPr>
          <a:xfrm>
            <a:off x="7191687" y="519622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ovéPole 47">
                <a:extLst>
                  <a:ext uri="{FF2B5EF4-FFF2-40B4-BE49-F238E27FC236}">
                    <a16:creationId xmlns:a16="http://schemas.microsoft.com/office/drawing/2014/main" id="{392277F3-3465-F431-D948-52FDF53B4B40}"/>
                  </a:ext>
                </a:extLst>
              </p:cNvPr>
              <p:cNvSpPr txBox="1"/>
              <p:nvPr/>
            </p:nvSpPr>
            <p:spPr>
              <a:xfrm>
                <a:off x="615636" y="334979"/>
                <a:ext cx="2396105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cs-CZ" b="1" dirty="0"/>
                  <a:t>Vstup: </a:t>
                </a:r>
                <a:br>
                  <a:rPr lang="cs-CZ" dirty="0"/>
                </a:br>
                <a:r>
                  <a:rPr lang="cs-CZ" dirty="0"/>
                  <a:t>posloupnost prvků</a:t>
                </a:r>
                <a:br>
                  <a:rPr lang="cs-CZ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&lt;1;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cs-CZ" dirty="0"/>
              </a:p>
              <a:p>
                <a:r>
                  <a:rPr lang="cs-CZ" sz="1400" dirty="0">
                    <a:solidFill>
                      <a:schemeClr val="bg1">
                        <a:lumMod val="65000"/>
                      </a:schemeClr>
                    </a:solidFill>
                  </a:rPr>
                  <a:t>V našem případě např. </a:t>
                </a:r>
                <a14:m>
                  <m:oMath xmlns:m="http://schemas.openxmlformats.org/officeDocument/2006/math">
                    <m:r>
                      <a:rPr lang="cs-CZ" sz="14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cs-CZ" sz="14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ovéPole 47">
                <a:extLst>
                  <a:ext uri="{FF2B5EF4-FFF2-40B4-BE49-F238E27FC236}">
                    <a16:creationId xmlns:a16="http://schemas.microsoft.com/office/drawing/2014/main" id="{392277F3-3465-F431-D948-52FDF53B4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36" y="334979"/>
                <a:ext cx="2396105" cy="1138773"/>
              </a:xfrm>
              <a:prstGeom prst="rect">
                <a:avLst/>
              </a:prstGeom>
              <a:blipFill>
                <a:blip r:embed="rId3"/>
                <a:stretch>
                  <a:fillRect l="-2290" t="-2674" b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ovéPole 48">
            <a:extLst>
              <a:ext uri="{FF2B5EF4-FFF2-40B4-BE49-F238E27FC236}">
                <a16:creationId xmlns:a16="http://schemas.microsoft.com/office/drawing/2014/main" id="{72554E72-A5C8-24A3-66FE-6368D2E4FE1F}"/>
              </a:ext>
            </a:extLst>
          </p:cNvPr>
          <p:cNvSpPr txBox="1"/>
          <p:nvPr/>
        </p:nvSpPr>
        <p:spPr>
          <a:xfrm>
            <a:off x="615636" y="1919335"/>
            <a:ext cx="24202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Zvolíme </a:t>
            </a:r>
            <a:r>
              <a:rPr lang="cs-CZ" i="1" dirty="0">
                <a:solidFill>
                  <a:schemeClr val="accent2">
                    <a:lumMod val="75000"/>
                  </a:schemeClr>
                </a:solidFill>
              </a:rPr>
              <a:t>nějaký</a:t>
            </a:r>
            <a:r>
              <a:rPr lang="cs-CZ" dirty="0"/>
              <a:t> </a:t>
            </a:r>
            <a:r>
              <a:rPr lang="cs-CZ" b="1" dirty="0"/>
              <a:t>pivot</a:t>
            </a:r>
          </a:p>
          <a:p>
            <a:r>
              <a:rPr lang="cs-CZ" sz="1400" dirty="0">
                <a:solidFill>
                  <a:schemeClr val="bg1">
                    <a:lumMod val="65000"/>
                  </a:schemeClr>
                </a:solidFill>
              </a:rPr>
              <a:t>V našem případě např. prvek </a:t>
            </a:r>
            <a:br>
              <a:rPr lang="cs-CZ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cs-CZ" sz="1400" dirty="0">
                <a:solidFill>
                  <a:schemeClr val="bg1">
                    <a:lumMod val="65000"/>
                  </a:schemeClr>
                </a:solidFill>
              </a:rPr>
              <a:t>na druhé pozici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05FCC6AA-68B0-9AAD-3CA3-CDE1CD89FE6C}"/>
              </a:ext>
            </a:extLst>
          </p:cNvPr>
          <p:cNvSpPr txBox="1"/>
          <p:nvPr/>
        </p:nvSpPr>
        <p:spPr>
          <a:xfrm>
            <a:off x="615635" y="3059668"/>
            <a:ext cx="3644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Proházíme prvky tak, aby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Vlevo (L) </a:t>
            </a:r>
            <a:r>
              <a:rPr lang="cs-CZ" dirty="0">
                <a:solidFill>
                  <a:schemeClr val="accent6"/>
                </a:solidFill>
              </a:rPr>
              <a:t>menší </a:t>
            </a:r>
            <a:r>
              <a:rPr lang="cs-CZ" dirty="0"/>
              <a:t>než </a:t>
            </a:r>
            <a:r>
              <a:rPr lang="cs-CZ" b="1" dirty="0"/>
              <a:t>pivot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Vpravo</a:t>
            </a:r>
            <a:r>
              <a:rPr lang="cs-CZ" dirty="0"/>
              <a:t> </a:t>
            </a:r>
            <a:r>
              <a:rPr lang="cs-CZ" b="1" dirty="0"/>
              <a:t>(P) </a:t>
            </a:r>
            <a:r>
              <a:rPr lang="cs-CZ" dirty="0">
                <a:solidFill>
                  <a:schemeClr val="accent6"/>
                </a:solidFill>
              </a:rPr>
              <a:t>větší </a:t>
            </a:r>
            <a:r>
              <a:rPr lang="cs-CZ" dirty="0"/>
              <a:t>než </a:t>
            </a:r>
            <a:r>
              <a:rPr lang="cs-CZ" b="1" dirty="0"/>
              <a:t>pivot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Stejné </a:t>
            </a:r>
            <a:r>
              <a:rPr lang="cs-CZ" b="1" dirty="0"/>
              <a:t>(S) </a:t>
            </a:r>
            <a:r>
              <a:rPr lang="cs-CZ" dirty="0"/>
              <a:t>jako pivot vedle </a:t>
            </a:r>
            <a:r>
              <a:rPr lang="cs-CZ" dirty="0" err="1"/>
              <a:t>pivota</a:t>
            </a:r>
            <a:endParaRPr lang="en-US" dirty="0"/>
          </a:p>
        </p:txBody>
      </p:sp>
      <p:sp>
        <p:nvSpPr>
          <p:cNvPr id="51" name="Obdélník 50">
            <a:extLst>
              <a:ext uri="{FF2B5EF4-FFF2-40B4-BE49-F238E27FC236}">
                <a16:creationId xmlns:a16="http://schemas.microsoft.com/office/drawing/2014/main" id="{9CFACE15-C8B2-2C0D-C0EC-4F7F484A9378}"/>
              </a:ext>
            </a:extLst>
          </p:cNvPr>
          <p:cNvSpPr/>
          <p:nvPr/>
        </p:nvSpPr>
        <p:spPr>
          <a:xfrm>
            <a:off x="3616643" y="1919335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12</a:t>
            </a:r>
            <a:endParaRPr lang="en-US" dirty="0"/>
          </a:p>
        </p:txBody>
      </p:sp>
      <p:sp>
        <p:nvSpPr>
          <p:cNvPr id="52" name="Obdélník 51">
            <a:extLst>
              <a:ext uri="{FF2B5EF4-FFF2-40B4-BE49-F238E27FC236}">
                <a16:creationId xmlns:a16="http://schemas.microsoft.com/office/drawing/2014/main" id="{76F49FBA-DAEE-AAF7-5B96-C59E8FFE58C1}"/>
              </a:ext>
            </a:extLst>
          </p:cNvPr>
          <p:cNvSpPr/>
          <p:nvPr/>
        </p:nvSpPr>
        <p:spPr>
          <a:xfrm>
            <a:off x="4331652" y="1919335"/>
            <a:ext cx="570369" cy="7152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  <a:endParaRPr lang="en-US" dirty="0"/>
          </a:p>
        </p:txBody>
      </p:sp>
      <p:sp>
        <p:nvSpPr>
          <p:cNvPr id="53" name="Obdélník 52">
            <a:extLst>
              <a:ext uri="{FF2B5EF4-FFF2-40B4-BE49-F238E27FC236}">
                <a16:creationId xmlns:a16="http://schemas.microsoft.com/office/drawing/2014/main" id="{6623F655-B162-0F9A-2B99-05B9B36DC0B0}"/>
              </a:ext>
            </a:extLst>
          </p:cNvPr>
          <p:cNvSpPr/>
          <p:nvPr/>
        </p:nvSpPr>
        <p:spPr>
          <a:xfrm>
            <a:off x="5046661" y="1919335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12</a:t>
            </a:r>
            <a:endParaRPr lang="en-US" dirty="0"/>
          </a:p>
        </p:txBody>
      </p:sp>
      <p:sp>
        <p:nvSpPr>
          <p:cNvPr id="54" name="Obdélník 53">
            <a:extLst>
              <a:ext uri="{FF2B5EF4-FFF2-40B4-BE49-F238E27FC236}">
                <a16:creationId xmlns:a16="http://schemas.microsoft.com/office/drawing/2014/main" id="{7501A35B-2A32-A09C-F52F-29CBE2F03A36}"/>
              </a:ext>
            </a:extLst>
          </p:cNvPr>
          <p:cNvSpPr/>
          <p:nvPr/>
        </p:nvSpPr>
        <p:spPr>
          <a:xfrm>
            <a:off x="5761670" y="1919335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2C0E60D5-2675-9255-A1D7-3F81261DD597}"/>
              </a:ext>
            </a:extLst>
          </p:cNvPr>
          <p:cNvSpPr/>
          <p:nvPr/>
        </p:nvSpPr>
        <p:spPr>
          <a:xfrm>
            <a:off x="6476679" y="1919335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  <a:endParaRPr lang="en-US" dirty="0"/>
          </a:p>
        </p:txBody>
      </p:sp>
      <p:sp>
        <p:nvSpPr>
          <p:cNvPr id="56" name="Obdélník 55">
            <a:extLst>
              <a:ext uri="{FF2B5EF4-FFF2-40B4-BE49-F238E27FC236}">
                <a16:creationId xmlns:a16="http://schemas.microsoft.com/office/drawing/2014/main" id="{2CB5C45D-B039-4646-1E6D-8F47136808D9}"/>
              </a:ext>
            </a:extLst>
          </p:cNvPr>
          <p:cNvSpPr/>
          <p:nvPr/>
        </p:nvSpPr>
        <p:spPr>
          <a:xfrm>
            <a:off x="7191687" y="1919335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p:sp>
        <p:nvSpPr>
          <p:cNvPr id="57" name="Obdélník 56">
            <a:extLst>
              <a:ext uri="{FF2B5EF4-FFF2-40B4-BE49-F238E27FC236}">
                <a16:creationId xmlns:a16="http://schemas.microsoft.com/office/drawing/2014/main" id="{E4BA8074-AC1B-314E-686E-E54DB653FAD4}"/>
              </a:ext>
            </a:extLst>
          </p:cNvPr>
          <p:cNvSpPr/>
          <p:nvPr/>
        </p:nvSpPr>
        <p:spPr>
          <a:xfrm>
            <a:off x="7188018" y="3075005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12</a:t>
            </a:r>
            <a:endParaRPr lang="en-US" dirty="0"/>
          </a:p>
        </p:txBody>
      </p:sp>
      <p:sp>
        <p:nvSpPr>
          <p:cNvPr id="58" name="Obdélník 57">
            <a:extLst>
              <a:ext uri="{FF2B5EF4-FFF2-40B4-BE49-F238E27FC236}">
                <a16:creationId xmlns:a16="http://schemas.microsoft.com/office/drawing/2014/main" id="{88F00686-0C80-921C-DFC1-3A0FA514F66B}"/>
              </a:ext>
            </a:extLst>
          </p:cNvPr>
          <p:cNvSpPr/>
          <p:nvPr/>
        </p:nvSpPr>
        <p:spPr>
          <a:xfrm>
            <a:off x="5045192" y="3075005"/>
            <a:ext cx="570369" cy="7152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  <a:endParaRPr lang="en-US" dirty="0"/>
          </a:p>
        </p:txBody>
      </p:sp>
      <p:sp>
        <p:nvSpPr>
          <p:cNvPr id="59" name="Obdélník 58">
            <a:extLst>
              <a:ext uri="{FF2B5EF4-FFF2-40B4-BE49-F238E27FC236}">
                <a16:creationId xmlns:a16="http://schemas.microsoft.com/office/drawing/2014/main" id="{AA6BEAFE-99EE-4B7C-7F4D-B0A1124275A7}"/>
              </a:ext>
            </a:extLst>
          </p:cNvPr>
          <p:cNvSpPr/>
          <p:nvPr/>
        </p:nvSpPr>
        <p:spPr>
          <a:xfrm>
            <a:off x="5759467" y="3075005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12</a:t>
            </a:r>
            <a:endParaRPr lang="en-US" dirty="0"/>
          </a:p>
        </p:txBody>
      </p:sp>
      <p:sp>
        <p:nvSpPr>
          <p:cNvPr id="60" name="Obdélník 59">
            <a:extLst>
              <a:ext uri="{FF2B5EF4-FFF2-40B4-BE49-F238E27FC236}">
                <a16:creationId xmlns:a16="http://schemas.microsoft.com/office/drawing/2014/main" id="{A409B0FE-1F21-272B-65CA-67F63A037B1A}"/>
              </a:ext>
            </a:extLst>
          </p:cNvPr>
          <p:cNvSpPr/>
          <p:nvPr/>
        </p:nvSpPr>
        <p:spPr>
          <a:xfrm>
            <a:off x="4330917" y="3075005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sp>
        <p:nvSpPr>
          <p:cNvPr id="61" name="Obdélník 60">
            <a:extLst>
              <a:ext uri="{FF2B5EF4-FFF2-40B4-BE49-F238E27FC236}">
                <a16:creationId xmlns:a16="http://schemas.microsoft.com/office/drawing/2014/main" id="{E854E0A0-B0BC-DBD4-BF08-2B6CC6F7B4BE}"/>
              </a:ext>
            </a:extLst>
          </p:cNvPr>
          <p:cNvSpPr/>
          <p:nvPr/>
        </p:nvSpPr>
        <p:spPr>
          <a:xfrm>
            <a:off x="6473742" y="3075005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  <a:endParaRPr lang="en-US" dirty="0"/>
          </a:p>
        </p:txBody>
      </p:sp>
      <p:sp>
        <p:nvSpPr>
          <p:cNvPr id="62" name="Obdélník 61">
            <a:extLst>
              <a:ext uri="{FF2B5EF4-FFF2-40B4-BE49-F238E27FC236}">
                <a16:creationId xmlns:a16="http://schemas.microsoft.com/office/drawing/2014/main" id="{284BF3B4-A2CA-DBBA-8D01-5435D7DD09A5}"/>
              </a:ext>
            </a:extLst>
          </p:cNvPr>
          <p:cNvSpPr/>
          <p:nvPr/>
        </p:nvSpPr>
        <p:spPr>
          <a:xfrm>
            <a:off x="3616642" y="3075005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ovéPole 62">
                <a:extLst>
                  <a:ext uri="{FF2B5EF4-FFF2-40B4-BE49-F238E27FC236}">
                    <a16:creationId xmlns:a16="http://schemas.microsoft.com/office/drawing/2014/main" id="{BEF349BC-C69E-2B1E-7287-2DFF1B1E4F65}"/>
                  </a:ext>
                </a:extLst>
              </p:cNvPr>
              <p:cNvSpPr txBox="1"/>
              <p:nvPr/>
            </p:nvSpPr>
            <p:spPr>
              <a:xfrm>
                <a:off x="456775" y="4672556"/>
                <a:ext cx="40270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cs-CZ" dirty="0"/>
                  <a:t> je menší rovno než velikost levé části </a:t>
                </a:r>
              </a:p>
              <a:p>
                <a:r>
                  <a:rPr lang="cs-CZ" dirty="0"/>
                  <a:t>=&gt; voláme </a:t>
                </a:r>
                <a:r>
                  <a:rPr lang="cs-CZ" b="1" dirty="0"/>
                  <a:t>rekurzivně</a:t>
                </a:r>
                <a:r>
                  <a:rPr lang="cs-CZ" dirty="0"/>
                  <a:t> se vstupem</a:t>
                </a:r>
                <a:endParaRPr lang="en-US" dirty="0"/>
              </a:p>
            </p:txBody>
          </p:sp>
        </mc:Choice>
        <mc:Fallback xmlns="">
          <p:sp>
            <p:nvSpPr>
              <p:cNvPr id="63" name="TextovéPole 62">
                <a:extLst>
                  <a:ext uri="{FF2B5EF4-FFF2-40B4-BE49-F238E27FC236}">
                    <a16:creationId xmlns:a16="http://schemas.microsoft.com/office/drawing/2014/main" id="{BEF349BC-C69E-2B1E-7287-2DFF1B1E4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75" y="4672556"/>
                <a:ext cx="4027000" cy="646331"/>
              </a:xfrm>
              <a:prstGeom prst="rect">
                <a:avLst/>
              </a:prstGeom>
              <a:blipFill>
                <a:blip r:embed="rId4"/>
                <a:stretch>
                  <a:fillRect l="-1362" t="-3738" r="-303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ovéPole 69">
                <a:extLst>
                  <a:ext uri="{FF2B5EF4-FFF2-40B4-BE49-F238E27FC236}">
                    <a16:creationId xmlns:a16="http://schemas.microsoft.com/office/drawing/2014/main" id="{77B58B3B-C43E-1D3F-3023-D2F04C69F09A}"/>
                  </a:ext>
                </a:extLst>
              </p:cNvPr>
              <p:cNvSpPr txBox="1"/>
              <p:nvPr/>
            </p:nvSpPr>
            <p:spPr>
              <a:xfrm>
                <a:off x="456775" y="6207090"/>
                <a:ext cx="2068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/>
                  <a:t>A novým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cs-CZ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cs-CZ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0" name="TextovéPole 69">
                <a:extLst>
                  <a:ext uri="{FF2B5EF4-FFF2-40B4-BE49-F238E27FC236}">
                    <a16:creationId xmlns:a16="http://schemas.microsoft.com/office/drawing/2014/main" id="{77B58B3B-C43E-1D3F-3023-D2F04C69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75" y="6207090"/>
                <a:ext cx="2068195" cy="369332"/>
              </a:xfrm>
              <a:prstGeom prst="rect">
                <a:avLst/>
              </a:prstGeom>
              <a:blipFill>
                <a:blip r:embed="rId5"/>
                <a:stretch>
                  <a:fillRect l="-265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bdélník 70">
            <a:extLst>
              <a:ext uri="{FF2B5EF4-FFF2-40B4-BE49-F238E27FC236}">
                <a16:creationId xmlns:a16="http://schemas.microsoft.com/office/drawing/2014/main" id="{02F16F11-B7F4-CAE9-8B1F-704F202FDBF8}"/>
              </a:ext>
            </a:extLst>
          </p:cNvPr>
          <p:cNvSpPr/>
          <p:nvPr/>
        </p:nvSpPr>
        <p:spPr>
          <a:xfrm>
            <a:off x="1374129" y="5369595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sp>
        <p:nvSpPr>
          <p:cNvPr id="72" name="Obdélník 71">
            <a:extLst>
              <a:ext uri="{FF2B5EF4-FFF2-40B4-BE49-F238E27FC236}">
                <a16:creationId xmlns:a16="http://schemas.microsoft.com/office/drawing/2014/main" id="{F4BE716B-3681-E936-32C7-2A2DCDBD8A08}"/>
              </a:ext>
            </a:extLst>
          </p:cNvPr>
          <p:cNvSpPr/>
          <p:nvPr/>
        </p:nvSpPr>
        <p:spPr>
          <a:xfrm>
            <a:off x="659854" y="5369595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0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0" grpId="0"/>
      <p:bldP spid="71" grpId="0" animBg="1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E9B65-A0EC-762E-0793-ED0B7A433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délník 40">
            <a:extLst>
              <a:ext uri="{FF2B5EF4-FFF2-40B4-BE49-F238E27FC236}">
                <a16:creationId xmlns:a16="http://schemas.microsoft.com/office/drawing/2014/main" id="{CC362048-05D3-74D7-ECC5-30D0B82DAA1A}"/>
              </a:ext>
            </a:extLst>
          </p:cNvPr>
          <p:cNvSpPr/>
          <p:nvPr/>
        </p:nvSpPr>
        <p:spPr>
          <a:xfrm>
            <a:off x="0" y="4336610"/>
            <a:ext cx="12192000" cy="25213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5552EE70-AE1F-5644-7AD0-3BBB1466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798" y="4605650"/>
            <a:ext cx="3736091" cy="1963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ovéPole 47">
                <a:extLst>
                  <a:ext uri="{FF2B5EF4-FFF2-40B4-BE49-F238E27FC236}">
                    <a16:creationId xmlns:a16="http://schemas.microsoft.com/office/drawing/2014/main" id="{46555D28-DB68-8F15-689E-C531FFD0A324}"/>
                  </a:ext>
                </a:extLst>
              </p:cNvPr>
              <p:cNvSpPr txBox="1"/>
              <p:nvPr/>
            </p:nvSpPr>
            <p:spPr>
              <a:xfrm>
                <a:off x="615636" y="334979"/>
                <a:ext cx="2396105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cs-CZ" b="1" dirty="0"/>
                  <a:t>Vstup: </a:t>
                </a:r>
                <a:br>
                  <a:rPr lang="cs-CZ" dirty="0"/>
                </a:br>
                <a:r>
                  <a:rPr lang="cs-CZ" dirty="0"/>
                  <a:t>posloupnost prvků</a:t>
                </a:r>
                <a:br>
                  <a:rPr lang="cs-CZ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&lt;1;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cs-CZ" dirty="0"/>
              </a:p>
              <a:p>
                <a:r>
                  <a:rPr lang="cs-CZ" sz="1400" dirty="0">
                    <a:solidFill>
                      <a:schemeClr val="bg1">
                        <a:lumMod val="65000"/>
                      </a:schemeClr>
                    </a:solidFill>
                  </a:rPr>
                  <a:t>V našem případě např. </a:t>
                </a:r>
                <a14:m>
                  <m:oMath xmlns:m="http://schemas.openxmlformats.org/officeDocument/2006/math">
                    <m:r>
                      <a:rPr lang="cs-CZ" sz="14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cs-CZ" sz="14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ovéPole 47">
                <a:extLst>
                  <a:ext uri="{FF2B5EF4-FFF2-40B4-BE49-F238E27FC236}">
                    <a16:creationId xmlns:a16="http://schemas.microsoft.com/office/drawing/2014/main" id="{46555D28-DB68-8F15-689E-C531FFD0A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36" y="334979"/>
                <a:ext cx="2396105" cy="1138773"/>
              </a:xfrm>
              <a:prstGeom prst="rect">
                <a:avLst/>
              </a:prstGeom>
              <a:blipFill>
                <a:blip r:embed="rId3"/>
                <a:stretch>
                  <a:fillRect l="-2290" t="-2674" b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ovéPole 48">
            <a:extLst>
              <a:ext uri="{FF2B5EF4-FFF2-40B4-BE49-F238E27FC236}">
                <a16:creationId xmlns:a16="http://schemas.microsoft.com/office/drawing/2014/main" id="{D8322EC0-337E-4F80-F8D4-B18531C67F8F}"/>
              </a:ext>
            </a:extLst>
          </p:cNvPr>
          <p:cNvSpPr txBox="1"/>
          <p:nvPr/>
        </p:nvSpPr>
        <p:spPr>
          <a:xfrm>
            <a:off x="615636" y="1919335"/>
            <a:ext cx="24202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Zvolíme </a:t>
            </a:r>
            <a:r>
              <a:rPr lang="cs-CZ" i="1" dirty="0">
                <a:solidFill>
                  <a:schemeClr val="accent2">
                    <a:lumMod val="75000"/>
                  </a:schemeClr>
                </a:solidFill>
              </a:rPr>
              <a:t>nějaký</a:t>
            </a:r>
            <a:r>
              <a:rPr lang="cs-CZ" dirty="0"/>
              <a:t> </a:t>
            </a:r>
            <a:r>
              <a:rPr lang="cs-CZ" b="1" dirty="0"/>
              <a:t>pivot</a:t>
            </a:r>
          </a:p>
          <a:p>
            <a:r>
              <a:rPr lang="cs-CZ" sz="1400" dirty="0">
                <a:solidFill>
                  <a:schemeClr val="bg1">
                    <a:lumMod val="65000"/>
                  </a:schemeClr>
                </a:solidFill>
              </a:rPr>
              <a:t>V našem případě např. prvek </a:t>
            </a:r>
            <a:br>
              <a:rPr lang="cs-CZ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cs-CZ" sz="1400" dirty="0">
                <a:solidFill>
                  <a:schemeClr val="bg1">
                    <a:lumMod val="65000"/>
                  </a:schemeClr>
                </a:solidFill>
              </a:rPr>
              <a:t>na druhé pozici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0E23588C-E918-FB02-FFAE-55AF63B6EEFF}"/>
              </a:ext>
            </a:extLst>
          </p:cNvPr>
          <p:cNvSpPr txBox="1"/>
          <p:nvPr/>
        </p:nvSpPr>
        <p:spPr>
          <a:xfrm>
            <a:off x="615635" y="3059668"/>
            <a:ext cx="3644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Proházíme prvky tak, aby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Vlevo (L) </a:t>
            </a:r>
            <a:r>
              <a:rPr lang="cs-CZ" dirty="0">
                <a:solidFill>
                  <a:schemeClr val="accent6"/>
                </a:solidFill>
              </a:rPr>
              <a:t>menší </a:t>
            </a:r>
            <a:r>
              <a:rPr lang="cs-CZ" dirty="0"/>
              <a:t>než </a:t>
            </a:r>
            <a:r>
              <a:rPr lang="cs-CZ" b="1" dirty="0"/>
              <a:t>pivot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Vpravo</a:t>
            </a:r>
            <a:r>
              <a:rPr lang="cs-CZ" dirty="0"/>
              <a:t> </a:t>
            </a:r>
            <a:r>
              <a:rPr lang="cs-CZ" b="1" dirty="0"/>
              <a:t>(P) </a:t>
            </a:r>
            <a:r>
              <a:rPr lang="cs-CZ" dirty="0">
                <a:solidFill>
                  <a:schemeClr val="accent6"/>
                </a:solidFill>
              </a:rPr>
              <a:t>větší </a:t>
            </a:r>
            <a:r>
              <a:rPr lang="cs-CZ" dirty="0"/>
              <a:t>než </a:t>
            </a:r>
            <a:r>
              <a:rPr lang="cs-CZ" b="1" dirty="0"/>
              <a:t>pivot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Stejné </a:t>
            </a:r>
            <a:r>
              <a:rPr lang="cs-CZ" b="1" dirty="0"/>
              <a:t>(S) </a:t>
            </a:r>
            <a:r>
              <a:rPr lang="cs-CZ" dirty="0"/>
              <a:t>jako pivot vedle </a:t>
            </a:r>
            <a:r>
              <a:rPr lang="cs-CZ" dirty="0" err="1"/>
              <a:t>pivota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ovéPole 62">
                <a:extLst>
                  <a:ext uri="{FF2B5EF4-FFF2-40B4-BE49-F238E27FC236}">
                    <a16:creationId xmlns:a16="http://schemas.microsoft.com/office/drawing/2014/main" id="{B702D6B1-FBBC-6932-FA07-43D754423F05}"/>
                  </a:ext>
                </a:extLst>
              </p:cNvPr>
              <p:cNvSpPr txBox="1"/>
              <p:nvPr/>
            </p:nvSpPr>
            <p:spPr>
              <a:xfrm>
                <a:off x="456775" y="4672556"/>
                <a:ext cx="41247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cs-CZ" dirty="0"/>
                  <a:t> je větší než velikost levé části + pivot(i)</a:t>
                </a:r>
              </a:p>
              <a:p>
                <a:r>
                  <a:rPr lang="cs-CZ" dirty="0"/>
                  <a:t>=&gt; voláme </a:t>
                </a:r>
                <a:r>
                  <a:rPr lang="cs-CZ" b="1" dirty="0"/>
                  <a:t>rekurzivně</a:t>
                </a:r>
                <a:r>
                  <a:rPr lang="cs-CZ" dirty="0"/>
                  <a:t> se vstupem</a:t>
                </a:r>
                <a:endParaRPr lang="en-US" dirty="0"/>
              </a:p>
            </p:txBody>
          </p:sp>
        </mc:Choice>
        <mc:Fallback xmlns="">
          <p:sp>
            <p:nvSpPr>
              <p:cNvPr id="63" name="TextovéPole 62">
                <a:extLst>
                  <a:ext uri="{FF2B5EF4-FFF2-40B4-BE49-F238E27FC236}">
                    <a16:creationId xmlns:a16="http://schemas.microsoft.com/office/drawing/2014/main" id="{B702D6B1-FBBC-6932-FA07-43D75442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75" y="4672556"/>
                <a:ext cx="4124784" cy="646331"/>
              </a:xfrm>
              <a:prstGeom prst="rect">
                <a:avLst/>
              </a:prstGeom>
              <a:blipFill>
                <a:blip r:embed="rId4"/>
                <a:stretch>
                  <a:fillRect l="-1329" t="-3738" r="-295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ovéPole 69">
                <a:extLst>
                  <a:ext uri="{FF2B5EF4-FFF2-40B4-BE49-F238E27FC236}">
                    <a16:creationId xmlns:a16="http://schemas.microsoft.com/office/drawing/2014/main" id="{AF3AE268-891E-A0C9-9F0D-ACAC7AEF2EBB}"/>
                  </a:ext>
                </a:extLst>
              </p:cNvPr>
              <p:cNvSpPr txBox="1"/>
              <p:nvPr/>
            </p:nvSpPr>
            <p:spPr>
              <a:xfrm>
                <a:off x="456775" y="6207090"/>
                <a:ext cx="3167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/>
                  <a:t>A novým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cs-CZ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cs-CZ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cs-CZ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cs-CZ" b="0" i="1" dirty="0" smtClean="0">
                        <a:latin typeface="Cambria Math" panose="02040503050406030204" pitchFamily="18" charset="0"/>
                      </a:rPr>
                      <m:t>−|</m:t>
                    </m:r>
                    <m:r>
                      <a:rPr lang="cs-CZ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cs-CZ" b="0" i="1" dirty="0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0" name="TextovéPole 69">
                <a:extLst>
                  <a:ext uri="{FF2B5EF4-FFF2-40B4-BE49-F238E27FC236}">
                    <a16:creationId xmlns:a16="http://schemas.microsoft.com/office/drawing/2014/main" id="{AF3AE268-891E-A0C9-9F0D-ACAC7AEF2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75" y="6207090"/>
                <a:ext cx="3167662" cy="369332"/>
              </a:xfrm>
              <a:prstGeom prst="rect">
                <a:avLst/>
              </a:prstGeom>
              <a:blipFill>
                <a:blip r:embed="rId5"/>
                <a:stretch>
                  <a:fillRect l="-1731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bdélník 71">
            <a:extLst>
              <a:ext uri="{FF2B5EF4-FFF2-40B4-BE49-F238E27FC236}">
                <a16:creationId xmlns:a16="http://schemas.microsoft.com/office/drawing/2014/main" id="{AE41CD31-60CA-A1C6-FE99-8E9EACDD2C1C}"/>
              </a:ext>
            </a:extLst>
          </p:cNvPr>
          <p:cNvSpPr/>
          <p:nvPr/>
        </p:nvSpPr>
        <p:spPr>
          <a:xfrm>
            <a:off x="659854" y="5369595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1457528D-4A28-0B89-F264-86B247FDF2A2}"/>
              </a:ext>
            </a:extLst>
          </p:cNvPr>
          <p:cNvSpPr/>
          <p:nvPr/>
        </p:nvSpPr>
        <p:spPr>
          <a:xfrm>
            <a:off x="4627681" y="671319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0CF16A67-5450-13D0-0273-D47A0B4EA3D6}"/>
              </a:ext>
            </a:extLst>
          </p:cNvPr>
          <p:cNvSpPr/>
          <p:nvPr/>
        </p:nvSpPr>
        <p:spPr>
          <a:xfrm>
            <a:off x="3913406" y="671319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EC9C98C-B406-730A-CE63-F270724D58DF}"/>
              </a:ext>
            </a:extLst>
          </p:cNvPr>
          <p:cNvSpPr/>
          <p:nvPr/>
        </p:nvSpPr>
        <p:spPr>
          <a:xfrm>
            <a:off x="4627681" y="1920092"/>
            <a:ext cx="570369" cy="7152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19A5A538-1EAB-8271-3777-7168A4ADFD09}"/>
              </a:ext>
            </a:extLst>
          </p:cNvPr>
          <p:cNvSpPr/>
          <p:nvPr/>
        </p:nvSpPr>
        <p:spPr>
          <a:xfrm>
            <a:off x="3913406" y="1920092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36F47B6C-1D18-2FE2-8329-377A751FA772}"/>
              </a:ext>
            </a:extLst>
          </p:cNvPr>
          <p:cNvSpPr/>
          <p:nvPr/>
        </p:nvSpPr>
        <p:spPr>
          <a:xfrm>
            <a:off x="3913406" y="3128351"/>
            <a:ext cx="570369" cy="7152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D3A07A3-6EFC-BF99-4E7D-5810DD581F02}"/>
              </a:ext>
            </a:extLst>
          </p:cNvPr>
          <p:cNvSpPr/>
          <p:nvPr/>
        </p:nvSpPr>
        <p:spPr>
          <a:xfrm>
            <a:off x="4627681" y="3128351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70" grpId="0"/>
      <p:bldP spid="72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9EDD6-AFBA-F6DD-B3B2-70B112B64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délník 40">
            <a:extLst>
              <a:ext uri="{FF2B5EF4-FFF2-40B4-BE49-F238E27FC236}">
                <a16:creationId xmlns:a16="http://schemas.microsoft.com/office/drawing/2014/main" id="{2BD703BB-4C8B-5BE6-0D98-D9895053969F}"/>
              </a:ext>
            </a:extLst>
          </p:cNvPr>
          <p:cNvSpPr/>
          <p:nvPr/>
        </p:nvSpPr>
        <p:spPr>
          <a:xfrm>
            <a:off x="0" y="4336610"/>
            <a:ext cx="12192000" cy="25213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82CAB7A5-1AE5-F2DF-9D51-D50DB2FEB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798" y="4605650"/>
            <a:ext cx="3736091" cy="1963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ovéPole 47">
                <a:extLst>
                  <a:ext uri="{FF2B5EF4-FFF2-40B4-BE49-F238E27FC236}">
                    <a16:creationId xmlns:a16="http://schemas.microsoft.com/office/drawing/2014/main" id="{1045C8DA-52B9-5B61-711C-C86C62F6EB62}"/>
                  </a:ext>
                </a:extLst>
              </p:cNvPr>
              <p:cNvSpPr txBox="1"/>
              <p:nvPr/>
            </p:nvSpPr>
            <p:spPr>
              <a:xfrm>
                <a:off x="615636" y="334979"/>
                <a:ext cx="2396105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cs-CZ" b="1" dirty="0"/>
                  <a:t>Vstup: </a:t>
                </a:r>
                <a:br>
                  <a:rPr lang="cs-CZ" dirty="0"/>
                </a:br>
                <a:r>
                  <a:rPr lang="cs-CZ" dirty="0"/>
                  <a:t>posloupnost prvků</a:t>
                </a:r>
                <a:br>
                  <a:rPr lang="cs-CZ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&lt;1;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cs-CZ" dirty="0"/>
              </a:p>
              <a:p>
                <a:r>
                  <a:rPr lang="cs-CZ" sz="1400" dirty="0">
                    <a:solidFill>
                      <a:schemeClr val="bg1">
                        <a:lumMod val="65000"/>
                      </a:schemeClr>
                    </a:solidFill>
                  </a:rPr>
                  <a:t>V našem případě např. </a:t>
                </a:r>
                <a14:m>
                  <m:oMath xmlns:m="http://schemas.openxmlformats.org/officeDocument/2006/math">
                    <m:r>
                      <a:rPr lang="cs-CZ" sz="14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cs-CZ" sz="14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ovéPole 47">
                <a:extLst>
                  <a:ext uri="{FF2B5EF4-FFF2-40B4-BE49-F238E27FC236}">
                    <a16:creationId xmlns:a16="http://schemas.microsoft.com/office/drawing/2014/main" id="{1045C8DA-52B9-5B61-711C-C86C62F6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36" y="334979"/>
                <a:ext cx="2396105" cy="1138773"/>
              </a:xfrm>
              <a:prstGeom prst="rect">
                <a:avLst/>
              </a:prstGeom>
              <a:blipFill>
                <a:blip r:embed="rId3"/>
                <a:stretch>
                  <a:fillRect l="-2290" t="-2674" b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délník 2">
            <a:extLst>
              <a:ext uri="{FF2B5EF4-FFF2-40B4-BE49-F238E27FC236}">
                <a16:creationId xmlns:a16="http://schemas.microsoft.com/office/drawing/2014/main" id="{1252C8AE-CCDC-AA20-EDC6-E5C6867D952F}"/>
              </a:ext>
            </a:extLst>
          </p:cNvPr>
          <p:cNvSpPr/>
          <p:nvPr/>
        </p:nvSpPr>
        <p:spPr>
          <a:xfrm>
            <a:off x="3913406" y="671319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C66E5A34-AA5F-7B8C-9B1B-8B4A049230CB}"/>
                  </a:ext>
                </a:extLst>
              </p:cNvPr>
              <p:cNvSpPr txBox="1"/>
              <p:nvPr/>
            </p:nvSpPr>
            <p:spPr>
              <a:xfrm>
                <a:off x="2949786" y="1998170"/>
                <a:ext cx="62924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800" dirty="0"/>
                  <a:t>Pokud </a:t>
                </a:r>
                <a14:m>
                  <m:oMath xmlns:m="http://schemas.openxmlformats.org/officeDocument/2006/math">
                    <m:r>
                      <a:rPr lang="cs-CZ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cs-CZ" sz="28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cs-CZ" sz="2800" dirty="0"/>
                  <a:t>, vrátíme prvek a skončíme.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C66E5A34-AA5F-7B8C-9B1B-8B4A04923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786" y="1998170"/>
                <a:ext cx="6292428" cy="523220"/>
              </a:xfrm>
              <a:prstGeom prst="rect">
                <a:avLst/>
              </a:prstGeom>
              <a:blipFill>
                <a:blip r:embed="rId4"/>
                <a:stretch>
                  <a:fillRect l="-2035" t="-12791" r="-87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Skupina 18">
            <a:extLst>
              <a:ext uri="{FF2B5EF4-FFF2-40B4-BE49-F238E27FC236}">
                <a16:creationId xmlns:a16="http://schemas.microsoft.com/office/drawing/2014/main" id="{CC409F69-70DF-A52E-2EA3-360D41D67CD7}"/>
              </a:ext>
            </a:extLst>
          </p:cNvPr>
          <p:cNvGrpSpPr/>
          <p:nvPr/>
        </p:nvGrpSpPr>
        <p:grpSpPr>
          <a:xfrm>
            <a:off x="3205034" y="2790704"/>
            <a:ext cx="5781931" cy="715224"/>
            <a:chOff x="3011741" y="2931360"/>
            <a:chExt cx="5781931" cy="715224"/>
          </a:xfrm>
        </p:grpSpPr>
        <p:sp>
          <p:nvSpPr>
            <p:cNvPr id="9" name="Obdélník 8">
              <a:extLst>
                <a:ext uri="{FF2B5EF4-FFF2-40B4-BE49-F238E27FC236}">
                  <a16:creationId xmlns:a16="http://schemas.microsoft.com/office/drawing/2014/main" id="{FA192FC9-2423-8874-E07D-EF1F14A3FF17}"/>
                </a:ext>
              </a:extLst>
            </p:cNvPr>
            <p:cNvSpPr/>
            <p:nvPr/>
          </p:nvSpPr>
          <p:spPr>
            <a:xfrm>
              <a:off x="8223303" y="2931360"/>
              <a:ext cx="570369" cy="7152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12</a:t>
              </a:r>
              <a:endParaRPr lang="en-US" dirty="0"/>
            </a:p>
          </p:txBody>
        </p:sp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C5675AEA-7079-CB3D-1CF8-F8B4DA06BC34}"/>
                </a:ext>
              </a:extLst>
            </p:cNvPr>
            <p:cNvSpPr/>
            <p:nvPr/>
          </p:nvSpPr>
          <p:spPr>
            <a:xfrm>
              <a:off x="3756250" y="2931360"/>
              <a:ext cx="570369" cy="7152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1</a:t>
              </a:r>
              <a:endParaRPr lang="en-US" dirty="0"/>
            </a:p>
          </p:txBody>
        </p:sp>
        <p:sp>
          <p:nvSpPr>
            <p:cNvPr id="11" name="Obdélník 10">
              <a:extLst>
                <a:ext uri="{FF2B5EF4-FFF2-40B4-BE49-F238E27FC236}">
                  <a16:creationId xmlns:a16="http://schemas.microsoft.com/office/drawing/2014/main" id="{97D25804-9A8D-741F-E4A9-F9EC69A6922A}"/>
                </a:ext>
              </a:extLst>
            </p:cNvPr>
            <p:cNvSpPr/>
            <p:nvPr/>
          </p:nvSpPr>
          <p:spPr>
            <a:xfrm>
              <a:off x="3011741" y="2931360"/>
              <a:ext cx="570369" cy="7152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-4</a:t>
              </a:r>
            </a:p>
          </p:txBody>
        </p:sp>
        <p:sp>
          <p:nvSpPr>
            <p:cNvPr id="12" name="Obdélník 11">
              <a:extLst>
                <a:ext uri="{FF2B5EF4-FFF2-40B4-BE49-F238E27FC236}">
                  <a16:creationId xmlns:a16="http://schemas.microsoft.com/office/drawing/2014/main" id="{86D5BED0-7A2B-47DC-AEA8-2B4037FD562F}"/>
                </a:ext>
              </a:extLst>
            </p:cNvPr>
            <p:cNvSpPr/>
            <p:nvPr/>
          </p:nvSpPr>
          <p:spPr>
            <a:xfrm>
              <a:off x="5989777" y="2931360"/>
              <a:ext cx="570369" cy="7152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8</a:t>
              </a:r>
              <a:endParaRPr lang="en-US" dirty="0"/>
            </a:p>
          </p:txBody>
        </p:sp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9BBE21A5-7E03-DFDF-CDFF-395BDA65EE9F}"/>
                </a:ext>
              </a:extLst>
            </p:cNvPr>
            <p:cNvSpPr/>
            <p:nvPr/>
          </p:nvSpPr>
          <p:spPr>
            <a:xfrm>
              <a:off x="7478795" y="2931360"/>
              <a:ext cx="570369" cy="7152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12</a:t>
              </a:r>
              <a:endParaRPr lang="en-US" dirty="0"/>
            </a:p>
          </p:txBody>
        </p:sp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90597B3D-73DF-C836-0F1F-1604326E34F0}"/>
                </a:ext>
              </a:extLst>
            </p:cNvPr>
            <p:cNvSpPr/>
            <p:nvPr/>
          </p:nvSpPr>
          <p:spPr>
            <a:xfrm>
              <a:off x="4500759" y="2931360"/>
              <a:ext cx="570369" cy="7152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5</a:t>
              </a:r>
              <a:endParaRPr lang="en-US" dirty="0"/>
            </a:p>
          </p:txBody>
        </p: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5294EB1B-36E8-38AF-D6C9-6B8B397D4A6B}"/>
                </a:ext>
              </a:extLst>
            </p:cNvPr>
            <p:cNvSpPr/>
            <p:nvPr/>
          </p:nvSpPr>
          <p:spPr>
            <a:xfrm>
              <a:off x="6734286" y="2931360"/>
              <a:ext cx="570369" cy="7152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9</a:t>
              </a:r>
              <a:endParaRPr lang="en-US" dirty="0"/>
            </a:p>
          </p:txBody>
        </p: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FE4FDFCB-70AE-268E-B885-7642F136BDED}"/>
                </a:ext>
              </a:extLst>
            </p:cNvPr>
            <p:cNvSpPr/>
            <p:nvPr/>
          </p:nvSpPr>
          <p:spPr>
            <a:xfrm>
              <a:off x="5245268" y="2931360"/>
              <a:ext cx="570369" cy="7152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7</a:t>
              </a:r>
              <a:endParaRPr lang="en-US" dirty="0"/>
            </a:p>
          </p:txBody>
        </p:sp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FDC2533-8618-E2A0-C9EC-EC8BA20DBA70}"/>
              </a:ext>
            </a:extLst>
          </p:cNvPr>
          <p:cNvSpPr txBox="1"/>
          <p:nvPr/>
        </p:nvSpPr>
        <p:spPr>
          <a:xfrm>
            <a:off x="4111386" y="3736603"/>
            <a:ext cx="396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A opravdu 7 je čtvrtý nejmenší prvek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C0F654EF-0AAD-8CC8-4F5A-F7D63CAAC780}"/>
              </a:ext>
            </a:extLst>
          </p:cNvPr>
          <p:cNvSpPr txBox="1"/>
          <p:nvPr/>
        </p:nvSpPr>
        <p:spPr>
          <a:xfrm>
            <a:off x="135801" y="4420984"/>
            <a:ext cx="35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Jaká časová složitost algoritmu?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650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F5C417B9-8823-1818-43A9-FFB0B75C91F5}"/>
              </a:ext>
            </a:extLst>
          </p:cNvPr>
          <p:cNvSpPr/>
          <p:nvPr/>
        </p:nvSpPr>
        <p:spPr>
          <a:xfrm>
            <a:off x="0" y="-27467"/>
            <a:ext cx="12192000" cy="2684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E41969C-D796-FD82-9302-4BB0B19B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Časová složitost </a:t>
            </a:r>
            <a:r>
              <a:rPr lang="cs-CZ" dirty="0" err="1"/>
              <a:t>Quick</a:t>
            </a:r>
            <a:r>
              <a:rPr lang="cs-CZ" dirty="0"/>
              <a:t> </a:t>
            </a:r>
            <a:r>
              <a:rPr lang="cs-CZ" dirty="0" err="1"/>
              <a:t>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2F2E4796-2E7B-A40D-660A-38D47CA25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207" y="1990724"/>
                <a:ext cx="10515600" cy="4901353"/>
              </a:xfrm>
            </p:spPr>
            <p:txBody>
              <a:bodyPr>
                <a:normAutofit/>
              </a:bodyPr>
              <a:lstStyle/>
              <a:p>
                <a:r>
                  <a:rPr lang="cs-CZ" sz="2200" dirty="0"/>
                  <a:t>Proházení prvků podle </a:t>
                </a:r>
                <a:r>
                  <a:rPr lang="cs-CZ" sz="2200" dirty="0" err="1"/>
                  <a:t>pivota</a:t>
                </a:r>
                <a:endParaRPr lang="cs-CZ" sz="2200" dirty="0"/>
              </a:p>
              <a:p>
                <a:pPr lvl="1"/>
                <a:r>
                  <a:rPr lang="cs-CZ" sz="1900" dirty="0"/>
                  <a:t>Lineárně dlouho vzhledem k počtu prvků</a:t>
                </a:r>
              </a:p>
              <a:p>
                <a:r>
                  <a:rPr lang="cs-CZ" sz="2200" dirty="0"/>
                  <a:t>Záleží na volbě </a:t>
                </a:r>
                <a:r>
                  <a:rPr lang="cs-CZ" sz="2200" dirty="0" err="1"/>
                  <a:t>pivota</a:t>
                </a:r>
                <a:endParaRPr lang="cs-CZ" sz="2200" dirty="0"/>
              </a:p>
              <a:p>
                <a:pPr lvl="1"/>
                <a:r>
                  <a:rPr lang="cs-CZ" sz="1900" dirty="0"/>
                  <a:t>Hrozná volba?</a:t>
                </a:r>
              </a:p>
              <a:p>
                <a:pPr lvl="2"/>
                <a:r>
                  <a:rPr lang="cs-CZ" sz="1700" dirty="0"/>
                  <a:t>Největší/nejmenší prvek -&gt; moc problém nezmenšujeme </a:t>
                </a:r>
                <a:br>
                  <a:rPr lang="cs-CZ" sz="1700" dirty="0"/>
                </a:br>
                <a:r>
                  <a:rPr lang="cs-CZ" sz="1700" dirty="0"/>
                  <a:t>-&gt; </a:t>
                </a:r>
                <a14:m>
                  <m:oMath xmlns:m="http://schemas.openxmlformats.org/officeDocument/2006/math"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sz="17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sz="17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cs-CZ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cs-CZ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sz="1700" dirty="0"/>
              </a:p>
              <a:p>
                <a:pPr lvl="1"/>
                <a:r>
                  <a:rPr lang="cs-CZ" sz="1900" dirty="0"/>
                  <a:t>Úžasná volba?</a:t>
                </a:r>
              </a:p>
              <a:p>
                <a:pPr lvl="2"/>
                <a:r>
                  <a:rPr lang="cs-CZ" sz="1700" dirty="0"/>
                  <a:t>Medián! -&gt; vždy zmenšíme přesně na polovinu</a:t>
                </a:r>
                <a:br>
                  <a:rPr lang="cs-CZ" sz="1700" dirty="0"/>
                </a:br>
                <a:r>
                  <a:rPr lang="cs-CZ" sz="1700" dirty="0"/>
                  <a:t>-&gt; </a:t>
                </a:r>
                <a14:m>
                  <m:oMath xmlns:m="http://schemas.openxmlformats.org/officeDocument/2006/math"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sz="1700" dirty="0"/>
              </a:p>
              <a:p>
                <a:pPr lvl="2"/>
                <a:r>
                  <a:rPr lang="cs-CZ" sz="1700" dirty="0"/>
                  <a:t>Ale jak ho rychle najít? -&gt; </a:t>
                </a:r>
                <a:r>
                  <a:rPr lang="cs-CZ" sz="1700" b="1" dirty="0"/>
                  <a:t>BONUS</a:t>
                </a:r>
                <a:endParaRPr lang="cs-CZ" sz="1700" dirty="0"/>
              </a:p>
              <a:p>
                <a:pPr lvl="1"/>
                <a:r>
                  <a:rPr lang="cs-CZ" sz="1900" dirty="0"/>
                  <a:t>Pořád super volba</a:t>
                </a:r>
              </a:p>
              <a:p>
                <a:pPr lvl="2"/>
                <a:r>
                  <a:rPr lang="cs-CZ" sz="1700" dirty="0" err="1"/>
                  <a:t>Skoromedián</a:t>
                </a:r>
                <a:r>
                  <a:rPr lang="cs-CZ" sz="1700" dirty="0"/>
                  <a:t> – leží v prostředních dvou čtvrtinách </a:t>
                </a:r>
                <a:br>
                  <a:rPr lang="cs-CZ" sz="1700" dirty="0"/>
                </a:br>
                <a:r>
                  <a:rPr lang="cs-CZ" sz="1700" dirty="0"/>
                  <a:t>posloupnosti: </a:t>
                </a:r>
                <a14:m>
                  <m:oMath xmlns:m="http://schemas.openxmlformats.org/officeDocument/2006/math"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cs-CZ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cs-CZ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cs-CZ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cs-CZ" sz="17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cs-CZ" sz="17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cs-CZ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cs-CZ" sz="17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cs-CZ" sz="17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cs-CZ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7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cs-CZ" sz="17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cs-CZ" sz="17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cs-CZ" sz="17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cs-CZ" sz="17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cs-CZ" sz="17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sz="1700" dirty="0"/>
              </a:p>
              <a:p>
                <a:pPr lvl="1"/>
                <a:r>
                  <a:rPr lang="cs-CZ" sz="1900" dirty="0">
                    <a:solidFill>
                      <a:schemeClr val="accent6"/>
                    </a:solidFill>
                  </a:rPr>
                  <a:t>Stačí vlastně jej brát náhodně a dostaneme algoritmus, který má </a:t>
                </a:r>
                <a:r>
                  <a:rPr lang="cs-CZ" sz="1900" b="1" dirty="0">
                    <a:solidFill>
                      <a:schemeClr val="accent6"/>
                    </a:solidFill>
                  </a:rPr>
                  <a:t>průměrně</a:t>
                </a:r>
                <a:r>
                  <a:rPr lang="cs-CZ" sz="1900" dirty="0">
                    <a:solidFill>
                      <a:schemeClr val="accent6"/>
                    </a:solidFill>
                  </a:rPr>
                  <a:t> lineární složitost </a:t>
                </a:r>
              </a:p>
              <a:p>
                <a:pPr lvl="2"/>
                <a:endParaRPr lang="cs-CZ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2F2E4796-2E7B-A40D-660A-38D47CA25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207" y="1990724"/>
                <a:ext cx="10515600" cy="4901353"/>
              </a:xfrm>
              <a:blipFill>
                <a:blip r:embed="rId2"/>
                <a:stretch>
                  <a:fillRect l="-63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ek 4">
            <a:extLst>
              <a:ext uri="{FF2B5EF4-FFF2-40B4-BE49-F238E27FC236}">
                <a16:creationId xmlns:a16="http://schemas.microsoft.com/office/drawing/2014/main" id="{A9E7CB11-FD84-5AC4-167D-B22A68002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526" y="236850"/>
            <a:ext cx="3736091" cy="1963773"/>
          </a:xfrm>
          <a:prstGeom prst="rect">
            <a:avLst/>
          </a:prstGeom>
        </p:spPr>
      </p:pic>
      <p:pic>
        <p:nvPicPr>
          <p:cNvPr id="10" name="Obrázek 9" descr="Obsah obrázku Lidská tvář, muž, snímek obrazovky, oblečení&#10;&#10;Popis byl vytvořen automaticky">
            <a:extLst>
              <a:ext uri="{FF2B5EF4-FFF2-40B4-BE49-F238E27FC236}">
                <a16:creationId xmlns:a16="http://schemas.microsoft.com/office/drawing/2014/main" id="{6A26592D-2076-49F7-FBC1-93CEE92CC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79" b="50000"/>
          <a:stretch/>
        </p:blipFill>
        <p:spPr>
          <a:xfrm>
            <a:off x="235491" y="3029436"/>
            <a:ext cx="975693" cy="960226"/>
          </a:xfrm>
          <a:prstGeom prst="rect">
            <a:avLst/>
          </a:prstGeom>
        </p:spPr>
      </p:pic>
      <p:pic>
        <p:nvPicPr>
          <p:cNvPr id="12" name="Obrázek 11" descr="Obsah obrázku Lidská tvář, muž, snímek obrazovky, oblečení&#10;&#10;Popis byl vytvořen automaticky">
            <a:extLst>
              <a:ext uri="{FF2B5EF4-FFF2-40B4-BE49-F238E27FC236}">
                <a16:creationId xmlns:a16="http://schemas.microsoft.com/office/drawing/2014/main" id="{0385BECD-85EB-E4EF-F361-C55E0EF0B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9379"/>
          <a:stretch/>
        </p:blipFill>
        <p:spPr>
          <a:xfrm>
            <a:off x="211874" y="5265026"/>
            <a:ext cx="1076319" cy="1059256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1C1279B4-BA88-1642-13C2-2EA3DD799D68}"/>
              </a:ext>
            </a:extLst>
          </p:cNvPr>
          <p:cNvGrpSpPr/>
          <p:nvPr/>
        </p:nvGrpSpPr>
        <p:grpSpPr>
          <a:xfrm>
            <a:off x="211874" y="4103794"/>
            <a:ext cx="1076318" cy="960226"/>
            <a:chOff x="227381" y="4245768"/>
            <a:chExt cx="1076319" cy="1059256"/>
          </a:xfrm>
        </p:grpSpPr>
        <p:pic>
          <p:nvPicPr>
            <p:cNvPr id="11" name="Obrázek 10" descr="Obsah obrázku Lidská tvář, muž, snímek obrazovky, oblečení&#10;&#10;Popis byl vytvořen automaticky">
              <a:extLst>
                <a:ext uri="{FF2B5EF4-FFF2-40B4-BE49-F238E27FC236}">
                  <a16:creationId xmlns:a16="http://schemas.microsoft.com/office/drawing/2014/main" id="{77786217-7634-35F8-BD4F-5382A9443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59379"/>
            <a:stretch/>
          </p:blipFill>
          <p:spPr>
            <a:xfrm>
              <a:off x="227381" y="4245768"/>
              <a:ext cx="1076319" cy="1059256"/>
            </a:xfrm>
            <a:prstGeom prst="rect">
              <a:avLst/>
            </a:prstGeom>
          </p:spPr>
        </p:pic>
        <p:sp>
          <p:nvSpPr>
            <p:cNvPr id="13" name="Hvězda: pěticípá 12">
              <a:extLst>
                <a:ext uri="{FF2B5EF4-FFF2-40B4-BE49-F238E27FC236}">
                  <a16:creationId xmlns:a16="http://schemas.microsoft.com/office/drawing/2014/main" id="{41EB6180-7F2E-16E1-18FF-45413C07E936}"/>
                </a:ext>
              </a:extLst>
            </p:cNvPr>
            <p:cNvSpPr/>
            <p:nvPr/>
          </p:nvSpPr>
          <p:spPr>
            <a:xfrm>
              <a:off x="775064" y="4348560"/>
              <a:ext cx="120286" cy="96045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vězda: pěticípá 13">
              <a:extLst>
                <a:ext uri="{FF2B5EF4-FFF2-40B4-BE49-F238E27FC236}">
                  <a16:creationId xmlns:a16="http://schemas.microsoft.com/office/drawing/2014/main" id="{7EC67DAA-2939-F6A9-8F27-1602A10F8C87}"/>
                </a:ext>
              </a:extLst>
            </p:cNvPr>
            <p:cNvSpPr/>
            <p:nvPr/>
          </p:nvSpPr>
          <p:spPr>
            <a:xfrm>
              <a:off x="919096" y="4358652"/>
              <a:ext cx="120286" cy="96045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06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A2CCA12E-4574-2B28-10B5-7B92EE68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2066735"/>
            <a:ext cx="8802328" cy="2724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8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9B03B0-6CB7-EB52-BBA0-45A959A1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Efektivní</a:t>
            </a:r>
            <a:r>
              <a:rPr lang="en-US" b="1" dirty="0"/>
              <a:t> </a:t>
            </a:r>
            <a:r>
              <a:rPr lang="en-US" b="1" dirty="0" err="1"/>
              <a:t>vyhledávání</a:t>
            </a:r>
            <a:r>
              <a:rPr lang="en-US" b="1" dirty="0"/>
              <a:t> </a:t>
            </a:r>
            <a:br>
              <a:rPr lang="cs-CZ" dirty="0"/>
            </a:br>
            <a:r>
              <a:rPr lang="cs-CZ" dirty="0"/>
              <a:t>J</a:t>
            </a:r>
            <a:r>
              <a:rPr lang="en-US" dirty="0" err="1"/>
              <a:t>aké</a:t>
            </a:r>
            <a:r>
              <a:rPr lang="en-US" dirty="0"/>
              <a:t> </a:t>
            </a:r>
            <a:r>
              <a:rPr lang="en-US" dirty="0" err="1"/>
              <a:t>otázky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budeme</a:t>
            </a:r>
            <a:r>
              <a:rPr lang="en-US" dirty="0"/>
              <a:t> </a:t>
            </a:r>
            <a:r>
              <a:rPr lang="en-US" dirty="0" err="1"/>
              <a:t>klást</a:t>
            </a:r>
            <a:r>
              <a:rPr lang="en-US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DC1A5B-51B5-1C5A-0971-0B96D5B7E62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6"/>
            </a:solidFill>
          </a:ln>
        </p:spPr>
        <p:txBody>
          <a:bodyPr/>
          <a:lstStyle/>
          <a:p>
            <a:r>
              <a:rPr lang="cs-CZ" dirty="0"/>
              <a:t>Co chceme najít? Co když nás třeba zajímá jen extrém?</a:t>
            </a:r>
          </a:p>
          <a:p>
            <a:r>
              <a:rPr lang="cs-CZ" dirty="0"/>
              <a:t>Co když se hodnoty opakují?</a:t>
            </a:r>
          </a:p>
          <a:p>
            <a:r>
              <a:rPr lang="cs-CZ" dirty="0"/>
              <a:t>Mám data nějak setříděná?</a:t>
            </a:r>
          </a:p>
          <a:p>
            <a:r>
              <a:rPr lang="cs-CZ" dirty="0"/>
              <a:t>V čem to hledám? V jaké </a:t>
            </a:r>
            <a:r>
              <a:rPr lang="cs-CZ" b="1" dirty="0"/>
              <a:t>datové struktuře</a:t>
            </a:r>
            <a:r>
              <a:rPr lang="cs-CZ" dirty="0"/>
              <a:t>?</a:t>
            </a:r>
          </a:p>
          <a:p>
            <a:r>
              <a:rPr lang="cs-CZ" dirty="0"/>
              <a:t>Co když se mi data nevejdou do operační paměti?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794411-96F8-D7D1-9F2C-EC17CA40B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bsah obrázku látka, modrá, Barevnost, rozostření&#10;&#10;Popis byl vytvořen automaticky">
            <a:extLst>
              <a:ext uri="{FF2B5EF4-FFF2-40B4-BE49-F238E27FC236}">
                <a16:creationId xmlns:a16="http://schemas.microsoft.com/office/drawing/2014/main" id="{DFC63867-3DB7-6147-E90C-4B9848DB8F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413" b="145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0E46AB-6B98-2872-4F92-52ADFEAAC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Efektivní</a:t>
            </a:r>
            <a:r>
              <a:rPr lang="en-US" b="1" dirty="0"/>
              <a:t> </a:t>
            </a:r>
            <a:r>
              <a:rPr lang="en-US" b="1" dirty="0" err="1"/>
              <a:t>vyhledávání</a:t>
            </a:r>
            <a:r>
              <a:rPr lang="en-US" b="1" dirty="0"/>
              <a:t> </a:t>
            </a:r>
            <a:br>
              <a:rPr lang="cs-CZ" dirty="0"/>
            </a:br>
            <a:r>
              <a:rPr lang="cs-CZ" dirty="0"/>
              <a:t>J</a:t>
            </a:r>
            <a:r>
              <a:rPr lang="en-US" dirty="0" err="1"/>
              <a:t>aké</a:t>
            </a:r>
            <a:r>
              <a:rPr lang="en-US" dirty="0"/>
              <a:t> </a:t>
            </a:r>
            <a:r>
              <a:rPr lang="en-US" dirty="0" err="1"/>
              <a:t>otázky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budeme</a:t>
            </a:r>
            <a:r>
              <a:rPr lang="en-US" dirty="0"/>
              <a:t> </a:t>
            </a:r>
            <a:r>
              <a:rPr lang="en-US" dirty="0" err="1"/>
              <a:t>klást</a:t>
            </a:r>
            <a:r>
              <a:rPr lang="en-US" dirty="0"/>
              <a:t>?</a:t>
            </a:r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3B1FDAF3-93C8-39F2-119D-8423A91D9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687776"/>
              </p:ext>
            </p:extLst>
          </p:nvPr>
        </p:nvGraphicFramePr>
        <p:xfrm>
          <a:off x="-2438400" y="18827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Obrázek 8" descr="Obsah obrázku text, rukopis, inkoust, Písmo&#10;&#10;Popis byl vytvořen automaticky">
            <a:extLst>
              <a:ext uri="{FF2B5EF4-FFF2-40B4-BE49-F238E27FC236}">
                <a16:creationId xmlns:a16="http://schemas.microsoft.com/office/drawing/2014/main" id="{193F2B5B-69F6-7170-B647-A2D6640284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" b="76625"/>
          <a:stretch/>
        </p:blipFill>
        <p:spPr>
          <a:xfrm>
            <a:off x="4886325" y="1882775"/>
            <a:ext cx="6951445" cy="2163772"/>
          </a:xfrm>
          <a:prstGeom prst="rect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Obrázek 11" descr="Obsah obrázku text, řada/pruh, diagram, Písmo&#10;&#10;Popis byl vytvořen automaticky">
            <a:extLst>
              <a:ext uri="{FF2B5EF4-FFF2-40B4-BE49-F238E27FC236}">
                <a16:creationId xmlns:a16="http://schemas.microsoft.com/office/drawing/2014/main" id="{302AC481-9FF5-1CF4-C915-2EA4438F2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97" y="2701925"/>
            <a:ext cx="6286500" cy="3790950"/>
          </a:xfrm>
          <a:prstGeom prst="rect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045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1C2B6B-9B43-DCBE-3456-06CE3304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při vyhledávání využít seřazených dat?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487F03-B872-A2A7-5B20-288E2E44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Lineární (sekvenční) x binární vyhledávání</a:t>
            </a:r>
          </a:p>
          <a:p>
            <a:endParaRPr lang="en-US" dirty="0"/>
          </a:p>
        </p:txBody>
      </p:sp>
      <p:pic>
        <p:nvPicPr>
          <p:cNvPr id="5" name="Obrázek 4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1ECBCA4E-0DF0-20C6-FA90-0B2ADED39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501900"/>
            <a:ext cx="5715000" cy="381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1D63B4FC-663E-809B-003E-6C44741DC1E9}"/>
                  </a:ext>
                </a:extLst>
              </p:cNvPr>
              <p:cNvSpPr txBox="1"/>
              <p:nvPr/>
            </p:nvSpPr>
            <p:spPr>
              <a:xfrm>
                <a:off x="9095346" y="3512744"/>
                <a:ext cx="1058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1D63B4FC-663E-809B-003E-6C44741DC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346" y="3512744"/>
                <a:ext cx="105830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B3ED2AFC-DFB7-C239-C77A-C84A1016A578}"/>
                  </a:ext>
                </a:extLst>
              </p:cNvPr>
              <p:cNvSpPr txBox="1"/>
              <p:nvPr/>
            </p:nvSpPr>
            <p:spPr>
              <a:xfrm>
                <a:off x="9095346" y="5384529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B3ED2AFC-DFB7-C239-C77A-C84A1016A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346" y="5384529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64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1F4BC0-A59E-1B88-389B-8C97AA42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 čem vyhledáváme?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Různé datové struktury</a:t>
            </a:r>
          </a:p>
        </p:txBody>
      </p:sp>
      <p:pic>
        <p:nvPicPr>
          <p:cNvPr id="5" name="Obrázek 4" descr="Obsah obrázku text, snímek obrazovky, diagram, design&#10;&#10;Popis byl vytvořen automaticky">
            <a:extLst>
              <a:ext uri="{FF2B5EF4-FFF2-40B4-BE49-F238E27FC236}">
                <a16:creationId xmlns:a16="http://schemas.microsoft.com/office/drawing/2014/main" id="{7E788606-D516-8303-5697-98C8C5381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530" y="578738"/>
            <a:ext cx="3785091" cy="5670549"/>
          </a:xfrm>
          <a:prstGeom prst="rect">
            <a:avLst/>
          </a:prstGeom>
        </p:spPr>
      </p:pic>
      <p:pic>
        <p:nvPicPr>
          <p:cNvPr id="7" name="Obrázek 6" descr="Obsah obrázku text, snímek obrazovky, vánoce&#10;&#10;Popis byl vytvořen automaticky">
            <a:extLst>
              <a:ext uri="{FF2B5EF4-FFF2-40B4-BE49-F238E27FC236}">
                <a16:creationId xmlns:a16="http://schemas.microsoft.com/office/drawing/2014/main" id="{29EB502D-9B84-5D8D-2CA3-A6240BA02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869830"/>
            <a:ext cx="4552950" cy="27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E4A035-CD70-2FC7-187B-5CD7B6F7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Kaštany</a:t>
            </a:r>
            <a:endParaRPr lang="en-US" dirty="0"/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79CC2022-3D70-5E92-9E38-FEC213329D1F}"/>
              </a:ext>
            </a:extLst>
          </p:cNvPr>
          <p:cNvSpPr txBox="1">
            <a:spLocks/>
          </p:cNvSpPr>
          <p:nvPr/>
        </p:nvSpPr>
        <p:spPr>
          <a:xfrm>
            <a:off x="2189746" y="4364288"/>
            <a:ext cx="7812505" cy="652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Na kolik vážení zvládnete najít nejtěžší kaštan? </a:t>
            </a:r>
            <a:endParaRPr lang="en-US" dirty="0"/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C4BBCC43-6BFB-9228-1244-2475FAEEDAB9}"/>
              </a:ext>
            </a:extLst>
          </p:cNvPr>
          <p:cNvSpPr txBox="1">
            <a:spLocks/>
          </p:cNvSpPr>
          <p:nvPr/>
        </p:nvSpPr>
        <p:spPr>
          <a:xfrm>
            <a:off x="1822781" y="5017168"/>
            <a:ext cx="8546433" cy="652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cs-CZ" dirty="0"/>
              <a:t>A na kolik vážení zvládnete najít </a:t>
            </a:r>
            <a:r>
              <a:rPr lang="cs-CZ" b="1" dirty="0"/>
              <a:t>druhý nejtěžší</a:t>
            </a:r>
            <a:r>
              <a:rPr lang="cs-CZ" dirty="0"/>
              <a:t> kaštan? </a:t>
            </a:r>
            <a:endParaRPr lang="en-US" dirty="0"/>
          </a:p>
        </p:txBody>
      </p:sp>
      <p:pic>
        <p:nvPicPr>
          <p:cNvPr id="6" name="Obrázek 5" descr="Obsah obrázku ovoce, kaštan&#10;&#10;Popis byl vytvořen automaticky">
            <a:extLst>
              <a:ext uri="{FF2B5EF4-FFF2-40B4-BE49-F238E27FC236}">
                <a16:creationId xmlns:a16="http://schemas.microsoft.com/office/drawing/2014/main" id="{4071BA1A-B3C0-BBB1-9DF8-B01222F146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54" b="24790" l="2946" r="265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537" b="72456"/>
          <a:stretch/>
        </p:blipFill>
        <p:spPr>
          <a:xfrm>
            <a:off x="838200" y="1977607"/>
            <a:ext cx="2100007" cy="1888958"/>
          </a:xfrm>
          <a:prstGeom prst="rect">
            <a:avLst/>
          </a:prstGeom>
        </p:spPr>
      </p:pic>
      <p:pic>
        <p:nvPicPr>
          <p:cNvPr id="7" name="Obrázek 6" descr="Obsah obrázku ovoce, kaštan&#10;&#10;Popis byl vytvořen automaticky">
            <a:extLst>
              <a:ext uri="{FF2B5EF4-FFF2-40B4-BE49-F238E27FC236}">
                <a16:creationId xmlns:a16="http://schemas.microsoft.com/office/drawing/2014/main" id="{A77F2C96-4A86-B1FE-ED5E-4EABC2D7B0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54" b="24790" l="2946" r="265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537" b="72456"/>
          <a:stretch/>
        </p:blipFill>
        <p:spPr>
          <a:xfrm>
            <a:off x="2938207" y="1977607"/>
            <a:ext cx="2100007" cy="1888958"/>
          </a:xfrm>
          <a:prstGeom prst="rect">
            <a:avLst/>
          </a:prstGeom>
        </p:spPr>
      </p:pic>
      <p:pic>
        <p:nvPicPr>
          <p:cNvPr id="8" name="Obrázek 7" descr="Obsah obrázku ovoce, kaštan&#10;&#10;Popis byl vytvořen automaticky">
            <a:extLst>
              <a:ext uri="{FF2B5EF4-FFF2-40B4-BE49-F238E27FC236}">
                <a16:creationId xmlns:a16="http://schemas.microsoft.com/office/drawing/2014/main" id="{464E883A-DFF3-C381-759F-BDBD57AFF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54" b="24790" l="2946" r="265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537" b="72456"/>
          <a:stretch/>
        </p:blipFill>
        <p:spPr>
          <a:xfrm>
            <a:off x="4837688" y="1942766"/>
            <a:ext cx="2100007" cy="1888958"/>
          </a:xfrm>
          <a:prstGeom prst="rect">
            <a:avLst/>
          </a:prstGeom>
        </p:spPr>
      </p:pic>
      <p:pic>
        <p:nvPicPr>
          <p:cNvPr id="9" name="Obrázek 8" descr="Obsah obrázku ovoce, kaštan&#10;&#10;Popis byl vytvořen automaticky">
            <a:extLst>
              <a:ext uri="{FF2B5EF4-FFF2-40B4-BE49-F238E27FC236}">
                <a16:creationId xmlns:a16="http://schemas.microsoft.com/office/drawing/2014/main" id="{584ED2D4-8042-B32D-93A5-FD552E885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54" b="24790" l="2946" r="265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537" b="72456"/>
          <a:stretch/>
        </p:blipFill>
        <p:spPr>
          <a:xfrm>
            <a:off x="6937695" y="1960187"/>
            <a:ext cx="2100007" cy="1888958"/>
          </a:xfrm>
          <a:prstGeom prst="rect">
            <a:avLst/>
          </a:prstGeom>
        </p:spPr>
      </p:pic>
      <p:pic>
        <p:nvPicPr>
          <p:cNvPr id="10" name="Obrázek 9" descr="Obsah obrázku ovoce, kaštan&#10;&#10;Popis byl vytvořen automaticky">
            <a:extLst>
              <a:ext uri="{FF2B5EF4-FFF2-40B4-BE49-F238E27FC236}">
                <a16:creationId xmlns:a16="http://schemas.microsoft.com/office/drawing/2014/main" id="{F5708827-ED77-3235-B7E6-05A450736E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54" b="24790" l="2946" r="265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537" b="72456"/>
          <a:stretch/>
        </p:blipFill>
        <p:spPr>
          <a:xfrm>
            <a:off x="8947485" y="1942766"/>
            <a:ext cx="2100007" cy="18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5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Obrázek 201" descr="Obsah obrázku jeskyně, skála, území, hora&#10;&#10;Popis byl vytvořen automaticky">
            <a:extLst>
              <a:ext uri="{FF2B5EF4-FFF2-40B4-BE49-F238E27FC236}">
                <a16:creationId xmlns:a16="http://schemas.microsoft.com/office/drawing/2014/main" id="{231CEBD1-BEFE-D877-5C5B-BEC6147DD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Nadpis 3">
            <a:extLst>
              <a:ext uri="{FF2B5EF4-FFF2-40B4-BE49-F238E27FC236}">
                <a16:creationId xmlns:a16="http://schemas.microsoft.com/office/drawing/2014/main" id="{25C89220-BD34-4A99-07AE-AB959BD4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0"/>
            <a:ext cx="7874000" cy="885825"/>
          </a:xfrm>
        </p:spPr>
        <p:txBody>
          <a:bodyPr>
            <a:normAutofit fontScale="90000"/>
          </a:bodyPr>
          <a:lstStyle/>
          <a:p>
            <a:pPr algn="ctr"/>
            <a:r>
              <a:rPr lang="cs-CZ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 obecně najít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3" name="TextovéPole 202">
            <a:extLst>
              <a:ext uri="{FF2B5EF4-FFF2-40B4-BE49-F238E27FC236}">
                <a16:creationId xmlns:a16="http://schemas.microsoft.com/office/drawing/2014/main" id="{D63EC36E-7AB3-D055-F64E-C6B8ED1C677B}"/>
              </a:ext>
            </a:extLst>
          </p:cNvPr>
          <p:cNvSpPr txBox="1"/>
          <p:nvPr/>
        </p:nvSpPr>
        <p:spPr>
          <a:xfrm>
            <a:off x="4165803" y="2551837"/>
            <a:ext cx="2223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cs-CZ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tý</a:t>
            </a:r>
            <a:r>
              <a:rPr lang="cs-CZ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cs-CZ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nejmenší </a:t>
            </a:r>
          </a:p>
          <a:p>
            <a:pPr algn="ctr"/>
            <a:r>
              <a:rPr lang="cs-CZ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prvek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6E090E5-B673-6BC2-AE98-FC09D260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2725" y="6190818"/>
            <a:ext cx="10515600" cy="1500187"/>
          </a:xfrm>
        </p:spPr>
        <p:txBody>
          <a:bodyPr/>
          <a:lstStyle/>
          <a:p>
            <a:r>
              <a:rPr lang="cs-CZ" dirty="0"/>
              <a:t>-&gt; Proberte ve dvojicích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olný tvar: obrazec 5">
            <a:extLst>
              <a:ext uri="{FF2B5EF4-FFF2-40B4-BE49-F238E27FC236}">
                <a16:creationId xmlns:a16="http://schemas.microsoft.com/office/drawing/2014/main" id="{579EB03B-8638-FC5B-6458-70B890271C1A}"/>
              </a:ext>
            </a:extLst>
          </p:cNvPr>
          <p:cNvSpPr/>
          <p:nvPr/>
        </p:nvSpPr>
        <p:spPr>
          <a:xfrm>
            <a:off x="1367073" y="3657599"/>
            <a:ext cx="8157172" cy="2344848"/>
          </a:xfrm>
          <a:custGeom>
            <a:avLst/>
            <a:gdLst>
              <a:gd name="connsiteX0" fmla="*/ 5993393 w 8157172"/>
              <a:gd name="connsiteY0" fmla="*/ 0 h 2344848"/>
              <a:gd name="connsiteX1" fmla="*/ 8157172 w 8157172"/>
              <a:gd name="connsiteY1" fmla="*/ 0 h 2344848"/>
              <a:gd name="connsiteX2" fmla="*/ 8157172 w 8157172"/>
              <a:gd name="connsiteY2" fmla="*/ 597529 h 2344848"/>
              <a:gd name="connsiteX3" fmla="*/ 8157172 w 8157172"/>
              <a:gd name="connsiteY3" fmla="*/ 2344848 h 2344848"/>
              <a:gd name="connsiteX4" fmla="*/ 0 w 8157172"/>
              <a:gd name="connsiteY4" fmla="*/ 2344848 h 2344848"/>
              <a:gd name="connsiteX5" fmla="*/ 0 w 8157172"/>
              <a:gd name="connsiteY5" fmla="*/ 597529 h 2344848"/>
              <a:gd name="connsiteX6" fmla="*/ 5993393 w 8157172"/>
              <a:gd name="connsiteY6" fmla="*/ 597529 h 234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57172" h="2344848">
                <a:moveTo>
                  <a:pt x="5993393" y="0"/>
                </a:moveTo>
                <a:lnTo>
                  <a:pt x="8157172" y="0"/>
                </a:lnTo>
                <a:lnTo>
                  <a:pt x="8157172" y="597529"/>
                </a:lnTo>
                <a:lnTo>
                  <a:pt x="8157172" y="2344848"/>
                </a:lnTo>
                <a:lnTo>
                  <a:pt x="0" y="2344848"/>
                </a:lnTo>
                <a:lnTo>
                  <a:pt x="0" y="597529"/>
                </a:lnTo>
                <a:lnTo>
                  <a:pt x="5993393" y="597529"/>
                </a:lnTo>
                <a:close/>
              </a:path>
            </a:pathLst>
          </a:cu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r>
              <a:rPr lang="en-US" dirty="0" err="1"/>
              <a:t>Často</a:t>
            </a:r>
            <a:r>
              <a:rPr lang="en-US" dirty="0"/>
              <a:t> se </a:t>
            </a:r>
            <a:r>
              <a:rPr lang="en-US" dirty="0" err="1"/>
              <a:t>setkáme</a:t>
            </a:r>
            <a:r>
              <a:rPr lang="en-US" dirty="0"/>
              <a:t> s </a:t>
            </a:r>
            <a:r>
              <a:rPr lang="en-US" dirty="0" err="1"/>
              <a:t>úlohami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snadno</a:t>
            </a:r>
            <a:r>
              <a:rPr lang="en-US" dirty="0"/>
              <a:t> </a:t>
            </a:r>
            <a:r>
              <a:rPr lang="en-US" b="1" dirty="0" err="1"/>
              <a:t>rozdělit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 </a:t>
            </a:r>
            <a:r>
              <a:rPr lang="en-US" b="1" dirty="0" err="1"/>
              <a:t>nějaké</a:t>
            </a:r>
            <a:r>
              <a:rPr lang="en-US" b="1" dirty="0"/>
              <a:t> </a:t>
            </a:r>
            <a:r>
              <a:rPr lang="en-US" b="1" dirty="0" err="1"/>
              <a:t>menší</a:t>
            </a:r>
            <a:r>
              <a:rPr lang="en-US" b="1" dirty="0"/>
              <a:t> </a:t>
            </a:r>
            <a:r>
              <a:rPr lang="en-US" b="1" dirty="0" err="1"/>
              <a:t>úlohy</a:t>
            </a:r>
            <a:r>
              <a:rPr lang="en-US" b="1" dirty="0"/>
              <a:t> </a:t>
            </a:r>
            <a:r>
              <a:rPr lang="en-US" dirty="0"/>
              <a:t>a </a:t>
            </a:r>
            <a:r>
              <a:rPr lang="en-US" b="1" dirty="0"/>
              <a:t>z </a:t>
            </a:r>
            <a:r>
              <a:rPr lang="en-US" b="1" dirty="0" err="1"/>
              <a:t>jejich</a:t>
            </a:r>
            <a:r>
              <a:rPr lang="en-US" b="1" dirty="0"/>
              <a:t> </a:t>
            </a:r>
            <a:r>
              <a:rPr lang="en-US" b="1" dirty="0" err="1"/>
              <a:t>výsledků</a:t>
            </a:r>
            <a:r>
              <a:rPr lang="en-US" b="1" dirty="0"/>
              <a:t> </a:t>
            </a:r>
            <a:r>
              <a:rPr lang="en-US" b="1" dirty="0" err="1"/>
              <a:t>zase</a:t>
            </a:r>
            <a:r>
              <a:rPr lang="en-US" b="1" dirty="0"/>
              <a:t> </a:t>
            </a:r>
            <a:r>
              <a:rPr lang="en-US" b="1" dirty="0" err="1"/>
              <a:t>snadno</a:t>
            </a:r>
            <a:r>
              <a:rPr lang="en-US" b="1" dirty="0"/>
              <a:t> </a:t>
            </a:r>
            <a:r>
              <a:rPr lang="en-US" b="1" dirty="0" err="1"/>
              <a:t>složit</a:t>
            </a:r>
            <a:r>
              <a:rPr lang="en-US" b="1" dirty="0"/>
              <a:t> </a:t>
            </a:r>
            <a:r>
              <a:rPr lang="en-US" b="1" dirty="0" err="1"/>
              <a:t>výsledek</a:t>
            </a:r>
            <a:r>
              <a:rPr lang="en-US" b="1" dirty="0"/>
              <a:t> </a:t>
            </a:r>
            <a:r>
              <a:rPr lang="en-US" b="1" dirty="0" err="1"/>
              <a:t>původní</a:t>
            </a:r>
            <a:r>
              <a:rPr lang="en-US" b="1" dirty="0"/>
              <a:t> </a:t>
            </a:r>
            <a:r>
              <a:rPr lang="en-US" b="1" dirty="0" err="1"/>
              <a:t>velké</a:t>
            </a:r>
            <a:r>
              <a:rPr lang="en-US" b="1" dirty="0"/>
              <a:t> </a:t>
            </a:r>
            <a:r>
              <a:rPr lang="en-US" b="1" dirty="0" err="1"/>
              <a:t>úlohy</a:t>
            </a:r>
            <a:r>
              <a:rPr lang="en-US" dirty="0"/>
              <a:t>. </a:t>
            </a:r>
            <a:r>
              <a:rPr lang="en-US" dirty="0" err="1"/>
              <a:t>Přitom</a:t>
            </a:r>
            <a:r>
              <a:rPr lang="en-US" dirty="0"/>
              <a:t> </a:t>
            </a:r>
            <a:r>
              <a:rPr lang="en-US" dirty="0" err="1"/>
              <a:t>menší</a:t>
            </a:r>
            <a:r>
              <a:rPr lang="en-US" dirty="0"/>
              <a:t> </a:t>
            </a:r>
            <a:r>
              <a:rPr lang="en-US" dirty="0" err="1"/>
              <a:t>úlohy</a:t>
            </a:r>
            <a:r>
              <a:rPr lang="en-US" dirty="0"/>
              <a:t> </a:t>
            </a:r>
            <a:r>
              <a:rPr lang="en-US" dirty="0" err="1"/>
              <a:t>můžeme</a:t>
            </a:r>
            <a:r>
              <a:rPr lang="en-US" dirty="0"/>
              <a:t> </a:t>
            </a:r>
            <a:r>
              <a:rPr lang="en-US" dirty="0" err="1"/>
              <a:t>řešit</a:t>
            </a:r>
            <a:r>
              <a:rPr lang="en-US" dirty="0"/>
              <a:t> </a:t>
            </a:r>
            <a:r>
              <a:rPr lang="en-US" dirty="0" err="1"/>
              <a:t>opět</a:t>
            </a:r>
            <a:r>
              <a:rPr lang="en-US" dirty="0"/>
              <a:t> </a:t>
            </a:r>
            <a:r>
              <a:rPr lang="en-US" b="1" dirty="0" err="1"/>
              <a:t>týmž</a:t>
            </a:r>
            <a:r>
              <a:rPr lang="en-US" b="1" dirty="0"/>
              <a:t> </a:t>
            </a:r>
            <a:r>
              <a:rPr lang="en-US" b="1" dirty="0" err="1"/>
              <a:t>algoritmem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zavoláme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ho </a:t>
            </a:r>
            <a:r>
              <a:rPr lang="en-US" i="1" dirty="0" err="1"/>
              <a:t>rekurzivně</a:t>
            </a:r>
            <a:r>
              <a:rPr lang="en-US" dirty="0"/>
              <a:t>), </a:t>
            </a:r>
            <a:r>
              <a:rPr lang="en-US" dirty="0" err="1"/>
              <a:t>leda</a:t>
            </a:r>
            <a:r>
              <a:rPr lang="en-US" dirty="0"/>
              <a:t> by </a:t>
            </a:r>
            <a:r>
              <a:rPr lang="en-US" dirty="0" err="1"/>
              <a:t>již</a:t>
            </a:r>
            <a:r>
              <a:rPr lang="en-US" dirty="0"/>
              <a:t> </a:t>
            </a:r>
            <a:r>
              <a:rPr lang="en-US" dirty="0" err="1"/>
              <a:t>byly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maličké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dokážeme</a:t>
            </a:r>
            <a:r>
              <a:rPr lang="en-US" dirty="0"/>
              <a:t> </a:t>
            </a:r>
            <a:r>
              <a:rPr lang="en-US" dirty="0" err="1"/>
              <a:t>odpovědět</a:t>
            </a:r>
            <a:r>
              <a:rPr lang="en-US" dirty="0"/>
              <a:t> </a:t>
            </a:r>
            <a:r>
              <a:rPr lang="en-US" dirty="0" err="1"/>
              <a:t>triviálně</a:t>
            </a:r>
            <a:r>
              <a:rPr lang="en-US" dirty="0"/>
              <a:t> bez </a:t>
            </a:r>
            <a:r>
              <a:rPr lang="en-US" dirty="0" err="1"/>
              <a:t>jakéhokoliv</a:t>
            </a:r>
            <a:r>
              <a:rPr lang="en-US" dirty="0"/>
              <a:t> </a:t>
            </a:r>
            <a:r>
              <a:rPr lang="en-US" dirty="0" err="1"/>
              <a:t>počítání</a:t>
            </a:r>
            <a:r>
              <a:rPr lang="en-US" dirty="0"/>
              <a:t>. </a:t>
            </a:r>
            <a:r>
              <a:rPr lang="en-US" dirty="0" err="1"/>
              <a:t>Zkrátka</a:t>
            </a:r>
            <a:r>
              <a:rPr lang="en-US" dirty="0"/>
              <a:t> jak </a:t>
            </a:r>
            <a:r>
              <a:rPr lang="en-US" dirty="0" err="1"/>
              <a:t>říkali</a:t>
            </a:r>
            <a:r>
              <a:rPr lang="en-US" dirty="0"/>
              <a:t> </a:t>
            </a:r>
            <a:r>
              <a:rPr lang="en-US" dirty="0" err="1"/>
              <a:t>staří</a:t>
            </a:r>
            <a:r>
              <a:rPr lang="en-US" dirty="0"/>
              <a:t> </a:t>
            </a:r>
            <a:r>
              <a:rPr lang="en-US" dirty="0" err="1"/>
              <a:t>římští</a:t>
            </a:r>
            <a:r>
              <a:rPr lang="en-US" dirty="0"/>
              <a:t> </a:t>
            </a:r>
            <a:r>
              <a:rPr lang="en-US" dirty="0" err="1"/>
              <a:t>císařové</a:t>
            </a:r>
            <a:r>
              <a:rPr lang="en-US" dirty="0"/>
              <a:t>: </a:t>
            </a:r>
            <a:r>
              <a:rPr lang="en-US" i="1" dirty="0"/>
              <a:t>Divide et </a:t>
            </a:r>
            <a:r>
              <a:rPr lang="en-US" i="1" dirty="0" err="1"/>
              <a:t>impera</a:t>
            </a:r>
            <a:endParaRPr lang="en-US" i="1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9230DB0-C089-D7A4-0045-58890DD8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Hledání k-</a:t>
            </a:r>
            <a:r>
              <a:rPr lang="cs-CZ" dirty="0" err="1"/>
              <a:t>tého</a:t>
            </a:r>
            <a:r>
              <a:rPr lang="cs-CZ" dirty="0"/>
              <a:t> nejmenšího prvku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ED917F39-C8D7-89F9-6339-C50C4F6F5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74771"/>
              </a:xfrm>
            </p:spPr>
            <p:txBody>
              <a:bodyPr/>
              <a:lstStyle/>
              <a:p>
                <a:r>
                  <a:rPr lang="cs-CZ" dirty="0"/>
                  <a:t>Data lze seřadit a pak prostě vzít prvek z </a:t>
                </a:r>
                <a:r>
                  <a:rPr lang="cs-CZ" i="1" dirty="0"/>
                  <a:t>k</a:t>
                </a:r>
                <a:r>
                  <a:rPr lang="cs-CZ" dirty="0"/>
                  <a:t>-té pozice</a:t>
                </a:r>
              </a:p>
              <a:p>
                <a:pPr lvl="1"/>
                <a:r>
                  <a:rPr lang="cs-CZ" dirty="0">
                    <a:solidFill>
                      <a:schemeClr val="accent2">
                        <a:lumMod val="75000"/>
                      </a:schemeClr>
                    </a:solidFill>
                  </a:rPr>
                  <a:t>Ale  třídit dokážeme nejrychleji v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cs-CZ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cs-CZ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cs-CZ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cs-CZ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cs-CZ" dirty="0"/>
                  <a:t>Zkusíme to v lepším čase</a:t>
                </a:r>
              </a:p>
              <a:p>
                <a:r>
                  <a:rPr lang="cs-CZ" dirty="0"/>
                  <a:t>Algoritmus </a:t>
                </a:r>
                <a:r>
                  <a:rPr lang="cs-CZ" b="1" dirty="0" err="1"/>
                  <a:t>Quick</a:t>
                </a:r>
                <a:r>
                  <a:rPr lang="cs-CZ" b="1" dirty="0"/>
                  <a:t> </a:t>
                </a:r>
                <a:r>
                  <a:rPr lang="cs-CZ" b="1" dirty="0" err="1"/>
                  <a:t>Select</a:t>
                </a:r>
                <a:endParaRPr lang="cs-CZ" b="1" dirty="0"/>
              </a:p>
              <a:p>
                <a:pPr lvl="1"/>
                <a:r>
                  <a:rPr lang="cs-CZ" dirty="0"/>
                  <a:t>Rekurzivní algoritmus založený na myšlence </a:t>
                </a:r>
                <a:r>
                  <a:rPr lang="cs-CZ" b="1" i="1" dirty="0"/>
                  <a:t>Rozděl a Panuj</a:t>
                </a:r>
                <a:endParaRPr lang="en-US" b="1" i="1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ED917F39-C8D7-89F9-6339-C50C4F6F5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74771"/>
              </a:xfrm>
              <a:blipFill>
                <a:blip r:embed="rId2"/>
                <a:stretch>
                  <a:fillRect l="-1043" t="-4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3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88621-3CB6-8809-1B39-E2BCC037A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délník 40">
            <a:extLst>
              <a:ext uri="{FF2B5EF4-FFF2-40B4-BE49-F238E27FC236}">
                <a16:creationId xmlns:a16="http://schemas.microsoft.com/office/drawing/2014/main" id="{7D97BEF8-9B1D-9DC7-4665-5F185207BC0D}"/>
              </a:ext>
            </a:extLst>
          </p:cNvPr>
          <p:cNvSpPr/>
          <p:nvPr/>
        </p:nvSpPr>
        <p:spPr>
          <a:xfrm>
            <a:off x="0" y="4336610"/>
            <a:ext cx="12192000" cy="25213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AD7BAD48-82A0-441B-601F-C055F4EBD959}"/>
              </a:ext>
            </a:extLst>
          </p:cNvPr>
          <p:cNvSpPr/>
          <p:nvPr/>
        </p:nvSpPr>
        <p:spPr>
          <a:xfrm>
            <a:off x="3616643" y="334979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12</a:t>
            </a:r>
            <a:endParaRPr lang="en-US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256AF2DC-C675-C098-D438-CA81BC100AA7}"/>
              </a:ext>
            </a:extLst>
          </p:cNvPr>
          <p:cNvSpPr/>
          <p:nvPr/>
        </p:nvSpPr>
        <p:spPr>
          <a:xfrm>
            <a:off x="4331652" y="334979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700F93F-3DE7-2C68-9818-8577E9560634}"/>
              </a:ext>
            </a:extLst>
          </p:cNvPr>
          <p:cNvSpPr/>
          <p:nvPr/>
        </p:nvSpPr>
        <p:spPr>
          <a:xfrm>
            <a:off x="5046661" y="334979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-4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8541173-BD0B-0995-6A8F-8B64412290FD}"/>
              </a:ext>
            </a:extLst>
          </p:cNvPr>
          <p:cNvSpPr/>
          <p:nvPr/>
        </p:nvSpPr>
        <p:spPr>
          <a:xfrm>
            <a:off x="5761670" y="334979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  <a:endParaRPr lang="en-US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74E74722-3777-C449-C7B1-B33F8EFFB051}"/>
              </a:ext>
            </a:extLst>
          </p:cNvPr>
          <p:cNvSpPr/>
          <p:nvPr/>
        </p:nvSpPr>
        <p:spPr>
          <a:xfrm>
            <a:off x="6476679" y="334979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12</a:t>
            </a:r>
            <a:endParaRPr lang="en-US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A13FE46-EBD9-CDB1-DCA2-C2E87EF235B5}"/>
              </a:ext>
            </a:extLst>
          </p:cNvPr>
          <p:cNvSpPr/>
          <p:nvPr/>
        </p:nvSpPr>
        <p:spPr>
          <a:xfrm>
            <a:off x="7191688" y="334979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551BCBF-8C1A-4C21-1369-46B21531734E}"/>
              </a:ext>
            </a:extLst>
          </p:cNvPr>
          <p:cNvSpPr/>
          <p:nvPr/>
        </p:nvSpPr>
        <p:spPr>
          <a:xfrm>
            <a:off x="7906697" y="334979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  <a:endParaRPr lang="en-US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B7A1AC72-A31C-4551-FEED-55BC333B421D}"/>
              </a:ext>
            </a:extLst>
          </p:cNvPr>
          <p:cNvSpPr/>
          <p:nvPr/>
        </p:nvSpPr>
        <p:spPr>
          <a:xfrm>
            <a:off x="8621705" y="334979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D98D6F61-E3C6-089E-1953-2FE9A482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798" y="4605650"/>
            <a:ext cx="3736091" cy="1963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5F0FB042-76A4-5B02-7F0A-FF8315063C2D}"/>
                  </a:ext>
                </a:extLst>
              </p:cNvPr>
              <p:cNvSpPr txBox="1"/>
              <p:nvPr/>
            </p:nvSpPr>
            <p:spPr>
              <a:xfrm>
                <a:off x="615636" y="334979"/>
                <a:ext cx="2396105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cs-CZ" b="1" dirty="0"/>
                  <a:t>Vstup: </a:t>
                </a:r>
                <a:br>
                  <a:rPr lang="cs-CZ" dirty="0"/>
                </a:br>
                <a:r>
                  <a:rPr lang="cs-CZ" dirty="0"/>
                  <a:t>posloupnost prvků</a:t>
                </a:r>
                <a:br>
                  <a:rPr lang="cs-CZ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&lt;1;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cs-CZ" dirty="0"/>
              </a:p>
              <a:p>
                <a:r>
                  <a:rPr lang="cs-CZ" sz="1400" dirty="0">
                    <a:solidFill>
                      <a:schemeClr val="bg1">
                        <a:lumMod val="65000"/>
                      </a:schemeClr>
                    </a:solidFill>
                  </a:rPr>
                  <a:t>V našem případě např. </a:t>
                </a:r>
                <a14:m>
                  <m:oMath xmlns:m="http://schemas.openxmlformats.org/officeDocument/2006/math">
                    <m:r>
                      <a:rPr lang="cs-CZ" sz="14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cs-CZ" sz="14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5F0FB042-76A4-5B02-7F0A-FF8315063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36" y="334979"/>
                <a:ext cx="2396105" cy="1138773"/>
              </a:xfrm>
              <a:prstGeom prst="rect">
                <a:avLst/>
              </a:prstGeom>
              <a:blipFill>
                <a:blip r:embed="rId3"/>
                <a:stretch>
                  <a:fillRect l="-2290" t="-2674" b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ovéPole 14">
            <a:extLst>
              <a:ext uri="{FF2B5EF4-FFF2-40B4-BE49-F238E27FC236}">
                <a16:creationId xmlns:a16="http://schemas.microsoft.com/office/drawing/2014/main" id="{0A7FA178-FBD6-8935-7DD7-0D92423D229C}"/>
              </a:ext>
            </a:extLst>
          </p:cNvPr>
          <p:cNvSpPr txBox="1"/>
          <p:nvPr/>
        </p:nvSpPr>
        <p:spPr>
          <a:xfrm>
            <a:off x="615636" y="1919335"/>
            <a:ext cx="24202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Zvolíme </a:t>
            </a:r>
            <a:r>
              <a:rPr lang="cs-CZ" i="1" dirty="0">
                <a:solidFill>
                  <a:schemeClr val="accent2">
                    <a:lumMod val="75000"/>
                  </a:schemeClr>
                </a:solidFill>
              </a:rPr>
              <a:t>nějaký</a:t>
            </a:r>
            <a:r>
              <a:rPr lang="cs-CZ" dirty="0"/>
              <a:t> </a:t>
            </a:r>
            <a:r>
              <a:rPr lang="cs-CZ" b="1" dirty="0"/>
              <a:t>pivot</a:t>
            </a:r>
          </a:p>
          <a:p>
            <a:r>
              <a:rPr lang="cs-CZ" sz="1400" dirty="0">
                <a:solidFill>
                  <a:schemeClr val="bg1">
                    <a:lumMod val="65000"/>
                  </a:schemeClr>
                </a:solidFill>
              </a:rPr>
              <a:t>V našem případě např. prvek </a:t>
            </a:r>
            <a:br>
              <a:rPr lang="cs-CZ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cs-CZ" sz="1400" dirty="0">
                <a:solidFill>
                  <a:schemeClr val="bg1">
                    <a:lumMod val="65000"/>
                  </a:schemeClr>
                </a:solidFill>
              </a:rPr>
              <a:t>na druhé pozici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AC34C98D-C9D0-D4DC-9B83-4A02178D1854}"/>
              </a:ext>
            </a:extLst>
          </p:cNvPr>
          <p:cNvSpPr/>
          <p:nvPr/>
        </p:nvSpPr>
        <p:spPr>
          <a:xfrm>
            <a:off x="3616643" y="1700544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12</a:t>
            </a:r>
            <a:endParaRPr lang="en-US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B1F6D582-3840-ED02-BD6C-EB7F57EB588C}"/>
              </a:ext>
            </a:extLst>
          </p:cNvPr>
          <p:cNvSpPr/>
          <p:nvPr/>
        </p:nvSpPr>
        <p:spPr>
          <a:xfrm>
            <a:off x="4331652" y="1700544"/>
            <a:ext cx="570369" cy="7152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D14A0F1A-F960-6647-7A9D-9248D375591C}"/>
              </a:ext>
            </a:extLst>
          </p:cNvPr>
          <p:cNvSpPr/>
          <p:nvPr/>
        </p:nvSpPr>
        <p:spPr>
          <a:xfrm>
            <a:off x="5046661" y="1700544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-4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3CAFFAD-05CF-3B9E-6DD4-5F8706238F3A}"/>
              </a:ext>
            </a:extLst>
          </p:cNvPr>
          <p:cNvSpPr/>
          <p:nvPr/>
        </p:nvSpPr>
        <p:spPr>
          <a:xfrm>
            <a:off x="5761670" y="1700544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  <a:endParaRPr lang="en-US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E051E6C-C7C3-9BAE-68F5-9F75A6EC6C67}"/>
              </a:ext>
            </a:extLst>
          </p:cNvPr>
          <p:cNvSpPr/>
          <p:nvPr/>
        </p:nvSpPr>
        <p:spPr>
          <a:xfrm>
            <a:off x="6476679" y="1700544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12</a:t>
            </a:r>
            <a:endParaRPr lang="en-US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7F966CF8-6016-EE86-888E-E197970D5008}"/>
              </a:ext>
            </a:extLst>
          </p:cNvPr>
          <p:cNvSpPr/>
          <p:nvPr/>
        </p:nvSpPr>
        <p:spPr>
          <a:xfrm>
            <a:off x="7191688" y="1700544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18CB92F3-9E9E-71D2-18F6-7994A68EF43B}"/>
              </a:ext>
            </a:extLst>
          </p:cNvPr>
          <p:cNvSpPr/>
          <p:nvPr/>
        </p:nvSpPr>
        <p:spPr>
          <a:xfrm>
            <a:off x="7906697" y="1700544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  <a:endParaRPr lang="en-US" dirty="0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1A1A9686-CC82-5B6C-F9D2-D29CB14D8B12}"/>
              </a:ext>
            </a:extLst>
          </p:cNvPr>
          <p:cNvSpPr/>
          <p:nvPr/>
        </p:nvSpPr>
        <p:spPr>
          <a:xfrm>
            <a:off x="8621705" y="1700544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43CF2DCF-0783-023A-82EA-17E078CDB048}"/>
              </a:ext>
            </a:extLst>
          </p:cNvPr>
          <p:cNvSpPr txBox="1"/>
          <p:nvPr/>
        </p:nvSpPr>
        <p:spPr>
          <a:xfrm>
            <a:off x="615635" y="3059668"/>
            <a:ext cx="3644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Proházíme prvky tak, aby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Vlevo (L) </a:t>
            </a:r>
            <a:r>
              <a:rPr lang="cs-CZ" dirty="0">
                <a:solidFill>
                  <a:schemeClr val="accent6"/>
                </a:solidFill>
              </a:rPr>
              <a:t>menší </a:t>
            </a:r>
            <a:r>
              <a:rPr lang="cs-CZ" dirty="0"/>
              <a:t>než </a:t>
            </a:r>
            <a:r>
              <a:rPr lang="cs-CZ" b="1" dirty="0"/>
              <a:t>pivot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Vpravo</a:t>
            </a:r>
            <a:r>
              <a:rPr lang="cs-CZ" dirty="0"/>
              <a:t> </a:t>
            </a:r>
            <a:r>
              <a:rPr lang="cs-CZ" b="1" dirty="0"/>
              <a:t>(P) </a:t>
            </a:r>
            <a:r>
              <a:rPr lang="cs-CZ" dirty="0">
                <a:solidFill>
                  <a:schemeClr val="accent6"/>
                </a:solidFill>
              </a:rPr>
              <a:t>větší </a:t>
            </a:r>
            <a:r>
              <a:rPr lang="cs-CZ" dirty="0"/>
              <a:t>než </a:t>
            </a:r>
            <a:r>
              <a:rPr lang="cs-CZ" b="1" dirty="0"/>
              <a:t>pivot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Stejné </a:t>
            </a:r>
            <a:r>
              <a:rPr lang="cs-CZ" b="1" dirty="0"/>
              <a:t>(S) </a:t>
            </a:r>
            <a:r>
              <a:rPr lang="cs-CZ" dirty="0"/>
              <a:t>jako pivot vedle </a:t>
            </a:r>
            <a:r>
              <a:rPr lang="cs-CZ" dirty="0" err="1"/>
              <a:t>pivota</a:t>
            </a:r>
            <a:endParaRPr lang="en-US" dirty="0"/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CB20CEE4-37D8-2D49-621D-77BDFC7D5790}"/>
              </a:ext>
            </a:extLst>
          </p:cNvPr>
          <p:cNvSpPr/>
          <p:nvPr/>
        </p:nvSpPr>
        <p:spPr>
          <a:xfrm>
            <a:off x="5046661" y="3155688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12</a:t>
            </a:r>
            <a:endParaRPr lang="en-US" dirty="0"/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4FA91A16-A4D1-C55D-9F69-655320DB1B16}"/>
              </a:ext>
            </a:extLst>
          </p:cNvPr>
          <p:cNvSpPr/>
          <p:nvPr/>
        </p:nvSpPr>
        <p:spPr>
          <a:xfrm>
            <a:off x="4331652" y="3155688"/>
            <a:ext cx="570369" cy="7152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0693D133-023D-B164-B43D-8DE080EB1C73}"/>
              </a:ext>
            </a:extLst>
          </p:cNvPr>
          <p:cNvSpPr/>
          <p:nvPr/>
        </p:nvSpPr>
        <p:spPr>
          <a:xfrm>
            <a:off x="3616643" y="3163721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-4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5EB694D6-7FD7-5C8D-B14E-C7321DD8D247}"/>
              </a:ext>
            </a:extLst>
          </p:cNvPr>
          <p:cNvSpPr/>
          <p:nvPr/>
        </p:nvSpPr>
        <p:spPr>
          <a:xfrm>
            <a:off x="5761670" y="3155688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  <a:endParaRPr lang="en-US" dirty="0"/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E49ED0D6-4A97-5028-3E1E-BAC32BF64D32}"/>
              </a:ext>
            </a:extLst>
          </p:cNvPr>
          <p:cNvSpPr/>
          <p:nvPr/>
        </p:nvSpPr>
        <p:spPr>
          <a:xfrm>
            <a:off x="6476679" y="3155688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12</a:t>
            </a:r>
            <a:endParaRPr lang="en-US" dirty="0"/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FF8932DC-6901-6B74-245D-2B3BF3BF4B22}"/>
              </a:ext>
            </a:extLst>
          </p:cNvPr>
          <p:cNvSpPr/>
          <p:nvPr/>
        </p:nvSpPr>
        <p:spPr>
          <a:xfrm>
            <a:off x="7191688" y="3155688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221C6708-B2F7-D3CC-3CA0-B11F60236BC5}"/>
              </a:ext>
            </a:extLst>
          </p:cNvPr>
          <p:cNvSpPr/>
          <p:nvPr/>
        </p:nvSpPr>
        <p:spPr>
          <a:xfrm>
            <a:off x="7906697" y="3155688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  <a:endParaRPr lang="en-US" dirty="0"/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1E3503E2-8543-3D6E-818C-29619534A28E}"/>
              </a:ext>
            </a:extLst>
          </p:cNvPr>
          <p:cNvSpPr/>
          <p:nvPr/>
        </p:nvSpPr>
        <p:spPr>
          <a:xfrm>
            <a:off x="8621705" y="3155688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7BAB65A5-1FC8-9B7F-26A3-29B458AE1513}"/>
                  </a:ext>
                </a:extLst>
              </p:cNvPr>
              <p:cNvSpPr txBox="1"/>
              <p:nvPr/>
            </p:nvSpPr>
            <p:spPr>
              <a:xfrm>
                <a:off x="456775" y="4672556"/>
                <a:ext cx="41247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cs-CZ" dirty="0"/>
                  <a:t> je větší než velikost levé části + pivot(i)</a:t>
                </a:r>
              </a:p>
              <a:p>
                <a:r>
                  <a:rPr lang="cs-CZ" dirty="0"/>
                  <a:t>=&gt; voláme </a:t>
                </a:r>
                <a:r>
                  <a:rPr lang="cs-CZ" b="1" dirty="0"/>
                  <a:t>rekurzivně</a:t>
                </a:r>
                <a:r>
                  <a:rPr lang="cs-CZ" dirty="0"/>
                  <a:t> se vstupem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7BAB65A5-1FC8-9B7F-26A3-29B458AE1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75" y="4672556"/>
                <a:ext cx="4124784" cy="646331"/>
              </a:xfrm>
              <a:prstGeom prst="rect">
                <a:avLst/>
              </a:prstGeom>
              <a:blipFill>
                <a:blip r:embed="rId4"/>
                <a:stretch>
                  <a:fillRect l="-1329" t="-3738" r="-295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délník 2">
            <a:extLst>
              <a:ext uri="{FF2B5EF4-FFF2-40B4-BE49-F238E27FC236}">
                <a16:creationId xmlns:a16="http://schemas.microsoft.com/office/drawing/2014/main" id="{5E4AD7EF-0730-6579-A599-897651F54DED}"/>
              </a:ext>
            </a:extLst>
          </p:cNvPr>
          <p:cNvSpPr/>
          <p:nvPr/>
        </p:nvSpPr>
        <p:spPr>
          <a:xfrm>
            <a:off x="846685" y="5395500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12</a:t>
            </a:r>
            <a:endParaRPr lang="en-US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86D79CCD-2E56-EACB-D259-DF05D47CBEEE}"/>
              </a:ext>
            </a:extLst>
          </p:cNvPr>
          <p:cNvSpPr/>
          <p:nvPr/>
        </p:nvSpPr>
        <p:spPr>
          <a:xfrm>
            <a:off x="1561694" y="5395500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  <a:endParaRPr lang="en-US" dirty="0"/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161BC890-0920-4385-E7BE-EC724C50FFBB}"/>
              </a:ext>
            </a:extLst>
          </p:cNvPr>
          <p:cNvSpPr/>
          <p:nvPr/>
        </p:nvSpPr>
        <p:spPr>
          <a:xfrm>
            <a:off x="2276703" y="5395500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12</a:t>
            </a:r>
            <a:endParaRPr lang="en-US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52B33FF-DD7E-92A7-4411-E70C24EA31EA}"/>
              </a:ext>
            </a:extLst>
          </p:cNvPr>
          <p:cNvSpPr/>
          <p:nvPr/>
        </p:nvSpPr>
        <p:spPr>
          <a:xfrm>
            <a:off x="2991712" y="5395500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BBC87844-3224-8630-EB22-2355D1EA3E7B}"/>
              </a:ext>
            </a:extLst>
          </p:cNvPr>
          <p:cNvSpPr/>
          <p:nvPr/>
        </p:nvSpPr>
        <p:spPr>
          <a:xfrm>
            <a:off x="3706721" y="5395500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  <a:endParaRPr lang="en-US" dirty="0"/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C5AAEE67-3F92-406A-CD64-371827023EFE}"/>
              </a:ext>
            </a:extLst>
          </p:cNvPr>
          <p:cNvSpPr/>
          <p:nvPr/>
        </p:nvSpPr>
        <p:spPr>
          <a:xfrm>
            <a:off x="4421729" y="5395500"/>
            <a:ext cx="570369" cy="715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ovéPole 27">
                <a:extLst>
                  <a:ext uri="{FF2B5EF4-FFF2-40B4-BE49-F238E27FC236}">
                    <a16:creationId xmlns:a16="http://schemas.microsoft.com/office/drawing/2014/main" id="{EBE8A982-AE77-9F0D-0DCF-67A644F8CB1C}"/>
                  </a:ext>
                </a:extLst>
              </p:cNvPr>
              <p:cNvSpPr txBox="1"/>
              <p:nvPr/>
            </p:nvSpPr>
            <p:spPr>
              <a:xfrm>
                <a:off x="456775" y="6207090"/>
                <a:ext cx="3166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/>
                  <a:t>A novým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cs-CZ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cs-CZ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cs-CZ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cs-CZ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cs-CZ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cs-CZ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ovéPole 27">
                <a:extLst>
                  <a:ext uri="{FF2B5EF4-FFF2-40B4-BE49-F238E27FC236}">
                    <a16:creationId xmlns:a16="http://schemas.microsoft.com/office/drawing/2014/main" id="{EBE8A982-AE77-9F0D-0DCF-67A644F8C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75" y="6207090"/>
                <a:ext cx="3166251" cy="369332"/>
              </a:xfrm>
              <a:prstGeom prst="rect">
                <a:avLst/>
              </a:prstGeom>
              <a:blipFill>
                <a:blip r:embed="rId5"/>
                <a:stretch>
                  <a:fillRect l="-1734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1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3" grpId="0" animBg="1"/>
      <p:bldP spid="12" grpId="0" animBg="1"/>
      <p:bldP spid="24" grpId="0" animBg="1"/>
      <p:bldP spid="25" grpId="0" animBg="1"/>
      <p:bldP spid="26" grpId="0" animBg="1"/>
      <p:bldP spid="27" grpId="0" animBg="1"/>
      <p:bldP spid="28" grpId="0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793</Words>
  <Application>Microsoft Office PowerPoint</Application>
  <PresentationFormat>Širokoúhlá obrazovka</PresentationFormat>
  <Paragraphs>153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Avenir Next LT Pro</vt:lpstr>
      <vt:lpstr>Cambria Math</vt:lpstr>
      <vt:lpstr>Wingdings</vt:lpstr>
      <vt:lpstr>Motiv Office</vt:lpstr>
      <vt:lpstr>Vyhledávání v datech </vt:lpstr>
      <vt:lpstr>Efektivní vyhledávání  Jaké otázky si budeme klást?</vt:lpstr>
      <vt:lpstr>Efektivní vyhledávání  Jaké otázky si budeme klást?</vt:lpstr>
      <vt:lpstr>Jak při vyhledávání využít seřazených dat?</vt:lpstr>
      <vt:lpstr>V čem vyhledáváme? Různé datové struktury</vt:lpstr>
      <vt:lpstr>Kaštany</vt:lpstr>
      <vt:lpstr>Jak obecně najít</vt:lpstr>
      <vt:lpstr>Hledání k-tého nejmenšího prvku</vt:lpstr>
      <vt:lpstr>Prezentace aplikace PowerPoint</vt:lpstr>
      <vt:lpstr>Prezentace aplikace PowerPoint</vt:lpstr>
      <vt:lpstr>Prezentace aplikace PowerPoint</vt:lpstr>
      <vt:lpstr>Prezentace aplikace PowerPoint</vt:lpstr>
      <vt:lpstr>Časová složitost Quick Select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Mazná Michaela</dc:creator>
  <cp:lastModifiedBy>Mazná Michaela</cp:lastModifiedBy>
  <cp:revision>22</cp:revision>
  <dcterms:created xsi:type="dcterms:W3CDTF">2024-11-06T06:02:27Z</dcterms:created>
  <dcterms:modified xsi:type="dcterms:W3CDTF">2024-11-13T05:18:39Z</dcterms:modified>
</cp:coreProperties>
</file>