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301" r:id="rId4"/>
    <p:sldId id="299" r:id="rId5"/>
    <p:sldId id="300" r:id="rId6"/>
    <p:sldId id="30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4" r:id="rId15"/>
    <p:sldId id="295" r:id="rId16"/>
    <p:sldId id="291" r:id="rId17"/>
    <p:sldId id="292" r:id="rId18"/>
    <p:sldId id="293" r:id="rId19"/>
    <p:sldId id="268" r:id="rId20"/>
    <p:sldId id="269" r:id="rId21"/>
    <p:sldId id="277" r:id="rId22"/>
    <p:sldId id="278" r:id="rId23"/>
    <p:sldId id="296" r:id="rId24"/>
    <p:sldId id="297" r:id="rId25"/>
    <p:sldId id="298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4694"/>
  </p:normalViewPr>
  <p:slideViewPr>
    <p:cSldViewPr>
      <p:cViewPr varScale="1">
        <p:scale>
          <a:sx n="161" d="100"/>
          <a:sy n="161" d="100"/>
        </p:scale>
        <p:origin x="7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C10202BA-5CE7-408C-86CF-D14D489CE748}"/>
    <pc:docChg chg="modSld">
      <pc:chgData name="Yunju Baek" userId="a0536856759b6721" providerId="LiveId" clId="{C10202BA-5CE7-408C-86CF-D14D489CE748}" dt="2022-04-04T03:35:36.296" v="57" actId="20577"/>
      <pc:docMkLst>
        <pc:docMk/>
      </pc:docMkLst>
      <pc:sldChg chg="modSp mod">
        <pc:chgData name="Yunju Baek" userId="a0536856759b6721" providerId="LiveId" clId="{C10202BA-5CE7-408C-86CF-D14D489CE748}" dt="2022-04-04T03:35:36.296" v="57" actId="20577"/>
        <pc:sldMkLst>
          <pc:docMk/>
          <pc:sldMk cId="0" sldId="257"/>
        </pc:sldMkLst>
        <pc:spChg chg="mod">
          <ac:chgData name="Yunju Baek" userId="a0536856759b6721" providerId="LiveId" clId="{C10202BA-5CE7-408C-86CF-D14D489CE748}" dt="2022-04-04T03:35:36.296" v="57" actId="20577"/>
          <ac:spMkLst>
            <pc:docMk/>
            <pc:sldMk cId="0" sldId="257"/>
            <ac:spMk id="69" creationId="{00000000-0000-0000-0000-000000000000}"/>
          </ac:spMkLst>
        </pc:spChg>
      </pc:sldChg>
    </pc:docChg>
  </pc:docChgLst>
  <pc:docChgLst>
    <pc:chgData name="Yunju Baek" userId="a0536856759b6721" providerId="LiveId" clId="{7E6C3EC6-32DA-43A6-AC28-29D75A38C654}"/>
    <pc:docChg chg="undo custSel modSld">
      <pc:chgData name="Yunju Baek" userId="a0536856759b6721" providerId="LiveId" clId="{7E6C3EC6-32DA-43A6-AC28-29D75A38C654}" dt="2021-03-24T06:16:08.646" v="3" actId="20577"/>
      <pc:docMkLst>
        <pc:docMk/>
      </pc:docMkLst>
      <pc:sldChg chg="modSp mod">
        <pc:chgData name="Yunju Baek" userId="a0536856759b6721" providerId="LiveId" clId="{7E6C3EC6-32DA-43A6-AC28-29D75A38C654}" dt="2021-03-24T06:00:01.431" v="0" actId="20577"/>
        <pc:sldMkLst>
          <pc:docMk/>
          <pc:sldMk cId="0" sldId="257"/>
        </pc:sldMkLst>
        <pc:spChg chg="mod">
          <ac:chgData name="Yunju Baek" userId="a0536856759b6721" providerId="LiveId" clId="{7E6C3EC6-32DA-43A6-AC28-29D75A38C654}" dt="2021-03-24T06:00:01.431" v="0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Yunju Baek" userId="a0536856759b6721" providerId="LiveId" clId="{7E6C3EC6-32DA-43A6-AC28-29D75A38C654}" dt="2021-03-24T06:16:08.646" v="3" actId="20577"/>
        <pc:sldMkLst>
          <pc:docMk/>
          <pc:sldMk cId="3595841129" sldId="300"/>
        </pc:sldMkLst>
        <pc:spChg chg="mod">
          <ac:chgData name="Yunju Baek" userId="a0536856759b6721" providerId="LiveId" clId="{7E6C3EC6-32DA-43A6-AC28-29D75A38C654}" dt="2021-03-24T06:16:08.646" v="3" actId="20577"/>
          <ac:spMkLst>
            <pc:docMk/>
            <pc:sldMk cId="3595841129" sldId="300"/>
            <ac:spMk id="3" creationId="{775FF833-4E6A-4E22-AFD0-B4DB82FEC993}"/>
          </ac:spMkLst>
        </pc:spChg>
      </pc:sldChg>
    </pc:docChg>
  </pc:docChgLst>
  <pc:docChgLst>
    <pc:chgData name="Yunju Baek" userId="a0536856759b6721" providerId="LiveId" clId="{4025F462-10D5-C14D-A5DE-197C918DBBDF}"/>
    <pc:docChg chg="modSld">
      <pc:chgData name="Yunju Baek" userId="a0536856759b6721" providerId="LiveId" clId="{4025F462-10D5-C14D-A5DE-197C918DBBDF}" dt="2023-04-05T04:27:41" v="121" actId="20577"/>
      <pc:docMkLst>
        <pc:docMk/>
      </pc:docMkLst>
      <pc:sldChg chg="modSp mod">
        <pc:chgData name="Yunju Baek" userId="a0536856759b6721" providerId="LiveId" clId="{4025F462-10D5-C14D-A5DE-197C918DBBDF}" dt="2023-04-05T04:27:41" v="121" actId="20577"/>
        <pc:sldMkLst>
          <pc:docMk/>
          <pc:sldMk cId="0" sldId="257"/>
        </pc:sldMkLst>
        <pc:spChg chg="mod">
          <ac:chgData name="Yunju Baek" userId="a0536856759b6721" providerId="LiveId" clId="{4025F462-10D5-C14D-A5DE-197C918DBBDF}" dt="2023-04-05T04:27:41" v="121" actId="20577"/>
          <ac:spMkLst>
            <pc:docMk/>
            <pc:sldMk cId="0" sldId="257"/>
            <ac:spMk id="69" creationId="{00000000-0000-0000-0000-000000000000}"/>
          </ac:spMkLst>
        </pc:spChg>
      </pc:sldChg>
    </pc:docChg>
  </pc:docChgLst>
  <pc:docChgLst>
    <pc:chgData name="AhnSungyong" userId="b994ea7f-af77-4013-80ab-2b64011f6ea7" providerId="ADAL" clId="{21539373-3947-4C87-AD4D-72FAC7008A67}"/>
    <pc:docChg chg="undo custSel addSld modSld">
      <pc:chgData name="AhnSungyong" userId="b994ea7f-af77-4013-80ab-2b64011f6ea7" providerId="ADAL" clId="{21539373-3947-4C87-AD4D-72FAC7008A67}" dt="2020-09-23T18:20:56.338" v="20" actId="1076"/>
      <pc:docMkLst>
        <pc:docMk/>
      </pc:docMkLst>
      <pc:sldChg chg="delSp modSp mod">
        <pc:chgData name="AhnSungyong" userId="b994ea7f-af77-4013-80ab-2b64011f6ea7" providerId="ADAL" clId="{21539373-3947-4C87-AD4D-72FAC7008A67}" dt="2020-09-23T18:19:17.910" v="9" actId="20577"/>
        <pc:sldMkLst>
          <pc:docMk/>
          <pc:sldMk cId="0" sldId="257"/>
        </pc:sldMkLst>
        <pc:spChg chg="mod">
          <ac:chgData name="AhnSungyong" userId="b994ea7f-af77-4013-80ab-2b64011f6ea7" providerId="ADAL" clId="{21539373-3947-4C87-AD4D-72FAC7008A67}" dt="2020-09-23T18:19:17.910" v="9" actId="20577"/>
          <ac:spMkLst>
            <pc:docMk/>
            <pc:sldMk cId="0" sldId="257"/>
            <ac:spMk id="69" creationId="{00000000-0000-0000-0000-000000000000}"/>
          </ac:spMkLst>
        </pc:spChg>
        <pc:picChg chg="del">
          <ac:chgData name="AhnSungyong" userId="b994ea7f-af77-4013-80ab-2b64011f6ea7" providerId="ADAL" clId="{21539373-3947-4C87-AD4D-72FAC7008A67}" dt="2020-09-23T18:18:43.373" v="5" actId="478"/>
          <ac:picMkLst>
            <pc:docMk/>
            <pc:sldMk cId="0" sldId="257"/>
            <ac:picMk id="2" creationId="{9A341C20-0F26-475F-9AC8-1D9FA09C7461}"/>
          </ac:picMkLst>
        </pc:picChg>
        <pc:picChg chg="mod">
          <ac:chgData name="AhnSungyong" userId="b994ea7f-af77-4013-80ab-2b64011f6ea7" providerId="ADAL" clId="{21539373-3947-4C87-AD4D-72FAC7008A67}" dt="2020-09-23T18:18:47.822" v="7" actId="1076"/>
          <ac:picMkLst>
            <pc:docMk/>
            <pc:sldMk cId="0" sldId="257"/>
            <ac:picMk id="3" creationId="{506D7F6B-685A-4020-8101-43CD6CA22CAE}"/>
          </ac:picMkLst>
        </pc:picChg>
      </pc:sldChg>
      <pc:sldChg chg="addSp delSp modSp mod">
        <pc:chgData name="AhnSungyong" userId="b994ea7f-af77-4013-80ab-2b64011f6ea7" providerId="ADAL" clId="{21539373-3947-4C87-AD4D-72FAC7008A67}" dt="2020-09-23T18:20:48.039" v="18" actId="478"/>
        <pc:sldMkLst>
          <pc:docMk/>
          <pc:sldMk cId="3595841129" sldId="300"/>
        </pc:sldMkLst>
        <pc:picChg chg="add del mod">
          <ac:chgData name="AhnSungyong" userId="b994ea7f-af77-4013-80ab-2b64011f6ea7" providerId="ADAL" clId="{21539373-3947-4C87-AD4D-72FAC7008A67}" dt="2020-09-23T18:20:19.834" v="14"/>
          <ac:picMkLst>
            <pc:docMk/>
            <pc:sldMk cId="3595841129" sldId="300"/>
            <ac:picMk id="6" creationId="{C48521E5-79A1-4BA6-8A9B-3374BA984E9E}"/>
          </ac:picMkLst>
        </pc:picChg>
        <pc:picChg chg="del mod">
          <ac:chgData name="AhnSungyong" userId="b994ea7f-af77-4013-80ab-2b64011f6ea7" providerId="ADAL" clId="{21539373-3947-4C87-AD4D-72FAC7008A67}" dt="2020-09-23T18:20:48.039" v="18" actId="478"/>
          <ac:picMkLst>
            <pc:docMk/>
            <pc:sldMk cId="3595841129" sldId="300"/>
            <ac:picMk id="7" creationId="{55D7ED1D-62B6-43B6-ACE1-EE049EDAC278}"/>
          </ac:picMkLst>
        </pc:picChg>
      </pc:sldChg>
      <pc:sldChg chg="modSp add mod">
        <pc:chgData name="AhnSungyong" userId="b994ea7f-af77-4013-80ab-2b64011f6ea7" providerId="ADAL" clId="{21539373-3947-4C87-AD4D-72FAC7008A67}" dt="2020-09-23T18:20:56.338" v="20" actId="1076"/>
        <pc:sldMkLst>
          <pc:docMk/>
          <pc:sldMk cId="2176053665" sldId="302"/>
        </pc:sldMkLst>
        <pc:picChg chg="mod">
          <ac:chgData name="AhnSungyong" userId="b994ea7f-af77-4013-80ab-2b64011f6ea7" providerId="ADAL" clId="{21539373-3947-4C87-AD4D-72FAC7008A67}" dt="2020-09-23T18:20:56.338" v="20" actId="1076"/>
          <ac:picMkLst>
            <pc:docMk/>
            <pc:sldMk cId="2176053665" sldId="302"/>
            <ac:picMk id="7" creationId="{55D7ED1D-62B6-43B6-ACE1-EE049EDAC2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453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nscp.net/eng/docs/lang:k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inscp.net/eng/docs/lang: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dirty="0"/>
              <a:t>Linux Boot Camp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Yunju Baek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0" y="499548"/>
            <a:ext cx="1707297" cy="11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148" y="440237"/>
            <a:ext cx="1305701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245" y="411275"/>
            <a:ext cx="1035614" cy="11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796383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&lt;directory&gt; - Change Directory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Changes your present working directory to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+mj-lt"/>
                <a:cs typeface="Courier New" panose="02070309020205020404" pitchFamily="49" charset="0"/>
              </a:rPr>
              <a:t>Your main tool for navigating a unix file system</a:t>
            </a:r>
            <a:endParaRPr lang="en" dirty="0">
              <a:latin typeface="+mj-lt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2593975"/>
            <a:ext cx="628650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31802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&lt;dirname&gt; - MaKe DIRectory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Makes a directory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dirname</a:t>
            </a:r>
            <a:r>
              <a:rPr lang="en"/>
              <a:t> in your present working directory.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Directories and folders are the </a:t>
            </a:r>
            <a:r>
              <a:rPr lang="en" b="1"/>
              <a:t>same thing!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2540750"/>
            <a:ext cx="630555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7337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mv &lt;src&gt; &lt;dest&gt; - MoVe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dirty="0"/>
              <a:t> works in exactly the same way, but copies instead</a:t>
            </a:r>
          </a:p>
          <a:p>
            <a:pPr marL="914400" lvl="1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solidFill>
                  <a:schemeClr val="dk1"/>
                </a:solidFill>
              </a:rPr>
              <a:t>for copying folders, use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dirty="0"/>
              <a:t> can be into an existing folder (preserves name), or a file/folder of a different name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Also used to re-name files without moving them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can be either a file or a folder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828100"/>
            <a:ext cx="64008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151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326758"/>
            <a:ext cx="91439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tar &lt;options&gt; &lt;filename&gt; - Tape ARchive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Compression utility, similar to zip files on Windows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For full list of options, see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tar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As name suggests, was used on tapes!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/>
              <a:t> - extract,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dirty="0"/>
              <a:t> - verbose,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dirty="0"/>
              <a:t> - file input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All of our handouts will be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dirty="0"/>
              <a:t> format.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3181350"/>
            <a:ext cx="61055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87163" y="385795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 not let the Windows WinZip program open up your .tar file!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628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dirty="0"/>
              <a:t> </a:t>
            </a:r>
            <a:r>
              <a:rPr lang="en-US" dirty="0"/>
              <a:t>is used to change the permissions of a file or directory.</a:t>
            </a:r>
          </a:p>
          <a:p>
            <a:pPr marL="857250" lvl="1" indent="-38100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777 </a:t>
            </a:r>
            <a:r>
              <a:rPr lang="en-US" dirty="0"/>
              <a:t>will give all permissions</a:t>
            </a:r>
            <a:endParaRPr lang="en" dirty="0"/>
          </a:p>
          <a:p>
            <a:pPr marL="857250" lvl="1" indent="-381000">
              <a:spcBef>
                <a:spcPts val="480"/>
              </a:spcBef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can be either a file or a folder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44" y="2849750"/>
            <a:ext cx="662536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296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/>
              <a:t>Allows files to be copied to/from or between different hosts.</a:t>
            </a:r>
          </a:p>
          <a:p>
            <a:pPr marL="857250" lvl="1" indent="-381000">
              <a:spcBef>
                <a:spcPts val="480"/>
              </a:spcBef>
            </a:pPr>
            <a:r>
              <a:rPr lang="en-US" dirty="0"/>
              <a:t>The full path to the remote host needs to be specified</a:t>
            </a:r>
          </a:p>
          <a:p>
            <a:pPr marL="857250" lvl="1" indent="-381000">
              <a:spcBef>
                <a:spcPts val="480"/>
              </a:spcBef>
            </a:pPr>
            <a:r>
              <a:rPr lang="en-US" dirty="0"/>
              <a:t>Use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-US" dirty="0"/>
              <a:t> option to copy folders</a:t>
            </a:r>
          </a:p>
          <a:p>
            <a:pPr marL="1257300" lvl="2" indent="-381000">
              <a:spcBef>
                <a:spcPts val="480"/>
              </a:spcBef>
            </a:pPr>
            <a:r>
              <a:rPr lang="en" dirty="0"/>
              <a:t>scp –r userid@serverip:/full_file_path &lt;dest&gt;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84" y="3702050"/>
            <a:ext cx="687951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285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-9525" y="326758"/>
            <a:ext cx="9153525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 &lt;file1&gt; &lt;file2&gt; … &lt;filen&gt; - ReMove 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Essentially the delete utility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remove an (empty) directory,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rmdir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remove a folder and its contents,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 -rf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Please be careful, don’t delete your project.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There is no “Trash” here. It’s gone.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If someone asks you to use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rm –rf /</a:t>
            </a:r>
            <a:r>
              <a:rPr lang="en" b="1" dirty="0">
                <a:latin typeface="+mj-lt"/>
                <a:cs typeface="Courier New" panose="02070309020205020404" pitchFamily="49" charset="0"/>
              </a:rPr>
              <a:t> ignore them</a:t>
            </a:r>
            <a:endParaRPr lang="en" b="1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51443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/>
              <a:t>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&lt;file1&gt; &lt;file2&gt; … &lt;filen&gt; </a:t>
            </a:r>
            <a:r>
              <a:rPr lang="en"/>
              <a:t>lets you display the contents of a file in the terminal window.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-n</a:t>
            </a:r>
            <a:r>
              <a:rPr lang="en"/>
              <a:t> to add line numbers!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You can </a:t>
            </a:r>
            <a:r>
              <a:rPr lang="en" i="1"/>
              <a:t>combine</a:t>
            </a:r>
            <a:r>
              <a:rPr lang="en"/>
              <a:t> multiple files into one!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&lt;file1&gt; … &lt;filen&gt; &gt; file.txt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Good for seeing what’s in small files.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-n bits.c</a:t>
            </a:r>
            <a:r>
              <a:rPr lang="en"/>
              <a:t>. Too big, right?</a:t>
            </a:r>
          </a:p>
        </p:txBody>
      </p:sp>
    </p:spTree>
    <p:extLst>
      <p:ext uri="{BB962C8B-B14F-4D97-AF65-F5344CB8AC3E}">
        <p14:creationId xmlns:p14="http://schemas.microsoft.com/office/powerpoint/2010/main" val="81348796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/>
              <a:t>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less &lt;file&gt;</a:t>
            </a:r>
            <a:r>
              <a:rPr lang="en" dirty="0"/>
              <a:t> will give you a scrollable interface for viewing large files </a:t>
            </a:r>
            <a:r>
              <a:rPr lang="en" b="1" dirty="0"/>
              <a:t>without</a:t>
            </a:r>
            <a:r>
              <a:rPr lang="en" dirty="0"/>
              <a:t> editing them.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find something,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</a:pPr>
            <a:r>
              <a:rPr lang="en" dirty="0"/>
              <a:t>To view the next occurrence, press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</a:pPr>
            <a:r>
              <a:rPr lang="en" dirty="0"/>
              <a:t>To view previous occurrence, press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quit,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0191579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/>
              <a:t>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0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&lt;pattern&gt; &lt;file&gt;</a:t>
            </a:r>
            <a:r>
              <a:rPr lang="en" dirty="0"/>
              <a:t> will output any lines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dirty="0"/>
              <a:t> that have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dirty="0"/>
              <a:t> as a substring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-v</a:t>
            </a:r>
            <a:r>
              <a:rPr lang="en" dirty="0"/>
              <a:t> will output lines </a:t>
            </a:r>
            <a:r>
              <a:rPr lang="en" i="1" dirty="0"/>
              <a:t>without</a:t>
            </a:r>
            <a:r>
              <a:rPr lang="en" dirty="0"/>
              <a:t> pattern as substring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-R</a:t>
            </a:r>
            <a:r>
              <a:rPr lang="en" dirty="0"/>
              <a:t> will search </a:t>
            </a:r>
            <a:r>
              <a:rPr lang="en" i="1" dirty="0"/>
              <a:t>recursively</a:t>
            </a:r>
          </a:p>
          <a:p>
            <a:pPr marL="457200" lvl="0" indent="-381000">
              <a:spcBef>
                <a:spcPts val="480"/>
              </a:spcBef>
            </a:pPr>
            <a:r>
              <a:rPr lang="en" dirty="0"/>
              <a:t>Try it: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‘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bitXor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’ bits.c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-v ‘*’ bits.c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grep -R ‘unsigned’ 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Connecting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7429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 dirty="0"/>
              <a:t>SSH</a:t>
            </a:r>
          </a:p>
          <a:p>
            <a:pPr lvl="1"/>
            <a:r>
              <a:rPr lang="en" sz="2000" dirty="0"/>
              <a:t>Windows users: PuTTY (</a:t>
            </a:r>
            <a:r>
              <a:rPr lang="en-US" sz="2000" dirty="0"/>
              <a:t>http://www.putty.org/) </a:t>
            </a:r>
            <a:endParaRPr lang="en" sz="2000" dirty="0"/>
          </a:p>
          <a:p>
            <a:pPr lvl="1"/>
            <a:r>
              <a:rPr lang="en" sz="2000" dirty="0"/>
              <a:t>Mac/Linux users: Use ‘ssh’ command at terminal</a:t>
            </a:r>
          </a:p>
          <a:p>
            <a:pPr lvl="1"/>
            <a:r>
              <a:rPr lang="en-US" altLang="ko-Kore-KR" sz="2000" dirty="0"/>
              <a:t>Server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 err="1">
                <a:solidFill>
                  <a:srgbClr val="C00000"/>
                </a:solidFill>
              </a:rPr>
              <a:t>csedell.pusan.ac.kr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2"/>
            <a:r>
              <a:rPr lang="en-US" altLang="ko-KR" sz="2000" dirty="0"/>
              <a:t>IP:</a:t>
            </a:r>
            <a:r>
              <a:rPr lang="ko-KR" altLang="en-US" sz="2000" dirty="0"/>
              <a:t> </a:t>
            </a:r>
            <a:r>
              <a:rPr lang="en" altLang="ko-KR" sz="2000" dirty="0">
                <a:solidFill>
                  <a:srgbClr val="C00000"/>
                </a:solidFill>
              </a:rPr>
              <a:t>164.125.254.66 (</a:t>
            </a:r>
            <a:r>
              <a:rPr lang="ko-KR" altLang="en-US" sz="2000" dirty="0">
                <a:solidFill>
                  <a:srgbClr val="C00000"/>
                </a:solidFill>
              </a:rPr>
              <a:t>교외접속</a:t>
            </a:r>
            <a:r>
              <a:rPr lang="en-US" altLang="ko-KR" sz="2000">
                <a:solidFill>
                  <a:srgbClr val="C00000"/>
                </a:solidFill>
              </a:rPr>
              <a:t>)</a:t>
            </a:r>
            <a:endParaRPr lang="en" sz="2000" dirty="0"/>
          </a:p>
          <a:p>
            <a:pPr lvl="2"/>
            <a:r>
              <a:rPr lang="en-US" altLang="ko-KR" sz="2000" dirty="0"/>
              <a:t>IP:</a:t>
            </a:r>
            <a:r>
              <a:rPr lang="ko-KR" altLang="en-US" sz="2000" dirty="0"/>
              <a:t> </a:t>
            </a:r>
            <a:r>
              <a:rPr lang="en" sz="2000" dirty="0">
                <a:solidFill>
                  <a:srgbClr val="C00000"/>
                </a:solidFill>
              </a:rPr>
              <a:t>10.125.68.221 (</a:t>
            </a:r>
            <a:r>
              <a:rPr lang="ko-KR" altLang="en-US" sz="2000" dirty="0">
                <a:solidFill>
                  <a:srgbClr val="C00000"/>
                </a:solidFill>
              </a:rPr>
              <a:t>교내접속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  <a:endParaRPr lang="en" sz="2000" dirty="0">
              <a:solidFill>
                <a:srgbClr val="C00000"/>
              </a:solidFill>
            </a:endParaRPr>
          </a:p>
          <a:p>
            <a:pPr lvl="1"/>
            <a:r>
              <a:rPr lang="en" sz="2000" dirty="0"/>
              <a:t>Port: </a:t>
            </a:r>
            <a:r>
              <a:rPr lang="en" sz="2000" dirty="0">
                <a:solidFill>
                  <a:srgbClr val="C00000"/>
                </a:solidFill>
              </a:rPr>
              <a:t>8022</a:t>
            </a:r>
          </a:p>
          <a:p>
            <a:pPr lvl="1"/>
            <a:r>
              <a:rPr lang="en" sz="2000" dirty="0"/>
              <a:t>Username: </a:t>
            </a:r>
            <a:r>
              <a:rPr lang="ko-KR" altLang="en-US" sz="2000" dirty="0">
                <a:solidFill>
                  <a:srgbClr val="C00000"/>
                </a:solidFill>
              </a:rPr>
              <a:t>학번</a:t>
            </a:r>
            <a:endParaRPr lang="en" sz="2000" dirty="0">
              <a:solidFill>
                <a:srgbClr val="C00000"/>
              </a:solidFill>
            </a:endParaRPr>
          </a:p>
          <a:p>
            <a:pPr lvl="1"/>
            <a:r>
              <a:rPr lang="en" sz="2000" dirty="0"/>
              <a:t>PW: </a:t>
            </a:r>
            <a:r>
              <a:rPr lang="ko-KR" altLang="en-US" sz="2000" i="1" dirty="0">
                <a:solidFill>
                  <a:srgbClr val="C00000"/>
                </a:solidFill>
              </a:rPr>
              <a:t>학번</a:t>
            </a:r>
            <a:r>
              <a:rPr lang="en" altLang="ko-Kore-KR" sz="2000" i="1" dirty="0"/>
              <a:t>(</a:t>
            </a:r>
            <a:r>
              <a:rPr lang="ko-KR" altLang="en-US" sz="2000" i="1" dirty="0"/>
              <a:t>최초접속시 반드시 </a:t>
            </a:r>
            <a:r>
              <a:rPr lang="ko-KR" altLang="en-US" sz="2000" i="1" dirty="0" err="1"/>
              <a:t>바꿀것</a:t>
            </a:r>
            <a:r>
              <a:rPr lang="en" altLang="ko-Kore-KR" sz="2000" i="1" dirty="0"/>
              <a:t>) </a:t>
            </a:r>
          </a:p>
          <a:p>
            <a:pPr lvl="1"/>
            <a:r>
              <a:rPr lang="en" sz="2000" dirty="0"/>
              <a:t>You have </a:t>
            </a:r>
            <a:r>
              <a:rPr lang="en" sz="2000" u="sng" dirty="0"/>
              <a:t>1GB</a:t>
            </a:r>
            <a:r>
              <a:rPr lang="en" sz="2000" dirty="0"/>
              <a:t> storage s</a:t>
            </a:r>
            <a:r>
              <a:rPr lang="en-US" sz="2000" dirty="0"/>
              <a:t>pace.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$cd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$du --max-depth=0 -h ~/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31M     /home/201812345/</a:t>
            </a:r>
            <a:endParaRPr lang="en" sz="2000" dirty="0"/>
          </a:p>
          <a:p>
            <a:pPr lvl="1"/>
            <a:r>
              <a:rPr lang="en" sz="2000" dirty="0">
                <a:solidFill>
                  <a:srgbClr val="C00000"/>
                </a:solidFill>
              </a:rPr>
              <a:t>You must </a:t>
            </a:r>
            <a:r>
              <a:rPr lang="en-US" sz="2000" dirty="0">
                <a:solidFill>
                  <a:srgbClr val="C00000"/>
                </a:solidFill>
              </a:rPr>
              <a:t>change your password ASAP!</a:t>
            </a:r>
            <a:endParaRPr lang="en" sz="2000" dirty="0">
              <a:solidFill>
                <a:srgbClr val="C00000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lang="en" sz="2000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D7F6B-685A-4020-8101-43CD6CA2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62150"/>
            <a:ext cx="3200400" cy="312959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&lt;thing&gt;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0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What is that command? What is this C standard library function? What does this library do? Check to see if it has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Pages viewed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it!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grep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tar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printf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strlen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525" y="1898925"/>
            <a:ext cx="2616574" cy="3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(vi – improved)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819150"/>
            <a:ext cx="8747126" cy="4724400"/>
          </a:xfrm>
        </p:spPr>
        <p:txBody>
          <a:bodyPr/>
          <a:lstStyle/>
          <a:p>
            <a:r>
              <a:rPr lang="en-US" sz="2000" dirty="0"/>
              <a:t>Some different modes:</a:t>
            </a:r>
          </a:p>
          <a:p>
            <a:pPr lvl="1"/>
            <a:r>
              <a:rPr lang="en-US" sz="2000" dirty="0"/>
              <a:t> Normal mode:</a:t>
            </a:r>
          </a:p>
          <a:p>
            <a:pPr lvl="2"/>
            <a:r>
              <a:rPr lang="en-US" sz="2000" dirty="0"/>
              <a:t>The first mode you enter. Hit the </a:t>
            </a:r>
            <a:r>
              <a:rPr lang="en-US" sz="2000" b="1" dirty="0"/>
              <a:t>escape key </a:t>
            </a:r>
            <a:r>
              <a:rPr lang="en-US" sz="2000" dirty="0"/>
              <a:t>to return to this mode at any time</a:t>
            </a:r>
          </a:p>
          <a:p>
            <a:pPr lvl="2"/>
            <a:r>
              <a:rPr lang="en-US" sz="2000" dirty="0"/>
              <a:t> Everything entered here is interpreted as a </a:t>
            </a:r>
            <a:r>
              <a:rPr lang="en-US" sz="2000" i="1" dirty="0"/>
              <a:t>command</a:t>
            </a:r>
          </a:p>
          <a:p>
            <a:pPr lvl="1"/>
            <a:r>
              <a:rPr lang="en-US" sz="2000" dirty="0"/>
              <a:t> Command-line mode:</a:t>
            </a:r>
          </a:p>
          <a:p>
            <a:pPr lvl="2"/>
            <a:r>
              <a:rPr lang="en-US" sz="2000" dirty="0"/>
              <a:t> Used for entering </a:t>
            </a:r>
            <a:r>
              <a:rPr lang="en-US" sz="2000" i="1" dirty="0"/>
              <a:t>editor commands </a:t>
            </a:r>
            <a:r>
              <a:rPr lang="en-US" sz="2000" dirty="0"/>
              <a:t>(necessary to save file &amp; quit the editor)</a:t>
            </a:r>
          </a:p>
          <a:p>
            <a:pPr lvl="2"/>
            <a:r>
              <a:rPr lang="en-US" sz="2000" dirty="0"/>
              <a:t> Enter </a:t>
            </a:r>
            <a:r>
              <a:rPr lang="en-US" sz="2000" b="1" dirty="0"/>
              <a:t>“:”</a:t>
            </a:r>
            <a:r>
              <a:rPr lang="en-US" sz="2000" dirty="0"/>
              <a:t> in Normal mode to get to this mode</a:t>
            </a:r>
          </a:p>
          <a:p>
            <a:pPr lvl="1"/>
            <a:r>
              <a:rPr lang="en-US" sz="2000" dirty="0"/>
              <a:t> Insert mode:</a:t>
            </a:r>
          </a:p>
          <a:p>
            <a:pPr lvl="2"/>
            <a:r>
              <a:rPr lang="en-US" sz="2000" dirty="0"/>
              <a:t> To edit text</a:t>
            </a:r>
          </a:p>
          <a:p>
            <a:pPr lvl="2"/>
            <a:r>
              <a:rPr lang="en-US" sz="2000" dirty="0"/>
              <a:t> Enter </a:t>
            </a:r>
            <a:r>
              <a:rPr lang="en-US" sz="2000" b="1" dirty="0"/>
              <a:t>“</a:t>
            </a:r>
            <a:r>
              <a:rPr lang="en-US" sz="2000" b="1" dirty="0" err="1"/>
              <a:t>i</a:t>
            </a:r>
            <a:r>
              <a:rPr lang="en-US" sz="2000" b="1" dirty="0"/>
              <a:t>” </a:t>
            </a:r>
            <a:r>
              <a:rPr lang="en-US" sz="2000" dirty="0"/>
              <a:t>in Normal mode to get to this mode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commands:</a:t>
            </a:r>
          </a:p>
          <a:p>
            <a:pPr lvl="1"/>
            <a:r>
              <a:rPr lang="en-US" dirty="0"/>
              <a:t>Copying/pasting/deleting lines: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yy</a:t>
            </a:r>
            <a:r>
              <a:rPr lang="en-US" dirty="0"/>
              <a:t> (yank) or 5 </a:t>
            </a:r>
            <a:r>
              <a:rPr lang="en-US" dirty="0" err="1"/>
              <a:t>yy</a:t>
            </a:r>
            <a:r>
              <a:rPr lang="en-US" dirty="0"/>
              <a:t> (yank next 5 lines)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 (delete) or 5 </a:t>
            </a:r>
            <a:r>
              <a:rPr lang="en-US" dirty="0" err="1"/>
              <a:t>dd</a:t>
            </a:r>
            <a:r>
              <a:rPr lang="en-US" dirty="0"/>
              <a:t> (delete next 5 lines)</a:t>
            </a:r>
          </a:p>
          <a:p>
            <a:pPr lvl="2"/>
            <a:r>
              <a:rPr lang="en-US" dirty="0"/>
              <a:t> p (paste)</a:t>
            </a:r>
          </a:p>
          <a:p>
            <a:pPr lvl="1"/>
            <a:r>
              <a:rPr lang="en-US" dirty="0"/>
              <a:t> Search (/</a:t>
            </a:r>
            <a:r>
              <a:rPr lang="en-US" dirty="0" err="1"/>
              <a:t>search_string</a:t>
            </a:r>
            <a:r>
              <a:rPr lang="en-US" dirty="0"/>
              <a:t> or ?</a:t>
            </a:r>
            <a:r>
              <a:rPr lang="en-US" dirty="0" err="1"/>
              <a:t>search_string</a:t>
            </a:r>
            <a:r>
              <a:rPr lang="en-US" dirty="0"/>
              <a:t>)</a:t>
            </a:r>
          </a:p>
          <a:p>
            <a:r>
              <a:rPr lang="en-US" dirty="0"/>
              <a:t>Useful editor commands:</a:t>
            </a:r>
          </a:p>
          <a:p>
            <a:pPr lvl="1"/>
            <a:r>
              <a:rPr lang="en-US" dirty="0"/>
              <a:t>Write (w)</a:t>
            </a:r>
          </a:p>
          <a:p>
            <a:pPr lvl="1"/>
            <a:r>
              <a:rPr lang="en-US" dirty="0"/>
              <a:t> Quit (q) quit no-save (q!)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8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(Backup) vi editor</a:t>
            </a:r>
            <a:endParaRPr lang="ko-KR" altLang="en-US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입력모드</a:t>
            </a:r>
            <a:endParaRPr lang="en-US" altLang="ko-KR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dirty="0" err="1"/>
              <a:t>입력모드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sz="2000" dirty="0"/>
              <a:t>Esc </a:t>
            </a:r>
            <a:r>
              <a:rPr lang="ko-KR" altLang="en-US" sz="2000" dirty="0"/>
              <a:t>키  </a:t>
            </a:r>
          </a:p>
          <a:p>
            <a:endParaRPr lang="en-US" altLang="ko-KR" sz="1500" dirty="0"/>
          </a:p>
          <a:p>
            <a:pPr lvl="1"/>
            <a:endParaRPr lang="en-US" altLang="ko-KR" sz="15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74056" y="1644254"/>
            <a:ext cx="12573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600"/>
              <a:t>키</a:t>
            </a:r>
            <a:endParaRPr lang="ko-KR" altLang="en-US" sz="18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74056" y="18728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974056" y="21014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974056" y="23300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o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974056" y="2558654"/>
            <a:ext cx="12573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60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231356" y="1644254"/>
            <a:ext cx="33147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600" dirty="0"/>
              <a:t>수  행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3231356" y="18728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텍스트가 커서 앞에서 삽입</a:t>
            </a: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3231356" y="21014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텍스트가 커서 뒤에서 삽입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3231356" y="23300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텍스트가 현재 줄 다음부터 삽입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3231356" y="2558654"/>
            <a:ext cx="3314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600">
                <a:latin typeface="Times New Roman" pitchFamily="18" charset="0"/>
              </a:rPr>
              <a:t>한 문자 대치 </a:t>
            </a:r>
            <a:endParaRPr lang="en-US" altLang="ko-KR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9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(Backup) vi editor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명령모드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커서이동</a:t>
            </a:r>
            <a:r>
              <a:rPr lang="ko-KR" altLang="en-US" dirty="0"/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57600" y="1943100"/>
            <a:ext cx="2971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500">
                <a:latin typeface="Arial" pitchFamily="34" charset="0"/>
                <a:cs typeface="Arial" pitchFamily="34" charset="0"/>
              </a:rPr>
              <a:t>이  동</a:t>
            </a:r>
            <a:endParaRPr lang="ko-KR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657600" y="21717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줄 위로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657600" y="24003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줄 아래로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657600" y="26289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문자 오른쪽으로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657600" y="28575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문자 왼쪽으로</a:t>
            </a: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3657600" y="30861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 dirty="0">
                <a:latin typeface="Arial" charset="0"/>
                <a:cs typeface="Arial" charset="0"/>
              </a:rPr>
              <a:t>   </a:t>
            </a:r>
            <a:r>
              <a:rPr lang="ko-KR" altLang="en-US" sz="1350" dirty="0">
                <a:latin typeface="Arial" charset="0"/>
                <a:cs typeface="Arial" charset="0"/>
              </a:rPr>
              <a:t>한 단어 앞으로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657600" y="33147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latin typeface="Arial" charset="0"/>
                <a:cs typeface="Arial" charset="0"/>
              </a:rPr>
              <a:t>한 단어 뒤로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3657600" y="37719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 dirty="0">
                <a:solidFill>
                  <a:srgbClr val="FF0000"/>
                </a:solidFill>
                <a:latin typeface="Arial" charset="0"/>
                <a:cs typeface="Arial" charset="0"/>
              </a:rPr>
              <a:t>   nn </a:t>
            </a:r>
            <a:r>
              <a:rPr lang="ko-KR" altLang="en-US" sz="1350" dirty="0">
                <a:solidFill>
                  <a:srgbClr val="FF0000"/>
                </a:solidFill>
                <a:latin typeface="Arial" charset="0"/>
                <a:cs typeface="Arial" charset="0"/>
              </a:rPr>
              <a:t>줄로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28900" y="1943100"/>
            <a:ext cx="10287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500" dirty="0">
                <a:latin typeface="Arial" pitchFamily="34" charset="0"/>
                <a:cs typeface="Arial" pitchFamily="34" charset="0"/>
              </a:rPr>
              <a:t>키</a:t>
            </a:r>
            <a:endParaRPr lang="ko-KR" alt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628900" y="21717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­"/>
            </a:pPr>
            <a:r>
              <a:rPr lang="en-US" altLang="ko-KR" sz="1500">
                <a:latin typeface="Arial" charset="0"/>
                <a:cs typeface="Arial" charset="0"/>
              </a:rPr>
              <a:t> , k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628900" y="24003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¯"/>
            </a:pPr>
            <a:r>
              <a:rPr lang="en-US" altLang="ko-KR" sz="1500">
                <a:latin typeface="Arial" charset="0"/>
                <a:cs typeface="Arial" charset="0"/>
              </a:rPr>
              <a:t> , j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2628900" y="26289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®"/>
            </a:pPr>
            <a:r>
              <a:rPr lang="en-US" altLang="ko-KR" sz="1500">
                <a:latin typeface="Arial" charset="0"/>
                <a:cs typeface="Arial" charset="0"/>
              </a:rPr>
              <a:t> , l</a:t>
            </a:r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2628900" y="28575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Symbol" pitchFamily="18" charset="2"/>
              <a:buChar char="¬"/>
            </a:pPr>
            <a:r>
              <a:rPr lang="en-US" altLang="ko-KR" sz="1350">
                <a:latin typeface="Arial" charset="0"/>
                <a:cs typeface="Arial" charset="0"/>
              </a:rPr>
              <a:t> , h</a:t>
            </a:r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2628900" y="30861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2628900" y="33147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w</a:t>
            </a:r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2628900" y="37719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 dirty="0">
                <a:solidFill>
                  <a:srgbClr val="FF0000"/>
                </a:solidFill>
                <a:latin typeface="Arial" charset="0"/>
                <a:cs typeface="Arial" charset="0"/>
              </a:rPr>
              <a:t>:nn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3657600" y="35433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solidFill>
                  <a:srgbClr val="FF0000"/>
                </a:solidFill>
                <a:latin typeface="Arial" charset="0"/>
                <a:cs typeface="Arial" charset="0"/>
              </a:rPr>
              <a:t>마지막 줄로</a:t>
            </a:r>
          </a:p>
        </p:txBody>
      </p: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2628900" y="35433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:$</a:t>
            </a:r>
          </a:p>
        </p:txBody>
      </p:sp>
      <p:sp>
        <p:nvSpPr>
          <p:cNvPr id="28697" name="Rectangle 26"/>
          <p:cNvSpPr>
            <a:spLocks noChangeArrowheads="1"/>
          </p:cNvSpPr>
          <p:nvPr/>
        </p:nvSpPr>
        <p:spPr bwMode="auto">
          <a:xfrm>
            <a:off x="3657600" y="40005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solidFill>
                  <a:srgbClr val="FF0000"/>
                </a:solidFill>
                <a:latin typeface="Arial" charset="0"/>
                <a:cs typeface="Arial" charset="0"/>
              </a:rPr>
              <a:t>한 화면 밑으로 이동</a:t>
            </a:r>
          </a:p>
        </p:txBody>
      </p:sp>
      <p:sp>
        <p:nvSpPr>
          <p:cNvPr id="28698" name="Rectangle 27"/>
          <p:cNvSpPr>
            <a:spLocks noChangeArrowheads="1"/>
          </p:cNvSpPr>
          <p:nvPr/>
        </p:nvSpPr>
        <p:spPr bwMode="auto">
          <a:xfrm>
            <a:off x="2628900" y="40005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Control-f</a:t>
            </a:r>
          </a:p>
        </p:txBody>
      </p:sp>
      <p:sp>
        <p:nvSpPr>
          <p:cNvPr id="28699" name="Rectangle 28"/>
          <p:cNvSpPr>
            <a:spLocks noChangeArrowheads="1"/>
          </p:cNvSpPr>
          <p:nvPr/>
        </p:nvSpPr>
        <p:spPr bwMode="auto">
          <a:xfrm>
            <a:off x="3657600" y="4229100"/>
            <a:ext cx="2971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   </a:t>
            </a:r>
            <a:r>
              <a:rPr lang="ko-KR" altLang="en-US" sz="1350">
                <a:solidFill>
                  <a:srgbClr val="FF0000"/>
                </a:solidFill>
                <a:latin typeface="Arial" charset="0"/>
                <a:cs typeface="Arial" charset="0"/>
              </a:rPr>
              <a:t>한 화면 위로 이동</a:t>
            </a:r>
          </a:p>
        </p:txBody>
      </p:sp>
      <p:sp>
        <p:nvSpPr>
          <p:cNvPr id="28700" name="Rectangle 29"/>
          <p:cNvSpPr>
            <a:spLocks noChangeArrowheads="1"/>
          </p:cNvSpPr>
          <p:nvPr/>
        </p:nvSpPr>
        <p:spPr bwMode="auto">
          <a:xfrm>
            <a:off x="2628900" y="4229100"/>
            <a:ext cx="1028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solidFill>
                  <a:srgbClr val="FF0000"/>
                </a:solidFill>
                <a:latin typeface="Arial" charset="0"/>
                <a:cs typeface="Arial" charset="0"/>
              </a:rPr>
              <a:t>Control-b</a:t>
            </a:r>
          </a:p>
        </p:txBody>
      </p:sp>
      <p:sp>
        <p:nvSpPr>
          <p:cNvPr id="28701" name="사각형 설명선 37"/>
          <p:cNvSpPr>
            <a:spLocks noChangeArrowheads="1"/>
          </p:cNvSpPr>
          <p:nvPr/>
        </p:nvSpPr>
        <p:spPr bwMode="auto">
          <a:xfrm>
            <a:off x="5664994" y="3649742"/>
            <a:ext cx="1214438" cy="369332"/>
          </a:xfrm>
          <a:prstGeom prst="wedgeRectCallout">
            <a:avLst>
              <a:gd name="adj1" fmla="val -72088"/>
              <a:gd name="adj2" fmla="val 22278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900">
                <a:solidFill>
                  <a:srgbClr val="FF0000"/>
                </a:solidFill>
              </a:rPr>
              <a:t>:5 </a:t>
            </a:r>
            <a:r>
              <a:rPr lang="ko-KR" altLang="en-US" sz="900">
                <a:solidFill>
                  <a:srgbClr val="FF0000"/>
                </a:solidFill>
              </a:rPr>
              <a:t>라고 하면 </a:t>
            </a:r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번째 줄로 감 </a:t>
            </a:r>
          </a:p>
        </p:txBody>
      </p:sp>
      <p:sp>
        <p:nvSpPr>
          <p:cNvPr id="28702" name="사각형 설명선 37"/>
          <p:cNvSpPr>
            <a:spLocks noChangeArrowheads="1"/>
          </p:cNvSpPr>
          <p:nvPr/>
        </p:nvSpPr>
        <p:spPr bwMode="auto">
          <a:xfrm>
            <a:off x="4467225" y="1220674"/>
            <a:ext cx="2162175" cy="507831"/>
          </a:xfrm>
          <a:prstGeom prst="wedgeRectCallout">
            <a:avLst>
              <a:gd name="adj1" fmla="val -72088"/>
              <a:gd name="adj2" fmla="val 22278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900">
                <a:solidFill>
                  <a:srgbClr val="FF0000"/>
                </a:solidFill>
              </a:rPr>
              <a:t>입력모드에서 </a:t>
            </a:r>
            <a:r>
              <a:rPr lang="en-US" altLang="ko-KR" sz="900">
                <a:solidFill>
                  <a:srgbClr val="FF0000"/>
                </a:solidFill>
              </a:rPr>
              <a:t>“ESC” </a:t>
            </a:r>
            <a:r>
              <a:rPr lang="ko-KR" altLang="en-US" sz="900">
                <a:solidFill>
                  <a:srgbClr val="FF0000"/>
                </a:solidFill>
              </a:rPr>
              <a:t>키를 눌러 명령모드로 전환해야 아래의 내용을 사용할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21539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(Backup) vi editor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명령모드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명령모드 </a:t>
            </a:r>
            <a:r>
              <a:rPr lang="en-US" altLang="ko-KR" dirty="0"/>
              <a:t>– Undo and Redo </a:t>
            </a:r>
            <a:r>
              <a:rPr lang="ko-KR" altLang="en-US" dirty="0"/>
              <a:t> 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116931" y="1619250"/>
            <a:ext cx="1428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 dirty="0"/>
              <a:t>키</a:t>
            </a:r>
          </a:p>
        </p:txBody>
      </p:sp>
      <p:sp>
        <p:nvSpPr>
          <p:cNvPr id="32789" name="Rectangle 8"/>
          <p:cNvSpPr>
            <a:spLocks noChangeArrowheads="1"/>
          </p:cNvSpPr>
          <p:nvPr/>
        </p:nvSpPr>
        <p:spPr bwMode="auto">
          <a:xfrm>
            <a:off x="2116931" y="186690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x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2116931" y="211455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dw 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91" name="Rectangle 10"/>
          <p:cNvSpPr>
            <a:spLocks noChangeArrowheads="1"/>
          </p:cNvSpPr>
          <p:nvPr/>
        </p:nvSpPr>
        <p:spPr bwMode="auto">
          <a:xfrm>
            <a:off x="2116931" y="236220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dd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2116931" y="260985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 dirty="0">
                <a:latin typeface="Times New Roman" pitchFamily="18" charset="0"/>
              </a:rPr>
              <a:t>블록 선택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545681" y="1619250"/>
            <a:ext cx="3714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 dirty="0"/>
              <a:t>키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545681" y="186690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>
                <a:latin typeface="Times New Roman" pitchFamily="18" charset="0"/>
              </a:rPr>
              <a:t>한</a:t>
            </a:r>
            <a:r>
              <a:rPr lang="en-US" altLang="ko-KR" sz="1350">
                <a:latin typeface="Times New Roman" pitchFamily="18" charset="0"/>
              </a:rPr>
              <a:t> </a:t>
            </a:r>
            <a:r>
              <a:rPr lang="ko-KR" altLang="en-US" sz="1350">
                <a:latin typeface="Times New Roman" pitchFamily="18" charset="0"/>
              </a:rPr>
              <a:t>문자 삭제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545681" y="211455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>
                <a:latin typeface="Times New Roman" pitchFamily="18" charset="0"/>
              </a:rPr>
              <a:t>한 단어 삭제 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545681" y="236220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ko-KR" altLang="en-US" sz="1350">
                <a:latin typeface="Times New Roman" pitchFamily="18" charset="0"/>
              </a:rPr>
              <a:t>한 줄 삭제 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545681" y="260985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275" dirty="0">
                <a:latin typeface="Arial" charset="0"/>
                <a:cs typeface="Arial" charset="0"/>
              </a:rPr>
              <a:t>Shift + v 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16931" y="3733800"/>
            <a:ext cx="1428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 dirty="0"/>
              <a:t>키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2116931" y="398145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u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116931" y="4229100"/>
            <a:ext cx="1428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ctrl+r 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545681" y="3733800"/>
            <a:ext cx="3714750" cy="2476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Monotype Sorts" pitchFamily="2" charset="2"/>
              <a:buNone/>
              <a:defRPr/>
            </a:pPr>
            <a:r>
              <a:rPr lang="ko-KR" altLang="en-US" sz="1350"/>
              <a:t>키</a:t>
            </a:r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3545681" y="398145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Undo (</a:t>
            </a:r>
            <a:r>
              <a:rPr lang="ko-KR" altLang="en-US" sz="1350">
                <a:latin typeface="Times New Roman" pitchFamily="18" charset="0"/>
              </a:rPr>
              <a:t>실행 취소</a:t>
            </a:r>
            <a:r>
              <a:rPr lang="en-US" altLang="ko-KR" sz="1350">
                <a:latin typeface="Times New Roman" pitchFamily="18" charset="0"/>
              </a:rPr>
              <a:t>)</a:t>
            </a:r>
            <a:endParaRPr lang="ko-KR" altLang="en-US" sz="1350">
              <a:latin typeface="Times New Roman" pitchFamily="18" charset="0"/>
            </a:endParaRPr>
          </a:p>
        </p:txBody>
      </p:sp>
      <p:sp>
        <p:nvSpPr>
          <p:cNvPr id="32779" name="Rectangle 16"/>
          <p:cNvSpPr>
            <a:spLocks noChangeArrowheads="1"/>
          </p:cNvSpPr>
          <p:nvPr/>
        </p:nvSpPr>
        <p:spPr bwMode="auto">
          <a:xfrm>
            <a:off x="3545681" y="4229100"/>
            <a:ext cx="37147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3399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62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600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9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fontAlgn="ctr" hangingPunct="1">
              <a:lnSpc>
                <a:spcPct val="110000"/>
              </a:lnSpc>
              <a:buClr>
                <a:schemeClr val="tx2"/>
              </a:buClr>
              <a:buSzPct val="80000"/>
              <a:buFont typeface="Monotype Sorts" pitchFamily="2" charset="2"/>
              <a:buNone/>
            </a:pPr>
            <a:r>
              <a:rPr lang="en-US" altLang="ko-KR" sz="1350">
                <a:latin typeface="Times New Roman" pitchFamily="18" charset="0"/>
              </a:rPr>
              <a:t>Redo (</a:t>
            </a:r>
            <a:r>
              <a:rPr lang="ko-KR" altLang="en-US" sz="1350">
                <a:latin typeface="Times New Roman" pitchFamily="18" charset="0"/>
              </a:rPr>
              <a:t>다시 실행</a:t>
            </a:r>
            <a:r>
              <a:rPr lang="en-US" altLang="ko-KR" sz="1350">
                <a:latin typeface="Times New Roman" pitchFamily="18" charset="0"/>
              </a:rPr>
              <a:t>) </a:t>
            </a:r>
            <a:endParaRPr lang="ko-KR" altLang="en-US" sz="135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8D7CF-B2A9-437A-AB1E-C16B6096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Password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12C46-EF88-4EC3-9DA0-BFB4B80A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8D9DB-E931-49C2-B1CB-597B6913D735}"/>
              </a:ext>
            </a:extLst>
          </p:cNvPr>
          <p:cNvSpPr txBox="1"/>
          <p:nvPr/>
        </p:nvSpPr>
        <p:spPr>
          <a:xfrm>
            <a:off x="533400" y="1200150"/>
            <a:ext cx="82137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lang="en" altLang="ko-KR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current)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Enter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Retype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passwd: password updated successfully</a:t>
            </a:r>
          </a:p>
          <a:p>
            <a:endParaRPr lang="en-US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61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8D7CF-B2A9-437A-AB1E-C16B6096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Password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12C46-EF88-4EC3-9DA0-BFB4B80A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8D9DB-E931-49C2-B1CB-597B6913D735}"/>
              </a:ext>
            </a:extLst>
          </p:cNvPr>
          <p:cNvSpPr txBox="1"/>
          <p:nvPr/>
        </p:nvSpPr>
        <p:spPr>
          <a:xfrm>
            <a:off x="533400" y="1200150"/>
            <a:ext cx="821372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lang="en" altLang="ko-KR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current)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Enter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Retype new UNIX password:</a:t>
            </a:r>
          </a:p>
          <a:p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passwd: password updated successfully</a:t>
            </a:r>
          </a:p>
          <a:p>
            <a:endParaRPr lang="en-US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2E628-A570-45CC-89BA-F039068D1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3" r="19408"/>
          <a:stretch/>
        </p:blipFill>
        <p:spPr>
          <a:xfrm>
            <a:off x="3048000" y="1126460"/>
            <a:ext cx="2604059" cy="28168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B3D8C2-F5E4-43E4-846F-27D19EB7B005}"/>
              </a:ext>
            </a:extLst>
          </p:cNvPr>
          <p:cNvSpPr/>
          <p:nvPr/>
        </p:nvSpPr>
        <p:spPr>
          <a:xfrm>
            <a:off x="2579369" y="3976746"/>
            <a:ext cx="353131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2400" dirty="0">
                <a:solidFill>
                  <a:srgbClr val="C00000"/>
                </a:solidFill>
              </a:rPr>
              <a:t>You must </a:t>
            </a:r>
            <a:r>
              <a:rPr lang="en-US" altLang="ko-KR" sz="2400" dirty="0">
                <a:solidFill>
                  <a:srgbClr val="C00000"/>
                </a:solidFill>
              </a:rPr>
              <a:t>change your password ASAP!</a:t>
            </a:r>
            <a:endParaRPr lang="en" altLang="ko-K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15FF-9EFC-40BF-A42A-674FB972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Transfer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FF833-4E6A-4E22-AFD0-B4DB82FE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winscp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https://winscp.net/eng/docs/lang:ko</a:t>
            </a:r>
            <a:endParaRPr lang="en-US" altLang="ko-KR" dirty="0"/>
          </a:p>
          <a:p>
            <a:endParaRPr lang="en" altLang="ko-KR" dirty="0"/>
          </a:p>
          <a:p>
            <a:r>
              <a:rPr lang="en" altLang="ko-KR" dirty="0"/>
              <a:t>Mac/Linux users: Use ‘</a:t>
            </a:r>
            <a:r>
              <a:rPr lang="en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" altLang="ko-KR" dirty="0"/>
              <a:t>’ command at terminal</a:t>
            </a:r>
          </a:p>
          <a:p>
            <a:pPr lvl="1"/>
            <a:endParaRPr lang="en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6D48-AD90-451A-B5A7-9197454BE370}"/>
              </a:ext>
            </a:extLst>
          </p:cNvPr>
          <p:cNvSpPr txBox="1"/>
          <p:nvPr/>
        </p:nvSpPr>
        <p:spPr>
          <a:xfrm>
            <a:off x="357017" y="2647950"/>
            <a:ext cx="863458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584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15FF-9EFC-40BF-A42A-674FB972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Transfer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FF833-4E6A-4E22-AFD0-B4DB82FE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winscp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https://winscp.net/eng/docs/lang:ko</a:t>
            </a:r>
            <a:endParaRPr lang="en-US" altLang="ko-KR" dirty="0"/>
          </a:p>
          <a:p>
            <a:endParaRPr lang="en" altLang="ko-KR" dirty="0"/>
          </a:p>
          <a:p>
            <a:r>
              <a:rPr lang="en" altLang="ko-KR" dirty="0"/>
              <a:t>Mac/Linux users: Use ‘</a:t>
            </a:r>
            <a:r>
              <a:rPr lang="en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" altLang="ko-KR" dirty="0"/>
              <a:t>’ command at terminal</a:t>
            </a:r>
          </a:p>
          <a:p>
            <a:pPr lvl="1"/>
            <a:endParaRPr lang="en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6D48-AD90-451A-B5A7-9197454BE370}"/>
              </a:ext>
            </a:extLst>
          </p:cNvPr>
          <p:cNvSpPr txBox="1"/>
          <p:nvPr/>
        </p:nvSpPr>
        <p:spPr>
          <a:xfrm>
            <a:off x="357017" y="2647950"/>
            <a:ext cx="863458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altLang="ko-KR" sz="2000" b="1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LocalFilePath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altLang="ko-KR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username@SERVERIP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altLang="ko-KR" sz="2000" dirty="0" err="1">
                <a:latin typeface="Courier New"/>
                <a:ea typeface="Courier New"/>
                <a:cs typeface="Courier New"/>
                <a:sym typeface="Courier New"/>
              </a:rPr>
              <a:t>RemoteFilePath</a:t>
            </a:r>
            <a:r>
              <a:rPr lang="en-US" altLang="ko-KR" sz="20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" altLang="ko-KR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7ED1D-62B6-43B6-ACE1-EE049EDA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61" y="666750"/>
            <a:ext cx="4214983" cy="3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Nice Terminal Shortcuts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90800" cy="398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Pressing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" dirty="0"/>
              <a:t> will </a:t>
            </a:r>
            <a:r>
              <a:rPr lang="en" b="1" dirty="0"/>
              <a:t>autocomplete</a:t>
            </a:r>
            <a:r>
              <a:rPr lang="en" dirty="0"/>
              <a:t> file and folder names!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Control+C</a:t>
            </a:r>
            <a:r>
              <a:rPr lang="en" dirty="0"/>
              <a:t> will </a:t>
            </a:r>
            <a:r>
              <a:rPr lang="en" b="1" dirty="0"/>
              <a:t>stop</a:t>
            </a:r>
            <a:r>
              <a:rPr lang="en" dirty="0"/>
              <a:t> execution of your current program!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Control+R</a:t>
            </a:r>
            <a:r>
              <a:rPr lang="en" dirty="0"/>
              <a:t> will let you </a:t>
            </a:r>
            <a:r>
              <a:rPr lang="en" b="1" dirty="0"/>
              <a:t>search</a:t>
            </a:r>
            <a:r>
              <a:rPr lang="en" dirty="0"/>
              <a:t> your command history!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Control+L</a:t>
            </a:r>
            <a:r>
              <a:rPr lang="en" dirty="0"/>
              <a:t> will </a:t>
            </a:r>
            <a:r>
              <a:rPr lang="en" b="1" dirty="0"/>
              <a:t>clear</a:t>
            </a:r>
            <a:r>
              <a:rPr lang="en" dirty="0"/>
              <a:t> your screen!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cmd arg1 … argN &gt; file1.txt</a:t>
            </a:r>
            <a:r>
              <a:rPr lang="en" dirty="0"/>
              <a:t> will put the output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dirty="0"/>
              <a:t> into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r>
              <a:rPr lang="en" dirty="0"/>
              <a:t>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…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file2.txt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will pull the input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file2.txt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!</a:t>
            </a:r>
            <a:endParaRPr lang="en" dirty="0">
              <a:latin typeface="+mj-lt"/>
              <a:cs typeface="Courier New" panose="02070309020205020404" pitchFamily="49" charset="0"/>
            </a:endParaRP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Use the </a:t>
            </a:r>
            <a:r>
              <a:rPr lang="en" b="1" dirty="0"/>
              <a:t>up</a:t>
            </a:r>
            <a:r>
              <a:rPr lang="en" dirty="0"/>
              <a:t> and </a:t>
            </a:r>
            <a:r>
              <a:rPr lang="en" b="1" dirty="0"/>
              <a:t>down</a:t>
            </a:r>
            <a:r>
              <a:rPr lang="en" dirty="0"/>
              <a:t> arrow keys to </a:t>
            </a:r>
            <a:r>
              <a:rPr lang="en" b="1" dirty="0"/>
              <a:t>scroll through your command history</a:t>
            </a:r>
            <a:r>
              <a:rPr lang="e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423293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pathing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dirty="0"/>
              <a:t> is your </a:t>
            </a:r>
            <a:r>
              <a:rPr lang="en" b="1" dirty="0"/>
              <a:t>HOME DIRECTORY</a:t>
            </a:r>
            <a:endParaRPr lang="en" dirty="0"/>
          </a:p>
          <a:p>
            <a:pPr marL="857250" lvl="1" indent="-381000"/>
            <a:r>
              <a:rPr lang="en" dirty="0"/>
              <a:t>This is where you start from after you SSH in</a:t>
            </a:r>
          </a:p>
          <a:p>
            <a:pPr marL="857250" lvl="1" indent="-381000"/>
            <a:r>
              <a:rPr lang="en" dirty="0"/>
              <a:t>On bash, you can also use $HOME</a:t>
            </a:r>
          </a:p>
          <a:p>
            <a:pPr marL="457200" lvl="0" indent="-381000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/>
              <a:t> is an alias for your </a:t>
            </a:r>
            <a:r>
              <a:rPr lang="en" b="1" dirty="0"/>
              <a:t>PRESENT WORKING DIRECTORY</a:t>
            </a:r>
            <a:r>
              <a:rPr lang="en" dirty="0"/>
              <a:t>!</a:t>
            </a:r>
          </a:p>
          <a:p>
            <a:pPr marL="457200" lvl="0" indent="-381000"/>
            <a:r>
              <a:rPr lang="en" dirty="0"/>
              <a:t>.. </a:t>
            </a:r>
            <a:r>
              <a:rPr lang="en-US" dirty="0"/>
              <a:t>is the file path for the </a:t>
            </a:r>
            <a:r>
              <a:rPr lang="en-US" b="1" dirty="0"/>
              <a:t>PARENT DIRECTORY</a:t>
            </a:r>
            <a:r>
              <a:rPr lang="en-US" dirty="0"/>
              <a:t> of your present working directory!</a:t>
            </a:r>
          </a:p>
          <a:p>
            <a:pPr marL="457200" lvl="0" indent="-381000"/>
            <a:r>
              <a:rPr lang="en-US" dirty="0"/>
              <a:t>/ is the file path for the </a:t>
            </a:r>
            <a:r>
              <a:rPr lang="en-US" b="1" dirty="0"/>
              <a:t>TOP-LEVEL DIRECTORY</a:t>
            </a:r>
            <a:endParaRPr lang="en-US" dirty="0"/>
          </a:p>
          <a:p>
            <a:pPr marL="857250" lvl="1" indent="-381000"/>
            <a:r>
              <a:rPr lang="en-US" dirty="0"/>
              <a:t>You probably won’t use this too much in this class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ls &lt;dir&gt; - LiSt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Lists the files in the present working directory, or, if specified,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dirty="0"/>
              <a:t>.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dirty="0"/>
              <a:t> tells you your </a:t>
            </a:r>
            <a:r>
              <a:rPr lang="en" u="sng" dirty="0"/>
              <a:t>P</a:t>
            </a:r>
            <a:r>
              <a:rPr lang="en" dirty="0"/>
              <a:t>resent </a:t>
            </a:r>
            <a:r>
              <a:rPr lang="en" u="sng" dirty="0"/>
              <a:t>W</a:t>
            </a:r>
            <a:r>
              <a:rPr lang="en" dirty="0"/>
              <a:t>orking </a:t>
            </a:r>
            <a:r>
              <a:rPr lang="en" u="sng" dirty="0"/>
              <a:t>D</a:t>
            </a:r>
            <a:r>
              <a:rPr lang="en" dirty="0"/>
              <a:t>irectory.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397337"/>
            <a:ext cx="64008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9606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1391</Words>
  <Application>Microsoft Macintosh PowerPoint</Application>
  <PresentationFormat>화면 슬라이드 쇼(16:9)</PresentationFormat>
  <Paragraphs>228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Monotype Sorts</vt:lpstr>
      <vt:lpstr>Symbol</vt:lpstr>
      <vt:lpstr>Tahoma</vt:lpstr>
      <vt:lpstr>Times New Roman</vt:lpstr>
      <vt:lpstr>template2007</vt:lpstr>
      <vt:lpstr>Linux Boot Camp</vt:lpstr>
      <vt:lpstr>Connecting</vt:lpstr>
      <vt:lpstr>Change Password</vt:lpstr>
      <vt:lpstr>Change Password</vt:lpstr>
      <vt:lpstr>File Transfer</vt:lpstr>
      <vt:lpstr>File Transfer</vt:lpstr>
      <vt:lpstr>Some Nice Terminal Shortcuts</vt:lpstr>
      <vt:lpstr>Linux file pathing</vt:lpstr>
      <vt:lpstr>ls &lt;dir&gt; - LiSt</vt:lpstr>
      <vt:lpstr>cd &lt;directory&gt; - Change Directory</vt:lpstr>
      <vt:lpstr>mkdir &lt;dirname&gt; - MaKe DIRectory</vt:lpstr>
      <vt:lpstr>mv &lt;src&gt; &lt;dest&gt; - MoVe</vt:lpstr>
      <vt:lpstr>tar &lt;options&gt; &lt;filename&gt; - Tape ARchive</vt:lpstr>
      <vt:lpstr>chmod &lt;permissions&gt; &lt;src&gt;</vt:lpstr>
      <vt:lpstr>scp &lt;src&gt; &lt;dest&gt;</vt:lpstr>
      <vt:lpstr>rm &lt;file1&gt; &lt;file2&gt; … &lt;filen&gt; - ReMove </vt:lpstr>
      <vt:lpstr>What’s in a file? (using cat)</vt:lpstr>
      <vt:lpstr>What’s in a file? (using less)</vt:lpstr>
      <vt:lpstr>What’s in a file? (using grep)</vt:lpstr>
      <vt:lpstr>man &lt;thing&gt;</vt:lpstr>
      <vt:lpstr>Vim (vi – improved) Basics</vt:lpstr>
      <vt:lpstr>Vim Basics</vt:lpstr>
      <vt:lpstr>(Backup) vi editor</vt:lpstr>
      <vt:lpstr>(Backup) vi editor</vt:lpstr>
      <vt:lpstr>(Backup) vi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dc:creator>ansa</dc:creator>
  <cp:lastModifiedBy>Yunju Baek</cp:lastModifiedBy>
  <cp:revision>76</cp:revision>
  <dcterms:modified xsi:type="dcterms:W3CDTF">2023-04-05T04:27:46Z</dcterms:modified>
</cp:coreProperties>
</file>