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91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2" r:id="rId11"/>
    <p:sldId id="553" r:id="rId12"/>
    <p:sldId id="554" r:id="rId13"/>
    <p:sldId id="555" r:id="rId14"/>
    <p:sldId id="556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0F660-72AD-412F-A559-4EB88346DAB5}">
  <a:tblStyle styleId="{8DC0F660-72AD-412F-A559-4EB88346DAB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C72801-AEC8-4731-BE30-8C085796FBE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313" autoAdjust="0"/>
  </p:normalViewPr>
  <p:slideViewPr>
    <p:cSldViewPr snapToGrid="0">
      <p:cViewPr varScale="1">
        <p:scale>
          <a:sx n="139" d="100"/>
          <a:sy n="139" d="100"/>
        </p:scale>
        <p:origin x="13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ju Baek" userId="a0536856759b6721" providerId="LiveId" clId="{2BCD87CE-9CB1-9742-B888-B720B8EA743B}"/>
    <pc:docChg chg="modSld modMainMaster">
      <pc:chgData name="Yunju Baek" userId="a0536856759b6721" providerId="LiveId" clId="{2BCD87CE-9CB1-9742-B888-B720B8EA743B}" dt="2020-12-01T06:43:33.982" v="70" actId="20577"/>
      <pc:docMkLst>
        <pc:docMk/>
      </pc:docMkLst>
      <pc:sldChg chg="modSp mod">
        <pc:chgData name="Yunju Baek" userId="a0536856759b6721" providerId="LiveId" clId="{2BCD87CE-9CB1-9742-B888-B720B8EA743B}" dt="2020-12-01T06:22:13.079" v="22" actId="20577"/>
        <pc:sldMkLst>
          <pc:docMk/>
          <pc:sldMk cId="0" sldId="256"/>
        </pc:sldMkLst>
        <pc:spChg chg="mod">
          <ac:chgData name="Yunju Baek" userId="a0536856759b6721" providerId="LiveId" clId="{2BCD87CE-9CB1-9742-B888-B720B8EA743B}" dt="2020-12-01T06:22:13.079" v="22" actId="20577"/>
          <ac:spMkLst>
            <pc:docMk/>
            <pc:sldMk cId="0" sldId="256"/>
            <ac:spMk id="60" creationId="{00000000-0000-0000-0000-000000000000}"/>
          </ac:spMkLst>
        </pc:spChg>
      </pc:sldChg>
      <pc:sldChg chg="modSp mod">
        <pc:chgData name="Yunju Baek" userId="a0536856759b6721" providerId="LiveId" clId="{2BCD87CE-9CB1-9742-B888-B720B8EA743B}" dt="2020-12-01T06:43:31.236" v="69" actId="20577"/>
        <pc:sldMkLst>
          <pc:docMk/>
          <pc:sldMk cId="964452091" sldId="555"/>
        </pc:sldMkLst>
        <pc:spChg chg="mod">
          <ac:chgData name="Yunju Baek" userId="a0536856759b6721" providerId="LiveId" clId="{2BCD87CE-9CB1-9742-B888-B720B8EA743B}" dt="2020-12-01T06:43:31.236" v="69" actId="20577"/>
          <ac:spMkLst>
            <pc:docMk/>
            <pc:sldMk cId="964452091" sldId="555"/>
            <ac:spMk id="3" creationId="{3C023AAD-682A-4F35-888E-1FAFAB3935C4}"/>
          </ac:spMkLst>
        </pc:spChg>
      </pc:sldChg>
      <pc:sldChg chg="modSp mod">
        <pc:chgData name="Yunju Baek" userId="a0536856759b6721" providerId="LiveId" clId="{2BCD87CE-9CB1-9742-B888-B720B8EA743B}" dt="2020-12-01T06:43:33.982" v="70" actId="20577"/>
        <pc:sldMkLst>
          <pc:docMk/>
          <pc:sldMk cId="1897963046" sldId="556"/>
        </pc:sldMkLst>
        <pc:spChg chg="mod">
          <ac:chgData name="Yunju Baek" userId="a0536856759b6721" providerId="LiveId" clId="{2BCD87CE-9CB1-9742-B888-B720B8EA743B}" dt="2020-12-01T06:43:33.982" v="70" actId="20577"/>
          <ac:spMkLst>
            <pc:docMk/>
            <pc:sldMk cId="1897963046" sldId="556"/>
            <ac:spMk id="3" creationId="{00000000-0000-0000-0000-000000000000}"/>
          </ac:spMkLst>
        </pc:spChg>
      </pc:sldChg>
      <pc:sldMasterChg chg="modSp mod">
        <pc:chgData name="Yunju Baek" userId="a0536856759b6721" providerId="LiveId" clId="{2BCD87CE-9CB1-9742-B888-B720B8EA743B}" dt="2020-12-01T06:22:25.228" v="34" actId="20577"/>
        <pc:sldMasterMkLst>
          <pc:docMk/>
          <pc:sldMasterMk cId="0" sldId="2147483662"/>
        </pc:sldMasterMkLst>
        <pc:spChg chg="mod">
          <ac:chgData name="Yunju Baek" userId="a0536856759b6721" providerId="LiveId" clId="{2BCD87CE-9CB1-9742-B888-B720B8EA743B}" dt="2020-12-01T06:22:25.228" v="34" actId="20577"/>
          <ac:spMkLst>
            <pc:docMk/>
            <pc:sldMasterMk cId="0" sldId="2147483662"/>
            <ac:spMk id="8" creationId="{00000000-0000-0000-0000-000000000000}"/>
          </ac:spMkLst>
        </pc:spChg>
      </pc:sldMasterChg>
    </pc:docChg>
  </pc:docChgLst>
  <pc:docChgLst>
    <pc:chgData name="Baek Yunju" userId="a0536856759b6721" providerId="LiveId" clId="{3CA87232-43F3-2A42-A9AA-8B5B25A8AD3B}"/>
    <pc:docChg chg="modSld">
      <pc:chgData name="Baek Yunju" userId="a0536856759b6721" providerId="LiveId" clId="{3CA87232-43F3-2A42-A9AA-8B5B25A8AD3B}" dt="2023-06-03T03:53:11.413" v="6" actId="20577"/>
      <pc:docMkLst>
        <pc:docMk/>
      </pc:docMkLst>
      <pc:sldChg chg="modSp mod">
        <pc:chgData name="Baek Yunju" userId="a0536856759b6721" providerId="LiveId" clId="{3CA87232-43F3-2A42-A9AA-8B5B25A8AD3B}" dt="2023-06-03T03:53:11.413" v="6" actId="20577"/>
        <pc:sldMkLst>
          <pc:docMk/>
          <pc:sldMk cId="1897963046" sldId="556"/>
        </pc:sldMkLst>
        <pc:spChg chg="mod">
          <ac:chgData name="Baek Yunju" userId="a0536856759b6721" providerId="LiveId" clId="{3CA87232-43F3-2A42-A9AA-8B5B25A8AD3B}" dt="2023-06-03T03:53:11.413" v="6" actId="20577"/>
          <ac:spMkLst>
            <pc:docMk/>
            <pc:sldMk cId="1897963046" sldId="556"/>
            <ac:spMk id="3" creationId="{00000000-0000-0000-0000-000000000000}"/>
          </ac:spMkLst>
        </pc:spChg>
      </pc:sldChg>
    </pc:docChg>
  </pc:docChgLst>
  <pc:docChgLst>
    <pc:chgData name="Yunju Baek" userId="a0536856759b6721" providerId="LiveId" clId="{E9BACFDB-BCCF-3543-9E7E-691D42D3D05E}"/>
    <pc:docChg chg="modSld">
      <pc:chgData name="Yunju Baek" userId="a0536856759b6721" providerId="LiveId" clId="{E9BACFDB-BCCF-3543-9E7E-691D42D3D05E}" dt="2022-06-07T05:28:07.014" v="39" actId="404"/>
      <pc:docMkLst>
        <pc:docMk/>
      </pc:docMkLst>
      <pc:sldChg chg="modSp mod">
        <pc:chgData name="Yunju Baek" userId="a0536856759b6721" providerId="LiveId" clId="{E9BACFDB-BCCF-3543-9E7E-691D42D3D05E}" dt="2022-06-07T05:28:07.014" v="39" actId="404"/>
        <pc:sldMkLst>
          <pc:docMk/>
          <pc:sldMk cId="1897963046" sldId="556"/>
        </pc:sldMkLst>
        <pc:spChg chg="mod">
          <ac:chgData name="Yunju Baek" userId="a0536856759b6721" providerId="LiveId" clId="{E9BACFDB-BCCF-3543-9E7E-691D42D3D05E}" dt="2022-06-07T05:28:07.014" v="39" actId="404"/>
          <ac:spMkLst>
            <pc:docMk/>
            <pc:sldMk cId="1897963046" sldId="5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363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6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58333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PNU  CSE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509108"/>
            <a:ext cx="7772400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Cache Lab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98742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altLang="ko-KR" b="1" dirty="0"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altLang="ko-KR" b="1" dirty="0"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altLang="ko-KR" dirty="0">
                <a:latin typeface="Calibri"/>
                <a:cs typeface="Calibri"/>
                <a:sym typeface="Calibri" charset="0"/>
              </a:rPr>
              <a:t>Yunju</a:t>
            </a:r>
            <a:r>
              <a:rPr lang="ko-KR" altLang="en-US" dirty="0">
                <a:latin typeface="Calibri"/>
                <a:cs typeface="Calibri"/>
                <a:sym typeface="Calibri" charset="0"/>
              </a:rPr>
              <a:t> </a:t>
            </a:r>
            <a:r>
              <a:rPr lang="en-US" altLang="ko-KR" dirty="0">
                <a:latin typeface="Calibri"/>
                <a:cs typeface="Calibri"/>
                <a:sym typeface="Calibri" charset="0"/>
              </a:rPr>
              <a:t>Baek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FC66C-20CE-47F9-BDDA-C1B252AB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(Part A: 27)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311AB-BB06-4508-AC2D-C84BC4A56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Autograding</a:t>
            </a:r>
            <a:r>
              <a:rPr lang="en-US" altLang="ko-KR" dirty="0"/>
              <a:t> program,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E03E-AD29-480E-BE36-B8DAC0E638AE}"/>
              </a:ext>
            </a:extLst>
          </p:cNvPr>
          <p:cNvSpPr txBox="1"/>
          <p:nvPr/>
        </p:nvSpPr>
        <p:spPr>
          <a:xfrm>
            <a:off x="69194" y="1580645"/>
            <a:ext cx="8941802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make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./test-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Your simulator     Reference simulator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Points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s,E,b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   Hits  Misses  Evicts    Hits  Misses  Evicts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(1,1,1)       0       0       0       9       8       6  traces/yi2.trace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(4,2,4)       0       0       0       4       5       2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(2,1,4)       0       0       0       2       3       1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(2,1,3)       0       0       0     167      71      67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(2,2,3)       0       0       0     201      37      29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(2,4,3)       0       0       0     212      26      10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1 (5,1,5)       0       0       0     231       7       0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0 (5,1,5)       0       0       0  265189   21775   21743  traces/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long.trace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TEST_CSIM_RESULTS=1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6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5312C-79E8-4B7E-B426-500A529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(Part B: 26)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49114-61E9-48AF-8A57-B03703C03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Aautograding</a:t>
            </a:r>
            <a:r>
              <a:rPr lang="en-US" altLang="ko-KR" dirty="0"/>
              <a:t> program,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endParaRPr lang="en-US" altLang="ko-KR" dirty="0"/>
          </a:p>
          <a:p>
            <a:r>
              <a:rPr lang="en-US" altLang="ko-KR" dirty="0"/>
              <a:t>You can register up to 100 versions of the transpose function in your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dirty="0"/>
              <a:t> file.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BC9B6-1101-4678-A03F-2E4AAD2AB707}"/>
              </a:ext>
            </a:extLst>
          </p:cNvPr>
          <p:cNvSpPr txBox="1"/>
          <p:nvPr/>
        </p:nvSpPr>
        <p:spPr>
          <a:xfrm>
            <a:off x="101099" y="2318400"/>
            <a:ext cx="894180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make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 ./test-trans -M 32 -N 32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0 (4 total)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1: Validating and generating memory traces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2: Evaluating performance (s=5, E=1, b=5)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 (Transpose submission): hits:1766, misses:287, evictions:255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Function 1 (4 total)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1: Validating and generating memory traces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Step 2: Evaluating performance (s=5, E=1, b=5)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 (Simple row-wise scan transpose): hits:870, misses:1183, evictions:1151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Summary for official submission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0): correctness=1 misses=287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2D9C1-80A8-4F00-9D36-9B44DAAF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(Putting it all Together)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93EB8-AC34-493D-9665-BDEBF5E47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 dirty="0"/>
              <a:t>driver program</a:t>
            </a:r>
            <a:r>
              <a:rPr lang="en-US" altLang="ko-KR" dirty="0"/>
              <a:t>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./driver.py</a:t>
            </a:r>
            <a:r>
              <a:rPr lang="en-US" altLang="ko-KR" dirty="0"/>
              <a:t>, that performs a complete evaluation of your simulator and transpose code.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62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DFE8-E9BE-4608-9E22-9254826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Handing in Your 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23AAD-682A-4F35-888E-1FAFAB39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605809" cy="37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Each time you type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ko-KR" dirty="0"/>
              <a:t> in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cachelab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-handout</a:t>
            </a:r>
            <a:r>
              <a:rPr lang="en-US" altLang="ko-KR" dirty="0"/>
              <a:t> directory, the </a:t>
            </a:r>
            <a:r>
              <a:rPr lang="en-US" altLang="ko-KR" dirty="0" err="1"/>
              <a:t>Makefile</a:t>
            </a:r>
            <a:r>
              <a:rPr lang="en-US" altLang="ko-KR" dirty="0"/>
              <a:t> creates a </a:t>
            </a:r>
            <a:r>
              <a:rPr lang="en-US" altLang="ko-KR" dirty="0" err="1"/>
              <a:t>tarball</a:t>
            </a:r>
            <a:r>
              <a:rPr lang="en-US" altLang="ko-KR" dirty="0"/>
              <a:t>, called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userid-handin.tar</a:t>
            </a:r>
            <a:r>
              <a:rPr lang="en-US" altLang="ko-KR" dirty="0"/>
              <a:t>, that contains your current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dirty="0"/>
              <a:t> files.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You need to upload your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userid-handin.tar </a:t>
            </a:r>
            <a:r>
              <a:rPr lang="en-US" altLang="ko-KR" dirty="0"/>
              <a:t>file, to </a:t>
            </a:r>
            <a:r>
              <a:rPr lang="en-US" altLang="ko-KR" b="1" dirty="0"/>
              <a:t>PLATO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45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874" y="1021556"/>
            <a:ext cx="8353933" cy="37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Due to </a:t>
            </a:r>
            <a:r>
              <a:rPr lang="en-US" altLang="ko-KR" b="1" dirty="0">
                <a:solidFill>
                  <a:srgbClr val="C00000"/>
                </a:solidFill>
              </a:rPr>
              <a:t>6/17 (</a:t>
            </a:r>
            <a:r>
              <a:rPr lang="ko-KR" altLang="en-US" b="1" dirty="0">
                <a:solidFill>
                  <a:srgbClr val="C00000"/>
                </a:solidFill>
              </a:rPr>
              <a:t>토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자정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하루 딜레이 시 </a:t>
            </a:r>
            <a:r>
              <a:rPr lang="ko-KR" altLang="en-US" u="sng" dirty="0"/>
              <a:t>만점기준 </a:t>
            </a:r>
            <a:r>
              <a:rPr lang="en-US" altLang="ko-KR" u="sng"/>
              <a:t>10%</a:t>
            </a:r>
            <a:r>
              <a:rPr lang="ko-KR" altLang="en-US" u="sng" dirty="0"/>
              <a:t> 감점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userid-handin.tar 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파일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PLATO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 제출</a:t>
            </a:r>
            <a:endParaRPr lang="en-US" altLang="ko-K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/>
              <a:t>보고서 제출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" altLang="ko-Kore-KR" dirty="0"/>
              <a:t>phase</a:t>
            </a:r>
            <a:r>
              <a:rPr lang="ko-KR" altLang="en-US" dirty="0"/>
              <a:t>에서 자신이 </a:t>
            </a:r>
            <a:r>
              <a:rPr lang="en" altLang="ko-Kore-KR" dirty="0"/>
              <a:t>attack</a:t>
            </a:r>
            <a:r>
              <a:rPr lang="ko-KR" altLang="en-US" dirty="0"/>
              <a:t>을 수행한 과정을 간략히 설명</a:t>
            </a:r>
          </a:p>
          <a:p>
            <a:pPr lvl="1"/>
            <a:r>
              <a:rPr lang="en" altLang="ko-Kore-KR" sz="2000" dirty="0"/>
              <a:t>MS</a:t>
            </a:r>
            <a:r>
              <a:rPr lang="ko-KR" altLang="en-US" sz="2000" dirty="0"/>
              <a:t>워드 파일로 작성하여 </a:t>
            </a:r>
            <a:r>
              <a:rPr lang="en" altLang="ko-Kore-KR" sz="2000" dirty="0"/>
              <a:t>PLATO</a:t>
            </a:r>
            <a:r>
              <a:rPr lang="ko-KR" altLang="en-US" sz="2000" dirty="0"/>
              <a:t>에 제출</a:t>
            </a:r>
          </a:p>
          <a:p>
            <a:pPr lvl="1"/>
            <a:r>
              <a:rPr lang="ko-KR" altLang="en-US" sz="2000" dirty="0" err="1"/>
              <a:t>표지없이</a:t>
            </a:r>
            <a:r>
              <a:rPr lang="ko-KR" altLang="en-US" sz="2000" dirty="0"/>
              <a:t> 간단히 첫 장 상단에 이름과 학번만 명시</a:t>
            </a:r>
          </a:p>
          <a:p>
            <a:pPr lvl="1"/>
            <a:r>
              <a:rPr lang="en-US" altLang="ko-KR" sz="2000" dirty="0"/>
              <a:t>5</a:t>
            </a:r>
            <a:r>
              <a:rPr lang="ko-KR" altLang="en-US" sz="2000" dirty="0"/>
              <a:t>장을 넘지 말 것</a:t>
            </a:r>
            <a:r>
              <a:rPr lang="en-US" altLang="ko-KR" sz="2000" dirty="0"/>
              <a:t>, </a:t>
            </a:r>
            <a:r>
              <a:rPr lang="ko-KR" altLang="en-US" sz="2000" dirty="0"/>
              <a:t>초과시 보고서 점수 감점 사유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u="sng" dirty="0"/>
              <a:t>Please Read the Writeup.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796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97DAE-17F8-46C2-8A31-DF94B3E6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Cache LAB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79F0A-4AA6-4A1F-965C-82185485B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lab will help you understand the impact that cache memories can have on the performance of your C programs.</a:t>
            </a:r>
          </a:p>
          <a:p>
            <a:endParaRPr lang="en-US" altLang="ko-KR" dirty="0"/>
          </a:p>
          <a:p>
            <a:r>
              <a:rPr lang="en-US" altLang="ko-KR" dirty="0"/>
              <a:t>Part A: Writing a Cache Simulator</a:t>
            </a:r>
          </a:p>
          <a:p>
            <a:pPr lvl="1"/>
            <a:r>
              <a:rPr lang="en-US" altLang="ko-KR" sz="2000" dirty="0"/>
              <a:t>Write a small C program (about 200-300 lines) that simulates the behavior of a cache memory</a:t>
            </a:r>
          </a:p>
          <a:p>
            <a:pPr lvl="1"/>
            <a:endParaRPr lang="en-US" altLang="ko-KR" sz="2000" dirty="0"/>
          </a:p>
          <a:p>
            <a:r>
              <a:rPr lang="en-US" altLang="ko-KR" dirty="0"/>
              <a:t>Part B: Optimizing Matrix Transpose</a:t>
            </a:r>
          </a:p>
          <a:p>
            <a:pPr lvl="1"/>
            <a:r>
              <a:rPr lang="en-US" altLang="ko-KR" sz="2000" dirty="0"/>
              <a:t>Optimize a small matrix transpose function, with the goal of minimizing the number of cache misses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80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Handout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 materials are contained in a Unix tar file called </a:t>
            </a:r>
            <a:r>
              <a:rPr lang="en-US" altLang="ko-KR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cachelab-handout.tar</a:t>
            </a:r>
          </a:p>
          <a:p>
            <a:pPr lvl="1"/>
            <a:r>
              <a:rPr lang="en-US" altLang="ko-KR" dirty="0"/>
              <a:t>You can download from </a:t>
            </a:r>
            <a:r>
              <a:rPr lang="en-US" altLang="ko-KR" b="1" dirty="0"/>
              <a:t>PLATO</a:t>
            </a:r>
          </a:p>
          <a:p>
            <a:pPr lvl="2"/>
            <a:endParaRPr lang="en-US" altLang="ko-KR" b="1" dirty="0"/>
          </a:p>
          <a:p>
            <a:r>
              <a:rPr lang="en-US" altLang="ko-KR" dirty="0"/>
              <a:t>You have to extract the tar file in Linux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$&gt; tar xvf cachelab-handout.tar</a:t>
            </a: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/>
              <a:t>You will be modifying two files: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dirty="0"/>
              <a:t>.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FF0000"/>
                </a:solidFill>
              </a:rPr>
              <a:t>WARNING: </a:t>
            </a:r>
            <a:r>
              <a:rPr lang="en-US" altLang="ko-KR" b="0" dirty="0">
                <a:solidFill>
                  <a:schemeClr val="tx2"/>
                </a:solidFill>
              </a:rPr>
              <a:t>Do not let the Windows WinZip program open up your .tar file</a:t>
            </a:r>
            <a:endParaRPr lang="ko-KR" altLang="en-US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3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D6CB4-C82B-42BA-A6DA-81263067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Trace Files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97063-103C-4754-A26E-6C387E536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traces </a:t>
            </a:r>
            <a:r>
              <a:rPr lang="en-US" altLang="ko-KR" dirty="0"/>
              <a:t>subdirectory of the handout directory contains a collection of reference trace files generated by a Linux program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[space]operation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address,size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64-bit hexadecimal memory address</a:t>
            </a:r>
          </a:p>
          <a:p>
            <a:pPr marL="91441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27B1B-6070-485F-A381-C81372B4184C}"/>
              </a:ext>
            </a:extLst>
          </p:cNvPr>
          <p:cNvSpPr txBox="1"/>
          <p:nvPr/>
        </p:nvSpPr>
        <p:spPr>
          <a:xfrm>
            <a:off x="641368" y="3470638"/>
            <a:ext cx="243147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0400d7d4,8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 0421c7f0,4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 04f6b868,8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7ff0005c8,8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500EA-FED9-45D9-AB9E-78A697BBE185}"/>
              </a:ext>
            </a:extLst>
          </p:cNvPr>
          <p:cNvSpPr txBox="1"/>
          <p:nvPr/>
        </p:nvSpPr>
        <p:spPr>
          <a:xfrm>
            <a:off x="3418667" y="3361283"/>
            <a:ext cx="3158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: instruction load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ko-KR" sz="2000" dirty="0"/>
              <a:t>: data load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ko-KR" sz="2000" dirty="0"/>
              <a:t>: data store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ko-KR" sz="2000" dirty="0"/>
              <a:t>: data modify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24F8A-86EE-4A44-BEA9-98FDC5E1D7C8}"/>
              </a:ext>
            </a:extLst>
          </p:cNvPr>
          <p:cNvSpPr txBox="1"/>
          <p:nvPr/>
        </p:nvSpPr>
        <p:spPr>
          <a:xfrm>
            <a:off x="3418667" y="4673799"/>
            <a:ext cx="542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NOTE: There is never a space before each “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058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64CAC-69F1-4A40-A41B-86CBEE79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A:Writing a Cache Simulator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5D8AC-E1A0-4D25-8C29-2992587C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489430" cy="3729000"/>
          </a:xfrm>
        </p:spPr>
        <p:txBody>
          <a:bodyPr/>
          <a:lstStyle/>
          <a:p>
            <a:r>
              <a:rPr lang="en-US" altLang="ko-KR" dirty="0"/>
              <a:t>Write a cache simulator in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endParaRPr lang="en-US" altLang="ko-K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Input: a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altLang="ko-KR" dirty="0"/>
              <a:t> memory trace</a:t>
            </a:r>
          </a:p>
          <a:p>
            <a:pPr lvl="1"/>
            <a:r>
              <a:rPr lang="en-US" altLang="ko-KR" dirty="0"/>
              <a:t>Simulates the hit/miss behavior of a cache memory</a:t>
            </a:r>
          </a:p>
          <a:p>
            <a:pPr lvl="1"/>
            <a:r>
              <a:rPr lang="en-US" altLang="ko-KR" dirty="0"/>
              <a:t>Outputs: the total number of hits, misses, and evictions.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0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451C8-3188-4EAD-90E2-4CDFD7CA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A:Writing a Cache Simulator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63FF5-D097-474B-B5F3-FBEBC42D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1021556"/>
            <a:ext cx="8831580" cy="3729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Reference cache simulator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-ref</a:t>
            </a:r>
            <a:r>
              <a:rPr lang="en-US" altLang="ko-KR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Usage: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./csim-ref [-hv] -s &lt;s&gt; -E &lt;E&gt; -b &lt;b&gt; -t &lt;tracefile&gt;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altLang="ko-KR" sz="1800" dirty="0"/>
              <a:t>: Optional help flag that prints usage info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US" altLang="ko-KR" sz="1800" dirty="0"/>
              <a:t>: Optional verbose flag that displays trace info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-s &lt;s&gt;: </a:t>
            </a:r>
            <a:r>
              <a:rPr lang="en-US" altLang="ko-KR" sz="1800" dirty="0"/>
              <a:t>Number of set index bits (S = 2</a:t>
            </a:r>
            <a:r>
              <a:rPr lang="en-US" altLang="ko-KR" sz="1800" baseline="30000" dirty="0"/>
              <a:t>s</a:t>
            </a:r>
            <a:r>
              <a:rPr lang="en-US" altLang="ko-KR" sz="1800" dirty="0"/>
              <a:t> is the number of sets)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-E &lt;E&gt;: </a:t>
            </a:r>
            <a:r>
              <a:rPr lang="en-US" altLang="ko-KR" sz="1800" dirty="0"/>
              <a:t>Associativity (number of lines per set)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-b &lt;b&gt;: </a:t>
            </a:r>
            <a:r>
              <a:rPr lang="en-US" altLang="ko-KR" sz="1800" dirty="0"/>
              <a:t>Number of block bits (B = 2</a:t>
            </a:r>
            <a:r>
              <a:rPr lang="en-US" altLang="ko-KR" sz="1800" baseline="30000" dirty="0"/>
              <a:t>b</a:t>
            </a:r>
            <a:r>
              <a:rPr lang="en-US" altLang="ko-KR" sz="1800" dirty="0"/>
              <a:t> is the block size)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-t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tracefile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altLang="ko-KR" sz="1800" dirty="0"/>
              <a:t>Name of the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altLang="ko-KR" sz="1800" dirty="0"/>
              <a:t> trace to replay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F5E94-A72B-4E12-BBED-E28CF49126A4}"/>
              </a:ext>
            </a:extLst>
          </p:cNvPr>
          <p:cNvSpPr txBox="1"/>
          <p:nvPr/>
        </p:nvSpPr>
        <p:spPr>
          <a:xfrm>
            <a:off x="612795" y="3982489"/>
            <a:ext cx="809367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./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-ref -s 4 -E 1 -b 4 -t traces/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yi.trace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hits:4 misses:5 evictions:3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0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451C8-3188-4EAD-90E2-4CDFD7CA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A:Writing a Cache Simulator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63FF5-D097-474B-B5F3-FBEBC42D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580870" cy="3729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Programming Rules for Part A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Include your name and </a:t>
            </a:r>
            <a:r>
              <a:rPr lang="en-US" altLang="ko-KR" sz="2000" dirty="0" err="1"/>
              <a:t>loginID</a:t>
            </a:r>
            <a:r>
              <a:rPr lang="en-US" altLang="ko-KR" sz="2000" dirty="0"/>
              <a:t> in the header comment for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sz="20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Your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csim.c</a:t>
            </a:r>
            <a:r>
              <a:rPr lang="en-US" altLang="ko-KR" sz="2000" dirty="0"/>
              <a:t> file must compile without warnings in order to receive credit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Ignore all instruction cache accesses (lines starting with “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”)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The data modify operation (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ko-KR" sz="2000" dirty="0"/>
              <a:t>) is treated as a load followed by a store to the same address.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Assume that memory accesses are aligned properly</a:t>
            </a:r>
          </a:p>
          <a:p>
            <a:pPr lvl="2">
              <a:lnSpc>
                <a:spcPct val="120000"/>
              </a:lnSpc>
            </a:pPr>
            <a:r>
              <a:rPr lang="en-US" altLang="ko-KR" sz="2000" dirty="0"/>
              <a:t>you can ignore the request sizes in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altLang="ko-KR" sz="2000" dirty="0"/>
              <a:t> traces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710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F1A31-AD34-454D-BC65-8066A7B6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B: Optimizing Matrix Transpose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EC578-FEC1-4AB9-9E3C-A918C23D6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572558" cy="3729000"/>
          </a:xfrm>
        </p:spPr>
        <p:txBody>
          <a:bodyPr/>
          <a:lstStyle/>
          <a:p>
            <a:r>
              <a:rPr lang="en-US" altLang="ko-KR" sz="2200" dirty="0"/>
              <a:t>Write a transpose function, called </a:t>
            </a:r>
            <a:r>
              <a:rPr lang="en-US" altLang="ko-KR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transpose_submit</a:t>
            </a:r>
            <a:r>
              <a:rPr lang="en-US" altLang="ko-KR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/>
              <a:t>in </a:t>
            </a:r>
            <a:r>
              <a:rPr lang="en-US" altLang="ko-KR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sz="2200" dirty="0"/>
              <a:t> that causes as few cache misses as possible</a:t>
            </a:r>
          </a:p>
          <a:p>
            <a:r>
              <a:rPr lang="en-US" altLang="ko-KR" sz="2200" dirty="0"/>
              <a:t>The transpose of A, denoted A</a:t>
            </a:r>
            <a:r>
              <a:rPr lang="en-US" altLang="ko-KR" sz="2200" baseline="30000" dirty="0"/>
              <a:t>T</a:t>
            </a:r>
            <a:r>
              <a:rPr lang="en-US" altLang="ko-KR" sz="2200" dirty="0"/>
              <a:t> , is a matrix such that </a:t>
            </a:r>
            <a:r>
              <a:rPr lang="en-US" altLang="ko-KR" sz="2200" dirty="0" err="1"/>
              <a:t>A</a:t>
            </a:r>
            <a:r>
              <a:rPr lang="en-US" altLang="ko-KR" sz="2200" baseline="-25000" dirty="0" err="1"/>
              <a:t>ij</a:t>
            </a:r>
            <a:r>
              <a:rPr lang="en-US" altLang="ko-KR" sz="2200" dirty="0"/>
              <a:t> = </a:t>
            </a:r>
            <a:r>
              <a:rPr lang="en-US" altLang="ko-KR" sz="2200" dirty="0" err="1"/>
              <a:t>A</a:t>
            </a:r>
            <a:r>
              <a:rPr lang="en-US" altLang="ko-KR" sz="2200" baseline="30000" dirty="0" err="1"/>
              <a:t>T</a:t>
            </a:r>
            <a:r>
              <a:rPr lang="en-US" altLang="ko-KR" sz="2200" baseline="-25000" dirty="0" err="1"/>
              <a:t>ji</a:t>
            </a:r>
            <a:endParaRPr lang="en-US" altLang="ko-KR" sz="2200" baseline="-25000" dirty="0"/>
          </a:p>
          <a:p>
            <a:r>
              <a:rPr lang="en-US" altLang="ko-KR" sz="2200" dirty="0"/>
              <a:t>Example transpose function</a:t>
            </a:r>
          </a:p>
          <a:p>
            <a:endParaRPr lang="en-US" altLang="ko-KR" sz="2200" baseline="-25000" dirty="0"/>
          </a:p>
          <a:p>
            <a:endParaRPr lang="en-US" altLang="ko-KR" sz="2200" baseline="-25000" dirty="0"/>
          </a:p>
          <a:p>
            <a:endParaRPr lang="en-US" altLang="ko-KR" sz="2200" baseline="-25000" dirty="0"/>
          </a:p>
          <a:p>
            <a:endParaRPr lang="en-US" altLang="ko-KR" sz="2200" dirty="0"/>
          </a:p>
          <a:p>
            <a:r>
              <a:rPr lang="en-US" altLang="ko-KR" sz="2200" dirty="0"/>
              <a:t>Your job to write a similar function, called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transpose_submit</a:t>
            </a:r>
            <a:endParaRPr lang="ko-KR" alt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229B8-E3E0-409B-A2BF-54CC5D105B42}"/>
              </a:ext>
            </a:extLst>
          </p:cNvPr>
          <p:cNvSpPr txBox="1"/>
          <p:nvPr/>
        </p:nvSpPr>
        <p:spPr>
          <a:xfrm>
            <a:off x="867612" y="2571750"/>
            <a:ext cx="763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trans_desc[] = "Simple row-wise scan transpose";</a:t>
            </a:r>
          </a:p>
          <a:p>
            <a:r>
              <a:rPr lang="fr-FR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trans(int M, int N, int A[N][M], int B[M][N])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60B25-B18B-42F7-8E17-3966F717468E}"/>
              </a:ext>
            </a:extLst>
          </p:cNvPr>
          <p:cNvSpPr txBox="1"/>
          <p:nvPr/>
        </p:nvSpPr>
        <p:spPr>
          <a:xfrm>
            <a:off x="827754" y="3914126"/>
            <a:ext cx="814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transpose_submit_desc[] = "Transpose submission";</a:t>
            </a:r>
          </a:p>
          <a:p>
            <a:r>
              <a:rPr lang="fr-F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transpose_submit(int M, int N, int A[N][M], int B[M][N]);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A795E-31B1-472C-8498-109DCF63DC39}"/>
              </a:ext>
            </a:extLst>
          </p:cNvPr>
          <p:cNvSpPr txBox="1"/>
          <p:nvPr/>
        </p:nvSpPr>
        <p:spPr>
          <a:xfrm>
            <a:off x="867612" y="4598998"/>
            <a:ext cx="7528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Warning</a:t>
            </a:r>
            <a:r>
              <a:rPr lang="en-US" altLang="ko-KR" sz="1600" dirty="0"/>
              <a:t>: Do not change the description string (“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Transpose submission</a:t>
            </a:r>
            <a:r>
              <a:rPr lang="en-US" altLang="ko-KR" sz="1600" dirty="0"/>
              <a:t>”)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3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F5C48-CFD0-4A86-B765-C53FB375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B: Optimizing Matrix Transpose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F8B67-ADE6-47DE-817D-F7D1AA30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8647372" cy="3729000"/>
          </a:xfrm>
        </p:spPr>
        <p:txBody>
          <a:bodyPr/>
          <a:lstStyle/>
          <a:p>
            <a:r>
              <a:rPr lang="en-US" altLang="ko-KR" dirty="0"/>
              <a:t>Programming Rules for Part B</a:t>
            </a:r>
          </a:p>
          <a:p>
            <a:pPr lvl="1"/>
            <a:r>
              <a:rPr lang="en-US" altLang="ko-KR" sz="2000" dirty="0"/>
              <a:t>Include your name and </a:t>
            </a:r>
            <a:r>
              <a:rPr lang="en-US" altLang="ko-KR" sz="2000" dirty="0" err="1"/>
              <a:t>loginID</a:t>
            </a:r>
            <a:r>
              <a:rPr lang="en-US" altLang="ko-KR" sz="2000" dirty="0"/>
              <a:t> in the header comment for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sz="2000" dirty="0"/>
              <a:t>Your code in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trans.c</a:t>
            </a:r>
            <a:r>
              <a:rPr lang="en-US" altLang="ko-KR" sz="2000" dirty="0"/>
              <a:t> must compile without warnings to receive credit</a:t>
            </a:r>
          </a:p>
          <a:p>
            <a:pPr lvl="1"/>
            <a:r>
              <a:rPr lang="en-US" altLang="ko-KR" sz="2000" dirty="0"/>
              <a:t>You are allowed to define at most </a:t>
            </a:r>
            <a:r>
              <a:rPr lang="en-US" altLang="ko-KR" sz="2000" dirty="0">
                <a:solidFill>
                  <a:srgbClr val="FF0000"/>
                </a:solidFill>
              </a:rPr>
              <a:t>12 local variables </a:t>
            </a:r>
            <a:r>
              <a:rPr lang="en-US" altLang="ko-KR" sz="2000" dirty="0"/>
              <a:t>of type int per transpose function</a:t>
            </a:r>
          </a:p>
          <a:p>
            <a:pPr lvl="1"/>
            <a:r>
              <a:rPr lang="en-US" altLang="ko-KR" sz="2000" dirty="0"/>
              <a:t>Your transpose function may not use recursion</a:t>
            </a:r>
          </a:p>
          <a:p>
            <a:pPr lvl="1"/>
            <a:r>
              <a:rPr lang="en-US" altLang="ko-KR" sz="2000" dirty="0"/>
              <a:t>Your transpose function may not modify array A. You may, however, do whatever you want with the contents of array B.</a:t>
            </a:r>
          </a:p>
          <a:p>
            <a:pPr lvl="1"/>
            <a:r>
              <a:rPr lang="en-US" altLang="ko-KR" sz="2000" dirty="0"/>
              <a:t>You are NOT allowed to define any arrays in your code or to use any variant of malloc.</a:t>
            </a:r>
          </a:p>
        </p:txBody>
      </p:sp>
    </p:spTree>
    <p:extLst>
      <p:ext uri="{BB962C8B-B14F-4D97-AF65-F5344CB8AC3E}">
        <p14:creationId xmlns:p14="http://schemas.microsoft.com/office/powerpoint/2010/main" val="262650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1230</Words>
  <Application>Microsoft Macintosh PowerPoint</Application>
  <PresentationFormat>화면 슬라이드 쇼(16:9)</PresentationFormat>
  <Paragraphs>126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template2007</vt:lpstr>
      <vt:lpstr>Cache Lab</vt:lpstr>
      <vt:lpstr>What is Cache LAB</vt:lpstr>
      <vt:lpstr>Handout Instructions</vt:lpstr>
      <vt:lpstr>Reference Trace Files</vt:lpstr>
      <vt:lpstr>Part A:Writing a Cache Simulator</vt:lpstr>
      <vt:lpstr>Part A:Writing a Cache Simulator</vt:lpstr>
      <vt:lpstr>Part A:Writing a Cache Simulator</vt:lpstr>
      <vt:lpstr>Part B: Optimizing Matrix Transpose</vt:lpstr>
      <vt:lpstr>Part B: Optimizing Matrix Transpose</vt:lpstr>
      <vt:lpstr>Evaluation (Part A: 27)</vt:lpstr>
      <vt:lpstr>Evaluation (Part B: 26)</vt:lpstr>
      <vt:lpstr>Evaluation (Putting it all Together)</vt:lpstr>
      <vt:lpstr>Handing in Your Work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dc:creator>ansa</dc:creator>
  <cp:lastModifiedBy>Baek Yunju</cp:lastModifiedBy>
  <cp:revision>186</cp:revision>
  <dcterms:modified xsi:type="dcterms:W3CDTF">2023-06-03T03:53:15Z</dcterms:modified>
</cp:coreProperties>
</file>