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66" r:id="rId3"/>
    <p:sldId id="267" r:id="rId4"/>
    <p:sldId id="269" r:id="rId5"/>
    <p:sldId id="35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1B73-8B56-4880-B309-61D7CB52A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B6452-CAC7-423E-8DAA-45DD2575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B1AD-EDD4-4455-BA23-346D43A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29B3F-CF97-4EFC-B4E2-83089CA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E51F-7FEF-43BF-8920-AB2B5BB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1EA7-5821-44D5-9F7F-D6AE5C7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6D581-80D8-46D6-92E6-1335EAA9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FC470-1409-4E43-89C4-2863BAC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883C0-B922-43C7-80B0-927FFE2C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68AFD-E09A-4747-A5C1-EE60C3B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16509A-352D-4A68-8B3D-AA50450B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2FF34-2E55-4A95-A051-918923FF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B328A-6C7E-4A27-AA0A-769E0F1C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75F41-AA3D-4ED0-8307-DC7477B9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48813-C122-4646-8B46-08782504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8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EEC87-4940-4A0B-A23E-94E3B96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DAB71-8E92-4D1A-8BBB-7ACD29C0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5EF47-0C9F-44D7-879D-8A07D30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353CD-270D-47F3-8E07-B420F98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28514-8DA5-4718-B40C-99828F58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F172-5037-4683-BC24-20330A38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5C6A2-FB09-44A6-AF28-D1B2F518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C07E6-22AA-4E2B-B277-253FB03E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2CA15-E0A0-4D85-852C-A270EB4F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40E9E-2FF8-4C60-96A6-B5178880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61B2-7D9F-4137-A610-5A6D07C4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B7BD4-DDE3-4678-A861-1EA869C4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3231D-F7D9-4AF0-926E-FE4DA629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2706E-8A62-4369-9623-9184AD24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E4180-6AFC-44E7-A4FB-2AB20C1F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F6E3-96B9-4AC6-B8BF-ACC0529A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715A-2E95-4D83-8DB6-C7F463B4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D7785-14A1-4C80-BE38-A839FB5F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D9F91-AB8F-4E93-B78C-A48868FA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46620-EEAB-40FA-9D65-20B2672F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A11608-5D78-4394-A8F6-81B8BD4E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AA171-7500-4D2A-B5B6-C5ACCB4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A9CFE-63DE-4952-A90C-9290710D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48EE4-5B66-48BD-9E03-6BC3CD6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22EB-66A4-46AD-9B92-FC55B88A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28C765-7208-4BEE-98F9-83A9C319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89A58-8FA9-4BC2-BA86-00529737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F5B0A4-5DB7-4BF3-AF30-97564B0D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1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715D93-93A8-4F4D-A496-B02030B9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0BB3E-5F78-487D-9B64-F7AD008F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4168E-C15A-412F-B36C-053E85A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D66C-9ABF-4C0F-BDF7-E322FC4E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C4012-96BF-4E73-80DD-23F382A3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85E86-908B-4D95-A569-811C590B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BCED4-9C1D-4856-AB77-CF0874C0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544C5-F3EA-4A0D-97FB-7E9E6DF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FD31E-DD2A-4C8E-8574-FF6094D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43C6-B759-456C-AC37-0491DE5F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5C67F-5CC0-49E7-9701-557B7BD0F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3A475-3C10-49D3-93CA-57228DBE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DF22-880C-4EFB-A109-FC794B27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E4193-397A-48DD-981A-8D8E3BC3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953E1-70A8-4289-ADB9-6D243114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A0084-AC90-43C4-9090-BAEB45C9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6B994-7132-4D51-AB3A-2C22A615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CC758-BB4A-4D76-8C89-FEC353207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9AB4-0009-4D37-BF4E-8AABDB00C2CE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8641C-57D8-4624-9821-824B23C3C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1B9FC-70B0-478C-A773-86FB94FE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FA6-D84F-4BE7-927D-3BA4A35B9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84E533-C4B2-45DC-AE07-F7751465940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860019-3D65-45B3-A2C8-7A4D90AB7609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D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BF2991-6C87-4AA9-A82C-F144A1197ACE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687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6487EE-4BF8-418E-9687-EEF8A0FEF29F}"/>
                </a:ext>
              </a:extLst>
            </p:cNvPr>
            <p:cNvSpPr/>
            <p:nvPr/>
          </p:nvSpPr>
          <p:spPr>
            <a:xfrm>
              <a:off x="411479" y="376187"/>
              <a:ext cx="11369041" cy="6105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3767AFA9-9AF2-4217-8EBA-38C73B4B067B}"/>
                </a:ext>
              </a:extLst>
            </p:cNvPr>
            <p:cNvSpPr/>
            <p:nvPr/>
          </p:nvSpPr>
          <p:spPr>
            <a:xfrm rot="16200000">
              <a:off x="10009473" y="4918109"/>
              <a:ext cx="1867300" cy="1867300"/>
            </a:xfrm>
            <a:prstGeom prst="rtTriangle">
              <a:avLst/>
            </a:prstGeom>
            <a:solidFill>
              <a:srgbClr val="687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093087-AAA1-46C6-AD0D-7BB56855B09A}"/>
              </a:ext>
            </a:extLst>
          </p:cNvPr>
          <p:cNvSpPr txBox="1"/>
          <p:nvPr/>
        </p:nvSpPr>
        <p:spPr>
          <a:xfrm>
            <a:off x="987034" y="1994411"/>
            <a:ext cx="8763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6876B2"/>
                </a:solidFill>
              </a:rPr>
              <a:t>토이 프로젝트 </a:t>
            </a:r>
            <a:endParaRPr lang="en-US" altLang="ko-KR" sz="4800" b="1" dirty="0">
              <a:solidFill>
                <a:srgbClr val="6876B2"/>
              </a:solidFill>
            </a:endParaRPr>
          </a:p>
          <a:p>
            <a:r>
              <a:rPr lang="en-US" altLang="ko-KR" sz="4800" b="1" dirty="0">
                <a:solidFill>
                  <a:srgbClr val="6876B2"/>
                </a:solidFill>
              </a:rPr>
              <a:t>1</a:t>
            </a:r>
            <a:r>
              <a:rPr lang="ko-KR" altLang="en-US" sz="4800" b="1" dirty="0">
                <a:solidFill>
                  <a:srgbClr val="6876B2"/>
                </a:solidFill>
              </a:rPr>
              <a:t>차 회의 기획안</a:t>
            </a:r>
            <a:endParaRPr lang="en-US" altLang="ko-KR" sz="4800" b="1" dirty="0">
              <a:solidFill>
                <a:srgbClr val="6876B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27961-8EAB-46B8-B8BE-5F5A7E5A4A6B}"/>
              </a:ext>
            </a:extLst>
          </p:cNvPr>
          <p:cNvSpPr txBox="1"/>
          <p:nvPr/>
        </p:nvSpPr>
        <p:spPr>
          <a:xfrm>
            <a:off x="987034" y="3734574"/>
            <a:ext cx="5790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선정된 주제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로그인</a:t>
            </a:r>
            <a:r>
              <a:rPr lang="en-US" altLang="ko-KR" sz="2800" dirty="0">
                <a:solidFill>
                  <a:schemeClr val="tx1"/>
                </a:solidFill>
              </a:rPr>
              <a:t>/</a:t>
            </a:r>
            <a:r>
              <a:rPr lang="ko-KR" altLang="en-US" sz="2800" dirty="0">
                <a:solidFill>
                  <a:schemeClr val="tx1"/>
                </a:solidFill>
              </a:rPr>
              <a:t>회원가입 스토리보드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AD6D0-2EED-443C-BC08-92D1A6C24E5D}"/>
              </a:ext>
            </a:extLst>
          </p:cNvPr>
          <p:cNvSpPr txBox="1"/>
          <p:nvPr/>
        </p:nvSpPr>
        <p:spPr>
          <a:xfrm>
            <a:off x="9574595" y="5221659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/>
                </a:solidFill>
              </a:rPr>
              <a:t>김서현</a:t>
            </a:r>
            <a:endParaRPr lang="ko-KR" altLang="en-US" sz="2800" dirty="0"/>
          </a:p>
        </p:txBody>
      </p:sp>
      <p:sp>
        <p:nvSpPr>
          <p:cNvPr id="19" name="부분 원형 18">
            <a:extLst>
              <a:ext uri="{FF2B5EF4-FFF2-40B4-BE49-F238E27FC236}">
                <a16:creationId xmlns:a16="http://schemas.microsoft.com/office/drawing/2014/main" id="{BF64CD5E-5236-4D5E-8B4E-1975FB36FAB5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860019-3D65-45B3-A2C8-7A4D90AB76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F2991-6C87-4AA9-A82C-F144A1197ACE}"/>
              </a:ext>
            </a:extLst>
          </p:cNvPr>
          <p:cNvSpPr/>
          <p:nvPr/>
        </p:nvSpPr>
        <p:spPr>
          <a:xfrm>
            <a:off x="0" y="3438624"/>
            <a:ext cx="12192000" cy="3429000"/>
          </a:xfrm>
          <a:prstGeom prst="rect">
            <a:avLst/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487EE-4BF8-418E-9687-EEF8A0FEF29F}"/>
              </a:ext>
            </a:extLst>
          </p:cNvPr>
          <p:cNvSpPr/>
          <p:nvPr/>
        </p:nvSpPr>
        <p:spPr>
          <a:xfrm>
            <a:off x="411479" y="376187"/>
            <a:ext cx="11369041" cy="610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458A2049-9D51-4127-A7DD-03B4E494FC51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DA6BD-C013-4697-A039-E4DFDAEF3D28}"/>
              </a:ext>
            </a:extLst>
          </p:cNvPr>
          <p:cNvSpPr txBox="1"/>
          <p:nvPr/>
        </p:nvSpPr>
        <p:spPr>
          <a:xfrm>
            <a:off x="812174" y="1624040"/>
            <a:ext cx="9669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</a:rPr>
              <a:t>기획 이유</a:t>
            </a:r>
            <a:endParaRPr lang="en-US" altLang="ko-KR" sz="2400" b="1" dirty="0">
              <a:solidFill>
                <a:srgbClr val="5067BC"/>
              </a:solidFill>
            </a:endParaRPr>
          </a:p>
          <a:p>
            <a:r>
              <a:rPr lang="ko-KR" altLang="en-US" b="0" i="0" dirty="0">
                <a:effectLst/>
                <a:latin typeface="Söhne"/>
              </a:rPr>
              <a:t>여행을 즐기는 사용자들이 여행 경험을 기록하고 공유할 수 있는 서비스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b="0" i="0" dirty="0">
              <a:effectLst/>
              <a:latin typeface="Söhne"/>
            </a:endParaRPr>
          </a:p>
          <a:p>
            <a:r>
              <a:rPr lang="ko-KR" altLang="en-US" b="0" i="0" dirty="0">
                <a:effectLst/>
                <a:latin typeface="Söhne"/>
              </a:rPr>
              <a:t>다른 사용자들 과의 소통을 통해 더 효율적인 여행 일정을 계획할 수 있음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b="0" i="0" dirty="0">
              <a:effectLst/>
              <a:latin typeface="Söhne"/>
            </a:endParaRPr>
          </a:p>
          <a:p>
            <a:r>
              <a:rPr lang="ko-KR" altLang="en-US" dirty="0">
                <a:latin typeface="+mn-ea"/>
              </a:rPr>
              <a:t>매달 사람들이 어떤 장소로 여행을 많이 가는지 확인할 수 있으며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ko-KR" altLang="en-US" dirty="0">
                <a:latin typeface="+mn-ea"/>
              </a:rPr>
              <a:t>해당 여행지에 대한 정보를 얻을 수 있다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C6FC4-F37C-44A9-AF3C-62E94E8ACB87}"/>
              </a:ext>
            </a:extLst>
          </p:cNvPr>
          <p:cNvSpPr txBox="1"/>
          <p:nvPr/>
        </p:nvSpPr>
        <p:spPr>
          <a:xfrm>
            <a:off x="812173" y="4239348"/>
            <a:ext cx="9669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  <a:latin typeface="+mn-ea"/>
              </a:rPr>
              <a:t>타겟 고객</a:t>
            </a:r>
            <a:endParaRPr lang="en-US" altLang="ko-KR" sz="2400" b="1" dirty="0">
              <a:solidFill>
                <a:srgbClr val="5067BC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dirty="0">
                <a:effectLst/>
                <a:latin typeface="+mn-ea"/>
              </a:rPr>
              <a:t>자신의 여행을 기록하고 싶은 사용자</a:t>
            </a:r>
            <a:endParaRPr lang="en-US" altLang="ko-KR" b="0" i="0" dirty="0">
              <a:effectLst/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b="0" i="0" dirty="0">
                <a:effectLst/>
                <a:latin typeface="+mn-ea"/>
              </a:rPr>
              <a:t>여행 계획을 짜는데 도움을 받고자 하는 사용자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-   </a:t>
            </a:r>
            <a:r>
              <a:rPr lang="ko-KR" altLang="en-US" dirty="0">
                <a:latin typeface="+mn-ea"/>
              </a:rPr>
              <a:t>사람들이 많이 가는 여행지로 여행을 가고 싶은 사용자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42EFE-29B2-4067-B598-AFD3E1ED39EC}"/>
              </a:ext>
            </a:extLst>
          </p:cNvPr>
          <p:cNvSpPr txBox="1"/>
          <p:nvPr/>
        </p:nvSpPr>
        <p:spPr>
          <a:xfrm>
            <a:off x="812174" y="718478"/>
            <a:ext cx="660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067BC"/>
                </a:solidFill>
              </a:rPr>
              <a:t>여행 일정 공유 및 후기 작성</a:t>
            </a:r>
            <a:endParaRPr lang="en-US" altLang="ko-KR" sz="3200" b="1" dirty="0">
              <a:solidFill>
                <a:srgbClr val="5067B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83F3B-1C22-47A1-9E28-207979DC0DDD}"/>
              </a:ext>
            </a:extLst>
          </p:cNvPr>
          <p:cNvSpPr txBox="1"/>
          <p:nvPr/>
        </p:nvSpPr>
        <p:spPr>
          <a:xfrm>
            <a:off x="9167484" y="376187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9547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860019-3D65-45B3-A2C8-7A4D90AB7609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F2991-6C87-4AA9-A82C-F144A1197ACE}"/>
              </a:ext>
            </a:extLst>
          </p:cNvPr>
          <p:cNvSpPr/>
          <p:nvPr/>
        </p:nvSpPr>
        <p:spPr>
          <a:xfrm>
            <a:off x="0" y="3438624"/>
            <a:ext cx="12192000" cy="3429000"/>
          </a:xfrm>
          <a:prstGeom prst="rect">
            <a:avLst/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487EE-4BF8-418E-9687-EEF8A0FEF29F}"/>
              </a:ext>
            </a:extLst>
          </p:cNvPr>
          <p:cNvSpPr/>
          <p:nvPr/>
        </p:nvSpPr>
        <p:spPr>
          <a:xfrm>
            <a:off x="411479" y="366562"/>
            <a:ext cx="11369041" cy="610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458A2049-9D51-4127-A7DD-03B4E494FC51}"/>
              </a:ext>
            </a:extLst>
          </p:cNvPr>
          <p:cNvSpPr/>
          <p:nvPr/>
        </p:nvSpPr>
        <p:spPr>
          <a:xfrm rot="16200000" flipV="1">
            <a:off x="9022082" y="-868501"/>
            <a:ext cx="2067826" cy="2184132"/>
          </a:xfrm>
          <a:prstGeom prst="pie">
            <a:avLst>
              <a:gd name="adj1" fmla="val 5379343"/>
              <a:gd name="adj2" fmla="val 16200000"/>
            </a:avLst>
          </a:prstGeom>
          <a:solidFill>
            <a:srgbClr val="687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D643-3623-49BA-9927-4D729A8F8478}"/>
              </a:ext>
            </a:extLst>
          </p:cNvPr>
          <p:cNvSpPr txBox="1"/>
          <p:nvPr/>
        </p:nvSpPr>
        <p:spPr>
          <a:xfrm>
            <a:off x="812174" y="1884406"/>
            <a:ext cx="106996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067BC"/>
                </a:solidFill>
                <a:latin typeface="+mn-ea"/>
              </a:rPr>
              <a:t>주요 기능</a:t>
            </a:r>
            <a:endParaRPr lang="en-US" altLang="ko-KR" sz="2400" b="1" dirty="0">
              <a:solidFill>
                <a:srgbClr val="5067BC"/>
              </a:solidFill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  </a:t>
            </a: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기록 업로드</a:t>
            </a:r>
            <a:r>
              <a:rPr lang="en-US" altLang="ko-KR" i="0" dirty="0">
                <a:effectLst/>
                <a:latin typeface="+mn-ea"/>
              </a:rPr>
              <a:t>:</a:t>
            </a:r>
            <a:r>
              <a:rPr lang="en-US" altLang="ko-KR" b="0" i="0" dirty="0">
                <a:effectLst/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사용자는 여행 장소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후기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사진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영상을 업로드하여 다녀온 여행에 대해 기록 가능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i="0" dirty="0"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평가 및 리뷰 작성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다녀온 여행지에 대한 별 점과 리뷰를 작성하여 다른 사용자들에게 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ko-KR" altLang="en-US" b="0" i="0" dirty="0">
                <a:effectLst/>
                <a:latin typeface="+mn-ea"/>
              </a:rPr>
              <a:t>    여행 정보를 제공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 일정 공유 및 추천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여행 일정 페이지에서 사용자들은 자신의 여행 일정을 작성하고</a:t>
            </a:r>
            <a:r>
              <a:rPr lang="en-US" altLang="ko-KR" b="0" i="0" dirty="0">
                <a:effectLst/>
                <a:latin typeface="+mn-ea"/>
              </a:rPr>
              <a:t>, </a:t>
            </a:r>
          </a:p>
          <a:p>
            <a:r>
              <a:rPr lang="en-US" altLang="ko-KR" b="0" i="0" dirty="0">
                <a:effectLst/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다른 사용자들에게 의견을 물어보며 일정을 수정할 수 있음</a:t>
            </a:r>
            <a:r>
              <a:rPr lang="en-US" altLang="ko-KR" b="0" i="0" dirty="0">
                <a:effectLst/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다녀온 여행 일정을 추천하는 게시글 작성도 가능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i="0" dirty="0">
                <a:effectLst/>
                <a:highlight>
                  <a:srgbClr val="D5E5FF"/>
                </a:highlight>
                <a:latin typeface="+mn-ea"/>
              </a:rPr>
              <a:t>여행지 랭킹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사용자들의 게시한 여행 일지를 바탕으로 이번 달 많이 간 여행지를 랭킹으로 확인이        </a:t>
            </a:r>
            <a:endParaRPr lang="en-US" altLang="ko-KR" b="0" i="0" dirty="0"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b="0" i="0" dirty="0">
                <a:effectLst/>
                <a:latin typeface="+mn-ea"/>
              </a:rPr>
              <a:t>가능하며 해당 여행지 클릭 시 사용자들이 작성한 해당 여행지에 대한 게시글을 볼 수 있음</a:t>
            </a:r>
            <a:endParaRPr lang="en-US" altLang="ko-KR" b="0" i="0" dirty="0">
              <a:effectLst/>
              <a:latin typeface="+mn-ea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B911A-66DE-443F-A624-4D73EB8BAEEC}"/>
              </a:ext>
            </a:extLst>
          </p:cNvPr>
          <p:cNvSpPr txBox="1"/>
          <p:nvPr/>
        </p:nvSpPr>
        <p:spPr>
          <a:xfrm>
            <a:off x="812174" y="718478"/>
            <a:ext cx="660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5067BC"/>
                </a:solidFill>
              </a:rPr>
              <a:t>여행 일정 공유 및 후기 작성</a:t>
            </a:r>
            <a:endParaRPr lang="en-US" altLang="ko-KR" sz="3200" b="1" dirty="0">
              <a:solidFill>
                <a:srgbClr val="5067B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13DFC-E721-499D-B714-BB6C954F54AE}"/>
              </a:ext>
            </a:extLst>
          </p:cNvPr>
          <p:cNvSpPr txBox="1"/>
          <p:nvPr/>
        </p:nvSpPr>
        <p:spPr>
          <a:xfrm>
            <a:off x="9167484" y="376187"/>
            <a:ext cx="177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7216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/>
        </p:nvGraphicFramePr>
        <p:xfrm>
          <a:off x="231006" y="190277"/>
          <a:ext cx="11867950" cy="74168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페이지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231005" y="1078029"/>
          <a:ext cx="8556859" cy="558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859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5896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9698658-AC1B-4AEA-9B89-67DD63F9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35413"/>
              </p:ext>
            </p:extLst>
          </p:nvPr>
        </p:nvGraphicFramePr>
        <p:xfrm>
          <a:off x="8923689" y="1078028"/>
          <a:ext cx="3175267" cy="5663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446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46792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Description (</a:t>
                      </a:r>
                      <a:r>
                        <a:rPr lang="ko-KR" altLang="en-US" sz="1600" dirty="0"/>
                        <a:t>화면 설명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4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입력 란에 </a:t>
                      </a:r>
                      <a:endParaRPr lang="en-US" altLang="ko-KR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텍스트 작성</a:t>
                      </a:r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4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다른 소셜 로그인 추가 및 수정 예정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4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4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4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423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05857"/>
                  </a:ext>
                </a:extLst>
              </a:tr>
              <a:tr h="184826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C71BDF-CB44-43F1-87DE-1DA13690B672}"/>
              </a:ext>
            </a:extLst>
          </p:cNvPr>
          <p:cNvSpPr txBox="1"/>
          <p:nvPr/>
        </p:nvSpPr>
        <p:spPr>
          <a:xfrm>
            <a:off x="3782729" y="20501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로그인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AE273CA-BF96-44A6-AA9A-EFA1310D8A46}"/>
              </a:ext>
            </a:extLst>
          </p:cNvPr>
          <p:cNvGraphicFramePr>
            <a:graphicFrameLocks noGrp="1"/>
          </p:cNvGraphicFramePr>
          <p:nvPr/>
        </p:nvGraphicFramePr>
        <p:xfrm>
          <a:off x="2166822" y="2769846"/>
          <a:ext cx="4185920" cy="84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92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아이디를 입력해주세요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  <a:tr h="424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입력해주세요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2861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DD683B-7579-492C-A977-332DC11785CF}"/>
              </a:ext>
            </a:extLst>
          </p:cNvPr>
          <p:cNvGraphicFramePr>
            <a:graphicFrameLocks noGrp="1"/>
          </p:cNvGraphicFramePr>
          <p:nvPr/>
        </p:nvGraphicFramePr>
        <p:xfrm>
          <a:off x="2166822" y="3929794"/>
          <a:ext cx="4185920" cy="42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92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A3F7E4-5E9C-42AC-94CE-3283B0AF9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"/>
          <a:stretch/>
        </p:blipFill>
        <p:spPr>
          <a:xfrm>
            <a:off x="4175632" y="4558243"/>
            <a:ext cx="2177110" cy="466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BA81CC-1737-4633-BEC1-CCB1E6F19386}"/>
              </a:ext>
            </a:extLst>
          </p:cNvPr>
          <p:cNvSpPr txBox="1"/>
          <p:nvPr/>
        </p:nvSpPr>
        <p:spPr>
          <a:xfrm>
            <a:off x="2070569" y="4654062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구글로 간편 로그인하기</a:t>
            </a:r>
          </a:p>
        </p:txBody>
      </p:sp>
      <p:sp>
        <p:nvSpPr>
          <p:cNvPr id="19" name="모서리가 둥근 직사각형 87">
            <a:extLst>
              <a:ext uri="{FF2B5EF4-FFF2-40B4-BE49-F238E27FC236}">
                <a16:creationId xmlns:a16="http://schemas.microsoft.com/office/drawing/2014/main" id="{F3FFBC54-D570-42A9-B93B-8D1FAE6F9482}"/>
              </a:ext>
            </a:extLst>
          </p:cNvPr>
          <p:cNvSpPr/>
          <p:nvPr/>
        </p:nvSpPr>
        <p:spPr>
          <a:xfrm>
            <a:off x="6370737" y="3194473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A658E4-388A-4602-A242-1AEE5CD757CF}"/>
              </a:ext>
            </a:extLst>
          </p:cNvPr>
          <p:cNvSpPr/>
          <p:nvPr/>
        </p:nvSpPr>
        <p:spPr>
          <a:xfrm>
            <a:off x="2070569" y="2690416"/>
            <a:ext cx="4378357" cy="103555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89">
            <a:extLst>
              <a:ext uri="{FF2B5EF4-FFF2-40B4-BE49-F238E27FC236}">
                <a16:creationId xmlns:a16="http://schemas.microsoft.com/office/drawing/2014/main" id="{DA0A0656-46AC-4388-BBA8-CCF0FECACCBE}"/>
              </a:ext>
            </a:extLst>
          </p:cNvPr>
          <p:cNvSpPr/>
          <p:nvPr/>
        </p:nvSpPr>
        <p:spPr>
          <a:xfrm>
            <a:off x="6323249" y="474530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F5B3E0-5769-427A-B9AF-44EA5CD86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13664"/>
              </p:ext>
            </p:extLst>
          </p:nvPr>
        </p:nvGraphicFramePr>
        <p:xfrm>
          <a:off x="4175632" y="5182470"/>
          <a:ext cx="2177110" cy="46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711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664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50" dirty="0">
                          <a:solidFill>
                            <a:sysClr val="windowText" lastClr="000000"/>
                          </a:solidFill>
                        </a:rPr>
                        <a:t>이메일로 가입하기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15EDA07-AD1F-48BE-9F84-54832C1F69C3}"/>
              </a:ext>
            </a:extLst>
          </p:cNvPr>
          <p:cNvSpPr txBox="1"/>
          <p:nvPr/>
        </p:nvSpPr>
        <p:spPr>
          <a:xfrm>
            <a:off x="2070569" y="5258376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이메일로 회원가입하기</a:t>
            </a:r>
          </a:p>
        </p:txBody>
      </p:sp>
    </p:spTree>
    <p:extLst>
      <p:ext uri="{BB962C8B-B14F-4D97-AF65-F5344CB8AC3E}">
        <p14:creationId xmlns:p14="http://schemas.microsoft.com/office/powerpoint/2010/main" val="152001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01727A-9EB1-426B-9BF1-CAC11C5DAF7C}"/>
              </a:ext>
            </a:extLst>
          </p:cNvPr>
          <p:cNvGraphicFramePr>
            <a:graphicFrameLocks noGrp="1"/>
          </p:cNvGraphicFramePr>
          <p:nvPr/>
        </p:nvGraphicFramePr>
        <p:xfrm>
          <a:off x="231006" y="190277"/>
          <a:ext cx="11867950" cy="741680"/>
        </p:xfrm>
        <a:graphic>
          <a:graphicData uri="http://schemas.openxmlformats.org/drawingml/2006/table">
            <a:tbl>
              <a:tblPr firstRow="1" bandRow="1"/>
              <a:tblGrid>
                <a:gridCol w="1530417">
                  <a:extLst>
                    <a:ext uri="{9D8B030D-6E8A-4147-A177-3AD203B41FA5}">
                      <a16:colId xmlns:a16="http://schemas.microsoft.com/office/drawing/2014/main" val="3881091797"/>
                    </a:ext>
                  </a:extLst>
                </a:gridCol>
                <a:gridCol w="10337533">
                  <a:extLst>
                    <a:ext uri="{9D8B030D-6E8A-4147-A177-3AD203B41FA5}">
                      <a16:colId xmlns:a16="http://schemas.microsoft.com/office/drawing/2014/main" val="3333567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명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 페이지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경로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770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8BDA773-4185-497F-AA04-91ABBECBB8FF}"/>
              </a:ext>
            </a:extLst>
          </p:cNvPr>
          <p:cNvGraphicFramePr>
            <a:graphicFrameLocks noGrp="1"/>
          </p:cNvGraphicFramePr>
          <p:nvPr/>
        </p:nvGraphicFramePr>
        <p:xfrm>
          <a:off x="231005" y="1078029"/>
          <a:ext cx="8556859" cy="558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859">
                  <a:extLst>
                    <a:ext uri="{9D8B030D-6E8A-4147-A177-3AD203B41FA5}">
                      <a16:colId xmlns:a16="http://schemas.microsoft.com/office/drawing/2014/main" val="1086330627"/>
                    </a:ext>
                  </a:extLst>
                </a:gridCol>
              </a:tblGrid>
              <a:tr h="55896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41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24D7F0-9791-4DCB-A75B-83367FC30A8E}"/>
              </a:ext>
            </a:extLst>
          </p:cNvPr>
          <p:cNvSpPr txBox="1"/>
          <p:nvPr/>
        </p:nvSpPr>
        <p:spPr>
          <a:xfrm>
            <a:off x="3782729" y="2050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회원가입</a:t>
            </a: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2741E7F-77DE-4A73-B3F5-44887381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04265"/>
              </p:ext>
            </p:extLst>
          </p:nvPr>
        </p:nvGraphicFramePr>
        <p:xfrm>
          <a:off x="8923689" y="1078028"/>
          <a:ext cx="3175267" cy="6681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446">
                  <a:extLst>
                    <a:ext uri="{9D8B030D-6E8A-4147-A177-3AD203B41FA5}">
                      <a16:colId xmlns:a16="http://schemas.microsoft.com/office/drawing/2014/main" val="1408997941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722027093"/>
                    </a:ext>
                  </a:extLst>
                </a:gridCol>
              </a:tblGrid>
              <a:tr h="42327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Description (</a:t>
                      </a:r>
                      <a:r>
                        <a:rPr lang="ko-KR" altLang="en-US" sz="1600" dirty="0"/>
                        <a:t>화면 설명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17459"/>
                  </a:ext>
                </a:extLst>
              </a:tr>
              <a:tr h="49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입력 란에 </a:t>
                      </a:r>
                      <a:endParaRPr lang="en-US" altLang="ko-KR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텍스트 작성</a:t>
                      </a:r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25674"/>
                  </a:ext>
                </a:extLst>
              </a:tr>
              <a:tr h="126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비밀번호가 일치하지 않으면 회원가입 버튼을 눌렀을 때 </a:t>
                      </a:r>
                      <a:r>
                        <a:rPr lang="en-US" altLang="ko-KR" sz="1500" dirty="0"/>
                        <a:t>“</a:t>
                      </a:r>
                      <a:r>
                        <a:rPr lang="ko-KR" altLang="en-US" sz="1500" dirty="0"/>
                        <a:t>입력한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비밀번호가 일치하지 않습니다</a:t>
                      </a:r>
                      <a:r>
                        <a:rPr lang="en-US" altLang="ko-KR" sz="1500" dirty="0"/>
                        <a:t>“ </a:t>
                      </a:r>
                      <a:r>
                        <a:rPr lang="ko-KR" altLang="en-US" sz="1500" dirty="0"/>
                        <a:t>문구를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alert</a:t>
                      </a:r>
                      <a:r>
                        <a:rPr lang="ko-KR" altLang="en-US" sz="1500" dirty="0"/>
                        <a:t>창에 표시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43446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형태로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15</a:t>
                      </a:r>
                      <a:r>
                        <a:rPr lang="ko-KR" altLang="en-US" sz="1500" dirty="0"/>
                        <a:t>세 미만</a:t>
                      </a:r>
                      <a:r>
                        <a:rPr lang="en-US" altLang="ko-KR" sz="1500" dirty="0"/>
                        <a:t>/16-20</a:t>
                      </a:r>
                      <a:r>
                        <a:rPr lang="ko-KR" altLang="en-US" sz="1500" dirty="0"/>
                        <a:t>세</a:t>
                      </a:r>
                      <a:r>
                        <a:rPr lang="en-US" altLang="ko-KR" sz="1500" dirty="0"/>
                        <a:t>/</a:t>
                      </a:r>
                    </a:p>
                    <a:p>
                      <a:pPr latinLnBrk="1"/>
                      <a:r>
                        <a:rPr lang="en-US" altLang="ko-KR" sz="1500" dirty="0"/>
                        <a:t>21-25</a:t>
                      </a:r>
                      <a:r>
                        <a:rPr lang="ko-KR" altLang="en-US" sz="1500" dirty="0"/>
                        <a:t>세</a:t>
                      </a:r>
                      <a:r>
                        <a:rPr lang="en-US" altLang="ko-KR" sz="1500" dirty="0"/>
                        <a:t>/26-30</a:t>
                      </a:r>
                      <a:r>
                        <a:rPr lang="ko-KR" altLang="en-US" sz="1500" dirty="0"/>
                        <a:t>세</a:t>
                      </a:r>
                      <a:r>
                        <a:rPr lang="en-US" altLang="ko-KR" sz="1500" dirty="0"/>
                        <a:t>/31-35</a:t>
                      </a:r>
                      <a:r>
                        <a:rPr lang="ko-KR" altLang="en-US" sz="1500" dirty="0"/>
                        <a:t>세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등 </a:t>
                      </a:r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세 단위로 나누어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나타냄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46449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25850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35945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04968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05857"/>
                  </a:ext>
                </a:extLst>
              </a:tr>
              <a:tr h="13681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65424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AD4BECE-0E59-43DF-A1B8-971925F83BB5}"/>
              </a:ext>
            </a:extLst>
          </p:cNvPr>
          <p:cNvGraphicFramePr>
            <a:graphicFrameLocks noGrp="1"/>
          </p:cNvGraphicFramePr>
          <p:nvPr/>
        </p:nvGraphicFramePr>
        <p:xfrm>
          <a:off x="2024761" y="2708842"/>
          <a:ext cx="495248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456">
                  <a:extLst>
                    <a:ext uri="{9D8B030D-6E8A-4147-A177-3AD203B41FA5}">
                      <a16:colId xmlns:a16="http://schemas.microsoft.com/office/drawing/2014/main" val="761033065"/>
                    </a:ext>
                  </a:extLst>
                </a:gridCol>
                <a:gridCol w="3618025">
                  <a:extLst>
                    <a:ext uri="{9D8B030D-6E8A-4147-A177-3AD203B41FA5}">
                      <a16:colId xmlns:a16="http://schemas.microsoft.com/office/drawing/2014/main" val="421731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이메일을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8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아이디를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14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</a:t>
                      </a:r>
                      <a:r>
                        <a:rPr lang="en-US" altLang="ko-KR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이상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5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한 번 더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43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이름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OO</a:t>
                      </a:r>
                      <a:r>
                        <a:rPr lang="ko-KR" altLang="en-US" sz="140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에서 사용하실 이름을 입력해주세요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33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66795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0D1C564-125B-427D-A88B-FAE9696321D0}"/>
              </a:ext>
            </a:extLst>
          </p:cNvPr>
          <p:cNvSpPr/>
          <p:nvPr/>
        </p:nvSpPr>
        <p:spPr>
          <a:xfrm>
            <a:off x="3430845" y="4579972"/>
            <a:ext cx="1197810" cy="302256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   선택    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v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84DCDE-26A8-4F04-8A78-9AA8F02D1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74847"/>
              </p:ext>
            </p:extLst>
          </p:nvPr>
        </p:nvGraphicFramePr>
        <p:xfrm>
          <a:off x="2051832" y="5212478"/>
          <a:ext cx="4635100" cy="424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100">
                  <a:extLst>
                    <a:ext uri="{9D8B030D-6E8A-4147-A177-3AD203B41FA5}">
                      <a16:colId xmlns:a16="http://schemas.microsoft.com/office/drawing/2014/main" val="3317137905"/>
                    </a:ext>
                  </a:extLst>
                </a:gridCol>
              </a:tblGrid>
              <a:tr h="424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6488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9E4D00-E292-4641-A8BF-8BF53BA32FCD}"/>
              </a:ext>
            </a:extLst>
          </p:cNvPr>
          <p:cNvSpPr/>
          <p:nvPr/>
        </p:nvSpPr>
        <p:spPr>
          <a:xfrm>
            <a:off x="2033193" y="2708848"/>
            <a:ext cx="4672380" cy="178914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87">
            <a:extLst>
              <a:ext uri="{FF2B5EF4-FFF2-40B4-BE49-F238E27FC236}">
                <a16:creationId xmlns:a16="http://schemas.microsoft.com/office/drawing/2014/main" id="{1D2C02EE-4FEF-4FF3-A6FB-368F28506CC3}"/>
              </a:ext>
            </a:extLst>
          </p:cNvPr>
          <p:cNvSpPr/>
          <p:nvPr/>
        </p:nvSpPr>
        <p:spPr>
          <a:xfrm>
            <a:off x="6616599" y="3004188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99078-8EF9-4D00-88F8-3241A283F8E0}"/>
              </a:ext>
            </a:extLst>
          </p:cNvPr>
          <p:cNvSpPr/>
          <p:nvPr/>
        </p:nvSpPr>
        <p:spPr>
          <a:xfrm>
            <a:off x="2033193" y="4540580"/>
            <a:ext cx="4672379" cy="42462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89">
            <a:extLst>
              <a:ext uri="{FF2B5EF4-FFF2-40B4-BE49-F238E27FC236}">
                <a16:creationId xmlns:a16="http://schemas.microsoft.com/office/drawing/2014/main" id="{166678C2-B11E-4D3C-9DC2-A10F1E48D262}"/>
              </a:ext>
            </a:extLst>
          </p:cNvPr>
          <p:cNvSpPr/>
          <p:nvPr/>
        </p:nvSpPr>
        <p:spPr>
          <a:xfrm>
            <a:off x="6277208" y="3872876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98">
            <a:extLst>
              <a:ext uri="{FF2B5EF4-FFF2-40B4-BE49-F238E27FC236}">
                <a16:creationId xmlns:a16="http://schemas.microsoft.com/office/drawing/2014/main" id="{8BDBE67F-ACD6-456B-AEAE-F272B97284B1}"/>
              </a:ext>
            </a:extLst>
          </p:cNvPr>
          <p:cNvSpPr/>
          <p:nvPr/>
        </p:nvSpPr>
        <p:spPr>
          <a:xfrm>
            <a:off x="6616598" y="4656072"/>
            <a:ext cx="194811" cy="2165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31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342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김서현</dc:creator>
  <cp:lastModifiedBy>김서현</cp:lastModifiedBy>
  <cp:revision>8</cp:revision>
  <dcterms:created xsi:type="dcterms:W3CDTF">2023-12-27T15:48:45Z</dcterms:created>
  <dcterms:modified xsi:type="dcterms:W3CDTF">2023-12-27T15:59:47Z</dcterms:modified>
</cp:coreProperties>
</file>