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342" r:id="rId5"/>
    <p:sldId id="359" r:id="rId6"/>
    <p:sldId id="390" r:id="rId7"/>
    <p:sldId id="391" r:id="rId8"/>
    <p:sldId id="396" r:id="rId9"/>
    <p:sldId id="384" r:id="rId10"/>
    <p:sldId id="385" r:id="rId11"/>
    <p:sldId id="388" r:id="rId12"/>
    <p:sldId id="382" r:id="rId13"/>
    <p:sldId id="386" r:id="rId14"/>
    <p:sldId id="383" r:id="rId15"/>
    <p:sldId id="394" r:id="rId16"/>
    <p:sldId id="395" r:id="rId17"/>
    <p:sldId id="387" r:id="rId18"/>
    <p:sldId id="389" r:id="rId19"/>
    <p:sldId id="378" r:id="rId20"/>
    <p:sldId id="3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804" autoAdjust="0"/>
  </p:normalViewPr>
  <p:slideViewPr>
    <p:cSldViewPr snapToGrid="0" snapToObjects="1" showGuides="1">
      <p:cViewPr varScale="1">
        <p:scale>
          <a:sx n="96" d="100"/>
          <a:sy n="96" d="100"/>
        </p:scale>
        <p:origin x="1152"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11/14/2024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11/14/2024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7EE06-A8E7-92CE-7548-D9E7C7D8FA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65A7FD-764C-AEE9-8637-1A60015361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FD6885-B82E-1AA5-608F-4F6D2BBE80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CF0111-5FED-A8DB-87B4-424DF5026823}"/>
              </a:ext>
            </a:extLst>
          </p:cNvPr>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1737002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60FAE-9FFE-6341-5391-3A735DE425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9C5EAC-47BC-8F42-93E8-B34853DF2E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6D6C79-D6DE-8927-01D2-2F06DD509B1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7A0F877-8A07-505C-15EC-C5F67CB8DDD6}"/>
              </a:ext>
            </a:extLst>
          </p:cNvPr>
          <p:cNvSpPr>
            <a:spLocks noGrp="1"/>
          </p:cNvSpPr>
          <p:nvPr>
            <p:ph type="sldNum" sz="quarter" idx="5"/>
          </p:nvPr>
        </p:nvSpPr>
        <p:spPr/>
        <p:txBody>
          <a:bodyPr/>
          <a:lstStyle/>
          <a:p>
            <a:fld id="{DEF75CB5-5666-5049-9AE0-38EFD385C21E}" type="slidenum">
              <a:rPr lang="en-US" smtClean="0"/>
              <a:t>13</a:t>
            </a:fld>
            <a:endParaRPr lang="en-US" dirty="0"/>
          </a:p>
        </p:txBody>
      </p:sp>
    </p:spTree>
    <p:extLst>
      <p:ext uri="{BB962C8B-B14F-4D97-AF65-F5344CB8AC3E}">
        <p14:creationId xmlns:p14="http://schemas.microsoft.com/office/powerpoint/2010/main" val="1140709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C29B66-FDF2-3D9A-2DEA-257E2118DB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0A388F-0103-F96C-CC99-C621D8ECB7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C8B093-A859-09A7-6ECA-D6EAE0D621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DCAC57-8073-D79E-D6B8-09586C64CDD8}"/>
              </a:ext>
            </a:extLst>
          </p:cNvPr>
          <p:cNvSpPr>
            <a:spLocks noGrp="1"/>
          </p:cNvSpPr>
          <p:nvPr>
            <p:ph type="sldNum" sz="quarter" idx="5"/>
          </p:nvPr>
        </p:nvSpPr>
        <p:spPr/>
        <p:txBody>
          <a:bodyPr/>
          <a:lstStyle/>
          <a:p>
            <a:fld id="{DEF75CB5-5666-5049-9AE0-38EFD385C21E}" type="slidenum">
              <a:rPr lang="en-US" smtClean="0"/>
              <a:t>14</a:t>
            </a:fld>
            <a:endParaRPr lang="en-US" dirty="0"/>
          </a:p>
        </p:txBody>
      </p:sp>
    </p:spTree>
    <p:extLst>
      <p:ext uri="{BB962C8B-B14F-4D97-AF65-F5344CB8AC3E}">
        <p14:creationId xmlns:p14="http://schemas.microsoft.com/office/powerpoint/2010/main" val="589224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DA356-64F7-D175-522E-A9472CD9B4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26D552-DC13-9D7B-C484-E377741876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4E9DC4-AA84-5101-00ED-84A712F407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FD10DD-C327-DAA1-8DA8-D2E31EEB44E5}"/>
              </a:ext>
            </a:extLst>
          </p:cNvPr>
          <p:cNvSpPr>
            <a:spLocks noGrp="1"/>
          </p:cNvSpPr>
          <p:nvPr>
            <p:ph type="sldNum" sz="quarter" idx="5"/>
          </p:nvPr>
        </p:nvSpPr>
        <p:spPr/>
        <p:txBody>
          <a:bodyPr/>
          <a:lstStyle/>
          <a:p>
            <a:fld id="{DEF75CB5-5666-5049-9AE0-38EFD385C21E}" type="slidenum">
              <a:rPr lang="en-US" smtClean="0"/>
              <a:t>15</a:t>
            </a:fld>
            <a:endParaRPr lang="en-US" dirty="0"/>
          </a:p>
        </p:txBody>
      </p:sp>
    </p:spTree>
    <p:extLst>
      <p:ext uri="{BB962C8B-B14F-4D97-AF65-F5344CB8AC3E}">
        <p14:creationId xmlns:p14="http://schemas.microsoft.com/office/powerpoint/2010/main" val="2948890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16</a:t>
            </a:fld>
            <a:endParaRPr lang="en-US" dirty="0"/>
          </a:p>
        </p:txBody>
      </p:sp>
    </p:spTree>
    <p:extLst>
      <p:ext uri="{BB962C8B-B14F-4D97-AF65-F5344CB8AC3E}">
        <p14:creationId xmlns:p14="http://schemas.microsoft.com/office/powerpoint/2010/main" val="3765125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17</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168AC6-957D-3ECB-D913-34D91D050E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2198F9-CF72-CF41-E81A-8735453C4E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4EB33D-F9E4-F0D7-3B25-8E2FBB66184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Traditional Packaging is Outdated</a:t>
            </a:r>
          </a:p>
          <a:p>
            <a:endParaRPr lang="en-US" dirty="0"/>
          </a:p>
        </p:txBody>
      </p:sp>
      <p:sp>
        <p:nvSpPr>
          <p:cNvPr id="4" name="Slide Number Placeholder 3">
            <a:extLst>
              <a:ext uri="{FF2B5EF4-FFF2-40B4-BE49-F238E27FC236}">
                <a16:creationId xmlns:a16="http://schemas.microsoft.com/office/drawing/2014/main" id="{61629C12-8838-31D3-A545-96135FCC0F0F}"/>
              </a:ext>
            </a:extLst>
          </p:cNvPr>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3189039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7BB5BC-2AD9-CA35-A175-36A791C306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894BCB-EF1C-EDAD-F16E-5B5639357A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8BF59E-4A53-4FFB-B683-538198B5117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FD74C73-E8A6-07BE-62F8-9FC08DA3DE6B}"/>
              </a:ext>
            </a:extLst>
          </p:cNvPr>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797569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C65E8B-1C95-DDAF-9641-CAA783FC13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606800-EA06-DBD1-795B-8D5F434FFB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758266-E960-ECB0-3410-3BE207F6B5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B286279-AF98-7FD3-71AC-29607BC8248E}"/>
              </a:ext>
            </a:extLst>
          </p:cNvPr>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2540742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DFEC57-8C7D-349E-2323-F883973DE0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2E060B-F6BF-28AE-E9DF-99183695CB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317E0A-6F9C-0713-70FA-3A74C83F970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86275AD-33BD-5B1E-2FC9-C044B60A2E2D}"/>
              </a:ext>
            </a:extLst>
          </p:cNvPr>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3104708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F3A2AF-F3BF-1C91-128E-32DE3FF5F8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240787-82EF-F3E1-9FDE-D39A79E7EF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880B0E-8326-8990-91CF-83C9DD4A7A3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AAF5142-91B3-1082-2A94-2BE38C800D15}"/>
              </a:ext>
            </a:extLst>
          </p:cNvPr>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2520777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F84C7-3BBF-A949-0684-FBD4E03742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1B165E-B88C-C410-F4E9-AAD413D2E9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4F2694-21AC-0054-BEC3-0124A665BC5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C61E8FD-CD57-E7E6-C9B1-652DD1D3BA1A}"/>
              </a:ext>
            </a:extLst>
          </p:cNvPr>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3100552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1936CA-FD45-E7EF-B24B-A165B64162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E1143D-7DE5-CFAD-EDBF-675615EC5D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E4A9AE-E18B-4E96-3ACE-BF5525DFDA4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271CADE-52D8-C65E-0F02-AF732DDEF390}"/>
              </a:ext>
            </a:extLst>
          </p:cNvPr>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20871225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US" sz="4000" dirty="0"/>
              <a:t>Inspirational Dynamic Packaging </a:t>
            </a:r>
            <a:br>
              <a:rPr lang="en-US" sz="4000" dirty="0"/>
            </a:br>
            <a:r>
              <a:rPr lang="en-US" sz="4000" dirty="0"/>
              <a:t>with Generative AI</a:t>
            </a:r>
            <a:br>
              <a:rPr lang="en-US" sz="4000" dirty="0"/>
            </a:br>
            <a:endParaRPr lang="en-US" sz="4000" dirty="0"/>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a:lstStyle/>
          <a:p>
            <a:endParaRPr lang="en-US" sz="2800" dirty="0"/>
          </a:p>
          <a:p>
            <a:endParaRPr lang="en-US" sz="2800" dirty="0"/>
          </a:p>
          <a:p>
            <a:r>
              <a:rPr lang="en-US" sz="2800" dirty="0"/>
              <a:t>Powered by Camino Network</a:t>
            </a:r>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B23B07-01DC-02A5-A18C-BD7CFAD980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BBB38F-D406-0607-6E2B-6E8C599A965E}"/>
              </a:ext>
            </a:extLst>
          </p:cNvPr>
          <p:cNvSpPr>
            <a:spLocks noGrp="1"/>
          </p:cNvSpPr>
          <p:nvPr>
            <p:ph type="title"/>
          </p:nvPr>
        </p:nvSpPr>
        <p:spPr>
          <a:xfrm>
            <a:off x="733562" y="433906"/>
            <a:ext cx="10515601" cy="1327464"/>
          </a:xfrm>
        </p:spPr>
        <p:txBody>
          <a:bodyPr/>
          <a:lstStyle/>
          <a:p>
            <a:r>
              <a:rPr lang="en-US" dirty="0"/>
              <a:t>Real-World Applications</a:t>
            </a:r>
          </a:p>
        </p:txBody>
      </p:sp>
      <p:sp>
        <p:nvSpPr>
          <p:cNvPr id="3" name="Content Placeholder 2">
            <a:extLst>
              <a:ext uri="{FF2B5EF4-FFF2-40B4-BE49-F238E27FC236}">
                <a16:creationId xmlns:a16="http://schemas.microsoft.com/office/drawing/2014/main" id="{B3FE6819-40C2-BB3F-8778-E2FDFB2A38ED}"/>
              </a:ext>
            </a:extLst>
          </p:cNvPr>
          <p:cNvSpPr>
            <a:spLocks noGrp="1"/>
          </p:cNvSpPr>
          <p:nvPr>
            <p:ph sz="quarter" idx="36"/>
          </p:nvPr>
        </p:nvSpPr>
        <p:spPr>
          <a:xfrm>
            <a:off x="814301" y="2465535"/>
            <a:ext cx="10434861" cy="3427265"/>
          </a:xfrm>
        </p:spPr>
        <p:txBody>
          <a:bodyPr/>
          <a:lstStyle/>
          <a:p>
            <a:r>
              <a:rPr lang="en-US" b="1" dirty="0"/>
              <a:t>Travel Agencies &amp; OTAs</a:t>
            </a:r>
            <a:r>
              <a:rPr lang="en-US" dirty="0"/>
              <a:t>: Travel agencies and online platforms can integrate </a:t>
            </a:r>
            <a:r>
              <a:rPr lang="en-US" b="1" dirty="0"/>
              <a:t>Camino Messenger</a:t>
            </a:r>
            <a:r>
              <a:rPr lang="en-US" dirty="0"/>
              <a:t> to provide real-time, personalized travel experiences. This allows for better engagement, faster response times, and higher conversion rates.</a:t>
            </a:r>
          </a:p>
          <a:p>
            <a:r>
              <a:rPr lang="en-US" b="1" dirty="0"/>
              <a:t>Tour Operators</a:t>
            </a:r>
            <a:r>
              <a:rPr lang="en-US" dirty="0"/>
              <a:t>: Tour operators can use the </a:t>
            </a:r>
            <a:r>
              <a:rPr lang="en-US" b="1" dirty="0"/>
              <a:t>Camino Messenger</a:t>
            </a:r>
            <a:r>
              <a:rPr lang="en-US" dirty="0"/>
              <a:t> to dynamically adjust packages based on demand, availability, and customer behavior.</a:t>
            </a:r>
          </a:p>
          <a:p>
            <a:r>
              <a:rPr lang="en-US" b="1" dirty="0"/>
              <a:t>Local Experience Discovery &amp; Booking</a:t>
            </a:r>
            <a:r>
              <a:rPr lang="en-US" dirty="0"/>
              <a:t>: Recommend and book local experiences that align with the traveler’s preferences and itinerary, such as local tours, cooking classes, or tickets to events, concerts or festivals.</a:t>
            </a:r>
          </a:p>
        </p:txBody>
      </p:sp>
      <p:sp>
        <p:nvSpPr>
          <p:cNvPr id="4" name="Slide Number Placeholder 3">
            <a:extLst>
              <a:ext uri="{FF2B5EF4-FFF2-40B4-BE49-F238E27FC236}">
                <a16:creationId xmlns:a16="http://schemas.microsoft.com/office/drawing/2014/main" id="{B880C6EA-5A02-BA1C-77EA-F738D9E6C8C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10</a:t>
            </a:fld>
            <a:endParaRPr lang="en-US" dirty="0"/>
          </a:p>
        </p:txBody>
      </p:sp>
    </p:spTree>
    <p:extLst>
      <p:ext uri="{BB962C8B-B14F-4D97-AF65-F5344CB8AC3E}">
        <p14:creationId xmlns:p14="http://schemas.microsoft.com/office/powerpoint/2010/main" val="122827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770B67-8A92-3060-E1E1-8F8C09C182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7D8D45-419F-479B-B4C4-BC09F74AF93F}"/>
              </a:ext>
            </a:extLst>
          </p:cNvPr>
          <p:cNvSpPr>
            <a:spLocks noGrp="1"/>
          </p:cNvSpPr>
          <p:nvPr>
            <p:ph type="title"/>
          </p:nvPr>
        </p:nvSpPr>
        <p:spPr>
          <a:xfrm>
            <a:off x="2399620" y="162560"/>
            <a:ext cx="8843050" cy="1616904"/>
          </a:xfrm>
        </p:spPr>
        <p:txBody>
          <a:bodyPr/>
          <a:lstStyle/>
          <a:p>
            <a:r>
              <a:rPr lang="en-US" dirty="0"/>
              <a:t>Market Opportunity</a:t>
            </a:r>
          </a:p>
        </p:txBody>
      </p:sp>
      <p:sp>
        <p:nvSpPr>
          <p:cNvPr id="3" name="Content Placeholder 2">
            <a:extLst>
              <a:ext uri="{FF2B5EF4-FFF2-40B4-BE49-F238E27FC236}">
                <a16:creationId xmlns:a16="http://schemas.microsoft.com/office/drawing/2014/main" id="{1A7087DF-172C-A42A-CAE7-501CFA1BD6D5}"/>
              </a:ext>
            </a:extLst>
          </p:cNvPr>
          <p:cNvSpPr>
            <a:spLocks noGrp="1"/>
          </p:cNvSpPr>
          <p:nvPr>
            <p:ph sz="quarter" idx="35"/>
          </p:nvPr>
        </p:nvSpPr>
        <p:spPr>
          <a:xfrm>
            <a:off x="2373002" y="2474811"/>
            <a:ext cx="8869668" cy="4721119"/>
          </a:xfrm>
        </p:spPr>
        <p:txBody>
          <a:bodyPr/>
          <a:lstStyle/>
          <a:p>
            <a:pPr marL="285750" indent="-285750">
              <a:buFont typeface="Arial" panose="020B0604020202020204" pitchFamily="34" charset="0"/>
              <a:buChar char="•"/>
            </a:pPr>
            <a:r>
              <a:rPr lang="en-US" dirty="0"/>
              <a:t>Growth of E-Commerce and Direct-to-Consumer Models</a:t>
            </a:r>
          </a:p>
          <a:p>
            <a:pPr marL="285750" indent="-285750">
              <a:buFont typeface="Arial" panose="020B0604020202020204" pitchFamily="34" charset="0"/>
              <a:buChar char="•"/>
            </a:pPr>
            <a:r>
              <a:rPr lang="en-US" dirty="0"/>
              <a:t>Rising Consumer Demand for Personalization</a:t>
            </a:r>
          </a:p>
          <a:p>
            <a:pPr marL="285750" indent="-285750">
              <a:buFont typeface="Arial" panose="020B0604020202020204" pitchFamily="34" charset="0"/>
              <a:buChar char="•"/>
            </a:pPr>
            <a:r>
              <a:rPr lang="en-US" dirty="0"/>
              <a:t>Brand Differentiation and Engagement</a:t>
            </a:r>
          </a:p>
          <a:p>
            <a:pPr marL="285750" indent="-285750">
              <a:buFont typeface="Arial" panose="020B0604020202020204" pitchFamily="34" charset="0"/>
              <a:buChar char="•"/>
            </a:pPr>
            <a:r>
              <a:rPr lang="en-US" dirty="0"/>
              <a:t>Technological Advancements with Blockchain, AI &amp; Data Analytics</a:t>
            </a:r>
          </a:p>
        </p:txBody>
      </p:sp>
      <p:sp>
        <p:nvSpPr>
          <p:cNvPr id="5" name="Slide Number Placeholder 4">
            <a:extLst>
              <a:ext uri="{FF2B5EF4-FFF2-40B4-BE49-F238E27FC236}">
                <a16:creationId xmlns:a16="http://schemas.microsoft.com/office/drawing/2014/main" id="{372373C7-F210-725D-B8D9-EE24F59C86DC}"/>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11</a:t>
            </a:fld>
            <a:endParaRPr lang="en-US" dirty="0"/>
          </a:p>
        </p:txBody>
      </p:sp>
    </p:spTree>
    <p:extLst>
      <p:ext uri="{BB962C8B-B14F-4D97-AF65-F5344CB8AC3E}">
        <p14:creationId xmlns:p14="http://schemas.microsoft.com/office/powerpoint/2010/main" val="2642303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81A84-8B3B-C181-A767-B233C05F09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4C56BD-CA22-E8E3-120F-E4CDEFA36D24}"/>
              </a:ext>
            </a:extLst>
          </p:cNvPr>
          <p:cNvSpPr>
            <a:spLocks noGrp="1"/>
          </p:cNvSpPr>
          <p:nvPr>
            <p:ph type="title"/>
          </p:nvPr>
        </p:nvSpPr>
        <p:spPr>
          <a:xfrm>
            <a:off x="2399620" y="162560"/>
            <a:ext cx="8843050" cy="1616904"/>
          </a:xfrm>
        </p:spPr>
        <p:txBody>
          <a:bodyPr/>
          <a:lstStyle/>
          <a:p>
            <a:r>
              <a:rPr lang="en-US" dirty="0"/>
              <a:t>Revenue Model</a:t>
            </a:r>
          </a:p>
        </p:txBody>
      </p:sp>
      <p:sp>
        <p:nvSpPr>
          <p:cNvPr id="3" name="Content Placeholder 2">
            <a:extLst>
              <a:ext uri="{FF2B5EF4-FFF2-40B4-BE49-F238E27FC236}">
                <a16:creationId xmlns:a16="http://schemas.microsoft.com/office/drawing/2014/main" id="{7F2E085E-FB3C-4F9E-F21C-C0A6689F23E5}"/>
              </a:ext>
            </a:extLst>
          </p:cNvPr>
          <p:cNvSpPr>
            <a:spLocks noGrp="1"/>
          </p:cNvSpPr>
          <p:nvPr>
            <p:ph sz="quarter" idx="35"/>
          </p:nvPr>
        </p:nvSpPr>
        <p:spPr>
          <a:xfrm>
            <a:off x="2373002" y="2474811"/>
            <a:ext cx="8869668" cy="3751387"/>
          </a:xfrm>
        </p:spPr>
        <p:txBody>
          <a:bodyPr/>
          <a:lstStyle/>
          <a:p>
            <a:pPr marL="285750" indent="-285750">
              <a:buFont typeface="Arial" panose="020B0604020202020204" pitchFamily="34" charset="0"/>
              <a:buChar char="•"/>
            </a:pPr>
            <a:r>
              <a:rPr lang="en-US" b="1" dirty="0"/>
              <a:t>Subscription-Based Licensing</a:t>
            </a:r>
            <a:r>
              <a:rPr lang="en-US" dirty="0"/>
              <a:t>: Brands can subscribe to Camino Messenger to access the Packages service.</a:t>
            </a:r>
          </a:p>
          <a:p>
            <a:pPr marL="285750" indent="-285750">
              <a:buFont typeface="Arial" panose="020B0604020202020204" pitchFamily="34" charset="0"/>
              <a:buChar char="•"/>
            </a:pPr>
            <a:r>
              <a:rPr lang="en-US" b="1" dirty="0"/>
              <a:t>Print-on-Demand Fees</a:t>
            </a:r>
            <a:r>
              <a:rPr lang="en-US" dirty="0"/>
              <a:t>: Brands pay per unit of dynamic packaging produced on demand.</a:t>
            </a:r>
          </a:p>
          <a:p>
            <a:pPr marL="285750" indent="-285750">
              <a:buFont typeface="Arial" panose="020B0604020202020204" pitchFamily="34" charset="0"/>
              <a:buChar char="•"/>
            </a:pPr>
            <a:r>
              <a:rPr lang="en-US" b="1" dirty="0"/>
              <a:t>Customization Services</a:t>
            </a:r>
            <a:r>
              <a:rPr lang="en-US" dirty="0"/>
              <a:t>: Premium services for deeper customization, including high-end design consultations and extended customer support.</a:t>
            </a:r>
          </a:p>
          <a:p>
            <a:pPr marL="285750" indent="-285750">
              <a:buFont typeface="Arial" panose="020B0604020202020204" pitchFamily="34" charset="0"/>
              <a:buChar char="•"/>
            </a:pPr>
            <a:r>
              <a:rPr lang="en-US" b="1" dirty="0"/>
              <a:t>Data Analytics</a:t>
            </a:r>
            <a:r>
              <a:rPr lang="en-US" dirty="0"/>
              <a:t>: Monetizing insights derived from consumer behavior data, providing brands with actionable intelligence for marketing and product development.</a:t>
            </a:r>
          </a:p>
        </p:txBody>
      </p:sp>
      <p:sp>
        <p:nvSpPr>
          <p:cNvPr id="5" name="Slide Number Placeholder 4">
            <a:extLst>
              <a:ext uri="{FF2B5EF4-FFF2-40B4-BE49-F238E27FC236}">
                <a16:creationId xmlns:a16="http://schemas.microsoft.com/office/drawing/2014/main" id="{7AD0F1D6-E738-A49D-E118-50A828DEA64C}"/>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12</a:t>
            </a:fld>
            <a:endParaRPr lang="en-US" dirty="0"/>
          </a:p>
        </p:txBody>
      </p:sp>
    </p:spTree>
    <p:extLst>
      <p:ext uri="{BB962C8B-B14F-4D97-AF65-F5344CB8AC3E}">
        <p14:creationId xmlns:p14="http://schemas.microsoft.com/office/powerpoint/2010/main" val="516618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402B67-5EBB-4A6C-18C3-5F4C42C670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523640-E8D2-AAF0-9329-B8C9424EFC48}"/>
              </a:ext>
            </a:extLst>
          </p:cNvPr>
          <p:cNvSpPr>
            <a:spLocks noGrp="1"/>
          </p:cNvSpPr>
          <p:nvPr>
            <p:ph type="title"/>
          </p:nvPr>
        </p:nvSpPr>
        <p:spPr>
          <a:xfrm>
            <a:off x="2399620" y="162560"/>
            <a:ext cx="8843050" cy="1616904"/>
          </a:xfrm>
        </p:spPr>
        <p:txBody>
          <a:bodyPr/>
          <a:lstStyle/>
          <a:p>
            <a:r>
              <a:rPr lang="en-US" dirty="0"/>
              <a:t>The Future Development</a:t>
            </a:r>
          </a:p>
        </p:txBody>
      </p:sp>
      <p:sp>
        <p:nvSpPr>
          <p:cNvPr id="3" name="Content Placeholder 2">
            <a:extLst>
              <a:ext uri="{FF2B5EF4-FFF2-40B4-BE49-F238E27FC236}">
                <a16:creationId xmlns:a16="http://schemas.microsoft.com/office/drawing/2014/main" id="{B6FEE613-9F5A-A074-D64D-6089F9472513}"/>
              </a:ext>
            </a:extLst>
          </p:cNvPr>
          <p:cNvSpPr>
            <a:spLocks noGrp="1"/>
          </p:cNvSpPr>
          <p:nvPr>
            <p:ph sz="quarter" idx="35"/>
          </p:nvPr>
        </p:nvSpPr>
        <p:spPr>
          <a:xfrm>
            <a:off x="2373002" y="2325724"/>
            <a:ext cx="8869668" cy="4721119"/>
          </a:xfrm>
        </p:spPr>
        <p:txBody>
          <a:bodyPr/>
          <a:lstStyle/>
          <a:p>
            <a:pPr marL="285750" indent="-285750">
              <a:buFont typeface="Arial" panose="020B0604020202020204" pitchFamily="34" charset="0"/>
              <a:buChar char="•"/>
            </a:pPr>
            <a:r>
              <a:rPr lang="en-US" dirty="0"/>
              <a:t>New Packages service and </a:t>
            </a:r>
            <a:r>
              <a:rPr lang="en-US" dirty="0" err="1"/>
              <a:t>Protobuf</a:t>
            </a:r>
            <a:r>
              <a:rPr lang="en-US" dirty="0"/>
              <a:t> message definition in Camino Messenger API</a:t>
            </a:r>
          </a:p>
          <a:p>
            <a:pPr marL="285750" indent="-285750">
              <a:buFont typeface="Arial" panose="020B0604020202020204" pitchFamily="34" charset="0"/>
              <a:buChar char="•"/>
            </a:pPr>
            <a:r>
              <a:rPr lang="en-US" dirty="0"/>
              <a:t>Advanced Personalization - </a:t>
            </a:r>
            <a:r>
              <a:rPr lang="en-US" sz="1800" dirty="0"/>
              <a:t>customer preferences, travel trends, weather conditions, local events</a:t>
            </a:r>
          </a:p>
          <a:p>
            <a:pPr marL="285750" indent="-285750">
              <a:buFont typeface="Arial" panose="020B0604020202020204" pitchFamily="34" charset="0"/>
              <a:buChar char="•"/>
            </a:pPr>
            <a:r>
              <a:rPr lang="en-US" dirty="0"/>
              <a:t>Integration with different product suppliers</a:t>
            </a:r>
          </a:p>
          <a:p>
            <a:pPr marL="285750" indent="-285750">
              <a:buFont typeface="Arial" panose="020B0604020202020204" pitchFamily="34" charset="0"/>
              <a:buChar char="•"/>
            </a:pPr>
            <a:r>
              <a:rPr lang="en-US" dirty="0"/>
              <a:t>Collaborations with local Experts &amp; Activities</a:t>
            </a:r>
          </a:p>
          <a:p>
            <a:pPr marL="285750" indent="-285750">
              <a:buFont typeface="Arial" panose="020B0604020202020204" pitchFamily="34" charset="0"/>
              <a:buChar char="•"/>
            </a:pPr>
            <a:r>
              <a:rPr lang="en-US" dirty="0"/>
              <a:t>Loyalty &amp; Reward program</a:t>
            </a:r>
          </a:p>
          <a:p>
            <a:pPr marL="285750" indent="-285750">
              <a:buFont typeface="Arial" panose="020B0604020202020204" pitchFamily="34" charset="0"/>
              <a:buChar char="•"/>
            </a:pPr>
            <a:r>
              <a:rPr lang="en-US" dirty="0"/>
              <a:t>Predictive Packaging Trends</a:t>
            </a:r>
          </a:p>
          <a:p>
            <a:pPr marL="285750" indent="-285750">
              <a:buFont typeface="Arial" panose="020B0604020202020204" pitchFamily="34" charset="0"/>
              <a:buChar char="•"/>
            </a:pPr>
            <a:r>
              <a:rPr lang="en-US" dirty="0"/>
              <a:t>Augmented Reality (AR) and Interactive Packaging</a:t>
            </a:r>
          </a:p>
          <a:p>
            <a:pPr marL="285750" indent="-285750">
              <a:buFont typeface="Arial" panose="020B0604020202020204" pitchFamily="34" charset="0"/>
              <a:buChar char="•"/>
            </a:pPr>
            <a:r>
              <a:rPr lang="en-US" sz="1800" dirty="0"/>
              <a:t>Voice-enabled travel assistance</a:t>
            </a:r>
          </a:p>
        </p:txBody>
      </p:sp>
      <p:sp>
        <p:nvSpPr>
          <p:cNvPr id="5" name="Slide Number Placeholder 4">
            <a:extLst>
              <a:ext uri="{FF2B5EF4-FFF2-40B4-BE49-F238E27FC236}">
                <a16:creationId xmlns:a16="http://schemas.microsoft.com/office/drawing/2014/main" id="{CE8AB7C4-7074-AD39-F3E3-3D02FC78BF3A}"/>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13</a:t>
            </a:fld>
            <a:endParaRPr lang="en-US" dirty="0"/>
          </a:p>
        </p:txBody>
      </p:sp>
    </p:spTree>
    <p:extLst>
      <p:ext uri="{BB962C8B-B14F-4D97-AF65-F5344CB8AC3E}">
        <p14:creationId xmlns:p14="http://schemas.microsoft.com/office/powerpoint/2010/main" val="3284751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FBCDEBE-DFDE-68EB-C130-7AE2022BF2C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256D82C-AA99-7C34-C55C-7563A84EBB4A}"/>
              </a:ext>
            </a:extLst>
          </p:cNvPr>
          <p:cNvSpPr>
            <a:spLocks noGrp="1"/>
          </p:cNvSpPr>
          <p:nvPr>
            <p:ph type="title"/>
          </p:nvPr>
        </p:nvSpPr>
        <p:spPr>
          <a:xfrm>
            <a:off x="717675" y="1574683"/>
            <a:ext cx="3736630" cy="1114196"/>
          </a:xfrm>
        </p:spPr>
        <p:txBody>
          <a:bodyPr/>
          <a:lstStyle/>
          <a:p>
            <a:pPr lvl="0"/>
            <a:r>
              <a:rPr lang="en-US" dirty="0"/>
              <a:t>Conclusion</a:t>
            </a:r>
            <a:endParaRPr lang="en-US" noProof="0" dirty="0"/>
          </a:p>
        </p:txBody>
      </p:sp>
      <p:sp>
        <p:nvSpPr>
          <p:cNvPr id="6" name="Table Placeholder 5">
            <a:extLst>
              <a:ext uri="{FF2B5EF4-FFF2-40B4-BE49-F238E27FC236}">
                <a16:creationId xmlns:a16="http://schemas.microsoft.com/office/drawing/2014/main" id="{BF877D27-56F2-7B09-596B-BA0D8D994ED1}"/>
              </a:ext>
            </a:extLst>
          </p:cNvPr>
          <p:cNvSpPr>
            <a:spLocks noGrp="1"/>
          </p:cNvSpPr>
          <p:nvPr>
            <p:ph type="tbl" sz="quarter" idx="37"/>
          </p:nvPr>
        </p:nvSpPr>
        <p:spPr/>
        <p:txBody>
          <a:bodyPr/>
          <a:lstStyle/>
          <a:p>
            <a:pPr marL="342900" indent="-342900">
              <a:buFont typeface="Arial" panose="020B0604020202020204" pitchFamily="34" charset="0"/>
              <a:buChar char="•"/>
            </a:pPr>
            <a:r>
              <a:rPr lang="en-US" b="1" dirty="0"/>
              <a:t>Camino Network</a:t>
            </a:r>
            <a:r>
              <a:rPr lang="en-US" dirty="0"/>
              <a:t> and </a:t>
            </a:r>
            <a:r>
              <a:rPr lang="en-US" b="1" dirty="0"/>
              <a:t>Camino Messenger</a:t>
            </a:r>
            <a:r>
              <a:rPr lang="en-US" dirty="0"/>
              <a:t> combine the power of generative AI and real-time communication to deliver </a:t>
            </a:r>
            <a:r>
              <a:rPr lang="en-US" b="1" dirty="0"/>
              <a:t>dynamic, personalized travel packages</a:t>
            </a:r>
            <a:r>
              <a:rPr lang="en-US" dirty="0"/>
              <a:t>.</a:t>
            </a:r>
          </a:p>
          <a:p>
            <a:pPr marL="342900" indent="-342900">
              <a:buFont typeface="Arial" panose="020B0604020202020204" pitchFamily="34" charset="0"/>
              <a:buChar char="•"/>
            </a:pPr>
            <a:r>
              <a:rPr lang="en-US" dirty="0"/>
              <a:t>This integration offers travelers more flexibility, inspiration, and real-time assistance, while providing travel agencies with powerful tools to create unique, data-driven experiences.</a:t>
            </a:r>
          </a:p>
          <a:p>
            <a:pPr marL="342900" indent="-342900">
              <a:buFont typeface="Arial" panose="020B0604020202020204" pitchFamily="34" charset="0"/>
              <a:buChar char="•"/>
            </a:pPr>
            <a:r>
              <a:rPr lang="en-US" b="1" dirty="0"/>
              <a:t>By embracing Camino’s ecosystem</a:t>
            </a:r>
            <a:r>
              <a:rPr lang="en-US" dirty="0"/>
              <a:t>, we can revolutionize the way we package, sell, and experience travel—ushering in a new era of personalized, responsive, and data-driven travel.</a:t>
            </a:r>
          </a:p>
        </p:txBody>
      </p:sp>
    </p:spTree>
    <p:extLst>
      <p:ext uri="{BB962C8B-B14F-4D97-AF65-F5344CB8AC3E}">
        <p14:creationId xmlns:p14="http://schemas.microsoft.com/office/powerpoint/2010/main" val="2881404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18B9D-E038-A89A-FBF2-29FFBC2018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0799FD-D581-4B59-025E-F2FCD4910105}"/>
              </a:ext>
            </a:extLst>
          </p:cNvPr>
          <p:cNvSpPr>
            <a:spLocks noGrp="1"/>
          </p:cNvSpPr>
          <p:nvPr>
            <p:ph type="title"/>
          </p:nvPr>
        </p:nvSpPr>
        <p:spPr>
          <a:xfrm>
            <a:off x="6889627" y="173736"/>
            <a:ext cx="4352662" cy="2203704"/>
          </a:xfrm>
        </p:spPr>
        <p:txBody>
          <a:bodyPr anchor="b">
            <a:normAutofit/>
          </a:bodyPr>
          <a:lstStyle/>
          <a:p>
            <a:pPr lvl="0"/>
            <a:r>
              <a:rPr lang="en-US" noProof="0" dirty="0"/>
              <a:t>Feedback</a:t>
            </a:r>
          </a:p>
        </p:txBody>
      </p:sp>
      <p:pic>
        <p:nvPicPr>
          <p:cNvPr id="6" name="Picture Placeholder 5" descr="A blue and purple spiral">
            <a:extLst>
              <a:ext uri="{FF2B5EF4-FFF2-40B4-BE49-F238E27FC236}">
                <a16:creationId xmlns:a16="http://schemas.microsoft.com/office/drawing/2014/main" id="{E40FBAD6-9EFC-44A7-3109-3FC750C9EC15}"/>
              </a:ext>
            </a:extLst>
          </p:cNvPr>
          <p:cNvPicPr>
            <a:picLocks noGrp="1" noChangeAspect="1"/>
          </p:cNvPicPr>
          <p:nvPr>
            <p:ph type="pic" sz="quarter" idx="37"/>
          </p:nvPr>
        </p:nvPicPr>
        <p:blipFill rotWithShape="1">
          <a:blip r:embed="rId3" cstate="screen">
            <a:extLst>
              <a:ext uri="{28A0092B-C50C-407E-A947-70E740481C1C}">
                <a14:useLocalDpi xmlns:a14="http://schemas.microsoft.com/office/drawing/2010/main"/>
              </a:ext>
            </a:extLst>
          </a:blip>
          <a:srcRect t="293" r="2" b="2"/>
          <a:stretch/>
        </p:blipFill>
        <p:spPr>
          <a:xfrm>
            <a:off x="336550" y="336550"/>
            <a:ext cx="5303640" cy="6184900"/>
          </a:xfrm>
          <a:noFill/>
        </p:spPr>
      </p:pic>
      <p:sp>
        <p:nvSpPr>
          <p:cNvPr id="11" name="Content Placeholder 3">
            <a:extLst>
              <a:ext uri="{FF2B5EF4-FFF2-40B4-BE49-F238E27FC236}">
                <a16:creationId xmlns:a16="http://schemas.microsoft.com/office/drawing/2014/main" id="{978C5E78-AF33-9D42-88C4-740DFB1A7743}"/>
              </a:ext>
            </a:extLst>
          </p:cNvPr>
          <p:cNvSpPr>
            <a:spLocks noGrp="1"/>
          </p:cNvSpPr>
          <p:nvPr>
            <p:ph sz="quarter" idx="36"/>
          </p:nvPr>
        </p:nvSpPr>
        <p:spPr>
          <a:xfrm>
            <a:off x="6889627" y="3104277"/>
            <a:ext cx="4371560" cy="3022201"/>
          </a:xfrm>
        </p:spPr>
        <p:txBody>
          <a:bodyPr/>
          <a:lstStyle/>
          <a:p>
            <a:r>
              <a:rPr lang="en-US" dirty="0"/>
              <a:t>Innovation and Originality</a:t>
            </a:r>
          </a:p>
          <a:p>
            <a:r>
              <a:rPr lang="en-US" dirty="0"/>
              <a:t>Team Collaboration and Presentation</a:t>
            </a:r>
          </a:p>
          <a:p>
            <a:r>
              <a:rPr lang="en-US" dirty="0"/>
              <a:t>Market Fit and Business Potential</a:t>
            </a:r>
          </a:p>
          <a:p>
            <a:r>
              <a:rPr lang="en-US" dirty="0"/>
              <a:t>Hands-on experience with Camino and blockchain</a:t>
            </a:r>
          </a:p>
        </p:txBody>
      </p:sp>
      <p:sp>
        <p:nvSpPr>
          <p:cNvPr id="4" name="Slide Number Placeholder 3">
            <a:extLst>
              <a:ext uri="{FF2B5EF4-FFF2-40B4-BE49-F238E27FC236}">
                <a16:creationId xmlns:a16="http://schemas.microsoft.com/office/drawing/2014/main" id="{5647FC00-F9BA-D0AE-2B96-040945D76D57}"/>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15</a:t>
            </a:fld>
            <a:endParaRPr lang="en-US"/>
          </a:p>
        </p:txBody>
      </p:sp>
    </p:spTree>
    <p:extLst>
      <p:ext uri="{BB962C8B-B14F-4D97-AF65-F5344CB8AC3E}">
        <p14:creationId xmlns:p14="http://schemas.microsoft.com/office/powerpoint/2010/main" val="3492450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EB8B-0AB9-7554-AEEA-E8D744959E9A}"/>
              </a:ext>
            </a:extLst>
          </p:cNvPr>
          <p:cNvSpPr>
            <a:spLocks noGrp="1"/>
          </p:cNvSpPr>
          <p:nvPr>
            <p:ph type="title"/>
          </p:nvPr>
        </p:nvSpPr>
        <p:spPr>
          <a:xfrm>
            <a:off x="6889627" y="173736"/>
            <a:ext cx="4352662" cy="2203704"/>
          </a:xfrm>
        </p:spPr>
        <p:txBody>
          <a:bodyPr/>
          <a:lstStyle/>
          <a:p>
            <a:pPr lvl="0"/>
            <a:r>
              <a:rPr lang="en-US" dirty="0"/>
              <a:t>Q &amp; A</a:t>
            </a:r>
            <a:endParaRPr lang="en-US" noProof="0" dirty="0"/>
          </a:p>
        </p:txBody>
      </p:sp>
      <p:pic>
        <p:nvPicPr>
          <p:cNvPr id="6" name="Picture Placeholder 5" descr="A blue and purple spiral">
            <a:extLst>
              <a:ext uri="{FF2B5EF4-FFF2-40B4-BE49-F238E27FC236}">
                <a16:creationId xmlns:a16="http://schemas.microsoft.com/office/drawing/2014/main" id="{05B64636-376E-96D4-B550-D764B2C6A6A7}"/>
              </a:ext>
            </a:extLst>
          </p:cNvPr>
          <p:cNvPicPr>
            <a:picLocks noGrp="1" noChangeAspect="1"/>
          </p:cNvPicPr>
          <p:nvPr>
            <p:ph type="pic" sz="quarter" idx="37"/>
          </p:nvPr>
        </p:nvPicPr>
        <p:blipFill rotWithShape="1">
          <a:blip r:embed="rId3" cstate="screen">
            <a:extLst>
              <a:ext uri="{28A0092B-C50C-407E-A947-70E740481C1C}">
                <a14:useLocalDpi xmlns:a14="http://schemas.microsoft.com/office/drawing/2010/main"/>
              </a:ext>
            </a:extLst>
          </a:blip>
          <a:srcRect t="202" b="202"/>
          <a:stretch/>
        </p:blipFill>
        <p:spPr>
          <a:xfrm>
            <a:off x="336550" y="336550"/>
            <a:ext cx="5303640" cy="6184900"/>
          </a:xfrm>
        </p:spPr>
      </p:pic>
      <p:sp>
        <p:nvSpPr>
          <p:cNvPr id="4" name="Slide Number Placeholder 3">
            <a:extLst>
              <a:ext uri="{FF2B5EF4-FFF2-40B4-BE49-F238E27FC236}">
                <a16:creationId xmlns:a16="http://schemas.microsoft.com/office/drawing/2014/main" id="{921DB868-BEE2-49F7-9AC5-A3B143880250}"/>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16</a:t>
            </a:fld>
            <a:endParaRPr lang="en-US" dirty="0"/>
          </a:p>
        </p:txBody>
      </p:sp>
    </p:spTree>
    <p:extLst>
      <p:ext uri="{BB962C8B-B14F-4D97-AF65-F5344CB8AC3E}">
        <p14:creationId xmlns:p14="http://schemas.microsoft.com/office/powerpoint/2010/main" val="910315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THANK YOU</a:t>
            </a:r>
          </a:p>
        </p:txBody>
      </p:sp>
      <p:sp>
        <p:nvSpPr>
          <p:cNvPr id="14" name="Text Placeholder 2">
            <a:extLst>
              <a:ext uri="{FF2B5EF4-FFF2-40B4-BE49-F238E27FC236}">
                <a16:creationId xmlns:a16="http://schemas.microsoft.com/office/drawing/2014/main" id="{AE5F2E56-9F77-E1C2-EC04-EA959822CA61}"/>
              </a:ext>
            </a:extLst>
          </p:cNvPr>
          <p:cNvSpPr>
            <a:spLocks noGrp="1"/>
          </p:cNvSpPr>
          <p:nvPr>
            <p:ph sz="quarter" idx="14"/>
          </p:nvPr>
        </p:nvSpPr>
        <p:spPr>
          <a:xfrm>
            <a:off x="831850" y="3079119"/>
            <a:ext cx="4413250" cy="2752725"/>
          </a:xfrm>
        </p:spPr>
        <p:txBody>
          <a:bodyPr/>
          <a:lstStyle/>
          <a:p>
            <a:r>
              <a:rPr lang="en-US" dirty="0"/>
              <a:t>My Friend team</a:t>
            </a:r>
          </a:p>
        </p:txBody>
      </p:sp>
      <p:sp>
        <p:nvSpPr>
          <p:cNvPr id="3" name="Title 1">
            <a:extLst>
              <a:ext uri="{FF2B5EF4-FFF2-40B4-BE49-F238E27FC236}">
                <a16:creationId xmlns:a16="http://schemas.microsoft.com/office/drawing/2014/main" id="{C70AF4AD-DA79-6C5A-54EA-7FD08501EB67}"/>
              </a:ext>
            </a:extLst>
          </p:cNvPr>
          <p:cNvSpPr txBox="1">
            <a:spLocks/>
          </p:cNvSpPr>
          <p:nvPr/>
        </p:nvSpPr>
        <p:spPr>
          <a:xfrm>
            <a:off x="831851" y="5432078"/>
            <a:ext cx="10421606" cy="6738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cap="all" spc="300" baseline="0">
                <a:solidFill>
                  <a:schemeClr val="accent3"/>
                </a:solidFill>
                <a:latin typeface="+mj-lt"/>
                <a:ea typeface="+mj-ea"/>
                <a:cs typeface="Biome" panose="020B0503030204020804" pitchFamily="34" charset="0"/>
              </a:defRPr>
            </a:lvl1pPr>
          </a:lstStyle>
          <a:p>
            <a:pPr algn="ctr"/>
            <a:r>
              <a:rPr lang="en-US" sz="1800" dirty="0"/>
              <a:t>Let’s create unforgettable journeys together </a:t>
            </a:r>
          </a:p>
          <a:p>
            <a:pPr algn="ctr"/>
            <a:r>
              <a:rPr lang="en-US" sz="1800" dirty="0"/>
              <a:t>powered by </a:t>
            </a:r>
          </a:p>
          <a:p>
            <a:pPr algn="ctr"/>
            <a:r>
              <a:rPr lang="en-US" sz="1800" dirty="0"/>
              <a:t>Camino’s cutting-edge technology!</a:t>
            </a:r>
          </a:p>
        </p:txBody>
      </p:sp>
    </p:spTree>
    <p:extLst>
      <p:ext uri="{BB962C8B-B14F-4D97-AF65-F5344CB8AC3E}">
        <p14:creationId xmlns:p14="http://schemas.microsoft.com/office/powerpoint/2010/main" val="239546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dirty="0"/>
              <a:t>Agenda</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199" y="2853416"/>
            <a:ext cx="4466504" cy="3639459"/>
          </a:xfrm>
        </p:spPr>
        <p:txBody>
          <a:bodyPr anchor="t"/>
          <a:lstStyle/>
          <a:p>
            <a:r>
              <a:rPr lang="en-US" dirty="0"/>
              <a:t>The Problem, The Vision and The Solution</a:t>
            </a:r>
          </a:p>
          <a:p>
            <a:r>
              <a:rPr lang="en-US" dirty="0"/>
              <a:t>The Traveler’s Journey (Demo)</a:t>
            </a:r>
          </a:p>
          <a:p>
            <a:r>
              <a:rPr lang="en-US" dirty="0"/>
              <a:t>Real-World Applications</a:t>
            </a:r>
          </a:p>
          <a:p>
            <a:r>
              <a:rPr lang="en-US" dirty="0"/>
              <a:t>Market Opportunity &amp; Revenue Model</a:t>
            </a:r>
          </a:p>
          <a:p>
            <a:r>
              <a:rPr lang="en-US" dirty="0"/>
              <a:t>The Future</a:t>
            </a:r>
          </a:p>
          <a:p>
            <a:r>
              <a:rPr lang="en-US" dirty="0"/>
              <a:t>Feedback and Q &amp; A</a:t>
            </a:r>
          </a:p>
        </p:txBody>
      </p:sp>
    </p:spTree>
    <p:extLst>
      <p:ext uri="{BB962C8B-B14F-4D97-AF65-F5344CB8AC3E}">
        <p14:creationId xmlns:p14="http://schemas.microsoft.com/office/powerpoint/2010/main" val="146015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458BDA-137A-C196-70B6-D1A0AD7D3C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DF9CF3-E087-95BB-A24A-34FA192A7436}"/>
              </a:ext>
            </a:extLst>
          </p:cNvPr>
          <p:cNvSpPr>
            <a:spLocks noGrp="1"/>
          </p:cNvSpPr>
          <p:nvPr>
            <p:ph type="title"/>
          </p:nvPr>
        </p:nvSpPr>
        <p:spPr>
          <a:xfrm>
            <a:off x="2399620" y="162560"/>
            <a:ext cx="8843050" cy="1616904"/>
          </a:xfrm>
        </p:spPr>
        <p:txBody>
          <a:bodyPr/>
          <a:lstStyle/>
          <a:p>
            <a:r>
              <a:rPr lang="en-US" dirty="0"/>
              <a:t>The Problem</a:t>
            </a:r>
          </a:p>
        </p:txBody>
      </p:sp>
      <p:sp>
        <p:nvSpPr>
          <p:cNvPr id="3" name="Content Placeholder 2">
            <a:extLst>
              <a:ext uri="{FF2B5EF4-FFF2-40B4-BE49-F238E27FC236}">
                <a16:creationId xmlns:a16="http://schemas.microsoft.com/office/drawing/2014/main" id="{297AE730-E129-622B-3A6F-E69A688E0376}"/>
              </a:ext>
            </a:extLst>
          </p:cNvPr>
          <p:cNvSpPr>
            <a:spLocks noGrp="1"/>
          </p:cNvSpPr>
          <p:nvPr>
            <p:ph sz="quarter" idx="35"/>
          </p:nvPr>
        </p:nvSpPr>
        <p:spPr>
          <a:xfrm>
            <a:off x="2373002" y="2474811"/>
            <a:ext cx="8869668" cy="3528397"/>
          </a:xfrm>
        </p:spPr>
        <p:txBody>
          <a:bodyPr/>
          <a:lstStyle/>
          <a:p>
            <a:pPr marL="285750" indent="-285750">
              <a:buFont typeface="Arial" panose="020B0604020202020204" pitchFamily="34" charset="0"/>
              <a:buChar char="•"/>
            </a:pPr>
            <a:r>
              <a:rPr lang="en-US" b="1" dirty="0"/>
              <a:t>Static and Unengaging</a:t>
            </a:r>
            <a:r>
              <a:rPr lang="en-US" dirty="0"/>
              <a:t>: Packaging often fails to connect emotionally with consumers, resulting in a missed opportunity for brand differentiation.</a:t>
            </a:r>
          </a:p>
          <a:p>
            <a:pPr marL="285750" indent="-285750">
              <a:buFont typeface="Arial" panose="020B0604020202020204" pitchFamily="34" charset="0"/>
              <a:buChar char="•"/>
            </a:pPr>
            <a:r>
              <a:rPr lang="en-US" b="1" dirty="0"/>
              <a:t>Lack of Personalization</a:t>
            </a:r>
            <a:r>
              <a:rPr lang="en-US" dirty="0"/>
              <a:t>: Today’s consumers crave personalized, meaningful experiences, but packaging often feels generic.</a:t>
            </a:r>
          </a:p>
          <a:p>
            <a:pPr marL="285750" indent="-285750">
              <a:buFont typeface="Arial" panose="020B0604020202020204" pitchFamily="34" charset="0"/>
              <a:buChar char="•"/>
            </a:pPr>
            <a:r>
              <a:rPr lang="en-US" b="1" dirty="0"/>
              <a:t>Inefficient and Wasteful</a:t>
            </a:r>
            <a:r>
              <a:rPr lang="en-US" dirty="0"/>
              <a:t>: Overproduction of standard packaging leads to excess inventory, waste, and higher costs.</a:t>
            </a:r>
          </a:p>
          <a:p>
            <a:pPr marL="285750" indent="-285750">
              <a:buFont typeface="Arial" panose="020B0604020202020204" pitchFamily="34" charset="0"/>
              <a:buChar char="•"/>
            </a:pPr>
            <a:r>
              <a:rPr lang="en-US" b="1" dirty="0"/>
              <a:t>Missed Consumer Interaction</a:t>
            </a:r>
            <a:r>
              <a:rPr lang="en-US" dirty="0"/>
              <a:t>: Packaging is often overlooked as a potential touchpoint for ongoing engagement.</a:t>
            </a:r>
          </a:p>
        </p:txBody>
      </p:sp>
      <p:sp>
        <p:nvSpPr>
          <p:cNvPr id="5" name="Slide Number Placeholder 4">
            <a:extLst>
              <a:ext uri="{FF2B5EF4-FFF2-40B4-BE49-F238E27FC236}">
                <a16:creationId xmlns:a16="http://schemas.microsoft.com/office/drawing/2014/main" id="{C67241FB-6938-1A98-1DF8-9F630035C7A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Tree>
    <p:extLst>
      <p:ext uri="{BB962C8B-B14F-4D97-AF65-F5344CB8AC3E}">
        <p14:creationId xmlns:p14="http://schemas.microsoft.com/office/powerpoint/2010/main" val="2568364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4CEF9319-C363-4E9C-1F48-3FC5D0EA382C}"/>
              </a:ext>
            </a:extLst>
          </p:cNvPr>
          <p:cNvSpPr>
            <a:spLocks noGrp="1"/>
          </p:cNvSpPr>
          <p:nvPr>
            <p:ph type="title"/>
          </p:nvPr>
        </p:nvSpPr>
        <p:spPr>
          <a:xfrm>
            <a:off x="3305669" y="113097"/>
            <a:ext cx="7420819" cy="1656304"/>
          </a:xfrm>
        </p:spPr>
        <p:txBody>
          <a:bodyPr/>
          <a:lstStyle/>
          <a:p>
            <a:r>
              <a:rPr lang="en-US" dirty="0"/>
              <a:t>The Vision</a:t>
            </a:r>
          </a:p>
        </p:txBody>
      </p:sp>
      <p:sp>
        <p:nvSpPr>
          <p:cNvPr id="17" name="Content Placeholder 2">
            <a:extLst>
              <a:ext uri="{FF2B5EF4-FFF2-40B4-BE49-F238E27FC236}">
                <a16:creationId xmlns:a16="http://schemas.microsoft.com/office/drawing/2014/main" id="{FE39CE7E-913F-0DBF-4461-897251CE0DAA}"/>
              </a:ext>
            </a:extLst>
          </p:cNvPr>
          <p:cNvSpPr>
            <a:spLocks noGrp="1"/>
          </p:cNvSpPr>
          <p:nvPr>
            <p:ph sz="quarter" idx="31"/>
          </p:nvPr>
        </p:nvSpPr>
        <p:spPr>
          <a:xfrm>
            <a:off x="3305669" y="2470150"/>
            <a:ext cx="7420819" cy="3676649"/>
          </a:xfrm>
        </p:spPr>
        <p:txBody>
          <a:bodyPr/>
          <a:lstStyle/>
          <a:p>
            <a:pPr marL="0" indent="0">
              <a:buNone/>
            </a:pPr>
            <a:r>
              <a:rPr lang="en-US" dirty="0"/>
              <a:t>Transforms packaging from a passive container into an </a:t>
            </a:r>
            <a:r>
              <a:rPr lang="en-US" b="1" dirty="0"/>
              <a:t>inspiring, personalized experience</a:t>
            </a:r>
            <a:r>
              <a:rPr lang="en-US" dirty="0"/>
              <a:t> that evolves with the customer. By using </a:t>
            </a:r>
            <a:r>
              <a:rPr lang="en-US" b="1" dirty="0"/>
              <a:t>Generative AI</a:t>
            </a:r>
            <a:r>
              <a:rPr lang="en-US" dirty="0"/>
              <a:t> and the </a:t>
            </a:r>
            <a:r>
              <a:rPr lang="en-US" b="1" dirty="0"/>
              <a:t>Camino Network</a:t>
            </a:r>
            <a:r>
              <a:rPr lang="en-US" dirty="0"/>
              <a:t>, we create </a:t>
            </a:r>
            <a:r>
              <a:rPr lang="en-US" b="1" dirty="0"/>
              <a:t>dynamic, context-aware packaging</a:t>
            </a:r>
            <a:r>
              <a:rPr lang="en-US" dirty="0"/>
              <a:t> that not only protects your product but also enhances your brand’s emotional connection with the consumer.</a:t>
            </a:r>
          </a:p>
        </p:txBody>
      </p:sp>
      <p:sp>
        <p:nvSpPr>
          <p:cNvPr id="5" name="Slide Number Placeholder 4">
            <a:extLst>
              <a:ext uri="{FF2B5EF4-FFF2-40B4-BE49-F238E27FC236}">
                <a16:creationId xmlns:a16="http://schemas.microsoft.com/office/drawing/2014/main" id="{226379BA-4E18-A82D-22CF-CF3973B997D0}"/>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4</a:t>
            </a:fld>
            <a:endParaRPr lang="en-US"/>
          </a:p>
        </p:txBody>
      </p:sp>
    </p:spTree>
    <p:extLst>
      <p:ext uri="{BB962C8B-B14F-4D97-AF65-F5344CB8AC3E}">
        <p14:creationId xmlns:p14="http://schemas.microsoft.com/office/powerpoint/2010/main" val="3897003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B2BFE04-8C6A-03CC-B2E9-FE1FA062CD99}"/>
              </a:ext>
            </a:extLst>
          </p:cNvPr>
          <p:cNvSpPr>
            <a:spLocks noGrp="1"/>
          </p:cNvSpPr>
          <p:nvPr>
            <p:ph type="title"/>
          </p:nvPr>
        </p:nvSpPr>
        <p:spPr>
          <a:xfrm>
            <a:off x="741680" y="430482"/>
            <a:ext cx="10500989" cy="1327464"/>
          </a:xfrm>
        </p:spPr>
        <p:txBody>
          <a:bodyPr/>
          <a:lstStyle/>
          <a:p>
            <a:r>
              <a:rPr lang="en-US" dirty="0"/>
              <a:t>The Solution</a:t>
            </a:r>
          </a:p>
        </p:txBody>
      </p:sp>
      <p:sp>
        <p:nvSpPr>
          <p:cNvPr id="11" name="Content Placeholder 2">
            <a:extLst>
              <a:ext uri="{FF2B5EF4-FFF2-40B4-BE49-F238E27FC236}">
                <a16:creationId xmlns:a16="http://schemas.microsoft.com/office/drawing/2014/main" id="{23CCDDC0-DADC-B77B-92E2-B2CBEABF3F65}"/>
              </a:ext>
            </a:extLst>
          </p:cNvPr>
          <p:cNvSpPr>
            <a:spLocks noGrp="1"/>
          </p:cNvSpPr>
          <p:nvPr>
            <p:ph sz="quarter" idx="35"/>
          </p:nvPr>
        </p:nvSpPr>
        <p:spPr>
          <a:xfrm>
            <a:off x="807038" y="2465539"/>
            <a:ext cx="10245275" cy="3723753"/>
          </a:xfrm>
        </p:spPr>
        <p:txBody>
          <a:bodyPr/>
          <a:lstStyle/>
          <a:p>
            <a:pPr marL="285750" indent="-285750">
              <a:buFont typeface="Arial" panose="020B0604020202020204" pitchFamily="34" charset="0"/>
              <a:buChar char="•"/>
            </a:pPr>
            <a:r>
              <a:rPr lang="en-US" sz="2000" b="1" dirty="0"/>
              <a:t>Personalization &amp; Inspiration</a:t>
            </a:r>
            <a:r>
              <a:rPr lang="en-US" sz="2000" dirty="0"/>
              <a:t>: AI-driven design allows for mass personalization, reaching each consumer with something unique, without the complexity or costs of traditional customization.</a:t>
            </a:r>
          </a:p>
          <a:p>
            <a:pPr marL="285750" indent="-285750">
              <a:buFont typeface="Arial" panose="020B0604020202020204" pitchFamily="34" charset="0"/>
              <a:buChar char="•"/>
            </a:pPr>
            <a:r>
              <a:rPr lang="en-US" sz="2000" b="1" dirty="0"/>
              <a:t>Interactive Experience</a:t>
            </a:r>
            <a:r>
              <a:rPr lang="en-US" sz="2000" dirty="0"/>
              <a:t>: Packaging becomes part of the consumer journey, encouraging interaction, social sharing and loyalty.</a:t>
            </a:r>
          </a:p>
          <a:p>
            <a:pPr marL="285750" indent="-285750">
              <a:buFont typeface="Arial" panose="020B0604020202020204" pitchFamily="34" charset="0"/>
              <a:buChar char="•"/>
            </a:pPr>
            <a:r>
              <a:rPr lang="en-US" sz="2000" b="1" dirty="0"/>
              <a:t>Reduced Waste &amp; Costs</a:t>
            </a:r>
            <a:r>
              <a:rPr lang="en-US" sz="2000" dirty="0"/>
              <a:t>: With on-demand production, brands can minimize overproduction significantly reducing waste.</a:t>
            </a:r>
          </a:p>
        </p:txBody>
      </p:sp>
      <p:sp>
        <p:nvSpPr>
          <p:cNvPr id="4" name="Slide Number Placeholder 3">
            <a:extLst>
              <a:ext uri="{FF2B5EF4-FFF2-40B4-BE49-F238E27FC236}">
                <a16:creationId xmlns:a16="http://schemas.microsoft.com/office/drawing/2014/main" id="{5CBA05A5-0DDE-6845-6FEF-00EC3D2A37FF}"/>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5</a:t>
            </a:fld>
            <a:endParaRPr lang="en-US"/>
          </a:p>
        </p:txBody>
      </p:sp>
    </p:spTree>
    <p:extLst>
      <p:ext uri="{BB962C8B-B14F-4D97-AF65-F5344CB8AC3E}">
        <p14:creationId xmlns:p14="http://schemas.microsoft.com/office/powerpoint/2010/main" val="3421280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B8820B-0B43-B7BC-A0CE-530B90660F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8067E-2A0B-1F27-F43F-EB4703D3AA0B}"/>
              </a:ext>
            </a:extLst>
          </p:cNvPr>
          <p:cNvSpPr>
            <a:spLocks noGrp="1"/>
          </p:cNvSpPr>
          <p:nvPr>
            <p:ph type="title"/>
          </p:nvPr>
        </p:nvSpPr>
        <p:spPr>
          <a:xfrm>
            <a:off x="741680" y="430482"/>
            <a:ext cx="10500989" cy="1327464"/>
          </a:xfrm>
        </p:spPr>
        <p:txBody>
          <a:bodyPr/>
          <a:lstStyle/>
          <a:p>
            <a:r>
              <a:rPr lang="en-US" sz="3200" dirty="0"/>
              <a:t>Powered by Camino Network</a:t>
            </a:r>
            <a:endParaRPr lang="en-US" dirty="0"/>
          </a:p>
        </p:txBody>
      </p:sp>
      <p:sp>
        <p:nvSpPr>
          <p:cNvPr id="4" name="Content Placeholder 3">
            <a:extLst>
              <a:ext uri="{FF2B5EF4-FFF2-40B4-BE49-F238E27FC236}">
                <a16:creationId xmlns:a16="http://schemas.microsoft.com/office/drawing/2014/main" id="{98BCD138-5D7D-A2F3-E3C5-7F2F657ED7BA}"/>
              </a:ext>
            </a:extLst>
          </p:cNvPr>
          <p:cNvSpPr>
            <a:spLocks noGrp="1"/>
          </p:cNvSpPr>
          <p:nvPr>
            <p:ph sz="quarter" idx="36"/>
          </p:nvPr>
        </p:nvSpPr>
        <p:spPr>
          <a:xfrm>
            <a:off x="741680" y="2465539"/>
            <a:ext cx="10500989" cy="3723753"/>
          </a:xfrm>
        </p:spPr>
        <p:txBody>
          <a:bodyPr/>
          <a:lstStyle/>
          <a:p>
            <a:pPr marL="285750" indent="-285750">
              <a:buFont typeface="Arial" panose="020B0604020202020204" pitchFamily="34" charset="0"/>
              <a:buChar char="•"/>
            </a:pPr>
            <a:r>
              <a:rPr lang="en-US" b="1" dirty="0"/>
              <a:t>Scalable &amp; Secure</a:t>
            </a:r>
            <a:r>
              <a:rPr lang="en-US" dirty="0"/>
              <a:t>: Built to scale with your brand, the Camino Network connects seamlessly to your existing systems while ensuring data privacy and security.</a:t>
            </a:r>
          </a:p>
          <a:p>
            <a:pPr marL="285750" indent="-285750">
              <a:buFont typeface="Arial" panose="020B0604020202020204" pitchFamily="34" charset="0"/>
              <a:buChar char="•"/>
            </a:pPr>
            <a:r>
              <a:rPr lang="en-US" b="1" dirty="0"/>
              <a:t>Real-Time Insights</a:t>
            </a:r>
            <a:r>
              <a:rPr lang="en-US" dirty="0"/>
              <a:t>: The network allows for constant data exchange and updates, providing up-to-the-minute intelligence on consumer behaviors, trends, and even environmental changes.</a:t>
            </a:r>
          </a:p>
          <a:p>
            <a:pPr marL="285750" indent="-285750">
              <a:buFont typeface="Arial" panose="020B0604020202020204" pitchFamily="34" charset="0"/>
              <a:buChar char="•"/>
            </a:pPr>
            <a:r>
              <a:rPr lang="en-US" dirty="0"/>
              <a:t>A new </a:t>
            </a:r>
            <a:r>
              <a:rPr lang="en-US" b="1" dirty="0"/>
              <a:t>Package Service</a:t>
            </a:r>
            <a:r>
              <a:rPr lang="en-US" dirty="0"/>
              <a:t> within the </a:t>
            </a:r>
            <a:r>
              <a:rPr lang="en-US" b="1" dirty="0"/>
              <a:t>Camino Messenger portfolio</a:t>
            </a:r>
            <a:r>
              <a:rPr lang="en-US" dirty="0"/>
              <a:t>, featuring advanced algorithms for creating custom packages.</a:t>
            </a:r>
          </a:p>
          <a:p>
            <a:pPr marL="285750" indent="-285750">
              <a:buFont typeface="Arial" panose="020B0604020202020204" pitchFamily="34" charset="0"/>
              <a:buChar char="•"/>
            </a:pPr>
            <a:r>
              <a:rPr lang="en-US" dirty="0"/>
              <a:t>Introducing a new bot sub-type, </a:t>
            </a:r>
            <a:r>
              <a:rPr lang="en-US" b="1" dirty="0"/>
              <a:t>Combinator</a:t>
            </a:r>
            <a:r>
              <a:rPr lang="en-US" dirty="0"/>
              <a:t>, to enhances functionality by combining multiple actions or processes.</a:t>
            </a:r>
          </a:p>
          <a:p>
            <a:pPr marL="285750" indent="-285750">
              <a:buFont typeface="Arial" panose="020B0604020202020204" pitchFamily="34" charset="0"/>
              <a:buChar char="•"/>
            </a:pPr>
            <a:r>
              <a:rPr lang="en-US" b="1" dirty="0"/>
              <a:t>Easy to integrate</a:t>
            </a:r>
            <a:r>
              <a:rPr lang="en-US" dirty="0"/>
              <a:t> with new content and suppliers to enrich the customer experience.</a:t>
            </a:r>
          </a:p>
        </p:txBody>
      </p:sp>
      <p:sp>
        <p:nvSpPr>
          <p:cNvPr id="5" name="Slide Number Placeholder 4">
            <a:extLst>
              <a:ext uri="{FF2B5EF4-FFF2-40B4-BE49-F238E27FC236}">
                <a16:creationId xmlns:a16="http://schemas.microsoft.com/office/drawing/2014/main" id="{FDAC9A4A-C0CE-07BC-CB0C-C737A32A4C3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6</a:t>
            </a:fld>
            <a:endParaRPr lang="en-US" dirty="0"/>
          </a:p>
        </p:txBody>
      </p:sp>
    </p:spTree>
    <p:extLst>
      <p:ext uri="{BB962C8B-B14F-4D97-AF65-F5344CB8AC3E}">
        <p14:creationId xmlns:p14="http://schemas.microsoft.com/office/powerpoint/2010/main" val="414219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38709D3-DED1-5A91-0E24-B3241D6E35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FD4158-E0FF-E0B5-A791-0D456F096455}"/>
              </a:ext>
            </a:extLst>
          </p:cNvPr>
          <p:cNvSpPr>
            <a:spLocks noGrp="1"/>
          </p:cNvSpPr>
          <p:nvPr>
            <p:ph type="title"/>
          </p:nvPr>
        </p:nvSpPr>
        <p:spPr>
          <a:xfrm>
            <a:off x="733562" y="433906"/>
            <a:ext cx="10515601" cy="1327464"/>
          </a:xfrm>
        </p:spPr>
        <p:txBody>
          <a:bodyPr/>
          <a:lstStyle/>
          <a:p>
            <a:r>
              <a:rPr lang="en-US" dirty="0"/>
              <a:t>How It Works – The Traveler’s Journey</a:t>
            </a:r>
          </a:p>
        </p:txBody>
      </p:sp>
      <p:sp>
        <p:nvSpPr>
          <p:cNvPr id="3" name="Content Placeholder 2">
            <a:extLst>
              <a:ext uri="{FF2B5EF4-FFF2-40B4-BE49-F238E27FC236}">
                <a16:creationId xmlns:a16="http://schemas.microsoft.com/office/drawing/2014/main" id="{1910422B-820C-1595-2503-80AB2FF28B09}"/>
              </a:ext>
            </a:extLst>
          </p:cNvPr>
          <p:cNvSpPr>
            <a:spLocks noGrp="1"/>
          </p:cNvSpPr>
          <p:nvPr>
            <p:ph sz="quarter" idx="36"/>
          </p:nvPr>
        </p:nvSpPr>
        <p:spPr>
          <a:xfrm>
            <a:off x="814301" y="2021915"/>
            <a:ext cx="10434861" cy="3981320"/>
          </a:xfrm>
        </p:spPr>
        <p:txBody>
          <a:bodyPr/>
          <a:lstStyle/>
          <a:p>
            <a:pPr marL="0" indent="0">
              <a:buNone/>
            </a:pPr>
            <a:r>
              <a:rPr lang="en-US" sz="1400" dirty="0"/>
              <a:t>Step 1: Initial Interaction</a:t>
            </a:r>
          </a:p>
          <a:p>
            <a:r>
              <a:rPr lang="en-US" sz="1400" dirty="0"/>
              <a:t>The traveler starts a conversation with generative AI bot.</a:t>
            </a:r>
          </a:p>
          <a:p>
            <a:r>
              <a:rPr lang="en-US" sz="1400" dirty="0"/>
              <a:t>They provide preferences such as destination, near airports, travel dates, and any special requests.</a:t>
            </a:r>
          </a:p>
          <a:p>
            <a:pPr marL="0" indent="0">
              <a:buNone/>
            </a:pPr>
            <a:r>
              <a:rPr lang="en-US" sz="1400" dirty="0"/>
              <a:t>Step 2: Package Creation</a:t>
            </a:r>
          </a:p>
          <a:p>
            <a:r>
              <a:rPr lang="en-US" sz="1400" dirty="0"/>
              <a:t>Camino Messenger processes the data in real-time. </a:t>
            </a:r>
          </a:p>
          <a:p>
            <a:r>
              <a:rPr lang="en-US" sz="1400" dirty="0"/>
              <a:t>Connects with suppliers to create a highly personalized travel package, including flights, hotels, activities, and local experiences.</a:t>
            </a:r>
          </a:p>
          <a:p>
            <a:r>
              <a:rPr lang="en-US" sz="1400" dirty="0"/>
              <a:t>The system offers multiple package options based on the traveler’s preferences.</a:t>
            </a:r>
          </a:p>
          <a:p>
            <a:pPr marL="0" indent="0">
              <a:buNone/>
            </a:pPr>
            <a:r>
              <a:rPr lang="en-US" sz="1400" dirty="0"/>
              <a:t>Step 3: Booking and Confirmation</a:t>
            </a:r>
          </a:p>
          <a:p>
            <a:r>
              <a:rPr lang="en-US" sz="1400" dirty="0"/>
              <a:t>Once the traveler is satisfied with their customized package, they can complete the booking process directly through Camino Messenger. The package is confirmed, and all necessary information (NFTs) is delivered instantly.</a:t>
            </a:r>
          </a:p>
        </p:txBody>
      </p:sp>
      <p:sp>
        <p:nvSpPr>
          <p:cNvPr id="4" name="Slide Number Placeholder 3">
            <a:extLst>
              <a:ext uri="{FF2B5EF4-FFF2-40B4-BE49-F238E27FC236}">
                <a16:creationId xmlns:a16="http://schemas.microsoft.com/office/drawing/2014/main" id="{2B2849E4-4C57-D9FF-9DA0-886383DD3120}"/>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7</a:t>
            </a:fld>
            <a:endParaRPr lang="en-US" dirty="0"/>
          </a:p>
        </p:txBody>
      </p:sp>
    </p:spTree>
    <p:extLst>
      <p:ext uri="{BB962C8B-B14F-4D97-AF65-F5344CB8AC3E}">
        <p14:creationId xmlns:p14="http://schemas.microsoft.com/office/powerpoint/2010/main" val="3249889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BC152-55E9-BFC3-89FC-DD4CB5E21A7F}"/>
            </a:ext>
          </a:extLst>
        </p:cNvPr>
        <p:cNvGrpSpPr/>
        <p:nvPr/>
      </p:nvGrpSpPr>
      <p:grpSpPr>
        <a:xfrm>
          <a:off x="0" y="0"/>
          <a:ext cx="0" cy="0"/>
          <a:chOff x="0" y="0"/>
          <a:chExt cx="0" cy="0"/>
        </a:xfrm>
      </p:grpSpPr>
      <p:sp>
        <p:nvSpPr>
          <p:cNvPr id="20" name="Title 1">
            <a:extLst>
              <a:ext uri="{FF2B5EF4-FFF2-40B4-BE49-F238E27FC236}">
                <a16:creationId xmlns:a16="http://schemas.microsoft.com/office/drawing/2014/main" id="{0C7247E2-86BB-247A-DE38-7BD20F52AC60}"/>
              </a:ext>
            </a:extLst>
          </p:cNvPr>
          <p:cNvSpPr>
            <a:spLocks noGrp="1"/>
          </p:cNvSpPr>
          <p:nvPr>
            <p:ph type="title"/>
          </p:nvPr>
        </p:nvSpPr>
        <p:spPr>
          <a:xfrm>
            <a:off x="733562" y="433906"/>
            <a:ext cx="10515601" cy="1327464"/>
          </a:xfrm>
        </p:spPr>
        <p:txBody>
          <a:bodyPr/>
          <a:lstStyle/>
          <a:p>
            <a:r>
              <a:rPr lang="en-US" dirty="0"/>
              <a:t>How It Works – The Traveler’s Journey</a:t>
            </a:r>
          </a:p>
        </p:txBody>
      </p:sp>
      <p:sp>
        <p:nvSpPr>
          <p:cNvPr id="19" name="Slide Number Placeholder 4">
            <a:extLst>
              <a:ext uri="{FF2B5EF4-FFF2-40B4-BE49-F238E27FC236}">
                <a16:creationId xmlns:a16="http://schemas.microsoft.com/office/drawing/2014/main" id="{47D442CC-3549-9117-B071-C3A017A275FB}"/>
              </a:ext>
            </a:extLst>
          </p:cNvPr>
          <p:cNvSpPr>
            <a:spLocks noGrp="1"/>
          </p:cNvSpPr>
          <p:nvPr>
            <p:ph type="sldNum" sz="quarter" idx="12"/>
          </p:nvPr>
        </p:nvSpPr>
        <p:spPr>
          <a:xfrm>
            <a:off x="9140971" y="6226198"/>
            <a:ext cx="2743200" cy="365125"/>
          </a:xfrm>
        </p:spPr>
        <p:txBody>
          <a:bodyPr/>
          <a:lstStyle/>
          <a:p>
            <a:pPr>
              <a:spcAft>
                <a:spcPts val="600"/>
              </a:spcAft>
            </a:pPr>
            <a:fld id="{FE024F78-56A6-7740-B68D-8D4D026EDF3F}" type="slidenum">
              <a:rPr lang="en-US" smtClean="0"/>
              <a:pPr>
                <a:spcAft>
                  <a:spcPts val="600"/>
                </a:spcAft>
              </a:pPr>
              <a:t>8</a:t>
            </a:fld>
            <a:endParaRPr lang="en-US"/>
          </a:p>
        </p:txBody>
      </p:sp>
      <p:pic>
        <p:nvPicPr>
          <p:cNvPr id="5" name="Content Placeholder 4">
            <a:extLst>
              <a:ext uri="{FF2B5EF4-FFF2-40B4-BE49-F238E27FC236}">
                <a16:creationId xmlns:a16="http://schemas.microsoft.com/office/drawing/2014/main" id="{FAD5034D-6102-6A49-351E-29C185944043}"/>
              </a:ext>
            </a:extLst>
          </p:cNvPr>
          <p:cNvPicPr>
            <a:picLocks noGrp="1" noChangeAspect="1"/>
          </p:cNvPicPr>
          <p:nvPr>
            <p:ph sz="quarter" idx="36"/>
          </p:nvPr>
        </p:nvPicPr>
        <p:blipFill>
          <a:blip r:embed="rId3"/>
          <a:stretch>
            <a:fillRect/>
          </a:stretch>
        </p:blipFill>
        <p:spPr>
          <a:xfrm>
            <a:off x="814388" y="2121009"/>
            <a:ext cx="10434775" cy="4601331"/>
          </a:xfrm>
        </p:spPr>
      </p:pic>
    </p:spTree>
    <p:extLst>
      <p:ext uri="{BB962C8B-B14F-4D97-AF65-F5344CB8AC3E}">
        <p14:creationId xmlns:p14="http://schemas.microsoft.com/office/powerpoint/2010/main" val="1066097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13BFBA-A428-6463-C3E6-AD853C63313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BEF8230-E6D4-23B6-582A-9A3D725FE4D4}"/>
              </a:ext>
            </a:extLst>
          </p:cNvPr>
          <p:cNvSpPr>
            <a:spLocks noGrp="1"/>
          </p:cNvSpPr>
          <p:nvPr>
            <p:ph type="title"/>
          </p:nvPr>
        </p:nvSpPr>
        <p:spPr>
          <a:xfrm>
            <a:off x="717675" y="1574683"/>
            <a:ext cx="3864264" cy="2489508"/>
          </a:xfrm>
        </p:spPr>
        <p:txBody>
          <a:bodyPr/>
          <a:lstStyle/>
          <a:p>
            <a:pPr lvl="0"/>
            <a:r>
              <a:rPr lang="en-US" dirty="0"/>
              <a:t>Use Case (Demo): Personalized Italian Vacation</a:t>
            </a:r>
            <a:endParaRPr lang="en-US" noProof="0" dirty="0"/>
          </a:p>
        </p:txBody>
      </p:sp>
      <p:sp>
        <p:nvSpPr>
          <p:cNvPr id="6" name="Table Placeholder 5">
            <a:extLst>
              <a:ext uri="{FF2B5EF4-FFF2-40B4-BE49-F238E27FC236}">
                <a16:creationId xmlns:a16="http://schemas.microsoft.com/office/drawing/2014/main" id="{96CB1791-B38E-897A-02B8-537B5C0E8D17}"/>
              </a:ext>
            </a:extLst>
          </p:cNvPr>
          <p:cNvSpPr>
            <a:spLocks noGrp="1"/>
          </p:cNvSpPr>
          <p:nvPr>
            <p:ph type="tbl" sz="quarter" idx="37"/>
          </p:nvPr>
        </p:nvSpPr>
        <p:spPr/>
        <p:txBody>
          <a:bodyPr/>
          <a:lstStyle/>
          <a:p>
            <a:r>
              <a:rPr lang="en-US" sz="2000" dirty="0"/>
              <a:t>Imagine a customer logs into a travel website and inputs their interests: they want to go to Spain, explore history, enjoy food, and have a luxurious experience.</a:t>
            </a:r>
          </a:p>
          <a:p>
            <a:r>
              <a:rPr lang="en-US" sz="2000" dirty="0"/>
              <a:t>Step 1: The AI analyzes the traveler’s requests, interests (history, fine dining, and relaxation) and preferences (luxury hotel, beach resort, guided tours).</a:t>
            </a:r>
          </a:p>
          <a:p>
            <a:r>
              <a:rPr lang="en-US" sz="2000" dirty="0"/>
              <a:t>Step 2: Packages service generates an inspirational travel itinerary that includes: </a:t>
            </a:r>
          </a:p>
          <a:p>
            <a:pPr marL="342900" indent="-342900">
              <a:buFont typeface="Arial" panose="020B0604020202020204" pitchFamily="34" charset="0"/>
              <a:buChar char="•"/>
            </a:pPr>
            <a:r>
              <a:rPr lang="en-US" sz="1600" dirty="0"/>
              <a:t>Flights from the customer’s nearest airport</a:t>
            </a:r>
          </a:p>
          <a:p>
            <a:pPr marL="342900" indent="-342900">
              <a:buFont typeface="Arial" panose="020B0604020202020204" pitchFamily="34" charset="0"/>
              <a:buChar char="•"/>
            </a:pPr>
            <a:r>
              <a:rPr lang="en-US" sz="1600" dirty="0"/>
              <a:t>Luxury hotels in Barcelona with historical significance</a:t>
            </a:r>
          </a:p>
          <a:p>
            <a:pPr marL="342900" indent="-342900">
              <a:buFont typeface="Arial" panose="020B0604020202020204" pitchFamily="34" charset="0"/>
              <a:buChar char="•"/>
            </a:pPr>
            <a:r>
              <a:rPr lang="en-US" sz="1600" dirty="0"/>
              <a:t>Custom-guided tours of historical landmarks, such as the la Sagrada Família and Ciutadella Park</a:t>
            </a:r>
          </a:p>
          <a:p>
            <a:pPr marL="342900" indent="-342900">
              <a:buFont typeface="Arial" panose="020B0604020202020204" pitchFamily="34" charset="0"/>
              <a:buChar char="•"/>
            </a:pPr>
            <a:r>
              <a:rPr lang="en-US" sz="1600" dirty="0"/>
              <a:t>Tapas experience with gourmet wines</a:t>
            </a:r>
          </a:p>
          <a:p>
            <a:pPr marL="342900" indent="-342900">
              <a:buFont typeface="Arial" panose="020B0604020202020204" pitchFamily="34" charset="0"/>
              <a:buChar char="•"/>
            </a:pPr>
            <a:r>
              <a:rPr lang="en-US" sz="1600" dirty="0"/>
              <a:t>A day of leisure on the nearest coast</a:t>
            </a:r>
          </a:p>
          <a:p>
            <a:r>
              <a:rPr lang="en-US" sz="2000" dirty="0"/>
              <a:t>Step 3: The customer can adjust their itinerary in real time, adding or removing activities, changing dates, or modifying their hotel preferences.</a:t>
            </a:r>
          </a:p>
          <a:p>
            <a:r>
              <a:rPr lang="en-US" sz="2000" dirty="0"/>
              <a:t>Step 4: The traveler books the package through Camino Messenger and receiving a confirmation in his wallet.</a:t>
            </a:r>
          </a:p>
        </p:txBody>
      </p:sp>
    </p:spTree>
    <p:extLst>
      <p:ext uri="{BB962C8B-B14F-4D97-AF65-F5344CB8AC3E}">
        <p14:creationId xmlns:p14="http://schemas.microsoft.com/office/powerpoint/2010/main" val="311821326"/>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2.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{1B90104F-5F18-441D-9B59-C24BCFFA8E4A}tf11936837_win32</Template>
  <TotalTime>762</TotalTime>
  <Words>1058</Words>
  <Application>Microsoft Office PowerPoint</Application>
  <PresentationFormat>Widescreen</PresentationFormat>
  <Paragraphs>116</Paragraphs>
  <Slides>17</Slides>
  <Notes>15</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 Nova</vt:lpstr>
      <vt:lpstr>Biome</vt:lpstr>
      <vt:lpstr>Calibri</vt:lpstr>
      <vt:lpstr>Custom</vt:lpstr>
      <vt:lpstr>Inspirational Dynamic Packaging  with Generative AI </vt:lpstr>
      <vt:lpstr>Agenda</vt:lpstr>
      <vt:lpstr>The Problem</vt:lpstr>
      <vt:lpstr>The Vision</vt:lpstr>
      <vt:lpstr>The Solution</vt:lpstr>
      <vt:lpstr>Powered by Camino Network</vt:lpstr>
      <vt:lpstr>How It Works – The Traveler’s Journey</vt:lpstr>
      <vt:lpstr>How It Works – The Traveler’s Journey</vt:lpstr>
      <vt:lpstr>Use Case (Demo): Personalized Italian Vacation</vt:lpstr>
      <vt:lpstr>Real-World Applications</vt:lpstr>
      <vt:lpstr>Market Opportunity</vt:lpstr>
      <vt:lpstr>Revenue Model</vt:lpstr>
      <vt:lpstr>The Future Development</vt:lpstr>
      <vt:lpstr>Conclusion</vt:lpstr>
      <vt:lpstr>Feedback</vt:lpstr>
      <vt:lpstr>Q &amp; 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Aleksandar Bundovski</dc:creator>
  <cp:lastModifiedBy>Aleksandar Bundovski</cp:lastModifiedBy>
  <cp:revision>27</cp:revision>
  <dcterms:created xsi:type="dcterms:W3CDTF">2024-11-13T16:29:16Z</dcterms:created>
  <dcterms:modified xsi:type="dcterms:W3CDTF">2024-11-14T15:54:06Z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