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9" r:id="rId4"/>
    <p:sldId id="260" r:id="rId5"/>
    <p:sldId id="261" r:id="rId6"/>
    <p:sldId id="274" r:id="rId7"/>
    <p:sldId id="275" r:id="rId8"/>
    <p:sldId id="292" r:id="rId9"/>
    <p:sldId id="277" r:id="rId10"/>
    <p:sldId id="283" r:id="rId11"/>
    <p:sldId id="286" r:id="rId12"/>
    <p:sldId id="287" r:id="rId13"/>
    <p:sldId id="288" r:id="rId14"/>
    <p:sldId id="289" r:id="rId15"/>
    <p:sldId id="278" r:id="rId16"/>
    <p:sldId id="285" r:id="rId17"/>
    <p:sldId id="279" r:id="rId18"/>
    <p:sldId id="280" r:id="rId19"/>
    <p:sldId id="282" r:id="rId20"/>
    <p:sldId id="284" r:id="rId21"/>
    <p:sldId id="290" r:id="rId22"/>
    <p:sldId id="294" r:id="rId23"/>
    <p:sldId id="304" r:id="rId24"/>
    <p:sldId id="299" r:id="rId25"/>
    <p:sldId id="297" r:id="rId26"/>
    <p:sldId id="305" r:id="rId27"/>
    <p:sldId id="306" r:id="rId28"/>
    <p:sldId id="300" r:id="rId29"/>
    <p:sldId id="301" r:id="rId30"/>
    <p:sldId id="302" r:id="rId31"/>
    <p:sldId id="296" r:id="rId32"/>
    <p:sldId id="303" r:id="rId33"/>
    <p:sldId id="298" r:id="rId34"/>
    <p:sldId id="307" r:id="rId35"/>
    <p:sldId id="308" r:id="rId36"/>
    <p:sldId id="309" r:id="rId37"/>
    <p:sldId id="320"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3" autoAdjust="0"/>
    <p:restoredTop sz="94708" autoAdjust="0"/>
  </p:normalViewPr>
  <p:slideViewPr>
    <p:cSldViewPr snapToGrid="0">
      <p:cViewPr varScale="1">
        <p:scale>
          <a:sx n="78" d="100"/>
          <a:sy n="78" d="100"/>
        </p:scale>
        <p:origin x="912"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C9DCA-12B9-413B-ACFF-CEB41E419A11}" type="datetimeFigureOut">
              <a:rPr lang="en-US" smtClean="0"/>
              <a:t>11/30/2022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8DCF5-1277-45A0-BB7B-99C278410A3E}" type="slidenum">
              <a:rPr lang="en-US" smtClean="0"/>
              <a:t>‹#›</a:t>
            </a:fld>
            <a:endParaRPr lang="en-US"/>
          </a:p>
        </p:txBody>
      </p:sp>
    </p:spTree>
    <p:extLst>
      <p:ext uri="{BB962C8B-B14F-4D97-AF65-F5344CB8AC3E}">
        <p14:creationId xmlns:p14="http://schemas.microsoft.com/office/powerpoint/2010/main" val="73719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onderopolis.org/wonder/how-can-voice-assistants-understand-u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onderopolis.org/wonder/what-is-the-weather-like-on-other-plane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1</a:t>
            </a:fld>
            <a:endParaRPr lang="en-US" dirty="0"/>
          </a:p>
        </p:txBody>
      </p:sp>
    </p:spTree>
    <p:extLst>
      <p:ext uri="{BB962C8B-B14F-4D97-AF65-F5344CB8AC3E}">
        <p14:creationId xmlns:p14="http://schemas.microsoft.com/office/powerpoint/2010/main" val="312264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2</a:t>
            </a:fld>
            <a:endParaRPr lang="en-US" dirty="0"/>
          </a:p>
        </p:txBody>
      </p:sp>
    </p:spTree>
    <p:extLst>
      <p:ext uri="{BB962C8B-B14F-4D97-AF65-F5344CB8AC3E}">
        <p14:creationId xmlns:p14="http://schemas.microsoft.com/office/powerpoint/2010/main" val="191094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3</a:t>
            </a:fld>
            <a:endParaRPr lang="en-US" dirty="0"/>
          </a:p>
        </p:txBody>
      </p:sp>
    </p:spTree>
    <p:extLst>
      <p:ext uri="{BB962C8B-B14F-4D97-AF65-F5344CB8AC3E}">
        <p14:creationId xmlns:p14="http://schemas.microsoft.com/office/powerpoint/2010/main" val="4107037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4</a:t>
            </a:fld>
            <a:endParaRPr lang="en-US" dirty="0"/>
          </a:p>
        </p:txBody>
      </p:sp>
    </p:spTree>
    <p:extLst>
      <p:ext uri="{BB962C8B-B14F-4D97-AF65-F5344CB8AC3E}">
        <p14:creationId xmlns:p14="http://schemas.microsoft.com/office/powerpoint/2010/main" val="229925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cs typeface="Times New Roman" pitchFamily="18" charset="0"/>
              </a:rPr>
              <a:t>Voice assistants are programs on </a:t>
            </a:r>
            <a:r>
              <a:rPr lang="en-US" dirty="0">
                <a:latin typeface="Times New Roman" pitchFamily="18" charset="0"/>
                <a:cs typeface="Times New Roman" pitchFamily="18" charset="0"/>
                <a:hlinkClick r:id="rId3"/>
              </a:rPr>
              <a:t>digital</a:t>
            </a:r>
            <a:r>
              <a:rPr lang="en-US" dirty="0">
                <a:latin typeface="Times New Roman" pitchFamily="18" charset="0"/>
                <a:cs typeface="Times New Roman" pitchFamily="18" charset="0"/>
              </a:rPr>
              <a:t> devices that listen and respond to </a:t>
            </a:r>
            <a:r>
              <a:rPr lang="en-US" dirty="0">
                <a:latin typeface="Times New Roman" pitchFamily="18" charset="0"/>
                <a:cs typeface="Times New Roman" pitchFamily="18" charset="0"/>
                <a:hlinkClick r:id="rId3"/>
              </a:rPr>
              <a:t>verbal</a:t>
            </a:r>
            <a:r>
              <a:rPr lang="en-US" dirty="0">
                <a:latin typeface="Times New Roman" pitchFamily="18" charset="0"/>
                <a:cs typeface="Times New Roman" pitchFamily="18" charset="0"/>
              </a:rPr>
              <a:t> commands.  A user can say, “What’s the</a:t>
            </a:r>
            <a:r>
              <a:rPr lang="en-US" dirty="0">
                <a:latin typeface="Times New Roman" pitchFamily="18" charset="0"/>
                <a:cs typeface="Times New Roman" pitchFamily="18" charset="0"/>
                <a:hlinkClick r:id="rId4"/>
              </a:rPr>
              <a:t> weather</a:t>
            </a:r>
            <a:r>
              <a:rPr lang="en-US" dirty="0">
                <a:latin typeface="Times New Roman" pitchFamily="18" charset="0"/>
                <a:cs typeface="Times New Roman" pitchFamily="18" charset="0"/>
              </a:rPr>
              <a:t>?” and the voice assistant will answer with the weather report for that day and location.</a:t>
            </a:r>
            <a:endParaRPr lang="en-IN"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5</a:t>
            </a:fld>
            <a:endParaRPr lang="en-US" dirty="0"/>
          </a:p>
        </p:txBody>
      </p:sp>
    </p:spTree>
    <p:extLst>
      <p:ext uri="{BB962C8B-B14F-4D97-AF65-F5344CB8AC3E}">
        <p14:creationId xmlns:p14="http://schemas.microsoft.com/office/powerpoint/2010/main" val="257443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6</a:t>
            </a:fld>
            <a:endParaRPr lang="en-US" dirty="0"/>
          </a:p>
        </p:txBody>
      </p:sp>
    </p:spTree>
    <p:extLst>
      <p:ext uri="{BB962C8B-B14F-4D97-AF65-F5344CB8AC3E}">
        <p14:creationId xmlns:p14="http://schemas.microsoft.com/office/powerpoint/2010/main" val="2641677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8DCF5-1277-45A0-BB7B-99C278410A3E}" type="slidenum">
              <a:rPr lang="en-US" smtClean="0"/>
              <a:t>7</a:t>
            </a:fld>
            <a:endParaRPr lang="en-US" dirty="0"/>
          </a:p>
        </p:txBody>
      </p:sp>
    </p:spTree>
    <p:extLst>
      <p:ext uri="{BB962C8B-B14F-4D97-AF65-F5344CB8AC3E}">
        <p14:creationId xmlns:p14="http://schemas.microsoft.com/office/powerpoint/2010/main" val="174822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it.ly/2xc5i6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onderopolis.org/wonder/how-can-voice-assistants-understand-u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wonderopolis.org/wonder/what-is-the-weather-like-on-other-plane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1457" y="2093940"/>
            <a:ext cx="6645729" cy="1600200"/>
          </a:xfrm>
        </p:spPr>
        <p:txBody>
          <a:bodyPr/>
          <a:lstStyle/>
          <a:p>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GLA ASSISTANT</a:t>
            </a:r>
            <a:endParaRPr lang="en-IN"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08712" y="3495662"/>
            <a:ext cx="3910067" cy="420005"/>
          </a:xfrm>
        </p:spPr>
        <p:txBody>
          <a:bodyPr>
            <a:normAutofit/>
          </a:bodyPr>
          <a:lstStyle/>
          <a:p>
            <a:r>
              <a:rPr lang="en-US" sz="1600" dirty="0">
                <a:latin typeface="Times New Roman" panose="02020603050405020304" pitchFamily="18" charset="0"/>
                <a:cs typeface="Times New Roman" panose="02020603050405020304" pitchFamily="18" charset="0"/>
              </a:rPr>
              <a:t>YOUR PERSONAL VIRTUAL ASSISTANT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174" y="329362"/>
            <a:ext cx="1369633" cy="1326054"/>
          </a:xfrm>
          <a:prstGeom prst="rect">
            <a:avLst/>
          </a:prstGeom>
        </p:spPr>
      </p:pic>
    </p:spTree>
    <p:extLst>
      <p:ext uri="{BB962C8B-B14F-4D97-AF65-F5344CB8AC3E}">
        <p14:creationId xmlns:p14="http://schemas.microsoft.com/office/powerpoint/2010/main" val="422885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4850"/>
            <a:ext cx="8596668" cy="1320800"/>
          </a:xfrm>
        </p:spPr>
        <p:txBody>
          <a:bodyPr/>
          <a:lstStyle/>
          <a:p>
            <a:pPr lvl="1" algn="l" defTabSz="457200" rtl="0">
              <a:spcBef>
                <a:spcPct val="0"/>
              </a:spcBef>
            </a:pPr>
            <a:r>
              <a:rPr lang="en-US" sz="3600" b="1" dirty="0">
                <a:solidFill>
                  <a:schemeClr val="accent1"/>
                </a:solidFill>
                <a:latin typeface="Times New Roman" pitchFamily="18" charset="0"/>
                <a:cs typeface="Times New Roman" pitchFamily="18" charset="0"/>
              </a:rPr>
              <a:t>Libraries used:</a:t>
            </a:r>
            <a:br>
              <a:rPr lang="en-US" sz="3600" b="1" dirty="0">
                <a:solidFill>
                  <a:schemeClr val="accent1"/>
                </a:solidFill>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686859" y="1359177"/>
            <a:ext cx="8596668" cy="4212562"/>
          </a:xfrm>
        </p:spPr>
        <p:txBody>
          <a:bodyPr/>
          <a:lstStyle/>
          <a:p>
            <a:pPr marL="457200" lvl="1" indent="0">
              <a:buNone/>
            </a:pPr>
            <a:endParaRPr lang="en-US" sz="3600" dirty="0">
              <a:solidFill>
                <a:schemeClr val="accent1"/>
              </a:solidFill>
              <a:latin typeface="Times New Roman" pitchFamily="18" charset="0"/>
              <a:cs typeface="Times New Roman" pitchFamily="18" charset="0"/>
            </a:endParaRPr>
          </a:p>
          <a:p>
            <a:pPr lvl="2">
              <a:buFont typeface="Wingdings" pitchFamily="2" charset="2"/>
              <a:buChar char="§"/>
            </a:pPr>
            <a:r>
              <a:rPr lang="en-US" sz="2400" dirty="0" err="1">
                <a:solidFill>
                  <a:schemeClr val="tx1"/>
                </a:solidFill>
                <a:latin typeface="Times New Roman" pitchFamily="18" charset="0"/>
                <a:cs typeface="Times New Roman" pitchFamily="18" charset="0"/>
              </a:rPr>
              <a:t>nltk</a:t>
            </a:r>
            <a:endParaRPr lang="en-US" sz="2400" dirty="0">
              <a:solidFill>
                <a:schemeClr val="tx1"/>
              </a:solidFill>
              <a:latin typeface="Times New Roman" pitchFamily="18" charset="0"/>
              <a:cs typeface="Times New Roman" pitchFamily="18" charset="0"/>
            </a:endParaRPr>
          </a:p>
          <a:p>
            <a:pPr lvl="2">
              <a:buFont typeface="Wingdings" pitchFamily="2" charset="2"/>
              <a:buChar char="§"/>
            </a:pPr>
            <a:r>
              <a:rPr lang="en-US" sz="2400" dirty="0" err="1">
                <a:solidFill>
                  <a:schemeClr val="tx1"/>
                </a:solidFill>
                <a:latin typeface="Times New Roman" pitchFamily="18" charset="0"/>
                <a:cs typeface="Times New Roman" pitchFamily="18" charset="0"/>
              </a:rPr>
              <a:t>pyaudio</a:t>
            </a:r>
            <a:endParaRPr lang="en-US" sz="2400" dirty="0">
              <a:solidFill>
                <a:schemeClr val="tx1"/>
              </a:solidFill>
              <a:latin typeface="Times New Roman" pitchFamily="18" charset="0"/>
              <a:cs typeface="Times New Roman" pitchFamily="18" charset="0"/>
            </a:endParaRPr>
          </a:p>
          <a:p>
            <a:pPr lvl="2">
              <a:buFont typeface="Wingdings" pitchFamily="2" charset="2"/>
              <a:buChar char="§"/>
            </a:pPr>
            <a:r>
              <a:rPr lang="en-US" sz="2400" dirty="0">
                <a:solidFill>
                  <a:schemeClr val="tx1"/>
                </a:solidFill>
                <a:latin typeface="Times New Roman" pitchFamily="18" charset="0"/>
                <a:cs typeface="Times New Roman" pitchFamily="18" charset="0"/>
              </a:rPr>
              <a:t>pyttsx3</a:t>
            </a:r>
          </a:p>
          <a:p>
            <a:pPr lvl="2">
              <a:buFont typeface="Wingdings" pitchFamily="2" charset="2"/>
              <a:buChar char="§"/>
            </a:pPr>
            <a:r>
              <a:rPr lang="en-US" sz="2400" dirty="0" err="1">
                <a:solidFill>
                  <a:schemeClr val="tx1"/>
                </a:solidFill>
                <a:latin typeface="Times New Roman" pitchFamily="18" charset="0"/>
                <a:cs typeface="Times New Roman" pitchFamily="18" charset="0"/>
              </a:rPr>
              <a:t>speechRecognition</a:t>
            </a:r>
            <a:endParaRPr lang="en-US" sz="2400" dirty="0">
              <a:solidFill>
                <a:schemeClr val="tx1"/>
              </a:solidFill>
              <a:latin typeface="Times New Roman" pitchFamily="18" charset="0"/>
              <a:cs typeface="Times New Roman" pitchFamily="18" charset="0"/>
            </a:endParaRPr>
          </a:p>
          <a:p>
            <a:pPr lvl="2">
              <a:buFont typeface="Wingdings" pitchFamily="2" charset="2"/>
              <a:buChar char="§"/>
            </a:pPr>
            <a:r>
              <a:rPr lang="en-US" sz="2400" dirty="0" err="1">
                <a:solidFill>
                  <a:schemeClr val="tx1"/>
                </a:solidFill>
                <a:latin typeface="Times New Roman" pitchFamily="18" charset="0"/>
                <a:cs typeface="Times New Roman" pitchFamily="18" charset="0"/>
              </a:rPr>
              <a:t>wolframalpha</a:t>
            </a:r>
            <a:endParaRPr lang="en-US" sz="2400" dirty="0">
              <a:solidFill>
                <a:schemeClr val="tx1"/>
              </a:solidFill>
              <a:latin typeface="Times New Roman" pitchFamily="18" charset="0"/>
              <a:cs typeface="Times New Roman" pitchFamily="18" charset="0"/>
            </a:endParaRPr>
          </a:p>
          <a:p>
            <a:pPr lvl="2">
              <a:buFont typeface="Wingdings" pitchFamily="2" charset="2"/>
              <a:buChar char="§"/>
            </a:pPr>
            <a:r>
              <a:rPr lang="en-US" sz="2400" dirty="0">
                <a:solidFill>
                  <a:schemeClr val="tx1"/>
                </a:solidFill>
                <a:latin typeface="Times New Roman" pitchFamily="18" charset="0"/>
                <a:cs typeface="Times New Roman" pitchFamily="18" charset="0"/>
              </a:rPr>
              <a:t>pywin32</a:t>
            </a:r>
          </a:p>
          <a:p>
            <a:endParaRPr lang="en-US" dirty="0"/>
          </a:p>
        </p:txBody>
      </p:sp>
    </p:spTree>
    <p:extLst>
      <p:ext uri="{BB962C8B-B14F-4D97-AF65-F5344CB8AC3E}">
        <p14:creationId xmlns:p14="http://schemas.microsoft.com/office/powerpoint/2010/main" val="188278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nltk</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86859" y="1550989"/>
            <a:ext cx="8596668" cy="3880773"/>
          </a:xfrm>
        </p:spPr>
        <p:txBody>
          <a:bodyPr/>
          <a:lstStyle/>
          <a:p>
            <a:r>
              <a:rPr lang="en-US" sz="2000" dirty="0" err="1">
                <a:latin typeface="Times New Roman" pitchFamily="18" charset="0"/>
                <a:cs typeface="Times New Roman" pitchFamily="18" charset="0"/>
              </a:rPr>
              <a:t>Nltk</a:t>
            </a:r>
            <a:r>
              <a:rPr lang="en-US" sz="2000" dirty="0">
                <a:latin typeface="Times New Roman" pitchFamily="18" charset="0"/>
                <a:cs typeface="Times New Roman" pitchFamily="18" charset="0"/>
              </a:rPr>
              <a:t> stands for natural language toolkit.</a:t>
            </a:r>
          </a:p>
          <a:p>
            <a:r>
              <a:rPr lang="en-US" sz="2000" dirty="0">
                <a:latin typeface="Times New Roman" pitchFamily="18" charset="0"/>
                <a:cs typeface="Times New Roman" pitchFamily="18" charset="0"/>
              </a:rPr>
              <a:t> Works with human language data.</a:t>
            </a:r>
          </a:p>
          <a:p>
            <a:endParaRPr lang="en-US"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2679930"/>
            <a:ext cx="5899150" cy="377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7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pyaudio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741489"/>
            <a:ext cx="8596668" cy="3880773"/>
          </a:xfrm>
        </p:spPr>
        <p:txBody>
          <a:bodyPr/>
          <a:lstStyle/>
          <a:p>
            <a:r>
              <a:rPr lang="en-US" sz="2000" dirty="0">
                <a:latin typeface="Times New Roman" pitchFamily="18" charset="0"/>
                <a:cs typeface="Times New Roman" pitchFamily="18" charset="0"/>
              </a:rPr>
              <a:t>It is a I/O library which deals with Audio.</a:t>
            </a:r>
          </a:p>
          <a:p>
            <a:r>
              <a:rPr lang="en-US" sz="2000" dirty="0">
                <a:latin typeface="Times New Roman" pitchFamily="18" charset="0"/>
                <a:cs typeface="Times New Roman" pitchFamily="18" charset="0"/>
              </a:rPr>
              <a:t>With </a:t>
            </a:r>
            <a:r>
              <a:rPr lang="en-US" sz="2000" b="1" dirty="0" err="1">
                <a:latin typeface="Times New Roman" pitchFamily="18" charset="0"/>
                <a:cs typeface="Times New Roman" pitchFamily="18" charset="0"/>
              </a:rPr>
              <a:t>PyAudio</a:t>
            </a:r>
            <a:r>
              <a:rPr lang="en-US" sz="2000" dirty="0">
                <a:latin typeface="Times New Roman" pitchFamily="18" charset="0"/>
                <a:cs typeface="Times New Roman" pitchFamily="18" charset="0"/>
              </a:rPr>
              <a:t>, you can easily use Python to play and record audio on a variety of platforms, such as Linux, Microsoft Windows etc.</a:t>
            </a:r>
          </a:p>
          <a:p>
            <a:endParaRPr lang="en-US" dirty="0">
              <a:latin typeface="Times New Roman" pitchFamily="18" charset="0"/>
              <a:cs typeface="Times New Roman" pitchFamily="18" charset="0"/>
            </a:endParaRPr>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3343276"/>
            <a:ext cx="6184368" cy="285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58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pyttsx3</a:t>
            </a:r>
          </a:p>
        </p:txBody>
      </p:sp>
      <p:sp>
        <p:nvSpPr>
          <p:cNvPr id="3" name="Content Placeholder 2"/>
          <p:cNvSpPr>
            <a:spLocks noGrp="1"/>
          </p:cNvSpPr>
          <p:nvPr>
            <p:ph idx="1"/>
          </p:nvPr>
        </p:nvSpPr>
        <p:spPr>
          <a:xfrm>
            <a:off x="677334" y="1636714"/>
            <a:ext cx="8596668" cy="3880773"/>
          </a:xfrm>
        </p:spPr>
        <p:txBody>
          <a:bodyPr>
            <a:normAutofit/>
          </a:bodyPr>
          <a:lstStyle/>
          <a:p>
            <a:r>
              <a:rPr lang="en-US" sz="2000" dirty="0">
                <a:latin typeface="Times New Roman" pitchFamily="18" charset="0"/>
                <a:cs typeface="Times New Roman" pitchFamily="18" charset="0"/>
              </a:rPr>
              <a:t>This lets you synthesize text in to audio you can hear.</a:t>
            </a:r>
          </a:p>
          <a:p>
            <a:r>
              <a:rPr lang="en-US" sz="2000" dirty="0">
                <a:latin typeface="Times New Roman" pitchFamily="18" charset="0"/>
                <a:cs typeface="Times New Roman" pitchFamily="18" charset="0"/>
              </a:rPr>
              <a:t>Text to speech package.</a:t>
            </a:r>
          </a:p>
        </p:txBody>
      </p:sp>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6" y="2749550"/>
            <a:ext cx="6127749"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0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SpeechRecognition</a:t>
            </a:r>
          </a:p>
        </p:txBody>
      </p:sp>
      <p:sp>
        <p:nvSpPr>
          <p:cNvPr id="3" name="Content Placeholder 2"/>
          <p:cNvSpPr>
            <a:spLocks noGrp="1"/>
          </p:cNvSpPr>
          <p:nvPr>
            <p:ph idx="1"/>
          </p:nvPr>
        </p:nvSpPr>
        <p:spPr>
          <a:xfrm>
            <a:off x="677334" y="1531939"/>
            <a:ext cx="8596668" cy="3880773"/>
          </a:xfrm>
        </p:spPr>
        <p:txBody>
          <a:bodyPr/>
          <a:lstStyle/>
          <a:p>
            <a:r>
              <a:rPr lang="en-US" sz="2000" dirty="0">
                <a:latin typeface="Times New Roman" pitchFamily="18" charset="0"/>
                <a:cs typeface="Times New Roman" pitchFamily="18" charset="0"/>
              </a:rPr>
              <a:t>Speech to text package.</a:t>
            </a:r>
          </a:p>
          <a:p>
            <a:r>
              <a:rPr lang="en-US" sz="2000" dirty="0">
                <a:latin typeface="Times New Roman" pitchFamily="18" charset="0"/>
                <a:cs typeface="Times New Roman" pitchFamily="18" charset="0"/>
              </a:rPr>
              <a:t>Ability of machine or program to identify words and phrases in spoken language and convert them into machine readable form.</a:t>
            </a:r>
          </a:p>
          <a:p>
            <a:endParaRPr lang="en-US" dirty="0">
              <a:latin typeface="Times New Roman" pitchFamily="18" charset="0"/>
              <a:cs typeface="Times New Roman" pitchFamily="18" charset="0"/>
            </a:endParaRPr>
          </a:p>
          <a:p>
            <a:endParaRPr lang="en-US" dirty="0"/>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813841"/>
            <a:ext cx="6642100" cy="373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6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Potential areas</a:t>
            </a:r>
          </a:p>
        </p:txBody>
      </p:sp>
      <p:sp>
        <p:nvSpPr>
          <p:cNvPr id="3" name="Content Placeholder 2"/>
          <p:cNvSpPr>
            <a:spLocks noGrp="1"/>
          </p:cNvSpPr>
          <p:nvPr>
            <p:ph idx="1"/>
          </p:nvPr>
        </p:nvSpPr>
        <p:spPr>
          <a:xfrm>
            <a:off x="677334" y="1751014"/>
            <a:ext cx="8596668" cy="3880773"/>
          </a:xfrm>
        </p:spPr>
        <p:txBody>
          <a:bodyPr>
            <a:normAutofit/>
          </a:bodyPr>
          <a:lstStyle/>
          <a:p>
            <a:r>
              <a:rPr lang="en-US" sz="2400" dirty="0">
                <a:latin typeface="Times New Roman" pitchFamily="18" charset="0"/>
                <a:cs typeface="Times New Roman" pitchFamily="18" charset="0"/>
              </a:rPr>
              <a:t>Solving Crimes With Voice Recognition</a:t>
            </a:r>
          </a:p>
          <a:p>
            <a:r>
              <a:rPr lang="en-US" sz="2400" dirty="0">
                <a:latin typeface="Times New Roman" pitchFamily="18" charset="0"/>
                <a:cs typeface="Times New Roman" pitchFamily="18" charset="0"/>
              </a:rPr>
              <a:t>Letting Your Voice Protect Your Bank Account</a:t>
            </a:r>
          </a:p>
          <a:p>
            <a:r>
              <a:rPr lang="en-US" sz="2400" dirty="0">
                <a:latin typeface="Times New Roman" pitchFamily="18" charset="0"/>
                <a:cs typeface="Times New Roman" pitchFamily="18" charset="0"/>
              </a:rPr>
              <a:t>Buying Products and Services With The Sound of Your Voice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408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Motive</a:t>
            </a:r>
          </a:p>
        </p:txBody>
      </p:sp>
      <p:sp>
        <p:nvSpPr>
          <p:cNvPr id="3" name="Content Placeholder 2"/>
          <p:cNvSpPr>
            <a:spLocks noGrp="1"/>
          </p:cNvSpPr>
          <p:nvPr>
            <p:ph idx="1"/>
          </p:nvPr>
        </p:nvSpPr>
        <p:spPr>
          <a:xfrm>
            <a:off x="677334" y="1970089"/>
            <a:ext cx="8596668" cy="3880773"/>
          </a:xfrm>
        </p:spPr>
        <p:txBody>
          <a:bodyPr>
            <a:normAutofit/>
          </a:bodyPr>
          <a:lstStyle/>
          <a:p>
            <a:r>
              <a:rPr lang="en-US" sz="2000" dirty="0">
                <a:latin typeface="Times New Roman" pitchFamily="18" charset="0"/>
                <a:cs typeface="Times New Roman" pitchFamily="18" charset="0"/>
              </a:rPr>
              <a:t>To easy the task for the user, so that he/she can get the required information about a particular in short span of time.</a:t>
            </a:r>
          </a:p>
        </p:txBody>
      </p:sp>
    </p:spTree>
    <p:extLst>
      <p:ext uri="{BB962C8B-B14F-4D97-AF65-F5344CB8AC3E}">
        <p14:creationId xmlns:p14="http://schemas.microsoft.com/office/powerpoint/2010/main" val="13878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77" y="723900"/>
            <a:ext cx="8596668" cy="1320800"/>
          </a:xfrm>
        </p:spPr>
        <p:txBody>
          <a:bodyPr/>
          <a:lstStyle/>
          <a:p>
            <a:r>
              <a:rPr lang="en-US" b="1" dirty="0" err="1">
                <a:latin typeface="Times New Roman" panose="02020603050405020304" pitchFamily="18" charset="0"/>
                <a:cs typeface="Times New Roman" panose="02020603050405020304" pitchFamily="18" charset="0"/>
              </a:rPr>
              <a:t>Alexa</a:t>
            </a:r>
            <a:r>
              <a:rPr lang="en-US" b="1" dirty="0">
                <a:latin typeface="Times New Roman" panose="02020603050405020304" pitchFamily="18" charset="0"/>
                <a:cs typeface="Times New Roman" panose="02020603050405020304" pitchFamily="18" charset="0"/>
              </a:rPr>
              <a:t> (Amazon)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61005" y="1646239"/>
            <a:ext cx="8596668" cy="388077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2050" name="Picture 2" descr="Image result for alexa logo hd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188547"/>
            <a:ext cx="12954000" cy="566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0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Siri</a:t>
            </a:r>
            <a:r>
              <a:rPr lang="en-US" b="1" dirty="0">
                <a:latin typeface="Times New Roman" panose="02020603050405020304" pitchFamily="18" charset="0"/>
                <a:cs typeface="Times New Roman" panose="02020603050405020304" pitchFamily="18" charset="0"/>
              </a:rPr>
              <a:t> (Apple)</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lstStyle/>
          <a:p>
            <a:endParaRPr lang="en-US" dirty="0"/>
          </a:p>
        </p:txBody>
      </p:sp>
      <p:pic>
        <p:nvPicPr>
          <p:cNvPr id="3074" name="Picture 2" descr="Image result for siri appl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483" y="3053442"/>
            <a:ext cx="762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04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Cortana</a:t>
            </a:r>
            <a:r>
              <a:rPr lang="en-US" b="1" dirty="0">
                <a:latin typeface="Times New Roman" pitchFamily="18" charset="0"/>
                <a:cs typeface="Times New Roman" pitchFamily="18" charset="0"/>
              </a:rPr>
              <a:t> (windows 10)</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5124" name="Picture 4" descr="Image result for cortana h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3" y="3165944"/>
            <a:ext cx="6702950" cy="211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2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Outline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349" y="1651907"/>
            <a:ext cx="8596668" cy="3910483"/>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Introduction</a:t>
            </a:r>
          </a:p>
          <a:p>
            <a:pPr lvl="1">
              <a:buFont typeface="Wingdings" pitchFamily="2" charset="2"/>
              <a:buChar char="§"/>
            </a:pPr>
            <a:r>
              <a:rPr lang="en-US" sz="2200" dirty="0">
                <a:latin typeface="Times New Roman" panose="02020603050405020304" pitchFamily="18" charset="0"/>
                <a:cs typeface="Times New Roman" panose="02020603050405020304" pitchFamily="18" charset="0"/>
              </a:rPr>
              <a:t>GLA Assistant</a:t>
            </a:r>
          </a:p>
          <a:p>
            <a:pPr lvl="1">
              <a:buFont typeface="Wingdings" pitchFamily="2" charset="2"/>
              <a:buChar char="§"/>
            </a:pPr>
            <a:r>
              <a:rPr lang="en-US" sz="2200" dirty="0">
                <a:latin typeface="Times New Roman" panose="02020603050405020304" pitchFamily="18" charset="0"/>
                <a:cs typeface="Times New Roman" panose="02020603050405020304" pitchFamily="18" charset="0"/>
              </a:rPr>
              <a:t>Application areas</a:t>
            </a:r>
          </a:p>
          <a:p>
            <a:r>
              <a:rPr lang="en-US" sz="2400" dirty="0">
                <a:latin typeface="Times New Roman" panose="02020603050405020304" pitchFamily="18" charset="0"/>
                <a:cs typeface="Times New Roman" panose="02020603050405020304" pitchFamily="18" charset="0"/>
              </a:rPr>
              <a:t>Working</a:t>
            </a:r>
          </a:p>
          <a:p>
            <a:r>
              <a:rPr lang="en-US" sz="2400" dirty="0">
                <a:latin typeface="Times New Roman" panose="02020603050405020304" pitchFamily="18" charset="0"/>
                <a:cs typeface="Times New Roman" panose="02020603050405020304" pitchFamily="18" charset="0"/>
              </a:rPr>
              <a:t>Requirements</a:t>
            </a:r>
          </a:p>
          <a:p>
            <a:r>
              <a:rPr lang="en-US" sz="2400" dirty="0">
                <a:latin typeface="Times New Roman" panose="02020603050405020304" pitchFamily="18" charset="0"/>
                <a:cs typeface="Times New Roman" panose="02020603050405020304" pitchFamily="18" charset="0"/>
              </a:rPr>
              <a:t>Technology used</a:t>
            </a:r>
          </a:p>
          <a:p>
            <a:r>
              <a:rPr lang="en-US" sz="2400" dirty="0">
                <a:latin typeface="Times New Roman" panose="02020603050405020304" pitchFamily="18" charset="0"/>
                <a:cs typeface="Times New Roman" panose="02020603050405020304" pitchFamily="18" charset="0"/>
              </a:rPr>
              <a:t>Potential areas</a:t>
            </a:r>
          </a:p>
          <a:p>
            <a:r>
              <a:rPr lang="en-US" sz="2400" dirty="0">
                <a:latin typeface="Times New Roman" panose="02020603050405020304" pitchFamily="18" charset="0"/>
                <a:cs typeface="Times New Roman" panose="02020603050405020304" pitchFamily="18" charset="0"/>
              </a:rPr>
              <a:t>Motive</a:t>
            </a:r>
          </a:p>
          <a:p>
            <a:r>
              <a:rPr lang="en-US" sz="2400" dirty="0">
                <a:latin typeface="Times New Roman" panose="02020603050405020304" pitchFamily="18" charset="0"/>
                <a:cs typeface="Times New Roman" panose="02020603050405020304" pitchFamily="18" charset="0"/>
              </a:rPr>
              <a:t>Integration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6035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Bixby (Samsung)</a:t>
            </a:r>
            <a:endParaRPr lang="en-US" b="1" dirty="0"/>
          </a:p>
        </p:txBody>
      </p:sp>
      <p:sp>
        <p:nvSpPr>
          <p:cNvPr id="3" name="Content Placeholder 2"/>
          <p:cNvSpPr>
            <a:spLocks noGrp="1"/>
          </p:cNvSpPr>
          <p:nvPr>
            <p:ph idx="1"/>
          </p:nvPr>
        </p:nvSpPr>
        <p:spPr/>
        <p:txBody>
          <a:bodyPr/>
          <a:lstStyle/>
          <a:p>
            <a:endParaRPr lang="en-US" dirty="0"/>
          </a:p>
        </p:txBody>
      </p:sp>
      <p:pic>
        <p:nvPicPr>
          <p:cNvPr id="6146" name="Picture 2" descr="Image result for bixby logo hd 3 d sams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74" y="2785607"/>
            <a:ext cx="67056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8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2925"/>
            <a:ext cx="8596668" cy="1320800"/>
          </a:xfrm>
        </p:spPr>
        <p:txBody>
          <a:bodyPr/>
          <a:lstStyle/>
          <a:p>
            <a:r>
              <a:rPr lang="en-US" b="1" dirty="0">
                <a:latin typeface="Times New Roman" pitchFamily="18" charset="0"/>
                <a:cs typeface="Times New Roman" pitchFamily="18" charset="0"/>
              </a:rPr>
              <a:t>Glance over GLA Assistant</a:t>
            </a:r>
          </a:p>
        </p:txBody>
      </p:sp>
      <p:pic>
        <p:nvPicPr>
          <p:cNvPr id="7" name="Content Placeholder 6">
            <a:extLst>
              <a:ext uri="{FF2B5EF4-FFF2-40B4-BE49-F238E27FC236}">
                <a16:creationId xmlns:a16="http://schemas.microsoft.com/office/drawing/2014/main" id="{8F3F39BA-D574-2AFF-0E12-1CF7968FF5B5}"/>
              </a:ext>
            </a:extLst>
          </p:cNvPr>
          <p:cNvPicPr>
            <a:picLocks noGrp="1" noChangeAspect="1"/>
          </p:cNvPicPr>
          <p:nvPr>
            <p:ph idx="1"/>
          </p:nvPr>
        </p:nvPicPr>
        <p:blipFill>
          <a:blip r:embed="rId2"/>
          <a:stretch>
            <a:fillRect/>
          </a:stretch>
        </p:blipFill>
        <p:spPr>
          <a:xfrm>
            <a:off x="965294" y="1488281"/>
            <a:ext cx="6349965" cy="3881437"/>
          </a:xfrm>
        </p:spPr>
      </p:pic>
    </p:spTree>
    <p:extLst>
      <p:ext uri="{BB962C8B-B14F-4D97-AF65-F5344CB8AC3E}">
        <p14:creationId xmlns:p14="http://schemas.microsoft.com/office/powerpoint/2010/main" val="207730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CRAWLING</a:t>
            </a:r>
          </a:p>
        </p:txBody>
      </p:sp>
      <p:sp>
        <p:nvSpPr>
          <p:cNvPr id="3" name="Content Placeholder 2"/>
          <p:cNvSpPr>
            <a:spLocks noGrp="1"/>
          </p:cNvSpPr>
          <p:nvPr>
            <p:ph idx="1"/>
          </p:nvPr>
        </p:nvSpPr>
        <p:spPr>
          <a:xfrm>
            <a:off x="677334" y="1930001"/>
            <a:ext cx="8596668" cy="3880773"/>
          </a:xfrm>
        </p:spPr>
        <p:txBody>
          <a:bodyPr/>
          <a:lstStyle/>
          <a:p>
            <a:r>
              <a:rPr lang="en-US" dirty="0">
                <a:latin typeface="Times New Roman" pitchFamily="18" charset="0"/>
                <a:cs typeface="Times New Roman" pitchFamily="18" charset="0"/>
              </a:rPr>
              <a:t>Crawling is the process which deals with large data sets where you develop your crawlers or bots which crawls to the deepest of the webpage.</a:t>
            </a:r>
          </a:p>
          <a:p>
            <a:r>
              <a:rPr lang="en-US" dirty="0">
                <a:latin typeface="Times New Roman" pitchFamily="18" charset="0"/>
                <a:cs typeface="Times New Roman" pitchFamily="18" charset="0"/>
              </a:rPr>
              <a:t>Crawler</a:t>
            </a:r>
          </a:p>
          <a:p>
            <a:pPr marL="0" indent="0">
              <a:buNone/>
            </a:pPr>
            <a:r>
              <a:rPr lang="en-US" dirty="0">
                <a:latin typeface="Times New Roman" pitchFamily="18" charset="0"/>
                <a:cs typeface="Times New Roman" pitchFamily="18" charset="0"/>
              </a:rPr>
              <a:t>A Web crawler, sometimes called a spider or </a:t>
            </a:r>
            <a:r>
              <a:rPr lang="en-US" dirty="0" err="1">
                <a:latin typeface="Times New Roman" pitchFamily="18" charset="0"/>
                <a:cs typeface="Times New Roman" pitchFamily="18" charset="0"/>
              </a:rPr>
              <a:t>spiderbot</a:t>
            </a:r>
            <a:r>
              <a:rPr lang="en-US" dirty="0">
                <a:latin typeface="Times New Roman" pitchFamily="18" charset="0"/>
                <a:cs typeface="Times New Roman" pitchFamily="18" charset="0"/>
              </a:rPr>
              <a:t> and often shortened to crawler, is an Internet bot that systematically browses the World Wide Web, typically for the purpose of Web indexing (web </a:t>
            </a:r>
            <a:r>
              <a:rPr lang="en-US" dirty="0" err="1">
                <a:latin typeface="Times New Roman" pitchFamily="18" charset="0"/>
                <a:cs typeface="Times New Roman" pitchFamily="18" charset="0"/>
              </a:rPr>
              <a:t>spidering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Scrapping</a:t>
            </a:r>
          </a:p>
          <a:p>
            <a:pPr marL="0" indent="0">
              <a:buNone/>
            </a:pPr>
            <a:r>
              <a:rPr lang="en-US" dirty="0">
                <a:latin typeface="Times New Roman" pitchFamily="18" charset="0"/>
                <a:cs typeface="Times New Roman" pitchFamily="18" charset="0"/>
              </a:rPr>
              <a:t>Data Scrapping on the other hand, refers to retrieving information from any source (not necessarily the web).</a:t>
            </a:r>
          </a:p>
        </p:txBody>
      </p:sp>
    </p:spTree>
    <p:extLst>
      <p:ext uri="{BB962C8B-B14F-4D97-AF65-F5344CB8AC3E}">
        <p14:creationId xmlns:p14="http://schemas.microsoft.com/office/powerpoint/2010/main" val="271940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Some differences…</a:t>
            </a:r>
          </a:p>
        </p:txBody>
      </p:sp>
      <p:pic>
        <p:nvPicPr>
          <p:cNvPr id="4"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776" y="2020832"/>
            <a:ext cx="7044925" cy="36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5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Types of crawling</a:t>
            </a:r>
          </a:p>
        </p:txBody>
      </p:sp>
      <p:sp>
        <p:nvSpPr>
          <p:cNvPr id="3" name="Content Placeholder 2"/>
          <p:cNvSpPr>
            <a:spLocks noGrp="1"/>
          </p:cNvSpPr>
          <p:nvPr>
            <p:ph idx="1"/>
          </p:nvPr>
        </p:nvSpPr>
        <p:spPr/>
        <p:txBody>
          <a:bodyPr>
            <a:normAutofit/>
          </a:bodyPr>
          <a:lstStyle/>
          <a:p>
            <a:pPr>
              <a:buSzPct val="91000"/>
              <a:buFont typeface="+mj-lt"/>
              <a:buAutoNum type="arabicPeriod"/>
            </a:pPr>
            <a:r>
              <a:rPr lang="en-US" dirty="0">
                <a:latin typeface="Times New Roman" pitchFamily="18" charset="0"/>
                <a:cs typeface="Times New Roman" pitchFamily="18" charset="0"/>
              </a:rPr>
              <a:t>Site crawls</a:t>
            </a:r>
          </a:p>
          <a:p>
            <a:pPr marL="0" indent="0">
              <a:buSzPct val="91000"/>
              <a:buNone/>
            </a:pPr>
            <a:r>
              <a:rPr lang="en-US" dirty="0">
                <a:latin typeface="Times New Roman" pitchFamily="18" charset="0"/>
                <a:cs typeface="Times New Roman" pitchFamily="18" charset="0"/>
              </a:rPr>
              <a:t>Site crawls are an attempt to crawl an entire site at one time, starting with the home page. </a:t>
            </a:r>
          </a:p>
          <a:p>
            <a:pPr>
              <a:buSzPct val="91000"/>
              <a:buFont typeface="+mj-lt"/>
              <a:buAutoNum type="arabicPeriod" startAt="2"/>
            </a:pPr>
            <a:r>
              <a:rPr lang="en-US" dirty="0">
                <a:latin typeface="Times New Roman" pitchFamily="18" charset="0"/>
                <a:cs typeface="Times New Roman" pitchFamily="18" charset="0"/>
              </a:rPr>
              <a:t>Page crawls</a:t>
            </a:r>
          </a:p>
          <a:p>
            <a:pPr marL="0" indent="0">
              <a:buSzPct val="91000"/>
              <a:buNone/>
            </a:pPr>
            <a:r>
              <a:rPr lang="en-US" dirty="0">
                <a:latin typeface="Times New Roman" pitchFamily="18" charset="0"/>
                <a:cs typeface="Times New Roman" pitchFamily="18" charset="0"/>
              </a:rPr>
              <a:t>Page crawls, which are the attempt by a crawler to crawl a single page or blog post.</a:t>
            </a:r>
          </a:p>
          <a:p>
            <a:pPr marL="0" indent="0">
              <a:buSzPct val="9100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80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Architecture of Crawler</a:t>
            </a:r>
          </a:p>
        </p:txBody>
      </p:sp>
      <p:sp>
        <p:nvSpPr>
          <p:cNvPr id="3" name="Content Placeholder 2"/>
          <p:cNvSpPr>
            <a:spLocks noGrp="1"/>
          </p:cNvSpPr>
          <p:nvPr>
            <p:ph idx="1"/>
          </p:nvPr>
        </p:nvSpPr>
        <p:spPr/>
        <p:txBody>
          <a:bodyPr/>
          <a:lstStyle/>
          <a:p>
            <a:pPr marL="0" indent="0" algn="r">
              <a:buNone/>
            </a:pPr>
            <a:endParaRPr lang="en-US" dirty="0"/>
          </a:p>
        </p:txBody>
      </p:sp>
      <p:pic>
        <p:nvPicPr>
          <p:cNvPr id="2050" name="Picture 2" descr="https://qph.fs.quoracdn.net/main-qimg-b02e62a40e8429ff77eca0ed2a9a4bc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01" y="1408815"/>
            <a:ext cx="6372597" cy="460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4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81066" cy="1320800"/>
          </a:xfrm>
        </p:spPr>
        <p:txBody>
          <a:bodyPr/>
          <a:lstStyle/>
          <a:p>
            <a:r>
              <a:rPr lang="en-US" dirty="0">
                <a:latin typeface="Times New Roman" pitchFamily="18" charset="0"/>
                <a:cs typeface="Times New Roman" pitchFamily="18" charset="0"/>
              </a:rPr>
              <a:t>How actually searching takes place</a:t>
            </a:r>
          </a:p>
        </p:txBody>
      </p:sp>
      <p:sp>
        <p:nvSpPr>
          <p:cNvPr id="3" name="Content Placeholder 2"/>
          <p:cNvSpPr>
            <a:spLocks noGrp="1"/>
          </p:cNvSpPr>
          <p:nvPr>
            <p:ph idx="1"/>
          </p:nvPr>
        </p:nvSpPr>
        <p:spPr/>
        <p:txBody>
          <a:bodyPr/>
          <a:lstStyle/>
          <a:p>
            <a:endParaRPr lang="en-US" dirty="0"/>
          </a:p>
        </p:txBody>
      </p:sp>
      <p:pic>
        <p:nvPicPr>
          <p:cNvPr id="4" name="Picture 2" descr="https://qph.fs.quoracdn.net/main-qimg-3f6947a25172ea640a80be6eed8b9d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185" y="1871133"/>
            <a:ext cx="6558949" cy="4249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8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Web crawler types explained | LITSLINK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35" y="1148194"/>
            <a:ext cx="7073899" cy="479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1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286" y="720918"/>
            <a:ext cx="8596668" cy="1320800"/>
          </a:xfrm>
        </p:spPr>
        <p:txBody>
          <a:bodyPr/>
          <a:lstStyle/>
          <a:p>
            <a:r>
              <a:rPr lang="en-US" dirty="0">
                <a:latin typeface="Times New Roman" pitchFamily="18" charset="0"/>
                <a:cs typeface="Times New Roman" pitchFamily="18" charset="0"/>
              </a:rPr>
              <a:t>Types of Crawlers/</a:t>
            </a:r>
            <a:r>
              <a:rPr lang="en-US" dirty="0" err="1">
                <a:latin typeface="Times New Roman" pitchFamily="18" charset="0"/>
                <a:cs typeface="Times New Roman" pitchFamily="18" charset="0"/>
              </a:rPr>
              <a:t>spiderbots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40945" y="1969757"/>
            <a:ext cx="8596668" cy="3880773"/>
          </a:xfrm>
        </p:spPr>
        <p:txBody>
          <a:bodyPr/>
          <a:lstStyle/>
          <a:p>
            <a:pPr>
              <a:buSzPct val="100000"/>
              <a:buFont typeface="+mj-lt"/>
              <a:buAutoNum type="arabicPeriod"/>
            </a:pPr>
            <a:r>
              <a:rPr lang="en-US" dirty="0">
                <a:latin typeface="Times New Roman" pitchFamily="18" charset="0"/>
                <a:cs typeface="Times New Roman" pitchFamily="18" charset="0"/>
              </a:rPr>
              <a:t>Screaming Frog</a:t>
            </a:r>
          </a:p>
          <a:p>
            <a:pPr marL="0" indent="0">
              <a:buSzPct val="100000"/>
              <a:buNone/>
            </a:pPr>
            <a:r>
              <a:rPr lang="en-US" dirty="0">
                <a:latin typeface="Times New Roman" pitchFamily="18" charset="0"/>
                <a:cs typeface="Times New Roman" pitchFamily="18" charset="0"/>
              </a:rPr>
              <a:t>Screaming Frog is a website crawler that enables you to crawl the URLs.</a:t>
            </a:r>
          </a:p>
          <a:p>
            <a:pPr marL="0" indent="0">
              <a:buSzPct val="100000"/>
              <a:buNone/>
            </a:pPr>
            <a:endParaRPr lang="en-US" dirty="0"/>
          </a:p>
        </p:txBody>
      </p:sp>
      <p:sp>
        <p:nvSpPr>
          <p:cNvPr id="4" name="AutoShape 2" descr="https://www.guru99.com/images/1/010120_0611_14BESTWebCr1.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guru99.com/images/1/010120_0611_14BESTWebCr1.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s://www.guru99.com/images/1/010120_0611_14BESTWebC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898" y="3544930"/>
            <a:ext cx="3915025" cy="93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3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SzPct val="100000"/>
              <a:buFont typeface="+mj-lt"/>
              <a:buAutoNum type="arabicPeriod" startAt="2"/>
            </a:pPr>
            <a:r>
              <a:rPr lang="en-US" dirty="0" err="1">
                <a:latin typeface="Times New Roman" pitchFamily="18" charset="0"/>
                <a:cs typeface="Times New Roman" pitchFamily="18" charset="0"/>
              </a:rPr>
              <a:t>DeepCrawl</a:t>
            </a:r>
            <a:endParaRPr lang="en-US" dirty="0">
              <a:latin typeface="Times New Roman" pitchFamily="18" charset="0"/>
              <a:cs typeface="Times New Roman" pitchFamily="18" charset="0"/>
            </a:endParaRPr>
          </a:p>
          <a:p>
            <a:pPr marL="0" indent="0">
              <a:buSzPct val="100000"/>
              <a:buNone/>
            </a:pPr>
            <a:r>
              <a:rPr lang="en-US" dirty="0" err="1">
                <a:latin typeface="Times New Roman" pitchFamily="18" charset="0"/>
                <a:cs typeface="Times New Roman" pitchFamily="18" charset="0"/>
              </a:rPr>
              <a:t>DeepCrawl</a:t>
            </a:r>
            <a:r>
              <a:rPr lang="en-US" dirty="0">
                <a:latin typeface="Times New Roman" pitchFamily="18" charset="0"/>
                <a:cs typeface="Times New Roman" pitchFamily="18" charset="0"/>
              </a:rPr>
              <a:t> is a cloud-based tool that helps you to read and crawl your website content and also monitors technical issues.</a:t>
            </a:r>
          </a:p>
        </p:txBody>
      </p:sp>
      <p:pic>
        <p:nvPicPr>
          <p:cNvPr id="5122" name="Picture 2" descr="https://www.guru99.com/images/1/010120_0611_14BESTWebC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988" y="3886835"/>
            <a:ext cx="5573195" cy="103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89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GLA Assistant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4677" y="1468968"/>
            <a:ext cx="8596668" cy="3880773"/>
          </a:xfrm>
        </p:spPr>
        <p:txBody>
          <a:bodyPr/>
          <a:lstStyle/>
          <a:p>
            <a:pPr marL="0" indent="0">
              <a:buNone/>
            </a:pPr>
            <a:r>
              <a:rPr lang="en-US" dirty="0">
                <a:latin typeface="Times New Roman" panose="02020603050405020304" pitchFamily="18" charset="0"/>
                <a:cs typeface="Times New Roman" panose="02020603050405020304" pitchFamily="18" charset="0"/>
              </a:rPr>
              <a:t>GLA Assistant is a virtual personal assistant.</a:t>
            </a:r>
          </a:p>
          <a:p>
            <a:pPr marL="0" indent="0">
              <a:buNone/>
            </a:pPr>
            <a:r>
              <a:rPr lang="en-US" dirty="0">
                <a:latin typeface="Times New Roman" panose="02020603050405020304" pitchFamily="18" charset="0"/>
                <a:cs typeface="Times New Roman" panose="02020603050405020304" pitchFamily="18" charset="0"/>
              </a:rPr>
              <a:t>Which can engage in two-way conversation.</a:t>
            </a:r>
          </a:p>
          <a:p>
            <a:pPr marL="0" indent="0">
              <a:buNone/>
            </a:pPr>
            <a:r>
              <a:rPr lang="en-US" dirty="0">
                <a:latin typeface="Times New Roman" panose="02020603050405020304" pitchFamily="18" charset="0"/>
                <a:cs typeface="Times New Roman" panose="02020603050405020304" pitchFamily="18" charset="0"/>
              </a:rPr>
              <a:t>It is able to search the information using INTERNET and Dataset on the user’s device and show information to the user.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1028" name="Picture 4" descr="Image result for 3d image of voice assist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73" y="3127856"/>
            <a:ext cx="6475813" cy="342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1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SzPct val="100000"/>
              <a:buFont typeface="+mj-lt"/>
              <a:buAutoNum type="arabicPeriod" startAt="3"/>
            </a:pPr>
            <a:r>
              <a:rPr lang="en-US" dirty="0" err="1">
                <a:latin typeface="Times New Roman" pitchFamily="18" charset="0"/>
                <a:cs typeface="Times New Roman" pitchFamily="18" charset="0"/>
              </a:rPr>
              <a:t>Apify</a:t>
            </a:r>
            <a:endParaRPr lang="en-US" dirty="0">
              <a:latin typeface="Times New Roman" pitchFamily="18" charset="0"/>
              <a:cs typeface="Times New Roman" pitchFamily="18" charset="0"/>
            </a:endParaRPr>
          </a:p>
          <a:p>
            <a:pPr marL="0" indent="0">
              <a:buSzPct val="100000"/>
              <a:buNone/>
            </a:pPr>
            <a:r>
              <a:rPr lang="en-US" dirty="0" err="1">
                <a:latin typeface="Times New Roman" pitchFamily="18" charset="0"/>
                <a:cs typeface="Times New Roman" pitchFamily="18" charset="0"/>
              </a:rPr>
              <a:t>Apipy</a:t>
            </a:r>
            <a:r>
              <a:rPr lang="en-US" dirty="0">
                <a:latin typeface="Times New Roman" pitchFamily="18" charset="0"/>
                <a:cs typeface="Times New Roman" pitchFamily="18" charset="0"/>
              </a:rPr>
              <a:t> crawls lists of URLs and automates workflows and extract data using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a:t>
            </a:r>
          </a:p>
        </p:txBody>
      </p:sp>
      <p:pic>
        <p:nvPicPr>
          <p:cNvPr id="6147" name="Picture 3" descr="https://www.guru99.com/images/1/010120_0611_14BESTWebCr10.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529" y="3860357"/>
            <a:ext cx="1625525" cy="164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0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a:xfrm>
            <a:off x="685285" y="1739171"/>
            <a:ext cx="8596668" cy="3880773"/>
          </a:xfrm>
        </p:spPr>
        <p:txBody>
          <a:bodyPr/>
          <a:lstStyle/>
          <a:p>
            <a:r>
              <a:rPr lang="en-US" dirty="0">
                <a:latin typeface="Times New Roman" pitchFamily="18" charset="0"/>
                <a:cs typeface="Times New Roman" pitchFamily="18" charset="0"/>
              </a:rPr>
              <a:t>Indexing is the process done when the data from a crawl is processed and placed in database</a:t>
            </a:r>
            <a:r>
              <a:rPr lang="en-US" dirty="0"/>
              <a:t>.</a:t>
            </a:r>
          </a:p>
          <a:p>
            <a:endParaRPr lang="en-US" dirty="0"/>
          </a:p>
        </p:txBody>
      </p:sp>
    </p:spTree>
    <p:extLst>
      <p:ext uri="{BB962C8B-B14F-4D97-AF65-F5344CB8AC3E}">
        <p14:creationId xmlns:p14="http://schemas.microsoft.com/office/powerpoint/2010/main" val="22609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Ranking</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Once a keyword is entered into a search box, search engines will check for pages within their index that are a closest match.</a:t>
            </a:r>
          </a:p>
          <a:p>
            <a:r>
              <a:rPr lang="en-US" dirty="0">
                <a:latin typeface="Times New Roman" pitchFamily="18" charset="0"/>
                <a:cs typeface="Times New Roman" pitchFamily="18" charset="0"/>
              </a:rPr>
              <a:t>Provide the pieces of content that will best answer a searcher's query, which means that results are ordered by most relevant to least relevant. </a:t>
            </a:r>
          </a:p>
          <a:p>
            <a:r>
              <a:rPr lang="en-US" dirty="0">
                <a:latin typeface="Times New Roman" pitchFamily="18" charset="0"/>
                <a:cs typeface="Times New Roman" pitchFamily="18" charset="0"/>
              </a:rPr>
              <a:t>Different ranking algorithms are working at the backend.</a:t>
            </a:r>
          </a:p>
        </p:txBody>
      </p:sp>
    </p:spTree>
    <p:extLst>
      <p:ext uri="{BB962C8B-B14F-4D97-AF65-F5344CB8AC3E}">
        <p14:creationId xmlns:p14="http://schemas.microsoft.com/office/powerpoint/2010/main" val="38722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Libraries used:</a:t>
            </a:r>
          </a:p>
        </p:txBody>
      </p:sp>
      <p:sp>
        <p:nvSpPr>
          <p:cNvPr id="3" name="Content Placeholder 2"/>
          <p:cNvSpPr>
            <a:spLocks noGrp="1"/>
          </p:cNvSpPr>
          <p:nvPr>
            <p:ph idx="1"/>
          </p:nvPr>
        </p:nvSpPr>
        <p:spPr/>
        <p:txBody>
          <a:bodyPr/>
          <a:lstStyle/>
          <a:p>
            <a:pPr>
              <a:buSzPct val="100000"/>
              <a:buFont typeface="Wingdings" pitchFamily="2" charset="2"/>
              <a:buChar char="§"/>
            </a:pPr>
            <a:r>
              <a:rPr lang="en-US" dirty="0">
                <a:latin typeface="Times New Roman" pitchFamily="18" charset="0"/>
                <a:cs typeface="Times New Roman" pitchFamily="18" charset="0"/>
              </a:rPr>
              <a:t>Beautiful soup 4</a:t>
            </a:r>
          </a:p>
          <a:p>
            <a:pPr>
              <a:buSzPct val="100000"/>
              <a:buFont typeface="Wingdings" pitchFamily="2" charset="2"/>
              <a:buChar char="§"/>
            </a:pPr>
            <a:r>
              <a:rPr lang="en-US" dirty="0">
                <a:latin typeface="Times New Roman" pitchFamily="18" charset="0"/>
                <a:cs typeface="Times New Roman" pitchFamily="18" charset="0"/>
              </a:rPr>
              <a:t>Requests</a:t>
            </a:r>
          </a:p>
          <a:p>
            <a:pPr>
              <a:buSzPct val="100000"/>
              <a:buFont typeface="Wingdings" pitchFamily="2" charset="2"/>
              <a:buChar char="§"/>
            </a:pPr>
            <a:r>
              <a:rPr lang="en-US" dirty="0" err="1">
                <a:latin typeface="Times New Roman" pitchFamily="18" charset="0"/>
                <a:cs typeface="Times New Roman" pitchFamily="18" charset="0"/>
              </a:rPr>
              <a:t>Urllib</a:t>
            </a:r>
            <a:r>
              <a:rPr lang="en-US" dirty="0">
                <a:latin typeface="Times New Roman" pitchFamily="18" charset="0"/>
                <a:cs typeface="Times New Roman" pitchFamily="18" charset="0"/>
              </a:rPr>
              <a:t> 2 </a:t>
            </a:r>
            <a:r>
              <a:rPr lang="en-US">
                <a:latin typeface="Times New Roman" pitchFamily="18" charset="0"/>
                <a:cs typeface="Times New Roman" pitchFamily="18" charset="0"/>
              </a:rPr>
              <a:t>|| Selenium</a:t>
            </a:r>
            <a:endParaRPr lang="en-US" dirty="0">
              <a:latin typeface="Times New Roman" pitchFamily="18" charset="0"/>
              <a:cs typeface="Times New Roman" pitchFamily="18" charset="0"/>
            </a:endParaRPr>
          </a:p>
          <a:p>
            <a:pPr marL="0" indent="0">
              <a:buSzPct val="100000"/>
              <a:buNone/>
            </a:pPr>
            <a:endParaRPr lang="en-US" dirty="0"/>
          </a:p>
        </p:txBody>
      </p:sp>
    </p:spTree>
    <p:extLst>
      <p:ext uri="{BB962C8B-B14F-4D97-AF65-F5344CB8AC3E}">
        <p14:creationId xmlns:p14="http://schemas.microsoft.com/office/powerpoint/2010/main" val="171103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Beautiful soup 4</a:t>
            </a:r>
          </a:p>
        </p:txBody>
      </p:sp>
      <p:sp>
        <p:nvSpPr>
          <p:cNvPr id="3" name="Content Placeholder 2"/>
          <p:cNvSpPr>
            <a:spLocks noGrp="1"/>
          </p:cNvSpPr>
          <p:nvPr>
            <p:ph idx="1"/>
          </p:nvPr>
        </p:nvSpPr>
        <p:spPr>
          <a:xfrm>
            <a:off x="677334" y="2075923"/>
            <a:ext cx="8596668" cy="3880773"/>
          </a:xfrm>
        </p:spPr>
        <p:txBody>
          <a:bodyPr/>
          <a:lstStyle/>
          <a:p>
            <a:pPr>
              <a:lnSpc>
                <a:spcPct val="150000"/>
              </a:lnSpc>
              <a:buSzPct val="100000"/>
            </a:pPr>
            <a:r>
              <a:rPr lang="en-US" dirty="0">
                <a:latin typeface="Times New Roman" pitchFamily="18" charset="0"/>
                <a:cs typeface="Times New Roman" pitchFamily="18" charset="0"/>
              </a:rPr>
              <a:t>Beautiful Soup is a Python library for pulling data out of HTML and XML files.</a:t>
            </a:r>
          </a:p>
          <a:p>
            <a:pPr>
              <a:buSzPct val="100000"/>
            </a:pPr>
            <a:r>
              <a:rPr lang="en-US" dirty="0">
                <a:latin typeface="Times New Roman" pitchFamily="18" charset="0"/>
                <a:cs typeface="Times New Roman" pitchFamily="18" charset="0"/>
              </a:rPr>
              <a:t>It makes it easy to scrape information from web pages.</a:t>
            </a:r>
          </a:p>
        </p:txBody>
      </p:sp>
    </p:spTree>
    <p:extLst>
      <p:ext uri="{BB962C8B-B14F-4D97-AF65-F5344CB8AC3E}">
        <p14:creationId xmlns:p14="http://schemas.microsoft.com/office/powerpoint/2010/main" val="32740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Requests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Requests is an Apache2 Licensed HTTP library, written in Python. It is designed to be used by humans to interact with the language. This means you don’t have to manually add query strings to URLs, or form-encode your POST data. </a:t>
            </a:r>
          </a:p>
          <a:p>
            <a:r>
              <a:rPr lang="en-US" dirty="0">
                <a:latin typeface="Times New Roman" pitchFamily="18" charset="0"/>
                <a:cs typeface="Times New Roman" pitchFamily="18" charset="0"/>
              </a:rPr>
              <a:t>Handles the HTTP method calls.</a:t>
            </a:r>
          </a:p>
          <a:p>
            <a:r>
              <a:rPr lang="en-US" dirty="0">
                <a:latin typeface="Times New Roman" pitchFamily="18" charset="0"/>
                <a:cs typeface="Times New Roman" pitchFamily="18" charset="0"/>
              </a:rPr>
              <a:t>HTTP is a set of protocols designed to enable communication between clients and servers.</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060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Urllib</a:t>
            </a:r>
            <a:r>
              <a:rPr lang="en-US" dirty="0"/>
              <a:t> 2</a:t>
            </a:r>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urllib</a:t>
            </a:r>
            <a:r>
              <a:rPr lang="en-US" dirty="0">
                <a:latin typeface="Times New Roman" pitchFamily="18" charset="0"/>
                <a:cs typeface="Times New Roman" pitchFamily="18" charset="0"/>
              </a:rPr>
              <a:t> is a Python module that can be used for opening URLs.</a:t>
            </a:r>
          </a:p>
        </p:txBody>
      </p:sp>
    </p:spTree>
    <p:extLst>
      <p:ext uri="{BB962C8B-B14F-4D97-AF65-F5344CB8AC3E}">
        <p14:creationId xmlns:p14="http://schemas.microsoft.com/office/powerpoint/2010/main" val="360880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693" y="320654"/>
            <a:ext cx="7537147" cy="1036320"/>
          </a:xfrm>
        </p:spPr>
        <p:txBody>
          <a:bodyPr>
            <a:normAutofit/>
          </a:bodyPr>
          <a:lstStyle/>
          <a:p>
            <a:r>
              <a:rPr lang="en-US" u="sng" dirty="0"/>
              <a:t>GLA  VOICE ASSISTANT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63" y="320654"/>
            <a:ext cx="1369633" cy="1326054"/>
          </a:xfrm>
          <a:prstGeom prst="rect">
            <a:avLst/>
          </a:prstGeom>
        </p:spPr>
      </p:pic>
      <p:sp>
        <p:nvSpPr>
          <p:cNvPr id="6" name="Content Placeholder 5"/>
          <p:cNvSpPr txBox="1">
            <a:spLocks noGrp="1"/>
          </p:cNvSpPr>
          <p:nvPr>
            <p:ph idx="1"/>
          </p:nvPr>
        </p:nvSpPr>
        <p:spPr>
          <a:xfrm>
            <a:off x="-1719509" y="2335464"/>
            <a:ext cx="1515260" cy="369332"/>
          </a:xfrm>
          <a:prstGeom prst="rect">
            <a:avLst/>
          </a:prstGeom>
          <a:noFill/>
        </p:spPr>
        <p:txBody>
          <a:bodyPr wrap="square" rtlCol="0">
            <a:spAutoFit/>
          </a:bodyPr>
          <a:lstStyle/>
          <a:p>
            <a:pPr marL="0" indent="0">
              <a:buNone/>
            </a:pPr>
            <a:endParaRPr lang="en-US" dirty="0"/>
          </a:p>
        </p:txBody>
      </p:sp>
      <p:sp>
        <p:nvSpPr>
          <p:cNvPr id="8" name="TextBox 7"/>
          <p:cNvSpPr txBox="1"/>
          <p:nvPr/>
        </p:nvSpPr>
        <p:spPr>
          <a:xfrm>
            <a:off x="6984274" y="5325677"/>
            <a:ext cx="2055223" cy="646331"/>
          </a:xfrm>
          <a:prstGeom prst="rect">
            <a:avLst/>
          </a:prstGeom>
          <a:noFill/>
        </p:spPr>
        <p:txBody>
          <a:bodyPr wrap="square" rtlCol="0">
            <a:spAutoFit/>
          </a:bodyPr>
          <a:lstStyle/>
          <a:p>
            <a:r>
              <a:rPr lang="en-US" dirty="0"/>
              <a:t>UJJAWAL TRIPATHI</a:t>
            </a:r>
          </a:p>
          <a:p>
            <a:r>
              <a:rPr lang="en-US" dirty="0"/>
              <a:t>(2115990021)</a:t>
            </a:r>
          </a:p>
        </p:txBody>
      </p:sp>
      <p:sp>
        <p:nvSpPr>
          <p:cNvPr id="9" name="TextBox 8"/>
          <p:cNvSpPr txBox="1"/>
          <p:nvPr/>
        </p:nvSpPr>
        <p:spPr>
          <a:xfrm>
            <a:off x="3669573" y="2838993"/>
            <a:ext cx="3314701" cy="123110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PROJECT MENTOR:-</a:t>
            </a:r>
          </a:p>
          <a:p>
            <a:r>
              <a:rPr lang="en-US" b="1" dirty="0"/>
              <a:t>DR. ROBIN SINGH BHADORIA</a:t>
            </a:r>
          </a:p>
          <a:p>
            <a:r>
              <a:rPr lang="en-US" b="1" dirty="0"/>
              <a:t>ASSISTANT PROFESSOR</a:t>
            </a:r>
          </a:p>
          <a:p>
            <a:r>
              <a:rPr lang="en-US" b="1" dirty="0"/>
              <a:t>GLA UNIVERSITY, MATHURA</a:t>
            </a:r>
          </a:p>
        </p:txBody>
      </p:sp>
      <p:sp>
        <p:nvSpPr>
          <p:cNvPr id="11" name="TextBox 10"/>
          <p:cNvSpPr txBox="1"/>
          <p:nvPr/>
        </p:nvSpPr>
        <p:spPr>
          <a:xfrm>
            <a:off x="6885951" y="4402347"/>
            <a:ext cx="2626012" cy="923330"/>
          </a:xfrm>
          <a:prstGeom prst="rect">
            <a:avLst/>
          </a:prstGeom>
          <a:noFill/>
        </p:spPr>
        <p:txBody>
          <a:bodyPr wrap="square" rtlCol="0">
            <a:spAutoFit/>
          </a:bodyPr>
          <a:lstStyle/>
          <a:p>
            <a:endParaRPr lang="en-US" b="1" dirty="0"/>
          </a:p>
          <a:p>
            <a:endParaRPr lang="en-US" b="1" dirty="0"/>
          </a:p>
          <a:p>
            <a:r>
              <a:rPr lang="en-US" b="1" dirty="0"/>
              <a:t>PROJECT DONE BY:-</a:t>
            </a:r>
          </a:p>
        </p:txBody>
      </p:sp>
    </p:spTree>
    <p:extLst>
      <p:ext uri="{BB962C8B-B14F-4D97-AF65-F5344CB8AC3E}">
        <p14:creationId xmlns:p14="http://schemas.microsoft.com/office/powerpoint/2010/main" val="1732815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007" y="2476500"/>
            <a:ext cx="4675717" cy="1997075"/>
          </a:xfrm>
        </p:spPr>
        <p:txBody>
          <a:bodyPr>
            <a:noAutofit/>
          </a:bodyPr>
          <a:lstStyle/>
          <a:p>
            <a:pPr algn="ctr"/>
            <a:r>
              <a:rPr lang="en-US" sz="6600" dirty="0"/>
              <a:t>Thank You</a:t>
            </a:r>
          </a:p>
        </p:txBody>
      </p:sp>
    </p:spTree>
    <p:extLst>
      <p:ext uri="{BB962C8B-B14F-4D97-AF65-F5344CB8AC3E}">
        <p14:creationId xmlns:p14="http://schemas.microsoft.com/office/powerpoint/2010/main" val="82937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areas:</a:t>
            </a:r>
          </a:p>
        </p:txBody>
      </p:sp>
      <p:sp>
        <p:nvSpPr>
          <p:cNvPr id="3" name="Content Placeholder 2"/>
          <p:cNvSpPr>
            <a:spLocks noGrp="1"/>
          </p:cNvSpPr>
          <p:nvPr>
            <p:ph idx="1"/>
          </p:nvPr>
        </p:nvSpPr>
        <p:spPr>
          <a:xfrm>
            <a:off x="685499" y="1616529"/>
            <a:ext cx="8596668" cy="3861498"/>
          </a:xfrm>
        </p:spPr>
        <p:txBody>
          <a:bodyPr/>
          <a:lstStyle/>
          <a:p>
            <a:r>
              <a:rPr lang="en-IN" sz="2400" dirty="0">
                <a:latin typeface="Times New Roman" pitchFamily="18" charset="0"/>
                <a:cs typeface="Times New Roman" pitchFamily="18" charset="0"/>
              </a:rPr>
              <a:t>University</a:t>
            </a:r>
          </a:p>
          <a:p>
            <a:pPr marL="685800" lvl="1">
              <a:buFont typeface="Wingdings" pitchFamily="2" charset="2"/>
              <a:buChar char="§"/>
            </a:pPr>
            <a:r>
              <a:rPr lang="en-IN" sz="1800" dirty="0">
                <a:latin typeface="Times New Roman" pitchFamily="18" charset="0"/>
                <a:cs typeface="Times New Roman" pitchFamily="18" charset="0"/>
              </a:rPr>
              <a:t>Infrastructure</a:t>
            </a:r>
          </a:p>
          <a:p>
            <a:pPr marL="685800" lvl="1">
              <a:buFont typeface="Wingdings" pitchFamily="2" charset="2"/>
              <a:buChar char="§"/>
            </a:pPr>
            <a:r>
              <a:rPr lang="en-IN" sz="1800" dirty="0">
                <a:latin typeface="Times New Roman" pitchFamily="18" charset="0"/>
                <a:cs typeface="Times New Roman" pitchFamily="18" charset="0"/>
              </a:rPr>
              <a:t>Academic section</a:t>
            </a:r>
          </a:p>
          <a:p>
            <a:pPr marL="685800" lvl="1">
              <a:buFont typeface="Wingdings" pitchFamily="2" charset="2"/>
              <a:buChar char="§"/>
            </a:pPr>
            <a:r>
              <a:rPr lang="en-IN" sz="1800" dirty="0">
                <a:latin typeface="Times New Roman" pitchFamily="18" charset="0"/>
                <a:cs typeface="Times New Roman" pitchFamily="18" charset="0"/>
              </a:rPr>
              <a:t>Admission cell</a:t>
            </a:r>
          </a:p>
          <a:p>
            <a:pPr marL="685800" lvl="1">
              <a:buFont typeface="Wingdings" pitchFamily="2" charset="2"/>
              <a:buChar char="§"/>
            </a:pPr>
            <a:r>
              <a:rPr lang="en-IN" sz="1800" dirty="0">
                <a:latin typeface="Times New Roman" pitchFamily="18" charset="0"/>
                <a:cs typeface="Times New Roman" pitchFamily="18" charset="0"/>
              </a:rPr>
              <a:t>Fee Structure</a:t>
            </a:r>
          </a:p>
          <a:p>
            <a:r>
              <a:rPr lang="en-IN" sz="2400" dirty="0">
                <a:latin typeface="Times New Roman" pitchFamily="18" charset="0"/>
                <a:cs typeface="Times New Roman" pitchFamily="18" charset="0"/>
              </a:rPr>
              <a:t>Software Products</a:t>
            </a:r>
          </a:p>
          <a:p>
            <a:pPr marL="685800" lvl="1">
              <a:buFont typeface="Wingdings" pitchFamily="2" charset="2"/>
              <a:buChar char="§"/>
            </a:pPr>
            <a:r>
              <a:rPr lang="en-IN" sz="1800" dirty="0">
                <a:latin typeface="Times New Roman" pitchFamily="18" charset="0"/>
                <a:cs typeface="Times New Roman" pitchFamily="18" charset="0"/>
              </a:rPr>
              <a:t>Google dictation used in Microsoft products</a:t>
            </a:r>
          </a:p>
          <a:p>
            <a:pPr marL="685800" lvl="1">
              <a:buFont typeface="Wingdings" pitchFamily="2" charset="2"/>
              <a:buChar char="§"/>
            </a:pPr>
            <a:r>
              <a:rPr lang="en-IN" sz="1800" dirty="0">
                <a:latin typeface="Times New Roman" pitchFamily="18" charset="0"/>
                <a:cs typeface="Times New Roman" pitchFamily="18" charset="0"/>
              </a:rPr>
              <a:t>Voice co</a:t>
            </a:r>
          </a:p>
          <a:p>
            <a:pPr marL="685800" lvl="1">
              <a:buFont typeface="Wingdings" pitchFamily="2" charset="2"/>
              <a:buChar char="§"/>
            </a:pPr>
            <a:endParaRPr lang="en-IN" dirty="0"/>
          </a:p>
        </p:txBody>
      </p:sp>
    </p:spTree>
    <p:extLst>
      <p:ext uri="{BB962C8B-B14F-4D97-AF65-F5344CB8AC3E}">
        <p14:creationId xmlns:p14="http://schemas.microsoft.com/office/powerpoint/2010/main" val="357949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44677" y="1684340"/>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Usually, People interact with GLA Assistant through their natural voice. It similarly works as Alexa (Amazon).</a:t>
            </a:r>
          </a:p>
          <a:p>
            <a:r>
              <a:rPr lang="en-US" sz="2400" dirty="0">
                <a:latin typeface="Times New Roman" panose="02020603050405020304" pitchFamily="18" charset="0"/>
                <a:cs typeface="Times New Roman" panose="02020603050405020304" pitchFamily="18" charset="0"/>
              </a:rPr>
              <a:t>It works on the principle Voice recognition. Voice assistants are used in help and service phone lines, smartphones and other places to assist users with tasks using voice commands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741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5973" y="0"/>
            <a:ext cx="6094713" cy="6734175"/>
          </a:xfrm>
        </p:spPr>
      </p:pic>
    </p:spTree>
    <p:extLst>
      <p:ext uri="{BB962C8B-B14F-4D97-AF65-F5344CB8AC3E}">
        <p14:creationId xmlns:p14="http://schemas.microsoft.com/office/powerpoint/2010/main" val="393164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3" y="1568548"/>
            <a:ext cx="8596668" cy="3880773"/>
          </a:xfrm>
        </p:spPr>
        <p:txBody>
          <a:bodyPr/>
          <a:lstStyle/>
          <a:p>
            <a:r>
              <a:rPr lang="en-US" sz="2000" dirty="0">
                <a:latin typeface="Times New Roman" pitchFamily="18" charset="0"/>
                <a:cs typeface="Times New Roman" pitchFamily="18" charset="0"/>
              </a:rPr>
              <a:t>Voice assistants are programs on </a:t>
            </a:r>
            <a:r>
              <a:rPr lang="en-US" sz="2000" dirty="0">
                <a:latin typeface="Times New Roman" pitchFamily="18" charset="0"/>
                <a:cs typeface="Times New Roman" pitchFamily="18" charset="0"/>
                <a:hlinkClick r:id="rId3"/>
              </a:rPr>
              <a:t>digital</a:t>
            </a:r>
            <a:r>
              <a:rPr lang="en-US" sz="2000" dirty="0">
                <a:latin typeface="Times New Roman" pitchFamily="18" charset="0"/>
                <a:cs typeface="Times New Roman" pitchFamily="18" charset="0"/>
              </a:rPr>
              <a:t> devices that listen and respond to </a:t>
            </a:r>
            <a:r>
              <a:rPr lang="en-US" sz="2000" dirty="0">
                <a:latin typeface="Times New Roman" pitchFamily="18" charset="0"/>
                <a:cs typeface="Times New Roman" pitchFamily="18" charset="0"/>
                <a:hlinkClick r:id="rId3"/>
              </a:rPr>
              <a:t>verbal</a:t>
            </a:r>
            <a:r>
              <a:rPr lang="en-US" sz="2000" dirty="0">
                <a:latin typeface="Times New Roman" pitchFamily="18" charset="0"/>
                <a:cs typeface="Times New Roman" pitchFamily="18" charset="0"/>
              </a:rPr>
              <a:t> commands.  A user can say, “What’s the</a:t>
            </a:r>
            <a:r>
              <a:rPr lang="en-US" sz="2000" dirty="0">
                <a:latin typeface="Times New Roman" pitchFamily="18" charset="0"/>
                <a:cs typeface="Times New Roman" pitchFamily="18" charset="0"/>
                <a:hlinkClick r:id="rId4"/>
              </a:rPr>
              <a:t> weather</a:t>
            </a:r>
            <a:r>
              <a:rPr lang="en-US" sz="2000" dirty="0">
                <a:latin typeface="Times New Roman" pitchFamily="18" charset="0"/>
                <a:cs typeface="Times New Roman" pitchFamily="18" charset="0"/>
              </a:rPr>
              <a:t>?” and the voice assistant will answer with the weather report for that day and location.</a:t>
            </a:r>
          </a:p>
          <a:p>
            <a:r>
              <a:rPr lang="en-US" sz="2000" dirty="0">
                <a:latin typeface="Times New Roman" pitchFamily="18" charset="0"/>
                <a:cs typeface="Times New Roman" pitchFamily="18" charset="0"/>
              </a:rPr>
              <a:t>Once in the </a:t>
            </a:r>
            <a:r>
              <a:rPr lang="en-US" sz="2000" dirty="0">
                <a:latin typeface="Times New Roman" pitchFamily="18" charset="0"/>
                <a:cs typeface="Times New Roman" pitchFamily="18" charset="0"/>
                <a:hlinkClick r:id="rId3"/>
              </a:rPr>
              <a:t>database</a:t>
            </a:r>
            <a:r>
              <a:rPr lang="en-US" sz="2000" dirty="0">
                <a:latin typeface="Times New Roman" pitchFamily="18" charset="0"/>
                <a:cs typeface="Times New Roman" pitchFamily="18" charset="0"/>
              </a:rPr>
              <a:t>, your </a:t>
            </a:r>
            <a:r>
              <a:rPr lang="en-US" sz="2000" dirty="0">
                <a:latin typeface="Times New Roman" pitchFamily="18" charset="0"/>
                <a:cs typeface="Times New Roman" pitchFamily="18" charset="0"/>
                <a:hlinkClick r:id="rId3"/>
              </a:rPr>
              <a:t>request</a:t>
            </a:r>
            <a:r>
              <a:rPr lang="en-US" sz="2000" dirty="0">
                <a:latin typeface="Times New Roman" pitchFamily="18" charset="0"/>
                <a:cs typeface="Times New Roman" pitchFamily="18" charset="0"/>
              </a:rPr>
              <a:t> is compared to other requests. It’s split into separate commands your voice assistant can understand. The </a:t>
            </a:r>
            <a:r>
              <a:rPr lang="en-US" sz="2000" dirty="0">
                <a:latin typeface="Times New Roman" pitchFamily="18" charset="0"/>
                <a:cs typeface="Times New Roman" pitchFamily="18" charset="0"/>
                <a:hlinkClick r:id="rId3"/>
              </a:rPr>
              <a:t>database</a:t>
            </a:r>
            <a:r>
              <a:rPr lang="en-US" sz="2000" dirty="0">
                <a:latin typeface="Times New Roman" pitchFamily="18" charset="0"/>
                <a:cs typeface="Times New Roman" pitchFamily="18" charset="0"/>
              </a:rPr>
              <a:t> then sends these commands back to the voice assistant. Once it receives the commands, the voice assistant knows what to do next. The </a:t>
            </a:r>
            <a:r>
              <a:rPr lang="en-US" sz="2000" dirty="0">
                <a:latin typeface="Times New Roman" pitchFamily="18" charset="0"/>
                <a:cs typeface="Times New Roman" pitchFamily="18" charset="0"/>
                <a:hlinkClick r:id="rId3"/>
              </a:rPr>
              <a:t>device</a:t>
            </a:r>
            <a:r>
              <a:rPr lang="en-US" sz="2000" dirty="0">
                <a:latin typeface="Times New Roman" pitchFamily="18" charset="0"/>
                <a:cs typeface="Times New Roman" pitchFamily="18" charset="0"/>
              </a:rPr>
              <a:t> might ask a question to make sure it understands what you want. If it thinks it understands, the voice assistant will carry out the task you asked for in its </a:t>
            </a:r>
            <a:r>
              <a:rPr lang="en-US" sz="2000" dirty="0">
                <a:latin typeface="Times New Roman" pitchFamily="18" charset="0"/>
                <a:cs typeface="Times New Roman" pitchFamily="18" charset="0"/>
                <a:hlinkClick r:id="rId3"/>
              </a:rPr>
              <a:t>database</a:t>
            </a:r>
            <a:r>
              <a:rPr lang="en-US" sz="2000" dirty="0">
                <a:latin typeface="Times New Roman" pitchFamily="18" charset="0"/>
                <a:cs typeface="Times New Roman" pitchFamily="18" charset="0"/>
              </a:rPr>
              <a:t> and finally it will respond to the query being asked.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5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a:t>
            </a:r>
          </a:p>
        </p:txBody>
      </p:sp>
      <p:sp>
        <p:nvSpPr>
          <p:cNvPr id="3" name="Content Placeholder 2"/>
          <p:cNvSpPr>
            <a:spLocks noGrp="1"/>
          </p:cNvSpPr>
          <p:nvPr>
            <p:ph idx="1"/>
          </p:nvPr>
        </p:nvSpPr>
        <p:spPr>
          <a:xfrm>
            <a:off x="658283" y="1695450"/>
            <a:ext cx="8628591" cy="4012537"/>
          </a:xfrm>
        </p:spPr>
        <p:txBody>
          <a:bodyPr>
            <a:normAutofit fontScale="92500" lnSpcReduction="10000"/>
          </a:bodyPr>
          <a:lstStyle/>
          <a:p>
            <a:r>
              <a:rPr lang="en-US" sz="2600" dirty="0">
                <a:latin typeface="Times New Roman" pitchFamily="18" charset="0"/>
                <a:cs typeface="Times New Roman" pitchFamily="18" charset="0"/>
              </a:rPr>
              <a:t>Hardware</a:t>
            </a:r>
          </a:p>
          <a:p>
            <a:pPr lvl="1">
              <a:buFont typeface="Wingdings" pitchFamily="2" charset="2"/>
              <a:buChar char="§"/>
            </a:pPr>
            <a:r>
              <a:rPr lang="en-US" sz="1900" dirty="0">
                <a:latin typeface="Times New Roman" pitchFamily="18" charset="0"/>
                <a:cs typeface="Times New Roman" pitchFamily="18" charset="0"/>
              </a:rPr>
              <a:t>Hardware:</a:t>
            </a:r>
          </a:p>
          <a:p>
            <a:pPr lvl="1">
              <a:buFont typeface="Wingdings" pitchFamily="2" charset="2"/>
              <a:buChar char="§"/>
            </a:pPr>
            <a:r>
              <a:rPr lang="en-US" sz="1900" dirty="0">
                <a:latin typeface="Times New Roman" pitchFamily="18" charset="0"/>
                <a:cs typeface="Times New Roman" pitchFamily="18" charset="0"/>
              </a:rPr>
              <a:t>1TB </a:t>
            </a:r>
            <a:r>
              <a:rPr lang="en-US" sz="1700" dirty="0">
                <a:latin typeface="Times New Roman" pitchFamily="18" charset="0"/>
                <a:cs typeface="Times New Roman" pitchFamily="18" charset="0"/>
              </a:rPr>
              <a:t>HDD</a:t>
            </a:r>
            <a:endParaRPr lang="en-US" sz="1900" dirty="0">
              <a:latin typeface="Times New Roman" pitchFamily="18" charset="0"/>
              <a:cs typeface="Times New Roman" pitchFamily="18" charset="0"/>
            </a:endParaRPr>
          </a:p>
          <a:p>
            <a:pPr lvl="1">
              <a:buFont typeface="Wingdings" pitchFamily="2" charset="2"/>
              <a:buChar char="§"/>
            </a:pPr>
            <a:r>
              <a:rPr lang="en-US" sz="1900" dirty="0">
                <a:latin typeface="Times New Roman" pitchFamily="18" charset="0"/>
                <a:cs typeface="Times New Roman" pitchFamily="18" charset="0"/>
              </a:rPr>
              <a:t>8 GB RAM</a:t>
            </a:r>
          </a:p>
          <a:p>
            <a:pPr lvl="1">
              <a:buFont typeface="Wingdings" pitchFamily="2" charset="2"/>
              <a:buChar char="§"/>
            </a:pPr>
            <a:r>
              <a:rPr lang="en-US" sz="1900" dirty="0">
                <a:latin typeface="Times New Roman" pitchFamily="18" charset="0"/>
                <a:cs typeface="Times New Roman" pitchFamily="18" charset="0"/>
              </a:rPr>
              <a:t>Intel i5 8</a:t>
            </a:r>
            <a:r>
              <a:rPr lang="en-US" sz="1900" baseline="30000" dirty="0">
                <a:latin typeface="Times New Roman" pitchFamily="18" charset="0"/>
                <a:cs typeface="Times New Roman" pitchFamily="18" charset="0"/>
              </a:rPr>
              <a:t>th</a:t>
            </a:r>
            <a:r>
              <a:rPr lang="en-US" sz="1900" dirty="0">
                <a:latin typeface="Times New Roman" pitchFamily="18" charset="0"/>
                <a:cs typeface="Times New Roman" pitchFamily="18" charset="0"/>
              </a:rPr>
              <a:t> Generation processor</a:t>
            </a:r>
          </a:p>
          <a:p>
            <a:pPr lvl="1">
              <a:buFont typeface="Wingdings" pitchFamily="2" charset="2"/>
              <a:buChar char="§"/>
            </a:pPr>
            <a:r>
              <a:rPr lang="en-US" sz="1900" dirty="0">
                <a:latin typeface="Times New Roman" pitchFamily="18" charset="0"/>
                <a:cs typeface="Times New Roman" pitchFamily="18" charset="0"/>
              </a:rPr>
              <a:t>Microphone</a:t>
            </a:r>
          </a:p>
          <a:p>
            <a:pPr lvl="1">
              <a:buFont typeface="Wingdings" pitchFamily="2" charset="2"/>
              <a:buChar char="§"/>
            </a:pPr>
            <a:r>
              <a:rPr lang="en-US" sz="1900" dirty="0">
                <a:latin typeface="Times New Roman" pitchFamily="18" charset="0"/>
                <a:cs typeface="Times New Roman" pitchFamily="18" charset="0"/>
              </a:rPr>
              <a:t>Speaker</a:t>
            </a:r>
          </a:p>
          <a:p>
            <a:r>
              <a:rPr lang="en-US" sz="2600" dirty="0">
                <a:latin typeface="Times New Roman" pitchFamily="18" charset="0"/>
                <a:cs typeface="Times New Roman" pitchFamily="18" charset="0"/>
              </a:rPr>
              <a:t>Software</a:t>
            </a:r>
          </a:p>
          <a:p>
            <a:pPr lvl="1">
              <a:buFont typeface="Wingdings" pitchFamily="2" charset="2"/>
              <a:buChar char="§"/>
            </a:pPr>
            <a:r>
              <a:rPr lang="en-US" sz="1900" dirty="0">
                <a:latin typeface="Times New Roman" pitchFamily="18" charset="0"/>
                <a:cs typeface="Times New Roman" pitchFamily="18" charset="0"/>
              </a:rPr>
              <a:t>Python IDLE</a:t>
            </a:r>
          </a:p>
          <a:p>
            <a:pPr lvl="1">
              <a:buFont typeface="Wingdings" pitchFamily="2" charset="2"/>
              <a:buChar char="§"/>
            </a:pPr>
            <a:r>
              <a:rPr lang="en-US" sz="1900" dirty="0">
                <a:latin typeface="Times New Roman" pitchFamily="18" charset="0"/>
                <a:cs typeface="Times New Roman" pitchFamily="18" charset="0"/>
              </a:rPr>
              <a:t>Microsoft Visual Studio 14.0</a:t>
            </a:r>
          </a:p>
        </p:txBody>
      </p:sp>
    </p:spTree>
    <p:extLst>
      <p:ext uri="{BB962C8B-B14F-4D97-AF65-F5344CB8AC3E}">
        <p14:creationId xmlns:p14="http://schemas.microsoft.com/office/powerpoint/2010/main" val="2430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3886"/>
          </a:xfrm>
        </p:spPr>
        <p:txBody>
          <a:bodyPr/>
          <a:lstStyle/>
          <a:p>
            <a:r>
              <a:rPr lang="en-US" b="1" dirty="0">
                <a:latin typeface="Times New Roman" pitchFamily="18" charset="0"/>
                <a:cs typeface="Times New Roman" pitchFamily="18" charset="0"/>
              </a:rPr>
              <a:t>Technology used :</a:t>
            </a:r>
          </a:p>
        </p:txBody>
      </p:sp>
      <p:sp>
        <p:nvSpPr>
          <p:cNvPr id="3" name="Content Placeholder 2"/>
          <p:cNvSpPr>
            <a:spLocks noGrp="1"/>
          </p:cNvSpPr>
          <p:nvPr>
            <p:ph idx="1"/>
          </p:nvPr>
        </p:nvSpPr>
        <p:spPr>
          <a:xfrm>
            <a:off x="767143" y="1646239"/>
            <a:ext cx="8596668" cy="3880773"/>
          </a:xfrm>
        </p:spPr>
        <p:txBody>
          <a:bodyPr/>
          <a:lstStyle/>
          <a:p>
            <a:pPr lvl="1"/>
            <a:r>
              <a:rPr lang="en-US" sz="2000" dirty="0">
                <a:latin typeface="Times New Roman" pitchFamily="18" charset="0"/>
                <a:cs typeface="Times New Roman" pitchFamily="18" charset="0"/>
              </a:rPr>
              <a:t>Python 3.6.0 ( 32-bit )</a:t>
            </a:r>
          </a:p>
          <a:p>
            <a:pPr marL="457200" lvl="1" indent="0">
              <a:buNone/>
            </a:pPr>
            <a:endParaRPr lang="en-US" dirty="0">
              <a:solidFill>
                <a:schemeClr val="tx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pic>
        <p:nvPicPr>
          <p:cNvPr id="5" name="Picture 6" descr="Image result for python logo 3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943" y="2330019"/>
            <a:ext cx="7720716" cy="366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1251</TotalTime>
  <Words>973</Words>
  <Application>Microsoft Office PowerPoint</Application>
  <PresentationFormat>Widescreen</PresentationFormat>
  <Paragraphs>136</Paragraphs>
  <Slides>38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Times New Roman</vt:lpstr>
      <vt:lpstr>Trebuchet MS</vt:lpstr>
      <vt:lpstr>Wingdings</vt:lpstr>
      <vt:lpstr>Wingdings 3</vt:lpstr>
      <vt:lpstr>Facet</vt:lpstr>
      <vt:lpstr> GLA ASSISTANT</vt:lpstr>
      <vt:lpstr>Outline</vt:lpstr>
      <vt:lpstr>GLA Assistant ?</vt:lpstr>
      <vt:lpstr>Application areas:</vt:lpstr>
      <vt:lpstr>Working </vt:lpstr>
      <vt:lpstr>PowerPoint Presentation</vt:lpstr>
      <vt:lpstr>PowerPoint Presentation</vt:lpstr>
      <vt:lpstr>Requirements</vt:lpstr>
      <vt:lpstr>Technology used :</vt:lpstr>
      <vt:lpstr>Libraries used: </vt:lpstr>
      <vt:lpstr>nltk</vt:lpstr>
      <vt:lpstr>pyaudio</vt:lpstr>
      <vt:lpstr>pyttsx3</vt:lpstr>
      <vt:lpstr>SpeechRecognition</vt:lpstr>
      <vt:lpstr>Potential areas</vt:lpstr>
      <vt:lpstr>Motive</vt:lpstr>
      <vt:lpstr>Alexa (Amazon) </vt:lpstr>
      <vt:lpstr>Siri (Apple) </vt:lpstr>
      <vt:lpstr>Cortana (windows 10) </vt:lpstr>
      <vt:lpstr>Bixby (Samsung)</vt:lpstr>
      <vt:lpstr>Glance over GLA Assistant</vt:lpstr>
      <vt:lpstr>CRAWLING</vt:lpstr>
      <vt:lpstr>Some differences…</vt:lpstr>
      <vt:lpstr>Types of crawling</vt:lpstr>
      <vt:lpstr>Architecture of Crawler</vt:lpstr>
      <vt:lpstr>How actually searching takes place</vt:lpstr>
      <vt:lpstr>PowerPoint Presentation</vt:lpstr>
      <vt:lpstr>Types of Crawlers/spiderbots</vt:lpstr>
      <vt:lpstr>PowerPoint Presentation</vt:lpstr>
      <vt:lpstr>PowerPoint Presentation</vt:lpstr>
      <vt:lpstr>Indexing</vt:lpstr>
      <vt:lpstr>Ranking</vt:lpstr>
      <vt:lpstr>Libraries used:</vt:lpstr>
      <vt:lpstr>Beautiful soup 4</vt:lpstr>
      <vt:lpstr>Requests</vt:lpstr>
      <vt:lpstr>Urllib 2</vt:lpstr>
      <vt:lpstr>GLA  VOICE ASSISTANT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ASSISTANT</dc:title>
  <dc:creator>Windows User</dc:creator>
  <cp:lastModifiedBy>Ujjawal Tripathi</cp:lastModifiedBy>
  <cp:revision>97</cp:revision>
  <dcterms:created xsi:type="dcterms:W3CDTF">2020-02-27T16:11:16Z</dcterms:created>
  <dcterms:modified xsi:type="dcterms:W3CDTF">2022-11-30T09:02:28Z</dcterms:modified>
</cp:coreProperties>
</file>