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65" r:id="rId3"/>
    <p:sldId id="266"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Black" panose="020F0502020204030203" pitchFamily="34" charset="0"/>
      <p:bold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2295A-105C-40EA-997D-ACB0F98DDB0B}" v="142" dt="2023-03-22T14:41:48.693"/>
    <p1510:client id="{49F8BC31-0855-4C7E-A258-2FAE5931AF3D}" v="42" dt="2023-03-21T14:06:29.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88889" autoAdjust="0"/>
  </p:normalViewPr>
  <p:slideViewPr>
    <p:cSldViewPr snapToGrid="0">
      <p:cViewPr varScale="1">
        <p:scale>
          <a:sx n="76" d="100"/>
          <a:sy n="76" d="100"/>
        </p:scale>
        <p:origin x="120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28" Type="http://schemas.microsoft.com/office/2015/10/relationships/revisionInfo" Target="revisionInfo.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1" y="2914651"/>
            <a:ext cx="477690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 Go Green Techies</a:t>
            </a:r>
          </a:p>
          <a:p>
            <a:endParaRPr lang="en-US" dirty="0"/>
          </a:p>
          <a:p>
            <a:r>
              <a:rPr lang="en-US" dirty="0"/>
              <a:t>Your team bio : Aditya Kumar </a:t>
            </a:r>
            <a:r>
              <a:rPr lang="en-US" dirty="0" err="1"/>
              <a:t>Tripathi</a:t>
            </a:r>
            <a:r>
              <a:rPr lang="en-US" dirty="0"/>
              <a:t> </a:t>
            </a:r>
          </a:p>
          <a:p>
            <a:r>
              <a:rPr lang="en-US" dirty="0"/>
              <a:t>                         Vickey saini</a:t>
            </a:r>
          </a:p>
          <a:p>
            <a:r>
              <a:rPr lang="en-US" dirty="0"/>
              <a:t>                  	      </a:t>
            </a:r>
            <a:r>
              <a:rPr lang="en-IN" dirty="0" err="1"/>
              <a:t>Shreesh</a:t>
            </a:r>
            <a:r>
              <a:rPr lang="en-US" dirty="0"/>
              <a:t> Jain</a:t>
            </a:r>
          </a:p>
          <a:p>
            <a:r>
              <a:rPr lang="en-US" dirty="0"/>
              <a:t>	      </a:t>
            </a:r>
            <a:r>
              <a:rPr lang="en-US" dirty="0" err="1"/>
              <a:t>Nitisha</a:t>
            </a:r>
            <a:endParaRPr lang="en-US" dirty="0"/>
          </a:p>
          <a:p>
            <a:endParaRPr lang="en-US" dirty="0"/>
          </a:p>
          <a:p>
            <a:r>
              <a:rPr lang="en-US" dirty="0"/>
              <a:t>Date :22-04-2023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268391" y="156147"/>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 </a:t>
            </a:r>
            <a:br>
              <a:rPr lang="en" sz="2000" dirty="0"/>
            </a:br>
            <a:endParaRPr sz="2000" dirty="0"/>
          </a:p>
        </p:txBody>
      </p:sp>
      <p:sp>
        <p:nvSpPr>
          <p:cNvPr id="348" name="Google Shape;348;p2"/>
          <p:cNvSpPr txBox="1"/>
          <p:nvPr/>
        </p:nvSpPr>
        <p:spPr>
          <a:xfrm>
            <a:off x="289091" y="615189"/>
            <a:ext cx="8238600" cy="3414300"/>
          </a:xfrm>
          <a:prstGeom prst="rect">
            <a:avLst/>
          </a:prstGeom>
          <a:noFill/>
          <a:ln>
            <a:noFill/>
          </a:ln>
        </p:spPr>
        <p:txBody>
          <a:bodyPr spcFirstLastPara="1" wrap="square" lIns="91425" tIns="91425" rIns="91425" bIns="91425" anchor="t" anchorCtr="0">
            <a:noAutofit/>
          </a:bodyPr>
          <a:lstStyle/>
          <a:p>
            <a:pPr lvl="0">
              <a:buSzPts val="1400"/>
            </a:pPr>
            <a:r>
              <a:rPr lang="en-US" dirty="0">
                <a:solidFill>
                  <a:srgbClr val="222222"/>
                </a:solidFill>
                <a:highlight>
                  <a:srgbClr val="FFFFFF"/>
                </a:highlight>
                <a:latin typeface="Lato"/>
                <a:ea typeface="Lato"/>
                <a:cs typeface="Lato"/>
                <a:sym typeface="Lato"/>
              </a:rPr>
              <a:t>Environmental degradation and resource depletion, with waste generation</a:t>
            </a:r>
            <a:r>
              <a:rPr lang="en" sz="1400" b="0" i="0" u="none" strike="noStrike" cap="none" dirty="0">
                <a:solidFill>
                  <a:srgbClr val="222222"/>
                </a:solidFill>
                <a:highlight>
                  <a:srgbClr val="FFFFFF"/>
                </a:highlight>
                <a:latin typeface="Lato"/>
                <a:ea typeface="Lato"/>
                <a:cs typeface="Lato"/>
                <a:sym typeface="Lato"/>
              </a:rPr>
              <a:t>?</a:t>
            </a:r>
          </a:p>
          <a:p>
            <a:pPr lvl="0">
              <a:buSzPts val="1400"/>
            </a:pPr>
            <a:endParaRPr lang="en" sz="1400" b="0" i="0" u="none" strike="noStrike" cap="none" dirty="0">
              <a:solidFill>
                <a:srgbClr val="222222"/>
              </a:solidFill>
              <a:highlight>
                <a:srgbClr val="FFFFFF"/>
              </a:highlight>
              <a:latin typeface="Lato"/>
              <a:ea typeface="Lato"/>
              <a:cs typeface="Lato"/>
              <a:sym typeface="Lato"/>
            </a:endParaRPr>
          </a:p>
          <a:p>
            <a:pPr lvl="0">
              <a:buSzPts val="1400"/>
            </a:pPr>
            <a:r>
              <a:rPr lang="en-US" sz="1200" dirty="0">
                <a:latin typeface="+mn-lt"/>
                <a:ea typeface="Lato"/>
                <a:cs typeface="Lato"/>
                <a:sym typeface="Lato"/>
              </a:rPr>
              <a:t>Environmental degradation and resource depletion are significant global challenges that are closely linked to the generation of waste. As the global population grows and economies continue to develop, the amount of waste generated increases, which can result in the depletion of resources and harm to the environment.</a:t>
            </a:r>
          </a:p>
          <a:p>
            <a:pPr lvl="0">
              <a:buSzPts val="1400"/>
            </a:pPr>
            <a:endParaRPr lang="en-US" sz="1200" dirty="0">
              <a:latin typeface="+mn-lt"/>
              <a:ea typeface="Lato"/>
              <a:cs typeface="Lato"/>
              <a:sym typeface="Lato"/>
            </a:endParaRPr>
          </a:p>
          <a:p>
            <a:pPr marL="342900" lvl="0" indent="-342900">
              <a:buSzPts val="1400"/>
              <a:buAutoNum type="arabicPeriod"/>
            </a:pPr>
            <a:r>
              <a:rPr lang="en-US" sz="1200" dirty="0">
                <a:latin typeface="+mn-lt"/>
                <a:ea typeface="Lato"/>
                <a:cs typeface="Lato"/>
                <a:sym typeface="Lato"/>
              </a:rPr>
              <a:t>Landfills and soil pollution: When waste is disposed of in landfills, it can lead to soil pollution. Landfills can contaminate nearby soil and water sources with hazardous chemicals and heavy metals</a:t>
            </a:r>
          </a:p>
          <a:p>
            <a:pPr marL="342900" lvl="0" indent="-342900">
              <a:buSzPts val="1400"/>
              <a:buAutoNum type="arabicPeriod"/>
            </a:pPr>
            <a:r>
              <a:rPr lang="en-US" sz="1200" dirty="0">
                <a:latin typeface="+mn-lt"/>
                <a:ea typeface="Lato"/>
                <a:cs typeface="Lato"/>
                <a:sym typeface="Lato"/>
              </a:rPr>
              <a:t>2. Water pollution: Waste generation is a major contributor to water pollution. Improper disposal of waste can lead to the release of toxins and chemicals into rivers, lakes, and oceans</a:t>
            </a:r>
          </a:p>
          <a:p>
            <a:pPr marL="342900" lvl="0" indent="-342900">
              <a:buSzPts val="1400"/>
              <a:buAutoNum type="arabicPeriod"/>
            </a:pPr>
            <a:r>
              <a:rPr lang="en-US" sz="1200" dirty="0">
                <a:latin typeface="+mn-lt"/>
                <a:ea typeface="Lato"/>
                <a:cs typeface="Lato"/>
                <a:sym typeface="Lato"/>
              </a:rPr>
              <a:t>Greenhouse gas emissions: The disposal of waste also contributes to greenhouse gas emissions, which are a major driver of climate change</a:t>
            </a:r>
          </a:p>
          <a:p>
            <a:pPr marL="342900" lvl="0" indent="-342900">
              <a:buSzPts val="1400"/>
              <a:buAutoNum type="arabicPeriod"/>
            </a:pPr>
            <a:r>
              <a:rPr lang="en-US" sz="1200" dirty="0">
                <a:latin typeface="+mn-lt"/>
                <a:ea typeface="Lato"/>
                <a:cs typeface="Lato"/>
                <a:sym typeface="Lato"/>
              </a:rPr>
              <a:t>Depletion of natural resources: Waste generation is also linked to the depletion of natural resources. The production and disposal of goods and materials require</a:t>
            </a:r>
            <a:endParaRPr sz="1200" b="0" i="0" u="none" strike="noStrike" cap="none" dirty="0">
              <a:solidFill>
                <a:srgbClr val="000000"/>
              </a:solidFill>
              <a:latin typeface="+mn-lt"/>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2874" y="3317358"/>
            <a:ext cx="2687573" cy="1593992"/>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188329" y="142960"/>
            <a:ext cx="8280000" cy="576000"/>
          </a:xfrm>
          <a:prstGeom prst="rect">
            <a:avLst/>
          </a:prstGeom>
          <a:noFill/>
          <a:ln>
            <a:noFill/>
          </a:ln>
        </p:spPr>
        <p:txBody>
          <a:bodyPr spcFirstLastPara="1" wrap="square" lIns="91425" tIns="91425" rIns="91425" bIns="91425" anchor="t" anchorCtr="0">
            <a:noAutofit/>
          </a:bodyPr>
          <a:lstStyle/>
          <a:p>
            <a:pPr lvl="0"/>
            <a:r>
              <a:rPr lang="en-IN" sz="2000" dirty="0">
                <a:solidFill>
                  <a:srgbClr val="222222"/>
                </a:solidFill>
                <a:highlight>
                  <a:srgbClr val="FFFFFF"/>
                </a:highlight>
              </a:rPr>
              <a:t>Solution:-</a:t>
            </a:r>
            <a:endParaRPr sz="2000" dirty="0"/>
          </a:p>
        </p:txBody>
      </p:sp>
      <p:sp>
        <p:nvSpPr>
          <p:cNvPr id="354" name="Google Shape;354;p3"/>
          <p:cNvSpPr txBox="1"/>
          <p:nvPr/>
        </p:nvSpPr>
        <p:spPr>
          <a:xfrm>
            <a:off x="188329" y="517550"/>
            <a:ext cx="8238600" cy="4362793"/>
          </a:xfrm>
          <a:prstGeom prst="rect">
            <a:avLst/>
          </a:prstGeom>
          <a:noFill/>
          <a:ln>
            <a:noFill/>
          </a:ln>
        </p:spPr>
        <p:txBody>
          <a:bodyPr spcFirstLastPara="1" wrap="square" lIns="91425" tIns="91425" rIns="91425" bIns="91425" anchor="t" anchorCtr="0">
            <a:noAutofit/>
          </a:bodyPr>
          <a:lstStyle/>
          <a:p>
            <a:pPr lvl="0">
              <a:lnSpc>
                <a:spcPct val="115000"/>
              </a:lnSpc>
              <a:spcBef>
                <a:spcPts val="1000"/>
              </a:spcBef>
              <a:buSzPts val="1400"/>
            </a:pPr>
            <a:r>
              <a:rPr lang="en-US" sz="1050" dirty="0">
                <a:solidFill>
                  <a:srgbClr val="222222"/>
                </a:solidFill>
                <a:highlight>
                  <a:srgbClr val="FFFFFF"/>
                </a:highlight>
                <a:latin typeface="Lato"/>
                <a:ea typeface="Lato"/>
                <a:cs typeface="Lato"/>
                <a:sym typeface="Lato"/>
              </a:rPr>
              <a:t>To address the challenges of environmental degradation and resource depletion caused by waste generation, there are several potential solutions that can be implemented. These solutions include:</a:t>
            </a:r>
          </a:p>
          <a:p>
            <a:pPr marL="228600" lvl="0" indent="-228600">
              <a:lnSpc>
                <a:spcPct val="115000"/>
              </a:lnSpc>
              <a:spcBef>
                <a:spcPts val="1000"/>
              </a:spcBef>
              <a:buSzPts val="1400"/>
              <a:buAutoNum type="arabicPeriod"/>
            </a:pPr>
            <a:r>
              <a:rPr lang="en-US" sz="1050" dirty="0">
                <a:solidFill>
                  <a:srgbClr val="222222"/>
                </a:solidFill>
                <a:highlight>
                  <a:srgbClr val="FFFFFF"/>
                </a:highlight>
                <a:latin typeface="Lato"/>
                <a:ea typeface="Lato"/>
                <a:cs typeface="Lato"/>
                <a:sym typeface="Lato"/>
              </a:rPr>
              <a:t>Reduce waste generation: One key solution is to reduce the amount of waste generated. This can be done through measures such as reducing packaging, promoting reusable products, and encouraging consumers to make sustainable choices.</a:t>
            </a:r>
          </a:p>
          <a:p>
            <a:pPr marL="228600" lvl="0" indent="-228600">
              <a:lnSpc>
                <a:spcPct val="115000"/>
              </a:lnSpc>
              <a:spcBef>
                <a:spcPts val="1000"/>
              </a:spcBef>
              <a:buSzPts val="1400"/>
              <a:buAutoNum type="arabicPeriod"/>
            </a:pPr>
            <a:r>
              <a:rPr lang="en-US" sz="1050" dirty="0">
                <a:solidFill>
                  <a:srgbClr val="222222"/>
                </a:solidFill>
                <a:highlight>
                  <a:srgbClr val="FFFFFF"/>
                </a:highlight>
                <a:latin typeface="Lato"/>
                <a:ea typeface="Lato"/>
                <a:cs typeface="Lato"/>
                <a:sym typeface="Lato"/>
              </a:rPr>
              <a:t> Improve waste management practices: Improving waste management practices is another crucial solution. This can include implementing recycling programs, developing effective waste collection and disposal systems, and reducing the amount of waste sent to landfills.</a:t>
            </a:r>
          </a:p>
          <a:p>
            <a:pPr marL="228600" lvl="0" indent="-228600">
              <a:lnSpc>
                <a:spcPct val="115000"/>
              </a:lnSpc>
              <a:spcBef>
                <a:spcPts val="1000"/>
              </a:spcBef>
              <a:buSzPts val="1400"/>
              <a:buAutoNum type="arabicPeriod"/>
            </a:pPr>
            <a:r>
              <a:rPr lang="en-US" sz="1050" dirty="0">
                <a:solidFill>
                  <a:srgbClr val="222222"/>
                </a:solidFill>
                <a:highlight>
                  <a:srgbClr val="FFFFFF"/>
                </a:highlight>
                <a:latin typeface="Lato"/>
                <a:ea typeface="Lato"/>
                <a:cs typeface="Lato"/>
                <a:sym typeface="Lato"/>
              </a:rPr>
              <a:t> Promote sustainable consumption and production patterns: To address the root causes of waste generation, it is important to promote sustainable consumption and production patterns. This can be done through measures such as encouraging green procurement policies, promoting circular economy models, and supporting sustainable production practices.</a:t>
            </a:r>
          </a:p>
          <a:p>
            <a:pPr marL="228600" lvl="0" indent="-228600">
              <a:lnSpc>
                <a:spcPct val="115000"/>
              </a:lnSpc>
              <a:spcBef>
                <a:spcPts val="1000"/>
              </a:spcBef>
              <a:buSzPts val="1400"/>
              <a:buAutoNum type="arabicPeriod"/>
            </a:pPr>
            <a:r>
              <a:rPr lang="en-US" sz="1050" dirty="0">
                <a:solidFill>
                  <a:srgbClr val="222222"/>
                </a:solidFill>
                <a:highlight>
                  <a:srgbClr val="FFFFFF"/>
                </a:highlight>
                <a:latin typeface="Lato"/>
                <a:ea typeface="Lato"/>
                <a:cs typeface="Lato"/>
                <a:sym typeface="Lato"/>
              </a:rPr>
              <a:t>. Develop innovative waste management technologies: Innovative technologies can also be developed to help manage waste in a more sustainable way. This can include new recycling technologies, waste-to-energy systems, and advanced landfill management practices.</a:t>
            </a:r>
          </a:p>
          <a:p>
            <a:pPr marL="228600" lvl="0" indent="-228600">
              <a:lnSpc>
                <a:spcPct val="115000"/>
              </a:lnSpc>
              <a:spcBef>
                <a:spcPts val="1000"/>
              </a:spcBef>
              <a:buSzPts val="1400"/>
              <a:buAutoNum type="arabicPeriod"/>
            </a:pPr>
            <a:r>
              <a:rPr lang="en-US" sz="1050" dirty="0">
                <a:solidFill>
                  <a:srgbClr val="222222"/>
                </a:solidFill>
                <a:highlight>
                  <a:srgbClr val="FFFFFF"/>
                </a:highlight>
                <a:latin typeface="Lato"/>
                <a:ea typeface="Lato"/>
                <a:cs typeface="Lato"/>
                <a:sym typeface="Lato"/>
              </a:rPr>
              <a:t>. Educate and engage the public: Finally, education and engagement are critical to promoting sustainable waste management practices. This can involve educating the public about the impact of waste generation and providing information about sustainable choices, as well as engaging communities in waste reduction and management </a:t>
            </a:r>
            <a:r>
              <a:rPr lang="en-US" sz="1050" dirty="0" err="1">
                <a:solidFill>
                  <a:srgbClr val="222222"/>
                </a:solidFill>
                <a:highlight>
                  <a:srgbClr val="FFFFFF"/>
                </a:highlight>
                <a:latin typeface="Lato"/>
                <a:ea typeface="Lato"/>
                <a:cs typeface="Lato"/>
                <a:sym typeface="Lato"/>
              </a:rPr>
              <a:t>initiatives.Overall</a:t>
            </a:r>
            <a:r>
              <a:rPr lang="en-US" sz="1050" dirty="0">
                <a:solidFill>
                  <a:srgbClr val="222222"/>
                </a:solidFill>
                <a:highlight>
                  <a:srgbClr val="FFFFFF"/>
                </a:highlight>
                <a:latin typeface="Lato"/>
                <a:ea typeface="Lato"/>
                <a:cs typeface="Lato"/>
                <a:sym typeface="Lato"/>
              </a:rPr>
              <a:t>, </a:t>
            </a:r>
          </a:p>
          <a:p>
            <a:pPr marL="228600" lvl="0" indent="-228600">
              <a:lnSpc>
                <a:spcPct val="115000"/>
              </a:lnSpc>
              <a:spcBef>
                <a:spcPts val="1000"/>
              </a:spcBef>
              <a:buSzPts val="1400"/>
              <a:buAutoNum type="arabicPeriod"/>
            </a:pPr>
            <a:r>
              <a:rPr lang="en-US" sz="1050" dirty="0">
                <a:solidFill>
                  <a:srgbClr val="222222"/>
                </a:solidFill>
                <a:highlight>
                  <a:srgbClr val="FFFFFF"/>
                </a:highlight>
                <a:latin typeface="Lato"/>
                <a:ea typeface="Lato"/>
                <a:cs typeface="Lato"/>
                <a:sym typeface="Lato"/>
              </a:rPr>
              <a:t>addressing the challenges of environmental degradation and resource depletion caused by waste generation will require a combination of solutions. By reducing waste generation, improving waste management practices, promoting sustainable consumption and production patterns,.</a:t>
            </a:r>
          </a:p>
          <a:p>
            <a:pPr lvl="0">
              <a:lnSpc>
                <a:spcPct val="115000"/>
              </a:lnSpc>
              <a:spcBef>
                <a:spcPts val="1000"/>
              </a:spcBef>
              <a:buSzPts val="1400"/>
            </a:pPr>
            <a:r>
              <a:rPr lang="en-IN" sz="1050" dirty="0">
                <a:solidFill>
                  <a:srgbClr val="222222"/>
                </a:solidFill>
                <a:highlight>
                  <a:srgbClr val="FFFFFF"/>
                </a:highlight>
                <a:latin typeface="Lato"/>
                <a:ea typeface="Lato"/>
                <a:cs typeface="Lato"/>
                <a:sym typeface="Lato"/>
              </a:rPr>
              <a:t>:</a:t>
            </a:r>
            <a:endParaRPr sz="105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05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188329" y="653342"/>
            <a:ext cx="8238600" cy="3414300"/>
          </a:xfrm>
          <a:prstGeom prst="rect">
            <a:avLst/>
          </a:prstGeom>
          <a:noFill/>
          <a:ln>
            <a:noFill/>
          </a:ln>
        </p:spPr>
        <p:txBody>
          <a:bodyPr spcFirstLastPara="1" wrap="square" lIns="91425" tIns="91425" rIns="91425" bIns="91425" anchor="t" anchorCtr="0">
            <a:noAutofit/>
          </a:bodyPr>
          <a:lstStyle/>
          <a:p>
            <a:pPr lvl="0">
              <a:lnSpc>
                <a:spcPct val="115000"/>
              </a:lnSpc>
              <a:spcBef>
                <a:spcPts val="1000"/>
              </a:spcBef>
              <a:spcAft>
                <a:spcPts val="1000"/>
              </a:spcAft>
              <a:buSzPts val="1400"/>
            </a:pPr>
            <a:r>
              <a:rPr lang="en-US" dirty="0">
                <a:latin typeface="Lato"/>
                <a:ea typeface="Lato"/>
                <a:cs typeface="Lato"/>
                <a:sym typeface="Lato"/>
              </a:rPr>
              <a:t>Develop a sustainable business model that integrates social and environmental impact into core operations and decision-making </a:t>
            </a:r>
            <a:r>
              <a:rPr lang="en-US" dirty="0" err="1">
                <a:latin typeface="Lato"/>
                <a:ea typeface="Lato"/>
                <a:cs typeface="Lato"/>
                <a:sym typeface="Lato"/>
              </a:rPr>
              <a:t>processesImplement</a:t>
            </a:r>
            <a:r>
              <a:rPr lang="en-US" dirty="0">
                <a:latin typeface="Lato"/>
                <a:ea typeface="Lato"/>
                <a:cs typeface="Lato"/>
                <a:sym typeface="Lato"/>
              </a:rPr>
              <a:t> circular economy principles to reduce waste and increase resource </a:t>
            </a:r>
            <a:r>
              <a:rPr lang="en-US" dirty="0" err="1">
                <a:latin typeface="Lato"/>
                <a:ea typeface="Lato"/>
                <a:cs typeface="Lato"/>
                <a:sym typeface="Lato"/>
              </a:rPr>
              <a:t>efficiencyLeverage</a:t>
            </a:r>
            <a:r>
              <a:rPr lang="en-US" dirty="0">
                <a:latin typeface="Lato"/>
                <a:ea typeface="Lato"/>
                <a:cs typeface="Lato"/>
                <a:sym typeface="Lato"/>
              </a:rPr>
              <a:t> renewable energy sources and minimize carbon emissions in operations and supply </a:t>
            </a:r>
            <a:r>
              <a:rPr lang="en-US" dirty="0" err="1">
                <a:latin typeface="Lato"/>
                <a:ea typeface="Lato"/>
                <a:cs typeface="Lato"/>
                <a:sym typeface="Lato"/>
              </a:rPr>
              <a:t>chainPartner</a:t>
            </a:r>
            <a:r>
              <a:rPr lang="en-US" dirty="0">
                <a:latin typeface="Lato"/>
                <a:ea typeface="Lato"/>
                <a:cs typeface="Lato"/>
                <a:sym typeface="Lato"/>
              </a:rPr>
              <a:t> with suppliers and customers to improve sustainability across the value </a:t>
            </a:r>
            <a:r>
              <a:rPr lang="en-US" dirty="0" err="1">
                <a:latin typeface="Lato"/>
                <a:ea typeface="Lato"/>
                <a:cs typeface="Lato"/>
                <a:sym typeface="Lato"/>
              </a:rPr>
              <a:t>chainInvest</a:t>
            </a:r>
            <a:r>
              <a:rPr lang="en-US" dirty="0">
                <a:latin typeface="Lato"/>
                <a:ea typeface="Lato"/>
                <a:cs typeface="Lato"/>
                <a:sym typeface="Lato"/>
              </a:rPr>
              <a:t> in employee training and development to promote sustainability awareness and skills.</a:t>
            </a:r>
          </a:p>
          <a:p>
            <a:pPr lvl="0">
              <a:lnSpc>
                <a:spcPct val="115000"/>
              </a:lnSpc>
              <a:spcBef>
                <a:spcPts val="1000"/>
              </a:spcBef>
              <a:spcAft>
                <a:spcPts val="1000"/>
              </a:spcAft>
              <a:buSzPts val="1400"/>
            </a:pPr>
            <a:r>
              <a:rPr lang="en-US" dirty="0">
                <a:latin typeface="Lato"/>
                <a:ea typeface="Lato"/>
                <a:cs typeface="Lato"/>
                <a:sym typeface="Lato"/>
              </a:rPr>
              <a:t>Cloud Technology and Microsoft Cloud for Sustainability, organizations can measure, monitor, and optimize their energy, water, and waste usage to reduce their environmental impact. The cloud technology can be used to collect and analyze data from sensors </a:t>
            </a: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Pre-Requisite</a:t>
            </a:r>
            <a:endParaRPr sz="2000" dirty="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2211" y="2785730"/>
            <a:ext cx="3271164" cy="182030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138117"/>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chemeClr val="tx1"/>
                </a:solidFill>
                <a:highlight>
                  <a:srgbClr val="FFFFFF"/>
                </a:highlight>
              </a:rPr>
              <a:t>Tools or resources</a:t>
            </a:r>
            <a:endParaRPr sz="2000" dirty="0">
              <a:solidFill>
                <a:schemeClr val="tx1"/>
              </a:solidFill>
            </a:endParaRPr>
          </a:p>
        </p:txBody>
      </p:sp>
      <p:sp>
        <p:nvSpPr>
          <p:cNvPr id="366" name="Google Shape;366;p5"/>
          <p:cNvSpPr txBox="1">
            <a:spLocks noGrp="1"/>
          </p:cNvSpPr>
          <p:nvPr>
            <p:ph type="title"/>
          </p:nvPr>
        </p:nvSpPr>
        <p:spPr>
          <a:xfrm>
            <a:off x="4" y="714116"/>
            <a:ext cx="8280000" cy="3751558"/>
          </a:xfrm>
          <a:prstGeom prst="rect">
            <a:avLst/>
          </a:prstGeom>
          <a:noFill/>
          <a:ln>
            <a:noFill/>
          </a:ln>
        </p:spPr>
        <p:txBody>
          <a:bodyPr spcFirstLastPara="1" wrap="square" lIns="91425" tIns="91425" rIns="91425" bIns="91425" anchor="t" anchorCtr="0">
            <a:noAutofit/>
          </a:bodyPr>
          <a:lstStyle/>
          <a:p>
            <a:pPr lvl="0"/>
            <a:r>
              <a:rPr lang="en" sz="1200" b="0" dirty="0">
                <a:solidFill>
                  <a:schemeClr val="tx1"/>
                </a:solidFill>
                <a:highlight>
                  <a:srgbClr val="FFFFFF"/>
                </a:highlight>
              </a:rPr>
              <a:t>Azure tools or resources which are likely to be used by you for the prototype, if your idea gets selected</a:t>
            </a:r>
            <a:br>
              <a:rPr lang="en" sz="1200" b="0" dirty="0">
                <a:solidFill>
                  <a:schemeClr val="tx1"/>
                </a:solidFill>
                <a:highlight>
                  <a:srgbClr val="FFFFFF"/>
                </a:highlight>
              </a:rPr>
            </a:br>
            <a:br>
              <a:rPr lang="en" sz="1200" b="0" dirty="0">
                <a:solidFill>
                  <a:schemeClr val="tx1"/>
                </a:solidFill>
                <a:highlight>
                  <a:srgbClr val="FFFFFF"/>
                </a:highlight>
              </a:rPr>
            </a:br>
            <a:r>
              <a:rPr lang="en" sz="1200" b="0" dirty="0">
                <a:solidFill>
                  <a:schemeClr val="tx1"/>
                </a:solidFill>
                <a:highlight>
                  <a:srgbClr val="FFFFFF"/>
                </a:highlight>
              </a:rPr>
              <a:t>a) </a:t>
            </a:r>
            <a:r>
              <a:rPr lang="en-US" sz="1200" b="0" dirty="0">
                <a:solidFill>
                  <a:schemeClr val="tx1"/>
                </a:solidFill>
                <a:highlight>
                  <a:srgbClr val="FFFFFF"/>
                </a:highlight>
              </a:rPr>
              <a:t>Azure Data, Analytics and AI capabilities can be leveraged to build analysis, prediction, and forecasting capabilities for sustainability goals. </a:t>
            </a:r>
            <a:br>
              <a:rPr lang="en-US" sz="1200" b="0" dirty="0">
                <a:solidFill>
                  <a:schemeClr val="tx1"/>
                </a:solidFill>
                <a:highlight>
                  <a:srgbClr val="FFFFFF"/>
                </a:highlight>
              </a:rPr>
            </a:br>
            <a:br>
              <a:rPr lang="en-US" sz="1200" b="0" dirty="0">
                <a:solidFill>
                  <a:schemeClr val="tx1"/>
                </a:solidFill>
                <a:highlight>
                  <a:srgbClr val="FFFFFF"/>
                </a:highlight>
              </a:rPr>
            </a:br>
            <a:r>
              <a:rPr lang="en-US" sz="1200" b="0" dirty="0">
                <a:solidFill>
                  <a:schemeClr val="tx1"/>
                </a:solidFill>
                <a:highlight>
                  <a:srgbClr val="FFFFFF"/>
                </a:highlight>
              </a:rPr>
              <a:t>b) By integrating data from various sources, including sensors and </a:t>
            </a:r>
            <a:r>
              <a:rPr lang="en-US" sz="1200" b="0" dirty="0" err="1">
                <a:solidFill>
                  <a:schemeClr val="tx1"/>
                </a:solidFill>
                <a:highlight>
                  <a:srgbClr val="FFFFFF"/>
                </a:highlight>
              </a:rPr>
              <a:t>IoT</a:t>
            </a:r>
            <a:r>
              <a:rPr lang="en-US" sz="1200" b="0" dirty="0">
                <a:solidFill>
                  <a:schemeClr val="tx1"/>
                </a:solidFill>
                <a:highlight>
                  <a:srgbClr val="FFFFFF"/>
                </a:highlight>
              </a:rPr>
              <a:t> devices, and using AI and machine learning algorithms, organizations can gain insights into their environmental impact, </a:t>
            </a:r>
            <a:br>
              <a:rPr lang="en-US" sz="1200" b="0" dirty="0">
                <a:solidFill>
                  <a:schemeClr val="tx1"/>
                </a:solidFill>
                <a:highlight>
                  <a:srgbClr val="FFFFFF"/>
                </a:highlight>
              </a:rPr>
            </a:br>
            <a:br>
              <a:rPr lang="en-US" sz="1200" b="0" dirty="0">
                <a:solidFill>
                  <a:schemeClr val="tx1"/>
                </a:solidFill>
                <a:highlight>
                  <a:srgbClr val="FFFFFF"/>
                </a:highlight>
              </a:rPr>
            </a:br>
            <a:r>
              <a:rPr lang="en-US" sz="1200" b="0" dirty="0">
                <a:solidFill>
                  <a:schemeClr val="tx1"/>
                </a:solidFill>
                <a:highlight>
                  <a:srgbClr val="FFFFFF"/>
                </a:highlight>
              </a:rPr>
              <a:t>c) identify areas for improvement, and forecast future sustainability trends. </a:t>
            </a:r>
            <a:br>
              <a:rPr lang="en-US" sz="1200" b="0" dirty="0">
                <a:solidFill>
                  <a:schemeClr val="tx1"/>
                </a:solidFill>
                <a:highlight>
                  <a:srgbClr val="FFFFFF"/>
                </a:highlight>
              </a:rPr>
            </a:br>
            <a:br>
              <a:rPr lang="en-US" sz="1200" b="0" dirty="0">
                <a:solidFill>
                  <a:schemeClr val="tx1"/>
                </a:solidFill>
                <a:highlight>
                  <a:srgbClr val="FFFFFF"/>
                </a:highlight>
              </a:rPr>
            </a:br>
            <a:r>
              <a:rPr lang="en-US" sz="1200" b="0" dirty="0">
                <a:solidFill>
                  <a:schemeClr val="tx1"/>
                </a:solidFill>
                <a:highlight>
                  <a:srgbClr val="FFFFFF"/>
                </a:highlight>
              </a:rPr>
              <a:t>d) This can help organizations make data-driven decisions to reduce their environmental footprint and achieve their sustainability goals. </a:t>
            </a:r>
            <a:br>
              <a:rPr lang="en-US" sz="1200" b="0" dirty="0">
                <a:solidFill>
                  <a:schemeClr val="tx1"/>
                </a:solidFill>
                <a:highlight>
                  <a:srgbClr val="FFFFFF"/>
                </a:highlight>
              </a:rPr>
            </a:br>
            <a:r>
              <a:rPr lang="en-US" sz="1200" b="0" dirty="0">
                <a:solidFill>
                  <a:schemeClr val="tx1"/>
                </a:solidFill>
                <a:highlight>
                  <a:srgbClr val="FFFFFF"/>
                </a:highlight>
              </a:rPr>
              <a:t>e) Azure also provides powerful reporting and </a:t>
            </a:r>
            <a:r>
              <a:rPr lang="en-US" sz="1200" b="0" dirty="0" err="1">
                <a:solidFill>
                  <a:schemeClr val="tx1"/>
                </a:solidFill>
                <a:highlight>
                  <a:srgbClr val="FFFFFF"/>
                </a:highlight>
              </a:rPr>
              <a:t>dashboarding</a:t>
            </a:r>
            <a:r>
              <a:rPr lang="en-US" sz="1200" b="0" dirty="0">
                <a:solidFill>
                  <a:schemeClr val="tx1"/>
                </a:solidFill>
                <a:highlight>
                  <a:srgbClr val="FFFFFF"/>
                </a:highlight>
              </a:rPr>
              <a:t> capabilities to visualize and communicate sustainability data to stakeholders, enabling them to track progress and make informed decisions.</a:t>
            </a:r>
            <a:endParaRPr sz="1200" dirty="0">
              <a:solidFill>
                <a:schemeClr val="tx1"/>
              </a:solidFill>
            </a:endParaRPr>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7131" y="3152799"/>
            <a:ext cx="3482162" cy="189392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146929" y="1181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Supporting Functional Documents</a:t>
            </a:r>
            <a:endParaRPr sz="2000" dirty="0"/>
          </a:p>
        </p:txBody>
      </p:sp>
      <p:sp>
        <p:nvSpPr>
          <p:cNvPr id="372" name="Google Shape;372;p6"/>
          <p:cNvSpPr txBox="1"/>
          <p:nvPr/>
        </p:nvSpPr>
        <p:spPr>
          <a:xfrm>
            <a:off x="146929" y="523978"/>
            <a:ext cx="8238600" cy="4619521"/>
          </a:xfrm>
          <a:prstGeom prst="rect">
            <a:avLst/>
          </a:prstGeom>
          <a:noFill/>
          <a:ln>
            <a:noFill/>
          </a:ln>
        </p:spPr>
        <p:txBody>
          <a:bodyPr spcFirstLastPara="1" wrap="square" lIns="91425" tIns="91425" rIns="91425" bIns="91425" anchor="t" anchorCtr="0">
            <a:noAutofit/>
          </a:bodyPr>
          <a:lstStyle/>
          <a:p>
            <a:r>
              <a:rPr lang="en-US" sz="1200" dirty="0"/>
              <a:t>Waste Management Plan: This document would outline the goals and objectives of the waste management reorganization project, as well as the specific steps that will be taken to achieve those goals. It could include sections on waste reduction, recycling, composting, and disposal.</a:t>
            </a:r>
          </a:p>
          <a:p>
            <a:endParaRPr lang="en-US" sz="1200" dirty="0"/>
          </a:p>
          <a:p>
            <a:r>
              <a:rPr lang="en-US" sz="1200" dirty="0"/>
              <a:t>a) Standard Operating Procedures (SOPs): SOPs would detail the specific procedures that employees must follow in order to properly manage waste. This could include guidelines for sorting and separating different types of waste, procedures for disposing of hazardous waste, and instructions for maintaining equipment.</a:t>
            </a:r>
          </a:p>
          <a:p>
            <a:r>
              <a:rPr lang="en-US" sz="1200" dirty="0"/>
              <a:t>Training Manual:</a:t>
            </a:r>
          </a:p>
          <a:p>
            <a:pPr marL="228600" indent="-228600">
              <a:buAutoNum type="alphaLcParenR" startAt="2"/>
            </a:pPr>
            <a:r>
              <a:rPr lang="en-US" sz="1200" dirty="0"/>
              <a:t>A training manual would provide employees with the knowledge and skills they need to properly manage waste. It could include sections on waste reduction, recycling, composting, and disposal, as well as hands-on training exercises and assessments to ensure that employees have mastered the necessary skills.</a:t>
            </a:r>
          </a:p>
          <a:p>
            <a:pPr marL="228600" indent="-228600">
              <a:buAutoNum type="alphaLcParenR" startAt="2"/>
            </a:pPr>
            <a:endParaRPr lang="en-US" sz="1200" dirty="0"/>
          </a:p>
          <a:p>
            <a:r>
              <a:rPr lang="en-US" sz="1200" dirty="0"/>
              <a:t>c) Reporting and Monitoring System: A reporting and monitoring system would allow the waste management team to track progress and identify areas for improvement. This could include regular audits of waste management practices, data collection on waste generation and disposal, and metrics for measuring the effectiveness of different waste management strategies.</a:t>
            </a:r>
          </a:p>
          <a:p>
            <a:endParaRPr lang="en-US" sz="1200" dirty="0"/>
          </a:p>
          <a:p>
            <a:r>
              <a:rPr lang="en-US" sz="1200" dirty="0"/>
              <a:t>d) Communication Plan: A communication plan would outline the strategies that will be used to communicate with employees, customers, and other stakeholders about the waste management reorganization. This could include newsletters, social media updates, and other forms of outreach to ensure that everyone is aware of the changes and their role in implementing them.</a:t>
            </a:r>
          </a:p>
          <a:p>
            <a:r>
              <a:rPr lang="en-US" sz="1200" dirty="0"/>
              <a:t>When developing these documents, it's important to consider the specific needs and goals of your organization, as well as any relevant regulatory requirements or industry standards. Additionally, these documents should be updated regularly to reflect changes in waste management practices and emerging trends in the field.</a:t>
            </a: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140235"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Key Differentiators &amp; Adoption Plan</a:t>
            </a:r>
            <a:endParaRPr sz="2000" dirty="0"/>
          </a:p>
        </p:txBody>
      </p:sp>
      <p:sp>
        <p:nvSpPr>
          <p:cNvPr id="378" name="Google Shape;378;p7"/>
          <p:cNvSpPr txBox="1"/>
          <p:nvPr/>
        </p:nvSpPr>
        <p:spPr>
          <a:xfrm>
            <a:off x="140235" y="805550"/>
            <a:ext cx="8796739" cy="3988821"/>
          </a:xfrm>
          <a:prstGeom prst="rect">
            <a:avLst/>
          </a:prstGeom>
          <a:noFill/>
          <a:ln>
            <a:noFill/>
          </a:ln>
        </p:spPr>
        <p:txBody>
          <a:bodyPr spcFirstLastPara="1" wrap="square" lIns="91425" tIns="91425" rIns="91425" bIns="91425" anchor="t" anchorCtr="0">
            <a:noAutofit/>
          </a:bodyPr>
          <a:lstStyle/>
          <a:p>
            <a:pPr marL="228600" lvl="0" indent="-228600">
              <a:buSzPts val="1400"/>
              <a:buAutoNum type="alphaLcParenR"/>
            </a:pPr>
            <a:r>
              <a:rPr lang="en-US" dirty="0"/>
              <a:t>Customizable and Scalable: A waste management </a:t>
            </a:r>
          </a:p>
          <a:p>
            <a:pPr lvl="0">
              <a:buSzPts val="1400"/>
            </a:pPr>
            <a:r>
              <a:rPr lang="en-US" dirty="0"/>
              <a:t>system that can be customized to meet the specific</a:t>
            </a:r>
          </a:p>
          <a:p>
            <a:pPr lvl="0">
              <a:buSzPts val="1400"/>
            </a:pPr>
            <a:r>
              <a:rPr lang="en-US" dirty="0"/>
              <a:t> needs of an organization is a key differentiator.</a:t>
            </a:r>
          </a:p>
          <a:p>
            <a:pPr lvl="0">
              <a:buSzPts val="1400"/>
            </a:pPr>
            <a:endParaRPr lang="en-US" dirty="0"/>
          </a:p>
          <a:p>
            <a:pPr lvl="0">
              <a:buSzPts val="1400"/>
            </a:pPr>
            <a:r>
              <a:rPr lang="en-US" dirty="0"/>
              <a:t>b) User-Friendly: A user-friendly system that is easy</a:t>
            </a:r>
          </a:p>
          <a:p>
            <a:pPr lvl="0">
              <a:buSzPts val="1400"/>
            </a:pPr>
            <a:r>
              <a:rPr lang="en-US" dirty="0"/>
              <a:t> to use and understand is a key differentiator. </a:t>
            </a:r>
          </a:p>
          <a:p>
            <a:pPr lvl="0">
              <a:buSzPts val="1400"/>
            </a:pPr>
            <a:endParaRPr lang="en-US" dirty="0"/>
          </a:p>
          <a:p>
            <a:pPr lvl="0">
              <a:buSzPts val="1400"/>
            </a:pPr>
            <a:r>
              <a:rPr lang="en-US" dirty="0"/>
              <a:t>c) </a:t>
            </a:r>
            <a:r>
              <a:rPr lang="en-US" dirty="0" err="1"/>
              <a:t>ntegration</a:t>
            </a:r>
            <a:r>
              <a:rPr lang="en-US" dirty="0"/>
              <a:t> with other Systems: The ability to</a:t>
            </a:r>
          </a:p>
          <a:p>
            <a:pPr lvl="0">
              <a:buSzPts val="1400"/>
            </a:pPr>
            <a:r>
              <a:rPr lang="en-US" dirty="0"/>
              <a:t> integrate with other systems, such as enterprise </a:t>
            </a:r>
          </a:p>
          <a:p>
            <a:pPr lvl="0">
              <a:buSzPts val="1400"/>
            </a:pPr>
            <a:r>
              <a:rPr lang="en-US" dirty="0"/>
              <a:t>resource planning (ERP) Systems</a:t>
            </a:r>
          </a:p>
          <a:p>
            <a:pPr lvl="0">
              <a:buSzPts val="1400"/>
            </a:pPr>
            <a:endParaRPr lang="en-US" dirty="0"/>
          </a:p>
          <a:p>
            <a:pPr lvl="0">
              <a:buSzPts val="1400"/>
            </a:pPr>
            <a:r>
              <a:rPr lang="en-US" dirty="0"/>
              <a:t>d)Real-Time Reporting: A waste management </a:t>
            </a:r>
          </a:p>
          <a:p>
            <a:pPr lvl="0">
              <a:buSzPts val="1400"/>
            </a:pPr>
            <a:r>
              <a:rPr lang="en-US" dirty="0"/>
              <a:t>system that provides real-time reporting can</a:t>
            </a:r>
          </a:p>
          <a:p>
            <a:pPr lvl="0">
              <a:buSzPts val="1400"/>
            </a:pPr>
            <a:r>
              <a:rPr lang="en-US" dirty="0"/>
              <a:t> be a </a:t>
            </a:r>
            <a:r>
              <a:rPr lang="en-US" dirty="0" err="1"/>
              <a:t>keydifferentiator</a:t>
            </a:r>
            <a:r>
              <a:rPr lang="en-US" dirty="0"/>
              <a:t>. </a:t>
            </a:r>
            <a:endParaRPr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9508" y="1138215"/>
            <a:ext cx="4844492" cy="332349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dirty="0">
                <a:solidFill>
                  <a:schemeClr val="tx1"/>
                </a:solidFill>
                <a:latin typeface="Lato"/>
                <a:ea typeface="Lato"/>
                <a:cs typeface="Lato"/>
                <a:sym typeface="Lato"/>
              </a:rPr>
              <a:t>GitHub Repository Link &amp; </a:t>
            </a:r>
            <a:r>
              <a:rPr lang="en" sz="2000" b="1" i="0" u="none" strike="noStrike" cap="none" dirty="0">
                <a:solidFill>
                  <a:schemeClr val="tx1"/>
                </a:solidFill>
                <a:highlight>
                  <a:srgbClr val="FFFFFF"/>
                </a:highlight>
                <a:latin typeface="Lato"/>
                <a:ea typeface="Lato"/>
                <a:cs typeface="Lato"/>
                <a:sym typeface="Lato"/>
              </a:rPr>
              <a:t>supporting diagrams, screenshots, if any</a:t>
            </a:r>
            <a:endParaRPr sz="2000" b="1" i="0" u="none" strike="noStrike" cap="none" dirty="0">
              <a:solidFill>
                <a:schemeClr val="tx1"/>
              </a:solidFill>
              <a:latin typeface="Lato"/>
              <a:ea typeface="Lato"/>
              <a:cs typeface="Lato"/>
              <a:sym typeface="Lato"/>
            </a:endParaRPr>
          </a:p>
        </p:txBody>
      </p:sp>
      <p:sp>
        <p:nvSpPr>
          <p:cNvPr id="384" name="Google Shape;384;p8"/>
          <p:cNvSpPr txBox="1"/>
          <p:nvPr/>
        </p:nvSpPr>
        <p:spPr>
          <a:xfrm>
            <a:off x="0" y="1044150"/>
            <a:ext cx="8386200" cy="400200"/>
          </a:xfrm>
          <a:prstGeom prst="rect">
            <a:avLst/>
          </a:prstGeom>
          <a:noFill/>
          <a:ln>
            <a:noFill/>
          </a:ln>
        </p:spPr>
        <p:txBody>
          <a:bodyPr spcFirstLastPara="1" wrap="square" lIns="91425" tIns="91425" rIns="91425" bIns="91425" anchor="t" anchorCtr="0">
            <a:spAutoFit/>
          </a:bodyPr>
          <a:lstStyle/>
          <a:p>
            <a:pPr lvl="0">
              <a:buSzPts val="1400"/>
            </a:pPr>
            <a:r>
              <a:rPr lang="en-IN" dirty="0">
                <a:solidFill>
                  <a:schemeClr val="tx1"/>
                </a:solidFill>
                <a:highlight>
                  <a:srgbClr val="FFFFFF"/>
                </a:highlight>
                <a:latin typeface="Lato"/>
                <a:ea typeface="Lato"/>
                <a:cs typeface="Lato"/>
                <a:sym typeface="Lato"/>
              </a:rPr>
              <a:t>https://github.com/TripathiAditya007/sustainability-hack</a:t>
            </a:r>
            <a:endParaRPr sz="1400" b="0" i="0" u="none" strike="noStrike" cap="none" dirty="0">
              <a:solidFill>
                <a:schemeClr val="tx1"/>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499" y="2186847"/>
            <a:ext cx="4324465" cy="2464095"/>
          </a:xfrm>
          <a:prstGeom prst="rect">
            <a:avLst/>
          </a:prstGeom>
        </p:spPr>
      </p:pic>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l="1774" t="10637" r="18771" b="12966"/>
          <a:stretch/>
        </p:blipFill>
        <p:spPr>
          <a:xfrm>
            <a:off x="5036267" y="1552353"/>
            <a:ext cx="3597371" cy="183943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r>
              <a:rPr lang="en" sz="1500" dirty="0"/>
              <a:t>Team member names :-</a:t>
            </a:r>
          </a:p>
          <a:p>
            <a:r>
              <a:rPr lang="en-US" sz="1600" dirty="0"/>
              <a:t>Aditya Kumar </a:t>
            </a:r>
            <a:r>
              <a:rPr lang="en-US" sz="1600" dirty="0" err="1"/>
              <a:t>Tripathi</a:t>
            </a:r>
            <a:r>
              <a:rPr lang="en-US" sz="1600" dirty="0"/>
              <a:t>        </a:t>
            </a:r>
          </a:p>
          <a:p>
            <a:r>
              <a:rPr lang="en-US" sz="1600" dirty="0"/>
              <a:t>Vickey saini</a:t>
            </a:r>
          </a:p>
          <a:p>
            <a:r>
              <a:rPr lang="en-IN" sz="1600" dirty="0" err="1"/>
              <a:t>Shreesh</a:t>
            </a:r>
            <a:r>
              <a:rPr lang="en-US" sz="1600" dirty="0"/>
              <a:t> Jain</a:t>
            </a:r>
          </a:p>
          <a:p>
            <a:r>
              <a:rPr lang="en-US" sz="1600" dirty="0" err="1"/>
              <a:t>Nitisha</a:t>
            </a:r>
            <a:endParaRPr lang="en-US" sz="1600" dirty="0"/>
          </a:p>
          <a:p>
            <a:pPr marL="0" lvl="0" indent="0" algn="l" rtl="0">
              <a:lnSpc>
                <a:spcPct val="150000"/>
              </a:lnSpc>
              <a:spcBef>
                <a:spcPts val="0"/>
              </a:spcBef>
              <a:spcAft>
                <a:spcPts val="1600"/>
              </a:spcAft>
              <a:buSzPts val="1800"/>
              <a:buNone/>
            </a:pPr>
            <a:endParaRPr sz="1500" dirty="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1226</Words>
  <Application>Microsoft Office PowerPoint</Application>
  <PresentationFormat>On-screen Show (16:9)</PresentationFormat>
  <Paragraphs>68</Paragraphs>
  <Slides>9</Slides>
  <Notes>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Lato</vt:lpstr>
      <vt:lpstr>Lato Black</vt:lpstr>
      <vt:lpstr>Arial</vt:lpstr>
      <vt:lpstr>TI Template</vt:lpstr>
      <vt:lpstr>TI Template</vt:lpstr>
      <vt:lpstr>PLEDGE TO PROGRESS Sustainability Hackathon </vt:lpstr>
      <vt:lpstr>Problem Statement?  </vt:lpstr>
      <vt:lpstr>Solution:-</vt:lpstr>
      <vt:lpstr>Pre-Requisite</vt:lpstr>
      <vt:lpstr>Tools or resources</vt:lpstr>
      <vt:lpstr>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vickey saini</dc:creator>
  <cp:lastModifiedBy>LENOVO</cp:lastModifiedBy>
  <cp:revision>73</cp:revision>
  <dcterms:modified xsi:type="dcterms:W3CDTF">2023-04-23T17:04:22Z</dcterms:modified>
</cp:coreProperties>
</file>