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8" r:id="rId6"/>
    <p:sldId id="269" r:id="rId7"/>
    <p:sldId id="261" r:id="rId8"/>
    <p:sldId id="262" r:id="rId9"/>
    <p:sldId id="263" r:id="rId10"/>
    <p:sldId id="270" r:id="rId11"/>
    <p:sldId id="271" r:id="rId12"/>
    <p:sldId id="267" r:id="rId13"/>
    <p:sldId id="272" r:id="rId14"/>
    <p:sldId id="273" r:id="rId15"/>
    <p:sldId id="265" r:id="rId16"/>
    <p:sldId id="266" r:id="rId17"/>
  </p:sldIdLst>
  <p:sldSz cx="18288000" cy="10287000"/>
  <p:notesSz cx="6858000" cy="9144000"/>
  <p:embeddedFontLst>
    <p:embeddedFont>
      <p:font typeface="Clear Sans Regular Bold"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417" autoAdjust="0"/>
    <p:restoredTop sz="96074" autoAdjust="0"/>
  </p:normalViewPr>
  <p:slideViewPr>
    <p:cSldViewPr>
      <p:cViewPr>
        <p:scale>
          <a:sx n="75" d="100"/>
          <a:sy n="75" d="100"/>
        </p:scale>
        <p:origin x="-3192" y="-5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4210647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431103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36528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extLst>
      <p:ext uri="{BB962C8B-B14F-4D97-AF65-F5344CB8AC3E}">
        <p14:creationId xmlns:p14="http://schemas.microsoft.com/office/powerpoint/2010/main" val="2153721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7268E1E-0E44-426D-905E-8AD9B19D2182}" type="datetimeFigureOut">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10.02.2024</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1B2431-D351-4C6E-A3CF-9DFAC0E3E050}" type="slidenum">
              <a:rPr kumimoji="0" lang="cs-C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cs-C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887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2962813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jpg"/><Relationship Id="rId7" Type="http://schemas.openxmlformats.org/officeDocument/2006/relationships/image" Target="../media/image6.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jpg"/><Relationship Id="rId7" Type="http://schemas.openxmlformats.org/officeDocument/2006/relationships/image" Target="../media/image6.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g"/><Relationship Id="rId7" Type="http://schemas.openxmlformats.org/officeDocument/2006/relationships/image" Target="../media/image6.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jpg"/><Relationship Id="rId7" Type="http://schemas.openxmlformats.org/officeDocument/2006/relationships/image" Target="../media/image6.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jpe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9.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jpg"/><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3172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115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674242" y="1401537"/>
            <a:ext cx="4947123" cy="6942606"/>
          </a:xfrm>
          <a:prstGeom prst="rect">
            <a:avLst/>
          </a:prstGeom>
        </p:spPr>
        <p:txBody>
          <a:bodyPr wrap="square" lIns="0" tIns="0" rIns="0" bIns="0" rtlCol="0" anchor="t">
            <a:spAutoFit/>
          </a:bodyPr>
          <a:lstStyle/>
          <a:p>
            <a:pPr algn="ctr">
              <a:lnSpc>
                <a:spcPts val="11059"/>
              </a:lnSpc>
            </a:pPr>
            <a:r>
              <a:rPr lang="en-US" sz="6600" spc="-105" dirty="0">
                <a:solidFill>
                  <a:srgbClr val="FFFFFF"/>
                </a:solidFill>
                <a:latin typeface="Graphik Regular" panose="020B0503030202060203" pitchFamily="34" charset="0"/>
              </a:rPr>
              <a:t>Data Dive: Unraveling Insights from Social Buzz's Content Landscape</a:t>
            </a:r>
          </a:p>
          <a:p>
            <a:pPr algn="ctr">
              <a:lnSpc>
                <a:spcPts val="11059"/>
              </a:lnSpc>
            </a:pPr>
            <a:endParaRPr lang="en-US" sz="6600" spc="-105" dirty="0">
              <a:solidFill>
                <a:srgbClr val="FFFFFF"/>
              </a:solidFill>
              <a:latin typeface="Graphik Regular" panose="020B050303020206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682746"/>
            <a:ext cx="13072771" cy="5604253"/>
          </a:xfrm>
          <a:prstGeom prst="rect">
            <a:avLst/>
          </a:prstGeom>
        </p:spPr>
      </p:pic>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98767" y="1524222"/>
            <a:ext cx="3361763" cy="3557559"/>
          </a:xfrm>
          <a:prstGeom prst="rect">
            <a:avLst/>
          </a:prstGeom>
        </p:spPr>
      </p:pic>
      <p:sp>
        <p:nvSpPr>
          <p:cNvPr id="33" name="TextBox 32"/>
          <p:cNvSpPr txBox="1"/>
          <p:nvPr/>
        </p:nvSpPr>
        <p:spPr>
          <a:xfrm>
            <a:off x="6745423" y="1801754"/>
            <a:ext cx="2901457" cy="2308324"/>
          </a:xfrm>
          <a:prstGeom prst="rect">
            <a:avLst/>
          </a:prstGeom>
          <a:noFill/>
        </p:spPr>
        <p:txBody>
          <a:bodyPr wrap="square" rtlCol="0">
            <a:spAutoFit/>
          </a:bodyPr>
          <a:lstStyle/>
          <a:p>
            <a:r>
              <a:rPr lang="en-US" sz="2400" b="1" dirty="0" smtClean="0"/>
              <a:t>KPIs:</a:t>
            </a:r>
          </a:p>
          <a:p>
            <a:endParaRPr lang="en-US" sz="2400" b="1" dirty="0" smtClean="0"/>
          </a:p>
          <a:p>
            <a:pPr marL="342900" indent="-342900">
              <a:buFont typeface="Arial" panose="020B0604020202020204" pitchFamily="34" charset="0"/>
              <a:buChar char="•"/>
            </a:pPr>
            <a:r>
              <a:rPr lang="en-US" sz="2400" b="1" dirty="0" smtClean="0"/>
              <a:t>Number of Reactions</a:t>
            </a:r>
          </a:p>
          <a:p>
            <a:pPr marL="342900" indent="-342900">
              <a:buFont typeface="Arial" panose="020B0604020202020204" pitchFamily="34" charset="0"/>
              <a:buChar char="•"/>
            </a:pPr>
            <a:r>
              <a:rPr lang="en-US" sz="2400" b="1" dirty="0" smtClean="0"/>
              <a:t>Number of Unique Categories </a:t>
            </a:r>
            <a:endParaRPr lang="en-US" sz="2400" b="1" dirty="0"/>
          </a:p>
        </p:txBody>
      </p:sp>
      <p:sp>
        <p:nvSpPr>
          <p:cNvPr id="36" name="TextBox 35"/>
          <p:cNvSpPr txBox="1"/>
          <p:nvPr/>
        </p:nvSpPr>
        <p:spPr>
          <a:xfrm>
            <a:off x="6226146" y="5143500"/>
            <a:ext cx="9653734" cy="4154984"/>
          </a:xfrm>
          <a:prstGeom prst="rect">
            <a:avLst/>
          </a:prstGeom>
          <a:noFill/>
        </p:spPr>
        <p:txBody>
          <a:bodyPr wrap="square" rtlCol="0">
            <a:spAutoFit/>
          </a:bodyPr>
          <a:lstStyle/>
          <a:p>
            <a:r>
              <a:rPr lang="en-US" sz="2400" b="1" dirty="0" smtClean="0"/>
              <a:t>Suggestions:</a:t>
            </a:r>
          </a:p>
          <a:p>
            <a:pPr marL="342900" indent="-342900">
              <a:buFont typeface="Arial" panose="020B0604020202020204" pitchFamily="34" charset="0"/>
              <a:buChar char="•"/>
            </a:pPr>
            <a:r>
              <a:rPr lang="en-US" sz="2400" dirty="0" smtClean="0"/>
              <a:t>Develop guides or tutorials to educate users on the available content categories.</a:t>
            </a:r>
          </a:p>
          <a:p>
            <a:pPr marL="342900" indent="-342900">
              <a:buFont typeface="Arial" panose="020B0604020202020204" pitchFamily="34" charset="0"/>
              <a:buChar char="•"/>
            </a:pPr>
            <a:r>
              <a:rPr lang="en-US" sz="2400" dirty="0" smtClean="0"/>
              <a:t>Establish </a:t>
            </a:r>
            <a:r>
              <a:rPr lang="en-US" sz="2400" dirty="0"/>
              <a:t>community feedback platforms for users to suggest and vote on new content categories</a:t>
            </a:r>
            <a:r>
              <a:rPr lang="en-US" sz="2400" dirty="0" smtClean="0"/>
              <a:t>.</a:t>
            </a:r>
          </a:p>
          <a:p>
            <a:endParaRPr lang="en-US" sz="2400" dirty="0"/>
          </a:p>
          <a:p>
            <a:r>
              <a:rPr lang="en-US" sz="2400" b="1" dirty="0" smtClean="0"/>
              <a:t>Solutions</a:t>
            </a:r>
            <a:r>
              <a:rPr lang="en-US" sz="2400" dirty="0" smtClean="0"/>
              <a:t>:</a:t>
            </a:r>
            <a:endParaRPr lang="en-US" sz="2400" dirty="0"/>
          </a:p>
          <a:p>
            <a:pPr marL="342900" indent="-342900">
              <a:buFont typeface="Arial" panose="020B0604020202020204" pitchFamily="34" charset="0"/>
              <a:buChar char="•"/>
            </a:pPr>
            <a:r>
              <a:rPr lang="en-US" sz="2400" dirty="0"/>
              <a:t>  Create in-app notifications or dedicated sections to showcase lesser-known categories</a:t>
            </a:r>
            <a:r>
              <a:rPr lang="en-US" sz="2400" dirty="0" smtClean="0"/>
              <a:t>.</a:t>
            </a:r>
          </a:p>
          <a:p>
            <a:pPr marL="342900" indent="-342900">
              <a:buFont typeface="Arial" panose="020B0604020202020204" pitchFamily="34" charset="0"/>
              <a:buChar char="•"/>
            </a:pPr>
            <a:r>
              <a:rPr lang="en-US" sz="2400" dirty="0"/>
              <a:t>Implement user-generated category suggestions with a voting mechanism.</a:t>
            </a:r>
          </a:p>
        </p:txBody>
      </p:sp>
    </p:spTree>
    <p:extLst>
      <p:ext uri="{BB962C8B-B14F-4D97-AF65-F5344CB8AC3E}">
        <p14:creationId xmlns:p14="http://schemas.microsoft.com/office/powerpoint/2010/main" val="2096650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703" y="4838700"/>
            <a:ext cx="12971932" cy="5171024"/>
          </a:xfrm>
          <a:prstGeom prst="rect">
            <a:avLst/>
          </a:prstGeom>
        </p:spPr>
      </p:pic>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4116" y="1659341"/>
            <a:ext cx="6201640" cy="3334215"/>
          </a:xfrm>
          <a:prstGeom prst="rect">
            <a:avLst/>
          </a:prstGeom>
        </p:spPr>
      </p:pic>
      <p:sp>
        <p:nvSpPr>
          <p:cNvPr id="34" name="TextBox 33"/>
          <p:cNvSpPr txBox="1"/>
          <p:nvPr/>
        </p:nvSpPr>
        <p:spPr>
          <a:xfrm>
            <a:off x="9161066" y="2095500"/>
            <a:ext cx="2901457" cy="830997"/>
          </a:xfrm>
          <a:prstGeom prst="rect">
            <a:avLst/>
          </a:prstGeom>
          <a:noFill/>
        </p:spPr>
        <p:txBody>
          <a:bodyPr wrap="square" rtlCol="0">
            <a:spAutoFit/>
          </a:bodyPr>
          <a:lstStyle/>
          <a:p>
            <a:r>
              <a:rPr lang="en-US" sz="2400" b="1" dirty="0" smtClean="0"/>
              <a:t>Line Chart:</a:t>
            </a:r>
            <a:br>
              <a:rPr lang="en-US" sz="2400" b="1" dirty="0" smtClean="0"/>
            </a:br>
            <a:r>
              <a:rPr lang="en-US" sz="2400" b="1" dirty="0" smtClean="0"/>
              <a:t>Total Posts By Month</a:t>
            </a:r>
            <a:endParaRPr lang="en-US" sz="2400" b="1" dirty="0"/>
          </a:p>
        </p:txBody>
      </p:sp>
      <p:sp>
        <p:nvSpPr>
          <p:cNvPr id="36" name="TextBox 35"/>
          <p:cNvSpPr txBox="1"/>
          <p:nvPr/>
        </p:nvSpPr>
        <p:spPr>
          <a:xfrm>
            <a:off x="6145140" y="5545554"/>
            <a:ext cx="9675244" cy="3416320"/>
          </a:xfrm>
          <a:prstGeom prst="rect">
            <a:avLst/>
          </a:prstGeom>
          <a:noFill/>
        </p:spPr>
        <p:txBody>
          <a:bodyPr wrap="square" rtlCol="0">
            <a:spAutoFit/>
          </a:bodyPr>
          <a:lstStyle/>
          <a:p>
            <a:r>
              <a:rPr lang="en-US" sz="2400" b="1" dirty="0" smtClean="0"/>
              <a:t>Suggestions:</a:t>
            </a:r>
            <a:endParaRPr lang="en-US" sz="2400" b="1" dirty="0"/>
          </a:p>
          <a:p>
            <a:pPr marL="342900" indent="-342900">
              <a:buFont typeface="Arial" panose="020B0604020202020204" pitchFamily="34" charset="0"/>
              <a:buChar char="•"/>
            </a:pPr>
            <a:r>
              <a:rPr lang="en-US" sz="2400" b="1" dirty="0"/>
              <a:t> </a:t>
            </a:r>
            <a:r>
              <a:rPr lang="en-US" sz="2400" b="1" dirty="0">
                <a:solidFill>
                  <a:schemeClr val="accent1">
                    <a:lumMod val="75000"/>
                  </a:schemeClr>
                </a:solidFill>
              </a:rPr>
              <a:t> </a:t>
            </a:r>
            <a:r>
              <a:rPr lang="en-US" sz="2400" dirty="0">
                <a:solidFill>
                  <a:schemeClr val="accent1">
                    <a:lumMod val="75000"/>
                  </a:schemeClr>
                </a:solidFill>
              </a:rPr>
              <a:t>Collaborate with influencers or run targeted marketing campaigns to maximize platform </a:t>
            </a:r>
            <a:r>
              <a:rPr lang="en-US" sz="2400" dirty="0" smtClean="0">
                <a:solidFill>
                  <a:schemeClr val="accent1">
                    <a:lumMod val="75000"/>
                  </a:schemeClr>
                </a:solidFill>
              </a:rPr>
              <a:t>visibility</a:t>
            </a:r>
          </a:p>
          <a:p>
            <a:pPr marL="342900" indent="-342900">
              <a:buFont typeface="Arial" panose="020B0604020202020204" pitchFamily="34" charset="0"/>
              <a:buChar char="•"/>
            </a:pPr>
            <a:r>
              <a:rPr lang="en-US" sz="2400" dirty="0"/>
              <a:t>Introduce content creation challenges to stimulate posting during slower months</a:t>
            </a:r>
            <a:r>
              <a:rPr lang="en-US" sz="2400" dirty="0" smtClean="0"/>
              <a:t>.</a:t>
            </a:r>
          </a:p>
          <a:p>
            <a:endParaRPr lang="en-US" sz="2400" dirty="0"/>
          </a:p>
          <a:p>
            <a:r>
              <a:rPr lang="en-US" sz="2400" dirty="0"/>
              <a:t>Solution:</a:t>
            </a:r>
            <a:br>
              <a:rPr lang="en-US" sz="2400" dirty="0"/>
            </a:br>
            <a:r>
              <a:rPr lang="en-US" sz="2400" dirty="0"/>
              <a:t>Design campaigns that inspire users to create and share content with specific themes.</a:t>
            </a:r>
          </a:p>
        </p:txBody>
      </p:sp>
    </p:spTree>
    <p:extLst>
      <p:ext uri="{BB962C8B-B14F-4D97-AF65-F5344CB8AC3E}">
        <p14:creationId xmlns:p14="http://schemas.microsoft.com/office/powerpoint/2010/main" val="1892662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703" y="4055665"/>
            <a:ext cx="12971932" cy="5954059"/>
          </a:xfrm>
          <a:prstGeom prst="rect">
            <a:avLst/>
          </a:prstGeom>
        </p:spPr>
      </p:pic>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4655" y="1138434"/>
            <a:ext cx="6836641" cy="3539833"/>
          </a:xfrm>
          <a:prstGeom prst="rect">
            <a:avLst/>
          </a:prstGeom>
        </p:spPr>
      </p:pic>
      <p:sp>
        <p:nvSpPr>
          <p:cNvPr id="29" name="TextBox 28"/>
          <p:cNvSpPr txBox="1"/>
          <p:nvPr/>
        </p:nvSpPr>
        <p:spPr>
          <a:xfrm>
            <a:off x="10037498" y="2138677"/>
            <a:ext cx="5486400" cy="1200329"/>
          </a:xfrm>
          <a:prstGeom prst="rect">
            <a:avLst/>
          </a:prstGeom>
          <a:noFill/>
        </p:spPr>
        <p:txBody>
          <a:bodyPr wrap="square" rtlCol="0">
            <a:spAutoFit/>
          </a:bodyPr>
          <a:lstStyle/>
          <a:p>
            <a:r>
              <a:rPr lang="en-US" sz="2400" b="1" dirty="0" smtClean="0"/>
              <a:t>Pie Chart:</a:t>
            </a:r>
            <a:br>
              <a:rPr lang="en-US" sz="2400" b="1" dirty="0" smtClean="0"/>
            </a:br>
            <a:r>
              <a:rPr lang="en-US" sz="2400" b="1" dirty="0" smtClean="0"/>
              <a:t>Sentiment Analysis – Reactions By Sentiment type</a:t>
            </a:r>
            <a:endParaRPr lang="en-US" sz="2400" b="1" dirty="0"/>
          </a:p>
        </p:txBody>
      </p:sp>
      <p:sp>
        <p:nvSpPr>
          <p:cNvPr id="32" name="TextBox 31"/>
          <p:cNvSpPr txBox="1"/>
          <p:nvPr/>
        </p:nvSpPr>
        <p:spPr>
          <a:xfrm>
            <a:off x="5660947" y="5171211"/>
            <a:ext cx="10131752" cy="3416320"/>
          </a:xfrm>
          <a:prstGeom prst="rect">
            <a:avLst/>
          </a:prstGeom>
          <a:noFill/>
        </p:spPr>
        <p:txBody>
          <a:bodyPr wrap="square" rtlCol="0">
            <a:spAutoFit/>
          </a:bodyPr>
          <a:lstStyle/>
          <a:p>
            <a:r>
              <a:rPr lang="en-US" sz="2400" b="1" dirty="0" smtClean="0"/>
              <a:t>Suggestions:</a:t>
            </a:r>
          </a:p>
          <a:p>
            <a:pPr marL="342900" indent="-342900">
              <a:buFont typeface="Arial" panose="020B0604020202020204" pitchFamily="34" charset="0"/>
              <a:buChar char="•"/>
            </a:pPr>
            <a:r>
              <a:rPr lang="en-US" sz="2400" dirty="0"/>
              <a:t>Invest in advanced sentiment analysis algorithms</a:t>
            </a:r>
            <a:r>
              <a:rPr lang="en-US" sz="2400" dirty="0" smtClean="0"/>
              <a:t>.</a:t>
            </a:r>
          </a:p>
          <a:p>
            <a:pPr marL="342900" indent="-342900">
              <a:buFont typeface="Arial" panose="020B0604020202020204" pitchFamily="34" charset="0"/>
              <a:buChar char="•"/>
            </a:pPr>
            <a:r>
              <a:rPr lang="en-US" sz="2400" dirty="0"/>
              <a:t> Implement a content moderation system based on sentiment analysis</a:t>
            </a:r>
            <a:r>
              <a:rPr lang="en-US" sz="2400" dirty="0" smtClean="0"/>
              <a:t>.</a:t>
            </a:r>
          </a:p>
          <a:p>
            <a:r>
              <a:rPr lang="en-US" sz="2400" b="1" dirty="0"/>
              <a:t> </a:t>
            </a:r>
            <a:endParaRPr lang="en-US" sz="2400" b="1" dirty="0" smtClean="0"/>
          </a:p>
          <a:p>
            <a:r>
              <a:rPr lang="en-US" sz="2400" b="1" dirty="0" smtClean="0"/>
              <a:t>Solution and Action:</a:t>
            </a:r>
          </a:p>
          <a:p>
            <a:pPr marL="342900" indent="-342900">
              <a:buFont typeface="Arial" panose="020B0604020202020204" pitchFamily="34" charset="0"/>
              <a:buChar char="•"/>
            </a:pPr>
            <a:r>
              <a:rPr lang="en-US" sz="2400" dirty="0" smtClean="0">
                <a:solidFill>
                  <a:schemeClr val="accent1">
                    <a:lumMod val="75000"/>
                  </a:schemeClr>
                </a:solidFill>
              </a:rPr>
              <a:t>Collaborate </a:t>
            </a:r>
            <a:r>
              <a:rPr lang="en-US" sz="2400" dirty="0">
                <a:solidFill>
                  <a:schemeClr val="accent1">
                    <a:lumMod val="75000"/>
                  </a:schemeClr>
                </a:solidFill>
              </a:rPr>
              <a:t>with data scientists to improve the platform's ability to accurately analyze and categorize sentiments</a:t>
            </a:r>
            <a:r>
              <a:rPr lang="en-US" sz="2400" dirty="0" smtClean="0"/>
              <a:t>.</a:t>
            </a:r>
          </a:p>
          <a:p>
            <a:pPr marL="342900" indent="-342900">
              <a:buFont typeface="Arial" panose="020B0604020202020204" pitchFamily="34" charset="0"/>
              <a:buChar char="•"/>
            </a:pPr>
            <a:r>
              <a:rPr lang="en-US" sz="2400" dirty="0"/>
              <a:t>Flag or review content with consistently negative sentiments for additional scrutiny.</a:t>
            </a:r>
          </a:p>
        </p:txBody>
      </p:sp>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86799" y="4686300"/>
            <a:ext cx="9601201" cy="4088026"/>
          </a:xfrm>
          <a:prstGeom prst="rect">
            <a:avLst/>
          </a:prstGeom>
        </p:spPr>
      </p:pic>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49043" y="1028700"/>
            <a:ext cx="6814504" cy="4876800"/>
          </a:xfrm>
          <a:prstGeom prst="rect">
            <a:avLst/>
          </a:prstGeom>
        </p:spPr>
      </p:pic>
      <p:sp>
        <p:nvSpPr>
          <p:cNvPr id="31" name="TextBox 30"/>
          <p:cNvSpPr txBox="1"/>
          <p:nvPr/>
        </p:nvSpPr>
        <p:spPr>
          <a:xfrm>
            <a:off x="9880396" y="1685151"/>
            <a:ext cx="5486400" cy="1200329"/>
          </a:xfrm>
          <a:prstGeom prst="rect">
            <a:avLst/>
          </a:prstGeom>
          <a:noFill/>
        </p:spPr>
        <p:txBody>
          <a:bodyPr wrap="square" rtlCol="0">
            <a:spAutoFit/>
          </a:bodyPr>
          <a:lstStyle/>
          <a:p>
            <a:r>
              <a:rPr lang="en-US" sz="2400" b="1" dirty="0" smtClean="0"/>
              <a:t>Horizontal Bar Chart:</a:t>
            </a:r>
            <a:br>
              <a:rPr lang="en-US" sz="2400" b="1" dirty="0" smtClean="0"/>
            </a:br>
            <a:r>
              <a:rPr lang="en-US" sz="2400" b="1" dirty="0" smtClean="0"/>
              <a:t>Content type Distribution – posts By Content Type</a:t>
            </a:r>
            <a:endParaRPr lang="en-US" sz="2400" b="1" dirty="0"/>
          </a:p>
        </p:txBody>
      </p:sp>
      <p:sp>
        <p:nvSpPr>
          <p:cNvPr id="32" name="TextBox 31"/>
          <p:cNvSpPr txBox="1"/>
          <p:nvPr/>
        </p:nvSpPr>
        <p:spPr>
          <a:xfrm>
            <a:off x="10367092" y="5177589"/>
            <a:ext cx="6631208" cy="2677656"/>
          </a:xfrm>
          <a:prstGeom prst="rect">
            <a:avLst/>
          </a:prstGeom>
          <a:noFill/>
        </p:spPr>
        <p:txBody>
          <a:bodyPr wrap="square" rtlCol="0">
            <a:spAutoFit/>
          </a:bodyPr>
          <a:lstStyle/>
          <a:p>
            <a:r>
              <a:rPr lang="en-US" sz="2400" b="1" dirty="0" smtClean="0"/>
              <a:t>Suggestion:</a:t>
            </a:r>
          </a:p>
          <a:p>
            <a:r>
              <a:rPr lang="en-US" sz="2400" dirty="0" smtClean="0"/>
              <a:t>Develop </a:t>
            </a:r>
            <a:r>
              <a:rPr lang="en-US" sz="2400" dirty="0"/>
              <a:t>an analytics dashboard for content creators to track the performance of their content types.</a:t>
            </a:r>
            <a:endParaRPr lang="en-US" sz="2400" dirty="0" smtClean="0"/>
          </a:p>
          <a:p>
            <a:endParaRPr lang="en-US" sz="2400" b="1" dirty="0"/>
          </a:p>
          <a:p>
            <a:r>
              <a:rPr lang="en-US" sz="2400" b="1" dirty="0" smtClean="0"/>
              <a:t>Action</a:t>
            </a:r>
            <a:r>
              <a:rPr lang="en-US" sz="2400" b="1" dirty="0"/>
              <a:t>: </a:t>
            </a:r>
            <a:endParaRPr lang="en-US" sz="2400" b="1" dirty="0" smtClean="0"/>
          </a:p>
          <a:p>
            <a:r>
              <a:rPr lang="en-US" sz="2400" dirty="0" smtClean="0"/>
              <a:t>Provide </a:t>
            </a:r>
            <a:r>
              <a:rPr lang="en-US" sz="2400" dirty="0"/>
              <a:t>insights into the reach and engagement of different content types to guide creators</a:t>
            </a:r>
            <a:r>
              <a:rPr lang="en-US" sz="2400" dirty="0" smtClean="0"/>
              <a:t>.</a:t>
            </a:r>
            <a:endParaRPr lang="en-US" sz="2400" dirty="0"/>
          </a:p>
        </p:txBody>
      </p:sp>
    </p:spTree>
    <p:extLst>
      <p:ext uri="{BB962C8B-B14F-4D97-AF65-F5344CB8AC3E}">
        <p14:creationId xmlns:p14="http://schemas.microsoft.com/office/powerpoint/2010/main" val="2965664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349" y="4838700"/>
            <a:ext cx="12376297" cy="3485873"/>
          </a:xfrm>
          <a:prstGeom prst="rect">
            <a:avLst/>
          </a:prstGeom>
        </p:spPr>
      </p:pic>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sp>
        <p:nvSpPr>
          <p:cNvPr id="30" name="TextBox 29"/>
          <p:cNvSpPr txBox="1"/>
          <p:nvPr/>
        </p:nvSpPr>
        <p:spPr>
          <a:xfrm>
            <a:off x="11201400" y="1643776"/>
            <a:ext cx="2901457" cy="1200329"/>
          </a:xfrm>
          <a:prstGeom prst="rect">
            <a:avLst/>
          </a:prstGeom>
          <a:noFill/>
        </p:spPr>
        <p:txBody>
          <a:bodyPr wrap="square" rtlCol="0">
            <a:spAutoFit/>
          </a:bodyPr>
          <a:lstStyle/>
          <a:p>
            <a:r>
              <a:rPr lang="en-US" sz="2400" b="1" dirty="0" smtClean="0"/>
              <a:t>Line Chart:</a:t>
            </a:r>
            <a:br>
              <a:rPr lang="en-US" sz="2400" b="1" dirty="0" smtClean="0"/>
            </a:br>
            <a:r>
              <a:rPr lang="en-US" sz="2400" b="1" dirty="0" smtClean="0"/>
              <a:t>Total Reactions By Month</a:t>
            </a:r>
            <a:endParaRPr lang="en-US" sz="2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9536" y="1231450"/>
            <a:ext cx="8040918" cy="3531050"/>
          </a:xfrm>
          <a:prstGeom prst="rect">
            <a:avLst/>
          </a:prstGeom>
        </p:spPr>
      </p:pic>
      <p:sp>
        <p:nvSpPr>
          <p:cNvPr id="33" name="TextBox 32"/>
          <p:cNvSpPr txBox="1"/>
          <p:nvPr/>
        </p:nvSpPr>
        <p:spPr>
          <a:xfrm>
            <a:off x="6355752" y="5143500"/>
            <a:ext cx="8350848" cy="2308324"/>
          </a:xfrm>
          <a:prstGeom prst="rect">
            <a:avLst/>
          </a:prstGeom>
          <a:noFill/>
        </p:spPr>
        <p:txBody>
          <a:bodyPr wrap="square" rtlCol="0">
            <a:spAutoFit/>
          </a:bodyPr>
          <a:lstStyle/>
          <a:p>
            <a:r>
              <a:rPr lang="en-US" sz="2400" b="1" dirty="0" smtClean="0"/>
              <a:t>Suggestion:</a:t>
            </a:r>
            <a:r>
              <a:rPr lang="en-US" sz="2400" b="1" dirty="0"/>
              <a:t/>
            </a:r>
            <a:br>
              <a:rPr lang="en-US" sz="2400" b="1" dirty="0"/>
            </a:br>
            <a:r>
              <a:rPr lang="en-US" sz="2400" dirty="0"/>
              <a:t>Utilize push notifications strategically</a:t>
            </a:r>
            <a:r>
              <a:rPr lang="en-US" sz="2400" dirty="0" smtClean="0"/>
              <a:t>.</a:t>
            </a:r>
          </a:p>
          <a:p>
            <a:endParaRPr lang="en-US" sz="2400" b="1" dirty="0"/>
          </a:p>
          <a:p>
            <a:r>
              <a:rPr lang="en-US" sz="2400" b="1" dirty="0"/>
              <a:t>Action:</a:t>
            </a:r>
            <a:br>
              <a:rPr lang="en-US" sz="2400" b="1" dirty="0"/>
            </a:br>
            <a:r>
              <a:rPr lang="en-US" sz="2400" dirty="0"/>
              <a:t>Send notifications during specific months to encourage users to share content, react, or participate in community activities.</a:t>
            </a:r>
          </a:p>
        </p:txBody>
      </p:sp>
    </p:spTree>
    <p:extLst>
      <p:ext uri="{BB962C8B-B14F-4D97-AF65-F5344CB8AC3E}">
        <p14:creationId xmlns:p14="http://schemas.microsoft.com/office/powerpoint/2010/main" val="1017604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0996791" y="771348"/>
            <a:ext cx="6847550" cy="8710077"/>
          </a:xfrm>
          <a:prstGeom prst="rect">
            <a:avLst/>
          </a:prstGeom>
          <a:noFill/>
        </p:spPr>
        <p:txBody>
          <a:bodyPr wrap="square" rtlCol="0">
            <a:spAutoFit/>
          </a:bodyPr>
          <a:lstStyle/>
          <a:p>
            <a:r>
              <a:rPr lang="en-US" sz="2000" b="1" dirty="0"/>
              <a:t>Social Buzz's audit revealed challenges in resource allocation, unstructured data management, and technology efficiency. Insights include top 5 categories (Animals, Science, Healthy Eating, Technology, Food), 16 unique categories, and peak engagement in January. Sentiment analysis showed 56.19% positive reactions. Next steps involve refining technology architecture and implementing best practices. The IPO preparation is on track with identified strengths and areas for improvement. The Analytics team successfully navigated the complexities, extracting actionable insights for </a:t>
            </a:r>
            <a:r>
              <a:rPr lang="en-US" sz="2000" b="1" dirty="0" smtClean="0"/>
              <a:t>enhanced scalability.</a:t>
            </a:r>
          </a:p>
          <a:p>
            <a:endParaRPr lang="en-US" sz="2000" b="1" dirty="0"/>
          </a:p>
          <a:p>
            <a:r>
              <a:rPr lang="en-US" sz="2000" b="1" dirty="0"/>
              <a:t>Analysis:</a:t>
            </a:r>
          </a:p>
          <a:p>
            <a:r>
              <a:rPr lang="en-US" sz="2000" b="1" dirty="0"/>
              <a:t>Identified business problems.</a:t>
            </a:r>
          </a:p>
          <a:p>
            <a:r>
              <a:rPr lang="en-US" sz="2000" b="1" dirty="0"/>
              <a:t>Conducted data cleaning and modeling.</a:t>
            </a:r>
          </a:p>
          <a:p>
            <a:r>
              <a:rPr lang="en-US" sz="2000" b="1" dirty="0"/>
              <a:t>Utilized Power BI for data visualization.</a:t>
            </a:r>
          </a:p>
          <a:p>
            <a:endParaRPr lang="en-US" sz="2000" b="1" dirty="0" smtClean="0"/>
          </a:p>
          <a:p>
            <a:r>
              <a:rPr lang="en-US" sz="2000" b="1" dirty="0" smtClean="0"/>
              <a:t>Insights</a:t>
            </a:r>
            <a:r>
              <a:rPr lang="en-US" sz="2000" b="1" dirty="0"/>
              <a:t>:</a:t>
            </a:r>
          </a:p>
          <a:p>
            <a:r>
              <a:rPr lang="en-US" sz="2000" b="1" dirty="0" smtClean="0"/>
              <a:t>Top </a:t>
            </a:r>
            <a:r>
              <a:rPr lang="en-US" sz="2000" b="1" dirty="0"/>
              <a:t>5 categories: Animals, Science, Healthy Eating, Technology, Food.</a:t>
            </a:r>
          </a:p>
          <a:p>
            <a:r>
              <a:rPr lang="en-US" sz="2000" b="1" dirty="0"/>
              <a:t>16 unique categories.</a:t>
            </a:r>
          </a:p>
          <a:p>
            <a:r>
              <a:rPr lang="en-US" sz="2000" b="1" dirty="0"/>
              <a:t>Highest engagement in January.</a:t>
            </a:r>
          </a:p>
          <a:p>
            <a:endParaRPr lang="en-US" sz="2000" b="1" dirty="0" smtClean="0"/>
          </a:p>
          <a:p>
            <a:r>
              <a:rPr lang="en-US" sz="2000" b="1" dirty="0" smtClean="0"/>
              <a:t>Next </a:t>
            </a:r>
            <a:r>
              <a:rPr lang="en-US" sz="2000" b="1" dirty="0"/>
              <a:t>Steps:</a:t>
            </a:r>
          </a:p>
          <a:p>
            <a:r>
              <a:rPr lang="en-US" sz="2000" b="1" dirty="0"/>
              <a:t>Refine technology architecture.</a:t>
            </a:r>
          </a:p>
          <a:p>
            <a:r>
              <a:rPr lang="en-US" sz="2000" b="1" dirty="0"/>
              <a:t>Implement big data best practices.</a:t>
            </a:r>
          </a:p>
          <a:p>
            <a:r>
              <a:rPr lang="en-US" sz="2000" b="1" dirty="0"/>
              <a:t>Prepare for IPO based on identified strengths and improvements.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r>
              <a:rPr lang="en-US" dirty="0" err="1" smtClean="0"/>
              <a:t>Unjj</a:t>
            </a:r>
            <a:r>
              <a:rPr lang="en-US" dirty="0" smtClean="0"/>
              <a:t> </a:t>
            </a:r>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83048" y="20239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719949" y="2776794"/>
            <a:ext cx="7434451" cy="4154984"/>
          </a:xfrm>
          <a:prstGeom prst="rect">
            <a:avLst/>
          </a:prstGeom>
          <a:noFill/>
        </p:spPr>
        <p:txBody>
          <a:bodyPr wrap="square" rtlCol="0">
            <a:spAutoFit/>
          </a:bodyPr>
          <a:lstStyle/>
          <a:p>
            <a:r>
              <a:rPr lang="en-US" sz="2400" b="1" dirty="0"/>
              <a:t>Social Buzz, founded by ex-engineers, is a content-centric platform with over 500 million monthly users, emphasizing anonymity and diverse content reactions beyond likes. Scaling rapidly, they seek external expertise for an imminent IPO</a:t>
            </a:r>
            <a:r>
              <a:rPr lang="en-US" sz="2400" b="1" dirty="0" smtClean="0"/>
              <a:t>. The </a:t>
            </a:r>
            <a:r>
              <a:rPr lang="en-US" sz="2400" b="1" dirty="0" err="1" smtClean="0"/>
              <a:t>tsaks</a:t>
            </a:r>
            <a:r>
              <a:rPr lang="en-US" sz="2400" b="1" dirty="0" smtClean="0"/>
              <a:t> to be performed are:</a:t>
            </a:r>
            <a:br>
              <a:rPr lang="en-US" sz="2400" b="1" dirty="0" smtClean="0"/>
            </a:br>
            <a:r>
              <a:rPr lang="en-US" sz="2400" b="1" dirty="0" smtClean="0"/>
              <a:t> </a:t>
            </a:r>
            <a:endParaRPr lang="en-US" sz="2400" b="1" dirty="0"/>
          </a:p>
          <a:p>
            <a:pPr marL="285750" indent="-285750">
              <a:buFont typeface="Arial" panose="020B0604020202020204" pitchFamily="34" charset="0"/>
              <a:buChar char="•"/>
            </a:pPr>
            <a:r>
              <a:rPr lang="en-US" sz="2400" b="1" dirty="0"/>
              <a:t>An Audit of Social Buzz’s Big data practice.</a:t>
            </a:r>
          </a:p>
          <a:p>
            <a:pPr marL="285750" indent="-285750">
              <a:buFont typeface="Arial" panose="020B0604020202020204" pitchFamily="34" charset="0"/>
              <a:buChar char="•"/>
            </a:pPr>
            <a:r>
              <a:rPr lang="en-US" sz="2400" b="1" dirty="0"/>
              <a:t>Recommendations for successful IPO.</a:t>
            </a:r>
          </a:p>
          <a:p>
            <a:pPr marL="285750" indent="-285750">
              <a:buFont typeface="Arial" panose="020B0604020202020204" pitchFamily="34" charset="0"/>
              <a:buChar char="•"/>
            </a:pPr>
            <a:r>
              <a:rPr lang="en-US" sz="2400" b="1" dirty="0"/>
              <a:t>Analysis of content categories that highlights Top 5 categories with largest aggregate popularity.</a:t>
            </a:r>
          </a:p>
          <a:p>
            <a:endParaRPr lang="en-US" sz="24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2641517" y="4781900"/>
            <a:ext cx="6477000"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rPr>
              <a:t>Rapid growth strains resources</a:t>
            </a:r>
            <a:r>
              <a:rPr lang="en-US" sz="2400" b="1" dirty="0" smtClean="0">
                <a:solidFill>
                  <a:schemeClr val="bg1"/>
                </a:solidFill>
              </a:rPr>
              <a:t>.</a:t>
            </a:r>
          </a:p>
          <a:p>
            <a:pPr marL="342900" indent="-342900">
              <a:buFont typeface="Arial" panose="020B0604020202020204" pitchFamily="34" charset="0"/>
              <a:buChar char="•"/>
            </a:pPr>
            <a:r>
              <a:rPr lang="en-US" sz="2400" b="1" dirty="0">
                <a:solidFill>
                  <a:schemeClr val="bg1"/>
                </a:solidFill>
              </a:rPr>
              <a:t>Managing massive unstructured data</a:t>
            </a:r>
            <a:r>
              <a:rPr lang="en-US" sz="2400" b="1" dirty="0" smtClean="0">
                <a:solidFill>
                  <a:schemeClr val="bg1"/>
                </a:solidFill>
              </a:rPr>
              <a:t>.</a:t>
            </a:r>
          </a:p>
          <a:p>
            <a:pPr marL="342900" indent="-342900">
              <a:buFont typeface="Arial" panose="020B0604020202020204" pitchFamily="34" charset="0"/>
              <a:buChar char="•"/>
            </a:pPr>
            <a:r>
              <a:rPr lang="en-US" sz="2400" b="1" dirty="0" smtClean="0">
                <a:solidFill>
                  <a:schemeClr val="bg1"/>
                </a:solidFill>
              </a:rPr>
              <a:t>Lack </a:t>
            </a:r>
            <a:r>
              <a:rPr lang="en-US" sz="2400" b="1" dirty="0">
                <a:solidFill>
                  <a:schemeClr val="bg1"/>
                </a:solidFill>
              </a:rPr>
              <a:t>of experience in managing big data</a:t>
            </a:r>
            <a:r>
              <a:rPr lang="en-US" sz="2400" b="1" dirty="0" smtClean="0">
                <a:solidFill>
                  <a:schemeClr val="bg1"/>
                </a:solidFill>
              </a:rPr>
              <a:t>.</a:t>
            </a:r>
          </a:p>
          <a:p>
            <a:pPr marL="342900" indent="-342900">
              <a:buFont typeface="Arial" panose="020B0604020202020204" pitchFamily="34" charset="0"/>
              <a:buChar char="•"/>
            </a:pPr>
            <a:r>
              <a:rPr lang="en-US" sz="2400" b="1" dirty="0" smtClean="0">
                <a:solidFill>
                  <a:schemeClr val="bg1"/>
                </a:solidFill>
              </a:rPr>
              <a:t>Need </a:t>
            </a:r>
            <a:r>
              <a:rPr lang="en-US" sz="2400" b="1" dirty="0">
                <a:solidFill>
                  <a:schemeClr val="bg1"/>
                </a:solidFill>
              </a:rPr>
              <a:t>for efficient data center and technology audit</a:t>
            </a:r>
            <a:r>
              <a:rPr lang="en-US" sz="2400" b="1" dirty="0" smtClean="0">
                <a:solidFill>
                  <a:schemeClr val="bg1"/>
                </a:solidFill>
              </a:rPr>
              <a:t>.</a:t>
            </a:r>
          </a:p>
          <a:p>
            <a:pPr marL="342900" indent="-342900">
              <a:buFont typeface="Arial" panose="020B0604020202020204" pitchFamily="34" charset="0"/>
              <a:buChar char="•"/>
            </a:pPr>
            <a:r>
              <a:rPr lang="en-US" sz="2400" b="1" dirty="0" smtClean="0">
                <a:solidFill>
                  <a:schemeClr val="bg1"/>
                </a:solidFill>
              </a:rPr>
              <a:t>Identifying </a:t>
            </a:r>
            <a:r>
              <a:rPr lang="en-US" sz="2400" b="1" dirty="0">
                <a:solidFill>
                  <a:schemeClr val="bg1"/>
                </a:solidFill>
              </a:rPr>
              <a:t>weak spots in technology.</a:t>
            </a:r>
          </a:p>
        </p:txBody>
      </p:sp>
      <p:sp>
        <p:nvSpPr>
          <p:cNvPr id="23" name="TextBox 22"/>
          <p:cNvSpPr txBox="1"/>
          <p:nvPr/>
        </p:nvSpPr>
        <p:spPr>
          <a:xfrm>
            <a:off x="2667000" y="7408213"/>
            <a:ext cx="6477000" cy="224676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How can we optimize resource allocation for scalability</a:t>
            </a:r>
            <a:r>
              <a:rPr lang="en-US" sz="2000" b="1" dirty="0" smtClean="0">
                <a:solidFill>
                  <a:schemeClr val="bg1"/>
                </a:solidFill>
              </a:rPr>
              <a:t>?</a:t>
            </a:r>
            <a:endParaRPr lang="en-US" sz="2000" b="1" dirty="0">
              <a:solidFill>
                <a:schemeClr val="bg1"/>
              </a:solidFill>
            </a:endParaRPr>
          </a:p>
          <a:p>
            <a:pPr marL="342900" indent="-342900">
              <a:buFont typeface="Arial" panose="020B0604020202020204" pitchFamily="34" charset="0"/>
              <a:buChar char="•"/>
            </a:pPr>
            <a:r>
              <a:rPr lang="en-US" sz="2000" b="1" dirty="0" smtClean="0">
                <a:solidFill>
                  <a:schemeClr val="bg1"/>
                </a:solidFill>
              </a:rPr>
              <a:t>What </a:t>
            </a:r>
            <a:r>
              <a:rPr lang="en-US" sz="2000" b="1" dirty="0">
                <a:solidFill>
                  <a:schemeClr val="bg1"/>
                </a:solidFill>
              </a:rPr>
              <a:t>strategies/tools enhance unstructured data processing</a:t>
            </a:r>
            <a:r>
              <a:rPr lang="en-US" sz="2000" b="1" dirty="0" smtClean="0">
                <a:solidFill>
                  <a:schemeClr val="bg1"/>
                </a:solidFill>
              </a:rPr>
              <a:t>?</a:t>
            </a:r>
          </a:p>
          <a:p>
            <a:pPr marL="342900" indent="-342900">
              <a:buFont typeface="Arial" panose="020B0604020202020204" pitchFamily="34" charset="0"/>
              <a:buChar char="•"/>
            </a:pPr>
            <a:r>
              <a:rPr lang="en-US" sz="2000" b="1" dirty="0">
                <a:solidFill>
                  <a:schemeClr val="bg1"/>
                </a:solidFill>
              </a:rPr>
              <a:t>What are the best practices from large corporations for big data</a:t>
            </a:r>
            <a:r>
              <a:rPr lang="en-US" sz="2000" b="1" dirty="0" smtClean="0">
                <a:solidFill>
                  <a:schemeClr val="bg1"/>
                </a:solidFill>
              </a:rPr>
              <a:t>?</a:t>
            </a:r>
          </a:p>
          <a:p>
            <a:pPr marL="342900" indent="-342900">
              <a:buFont typeface="Arial" panose="020B0604020202020204" pitchFamily="34" charset="0"/>
              <a:buChar char="•"/>
            </a:pPr>
            <a:r>
              <a:rPr lang="en-US" sz="2000" b="1" dirty="0">
                <a:solidFill>
                  <a:schemeClr val="bg1"/>
                </a:solidFill>
              </a:rPr>
              <a:t>How can we improve technology architecture for efficiency?</a:t>
            </a:r>
            <a:endParaRPr lang="en-US" sz="2000" b="1"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506200" y="571500"/>
            <a:ext cx="1585403" cy="1585403"/>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marL="0" marR="0" lvl="0" indent="0" algn="ctr" defTabSz="914400" rtl="0" eaLnBrk="1" fontAlgn="auto" latinLnBrk="0" hangingPunct="1">
              <a:lnSpc>
                <a:spcPts val="9600"/>
              </a:lnSpc>
              <a:spcBef>
                <a:spcPts val="0"/>
              </a:spcBef>
              <a:spcAft>
                <a:spcPts val="0"/>
              </a:spcAft>
              <a:buClrTx/>
              <a:buSzTx/>
              <a:buFontTx/>
              <a:buNone/>
              <a:tabLst/>
              <a:defRPr/>
            </a:pPr>
            <a:r>
              <a:rPr kumimoji="0" lang="en-US" sz="8000" b="0" i="0" u="none" strike="noStrike" kern="1200" cap="none" spc="-80" normalizeH="0" baseline="0" noProof="0" dirty="0">
                <a:ln>
                  <a:noFill/>
                </a:ln>
                <a:solidFill>
                  <a:srgbClr val="000000"/>
                </a:solidFill>
                <a:effectLst/>
                <a:uLnTx/>
                <a:uFillTx/>
                <a:latin typeface="Graphik Regular" panose="020B0503030202060203" pitchFamily="34" charset="0"/>
                <a:ea typeface="+mn-ea"/>
                <a:cs typeface="+mn-cs"/>
              </a:rPr>
              <a:t>The Analytics team</a:t>
            </a:r>
          </a:p>
        </p:txBody>
      </p:sp>
      <p:grpSp>
        <p:nvGrpSpPr>
          <p:cNvPr id="32" name="Group 16"/>
          <p:cNvGrpSpPr>
            <a:grpSpLocks noChangeAspect="1"/>
          </p:cNvGrpSpPr>
          <p:nvPr/>
        </p:nvGrpSpPr>
        <p:grpSpPr>
          <a:xfrm>
            <a:off x="11531600" y="5103933"/>
            <a:ext cx="1585403" cy="1585403"/>
            <a:chOff x="0" y="0"/>
            <a:chExt cx="6350000" cy="6350000"/>
          </a:xfrm>
        </p:grpSpPr>
        <p:sp>
          <p:nvSpPr>
            <p:cNvPr id="33"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34" name="Group 16"/>
          <p:cNvGrpSpPr>
            <a:grpSpLocks noChangeAspect="1"/>
          </p:cNvGrpSpPr>
          <p:nvPr/>
        </p:nvGrpSpPr>
        <p:grpSpPr>
          <a:xfrm>
            <a:off x="11531600" y="2865707"/>
            <a:ext cx="1585403" cy="1585403"/>
            <a:chOff x="0" y="0"/>
            <a:chExt cx="6350000" cy="6350000"/>
          </a:xfrm>
        </p:grpSpPr>
        <p:sp>
          <p:nvSpPr>
            <p:cNvPr id="35"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36" name="Group 16"/>
          <p:cNvGrpSpPr>
            <a:grpSpLocks noChangeAspect="1"/>
          </p:cNvGrpSpPr>
          <p:nvPr/>
        </p:nvGrpSpPr>
        <p:grpSpPr>
          <a:xfrm>
            <a:off x="11582400" y="7316759"/>
            <a:ext cx="1585403" cy="1585403"/>
            <a:chOff x="0" y="0"/>
            <a:chExt cx="6350000" cy="6350000"/>
          </a:xfrm>
        </p:grpSpPr>
        <p:sp>
          <p:nvSpPr>
            <p:cNvPr id="3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38" name="TextBox 37"/>
          <p:cNvSpPr txBox="1"/>
          <p:nvPr/>
        </p:nvSpPr>
        <p:spPr>
          <a:xfrm>
            <a:off x="13487400" y="764036"/>
            <a:ext cx="30480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Calibri"/>
                <a:ea typeface="+mn-ea"/>
                <a:cs typeface="+mn-cs"/>
              </a:rPr>
              <a:t>Andrew Fleming (Chief Technology Architect)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39" name="TextBox 38"/>
          <p:cNvSpPr txBox="1"/>
          <p:nvPr/>
        </p:nvSpPr>
        <p:spPr>
          <a:xfrm>
            <a:off x="13474700" y="5564436"/>
            <a:ext cx="30480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Calibri"/>
                <a:ea typeface="+mn-ea"/>
                <a:cs typeface="+mn-cs"/>
              </a:rPr>
              <a:t>Michelle Grove (Data Scientist)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40" name="TextBox 39"/>
          <p:cNvSpPr txBox="1"/>
          <p:nvPr/>
        </p:nvSpPr>
        <p:spPr>
          <a:xfrm>
            <a:off x="13500100" y="3222964"/>
            <a:ext cx="30480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Calibri"/>
                <a:ea typeface="+mn-ea"/>
                <a:cs typeface="+mn-cs"/>
              </a:rPr>
              <a:t>Marcus </a:t>
            </a:r>
            <a:r>
              <a:rPr kumimoji="0" lang="en-US" sz="2400" b="1" i="0" u="none" strike="noStrike" kern="1200" cap="none" spc="0" normalizeH="0" baseline="0" noProof="0" dirty="0" err="1" smtClean="0">
                <a:ln>
                  <a:noFill/>
                </a:ln>
                <a:solidFill>
                  <a:prstClr val="black"/>
                </a:solidFill>
                <a:effectLst/>
                <a:uLnTx/>
                <a:uFillTx/>
                <a:latin typeface="Calibri"/>
                <a:ea typeface="+mn-ea"/>
                <a:cs typeface="+mn-cs"/>
              </a:rPr>
              <a:t>Rompton</a:t>
            </a:r>
            <a:r>
              <a:rPr lang="en-US" sz="2400" b="1" dirty="0">
                <a:solidFill>
                  <a:prstClr val="black"/>
                </a:solidFill>
                <a:latin typeface="Calibri"/>
              </a:rPr>
              <a:t/>
            </a:r>
            <a:br>
              <a:rPr lang="en-US" sz="2400" b="1" dirty="0">
                <a:solidFill>
                  <a:prstClr val="black"/>
                </a:solidFill>
                <a:latin typeface="Calibri"/>
              </a:rPr>
            </a:br>
            <a:r>
              <a:rPr lang="en-US" sz="2400" b="1" dirty="0" smtClean="0">
                <a:solidFill>
                  <a:prstClr val="black"/>
                </a:solidFill>
                <a:latin typeface="Calibri"/>
              </a:rPr>
              <a:t>(Senior Principle)</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41" name="TextBox 40"/>
          <p:cNvSpPr txBox="1"/>
          <p:nvPr/>
        </p:nvSpPr>
        <p:spPr>
          <a:xfrm>
            <a:off x="13500100" y="7702122"/>
            <a:ext cx="30480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smtClean="0">
                <a:ln>
                  <a:noFill/>
                </a:ln>
                <a:solidFill>
                  <a:prstClr val="black"/>
                </a:solidFill>
                <a:effectLst/>
                <a:uLnTx/>
                <a:uFillTx/>
                <a:latin typeface="Calibri"/>
                <a:ea typeface="+mn-ea"/>
                <a:cs typeface="+mn-cs"/>
              </a:rPr>
              <a:t>Ambrish</a:t>
            </a:r>
            <a:r>
              <a:rPr kumimoji="0" lang="en-US" sz="2400" b="1" i="0" u="none" strike="noStrike" kern="1200" cap="none" spc="0" normalizeH="0" baseline="0" noProof="0" dirty="0" smtClean="0">
                <a:ln>
                  <a:noFill/>
                </a:ln>
                <a:solidFill>
                  <a:prstClr val="black"/>
                </a:solidFill>
                <a:effectLst/>
                <a:uLnTx/>
                <a:uFillTx/>
                <a:latin typeface="Calibri"/>
                <a:ea typeface="+mn-ea"/>
                <a:cs typeface="+mn-cs"/>
              </a:rPr>
              <a:t> Tripathi (Data Analyst)</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8277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46303" y="1691680"/>
            <a:ext cx="11621667" cy="7562108"/>
          </a:xfrm>
          <a:prstGeom prst="rect">
            <a:avLst/>
          </a:prstGeom>
        </p:spPr>
      </p:pic>
      <p:sp>
        <p:nvSpPr>
          <p:cNvPr id="29" name="TextBox 28"/>
          <p:cNvSpPr txBox="1"/>
          <p:nvPr/>
        </p:nvSpPr>
        <p:spPr>
          <a:xfrm>
            <a:off x="2590800" y="1685151"/>
            <a:ext cx="3276600" cy="3785652"/>
          </a:xfrm>
          <a:prstGeom prst="rect">
            <a:avLst/>
          </a:prstGeom>
          <a:noFill/>
        </p:spPr>
        <p:txBody>
          <a:bodyPr wrap="square" rtlCol="0">
            <a:spAutoFit/>
          </a:bodyPr>
          <a:lstStyle/>
          <a:p>
            <a:r>
              <a:rPr lang="en-US" sz="2400" b="1" dirty="0" smtClean="0"/>
              <a:t>Data Model</a:t>
            </a:r>
          </a:p>
          <a:p>
            <a:endParaRPr lang="en-US" sz="2400" b="1" dirty="0"/>
          </a:p>
          <a:p>
            <a:r>
              <a:rPr lang="en-US" sz="2400" b="1" dirty="0" smtClean="0"/>
              <a:t>According to the problems we need to solve we have used the required Dataset.</a:t>
            </a:r>
            <a:br>
              <a:rPr lang="en-US" sz="2400" b="1" dirty="0" smtClean="0"/>
            </a:br>
            <a:endParaRPr lang="en-US" sz="2400" b="1" dirty="0" smtClean="0"/>
          </a:p>
          <a:p>
            <a:pPr marL="342900" indent="-342900">
              <a:buFont typeface="Arial" panose="020B0604020202020204" pitchFamily="34" charset="0"/>
              <a:buChar char="•"/>
            </a:pPr>
            <a:r>
              <a:rPr lang="en-US" sz="2400" b="1" dirty="0" smtClean="0">
                <a:solidFill>
                  <a:schemeClr val="accent4">
                    <a:lumMod val="75000"/>
                  </a:schemeClr>
                </a:solidFill>
              </a:rPr>
              <a:t>Reactions</a:t>
            </a:r>
          </a:p>
          <a:p>
            <a:pPr marL="342900" indent="-342900">
              <a:buFont typeface="Arial" panose="020B0604020202020204" pitchFamily="34" charset="0"/>
              <a:buChar char="•"/>
            </a:pPr>
            <a:r>
              <a:rPr lang="en-US" sz="2400" b="1" dirty="0" smtClean="0">
                <a:solidFill>
                  <a:schemeClr val="accent4">
                    <a:lumMod val="75000"/>
                  </a:schemeClr>
                </a:solidFill>
              </a:rPr>
              <a:t>Content</a:t>
            </a:r>
          </a:p>
          <a:p>
            <a:pPr marL="342900" indent="-342900">
              <a:buFont typeface="Arial" panose="020B0604020202020204" pitchFamily="34" charset="0"/>
              <a:buChar char="•"/>
            </a:pPr>
            <a:r>
              <a:rPr lang="en-US" sz="2400" b="1" dirty="0" err="1" smtClean="0">
                <a:solidFill>
                  <a:schemeClr val="accent4">
                    <a:lumMod val="75000"/>
                  </a:schemeClr>
                </a:solidFill>
              </a:rPr>
              <a:t>ReactionType</a:t>
            </a:r>
            <a:r>
              <a:rPr lang="en-US" sz="2400" b="1" dirty="0" smtClean="0"/>
              <a:t> </a:t>
            </a:r>
            <a:endParaRPr lang="en-US" sz="2400" b="1" dirty="0"/>
          </a:p>
        </p:txBody>
      </p:sp>
    </p:spTree>
    <p:extLst>
      <p:ext uri="{BB962C8B-B14F-4D97-AF65-F5344CB8AC3E}">
        <p14:creationId xmlns:p14="http://schemas.microsoft.com/office/powerpoint/2010/main" val="1872979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3991167" y="1568188"/>
            <a:ext cx="13716000" cy="461665"/>
          </a:xfrm>
          <a:prstGeom prst="rect">
            <a:avLst/>
          </a:prstGeom>
          <a:noFill/>
        </p:spPr>
        <p:txBody>
          <a:bodyPr wrap="square" rtlCol="0">
            <a:spAutoFit/>
          </a:bodyPr>
          <a:lstStyle/>
          <a:p>
            <a:r>
              <a:rPr lang="en-US" sz="2400" b="1" dirty="0" smtClean="0"/>
              <a:t>Identified Business Problems and understood the requirements.</a:t>
            </a:r>
            <a:endParaRPr lang="en-US" sz="2400" b="1" dirty="0"/>
          </a:p>
        </p:txBody>
      </p:sp>
      <p:sp>
        <p:nvSpPr>
          <p:cNvPr id="40" name="TextBox 39"/>
          <p:cNvSpPr txBox="1"/>
          <p:nvPr/>
        </p:nvSpPr>
        <p:spPr>
          <a:xfrm>
            <a:off x="5859205" y="2953954"/>
            <a:ext cx="11963400" cy="1200329"/>
          </a:xfrm>
          <a:prstGeom prst="rect">
            <a:avLst/>
          </a:prstGeom>
          <a:noFill/>
        </p:spPr>
        <p:txBody>
          <a:bodyPr wrap="square" rtlCol="0">
            <a:spAutoFit/>
          </a:bodyPr>
          <a:lstStyle/>
          <a:p>
            <a:r>
              <a:rPr lang="en-US" sz="2400" b="1" dirty="0" smtClean="0"/>
              <a:t>Collected the relevant datasets required to solve the problem</a:t>
            </a:r>
            <a:r>
              <a:rPr lang="en-US" sz="2400" b="1" dirty="0"/>
              <a:t>. Cleaned the data using excel and removed unnecessary data.</a:t>
            </a:r>
          </a:p>
          <a:p>
            <a:endParaRPr lang="en-US" sz="2400" b="1" dirty="0"/>
          </a:p>
        </p:txBody>
      </p:sp>
      <p:sp>
        <p:nvSpPr>
          <p:cNvPr id="42" name="TextBox 41"/>
          <p:cNvSpPr txBox="1"/>
          <p:nvPr/>
        </p:nvSpPr>
        <p:spPr>
          <a:xfrm>
            <a:off x="9585370" y="6476654"/>
            <a:ext cx="8261931" cy="461665"/>
          </a:xfrm>
          <a:prstGeom prst="rect">
            <a:avLst/>
          </a:prstGeom>
          <a:noFill/>
        </p:spPr>
        <p:txBody>
          <a:bodyPr wrap="square" rtlCol="0">
            <a:spAutoFit/>
          </a:bodyPr>
          <a:lstStyle/>
          <a:p>
            <a:r>
              <a:rPr lang="en-US" sz="2400" b="1" dirty="0" smtClean="0"/>
              <a:t>Performed Analysis and </a:t>
            </a:r>
            <a:r>
              <a:rPr lang="en-US" sz="2400" b="1" dirty="0" err="1" smtClean="0"/>
              <a:t>Cisualized</a:t>
            </a:r>
            <a:r>
              <a:rPr lang="en-US" sz="2400" b="1" dirty="0" smtClean="0"/>
              <a:t> data on Power BI</a:t>
            </a:r>
            <a:endParaRPr lang="en-US" sz="2400" b="1" dirty="0"/>
          </a:p>
        </p:txBody>
      </p:sp>
      <p:sp>
        <p:nvSpPr>
          <p:cNvPr id="43" name="TextBox 42"/>
          <p:cNvSpPr txBox="1"/>
          <p:nvPr/>
        </p:nvSpPr>
        <p:spPr>
          <a:xfrm>
            <a:off x="11337710" y="8033665"/>
            <a:ext cx="6797890" cy="461665"/>
          </a:xfrm>
          <a:prstGeom prst="rect">
            <a:avLst/>
          </a:prstGeom>
          <a:noFill/>
        </p:spPr>
        <p:txBody>
          <a:bodyPr wrap="square" rtlCol="0">
            <a:spAutoFit/>
          </a:bodyPr>
          <a:lstStyle/>
          <a:p>
            <a:r>
              <a:rPr lang="en-US" sz="2400" b="1" dirty="0" smtClean="0"/>
              <a:t>Extracted Insights</a:t>
            </a:r>
            <a:endParaRPr lang="en-US" sz="2400" b="1" dirty="0"/>
          </a:p>
        </p:txBody>
      </p:sp>
      <p:sp>
        <p:nvSpPr>
          <p:cNvPr id="44" name="TextBox 43"/>
          <p:cNvSpPr txBox="1"/>
          <p:nvPr/>
        </p:nvSpPr>
        <p:spPr>
          <a:xfrm>
            <a:off x="7811611" y="4585424"/>
            <a:ext cx="8261931" cy="830997"/>
          </a:xfrm>
          <a:prstGeom prst="rect">
            <a:avLst/>
          </a:prstGeom>
          <a:noFill/>
        </p:spPr>
        <p:txBody>
          <a:bodyPr wrap="square" rtlCol="0">
            <a:spAutoFit/>
          </a:bodyPr>
          <a:lstStyle/>
          <a:p>
            <a:r>
              <a:rPr lang="en-US" sz="2400" b="1" dirty="0" smtClean="0"/>
              <a:t>Created the relationship between datasets and created model using unique and common keys.</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p:cNvSpPr txBox="1"/>
          <p:nvPr/>
        </p:nvSpPr>
        <p:spPr>
          <a:xfrm>
            <a:off x="1969094" y="2461804"/>
            <a:ext cx="4293229" cy="3416320"/>
          </a:xfrm>
          <a:prstGeom prst="rect">
            <a:avLst/>
          </a:prstGeom>
          <a:noFill/>
        </p:spPr>
        <p:txBody>
          <a:bodyPr wrap="square" rtlCol="0">
            <a:spAutoFit/>
          </a:bodyPr>
          <a:lstStyle/>
          <a:p>
            <a:r>
              <a:rPr lang="en-US" sz="2400" b="1" dirty="0" smtClean="0"/>
              <a:t>Top 5 Categories:</a:t>
            </a:r>
            <a:endParaRPr lang="en-US" sz="2400" b="1" dirty="0"/>
          </a:p>
          <a:p>
            <a:pPr marL="342900" indent="-342900">
              <a:buFont typeface="Arial" panose="020B0604020202020204" pitchFamily="34" charset="0"/>
              <a:buChar char="•"/>
            </a:pPr>
            <a:r>
              <a:rPr lang="en-US" sz="2400" b="1" dirty="0" smtClean="0">
                <a:solidFill>
                  <a:schemeClr val="accent4">
                    <a:lumMod val="75000"/>
                  </a:schemeClr>
                </a:solidFill>
              </a:rPr>
              <a:t>Animals</a:t>
            </a:r>
          </a:p>
          <a:p>
            <a:pPr marL="342900" indent="-342900">
              <a:buFont typeface="Arial" panose="020B0604020202020204" pitchFamily="34" charset="0"/>
              <a:buChar char="•"/>
            </a:pPr>
            <a:r>
              <a:rPr lang="en-US" sz="2400" b="1" dirty="0" smtClean="0">
                <a:solidFill>
                  <a:schemeClr val="accent4">
                    <a:lumMod val="75000"/>
                  </a:schemeClr>
                </a:solidFill>
              </a:rPr>
              <a:t>Science</a:t>
            </a:r>
            <a:br>
              <a:rPr lang="en-US" sz="2400" b="1" dirty="0" smtClean="0">
                <a:solidFill>
                  <a:schemeClr val="accent4">
                    <a:lumMod val="75000"/>
                  </a:schemeClr>
                </a:solidFill>
              </a:rPr>
            </a:br>
            <a:r>
              <a:rPr lang="en-US" sz="2400" b="1" dirty="0" smtClean="0">
                <a:solidFill>
                  <a:schemeClr val="accent4">
                    <a:lumMod val="75000"/>
                  </a:schemeClr>
                </a:solidFill>
              </a:rPr>
              <a:t>Healthy Eating</a:t>
            </a:r>
          </a:p>
          <a:p>
            <a:pPr marL="342900" indent="-342900">
              <a:buFont typeface="Arial" panose="020B0604020202020204" pitchFamily="34" charset="0"/>
              <a:buChar char="•"/>
            </a:pPr>
            <a:r>
              <a:rPr lang="en-US" sz="2400" b="1" dirty="0" smtClean="0">
                <a:solidFill>
                  <a:schemeClr val="accent4">
                    <a:lumMod val="75000"/>
                  </a:schemeClr>
                </a:solidFill>
              </a:rPr>
              <a:t>Technology</a:t>
            </a:r>
          </a:p>
          <a:p>
            <a:pPr marL="342900" indent="-342900">
              <a:buFont typeface="Arial" panose="020B0604020202020204" pitchFamily="34" charset="0"/>
              <a:buChar char="•"/>
            </a:pPr>
            <a:r>
              <a:rPr lang="en-US" sz="2400" b="1" dirty="0" smtClean="0">
                <a:solidFill>
                  <a:schemeClr val="accent4">
                    <a:lumMod val="75000"/>
                  </a:schemeClr>
                </a:solidFill>
              </a:rPr>
              <a:t>Food</a:t>
            </a:r>
          </a:p>
          <a:p>
            <a:endParaRPr lang="en-US" sz="2400" b="1" dirty="0"/>
          </a:p>
          <a:p>
            <a:r>
              <a:rPr lang="en-US" sz="2400" b="1" dirty="0" smtClean="0"/>
              <a:t>There are total </a:t>
            </a:r>
            <a:r>
              <a:rPr lang="en-US" sz="2400" b="1" dirty="0" smtClean="0">
                <a:solidFill>
                  <a:schemeClr val="accent4">
                    <a:lumMod val="75000"/>
                  </a:schemeClr>
                </a:solidFill>
              </a:rPr>
              <a:t>16</a:t>
            </a:r>
            <a:r>
              <a:rPr lang="en-US" sz="2400" b="1" dirty="0" smtClean="0"/>
              <a:t> Unique categories</a:t>
            </a:r>
            <a:endParaRPr lang="en-US" sz="2400" b="1" dirty="0"/>
          </a:p>
        </p:txBody>
      </p:sp>
      <p:sp>
        <p:nvSpPr>
          <p:cNvPr id="15" name="TextBox 14"/>
          <p:cNvSpPr txBox="1"/>
          <p:nvPr/>
        </p:nvSpPr>
        <p:spPr>
          <a:xfrm>
            <a:off x="6997385" y="2440910"/>
            <a:ext cx="4293229" cy="2677656"/>
          </a:xfrm>
          <a:prstGeom prst="rect">
            <a:avLst/>
          </a:prstGeom>
          <a:noFill/>
        </p:spPr>
        <p:txBody>
          <a:bodyPr wrap="square" rtlCol="0">
            <a:spAutoFit/>
          </a:bodyPr>
          <a:lstStyle/>
          <a:p>
            <a:r>
              <a:rPr lang="en-US" sz="2400" b="1" dirty="0" smtClean="0"/>
              <a:t>There </a:t>
            </a:r>
            <a:r>
              <a:rPr lang="en-US" sz="2400" b="1" dirty="0" smtClean="0">
                <a:solidFill>
                  <a:schemeClr val="accent4">
                    <a:lumMod val="75000"/>
                  </a:schemeClr>
                </a:solidFill>
              </a:rPr>
              <a:t>1895</a:t>
            </a:r>
            <a:r>
              <a:rPr lang="en-US" sz="2400" b="1" dirty="0" smtClean="0"/>
              <a:t> reactions for </a:t>
            </a:r>
            <a:r>
              <a:rPr lang="en-US" sz="2400" b="1" dirty="0" smtClean="0">
                <a:solidFill>
                  <a:schemeClr val="accent4">
                    <a:lumMod val="75000"/>
                  </a:schemeClr>
                </a:solidFill>
              </a:rPr>
              <a:t>Animal</a:t>
            </a:r>
            <a:r>
              <a:rPr lang="en-US" sz="2400" b="1" dirty="0" smtClean="0"/>
              <a:t> which is the most popular category.</a:t>
            </a:r>
            <a:endParaRPr lang="en-US" sz="2400" b="1" dirty="0"/>
          </a:p>
          <a:p>
            <a:endParaRPr lang="en-US" sz="2400" b="1" dirty="0"/>
          </a:p>
          <a:p>
            <a:r>
              <a:rPr lang="en-US" sz="2400" b="1" dirty="0" smtClean="0">
                <a:solidFill>
                  <a:schemeClr val="accent4">
                    <a:lumMod val="75000"/>
                  </a:schemeClr>
                </a:solidFill>
              </a:rPr>
              <a:t>January</a:t>
            </a:r>
            <a:r>
              <a:rPr lang="en-US" sz="2400" b="1" dirty="0" smtClean="0"/>
              <a:t> was the month with most posts. </a:t>
            </a:r>
            <a:r>
              <a:rPr lang="en-US" sz="2400" b="1" dirty="0" smtClean="0">
                <a:solidFill>
                  <a:schemeClr val="accent4">
                    <a:lumMod val="75000"/>
                  </a:schemeClr>
                </a:solidFill>
              </a:rPr>
              <a:t>781</a:t>
            </a:r>
            <a:r>
              <a:rPr lang="en-US" sz="2400" b="1" dirty="0" smtClean="0"/>
              <a:t> posts were posted.</a:t>
            </a:r>
            <a:endParaRPr lang="en-US" sz="2400" b="1" dirty="0"/>
          </a:p>
        </p:txBody>
      </p:sp>
      <p:sp>
        <p:nvSpPr>
          <p:cNvPr id="16" name="TextBox 15"/>
          <p:cNvSpPr txBox="1"/>
          <p:nvPr/>
        </p:nvSpPr>
        <p:spPr>
          <a:xfrm>
            <a:off x="12670342" y="2440910"/>
            <a:ext cx="4293229" cy="3416320"/>
          </a:xfrm>
          <a:prstGeom prst="rect">
            <a:avLst/>
          </a:prstGeom>
          <a:noFill/>
        </p:spPr>
        <p:txBody>
          <a:bodyPr wrap="square" rtlCol="0">
            <a:spAutoFit/>
          </a:bodyPr>
          <a:lstStyle/>
          <a:p>
            <a:r>
              <a:rPr lang="en-US" sz="2400" b="1" dirty="0" smtClean="0"/>
              <a:t>Sentiment analysis:</a:t>
            </a:r>
            <a:endParaRPr lang="en-US" sz="2400" b="1" dirty="0"/>
          </a:p>
          <a:p>
            <a:pPr marL="342900" indent="-342900">
              <a:buFont typeface="Arial" panose="020B0604020202020204" pitchFamily="34" charset="0"/>
              <a:buChar char="•"/>
            </a:pPr>
            <a:r>
              <a:rPr lang="en-US" sz="2400" b="1" dirty="0" smtClean="0">
                <a:solidFill>
                  <a:schemeClr val="accent4">
                    <a:lumMod val="75000"/>
                  </a:schemeClr>
                </a:solidFill>
              </a:rPr>
              <a:t>56.19% Positive</a:t>
            </a:r>
            <a:r>
              <a:rPr lang="en-US" sz="2400" b="1" dirty="0" smtClean="0"/>
              <a:t> Reactions on Posts.</a:t>
            </a:r>
          </a:p>
          <a:p>
            <a:pPr marL="342900" indent="-342900">
              <a:buFont typeface="Arial" panose="020B0604020202020204" pitchFamily="34" charset="0"/>
              <a:buChar char="•"/>
            </a:pPr>
            <a:r>
              <a:rPr lang="en-US" sz="2400" b="1" dirty="0" smtClean="0">
                <a:solidFill>
                  <a:schemeClr val="accent6">
                    <a:lumMod val="75000"/>
                  </a:schemeClr>
                </a:solidFill>
              </a:rPr>
              <a:t>31.31%</a:t>
            </a:r>
            <a:r>
              <a:rPr lang="en-US" sz="2400" b="1" dirty="0" smtClean="0"/>
              <a:t> and </a:t>
            </a:r>
            <a:r>
              <a:rPr lang="en-US" sz="2400" b="1" dirty="0" smtClean="0">
                <a:solidFill>
                  <a:schemeClr val="accent4">
                    <a:lumMod val="75000"/>
                  </a:schemeClr>
                </a:solidFill>
              </a:rPr>
              <a:t>12.5%</a:t>
            </a:r>
            <a:r>
              <a:rPr lang="en-US" sz="2400" b="1" dirty="0" smtClean="0"/>
              <a:t> were </a:t>
            </a:r>
            <a:r>
              <a:rPr lang="en-US" sz="2400" b="1" dirty="0" smtClean="0">
                <a:solidFill>
                  <a:schemeClr val="accent6">
                    <a:lumMod val="75000"/>
                  </a:schemeClr>
                </a:solidFill>
              </a:rPr>
              <a:t>Negative</a:t>
            </a:r>
            <a:r>
              <a:rPr lang="en-US" sz="2400" b="1" dirty="0" smtClean="0"/>
              <a:t> and </a:t>
            </a:r>
            <a:r>
              <a:rPr lang="en-US" sz="2400" b="1" dirty="0" smtClean="0">
                <a:solidFill>
                  <a:schemeClr val="accent4">
                    <a:lumMod val="75000"/>
                  </a:schemeClr>
                </a:solidFill>
              </a:rPr>
              <a:t>Neutral</a:t>
            </a:r>
            <a:r>
              <a:rPr lang="en-US" sz="2400" b="1" dirty="0" smtClean="0"/>
              <a:t>.</a:t>
            </a:r>
            <a:endParaRPr lang="en-US" sz="2400" b="1" dirty="0"/>
          </a:p>
          <a:p>
            <a:endParaRPr lang="en-US" sz="2400" b="1" dirty="0" smtClean="0"/>
          </a:p>
          <a:p>
            <a:r>
              <a:rPr lang="en-US" sz="2400" b="1" dirty="0" smtClean="0">
                <a:solidFill>
                  <a:schemeClr val="accent4">
                    <a:lumMod val="75000"/>
                  </a:schemeClr>
                </a:solidFill>
              </a:rPr>
              <a:t>January, August</a:t>
            </a:r>
            <a:r>
              <a:rPr lang="en-US" sz="2400" b="1" dirty="0" smtClean="0"/>
              <a:t> and </a:t>
            </a:r>
            <a:r>
              <a:rPr lang="en-US" sz="2400" b="1" dirty="0" smtClean="0">
                <a:solidFill>
                  <a:schemeClr val="accent4">
                    <a:lumMod val="75000"/>
                  </a:schemeClr>
                </a:solidFill>
              </a:rPr>
              <a:t>December</a:t>
            </a:r>
            <a:r>
              <a:rPr lang="en-US" sz="2400" b="1" dirty="0" smtClean="0"/>
              <a:t> were the months with highest </a:t>
            </a:r>
            <a:r>
              <a:rPr lang="en-US" sz="2400" b="1" dirty="0" err="1" smtClean="0"/>
              <a:t>engament</a:t>
            </a:r>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703" y="5036446"/>
            <a:ext cx="12971932" cy="4973278"/>
          </a:xfrm>
          <a:prstGeom prst="rect">
            <a:avLst/>
          </a:prstGeom>
        </p:spPr>
      </p:pic>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b="321"/>
            <a:stretch>
              <a:fillRect/>
            </a:stretch>
          </p:blipFill>
          <p:spPr>
            <a:xfrm>
              <a:off x="0" y="0"/>
              <a:ext cx="4083272" cy="4091977"/>
            </a:xfrm>
            <a:prstGeom prst="rect">
              <a:avLst/>
            </a:prstGeom>
          </p:spPr>
        </p:pic>
      </p:grpSp>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2077" y="1685151"/>
            <a:ext cx="6915717" cy="3575255"/>
          </a:xfrm>
          <a:prstGeom prst="rect">
            <a:avLst/>
          </a:prstGeom>
        </p:spPr>
      </p:pic>
      <p:sp>
        <p:nvSpPr>
          <p:cNvPr id="35" name="TextBox 34"/>
          <p:cNvSpPr txBox="1"/>
          <p:nvPr/>
        </p:nvSpPr>
        <p:spPr>
          <a:xfrm>
            <a:off x="10013389" y="2095500"/>
            <a:ext cx="2901457" cy="830997"/>
          </a:xfrm>
          <a:prstGeom prst="rect">
            <a:avLst/>
          </a:prstGeom>
          <a:noFill/>
        </p:spPr>
        <p:txBody>
          <a:bodyPr wrap="square" rtlCol="0">
            <a:spAutoFit/>
          </a:bodyPr>
          <a:lstStyle/>
          <a:p>
            <a:r>
              <a:rPr lang="en-US" sz="2400" b="1" dirty="0" smtClean="0"/>
              <a:t>Bar Chart:</a:t>
            </a:r>
            <a:br>
              <a:rPr lang="en-US" sz="2400" b="1" dirty="0" smtClean="0"/>
            </a:br>
            <a:r>
              <a:rPr lang="en-US" sz="2400" b="1" dirty="0" smtClean="0"/>
              <a:t>Top 5 Categories</a:t>
            </a:r>
            <a:endParaRPr lang="en-US" sz="2400" b="1" dirty="0"/>
          </a:p>
        </p:txBody>
      </p:sp>
      <p:sp>
        <p:nvSpPr>
          <p:cNvPr id="30" name="TextBox 29"/>
          <p:cNvSpPr txBox="1"/>
          <p:nvPr/>
        </p:nvSpPr>
        <p:spPr>
          <a:xfrm>
            <a:off x="6199935" y="6049065"/>
            <a:ext cx="9296985" cy="2308324"/>
          </a:xfrm>
          <a:prstGeom prst="rect">
            <a:avLst/>
          </a:prstGeom>
          <a:noFill/>
        </p:spPr>
        <p:txBody>
          <a:bodyPr wrap="square" rtlCol="0">
            <a:spAutoFit/>
          </a:bodyPr>
          <a:lstStyle/>
          <a:p>
            <a:r>
              <a:rPr lang="en-US" sz="2400" b="1" dirty="0" smtClean="0"/>
              <a:t>Recommendation: </a:t>
            </a:r>
            <a:r>
              <a:rPr lang="en-US" sz="2400" dirty="0"/>
              <a:t>Allocate resources for creating more content in the top-performing categories</a:t>
            </a:r>
            <a:r>
              <a:rPr lang="en-US" sz="2400" dirty="0" smtClean="0"/>
              <a:t>.</a:t>
            </a:r>
          </a:p>
          <a:p>
            <a:r>
              <a:rPr lang="en-US" sz="2400" b="1" dirty="0" smtClean="0"/>
              <a:t>Suggestions: </a:t>
            </a:r>
            <a:r>
              <a:rPr lang="en-US" sz="2400" dirty="0"/>
              <a:t>Conduct audience surveys to identify specific subtopics or trends within these categories for more targeted </a:t>
            </a:r>
            <a:r>
              <a:rPr lang="en-US" sz="2400" dirty="0" smtClean="0"/>
              <a:t>content.</a:t>
            </a:r>
          </a:p>
          <a:p>
            <a:r>
              <a:rPr lang="en-US" sz="2400" dirty="0" smtClean="0">
                <a:solidFill>
                  <a:schemeClr val="accent1">
                    <a:lumMod val="75000"/>
                  </a:schemeClr>
                </a:solidFill>
              </a:rPr>
              <a:t>Based on the preferences we can push such subplots to increase more engagement.</a:t>
            </a:r>
            <a:endParaRPr lang="en-US" sz="2400" b="1" dirty="0">
              <a:solidFill>
                <a:schemeClr val="accent1">
                  <a:lumMod val="7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TotalTime>
  <Words>870</Words>
  <Application>Microsoft Office PowerPoint</Application>
  <PresentationFormat>Custom</PresentationFormat>
  <Paragraphs>152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Clear Sans Regular Bold</vt:lpstr>
      <vt:lpstr>Graphik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Amnbrish Tripathi</cp:lastModifiedBy>
  <cp:revision>49</cp:revision>
  <dcterms:created xsi:type="dcterms:W3CDTF">2006-08-16T00:00:00Z</dcterms:created>
  <dcterms:modified xsi:type="dcterms:W3CDTF">2024-02-10T06:05:48Z</dcterms:modified>
  <dc:identifier>DAEhDyfaYKE</dc:identifier>
</cp:coreProperties>
</file>