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5" r:id="rId3"/>
    <p:sldId id="260" r:id="rId4"/>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94EAE-79F2-4453-98E7-8DC8A563AF21}"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2B433-628F-4824-ADAE-99DBA33BC50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2f21ab6bcb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21ab6bcb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2f21ab6bcb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21ab6bcb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2f21ab6bcb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21ab6bcb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g2f21ab6bcb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f21ab6bcb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230D7D-E179-4647-AF43-A29DC324F1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230D7D-E179-4647-AF43-A29DC324F1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230D7D-E179-4647-AF43-A29DC324F1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1">
  <p:cSld name="Title slide 1 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fld>
            <a:endParaRPr lang="en-GB"/>
          </a:p>
        </p:txBody>
      </p:sp>
      <p:pic>
        <p:nvPicPr>
          <p:cNvPr id="66" name="Google Shape;66;p15"/>
          <p:cNvPicPr preferRelativeResize="0"/>
          <p:nvPr/>
        </p:nvPicPr>
        <p:blipFill>
          <a:blip r:embed="rId2"/>
          <a:stretch>
            <a:fillRect/>
          </a:stretch>
        </p:blipFill>
        <p:spPr>
          <a:xfrm>
            <a:off x="2467" y="1"/>
            <a:ext cx="12187067" cy="692646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1 1 1">
  <p:cSld name="Title slide 1 1 1 1">
    <p:spTree>
      <p:nvGrpSpPr>
        <p:cNvPr id="1" name="Shape 67"/>
        <p:cNvGrpSpPr/>
        <p:nvPr/>
      </p:nvGrpSpPr>
      <p:grpSpPr>
        <a:xfrm>
          <a:off x="0" y="0"/>
          <a:ext cx="0" cy="0"/>
          <a:chOff x="0" y="0"/>
          <a:chExt cx="0" cy="0"/>
        </a:xfrm>
      </p:grpSpPr>
      <p:sp>
        <p:nvSpPr>
          <p:cNvPr id="68" name="Google Shape;68;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fld>
            <a:endParaRPr lang="en-GB"/>
          </a:p>
        </p:txBody>
      </p:sp>
      <p:pic>
        <p:nvPicPr>
          <p:cNvPr id="69" name="Google Shape;69;p16"/>
          <p:cNvPicPr preferRelativeResize="0"/>
          <p:nvPr/>
        </p:nvPicPr>
        <p:blipFill>
          <a:blip r:embed="rId2"/>
          <a:stretch>
            <a:fillRect/>
          </a:stretch>
        </p:blipFill>
        <p:spPr>
          <a:xfrm>
            <a:off x="0" y="-3172"/>
            <a:ext cx="12192000" cy="686433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3230D7D-E179-4647-AF43-A29DC324F1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230D7D-E179-4647-AF43-A29DC324F1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230D7D-E179-4647-AF43-A29DC324F11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3230D7D-E179-4647-AF43-A29DC324F11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3230D7D-E179-4647-AF43-A29DC324F11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230D7D-E179-4647-AF43-A29DC324F11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30D7D-E179-4647-AF43-A29DC324F11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230D7D-E179-4647-AF43-A29DC324F11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230D7D-E179-4647-AF43-A29DC324F11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D0A40-9D59-4307-B6E0-03B0DF68889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30D7D-E179-4647-AF43-A29DC324F11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D0A40-9D59-4307-B6E0-03B0DF68889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microsoft.com/office/2007/relationships/hdphoto" Target="../media/image5.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endParaRPr lang="en-US"/>
          </a:p>
        </p:txBody>
      </p:sp>
      <p:sp>
        <p:nvSpPr>
          <p:cNvPr id="5" name="Subtitle 4"/>
          <p:cNvSpPr>
            <a:spLocks noGrp="1"/>
          </p:cNvSpPr>
          <p:nvPr>
            <p:ph type="subTitle" idx="1"/>
          </p:nvPr>
        </p:nvSpPr>
        <p:spPr/>
        <p:txBody>
          <a:bodyPr/>
          <a:p>
            <a:endParaRPr lang="en-US"/>
          </a:p>
        </p:txBody>
      </p:sp>
      <p:pic>
        <p:nvPicPr>
          <p:cNvPr id="74" name="Google Shape;74;p17"/>
          <p:cNvPicPr preferRelativeResize="0"/>
          <p:nvPr/>
        </p:nvPicPr>
        <p:blipFill>
          <a:blip r:embed="rId1"/>
          <a:stretch>
            <a:fillRect/>
          </a:stretch>
        </p:blipFill>
        <p:spPr>
          <a:xfrm>
            <a:off x="0" y="0"/>
            <a:ext cx="12192635"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Subtitle 2"/>
          <p:cNvSpPr txBox="1"/>
          <p:nvPr/>
        </p:nvSpPr>
        <p:spPr>
          <a:xfrm>
            <a:off x="819785" y="758825"/>
            <a:ext cx="10699750" cy="53397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IN" sz="32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rPr>
              <a:t>Title: </a:t>
            </a:r>
            <a:r>
              <a:rPr lang="en-IN" sz="32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Calisto MT" panose="02040603050505030304" pitchFamily="18" charset="0"/>
              </a:rPr>
              <a:t>Detecting freshness of a product</a:t>
            </a:r>
            <a:endParaRPr lang="en-IN" sz="32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Calisto MT" panose="02040603050505030304" pitchFamily="18" charset="0"/>
            </a:endParaRPr>
          </a:p>
          <a:p>
            <a:pPr marL="0" indent="0" algn="l">
              <a:buNone/>
            </a:pPr>
            <a:r>
              <a:rPr lang="en-US" altLang="en-IN" sz="32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rPr>
              <a:t>Team Name</a:t>
            </a:r>
            <a:r>
              <a:rPr lang="en-IN" sz="32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rPr>
              <a:t>:  </a:t>
            </a:r>
            <a:r>
              <a:rPr 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rPr>
              <a:t>405 found</a:t>
            </a:r>
            <a:endParaRPr 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endParaRPr>
          </a:p>
          <a:p>
            <a:pPr marL="0" indent="0" algn="l">
              <a:buNone/>
            </a:pPr>
            <a:r>
              <a:rPr lang="en-IN" sz="32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rPr>
              <a:t>College/University: </a:t>
            </a:r>
            <a:r>
              <a:rPr 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rPr>
              <a:t>Kalinga Institute of Industrial Technology, Odisha.</a:t>
            </a:r>
            <a:endParaRPr 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endParaRPr>
          </a:p>
          <a:p>
            <a:pPr marL="0" indent="0" algn="l">
              <a:buNone/>
            </a:pPr>
            <a:r>
              <a:rPr lang="en-IN" sz="32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rPr>
              <a:t>Date of Submission: </a:t>
            </a:r>
            <a:r>
              <a:rPr lang="en-US" altLang="en-IN" sz="32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rPr>
              <a:t>20.10.2024</a:t>
            </a:r>
            <a:endParaRPr lang="en-IN" sz="32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latin typeface="Bahnschrift Light Condensed" panose="020B0502040204020203" pitchFamily="34" charset="0"/>
            </a:endParaRPr>
          </a:p>
          <a:p>
            <a:r>
              <a:rPr lang="en-IN" dirty="0">
                <a:effectLst>
                  <a:glow rad="63500">
                    <a:schemeClr val="accent1">
                      <a:satMod val="175000"/>
                      <a:alpha val="40000"/>
                    </a:schemeClr>
                  </a:glow>
                  <a:outerShdw blurRad="50800" dist="38100" dir="10800000" algn="r" rotWithShape="0">
                    <a:prstClr val="black">
                      <a:alpha val="40000"/>
                    </a:prstClr>
                  </a:outerShdw>
                </a:effectLst>
              </a:rPr>
              <a:t> </a:t>
            </a:r>
            <a:endParaRPr lang="en-IN" dirty="0">
              <a:effectLst>
                <a:glow rad="63500">
                  <a:schemeClr val="accent1">
                    <a:satMod val="175000"/>
                    <a:alpha val="40000"/>
                  </a:schemeClr>
                </a:glow>
                <a:outerShdw blurRad="50800" dist="38100" dir="10800000" algn="r" rotWithShape="0">
                  <a:prstClr val="black">
                    <a:alpha val="40000"/>
                  </a:prstClr>
                </a:outerShdw>
              </a:effectLst>
            </a:endParaRPr>
          </a:p>
        </p:txBody>
      </p:sp>
      <p:graphicFrame>
        <p:nvGraphicFramePr>
          <p:cNvPr id="3" name="Table 2"/>
          <p:cNvGraphicFramePr>
            <a:graphicFrameLocks noGrp="1"/>
          </p:cNvGraphicFramePr>
          <p:nvPr/>
        </p:nvGraphicFramePr>
        <p:xfrm>
          <a:off x="990108" y="3710227"/>
          <a:ext cx="9950450" cy="1747520"/>
        </p:xfrm>
        <a:graphic>
          <a:graphicData uri="http://schemas.openxmlformats.org/drawingml/2006/table">
            <a:tbl>
              <a:tblPr firstRow="1" bandRow="1">
                <a:tableStyleId>{073A0DAA-6AF3-43AB-8588-CEC1D06C72B9}</a:tableStyleId>
              </a:tblPr>
              <a:tblGrid>
                <a:gridCol w="4127500"/>
                <a:gridCol w="5822674"/>
              </a:tblGrid>
              <a:tr h="436873">
                <a:tc>
                  <a:txBody>
                    <a:bodyPr/>
                    <a:lstStyle/>
                    <a:p>
                      <a:pPr algn="ctr"/>
                      <a:r>
                        <a:rPr lang="en-IN" dirty="0">
                          <a:effectLst>
                            <a:glow rad="63500">
                              <a:schemeClr val="accent1">
                                <a:satMod val="175000"/>
                                <a:alpha val="40000"/>
                              </a:schemeClr>
                            </a:glow>
                          </a:effectLst>
                        </a:rPr>
                        <a:t>Team Members</a:t>
                      </a:r>
                      <a:r>
                        <a:rPr lang="en-US" altLang="en-IN" dirty="0">
                          <a:effectLst>
                            <a:glow rad="63500">
                              <a:schemeClr val="accent1">
                                <a:satMod val="175000"/>
                                <a:alpha val="40000"/>
                              </a:schemeClr>
                            </a:glow>
                          </a:effectLst>
                        </a:rPr>
                        <a:t> </a:t>
                      </a:r>
                      <a:endParaRPr lang="en-US" altLang="en-IN" dirty="0">
                        <a:effectLst>
                          <a:glow rad="63500">
                            <a:schemeClr val="accent1">
                              <a:satMod val="175000"/>
                              <a:alpha val="40000"/>
                            </a:schemeClr>
                          </a:glow>
                        </a:effectLst>
                      </a:endParaRPr>
                    </a:p>
                  </a:txBody>
                  <a:tcPr/>
                </a:tc>
                <a:tc>
                  <a:txBody>
                    <a:bodyPr/>
                    <a:lstStyle/>
                    <a:p>
                      <a:pPr algn="ctr"/>
                      <a:r>
                        <a:rPr lang="en-IN" dirty="0">
                          <a:effectLst>
                            <a:glow rad="63500">
                              <a:schemeClr val="accent1">
                                <a:satMod val="175000"/>
                                <a:alpha val="40000"/>
                              </a:schemeClr>
                            </a:glow>
                          </a:effectLst>
                        </a:rPr>
                        <a:t>Roles</a:t>
                      </a:r>
                      <a:endParaRPr lang="en-IN" dirty="0">
                        <a:effectLst>
                          <a:glow rad="63500">
                            <a:schemeClr val="accent1">
                              <a:satMod val="175000"/>
                              <a:alpha val="40000"/>
                            </a:schemeClr>
                          </a:glow>
                        </a:effectLst>
                      </a:endParaRPr>
                    </a:p>
                  </a:txBody>
                  <a:tcPr/>
                </a:tc>
              </a:tr>
              <a:tr h="436880">
                <a:tc>
                  <a:txBody>
                    <a:bodyPr/>
                    <a:lstStyle/>
                    <a:p>
                      <a:pPr algn="just"/>
                      <a:r>
                        <a:rPr lang="en-IN" dirty="0">
                          <a:effectLst/>
                          <a:latin typeface="Book Antiqua" panose="02040602050305030304" pitchFamily="18" charset="0"/>
                        </a:rPr>
                        <a:t>1. </a:t>
                      </a:r>
                      <a:r>
                        <a:rPr lang="en-IN" dirty="0" err="1">
                          <a:effectLst/>
                          <a:latin typeface="Book Antiqua" panose="02040602050305030304" pitchFamily="18" charset="0"/>
                        </a:rPr>
                        <a:t>Kaustabh</a:t>
                      </a:r>
                      <a:r>
                        <a:rPr lang="en-IN" dirty="0">
                          <a:effectLst/>
                          <a:latin typeface="Book Antiqua" panose="02040602050305030304" pitchFamily="18" charset="0"/>
                        </a:rPr>
                        <a:t> Shit</a:t>
                      </a:r>
                      <a:endParaRPr lang="en-IN" dirty="0">
                        <a:effectLst/>
                        <a:latin typeface="Book Antiqua" panose="02040602050305030304" pitchFamily="18" charset="0"/>
                      </a:endParaRPr>
                    </a:p>
                  </a:txBody>
                  <a:tcPr/>
                </a:tc>
                <a:tc>
                  <a:txBody>
                    <a:bodyPr/>
                    <a:lstStyle/>
                    <a:p>
                      <a:r>
                        <a:rPr lang="en-US" altLang="en-IN"/>
                        <a:t>Python Code, Project Research</a:t>
                      </a:r>
                      <a:endParaRPr lang="en-US" altLang="en-IN"/>
                    </a:p>
                  </a:txBody>
                  <a:tcPr/>
                </a:tc>
              </a:tr>
              <a:tr h="436880">
                <a:tc>
                  <a:txBody>
                    <a:bodyPr/>
                    <a:lstStyle/>
                    <a:p>
                      <a:pPr algn="just"/>
                      <a:r>
                        <a:rPr lang="en-IN" dirty="0">
                          <a:latin typeface="Book Antiqua" panose="02040602050305030304" pitchFamily="18" charset="0"/>
                        </a:rPr>
                        <a:t>2. Ranita Tripathy</a:t>
                      </a:r>
                      <a:endParaRPr lang="en-IN" dirty="0">
                        <a:latin typeface="Book Antiqua" panose="02040602050305030304" pitchFamily="18" charset="0"/>
                      </a:endParaRPr>
                    </a:p>
                  </a:txBody>
                  <a:tcPr/>
                </a:tc>
                <a:tc>
                  <a:txBody>
                    <a:bodyPr/>
                    <a:lstStyle/>
                    <a:p>
                      <a:r>
                        <a:rPr lang="en-US" altLang="en-IN"/>
                        <a:t>Video Explanation, Research</a:t>
                      </a:r>
                      <a:endParaRPr lang="en-US" altLang="en-IN"/>
                    </a:p>
                  </a:txBody>
                  <a:tcPr/>
                </a:tc>
              </a:tr>
              <a:tr h="436873">
                <a:tc>
                  <a:txBody>
                    <a:bodyPr/>
                    <a:lstStyle/>
                    <a:p>
                      <a:pPr algn="just"/>
                      <a:r>
                        <a:rPr lang="en-IN" dirty="0">
                          <a:latin typeface="Book Antiqua" panose="02040602050305030304" pitchFamily="18" charset="0"/>
                        </a:rPr>
                        <a:t>3. Deep Saha</a:t>
                      </a:r>
                      <a:endParaRPr lang="en-IN" dirty="0">
                        <a:latin typeface="Book Antiqua" panose="02040602050305030304" pitchFamily="18" charset="0"/>
                      </a:endParaRPr>
                    </a:p>
                  </a:txBody>
                  <a:tcPr/>
                </a:tc>
                <a:tc>
                  <a:txBody>
                    <a:bodyPr/>
                    <a:lstStyle/>
                    <a:p>
                      <a:r>
                        <a:rPr lang="en-US" altLang="en-IN" dirty="0"/>
                        <a:t>PPT, OCR Code, Jupyter Notebook</a:t>
                      </a:r>
                      <a:endParaRPr lang="en-US" altLang="en-IN"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12" name="Google Shape;74;p17"/>
          <p:cNvPicPr preferRelativeResize="0"/>
          <p:nvPr/>
        </p:nvPicPr>
        <p:blipFill rotWithShape="1">
          <a:blip r:embed="rId1">
            <a:extLst>
              <a:ext uri="{BEBA8EAE-BF5A-486C-A8C5-ECC9F3942E4B}">
                <a14:imgProps xmlns:a14="http://schemas.microsoft.com/office/drawing/2010/main">
                  <a14:imgLayer r:embed="rId2">
                    <a14:imgEffect>
                      <a14:brightnessContrast bright="-61000" contrast="16000"/>
                    </a14:imgEffect>
                  </a14:imgLayer>
                </a14:imgProps>
              </a:ext>
            </a:extLst>
          </a:blip>
          <a:srcRect l="29949" t="24487" r="30430" b="26877"/>
          <a:stretch>
            <a:fillRect/>
          </a:stretch>
        </p:blipFill>
        <p:spPr>
          <a:xfrm>
            <a:off x="724618" y="120770"/>
            <a:ext cx="10964173" cy="6297283"/>
          </a:xfrm>
          <a:prstGeom prst="rect">
            <a:avLst/>
          </a:prstGeom>
          <a:noFill/>
          <a:ln>
            <a:noFill/>
          </a:ln>
        </p:spPr>
      </p:pic>
      <p:sp>
        <p:nvSpPr>
          <p:cNvPr id="2" name="TextBox 1"/>
          <p:cNvSpPr txBox="1"/>
          <p:nvPr/>
        </p:nvSpPr>
        <p:spPr>
          <a:xfrm>
            <a:off x="664233" y="439947"/>
            <a:ext cx="3033138" cy="523220"/>
          </a:xfrm>
          <a:prstGeom prst="rect">
            <a:avLst/>
          </a:prstGeom>
          <a:noFill/>
        </p:spPr>
        <p:txBody>
          <a:bodyPr wrap="none" rtlCol="0">
            <a:spAutoFit/>
          </a:bodyPr>
          <a:lstStyle/>
          <a:p>
            <a:r>
              <a:rPr lang="en-IN" sz="2800" dirty="0">
                <a:solidFill>
                  <a:schemeClr val="bg1"/>
                </a:solidFill>
                <a:effectLst>
                  <a:glow rad="101600">
                    <a:schemeClr val="accent1">
                      <a:satMod val="175000"/>
                      <a:alpha val="40000"/>
                    </a:schemeClr>
                  </a:glow>
                  <a:outerShdw blurRad="50800" dist="38100" dir="18900000" algn="bl" rotWithShape="0">
                    <a:prstClr val="black">
                      <a:alpha val="40000"/>
                    </a:prstClr>
                  </a:outerShdw>
                </a:effectLst>
              </a:rPr>
              <a:t>Executive Summary</a:t>
            </a:r>
            <a:endParaRPr lang="en-IN" sz="2800" dirty="0">
              <a:solidFill>
                <a:schemeClr val="bg1"/>
              </a:solidFill>
              <a:effectLst>
                <a:glow rad="101600">
                  <a:schemeClr val="accent1">
                    <a:satMod val="175000"/>
                    <a:alpha val="40000"/>
                  </a:schemeClr>
                </a:glow>
                <a:outerShdw blurRad="50800" dist="38100" dir="18900000" algn="bl" rotWithShape="0">
                  <a:prstClr val="black">
                    <a:alpha val="40000"/>
                  </a:prstClr>
                </a:outerShdw>
              </a:effectLst>
            </a:endParaRPr>
          </a:p>
        </p:txBody>
      </p:sp>
      <p:sp>
        <p:nvSpPr>
          <p:cNvPr id="3" name="TextBox 2"/>
          <p:cNvSpPr txBox="1"/>
          <p:nvPr/>
        </p:nvSpPr>
        <p:spPr>
          <a:xfrm>
            <a:off x="664233" y="1305341"/>
            <a:ext cx="11102197" cy="4247317"/>
          </a:xfrm>
          <a:prstGeom prst="rect">
            <a:avLst/>
          </a:prstGeom>
          <a:noFill/>
        </p:spPr>
        <p:txBody>
          <a:bodyPr wrap="square" rtlCol="0">
            <a:spAutoFit/>
          </a:bodyPr>
          <a:lstStyle/>
          <a:p>
            <a:pPr algn="just"/>
            <a:r>
              <a:rPr lang="en-US" dirty="0">
                <a:solidFill>
                  <a:schemeClr val="bg1"/>
                </a:solidFill>
                <a:effectLst>
                  <a:glow rad="101600">
                    <a:schemeClr val="accent1">
                      <a:satMod val="175000"/>
                      <a:alpha val="40000"/>
                    </a:schemeClr>
                  </a:glow>
                  <a:outerShdw blurRad="50800" dist="38100" dir="18900000" algn="bl" rotWithShape="0">
                    <a:prstClr val="black">
                      <a:alpha val="40000"/>
                    </a:prstClr>
                  </a:outerShdw>
                </a:effectLst>
              </a:rPr>
              <a:t>The OCR-based product expiration date detection application offers a valuable solution for businesses and individuals seeking to optimize inventory management and promote food safety. By leveraging OCR technology, the application can provide accurate and efficient information, contributing to a more sustainable and waste-free environment.</a:t>
            </a:r>
            <a:endParaRPr lang="en-US" dirty="0">
              <a:solidFill>
                <a:schemeClr val="bg1"/>
              </a:solidFill>
              <a:effectLst>
                <a:glow rad="101600">
                  <a:schemeClr val="accent1">
                    <a:satMod val="175000"/>
                    <a:alpha val="40000"/>
                  </a:schemeClr>
                </a:glow>
                <a:outerShdw blurRad="50800" dist="38100" dir="18900000" algn="bl" rotWithShape="0">
                  <a:prstClr val="black">
                    <a:alpha val="40000"/>
                  </a:prstClr>
                </a:outerShdw>
              </a:effectLst>
            </a:endParaRPr>
          </a:p>
          <a:p>
            <a:pPr algn="just"/>
            <a:endParaRPr lang="en-US" dirty="0">
              <a:solidFill>
                <a:schemeClr val="bg1"/>
              </a:solidFill>
              <a:effectLst>
                <a:glow rad="101600">
                  <a:schemeClr val="accent1">
                    <a:satMod val="175000"/>
                    <a:alpha val="40000"/>
                  </a:schemeClr>
                </a:glow>
                <a:outerShdw blurRad="50800" dist="38100" dir="18900000" algn="bl" rotWithShape="0">
                  <a:prstClr val="black">
                    <a:alpha val="40000"/>
                  </a:prstClr>
                </a:outerShdw>
              </a:effectLst>
            </a:endParaRPr>
          </a:p>
          <a:p>
            <a:pPr algn="just"/>
            <a:r>
              <a:rPr lang="en-US" dirty="0">
                <a:solidFill>
                  <a:schemeClr val="bg1"/>
                </a:solidFill>
                <a:effectLst>
                  <a:glow rad="101600">
                    <a:schemeClr val="accent1">
                      <a:satMod val="175000"/>
                      <a:alpha val="40000"/>
                    </a:schemeClr>
                  </a:glow>
                  <a:outerShdw blurRad="50800" dist="38100" dir="18900000" algn="bl" rotWithShape="0">
                    <a:prstClr val="black">
                      <a:alpha val="40000"/>
                    </a:prstClr>
                  </a:outerShdw>
                </a:effectLst>
              </a:rPr>
              <a:t>This project aims to develop an application capable of accurately extracting expiration dates from product images using Optical Character Recognition (OCR) techniques, which are first refined and enhanced by adjusting the image quality, sharpness &amp; reducing the noise so that the machine is able to process the text from the image correctly. Once the expiry date is extracted using OpenCV libraries, it is then validated using Data parsing and Time Zone Handling methods and then compared and gives an output whether the product is expired or not.</a:t>
            </a:r>
            <a:endParaRPr lang="en-US" dirty="0">
              <a:solidFill>
                <a:schemeClr val="bg1"/>
              </a:solidFill>
              <a:effectLst>
                <a:glow rad="101600">
                  <a:schemeClr val="accent1">
                    <a:satMod val="175000"/>
                    <a:alpha val="40000"/>
                  </a:schemeClr>
                </a:glow>
                <a:outerShdw blurRad="50800" dist="38100" dir="18900000" algn="bl" rotWithShape="0">
                  <a:prstClr val="black">
                    <a:alpha val="40000"/>
                  </a:prstClr>
                </a:outerShdw>
              </a:effectLst>
            </a:endParaRPr>
          </a:p>
          <a:p>
            <a:pPr algn="just"/>
            <a:endParaRPr lang="en-US" dirty="0">
              <a:solidFill>
                <a:schemeClr val="bg1"/>
              </a:solidFill>
              <a:effectLst>
                <a:glow rad="101600">
                  <a:schemeClr val="accent1">
                    <a:satMod val="175000"/>
                    <a:alpha val="40000"/>
                  </a:schemeClr>
                </a:glow>
                <a:outerShdw blurRad="50800" dist="38100" dir="18900000" algn="bl" rotWithShape="0">
                  <a:prstClr val="black">
                    <a:alpha val="40000"/>
                  </a:prstClr>
                </a:outerShdw>
              </a:effectLst>
            </a:endParaRPr>
          </a:p>
          <a:p>
            <a:pPr algn="just"/>
            <a:r>
              <a:rPr lang="en-US" dirty="0">
                <a:solidFill>
                  <a:schemeClr val="bg1"/>
                </a:solidFill>
                <a:effectLst>
                  <a:glow rad="101600">
                    <a:schemeClr val="accent1">
                      <a:satMod val="175000"/>
                      <a:alpha val="40000"/>
                    </a:schemeClr>
                  </a:glow>
                  <a:outerShdw blurRad="50800" dist="38100" dir="18900000" algn="bl" rotWithShape="0">
                    <a:prstClr val="black">
                      <a:alpha val="40000"/>
                    </a:prstClr>
                  </a:outerShdw>
                </a:effectLst>
              </a:rPr>
              <a:t>This project offers a valuable tool for promoting sustainability and preventing the consumption of expired products. In retail and warehouse environments, it can streamline inventory management by automatically tracking product expiration dates. For individuals, it can aid in personal organization and food waste prevention by providing timely reminders about product expiration. In the realm of food safety, the application can help ensure that products are consumed within their safe shelf life, reducing the risk of foodborne illnesses.</a:t>
            </a:r>
            <a:endParaRPr lang="en-US" dirty="0">
              <a:solidFill>
                <a:schemeClr val="bg1"/>
              </a:solidFill>
              <a:effectLst>
                <a:glow rad="101600">
                  <a:schemeClr val="accent1">
                    <a:satMod val="175000"/>
                    <a:alpha val="40000"/>
                  </a:schemeClr>
                </a:glow>
                <a:outerShdw blurRad="50800" dist="38100" dir="18900000" algn="bl" rotWithShape="0">
                  <a:prstClr val="black">
                    <a:alpha val="40000"/>
                  </a:prstClr>
                </a:outerShdw>
              </a:effectLst>
            </a:endParaRPr>
          </a:p>
        </p:txBody>
      </p:sp>
      <p:sp>
        <p:nvSpPr>
          <p:cNvPr id="5" name="Rectangle 2"/>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TextBox 1"/>
          <p:cNvSpPr txBox="1"/>
          <p:nvPr/>
        </p:nvSpPr>
        <p:spPr>
          <a:xfrm>
            <a:off x="544901" y="863531"/>
            <a:ext cx="11005869" cy="2031325"/>
          </a:xfrm>
          <a:prstGeom prst="rect">
            <a:avLst/>
          </a:prstGeom>
          <a:noFill/>
        </p:spPr>
        <p:txBody>
          <a:bodyPr wrap="square" rtlCol="0">
            <a:spAutoFit/>
          </a:bodyPr>
          <a:lstStyle/>
          <a:p>
            <a:pPr algn="just"/>
            <a:r>
              <a:rPr lang="en-US" dirty="0">
                <a:solidFill>
                  <a:schemeClr val="bg1"/>
                </a:solidFill>
                <a:effectLst>
                  <a:glow rad="63500">
                    <a:schemeClr val="accent1">
                      <a:satMod val="175000"/>
                      <a:alpha val="40000"/>
                    </a:schemeClr>
                  </a:glow>
                  <a:outerShdw blurRad="50800" dist="38100" dir="10800000" algn="r" rotWithShape="0">
                    <a:prstClr val="black">
                      <a:alpha val="40000"/>
                    </a:prstClr>
                  </a:outerShdw>
                </a:effectLst>
              </a:rPr>
              <a:t>In this project we have used OCR technology which enables computers to recognize and extract text from images and extract crucial information, such as expiry dates, info on the product and much more. For Image Enhancement, techniques like Noise Reduction, Contrast Adjustment, and Sharpening to improve image quality &amp; ROI Detection which identifies the specific area on the image where the expiration date is most likely located. Text Extraction using OCR libraries like Tesseract, OpenCV to extract text from the identified ROI. Date Parsing to analyze the extracted text to identify the expiration date format and parse it into a structured data format and comparing the date with the current date to determine if the product has expired and then printing the result.</a:t>
            </a:r>
            <a:endParaRPr 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endParaRPr>
          </a:p>
        </p:txBody>
      </p:sp>
      <p:sp>
        <p:nvSpPr>
          <p:cNvPr id="3" name="TextBox 2"/>
          <p:cNvSpPr txBox="1"/>
          <p:nvPr/>
        </p:nvSpPr>
        <p:spPr>
          <a:xfrm>
            <a:off x="544901" y="250428"/>
            <a:ext cx="3010183" cy="523220"/>
          </a:xfrm>
          <a:prstGeom prst="rect">
            <a:avLst/>
          </a:prstGeom>
          <a:noFill/>
        </p:spPr>
        <p:txBody>
          <a:bodyPr wrap="none" rtlCol="0">
            <a:spAutoFit/>
          </a:bodyPr>
          <a:lstStyle/>
          <a:p>
            <a:r>
              <a:rPr lang="en-IN" sz="28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rPr>
              <a:t>Technical Approach</a:t>
            </a:r>
            <a:endParaRPr lang="en-IN" sz="2800" dirty="0">
              <a:solidFill>
                <a:schemeClr val="bg1"/>
              </a:solidFill>
              <a:effectLst>
                <a:glow rad="63500">
                  <a:schemeClr val="accent1">
                    <a:satMod val="175000"/>
                    <a:alpha val="40000"/>
                  </a:schemeClr>
                </a:glow>
                <a:outerShdw blurRad="50800" dist="38100" dir="10800000" algn="r" rotWithShape="0">
                  <a:prstClr val="black">
                    <a:alpha val="40000"/>
                  </a:prstClr>
                </a:outerShdw>
              </a:effectLst>
            </a:endParaRPr>
          </a:p>
        </p:txBody>
      </p:sp>
      <p:grpSp>
        <p:nvGrpSpPr>
          <p:cNvPr id="11" name="Group 10"/>
          <p:cNvGrpSpPr/>
          <p:nvPr/>
        </p:nvGrpSpPr>
        <p:grpSpPr>
          <a:xfrm>
            <a:off x="601696" y="2984740"/>
            <a:ext cx="3357830" cy="3312544"/>
            <a:chOff x="672860" y="3071004"/>
            <a:chExt cx="3260785" cy="3370355"/>
          </a:xfrm>
        </p:grpSpPr>
        <p:sp>
          <p:nvSpPr>
            <p:cNvPr id="5" name="Rectangle: Diagonal Corners Rounded 4"/>
            <p:cNvSpPr/>
            <p:nvPr/>
          </p:nvSpPr>
          <p:spPr>
            <a:xfrm>
              <a:off x="672860" y="3071004"/>
              <a:ext cx="3260785" cy="3370355"/>
            </a:xfrm>
            <a:prstGeom prst="round2DiagRect">
              <a:avLst/>
            </a:prstGeom>
            <a:ln w="38100">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Rounded Corners 3"/>
            <p:cNvSpPr/>
            <p:nvPr/>
          </p:nvSpPr>
          <p:spPr>
            <a:xfrm>
              <a:off x="849700" y="3158445"/>
              <a:ext cx="2907103" cy="3195472"/>
            </a:xfrm>
            <a:prstGeom prst="roundRect">
              <a:avLst/>
            </a:prstGeom>
            <a:ln w="28575">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spcAft>
                  <a:spcPts val="400"/>
                </a:spcAft>
              </a:pPr>
              <a:r>
                <a:rPr lang="en-IN" b="1" u="sng" dirty="0">
                  <a:effectLst>
                    <a:glow rad="63500">
                      <a:schemeClr val="accent1">
                        <a:satMod val="175000"/>
                        <a:alpha val="40000"/>
                      </a:schemeClr>
                    </a:glow>
                    <a:outerShdw blurRad="50800" dist="38100" dir="10800000" algn="r" rotWithShape="0">
                      <a:prstClr val="black">
                        <a:alpha val="40000"/>
                      </a:prstClr>
                    </a:outerShdw>
                  </a:effectLst>
                  <a:latin typeface="Bell MT" panose="02020503060305020303" pitchFamily="18" charset="0"/>
                </a:rPr>
                <a:t>Hardware Specification</a:t>
              </a:r>
              <a:endParaRPr lang="en-IN" b="1" u="sng" dirty="0">
                <a:effectLst>
                  <a:glow rad="63500">
                    <a:schemeClr val="accent1">
                      <a:satMod val="175000"/>
                      <a:alpha val="40000"/>
                    </a:schemeClr>
                  </a:glow>
                  <a:outerShdw blurRad="50800" dist="38100" dir="10800000" algn="r" rotWithShape="0">
                    <a:prstClr val="black">
                      <a:alpha val="40000"/>
                    </a:prstClr>
                  </a:outerShdw>
                </a:effectLst>
                <a:latin typeface="Bell MT" panose="02020503060305020303" pitchFamily="18" charset="0"/>
              </a:endParaRPr>
            </a:p>
            <a:p>
              <a:pPr marL="285750" indent="-285750">
                <a:buFont typeface="Arial" panose="020B0604020202020204" pitchFamily="34" charset="0"/>
                <a:buChar char="•"/>
              </a:pPr>
              <a:r>
                <a:rPr lang="en-IN" sz="1450" dirty="0">
                  <a:effectLst>
                    <a:glow rad="63500">
                      <a:schemeClr val="accent1">
                        <a:satMod val="175000"/>
                        <a:alpha val="40000"/>
                      </a:schemeClr>
                    </a:glow>
                    <a:outerShdw blurRad="50800" dist="38100" dir="10800000" algn="r" rotWithShape="0">
                      <a:prstClr val="black">
                        <a:alpha val="40000"/>
                      </a:prstClr>
                    </a:outerShdw>
                  </a:effectLst>
                  <a:latin typeface="Bahnschrift SemiBold" panose="020B0502040204020203" pitchFamily="34" charset="0"/>
                </a:rPr>
                <a:t>Processor: Intel Core i3 or equivalent (dual-core or better)</a:t>
              </a:r>
              <a:endParaRPr lang="en-IN" sz="1450" dirty="0">
                <a:effectLst>
                  <a:glow rad="63500">
                    <a:schemeClr val="accent1">
                      <a:satMod val="175000"/>
                      <a:alpha val="40000"/>
                    </a:schemeClr>
                  </a:glow>
                  <a:outerShdw blurRad="50800" dist="38100" dir="10800000" algn="r" rotWithShape="0">
                    <a:prstClr val="black">
                      <a:alpha val="40000"/>
                    </a:prstClr>
                  </a:outerShdw>
                </a:effectLst>
                <a:latin typeface="Bahnschrift SemiBold" panose="020B0502040204020203" pitchFamily="34" charset="0"/>
              </a:endParaRPr>
            </a:p>
            <a:p>
              <a:pPr marL="285750" indent="-285750">
                <a:buFont typeface="Arial" panose="020B0604020202020204" pitchFamily="34" charset="0"/>
                <a:buChar char="•"/>
              </a:pPr>
              <a:r>
                <a:rPr lang="en-IN" sz="1450" dirty="0">
                  <a:effectLst>
                    <a:glow rad="63500">
                      <a:schemeClr val="accent1">
                        <a:satMod val="175000"/>
                        <a:alpha val="40000"/>
                      </a:schemeClr>
                    </a:glow>
                    <a:outerShdw blurRad="50800" dist="38100" dir="10800000" algn="r" rotWithShape="0">
                      <a:prstClr val="black">
                        <a:alpha val="40000"/>
                      </a:prstClr>
                    </a:outerShdw>
                  </a:effectLst>
                  <a:latin typeface="Bahnschrift SemiBold" panose="020B0502040204020203" pitchFamily="34" charset="0"/>
                </a:rPr>
                <a:t>RAM: 4GB or more</a:t>
              </a:r>
              <a:endParaRPr lang="en-IN" sz="1450" dirty="0">
                <a:effectLst>
                  <a:glow rad="63500">
                    <a:schemeClr val="accent1">
                      <a:satMod val="175000"/>
                      <a:alpha val="40000"/>
                    </a:schemeClr>
                  </a:glow>
                  <a:outerShdw blurRad="50800" dist="38100" dir="10800000" algn="r" rotWithShape="0">
                    <a:prstClr val="black">
                      <a:alpha val="40000"/>
                    </a:prstClr>
                  </a:outerShdw>
                </a:effectLst>
                <a:latin typeface="Bahnschrift SemiBold" panose="020B0502040204020203" pitchFamily="34" charset="0"/>
              </a:endParaRPr>
            </a:p>
            <a:p>
              <a:pPr marL="285750" indent="-285750">
                <a:buFont typeface="Arial" panose="020B0604020202020204" pitchFamily="34" charset="0"/>
                <a:buChar char="•"/>
              </a:pPr>
              <a:r>
                <a:rPr lang="en-IN" sz="1450" dirty="0">
                  <a:effectLst>
                    <a:glow rad="63500">
                      <a:schemeClr val="accent1">
                        <a:satMod val="175000"/>
                        <a:alpha val="40000"/>
                      </a:schemeClr>
                    </a:glow>
                    <a:outerShdw blurRad="50800" dist="38100" dir="10800000" algn="r" rotWithShape="0">
                      <a:prstClr val="black">
                        <a:alpha val="40000"/>
                      </a:prstClr>
                    </a:outerShdw>
                  </a:effectLst>
                  <a:latin typeface="Bahnschrift SemiBold" panose="020B0502040204020203" pitchFamily="34" charset="0"/>
                </a:rPr>
                <a:t>Storage: 10GB free space</a:t>
              </a:r>
              <a:endParaRPr lang="en-IN" sz="1450" dirty="0">
                <a:effectLst>
                  <a:glow rad="63500">
                    <a:schemeClr val="accent1">
                      <a:satMod val="175000"/>
                      <a:alpha val="40000"/>
                    </a:schemeClr>
                  </a:glow>
                  <a:outerShdw blurRad="50800" dist="38100" dir="10800000" algn="r" rotWithShape="0">
                    <a:prstClr val="black">
                      <a:alpha val="40000"/>
                    </a:prstClr>
                  </a:outerShdw>
                </a:effectLst>
                <a:latin typeface="Bahnschrift SemiBold" panose="020B0502040204020203" pitchFamily="34" charset="0"/>
              </a:endParaRPr>
            </a:p>
            <a:p>
              <a:pPr marL="285750" indent="-285750">
                <a:buFont typeface="Arial" panose="020B0604020202020204" pitchFamily="34" charset="0"/>
                <a:buChar char="•"/>
              </a:pPr>
              <a:r>
                <a:rPr lang="en-IN" sz="1450" dirty="0">
                  <a:effectLst>
                    <a:glow rad="63500">
                      <a:schemeClr val="accent1">
                        <a:satMod val="175000"/>
                        <a:alpha val="40000"/>
                      </a:schemeClr>
                    </a:glow>
                    <a:outerShdw blurRad="50800" dist="38100" dir="10800000" algn="r" rotWithShape="0">
                      <a:prstClr val="black">
                        <a:alpha val="40000"/>
                      </a:prstClr>
                    </a:outerShdw>
                  </a:effectLst>
                  <a:latin typeface="Bahnschrift SemiBold" panose="020B0502040204020203" pitchFamily="34" charset="0"/>
                </a:rPr>
                <a:t>Operating System: Windows 10, macOS, or Linux (Ubuntu, Debian, etc.)</a:t>
              </a:r>
              <a:endParaRPr lang="en-IN" sz="1450" dirty="0">
                <a:effectLst>
                  <a:glow rad="63500">
                    <a:schemeClr val="accent1">
                      <a:satMod val="175000"/>
                      <a:alpha val="40000"/>
                    </a:schemeClr>
                  </a:glow>
                  <a:outerShdw blurRad="50800" dist="38100" dir="10800000" algn="r" rotWithShape="0">
                    <a:prstClr val="black">
                      <a:alpha val="40000"/>
                    </a:prstClr>
                  </a:outerShdw>
                </a:effectLst>
                <a:latin typeface="Bahnschrift SemiBold" panose="020B0502040204020203" pitchFamily="34" charset="0"/>
              </a:endParaRPr>
            </a:p>
            <a:p>
              <a:pPr marL="285750" indent="-285750">
                <a:buFont typeface="Arial" panose="020B0604020202020204" pitchFamily="34" charset="0"/>
                <a:buChar char="•"/>
              </a:pPr>
              <a:r>
                <a:rPr lang="en-IN" sz="1450" dirty="0">
                  <a:effectLst>
                    <a:glow rad="63500">
                      <a:schemeClr val="accent1">
                        <a:satMod val="175000"/>
                        <a:alpha val="40000"/>
                      </a:schemeClr>
                    </a:glow>
                    <a:outerShdw blurRad="50800" dist="38100" dir="10800000" algn="r" rotWithShape="0">
                      <a:prstClr val="black">
                        <a:alpha val="40000"/>
                      </a:prstClr>
                    </a:outerShdw>
                  </a:effectLst>
                  <a:latin typeface="Bahnschrift SemiBold" panose="020B0502040204020203" pitchFamily="34" charset="0"/>
                </a:rPr>
                <a:t>Graphics Card: Integrated graphics (e.g., Intel HD Graphics)</a:t>
              </a:r>
              <a:endParaRPr lang="en-IN" sz="1450" dirty="0">
                <a:effectLst>
                  <a:glow rad="63500">
                    <a:schemeClr val="accent1">
                      <a:satMod val="175000"/>
                      <a:alpha val="40000"/>
                    </a:schemeClr>
                  </a:glow>
                  <a:outerShdw blurRad="50800" dist="38100" dir="10800000" algn="r" rotWithShape="0">
                    <a:prstClr val="black">
                      <a:alpha val="40000"/>
                    </a:prstClr>
                  </a:outerShdw>
                </a:effectLst>
                <a:latin typeface="Bahnschrift SemiBold" panose="020B0502040204020203" pitchFamily="34" charset="0"/>
              </a:endParaRPr>
            </a:p>
          </p:txBody>
        </p:sp>
      </p:grpSp>
      <p:grpSp>
        <p:nvGrpSpPr>
          <p:cNvPr id="10" name="Group 9"/>
          <p:cNvGrpSpPr/>
          <p:nvPr/>
        </p:nvGrpSpPr>
        <p:grpSpPr>
          <a:xfrm>
            <a:off x="4932045" y="3158490"/>
            <a:ext cx="6429375" cy="2680335"/>
            <a:chOff x="4931987" y="3158445"/>
            <a:chExt cx="6429375" cy="2531745"/>
          </a:xfrm>
        </p:grpSpPr>
        <p:sp>
          <p:nvSpPr>
            <p:cNvPr id="6" name="Frame 5"/>
            <p:cNvSpPr/>
            <p:nvPr/>
          </p:nvSpPr>
          <p:spPr>
            <a:xfrm>
              <a:off x="4931987" y="3158445"/>
              <a:ext cx="6429375" cy="2531745"/>
            </a:xfrm>
            <a:prstGeom prst="frame">
              <a:avLst/>
            </a:prstGeom>
            <a:ln w="38100">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5978106" y="3494406"/>
              <a:ext cx="5149970" cy="347883"/>
            </a:xfrm>
            <a:prstGeom prst="rect">
              <a:avLst/>
            </a:prstGeom>
            <a:noFill/>
          </p:spPr>
          <p:txBody>
            <a:bodyPr wrap="square" rtlCol="0">
              <a:spAutoFit/>
            </a:bodyPr>
            <a:lstStyle/>
            <a:p>
              <a:pPr algn="ctr"/>
              <a:r>
                <a:rPr 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rPr>
                <a:t>Items need to train the model are:</a:t>
              </a:r>
              <a:endParaRPr 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endParaRPr>
            </a:p>
          </p:txBody>
        </p:sp>
        <p:sp>
          <p:nvSpPr>
            <p:cNvPr id="8" name="TextBox 7"/>
            <p:cNvSpPr txBox="1"/>
            <p:nvPr/>
          </p:nvSpPr>
          <p:spPr>
            <a:xfrm>
              <a:off x="5485072" y="3886155"/>
              <a:ext cx="2535555" cy="1729740"/>
            </a:xfrm>
            <a:prstGeom prst="rect">
              <a:avLst/>
            </a:prstGeom>
            <a:noFill/>
          </p:spPr>
          <p:txBody>
            <a:bodyPr wrap="square" rtlCol="0">
              <a:noAutofit/>
            </a:bodyPr>
            <a:lstStyle/>
            <a:p>
              <a:r>
                <a:rPr 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rPr>
                <a:t>1.</a:t>
              </a:r>
              <a:r>
                <a:rPr lang="en-US" alt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rPr>
                <a:t> Labeled Dataset</a:t>
              </a:r>
              <a:endParaRPr lang="en-US" alt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endParaRPr>
            </a:p>
            <a:p>
              <a:r>
                <a:rPr 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rPr>
                <a:t>2.</a:t>
              </a:r>
              <a:r>
                <a:rPr lang="en-US" alt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rPr>
                <a:t> Diverse Data</a:t>
              </a:r>
              <a:endParaRPr lang="en-US" alt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endParaRPr>
            </a:p>
            <a:p>
              <a:r>
                <a:rPr 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rPr>
                <a:t>3.</a:t>
              </a:r>
              <a:r>
                <a:rPr lang="en-US" alt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rPr>
                <a:t> Text Annotations</a:t>
              </a:r>
              <a:endParaRPr lang="en-US" alt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endParaRPr>
            </a:p>
            <a:p>
              <a:r>
                <a:rPr 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rPr>
                <a:t>4.</a:t>
              </a:r>
              <a:r>
                <a:rPr lang="en-US" alt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rPr>
                <a:t> Preprocessing Tools</a:t>
              </a:r>
              <a:endParaRPr lang="en-US" alt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endParaRPr>
            </a:p>
            <a:p>
              <a:r>
                <a:rPr 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sym typeface="+mn-ea"/>
                </a:rPr>
                <a:t>5.</a:t>
              </a:r>
              <a:r>
                <a:rPr lang="en-US" alt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sym typeface="+mn-ea"/>
                </a:rPr>
                <a:t> OCR Libraries</a:t>
              </a:r>
              <a:endParaRPr lang="en-US" altLang="en-IN" dirty="0">
                <a:solidFill>
                  <a:schemeClr val="bg1"/>
                </a:solidFill>
                <a:effectLst>
                  <a:glow rad="63500">
                    <a:schemeClr val="accent1">
                      <a:satMod val="175000"/>
                      <a:alpha val="40000"/>
                    </a:schemeClr>
                  </a:glow>
                  <a:outerShdw blurRad="50800" dist="38100" dir="10800000" algn="r" rotWithShape="0">
                    <a:prstClr val="black">
                      <a:alpha val="40000"/>
                    </a:prstClr>
                  </a:outerShdw>
                </a:effectLst>
              </a:endParaRPr>
            </a:p>
          </p:txBody>
        </p:sp>
        <p:sp>
          <p:nvSpPr>
            <p:cNvPr id="9" name="TextBox 8"/>
            <p:cNvSpPr txBox="1"/>
            <p:nvPr/>
          </p:nvSpPr>
          <p:spPr>
            <a:xfrm>
              <a:off x="8116512" y="3886155"/>
              <a:ext cx="2756535" cy="1132418"/>
            </a:xfrm>
            <a:prstGeom prst="rect">
              <a:avLst/>
            </a:prstGeom>
            <a:noFill/>
          </p:spPr>
          <p:txBody>
            <a:bodyPr wrap="square" rtlCol="0">
              <a:spAutoFit/>
            </a:bodyPr>
            <a:lstStyle/>
            <a:p>
              <a:r>
                <a:rPr 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rPr>
                <a:t>6.</a:t>
              </a:r>
              <a:r>
                <a:rPr lang="en-US" alt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rPr>
                <a:t> Date Format Labels</a:t>
              </a:r>
              <a:endParaRPr lang="en-US" alt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endParaRPr>
            </a:p>
            <a:p>
              <a:r>
                <a:rPr 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rPr>
                <a:t>7.</a:t>
              </a:r>
              <a:r>
                <a:rPr lang="en-US" alt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rPr>
                <a:t> Training Scripts</a:t>
              </a:r>
              <a:endParaRPr lang="en-US" alt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endParaRPr>
            </a:p>
            <a:p>
              <a:r>
                <a:rPr 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rPr>
                <a:t>8.</a:t>
              </a:r>
              <a:r>
                <a:rPr lang="en-US" alt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rPr>
                <a:t> Evaluation Metrics</a:t>
              </a:r>
              <a:endParaRPr lang="en-US" alt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endParaRPr>
            </a:p>
            <a:p>
              <a:r>
                <a:rPr lang="en-US" alt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rPr>
                <a:t>9. Time-Based Annotations</a:t>
              </a:r>
              <a:endParaRPr lang="en-US" altLang="en-IN" dirty="0">
                <a:solidFill>
                  <a:schemeClr val="bg1"/>
                </a:solidFill>
                <a:effectLst>
                  <a:glow rad="63500">
                    <a:schemeClr val="accent1">
                      <a:satMod val="175000"/>
                      <a:alpha val="40000"/>
                    </a:schemeClr>
                  </a:glow>
                  <a:outerShdw blurRad="50800" dist="38100" dir="13500000" algn="br" rotWithShape="0">
                    <a:prstClr val="black">
                      <a:alpha val="40000"/>
                    </a:prst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3005</Words>
  <Application>WPS Presentation</Application>
  <PresentationFormat>Widescreen</PresentationFormat>
  <Paragraphs>54</Paragraphs>
  <Slides>5</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vt:i4>
      </vt:variant>
    </vt:vector>
  </HeadingPairs>
  <TitlesOfParts>
    <vt:vector size="18" baseType="lpstr">
      <vt:lpstr>Arial</vt:lpstr>
      <vt:lpstr>SimSun</vt:lpstr>
      <vt:lpstr>Wingdings</vt:lpstr>
      <vt:lpstr>Bahnschrift Light Condensed</vt:lpstr>
      <vt:lpstr>Calisto MT</vt:lpstr>
      <vt:lpstr>Book Antiqua</vt:lpstr>
      <vt:lpstr>Bell MT</vt:lpstr>
      <vt:lpstr>Bahnschrift SemiBold</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Saha</dc:creator>
  <cp:lastModifiedBy>Kaustabh Shit</cp:lastModifiedBy>
  <cp:revision>9</cp:revision>
  <dcterms:created xsi:type="dcterms:W3CDTF">2024-10-14T14:14:00Z</dcterms:created>
  <dcterms:modified xsi:type="dcterms:W3CDTF">2024-10-18T16:12:18Z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D001B74D02FE4BA88B1F6ED748462411_13</vt:lpwstr>
  </property>
  <property fmtid="{D5CDD505-2E9C-101B-9397-08002B2CF9AE}" pid="3" name="KSOProductBuildVer">
    <vt:lpwstr>1033-12.2.0.18586</vt:lpwstr>
  </property>
</Properties>
</file>