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015F43-4BEC-485C-AC9F-371C459AA63F}">
  <a:tblStyle styleId="{51015F43-4BEC-485C-AC9F-371C459AA63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8" name="Google Shape;418;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2" name="Google Shape;452;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8" name="Google Shape;458;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4" name="Google Shape;464;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1" name="Google Shape;471;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9" name="Google Shape;479;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2" name="Google Shape;492;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9" name="Google Shape;509;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Default"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a:latin typeface="Calibri"/>
                <a:ea typeface="Calibri"/>
                <a:cs typeface="Calibri"/>
                <a:sym typeface="Calibri"/>
              </a:defRPr>
            </a:lvl1pPr>
            <a:lvl2pPr marL="0" marR="0" lvl="1" indent="0" algn="r">
              <a:spcBef>
                <a:spcPts val="0"/>
              </a:spcBef>
              <a:buNone/>
              <a:defRPr>
                <a:latin typeface="Calibri"/>
                <a:ea typeface="Calibri"/>
                <a:cs typeface="Calibri"/>
                <a:sym typeface="Calibri"/>
              </a:defRPr>
            </a:lvl2pPr>
            <a:lvl3pPr marL="0" marR="0" lvl="2" indent="0" algn="r">
              <a:spcBef>
                <a:spcPts val="0"/>
              </a:spcBef>
              <a:buNone/>
              <a:defRPr>
                <a:latin typeface="Calibri"/>
                <a:ea typeface="Calibri"/>
                <a:cs typeface="Calibri"/>
                <a:sym typeface="Calibri"/>
              </a:defRPr>
            </a:lvl3pPr>
            <a:lvl4pPr marL="0" marR="0" lvl="3" indent="0" algn="r">
              <a:spcBef>
                <a:spcPts val="0"/>
              </a:spcBef>
              <a:buNone/>
              <a:defRPr>
                <a:latin typeface="Calibri"/>
                <a:ea typeface="Calibri"/>
                <a:cs typeface="Calibri"/>
                <a:sym typeface="Calibri"/>
              </a:defRPr>
            </a:lvl4pPr>
            <a:lvl5pPr marL="0" marR="0" lvl="4" indent="0" algn="r">
              <a:spcBef>
                <a:spcPts val="0"/>
              </a:spcBef>
              <a:buNone/>
              <a:defRPr>
                <a:latin typeface="Calibri"/>
                <a:ea typeface="Calibri"/>
                <a:cs typeface="Calibri"/>
                <a:sym typeface="Calibri"/>
              </a:defRPr>
            </a:lvl5pPr>
            <a:lvl6pPr marL="0" marR="0" lvl="5" indent="0" algn="r">
              <a:spcBef>
                <a:spcPts val="0"/>
              </a:spcBef>
              <a:buNone/>
              <a:defRPr>
                <a:latin typeface="Calibri"/>
                <a:ea typeface="Calibri"/>
                <a:cs typeface="Calibri"/>
                <a:sym typeface="Calibri"/>
              </a:defRPr>
            </a:lvl6pPr>
            <a:lvl7pPr marL="0" marR="0" lvl="6" indent="0" algn="r">
              <a:spcBef>
                <a:spcPts val="0"/>
              </a:spcBef>
              <a:buNone/>
              <a:defRPr>
                <a:latin typeface="Calibri"/>
                <a:ea typeface="Calibri"/>
                <a:cs typeface="Calibri"/>
                <a:sym typeface="Calibri"/>
              </a:defRPr>
            </a:lvl7pPr>
            <a:lvl8pPr marL="0" marR="0" lvl="7" indent="0" algn="r">
              <a:spcBef>
                <a:spcPts val="0"/>
              </a:spcBef>
              <a:buNone/>
              <a:defRPr>
                <a:latin typeface="Calibri"/>
                <a:ea typeface="Calibri"/>
                <a:cs typeface="Calibri"/>
                <a:sym typeface="Calibri"/>
              </a:defRPr>
            </a:lvl8pPr>
            <a:lvl9pPr marL="0" marR="0" lvl="8" indent="0" algn="r">
              <a:spcBef>
                <a:spcPts val="0"/>
              </a:spcBef>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200" b="0" i="0" u="none" strike="noStrike" cap="none">
              <a:solidFill>
                <a:srgbClr val="888888"/>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url.com/salesdashboard.php"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url.com/salesdashboard.php"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hackingenv.internshala.com/Insecure-Direct-Object-Reference/GET-Based-IDOR-in-URL-Variant-1/"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hyperlink" Target="http://hackingenv.internshala.com/Insecure-Direct-Object-Reference/GET-Based-IDOR-in-URL-Variant-1/bill.php?user_id=1438"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url1/backup/"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url2/profile_pictures/" TargetMode="External"/><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4"/>
          <p:cNvSpPr txBox="1">
            <a:spLocks noGrp="1"/>
          </p:cNvSpPr>
          <p:nvPr>
            <p:ph type="ctrTitle"/>
          </p:nvPr>
        </p:nvSpPr>
        <p:spPr>
          <a:xfrm>
            <a:off x="1567115" y="1467419"/>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dirty="0"/>
              <a:t>Hacking Environment Web Application</a:t>
            </a:r>
            <a:endParaRPr dirty="0"/>
          </a:p>
        </p:txBody>
      </p:sp>
      <p:sp>
        <p:nvSpPr>
          <p:cNvPr id="89" name="Google Shape;89;p14"/>
          <p:cNvSpPr txBox="1">
            <a:spLocks noGrp="1"/>
          </p:cNvSpPr>
          <p:nvPr>
            <p:ph type="subTitle" idx="1"/>
          </p:nvPr>
        </p:nvSpPr>
        <p:spPr>
          <a:xfrm>
            <a:off x="1567132" y="4103497"/>
            <a:ext cx="8808509" cy="156951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dirty="0"/>
              <a:t>Detailed Developer Report by tripati </a:t>
            </a:r>
            <a:endParaRPr dirty="0"/>
          </a:p>
        </p:txBody>
      </p:sp>
      <p:pic>
        <p:nvPicPr>
          <p:cNvPr id="90" name="Google Shape;90;p14" descr="https://internshala.com/static/images/common/internshala_logo.png"/>
          <p:cNvPicPr preferRelativeResize="0"/>
          <p:nvPr/>
        </p:nvPicPr>
        <p:blipFill rotWithShape="1">
          <a:blip r:embed="rId3">
            <a:alphaModFix/>
          </a:blip>
          <a:srcRect/>
          <a:stretch/>
        </p:blipFill>
        <p:spPr>
          <a:xfrm>
            <a:off x="3714753" y="257176"/>
            <a:ext cx="4762500" cy="1638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Proof of Concept (PoC)</a:t>
            </a:r>
            <a:endParaRPr/>
          </a:p>
        </p:txBody>
      </p:sp>
      <p:sp>
        <p:nvSpPr>
          <p:cNvPr id="153" name="Google Shape;153;p23"/>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Attacker can execute SQL commands as shown below. Here we have used the payload below to extract the database name and MySQL version information:</a:t>
            </a:r>
            <a:br>
              <a:rPr lang="en-US" sz="2000"/>
            </a:br>
            <a:r>
              <a:rPr lang="en-US" sz="2000"/>
              <a:t>house=abcd’ union select database(),version()--+</a:t>
            </a:r>
            <a:endParaRPr/>
          </a:p>
          <a:p>
            <a:pPr marL="0" lvl="0" indent="0" algn="l" rtl="0">
              <a:lnSpc>
                <a:spcPct val="90000"/>
              </a:lnSpc>
              <a:spcBef>
                <a:spcPts val="1000"/>
              </a:spcBef>
              <a:spcAft>
                <a:spcPts val="0"/>
              </a:spcAft>
              <a:buClr>
                <a:schemeClr val="dk1"/>
              </a:buClr>
              <a:buSzPts val="2000"/>
              <a:buNone/>
            </a:pPr>
            <a:endParaRPr sz="2000"/>
          </a:p>
        </p:txBody>
      </p:sp>
      <p:pic>
        <p:nvPicPr>
          <p:cNvPr id="154" name="Google Shape;154;p23"/>
          <p:cNvPicPr preferRelativeResize="0"/>
          <p:nvPr/>
        </p:nvPicPr>
        <p:blipFill rotWithShape="1">
          <a:blip r:embed="rId3">
            <a:alphaModFix/>
          </a:blip>
          <a:srcRect/>
          <a:stretch/>
        </p:blipFill>
        <p:spPr>
          <a:xfrm>
            <a:off x="1344912" y="2022385"/>
            <a:ext cx="8161398" cy="44306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PoC – Attacker can dump arbitrary data</a:t>
            </a:r>
            <a:endParaRPr/>
          </a:p>
        </p:txBody>
      </p:sp>
      <p:sp>
        <p:nvSpPr>
          <p:cNvPr id="160" name="Google Shape;160;p24"/>
          <p:cNvSpPr txBox="1">
            <a:spLocks noGrp="1"/>
          </p:cNvSpPr>
          <p:nvPr>
            <p:ph type="body" idx="1"/>
          </p:nvPr>
        </p:nvSpPr>
        <p:spPr>
          <a:xfrm>
            <a:off x="838200" y="1577081"/>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FF0000"/>
              </a:buClr>
              <a:buSzPts val="2000"/>
              <a:buChar char="•"/>
            </a:pPr>
            <a:r>
              <a:rPr lang="en-US" sz="2000">
                <a:solidFill>
                  <a:srgbClr val="FF0000"/>
                </a:solidFill>
              </a:rPr>
              <a:t>No of databases: 3</a:t>
            </a:r>
            <a:endParaRPr/>
          </a:p>
          <a:p>
            <a:pPr marL="685800" lvl="1" indent="-228600" algn="l" rtl="0">
              <a:lnSpc>
                <a:spcPct val="90000"/>
              </a:lnSpc>
              <a:spcBef>
                <a:spcPts val="500"/>
              </a:spcBef>
              <a:spcAft>
                <a:spcPts val="0"/>
              </a:spcAft>
              <a:buClr>
                <a:schemeClr val="dk1"/>
              </a:buClr>
              <a:buSzPts val="1600"/>
              <a:buChar char="•"/>
            </a:pPr>
            <a:r>
              <a:rPr lang="en-US" sz="1600"/>
              <a:t>Information_schema</a:t>
            </a:r>
            <a:endParaRPr sz="1600"/>
          </a:p>
          <a:p>
            <a:pPr marL="685800" lvl="1" indent="-228600" algn="l" rtl="0">
              <a:lnSpc>
                <a:spcPct val="90000"/>
              </a:lnSpc>
              <a:spcBef>
                <a:spcPts val="500"/>
              </a:spcBef>
              <a:spcAft>
                <a:spcPts val="0"/>
              </a:spcAft>
              <a:buClr>
                <a:schemeClr val="dk1"/>
              </a:buClr>
              <a:buSzPts val="1600"/>
              <a:buChar char="•"/>
            </a:pPr>
            <a:r>
              <a:rPr lang="en-US" sz="1600"/>
              <a:t>SQL_Injection_V3</a:t>
            </a:r>
            <a:endParaRPr/>
          </a:p>
          <a:p>
            <a:pPr marL="685800" lvl="1" indent="-228600" algn="l" rtl="0">
              <a:lnSpc>
                <a:spcPct val="90000"/>
              </a:lnSpc>
              <a:spcBef>
                <a:spcPts val="500"/>
              </a:spcBef>
              <a:spcAft>
                <a:spcPts val="0"/>
              </a:spcAft>
              <a:buClr>
                <a:schemeClr val="dk1"/>
              </a:buClr>
              <a:buSzPts val="1600"/>
              <a:buChar char="•"/>
            </a:pPr>
            <a:r>
              <a:rPr lang="en-US" sz="1600"/>
              <a:t>Test</a:t>
            </a:r>
            <a:endParaRPr/>
          </a:p>
          <a:p>
            <a:pPr marL="685800" lvl="1" indent="-127000" algn="l" rtl="0">
              <a:lnSpc>
                <a:spcPct val="90000"/>
              </a:lnSpc>
              <a:spcBef>
                <a:spcPts val="500"/>
              </a:spcBef>
              <a:spcAft>
                <a:spcPts val="0"/>
              </a:spcAft>
              <a:buClr>
                <a:schemeClr val="dk1"/>
              </a:buClr>
              <a:buSzPts val="1600"/>
              <a:buNone/>
            </a:pPr>
            <a:endParaRPr sz="1600"/>
          </a:p>
          <a:p>
            <a:pPr marL="228600" lvl="0" indent="-228600" algn="l" rtl="0">
              <a:lnSpc>
                <a:spcPct val="90000"/>
              </a:lnSpc>
              <a:spcBef>
                <a:spcPts val="1000"/>
              </a:spcBef>
              <a:spcAft>
                <a:spcPts val="0"/>
              </a:spcAft>
              <a:buClr>
                <a:srgbClr val="FF0000"/>
              </a:buClr>
              <a:buSzPts val="2000"/>
              <a:buChar char="•"/>
            </a:pPr>
            <a:r>
              <a:rPr lang="en-US" sz="2000">
                <a:solidFill>
                  <a:srgbClr val="FF0000"/>
                </a:solidFill>
              </a:rPr>
              <a:t>No of tables in SQL_Injection_V3: 2</a:t>
            </a:r>
            <a:endParaRPr/>
          </a:p>
          <a:p>
            <a:pPr marL="685800" lvl="1" indent="-228600" algn="l" rtl="0">
              <a:lnSpc>
                <a:spcPct val="90000"/>
              </a:lnSpc>
              <a:spcBef>
                <a:spcPts val="500"/>
              </a:spcBef>
              <a:spcAft>
                <a:spcPts val="0"/>
              </a:spcAft>
              <a:buClr>
                <a:schemeClr val="dk1"/>
              </a:buClr>
              <a:buSzPts val="1600"/>
              <a:buChar char="•"/>
            </a:pPr>
            <a:r>
              <a:rPr lang="en-US" sz="1600"/>
              <a:t>Hogwarts</a:t>
            </a:r>
            <a:endParaRPr/>
          </a:p>
          <a:p>
            <a:pPr marL="685800" lvl="1" indent="-228600" algn="l" rtl="0">
              <a:lnSpc>
                <a:spcPct val="90000"/>
              </a:lnSpc>
              <a:spcBef>
                <a:spcPts val="500"/>
              </a:spcBef>
              <a:spcAft>
                <a:spcPts val="0"/>
              </a:spcAft>
              <a:buClr>
                <a:schemeClr val="dk1"/>
              </a:buClr>
              <a:buSzPts val="1600"/>
              <a:buChar char="•"/>
            </a:pPr>
            <a:r>
              <a:rPr lang="en-US" sz="1600"/>
              <a:t>Users</a:t>
            </a:r>
            <a:endParaRPr/>
          </a:p>
          <a:p>
            <a:pPr marL="0" lvl="0" indent="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Business Impact – Extremely High</a:t>
            </a:r>
            <a:endParaRPr/>
          </a:p>
        </p:txBody>
      </p:sp>
      <p:sp>
        <p:nvSpPr>
          <p:cNvPr id="166" name="Google Shape;166;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Using this vulnerability, attacker can execute arbitrary SQL commands on Lifestyle store  server and gain complete access to internal databases along with all customer data inside it. </a:t>
            </a:r>
            <a:endParaRPr/>
          </a:p>
          <a:p>
            <a:pPr marL="0" lvl="0" indent="0" algn="l" rtl="0">
              <a:lnSpc>
                <a:spcPct val="90000"/>
              </a:lnSpc>
              <a:spcBef>
                <a:spcPts val="1000"/>
              </a:spcBef>
              <a:spcAft>
                <a:spcPts val="0"/>
              </a:spcAft>
              <a:buClr>
                <a:schemeClr val="dk1"/>
              </a:buClr>
              <a:buSzPts val="2000"/>
              <a:buNone/>
            </a:pPr>
            <a:r>
              <a:rPr lang="en-US" sz="2000"/>
              <a:t>Below is the screenshot of users table which shows user credentials being leaked that too in plain text without any hashing/encryption.</a:t>
            </a:r>
            <a:endParaRPr/>
          </a:p>
          <a:p>
            <a:pPr marL="0" lvl="0" indent="0" algn="l" rtl="0">
              <a:lnSpc>
                <a:spcPct val="90000"/>
              </a:lnSpc>
              <a:spcBef>
                <a:spcPts val="1000"/>
              </a:spcBef>
              <a:spcAft>
                <a:spcPts val="0"/>
              </a:spcAft>
              <a:buClr>
                <a:schemeClr val="dk1"/>
              </a:buClr>
              <a:buSzPts val="2000"/>
              <a:buNone/>
            </a:pPr>
            <a:r>
              <a:rPr lang="en-US" sz="2000"/>
              <a:t>Attacker can use this information to login to admin panels and gain complete admin level access to the website which could lead to complete compromise of the server and all other servers connected to it.</a:t>
            </a:r>
            <a:endParaRPr sz="2000"/>
          </a:p>
        </p:txBody>
      </p:sp>
      <p:pic>
        <p:nvPicPr>
          <p:cNvPr id="167" name="Google Shape;167;p25"/>
          <p:cNvPicPr preferRelativeResize="0"/>
          <p:nvPr/>
        </p:nvPicPr>
        <p:blipFill rotWithShape="1">
          <a:blip r:embed="rId3">
            <a:alphaModFix/>
          </a:blip>
          <a:srcRect/>
          <a:stretch/>
        </p:blipFill>
        <p:spPr>
          <a:xfrm>
            <a:off x="3955386" y="3978031"/>
            <a:ext cx="3420195" cy="23973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73" name="Google Shape;17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1. SQL Injection</a:t>
            </a:r>
            <a:endParaRPr/>
          </a:p>
        </p:txBody>
      </p:sp>
      <p:graphicFrame>
        <p:nvGraphicFramePr>
          <p:cNvPr id="174" name="Google Shape;174;p26"/>
          <p:cNvGraphicFramePr/>
          <p:nvPr/>
        </p:nvGraphicFramePr>
        <p:xfrm>
          <a:off x="2283348" y="2256640"/>
          <a:ext cx="3000000" cy="3000000"/>
        </p:xfrm>
        <a:graphic>
          <a:graphicData uri="http://schemas.openxmlformats.org/drawingml/2006/table">
            <a:tbl>
              <a:tblPr firstRow="1" bandRow="1">
                <a:noFill/>
                <a:tableStyleId>{51015F43-4BEC-485C-AC9F-371C459AA63F}</a:tableStyleId>
              </a:tblPr>
              <a:tblGrid>
                <a:gridCol w="1413550">
                  <a:extLst>
                    <a:ext uri="{9D8B030D-6E8A-4147-A177-3AD203B41FA5}">
                      <a16:colId xmlns:a16="http://schemas.microsoft.com/office/drawing/2014/main" val="20000"/>
                    </a:ext>
                  </a:extLst>
                </a:gridCol>
                <a:gridCol w="6695825">
                  <a:extLst>
                    <a:ext uri="{9D8B030D-6E8A-4147-A177-3AD203B41FA5}">
                      <a16:colId xmlns:a16="http://schemas.microsoft.com/office/drawing/2014/main" val="20001"/>
                    </a:ext>
                  </a:extLst>
                </a:gridCol>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06650">
                <a:tc>
                  <a:txBody>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SQL Injection</a:t>
                      </a:r>
                      <a:endParaRPr sz="1600">
                        <a:solidFill>
                          <a:srgbClr val="FFFFFF"/>
                        </a:solidFill>
                        <a:latin typeface="Calibri"/>
                        <a:ea typeface="Calibri"/>
                        <a:cs typeface="Calibri"/>
                        <a:sym typeface="Calibri"/>
                      </a:endParaRPr>
                    </a:p>
                    <a:p>
                      <a:pPr marL="0" marR="0" lvl="0" indent="0" algn="ctr" rtl="0">
                        <a:spcBef>
                          <a:spcPts val="0"/>
                        </a:spcBef>
                        <a:spcAft>
                          <a:spcPts val="0"/>
                        </a:spcAft>
                        <a:buNone/>
                      </a:pPr>
                      <a:r>
                        <a:rPr lang="en-US" sz="1300">
                          <a:solidFill>
                            <a:srgbClr val="FFFFFF"/>
                          </a:solidFill>
                          <a:latin typeface="Calibri"/>
                          <a:ea typeface="Calibri"/>
                          <a:cs typeface="Calibri"/>
                          <a:sym typeface="Calibri"/>
                        </a:rPr>
                        <a:t>(Critical)</a:t>
                      </a:r>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a:solidFill>
                            <a:schemeClr val="dk1"/>
                          </a:solidFill>
                          <a:latin typeface="Calibri"/>
                          <a:ea typeface="Calibri"/>
                          <a:cs typeface="Calibri"/>
                          <a:sym typeface="Calibri"/>
                        </a:rPr>
                        <a:t>Below mentioned URL in the </a:t>
                      </a:r>
                      <a:r>
                        <a:rPr lang="en-US" sz="1300" b="1">
                          <a:solidFill>
                            <a:schemeClr val="dk1"/>
                          </a:solidFill>
                          <a:latin typeface="Calibri"/>
                          <a:ea typeface="Calibri"/>
                          <a:cs typeface="Calibri"/>
                          <a:sym typeface="Calibri"/>
                        </a:rPr>
                        <a:t>Petunia Flowers – Flower Search module </a:t>
                      </a:r>
                      <a:r>
                        <a:rPr lang="en-US" sz="1300">
                          <a:solidFill>
                            <a:schemeClr val="dk1"/>
                          </a:solidFill>
                          <a:latin typeface="Calibri"/>
                          <a:ea typeface="Calibri"/>
                          <a:cs typeface="Calibri"/>
                          <a:sym typeface="Calibri"/>
                        </a:rPr>
                        <a:t>is vulnerable to SQL injection attack</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a:solidFill>
                            <a:schemeClr val="dk1"/>
                          </a:solidFill>
                          <a:latin typeface="Calibri"/>
                          <a:ea typeface="Calibri"/>
                          <a:cs typeface="Calibri"/>
                          <a:sym typeface="Calibri"/>
                        </a:rPr>
                        <a:t>Affected URL :</a:t>
                      </a:r>
                      <a:endParaRPr sz="13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http://url.com/petunia/flowerSearch.php</a:t>
                      </a:r>
                      <a:endParaRPr sz="1300" b="0" i="0" u="none" strike="noStrike">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a:solidFill>
                            <a:schemeClr val="dk1"/>
                          </a:solidFill>
                          <a:latin typeface="Calibri"/>
                          <a:ea typeface="Calibri"/>
                          <a:cs typeface="Calibri"/>
                          <a:sym typeface="Calibri"/>
                        </a:rPr>
                        <a:t>Affected Parameters :</a:t>
                      </a:r>
                      <a:endParaRPr sz="13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a:solidFill>
                            <a:schemeClr val="dk1"/>
                          </a:solidFill>
                          <a:latin typeface="Calibri"/>
                          <a:ea typeface="Calibri"/>
                          <a:cs typeface="Calibri"/>
                          <a:sym typeface="Calibri"/>
                        </a:rPr>
                        <a:t>Flower (POST parameter)</a:t>
                      </a:r>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a:solidFill>
                            <a:schemeClr val="dk1"/>
                          </a:solidFill>
                          <a:latin typeface="Calibri"/>
                          <a:ea typeface="Calibri"/>
                          <a:cs typeface="Calibri"/>
                          <a:sym typeface="Calibri"/>
                        </a:rPr>
                        <a:t>Payload:</a:t>
                      </a:r>
                      <a:endParaRPr/>
                    </a:p>
                    <a:p>
                      <a:pPr marL="285750" marR="0" lvl="0" indent="-285750" algn="l" rtl="0">
                        <a:spcBef>
                          <a:spcPts val="0"/>
                        </a:spcBef>
                        <a:spcAft>
                          <a:spcPts val="0"/>
                        </a:spcAft>
                        <a:buClr>
                          <a:schemeClr val="dk1"/>
                        </a:buClr>
                        <a:buSzPts val="1300"/>
                        <a:buFont typeface="Arial"/>
                        <a:buChar char="•"/>
                      </a:pPr>
                      <a:r>
                        <a:rPr lang="en-US" sz="1300" b="0">
                          <a:solidFill>
                            <a:schemeClr val="dk1"/>
                          </a:solidFill>
                          <a:latin typeface="Calibri"/>
                          <a:ea typeface="Calibri"/>
                          <a:cs typeface="Calibri"/>
                          <a:sym typeface="Calibri"/>
                        </a:rPr>
                        <a:t>flower=rose’</a:t>
                      </a: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PoC – Attacker can dump arbitrary data</a:t>
            </a:r>
            <a:endParaRPr/>
          </a:p>
        </p:txBody>
      </p:sp>
      <p:sp>
        <p:nvSpPr>
          <p:cNvPr id="180" name="Google Shape;180;p27"/>
          <p:cNvSpPr txBox="1">
            <a:spLocks noGrp="1"/>
          </p:cNvSpPr>
          <p:nvPr>
            <p:ph type="body" idx="1"/>
          </p:nvPr>
        </p:nvSpPr>
        <p:spPr>
          <a:xfrm>
            <a:off x="838200" y="1577081"/>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FF0000"/>
              </a:buClr>
              <a:buSzPts val="2000"/>
              <a:buChar char="•"/>
            </a:pPr>
            <a:r>
              <a:rPr lang="en-US" sz="2000">
                <a:solidFill>
                  <a:srgbClr val="FF0000"/>
                </a:solidFill>
              </a:rPr>
              <a:t>No of databases: 3</a:t>
            </a:r>
            <a:endParaRPr/>
          </a:p>
          <a:p>
            <a:pPr marL="685800" lvl="1" indent="-228600" algn="l" rtl="0">
              <a:lnSpc>
                <a:spcPct val="90000"/>
              </a:lnSpc>
              <a:spcBef>
                <a:spcPts val="500"/>
              </a:spcBef>
              <a:spcAft>
                <a:spcPts val="0"/>
              </a:spcAft>
              <a:buClr>
                <a:schemeClr val="dk1"/>
              </a:buClr>
              <a:buSzPts val="1600"/>
              <a:buChar char="•"/>
            </a:pPr>
            <a:r>
              <a:rPr lang="en-US" sz="1600"/>
              <a:t>Information_schema</a:t>
            </a:r>
            <a:endParaRPr sz="1600"/>
          </a:p>
          <a:p>
            <a:pPr marL="685800" lvl="1" indent="-228600" algn="l" rtl="0">
              <a:lnSpc>
                <a:spcPct val="90000"/>
              </a:lnSpc>
              <a:spcBef>
                <a:spcPts val="500"/>
              </a:spcBef>
              <a:spcAft>
                <a:spcPts val="0"/>
              </a:spcAft>
              <a:buClr>
                <a:schemeClr val="dk1"/>
              </a:buClr>
              <a:buSzPts val="1600"/>
              <a:buChar char="•"/>
            </a:pPr>
            <a:r>
              <a:rPr lang="en-US" sz="1600"/>
              <a:t>SQL_Injection_V3</a:t>
            </a:r>
            <a:endParaRPr/>
          </a:p>
          <a:p>
            <a:pPr marL="685800" lvl="1" indent="-228600" algn="l" rtl="0">
              <a:lnSpc>
                <a:spcPct val="90000"/>
              </a:lnSpc>
              <a:spcBef>
                <a:spcPts val="500"/>
              </a:spcBef>
              <a:spcAft>
                <a:spcPts val="0"/>
              </a:spcAft>
              <a:buClr>
                <a:schemeClr val="dk1"/>
              </a:buClr>
              <a:buSzPts val="1600"/>
              <a:buChar char="•"/>
            </a:pPr>
            <a:r>
              <a:rPr lang="en-US" sz="1600"/>
              <a:t>Test</a:t>
            </a:r>
            <a:endParaRPr sz="1600"/>
          </a:p>
          <a:p>
            <a:pPr marL="228600" lvl="0" indent="-228600" algn="l" rtl="0">
              <a:lnSpc>
                <a:spcPct val="90000"/>
              </a:lnSpc>
              <a:spcBef>
                <a:spcPts val="1000"/>
              </a:spcBef>
              <a:spcAft>
                <a:spcPts val="0"/>
              </a:spcAft>
              <a:buClr>
                <a:srgbClr val="FF0000"/>
              </a:buClr>
              <a:buSzPts val="2000"/>
              <a:buChar char="•"/>
            </a:pPr>
            <a:r>
              <a:rPr lang="en-US" sz="2000">
                <a:solidFill>
                  <a:srgbClr val="FF0000"/>
                </a:solidFill>
              </a:rPr>
              <a:t>No of tables in SQL_Injection_V3: 2</a:t>
            </a:r>
            <a:endParaRPr/>
          </a:p>
          <a:p>
            <a:pPr marL="685800" lvl="1" indent="-228600" algn="l" rtl="0">
              <a:lnSpc>
                <a:spcPct val="90000"/>
              </a:lnSpc>
              <a:spcBef>
                <a:spcPts val="500"/>
              </a:spcBef>
              <a:spcAft>
                <a:spcPts val="0"/>
              </a:spcAft>
              <a:buClr>
                <a:schemeClr val="dk1"/>
              </a:buClr>
              <a:buSzPts val="1600"/>
              <a:buChar char="•"/>
            </a:pPr>
            <a:r>
              <a:rPr lang="en-US" sz="1600"/>
              <a:t>Hogwarts</a:t>
            </a:r>
            <a:endParaRPr/>
          </a:p>
          <a:p>
            <a:pPr marL="685800" lvl="1" indent="-228600" algn="l" rtl="0">
              <a:lnSpc>
                <a:spcPct val="90000"/>
              </a:lnSpc>
              <a:spcBef>
                <a:spcPts val="500"/>
              </a:spcBef>
              <a:spcAft>
                <a:spcPts val="0"/>
              </a:spcAft>
              <a:buClr>
                <a:schemeClr val="dk1"/>
              </a:buClr>
              <a:buSzPts val="1600"/>
              <a:buChar char="•"/>
            </a:pPr>
            <a:r>
              <a:rPr lang="en-US" sz="1600"/>
              <a:t>Users</a:t>
            </a:r>
            <a:endParaRPr/>
          </a:p>
          <a:p>
            <a:pPr marL="228600" lvl="0" indent="-228600" algn="l" rtl="0">
              <a:lnSpc>
                <a:spcPct val="90000"/>
              </a:lnSpc>
              <a:spcBef>
                <a:spcPts val="1000"/>
              </a:spcBef>
              <a:spcAft>
                <a:spcPts val="0"/>
              </a:spcAft>
              <a:buClr>
                <a:srgbClr val="FF0000"/>
              </a:buClr>
              <a:buSzPts val="2000"/>
              <a:buChar char="•"/>
            </a:pPr>
            <a:r>
              <a:rPr lang="en-US" sz="2000">
                <a:solidFill>
                  <a:srgbClr val="FF0000"/>
                </a:solidFill>
              </a:rPr>
              <a:t>Critical Table: Users</a:t>
            </a:r>
            <a:endParaRPr/>
          </a:p>
          <a:p>
            <a:pPr marL="685800" lvl="1" indent="-127000" algn="l" rtl="0">
              <a:lnSpc>
                <a:spcPct val="90000"/>
              </a:lnSpc>
              <a:spcBef>
                <a:spcPts val="500"/>
              </a:spcBef>
              <a:spcAft>
                <a:spcPts val="0"/>
              </a:spcAft>
              <a:buClr>
                <a:schemeClr val="dk1"/>
              </a:buClr>
              <a:buSzPts val="1600"/>
              <a:buNone/>
            </a:pPr>
            <a:endParaRPr sz="1600"/>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endParaRPr sz="2000"/>
          </a:p>
        </p:txBody>
      </p:sp>
      <p:pic>
        <p:nvPicPr>
          <p:cNvPr id="181" name="Google Shape;181;p27"/>
          <p:cNvPicPr preferRelativeResize="0"/>
          <p:nvPr/>
        </p:nvPicPr>
        <p:blipFill rotWithShape="1">
          <a:blip r:embed="rId3">
            <a:alphaModFix/>
          </a:blip>
          <a:srcRect/>
          <a:stretch/>
        </p:blipFill>
        <p:spPr>
          <a:xfrm>
            <a:off x="1462352" y="4400726"/>
            <a:ext cx="2782553" cy="19503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Recommendation</a:t>
            </a:r>
            <a:endParaRPr/>
          </a:p>
        </p:txBody>
      </p:sp>
      <p:sp>
        <p:nvSpPr>
          <p:cNvPr id="187" name="Google Shape;187;p28"/>
          <p:cNvSpPr txBox="1">
            <a:spLocks noGrp="1"/>
          </p:cNvSpPr>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Take the following precautions to avoid exploitation of SQL injections:</a:t>
            </a:r>
            <a:endParaRPr/>
          </a:p>
          <a:p>
            <a:pPr marL="685800" lvl="1" indent="-228600" algn="l" rtl="0">
              <a:lnSpc>
                <a:spcPct val="90000"/>
              </a:lnSpc>
              <a:spcBef>
                <a:spcPts val="500"/>
              </a:spcBef>
              <a:spcAft>
                <a:spcPts val="0"/>
              </a:spcAft>
              <a:buClr>
                <a:schemeClr val="dk1"/>
              </a:buClr>
              <a:buSzPts val="2000"/>
              <a:buChar char="•"/>
            </a:pPr>
            <a:r>
              <a:rPr lang="en-US" sz="2000"/>
              <a:t>Whitelist User Input: Whitelist all user input for expected data only. For example if you are expecting a flower name, limit it to alphabets only upto 20 characters in length. If you are expecting some ID, restrict it to numbers only</a:t>
            </a:r>
            <a:endParaRPr/>
          </a:p>
          <a:p>
            <a:pPr marL="685800" lvl="1" indent="-228600" algn="l" rtl="0">
              <a:lnSpc>
                <a:spcPct val="90000"/>
              </a:lnSpc>
              <a:spcBef>
                <a:spcPts val="500"/>
              </a:spcBef>
              <a:spcAft>
                <a:spcPts val="0"/>
              </a:spcAft>
              <a:buClr>
                <a:schemeClr val="dk1"/>
              </a:buClr>
              <a:buSzPts val="2000"/>
              <a:buChar char="•"/>
            </a:pPr>
            <a:r>
              <a:rPr lang="en-US" sz="2000"/>
              <a:t>Prepared Statements: Use SQL prepared statements available in all web development languages and frameworks to avoid attacker being able to modify SQL query</a:t>
            </a:r>
            <a:endParaRPr/>
          </a:p>
          <a:p>
            <a:pPr marL="685800" lvl="1" indent="-228600" algn="l" rtl="0">
              <a:lnSpc>
                <a:spcPct val="90000"/>
              </a:lnSpc>
              <a:spcBef>
                <a:spcPts val="500"/>
              </a:spcBef>
              <a:spcAft>
                <a:spcPts val="0"/>
              </a:spcAft>
              <a:buClr>
                <a:schemeClr val="dk1"/>
              </a:buClr>
              <a:buSzPts val="2000"/>
              <a:buChar char="•"/>
            </a:pPr>
            <a:r>
              <a:rPr lang="en-US" sz="2000"/>
              <a:t>Character encoding: If you are taking input that requires you to accept special characters, encode it. Example. Convert all </a:t>
            </a:r>
            <a:r>
              <a:rPr lang="en-US" sz="2000" b="1"/>
              <a:t>‘ to \’</a:t>
            </a:r>
            <a:r>
              <a:rPr lang="en-US" sz="2000"/>
              <a:t> , </a:t>
            </a:r>
            <a:r>
              <a:rPr lang="en-US" sz="2000" b="1"/>
              <a:t>“ to \”</a:t>
            </a:r>
            <a:r>
              <a:rPr lang="en-US" sz="2000"/>
              <a:t>, </a:t>
            </a:r>
            <a:r>
              <a:rPr lang="en-US" sz="2000" b="1"/>
              <a:t>\ to \\.</a:t>
            </a:r>
            <a:r>
              <a:rPr lang="en-US" sz="2000"/>
              <a:t> It is also suggested to follow a standard encoding for all special characters such has HTML encoding, URL encoding etc</a:t>
            </a:r>
            <a:endParaRPr sz="2000"/>
          </a:p>
          <a:p>
            <a:pPr marL="685800" lvl="1" indent="-228600" algn="l" rtl="0">
              <a:lnSpc>
                <a:spcPct val="90000"/>
              </a:lnSpc>
              <a:spcBef>
                <a:spcPts val="500"/>
              </a:spcBef>
              <a:spcAft>
                <a:spcPts val="0"/>
              </a:spcAft>
              <a:buClr>
                <a:schemeClr val="dk1"/>
              </a:buClr>
              <a:buSzPts val="2000"/>
              <a:buChar char="•"/>
            </a:pPr>
            <a:r>
              <a:rPr lang="en-US" sz="2000"/>
              <a:t>Do not store passwords in plain text. Convert them to hashes using SHA1 SHA256 Blowfish etc</a:t>
            </a:r>
            <a:endParaRPr sz="2000"/>
          </a:p>
          <a:p>
            <a:pPr marL="685800" lvl="1" indent="-228600" algn="l" rtl="0">
              <a:lnSpc>
                <a:spcPct val="90000"/>
              </a:lnSpc>
              <a:spcBef>
                <a:spcPts val="500"/>
              </a:spcBef>
              <a:spcAft>
                <a:spcPts val="0"/>
              </a:spcAft>
              <a:buClr>
                <a:schemeClr val="dk1"/>
              </a:buClr>
              <a:buSzPts val="2000"/>
              <a:buChar char="•"/>
            </a:pPr>
            <a:r>
              <a:rPr lang="en-US" sz="2000"/>
              <a:t>Do not run Database Service as admin/root user</a:t>
            </a:r>
            <a:endParaRPr/>
          </a:p>
          <a:p>
            <a:pPr marL="685800" lvl="1" indent="-228600" algn="l" rtl="0">
              <a:lnSpc>
                <a:spcPct val="90000"/>
              </a:lnSpc>
              <a:spcBef>
                <a:spcPts val="500"/>
              </a:spcBef>
              <a:spcAft>
                <a:spcPts val="0"/>
              </a:spcAft>
              <a:buClr>
                <a:schemeClr val="dk1"/>
              </a:buClr>
              <a:buSzPts val="2000"/>
              <a:buChar char="•"/>
            </a:pPr>
            <a:r>
              <a:rPr lang="en-US" sz="2000"/>
              <a:t>Disable/remove default accounts, passwords and databases </a:t>
            </a:r>
            <a:endParaRPr/>
          </a:p>
          <a:p>
            <a:pPr marL="685800" lvl="1" indent="-228600" algn="l" rtl="0">
              <a:lnSpc>
                <a:spcPct val="90000"/>
              </a:lnSpc>
              <a:spcBef>
                <a:spcPts val="500"/>
              </a:spcBef>
              <a:spcAft>
                <a:spcPts val="0"/>
              </a:spcAft>
              <a:buClr>
                <a:schemeClr val="dk1"/>
              </a:buClr>
              <a:buSzPts val="2000"/>
              <a:buChar char="•"/>
            </a:pPr>
            <a:r>
              <a:rPr lang="en-US" sz="2000"/>
              <a:t>Assign each Database user only the required permissions and not all permissions</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References</a:t>
            </a:r>
            <a:endParaRPr/>
          </a:p>
        </p:txBody>
      </p:sp>
      <p:sp>
        <p:nvSpPr>
          <p:cNvPr id="193" name="Google Shape;193;p29"/>
          <p:cNvSpPr txBox="1">
            <a:spLocks noGrp="1"/>
          </p:cNvSpPr>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i="1">
                <a:latin typeface="Calibri"/>
                <a:ea typeface="Calibri"/>
                <a:cs typeface="Calibri"/>
                <a:sym typeface="Calibri"/>
              </a:rPr>
              <a:t>https://www.owasp.org/index.php/SQL_Injection</a:t>
            </a:r>
            <a:endParaRPr/>
          </a:p>
          <a:p>
            <a:pPr marL="228600" lvl="0" indent="-228600" algn="l" rtl="0">
              <a:lnSpc>
                <a:spcPct val="90000"/>
              </a:lnSpc>
              <a:spcBef>
                <a:spcPts val="1000"/>
              </a:spcBef>
              <a:spcAft>
                <a:spcPts val="0"/>
              </a:spcAft>
              <a:buClr>
                <a:schemeClr val="dk1"/>
              </a:buClr>
              <a:buSzPts val="2400"/>
              <a:buChar char="•"/>
            </a:pPr>
            <a:r>
              <a:rPr lang="en-US" sz="2400" i="1"/>
              <a:t>https://en.wikipedia.org/wiki/SQL_injection</a:t>
            </a:r>
            <a:endParaRPr sz="2400" i="1">
              <a:latin typeface="Calibri"/>
              <a:ea typeface="Calibri"/>
              <a:cs typeface="Calibri"/>
              <a:sym typeface="Calibri"/>
            </a:endParaRPr>
          </a:p>
          <a:p>
            <a:pPr marL="228600" lvl="0" indent="-76200" algn="l" rtl="0">
              <a:lnSpc>
                <a:spcPct val="90000"/>
              </a:lnSpc>
              <a:spcBef>
                <a:spcPts val="1000"/>
              </a:spcBef>
              <a:spcAft>
                <a:spcPts val="0"/>
              </a:spcAft>
              <a:buClr>
                <a:schemeClr val="dk1"/>
              </a:buClr>
              <a:buSzPts val="2400"/>
              <a:buNone/>
            </a:pP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199" name="Google Shape;19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2. Access to Sales Dashboard</a:t>
            </a:r>
            <a:endParaRPr/>
          </a:p>
        </p:txBody>
      </p:sp>
      <p:graphicFrame>
        <p:nvGraphicFramePr>
          <p:cNvPr id="200" name="Google Shape;200;p30"/>
          <p:cNvGraphicFramePr/>
          <p:nvPr/>
        </p:nvGraphicFramePr>
        <p:xfrm>
          <a:off x="2234723" y="2207990"/>
          <a:ext cx="3000000" cy="3000000"/>
        </p:xfrm>
        <a:graphic>
          <a:graphicData uri="http://schemas.openxmlformats.org/drawingml/2006/table">
            <a:tbl>
              <a:tblPr firstRow="1" bandRow="1">
                <a:noFill/>
                <a:tableStyleId>{51015F43-4BEC-485C-AC9F-371C459AA63F}</a:tableStyleId>
              </a:tblPr>
              <a:tblGrid>
                <a:gridCol w="1413550">
                  <a:extLst>
                    <a:ext uri="{9D8B030D-6E8A-4147-A177-3AD203B41FA5}">
                      <a16:colId xmlns:a16="http://schemas.microsoft.com/office/drawing/2014/main" val="20000"/>
                    </a:ext>
                  </a:extLst>
                </a:gridCol>
                <a:gridCol w="6695825">
                  <a:extLst>
                    <a:ext uri="{9D8B030D-6E8A-4147-A177-3AD203B41FA5}">
                      <a16:colId xmlns:a16="http://schemas.microsoft.com/office/drawing/2014/main" val="20001"/>
                    </a:ext>
                  </a:extLst>
                </a:gridCol>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06650">
                <a:tc>
                  <a:txBody>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Access to Sales Dashboard</a:t>
                      </a:r>
                      <a:endParaRPr/>
                    </a:p>
                    <a:p>
                      <a:pPr marL="0" marR="0" lvl="0" indent="0" algn="ctr" rtl="0">
                        <a:spcBef>
                          <a:spcPts val="0"/>
                        </a:spcBef>
                        <a:spcAft>
                          <a:spcPts val="0"/>
                        </a:spcAft>
                        <a:buNone/>
                      </a:pPr>
                      <a:r>
                        <a:rPr lang="en-US" sz="1300">
                          <a:solidFill>
                            <a:srgbClr val="FFFFFF"/>
                          </a:solidFill>
                          <a:latin typeface="Calibri"/>
                          <a:ea typeface="Calibri"/>
                          <a:cs typeface="Calibri"/>
                          <a:sym typeface="Calibri"/>
                        </a:rPr>
                        <a:t>(Critical)</a:t>
                      </a:r>
                      <a:endParaRPr sz="130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a:solidFill>
                            <a:schemeClr val="dk1"/>
                          </a:solidFill>
                          <a:latin typeface="Calibri"/>
                          <a:ea typeface="Calibri"/>
                          <a:cs typeface="Calibri"/>
                          <a:sym typeface="Calibri"/>
                        </a:rPr>
                        <a:t>The Sales dashboard at the below mentioned URL has default/weak password allowing complete admin access</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a:solidFill>
                            <a:schemeClr val="dk1"/>
                          </a:solidFill>
                          <a:latin typeface="Calibri"/>
                          <a:ea typeface="Calibri"/>
                          <a:cs typeface="Calibri"/>
                          <a:sym typeface="Calibri"/>
                        </a:rPr>
                        <a:t>Affected URL :</a:t>
                      </a:r>
                      <a:endParaRPr sz="13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http://url.com/salesdashboard.php</a:t>
                      </a:r>
                      <a:endParaRPr sz="1300" b="0" i="0" u="none" strike="noStrike">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a:solidFill>
                            <a:schemeClr val="dk1"/>
                          </a:solidFill>
                          <a:latin typeface="Calibri"/>
                          <a:ea typeface="Calibri"/>
                          <a:cs typeface="Calibri"/>
                          <a:sym typeface="Calibri"/>
                        </a:rPr>
                        <a:t>Affected Parameters :</a:t>
                      </a:r>
                      <a:endParaRPr sz="13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a:solidFill>
                            <a:schemeClr val="dk1"/>
                          </a:solidFill>
                          <a:latin typeface="Calibri"/>
                          <a:ea typeface="Calibri"/>
                          <a:cs typeface="Calibri"/>
                          <a:sym typeface="Calibri"/>
                        </a:rPr>
                        <a:t>Username, password (POST parameters)</a:t>
                      </a: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a:solidFill>
                            <a:schemeClr val="dk1"/>
                          </a:solidFill>
                          <a:latin typeface="Calibri"/>
                          <a:ea typeface="Calibri"/>
                          <a:cs typeface="Calibri"/>
                          <a:sym typeface="Calibri"/>
                        </a:rPr>
                        <a:t>Payload:</a:t>
                      </a:r>
                      <a:endParaRPr/>
                    </a:p>
                    <a:p>
                      <a:pPr marL="285750" marR="0" lvl="0" indent="-285750" algn="l" rtl="0">
                        <a:spcBef>
                          <a:spcPts val="0"/>
                        </a:spcBef>
                        <a:spcAft>
                          <a:spcPts val="0"/>
                        </a:spcAft>
                        <a:buClr>
                          <a:schemeClr val="dk1"/>
                        </a:buClr>
                        <a:buSzPts val="1300"/>
                        <a:buFont typeface="Arial"/>
                        <a:buChar char="•"/>
                      </a:pPr>
                      <a:r>
                        <a:rPr lang="en-US" sz="1300" b="0">
                          <a:solidFill>
                            <a:schemeClr val="dk1"/>
                          </a:solidFill>
                          <a:latin typeface="Calibri"/>
                          <a:ea typeface="Calibri"/>
                          <a:cs typeface="Calibri"/>
                          <a:sym typeface="Calibri"/>
                        </a:rPr>
                        <a:t>Username=admin password=sales@123</a:t>
                      </a: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206" name="Google Shape;206;p31"/>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2000"/>
              <a:buChar char="•"/>
            </a:pPr>
            <a:r>
              <a:rPr lang="en-US" sz="2000"/>
              <a:t>Navigate to </a:t>
            </a:r>
            <a:r>
              <a:rPr lang="en-US" sz="2000" b="0" i="0" u="sng" strike="noStrike">
                <a:solidFill>
                  <a:schemeClr val="hlink"/>
                </a:solidFill>
                <a:latin typeface="Calibri"/>
                <a:ea typeface="Calibri"/>
                <a:cs typeface="Calibri"/>
                <a:sym typeface="Calibri"/>
                <a:hlinkClick r:id="rId3"/>
              </a:rPr>
              <a:t>http://url.com/salesdashboard.php</a:t>
            </a:r>
            <a:r>
              <a:rPr lang="en-US" sz="2000" b="0" i="0" u="none" strike="noStrike">
                <a:solidFill>
                  <a:schemeClr val="dk1"/>
                </a:solidFill>
                <a:latin typeface="Calibri"/>
                <a:ea typeface="Calibri"/>
                <a:cs typeface="Calibri"/>
                <a:sym typeface="Calibri"/>
              </a:rPr>
              <a:t> You will see sales admin login page</a:t>
            </a:r>
            <a:endParaRPr/>
          </a:p>
          <a:p>
            <a:pPr marL="228600" lvl="0" indent="-101600" algn="l" rtl="0">
              <a:lnSpc>
                <a:spcPct val="90000"/>
              </a:lnSpc>
              <a:spcBef>
                <a:spcPts val="1000"/>
              </a:spcBef>
              <a:spcAft>
                <a:spcPts val="0"/>
              </a:spcAft>
              <a:buClr>
                <a:schemeClr val="dk1"/>
              </a:buClr>
              <a:buSzPts val="2000"/>
              <a:buNone/>
            </a:pPr>
            <a:endParaRPr sz="2000"/>
          </a:p>
        </p:txBody>
      </p:sp>
      <p:pic>
        <p:nvPicPr>
          <p:cNvPr id="207" name="Google Shape;207;p31"/>
          <p:cNvPicPr preferRelativeResize="0"/>
          <p:nvPr/>
        </p:nvPicPr>
        <p:blipFill rotWithShape="1">
          <a:blip r:embed="rId4">
            <a:alphaModFix/>
          </a:blip>
          <a:srcRect/>
          <a:stretch/>
        </p:blipFill>
        <p:spPr>
          <a:xfrm>
            <a:off x="1519327" y="1691586"/>
            <a:ext cx="7357613" cy="438141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32"/>
          <p:cNvPicPr preferRelativeResize="0"/>
          <p:nvPr/>
        </p:nvPicPr>
        <p:blipFill>
          <a:blip r:embed="rId3">
            <a:alphaModFix/>
          </a:blip>
          <a:stretch>
            <a:fillRect/>
          </a:stretch>
        </p:blipFill>
        <p:spPr>
          <a:xfrm>
            <a:off x="1223875" y="1643050"/>
            <a:ext cx="8605175" cy="4689150"/>
          </a:xfrm>
          <a:prstGeom prst="rect">
            <a:avLst/>
          </a:prstGeom>
          <a:noFill/>
          <a:ln w="9525" cap="flat" cmpd="sng">
            <a:solidFill>
              <a:srgbClr val="7A7A7A"/>
            </a:solidFill>
            <a:prstDash val="solid"/>
            <a:round/>
            <a:headEnd type="none" w="sm" len="sm"/>
            <a:tailEnd type="none" w="sm" len="sm"/>
          </a:ln>
        </p:spPr>
      </p:pic>
      <p:sp>
        <p:nvSpPr>
          <p:cNvPr id="213" name="Google Shape;213;p32"/>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214" name="Google Shape;214;p32"/>
          <p:cNvSpPr txBox="1">
            <a:spLocks noGrp="1"/>
          </p:cNvSpPr>
          <p:nvPr>
            <p:ph type="body" idx="1"/>
          </p:nvPr>
        </p:nvSpPr>
        <p:spPr>
          <a:xfrm>
            <a:off x="838200" y="1050870"/>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Enter username: admin &amp; password: sales@123. You will get logged in to the admin panel </a:t>
            </a:r>
            <a:endParaRPr sz="2000" b="1">
              <a:solidFill>
                <a:srgbClr val="FF0000"/>
              </a:solidFill>
            </a:endParaRPr>
          </a:p>
          <a:p>
            <a:pPr marL="228600" lvl="0" indent="-101600" algn="l" rtl="0">
              <a:lnSpc>
                <a:spcPct val="90000"/>
              </a:lnSpc>
              <a:spcBef>
                <a:spcPts val="1000"/>
              </a:spcBef>
              <a:spcAft>
                <a:spcPts val="0"/>
              </a:spcAft>
              <a:buClr>
                <a:schemeClr val="dk1"/>
              </a:buClr>
              <a:buSzPts val="2000"/>
              <a:buNone/>
            </a:pPr>
            <a:endParaRPr sz="2000"/>
          </a:p>
        </p:txBody>
      </p:sp>
      <p:sp>
        <p:nvSpPr>
          <p:cNvPr id="215" name="Google Shape;215;p32"/>
          <p:cNvSpPr/>
          <p:nvPr/>
        </p:nvSpPr>
        <p:spPr>
          <a:xfrm>
            <a:off x="2518914" y="2907102"/>
            <a:ext cx="198407" cy="129396"/>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6" name="Google Shape;216;p32"/>
          <p:cNvSpPr/>
          <p:nvPr/>
        </p:nvSpPr>
        <p:spPr>
          <a:xfrm>
            <a:off x="1905025" y="1938287"/>
            <a:ext cx="1426200" cy="356100"/>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7" name="Google Shape;217;p32"/>
          <p:cNvSpPr/>
          <p:nvPr/>
        </p:nvSpPr>
        <p:spPr>
          <a:xfrm>
            <a:off x="2717321" y="1721602"/>
            <a:ext cx="690113" cy="134630"/>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8" name="Google Shape;218;p32"/>
          <p:cNvSpPr/>
          <p:nvPr/>
        </p:nvSpPr>
        <p:spPr>
          <a:xfrm>
            <a:off x="8865079" y="1681747"/>
            <a:ext cx="960408" cy="174486"/>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Security Status – Extremely Vulnerable</a:t>
            </a:r>
            <a:endParaRPr/>
          </a:p>
        </p:txBody>
      </p:sp>
      <p:sp>
        <p:nvSpPr>
          <p:cNvPr id="96" name="Google Shape;96;p15"/>
          <p:cNvSpPr txBox="1">
            <a:spLocks noGrp="1"/>
          </p:cNvSpPr>
          <p:nvPr>
            <p:ph type="body" idx="1"/>
          </p:nvPr>
        </p:nvSpPr>
        <p:spPr>
          <a:xfrm>
            <a:off x="838200" y="1825625"/>
            <a:ext cx="10515600" cy="491880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2800"/>
              <a:buChar char="•"/>
            </a:pPr>
            <a:r>
              <a:rPr lang="en-US"/>
              <a:t>Hacker can steal all records in Internshala databases (SQLi)</a:t>
            </a:r>
            <a:endParaRPr/>
          </a:p>
          <a:p>
            <a:pPr marL="228600" lvl="0" indent="-228600" algn="l" rtl="0">
              <a:lnSpc>
                <a:spcPct val="80000"/>
              </a:lnSpc>
              <a:spcBef>
                <a:spcPts val="1000"/>
              </a:spcBef>
              <a:spcAft>
                <a:spcPts val="0"/>
              </a:spcAft>
              <a:buClr>
                <a:schemeClr val="dk1"/>
              </a:buClr>
              <a:buSzPts val="2800"/>
              <a:buChar char="•"/>
            </a:pPr>
            <a:r>
              <a:rPr lang="en-US"/>
              <a:t>Hacker can take control of complete server including View, Add, Edit, Delete files and folders (Shell Upload)</a:t>
            </a:r>
            <a:endParaRPr/>
          </a:p>
          <a:p>
            <a:pPr marL="228600" lvl="0" indent="-228600" algn="l" rtl="0">
              <a:lnSpc>
                <a:spcPct val="80000"/>
              </a:lnSpc>
              <a:spcBef>
                <a:spcPts val="1000"/>
              </a:spcBef>
              <a:spcAft>
                <a:spcPts val="0"/>
              </a:spcAft>
              <a:buClr>
                <a:schemeClr val="dk1"/>
              </a:buClr>
              <a:buSzPts val="2800"/>
              <a:buChar char="•"/>
            </a:pPr>
            <a:r>
              <a:rPr lang="en-US"/>
              <a:t>Hacker can change source code of application to host malware, phishing pages or even explicit content (Shell Upload)</a:t>
            </a:r>
            <a:endParaRPr/>
          </a:p>
          <a:p>
            <a:pPr marL="228600" lvl="0" indent="-228600" algn="l" rtl="0">
              <a:lnSpc>
                <a:spcPct val="80000"/>
              </a:lnSpc>
              <a:spcBef>
                <a:spcPts val="1000"/>
              </a:spcBef>
              <a:spcAft>
                <a:spcPts val="0"/>
              </a:spcAft>
              <a:buClr>
                <a:schemeClr val="dk1"/>
              </a:buClr>
              <a:buSzPts val="2800"/>
              <a:buChar char="•"/>
            </a:pPr>
            <a:r>
              <a:rPr lang="en-US"/>
              <a:t>Hacker can inject client side code into applications and trick users by changing how page looks to steal information or spoil the name of Internshala (XSS)</a:t>
            </a:r>
            <a:endParaRPr/>
          </a:p>
          <a:p>
            <a:pPr marL="228600" lvl="0" indent="-228600" algn="l" rtl="0">
              <a:lnSpc>
                <a:spcPct val="80000"/>
              </a:lnSpc>
              <a:spcBef>
                <a:spcPts val="1000"/>
              </a:spcBef>
              <a:spcAft>
                <a:spcPts val="0"/>
              </a:spcAft>
              <a:buClr>
                <a:schemeClr val="dk1"/>
              </a:buClr>
              <a:buSzPts val="2800"/>
              <a:buChar char="•"/>
            </a:pPr>
            <a:r>
              <a:rPr lang="en-US"/>
              <a:t>Hacker can extract mobile number of all customers using Userid (IDOR)</a:t>
            </a:r>
            <a:endParaRPr/>
          </a:p>
          <a:p>
            <a:pPr marL="228600" lvl="0" indent="-50800" algn="l" rtl="0">
              <a:lnSpc>
                <a:spcPct val="80000"/>
              </a:lnSpc>
              <a:spcBef>
                <a:spcPts val="1000"/>
              </a:spcBef>
              <a:spcAft>
                <a:spcPts val="0"/>
              </a:spcAft>
              <a:buClr>
                <a:schemeClr val="dk1"/>
              </a:buClr>
              <a:buSzPts val="2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3"/>
          <p:cNvSpPr txBox="1">
            <a:spLocks noGrp="1"/>
          </p:cNvSpPr>
          <p:nvPr>
            <p:ph type="title"/>
          </p:nvPr>
        </p:nvSpPr>
        <p:spPr>
          <a:xfrm>
            <a:off x="953858"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Business Impact – Extremely High</a:t>
            </a:r>
            <a:endParaRPr/>
          </a:p>
        </p:txBody>
      </p:sp>
      <p:sp>
        <p:nvSpPr>
          <p:cNvPr id="224" name="Google Shape;224;p33"/>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25" name="Google Shape;225;p33"/>
          <p:cNvSpPr txBox="1"/>
          <p:nvPr/>
        </p:nvSpPr>
        <p:spPr>
          <a:xfrm>
            <a:off x="1109134" y="1767943"/>
            <a:ext cx="8713694" cy="1871465"/>
          </a:xfrm>
          <a:prstGeom prst="rect">
            <a:avLst/>
          </a:prstGeom>
          <a:noFill/>
          <a:ln>
            <a:noFill/>
          </a:ln>
        </p:spPr>
        <p:txBody>
          <a:bodyPr spcFirstLastPara="1" wrap="square" lIns="41475" tIns="41475" rIns="41475" bIns="41475" anchor="t" anchorCtr="0">
            <a:noAutofit/>
          </a:bodyPr>
          <a:lstStyle/>
          <a:p>
            <a:pPr marL="0" marR="0" lvl="0" indent="0" algn="l" rtl="0">
              <a:spcBef>
                <a:spcPts val="0"/>
              </a:spcBef>
              <a:spcAft>
                <a:spcPts val="0"/>
              </a:spcAft>
              <a:buNone/>
            </a:pPr>
            <a:r>
              <a:rPr lang="en-US" sz="1452" b="0" i="0" u="none" strike="noStrike" cap="none">
                <a:solidFill>
                  <a:schemeClr val="dk1"/>
                </a:solidFill>
                <a:latin typeface="Calibri"/>
                <a:ea typeface="Calibri"/>
                <a:cs typeface="Calibri"/>
                <a:sym typeface="Calibri"/>
              </a:rPr>
              <a:t>A malicious user can access the Sales Dashboard which discloses many critical </a:t>
            </a:r>
            <a:endParaRPr/>
          </a:p>
          <a:p>
            <a:pPr marL="0" marR="0" lvl="0" indent="0" algn="l" rtl="0">
              <a:spcBef>
                <a:spcPts val="0"/>
              </a:spcBef>
              <a:spcAft>
                <a:spcPts val="0"/>
              </a:spcAft>
              <a:buNone/>
            </a:pPr>
            <a:r>
              <a:rPr lang="en-US" sz="1452" b="0" i="0" u="none" strike="noStrike" cap="none">
                <a:solidFill>
                  <a:schemeClr val="dk1"/>
                </a:solidFill>
                <a:latin typeface="Calibri"/>
                <a:ea typeface="Calibri"/>
                <a:cs typeface="Calibri"/>
                <a:sym typeface="Calibri"/>
              </a:rPr>
              <a:t>information of organization including:</a:t>
            </a:r>
            <a:endParaRPr/>
          </a:p>
          <a:p>
            <a:pPr marL="285750" marR="0" lvl="0" indent="-285750" algn="l" rtl="0">
              <a:spcBef>
                <a:spcPts val="0"/>
              </a:spcBef>
              <a:spcAft>
                <a:spcPts val="0"/>
              </a:spcAft>
              <a:buClr>
                <a:schemeClr val="dk1"/>
              </a:buClr>
              <a:buSzPts val="1452"/>
              <a:buFont typeface="Arial"/>
              <a:buChar char="•"/>
            </a:pPr>
            <a:r>
              <a:rPr lang="en-US" sz="1452" b="0" i="0" u="none" strike="noStrike" cap="none">
                <a:solidFill>
                  <a:schemeClr val="dk1"/>
                </a:solidFill>
                <a:latin typeface="Calibri"/>
                <a:ea typeface="Calibri"/>
                <a:cs typeface="Calibri"/>
                <a:sym typeface="Calibri"/>
              </a:rPr>
              <a:t>Sales Trends</a:t>
            </a:r>
            <a:endParaRPr/>
          </a:p>
          <a:p>
            <a:pPr marL="285750" marR="0" lvl="0" indent="-285750" algn="l" rtl="0">
              <a:spcBef>
                <a:spcPts val="0"/>
              </a:spcBef>
              <a:spcAft>
                <a:spcPts val="0"/>
              </a:spcAft>
              <a:buClr>
                <a:schemeClr val="dk1"/>
              </a:buClr>
              <a:buSzPts val="1452"/>
              <a:buFont typeface="Arial"/>
              <a:buChar char="•"/>
            </a:pPr>
            <a:r>
              <a:rPr lang="en-US" sz="1452" b="0" i="0" u="none" strike="noStrike" cap="none">
                <a:solidFill>
                  <a:schemeClr val="dk1"/>
                </a:solidFill>
                <a:latin typeface="Calibri"/>
                <a:ea typeface="Calibri"/>
                <a:cs typeface="Calibri"/>
                <a:sym typeface="Calibri"/>
              </a:rPr>
              <a:t>Client information</a:t>
            </a:r>
            <a:endParaRPr/>
          </a:p>
          <a:p>
            <a:pPr marL="285750" marR="0" lvl="0" indent="-285750" algn="l" rtl="0">
              <a:spcBef>
                <a:spcPts val="0"/>
              </a:spcBef>
              <a:spcAft>
                <a:spcPts val="0"/>
              </a:spcAft>
              <a:buClr>
                <a:schemeClr val="dk1"/>
              </a:buClr>
              <a:buSzPts val="1452"/>
              <a:buFont typeface="Arial"/>
              <a:buChar char="•"/>
            </a:pPr>
            <a:r>
              <a:rPr lang="en-US" sz="1452" b="0" i="0" u="none" strike="noStrike" cap="none">
                <a:solidFill>
                  <a:schemeClr val="dk1"/>
                </a:solidFill>
                <a:latin typeface="Calibri"/>
                <a:ea typeface="Calibri"/>
                <a:cs typeface="Calibri"/>
                <a:sym typeface="Calibri"/>
              </a:rPr>
              <a:t>Leads information</a:t>
            </a:r>
            <a:endParaRPr/>
          </a:p>
          <a:p>
            <a:pPr marL="285750" marR="0" lvl="0" indent="-285750" algn="l" rtl="0">
              <a:spcBef>
                <a:spcPts val="0"/>
              </a:spcBef>
              <a:spcAft>
                <a:spcPts val="0"/>
              </a:spcAft>
              <a:buClr>
                <a:schemeClr val="dk1"/>
              </a:buClr>
              <a:buSzPts val="1452"/>
              <a:buFont typeface="Arial"/>
              <a:buChar char="•"/>
            </a:pPr>
            <a:r>
              <a:rPr lang="en-US" sz="1452" b="0" i="0" u="none" strike="noStrike" cap="none">
                <a:solidFill>
                  <a:schemeClr val="dk1"/>
                </a:solidFill>
                <a:latin typeface="Calibri"/>
                <a:ea typeface="Calibri"/>
                <a:cs typeface="Calibri"/>
                <a:sym typeface="Calibri"/>
              </a:rPr>
              <a:t>Sales </a:t>
            </a:r>
            <a:r>
              <a:rPr lang="en-US" sz="1452">
                <a:solidFill>
                  <a:schemeClr val="dk1"/>
                </a:solidFill>
                <a:latin typeface="Calibri"/>
                <a:ea typeface="Calibri"/>
                <a:cs typeface="Calibri"/>
                <a:sym typeface="Calibri"/>
              </a:rPr>
              <a:t>Calendar</a:t>
            </a:r>
            <a:r>
              <a:rPr lang="en-US" sz="1452" b="0" i="0" u="none" strike="noStrike" cap="none">
                <a:solidFill>
                  <a:schemeClr val="dk1"/>
                </a:solidFill>
                <a:latin typeface="Calibri"/>
                <a:ea typeface="Calibri"/>
                <a:cs typeface="Calibri"/>
                <a:sym typeface="Calibri"/>
              </a:rPr>
              <a:t> information</a:t>
            </a:r>
            <a:endParaRPr/>
          </a:p>
          <a:p>
            <a:pPr marL="285750" marR="0" lvl="0" indent="-285750" algn="l" rtl="0">
              <a:spcBef>
                <a:spcPts val="0"/>
              </a:spcBef>
              <a:spcAft>
                <a:spcPts val="0"/>
              </a:spcAft>
              <a:buClr>
                <a:schemeClr val="dk1"/>
              </a:buClr>
              <a:buSzPts val="1452"/>
              <a:buFont typeface="Arial"/>
              <a:buChar char="•"/>
            </a:pPr>
            <a:r>
              <a:rPr lang="en-US" sz="1452" b="0" i="0" u="none" strike="noStrike" cap="none">
                <a:solidFill>
                  <a:schemeClr val="dk1"/>
                </a:solidFill>
                <a:latin typeface="Calibri"/>
                <a:ea typeface="Calibri"/>
                <a:cs typeface="Calibri"/>
                <a:sym typeface="Calibri"/>
              </a:rPr>
              <a:t>Income and revenue information</a:t>
            </a:r>
            <a:endParaRPr/>
          </a:p>
          <a:p>
            <a:pPr marL="285750" marR="0" lvl="0" indent="-285750" algn="l" rtl="0">
              <a:spcBef>
                <a:spcPts val="0"/>
              </a:spcBef>
              <a:spcAft>
                <a:spcPts val="0"/>
              </a:spcAft>
              <a:buClr>
                <a:schemeClr val="dk1"/>
              </a:buClr>
              <a:buSzPts val="1452"/>
              <a:buFont typeface="Arial"/>
              <a:buChar char="•"/>
            </a:pPr>
            <a:r>
              <a:rPr lang="en-US" sz="1452" b="0" i="0" u="none" strike="noStrike" cap="none">
                <a:solidFill>
                  <a:schemeClr val="dk1"/>
                </a:solidFill>
                <a:latin typeface="Calibri"/>
                <a:ea typeface="Calibri"/>
                <a:cs typeface="Calibri"/>
                <a:sym typeface="Calibri"/>
              </a:rPr>
              <a:t>And much more…</a:t>
            </a:r>
            <a:endParaRPr sz="1452" b="0" i="0" u="none" strike="noStrike" cap="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a:spLocks noGrp="1"/>
          </p:cNvSpPr>
          <p:nvPr>
            <p:ph type="title"/>
          </p:nvPr>
        </p:nvSpPr>
        <p:spPr>
          <a:xfrm>
            <a:off x="1600840" y="0"/>
            <a:ext cx="6153758" cy="10223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POC</a:t>
            </a:r>
            <a:endParaRPr/>
          </a:p>
        </p:txBody>
      </p:sp>
      <p:sp>
        <p:nvSpPr>
          <p:cNvPr id="231" name="Google Shape;231;p34"/>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232" name="Google Shape;232;p34"/>
          <p:cNvPicPr preferRelativeResize="0"/>
          <p:nvPr/>
        </p:nvPicPr>
        <p:blipFill rotWithShape="1">
          <a:blip r:embed="rId3">
            <a:alphaModFix/>
          </a:blip>
          <a:srcRect t="4923"/>
          <a:stretch/>
        </p:blipFill>
        <p:spPr>
          <a:xfrm>
            <a:off x="1669996" y="1535502"/>
            <a:ext cx="8575382" cy="4835330"/>
          </a:xfrm>
          <a:prstGeom prst="rect">
            <a:avLst/>
          </a:prstGeom>
          <a:solidFill>
            <a:schemeClr val="dk1"/>
          </a:solidFill>
          <a:ln w="9525" cap="flat" cmpd="sng">
            <a:solidFill>
              <a:srgbClr val="7A7A7A"/>
            </a:solidFill>
            <a:prstDash val="solid"/>
            <a:round/>
            <a:headEnd type="none" w="sm" len="sm"/>
            <a:tailEnd type="none" w="sm" len="sm"/>
          </a:ln>
        </p:spPr>
      </p:pic>
      <p:sp>
        <p:nvSpPr>
          <p:cNvPr id="233" name="Google Shape;233;p34"/>
          <p:cNvSpPr/>
          <p:nvPr/>
        </p:nvSpPr>
        <p:spPr>
          <a:xfrm>
            <a:off x="2861095" y="1539669"/>
            <a:ext cx="356558" cy="280505"/>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4" name="Google Shape;234;p34"/>
          <p:cNvSpPr/>
          <p:nvPr/>
        </p:nvSpPr>
        <p:spPr>
          <a:xfrm>
            <a:off x="4359215" y="1924982"/>
            <a:ext cx="204158" cy="128105"/>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 name="Google Shape;235;p34"/>
          <p:cNvSpPr/>
          <p:nvPr/>
        </p:nvSpPr>
        <p:spPr>
          <a:xfrm>
            <a:off x="7515934" y="1924982"/>
            <a:ext cx="204158" cy="128105"/>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6" name="Google Shape;236;p34"/>
          <p:cNvSpPr/>
          <p:nvPr/>
        </p:nvSpPr>
        <p:spPr>
          <a:xfrm>
            <a:off x="4316082" y="4147907"/>
            <a:ext cx="204158" cy="128105"/>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7" name="Google Shape;237;p34"/>
          <p:cNvSpPr/>
          <p:nvPr/>
        </p:nvSpPr>
        <p:spPr>
          <a:xfrm>
            <a:off x="7515934" y="4147907"/>
            <a:ext cx="204158" cy="128105"/>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1600840" y="0"/>
            <a:ext cx="6153758" cy="10223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POC</a:t>
            </a:r>
            <a:endParaRPr/>
          </a:p>
        </p:txBody>
      </p:sp>
      <p:sp>
        <p:nvSpPr>
          <p:cNvPr id="243" name="Google Shape;243;p35"/>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pic>
        <p:nvPicPr>
          <p:cNvPr id="244" name="Google Shape;244;p35"/>
          <p:cNvPicPr preferRelativeResize="0"/>
          <p:nvPr/>
        </p:nvPicPr>
        <p:blipFill rotWithShape="1">
          <a:blip r:embed="rId3">
            <a:alphaModFix/>
          </a:blip>
          <a:srcRect t="4326"/>
          <a:stretch/>
        </p:blipFill>
        <p:spPr>
          <a:xfrm>
            <a:off x="1808309" y="1500996"/>
            <a:ext cx="8359452" cy="47730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title"/>
          </p:nvPr>
        </p:nvSpPr>
        <p:spPr>
          <a:xfrm>
            <a:off x="1600840" y="0"/>
            <a:ext cx="6153758" cy="10223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POC</a:t>
            </a:r>
            <a:endParaRPr/>
          </a:p>
        </p:txBody>
      </p:sp>
      <p:sp>
        <p:nvSpPr>
          <p:cNvPr id="250" name="Google Shape;250;p36"/>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pic>
        <p:nvPicPr>
          <p:cNvPr id="251" name="Google Shape;251;p36"/>
          <p:cNvPicPr preferRelativeResize="0"/>
          <p:nvPr/>
        </p:nvPicPr>
        <p:blipFill rotWithShape="1">
          <a:blip r:embed="rId3">
            <a:alphaModFix/>
          </a:blip>
          <a:srcRect t="4561"/>
          <a:stretch/>
        </p:blipFill>
        <p:spPr>
          <a:xfrm>
            <a:off x="1753250" y="1250900"/>
            <a:ext cx="8720750" cy="4974824"/>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7"/>
          <p:cNvSpPr txBox="1">
            <a:spLocks noGrp="1"/>
          </p:cNvSpPr>
          <p:nvPr>
            <p:ph type="title"/>
          </p:nvPr>
        </p:nvSpPr>
        <p:spPr>
          <a:xfrm>
            <a:off x="1600840" y="0"/>
            <a:ext cx="6153758" cy="10223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POC</a:t>
            </a:r>
            <a:endParaRPr/>
          </a:p>
        </p:txBody>
      </p:sp>
      <p:sp>
        <p:nvSpPr>
          <p:cNvPr id="257" name="Google Shape;257;p37"/>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pic>
        <p:nvPicPr>
          <p:cNvPr id="258" name="Google Shape;258;p37"/>
          <p:cNvPicPr preferRelativeResize="0"/>
          <p:nvPr/>
        </p:nvPicPr>
        <p:blipFill rotWithShape="1">
          <a:blip r:embed="rId3">
            <a:alphaModFix/>
          </a:blip>
          <a:srcRect t="5598"/>
          <a:stretch/>
        </p:blipFill>
        <p:spPr>
          <a:xfrm>
            <a:off x="1739153" y="1449238"/>
            <a:ext cx="8273651" cy="5098633"/>
          </a:xfrm>
          <a:prstGeom prst="rect">
            <a:avLst/>
          </a:prstGeom>
          <a:solidFill>
            <a:schemeClr val="dk1"/>
          </a:solidFill>
          <a:ln w="9525" cap="flat" cmpd="sng">
            <a:solidFill>
              <a:schemeClr val="accent1"/>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Recommendation</a:t>
            </a:r>
            <a:endParaRPr/>
          </a:p>
        </p:txBody>
      </p:sp>
      <p:sp>
        <p:nvSpPr>
          <p:cNvPr id="264" name="Google Shape;264;p38"/>
          <p:cNvSpPr txBox="1">
            <a:spLocks noGrp="1"/>
          </p:cNvSpPr>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Take the following precautions:</a:t>
            </a:r>
            <a:endParaRPr/>
          </a:p>
          <a:p>
            <a:pPr marL="685800" lvl="1" indent="-228600" algn="l" rtl="0">
              <a:lnSpc>
                <a:spcPct val="90000"/>
              </a:lnSpc>
              <a:spcBef>
                <a:spcPts val="500"/>
              </a:spcBef>
              <a:spcAft>
                <a:spcPts val="0"/>
              </a:spcAft>
              <a:buClr>
                <a:schemeClr val="dk1"/>
              </a:buClr>
              <a:buSzPts val="2000"/>
              <a:buChar char="•"/>
            </a:pPr>
            <a:r>
              <a:rPr lang="en-US" sz="2000"/>
              <a:t>Use a strong password 8 character or more in length with alphanumerics and symbols</a:t>
            </a:r>
            <a:endParaRPr/>
          </a:p>
          <a:p>
            <a:pPr marL="685800" lvl="1" indent="-228600" algn="l" rtl="0">
              <a:lnSpc>
                <a:spcPct val="90000"/>
              </a:lnSpc>
              <a:spcBef>
                <a:spcPts val="500"/>
              </a:spcBef>
              <a:spcAft>
                <a:spcPts val="0"/>
              </a:spcAft>
              <a:buClr>
                <a:schemeClr val="dk1"/>
              </a:buClr>
              <a:buSzPts val="2000"/>
              <a:buChar char="•"/>
            </a:pPr>
            <a:r>
              <a:rPr lang="en-US" sz="2000"/>
              <a:t>It should not contain personal/guessable information</a:t>
            </a:r>
            <a:endParaRPr/>
          </a:p>
          <a:p>
            <a:pPr marL="685800" lvl="1" indent="-228600" algn="l" rtl="0">
              <a:lnSpc>
                <a:spcPct val="90000"/>
              </a:lnSpc>
              <a:spcBef>
                <a:spcPts val="500"/>
              </a:spcBef>
              <a:spcAft>
                <a:spcPts val="0"/>
              </a:spcAft>
              <a:buClr>
                <a:schemeClr val="dk1"/>
              </a:buClr>
              <a:buSzPts val="2000"/>
              <a:buChar char="•"/>
            </a:pPr>
            <a:r>
              <a:rPr lang="en-US" sz="2000"/>
              <a:t>Do not reuse passwords</a:t>
            </a:r>
            <a:endParaRPr/>
          </a:p>
          <a:p>
            <a:pPr marL="685800" lvl="1" indent="-228600" algn="l" rtl="0">
              <a:lnSpc>
                <a:spcPct val="90000"/>
              </a:lnSpc>
              <a:spcBef>
                <a:spcPts val="500"/>
              </a:spcBef>
              <a:spcAft>
                <a:spcPts val="0"/>
              </a:spcAft>
              <a:buClr>
                <a:schemeClr val="dk1"/>
              </a:buClr>
              <a:buSzPts val="2000"/>
              <a:buChar char="•"/>
            </a:pPr>
            <a:r>
              <a:rPr lang="en-US" sz="2000"/>
              <a:t>Disable default accounts and users</a:t>
            </a:r>
            <a:endParaRPr/>
          </a:p>
          <a:p>
            <a:pPr marL="685800" lvl="1" indent="-228600" algn="l" rtl="0">
              <a:lnSpc>
                <a:spcPct val="90000"/>
              </a:lnSpc>
              <a:spcBef>
                <a:spcPts val="500"/>
              </a:spcBef>
              <a:spcAft>
                <a:spcPts val="0"/>
              </a:spcAft>
              <a:buClr>
                <a:schemeClr val="dk1"/>
              </a:buClr>
              <a:buSzPts val="2000"/>
              <a:buChar char="•"/>
            </a:pPr>
            <a:r>
              <a:rPr lang="en-US" sz="2000"/>
              <a:t>Change all passwords to strong unique passwords</a:t>
            </a:r>
            <a:endParaRPr/>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p:txBody>
      </p:sp>
      <p:sp>
        <p:nvSpPr>
          <p:cNvPr id="265" name="Google Shape;265;p38"/>
          <p:cNvSpPr/>
          <p:nvPr/>
        </p:nvSpPr>
        <p:spPr>
          <a:xfrm>
            <a:off x="838200" y="4960513"/>
            <a:ext cx="113538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1" u="none" strike="noStrike" cap="none">
                <a:solidFill>
                  <a:schemeClr val="dk1"/>
                </a:solidFill>
                <a:latin typeface="Calibri"/>
                <a:ea typeface="Calibri"/>
                <a:cs typeface="Calibri"/>
                <a:sym typeface="Calibri"/>
              </a:rPr>
              <a:t>https://www.owasp.org/index.php/Testing_for_weak_password_change_or_reset_functionalities_(OTG-AUTHN-009)</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https://www.owasp.org/index.php/Default_Passwords</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https://www.us-cert.gov/ncas/alerts/TA13-175A</a:t>
            </a:r>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p:txBody>
      </p:sp>
      <p:sp>
        <p:nvSpPr>
          <p:cNvPr id="266" name="Google Shape;266;p38"/>
          <p:cNvSpPr txBox="1"/>
          <p:nvPr/>
        </p:nvSpPr>
        <p:spPr>
          <a:xfrm>
            <a:off x="838200" y="3536770"/>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u="none">
                <a:solidFill>
                  <a:schemeClr val="dk1"/>
                </a:solidFill>
                <a:latin typeface="Calibri"/>
                <a:ea typeface="Calibri"/>
                <a:cs typeface="Calibri"/>
                <a:sym typeface="Calibri"/>
              </a:rPr>
              <a:t>References:</a:t>
            </a:r>
            <a:endParaRPr sz="4400" b="0" u="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272" name="Google Shape;272;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3. Account Takeover Using OTP Bypass</a:t>
            </a:r>
            <a:endParaRPr/>
          </a:p>
        </p:txBody>
      </p:sp>
      <p:graphicFrame>
        <p:nvGraphicFramePr>
          <p:cNvPr id="273" name="Google Shape;273;p39"/>
          <p:cNvGraphicFramePr/>
          <p:nvPr/>
        </p:nvGraphicFramePr>
        <p:xfrm>
          <a:off x="2137423" y="2224215"/>
          <a:ext cx="3000000" cy="3000000"/>
        </p:xfrm>
        <a:graphic>
          <a:graphicData uri="http://schemas.openxmlformats.org/drawingml/2006/table">
            <a:tbl>
              <a:tblPr firstRow="1" bandRow="1">
                <a:noFill/>
                <a:tableStyleId>{51015F43-4BEC-485C-AC9F-371C459AA63F}</a:tableStyleId>
              </a:tblPr>
              <a:tblGrid>
                <a:gridCol w="1413550">
                  <a:extLst>
                    <a:ext uri="{9D8B030D-6E8A-4147-A177-3AD203B41FA5}">
                      <a16:colId xmlns:a16="http://schemas.microsoft.com/office/drawing/2014/main" val="20000"/>
                    </a:ext>
                  </a:extLst>
                </a:gridCol>
                <a:gridCol w="6695825">
                  <a:extLst>
                    <a:ext uri="{9D8B030D-6E8A-4147-A177-3AD203B41FA5}">
                      <a16:colId xmlns:a16="http://schemas.microsoft.com/office/drawing/2014/main" val="20001"/>
                    </a:ext>
                  </a:extLst>
                </a:gridCol>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06650">
                <a:tc>
                  <a:txBody>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Account Takeover Using OTP Bypass </a:t>
                      </a:r>
                      <a:r>
                        <a:rPr lang="en-US" sz="1300">
                          <a:solidFill>
                            <a:srgbClr val="FFFFFF"/>
                          </a:solidFill>
                          <a:latin typeface="Calibri"/>
                          <a:ea typeface="Calibri"/>
                          <a:cs typeface="Calibri"/>
                          <a:sym typeface="Calibri"/>
                        </a:rPr>
                        <a:t>(Critical)</a:t>
                      </a:r>
                      <a:endParaRPr sz="130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a:solidFill>
                            <a:schemeClr val="dk1"/>
                          </a:solidFill>
                          <a:latin typeface="Calibri"/>
                          <a:ea typeface="Calibri"/>
                          <a:cs typeface="Calibri"/>
                          <a:sym typeface="Calibri"/>
                        </a:rPr>
                        <a:t>The below mentioned login page allows login via OTP which can be bruteforced</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a:solidFill>
                            <a:schemeClr val="dk1"/>
                          </a:solidFill>
                          <a:latin typeface="Calibri"/>
                          <a:ea typeface="Calibri"/>
                          <a:cs typeface="Calibri"/>
                          <a:sym typeface="Calibri"/>
                        </a:rPr>
                        <a:t>Affected URL :</a:t>
                      </a:r>
                      <a:endParaRPr sz="13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http://url.com/login_via_OTP.php</a:t>
                      </a:r>
                      <a:endParaRPr sz="1300" b="0" i="0" u="none" strike="noStrike">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a:solidFill>
                            <a:schemeClr val="dk1"/>
                          </a:solidFill>
                          <a:latin typeface="Calibri"/>
                          <a:ea typeface="Calibri"/>
                          <a:cs typeface="Calibri"/>
                          <a:sym typeface="Calibri"/>
                        </a:rPr>
                        <a:t>Affected Parameters :</a:t>
                      </a:r>
                      <a:endParaRPr sz="13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a:solidFill>
                            <a:schemeClr val="dk1"/>
                          </a:solidFill>
                          <a:latin typeface="Calibri"/>
                          <a:ea typeface="Calibri"/>
                          <a:cs typeface="Calibri"/>
                          <a:sym typeface="Calibri"/>
                        </a:rPr>
                        <a:t>OTP (POST parameters)</a:t>
                      </a: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279" name="Google Shape;279;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3. Account Takeover Using OTP Bypass</a:t>
            </a:r>
            <a:endParaRPr/>
          </a:p>
        </p:txBody>
      </p:sp>
      <p:graphicFrame>
        <p:nvGraphicFramePr>
          <p:cNvPr id="280" name="Google Shape;280;p40"/>
          <p:cNvGraphicFramePr/>
          <p:nvPr/>
        </p:nvGraphicFramePr>
        <p:xfrm>
          <a:off x="2218498" y="2191790"/>
          <a:ext cx="3000000" cy="3000000"/>
        </p:xfrm>
        <a:graphic>
          <a:graphicData uri="http://schemas.openxmlformats.org/drawingml/2006/table">
            <a:tbl>
              <a:tblPr firstRow="1" bandRow="1">
                <a:noFill/>
                <a:tableStyleId>{51015F43-4BEC-485C-AC9F-371C459AA63F}</a:tableStyleId>
              </a:tblPr>
              <a:tblGrid>
                <a:gridCol w="1413550">
                  <a:extLst>
                    <a:ext uri="{9D8B030D-6E8A-4147-A177-3AD203B41FA5}">
                      <a16:colId xmlns:a16="http://schemas.microsoft.com/office/drawing/2014/main" val="20000"/>
                    </a:ext>
                  </a:extLst>
                </a:gridCol>
                <a:gridCol w="6695825">
                  <a:extLst>
                    <a:ext uri="{9D8B030D-6E8A-4147-A177-3AD203B41FA5}">
                      <a16:colId xmlns:a16="http://schemas.microsoft.com/office/drawing/2014/main" val="20001"/>
                    </a:ext>
                  </a:extLst>
                </a:gridCol>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06650">
                <a:tc>
                  <a:txBody>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Account Takeover Using OTP Bypass </a:t>
                      </a:r>
                      <a:r>
                        <a:rPr lang="en-US" sz="1300">
                          <a:solidFill>
                            <a:srgbClr val="FFFFFF"/>
                          </a:solidFill>
                          <a:latin typeface="Calibri"/>
                          <a:ea typeface="Calibri"/>
                          <a:cs typeface="Calibri"/>
                          <a:sym typeface="Calibri"/>
                        </a:rPr>
                        <a:t>(Critical)</a:t>
                      </a:r>
                      <a:endParaRPr sz="130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a:solidFill>
                            <a:schemeClr val="dk1"/>
                          </a:solidFill>
                          <a:latin typeface="Calibri"/>
                          <a:ea typeface="Calibri"/>
                          <a:cs typeface="Calibri"/>
                          <a:sym typeface="Calibri"/>
                        </a:rPr>
                        <a:t>Similar issue is observed on the below mentioned login pages too</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a:solidFill>
                            <a:schemeClr val="dk1"/>
                          </a:solidFill>
                          <a:latin typeface="Calibri"/>
                          <a:ea typeface="Calibri"/>
                          <a:cs typeface="Calibri"/>
                          <a:sym typeface="Calibri"/>
                        </a:rPr>
                        <a:t>Affected URL :</a:t>
                      </a:r>
                      <a:endParaRPr sz="13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http://url.com/admin/login_via_OTP.php</a:t>
                      </a:r>
                      <a:endParaRPr sz="1300" b="0" i="0" u="none" strike="noStrike">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a:solidFill>
                            <a:schemeClr val="dk1"/>
                          </a:solidFill>
                          <a:latin typeface="Calibri"/>
                          <a:ea typeface="Calibri"/>
                          <a:cs typeface="Calibri"/>
                          <a:sym typeface="Calibri"/>
                        </a:rPr>
                        <a:t>Affected Parameters :</a:t>
                      </a:r>
                      <a:endParaRPr sz="13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a:solidFill>
                            <a:schemeClr val="dk1"/>
                          </a:solidFill>
                          <a:latin typeface="Calibri"/>
                          <a:ea typeface="Calibri"/>
                          <a:cs typeface="Calibri"/>
                          <a:sym typeface="Calibri"/>
                        </a:rPr>
                        <a:t>code (POST parameters)</a:t>
                      </a: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286" name="Google Shape;286;p41"/>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2000"/>
              <a:buChar char="•"/>
            </a:pPr>
            <a:r>
              <a:rPr lang="en-US" sz="2000"/>
              <a:t>Navigate to </a:t>
            </a:r>
            <a:r>
              <a:rPr lang="en-US" sz="2000" b="0" i="0" u="sng" strike="noStrike">
                <a:solidFill>
                  <a:schemeClr val="hlink"/>
                </a:solidFill>
                <a:latin typeface="Calibri"/>
                <a:ea typeface="Calibri"/>
                <a:cs typeface="Calibri"/>
                <a:sym typeface="Calibri"/>
                <a:hlinkClick r:id="rId3"/>
              </a:rPr>
              <a:t>http://url.com/login_via_OTP.php</a:t>
            </a:r>
            <a:r>
              <a:rPr lang="en-US" sz="2000" b="0" i="0" u="none" strike="noStrike">
                <a:solidFill>
                  <a:schemeClr val="dk1"/>
                </a:solidFill>
                <a:latin typeface="Calibri"/>
                <a:ea typeface="Calibri"/>
                <a:cs typeface="Calibri"/>
                <a:sym typeface="Calibri"/>
              </a:rPr>
              <a:t> You will see user login page via OTP. Enter victim’s mobile number while capturing requests in a local proxy and click Get OTP</a:t>
            </a:r>
            <a:endParaRPr/>
          </a:p>
          <a:p>
            <a:pPr marL="228600" lvl="0" indent="-101600" algn="l" rtl="0">
              <a:lnSpc>
                <a:spcPct val="90000"/>
              </a:lnSpc>
              <a:spcBef>
                <a:spcPts val="1000"/>
              </a:spcBef>
              <a:spcAft>
                <a:spcPts val="0"/>
              </a:spcAft>
              <a:buClr>
                <a:schemeClr val="dk1"/>
              </a:buClr>
              <a:buSzPts val="2000"/>
              <a:buNone/>
            </a:pPr>
            <a:endParaRPr sz="2000"/>
          </a:p>
        </p:txBody>
      </p:sp>
      <p:pic>
        <p:nvPicPr>
          <p:cNvPr id="287" name="Google Shape;287;p41"/>
          <p:cNvPicPr preferRelativeResize="0"/>
          <p:nvPr/>
        </p:nvPicPr>
        <p:blipFill rotWithShape="1">
          <a:blip r:embed="rId4">
            <a:alphaModFix/>
          </a:blip>
          <a:srcRect/>
          <a:stretch/>
        </p:blipFill>
        <p:spPr>
          <a:xfrm>
            <a:off x="2484351" y="2165216"/>
            <a:ext cx="5858365" cy="2596565"/>
          </a:xfrm>
          <a:prstGeom prst="rect">
            <a:avLst/>
          </a:prstGeom>
          <a:noFill/>
          <a:ln>
            <a:noFill/>
          </a:ln>
        </p:spPr>
      </p:pic>
      <p:sp>
        <p:nvSpPr>
          <p:cNvPr id="288" name="Google Shape;288;p41"/>
          <p:cNvSpPr/>
          <p:nvPr/>
        </p:nvSpPr>
        <p:spPr>
          <a:xfrm>
            <a:off x="5105399" y="3364563"/>
            <a:ext cx="406880" cy="129136"/>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42"/>
          <p:cNvPicPr preferRelativeResize="0"/>
          <p:nvPr/>
        </p:nvPicPr>
        <p:blipFill rotWithShape="1">
          <a:blip r:embed="rId3">
            <a:alphaModFix/>
          </a:blip>
          <a:srcRect r="40402"/>
          <a:stretch/>
        </p:blipFill>
        <p:spPr>
          <a:xfrm>
            <a:off x="1502614" y="1843087"/>
            <a:ext cx="6045499" cy="3171596"/>
          </a:xfrm>
          <a:prstGeom prst="rect">
            <a:avLst/>
          </a:prstGeom>
          <a:noFill/>
          <a:ln>
            <a:noFill/>
          </a:ln>
        </p:spPr>
      </p:pic>
      <p:sp>
        <p:nvSpPr>
          <p:cNvPr id="294" name="Google Shape;294;p42"/>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295" name="Google Shape;295;p42"/>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Following request will be generated containing OTP parameter. </a:t>
            </a:r>
            <a:endParaRPr sz="2000" b="1">
              <a:solidFill>
                <a:srgbClr val="FF0000"/>
              </a:solidFill>
            </a:endParaRPr>
          </a:p>
          <a:p>
            <a:pPr marL="228600" lvl="0" indent="-101600" algn="l" rtl="0">
              <a:lnSpc>
                <a:spcPct val="90000"/>
              </a:lnSpc>
              <a:spcBef>
                <a:spcPts val="1000"/>
              </a:spcBef>
              <a:spcAft>
                <a:spcPts val="0"/>
              </a:spcAft>
              <a:buClr>
                <a:schemeClr val="dk1"/>
              </a:buClr>
              <a:buSzPts val="2000"/>
              <a:buNone/>
            </a:pPr>
            <a:endParaRPr sz="2000"/>
          </a:p>
        </p:txBody>
      </p:sp>
      <p:sp>
        <p:nvSpPr>
          <p:cNvPr id="296" name="Google Shape;296;p42"/>
          <p:cNvSpPr/>
          <p:nvPr/>
        </p:nvSpPr>
        <p:spPr>
          <a:xfrm>
            <a:off x="2848334" y="3700520"/>
            <a:ext cx="3923401" cy="120981"/>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42"/>
          <p:cNvSpPr/>
          <p:nvPr/>
        </p:nvSpPr>
        <p:spPr>
          <a:xfrm>
            <a:off x="2155166" y="1843087"/>
            <a:ext cx="3452004" cy="192747"/>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42"/>
          <p:cNvSpPr/>
          <p:nvPr/>
        </p:nvSpPr>
        <p:spPr>
          <a:xfrm>
            <a:off x="2647052" y="4751390"/>
            <a:ext cx="777636" cy="120981"/>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42"/>
          <p:cNvSpPr/>
          <p:nvPr/>
        </p:nvSpPr>
        <p:spPr>
          <a:xfrm>
            <a:off x="3666226" y="4666891"/>
            <a:ext cx="1086929" cy="276045"/>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Vulnerability Statistics</a:t>
            </a:r>
            <a:endParaRPr/>
          </a:p>
        </p:txBody>
      </p:sp>
      <p:graphicFrame>
        <p:nvGraphicFramePr>
          <p:cNvPr id="102" name="Google Shape;102;p16"/>
          <p:cNvGraphicFramePr/>
          <p:nvPr/>
        </p:nvGraphicFramePr>
        <p:xfrm>
          <a:off x="1838325" y="1825623"/>
          <a:ext cx="3000000" cy="3000000"/>
        </p:xfrm>
        <a:graphic>
          <a:graphicData uri="http://schemas.openxmlformats.org/drawingml/2006/table">
            <a:tbl>
              <a:tblPr firstRow="1" bandRow="1">
                <a:noFill/>
                <a:tableStyleId>{51015F43-4BEC-485C-AC9F-371C459AA63F}</a:tableStyleId>
              </a:tblPr>
              <a:tblGrid>
                <a:gridCol w="2419350">
                  <a:extLst>
                    <a:ext uri="{9D8B030D-6E8A-4147-A177-3AD203B41FA5}">
                      <a16:colId xmlns:a16="http://schemas.microsoft.com/office/drawing/2014/main" val="20000"/>
                    </a:ext>
                  </a:extLst>
                </a:gridCol>
              </a:tblGrid>
              <a:tr h="696925">
                <a:tc>
                  <a:txBody>
                    <a:bodyPr/>
                    <a:lstStyle/>
                    <a:p>
                      <a:pPr marL="0" marR="0" lvl="0" indent="0" algn="ctr" rtl="0">
                        <a:spcBef>
                          <a:spcPts val="0"/>
                        </a:spcBef>
                        <a:spcAft>
                          <a:spcPts val="0"/>
                        </a:spcAft>
                        <a:buNone/>
                      </a:pPr>
                      <a:r>
                        <a:rPr lang="en-US" sz="1800" u="none" strike="noStrike" cap="none"/>
                        <a:t>Critical</a:t>
                      </a:r>
                      <a:endParaRPr sz="1800" u="none" strike="noStrike" cap="none"/>
                    </a:p>
                  </a:txBody>
                  <a:tcPr marL="91450" marR="91450" marT="45725" marB="45725">
                    <a:solidFill>
                      <a:srgbClr val="C00000"/>
                    </a:solidFill>
                  </a:tcPr>
                </a:tc>
                <a:extLst>
                  <a:ext uri="{0D108BD9-81ED-4DB2-BD59-A6C34878D82A}">
                    <a16:rowId xmlns:a16="http://schemas.microsoft.com/office/drawing/2014/main" val="10000"/>
                  </a:ext>
                </a:extLst>
              </a:tr>
              <a:tr h="696925">
                <a:tc>
                  <a:txBody>
                    <a:bodyPr/>
                    <a:lstStyle/>
                    <a:p>
                      <a:pPr marL="0" marR="0" lvl="0" indent="0" algn="ctr" rtl="0">
                        <a:spcBef>
                          <a:spcPts val="0"/>
                        </a:spcBef>
                        <a:spcAft>
                          <a:spcPts val="0"/>
                        </a:spcAft>
                        <a:buNone/>
                      </a:pPr>
                      <a:r>
                        <a:rPr lang="en-US" sz="1800" u="none" strike="noStrike" cap="none"/>
                        <a:t>17</a:t>
                      </a:r>
                      <a:endParaRPr sz="1800" u="none" strike="noStrike" cap="none"/>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103" name="Google Shape;103;p16"/>
          <p:cNvGraphicFramePr/>
          <p:nvPr/>
        </p:nvGraphicFramePr>
        <p:xfrm>
          <a:off x="4886325" y="1825623"/>
          <a:ext cx="3000000" cy="3000000"/>
        </p:xfrm>
        <a:graphic>
          <a:graphicData uri="http://schemas.openxmlformats.org/drawingml/2006/table">
            <a:tbl>
              <a:tblPr firstRow="1" bandRow="1">
                <a:noFill/>
                <a:tableStyleId>{51015F43-4BEC-485C-AC9F-371C459AA63F}</a:tableStyleId>
              </a:tblPr>
              <a:tblGrid>
                <a:gridCol w="2419350">
                  <a:extLst>
                    <a:ext uri="{9D8B030D-6E8A-4147-A177-3AD203B41FA5}">
                      <a16:colId xmlns:a16="http://schemas.microsoft.com/office/drawing/2014/main" val="20000"/>
                    </a:ext>
                  </a:extLst>
                </a:gridCol>
              </a:tblGrid>
              <a:tr h="696925">
                <a:tc>
                  <a:txBody>
                    <a:bodyPr/>
                    <a:lstStyle/>
                    <a:p>
                      <a:pPr marL="0" marR="0" lvl="0" indent="0" algn="ctr" rtl="0">
                        <a:spcBef>
                          <a:spcPts val="0"/>
                        </a:spcBef>
                        <a:spcAft>
                          <a:spcPts val="0"/>
                        </a:spcAft>
                        <a:buNone/>
                      </a:pPr>
                      <a:r>
                        <a:rPr lang="en-US" sz="1800" u="none" strike="noStrike" cap="none"/>
                        <a:t>Severe</a:t>
                      </a:r>
                      <a:endParaRPr sz="1800" u="none" strike="noStrike" cap="none"/>
                    </a:p>
                  </a:txBody>
                  <a:tcPr marL="91450" marR="91450" marT="45725" marB="45725">
                    <a:solidFill>
                      <a:srgbClr val="FF9900"/>
                    </a:solidFill>
                  </a:tcPr>
                </a:tc>
                <a:extLst>
                  <a:ext uri="{0D108BD9-81ED-4DB2-BD59-A6C34878D82A}">
                    <a16:rowId xmlns:a16="http://schemas.microsoft.com/office/drawing/2014/main" val="10000"/>
                  </a:ext>
                </a:extLst>
              </a:tr>
              <a:tr h="696925">
                <a:tc>
                  <a:txBody>
                    <a:bodyPr/>
                    <a:lstStyle/>
                    <a:p>
                      <a:pPr marL="0" marR="0" lvl="0" indent="0" algn="ctr" rtl="0">
                        <a:spcBef>
                          <a:spcPts val="0"/>
                        </a:spcBef>
                        <a:spcAft>
                          <a:spcPts val="0"/>
                        </a:spcAft>
                        <a:buNone/>
                      </a:pPr>
                      <a:r>
                        <a:rPr lang="en-US" sz="1800" u="none" strike="noStrike" cap="none"/>
                        <a:t>15</a:t>
                      </a:r>
                      <a:endParaRPr sz="1800" u="none" strike="noStrike" cap="none"/>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104" name="Google Shape;104;p16"/>
          <p:cNvGraphicFramePr/>
          <p:nvPr/>
        </p:nvGraphicFramePr>
        <p:xfrm>
          <a:off x="7934325" y="1825623"/>
          <a:ext cx="3000000" cy="3000000"/>
        </p:xfrm>
        <a:graphic>
          <a:graphicData uri="http://schemas.openxmlformats.org/drawingml/2006/table">
            <a:tbl>
              <a:tblPr firstRow="1" bandRow="1">
                <a:noFill/>
                <a:tableStyleId>{51015F43-4BEC-485C-AC9F-371C459AA63F}</a:tableStyleId>
              </a:tblPr>
              <a:tblGrid>
                <a:gridCol w="2419350">
                  <a:extLst>
                    <a:ext uri="{9D8B030D-6E8A-4147-A177-3AD203B41FA5}">
                      <a16:colId xmlns:a16="http://schemas.microsoft.com/office/drawing/2014/main" val="20000"/>
                    </a:ext>
                  </a:extLst>
                </a:gridCol>
              </a:tblGrid>
              <a:tr h="696925">
                <a:tc>
                  <a:txBody>
                    <a:bodyPr/>
                    <a:lstStyle/>
                    <a:p>
                      <a:pPr marL="0" marR="0" lvl="0" indent="0" algn="ctr" rtl="0">
                        <a:spcBef>
                          <a:spcPts val="0"/>
                        </a:spcBef>
                        <a:spcAft>
                          <a:spcPts val="0"/>
                        </a:spcAft>
                        <a:buNone/>
                      </a:pPr>
                      <a:r>
                        <a:rPr lang="en-US" sz="1800" u="none" strike="noStrike" cap="none">
                          <a:solidFill>
                            <a:schemeClr val="dk1"/>
                          </a:solidFill>
                        </a:rPr>
                        <a:t>Moderate</a:t>
                      </a:r>
                      <a:endParaRPr sz="1800" u="none" strike="noStrike" cap="none">
                        <a:solidFill>
                          <a:schemeClr val="dk1"/>
                        </a:solidFill>
                      </a:endParaRPr>
                    </a:p>
                  </a:txBody>
                  <a:tcPr marL="91450" marR="91450" marT="45725" marB="45725">
                    <a:solidFill>
                      <a:srgbClr val="FFFF00"/>
                    </a:solidFill>
                  </a:tcPr>
                </a:tc>
                <a:extLst>
                  <a:ext uri="{0D108BD9-81ED-4DB2-BD59-A6C34878D82A}">
                    <a16:rowId xmlns:a16="http://schemas.microsoft.com/office/drawing/2014/main" val="10000"/>
                  </a:ext>
                </a:extLst>
              </a:tr>
              <a:tr h="696925">
                <a:tc>
                  <a:txBody>
                    <a:bodyPr/>
                    <a:lstStyle/>
                    <a:p>
                      <a:pPr marL="0" marR="0" lvl="0" indent="0" algn="ctr" rtl="0">
                        <a:spcBef>
                          <a:spcPts val="0"/>
                        </a:spcBef>
                        <a:spcAft>
                          <a:spcPts val="0"/>
                        </a:spcAft>
                        <a:buNone/>
                      </a:pPr>
                      <a:r>
                        <a:rPr lang="en-US" sz="1800" u="none" strike="noStrike" cap="none"/>
                        <a:t>2</a:t>
                      </a:r>
                      <a:endParaRPr sz="1800" u="none" strike="noStrike" cap="none"/>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105" name="Google Shape;105;p16"/>
          <p:cNvGraphicFramePr/>
          <p:nvPr/>
        </p:nvGraphicFramePr>
        <p:xfrm>
          <a:off x="4886325" y="3978273"/>
          <a:ext cx="3000000" cy="3000000"/>
        </p:xfrm>
        <a:graphic>
          <a:graphicData uri="http://schemas.openxmlformats.org/drawingml/2006/table">
            <a:tbl>
              <a:tblPr firstRow="1" bandRow="1">
                <a:noFill/>
                <a:tableStyleId>{51015F43-4BEC-485C-AC9F-371C459AA63F}</a:tableStyleId>
              </a:tblPr>
              <a:tblGrid>
                <a:gridCol w="2419350">
                  <a:extLst>
                    <a:ext uri="{9D8B030D-6E8A-4147-A177-3AD203B41FA5}">
                      <a16:colId xmlns:a16="http://schemas.microsoft.com/office/drawing/2014/main" val="20000"/>
                    </a:ext>
                  </a:extLst>
                </a:gridCol>
              </a:tblGrid>
              <a:tr h="696925">
                <a:tc>
                  <a:txBody>
                    <a:bodyPr/>
                    <a:lstStyle/>
                    <a:p>
                      <a:pPr marL="0" marR="0" lvl="0" indent="0" algn="ctr" rtl="0">
                        <a:spcBef>
                          <a:spcPts val="0"/>
                        </a:spcBef>
                        <a:spcAft>
                          <a:spcPts val="0"/>
                        </a:spcAft>
                        <a:buNone/>
                      </a:pPr>
                      <a:r>
                        <a:rPr lang="en-US" sz="1800" u="none" strike="noStrike" cap="none"/>
                        <a:t>Low</a:t>
                      </a:r>
                      <a:endParaRPr sz="1800" u="none" strike="noStrike" cap="none"/>
                    </a:p>
                  </a:txBody>
                  <a:tcPr marL="91450" marR="91450" marT="45725" marB="45725">
                    <a:solidFill>
                      <a:srgbClr val="92D050"/>
                    </a:solidFill>
                  </a:tcPr>
                </a:tc>
                <a:extLst>
                  <a:ext uri="{0D108BD9-81ED-4DB2-BD59-A6C34878D82A}">
                    <a16:rowId xmlns:a16="http://schemas.microsoft.com/office/drawing/2014/main" val="10000"/>
                  </a:ext>
                </a:extLst>
              </a:tr>
              <a:tr h="696925">
                <a:tc>
                  <a:txBody>
                    <a:bodyPr/>
                    <a:lstStyle/>
                    <a:p>
                      <a:pPr marL="0" marR="0" lvl="0" indent="0" algn="ctr" rtl="0">
                        <a:spcBef>
                          <a:spcPts val="0"/>
                        </a:spcBef>
                        <a:spcAft>
                          <a:spcPts val="0"/>
                        </a:spcAft>
                        <a:buNone/>
                      </a:pPr>
                      <a:r>
                        <a:rPr lang="en-US" sz="1800" u="none" strike="noStrike" cap="none"/>
                        <a:t>2</a:t>
                      </a:r>
                      <a:endParaRPr sz="1800" u="none" strike="noStrike" cap="none"/>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43"/>
          <p:cNvPicPr preferRelativeResize="0"/>
          <p:nvPr/>
        </p:nvPicPr>
        <p:blipFill rotWithShape="1">
          <a:blip r:embed="rId3">
            <a:alphaModFix/>
          </a:blip>
          <a:srcRect/>
          <a:stretch/>
        </p:blipFill>
        <p:spPr>
          <a:xfrm>
            <a:off x="1242204" y="2229573"/>
            <a:ext cx="7828254" cy="2523582"/>
          </a:xfrm>
          <a:prstGeom prst="rect">
            <a:avLst/>
          </a:prstGeom>
          <a:noFill/>
          <a:ln>
            <a:noFill/>
          </a:ln>
        </p:spPr>
      </p:pic>
      <p:sp>
        <p:nvSpPr>
          <p:cNvPr id="305" name="Google Shape;305;p43"/>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306" name="Google Shape;306;p43"/>
          <p:cNvSpPr txBox="1">
            <a:spLocks noGrp="1"/>
          </p:cNvSpPr>
          <p:nvPr>
            <p:ph type="body" idx="1"/>
          </p:nvPr>
        </p:nvSpPr>
        <p:spPr>
          <a:xfrm>
            <a:off x="838200" y="131569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We shoot the request with all possible combinations of 4 Digit OTPs and upon a successful hit, we get a response containing user details. We can use the same OTP then to login.</a:t>
            </a:r>
            <a:endParaRPr sz="2000" b="1">
              <a:solidFill>
                <a:srgbClr val="FF0000"/>
              </a:solidFill>
            </a:endParaRPr>
          </a:p>
          <a:p>
            <a:pPr marL="228600" lvl="0" indent="-101600" algn="l" rtl="0">
              <a:lnSpc>
                <a:spcPct val="90000"/>
              </a:lnSpc>
              <a:spcBef>
                <a:spcPts val="1000"/>
              </a:spcBef>
              <a:spcAft>
                <a:spcPts val="0"/>
              </a:spcAft>
              <a:buClr>
                <a:schemeClr val="dk1"/>
              </a:buClr>
              <a:buSzPts val="2000"/>
              <a:buNone/>
            </a:pPr>
            <a:endParaRPr sz="2000"/>
          </a:p>
        </p:txBody>
      </p:sp>
      <p:sp>
        <p:nvSpPr>
          <p:cNvPr id="307" name="Google Shape;307;p43"/>
          <p:cNvSpPr/>
          <p:nvPr/>
        </p:nvSpPr>
        <p:spPr>
          <a:xfrm>
            <a:off x="7003075" y="4264975"/>
            <a:ext cx="1264500" cy="181500"/>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4"/>
          <p:cNvSpPr txBox="1">
            <a:spLocks noGrp="1"/>
          </p:cNvSpPr>
          <p:nvPr>
            <p:ph type="title"/>
          </p:nvPr>
        </p:nvSpPr>
        <p:spPr>
          <a:xfrm>
            <a:off x="953858"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Business Impact – Extremely High</a:t>
            </a:r>
            <a:endParaRPr/>
          </a:p>
        </p:txBody>
      </p:sp>
      <p:sp>
        <p:nvSpPr>
          <p:cNvPr id="313" name="Google Shape;313;p44"/>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314" name="Google Shape;314;p44"/>
          <p:cNvSpPr txBox="1"/>
          <p:nvPr/>
        </p:nvSpPr>
        <p:spPr>
          <a:xfrm>
            <a:off x="1109134" y="1767943"/>
            <a:ext cx="8713694" cy="977631"/>
          </a:xfrm>
          <a:prstGeom prst="rect">
            <a:avLst/>
          </a:prstGeom>
          <a:noFill/>
          <a:ln>
            <a:noFill/>
          </a:ln>
        </p:spPr>
        <p:txBody>
          <a:bodyPr spcFirstLastPara="1" wrap="square" lIns="41475" tIns="41475" rIns="41475" bIns="41475" anchor="t" anchorCtr="0">
            <a:noAutofit/>
          </a:bodyPr>
          <a:lstStyle/>
          <a:p>
            <a:pPr marL="0" marR="0" lvl="0" indent="0" algn="l" rtl="0">
              <a:spcBef>
                <a:spcPts val="0"/>
              </a:spcBef>
              <a:spcAft>
                <a:spcPts val="0"/>
              </a:spcAft>
              <a:buNone/>
            </a:pPr>
            <a:r>
              <a:rPr lang="en-US" sz="1452">
                <a:solidFill>
                  <a:schemeClr val="dk1"/>
                </a:solidFill>
                <a:latin typeface="Calibri"/>
                <a:ea typeface="Calibri"/>
                <a:cs typeface="Calibri"/>
                <a:sym typeface="Calibri"/>
              </a:rPr>
              <a:t>A malicious hacker can gain complete access to any account just by knowing the registered phone number. This leads to complete compromise of personal user data of every customer. </a:t>
            </a:r>
            <a:endParaRPr/>
          </a:p>
          <a:p>
            <a:pPr marL="0" marR="0" lvl="0" indent="0" algn="l" rtl="0">
              <a:spcBef>
                <a:spcPts val="0"/>
              </a:spcBef>
              <a:spcAft>
                <a:spcPts val="0"/>
              </a:spcAft>
              <a:buNone/>
            </a:pPr>
            <a:r>
              <a:rPr lang="en-US" sz="1452">
                <a:solidFill>
                  <a:schemeClr val="dk1"/>
                </a:solidFill>
                <a:latin typeface="Calibri"/>
                <a:ea typeface="Calibri"/>
                <a:cs typeface="Calibri"/>
                <a:sym typeface="Calibri"/>
              </a:rPr>
              <a:t>Attacker once logs in can then carry out actions on behalf of the victim which could lead to serious financial loss to him/her.</a:t>
            </a:r>
            <a:endParaRPr sz="1452">
              <a:solidFill>
                <a:schemeClr val="dk1"/>
              </a:solidFill>
              <a:latin typeface="Calibri"/>
              <a:ea typeface="Calibri"/>
              <a:cs typeface="Calibri"/>
              <a:sym typeface="Calibri"/>
            </a:endParaRPr>
          </a:p>
        </p:txBody>
      </p:sp>
      <p:pic>
        <p:nvPicPr>
          <p:cNvPr id="315" name="Google Shape;315;p44"/>
          <p:cNvPicPr preferRelativeResize="0"/>
          <p:nvPr/>
        </p:nvPicPr>
        <p:blipFill rotWithShape="1">
          <a:blip r:embed="rId3">
            <a:alphaModFix/>
          </a:blip>
          <a:srcRect/>
          <a:stretch/>
        </p:blipFill>
        <p:spPr>
          <a:xfrm>
            <a:off x="1376901" y="2873944"/>
            <a:ext cx="7781925" cy="2714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Recommendation</a:t>
            </a:r>
            <a:endParaRPr/>
          </a:p>
        </p:txBody>
      </p:sp>
      <p:sp>
        <p:nvSpPr>
          <p:cNvPr id="321" name="Google Shape;321;p45"/>
          <p:cNvSpPr txBox="1">
            <a:spLocks noGrp="1"/>
          </p:cNvSpPr>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Take the following precautions:</a:t>
            </a:r>
            <a:endParaRPr/>
          </a:p>
          <a:p>
            <a:pPr marL="685800" lvl="1" indent="-228600" algn="l" rtl="0">
              <a:lnSpc>
                <a:spcPct val="90000"/>
              </a:lnSpc>
              <a:spcBef>
                <a:spcPts val="500"/>
              </a:spcBef>
              <a:spcAft>
                <a:spcPts val="0"/>
              </a:spcAft>
              <a:buClr>
                <a:schemeClr val="dk1"/>
              </a:buClr>
              <a:buSzPts val="2000"/>
              <a:buChar char="•"/>
            </a:pPr>
            <a:r>
              <a:rPr lang="en-US" sz="2000"/>
              <a:t>Use proper rate-limiting checks on the no of OTP checking and Generation requests</a:t>
            </a:r>
            <a:endParaRPr/>
          </a:p>
          <a:p>
            <a:pPr marL="685800" lvl="1" indent="-228600" algn="l" rtl="0">
              <a:lnSpc>
                <a:spcPct val="90000"/>
              </a:lnSpc>
              <a:spcBef>
                <a:spcPts val="500"/>
              </a:spcBef>
              <a:spcAft>
                <a:spcPts val="0"/>
              </a:spcAft>
              <a:buClr>
                <a:schemeClr val="dk1"/>
              </a:buClr>
              <a:buSzPts val="2000"/>
              <a:buChar char="•"/>
            </a:pPr>
            <a:r>
              <a:rPr lang="en-US" sz="2000"/>
              <a:t>Implement anti-bot measures such as ReCAPTCHA after multiple incorrect attempts</a:t>
            </a:r>
            <a:endParaRPr/>
          </a:p>
          <a:p>
            <a:pPr marL="685800" lvl="1" indent="-228600" algn="l" rtl="0">
              <a:lnSpc>
                <a:spcPct val="90000"/>
              </a:lnSpc>
              <a:spcBef>
                <a:spcPts val="500"/>
              </a:spcBef>
              <a:spcAft>
                <a:spcPts val="0"/>
              </a:spcAft>
              <a:buClr>
                <a:schemeClr val="dk1"/>
              </a:buClr>
              <a:buSzPts val="2000"/>
              <a:buChar char="•"/>
            </a:pPr>
            <a:r>
              <a:rPr lang="en-US" sz="2000"/>
              <a:t>OTP should expire after certain amount of time like 2 minutes</a:t>
            </a:r>
            <a:endParaRPr/>
          </a:p>
          <a:p>
            <a:pPr marL="685800" lvl="1" indent="-228600" algn="l" rtl="0">
              <a:lnSpc>
                <a:spcPct val="90000"/>
              </a:lnSpc>
              <a:spcBef>
                <a:spcPts val="500"/>
              </a:spcBef>
              <a:spcAft>
                <a:spcPts val="0"/>
              </a:spcAft>
              <a:buClr>
                <a:schemeClr val="dk1"/>
              </a:buClr>
              <a:buSzPts val="2000"/>
              <a:buChar char="•"/>
            </a:pPr>
            <a:r>
              <a:rPr lang="en-US" sz="2000"/>
              <a:t>OTP should be at least 6 digit and alphanumeric for more security</a:t>
            </a:r>
            <a:endParaRPr/>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p:txBody>
      </p:sp>
      <p:sp>
        <p:nvSpPr>
          <p:cNvPr id="322" name="Google Shape;322;p45"/>
          <p:cNvSpPr/>
          <p:nvPr/>
        </p:nvSpPr>
        <p:spPr>
          <a:xfrm>
            <a:off x="838200" y="4960513"/>
            <a:ext cx="1135380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https://www.owasp.org/index.php/Testing_Multiple_Factors_Authentication_(OWASP-AT-009)</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https://www.owasp.org/index.php/Blocking_Brute_Force_Attacks</a:t>
            </a:r>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p:txBody>
      </p:sp>
      <p:sp>
        <p:nvSpPr>
          <p:cNvPr id="323" name="Google Shape;323;p45"/>
          <p:cNvSpPr txBox="1"/>
          <p:nvPr/>
        </p:nvSpPr>
        <p:spPr>
          <a:xfrm>
            <a:off x="838200" y="3536770"/>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References:</a:t>
            </a:r>
            <a:endParaRPr sz="44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6"/>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329" name="Google Shape;329;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4. Unauthorised Access to Customer Details</a:t>
            </a:r>
            <a:endParaRPr/>
          </a:p>
        </p:txBody>
      </p:sp>
      <p:graphicFrame>
        <p:nvGraphicFramePr>
          <p:cNvPr id="330" name="Google Shape;330;p46"/>
          <p:cNvGraphicFramePr/>
          <p:nvPr/>
        </p:nvGraphicFramePr>
        <p:xfrm>
          <a:off x="2041311" y="2078290"/>
          <a:ext cx="3000000" cy="3000000"/>
        </p:xfrm>
        <a:graphic>
          <a:graphicData uri="http://schemas.openxmlformats.org/drawingml/2006/table">
            <a:tbl>
              <a:tblPr firstRow="1" bandRow="1">
                <a:noFill/>
                <a:tableStyleId>{51015F43-4BEC-485C-AC9F-371C459AA63F}</a:tableStyleId>
              </a:tblPr>
              <a:tblGrid>
                <a:gridCol w="1413550">
                  <a:extLst>
                    <a:ext uri="{9D8B030D-6E8A-4147-A177-3AD203B41FA5}">
                      <a16:colId xmlns:a16="http://schemas.microsoft.com/office/drawing/2014/main" val="20000"/>
                    </a:ext>
                  </a:extLst>
                </a:gridCol>
                <a:gridCol w="6695825">
                  <a:extLst>
                    <a:ext uri="{9D8B030D-6E8A-4147-A177-3AD203B41FA5}">
                      <a16:colId xmlns:a16="http://schemas.microsoft.com/office/drawing/2014/main" val="20001"/>
                    </a:ext>
                  </a:extLst>
                </a:gridCol>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06650">
                <a:tc>
                  <a:txBody>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Unauthorised Access to Customer Details </a:t>
                      </a:r>
                      <a:br>
                        <a:rPr lang="en-US" sz="1600">
                          <a:solidFill>
                            <a:srgbClr val="FFFFFF"/>
                          </a:solidFill>
                          <a:latin typeface="Calibri"/>
                          <a:ea typeface="Calibri"/>
                          <a:cs typeface="Calibri"/>
                          <a:sym typeface="Calibri"/>
                        </a:rPr>
                      </a:br>
                      <a:r>
                        <a:rPr lang="en-US" sz="1300">
                          <a:solidFill>
                            <a:srgbClr val="FFFFFF"/>
                          </a:solidFill>
                          <a:latin typeface="Calibri"/>
                          <a:ea typeface="Calibri"/>
                          <a:cs typeface="Calibri"/>
                          <a:sym typeface="Calibri"/>
                        </a:rPr>
                        <a:t>(Critical)</a:t>
                      </a:r>
                      <a:endParaRPr sz="130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a:solidFill>
                            <a:schemeClr val="dk1"/>
                          </a:solidFill>
                          <a:latin typeface="Calibri"/>
                          <a:ea typeface="Calibri"/>
                          <a:cs typeface="Calibri"/>
                          <a:sym typeface="Calibri"/>
                        </a:rPr>
                        <a:t>The Show My Bill module suffers from an Insecure Direct Object Reference (IDOR) that allows attacker get access to anyones Bill details</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a:solidFill>
                            <a:schemeClr val="dk1"/>
                          </a:solidFill>
                          <a:latin typeface="Calibri"/>
                          <a:ea typeface="Calibri"/>
                          <a:cs typeface="Calibri"/>
                          <a:sym typeface="Calibri"/>
                        </a:rPr>
                        <a:t>Affected URL :</a:t>
                      </a:r>
                      <a:endParaRPr sz="13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http://hackingenv.internshala.com/Insecure-Direct-Object-Reference/GET-Based-IDOR-in-URL-Variant-1/bill.php</a:t>
                      </a:r>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a:solidFill>
                            <a:schemeClr val="dk1"/>
                          </a:solidFill>
                          <a:latin typeface="Calibri"/>
                          <a:ea typeface="Calibri"/>
                          <a:cs typeface="Calibri"/>
                          <a:sym typeface="Calibri"/>
                        </a:rPr>
                        <a:t>Affected Parameters :</a:t>
                      </a:r>
                      <a:endParaRPr sz="13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a:solidFill>
                            <a:schemeClr val="dk1"/>
                          </a:solidFill>
                          <a:latin typeface="Calibri"/>
                          <a:ea typeface="Calibri"/>
                          <a:cs typeface="Calibri"/>
                          <a:sym typeface="Calibri"/>
                        </a:rPr>
                        <a:t>user_id (GET parameters)</a:t>
                      </a: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7"/>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336" name="Google Shape;336;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4. Unauthorised Access to Customer Details</a:t>
            </a:r>
            <a:endParaRPr/>
          </a:p>
        </p:txBody>
      </p:sp>
      <p:graphicFrame>
        <p:nvGraphicFramePr>
          <p:cNvPr id="337" name="Google Shape;337;p47"/>
          <p:cNvGraphicFramePr/>
          <p:nvPr/>
        </p:nvGraphicFramePr>
        <p:xfrm>
          <a:off x="2394823" y="1583790"/>
          <a:ext cx="3000000" cy="3000000"/>
        </p:xfrm>
        <a:graphic>
          <a:graphicData uri="http://schemas.openxmlformats.org/drawingml/2006/table">
            <a:tbl>
              <a:tblPr firstRow="1" bandRow="1">
                <a:noFill/>
                <a:tableStyleId>{51015F43-4BEC-485C-AC9F-371C459AA63F}</a:tableStyleId>
              </a:tblPr>
              <a:tblGrid>
                <a:gridCol w="1290325">
                  <a:extLst>
                    <a:ext uri="{9D8B030D-6E8A-4147-A177-3AD203B41FA5}">
                      <a16:colId xmlns:a16="http://schemas.microsoft.com/office/drawing/2014/main" val="20000"/>
                    </a:ext>
                  </a:extLst>
                </a:gridCol>
                <a:gridCol w="6112025">
                  <a:extLst>
                    <a:ext uri="{9D8B030D-6E8A-4147-A177-3AD203B41FA5}">
                      <a16:colId xmlns:a16="http://schemas.microsoft.com/office/drawing/2014/main" val="20001"/>
                    </a:ext>
                  </a:extLst>
                </a:gridCol>
              </a:tblGrid>
              <a:tr h="321725">
                <a:tc>
                  <a:txBody>
                    <a:bodyPr/>
                    <a:lstStyle/>
                    <a:p>
                      <a:pPr marL="0" marR="0" lvl="0" indent="0" algn="ctr" rtl="0">
                        <a:spcBef>
                          <a:spcPts val="0"/>
                        </a:spcBef>
                        <a:spcAft>
                          <a:spcPts val="0"/>
                        </a:spcAft>
                        <a:buNone/>
                      </a:pPr>
                      <a:endParaRPr sz="12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754525">
                <a:tc>
                  <a:txBody>
                    <a:bodyPr/>
                    <a:lstStyle/>
                    <a:p>
                      <a:pPr marL="0" marR="0" lvl="0" indent="0" algn="ctr" rtl="0">
                        <a:spcBef>
                          <a:spcPts val="0"/>
                        </a:spcBef>
                        <a:spcAft>
                          <a:spcPts val="0"/>
                        </a:spcAft>
                        <a:buNone/>
                      </a:pPr>
                      <a:r>
                        <a:rPr lang="en-US" sz="1200">
                          <a:solidFill>
                            <a:srgbClr val="FFFFFF"/>
                          </a:solidFill>
                          <a:latin typeface="Calibri"/>
                          <a:ea typeface="Calibri"/>
                          <a:cs typeface="Calibri"/>
                          <a:sym typeface="Calibri"/>
                        </a:rPr>
                        <a:t>Unauthorised Access to Customer Details </a:t>
                      </a:r>
                      <a:br>
                        <a:rPr lang="en-US" sz="1200">
                          <a:solidFill>
                            <a:srgbClr val="FFFFFF"/>
                          </a:solidFill>
                          <a:latin typeface="Calibri"/>
                          <a:ea typeface="Calibri"/>
                          <a:cs typeface="Calibri"/>
                          <a:sym typeface="Calibri"/>
                        </a:rPr>
                      </a:br>
                      <a:r>
                        <a:rPr lang="en-US" sz="1100">
                          <a:solidFill>
                            <a:srgbClr val="FFFFFF"/>
                          </a:solidFill>
                          <a:latin typeface="Calibri"/>
                          <a:ea typeface="Calibri"/>
                          <a:cs typeface="Calibri"/>
                          <a:sym typeface="Calibri"/>
                        </a:rPr>
                        <a:t>(Critical)</a:t>
                      </a:r>
                      <a:endParaRPr sz="110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0" marR="0" lvl="0" indent="0" algn="l" rtl="0">
                        <a:spcBef>
                          <a:spcPts val="0"/>
                        </a:spcBef>
                        <a:spcAft>
                          <a:spcPts val="0"/>
                        </a:spcAft>
                        <a:buNone/>
                      </a:pPr>
                      <a:r>
                        <a:rPr lang="en-US" sz="1100">
                          <a:solidFill>
                            <a:schemeClr val="dk1"/>
                          </a:solidFill>
                          <a:latin typeface="Calibri"/>
                          <a:ea typeface="Calibri"/>
                          <a:cs typeface="Calibri"/>
                          <a:sym typeface="Calibri"/>
                        </a:rPr>
                        <a:t>Similar issue is found on below modules too</a:t>
                      </a:r>
                      <a:endParaRPr sz="1100">
                        <a:solidFill>
                          <a:schemeClr val="dk1"/>
                        </a:solidFill>
                        <a:latin typeface="Calibri"/>
                        <a:ea typeface="Calibri"/>
                        <a:cs typeface="Calibri"/>
                        <a:sym typeface="Calibri"/>
                      </a:endParaRPr>
                    </a:p>
                    <a:p>
                      <a:pPr marL="0" marR="0" lvl="0" indent="0" algn="l" rtl="0">
                        <a:spcBef>
                          <a:spcPts val="0"/>
                        </a:spcBef>
                        <a:spcAft>
                          <a:spcPts val="0"/>
                        </a:spcAft>
                        <a:buNone/>
                      </a:pPr>
                      <a:endParaRPr sz="1100">
                        <a:solidFill>
                          <a:schemeClr val="dk1"/>
                        </a:solidFill>
                        <a:latin typeface="Calibri"/>
                        <a:ea typeface="Calibri"/>
                        <a:cs typeface="Calibri"/>
                        <a:sym typeface="Calibri"/>
                      </a:endParaRPr>
                    </a:p>
                    <a:p>
                      <a:pPr marL="0" marR="0" lvl="0" indent="0" algn="l" rtl="0">
                        <a:spcBef>
                          <a:spcPts val="0"/>
                        </a:spcBef>
                        <a:spcAft>
                          <a:spcPts val="0"/>
                        </a:spcAft>
                        <a:buNone/>
                      </a:pPr>
                      <a:r>
                        <a:rPr lang="en-US" sz="1100" b="1">
                          <a:solidFill>
                            <a:schemeClr val="dk1"/>
                          </a:solidFill>
                          <a:latin typeface="Calibri"/>
                          <a:ea typeface="Calibri"/>
                          <a:cs typeface="Calibri"/>
                          <a:sym typeface="Calibri"/>
                        </a:rPr>
                        <a:t>Affected URL :</a:t>
                      </a:r>
                      <a:endParaRPr sz="11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i="0" u="none" strike="noStrike">
                          <a:solidFill>
                            <a:schemeClr val="dk1"/>
                          </a:solidFill>
                          <a:latin typeface="Calibri"/>
                          <a:ea typeface="Calibri"/>
                          <a:cs typeface="Calibri"/>
                          <a:sym typeface="Calibri"/>
                        </a:rPr>
                        <a:t>http://url/invoice.php</a:t>
                      </a:r>
                      <a:endParaRPr/>
                    </a:p>
                    <a:p>
                      <a:pPr marL="285750" marR="0" lvl="0" indent="-21590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1100" b="1">
                          <a:solidFill>
                            <a:schemeClr val="dk1"/>
                          </a:solidFill>
                          <a:latin typeface="Calibri"/>
                          <a:ea typeface="Calibri"/>
                          <a:cs typeface="Calibri"/>
                          <a:sym typeface="Calibri"/>
                        </a:rPr>
                        <a:t>Affected Parameters :</a:t>
                      </a:r>
                      <a:endParaRPr sz="11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a:solidFill>
                            <a:schemeClr val="dk1"/>
                          </a:solidFill>
                          <a:latin typeface="Calibri"/>
                          <a:ea typeface="Calibri"/>
                          <a:cs typeface="Calibri"/>
                          <a:sym typeface="Calibri"/>
                        </a:rPr>
                        <a:t>invoice_id (GET parameter)</a:t>
                      </a:r>
                      <a:endParaRPr sz="1100" b="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0" marR="0" lvl="0" indent="0" algn="l" rtl="0">
                        <a:spcBef>
                          <a:spcPts val="0"/>
                        </a:spcBef>
                        <a:spcAft>
                          <a:spcPts val="0"/>
                        </a:spcAft>
                        <a:buNone/>
                      </a:pPr>
                      <a:r>
                        <a:rPr lang="en-US" sz="1100" b="1">
                          <a:solidFill>
                            <a:schemeClr val="dk1"/>
                          </a:solidFill>
                          <a:latin typeface="Calibri"/>
                          <a:ea typeface="Calibri"/>
                          <a:cs typeface="Calibri"/>
                          <a:sym typeface="Calibri"/>
                        </a:rPr>
                        <a:t>Affected URL :</a:t>
                      </a:r>
                      <a:endParaRPr sz="11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i="0" u="none" strike="noStrike">
                          <a:solidFill>
                            <a:schemeClr val="dk1"/>
                          </a:solidFill>
                          <a:latin typeface="Calibri"/>
                          <a:ea typeface="Calibri"/>
                          <a:cs typeface="Calibri"/>
                          <a:sym typeface="Calibri"/>
                        </a:rPr>
                        <a:t>http://url/call_history.php</a:t>
                      </a:r>
                      <a:endParaRPr/>
                    </a:p>
                    <a:p>
                      <a:pPr marL="285750" marR="0" lvl="0" indent="-21590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1100" b="1">
                          <a:solidFill>
                            <a:schemeClr val="dk1"/>
                          </a:solidFill>
                          <a:latin typeface="Calibri"/>
                          <a:ea typeface="Calibri"/>
                          <a:cs typeface="Calibri"/>
                          <a:sym typeface="Calibri"/>
                        </a:rPr>
                        <a:t>Affected Parameters :</a:t>
                      </a:r>
                      <a:endParaRPr sz="11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a:solidFill>
                            <a:schemeClr val="dk1"/>
                          </a:solidFill>
                          <a:latin typeface="Calibri"/>
                          <a:ea typeface="Calibri"/>
                          <a:cs typeface="Calibri"/>
                          <a:sym typeface="Calibri"/>
                        </a:rPr>
                        <a:t>mobile_no (POST parameter)</a:t>
                      </a:r>
                      <a:endParaRPr sz="1100" b="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0" marR="0" lvl="0" indent="0" algn="l" rtl="0">
                        <a:spcBef>
                          <a:spcPts val="0"/>
                        </a:spcBef>
                        <a:spcAft>
                          <a:spcPts val="0"/>
                        </a:spcAft>
                        <a:buNone/>
                      </a:pPr>
                      <a:r>
                        <a:rPr lang="en-US" sz="1100" b="1">
                          <a:solidFill>
                            <a:schemeClr val="dk1"/>
                          </a:solidFill>
                          <a:latin typeface="Calibri"/>
                          <a:ea typeface="Calibri"/>
                          <a:cs typeface="Calibri"/>
                          <a:sym typeface="Calibri"/>
                        </a:rPr>
                        <a:t>Affected URL :</a:t>
                      </a:r>
                      <a:endParaRPr sz="11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i="0" u="none" strike="noStrike">
                          <a:solidFill>
                            <a:schemeClr val="dk1"/>
                          </a:solidFill>
                          <a:latin typeface="Calibri"/>
                          <a:ea typeface="Calibri"/>
                          <a:cs typeface="Calibri"/>
                          <a:sym typeface="Calibri"/>
                        </a:rPr>
                        <a:t>http://url/recharge.php</a:t>
                      </a:r>
                      <a:endParaRPr/>
                    </a:p>
                    <a:p>
                      <a:pPr marL="285750" marR="0" lvl="0" indent="-21590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1100" b="1">
                          <a:solidFill>
                            <a:schemeClr val="dk1"/>
                          </a:solidFill>
                          <a:latin typeface="Calibri"/>
                          <a:ea typeface="Calibri"/>
                          <a:cs typeface="Calibri"/>
                          <a:sym typeface="Calibri"/>
                        </a:rPr>
                        <a:t>Affected Parameters :</a:t>
                      </a:r>
                      <a:endParaRPr sz="11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a:solidFill>
                            <a:schemeClr val="dk1"/>
                          </a:solidFill>
                          <a:latin typeface="Calibri"/>
                          <a:ea typeface="Calibri"/>
                          <a:cs typeface="Calibri"/>
                          <a:sym typeface="Calibri"/>
                        </a:rPr>
                        <a:t>from_accountno (POST parameter)</a:t>
                      </a:r>
                      <a:endParaRPr sz="1100" b="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0" marR="0" lvl="0" indent="0" algn="l" rtl="0">
                        <a:spcBef>
                          <a:spcPts val="0"/>
                        </a:spcBef>
                        <a:spcAft>
                          <a:spcPts val="0"/>
                        </a:spcAft>
                        <a:buNone/>
                      </a:pPr>
                      <a:r>
                        <a:rPr lang="en-US" sz="1100" b="1">
                          <a:solidFill>
                            <a:schemeClr val="dk1"/>
                          </a:solidFill>
                          <a:latin typeface="Calibri"/>
                          <a:ea typeface="Calibri"/>
                          <a:cs typeface="Calibri"/>
                          <a:sym typeface="Calibri"/>
                        </a:rPr>
                        <a:t>Affected URL :</a:t>
                      </a:r>
                      <a:endParaRPr sz="11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i="0" u="none" strike="noStrike">
                          <a:solidFill>
                            <a:schemeClr val="dk1"/>
                          </a:solidFill>
                          <a:latin typeface="Calibri"/>
                          <a:ea typeface="Calibri"/>
                          <a:cs typeface="Calibri"/>
                          <a:sym typeface="Calibri"/>
                        </a:rPr>
                        <a:t>http://url/sms_history.php</a:t>
                      </a:r>
                      <a:endParaRPr/>
                    </a:p>
                    <a:p>
                      <a:pPr marL="285750" marR="0" lvl="0" indent="-21590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1100" b="1">
                          <a:solidFill>
                            <a:schemeClr val="dk1"/>
                          </a:solidFill>
                          <a:latin typeface="Calibri"/>
                          <a:ea typeface="Calibri"/>
                          <a:cs typeface="Calibri"/>
                          <a:sym typeface="Calibri"/>
                        </a:rPr>
                        <a:t>Affected Parameters :</a:t>
                      </a:r>
                      <a:endParaRPr sz="11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a:solidFill>
                            <a:schemeClr val="dk1"/>
                          </a:solidFill>
                          <a:latin typeface="Calibri"/>
                          <a:ea typeface="Calibri"/>
                          <a:cs typeface="Calibri"/>
                          <a:sym typeface="Calibri"/>
                        </a:rPr>
                        <a:t>mobile_no(GET parameter)</a:t>
                      </a:r>
                      <a:endParaRPr sz="1100" b="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285750" marR="0" lvl="0" indent="-21590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8"/>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343" name="Google Shape;343;p48"/>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2000"/>
              <a:buChar char="•"/>
            </a:pPr>
            <a:r>
              <a:rPr lang="en-US" sz="2000"/>
              <a:t>Login to your account and navigate to </a:t>
            </a:r>
            <a:r>
              <a:rPr lang="en-US" sz="2000" b="0" i="0" u="none" strike="noStrike">
                <a:solidFill>
                  <a:schemeClr val="dk1"/>
                </a:solidFill>
                <a:latin typeface="Calibri"/>
                <a:ea typeface="Calibri"/>
                <a:cs typeface="Calibri"/>
                <a:sym typeface="Calibri"/>
              </a:rPr>
              <a:t>Bill page on </a:t>
            </a:r>
            <a:r>
              <a:rPr lang="en-US" sz="2000" b="0" i="0" u="sng" strike="noStrike">
                <a:solidFill>
                  <a:schemeClr val="hlink"/>
                </a:solidFill>
                <a:latin typeface="Calibri"/>
                <a:ea typeface="Calibri"/>
                <a:cs typeface="Calibri"/>
                <a:sym typeface="Calibri"/>
                <a:hlinkClick r:id="rId3"/>
              </a:rPr>
              <a:t>http://hackingenv.internshala.com/Insecure-Direct-Object-Reference/GET-Based-IDOR-in-URL-Variant-1/</a:t>
            </a:r>
            <a:r>
              <a:rPr lang="en-US" sz="2000" b="0" i="0" u="none" strike="noStrike">
                <a:solidFill>
                  <a:schemeClr val="dk1"/>
                </a:solidFill>
                <a:latin typeface="Calibri"/>
                <a:ea typeface="Calibri"/>
                <a:cs typeface="Calibri"/>
                <a:sym typeface="Calibri"/>
              </a:rPr>
              <a:t> and click on Show My Bill button</a:t>
            </a:r>
            <a:endParaRPr/>
          </a:p>
          <a:p>
            <a:pPr marL="228600" lvl="0" indent="-101600" algn="l" rtl="0">
              <a:lnSpc>
                <a:spcPct val="90000"/>
              </a:lnSpc>
              <a:spcBef>
                <a:spcPts val="1000"/>
              </a:spcBef>
              <a:spcAft>
                <a:spcPts val="0"/>
              </a:spcAft>
              <a:buClr>
                <a:schemeClr val="dk1"/>
              </a:buClr>
              <a:buSzPts val="2000"/>
              <a:buNone/>
            </a:pPr>
            <a:endParaRPr sz="2000"/>
          </a:p>
        </p:txBody>
      </p:sp>
      <p:pic>
        <p:nvPicPr>
          <p:cNvPr id="344" name="Google Shape;344;p48"/>
          <p:cNvPicPr preferRelativeResize="0"/>
          <p:nvPr/>
        </p:nvPicPr>
        <p:blipFill rotWithShape="1">
          <a:blip r:embed="rId4">
            <a:alphaModFix/>
          </a:blip>
          <a:srcRect/>
          <a:stretch/>
        </p:blipFill>
        <p:spPr>
          <a:xfrm>
            <a:off x="1772642" y="2251715"/>
            <a:ext cx="8646719" cy="391261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9"/>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Your bill will be shown to you like below. Notice the URL: </a:t>
            </a:r>
            <a:r>
              <a:rPr lang="en-US" sz="2000" u="sng">
                <a:solidFill>
                  <a:schemeClr val="hlink"/>
                </a:solidFill>
                <a:hlinkClick r:id="rId3"/>
              </a:rPr>
              <a:t>http://hackingenv.internshala.com/Insecure-Direct-Object-Reference/GET-Based-IDOR-in-URL-Variant-1/bill.php?user_id=1438</a:t>
            </a:r>
            <a:endParaRPr sz="2000"/>
          </a:p>
          <a:p>
            <a:pPr marL="228600" lvl="0" indent="-228600" algn="l" rtl="0">
              <a:lnSpc>
                <a:spcPct val="90000"/>
              </a:lnSpc>
              <a:spcBef>
                <a:spcPts val="1000"/>
              </a:spcBef>
              <a:spcAft>
                <a:spcPts val="0"/>
              </a:spcAft>
              <a:buClr>
                <a:schemeClr val="dk1"/>
              </a:buClr>
              <a:buSzPts val="2000"/>
              <a:buChar char="•"/>
            </a:pPr>
            <a:r>
              <a:rPr lang="en-US" sz="2000"/>
              <a:t>It contains user_id of our user and we get bill details of our user’s </a:t>
            </a:r>
            <a:r>
              <a:rPr lang="en-US" sz="2000" b="1"/>
              <a:t>mobile number: 9876855654</a:t>
            </a:r>
            <a:endParaRPr/>
          </a:p>
          <a:p>
            <a:pPr marL="228600" lvl="0" indent="-101600" algn="l" rtl="0">
              <a:lnSpc>
                <a:spcPct val="90000"/>
              </a:lnSpc>
              <a:spcBef>
                <a:spcPts val="1000"/>
              </a:spcBef>
              <a:spcAft>
                <a:spcPts val="0"/>
              </a:spcAft>
              <a:buClr>
                <a:schemeClr val="dk1"/>
              </a:buClr>
              <a:buSzPts val="2000"/>
              <a:buNone/>
            </a:pPr>
            <a:endParaRPr sz="2000"/>
          </a:p>
        </p:txBody>
      </p:sp>
      <p:sp>
        <p:nvSpPr>
          <p:cNvPr id="350" name="Google Shape;350;p49"/>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pic>
        <p:nvPicPr>
          <p:cNvPr id="351" name="Google Shape;351;p49"/>
          <p:cNvPicPr preferRelativeResize="0"/>
          <p:nvPr/>
        </p:nvPicPr>
        <p:blipFill rotWithShape="1">
          <a:blip r:embed="rId4">
            <a:alphaModFix/>
          </a:blip>
          <a:srcRect/>
          <a:stretch/>
        </p:blipFill>
        <p:spPr>
          <a:xfrm>
            <a:off x="2527902" y="2587467"/>
            <a:ext cx="7136200" cy="4111585"/>
          </a:xfrm>
          <a:prstGeom prst="rect">
            <a:avLst/>
          </a:prstGeom>
          <a:noFill/>
          <a:ln>
            <a:noFill/>
          </a:ln>
        </p:spPr>
      </p:pic>
      <p:sp>
        <p:nvSpPr>
          <p:cNvPr id="352" name="Google Shape;352;p49"/>
          <p:cNvSpPr/>
          <p:nvPr/>
        </p:nvSpPr>
        <p:spPr>
          <a:xfrm>
            <a:off x="5664376" y="4564052"/>
            <a:ext cx="1086900" cy="420000"/>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0"/>
          <p:cNvSpPr txBox="1">
            <a:spLocks noGrp="1"/>
          </p:cNvSpPr>
          <p:nvPr>
            <p:ph type="body" idx="1"/>
          </p:nvPr>
        </p:nvSpPr>
        <p:spPr>
          <a:xfrm>
            <a:off x="838200" y="131569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We change this user_id from 1438 to 1439 and we get bill information of a different user with </a:t>
            </a:r>
            <a:r>
              <a:rPr lang="en-US" sz="2000" b="1"/>
              <a:t>mobile number: 9976543119 </a:t>
            </a:r>
            <a:endParaRPr sz="2000" b="1"/>
          </a:p>
        </p:txBody>
      </p:sp>
      <p:sp>
        <p:nvSpPr>
          <p:cNvPr id="358" name="Google Shape;358;p50"/>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pic>
        <p:nvPicPr>
          <p:cNvPr id="359" name="Google Shape;359;p50"/>
          <p:cNvPicPr preferRelativeResize="0"/>
          <p:nvPr/>
        </p:nvPicPr>
        <p:blipFill rotWithShape="1">
          <a:blip r:embed="rId3">
            <a:alphaModFix/>
          </a:blip>
          <a:srcRect/>
          <a:stretch/>
        </p:blipFill>
        <p:spPr>
          <a:xfrm>
            <a:off x="1885143" y="2312809"/>
            <a:ext cx="6749899" cy="4433441"/>
          </a:xfrm>
          <a:prstGeom prst="rect">
            <a:avLst/>
          </a:prstGeom>
          <a:noFill/>
          <a:ln>
            <a:noFill/>
          </a:ln>
        </p:spPr>
      </p:pic>
      <p:sp>
        <p:nvSpPr>
          <p:cNvPr id="360" name="Google Shape;360;p50"/>
          <p:cNvSpPr/>
          <p:nvPr/>
        </p:nvSpPr>
        <p:spPr>
          <a:xfrm>
            <a:off x="4710023" y="4529529"/>
            <a:ext cx="1475117" cy="557958"/>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1" name="Google Shape;361;p50"/>
          <p:cNvSpPr/>
          <p:nvPr/>
        </p:nvSpPr>
        <p:spPr>
          <a:xfrm>
            <a:off x="6357668" y="2311240"/>
            <a:ext cx="1078303" cy="330018"/>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1"/>
          <p:cNvSpPr txBox="1">
            <a:spLocks noGrp="1"/>
          </p:cNvSpPr>
          <p:nvPr>
            <p:ph type="title"/>
          </p:nvPr>
        </p:nvSpPr>
        <p:spPr>
          <a:xfrm>
            <a:off x="436273"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Business Impact – Extremely High</a:t>
            </a:r>
            <a:endParaRPr/>
          </a:p>
        </p:txBody>
      </p:sp>
      <p:sp>
        <p:nvSpPr>
          <p:cNvPr id="367" name="Google Shape;367;p51"/>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368" name="Google Shape;368;p51"/>
          <p:cNvSpPr txBox="1"/>
          <p:nvPr/>
        </p:nvSpPr>
        <p:spPr>
          <a:xfrm>
            <a:off x="548417" y="1518249"/>
            <a:ext cx="8713694" cy="4106051"/>
          </a:xfrm>
          <a:prstGeom prst="rect">
            <a:avLst/>
          </a:prstGeom>
          <a:noFill/>
          <a:ln>
            <a:noFill/>
          </a:ln>
        </p:spPr>
        <p:txBody>
          <a:bodyPr spcFirstLastPara="1" wrap="square" lIns="41475" tIns="41475" rIns="41475" bIns="41475" anchor="t" anchorCtr="0">
            <a:noAutofit/>
          </a:bodyPr>
          <a:lstStyle/>
          <a:p>
            <a:pPr marL="0" marR="0" lvl="0" indent="0" algn="l" rtl="0">
              <a:spcBef>
                <a:spcPts val="0"/>
              </a:spcBef>
              <a:spcAft>
                <a:spcPts val="0"/>
              </a:spcAft>
              <a:buNone/>
            </a:pPr>
            <a:r>
              <a:rPr lang="en-US" sz="1452">
                <a:solidFill>
                  <a:schemeClr val="dk1"/>
                </a:solidFill>
                <a:latin typeface="Calibri"/>
                <a:ea typeface="Calibri"/>
                <a:cs typeface="Calibri"/>
                <a:sym typeface="Calibri"/>
              </a:rPr>
              <a:t>A malicious hacker can read bill information of any user just by knowing the User ID. This discloses critical billing information of users including:</a:t>
            </a:r>
            <a:endParaRPr/>
          </a:p>
          <a:p>
            <a:pPr marL="285750" marR="0" lvl="0" indent="-285750" algn="l" rtl="0">
              <a:spcBef>
                <a:spcPts val="0"/>
              </a:spcBef>
              <a:spcAft>
                <a:spcPts val="0"/>
              </a:spcAft>
              <a:buClr>
                <a:schemeClr val="dk1"/>
              </a:buClr>
              <a:buSzPts val="1452"/>
              <a:buFont typeface="Arial"/>
              <a:buChar char="•"/>
            </a:pPr>
            <a:r>
              <a:rPr lang="en-US" sz="1452">
                <a:solidFill>
                  <a:schemeClr val="dk1"/>
                </a:solidFill>
                <a:latin typeface="Calibri"/>
                <a:ea typeface="Calibri"/>
                <a:cs typeface="Calibri"/>
                <a:sym typeface="Calibri"/>
              </a:rPr>
              <a:t>Mobile Number</a:t>
            </a:r>
            <a:endParaRPr/>
          </a:p>
          <a:p>
            <a:pPr marL="285750" marR="0" lvl="0" indent="-285750" algn="l" rtl="0">
              <a:spcBef>
                <a:spcPts val="0"/>
              </a:spcBef>
              <a:spcAft>
                <a:spcPts val="0"/>
              </a:spcAft>
              <a:buClr>
                <a:schemeClr val="dk1"/>
              </a:buClr>
              <a:buSzPts val="1452"/>
              <a:buFont typeface="Arial"/>
              <a:buChar char="•"/>
            </a:pPr>
            <a:r>
              <a:rPr lang="en-US" sz="1452">
                <a:solidFill>
                  <a:schemeClr val="dk1"/>
                </a:solidFill>
                <a:latin typeface="Calibri"/>
                <a:ea typeface="Calibri"/>
                <a:cs typeface="Calibri"/>
                <a:sym typeface="Calibri"/>
              </a:rPr>
              <a:t>Bill Number</a:t>
            </a:r>
            <a:endParaRPr/>
          </a:p>
          <a:p>
            <a:pPr marL="285750" marR="0" lvl="0" indent="-285750" algn="l" rtl="0">
              <a:spcBef>
                <a:spcPts val="0"/>
              </a:spcBef>
              <a:spcAft>
                <a:spcPts val="0"/>
              </a:spcAft>
              <a:buClr>
                <a:schemeClr val="dk1"/>
              </a:buClr>
              <a:buSzPts val="1452"/>
              <a:buFont typeface="Arial"/>
              <a:buChar char="•"/>
            </a:pPr>
            <a:r>
              <a:rPr lang="en-US" sz="1452">
                <a:solidFill>
                  <a:schemeClr val="dk1"/>
                </a:solidFill>
                <a:latin typeface="Calibri"/>
                <a:ea typeface="Calibri"/>
                <a:cs typeface="Calibri"/>
                <a:sym typeface="Calibri"/>
              </a:rPr>
              <a:t>Billing Period</a:t>
            </a:r>
            <a:endParaRPr/>
          </a:p>
          <a:p>
            <a:pPr marL="285750" marR="0" lvl="0" indent="-285750" algn="l" rtl="0">
              <a:spcBef>
                <a:spcPts val="0"/>
              </a:spcBef>
              <a:spcAft>
                <a:spcPts val="0"/>
              </a:spcAft>
              <a:buClr>
                <a:schemeClr val="dk1"/>
              </a:buClr>
              <a:buSzPts val="1452"/>
              <a:buFont typeface="Arial"/>
              <a:buChar char="•"/>
            </a:pPr>
            <a:r>
              <a:rPr lang="en-US" sz="1452">
                <a:solidFill>
                  <a:schemeClr val="dk1"/>
                </a:solidFill>
                <a:latin typeface="Calibri"/>
                <a:ea typeface="Calibri"/>
                <a:cs typeface="Calibri"/>
                <a:sym typeface="Calibri"/>
              </a:rPr>
              <a:t>Bill Amount and Breakdown</a:t>
            </a:r>
            <a:endParaRPr/>
          </a:p>
          <a:p>
            <a:pPr marL="285750" marR="0" lvl="0" indent="-193548" algn="l" rtl="0">
              <a:spcBef>
                <a:spcPts val="0"/>
              </a:spcBef>
              <a:spcAft>
                <a:spcPts val="0"/>
              </a:spcAft>
              <a:buClr>
                <a:schemeClr val="dk1"/>
              </a:buClr>
              <a:buSzPts val="1452"/>
              <a:buFont typeface="Arial"/>
              <a:buNone/>
            </a:pPr>
            <a:endParaRPr sz="1452">
              <a:solidFill>
                <a:schemeClr val="dk1"/>
              </a:solidFill>
              <a:latin typeface="Calibri"/>
              <a:ea typeface="Calibri"/>
              <a:cs typeface="Calibri"/>
              <a:sym typeface="Calibri"/>
            </a:endParaRPr>
          </a:p>
          <a:p>
            <a:pPr marL="0" marR="0" lvl="0" indent="0" algn="l" rtl="0">
              <a:spcBef>
                <a:spcPts val="0"/>
              </a:spcBef>
              <a:spcAft>
                <a:spcPts val="0"/>
              </a:spcAft>
              <a:buNone/>
            </a:pPr>
            <a:r>
              <a:rPr lang="en-US" sz="1452">
                <a:solidFill>
                  <a:schemeClr val="dk1"/>
                </a:solidFill>
                <a:latin typeface="Calibri"/>
                <a:ea typeface="Calibri"/>
                <a:cs typeface="Calibri"/>
                <a:sym typeface="Calibri"/>
              </a:rPr>
              <a:t>This can be used by malicious hackers to carry out targeted phishing attacks on the users and the information can also be sold to competitors/blackmarket.</a:t>
            </a:r>
            <a:endParaRPr/>
          </a:p>
          <a:p>
            <a:pPr marL="0" marR="0" lvl="0" indent="0" algn="l" rtl="0">
              <a:spcBef>
                <a:spcPts val="0"/>
              </a:spcBef>
              <a:spcAft>
                <a:spcPts val="0"/>
              </a:spcAft>
              <a:buNone/>
            </a:pPr>
            <a:endParaRPr sz="1452">
              <a:solidFill>
                <a:schemeClr val="dk1"/>
              </a:solidFill>
              <a:latin typeface="Calibri"/>
              <a:ea typeface="Calibri"/>
              <a:cs typeface="Calibri"/>
              <a:sym typeface="Calibri"/>
            </a:endParaRPr>
          </a:p>
          <a:p>
            <a:pPr marL="0" marR="0" lvl="0" indent="0" algn="l" rtl="0">
              <a:spcBef>
                <a:spcPts val="0"/>
              </a:spcBef>
              <a:spcAft>
                <a:spcPts val="0"/>
              </a:spcAft>
              <a:buNone/>
            </a:pPr>
            <a:r>
              <a:rPr lang="en-US" sz="1452">
                <a:solidFill>
                  <a:schemeClr val="dk1"/>
                </a:solidFill>
                <a:latin typeface="Calibri"/>
                <a:ea typeface="Calibri"/>
                <a:cs typeface="Calibri"/>
                <a:sym typeface="Calibri"/>
              </a:rPr>
              <a:t>More over, as there is no ratelimiting checks, attacker can bruteforce the user_id for all possible values and get bill information of each and every user of the organization resulting is a massive information leakage.</a:t>
            </a:r>
            <a:endParaRPr/>
          </a:p>
          <a:p>
            <a:pPr marL="0" marR="0" lvl="0" indent="0" algn="l" rtl="0">
              <a:spcBef>
                <a:spcPts val="0"/>
              </a:spcBef>
              <a:spcAft>
                <a:spcPts val="0"/>
              </a:spcAft>
              <a:buNone/>
            </a:pPr>
            <a:endParaRPr sz="1452">
              <a:solidFill>
                <a:schemeClr val="dk1"/>
              </a:solidFill>
              <a:latin typeface="Calibri"/>
              <a:ea typeface="Calibri"/>
              <a:cs typeface="Calibri"/>
              <a:sym typeface="Calibri"/>
            </a:endParaRPr>
          </a:p>
          <a:p>
            <a:pPr marL="0" marR="0" lvl="0" indent="0" algn="l" rtl="0">
              <a:spcBef>
                <a:spcPts val="0"/>
              </a:spcBef>
              <a:spcAft>
                <a:spcPts val="0"/>
              </a:spcAft>
              <a:buNone/>
            </a:pPr>
            <a:r>
              <a:rPr lang="en-US" sz="1452">
                <a:solidFill>
                  <a:schemeClr val="dk1"/>
                </a:solidFill>
                <a:latin typeface="Calibri"/>
                <a:ea typeface="Calibri"/>
                <a:cs typeface="Calibri"/>
                <a:sym typeface="Calibri"/>
              </a:rPr>
              <a:t>Other IDORs on the application are leaking much more information including Payment details, call history and even allow attacker to recharge his mobile number deducting money from any one else’s account which can be used to steal money from users.</a:t>
            </a:r>
            <a:endParaRPr/>
          </a:p>
          <a:p>
            <a:pPr marL="0" marR="0" lvl="0" indent="0" algn="l" rtl="0">
              <a:spcBef>
                <a:spcPts val="0"/>
              </a:spcBef>
              <a:spcAft>
                <a:spcPts val="0"/>
              </a:spcAft>
              <a:buNone/>
            </a:pPr>
            <a:endParaRPr sz="1452">
              <a:solidFill>
                <a:schemeClr val="dk1"/>
              </a:solidFill>
              <a:latin typeface="Calibri"/>
              <a:ea typeface="Calibri"/>
              <a:cs typeface="Calibri"/>
              <a:sym typeface="Calibri"/>
            </a:endParaRPr>
          </a:p>
          <a:p>
            <a:pPr marL="0" marR="0" lvl="0" indent="0" algn="l" rtl="0">
              <a:spcBef>
                <a:spcPts val="0"/>
              </a:spcBef>
              <a:spcAft>
                <a:spcPts val="0"/>
              </a:spcAft>
              <a:buNone/>
            </a:pPr>
            <a:r>
              <a:rPr lang="en-US" sz="1452">
                <a:solidFill>
                  <a:schemeClr val="dk1"/>
                </a:solidFill>
                <a:latin typeface="Calibri"/>
                <a:ea typeface="Calibri"/>
                <a:cs typeface="Calibri"/>
                <a:sym typeface="Calibri"/>
              </a:rPr>
              <a:t>As a PoC, Bill details of 100 users are dumped in the attached excel file below:</a:t>
            </a:r>
            <a:endParaRPr sz="1452">
              <a:solidFill>
                <a:schemeClr val="dk1"/>
              </a:solidFill>
              <a:latin typeface="Calibri"/>
              <a:ea typeface="Calibri"/>
              <a:cs typeface="Calibri"/>
              <a:sym typeface="Calibri"/>
            </a:endParaRPr>
          </a:p>
        </p:txBody>
      </p:sp>
      <p:pic>
        <p:nvPicPr>
          <p:cNvPr id="369" name="Google Shape;369;p51"/>
          <p:cNvPicPr preferRelativeResize="0"/>
          <p:nvPr/>
        </p:nvPicPr>
        <p:blipFill rotWithShape="1">
          <a:blip r:embed="rId3">
            <a:alphaModFix/>
          </a:blip>
          <a:srcRect/>
          <a:stretch/>
        </p:blipFill>
        <p:spPr>
          <a:xfrm>
            <a:off x="2857500" y="5641553"/>
            <a:ext cx="1215167" cy="105272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Recommendation</a:t>
            </a:r>
            <a:endParaRPr/>
          </a:p>
        </p:txBody>
      </p:sp>
      <p:sp>
        <p:nvSpPr>
          <p:cNvPr id="375" name="Google Shape;375;p52"/>
          <p:cNvSpPr txBox="1">
            <a:spLocks noGrp="1"/>
          </p:cNvSpPr>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Take the following precautions:</a:t>
            </a:r>
            <a:endParaRPr/>
          </a:p>
          <a:p>
            <a:pPr marL="685800" lvl="1" indent="-228600" algn="l" rtl="0">
              <a:lnSpc>
                <a:spcPct val="90000"/>
              </a:lnSpc>
              <a:spcBef>
                <a:spcPts val="500"/>
              </a:spcBef>
              <a:spcAft>
                <a:spcPts val="0"/>
              </a:spcAft>
              <a:buClr>
                <a:schemeClr val="dk1"/>
              </a:buClr>
              <a:buSzPts val="2000"/>
              <a:buChar char="•"/>
            </a:pPr>
            <a:r>
              <a:rPr lang="en-US" sz="2000"/>
              <a:t>Implement proper authentication and authorisation checks to make sure that the user has permission to the data he/she is requesting</a:t>
            </a:r>
            <a:endParaRPr/>
          </a:p>
          <a:p>
            <a:pPr marL="685800" lvl="1" indent="-228600" algn="l" rtl="0">
              <a:lnSpc>
                <a:spcPct val="90000"/>
              </a:lnSpc>
              <a:spcBef>
                <a:spcPts val="500"/>
              </a:spcBef>
              <a:spcAft>
                <a:spcPts val="0"/>
              </a:spcAft>
              <a:buClr>
                <a:schemeClr val="dk1"/>
              </a:buClr>
              <a:buSzPts val="2000"/>
              <a:buChar char="•"/>
            </a:pPr>
            <a:r>
              <a:rPr lang="en-US" sz="2000"/>
              <a:t>Use proper rate limiting checks on the number of request comes from a single user in a small amount of time</a:t>
            </a:r>
            <a:endParaRPr/>
          </a:p>
          <a:p>
            <a:pPr marL="685800" lvl="1" indent="-228600" algn="l" rtl="0">
              <a:lnSpc>
                <a:spcPct val="90000"/>
              </a:lnSpc>
              <a:spcBef>
                <a:spcPts val="500"/>
              </a:spcBef>
              <a:spcAft>
                <a:spcPts val="0"/>
              </a:spcAft>
              <a:buClr>
                <a:schemeClr val="dk1"/>
              </a:buClr>
              <a:buSzPts val="2000"/>
              <a:buChar char="•"/>
            </a:pPr>
            <a:r>
              <a:rPr lang="en-US" sz="2000"/>
              <a:t>Make sure each user can only see his/her data only.</a:t>
            </a:r>
            <a:endParaRPr/>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p:txBody>
      </p:sp>
      <p:sp>
        <p:nvSpPr>
          <p:cNvPr id="376" name="Google Shape;376;p52"/>
          <p:cNvSpPr/>
          <p:nvPr/>
        </p:nvSpPr>
        <p:spPr>
          <a:xfrm>
            <a:off x="838200" y="4960513"/>
            <a:ext cx="1135380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https://www.owasp.org/index.php/Insecure_Configuration_Management</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https://www.owasp.org/index.php/Top_10_2013-A4-Insecure_Direct_Object_References</a:t>
            </a:r>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p:txBody>
      </p:sp>
      <p:sp>
        <p:nvSpPr>
          <p:cNvPr id="377" name="Google Shape;377;p52"/>
          <p:cNvSpPr txBox="1"/>
          <p:nvPr/>
        </p:nvSpPr>
        <p:spPr>
          <a:xfrm>
            <a:off x="838200" y="3536770"/>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References:</a:t>
            </a:r>
            <a:endParaRPr sz="4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graphicFrame>
        <p:nvGraphicFramePr>
          <p:cNvPr id="111" name="Google Shape;111;p17"/>
          <p:cNvGraphicFramePr/>
          <p:nvPr/>
        </p:nvGraphicFramePr>
        <p:xfrm>
          <a:off x="1574961" y="1815672"/>
          <a:ext cx="7676325" cy="3273325"/>
        </p:xfrm>
        <a:graphic>
          <a:graphicData uri="http://schemas.openxmlformats.org/drawingml/2006/table">
            <a:tbl>
              <a:tblPr firstRow="1" bandRow="1">
                <a:noFill/>
                <a:tableStyleId>{51015F43-4BEC-485C-AC9F-371C459AA63F}</a:tableStyleId>
              </a:tblPr>
              <a:tblGrid>
                <a:gridCol w="487325">
                  <a:extLst>
                    <a:ext uri="{9D8B030D-6E8A-4147-A177-3AD203B41FA5}">
                      <a16:colId xmlns:a16="http://schemas.microsoft.com/office/drawing/2014/main" val="20000"/>
                    </a:ext>
                  </a:extLst>
                </a:gridCol>
                <a:gridCol w="1034100">
                  <a:extLst>
                    <a:ext uri="{9D8B030D-6E8A-4147-A177-3AD203B41FA5}">
                      <a16:colId xmlns:a16="http://schemas.microsoft.com/office/drawing/2014/main" val="20001"/>
                    </a:ext>
                  </a:extLst>
                </a:gridCol>
                <a:gridCol w="5186725">
                  <a:extLst>
                    <a:ext uri="{9D8B030D-6E8A-4147-A177-3AD203B41FA5}">
                      <a16:colId xmlns:a16="http://schemas.microsoft.com/office/drawing/2014/main" val="20002"/>
                    </a:ext>
                  </a:extLst>
                </a:gridCol>
                <a:gridCol w="968175">
                  <a:extLst>
                    <a:ext uri="{9D8B030D-6E8A-4147-A177-3AD203B41FA5}">
                      <a16:colId xmlns:a16="http://schemas.microsoft.com/office/drawing/2014/main" val="20003"/>
                    </a:ext>
                  </a:extLst>
                </a:gridCol>
              </a:tblGrid>
              <a:tr h="580925">
                <a:tc>
                  <a:txBody>
                    <a:bodyPr/>
                    <a:lstStyle/>
                    <a:p>
                      <a:pPr marL="0" marR="0" lvl="0" indent="0" algn="ctr" rtl="0">
                        <a:spcBef>
                          <a:spcPts val="0"/>
                        </a:spcBef>
                        <a:spcAft>
                          <a:spcPts val="0"/>
                        </a:spcAft>
                        <a:buNone/>
                      </a:pPr>
                      <a:r>
                        <a:rPr lang="en-US" sz="1600" u="none" strike="noStrike" cap="none">
                          <a:latin typeface="Calibri"/>
                          <a:ea typeface="Calibri"/>
                          <a:cs typeface="Calibri"/>
                          <a:sym typeface="Calibri"/>
                        </a:rPr>
                        <a:t>No</a:t>
                      </a:r>
                      <a:endParaRPr/>
                    </a:p>
                  </a:txBody>
                  <a:tcPr marL="83000" marR="83000" marT="41500" marB="41500" anchor="ctr">
                    <a:solidFill>
                      <a:schemeClr val="dk1"/>
                    </a:solidFill>
                  </a:tcPr>
                </a:tc>
                <a:tc>
                  <a:txBody>
                    <a:bodyPr/>
                    <a:lstStyle/>
                    <a:p>
                      <a:pPr marL="0" marR="0" lvl="0" indent="0" algn="ctr" rtl="0">
                        <a:spcBef>
                          <a:spcPts val="0"/>
                        </a:spcBef>
                        <a:spcAft>
                          <a:spcPts val="0"/>
                        </a:spcAft>
                        <a:buNone/>
                      </a:pPr>
                      <a:r>
                        <a:rPr lang="en-US" sz="1600" u="none" strike="noStrike" cap="none">
                          <a:latin typeface="Calibri"/>
                          <a:ea typeface="Calibri"/>
                          <a:cs typeface="Calibri"/>
                          <a:sym typeface="Calibri"/>
                        </a:rPr>
                        <a:t>Severity</a:t>
                      </a:r>
                      <a:endParaRPr/>
                    </a:p>
                  </a:txBody>
                  <a:tcPr marL="83000" marR="83000" marT="41500" marB="41500" anchor="ctr">
                    <a:solidFill>
                      <a:schemeClr val="dk1"/>
                    </a:solidFill>
                  </a:tcPr>
                </a:tc>
                <a:tc>
                  <a:txBody>
                    <a:bodyPr/>
                    <a:lstStyle/>
                    <a:p>
                      <a:pPr marL="0" marR="0" lvl="0" indent="0" algn="ctr" rtl="0">
                        <a:spcBef>
                          <a:spcPts val="0"/>
                        </a:spcBef>
                        <a:spcAft>
                          <a:spcPts val="0"/>
                        </a:spcAft>
                        <a:buNone/>
                      </a:pPr>
                      <a:r>
                        <a:rPr lang="en-US" sz="1600" u="none" strike="noStrike" cap="none">
                          <a:latin typeface="Calibri"/>
                          <a:ea typeface="Calibri"/>
                          <a:cs typeface="Calibri"/>
                          <a:sym typeface="Calibri"/>
                        </a:rPr>
                        <a:t>Vulnerability</a:t>
                      </a:r>
                      <a:endParaRPr/>
                    </a:p>
                  </a:txBody>
                  <a:tcPr marL="83000" marR="83000" marT="41500" marB="41500" anchor="ctr">
                    <a:solidFill>
                      <a:schemeClr val="dk1"/>
                    </a:solidFill>
                  </a:tcPr>
                </a:tc>
                <a:tc>
                  <a:txBody>
                    <a:bodyPr/>
                    <a:lstStyle/>
                    <a:p>
                      <a:pPr marL="0" marR="0" lvl="0" indent="0" algn="ctr" rtl="0">
                        <a:spcBef>
                          <a:spcPts val="0"/>
                        </a:spcBef>
                        <a:spcAft>
                          <a:spcPts val="0"/>
                        </a:spcAft>
                        <a:buNone/>
                      </a:pPr>
                      <a:r>
                        <a:rPr lang="en-US" sz="1600" u="none" strike="noStrike" cap="none">
                          <a:latin typeface="Calibri"/>
                          <a:ea typeface="Calibri"/>
                          <a:cs typeface="Calibri"/>
                          <a:sym typeface="Calibri"/>
                        </a:rPr>
                        <a:t>Count</a:t>
                      </a:r>
                      <a:endParaRPr sz="1600" u="none" strike="noStrike" cap="none">
                        <a:latin typeface="Calibri"/>
                        <a:ea typeface="Calibri"/>
                        <a:cs typeface="Calibri"/>
                        <a:sym typeface="Calibri"/>
                      </a:endParaRPr>
                    </a:p>
                  </a:txBody>
                  <a:tcPr marL="83000" marR="83000" marT="41500" marB="41500" anchor="ctr">
                    <a:solidFill>
                      <a:schemeClr val="dk1"/>
                    </a:solidFill>
                  </a:tcPr>
                </a:tc>
                <a:extLst>
                  <a:ext uri="{0D108BD9-81ED-4DB2-BD59-A6C34878D82A}">
                    <a16:rowId xmlns:a16="http://schemas.microsoft.com/office/drawing/2014/main" val="10000"/>
                  </a:ext>
                </a:extLst>
              </a:tr>
              <a:tr h="336550">
                <a:tc>
                  <a:txBody>
                    <a:bodyPr/>
                    <a:lstStyle/>
                    <a:p>
                      <a:pPr marL="0" marR="0" lvl="0" indent="0" algn="ctr" rtl="0">
                        <a:spcBef>
                          <a:spcPts val="0"/>
                        </a:spcBef>
                        <a:spcAft>
                          <a:spcPts val="0"/>
                        </a:spcAft>
                        <a:buNone/>
                      </a:pPr>
                      <a:r>
                        <a:rPr lang="en-US" sz="1300" b="0" u="none" strike="noStrike" cap="none">
                          <a:latin typeface="Calibri"/>
                          <a:ea typeface="Calibri"/>
                          <a:cs typeface="Calibri"/>
                          <a:sym typeface="Calibri"/>
                        </a:rPr>
                        <a:t>1</a:t>
                      </a:r>
                      <a:endParaRPr/>
                    </a:p>
                  </a:txBody>
                  <a:tcPr marL="83000" marR="83000" marT="41500" marB="41500"/>
                </a:tc>
                <a:tc>
                  <a:txBody>
                    <a:bodyPr/>
                    <a:lstStyle/>
                    <a:p>
                      <a:pPr marL="0" marR="0" lvl="0" indent="0" algn="ctr" rtl="0">
                        <a:spcBef>
                          <a:spcPts val="0"/>
                        </a:spcBef>
                        <a:spcAft>
                          <a:spcPts val="0"/>
                        </a:spcAft>
                        <a:buNone/>
                      </a:pPr>
                      <a:r>
                        <a:rPr lang="en-US" sz="1300" b="0" u="none" strike="noStrike" cap="none">
                          <a:latin typeface="Calibri"/>
                          <a:ea typeface="Calibri"/>
                          <a:cs typeface="Calibri"/>
                          <a:sym typeface="Calibri"/>
                        </a:rPr>
                        <a:t>Critical</a:t>
                      </a:r>
                      <a:endParaRPr sz="1300" b="0" u="none" strike="noStrike" cap="none">
                        <a:latin typeface="Calibri"/>
                        <a:ea typeface="Calibri"/>
                        <a:cs typeface="Calibri"/>
                        <a:sym typeface="Calibri"/>
                      </a:endParaRPr>
                    </a:p>
                  </a:txBody>
                  <a:tcPr marL="83000" marR="83000" marT="41500" marB="41500"/>
                </a:tc>
                <a:tc>
                  <a:txBody>
                    <a:bodyPr/>
                    <a:lstStyle/>
                    <a:p>
                      <a:pPr marL="0" marR="0" lvl="0" indent="0" algn="l" rtl="0">
                        <a:spcBef>
                          <a:spcPts val="0"/>
                        </a:spcBef>
                        <a:spcAft>
                          <a:spcPts val="0"/>
                        </a:spcAft>
                        <a:buNone/>
                      </a:pPr>
                      <a:r>
                        <a:rPr lang="en-US" sz="1300" b="0" u="none" strike="noStrike" cap="none">
                          <a:latin typeface="Calibri"/>
                          <a:ea typeface="Calibri"/>
                          <a:cs typeface="Calibri"/>
                          <a:sym typeface="Calibri"/>
                        </a:rPr>
                        <a:t>SQL Injection</a:t>
                      </a:r>
                      <a:endParaRPr sz="1300" b="0">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8</a:t>
                      </a:r>
                      <a:endParaRPr sz="1300" b="0">
                        <a:latin typeface="Calibri"/>
                        <a:ea typeface="Calibri"/>
                        <a:cs typeface="Calibri"/>
                        <a:sym typeface="Calibri"/>
                      </a:endParaRPr>
                    </a:p>
                  </a:txBody>
                  <a:tcPr marL="83000" marR="83000" marT="41500" marB="41500"/>
                </a:tc>
                <a:extLst>
                  <a:ext uri="{0D108BD9-81ED-4DB2-BD59-A6C34878D82A}">
                    <a16:rowId xmlns:a16="http://schemas.microsoft.com/office/drawing/2014/main" val="10001"/>
                  </a:ext>
                </a:extLst>
              </a:tr>
              <a:tr h="336550">
                <a:tc>
                  <a:txBody>
                    <a:bodyPr/>
                    <a:lstStyle/>
                    <a:p>
                      <a:pPr marL="0" marR="0" lvl="0" indent="0" algn="ctr" rtl="0">
                        <a:spcBef>
                          <a:spcPts val="0"/>
                        </a:spcBef>
                        <a:spcAft>
                          <a:spcPts val="0"/>
                        </a:spcAft>
                        <a:buNone/>
                      </a:pPr>
                      <a:r>
                        <a:rPr lang="en-US" sz="1300" b="0">
                          <a:solidFill>
                            <a:schemeClr val="dk1"/>
                          </a:solidFill>
                          <a:latin typeface="Calibri"/>
                          <a:ea typeface="Calibri"/>
                          <a:cs typeface="Calibri"/>
                          <a:sym typeface="Calibri"/>
                        </a:rPr>
                        <a:t>2</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lnSpc>
                          <a:spcPct val="100000"/>
                        </a:lnSpc>
                        <a:spcBef>
                          <a:spcPts val="0"/>
                        </a:spcBef>
                        <a:spcAft>
                          <a:spcPts val="0"/>
                        </a:spcAft>
                        <a:buClr>
                          <a:schemeClr val="dk1"/>
                        </a:buClr>
                        <a:buSzPts val="1300"/>
                        <a:buFont typeface="Calibri"/>
                        <a:buNone/>
                      </a:pPr>
                      <a:r>
                        <a:rPr lang="en-US" sz="1300" b="0">
                          <a:solidFill>
                            <a:schemeClr val="dk1"/>
                          </a:solidFill>
                          <a:latin typeface="Calibri"/>
                          <a:ea typeface="Calibri"/>
                          <a:cs typeface="Calibri"/>
                          <a:sym typeface="Calibri"/>
                        </a:rPr>
                        <a:t>Critical</a:t>
                      </a:r>
                      <a:endParaRPr/>
                    </a:p>
                  </a:txBody>
                  <a:tcPr marL="83000" marR="83000" marT="41500" marB="41500"/>
                </a:tc>
                <a:tc>
                  <a:txBody>
                    <a:bodyPr/>
                    <a:lstStyle/>
                    <a:p>
                      <a:pPr marL="0" marR="0" lvl="0" indent="0" algn="l" rtl="0">
                        <a:spcBef>
                          <a:spcPts val="0"/>
                        </a:spcBef>
                        <a:spcAft>
                          <a:spcPts val="0"/>
                        </a:spcAft>
                        <a:buNone/>
                      </a:pPr>
                      <a:r>
                        <a:rPr lang="en-US" sz="1300" b="0">
                          <a:solidFill>
                            <a:schemeClr val="dk1"/>
                          </a:solidFill>
                          <a:latin typeface="Calibri"/>
                          <a:ea typeface="Calibri"/>
                          <a:cs typeface="Calibri"/>
                          <a:sym typeface="Calibri"/>
                        </a:rPr>
                        <a:t>Access to sales dashboard</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1</a:t>
                      </a:r>
                      <a:endParaRPr sz="1300" b="0">
                        <a:latin typeface="Calibri"/>
                        <a:ea typeface="Calibri"/>
                        <a:cs typeface="Calibri"/>
                        <a:sym typeface="Calibri"/>
                      </a:endParaRPr>
                    </a:p>
                  </a:txBody>
                  <a:tcPr marL="83000" marR="83000" marT="41500" marB="41500"/>
                </a:tc>
                <a:extLst>
                  <a:ext uri="{0D108BD9-81ED-4DB2-BD59-A6C34878D82A}">
                    <a16:rowId xmlns:a16="http://schemas.microsoft.com/office/drawing/2014/main" val="10002"/>
                  </a:ext>
                </a:extLst>
              </a:tr>
              <a:tr h="336550">
                <a:tc>
                  <a:txBody>
                    <a:bodyPr/>
                    <a:lstStyle/>
                    <a:p>
                      <a:pPr marL="0" marR="0" lvl="0" indent="0" algn="ctr" rtl="0">
                        <a:spcBef>
                          <a:spcPts val="0"/>
                        </a:spcBef>
                        <a:spcAft>
                          <a:spcPts val="0"/>
                        </a:spcAft>
                        <a:buNone/>
                      </a:pPr>
                      <a:r>
                        <a:rPr lang="en-US" sz="1300" b="0">
                          <a:solidFill>
                            <a:schemeClr val="dk1"/>
                          </a:solidFill>
                          <a:latin typeface="Calibri"/>
                          <a:ea typeface="Calibri"/>
                          <a:cs typeface="Calibri"/>
                          <a:sym typeface="Calibri"/>
                        </a:rPr>
                        <a:t>3</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lnSpc>
                          <a:spcPct val="100000"/>
                        </a:lnSpc>
                        <a:spcBef>
                          <a:spcPts val="0"/>
                        </a:spcBef>
                        <a:spcAft>
                          <a:spcPts val="0"/>
                        </a:spcAft>
                        <a:buClr>
                          <a:schemeClr val="dk1"/>
                        </a:buClr>
                        <a:buSzPts val="1300"/>
                        <a:buFont typeface="Calibri"/>
                        <a:buNone/>
                      </a:pPr>
                      <a:r>
                        <a:rPr lang="en-US" sz="1300" b="0">
                          <a:solidFill>
                            <a:schemeClr val="dk1"/>
                          </a:solidFill>
                          <a:latin typeface="Calibri"/>
                          <a:ea typeface="Calibri"/>
                          <a:cs typeface="Calibri"/>
                          <a:sym typeface="Calibri"/>
                        </a:rPr>
                        <a:t>Critical</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l" rtl="0">
                        <a:lnSpc>
                          <a:spcPct val="100000"/>
                        </a:lnSpc>
                        <a:spcBef>
                          <a:spcPts val="0"/>
                        </a:spcBef>
                        <a:spcAft>
                          <a:spcPts val="0"/>
                        </a:spcAft>
                        <a:buClr>
                          <a:schemeClr val="dk1"/>
                        </a:buClr>
                        <a:buSzPts val="1300"/>
                        <a:buFont typeface="Calibri"/>
                        <a:buNone/>
                      </a:pPr>
                      <a:r>
                        <a:rPr lang="en-US" sz="1300" b="0">
                          <a:solidFill>
                            <a:schemeClr val="dk1"/>
                          </a:solidFill>
                          <a:latin typeface="Calibri"/>
                          <a:ea typeface="Calibri"/>
                          <a:cs typeface="Calibri"/>
                          <a:sym typeface="Calibri"/>
                        </a:rPr>
                        <a:t>Access to admin panel</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1</a:t>
                      </a:r>
                      <a:endParaRPr sz="1300" b="0">
                        <a:latin typeface="Calibri"/>
                        <a:ea typeface="Calibri"/>
                        <a:cs typeface="Calibri"/>
                        <a:sym typeface="Calibri"/>
                      </a:endParaRPr>
                    </a:p>
                  </a:txBody>
                  <a:tcPr marL="83000" marR="83000" marT="41500" marB="41500"/>
                </a:tc>
                <a:extLst>
                  <a:ext uri="{0D108BD9-81ED-4DB2-BD59-A6C34878D82A}">
                    <a16:rowId xmlns:a16="http://schemas.microsoft.com/office/drawing/2014/main" val="10003"/>
                  </a:ext>
                </a:extLst>
              </a:tr>
              <a:tr h="336550">
                <a:tc>
                  <a:txBody>
                    <a:bodyPr/>
                    <a:lstStyle/>
                    <a:p>
                      <a:pPr marL="0" marR="0" lvl="0" indent="0" algn="ctr" rtl="0">
                        <a:spcBef>
                          <a:spcPts val="0"/>
                        </a:spcBef>
                        <a:spcAft>
                          <a:spcPts val="0"/>
                        </a:spcAft>
                        <a:buNone/>
                      </a:pPr>
                      <a:r>
                        <a:rPr lang="en-US" sz="1300" b="0">
                          <a:solidFill>
                            <a:schemeClr val="dk1"/>
                          </a:solidFill>
                          <a:latin typeface="Calibri"/>
                          <a:ea typeface="Calibri"/>
                          <a:cs typeface="Calibri"/>
                          <a:sym typeface="Calibri"/>
                        </a:rPr>
                        <a:t>4</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Critical</a:t>
                      </a:r>
                      <a:endParaRPr sz="1300" b="0">
                        <a:latin typeface="Calibri"/>
                        <a:ea typeface="Calibri"/>
                        <a:cs typeface="Calibri"/>
                        <a:sym typeface="Calibri"/>
                      </a:endParaRPr>
                    </a:p>
                  </a:txBody>
                  <a:tcPr marL="83000" marR="83000" marT="41500" marB="41500"/>
                </a:tc>
                <a:tc>
                  <a:txBody>
                    <a:bodyPr/>
                    <a:lstStyle/>
                    <a:p>
                      <a:pPr marL="0" marR="0" lvl="0" indent="0" algn="l" rtl="0">
                        <a:lnSpc>
                          <a:spcPct val="100000"/>
                        </a:lnSpc>
                        <a:spcBef>
                          <a:spcPts val="0"/>
                        </a:spcBef>
                        <a:spcAft>
                          <a:spcPts val="0"/>
                        </a:spcAft>
                        <a:buClr>
                          <a:schemeClr val="dk1"/>
                        </a:buClr>
                        <a:buSzPts val="1300"/>
                        <a:buFont typeface="Calibri"/>
                        <a:buNone/>
                      </a:pPr>
                      <a:r>
                        <a:rPr lang="en-US" sz="1300" b="0">
                          <a:solidFill>
                            <a:schemeClr val="dk1"/>
                          </a:solidFill>
                          <a:latin typeface="Calibri"/>
                          <a:ea typeface="Calibri"/>
                          <a:cs typeface="Calibri"/>
                          <a:sym typeface="Calibri"/>
                        </a:rPr>
                        <a:t>Account takeover via OTP Bypass</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2</a:t>
                      </a:r>
                      <a:endParaRPr sz="1300" b="0">
                        <a:latin typeface="Calibri"/>
                        <a:ea typeface="Calibri"/>
                        <a:cs typeface="Calibri"/>
                        <a:sym typeface="Calibri"/>
                      </a:endParaRPr>
                    </a:p>
                  </a:txBody>
                  <a:tcPr marL="83000" marR="83000" marT="41500" marB="41500"/>
                </a:tc>
                <a:extLst>
                  <a:ext uri="{0D108BD9-81ED-4DB2-BD59-A6C34878D82A}">
                    <a16:rowId xmlns:a16="http://schemas.microsoft.com/office/drawing/2014/main" val="10004"/>
                  </a:ext>
                </a:extLst>
              </a:tr>
              <a:tr h="336550">
                <a:tc>
                  <a:txBody>
                    <a:bodyPr/>
                    <a:lstStyle/>
                    <a:p>
                      <a:pPr marL="0" marR="0" lvl="0" indent="0" algn="ctr" rtl="0">
                        <a:spcBef>
                          <a:spcPts val="0"/>
                        </a:spcBef>
                        <a:spcAft>
                          <a:spcPts val="0"/>
                        </a:spcAft>
                        <a:buNone/>
                      </a:pPr>
                      <a:r>
                        <a:rPr lang="en-US" sz="1300" b="0">
                          <a:solidFill>
                            <a:schemeClr val="dk1"/>
                          </a:solidFill>
                          <a:latin typeface="Calibri"/>
                          <a:ea typeface="Calibri"/>
                          <a:cs typeface="Calibri"/>
                          <a:sym typeface="Calibri"/>
                        </a:rPr>
                        <a:t>5</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Critical</a:t>
                      </a:r>
                      <a:endParaRPr sz="1300" b="0">
                        <a:latin typeface="Calibri"/>
                        <a:ea typeface="Calibri"/>
                        <a:cs typeface="Calibri"/>
                        <a:sym typeface="Calibri"/>
                      </a:endParaRPr>
                    </a:p>
                  </a:txBody>
                  <a:tcPr marL="83000" marR="83000" marT="41500" marB="41500"/>
                </a:tc>
                <a:tc>
                  <a:txBody>
                    <a:bodyPr/>
                    <a:lstStyle/>
                    <a:p>
                      <a:pPr marL="0" marR="0" lvl="0" indent="0" algn="l" rtl="0">
                        <a:lnSpc>
                          <a:spcPct val="100000"/>
                        </a:lnSpc>
                        <a:spcBef>
                          <a:spcPts val="0"/>
                        </a:spcBef>
                        <a:spcAft>
                          <a:spcPts val="0"/>
                        </a:spcAft>
                        <a:buClr>
                          <a:schemeClr val="dk1"/>
                        </a:buClr>
                        <a:buSzPts val="1300"/>
                        <a:buFont typeface="Calibri"/>
                        <a:buNone/>
                      </a:pPr>
                      <a:r>
                        <a:rPr lang="en-US" sz="1300" b="0">
                          <a:solidFill>
                            <a:schemeClr val="dk1"/>
                          </a:solidFill>
                          <a:latin typeface="Calibri"/>
                          <a:ea typeface="Calibri"/>
                          <a:cs typeface="Calibri"/>
                          <a:sym typeface="Calibri"/>
                        </a:rPr>
                        <a:t>Unauthorized Access To Customer Details</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5</a:t>
                      </a:r>
                      <a:endParaRPr sz="1300" b="0">
                        <a:latin typeface="Calibri"/>
                        <a:ea typeface="Calibri"/>
                        <a:cs typeface="Calibri"/>
                        <a:sym typeface="Calibri"/>
                      </a:endParaRPr>
                    </a:p>
                  </a:txBody>
                  <a:tcPr marL="83000" marR="83000" marT="41500" marB="41500"/>
                </a:tc>
                <a:extLst>
                  <a:ext uri="{0D108BD9-81ED-4DB2-BD59-A6C34878D82A}">
                    <a16:rowId xmlns:a16="http://schemas.microsoft.com/office/drawing/2014/main" val="10005"/>
                  </a:ext>
                </a:extLst>
              </a:tr>
              <a:tr h="336550">
                <a:tc>
                  <a:txBody>
                    <a:bodyPr/>
                    <a:lstStyle/>
                    <a:p>
                      <a:pPr marL="0" marR="0" lvl="0" indent="0" algn="ctr" rtl="0">
                        <a:spcBef>
                          <a:spcPts val="0"/>
                        </a:spcBef>
                        <a:spcAft>
                          <a:spcPts val="0"/>
                        </a:spcAft>
                        <a:buNone/>
                      </a:pPr>
                      <a:r>
                        <a:rPr lang="en-US" sz="1300" b="0">
                          <a:solidFill>
                            <a:schemeClr val="dk1"/>
                          </a:solidFill>
                          <a:latin typeface="Calibri"/>
                          <a:ea typeface="Calibri"/>
                          <a:cs typeface="Calibri"/>
                          <a:sym typeface="Calibri"/>
                        </a:rPr>
                        <a:t>6</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lnSpc>
                          <a:spcPct val="100000"/>
                        </a:lnSpc>
                        <a:spcBef>
                          <a:spcPts val="0"/>
                        </a:spcBef>
                        <a:spcAft>
                          <a:spcPts val="0"/>
                        </a:spcAft>
                        <a:buClr>
                          <a:schemeClr val="dk1"/>
                        </a:buClr>
                        <a:buSzPts val="1300"/>
                        <a:buFont typeface="Calibri"/>
                        <a:buNone/>
                      </a:pPr>
                      <a:r>
                        <a:rPr lang="en-US" sz="1300" b="0">
                          <a:solidFill>
                            <a:schemeClr val="dk1"/>
                          </a:solidFill>
                          <a:latin typeface="Calibri"/>
                          <a:ea typeface="Calibri"/>
                          <a:cs typeface="Calibri"/>
                          <a:sym typeface="Calibri"/>
                        </a:rPr>
                        <a:t>Severe</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l" rtl="0">
                        <a:lnSpc>
                          <a:spcPct val="100000"/>
                        </a:lnSpc>
                        <a:spcBef>
                          <a:spcPts val="0"/>
                        </a:spcBef>
                        <a:spcAft>
                          <a:spcPts val="0"/>
                        </a:spcAft>
                        <a:buClr>
                          <a:schemeClr val="dk1"/>
                        </a:buClr>
                        <a:buSzPts val="1300"/>
                        <a:buFont typeface="Calibri"/>
                        <a:buNone/>
                      </a:pPr>
                      <a:r>
                        <a:rPr lang="en-US" sz="1300" b="0">
                          <a:solidFill>
                            <a:schemeClr val="dk1"/>
                          </a:solidFill>
                          <a:latin typeface="Calibri"/>
                          <a:ea typeface="Calibri"/>
                          <a:cs typeface="Calibri"/>
                          <a:sym typeface="Calibri"/>
                        </a:rPr>
                        <a:t>Reflected cross site scripting</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15</a:t>
                      </a:r>
                      <a:endParaRPr sz="1300" b="0">
                        <a:latin typeface="Calibri"/>
                        <a:ea typeface="Calibri"/>
                        <a:cs typeface="Calibri"/>
                        <a:sym typeface="Calibri"/>
                      </a:endParaRPr>
                    </a:p>
                  </a:txBody>
                  <a:tcPr marL="83000" marR="83000" marT="41500" marB="41500"/>
                </a:tc>
                <a:extLst>
                  <a:ext uri="{0D108BD9-81ED-4DB2-BD59-A6C34878D82A}">
                    <a16:rowId xmlns:a16="http://schemas.microsoft.com/office/drawing/2014/main" val="10006"/>
                  </a:ext>
                </a:extLst>
              </a:tr>
              <a:tr h="336550">
                <a:tc>
                  <a:txBody>
                    <a:bodyPr/>
                    <a:lstStyle/>
                    <a:p>
                      <a:pPr marL="0" marR="0" lvl="0" indent="0" algn="ctr" rtl="0">
                        <a:spcBef>
                          <a:spcPts val="0"/>
                        </a:spcBef>
                        <a:spcAft>
                          <a:spcPts val="0"/>
                        </a:spcAft>
                        <a:buNone/>
                      </a:pPr>
                      <a:r>
                        <a:rPr lang="en-US" sz="1300" b="0">
                          <a:solidFill>
                            <a:schemeClr val="dk1"/>
                          </a:solidFill>
                          <a:latin typeface="Calibri"/>
                          <a:ea typeface="Calibri"/>
                          <a:cs typeface="Calibri"/>
                          <a:sym typeface="Calibri"/>
                        </a:rPr>
                        <a:t>7</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Moderate</a:t>
                      </a:r>
                      <a:endParaRPr sz="1300" b="0">
                        <a:latin typeface="Calibri"/>
                        <a:ea typeface="Calibri"/>
                        <a:cs typeface="Calibri"/>
                        <a:sym typeface="Calibri"/>
                      </a:endParaRPr>
                    </a:p>
                  </a:txBody>
                  <a:tcPr marL="83000" marR="83000" marT="41500" marB="41500"/>
                </a:tc>
                <a:tc>
                  <a:txBody>
                    <a:bodyPr/>
                    <a:lstStyle/>
                    <a:p>
                      <a:pPr marL="0" marR="0" lvl="0" indent="0" algn="l" rtl="0">
                        <a:spcBef>
                          <a:spcPts val="0"/>
                        </a:spcBef>
                        <a:spcAft>
                          <a:spcPts val="0"/>
                        </a:spcAft>
                        <a:buNone/>
                      </a:pPr>
                      <a:r>
                        <a:rPr lang="en-US" sz="1300" b="0">
                          <a:solidFill>
                            <a:schemeClr val="dk1"/>
                          </a:solidFill>
                          <a:latin typeface="Calibri"/>
                          <a:ea typeface="Calibri"/>
                          <a:cs typeface="Calibri"/>
                          <a:sym typeface="Calibri"/>
                        </a:rPr>
                        <a:t>Directory Listing of Configuration FIles</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2</a:t>
                      </a:r>
                      <a:endParaRPr sz="1300" b="0">
                        <a:latin typeface="Calibri"/>
                        <a:ea typeface="Calibri"/>
                        <a:cs typeface="Calibri"/>
                        <a:sym typeface="Calibri"/>
                      </a:endParaRPr>
                    </a:p>
                  </a:txBody>
                  <a:tcPr marL="83000" marR="83000" marT="41500" marB="41500"/>
                </a:tc>
                <a:extLst>
                  <a:ext uri="{0D108BD9-81ED-4DB2-BD59-A6C34878D82A}">
                    <a16:rowId xmlns:a16="http://schemas.microsoft.com/office/drawing/2014/main" val="10007"/>
                  </a:ext>
                </a:extLst>
              </a:tr>
              <a:tr h="336550">
                <a:tc>
                  <a:txBody>
                    <a:bodyPr/>
                    <a:lstStyle/>
                    <a:p>
                      <a:pPr marL="0" marR="0" lvl="0" indent="0" algn="ctr" rtl="0">
                        <a:spcBef>
                          <a:spcPts val="0"/>
                        </a:spcBef>
                        <a:spcAft>
                          <a:spcPts val="0"/>
                        </a:spcAft>
                        <a:buNone/>
                      </a:pPr>
                      <a:r>
                        <a:rPr lang="en-US" sz="1300" b="0">
                          <a:solidFill>
                            <a:schemeClr val="dk1"/>
                          </a:solidFill>
                          <a:latin typeface="Calibri"/>
                          <a:ea typeface="Calibri"/>
                          <a:cs typeface="Calibri"/>
                          <a:sym typeface="Calibri"/>
                        </a:rPr>
                        <a:t>8</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Low</a:t>
                      </a:r>
                      <a:endParaRPr sz="1300" b="0">
                        <a:latin typeface="Calibri"/>
                        <a:ea typeface="Calibri"/>
                        <a:cs typeface="Calibri"/>
                        <a:sym typeface="Calibri"/>
                      </a:endParaRPr>
                    </a:p>
                  </a:txBody>
                  <a:tcPr marL="83000" marR="83000" marT="41500" marB="41500"/>
                </a:tc>
                <a:tc>
                  <a:txBody>
                    <a:bodyPr/>
                    <a:lstStyle/>
                    <a:p>
                      <a:pPr marL="0" marR="0" lvl="0" indent="0" algn="l" rtl="0">
                        <a:spcBef>
                          <a:spcPts val="0"/>
                        </a:spcBef>
                        <a:spcAft>
                          <a:spcPts val="0"/>
                        </a:spcAft>
                        <a:buNone/>
                      </a:pPr>
                      <a:r>
                        <a:rPr lang="en-US" sz="1300" b="0">
                          <a:solidFill>
                            <a:schemeClr val="dk1"/>
                          </a:solidFill>
                          <a:latin typeface="Calibri"/>
                          <a:ea typeface="Calibri"/>
                          <a:cs typeface="Calibri"/>
                          <a:sym typeface="Calibri"/>
                        </a:rPr>
                        <a:t>Information disclosure due to Apache Default Pages</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2</a:t>
                      </a:r>
                      <a:endParaRPr sz="1300" b="0">
                        <a:latin typeface="Calibri"/>
                        <a:ea typeface="Calibri"/>
                        <a:cs typeface="Calibri"/>
                        <a:sym typeface="Calibri"/>
                      </a:endParaRPr>
                    </a:p>
                  </a:txBody>
                  <a:tcPr marL="83000" marR="83000" marT="41500" marB="41500"/>
                </a:tc>
                <a:extLst>
                  <a:ext uri="{0D108BD9-81ED-4DB2-BD59-A6C34878D82A}">
                    <a16:rowId xmlns:a16="http://schemas.microsoft.com/office/drawing/2014/main" val="10008"/>
                  </a:ext>
                </a:extLst>
              </a:tr>
            </a:tbl>
          </a:graphicData>
        </a:graphic>
      </p:graphicFrame>
      <p:sp>
        <p:nvSpPr>
          <p:cNvPr id="112" name="Google Shape;11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Vulnerabilities: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3"/>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383" name="Google Shape;38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5. Reflected Cross Site Scripting (XSS)</a:t>
            </a:r>
            <a:endParaRPr/>
          </a:p>
        </p:txBody>
      </p:sp>
      <p:graphicFrame>
        <p:nvGraphicFramePr>
          <p:cNvPr id="384" name="Google Shape;384;p53"/>
          <p:cNvGraphicFramePr/>
          <p:nvPr/>
        </p:nvGraphicFramePr>
        <p:xfrm>
          <a:off x="2041311" y="1879765"/>
          <a:ext cx="3000000" cy="3000000"/>
        </p:xfrm>
        <a:graphic>
          <a:graphicData uri="http://schemas.openxmlformats.org/drawingml/2006/table">
            <a:tbl>
              <a:tblPr firstRow="1" bandRow="1">
                <a:noFill/>
                <a:tableStyleId>{51015F43-4BEC-485C-AC9F-371C459AA63F}</a:tableStyleId>
              </a:tblPr>
              <a:tblGrid>
                <a:gridCol w="1413550">
                  <a:extLst>
                    <a:ext uri="{9D8B030D-6E8A-4147-A177-3AD203B41FA5}">
                      <a16:colId xmlns:a16="http://schemas.microsoft.com/office/drawing/2014/main" val="20000"/>
                    </a:ext>
                  </a:extLst>
                </a:gridCol>
                <a:gridCol w="6695825">
                  <a:extLst>
                    <a:ext uri="{9D8B030D-6E8A-4147-A177-3AD203B41FA5}">
                      <a16:colId xmlns:a16="http://schemas.microsoft.com/office/drawing/2014/main" val="20001"/>
                    </a:ext>
                  </a:extLst>
                </a:gridCol>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06650">
                <a:tc>
                  <a:txBody>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Reflected Cross Site Scripting </a:t>
                      </a:r>
                      <a:r>
                        <a:rPr lang="en-US" sz="1300">
                          <a:solidFill>
                            <a:srgbClr val="FFFFFF"/>
                          </a:solidFill>
                          <a:latin typeface="Calibri"/>
                          <a:ea typeface="Calibri"/>
                          <a:cs typeface="Calibri"/>
                          <a:sym typeface="Calibri"/>
                        </a:rPr>
                        <a:t>(Severe)</a:t>
                      </a:r>
                      <a:endParaRPr sz="130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9933"/>
                    </a:solidFill>
                  </a:tcPr>
                </a:tc>
                <a:tc>
                  <a:txBody>
                    <a:bodyPr/>
                    <a:lstStyle/>
                    <a:p>
                      <a:pPr marL="0" marR="0" lvl="0" indent="0" algn="l" rtl="0">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a:solidFill>
                            <a:schemeClr val="dk1"/>
                          </a:solidFill>
                          <a:latin typeface="Calibri"/>
                          <a:ea typeface="Calibri"/>
                          <a:cs typeface="Calibri"/>
                          <a:sym typeface="Calibri"/>
                        </a:rPr>
                        <a:t>Below mentioned parameters are vulnerable to reflected XSS</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a:solidFill>
                            <a:schemeClr val="dk1"/>
                          </a:solidFill>
                          <a:latin typeface="Calibri"/>
                          <a:ea typeface="Calibri"/>
                          <a:cs typeface="Calibri"/>
                          <a:sym typeface="Calibri"/>
                        </a:rPr>
                        <a:t>Affected URL :</a:t>
                      </a:r>
                      <a:endParaRPr sz="13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hackingenv.internshala.com/Cross-Site-Scripting/Temporary-XSS-Variant-1/hello.php</a:t>
                      </a:r>
                      <a:endParaRPr sz="1300" b="0" i="0" u="none" strike="noStrike">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a:solidFill>
                            <a:schemeClr val="dk1"/>
                          </a:solidFill>
                          <a:latin typeface="Calibri"/>
                          <a:ea typeface="Calibri"/>
                          <a:cs typeface="Calibri"/>
                          <a:sym typeface="Calibri"/>
                        </a:rPr>
                        <a:t>Affected Parameters :</a:t>
                      </a:r>
                      <a:endParaRPr sz="13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a:solidFill>
                            <a:schemeClr val="dk1"/>
                          </a:solidFill>
                          <a:latin typeface="Calibri"/>
                          <a:ea typeface="Calibri"/>
                          <a:cs typeface="Calibri"/>
                          <a:sym typeface="Calibri"/>
                        </a:rPr>
                        <a:t>user_name(GET parameters)</a:t>
                      </a:r>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300"/>
                        <a:buFont typeface="Arial"/>
                        <a:buNone/>
                      </a:pPr>
                      <a:r>
                        <a:rPr lang="en-US" sz="1300" b="1">
                          <a:solidFill>
                            <a:schemeClr val="dk1"/>
                          </a:solidFill>
                          <a:latin typeface="Calibri"/>
                          <a:ea typeface="Calibri"/>
                          <a:cs typeface="Calibri"/>
                          <a:sym typeface="Calibri"/>
                        </a:rPr>
                        <a:t>Payload:</a:t>
                      </a:r>
                      <a:endParaRPr/>
                    </a:p>
                    <a:p>
                      <a:pPr marL="285750" marR="0" lvl="0" indent="-285750" algn="l" rtl="0">
                        <a:spcBef>
                          <a:spcPts val="0"/>
                        </a:spcBef>
                        <a:spcAft>
                          <a:spcPts val="0"/>
                        </a:spcAft>
                        <a:buClr>
                          <a:schemeClr val="dk1"/>
                        </a:buClr>
                        <a:buSzPts val="1300"/>
                        <a:buFont typeface="Arial"/>
                        <a:buChar char="•"/>
                      </a:pPr>
                      <a:r>
                        <a:rPr lang="en-US" sz="1300" b="0">
                          <a:solidFill>
                            <a:schemeClr val="dk1"/>
                          </a:solidFill>
                          <a:latin typeface="Calibri"/>
                          <a:ea typeface="Calibri"/>
                          <a:cs typeface="Calibri"/>
                          <a:sym typeface="Calibri"/>
                        </a:rPr>
                        <a:t>&lt;script&gt;alert(1)&lt;/script&gt;</a:t>
                      </a: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4"/>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
        <p:nvSpPr>
          <p:cNvPr id="390" name="Google Shape;390;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5. Reflected Cross Site Scripting (XSS)</a:t>
            </a:r>
            <a:endParaRPr/>
          </a:p>
        </p:txBody>
      </p:sp>
      <p:graphicFrame>
        <p:nvGraphicFramePr>
          <p:cNvPr id="391" name="Google Shape;391;p54"/>
          <p:cNvGraphicFramePr/>
          <p:nvPr/>
        </p:nvGraphicFramePr>
        <p:xfrm>
          <a:off x="2394823" y="1419340"/>
          <a:ext cx="3000000" cy="3000000"/>
        </p:xfrm>
        <a:graphic>
          <a:graphicData uri="http://schemas.openxmlformats.org/drawingml/2006/table">
            <a:tbl>
              <a:tblPr firstRow="1" bandRow="1">
                <a:noFill/>
                <a:tableStyleId>{51015F43-4BEC-485C-AC9F-371C459AA63F}</a:tableStyleId>
              </a:tblPr>
              <a:tblGrid>
                <a:gridCol w="1290325">
                  <a:extLst>
                    <a:ext uri="{9D8B030D-6E8A-4147-A177-3AD203B41FA5}">
                      <a16:colId xmlns:a16="http://schemas.microsoft.com/office/drawing/2014/main" val="20000"/>
                    </a:ext>
                  </a:extLst>
                </a:gridCol>
                <a:gridCol w="6112025">
                  <a:extLst>
                    <a:ext uri="{9D8B030D-6E8A-4147-A177-3AD203B41FA5}">
                      <a16:colId xmlns:a16="http://schemas.microsoft.com/office/drawing/2014/main" val="20001"/>
                    </a:ext>
                  </a:extLst>
                </a:gridCol>
              </a:tblGrid>
              <a:tr h="330450">
                <a:tc>
                  <a:txBody>
                    <a:bodyPr/>
                    <a:lstStyle/>
                    <a:p>
                      <a:pPr marL="0" marR="0" lvl="0" indent="0" algn="ctr" rtl="0">
                        <a:spcBef>
                          <a:spcPts val="0"/>
                        </a:spcBef>
                        <a:spcAft>
                          <a:spcPts val="0"/>
                        </a:spcAft>
                        <a:buNone/>
                      </a:pPr>
                      <a:endParaRPr sz="12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40850">
                <a:tc rowSpan="2">
                  <a:txBody>
                    <a:bodyPr/>
                    <a:lstStyle/>
                    <a:p>
                      <a:pPr marL="0" marR="0" lvl="0" indent="0" algn="ctr" rtl="0">
                        <a:spcBef>
                          <a:spcPts val="0"/>
                        </a:spcBef>
                        <a:spcAft>
                          <a:spcPts val="0"/>
                        </a:spcAft>
                        <a:buNone/>
                      </a:pPr>
                      <a:r>
                        <a:rPr lang="en-US" sz="1200">
                          <a:solidFill>
                            <a:srgbClr val="FFFFFF"/>
                          </a:solidFill>
                          <a:latin typeface="Calibri"/>
                          <a:ea typeface="Calibri"/>
                          <a:cs typeface="Calibri"/>
                          <a:sym typeface="Calibri"/>
                        </a:rPr>
                        <a:t>Reflected Cross Site Scripting</a:t>
                      </a:r>
                      <a:br>
                        <a:rPr lang="en-US" sz="1200">
                          <a:solidFill>
                            <a:srgbClr val="FFFFFF"/>
                          </a:solidFill>
                          <a:latin typeface="Calibri"/>
                          <a:ea typeface="Calibri"/>
                          <a:cs typeface="Calibri"/>
                          <a:sym typeface="Calibri"/>
                        </a:rPr>
                      </a:br>
                      <a:r>
                        <a:rPr lang="en-US" sz="1100">
                          <a:solidFill>
                            <a:srgbClr val="FFFFFF"/>
                          </a:solidFill>
                          <a:latin typeface="Calibri"/>
                          <a:ea typeface="Calibri"/>
                          <a:cs typeface="Calibri"/>
                          <a:sym typeface="Calibri"/>
                        </a:rPr>
                        <a:t>(Severe)</a:t>
                      </a:r>
                      <a:endParaRPr sz="110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9933"/>
                    </a:solidFill>
                  </a:tcPr>
                </a:tc>
                <a:tc>
                  <a:txBody>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0" marR="0" lvl="0" indent="0" algn="l" rtl="0">
                        <a:spcBef>
                          <a:spcPts val="0"/>
                        </a:spcBef>
                        <a:spcAft>
                          <a:spcPts val="0"/>
                        </a:spcAft>
                        <a:buNone/>
                      </a:pPr>
                      <a:r>
                        <a:rPr lang="en-US" sz="1100">
                          <a:solidFill>
                            <a:schemeClr val="dk1"/>
                          </a:solidFill>
                          <a:latin typeface="Calibri"/>
                          <a:ea typeface="Calibri"/>
                          <a:cs typeface="Calibri"/>
                          <a:sym typeface="Calibri"/>
                        </a:rPr>
                        <a:t>Similar issue is found on below modules too</a:t>
                      </a:r>
                      <a:endParaRPr sz="1100">
                        <a:solidFill>
                          <a:schemeClr val="dk1"/>
                        </a:solidFill>
                        <a:latin typeface="Calibri"/>
                        <a:ea typeface="Calibri"/>
                        <a:cs typeface="Calibri"/>
                        <a:sym typeface="Calibri"/>
                      </a:endParaRPr>
                    </a:p>
                    <a:p>
                      <a:pPr marL="0" marR="0" lvl="0" indent="0" algn="l" rtl="0">
                        <a:spcBef>
                          <a:spcPts val="0"/>
                        </a:spcBef>
                        <a:spcAft>
                          <a:spcPts val="0"/>
                        </a:spcAft>
                        <a:buNone/>
                      </a:pPr>
                      <a:endParaRPr sz="1100">
                        <a:solidFill>
                          <a:schemeClr val="dk1"/>
                        </a:solidFill>
                        <a:latin typeface="Calibri"/>
                        <a:ea typeface="Calibri"/>
                        <a:cs typeface="Calibri"/>
                        <a:sym typeface="Calibri"/>
                      </a:endParaRPr>
                    </a:p>
                    <a:p>
                      <a:pPr marL="0" marR="0" lvl="0" indent="0" algn="l" rtl="0">
                        <a:spcBef>
                          <a:spcPts val="0"/>
                        </a:spcBef>
                        <a:spcAft>
                          <a:spcPts val="0"/>
                        </a:spcAft>
                        <a:buNone/>
                      </a:pPr>
                      <a:r>
                        <a:rPr lang="en-US" sz="1100" b="1">
                          <a:solidFill>
                            <a:schemeClr val="dk1"/>
                          </a:solidFill>
                          <a:latin typeface="Calibri"/>
                          <a:ea typeface="Calibri"/>
                          <a:cs typeface="Calibri"/>
                          <a:sym typeface="Calibri"/>
                        </a:rPr>
                        <a:t>Affected URL :</a:t>
                      </a:r>
                      <a:endParaRPr sz="11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i="0" u="none" strike="noStrike">
                          <a:solidFill>
                            <a:schemeClr val="dk1"/>
                          </a:solidFill>
                          <a:latin typeface="Calibri"/>
                          <a:ea typeface="Calibri"/>
                          <a:cs typeface="Calibri"/>
                          <a:sym typeface="Calibri"/>
                        </a:rPr>
                        <a:t>http://hackingenv.internshala.com/Cross-Site-Scripting/Temporary-XSS-Variant-2/xss/testing*</a:t>
                      </a:r>
                      <a:endParaRPr sz="11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1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1100" b="1">
                          <a:solidFill>
                            <a:schemeClr val="dk1"/>
                          </a:solidFill>
                          <a:latin typeface="Calibri"/>
                          <a:ea typeface="Calibri"/>
                          <a:cs typeface="Calibri"/>
                          <a:sym typeface="Calibri"/>
                        </a:rPr>
                        <a:t>Affected Parameters :</a:t>
                      </a:r>
                      <a:endParaRPr sz="11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a:solidFill>
                            <a:schemeClr val="dk1"/>
                          </a:solidFill>
                          <a:latin typeface="Calibri"/>
                          <a:ea typeface="Calibri"/>
                          <a:cs typeface="Calibri"/>
                          <a:sym typeface="Calibri"/>
                        </a:rPr>
                        <a:t>URL – anything after testing</a:t>
                      </a:r>
                      <a:endParaRPr sz="1100" b="0">
                        <a:solidFill>
                          <a:schemeClr val="dk1"/>
                        </a:solidFill>
                        <a:latin typeface="Calibri"/>
                        <a:ea typeface="Calibri"/>
                        <a:cs typeface="Calibri"/>
                        <a:sym typeface="Calibri"/>
                      </a:endParaRPr>
                    </a:p>
                    <a:p>
                      <a:pPr marL="285750" marR="0" lvl="0" indent="-21590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100" b="1">
                          <a:solidFill>
                            <a:schemeClr val="dk1"/>
                          </a:solidFill>
                          <a:latin typeface="Calibri"/>
                          <a:ea typeface="Calibri"/>
                          <a:cs typeface="Calibri"/>
                          <a:sym typeface="Calibri"/>
                        </a:rPr>
                        <a:t>Payload:</a:t>
                      </a:r>
                      <a:endParaRPr/>
                    </a:p>
                    <a:p>
                      <a:pPr marL="285750" marR="0" lvl="0" indent="-285750" algn="l" rtl="0">
                        <a:spcBef>
                          <a:spcPts val="0"/>
                        </a:spcBef>
                        <a:spcAft>
                          <a:spcPts val="0"/>
                        </a:spcAft>
                        <a:buClr>
                          <a:schemeClr val="dk1"/>
                        </a:buClr>
                        <a:buSzPts val="1100"/>
                        <a:buFont typeface="Arial"/>
                        <a:buChar char="•"/>
                      </a:pPr>
                      <a:r>
                        <a:rPr lang="en-US" sz="1100" b="0">
                          <a:solidFill>
                            <a:schemeClr val="dk1"/>
                          </a:solidFill>
                          <a:latin typeface="Calibri"/>
                          <a:ea typeface="Calibri"/>
                          <a:cs typeface="Calibri"/>
                          <a:sym typeface="Calibri"/>
                        </a:rPr>
                        <a:t>&lt;body onload=alert(1)&gt;</a:t>
                      </a:r>
                      <a:endParaRPr sz="1100" b="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285750" marR="0" lvl="0" indent="-21590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240850">
                <a:tc vMerge="1">
                  <a:txBody>
                    <a:bodyPr/>
                    <a:lstStyle/>
                    <a:p>
                      <a:endParaRPr lang="en-US"/>
                    </a:p>
                  </a:txBody>
                  <a:tcPr/>
                </a:tc>
                <a:tc>
                  <a:txBody>
                    <a:bodyPr/>
                    <a:lstStyle/>
                    <a:p>
                      <a:pPr marL="0" marR="0" lvl="0" indent="0" algn="l" rtl="0">
                        <a:spcBef>
                          <a:spcPts val="0"/>
                        </a:spcBef>
                        <a:spcAft>
                          <a:spcPts val="0"/>
                        </a:spcAft>
                        <a:buNone/>
                      </a:pPr>
                      <a:r>
                        <a:rPr lang="en-US" sz="1100" b="1">
                          <a:solidFill>
                            <a:schemeClr val="dk1"/>
                          </a:solidFill>
                          <a:latin typeface="Calibri"/>
                          <a:ea typeface="Calibri"/>
                          <a:cs typeface="Calibri"/>
                          <a:sym typeface="Calibri"/>
                        </a:rPr>
                        <a:t>Affected URL :</a:t>
                      </a:r>
                      <a:endParaRPr sz="11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i="0" u="none" strike="noStrike">
                          <a:solidFill>
                            <a:schemeClr val="dk1"/>
                          </a:solidFill>
                          <a:latin typeface="Calibri"/>
                          <a:ea typeface="Calibri"/>
                          <a:cs typeface="Calibri"/>
                          <a:sym typeface="Calibri"/>
                        </a:rPr>
                        <a:t>http://hackingenv.internshala.com/Cross-Site-Scripting/Temporary-XSS-Variant-4/</a:t>
                      </a:r>
                      <a:endParaRPr/>
                    </a:p>
                    <a:p>
                      <a:pPr marL="285750" marR="0" lvl="0" indent="-21590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1100" b="1">
                          <a:solidFill>
                            <a:schemeClr val="dk1"/>
                          </a:solidFill>
                          <a:latin typeface="Calibri"/>
                          <a:ea typeface="Calibri"/>
                          <a:cs typeface="Calibri"/>
                          <a:sym typeface="Calibri"/>
                        </a:rPr>
                        <a:t>Affected Parameters :</a:t>
                      </a:r>
                      <a:endParaRPr sz="11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a:solidFill>
                            <a:schemeClr val="dk1"/>
                          </a:solidFill>
                          <a:latin typeface="Calibri"/>
                          <a:ea typeface="Calibri"/>
                          <a:cs typeface="Calibri"/>
                          <a:sym typeface="Calibri"/>
                        </a:rPr>
                        <a:t>url (POST parameters)</a:t>
                      </a:r>
                      <a:endParaRPr/>
                    </a:p>
                    <a:p>
                      <a:pPr marL="285750" marR="0" lvl="0" indent="-21590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100" b="1">
                          <a:solidFill>
                            <a:schemeClr val="dk1"/>
                          </a:solidFill>
                          <a:latin typeface="Calibri"/>
                          <a:ea typeface="Calibri"/>
                          <a:cs typeface="Calibri"/>
                          <a:sym typeface="Calibri"/>
                        </a:rPr>
                        <a:t>Payload:</a:t>
                      </a:r>
                      <a:endParaRPr/>
                    </a:p>
                    <a:p>
                      <a:pPr marL="285750" marR="0" lvl="0" indent="-285750" algn="l" rtl="0">
                        <a:spcBef>
                          <a:spcPts val="0"/>
                        </a:spcBef>
                        <a:spcAft>
                          <a:spcPts val="0"/>
                        </a:spcAft>
                        <a:buClr>
                          <a:schemeClr val="dk1"/>
                        </a:buClr>
                        <a:buSzPts val="1100"/>
                        <a:buFont typeface="Arial"/>
                        <a:buChar char="•"/>
                      </a:pPr>
                      <a:r>
                        <a:rPr lang="en-US" sz="1100" b="0">
                          <a:solidFill>
                            <a:schemeClr val="dk1"/>
                          </a:solidFill>
                          <a:latin typeface="Calibri"/>
                          <a:ea typeface="Calibri"/>
                          <a:cs typeface="Calibri"/>
                          <a:sym typeface="Calibri"/>
                        </a:rPr>
                        <a:t>" onload="alert(1)</a:t>
                      </a:r>
                      <a:endParaRPr sz="11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5"/>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397" name="Google Shape;397;p55"/>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Navigate to </a:t>
            </a:r>
            <a:r>
              <a:rPr lang="en-US" sz="2000" b="0" i="0" u="none" strike="noStrike">
                <a:solidFill>
                  <a:schemeClr val="dk1"/>
                </a:solidFill>
                <a:latin typeface="Calibri"/>
                <a:ea typeface="Calibri"/>
                <a:cs typeface="Calibri"/>
                <a:sym typeface="Calibri"/>
              </a:rPr>
              <a:t>hackingenv.internshala.com/Cross-Site-Scripting/Temporary-XSS-Variant-1/hello.php</a:t>
            </a:r>
            <a:endParaRPr sz="200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2000"/>
              <a:buNone/>
            </a:pPr>
            <a:r>
              <a:rPr lang="en-US" sz="2000">
                <a:solidFill>
                  <a:schemeClr val="dk1"/>
                </a:solidFill>
                <a:latin typeface="Calibri"/>
                <a:ea typeface="Calibri"/>
                <a:cs typeface="Calibri"/>
                <a:sym typeface="Calibri"/>
              </a:rPr>
              <a:t>You will see a field to enter some text</a:t>
            </a:r>
            <a:r>
              <a:rPr lang="en-US" sz="2000"/>
              <a:t> </a:t>
            </a:r>
            <a:endParaRPr sz="2000" b="0" i="0" u="none" strike="noStrike">
              <a:solidFill>
                <a:schemeClr val="dk1"/>
              </a:solidFill>
              <a:latin typeface="Calibri"/>
              <a:ea typeface="Calibri"/>
              <a:cs typeface="Calibri"/>
              <a:sym typeface="Calibri"/>
            </a:endParaRPr>
          </a:p>
          <a:p>
            <a:pPr marL="228600" lvl="0" indent="-101600" algn="l" rtl="0">
              <a:lnSpc>
                <a:spcPct val="90000"/>
              </a:lnSpc>
              <a:spcBef>
                <a:spcPts val="1000"/>
              </a:spcBef>
              <a:spcAft>
                <a:spcPts val="0"/>
              </a:spcAft>
              <a:buClr>
                <a:schemeClr val="dk1"/>
              </a:buClr>
              <a:buSzPts val="2000"/>
              <a:buNone/>
            </a:pPr>
            <a:endParaRPr sz="2000"/>
          </a:p>
        </p:txBody>
      </p:sp>
      <p:pic>
        <p:nvPicPr>
          <p:cNvPr id="398" name="Google Shape;398;p55"/>
          <p:cNvPicPr preferRelativeResize="0"/>
          <p:nvPr/>
        </p:nvPicPr>
        <p:blipFill rotWithShape="1">
          <a:blip r:embed="rId3">
            <a:alphaModFix/>
          </a:blip>
          <a:srcRect/>
          <a:stretch/>
        </p:blipFill>
        <p:spPr>
          <a:xfrm>
            <a:off x="2871775" y="2039400"/>
            <a:ext cx="6448426" cy="481860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p56"/>
          <p:cNvPicPr preferRelativeResize="0"/>
          <p:nvPr/>
        </p:nvPicPr>
        <p:blipFill rotWithShape="1">
          <a:blip r:embed="rId3">
            <a:alphaModFix/>
          </a:blip>
          <a:srcRect/>
          <a:stretch/>
        </p:blipFill>
        <p:spPr>
          <a:xfrm>
            <a:off x="2017047" y="1903467"/>
            <a:ext cx="5993478" cy="4445399"/>
          </a:xfrm>
          <a:prstGeom prst="rect">
            <a:avLst/>
          </a:prstGeom>
          <a:noFill/>
          <a:ln>
            <a:noFill/>
          </a:ln>
        </p:spPr>
      </p:pic>
      <p:sp>
        <p:nvSpPr>
          <p:cNvPr id="404" name="Google Shape;404;p56"/>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Enter any text and click the button, you will see it reflected in the next page and value will be in GET parameter </a:t>
            </a:r>
            <a:r>
              <a:rPr lang="en-US" sz="2000" b="1"/>
              <a:t>user_name</a:t>
            </a:r>
            <a:endParaRPr sz="2000" b="1"/>
          </a:p>
        </p:txBody>
      </p:sp>
      <p:sp>
        <p:nvSpPr>
          <p:cNvPr id="405" name="Google Shape;405;p56"/>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406" name="Google Shape;406;p56"/>
          <p:cNvSpPr/>
          <p:nvPr/>
        </p:nvSpPr>
        <p:spPr>
          <a:xfrm>
            <a:off x="4632026" y="4874527"/>
            <a:ext cx="1086928" cy="419936"/>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7" name="Google Shape;407;p56"/>
          <p:cNvSpPr/>
          <p:nvPr/>
        </p:nvSpPr>
        <p:spPr>
          <a:xfrm>
            <a:off x="2117426" y="1956497"/>
            <a:ext cx="1086928" cy="419936"/>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pic>
        <p:nvPicPr>
          <p:cNvPr id="412" name="Google Shape;412;p57"/>
          <p:cNvPicPr preferRelativeResize="0"/>
          <p:nvPr/>
        </p:nvPicPr>
        <p:blipFill rotWithShape="1">
          <a:blip r:embed="rId3">
            <a:alphaModFix/>
          </a:blip>
          <a:srcRect/>
          <a:stretch/>
        </p:blipFill>
        <p:spPr>
          <a:xfrm>
            <a:off x="2062162" y="2105025"/>
            <a:ext cx="6110288" cy="4676313"/>
          </a:xfrm>
          <a:prstGeom prst="rect">
            <a:avLst/>
          </a:prstGeom>
          <a:noFill/>
          <a:ln>
            <a:noFill/>
          </a:ln>
        </p:spPr>
      </p:pic>
      <p:sp>
        <p:nvSpPr>
          <p:cNvPr id="413" name="Google Shape;413;p57"/>
          <p:cNvSpPr txBox="1">
            <a:spLocks noGrp="1"/>
          </p:cNvSpPr>
          <p:nvPr>
            <p:ph type="body" idx="1"/>
          </p:nvPr>
        </p:nvSpPr>
        <p:spPr>
          <a:xfrm>
            <a:off x="838200" y="131569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Put the payload instead of asd: </a:t>
            </a:r>
            <a:r>
              <a:rPr lang="en-US" sz="2000" b="1">
                <a:solidFill>
                  <a:schemeClr val="dk1"/>
                </a:solidFill>
                <a:latin typeface="Calibri"/>
                <a:ea typeface="Calibri"/>
                <a:cs typeface="Calibri"/>
                <a:sym typeface="Calibri"/>
              </a:rPr>
              <a:t>&lt;script&gt;alert(1)&lt;/script&gt; </a:t>
            </a:r>
            <a:endParaRPr sz="200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2000"/>
              <a:buNone/>
            </a:pPr>
            <a:r>
              <a:rPr lang="en-US" sz="2000" b="1">
                <a:latin typeface="Calibri"/>
                <a:ea typeface="Calibri"/>
                <a:cs typeface="Calibri"/>
                <a:sym typeface="Calibri"/>
              </a:rPr>
              <a:t>As you can see we executed custom JS causing popup</a:t>
            </a:r>
            <a:endParaRPr sz="2000" b="1">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2000"/>
              <a:buNone/>
            </a:pPr>
            <a:endParaRPr sz="2000" b="1"/>
          </a:p>
        </p:txBody>
      </p:sp>
      <p:sp>
        <p:nvSpPr>
          <p:cNvPr id="414" name="Google Shape;414;p57"/>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415" name="Google Shape;415;p57"/>
          <p:cNvSpPr/>
          <p:nvPr/>
        </p:nvSpPr>
        <p:spPr>
          <a:xfrm>
            <a:off x="2062162" y="2174532"/>
            <a:ext cx="2290763" cy="378167"/>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PoC</a:t>
            </a:r>
            <a:endParaRPr/>
          </a:p>
        </p:txBody>
      </p:sp>
      <p:pic>
        <p:nvPicPr>
          <p:cNvPr id="421" name="Google Shape;421;p58"/>
          <p:cNvPicPr preferRelativeResize="0"/>
          <p:nvPr/>
        </p:nvPicPr>
        <p:blipFill rotWithShape="1">
          <a:blip r:embed="rId3">
            <a:alphaModFix/>
          </a:blip>
          <a:srcRect/>
          <a:stretch/>
        </p:blipFill>
        <p:spPr>
          <a:xfrm>
            <a:off x="1557337" y="1433514"/>
            <a:ext cx="6889513" cy="476726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PoC</a:t>
            </a:r>
            <a:endParaRPr/>
          </a:p>
        </p:txBody>
      </p:sp>
      <p:pic>
        <p:nvPicPr>
          <p:cNvPr id="427" name="Google Shape;427;p59"/>
          <p:cNvPicPr preferRelativeResize="0"/>
          <p:nvPr/>
        </p:nvPicPr>
        <p:blipFill rotWithShape="1">
          <a:blip r:embed="rId3">
            <a:alphaModFix/>
          </a:blip>
          <a:srcRect/>
          <a:stretch/>
        </p:blipFill>
        <p:spPr>
          <a:xfrm>
            <a:off x="1862137" y="1343480"/>
            <a:ext cx="7005638" cy="531228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0"/>
          <p:cNvSpPr txBox="1">
            <a:spLocks noGrp="1"/>
          </p:cNvSpPr>
          <p:nvPr>
            <p:ph type="title"/>
          </p:nvPr>
        </p:nvSpPr>
        <p:spPr>
          <a:xfrm>
            <a:off x="436273"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Business Impact – High</a:t>
            </a:r>
            <a:endParaRPr/>
          </a:p>
        </p:txBody>
      </p:sp>
      <p:sp>
        <p:nvSpPr>
          <p:cNvPr id="433" name="Google Shape;433;p60"/>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
        <p:nvSpPr>
          <p:cNvPr id="434" name="Google Shape;434;p60"/>
          <p:cNvSpPr txBox="1"/>
          <p:nvPr/>
        </p:nvSpPr>
        <p:spPr>
          <a:xfrm>
            <a:off x="548416" y="1518249"/>
            <a:ext cx="10081483" cy="1745790"/>
          </a:xfrm>
          <a:prstGeom prst="rect">
            <a:avLst/>
          </a:prstGeom>
          <a:noFill/>
          <a:ln>
            <a:noFill/>
          </a:ln>
        </p:spPr>
        <p:txBody>
          <a:bodyPr spcFirstLastPara="1" wrap="square" lIns="41475" tIns="41475" rIns="41475" bIns="41475"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As attacker can inject arbitrary HTML CSS and JS via the URL, attacker can put any content on the page like phishing pages, install malware on victim’s device and even host explicit content that could compromise the reputation of the organization</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All attacker needs to do is send the link with the payload to the victim and victim would see hacker controlled content on the website. As the user trusts the website, he/she will trust the content.</a:t>
            </a:r>
            <a:endParaRPr sz="18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Recommendation</a:t>
            </a:r>
            <a:endParaRPr/>
          </a:p>
        </p:txBody>
      </p:sp>
      <p:sp>
        <p:nvSpPr>
          <p:cNvPr id="440" name="Google Shape;440;p61"/>
          <p:cNvSpPr txBox="1">
            <a:spLocks noGrp="1"/>
          </p:cNvSpPr>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Take the following precautions:</a:t>
            </a:r>
            <a:endParaRPr/>
          </a:p>
          <a:p>
            <a:pPr marL="685800" lvl="1" indent="-228600" algn="l" rtl="0">
              <a:lnSpc>
                <a:spcPct val="90000"/>
              </a:lnSpc>
              <a:spcBef>
                <a:spcPts val="500"/>
              </a:spcBef>
              <a:spcAft>
                <a:spcPts val="0"/>
              </a:spcAft>
              <a:buClr>
                <a:schemeClr val="dk1"/>
              </a:buClr>
              <a:buSzPts val="2000"/>
              <a:buChar char="•"/>
            </a:pPr>
            <a:r>
              <a:rPr lang="en-US" sz="2000"/>
              <a:t>Sanitise all user input and block characters you do not want</a:t>
            </a:r>
            <a:endParaRPr/>
          </a:p>
          <a:p>
            <a:pPr marL="685800" lvl="1" indent="-228600" algn="l" rtl="0">
              <a:lnSpc>
                <a:spcPct val="90000"/>
              </a:lnSpc>
              <a:spcBef>
                <a:spcPts val="500"/>
              </a:spcBef>
              <a:spcAft>
                <a:spcPts val="0"/>
              </a:spcAft>
              <a:buClr>
                <a:schemeClr val="dk1"/>
              </a:buClr>
              <a:buSzPts val="2000"/>
              <a:buChar char="•"/>
            </a:pPr>
            <a:r>
              <a:rPr lang="en-US" sz="2000"/>
              <a:t>Convert special HTML characters like ‘ “ &lt; &gt; into HTML entities &amp;quot; %22 &amp;lt; &amp;gt; before printing them on the website</a:t>
            </a:r>
            <a:endParaRPr/>
          </a:p>
          <a:p>
            <a:pPr marL="457200" lvl="1" indent="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p:txBody>
      </p:sp>
      <p:sp>
        <p:nvSpPr>
          <p:cNvPr id="441" name="Google Shape;441;p61"/>
          <p:cNvSpPr/>
          <p:nvPr/>
        </p:nvSpPr>
        <p:spPr>
          <a:xfrm>
            <a:off x="838200" y="4960513"/>
            <a:ext cx="113538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https://www.owasp.org/index.php/Cross-site_Scripting_(XSS)</a:t>
            </a:r>
            <a:endParaRPr/>
          </a:p>
          <a:p>
            <a:pPr marL="0" marR="0" lvl="0" indent="0" algn="l" rtl="0">
              <a:spcBef>
                <a:spcPts val="0"/>
              </a:spcBef>
              <a:spcAft>
                <a:spcPts val="0"/>
              </a:spcAft>
              <a:buNone/>
            </a:pPr>
            <a:r>
              <a:rPr lang="en-US" sz="1800" u="sng">
                <a:solidFill>
                  <a:schemeClr val="dk1"/>
                </a:solidFill>
                <a:latin typeface="Calibri"/>
                <a:ea typeface="Calibri"/>
                <a:cs typeface="Calibri"/>
                <a:sym typeface="Calibri"/>
              </a:rPr>
              <a:t>https://en.wikipedia.org/wiki/Cross-site_scripting</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https://www.w3schools.com/html/html_entities.asp</a:t>
            </a:r>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p:txBody>
      </p:sp>
      <p:sp>
        <p:nvSpPr>
          <p:cNvPr id="442" name="Google Shape;442;p61"/>
          <p:cNvSpPr txBox="1"/>
          <p:nvPr/>
        </p:nvSpPr>
        <p:spPr>
          <a:xfrm>
            <a:off x="838200" y="3536770"/>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References:</a:t>
            </a:r>
            <a:endParaRPr sz="44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2"/>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sp>
        <p:nvSpPr>
          <p:cNvPr id="448" name="Google Shape;448;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6. Directory Listing</a:t>
            </a:r>
            <a:endParaRPr/>
          </a:p>
        </p:txBody>
      </p:sp>
      <p:graphicFrame>
        <p:nvGraphicFramePr>
          <p:cNvPr id="449" name="Google Shape;449;p62"/>
          <p:cNvGraphicFramePr/>
          <p:nvPr/>
        </p:nvGraphicFramePr>
        <p:xfrm>
          <a:off x="1926673" y="1835115"/>
          <a:ext cx="3000000" cy="3000000"/>
        </p:xfrm>
        <a:graphic>
          <a:graphicData uri="http://schemas.openxmlformats.org/drawingml/2006/table">
            <a:tbl>
              <a:tblPr firstRow="1" bandRow="1">
                <a:noFill/>
                <a:tableStyleId>{51015F43-4BEC-485C-AC9F-371C459AA63F}</a:tableStyleId>
              </a:tblPr>
              <a:tblGrid>
                <a:gridCol w="1413550">
                  <a:extLst>
                    <a:ext uri="{9D8B030D-6E8A-4147-A177-3AD203B41FA5}">
                      <a16:colId xmlns:a16="http://schemas.microsoft.com/office/drawing/2014/main" val="20000"/>
                    </a:ext>
                  </a:extLst>
                </a:gridCol>
                <a:gridCol w="6695825">
                  <a:extLst>
                    <a:ext uri="{9D8B030D-6E8A-4147-A177-3AD203B41FA5}">
                      <a16:colId xmlns:a16="http://schemas.microsoft.com/office/drawing/2014/main" val="20001"/>
                    </a:ext>
                  </a:extLst>
                </a:gridCol>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06650">
                <a:tc>
                  <a:txBody>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Directory Listing </a:t>
                      </a:r>
                      <a:r>
                        <a:rPr lang="en-US" sz="1300">
                          <a:solidFill>
                            <a:schemeClr val="dk1"/>
                          </a:solidFill>
                          <a:latin typeface="Calibri"/>
                          <a:ea typeface="Calibri"/>
                          <a:cs typeface="Calibri"/>
                          <a:sym typeface="Calibri"/>
                        </a:rPr>
                        <a:t>(Moderate)</a:t>
                      </a:r>
                      <a:endParaRPr sz="1300">
                        <a:solidFill>
                          <a:schemeClr val="dk1"/>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00"/>
                    </a:solidFill>
                  </a:tcPr>
                </a:tc>
                <a:tc>
                  <a:txBody>
                    <a:bodyPr/>
                    <a:lstStyle/>
                    <a:p>
                      <a:pPr marL="0" marR="0" lvl="0" indent="0" algn="l" rtl="0">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a:solidFill>
                            <a:schemeClr val="dk1"/>
                          </a:solidFill>
                          <a:latin typeface="Calibri"/>
                          <a:ea typeface="Calibri"/>
                          <a:cs typeface="Calibri"/>
                          <a:sym typeface="Calibri"/>
                        </a:rPr>
                        <a:t>Below mentioned parameters are vulnerable to reflected XSS</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a:solidFill>
                            <a:schemeClr val="dk1"/>
                          </a:solidFill>
                          <a:latin typeface="Calibri"/>
                          <a:ea typeface="Calibri"/>
                          <a:cs typeface="Calibri"/>
                          <a:sym typeface="Calibri"/>
                        </a:rPr>
                        <a:t>Affected URL :</a:t>
                      </a:r>
                      <a:endParaRPr sz="13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http://URL1/backup/</a:t>
                      </a:r>
                      <a:endParaRPr/>
                    </a:p>
                    <a:p>
                      <a:pPr marL="285750" marR="0" lvl="0" indent="-285750" algn="l" rtl="0">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http://url2/profile_pictures/</a:t>
                      </a:r>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18" name="Google Shape;1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1. SQL Injection</a:t>
            </a:r>
            <a:endParaRPr/>
          </a:p>
        </p:txBody>
      </p:sp>
      <p:graphicFrame>
        <p:nvGraphicFramePr>
          <p:cNvPr id="119" name="Google Shape;119;p18"/>
          <p:cNvGraphicFramePr/>
          <p:nvPr/>
        </p:nvGraphicFramePr>
        <p:xfrm>
          <a:off x="2041311" y="1879765"/>
          <a:ext cx="8109375" cy="3073685"/>
        </p:xfrm>
        <a:graphic>
          <a:graphicData uri="http://schemas.openxmlformats.org/drawingml/2006/table">
            <a:tbl>
              <a:tblPr firstRow="1" bandRow="1">
                <a:noFill/>
                <a:tableStyleId>{51015F43-4BEC-485C-AC9F-371C459AA63F}</a:tableStyleId>
              </a:tblPr>
              <a:tblGrid>
                <a:gridCol w="1413550">
                  <a:extLst>
                    <a:ext uri="{9D8B030D-6E8A-4147-A177-3AD203B41FA5}">
                      <a16:colId xmlns:a16="http://schemas.microsoft.com/office/drawing/2014/main" val="20000"/>
                    </a:ext>
                  </a:extLst>
                </a:gridCol>
                <a:gridCol w="6695825">
                  <a:extLst>
                    <a:ext uri="{9D8B030D-6E8A-4147-A177-3AD203B41FA5}">
                      <a16:colId xmlns:a16="http://schemas.microsoft.com/office/drawing/2014/main" val="20001"/>
                    </a:ext>
                  </a:extLst>
                </a:gridCol>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06650">
                <a:tc>
                  <a:txBody>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SQL Injection</a:t>
                      </a:r>
                      <a:endParaRPr sz="1600">
                        <a:solidFill>
                          <a:srgbClr val="FFFFFF"/>
                        </a:solidFill>
                        <a:latin typeface="Calibri"/>
                        <a:ea typeface="Calibri"/>
                        <a:cs typeface="Calibri"/>
                        <a:sym typeface="Calibri"/>
                      </a:endParaRPr>
                    </a:p>
                    <a:p>
                      <a:pPr marL="0" marR="0" lvl="0" indent="0" algn="ctr" rtl="0">
                        <a:spcBef>
                          <a:spcPts val="0"/>
                        </a:spcBef>
                        <a:spcAft>
                          <a:spcPts val="0"/>
                        </a:spcAft>
                        <a:buNone/>
                      </a:pPr>
                      <a:r>
                        <a:rPr lang="en-US" sz="1300">
                          <a:solidFill>
                            <a:srgbClr val="FFFFFF"/>
                          </a:solidFill>
                          <a:latin typeface="Calibri"/>
                          <a:ea typeface="Calibri"/>
                          <a:cs typeface="Calibri"/>
                          <a:sym typeface="Calibri"/>
                        </a:rPr>
                        <a:t>(Critical)</a:t>
                      </a:r>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a:solidFill>
                            <a:schemeClr val="dk1"/>
                          </a:solidFill>
                          <a:latin typeface="Calibri"/>
                          <a:ea typeface="Calibri"/>
                          <a:cs typeface="Calibri"/>
                          <a:sym typeface="Calibri"/>
                        </a:rPr>
                        <a:t>Below mentioned URL in the </a:t>
                      </a:r>
                      <a:r>
                        <a:rPr lang="en-US" sz="1300" b="1">
                          <a:solidFill>
                            <a:schemeClr val="dk1"/>
                          </a:solidFill>
                          <a:latin typeface="Calibri"/>
                          <a:ea typeface="Calibri"/>
                          <a:cs typeface="Calibri"/>
                          <a:sym typeface="Calibri"/>
                        </a:rPr>
                        <a:t>Hogwarts House Details module </a:t>
                      </a:r>
                      <a:r>
                        <a:rPr lang="en-US" sz="1300">
                          <a:solidFill>
                            <a:schemeClr val="dk1"/>
                          </a:solidFill>
                          <a:latin typeface="Calibri"/>
                          <a:ea typeface="Calibri"/>
                          <a:cs typeface="Calibri"/>
                          <a:sym typeface="Calibri"/>
                        </a:rPr>
                        <a:t>is vulnerable to SQL injection attack</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a:solidFill>
                            <a:schemeClr val="dk1"/>
                          </a:solidFill>
                          <a:latin typeface="Calibri"/>
                          <a:ea typeface="Calibri"/>
                          <a:cs typeface="Calibri"/>
                          <a:sym typeface="Calibri"/>
                        </a:rPr>
                        <a:t>Affected URL :</a:t>
                      </a:r>
                      <a:endParaRPr sz="13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http://url.com/hogwarts/house_details.php?house=HERE</a:t>
                      </a:r>
                      <a:endParaRPr sz="1300" b="0" i="0" u="none" strike="noStrike">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a:solidFill>
                            <a:schemeClr val="dk1"/>
                          </a:solidFill>
                          <a:latin typeface="Calibri"/>
                          <a:ea typeface="Calibri"/>
                          <a:cs typeface="Calibri"/>
                          <a:sym typeface="Calibri"/>
                        </a:rPr>
                        <a:t>Affected Parameters :</a:t>
                      </a:r>
                      <a:endParaRPr sz="13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a:solidFill>
                            <a:schemeClr val="dk1"/>
                          </a:solidFill>
                          <a:latin typeface="Calibri"/>
                          <a:ea typeface="Calibri"/>
                          <a:cs typeface="Calibri"/>
                          <a:sym typeface="Calibri"/>
                        </a:rPr>
                        <a:t>house (GET parameter)</a:t>
                      </a:r>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a:solidFill>
                            <a:schemeClr val="dk1"/>
                          </a:solidFill>
                          <a:latin typeface="Calibri"/>
                          <a:ea typeface="Calibri"/>
                          <a:cs typeface="Calibri"/>
                          <a:sym typeface="Calibri"/>
                        </a:rPr>
                        <a:t>Payload:</a:t>
                      </a:r>
                      <a:endParaRPr/>
                    </a:p>
                    <a:p>
                      <a:pPr marL="285750" marR="0" lvl="0" indent="-285750" algn="l" rtl="0">
                        <a:spcBef>
                          <a:spcPts val="0"/>
                        </a:spcBef>
                        <a:spcAft>
                          <a:spcPts val="0"/>
                        </a:spcAft>
                        <a:buClr>
                          <a:schemeClr val="dk1"/>
                        </a:buClr>
                        <a:buSzPts val="1300"/>
                        <a:buFont typeface="Arial"/>
                        <a:buChar char="•"/>
                      </a:pPr>
                      <a:r>
                        <a:rPr lang="en-US" sz="1300" b="0">
                          <a:solidFill>
                            <a:schemeClr val="dk1"/>
                          </a:solidFill>
                          <a:latin typeface="Calibri"/>
                          <a:ea typeface="Calibri"/>
                          <a:cs typeface="Calibri"/>
                          <a:sym typeface="Calibri"/>
                        </a:rPr>
                        <a:t>house=gryffindor’</a:t>
                      </a: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3"/>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455" name="Google Shape;455;p63"/>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2000"/>
              <a:buChar char="•"/>
            </a:pPr>
            <a:r>
              <a:rPr lang="en-US" sz="2000"/>
              <a:t>Navigate to </a:t>
            </a:r>
            <a:r>
              <a:rPr lang="en-US" sz="2000" b="0" i="0" u="sng" strike="noStrike">
                <a:solidFill>
                  <a:schemeClr val="hlink"/>
                </a:solidFill>
                <a:latin typeface="Calibri"/>
                <a:ea typeface="Calibri"/>
                <a:cs typeface="Calibri"/>
                <a:sym typeface="Calibri"/>
                <a:hlinkClick r:id="rId3"/>
              </a:rPr>
              <a:t>http://URL1/backup/</a:t>
            </a:r>
            <a:r>
              <a:rPr lang="en-US" sz="2000" b="0" i="0" u="none" strike="noStrike">
                <a:solidFill>
                  <a:schemeClr val="dk1"/>
                </a:solidFill>
                <a:latin typeface="Calibri"/>
                <a:ea typeface="Calibri"/>
                <a:cs typeface="Calibri"/>
                <a:sym typeface="Calibri"/>
              </a:rPr>
              <a:t> </a:t>
            </a:r>
            <a:endParaRPr/>
          </a:p>
          <a:p>
            <a:pPr marL="285750" lvl="0" indent="-285750" algn="l" rtl="0">
              <a:lnSpc>
                <a:spcPct val="9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Complete listing of directory is shown containing month wise HTML backups of the website </a:t>
            </a:r>
            <a:endParaRPr sz="2000" b="0" i="0" u="none" strike="noStrike">
              <a:solidFill>
                <a:schemeClr val="dk1"/>
              </a:solidFill>
              <a:latin typeface="Calibri"/>
              <a:ea typeface="Calibri"/>
              <a:cs typeface="Calibri"/>
              <a:sym typeface="Calibri"/>
            </a:endParaRPr>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4"/>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461" name="Google Shape;461;p64"/>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2000"/>
              <a:buChar char="•"/>
            </a:pPr>
            <a:r>
              <a:rPr lang="en-US" sz="2000"/>
              <a:t>Navigate to </a:t>
            </a:r>
            <a:r>
              <a:rPr lang="en-US" sz="2000" b="0" i="0" u="sng" strike="noStrike">
                <a:solidFill>
                  <a:schemeClr val="hlink"/>
                </a:solidFill>
                <a:latin typeface="Calibri"/>
                <a:ea typeface="Calibri"/>
                <a:cs typeface="Calibri"/>
                <a:sym typeface="Calibri"/>
                <a:hlinkClick r:id="rId3"/>
              </a:rPr>
              <a:t>http://URL2/profile_pictures/</a:t>
            </a:r>
            <a:r>
              <a:rPr lang="en-US" sz="2000" b="0" i="0" u="none" strike="noStrike">
                <a:solidFill>
                  <a:schemeClr val="dk1"/>
                </a:solidFill>
                <a:latin typeface="Calibri"/>
                <a:ea typeface="Calibri"/>
                <a:cs typeface="Calibri"/>
                <a:sym typeface="Calibri"/>
              </a:rPr>
              <a:t> </a:t>
            </a:r>
            <a:endParaRPr/>
          </a:p>
          <a:p>
            <a:pPr marL="285750" lvl="0" indent="-285750" algn="l" rtl="0">
              <a:lnSpc>
                <a:spcPct val="9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Complete listing of directory is shown containing profile pictures of all users on the website </a:t>
            </a:r>
            <a:endParaRPr sz="2000" b="0" i="0" u="none" strike="noStrike">
              <a:solidFill>
                <a:schemeClr val="dk1"/>
              </a:solidFill>
              <a:latin typeface="Calibri"/>
              <a:ea typeface="Calibri"/>
              <a:cs typeface="Calibri"/>
              <a:sym typeface="Calibri"/>
            </a:endParaRPr>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5"/>
          <p:cNvSpPr txBox="1">
            <a:spLocks noGrp="1"/>
          </p:cNvSpPr>
          <p:nvPr>
            <p:ph type="title"/>
          </p:nvPr>
        </p:nvSpPr>
        <p:spPr>
          <a:xfrm>
            <a:off x="436273"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Business Impact – Moderate</a:t>
            </a:r>
            <a:endParaRPr/>
          </a:p>
        </p:txBody>
      </p:sp>
      <p:sp>
        <p:nvSpPr>
          <p:cNvPr id="467" name="Google Shape;467;p65"/>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52</a:t>
            </a:fld>
            <a:endParaRPr/>
          </a:p>
        </p:txBody>
      </p:sp>
      <p:sp>
        <p:nvSpPr>
          <p:cNvPr id="468" name="Google Shape;468;p65"/>
          <p:cNvSpPr txBox="1"/>
          <p:nvPr/>
        </p:nvSpPr>
        <p:spPr>
          <a:xfrm>
            <a:off x="548416" y="1518249"/>
            <a:ext cx="10081483" cy="1191792"/>
          </a:xfrm>
          <a:prstGeom prst="rect">
            <a:avLst/>
          </a:prstGeom>
          <a:noFill/>
          <a:ln>
            <a:noFill/>
          </a:ln>
        </p:spPr>
        <p:txBody>
          <a:bodyPr spcFirstLastPara="1" wrap="square" lIns="41475" tIns="41475" rIns="41475" bIns="41475"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Although this vulnerability does not have a direct impact to users or the server, though it can aid the attacker with information about the server and the users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Also, attacker can simply download the backups and images and view them</a:t>
            </a:r>
            <a:endParaRPr sz="1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Recommendation</a:t>
            </a:r>
            <a:endParaRPr/>
          </a:p>
        </p:txBody>
      </p:sp>
      <p:sp>
        <p:nvSpPr>
          <p:cNvPr id="474" name="Google Shape;474;p66"/>
          <p:cNvSpPr txBox="1">
            <a:spLocks noGrp="1"/>
          </p:cNvSpPr>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Take the following precautions:</a:t>
            </a:r>
            <a:endParaRPr/>
          </a:p>
          <a:p>
            <a:pPr marL="685800" lvl="1" indent="-228600" algn="l" rtl="0">
              <a:lnSpc>
                <a:spcPct val="90000"/>
              </a:lnSpc>
              <a:spcBef>
                <a:spcPts val="500"/>
              </a:spcBef>
              <a:spcAft>
                <a:spcPts val="0"/>
              </a:spcAft>
              <a:buClr>
                <a:schemeClr val="dk1"/>
              </a:buClr>
              <a:buSzPts val="2000"/>
              <a:buChar char="•"/>
            </a:pPr>
            <a:r>
              <a:rPr lang="en-US" sz="2000"/>
              <a:t>Disable Directory Listing </a:t>
            </a:r>
            <a:endParaRPr/>
          </a:p>
          <a:p>
            <a:pPr marL="685800" lvl="1" indent="-228600" algn="l" rtl="0">
              <a:lnSpc>
                <a:spcPct val="90000"/>
              </a:lnSpc>
              <a:spcBef>
                <a:spcPts val="500"/>
              </a:spcBef>
              <a:spcAft>
                <a:spcPts val="0"/>
              </a:spcAft>
              <a:buClr>
                <a:schemeClr val="dk1"/>
              </a:buClr>
              <a:buSzPts val="2000"/>
              <a:buChar char="•"/>
            </a:pPr>
            <a:r>
              <a:rPr lang="en-US" sz="2000"/>
              <a:t>Put an index.html in all folders with default message</a:t>
            </a:r>
            <a:endParaRPr/>
          </a:p>
          <a:p>
            <a:pPr marL="457200" lvl="1" indent="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p:txBody>
      </p:sp>
      <p:sp>
        <p:nvSpPr>
          <p:cNvPr id="475" name="Google Shape;475;p66"/>
          <p:cNvSpPr/>
          <p:nvPr/>
        </p:nvSpPr>
        <p:spPr>
          <a:xfrm>
            <a:off x="838200" y="4960513"/>
            <a:ext cx="113538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https://cwe.mitre.org/data/definitions/548.html</a:t>
            </a:r>
            <a:endParaRPr/>
          </a:p>
          <a:p>
            <a:pPr marL="0" marR="0" lvl="0" indent="0" algn="l" rtl="0">
              <a:spcBef>
                <a:spcPts val="0"/>
              </a:spcBef>
              <a:spcAft>
                <a:spcPts val="0"/>
              </a:spcAft>
              <a:buNone/>
            </a:pPr>
            <a:r>
              <a:rPr lang="en-US" sz="1800" u="sng">
                <a:solidFill>
                  <a:schemeClr val="dk1"/>
                </a:solidFill>
                <a:latin typeface="Calibri"/>
                <a:ea typeface="Calibri"/>
                <a:cs typeface="Calibri"/>
                <a:sym typeface="Calibri"/>
              </a:rPr>
              <a:t>https://www.netsparker.com/blog/web-security/disable-directory-listing-web-servers/</a:t>
            </a:r>
            <a:endParaRPr sz="1800" i="1">
              <a:solidFill>
                <a:schemeClr val="dk1"/>
              </a:solidFill>
              <a:latin typeface="Calibri"/>
              <a:ea typeface="Calibri"/>
              <a:cs typeface="Calibri"/>
              <a:sym typeface="Calibri"/>
            </a:endParaRPr>
          </a:p>
        </p:txBody>
      </p:sp>
      <p:sp>
        <p:nvSpPr>
          <p:cNvPr id="476" name="Google Shape;476;p66"/>
          <p:cNvSpPr txBox="1"/>
          <p:nvPr/>
        </p:nvSpPr>
        <p:spPr>
          <a:xfrm>
            <a:off x="838200" y="3536770"/>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References:</a:t>
            </a:r>
            <a:endParaRPr sz="44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67"/>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54</a:t>
            </a:fld>
            <a:endParaRPr/>
          </a:p>
        </p:txBody>
      </p:sp>
      <p:sp>
        <p:nvSpPr>
          <p:cNvPr id="482" name="Google Shape;482;p67"/>
          <p:cNvSpPr txBox="1">
            <a:spLocks noGrp="1"/>
          </p:cNvSpPr>
          <p:nvPr>
            <p:ph type="title"/>
          </p:nvPr>
        </p:nvSpPr>
        <p:spPr>
          <a:xfrm>
            <a:off x="800100" y="4889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7. Information Disclosure</a:t>
            </a:r>
            <a:endParaRPr/>
          </a:p>
        </p:txBody>
      </p:sp>
      <p:graphicFrame>
        <p:nvGraphicFramePr>
          <p:cNvPr id="483" name="Google Shape;483;p67"/>
          <p:cNvGraphicFramePr/>
          <p:nvPr/>
        </p:nvGraphicFramePr>
        <p:xfrm>
          <a:off x="1751173" y="2188740"/>
          <a:ext cx="3000000" cy="3000000"/>
        </p:xfrm>
        <a:graphic>
          <a:graphicData uri="http://schemas.openxmlformats.org/drawingml/2006/table">
            <a:tbl>
              <a:tblPr firstRow="1" bandRow="1">
                <a:noFill/>
                <a:tableStyleId>{51015F43-4BEC-485C-AC9F-371C459AA63F}</a:tableStyleId>
              </a:tblPr>
              <a:tblGrid>
                <a:gridCol w="1413550">
                  <a:extLst>
                    <a:ext uri="{9D8B030D-6E8A-4147-A177-3AD203B41FA5}">
                      <a16:colId xmlns:a16="http://schemas.microsoft.com/office/drawing/2014/main" val="20000"/>
                    </a:ext>
                  </a:extLst>
                </a:gridCol>
                <a:gridCol w="6695825">
                  <a:extLst>
                    <a:ext uri="{9D8B030D-6E8A-4147-A177-3AD203B41FA5}">
                      <a16:colId xmlns:a16="http://schemas.microsoft.com/office/drawing/2014/main" val="20001"/>
                    </a:ext>
                  </a:extLst>
                </a:gridCol>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06650">
                <a:tc>
                  <a:txBody>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Information Disclosure due to Apache Info Pages </a:t>
                      </a:r>
                      <a:r>
                        <a:rPr lang="en-US" sz="1300">
                          <a:solidFill>
                            <a:schemeClr val="dk1"/>
                          </a:solidFill>
                          <a:latin typeface="Calibri"/>
                          <a:ea typeface="Calibri"/>
                          <a:cs typeface="Calibri"/>
                          <a:sym typeface="Calibri"/>
                        </a:rPr>
                        <a:t>(Low)</a:t>
                      </a:r>
                      <a:endParaRPr sz="1300">
                        <a:solidFill>
                          <a:schemeClr val="dk1"/>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tc>
                  <a:txBody>
                    <a:bodyPr/>
                    <a:lstStyle/>
                    <a:p>
                      <a:pPr marL="0" marR="0" lvl="0" indent="0" algn="l" rtl="0">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a:solidFill>
                            <a:schemeClr val="dk1"/>
                          </a:solidFill>
                          <a:latin typeface="Calibri"/>
                          <a:ea typeface="Calibri"/>
                          <a:cs typeface="Calibri"/>
                          <a:sym typeface="Calibri"/>
                        </a:rPr>
                        <a:t>Below mentioned urls disclose server information</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a:solidFill>
                            <a:schemeClr val="dk1"/>
                          </a:solidFill>
                          <a:latin typeface="Calibri"/>
                          <a:ea typeface="Calibri"/>
                          <a:cs typeface="Calibri"/>
                          <a:sym typeface="Calibri"/>
                        </a:rPr>
                        <a:t>Affected URL :</a:t>
                      </a:r>
                      <a:endParaRPr sz="13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http://URL/server-status</a:t>
                      </a:r>
                      <a:endParaRPr/>
                    </a:p>
                    <a:p>
                      <a:pPr marL="285750" marR="0" lvl="0" indent="-285750" algn="l" rtl="0">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http://URL/server-info</a:t>
                      </a:r>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8"/>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489" name="Google Shape;489;p68"/>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2000"/>
              <a:buChar char="•"/>
            </a:pPr>
            <a:r>
              <a:rPr lang="en-US" sz="2000"/>
              <a:t>Navigate to </a:t>
            </a:r>
            <a:r>
              <a:rPr lang="en-US" sz="2000" b="0" i="0" u="none" strike="noStrike">
                <a:solidFill>
                  <a:schemeClr val="dk1"/>
                </a:solidFill>
                <a:latin typeface="Calibri"/>
                <a:ea typeface="Calibri"/>
                <a:cs typeface="Calibri"/>
                <a:sym typeface="Calibri"/>
              </a:rPr>
              <a:t>mentioned URL</a:t>
            </a:r>
            <a:endParaRPr/>
          </a:p>
          <a:p>
            <a:pPr marL="285750" lvl="0" indent="-285750" algn="l" rtl="0">
              <a:lnSpc>
                <a:spcPct val="9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Default server-status page opens which discloses server information</a:t>
            </a:r>
            <a:endParaRPr sz="2000" b="0" i="0" u="none" strike="noStrike">
              <a:solidFill>
                <a:schemeClr val="dk1"/>
              </a:solidFill>
              <a:latin typeface="Calibri"/>
              <a:ea typeface="Calibri"/>
              <a:cs typeface="Calibri"/>
              <a:sym typeface="Calibri"/>
            </a:endParaRPr>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9"/>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495" name="Google Shape;495;p69"/>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2000"/>
              <a:buChar char="•"/>
            </a:pPr>
            <a:r>
              <a:rPr lang="en-US" sz="2000"/>
              <a:t>server-info page</a:t>
            </a:r>
            <a:endParaRPr sz="2000" b="0" i="0" u="none" strike="noStrike">
              <a:solidFill>
                <a:schemeClr val="dk1"/>
              </a:solidFill>
              <a:latin typeface="Calibri"/>
              <a:ea typeface="Calibri"/>
              <a:cs typeface="Calibri"/>
              <a:sym typeface="Calibri"/>
            </a:endParaRPr>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70"/>
          <p:cNvSpPr txBox="1">
            <a:spLocks noGrp="1"/>
          </p:cNvSpPr>
          <p:nvPr>
            <p:ph type="title"/>
          </p:nvPr>
        </p:nvSpPr>
        <p:spPr>
          <a:xfrm>
            <a:off x="436273"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Business Impact – Moderate</a:t>
            </a:r>
            <a:endParaRPr/>
          </a:p>
        </p:txBody>
      </p:sp>
      <p:sp>
        <p:nvSpPr>
          <p:cNvPr id="501" name="Google Shape;501;p70"/>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57</a:t>
            </a:fld>
            <a:endParaRPr/>
          </a:p>
        </p:txBody>
      </p:sp>
      <p:sp>
        <p:nvSpPr>
          <p:cNvPr id="502" name="Google Shape;502;p70"/>
          <p:cNvSpPr txBox="1"/>
          <p:nvPr/>
        </p:nvSpPr>
        <p:spPr>
          <a:xfrm>
            <a:off x="548416" y="1518249"/>
            <a:ext cx="9576659" cy="948726"/>
          </a:xfrm>
          <a:prstGeom prst="rect">
            <a:avLst/>
          </a:prstGeom>
          <a:noFill/>
          <a:ln>
            <a:noFill/>
          </a:ln>
        </p:spPr>
        <p:txBody>
          <a:bodyPr spcFirstLastPara="1" wrap="square" lIns="41475" tIns="41475" rIns="41475" bIns="41475"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Although this vulnerability does not have a direct impact to users or the server, though it can help the attacker in mapping the server architecture and plan further attacks on the server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3" name="Google Shape;503;p70"/>
          <p:cNvSpPr txBox="1"/>
          <p:nvPr/>
        </p:nvSpPr>
        <p:spPr>
          <a:xfrm>
            <a:off x="436273" y="2082620"/>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Recommendation</a:t>
            </a:r>
            <a:endParaRPr sz="4400">
              <a:solidFill>
                <a:schemeClr val="dk1"/>
              </a:solidFill>
              <a:latin typeface="Calibri"/>
              <a:ea typeface="Calibri"/>
              <a:cs typeface="Calibri"/>
              <a:sym typeface="Calibri"/>
            </a:endParaRPr>
          </a:p>
        </p:txBody>
      </p:sp>
      <p:sp>
        <p:nvSpPr>
          <p:cNvPr id="504" name="Google Shape;504;p70"/>
          <p:cNvSpPr txBox="1">
            <a:spLocks noGrp="1"/>
          </p:cNvSpPr>
          <p:nvPr>
            <p:ph type="body" idx="1"/>
          </p:nvPr>
        </p:nvSpPr>
        <p:spPr>
          <a:xfrm>
            <a:off x="436273" y="3050995"/>
            <a:ext cx="9688802" cy="156150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Take the following precautions:</a:t>
            </a:r>
            <a:endParaRPr/>
          </a:p>
          <a:p>
            <a:pPr marL="685800" lvl="1" indent="-228600" algn="l" rtl="0">
              <a:lnSpc>
                <a:spcPct val="90000"/>
              </a:lnSpc>
              <a:spcBef>
                <a:spcPts val="500"/>
              </a:spcBef>
              <a:spcAft>
                <a:spcPts val="0"/>
              </a:spcAft>
              <a:buClr>
                <a:schemeClr val="dk1"/>
              </a:buClr>
              <a:buSzPts val="2000"/>
              <a:buChar char="•"/>
            </a:pPr>
            <a:r>
              <a:rPr lang="en-US" sz="2000"/>
              <a:t>Disable all default pages and folders including server-status and server-info</a:t>
            </a:r>
            <a:endParaRPr/>
          </a:p>
          <a:p>
            <a:pPr marL="457200" lvl="1" indent="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p:txBody>
      </p:sp>
      <p:sp>
        <p:nvSpPr>
          <p:cNvPr id="505" name="Google Shape;505;p70"/>
          <p:cNvSpPr txBox="1"/>
          <p:nvPr/>
        </p:nvSpPr>
        <p:spPr>
          <a:xfrm>
            <a:off x="436273" y="3989807"/>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References:</a:t>
            </a:r>
            <a:endParaRPr sz="4400">
              <a:solidFill>
                <a:schemeClr val="dk1"/>
              </a:solidFill>
              <a:latin typeface="Calibri"/>
              <a:ea typeface="Calibri"/>
              <a:cs typeface="Calibri"/>
              <a:sym typeface="Calibri"/>
            </a:endParaRPr>
          </a:p>
        </p:txBody>
      </p:sp>
      <p:sp>
        <p:nvSpPr>
          <p:cNvPr id="506" name="Google Shape;506;p70"/>
          <p:cNvSpPr/>
          <p:nvPr/>
        </p:nvSpPr>
        <p:spPr>
          <a:xfrm>
            <a:off x="436273" y="5194120"/>
            <a:ext cx="113538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https://vuldb.com/?id.88482</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https://httpd.apache.org/docs/current/mod/mod_status.html</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https://www.beyondsecurity.com/scan_pentest_network_vulnerabilities_apache_http_server_httponly_cookie_information_disclosure</a:t>
            </a:r>
            <a:endParaRPr sz="1800" i="1">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a:t>THANK YOU</a:t>
            </a:r>
            <a:endParaRPr/>
          </a:p>
        </p:txBody>
      </p:sp>
      <p:sp>
        <p:nvSpPr>
          <p:cNvPr id="512" name="Google Shape;512;p7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a:t>For any further clarifications/patch assistance, please contact: 9876542123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25" name="Google Shape;12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1. SQL Injection</a:t>
            </a:r>
            <a:endParaRPr/>
          </a:p>
        </p:txBody>
      </p:sp>
      <p:graphicFrame>
        <p:nvGraphicFramePr>
          <p:cNvPr id="126" name="Google Shape;126;p19"/>
          <p:cNvGraphicFramePr/>
          <p:nvPr/>
        </p:nvGraphicFramePr>
        <p:xfrm>
          <a:off x="2169848" y="2094515"/>
          <a:ext cx="8109375" cy="2821775"/>
        </p:xfrm>
        <a:graphic>
          <a:graphicData uri="http://schemas.openxmlformats.org/drawingml/2006/table">
            <a:tbl>
              <a:tblPr firstRow="1" bandRow="1">
                <a:noFill/>
                <a:tableStyleId>{51015F43-4BEC-485C-AC9F-371C459AA63F}</a:tableStyleId>
              </a:tblPr>
              <a:tblGrid>
                <a:gridCol w="1413550">
                  <a:extLst>
                    <a:ext uri="{9D8B030D-6E8A-4147-A177-3AD203B41FA5}">
                      <a16:colId xmlns:a16="http://schemas.microsoft.com/office/drawing/2014/main" val="20000"/>
                    </a:ext>
                  </a:extLst>
                </a:gridCol>
                <a:gridCol w="6695825">
                  <a:extLst>
                    <a:ext uri="{9D8B030D-6E8A-4147-A177-3AD203B41FA5}">
                      <a16:colId xmlns:a16="http://schemas.microsoft.com/office/drawing/2014/main" val="20001"/>
                    </a:ext>
                  </a:extLst>
                </a:gridCol>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06650">
                <a:tc>
                  <a:txBody>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SQL Injection</a:t>
                      </a:r>
                      <a:endParaRPr sz="1600">
                        <a:solidFill>
                          <a:srgbClr val="FFFFFF"/>
                        </a:solidFill>
                        <a:latin typeface="Calibri"/>
                        <a:ea typeface="Calibri"/>
                        <a:cs typeface="Calibri"/>
                        <a:sym typeface="Calibri"/>
                      </a:endParaRPr>
                    </a:p>
                    <a:p>
                      <a:pPr marL="0" marR="0" lvl="0" indent="0" algn="ctr" rtl="0">
                        <a:spcBef>
                          <a:spcPts val="0"/>
                        </a:spcBef>
                        <a:spcAft>
                          <a:spcPts val="0"/>
                        </a:spcAft>
                        <a:buNone/>
                      </a:pPr>
                      <a:r>
                        <a:rPr lang="en-US" sz="1300">
                          <a:solidFill>
                            <a:srgbClr val="FFFFFF"/>
                          </a:solidFill>
                          <a:latin typeface="Calibri"/>
                          <a:ea typeface="Calibri"/>
                          <a:cs typeface="Calibri"/>
                          <a:sym typeface="Calibri"/>
                        </a:rPr>
                        <a:t>(Critical)</a:t>
                      </a:r>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a:solidFill>
                            <a:schemeClr val="dk1"/>
                          </a:solidFill>
                          <a:latin typeface="Calibri"/>
                          <a:ea typeface="Calibri"/>
                          <a:cs typeface="Calibri"/>
                          <a:sym typeface="Calibri"/>
                        </a:rPr>
                        <a:t>Here are other similar SQLi in the application</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a:solidFill>
                            <a:schemeClr val="dk1"/>
                          </a:solidFill>
                          <a:latin typeface="Calibri"/>
                          <a:ea typeface="Calibri"/>
                          <a:cs typeface="Calibri"/>
                          <a:sym typeface="Calibri"/>
                        </a:rPr>
                        <a:t>Affected URL :</a:t>
                      </a:r>
                      <a:endParaRPr sz="13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http://url.com/sql3.php (ID GET parameter)</a:t>
                      </a:r>
                      <a:endParaRPr/>
                    </a:p>
                    <a:p>
                      <a:pPr marL="285750" marR="0" lvl="0" indent="-285750" algn="l" rtl="0">
                        <a:lnSpc>
                          <a:spcPct val="100000"/>
                        </a:lnSpc>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http://url.com/sql4.php (jkl POST parameter)</a:t>
                      </a:r>
                      <a:endParaRPr sz="1300" b="0" i="0" u="none" strike="noStrik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http://url.com/sql5.php (pqr 5 GET parameter)</a:t>
                      </a:r>
                      <a:endParaRPr sz="1300" b="0" i="0" u="none" strike="noStrik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http://url.com/sql6.php (abcd cookie paramter)</a:t>
                      </a:r>
                      <a:endParaRPr sz="1300" b="0" i="0" u="none" strike="noStrik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http://url.com/sql7.php (User-agent Header)</a:t>
                      </a:r>
                      <a:endParaRPr sz="1300" b="0" i="0" u="none" strike="noStrik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http://url.com/sql8.php (xyz POST parameter)</a:t>
                      </a:r>
                      <a:endParaRPr sz="1300" b="0" i="0" u="none" strike="noStrike">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132" name="Google Shape;132;p20"/>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Navigate to Houses page where you will see list of houses. Click anyone like Gryffindor. You will see famous people of that house in a table. Notice the GET parameter </a:t>
            </a:r>
            <a:r>
              <a:rPr lang="en-US" sz="2000" b="1"/>
              <a:t>house </a:t>
            </a:r>
            <a:r>
              <a:rPr lang="en-US" sz="2000"/>
              <a:t>in the URL:</a:t>
            </a:r>
            <a:endParaRPr sz="2000" b="1"/>
          </a:p>
          <a:p>
            <a:pPr marL="228600" lvl="0" indent="-101600" algn="l" rtl="0">
              <a:lnSpc>
                <a:spcPct val="90000"/>
              </a:lnSpc>
              <a:spcBef>
                <a:spcPts val="1000"/>
              </a:spcBef>
              <a:spcAft>
                <a:spcPts val="0"/>
              </a:spcAft>
              <a:buClr>
                <a:schemeClr val="dk1"/>
              </a:buClr>
              <a:buSzPts val="2000"/>
              <a:buNone/>
            </a:pPr>
            <a:endParaRPr sz="2000"/>
          </a:p>
        </p:txBody>
      </p:sp>
      <p:pic>
        <p:nvPicPr>
          <p:cNvPr id="133" name="Google Shape;133;p20"/>
          <p:cNvPicPr preferRelativeResize="0"/>
          <p:nvPr/>
        </p:nvPicPr>
        <p:blipFill rotWithShape="1">
          <a:blip r:embed="rId3">
            <a:alphaModFix/>
          </a:blip>
          <a:srcRect/>
          <a:stretch/>
        </p:blipFill>
        <p:spPr>
          <a:xfrm>
            <a:off x="1834523" y="1915063"/>
            <a:ext cx="5670459" cy="41357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139" name="Google Shape;139;p21"/>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We apply single quote in house parameter: </a:t>
            </a:r>
            <a:r>
              <a:rPr lang="en-US" sz="2000" b="1"/>
              <a:t>house_details.php?house=Gryffindor</a:t>
            </a:r>
            <a:r>
              <a:rPr lang="en-US" sz="2000" b="1">
                <a:solidFill>
                  <a:srgbClr val="FF0000"/>
                </a:solidFill>
              </a:rPr>
              <a:t>’ </a:t>
            </a:r>
            <a:r>
              <a:rPr lang="en-US" sz="2000" b="1"/>
              <a:t>and we get complete MySQL error:</a:t>
            </a:r>
            <a:endParaRPr sz="2000" b="1">
              <a:solidFill>
                <a:srgbClr val="FF0000"/>
              </a:solidFill>
            </a:endParaRPr>
          </a:p>
          <a:p>
            <a:pPr marL="228600" lvl="0" indent="-101600" algn="l" rtl="0">
              <a:lnSpc>
                <a:spcPct val="90000"/>
              </a:lnSpc>
              <a:spcBef>
                <a:spcPts val="1000"/>
              </a:spcBef>
              <a:spcAft>
                <a:spcPts val="0"/>
              </a:spcAft>
              <a:buClr>
                <a:schemeClr val="dk1"/>
              </a:buClr>
              <a:buSzPts val="2000"/>
              <a:buNone/>
            </a:pPr>
            <a:endParaRPr sz="2000"/>
          </a:p>
        </p:txBody>
      </p:sp>
      <p:pic>
        <p:nvPicPr>
          <p:cNvPr id="140" name="Google Shape;140;p21"/>
          <p:cNvPicPr preferRelativeResize="0"/>
          <p:nvPr/>
        </p:nvPicPr>
        <p:blipFill rotWithShape="1">
          <a:blip r:embed="rId3">
            <a:alphaModFix/>
          </a:blip>
          <a:srcRect/>
          <a:stretch/>
        </p:blipFill>
        <p:spPr>
          <a:xfrm>
            <a:off x="1171755" y="1815141"/>
            <a:ext cx="8955568" cy="43441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146" name="Google Shape;146;p22"/>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We then put --+ : </a:t>
            </a:r>
            <a:r>
              <a:rPr lang="en-US" sz="2000" b="1"/>
              <a:t>house_details.php?house=Gryffindor</a:t>
            </a:r>
            <a:r>
              <a:rPr lang="en-US" sz="2000" b="1">
                <a:solidFill>
                  <a:srgbClr val="FF0000"/>
                </a:solidFill>
              </a:rPr>
              <a:t>’--+ </a:t>
            </a:r>
            <a:r>
              <a:rPr lang="en-US" sz="2000" b="1"/>
              <a:t>and we error is removed confirming SQL injection:</a:t>
            </a:r>
            <a:endParaRPr sz="2000" b="1">
              <a:solidFill>
                <a:srgbClr val="FF0000"/>
              </a:solidFill>
            </a:endParaRPr>
          </a:p>
          <a:p>
            <a:pPr marL="228600" lvl="0" indent="-101600" algn="l" rtl="0">
              <a:lnSpc>
                <a:spcPct val="90000"/>
              </a:lnSpc>
              <a:spcBef>
                <a:spcPts val="1000"/>
              </a:spcBef>
              <a:spcAft>
                <a:spcPts val="0"/>
              </a:spcAft>
              <a:buClr>
                <a:schemeClr val="dk1"/>
              </a:buClr>
              <a:buSzPts val="2000"/>
              <a:buNone/>
            </a:pPr>
            <a:endParaRPr sz="2000"/>
          </a:p>
        </p:txBody>
      </p:sp>
      <p:pic>
        <p:nvPicPr>
          <p:cNvPr id="147" name="Google Shape;147;p22"/>
          <p:cNvPicPr preferRelativeResize="0"/>
          <p:nvPr/>
        </p:nvPicPr>
        <p:blipFill rotWithShape="1">
          <a:blip r:embed="rId3">
            <a:alphaModFix/>
          </a:blip>
          <a:srcRect/>
          <a:stretch/>
        </p:blipFill>
        <p:spPr>
          <a:xfrm>
            <a:off x="1874448" y="1686734"/>
            <a:ext cx="7183288" cy="46856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2877</Words>
  <Application>Microsoft Office PowerPoint</Application>
  <PresentationFormat>Widescreen</PresentationFormat>
  <Paragraphs>426</Paragraphs>
  <Slides>58</Slides>
  <Notes>58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58</vt:i4>
      </vt:variant>
    </vt:vector>
  </HeadingPairs>
  <TitlesOfParts>
    <vt:vector size="61" baseType="lpstr">
      <vt:lpstr>Arial</vt:lpstr>
      <vt:lpstr>Calibri</vt:lpstr>
      <vt:lpstr>Office Theme</vt:lpstr>
      <vt:lpstr>Hacking Environment Web Application</vt:lpstr>
      <vt:lpstr>Security Status – Extremely Vulnerable</vt:lpstr>
      <vt:lpstr>Vulnerability Statistics</vt:lpstr>
      <vt:lpstr>Vulnerabilities:</vt:lpstr>
      <vt:lpstr>1. SQL Injection</vt:lpstr>
      <vt:lpstr>1. SQL Injection</vt:lpstr>
      <vt:lpstr>Observation</vt:lpstr>
      <vt:lpstr>Observation</vt:lpstr>
      <vt:lpstr>Observation</vt:lpstr>
      <vt:lpstr>Proof of Concept (PoC)</vt:lpstr>
      <vt:lpstr>PoC – Attacker can dump arbitrary data</vt:lpstr>
      <vt:lpstr>Business Impact – Extremely High</vt:lpstr>
      <vt:lpstr>1. SQL Injection</vt:lpstr>
      <vt:lpstr>PoC – Attacker can dump arbitrary data</vt:lpstr>
      <vt:lpstr>Recommendation</vt:lpstr>
      <vt:lpstr>References</vt:lpstr>
      <vt:lpstr>2. Access to Sales Dashboard</vt:lpstr>
      <vt:lpstr>Observation</vt:lpstr>
      <vt:lpstr>Observation</vt:lpstr>
      <vt:lpstr>Business Impact – Extremely High</vt:lpstr>
      <vt:lpstr>POC</vt:lpstr>
      <vt:lpstr>POC</vt:lpstr>
      <vt:lpstr>POC</vt:lpstr>
      <vt:lpstr>POC</vt:lpstr>
      <vt:lpstr>Recommendation</vt:lpstr>
      <vt:lpstr>3. Account Takeover Using OTP Bypass</vt:lpstr>
      <vt:lpstr>3. Account Takeover Using OTP Bypass</vt:lpstr>
      <vt:lpstr>Observation</vt:lpstr>
      <vt:lpstr>Observation</vt:lpstr>
      <vt:lpstr>Observation</vt:lpstr>
      <vt:lpstr>Business Impact – Extremely High</vt:lpstr>
      <vt:lpstr>Recommendation</vt:lpstr>
      <vt:lpstr>4. Unauthorised Access to Customer Details</vt:lpstr>
      <vt:lpstr>4. Unauthorised Access to Customer Details</vt:lpstr>
      <vt:lpstr>Observation</vt:lpstr>
      <vt:lpstr>Observation</vt:lpstr>
      <vt:lpstr>Observation</vt:lpstr>
      <vt:lpstr>Business Impact – Extremely High</vt:lpstr>
      <vt:lpstr>Recommendation</vt:lpstr>
      <vt:lpstr>5. Reflected Cross Site Scripting (XSS)</vt:lpstr>
      <vt:lpstr>5. Reflected Cross Site Scripting (XSS)</vt:lpstr>
      <vt:lpstr>Observation</vt:lpstr>
      <vt:lpstr>Observation</vt:lpstr>
      <vt:lpstr>Observation</vt:lpstr>
      <vt:lpstr>PoC</vt:lpstr>
      <vt:lpstr>PoC</vt:lpstr>
      <vt:lpstr>Business Impact – High</vt:lpstr>
      <vt:lpstr>Recommendation</vt:lpstr>
      <vt:lpstr>6. Directory Listing</vt:lpstr>
      <vt:lpstr>Observation</vt:lpstr>
      <vt:lpstr>Observation</vt:lpstr>
      <vt:lpstr>Business Impact – Moderate</vt:lpstr>
      <vt:lpstr>Recommendation</vt:lpstr>
      <vt:lpstr>7. Information Disclosure</vt:lpstr>
      <vt:lpstr>Observation</vt:lpstr>
      <vt:lpstr>Observation</vt:lpstr>
      <vt:lpstr>Business Impact – Moderate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Hacking Environment Web Application</dc:title>
  <dc:creator>hp</dc:creator>
  <cp:lastModifiedBy>tripati garg</cp:lastModifiedBy>
  <cp:revision>1</cp:revision>
  <dcterms:modified xsi:type="dcterms:W3CDTF">2021-06-24T13:54:31Z</dcterms:modified>
</cp:coreProperties>
</file>