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47"/>
  </p:notesMasterIdLst>
  <p:handoutMasterIdLst>
    <p:handoutMasterId r:id="rId48"/>
  </p:handoutMasterIdLst>
  <p:sldIdLst>
    <p:sldId id="256" r:id="rId3"/>
    <p:sldId id="258" r:id="rId4"/>
    <p:sldId id="260" r:id="rId5"/>
    <p:sldId id="259" r:id="rId6"/>
    <p:sldId id="261" r:id="rId7"/>
    <p:sldId id="29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0" r:id="rId18"/>
    <p:sldId id="271" r:id="rId19"/>
    <p:sldId id="272" r:id="rId20"/>
    <p:sldId id="273" r:id="rId21"/>
    <p:sldId id="295" r:id="rId22"/>
    <p:sldId id="275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301" r:id="rId40"/>
    <p:sldId id="298" r:id="rId41"/>
    <p:sldId id="293" r:id="rId42"/>
    <p:sldId id="297" r:id="rId43"/>
    <p:sldId id="302" r:id="rId44"/>
    <p:sldId id="294" r:id="rId45"/>
    <p:sldId id="296" r:id="rId46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5EB59-4D31-4E1A-144F-EEFFBA891359}" v="114" dt="2020-02-12T11:18:12.660"/>
    <p1510:client id="{412589AE-6A12-4AB0-26FE-C137809DAA54}" v="64" dt="2020-02-12T09:27:50.409"/>
    <p1510:client id="{47D3D3E7-FCCC-45FC-AE30-0F003C9B9A8C}" v="30" dt="2020-02-11T15:01:31.073"/>
    <p1510:client id="{E97D191F-B252-0E68-E730-21B42E0297B9}" v="23" dt="2020-02-12T09:37:47.012"/>
    <p1510:client id="{EF4454A2-434F-42B0-9B2A-F9C2B6811E44}" v="30" dt="2020-02-12T10:02:24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5D1393-B9C1-4242-88CF-A1E281E326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5F29-398E-A948-8285-EF828ABDC8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00D201-685B-49C1-808E-7047162641CA}" type="datetimeFigureOut">
              <a:rPr lang="en-US" altLang="nl-NL"/>
              <a:pPr>
                <a:defRPr/>
              </a:pPr>
              <a:t>2/12/2020</a:t>
            </a:fld>
            <a:endParaRPr lang="en-US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835CC-DC6E-3D47-87E5-0EDA585FB1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1EF18-80EC-0F4E-95FB-D16FEE62D9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42C3EDA-A206-4B8B-8F87-B5590222EAEF}" type="slidenum">
              <a:rPr lang="en-US" altLang="nl-NL"/>
              <a:pPr/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1">
            <a:extLst>
              <a:ext uri="{FF2B5EF4-FFF2-40B4-BE49-F238E27FC236}">
                <a16:creationId xmlns:a16="http://schemas.microsoft.com/office/drawing/2014/main" id="{3B75A46A-716C-4AE2-B57A-0E3A2671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9E8709BF-C562-4A85-BDD1-E91114638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BDE0C1B3-7671-47D8-B736-A481737BD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0"/>
            <a:ext cx="33686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19687275-8A55-441F-AE46-5FC5AEE18B8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95400" y="754063"/>
            <a:ext cx="5180013" cy="377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1313F2A-E992-C04A-9A83-DB7820DA69A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7537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nl-BE" altLang="nl-NL" noProof="0"/>
          </a:p>
        </p:txBody>
      </p:sp>
      <p:sp>
        <p:nvSpPr>
          <p:cNvPr id="14343" name="Text Box 6">
            <a:extLst>
              <a:ext uri="{FF2B5EF4-FFF2-40B4-BE49-F238E27FC236}">
                <a16:creationId xmlns:a16="http://schemas.microsoft.com/office/drawing/2014/main" id="{A3D7B11C-959F-4B8A-ADC7-EB33D342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49ABCC7-EA3E-A549-A932-C334ED5C8DB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403725" y="9555163"/>
            <a:ext cx="3367088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088968BD-B43E-4986-A034-EAE0F89C562E}" type="slidenum">
              <a:rPr lang="en-US" altLang="nl-NL"/>
              <a:pPr/>
              <a:t>‹nr.›</a:t>
            </a:fld>
            <a:endParaRPr lang="en-US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ＭＳ Ｐゴシック" charset="0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86D9423-EFE6-43D2-8A2D-A23FAA885A5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88615F3-82C9-4851-855E-CBD1B9DA67B9}" type="slidenum">
              <a:rPr lang="en-US" altLang="nl-NL">
                <a:cs typeface="WenQuanYi Zen Hei" charset="0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cs typeface="WenQuanYi Zen Hei" charset="0"/>
            </a:endParaRPr>
          </a:p>
        </p:txBody>
      </p:sp>
      <p:sp>
        <p:nvSpPr>
          <p:cNvPr id="17411" name="Text Box 1">
            <a:extLst>
              <a:ext uri="{FF2B5EF4-FFF2-40B4-BE49-F238E27FC236}">
                <a16:creationId xmlns:a16="http://schemas.microsoft.com/office/drawing/2014/main" id="{7076D222-2211-4610-93B6-D3C7A0D1A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9555163"/>
            <a:ext cx="33686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2D1C6A8-20D0-4DD6-8F83-B335CFADB170}" type="slidenum">
              <a:rPr lang="en-US" altLang="nl-NL">
                <a:latin typeface="Arial" panose="020B0604020202020204" pitchFamily="34" charset="0"/>
                <a:cs typeface="WenQuanYi Zen Hei" charset="0"/>
              </a:rPr>
              <a:pPr algn="r" eaLnBrk="1"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nl-NL">
              <a:latin typeface="Arial" panose="020B0604020202020204" pitchFamily="34" charset="0"/>
              <a:cs typeface="WenQuanYi Zen Hei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3E44E81-B8A2-4428-849E-78B73CF83D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82547ECA-BAA3-41B8-BB4A-7D49DF727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776788"/>
            <a:ext cx="5699125" cy="4527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 altLang="nl-NL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F4A45EE6-947F-4BAA-87C2-B80A4375B9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54063"/>
            <a:ext cx="5027613" cy="3770312"/>
          </a:xfrm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8A5C1A99-E347-4971-911B-433433C0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nl-NL">
                <a:latin typeface="Times New Roman" panose="02020603050405020304" pitchFamily="18" charset="0"/>
                <a:ea typeface="ＭＳ Ｐゴシック" panose="020B0600070205080204" pitchFamily="34" charset="-128"/>
              </a:rPr>
              <a:t>std::round (Since c++11) instead of own roundToInt function? 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95B1A966-3ED6-40F5-9F34-1FD7C1AF8088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AB0A85-AC10-43A6-9E32-A5B99E04B63B}" type="slidenum">
              <a:rPr lang="en-US" altLang="nl-NL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nl-NL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18EB9D-6D34-492B-A0DA-4B677EA9253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2133D-67E0-462C-85D9-4D55045C136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C6F76A-C6F3-4B8C-BE31-C12BF41485C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D98AC-DAC0-434C-B20D-25F9115A3179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6083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1246862-726E-491B-BD23-48EF17FF51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58C1E8-F861-4CAA-AD14-2ECD02FBAF0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AB2842-9980-4F66-8096-F351EAA1605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D2696B-A641-4B03-A707-AC1339C1814D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29611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0275" y="179388"/>
            <a:ext cx="2259013" cy="6069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179388"/>
            <a:ext cx="6624637" cy="6069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CBC8A8-C62B-4FAF-95A8-EBBE321FD68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25CCEC-D035-44BA-B34B-2A811695F5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3A65F1-9714-49BA-9280-394CFDFD8E8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91A12-7C49-4ED2-9C4B-E1F726F2D89A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11748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364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371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8431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81100"/>
            <a:ext cx="426085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1750" y="1181100"/>
            <a:ext cx="4262438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434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8231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17711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9665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146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05D5E6-ABFE-4048-AC1D-5352FB39054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90D993-6AF1-4175-B1FA-0E63AF9758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319588" y="7199313"/>
            <a:ext cx="5221287" cy="35877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B6EA80-CA29-4BA7-ACA2-3807C286C10C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BCF51D-81F1-416B-A32A-D743213DE92B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1381437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70257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4926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600" y="76200"/>
            <a:ext cx="2170113" cy="6092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76200"/>
            <a:ext cx="6362700" cy="6092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43330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175" y="76200"/>
            <a:ext cx="7729538" cy="1174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979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C39044-8E99-41C2-9B43-9A66F630CF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EC3EF0-8B37-4211-93EC-7AC7C471D98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40F630-DACB-40FB-92DE-147D297F4D1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83E4C5-6999-41FE-B15B-0F3B97772B02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1369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260475"/>
            <a:ext cx="444023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5875" y="1260475"/>
            <a:ext cx="4441825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7018F7-B7EB-47A7-A660-D0BDE7F19962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4B14C-FE02-4C29-A0B4-30989D4EA82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9D106-97E0-464B-8FC3-269CF9714A8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CDD62-792F-4042-BA46-0D5BFCEBB87E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79821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91265D-576C-4BBD-94C3-8A709A1CF99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377C779-2425-4B22-83CC-063304205C6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D540FB-7B0A-493E-B8A5-6DCB71BBAC00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457E89-F8FF-43CF-BF7B-13DD1064D58B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97676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7CAAE27-AC41-4CC2-8E5A-CF4B6126FD1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89B4F8B-5E10-4EEF-843E-2F214968C9B5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6E0655-DB89-4269-8B49-C45D73566D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75D2CB-5C65-40A3-88A2-63D2AE630EAD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23784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2B16D24-C2B0-46DC-985F-2816C763621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1314A3-0708-4C42-8580-EC1FE9F3C4C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D793AA4-F77F-48EA-8B8E-F41FA66288D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2881C5-CD44-4213-A386-1DFA9F69CDBE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378293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5BCF0-07AD-4C0E-A9CD-93DEA27C7D5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1355E-6DFC-4A08-AD03-9DF4944F3B90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5C3726-0B82-4538-8FFC-4FC329D9DDC9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28EEA2-E919-4931-8B32-C91FE556972B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92286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B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3C7CC-16B4-4873-9BB8-DDEEA4A6E17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55FC5-03D5-49BF-820A-4BDBCEBFB58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5E1A-2B0C-4ACF-B5B5-65BD245A4D0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AAEE7A-16B9-4E37-92AB-8D27E60FF0D0}" type="slidenum">
              <a:rPr lang="en-GB" altLang="nl-NL"/>
              <a:pPr/>
              <a:t>‹nr.›</a:t>
            </a:fld>
            <a:endParaRPr lang="en-GB" altLang="nl-NL"/>
          </a:p>
        </p:txBody>
      </p:sp>
    </p:spTree>
    <p:extLst>
      <p:ext uri="{BB962C8B-B14F-4D97-AF65-F5344CB8AC3E}">
        <p14:creationId xmlns:p14="http://schemas.microsoft.com/office/powerpoint/2010/main" val="41332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FE9F14E0-4148-430B-8C0A-E2F2A2275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40538"/>
            <a:ext cx="10080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F8940CA1-4516-4642-BAA7-0638DEDC9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0475" y="179388"/>
            <a:ext cx="8278813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A299FE15-9A13-4DC3-B935-BC9AE6633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260475"/>
            <a:ext cx="9034462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57456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0496352-8881-9D43-B6E0-FE13FB56471F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2332038" y="7380288"/>
            <a:ext cx="2346325" cy="5191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FreeSans" pitchFamily="32" charset="0"/>
                <a:ea typeface="WenQuanYi Zen Hei" charset="0"/>
                <a:cs typeface="DejaVu Sans" charset="0"/>
              </a:defRPr>
            </a:lvl1pPr>
          </a:lstStyle>
          <a:p>
            <a:pPr>
              <a:defRPr/>
            </a:pPr>
            <a:endParaRPr lang="nl-NL" altLang="nl-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10799C5-A9DF-E84C-BF9E-047F1FA7578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319588" y="7199313"/>
            <a:ext cx="49926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 hangingPunct="0">
              <a:lnSpc>
                <a:spcPct val="108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1400" i="1">
                <a:solidFill>
                  <a:srgbClr val="FFFFFF"/>
                </a:solidFill>
                <a:latin typeface="+mn-lt"/>
                <a:ea typeface="+mn-ea"/>
                <a:cs typeface="DejaVu Sans" charset="0"/>
              </a:defRPr>
            </a:lvl1pPr>
          </a:lstStyle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AB077AD-106D-6B41-A6C8-44B6D792645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9720263" y="7199313"/>
            <a:ext cx="1068387" cy="358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8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>
                <a:solidFill>
                  <a:srgbClr val="FFFFFF"/>
                </a:solidFill>
                <a:latin typeface="FreeSans" pitchFamily="32" charset="0"/>
              </a:defRPr>
            </a:lvl1pPr>
          </a:lstStyle>
          <a:p>
            <a:fld id="{28DCFF88-0DC0-4867-979F-8FB3363C8746}" type="slidenum">
              <a:rPr lang="en-GB" altLang="nl-NL"/>
              <a:pPr/>
              <a:t>‹nr.›</a:t>
            </a:fld>
            <a:endParaRPr lang="en-GB" altLang="nl-NL"/>
          </a:p>
        </p:txBody>
      </p:sp>
      <p:pic>
        <p:nvPicPr>
          <p:cNvPr id="1032" name="Picture 7">
            <a:extLst>
              <a:ext uri="{FF2B5EF4-FFF2-40B4-BE49-F238E27FC236}">
                <a16:creationId xmlns:a16="http://schemas.microsoft.com/office/drawing/2014/main" id="{BF47533E-06AD-4F22-86E6-1FD718F94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0350"/>
            <a:ext cx="892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3" name="Picture 8">
            <a:extLst>
              <a:ext uri="{FF2B5EF4-FFF2-40B4-BE49-F238E27FC236}">
                <a16:creationId xmlns:a16="http://schemas.microsoft.com/office/drawing/2014/main" id="{595EF98D-2EDE-4254-A629-4C4ECD4A1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843463"/>
            <a:ext cx="1322388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2" r:id="rId1"/>
    <p:sldLayoutId id="2147485064" r:id="rId2"/>
    <p:sldLayoutId id="2147485043" r:id="rId3"/>
    <p:sldLayoutId id="2147485044" r:id="rId4"/>
    <p:sldLayoutId id="2147485045" r:id="rId5"/>
    <p:sldLayoutId id="2147485046" r:id="rId6"/>
    <p:sldLayoutId id="2147485047" r:id="rId7"/>
    <p:sldLayoutId id="2147485048" r:id="rId8"/>
    <p:sldLayoutId id="2147485049" r:id="rId9"/>
    <p:sldLayoutId id="2147485050" r:id="rId10"/>
    <p:sldLayoutId id="2147485051" r:id="rId11"/>
  </p:sldLayoutIdLst>
  <p:hf hdr="0" dt="0"/>
  <p:txStyles>
    <p:titleStyle>
      <a:lvl1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2pPr>
      <a:lvl3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3pPr>
      <a:lvl4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4pPr>
      <a:lvl5pPr algn="l" defTabSz="449263" rtl="0" eaLnBrk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3D64"/>
          </a:solidFill>
          <a:latin typeface="FreeSans" pitchFamily="32" charset="0"/>
          <a:ea typeface="ＭＳ Ｐゴシック" charset="0"/>
          <a:cs typeface="WenQuanYi Zen Hei" charset="0"/>
        </a:defRPr>
      </a:lvl5pPr>
      <a:lvl6pPr marL="25146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6pPr>
      <a:lvl7pPr marL="29718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7pPr>
      <a:lvl8pPr marL="34290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8pPr>
      <a:lvl9pPr marL="3886200" indent="-228600" algn="l" defTabSz="449263" rtl="0" fontAlgn="base" hangingPunct="0">
        <a:lnSpc>
          <a:spcPct val="108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 b="1">
          <a:solidFill>
            <a:srgbClr val="003D64"/>
          </a:solidFill>
          <a:latin typeface="FreeSans" pitchFamily="32" charset="0"/>
          <a:ea typeface="WenQuanYi Zen Hei" charset="0"/>
          <a:cs typeface="WenQuanYi Zen Hei" charset="0"/>
        </a:defRPr>
      </a:lvl9pPr>
    </p:titleStyle>
    <p:bodyStyle>
      <a:lvl1pPr marL="342900" indent="-342900" algn="l" defTabSz="449263" rtl="0" eaLnBrk="0" fontAlgn="base" hangingPunct="0">
        <a:lnSpc>
          <a:spcPct val="81000"/>
        </a:lnSpc>
        <a:spcBef>
          <a:spcPct val="0"/>
        </a:spcBef>
        <a:spcAft>
          <a:spcPts val="1413"/>
        </a:spcAft>
        <a:buClr>
          <a:srgbClr val="053A60"/>
        </a:buClr>
        <a:buSzPct val="100000"/>
        <a:buFont typeface="Arial" panose="020B0604020202020204" pitchFamily="34" charset="0"/>
        <a:buChar char="•"/>
        <a:defRPr sz="2400" b="1">
          <a:solidFill>
            <a:srgbClr val="003D64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lnSpc>
          <a:spcPct val="81000"/>
        </a:lnSpc>
        <a:spcBef>
          <a:spcPct val="0"/>
        </a:spcBef>
        <a:spcAft>
          <a:spcPts val="1138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200">
          <a:solidFill>
            <a:srgbClr val="003D64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850"/>
        </a:spcAft>
        <a:buClr>
          <a:srgbClr val="053A60"/>
        </a:buClr>
        <a:buSzPct val="100000"/>
        <a:buFont typeface="Times New Roman" panose="02020603050405020304" pitchFamily="18" charset="0"/>
        <a:buChar char="•"/>
        <a:defRPr sz="2000">
          <a:solidFill>
            <a:srgbClr val="003D64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575"/>
        </a:spcAft>
        <a:buClr>
          <a:srgbClr val="053A6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4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53A6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4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81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4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>
            <a:extLst>
              <a:ext uri="{FF2B5EF4-FFF2-40B4-BE49-F238E27FC236}">
                <a16:creationId xmlns:a16="http://schemas.microsoft.com/office/drawing/2014/main" id="{096B7462-66BA-47A1-AD62-68AB89EE0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6929438"/>
            <a:ext cx="91662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5" name="Rectangle 2">
            <a:extLst>
              <a:ext uri="{FF2B5EF4-FFF2-40B4-BE49-F238E27FC236}">
                <a16:creationId xmlns:a16="http://schemas.microsoft.com/office/drawing/2014/main" id="{B75446E1-CD87-4C6F-837B-E394E96C7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54175" y="76200"/>
            <a:ext cx="7729538" cy="117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title text format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C1FBA382-8F60-4D7A-83A3-F1F00E961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81100"/>
            <a:ext cx="8675688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nl-NL"/>
              <a:t>Click to edit the outline text format</a:t>
            </a:r>
          </a:p>
          <a:p>
            <a:pPr lvl="1"/>
            <a:r>
              <a:rPr lang="en-GB" altLang="nl-NL"/>
              <a:t>Second Outline Level</a:t>
            </a:r>
          </a:p>
          <a:p>
            <a:pPr lvl="2"/>
            <a:r>
              <a:rPr lang="en-GB" altLang="nl-NL"/>
              <a:t>Third Outline Level</a:t>
            </a:r>
          </a:p>
          <a:p>
            <a:pPr lvl="3"/>
            <a:r>
              <a:rPr lang="en-GB" altLang="nl-NL"/>
              <a:t>Fourth Outline Level</a:t>
            </a:r>
          </a:p>
          <a:p>
            <a:pPr lvl="4"/>
            <a:r>
              <a:rPr lang="en-GB" altLang="nl-NL"/>
              <a:t>Fifth Outline Level</a:t>
            </a:r>
          </a:p>
          <a:p>
            <a:pPr lvl="4"/>
            <a:r>
              <a:rPr lang="en-GB" altLang="nl-NL"/>
              <a:t>Sixth Outline Level</a:t>
            </a:r>
          </a:p>
          <a:p>
            <a:pPr lvl="4"/>
            <a:r>
              <a:rPr lang="en-GB" altLang="nl-NL"/>
              <a:t>Seventh Outline Level</a:t>
            </a:r>
          </a:p>
          <a:p>
            <a:pPr lvl="4"/>
            <a:r>
              <a:rPr lang="en-GB" altLang="nl-NL"/>
              <a:t>Eighth Outline Level</a:t>
            </a:r>
          </a:p>
          <a:p>
            <a:pPr lvl="4"/>
            <a:r>
              <a:rPr lang="en-GB" altLang="nl-NL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52" r:id="rId1"/>
    <p:sldLayoutId id="2147485053" r:id="rId2"/>
    <p:sldLayoutId id="2147485054" r:id="rId3"/>
    <p:sldLayoutId id="2147485055" r:id="rId4"/>
    <p:sldLayoutId id="2147485056" r:id="rId5"/>
    <p:sldLayoutId id="2147485057" r:id="rId6"/>
    <p:sldLayoutId id="2147485058" r:id="rId7"/>
    <p:sldLayoutId id="2147485059" r:id="rId8"/>
    <p:sldLayoutId id="2147485060" r:id="rId9"/>
    <p:sldLayoutId id="2147485061" r:id="rId10"/>
    <p:sldLayoutId id="2147485062" r:id="rId11"/>
    <p:sldLayoutId id="2147485063" r:id="rId12"/>
  </p:sldLayoutIdLst>
  <p:hf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+mj-lt"/>
          <a:ea typeface="ＭＳ Ｐゴシック" charset="0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00">
          <a:solidFill>
            <a:srgbClr val="003D62"/>
          </a:solidFill>
          <a:latin typeface="Verdana" pitchFamily="32" charset="0"/>
          <a:ea typeface="ＭＳ Ｐゴシック" charset="0"/>
          <a:cs typeface="DejaVu Sans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00">
          <a:solidFill>
            <a:srgbClr val="003D62"/>
          </a:solidFill>
          <a:latin typeface="Verdana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6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800">
          <a:solidFill>
            <a:srgbClr val="003D62"/>
          </a:solidFill>
          <a:latin typeface="+mn-lt"/>
          <a:ea typeface="ＭＳ Ｐゴシック" charset="0"/>
          <a:cs typeface="+mn-cs"/>
        </a:defRPr>
      </a:lvl1pPr>
      <a:lvl2pPr marL="742950" indent="-285750" algn="l" defTabSz="449263" rtl="0" eaLnBrk="0" fontAlgn="base" hangingPunct="0">
        <a:spcBef>
          <a:spcPts val="61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3D62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spcBef>
          <a:spcPts val="66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700">
          <a:solidFill>
            <a:srgbClr val="003D62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3D62"/>
          </a:solidFill>
          <a:latin typeface="+mn-lt"/>
          <a:ea typeface="DejaVu Sans" charset="0"/>
          <a:cs typeface="+mn-cs"/>
        </a:defRPr>
      </a:lvl5pPr>
      <a:lvl6pPr marL="25146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43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3D62"/>
          </a:solidFill>
          <a:latin typeface="+mn-lt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5986165-548B-40F7-BA49-A5895F1A2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1422400"/>
            <a:ext cx="8677275" cy="500063"/>
          </a:xfrm>
        </p:spPr>
        <p:txBody>
          <a:bodyPr anchor="b"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nl-NL" sz="3600" b="1">
                <a:ea typeface="ＭＳ Ｐゴシック" panose="020B0600070205080204" pitchFamily="34" charset="-128"/>
              </a:rPr>
              <a:t>Computer Graphics  - Inleiding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E6D6F27B-7508-4859-94C1-796E29D7F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1922463"/>
            <a:ext cx="86772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t"/>
          <a:lstStyle>
            <a:lvl1pPr>
              <a:spcBef>
                <a:spcPts val="6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3D62"/>
                </a:solidFill>
                <a:latin typeface="Verdana" panose="020B0604030504040204" pitchFamily="34" charset="0"/>
                <a:ea typeface="ＭＳ Ｐゴシック" panose="020B0600070205080204" pitchFamily="34" charset="-128"/>
                <a:cs typeface="DejaVu Sans" charset="0"/>
              </a:defRPr>
            </a:lvl1pPr>
            <a:lvl2pPr>
              <a:spcBef>
                <a:spcPts val="61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spcBef>
                <a:spcPts val="663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7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spcBef>
                <a:spcPts val="43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ts val="4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3D62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None/>
            </a:pPr>
            <a:r>
              <a:rPr lang="en-GB" altLang="nl-NL" sz="2000">
                <a:solidFill>
                  <a:srgbClr val="7E002F"/>
                </a:solidFill>
                <a:latin typeface="Verdana"/>
                <a:ea typeface="ＭＳ Ｐゴシック"/>
              </a:rPr>
              <a:t>Jakob </a:t>
            </a:r>
            <a:r>
              <a:rPr lang="en-GB" altLang="nl-NL" sz="2000" err="1">
                <a:solidFill>
                  <a:srgbClr val="7E002F"/>
                </a:solidFill>
                <a:latin typeface="Verdana"/>
                <a:ea typeface="ＭＳ Ｐゴシック"/>
              </a:rPr>
              <a:t>Struye</a:t>
            </a:r>
            <a:endParaRPr lang="en-GB" altLang="nl-NL" sz="2000" err="1">
              <a:solidFill>
                <a:srgbClr val="7E002F"/>
              </a:solidFill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GB" altLang="nl-NL" sz="2000">
                <a:solidFill>
                  <a:srgbClr val="7E002F"/>
                </a:solidFill>
                <a:latin typeface="Verdana"/>
                <a:ea typeface="ＭＳ Ｐゴシック"/>
              </a:rPr>
              <a:t>Robin </a:t>
            </a:r>
            <a:r>
              <a:rPr lang="en-GB" altLang="nl-NL" sz="2000" err="1">
                <a:solidFill>
                  <a:srgbClr val="7E002F"/>
                </a:solidFill>
                <a:latin typeface="Verdana"/>
                <a:ea typeface="ＭＳ Ｐゴシック"/>
              </a:rPr>
              <a:t>Verschoren</a:t>
            </a:r>
          </a:p>
        </p:txBody>
      </p:sp>
      <p:pic>
        <p:nvPicPr>
          <p:cNvPr id="16387" name="Picture 5">
            <a:extLst>
              <a:ext uri="{FF2B5EF4-FFF2-40B4-BE49-F238E27FC236}">
                <a16:creationId xmlns:a16="http://schemas.microsoft.com/office/drawing/2014/main" id="{4DA42D2D-D1D2-4E87-905E-EACF74A3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36525"/>
            <a:ext cx="13382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6388" name="Picture 5" descr="0_intro.bmp">
            <a:extLst>
              <a:ext uri="{FF2B5EF4-FFF2-40B4-BE49-F238E27FC236}">
                <a16:creationId xmlns:a16="http://schemas.microsoft.com/office/drawing/2014/main" id="{8B413F42-FC32-44D3-8EEA-2BAA42CBFE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50" y="2636838"/>
            <a:ext cx="357187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DE20610C-17F3-4AE7-8F86-886F4AA3F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Planning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A2B3F6A-A616-CA4B-AC34-DD2100CAE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043226"/>
              </p:ext>
            </p:extLst>
          </p:nvPr>
        </p:nvGraphicFramePr>
        <p:xfrm>
          <a:off x="863600" y="1116013"/>
          <a:ext cx="8323263" cy="5426107"/>
        </p:xfrm>
        <a:graphic>
          <a:graphicData uri="http://schemas.openxmlformats.org/drawingml/2006/table">
            <a:tbl>
              <a:tblPr/>
              <a:tblGrid>
                <a:gridCol w="785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Week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Datum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Opgave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Deadline Proefevaluatie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10/02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14/02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Inleiding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–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17/02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21/02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2D L-Systemen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–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24/02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28/02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3D Lijntekeningen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2D L-Systemen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4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02/03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06/03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3D Lichamen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3D Lijntekeningen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5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09/03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13/03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Z-Buffering met lijnen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3D Lichamen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4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6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16/03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20/03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Z-Buffering met lijnen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7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23/03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27/03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Z-Buffering met driehoeken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30/03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03/04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3D Fractalen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-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06/04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17/04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PAASVAKANTIE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Z-Buffering met driehoeken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9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20/04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24/04</a:t>
                      </a:r>
                      <a:endParaRPr kumimoji="0" lang="nl-NL"/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Belichting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 pitchFamily="32" charset="0"/>
                          <a:ea typeface="ＭＳ Ｐゴシック" panose="020B0600070205080204" pitchFamily="34" charset="-128"/>
                        </a:rPr>
                        <a:t>3D Fractalen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10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27/04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01/05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Schaduw &amp; </a:t>
                      </a:r>
                      <a:r>
                        <a:rPr kumimoji="0" lang="nl-BE" altLang="nl-NL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Texture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</a:t>
                      </a:r>
                      <a:r>
                        <a:rPr kumimoji="0" lang="nl-BE" altLang="nl-NL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Mapping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 </a:t>
                      </a:r>
                      <a:endParaRPr kumimoji="0" lang="nl-BE" altLang="nl-NL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Belichting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11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04/05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08/05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Bollen &amp; Cilinders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Schaduw &amp; </a:t>
                      </a:r>
                      <a:r>
                        <a:rPr kumimoji="0" lang="nl-BE" altLang="nl-NL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Texture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</a:t>
                      </a:r>
                      <a:r>
                        <a:rPr kumimoji="0" lang="nl-BE" altLang="nl-NL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Mapping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12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11/05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15/05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Bollen &amp; Cilinders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62"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13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18/05</a:t>
                      </a: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– </a:t>
                      </a:r>
                      <a:r>
                        <a:rPr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22/05</a:t>
                      </a:r>
                      <a:endParaRPr kumimoji="0" lang="nl-BE" altLang="nl-NL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/>
                        <a:ea typeface="ＭＳ Ｐゴシック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–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6667">
                <a:tc gridSpan="4"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Finale Deadline: </a:t>
                      </a:r>
                      <a:r>
                        <a:rPr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24/05/2020</a:t>
                      </a:r>
                      <a:r>
                        <a:rPr kumimoji="0" lang="nl-BE" altLang="nl-NL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eeSans"/>
                          <a:ea typeface="ＭＳ Ｐゴシック"/>
                        </a:rPr>
                        <a:t> om 23.59u</a:t>
                      </a:r>
                    </a:p>
                  </a:txBody>
                  <a:tcPr marT="45712" marB="45712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>
                        <a:lnSpc>
                          <a:spcPct val="81000"/>
                        </a:lnSpc>
                        <a:spcAft>
                          <a:spcPts val="1413"/>
                        </a:spcAft>
                        <a:buClr>
                          <a:srgbClr val="053A60"/>
                        </a:buClr>
                        <a:buSzPct val="100000"/>
                        <a:buFont typeface="Arial" panose="020B0604020202020204" pitchFamily="34" charset="0"/>
                        <a:defRPr sz="2000" b="1">
                          <a:solidFill>
                            <a:srgbClr val="003D64"/>
                          </a:solidFill>
                          <a:latin typeface="FreeSans" pitchFamily="32" charset="0"/>
                          <a:ea typeface="ＭＳ Ｐゴシック" panose="020B0600070205080204" pitchFamily="34" charset="-128"/>
                          <a:cs typeface="WenQuanYi Zen Hei" charset="0"/>
                        </a:defRPr>
                      </a:lvl1pPr>
                      <a:lvl2pPr marL="457200">
                        <a:lnSpc>
                          <a:spcPct val="81000"/>
                        </a:lnSpc>
                        <a:spcAft>
                          <a:spcPts val="113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2pPr>
                      <a:lvl3pPr marL="914400">
                        <a:lnSpc>
                          <a:spcPct val="81000"/>
                        </a:lnSpc>
                        <a:spcAft>
                          <a:spcPts val="850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3pPr>
                      <a:lvl4pPr marL="1371600">
                        <a:lnSpc>
                          <a:spcPct val="81000"/>
                        </a:lnSpc>
                        <a:spcAft>
                          <a:spcPts val="575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4pPr>
                      <a:lvl5pPr marL="1828800">
                        <a:lnSpc>
                          <a:spcPct val="81000"/>
                        </a:lnSpc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5pPr>
                      <a:lvl6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6pPr>
                      <a:lvl7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7pPr>
                      <a:lvl8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8pPr>
                      <a:lvl9pPr indent="-228600" eaLnBrk="0" fontAlgn="base" hangingPunct="0">
                        <a:lnSpc>
                          <a:spcPct val="81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53A60"/>
                        </a:buClr>
                        <a:buSzPct val="100000"/>
                        <a:buFont typeface="Times New Roman" panose="02020603050405020304" pitchFamily="18" charset="0"/>
                        <a:defRPr>
                          <a:solidFill>
                            <a:srgbClr val="003D64"/>
                          </a:solidFill>
                          <a:latin typeface="FreeSans" pitchFamily="32" charset="0"/>
                          <a:ea typeface="WenQuanYi Zen Hei" charset="0"/>
                          <a:cs typeface="WenQuanYi Zen He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nl-BE" altLang="nl-NL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eeSans" pitchFamily="32" charset="0"/>
                        <a:ea typeface="ＭＳ Ｐゴシック" panose="020B0600070205080204" pitchFamily="34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A5118-534A-8449-9909-A64C0736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6707" name="Slide Number Placeholder 4">
            <a:extLst>
              <a:ext uri="{FF2B5EF4-FFF2-40B4-BE49-F238E27FC236}">
                <a16:creationId xmlns:a16="http://schemas.microsoft.com/office/drawing/2014/main" id="{EB270E65-8DF6-4D33-BD56-41A77CB5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88215760-033E-4D37-8206-61D3741F5224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7FF48C81-6F61-4143-8372-8CF2C566C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Planning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44B57426-ACAF-4269-AD56-EB2874947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3132138"/>
            <a:ext cx="9034463" cy="1438275"/>
          </a:xfrm>
        </p:spPr>
        <p:txBody>
          <a:bodyPr/>
          <a:lstStyle/>
          <a:p>
            <a:r>
              <a:rPr lang="nl-BE" altLang="nl-NL" sz="3200">
                <a:ea typeface="ＭＳ Ｐゴシック" panose="020B0600070205080204" pitchFamily="34" charset="-128"/>
              </a:rPr>
              <a:t>Plan zélf wanneer je wat doet</a:t>
            </a:r>
          </a:p>
          <a:p>
            <a:pPr lvl="1"/>
            <a:r>
              <a:rPr lang="nl-BE" altLang="nl-NL" sz="2800"/>
              <a:t>Hou rekening met deadlines van andere vakken</a:t>
            </a:r>
          </a:p>
          <a:p>
            <a:pPr lvl="1"/>
            <a:r>
              <a:rPr lang="nl-BE" altLang="nl-NL" sz="2800" b="1"/>
              <a:t>Onderschat het werk niet !!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AC4C6-1630-3843-B30F-8BBE14C5B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FB130AC5-2FB5-46CC-B416-224B85A9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A8B3175E-F1EB-4351-8C55-1379050B97AC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1C11-D64A-B147-9CF1-3CF08CAB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3D-Lijntekeningen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98BBB5D9-75E2-40D9-B4FF-A20CC681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0323CE78-6243-421B-9B70-2B09D1003FC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28675" name="Title 9">
            <a:extLst>
              <a:ext uri="{FF2B5EF4-FFF2-40B4-BE49-F238E27FC236}">
                <a16:creationId xmlns:a16="http://schemas.microsoft.com/office/drawing/2014/main" id="{F9FCC903-A9E9-4610-AFF7-761EFB943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005138"/>
            <a:ext cx="8567737" cy="1501775"/>
          </a:xfrm>
        </p:spPr>
        <p:txBody>
          <a:bodyPr/>
          <a:lstStyle/>
          <a:p>
            <a:pPr algn="ctr"/>
            <a:r>
              <a:rPr lang="nl-BE" altLang="nl-NL" cap="none">
                <a:ea typeface="ＭＳ Ｐゴシック" panose="020B0600070205080204" pitchFamily="34" charset="-128"/>
              </a:rPr>
              <a:t>Vereisten voor de </a:t>
            </a:r>
            <a:br>
              <a:rPr lang="nl-BE" altLang="nl-NL" cap="none">
                <a:ea typeface="ＭＳ Ｐゴシック" panose="020B0600070205080204" pitchFamily="34" charset="-128"/>
              </a:rPr>
            </a:br>
            <a:r>
              <a:rPr lang="nl-BE" altLang="nl-NL" cap="none">
                <a:ea typeface="ＭＳ Ｐゴシック" panose="020B0600070205080204" pitchFamily="34" charset="-128"/>
              </a:rPr>
              <a:t>Grafische Engine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81B41FA-62CD-4146-AF2C-EDA67E4AB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vereisten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EB9A4A3A-31A6-479A-B2D8-D5AD4F0954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217025" cy="4987925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Programmeertaal: C++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Ontwikkelomgeving is volledig vrij te kiezen:</a:t>
            </a:r>
          </a:p>
          <a:p>
            <a:pPr lvl="2"/>
            <a:r>
              <a:rPr lang="nl-BE" altLang="nl-NL" err="1"/>
              <a:t>CLion</a:t>
            </a:r>
            <a:r>
              <a:rPr lang="nl-BE" altLang="nl-NL"/>
              <a:t>, </a:t>
            </a:r>
            <a:r>
              <a:rPr lang="nl-BE" altLang="nl-NL" err="1"/>
              <a:t>Makefiles</a:t>
            </a:r>
            <a:r>
              <a:rPr lang="nl-BE" altLang="nl-NL"/>
              <a:t>, </a:t>
            </a:r>
            <a:r>
              <a:rPr lang="nl-BE" altLang="nl-NL" err="1"/>
              <a:t>Eclipse</a:t>
            </a:r>
            <a:r>
              <a:rPr lang="nl-BE" altLang="nl-NL"/>
              <a:t>, Visual Studio, …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Op het eind van het semester moet je engine onder </a:t>
            </a:r>
            <a:r>
              <a:rPr lang="nl-BE" altLang="nl-NL" b="1"/>
              <a:t>Linux</a:t>
            </a:r>
            <a:r>
              <a:rPr lang="nl-BE" altLang="nl-NL"/>
              <a:t> met </a:t>
            </a:r>
            <a:r>
              <a:rPr lang="nl-BE" altLang="nl-NL" b="1" err="1"/>
              <a:t>CMake</a:t>
            </a:r>
            <a:r>
              <a:rPr lang="nl-BE" altLang="nl-NL"/>
              <a:t> werken !!</a:t>
            </a:r>
          </a:p>
          <a:p>
            <a:pPr lvl="2"/>
            <a:r>
              <a:rPr lang="nl-BE" altLang="nl-NL"/>
              <a:t>In principe: Ubuntu 18.04 LTS 64-bit, </a:t>
            </a:r>
            <a:r>
              <a:rPr lang="nl-BE" altLang="nl-NL" err="1"/>
              <a:t>clang</a:t>
            </a:r>
            <a:r>
              <a:rPr lang="nl-BE" altLang="nl-NL"/>
              <a:t> 6.0.0</a:t>
            </a:r>
          </a:p>
          <a:p>
            <a:pPr lvl="2"/>
            <a:r>
              <a:rPr lang="nl-BE" altLang="nl-NL"/>
              <a:t>De Labo </a:t>
            </a:r>
            <a:r>
              <a:rPr lang="nl-BE" altLang="nl-NL" err="1"/>
              <a:t>PC</a:t>
            </a:r>
            <a:r>
              <a:rPr lang="nl-BE" altLang="en-US" err="1"/>
              <a:t>’</a:t>
            </a:r>
            <a:r>
              <a:rPr lang="nl-BE" altLang="nl-NL" err="1"/>
              <a:t>s</a:t>
            </a:r>
            <a:r>
              <a:rPr lang="nl-BE" altLang="nl-NL"/>
              <a:t> worden als referentie-platform gebruikt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E1EE1-8199-8143-B005-D9E7821FC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954A6BDD-FC97-42EF-B4D1-5B5D19A4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8704F3D-BFCF-496E-A928-32A993A3AD0E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6D6FB598-E799-42CA-BA03-EC506BC37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vereisten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7B7A346-CDBF-4A4B-B3D5-8077A953BB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Voor de evaluatie worden er met elke engine tussen de 200 en 300 images gegenereerd</a:t>
            </a:r>
          </a:p>
          <a:p>
            <a:pPr lvl="1"/>
            <a:endParaRPr lang="nl-BE" altLang="nl-NL"/>
          </a:p>
          <a:p>
            <a:r>
              <a:rPr lang="nl-BE" altLang="nl-NL">
                <a:ea typeface="ＭＳ Ｐゴシック"/>
              </a:rPr>
              <a:t>Je grafische engine mag:</a:t>
            </a:r>
          </a:p>
          <a:p>
            <a:pPr lvl="1"/>
            <a:r>
              <a:rPr lang="nl-BE" altLang="nl-NL"/>
              <a:t>maximaal </a:t>
            </a:r>
            <a:r>
              <a:rPr lang="nl-BE" altLang="nl-NL" b="1"/>
              <a:t>2 GB </a:t>
            </a:r>
            <a:r>
              <a:rPr lang="nl-BE" altLang="nl-NL"/>
              <a:t>geheugen gebruiken</a:t>
            </a:r>
          </a:p>
          <a:p>
            <a:pPr lvl="2"/>
            <a:r>
              <a:rPr lang="nl-BE" altLang="nl-NL"/>
              <a:t>Maximaal geheugengebruik met onze engine &lt; 750 MB</a:t>
            </a:r>
          </a:p>
          <a:p>
            <a:pPr lvl="1"/>
            <a:r>
              <a:rPr lang="nl-BE" altLang="nl-NL"/>
              <a:t>maximaal </a:t>
            </a:r>
            <a:r>
              <a:rPr lang="nl-BE" altLang="nl-NL" b="1"/>
              <a:t>30 min </a:t>
            </a:r>
            <a:r>
              <a:rPr lang="nl-BE" altLang="nl-NL"/>
              <a:t>rekenen per image (op de labo pc</a:t>
            </a:r>
            <a:r>
              <a:rPr lang="nl-BE" altLang="en-US"/>
              <a:t>’</a:t>
            </a:r>
            <a:r>
              <a:rPr lang="nl-BE" altLang="nl-NL"/>
              <a:t>s)</a:t>
            </a:r>
          </a:p>
          <a:p>
            <a:pPr lvl="2"/>
            <a:r>
              <a:rPr lang="nl-BE" altLang="nl-NL"/>
              <a:t>Maximale rekentijd met onze engine &lt; 1,5 </a:t>
            </a:r>
            <a:r>
              <a:rPr lang="nl-BE" altLang="nl-NL" err="1"/>
              <a:t>mins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DF3B4-4FED-AA4C-B910-2DE927BF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0724" name="Slide Number Placeholder 4">
            <a:extLst>
              <a:ext uri="{FF2B5EF4-FFF2-40B4-BE49-F238E27FC236}">
                <a16:creationId xmlns:a16="http://schemas.microsoft.com/office/drawing/2014/main" id="{C4C7EBB5-488C-4369-97D7-51DC92590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36D6BA6-2F9F-41E9-8328-DC6DEE3E3EE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1F9AEF18-D61B-46AA-8F84-99251FF73C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vereisten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029BFD9-31B6-4914-803A-69704B417D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Opgaves moeten </a:t>
            </a:r>
            <a:r>
              <a:rPr lang="nl-BE" altLang="nl-NL" i="1">
                <a:ea typeface="ＭＳ Ｐゴシック" panose="020B0600070205080204" pitchFamily="34" charset="-128"/>
              </a:rPr>
              <a:t>individueel</a:t>
            </a:r>
            <a:r>
              <a:rPr lang="nl-BE" altLang="nl-NL">
                <a:ea typeface="ＭＳ Ｐゴシック" panose="020B0600070205080204" pitchFamily="34" charset="-128"/>
              </a:rPr>
              <a:t> worden gemaakt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Overleggen mag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Code kopiëren is </a:t>
            </a:r>
            <a:r>
              <a:rPr lang="nl-BE" altLang="nl-NL" i="1"/>
              <a:t>ten strengste</a:t>
            </a:r>
            <a:r>
              <a:rPr lang="nl-BE" altLang="nl-NL"/>
              <a:t> </a:t>
            </a:r>
            <a:r>
              <a:rPr lang="nl-BE" altLang="nl-NL" b="1"/>
              <a:t>verboden</a:t>
            </a:r>
            <a:endParaRPr lang="nl-BE" altLang="nl-NL"/>
          </a:p>
          <a:p>
            <a:pPr lvl="1"/>
            <a:endParaRPr lang="nl-BE" altLang="nl-NL" b="1"/>
          </a:p>
          <a:p>
            <a:pPr lvl="1"/>
            <a:r>
              <a:rPr lang="nl-BE" altLang="nl-NL"/>
              <a:t>Zonder toestemming van ons mogen er </a:t>
            </a:r>
            <a:r>
              <a:rPr lang="nl-BE" altLang="nl-NL" b="1"/>
              <a:t>geen</a:t>
            </a:r>
            <a:r>
              <a:rPr lang="nl-BE" altLang="nl-NL"/>
              <a:t> </a:t>
            </a:r>
            <a:br>
              <a:rPr lang="nl-BE" altLang="nl-NL"/>
            </a:br>
            <a:r>
              <a:rPr lang="nl-BE" altLang="nl-NL"/>
              <a:t>libraries worden gebruikt</a:t>
            </a:r>
          </a:p>
          <a:p>
            <a:pPr lvl="2"/>
            <a:r>
              <a:rPr lang="nl-BE" altLang="nl-NL"/>
              <a:t>Alles wat je in principe nodig hebt wordt door ons voorzien</a:t>
            </a:r>
          </a:p>
          <a:p>
            <a:pPr lvl="1"/>
            <a:endParaRPr lang="nl-BE" altLang="nl-NL"/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0A85B-D3E7-3741-8EB1-AFB3509A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1748" name="Slide Number Placeholder 4">
            <a:extLst>
              <a:ext uri="{FF2B5EF4-FFF2-40B4-BE49-F238E27FC236}">
                <a16:creationId xmlns:a16="http://schemas.microsoft.com/office/drawing/2014/main" id="{2402BCF7-C7F5-4927-97F7-2BE806E9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438B16B-E1FA-437B-AB9F-A028F49CD49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0902400F-2BB1-4074-8709-064BE87217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werking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64C9F6-EC92-2940-8729-D214348E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Introductie</a:t>
            </a: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22E4713D-EDF2-46E0-A3B4-CC14EFD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F187C575-EF50-4290-AE5D-4097EF823E12}" type="slidenum">
              <a:rPr lang="nl-BE" altLang="nl-NL"/>
              <a:pPr/>
              <a:t>16</a:t>
            </a:fld>
            <a:endParaRPr lang="nl-BE" altLang="nl-NL"/>
          </a:p>
        </p:txBody>
      </p:sp>
      <p:grpSp>
        <p:nvGrpSpPr>
          <p:cNvPr id="32772" name="Group 12">
            <a:extLst>
              <a:ext uri="{FF2B5EF4-FFF2-40B4-BE49-F238E27FC236}">
                <a16:creationId xmlns:a16="http://schemas.microsoft.com/office/drawing/2014/main" id="{7244C0E5-BC79-4FC9-8126-D2B39646B977}"/>
              </a:ext>
            </a:extLst>
          </p:cNvPr>
          <p:cNvGrpSpPr>
            <a:grpSpLocks/>
          </p:cNvGrpSpPr>
          <p:nvPr/>
        </p:nvGrpSpPr>
        <p:grpSpPr bwMode="auto">
          <a:xfrm>
            <a:off x="503238" y="1258888"/>
            <a:ext cx="9074150" cy="5276850"/>
            <a:chOff x="2074805" y="1259557"/>
            <a:chExt cx="8519489" cy="5275748"/>
          </a:xfrm>
        </p:grpSpPr>
        <p:pic>
          <p:nvPicPr>
            <p:cNvPr id="32773" name="Picture 4" descr="ini-icon.png">
              <a:extLst>
                <a:ext uri="{FF2B5EF4-FFF2-40B4-BE49-F238E27FC236}">
                  <a16:creationId xmlns:a16="http://schemas.microsoft.com/office/drawing/2014/main" id="{561286B1-60DB-44D6-AD72-44D7D5C1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1875" y="3275781"/>
              <a:ext cx="1627200" cy="162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4" name="Picture 5" descr="bmp-icon.png">
              <a:extLst>
                <a:ext uri="{FF2B5EF4-FFF2-40B4-BE49-F238E27FC236}">
                  <a16:creationId xmlns:a16="http://schemas.microsoft.com/office/drawing/2014/main" id="{EC85397C-54F3-4BB3-B42D-18413D6CE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466" y="3275781"/>
              <a:ext cx="1625600" cy="162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C159A3C4-54E8-EC42-8FFD-0BBBC598B8AE}"/>
                </a:ext>
              </a:extLst>
            </p:cNvPr>
            <p:cNvSpPr/>
            <p:nvPr/>
          </p:nvSpPr>
          <p:spPr bwMode="auto">
            <a:xfrm>
              <a:off x="4982699" y="3708557"/>
              <a:ext cx="2772262" cy="934843"/>
            </a:xfrm>
            <a:prstGeom prst="rightArrow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nl-BE" altLang="nl-NL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32776" name="Picture 7" descr="gears.png">
              <a:extLst>
                <a:ext uri="{FF2B5EF4-FFF2-40B4-BE49-F238E27FC236}">
                  <a16:creationId xmlns:a16="http://schemas.microsoft.com/office/drawing/2014/main" id="{8BDC8B13-DEF1-4625-8E44-387EDCA2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1047" y="4571925"/>
              <a:ext cx="1512168" cy="1512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7C5529-BBE5-4848-BFE4-FE86F773ABBF}"/>
                </a:ext>
              </a:extLst>
            </p:cNvPr>
            <p:cNvSpPr txBox="1"/>
            <p:nvPr/>
          </p:nvSpPr>
          <p:spPr>
            <a:xfrm>
              <a:off x="2074805" y="1259557"/>
              <a:ext cx="4057041" cy="17538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nl-BE" sz="2800">
                  <a:latin typeface="Arial" charset="0"/>
                  <a:ea typeface="ＭＳ Ｐゴシック" charset="0"/>
                  <a:cs typeface="ＭＳ Ｐゴシック" charset="0"/>
                </a:rPr>
                <a:t>INI bestand</a:t>
              </a:r>
            </a:p>
            <a:p>
              <a:pPr marL="342900" indent="-342900" eaLnBrk="1" hangingPunct="1">
                <a:buFont typeface="Arial"/>
                <a:buChar char="•"/>
                <a:defRPr/>
              </a:pPr>
              <a:r>
                <a:rPr lang="nl-BE" sz="2000">
                  <a:latin typeface="Arial" charset="0"/>
                  <a:ea typeface="ＭＳ Ｐゴシック" charset="0"/>
                  <a:cs typeface="ＭＳ Ｐゴシック" charset="0"/>
                </a:rPr>
                <a:t>Beschrijft welk type afbeelding er moet worden gerenderd</a:t>
              </a:r>
            </a:p>
            <a:p>
              <a:pPr marL="342900" indent="-342900" eaLnBrk="1" hangingPunct="1">
                <a:buFont typeface="Arial"/>
                <a:buChar char="•"/>
                <a:defRPr/>
              </a:pPr>
              <a:r>
                <a:rPr lang="nl-BE" sz="2000">
                  <a:latin typeface="Arial" charset="0"/>
                  <a:ea typeface="ＭＳ Ｐゴシック" charset="0"/>
                  <a:cs typeface="ＭＳ Ｐゴシック" charset="0"/>
                </a:rPr>
                <a:t>Beschrijft de inhoud van de afbeelding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CC780B-C038-3F42-BA3A-44D099BBE6FA}"/>
                </a:ext>
              </a:extLst>
            </p:cNvPr>
            <p:cNvSpPr txBox="1"/>
            <p:nvPr/>
          </p:nvSpPr>
          <p:spPr>
            <a:xfrm>
              <a:off x="6537253" y="1259557"/>
              <a:ext cx="4057041" cy="175382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nl-BE" sz="2800">
                  <a:latin typeface="Arial" charset="0"/>
                  <a:ea typeface="ＭＳ Ｐゴシック" charset="0"/>
                  <a:cs typeface="ＭＳ Ｐゴシック" charset="0"/>
                </a:rPr>
                <a:t>BMP afbeelding</a:t>
              </a:r>
            </a:p>
            <a:p>
              <a:pPr marL="457200" indent="-457200" eaLnBrk="1" hangingPunct="1">
                <a:buFont typeface="Arial"/>
                <a:buChar char="•"/>
                <a:defRPr/>
              </a:pPr>
              <a:r>
                <a:rPr lang="nl-BE" sz="2000">
                  <a:latin typeface="Arial" charset="0"/>
                  <a:ea typeface="ＭＳ Ｐゴシック" charset="0"/>
                  <a:cs typeface="ＭＳ Ｐゴシック" charset="0"/>
                </a:rPr>
                <a:t>Bevat de gerenderde afbeelding</a:t>
              </a:r>
            </a:p>
            <a:p>
              <a:pPr marL="457200" indent="-457200" eaLnBrk="1" hangingPunct="1">
                <a:buFont typeface="Arial"/>
                <a:buChar char="•"/>
                <a:defRPr/>
              </a:pPr>
              <a:r>
                <a:rPr lang="nl-BE" sz="2000">
                  <a:latin typeface="Arial" charset="0"/>
                  <a:ea typeface="ＭＳ Ｐゴシック" charset="0"/>
                  <a:cs typeface="ＭＳ Ｐゴシック" charset="0"/>
                </a:rPr>
                <a:t>Exact 1 per INI bestand</a:t>
              </a:r>
            </a:p>
            <a:p>
              <a:pPr marL="457200" indent="-457200" eaLnBrk="1" hangingPunct="1">
                <a:buFont typeface="Arial"/>
                <a:buChar char="•"/>
                <a:defRPr/>
              </a:pPr>
              <a:r>
                <a:rPr lang="nl-BE" sz="2000">
                  <a:latin typeface="Arial" charset="0"/>
                  <a:ea typeface="ＭＳ Ｐゴシック" charset="0"/>
                  <a:cs typeface="ＭＳ Ｐゴシック" charset="0"/>
                </a:rPr>
                <a:t>Heeft dezelfde naam als het invoerbestand</a:t>
              </a:r>
            </a:p>
          </p:txBody>
        </p:sp>
        <p:sp>
          <p:nvSpPr>
            <p:cNvPr id="32779" name="TextBox 10">
              <a:extLst>
                <a:ext uri="{FF2B5EF4-FFF2-40B4-BE49-F238E27FC236}">
                  <a16:creationId xmlns:a16="http://schemas.microsoft.com/office/drawing/2014/main" id="{74F77EAF-D62C-4FD2-B235-5B1ED23BA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015" y="6012085"/>
              <a:ext cx="122325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nl-BE" altLang="nl-NL" sz="2800"/>
                <a:t>Engine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F01A843E-3152-4BE6-81DE-22053037F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Input en Output formaat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B5452A4-D513-4071-9907-27561DCCD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448300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Input: INI-configuratiebestand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Eén </a:t>
            </a:r>
            <a:r>
              <a:rPr lang="nl-BE" altLang="nl-NL" err="1"/>
              <a:t>ini</a:t>
            </a:r>
            <a:r>
              <a:rPr lang="nl-BE" altLang="nl-NL"/>
              <a:t>-bestand per te genereren image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Bestandsformaat door ons gespecifieerd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Indien niet vermeld in de opgave: formaat vrij te kiezen</a:t>
            </a:r>
          </a:p>
          <a:p>
            <a:pPr lvl="2"/>
            <a:r>
              <a:rPr lang="nl-BE" altLang="nl-NL"/>
              <a:t>Voorzie zélf de nodige configuratiebestanden</a:t>
            </a:r>
          </a:p>
          <a:p>
            <a:pPr lvl="2"/>
            <a:r>
              <a:rPr lang="nl-BE" altLang="nl-NL"/>
              <a:t>Geen configuratiebestand  == geen punten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/>
              </a:rPr>
              <a:t>Output: wegschrijven naar BMP-bestand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Kunnen worden geopend met zowat elke image viewer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C1981-6B93-4B4B-B876-F1BE9241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ECA4AE1D-415A-4434-A913-1E591ADC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E5CCF5C-572F-4B2F-AD4A-7CE043F2F0B5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6688858-EDB2-4CEF-9A45-921E258C0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Aanspreken van de Engine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1C0AF1FC-2A7F-4138-9E5B-549A75D31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Interface: engine.cc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Implementeert: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nl-BE" altLang="nl-NL" sz="2200" b="1">
                <a:solidFill>
                  <a:srgbClr val="7F0055"/>
                </a:solidFill>
                <a:latin typeface="Courier New"/>
                <a:ea typeface="ＭＳ Ｐゴシック"/>
              </a:rPr>
              <a:t>int </a:t>
            </a:r>
            <a:r>
              <a:rPr lang="nl-BE" altLang="nl-NL" sz="2200" b="1" err="1">
                <a:solidFill>
                  <a:schemeClr val="tx1"/>
                </a:solidFill>
                <a:latin typeface="Courier New"/>
                <a:ea typeface="ＭＳ Ｐゴシック"/>
              </a:rPr>
              <a:t>main</a:t>
            </a:r>
            <a:r>
              <a:rPr lang="nl-BE" altLang="nl-NL" sz="2200" b="1">
                <a:solidFill>
                  <a:schemeClr val="tx1"/>
                </a:solidFill>
                <a:latin typeface="Courier New"/>
                <a:ea typeface="ＭＳ Ｐゴシック"/>
              </a:rPr>
              <a:t>(</a:t>
            </a:r>
            <a:r>
              <a:rPr lang="nl-BE" altLang="nl-NL" sz="2200" b="1">
                <a:solidFill>
                  <a:srgbClr val="7F0055"/>
                </a:solidFill>
                <a:latin typeface="Courier New"/>
                <a:ea typeface="ＭＳ Ｐゴシック"/>
              </a:rPr>
              <a:t>int</a:t>
            </a:r>
            <a:r>
              <a:rPr lang="nl-BE" altLang="nl-NL" sz="2200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 sz="2200" err="1">
                <a:solidFill>
                  <a:schemeClr val="tx1"/>
                </a:solidFill>
                <a:latin typeface="Courier New"/>
                <a:ea typeface="ＭＳ Ｐゴシック"/>
              </a:rPr>
              <a:t>argc</a:t>
            </a:r>
            <a:r>
              <a:rPr lang="nl-BE" altLang="nl-NL" sz="2200">
                <a:solidFill>
                  <a:schemeClr val="tx1"/>
                </a:solidFill>
                <a:latin typeface="Courier New"/>
                <a:ea typeface="ＭＳ Ｐゴシック"/>
              </a:rPr>
              <a:t>, </a:t>
            </a:r>
            <a:r>
              <a:rPr lang="nl-BE" altLang="nl-NL" sz="2200" b="1" err="1">
                <a:solidFill>
                  <a:srgbClr val="7F0055"/>
                </a:solidFill>
                <a:latin typeface="Courier New"/>
                <a:ea typeface="ＭＳ Ｐゴシック"/>
              </a:rPr>
              <a:t>char</a:t>
            </a:r>
            <a:r>
              <a:rPr lang="nl-BE" altLang="nl-NL" sz="2200">
                <a:solidFill>
                  <a:schemeClr val="tx1"/>
                </a:solidFill>
                <a:latin typeface="Courier New"/>
                <a:ea typeface="ＭＳ Ｐゴシック"/>
              </a:rPr>
              <a:t>* </a:t>
            </a:r>
            <a:r>
              <a:rPr lang="nl-BE" altLang="nl-NL" sz="2200" err="1">
                <a:solidFill>
                  <a:schemeClr val="tx1"/>
                </a:solidFill>
                <a:latin typeface="Courier New"/>
                <a:ea typeface="ＭＳ Ｐゴシック"/>
              </a:rPr>
              <a:t>argv</a:t>
            </a:r>
            <a:r>
              <a:rPr lang="nl-BE" altLang="nl-NL" sz="2200">
                <a:solidFill>
                  <a:schemeClr val="tx1"/>
                </a:solidFill>
                <a:latin typeface="Courier New"/>
                <a:ea typeface="ＭＳ Ｐゴシック"/>
              </a:rPr>
              <a:t>[]</a:t>
            </a:r>
            <a:r>
              <a:rPr lang="nl-BE" altLang="nl-NL" sz="2200" b="1">
                <a:solidFill>
                  <a:schemeClr val="tx1"/>
                </a:solidFill>
                <a:latin typeface="Courier New"/>
                <a:ea typeface="ＭＳ Ｐゴシック"/>
              </a:rPr>
              <a:t>)</a:t>
            </a:r>
            <a:r>
              <a:rPr lang="nl-BE" altLang="nl-NL" sz="2200">
                <a:solidFill>
                  <a:schemeClr val="tx1"/>
                </a:solidFill>
                <a:latin typeface="Courier New"/>
                <a:ea typeface="ＭＳ Ｐゴシック"/>
              </a:rPr>
              <a:t>;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Zorgt voor:</a:t>
            </a:r>
          </a:p>
          <a:p>
            <a:pPr lvl="2"/>
            <a:r>
              <a:rPr lang="nl-BE" altLang="nl-NL"/>
              <a:t>Het inlezen van INI-bestanden </a:t>
            </a:r>
          </a:p>
          <a:p>
            <a:pPr lvl="2"/>
            <a:r>
              <a:rPr lang="nl-BE" altLang="nl-NL"/>
              <a:t>Het wegschrijven van BMP-bestanden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Laat ons toe om </a:t>
            </a:r>
            <a:r>
              <a:rPr lang="nl-BE" altLang="nl-NL" b="1" i="1"/>
              <a:t>elke</a:t>
            </a:r>
            <a:r>
              <a:rPr lang="nl-BE" altLang="nl-NL"/>
              <a:t> engine op exact dezelfde manier te gebruiken</a:t>
            </a:r>
          </a:p>
          <a:p>
            <a:pPr lvl="1"/>
            <a:endParaRPr lang="nl-BE" altLang="nl-NL" sz="400"/>
          </a:p>
          <a:p>
            <a:pPr lvl="1"/>
            <a:r>
              <a:rPr lang="nl-BE" altLang="nl-NL"/>
              <a:t>Verplicht te gebruiken !!</a:t>
            </a:r>
          </a:p>
          <a:p>
            <a:pPr lvl="1"/>
            <a:endParaRPr lang="nl-BE" altLang="nl-NL" sz="400">
              <a:ea typeface="ＭＳ Ｐゴシック" panose="020B0600070205080204" pitchFamily="34" charset="-128"/>
            </a:endParaRPr>
          </a:p>
          <a:p>
            <a:pPr lvl="1"/>
            <a:r>
              <a:rPr lang="nl-BE" altLang="nl-NL">
                <a:ea typeface="ＭＳ Ｐゴシック"/>
              </a:rPr>
              <a:t>Pas enkel  </a:t>
            </a:r>
            <a:r>
              <a:rPr lang="nl-BE" altLang="nl-NL" b="1">
                <a:solidFill>
                  <a:schemeClr val="tx1"/>
                </a:solidFill>
                <a:latin typeface="Courier New"/>
                <a:ea typeface="ＭＳ Ｐゴシック"/>
              </a:rPr>
              <a:t>generate_img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>
                <a:ea typeface="ＭＳ Ｐゴシック"/>
              </a:rPr>
              <a:t>aan </a:t>
            </a:r>
          </a:p>
          <a:p>
            <a:pPr lvl="2"/>
            <a:r>
              <a:rPr lang="nl-BE" altLang="nl-NL">
                <a:ea typeface="ＭＳ Ｐゴシック"/>
              </a:rPr>
              <a:t>Schrijf zo veel mogelijk code in andere files</a:t>
            </a:r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6E34C-E5C3-DC46-BAFA-3C3A1C7F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D854AB5D-AF94-45B6-B562-3E1B4228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EAA312E6-7CE1-44CD-B9A4-A5266414D56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8F874582-3673-48C5-8321-7F3BED171A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Vereisten voor de inzendingen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ADC78BCD-7147-4BC5-98EE-A79353009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47700" y="923925"/>
            <a:ext cx="9034463" cy="5448300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Eén bestand </a:t>
            </a:r>
            <a:r>
              <a:rPr lang="nl-BE" altLang="nl-NL" b="0">
                <a:latin typeface="Courier New"/>
                <a:ea typeface="ＭＳ Ｐゴシック"/>
              </a:rPr>
              <a:t>s&lt;rolnummer&gt;.tar.gz </a:t>
            </a:r>
            <a:r>
              <a:rPr lang="nl-BE" altLang="nl-NL">
                <a:ea typeface="ＭＳ Ｐゴシック"/>
              </a:rPr>
              <a:t>met daarin:</a:t>
            </a:r>
          </a:p>
          <a:p>
            <a:pPr lvl="1"/>
            <a:r>
              <a:rPr lang="nl-BE" altLang="nl-NL"/>
              <a:t>Alle source-files die nodig zijn om de engine te compileren</a:t>
            </a:r>
          </a:p>
          <a:p>
            <a:pPr lvl="1"/>
            <a:r>
              <a:rPr lang="nl-BE" altLang="nl-NL"/>
              <a:t>Een </a:t>
            </a:r>
            <a:r>
              <a:rPr lang="nl-BE" altLang="en-US"/>
              <a:t>‘</a:t>
            </a:r>
            <a:r>
              <a:rPr lang="nl-BE" altLang="ja-JP">
                <a:latin typeface="Courier New"/>
              </a:rPr>
              <a:t>README</a:t>
            </a:r>
            <a:r>
              <a:rPr lang="nl-BE" altLang="en-US"/>
              <a:t>’</a:t>
            </a:r>
            <a:r>
              <a:rPr lang="nl-BE" altLang="ja-JP"/>
              <a:t>-bestand met een woordje uitleg</a:t>
            </a:r>
          </a:p>
          <a:p>
            <a:pPr lvl="1"/>
            <a:r>
              <a:rPr lang="nl-BE" altLang="nl-NL"/>
              <a:t>Eén </a:t>
            </a:r>
            <a:r>
              <a:rPr lang="nl-BE" altLang="nl-NL">
                <a:latin typeface="Courier New"/>
                <a:ea typeface="ＭＳ Ｐゴシック"/>
              </a:rPr>
              <a:t>CMakeLists.txt</a:t>
            </a:r>
            <a:r>
              <a:rPr lang="nl-BE" altLang="nl-NL"/>
              <a:t> om de engine mee te compileren</a:t>
            </a:r>
          </a:p>
          <a:p>
            <a:pPr lvl="2"/>
            <a:r>
              <a:rPr lang="nl-BE" altLang="nl-NL"/>
              <a:t>Moet in de root van het </a:t>
            </a:r>
            <a:r>
              <a:rPr lang="nl-BE" altLang="nl-NL">
                <a:latin typeface="Courier New"/>
              </a:rPr>
              <a:t>.tar.gz </a:t>
            </a:r>
            <a:r>
              <a:rPr lang="nl-BE" altLang="nl-NL"/>
              <a:t>bestand staan</a:t>
            </a:r>
          </a:p>
          <a:p>
            <a:pPr lvl="2"/>
            <a:r>
              <a:rPr lang="nl-BE" altLang="en-US"/>
              <a:t>“</a:t>
            </a:r>
            <a:r>
              <a:rPr lang="nl-BE" altLang="ja-JP">
                <a:latin typeface="Courier New"/>
              </a:rPr>
              <a:t>make</a:t>
            </a:r>
            <a:r>
              <a:rPr lang="nl-BE" altLang="en-US"/>
              <a:t>”</a:t>
            </a:r>
            <a:r>
              <a:rPr lang="nl-BE" altLang="ja-JP"/>
              <a:t> moet je engine compileren</a:t>
            </a:r>
          </a:p>
          <a:p>
            <a:pPr lvl="3"/>
            <a:r>
              <a:rPr lang="nl-BE" altLang="ja-JP"/>
              <a:t>De </a:t>
            </a:r>
            <a:r>
              <a:rPr lang="nl-BE" altLang="ja-JP" err="1"/>
              <a:t>executable</a:t>
            </a:r>
            <a:r>
              <a:rPr lang="nl-BE" altLang="ja-JP"/>
              <a:t> moet als naam “</a:t>
            </a:r>
            <a:r>
              <a:rPr lang="nl-BE" altLang="ja-JP">
                <a:latin typeface="Courier New"/>
              </a:rPr>
              <a:t>engine</a:t>
            </a:r>
            <a:r>
              <a:rPr lang="nl-BE" altLang="ja-JP"/>
              <a:t>” hebben en komt in dezelfde directory als waar de </a:t>
            </a:r>
            <a:r>
              <a:rPr lang="nl-BE" altLang="ja-JP">
                <a:latin typeface="Courier New"/>
                <a:ea typeface="ＭＳ Ｐゴシック"/>
              </a:rPr>
              <a:t>make</a:t>
            </a:r>
            <a:r>
              <a:rPr lang="nl-BE" altLang="ja-JP">
                <a:latin typeface="FreeSans"/>
                <a:ea typeface="ＭＳ Ｐゴシック"/>
              </a:rPr>
              <a:t> </a:t>
            </a:r>
            <a:r>
              <a:rPr lang="nl-BE" altLang="ja-JP">
                <a:ea typeface="ＭＳ Ｐゴシック"/>
              </a:rPr>
              <a:t>uitgevoerd </a:t>
            </a:r>
            <a:r>
              <a:rPr lang="nl-BE" altLang="ja-JP"/>
              <a:t>wordt</a:t>
            </a:r>
          </a:p>
          <a:p>
            <a:pPr lvl="2"/>
            <a:r>
              <a:rPr lang="nl-BE" altLang="nl-NL"/>
              <a:t>In </a:t>
            </a:r>
            <a:r>
              <a:rPr lang="nl-BE" altLang="nl-NL">
                <a:latin typeface="Courier New"/>
              </a:rPr>
              <a:t>utils.tar.gz</a:t>
            </a:r>
            <a:r>
              <a:rPr lang="nl-BE" altLang="nl-NL"/>
              <a:t> is een voorbeeld </a:t>
            </a:r>
            <a:r>
              <a:rPr lang="nl-BE" altLang="nl-NL">
                <a:latin typeface="Courier New"/>
              </a:rPr>
              <a:t>CMakeLists.txt</a:t>
            </a:r>
            <a:r>
              <a:rPr lang="nl-BE" altLang="nl-NL"/>
              <a:t> voorzien</a:t>
            </a:r>
          </a:p>
          <a:p>
            <a:pPr lvl="1"/>
            <a:r>
              <a:rPr lang="nl-BE" altLang="nl-NL" b="1"/>
              <a:t>Geen</a:t>
            </a:r>
            <a:r>
              <a:rPr lang="nl-BE" altLang="nl-NL"/>
              <a:t> </a:t>
            </a:r>
            <a:r>
              <a:rPr lang="nl-BE" altLang="nl-NL" err="1"/>
              <a:t>ini</a:t>
            </a:r>
            <a:r>
              <a:rPr lang="nl-BE" altLang="nl-NL"/>
              <a:t>-files behalve voor:</a:t>
            </a:r>
          </a:p>
          <a:p>
            <a:pPr lvl="2"/>
            <a:r>
              <a:rPr lang="nl-BE" altLang="nl-NL"/>
              <a:t>Opdrachten waar dit specifiek wordt gevraagd</a:t>
            </a:r>
          </a:p>
          <a:p>
            <a:pPr lvl="2"/>
            <a:r>
              <a:rPr lang="nl-BE" altLang="nl-NL"/>
              <a:t>Functionaliteit waarvoor geen inputformaat beschreven is</a:t>
            </a:r>
          </a:p>
          <a:p>
            <a:pPr lvl="3"/>
            <a:r>
              <a:rPr lang="nl-BE" altLang="nl-NL"/>
              <a:t>Voorzie in het </a:t>
            </a:r>
            <a:r>
              <a:rPr lang="nl-BE" altLang="en-US"/>
              <a:t>‘</a:t>
            </a:r>
            <a:r>
              <a:rPr lang="nl-BE" altLang="ja-JP">
                <a:latin typeface="Courier New"/>
              </a:rPr>
              <a:t>README</a:t>
            </a:r>
            <a:r>
              <a:rPr lang="nl-BE" altLang="en-US"/>
              <a:t>’</a:t>
            </a:r>
            <a:r>
              <a:rPr lang="nl-BE" altLang="ja-JP"/>
              <a:t>-bestand extra uitleg</a:t>
            </a:r>
          </a:p>
          <a:p>
            <a:pPr lvl="1"/>
            <a:r>
              <a:rPr lang="nl-BE" altLang="nl-NL" b="1"/>
              <a:t>Geen</a:t>
            </a:r>
            <a:r>
              <a:rPr lang="nl-BE" altLang="nl-NL"/>
              <a:t> gegenereerde images</a:t>
            </a:r>
          </a:p>
          <a:p>
            <a:pPr lvl="1"/>
            <a:r>
              <a:rPr lang="nl-BE" altLang="nl-NL" b="1"/>
              <a:t>Geen</a:t>
            </a:r>
            <a:r>
              <a:rPr lang="nl-BE" altLang="nl-NL"/>
              <a:t> externe </a:t>
            </a:r>
            <a:r>
              <a:rPr lang="nl-BE" altLang="nl-NL" err="1"/>
              <a:t>libraries</a:t>
            </a:r>
            <a:endParaRPr lang="nl-BE" altLang="nl-NL" b="1" err="1"/>
          </a:p>
          <a:p>
            <a:pPr lvl="1"/>
            <a:r>
              <a:rPr lang="nl-BE" altLang="nl-NL" b="1"/>
              <a:t>Geen</a:t>
            </a:r>
            <a:r>
              <a:rPr lang="nl-BE" altLang="nl-NL"/>
              <a:t> </a:t>
            </a:r>
            <a:r>
              <a:rPr lang="nl-BE" altLang="nl-NL" sz="2400"/>
              <a:t>.zip, .</a:t>
            </a:r>
            <a:r>
              <a:rPr lang="nl-BE" altLang="nl-NL" sz="2400" err="1"/>
              <a:t>rar</a:t>
            </a:r>
            <a:r>
              <a:rPr lang="nl-BE" altLang="nl-NL" sz="2400"/>
              <a:t>,… file</a:t>
            </a:r>
            <a:endParaRPr lang="nl-BE" altLang="nl-NL"/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758-F3AF-CE4B-9FD5-FDA377C7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0F5C27EC-EA53-488C-B1B8-B7A12254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2FB35F65-8CDE-4006-A5CC-EE27CA8F744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19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0034367-16A4-4E3F-BAAA-DD53088D5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Overzicht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BC7CF025-8500-43A8-BA30-871FC0C36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Praktische informatie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Vereisten voor de Grafische Engine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Voorziene functionaliteit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Tips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36638-BAC4-C84D-8D5B-CFE7C1AB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18436" name="Slide Number Placeholder 4">
            <a:extLst>
              <a:ext uri="{FF2B5EF4-FFF2-40B4-BE49-F238E27FC236}">
                <a16:creationId xmlns:a16="http://schemas.microsoft.com/office/drawing/2014/main" id="{46028CF8-E9CA-4CBF-B0D7-DD74B1D6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AFB9C74E-232E-43D1-A4C3-96AFE46BBE7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333BC1D4-EA29-4987-BB56-F6DC85395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vereisten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7D180-ACAB-4004-A4D5-6F0738726A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734050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Voor elke opgave:</a:t>
            </a:r>
          </a:p>
          <a:p>
            <a:pPr lvl="1"/>
            <a:r>
              <a:rPr lang="nl-BE" altLang="nl-NL"/>
              <a:t>Staat er een PDF-bestand op blackboard</a:t>
            </a:r>
          </a:p>
          <a:p>
            <a:pPr lvl="2"/>
            <a:r>
              <a:rPr lang="nl-BE" altLang="nl-NL"/>
              <a:t>Beschrijft </a:t>
            </a:r>
            <a:r>
              <a:rPr lang="nl-BE" altLang="nl-NL" i="1"/>
              <a:t>wat</a:t>
            </a:r>
            <a:r>
              <a:rPr lang="nl-BE" altLang="nl-NL"/>
              <a:t> je moet doen</a:t>
            </a:r>
          </a:p>
          <a:p>
            <a:pPr lvl="2"/>
            <a:r>
              <a:rPr lang="nl-BE" altLang="nl-NL"/>
              <a:t>Beschrijft het ini-bestandsformaat in detail</a:t>
            </a:r>
          </a:p>
          <a:p>
            <a:pPr lvl="2"/>
            <a:r>
              <a:rPr lang="nl-BE" altLang="nl-NL"/>
              <a:t>Aan dit document </a:t>
            </a:r>
            <a:r>
              <a:rPr lang="nl-BE" altLang="nl-NL" b="1"/>
              <a:t>moet</a:t>
            </a:r>
            <a:r>
              <a:rPr lang="nl-BE" altLang="nl-NL"/>
              <a:t> je je houden bij het implementeren van je engine !!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Wordt er een presentatie gegeven</a:t>
            </a:r>
          </a:p>
          <a:p>
            <a:pPr lvl="2"/>
            <a:r>
              <a:rPr lang="nl-BE" altLang="nl-NL"/>
              <a:t>Deze dient enkel om de opdracht te verduidelijken</a:t>
            </a:r>
          </a:p>
          <a:p>
            <a:pPr lvl="2"/>
            <a:r>
              <a:rPr lang="nl-BE" altLang="nl-NL"/>
              <a:t>Deze bevat meestal C++ code fragmenten</a:t>
            </a:r>
          </a:p>
          <a:p>
            <a:pPr lvl="3"/>
            <a:r>
              <a:rPr lang="nl-BE" altLang="nl-NL"/>
              <a:t>Deze dienen ter illustratie</a:t>
            </a:r>
          </a:p>
          <a:p>
            <a:pPr lvl="3"/>
            <a:r>
              <a:rPr lang="nl-BE" altLang="nl-NL"/>
              <a:t>Deze voldoen niet altijd aan de regels van de kunst</a:t>
            </a:r>
          </a:p>
          <a:p>
            <a:pPr lvl="3"/>
            <a:r>
              <a:rPr lang="nl-BE" altLang="nl-NL"/>
              <a:t>Je mag je hierop baseren als je dat nuttig vindt</a:t>
            </a:r>
          </a:p>
          <a:p>
            <a:pPr lvl="3"/>
            <a:r>
              <a:rPr lang="nl-BE" altLang="nl-NL"/>
              <a:t>Je bent </a:t>
            </a:r>
            <a:r>
              <a:rPr lang="nl-BE" altLang="nl-NL" b="1"/>
              <a:t>NIET</a:t>
            </a:r>
            <a:r>
              <a:rPr lang="nl-BE" altLang="nl-NL"/>
              <a:t> verplicht om de gegeven code-fragmenten te gebruiken</a:t>
            </a:r>
          </a:p>
          <a:p>
            <a:pPr lvl="2"/>
            <a:endParaRPr lang="nl-BE" altLang="nl-NL"/>
          </a:p>
          <a:p>
            <a:pPr lvl="2">
              <a:buFont typeface="Times New Roman" panose="02020603050405020304" pitchFamily="18" charset="0"/>
              <a:buNone/>
            </a:pPr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3521E-B461-6D44-9397-AEC96466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6868" name="Slide Number Placeholder 4">
            <a:extLst>
              <a:ext uri="{FF2B5EF4-FFF2-40B4-BE49-F238E27FC236}">
                <a16:creationId xmlns:a16="http://schemas.microsoft.com/office/drawing/2014/main" id="{B610712F-1E2A-492D-971E-EAD08140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D9C18C81-CDA3-4877-91B8-02BEB33DA85C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8B4AB-18D9-474F-B129-7FE182A9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3D-Lijntekeningen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id="{F614FB68-740F-464A-AFD1-AAE65714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0F10F18D-FC16-4A6C-8B03-04BD7F55908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37891" name="Title 9">
            <a:extLst>
              <a:ext uri="{FF2B5EF4-FFF2-40B4-BE49-F238E27FC236}">
                <a16:creationId xmlns:a16="http://schemas.microsoft.com/office/drawing/2014/main" id="{DAC4102B-C88C-4302-B28D-474E7E5CB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005138"/>
            <a:ext cx="8567737" cy="1501775"/>
          </a:xfrm>
        </p:spPr>
        <p:txBody>
          <a:bodyPr/>
          <a:lstStyle/>
          <a:p>
            <a:pPr algn="ctr"/>
            <a:r>
              <a:rPr lang="nl-BE" altLang="nl-NL" cap="none">
                <a:ea typeface="ＭＳ Ｐゴシック" panose="020B0600070205080204" pitchFamily="34" charset="-128"/>
              </a:rPr>
              <a:t>Voorziene functionaliteit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8A440D1E-3FCE-40DF-B7FB-78E75CAA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Voorziene functionaliteit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3250E777-6C05-45B0-B137-80DB0DEE8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448300"/>
          </a:xfrm>
        </p:spPr>
        <p:txBody>
          <a:bodyPr/>
          <a:lstStyle/>
          <a:p>
            <a:r>
              <a:rPr lang="nl-BE" altLang="nl-NL" sz="2000" b="0" err="1">
                <a:solidFill>
                  <a:schemeClr val="tx1"/>
                </a:solidFill>
                <a:latin typeface="Courier New"/>
                <a:ea typeface="ＭＳ Ｐゴシック"/>
              </a:rPr>
              <a:t>ini</a:t>
            </a:r>
            <a:r>
              <a:rPr lang="nl-BE" altLang="nl-NL" sz="2000" b="0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sz="2000" b="0" err="1">
                <a:solidFill>
                  <a:srgbClr val="005032"/>
                </a:solidFill>
                <a:latin typeface="Courier New"/>
                <a:ea typeface="ＭＳ Ｐゴシック"/>
              </a:rPr>
              <a:t>Configuration</a:t>
            </a:r>
          </a:p>
          <a:p>
            <a:pPr lvl="1"/>
            <a:r>
              <a:rPr lang="nl-BE" altLang="nl-NL" sz="1800"/>
              <a:t>Inlezen van INI-configuratiebestanden</a:t>
            </a:r>
          </a:p>
          <a:p>
            <a:r>
              <a:rPr lang="nl-BE" altLang="nl-NL" sz="2000" b="0" err="1">
                <a:solidFill>
                  <a:schemeClr val="tx1"/>
                </a:solidFill>
                <a:latin typeface="Courier New"/>
                <a:ea typeface="ＭＳ Ｐゴシック"/>
              </a:rPr>
              <a:t>img</a:t>
            </a:r>
            <a:r>
              <a:rPr lang="nl-BE" altLang="nl-NL" sz="2000" b="0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sz="2000" b="0" err="1">
                <a:solidFill>
                  <a:srgbClr val="005032"/>
                </a:solidFill>
                <a:latin typeface="Courier New"/>
                <a:ea typeface="ＭＳ Ｐゴシック"/>
              </a:rPr>
              <a:t>EasyImage</a:t>
            </a:r>
          </a:p>
          <a:p>
            <a:pPr lvl="1"/>
            <a:r>
              <a:rPr lang="nl-BE" altLang="nl-NL" sz="1800"/>
              <a:t>Eenvoudige Image Library</a:t>
            </a:r>
          </a:p>
          <a:p>
            <a:r>
              <a:rPr lang="nl-BE" altLang="nl-NL" sz="2000">
                <a:ea typeface="ＭＳ Ｐゴシック"/>
              </a:rPr>
              <a:t>engine.cc</a:t>
            </a:r>
          </a:p>
          <a:p>
            <a:pPr lvl="1"/>
            <a:r>
              <a:rPr lang="nl-BE" altLang="en-US" sz="1800"/>
              <a:t>‘</a:t>
            </a:r>
            <a:r>
              <a:rPr lang="nl-BE" altLang="nl-NL" sz="1800"/>
              <a:t>Standaard</a:t>
            </a:r>
            <a:r>
              <a:rPr lang="nl-BE" altLang="en-US" sz="1800"/>
              <a:t>’</a:t>
            </a:r>
            <a:r>
              <a:rPr lang="nl-BE" altLang="nl-NL" sz="1800"/>
              <a:t> interface voor het aanspreken van de grafische Engine</a:t>
            </a:r>
          </a:p>
          <a:p>
            <a:pPr lvl="1"/>
            <a:r>
              <a:rPr lang="nl-BE" altLang="nl-NL" sz="1800"/>
              <a:t>Verplicht te gebruiken</a:t>
            </a:r>
          </a:p>
          <a:p>
            <a:r>
              <a:rPr lang="nl-BE" altLang="nl-NL" sz="2000" b="0" err="1">
                <a:solidFill>
                  <a:schemeClr val="tx1"/>
                </a:solidFill>
                <a:latin typeface="Courier New"/>
                <a:ea typeface="ＭＳ Ｐゴシック"/>
              </a:rPr>
              <a:t>LParser</a:t>
            </a:r>
            <a:r>
              <a:rPr lang="nl-BE" altLang="nl-NL" sz="2000" b="0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sz="2000" b="0">
                <a:solidFill>
                  <a:srgbClr val="005032"/>
                </a:solidFill>
                <a:latin typeface="Courier New"/>
                <a:ea typeface="ＭＳ Ｐゴシック"/>
              </a:rPr>
              <a:t>LSystem2D</a:t>
            </a:r>
          </a:p>
          <a:p>
            <a:pPr lvl="1"/>
            <a:r>
              <a:rPr lang="nl-BE" altLang="nl-NL" sz="1800"/>
              <a:t>Klasse om L-Systemen te parsen</a:t>
            </a:r>
            <a:br>
              <a:rPr lang="nl-BE" altLang="nl-NL" sz="1800"/>
            </a:br>
            <a:r>
              <a:rPr lang="nl-BE" altLang="nl-NL" sz="1800"/>
              <a:t>(wordt uitgelegd bij de opdracht 2D-Lsystemen)</a:t>
            </a:r>
          </a:p>
          <a:p>
            <a:r>
              <a:rPr lang="nl-BE" altLang="nl-NL" sz="2000" b="0">
                <a:solidFill>
                  <a:srgbClr val="005032"/>
                </a:solidFill>
                <a:latin typeface="Courier New"/>
                <a:ea typeface="ＭＳ Ｐゴシック"/>
              </a:rPr>
              <a:t>Matrix</a:t>
            </a:r>
            <a:r>
              <a:rPr lang="nl-BE" altLang="nl-NL" sz="2000">
                <a:ea typeface="ＭＳ Ｐゴシック"/>
              </a:rPr>
              <a:t> &amp; </a:t>
            </a:r>
            <a:r>
              <a:rPr lang="nl-BE" altLang="nl-NL" sz="2000" b="0">
                <a:solidFill>
                  <a:srgbClr val="005032"/>
                </a:solidFill>
                <a:latin typeface="Courier New"/>
                <a:ea typeface="ＭＳ Ｐゴシック"/>
              </a:rPr>
              <a:t>Vector3D</a:t>
            </a:r>
          </a:p>
          <a:p>
            <a:pPr lvl="1"/>
            <a:r>
              <a:rPr lang="nl-BE" altLang="nl-NL" sz="1800"/>
              <a:t>Eenvoudige maar krachtige Matrix Library</a:t>
            </a:r>
            <a:br>
              <a:rPr lang="nl-BE" altLang="nl-NL" sz="1800"/>
            </a:br>
            <a:r>
              <a:rPr lang="nl-BE" altLang="nl-NL" sz="1800"/>
              <a:t>(wordt uitgelegd bij de opdracht 3D Lijntekeningen)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D7A21-F67B-F947-AE43-C5C0A620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4787AB58-A04C-4C01-92F4-BCEE0B1A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FB55A4BE-E6B0-490B-9BBC-A7DB5A0AD74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603FD3DF-9914-4862-8652-9ADA556C6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FEE069F3-AC2E-4962-AA2E-E9FF9782D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376238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Voorbeeld configuratiebestand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C1C8-ACE9-8940-BFF5-986BA7EB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39940" name="Slide Number Placeholder 4">
            <a:extLst>
              <a:ext uri="{FF2B5EF4-FFF2-40B4-BE49-F238E27FC236}">
                <a16:creationId xmlns:a16="http://schemas.microsoft.com/office/drawing/2014/main" id="{D65B70D0-12ED-4C35-97BE-DA1AB157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53AD17E-5E26-4A19-AA58-6F48F695EB4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72853B8D-CFEF-43CD-9E65-29BFCF7A2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1779588"/>
            <a:ext cx="8664575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[DitIsEenSectie]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key = 1234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andereKey = 'Hello world!' </a:t>
            </a:r>
            <a:r>
              <a:rPr lang="nl-BE" altLang="nl-NL" sz="2400">
                <a:solidFill>
                  <a:srgbClr val="005032"/>
                </a:solidFill>
                <a:latin typeface="Courier New" panose="02070309020205020404" pitchFamily="49" charset="0"/>
              </a:rPr>
              <a:t>; Dit is commentaar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reeleWaarde = 3.14 </a:t>
            </a:r>
            <a:r>
              <a:rPr lang="nl-BE" altLang="nl-NL" sz="2400">
                <a:solidFill>
                  <a:srgbClr val="005032"/>
                </a:solidFill>
                <a:latin typeface="Courier New" panose="02070309020205020404" pitchFamily="49" charset="0"/>
              </a:rPr>
              <a:t>; pi</a:t>
            </a:r>
          </a:p>
          <a:p>
            <a:pPr eaLnBrk="1" hangingPunct="1"/>
            <a:endParaRPr lang="nl-BE" altLang="nl-NL" sz="2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[DitIsEenAndereSectie]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booleanWaarde = TRUE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stringWaarde = 'Dit is de waarde...'</a:t>
            </a:r>
            <a:endParaRPr lang="nl-BE" altLang="nl-NL" sz="2400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ookEenString = bla bla</a:t>
            </a:r>
          </a:p>
          <a:p>
            <a:pPr eaLnBrk="1" hangingPunct="1"/>
            <a:r>
              <a:rPr lang="nl-BE" altLang="nl-NL" sz="2400">
                <a:latin typeface="Courier New" panose="02070309020205020404" pitchFamily="49" charset="0"/>
              </a:rPr>
              <a:t>reeleTupleWaarde = (1.0, 5.0, 0.4)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0D4DC07D-5B6A-407C-A586-B04B76936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A40767CD-9674-4450-85A3-3D4FFD467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376863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Elk ini-bestand bevat </a:t>
            </a:r>
            <a:r>
              <a:rPr lang="nl-BE" altLang="nl-NL" i="1">
                <a:ea typeface="ＭＳ Ｐゴシック" panose="020B0600070205080204" pitchFamily="34" charset="-128"/>
              </a:rPr>
              <a:t>altijd</a:t>
            </a:r>
            <a:r>
              <a:rPr lang="nl-BE" altLang="nl-NL">
                <a:ea typeface="ＭＳ Ｐゴシック" panose="020B0600070205080204" pitchFamily="34" charset="-128"/>
              </a:rPr>
              <a:t> een sectie </a:t>
            </a:r>
            <a:r>
              <a:rPr lang="nl-BE" altLang="nl-NL" b="0">
                <a:latin typeface="Courier New" panose="02070309020205020404" pitchFamily="49" charset="0"/>
                <a:ea typeface="ＭＳ Ｐゴシック" panose="020B0600070205080204" pitchFamily="34" charset="-128"/>
              </a:rPr>
              <a:t>General</a:t>
            </a:r>
          </a:p>
          <a:p>
            <a:pPr lvl="1"/>
            <a:r>
              <a:rPr lang="nl-BE" altLang="nl-NL"/>
              <a:t>Deze sectie bevat </a:t>
            </a:r>
            <a:r>
              <a:rPr lang="nl-BE" altLang="nl-NL" i="1"/>
              <a:t>altijd </a:t>
            </a:r>
            <a:r>
              <a:rPr lang="nl-BE" altLang="nl-NL"/>
              <a:t>een waarde </a:t>
            </a:r>
            <a:r>
              <a:rPr lang="nl-BE" altLang="nl-NL">
                <a:latin typeface="Courier New" panose="02070309020205020404" pitchFamily="49" charset="0"/>
                <a:ea typeface="ＭＳ Ｐゴシック" panose="020B0600070205080204" pitchFamily="34" charset="-128"/>
              </a:rPr>
              <a:t>type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/>
              <a:t>	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[General]</a:t>
            </a:r>
            <a:b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type=</a:t>
            </a:r>
            <a:r>
              <a:rPr lang="nl-BE" altLang="en-US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“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&lt;type&gt;</a:t>
            </a:r>
            <a:r>
              <a:rPr lang="nl-BE" altLang="en-US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”</a:t>
            </a:r>
            <a:endParaRPr lang="nl-BE" altLang="nl-NL">
              <a:solidFill>
                <a:schemeClr val="tx1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Dient om onderscheid te maken tussen de verschillende opdrachten</a:t>
            </a:r>
          </a:p>
          <a:p>
            <a:endParaRPr lang="nl-BE" altLang="nl-NL" sz="1200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INI-bestanden worden ingelezen door de klasse </a:t>
            </a:r>
            <a:br>
              <a:rPr lang="nl-BE" altLang="nl-NL">
                <a:ea typeface="ＭＳ Ｐゴシック" panose="020B0600070205080204" pitchFamily="34" charset="-128"/>
              </a:rPr>
            </a:br>
            <a:r>
              <a:rPr lang="nl-BE" altLang="nl-NL">
                <a:ea typeface="ＭＳ Ｐゴシック" panose="020B0600070205080204" pitchFamily="34" charset="-128"/>
              </a:rPr>
              <a:t>	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</a:p>
          <a:p>
            <a:endParaRPr lang="nl-BE" altLang="nl-NL" sz="1200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Drie soorten methodes om parameters op te vragen:</a:t>
            </a:r>
          </a:p>
          <a:p>
            <a:pPr lvl="1"/>
            <a:r>
              <a:rPr lang="nl-BE" altLang="nl-NL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.as_&lt;type&gt;_or_die();</a:t>
            </a:r>
          </a:p>
          <a:p>
            <a:pPr lvl="1"/>
            <a:r>
              <a:rPr lang="nl-BE" altLang="nl-NL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.as_&lt;type&gt;_if_exists();</a:t>
            </a:r>
          </a:p>
          <a:p>
            <a:pPr lvl="1"/>
            <a:r>
              <a:rPr lang="nl-BE" altLang="nl-NL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.as_&lt;type&gt;_or_default();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F4446-3A59-6747-BAC8-A4CC62DB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0964" name="Slide Number Placeholder 4">
            <a:extLst>
              <a:ext uri="{FF2B5EF4-FFF2-40B4-BE49-F238E27FC236}">
                <a16:creationId xmlns:a16="http://schemas.microsoft.com/office/drawing/2014/main" id="{6DCBB91C-AAB8-4835-8D19-1784EAC9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A285F999-981F-4EDE-96DC-7C89E67377E9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E5F72895-2255-4DAA-8D23-93D534255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[][]</a:t>
            </a:r>
            <a:b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.as_&lt;type&gt;_or_die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nl-BE" altLang="nl-NL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AF4C651-CEE0-42CA-BB2A-D91ABE512A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090613"/>
          </a:xfrm>
        </p:spPr>
        <p:txBody>
          <a:bodyPr/>
          <a:lstStyle/>
          <a:p>
            <a:r>
              <a:rPr lang="nl-BE" altLang="nl-NL" sz="2000">
                <a:ea typeface="ＭＳ Ｐゴシック" panose="020B0600070205080204" pitchFamily="34" charset="-128"/>
              </a:rPr>
              <a:t>Voor waarden die in een geldige configuratie </a:t>
            </a:r>
            <a:r>
              <a:rPr lang="nl-BE" altLang="nl-NL" sz="2000" i="1">
                <a:ea typeface="ＭＳ Ｐゴシック" panose="020B0600070205080204" pitchFamily="34" charset="-128"/>
              </a:rPr>
              <a:t>moeten </a:t>
            </a:r>
            <a:r>
              <a:rPr lang="nl-BE" altLang="nl-NL" sz="2000">
                <a:ea typeface="ＭＳ Ｐゴシック" panose="020B0600070205080204" pitchFamily="34" charset="-128"/>
              </a:rPr>
              <a:t>voorkomen.</a:t>
            </a:r>
          </a:p>
          <a:p>
            <a:r>
              <a:rPr lang="nl-BE" altLang="nl-NL" sz="2000">
                <a:ea typeface="ＭＳ Ｐゴシック" panose="020B0600070205080204" pitchFamily="34" charset="-128"/>
              </a:rPr>
              <a:t>Als de waarde niet bestaat of een verkeerd type heeft, stopt het programma.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09438-1743-F646-B690-091F6CB5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1988" name="Slide Number Placeholder 4">
            <a:extLst>
              <a:ext uri="{FF2B5EF4-FFF2-40B4-BE49-F238E27FC236}">
                <a16:creationId xmlns:a16="http://schemas.microsoft.com/office/drawing/2014/main" id="{2BF4C940-D2F6-45EC-9B07-6F58B1A5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53BF378-F326-4A05-BAEA-DF7D43B4B353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F078153B-F079-4E3B-9EA6-FB39C8454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2493963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2000" b="1">
                <a:latin typeface="Courier New" panose="02070309020205020404" pitchFamily="49" charset="0"/>
              </a:rPr>
              <a:t> main</a:t>
            </a:r>
            <a:r>
              <a:rPr lang="nl-BE" altLang="nl-NL" sz="20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ifstream </a:t>
            </a:r>
            <a:r>
              <a:rPr lang="nl-BE" altLang="nl-NL" sz="2000">
                <a:latin typeface="Courier New" panose="02070309020205020404" pitchFamily="49" charset="0"/>
              </a:rPr>
              <a:t>fin(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"file.ini"</a:t>
            </a:r>
            <a:r>
              <a:rPr lang="nl-BE" altLang="nl-NL" sz="200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ini::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Configuration </a:t>
            </a:r>
            <a:r>
              <a:rPr lang="nl-BE" altLang="nl-NL" sz="2000">
                <a:latin typeface="Courier New" panose="02070309020205020404" pitchFamily="49" charset="0"/>
              </a:rPr>
              <a:t>conf(fin);</a:t>
            </a:r>
          </a:p>
          <a:p>
            <a:pPr eaLnBrk="1" hangingPunct="1"/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string </a:t>
            </a:r>
            <a:r>
              <a:rPr lang="nl-BE" altLang="nl-NL" sz="2000">
                <a:latin typeface="Courier New" panose="02070309020205020404" pitchFamily="49" charset="0"/>
              </a:rPr>
              <a:t>type=</a:t>
            </a:r>
            <a:br>
              <a:rPr lang="nl-BE" altLang="nl-NL" sz="2000">
                <a:latin typeface="Courier New" panose="02070309020205020404" pitchFamily="49" charset="0"/>
              </a:rPr>
            </a:br>
            <a:r>
              <a:rPr lang="nl-BE" altLang="nl-NL" sz="2000">
                <a:latin typeface="Courier New" panose="02070309020205020404" pitchFamily="49" charset="0"/>
              </a:rPr>
              <a:t>		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"General"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”Type"</a:t>
            </a:r>
            <a:r>
              <a:rPr lang="nl-BE" altLang="nl-NL" sz="2000">
                <a:latin typeface="Courier New" panose="02070309020205020404" pitchFamily="49" charset="0"/>
              </a:rPr>
              <a:t>].as_string_or_die();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 </a:t>
            </a:r>
            <a:r>
              <a:rPr lang="nl-BE" altLang="nl-NL" sz="2000">
                <a:latin typeface="Courier New" panose="02070309020205020404" pitchFamily="49" charset="0"/>
              </a:rPr>
              <a:t>intVal = </a:t>
            </a:r>
            <a:br>
              <a:rPr lang="nl-BE" altLang="nl-NL" sz="2000">
                <a:latin typeface="Courier New" panose="02070309020205020404" pitchFamily="49" charset="0"/>
              </a:rPr>
            </a:br>
            <a:r>
              <a:rPr lang="nl-BE" altLang="nl-NL" sz="2000">
                <a:latin typeface="Courier New" panose="02070309020205020404" pitchFamily="49" charset="0"/>
              </a:rPr>
              <a:t>		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"Section1"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"intVal"</a:t>
            </a:r>
            <a:r>
              <a:rPr lang="nl-BE" altLang="nl-NL" sz="2000">
                <a:latin typeface="Courier New" panose="02070309020205020404" pitchFamily="49" charset="0"/>
              </a:rPr>
              <a:t>].as_int_or_die();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nl-BE" altLang="nl-NL" sz="2000">
                <a:latin typeface="Courier New" panose="02070309020205020404" pitchFamily="49" charset="0"/>
              </a:rPr>
              <a:t>&lt;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2000">
                <a:latin typeface="Courier New" panose="02070309020205020404" pitchFamily="49" charset="0"/>
              </a:rPr>
              <a:t>&gt; doubleTuple = </a:t>
            </a:r>
            <a:br>
              <a:rPr lang="nl-BE" altLang="nl-NL" sz="2000">
                <a:latin typeface="Courier New" panose="02070309020205020404" pitchFamily="49" charset="0"/>
              </a:rPr>
            </a:br>
            <a:r>
              <a:rPr lang="nl-BE" altLang="nl-NL" sz="2000">
                <a:latin typeface="Courier New" panose="02070309020205020404" pitchFamily="49" charset="0"/>
              </a:rPr>
              <a:t>		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"Section1"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"tuple"</a:t>
            </a:r>
            <a:r>
              <a:rPr lang="nl-BE" altLang="nl-NL" sz="2000">
                <a:latin typeface="Courier New" panose="02070309020205020404" pitchFamily="49" charset="0"/>
              </a:rPr>
              <a:t>].as_double_tuple_or_die();</a:t>
            </a:r>
          </a:p>
          <a:p>
            <a:pPr eaLnBrk="1" hangingPunct="1"/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20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1990" name="TextBox 6">
            <a:extLst>
              <a:ext uri="{FF2B5EF4-FFF2-40B4-BE49-F238E27FC236}">
                <a16:creationId xmlns:a16="http://schemas.microsoft.com/office/drawing/2014/main" id="{4B1A0E00-89E7-427A-9F43-81A869EBD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2422525"/>
            <a:ext cx="2803525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[General]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Type="Hello World"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[Section1]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intVal = 1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tuple= (1, 3.14, 5)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E87EA4E7-5BB7-4D75-8B8C-A2FD3BD7C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[][]</a:t>
            </a:r>
            <a:b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.as_&lt;type&gt;_or_die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nl-BE" altLang="nl-NL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7D9B3527-A899-4E3C-BC65-23C9516F5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733550"/>
          </a:xfrm>
        </p:spPr>
        <p:txBody>
          <a:bodyPr/>
          <a:lstStyle/>
          <a:p>
            <a:r>
              <a:rPr lang="nl-BE" altLang="nl-NL" sz="2000">
                <a:ea typeface="ＭＳ Ｐゴシック" panose="020B0600070205080204" pitchFamily="34" charset="-128"/>
              </a:rPr>
              <a:t>Voor waarden die in een geldige configuratie </a:t>
            </a:r>
            <a:r>
              <a:rPr lang="nl-BE" altLang="nl-NL" sz="2000" i="1">
                <a:ea typeface="ＭＳ Ｐゴシック" panose="020B0600070205080204" pitchFamily="34" charset="-128"/>
              </a:rPr>
              <a:t>moeten </a:t>
            </a:r>
            <a:r>
              <a:rPr lang="nl-BE" altLang="nl-NL" sz="2000">
                <a:ea typeface="ＭＳ Ｐゴシック" panose="020B0600070205080204" pitchFamily="34" charset="-128"/>
              </a:rPr>
              <a:t>voorkomen.</a:t>
            </a:r>
          </a:p>
          <a:p>
            <a:r>
              <a:rPr lang="nl-BE" altLang="nl-NL" sz="2000">
                <a:ea typeface="ＭＳ Ｐゴシック" panose="020B0600070205080204" pitchFamily="34" charset="-128"/>
              </a:rPr>
              <a:t>Als de waarde niet bestaat of een verkeerd type heeft, stopt het programma.</a:t>
            </a:r>
          </a:p>
          <a:p>
            <a:r>
              <a:rPr lang="nl-BE" altLang="nl-NL" sz="2000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sz="2000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sz="200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2000">
                <a:ea typeface="ＭＳ Ｐゴシック" panose="020B0600070205080204" pitchFamily="34" charset="-128"/>
              </a:rPr>
              <a:t>kan zélf naar het juiste </a:t>
            </a:r>
            <a:br>
              <a:rPr lang="nl-BE" altLang="nl-NL" sz="2000">
                <a:ea typeface="ＭＳ Ｐゴシック" panose="020B0600070205080204" pitchFamily="34" charset="-128"/>
              </a:rPr>
            </a:br>
            <a:r>
              <a:rPr lang="nl-BE" altLang="nl-NL" sz="2000">
                <a:ea typeface="ＭＳ Ｐゴシック" panose="020B0600070205080204" pitchFamily="34" charset="-128"/>
              </a:rPr>
              <a:t>type casten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81A6CF-A100-9F4D-9766-D9FC31F3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3012" name="Slide Number Placeholder 4">
            <a:extLst>
              <a:ext uri="{FF2B5EF4-FFF2-40B4-BE49-F238E27FC236}">
                <a16:creationId xmlns:a16="http://schemas.microsoft.com/office/drawing/2014/main" id="{B02AE61B-4D15-4F19-A0D9-D89FD9B0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BAF80ED2-1579-482E-ABF9-FE33BBE462A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26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B6CA79CD-04F1-4598-B32C-FB054D66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159125"/>
            <a:ext cx="98980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2000" b="1">
                <a:latin typeface="Courier New" panose="02070309020205020404" pitchFamily="49" charset="0"/>
              </a:rPr>
              <a:t> main</a:t>
            </a:r>
            <a:r>
              <a:rPr lang="nl-BE" altLang="nl-NL" sz="20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ifstream </a:t>
            </a:r>
            <a:r>
              <a:rPr lang="nl-BE" altLang="nl-NL" sz="2000">
                <a:latin typeface="Courier New" panose="02070309020205020404" pitchFamily="49" charset="0"/>
              </a:rPr>
              <a:t>fin(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"file.ini"</a:t>
            </a:r>
            <a:r>
              <a:rPr lang="nl-BE" altLang="nl-NL" sz="200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ini::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Configuration </a:t>
            </a:r>
            <a:r>
              <a:rPr lang="nl-BE" altLang="nl-NL" sz="2000">
                <a:latin typeface="Courier New" panose="02070309020205020404" pitchFamily="49" charset="0"/>
              </a:rPr>
              <a:t>conf(fin);</a:t>
            </a:r>
          </a:p>
          <a:p>
            <a:pPr eaLnBrk="1" hangingPunct="1"/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string </a:t>
            </a:r>
            <a:r>
              <a:rPr lang="nl-BE" altLang="nl-NL" sz="2000">
                <a:latin typeface="Courier New" panose="02070309020205020404" pitchFamily="49" charset="0"/>
              </a:rPr>
              <a:t>type = 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"General"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”Type"</a:t>
            </a:r>
            <a:r>
              <a:rPr lang="nl-BE" altLang="nl-NL" sz="2000">
                <a:latin typeface="Courier New" panose="02070309020205020404" pitchFamily="49" charset="0"/>
              </a:rPr>
              <a:t>];</a:t>
            </a:r>
          </a:p>
          <a:p>
            <a:pPr eaLnBrk="1" hangingPunct="1"/>
            <a:r>
              <a:rPr lang="nl-BE" altLang="nl-NL" sz="2000" dirty="0">
                <a:latin typeface="Courier New"/>
                <a:ea typeface="ＭＳ Ｐゴシック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/>
                <a:ea typeface="ＭＳ Ｐゴシック"/>
              </a:rPr>
              <a:t>int </a:t>
            </a:r>
            <a:r>
              <a:rPr lang="nl-BE" altLang="nl-NL" sz="2000">
                <a:latin typeface="Courier New"/>
                <a:ea typeface="ＭＳ Ｐゴシック"/>
              </a:rPr>
              <a:t>intVal = conf[</a:t>
            </a:r>
            <a:r>
              <a:rPr lang="nl-BE" altLang="nl-NL" sz="2000">
                <a:solidFill>
                  <a:srgbClr val="1010C4"/>
                </a:solidFill>
                <a:latin typeface="Courier New"/>
                <a:ea typeface="ＭＳ Ｐゴシック"/>
              </a:rPr>
              <a:t>"Section1"</a:t>
            </a:r>
            <a:r>
              <a:rPr lang="nl-BE" altLang="nl-NL" sz="2000">
                <a:latin typeface="Courier New"/>
                <a:ea typeface="ＭＳ Ｐゴシック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/>
                <a:ea typeface="ＭＳ Ｐゴシック"/>
              </a:rPr>
              <a:t>"intVal"</a:t>
            </a:r>
            <a:r>
              <a:rPr lang="nl-BE" altLang="nl-NL" sz="2000">
                <a:latin typeface="Courier New"/>
                <a:ea typeface="ＭＳ Ｐゴシック"/>
              </a:rPr>
              <a:t>];</a:t>
            </a:r>
          </a:p>
          <a:p>
            <a:pPr eaLnBrk="1" hangingPunct="1"/>
            <a:r>
              <a:rPr lang="nl-BE" altLang="nl-NL" sz="2000">
                <a:latin typeface="Courier New"/>
                <a:ea typeface="ＭＳ Ｐゴシック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/>
                <a:ea typeface="ＭＳ Ｐゴシック"/>
              </a:rPr>
              <a:t>vector</a:t>
            </a:r>
            <a:r>
              <a:rPr lang="nl-BE" altLang="nl-NL" sz="2000">
                <a:latin typeface="Courier New"/>
                <a:ea typeface="ＭＳ Ｐゴシック"/>
              </a:rPr>
              <a:t>&lt;</a:t>
            </a:r>
            <a:r>
              <a:rPr lang="nl-BE" altLang="nl-NL" sz="2000" b="1">
                <a:solidFill>
                  <a:srgbClr val="7F0055"/>
                </a:solidFill>
                <a:latin typeface="Courier New"/>
                <a:ea typeface="ＭＳ Ｐゴシック"/>
              </a:rPr>
              <a:t>double</a:t>
            </a:r>
            <a:r>
              <a:rPr lang="nl-BE" altLang="nl-NL" sz="2000">
                <a:latin typeface="Courier New"/>
                <a:ea typeface="ＭＳ Ｐゴシック"/>
              </a:rPr>
              <a:t>&gt; doubleTuple = conf[</a:t>
            </a:r>
            <a:r>
              <a:rPr lang="nl-BE" altLang="nl-NL" sz="2000">
                <a:solidFill>
                  <a:srgbClr val="1010C4"/>
                </a:solidFill>
                <a:latin typeface="Courier New"/>
                <a:ea typeface="ＭＳ Ｐゴシック"/>
              </a:rPr>
              <a:t>"Section1"</a:t>
            </a:r>
            <a:r>
              <a:rPr lang="nl-BE" altLang="nl-NL" sz="2000">
                <a:latin typeface="Courier New"/>
                <a:ea typeface="ＭＳ Ｐゴシック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/>
                <a:ea typeface="ＭＳ Ｐゴシック"/>
              </a:rPr>
              <a:t>"tuple"</a:t>
            </a:r>
            <a:r>
              <a:rPr lang="nl-BE" altLang="nl-NL" sz="2000">
                <a:latin typeface="Courier New"/>
                <a:ea typeface="ＭＳ Ｐゴシック"/>
              </a:rPr>
              <a:t>];</a:t>
            </a:r>
          </a:p>
          <a:p>
            <a:pPr eaLnBrk="1" hangingPunct="1"/>
            <a:r>
              <a:rPr lang="nl-BE" altLang="nl-NL" sz="2000" dirty="0">
                <a:latin typeface="Courier New"/>
                <a:ea typeface="ＭＳ Ｐゴシック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/>
                <a:ea typeface="ＭＳ Ｐゴシック"/>
              </a:rPr>
              <a:t>return</a:t>
            </a:r>
            <a:r>
              <a:rPr lang="nl-BE" altLang="nl-NL" sz="2000">
                <a:latin typeface="Courier New"/>
                <a:ea typeface="ＭＳ Ｐゴシック"/>
              </a:rPr>
              <a:t> 0;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14" name="TextBox 6">
            <a:extLst>
              <a:ext uri="{FF2B5EF4-FFF2-40B4-BE49-F238E27FC236}">
                <a16:creationId xmlns:a16="http://schemas.microsoft.com/office/drawing/2014/main" id="{50BCE430-E036-4DAB-9CCE-307A3ADE7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2422525"/>
            <a:ext cx="2803525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[General]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Type="Hello World"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[Section1]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intVal = 1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tuple= (1, 3.14, 5)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1E242714-219D-4BD3-BB11-A449C1B43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[][]</a:t>
            </a:r>
            <a:b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.as_&lt;type&gt;_if_exists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nl-BE" altLang="nl-NL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8D03BAD3-EBE6-4E6E-8882-37C31E516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733550"/>
          </a:xfrm>
        </p:spPr>
        <p:txBody>
          <a:bodyPr/>
          <a:lstStyle/>
          <a:p>
            <a:r>
              <a:rPr lang="nl-BE" altLang="nl-NL" sz="2000">
                <a:ea typeface="ＭＳ Ｐゴシック" panose="020B0600070205080204" pitchFamily="34" charset="-128"/>
              </a:rPr>
              <a:t>Voor waarden die niet per se aanwezig moeten zijn.</a:t>
            </a:r>
          </a:p>
          <a:p>
            <a:r>
              <a:rPr lang="nl-BE" altLang="nl-NL" sz="2000">
                <a:ea typeface="ＭＳ Ｐゴシック" panose="020B0600070205080204" pitchFamily="34" charset="-128"/>
              </a:rPr>
              <a:t>Waarde wordt opgeslagen in de opgegeven parameter</a:t>
            </a:r>
          </a:p>
          <a:p>
            <a:r>
              <a:rPr lang="nl-BE" altLang="nl-NL" sz="2000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bool</a:t>
            </a:r>
            <a:r>
              <a:rPr lang="nl-BE" altLang="nl-NL" sz="2000">
                <a:ea typeface="ＭＳ Ｐゴシック" panose="020B0600070205080204" pitchFamily="34" charset="-128"/>
              </a:rPr>
              <a:t> return waarde: geeft aan of de waarde bestaat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AC2E-A3E2-FF4D-8C57-B33EC3EF9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E5710409-34F3-40EE-A404-753B1DE6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CAAAC70-2C1E-46EB-B573-DD7F2B1DCEA2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8E1E55CB-B45F-46AE-ADDD-DF56B70DA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159125"/>
            <a:ext cx="989806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2000" b="1">
                <a:latin typeface="Courier New" panose="02070309020205020404" pitchFamily="49" charset="0"/>
              </a:rPr>
              <a:t> main</a:t>
            </a:r>
            <a:r>
              <a:rPr lang="nl-BE" altLang="nl-NL" sz="20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ifstream </a:t>
            </a:r>
            <a:r>
              <a:rPr lang="nl-BE" altLang="nl-NL" sz="2000">
                <a:latin typeface="Courier New" panose="02070309020205020404" pitchFamily="49" charset="0"/>
              </a:rPr>
              <a:t>fin(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"file.ini"</a:t>
            </a:r>
            <a:r>
              <a:rPr lang="nl-BE" altLang="nl-NL" sz="200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ini::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Configuration </a:t>
            </a:r>
            <a:r>
              <a:rPr lang="nl-BE" altLang="nl-NL" sz="2000">
                <a:latin typeface="Courier New" panose="02070309020205020404" pitchFamily="49" charset="0"/>
              </a:rPr>
              <a:t>conf(fin);</a:t>
            </a:r>
          </a:p>
          <a:p>
            <a:pPr eaLnBrk="1" hangingPunct="1"/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en-US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nl-NL" sz="2000">
                <a:latin typeface="Courier New" panose="02070309020205020404" pitchFamily="49" charset="0"/>
              </a:rPr>
              <a:t> intVal;</a:t>
            </a:r>
          </a:p>
          <a:p>
            <a:pPr eaLnBrk="1" hangingPunct="1"/>
            <a:r>
              <a:rPr lang="en-US" altLang="nl-NL" sz="2000">
                <a:latin typeface="Courier New" panose="02070309020205020404" pitchFamily="49" charset="0"/>
              </a:rPr>
              <a:t>	</a:t>
            </a:r>
            <a:r>
              <a:rPr lang="en-US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nl-NL" sz="2000">
                <a:latin typeface="Courier New" panose="02070309020205020404" pitchFamily="49" charset="0"/>
              </a:rPr>
              <a:t>(</a:t>
            </a:r>
            <a:r>
              <a:rPr lang="nl-BE" altLang="nl-NL" sz="2000">
                <a:latin typeface="Courier New" panose="02070309020205020404" pitchFamily="49" charset="0"/>
              </a:rPr>
              <a:t>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"Section1"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"intVal"</a:t>
            </a:r>
            <a:r>
              <a:rPr lang="nl-BE" altLang="nl-NL" sz="2000">
                <a:latin typeface="Courier New" panose="02070309020205020404" pitchFamily="49" charset="0"/>
              </a:rPr>
              <a:t>].</a:t>
            </a:r>
            <a:r>
              <a:rPr lang="en-US" altLang="nl-NL" sz="2000">
                <a:latin typeface="Courier New" panose="02070309020205020404" pitchFamily="49" charset="0"/>
              </a:rPr>
              <a:t>as_int_if_exists(intVal))</a:t>
            </a:r>
          </a:p>
          <a:p>
            <a:pPr eaLnBrk="1" hangingPunct="1"/>
            <a:r>
              <a:rPr lang="en-US" altLang="nl-NL" sz="20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en-US" altLang="nl-NL" sz="2000">
                <a:latin typeface="Courier New" panose="02070309020205020404" pitchFamily="49" charset="0"/>
              </a:rPr>
              <a:t>		</a:t>
            </a:r>
            <a:r>
              <a:rPr lang="en-US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//do something useful here</a:t>
            </a:r>
          </a:p>
          <a:p>
            <a:pPr eaLnBrk="1" hangingPunct="1"/>
            <a:r>
              <a:rPr lang="en-US" altLang="nl-NL" sz="2000">
                <a:latin typeface="Courier New" panose="02070309020205020404" pitchFamily="49" charset="0"/>
              </a:rPr>
              <a:t>	}</a:t>
            </a:r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20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38" name="TextBox 6">
            <a:extLst>
              <a:ext uri="{FF2B5EF4-FFF2-40B4-BE49-F238E27FC236}">
                <a16:creationId xmlns:a16="http://schemas.microsoft.com/office/drawing/2014/main" id="{027CC10E-63BB-40EB-BA7F-4ACCED2F4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2422525"/>
            <a:ext cx="2803525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[General]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Type="Hello World"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[Section1]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intVal = 1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tuple= (1, 3.14, 5)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616A4BD9-F2FA-472D-8E80-F80B997E0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ini::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[][]</a:t>
            </a:r>
            <a:b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.as_&lt;type&gt;_or_default</a:t>
            </a:r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  <a:endParaRPr lang="nl-BE" altLang="nl-NL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DC6D06A6-530E-4B0C-B097-5603701C6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733550"/>
          </a:xfrm>
        </p:spPr>
        <p:txBody>
          <a:bodyPr/>
          <a:lstStyle/>
          <a:p>
            <a:r>
              <a:rPr lang="nl-BE" altLang="nl-NL" sz="2000">
                <a:ea typeface="ＭＳ Ｐゴシック" panose="020B0600070205080204" pitchFamily="34" charset="-128"/>
              </a:rPr>
              <a:t>Voor waarden die niet per se aanwezig moeten zijn.</a:t>
            </a:r>
          </a:p>
          <a:p>
            <a:r>
              <a:rPr lang="nl-BE" altLang="nl-NL" sz="2000">
                <a:ea typeface="ＭＳ Ｐゴシック" panose="020B0600070205080204" pitchFamily="34" charset="-128"/>
              </a:rPr>
              <a:t>Als de waarde niet bestaat, wordt een </a:t>
            </a:r>
            <a:r>
              <a:rPr lang="nl-BE" altLang="nl-NL" sz="2000" i="1">
                <a:ea typeface="ＭＳ Ｐゴシック" panose="020B0600070205080204" pitchFamily="34" charset="-128"/>
              </a:rPr>
              <a:t>default</a:t>
            </a:r>
            <a:r>
              <a:rPr lang="nl-BE" altLang="nl-NL" sz="2000">
                <a:ea typeface="ＭＳ Ｐゴシック" panose="020B0600070205080204" pitchFamily="34" charset="-128"/>
              </a:rPr>
              <a:t> waarde teruggegeven.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B98E8-232B-B54A-85E7-F8B463C5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5060" name="Slide Number Placeholder 4">
            <a:extLst>
              <a:ext uri="{FF2B5EF4-FFF2-40B4-BE49-F238E27FC236}">
                <a16:creationId xmlns:a16="http://schemas.microsoft.com/office/drawing/2014/main" id="{DCD29C34-ED77-4B4C-9F0F-4D0DEDC6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FF5B4EC3-929D-471F-BE86-8B0B68B4F82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9D4CDC3-04CF-44BE-93E3-5B2BB7B74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3159125"/>
            <a:ext cx="989806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2000" b="1">
                <a:latin typeface="Courier New" panose="02070309020205020404" pitchFamily="49" charset="0"/>
              </a:rPr>
              <a:t> main</a:t>
            </a:r>
            <a:r>
              <a:rPr lang="nl-BE" altLang="nl-NL" sz="20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std::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ifstream </a:t>
            </a:r>
            <a:r>
              <a:rPr lang="nl-BE" altLang="nl-NL" sz="2000">
                <a:latin typeface="Courier New" panose="02070309020205020404" pitchFamily="49" charset="0"/>
              </a:rPr>
              <a:t>fin(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"file.ini"</a:t>
            </a:r>
            <a:r>
              <a:rPr lang="nl-BE" altLang="nl-NL" sz="2000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ini::</a:t>
            </a:r>
            <a:r>
              <a:rPr lang="nl-BE" altLang="nl-NL" sz="2000">
                <a:solidFill>
                  <a:srgbClr val="005032"/>
                </a:solidFill>
                <a:latin typeface="Courier New" panose="02070309020205020404" pitchFamily="49" charset="0"/>
              </a:rPr>
              <a:t>Configuration </a:t>
            </a:r>
            <a:r>
              <a:rPr lang="nl-BE" altLang="nl-NL" sz="2000">
                <a:latin typeface="Courier New" panose="02070309020205020404" pitchFamily="49" charset="0"/>
              </a:rPr>
              <a:t>conf(fin);</a:t>
            </a:r>
          </a:p>
          <a:p>
            <a:pPr eaLnBrk="1" hangingPunct="1"/>
            <a:endParaRPr lang="nl-BE" altLang="nl-NL" sz="20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 int </a:t>
            </a:r>
            <a:r>
              <a:rPr lang="nl-BE" altLang="nl-NL" sz="2000">
                <a:latin typeface="Courier New" panose="02070309020205020404" pitchFamily="49" charset="0"/>
              </a:rPr>
              <a:t>intVal = 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	conf[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"Section4"</a:t>
            </a:r>
            <a:r>
              <a:rPr lang="nl-BE" altLang="nl-NL" sz="2000">
                <a:latin typeface="Courier New" panose="02070309020205020404" pitchFamily="49" charset="0"/>
              </a:rPr>
              <a:t>][</a:t>
            </a:r>
            <a:r>
              <a:rPr lang="nl-BE" altLang="nl-NL" sz="2000">
                <a:solidFill>
                  <a:srgbClr val="1010C4"/>
                </a:solidFill>
                <a:latin typeface="Courier New" panose="02070309020205020404" pitchFamily="49" charset="0"/>
              </a:rPr>
              <a:t>"blabla"</a:t>
            </a:r>
            <a:r>
              <a:rPr lang="nl-BE" altLang="nl-NL" sz="2000">
                <a:latin typeface="Courier New" panose="02070309020205020404" pitchFamily="49" charset="0"/>
              </a:rPr>
              <a:t>].as_int_or_default(0); 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	</a:t>
            </a:r>
            <a:r>
              <a:rPr lang="nl-BE" altLang="nl-NL" sz="20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20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20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62" name="TextBox 6">
            <a:extLst>
              <a:ext uri="{FF2B5EF4-FFF2-40B4-BE49-F238E27FC236}">
                <a16:creationId xmlns:a16="http://schemas.microsoft.com/office/drawing/2014/main" id="{F5CC987A-98B6-4109-8574-BE0B2A699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0" y="2422525"/>
            <a:ext cx="2803525" cy="1508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[General]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type="Hello World"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[Section1]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intVal = 1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tuple= (1, 3.14, 5)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A0DC3809-7011-4F39-9F53-0730FD4C3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95D6898-AA38-4C36-BD62-F00EE7917C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19113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methodes: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5D04B-F3D6-204D-8186-C90E4F7C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6084" name="Slide Number Placeholder 4">
            <a:extLst>
              <a:ext uri="{FF2B5EF4-FFF2-40B4-BE49-F238E27FC236}">
                <a16:creationId xmlns:a16="http://schemas.microsoft.com/office/drawing/2014/main" id="{378F20BA-DD9C-4662-9182-9B09B5D0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791D1C6B-9C0C-4D0B-B4CB-6C75C10CBDA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29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6085" name="TextBox 5">
            <a:extLst>
              <a:ext uri="{FF2B5EF4-FFF2-40B4-BE49-F238E27FC236}">
                <a16:creationId xmlns:a16="http://schemas.microsoft.com/office/drawing/2014/main" id="{2BD344FA-990A-41E6-AF5C-8150E3C12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651000"/>
            <a:ext cx="8812212" cy="590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class</a:t>
            </a:r>
            <a:r>
              <a:rPr lang="en-US" altLang="nl-NL" dirty="0">
                <a:latin typeface="Courier New"/>
                <a:ea typeface="ＭＳ Ｐゴシック"/>
              </a:rPr>
              <a:t> </a:t>
            </a:r>
            <a:r>
              <a:rPr lang="en-US" altLang="nl-NL">
                <a:solidFill>
                  <a:srgbClr val="005032"/>
                </a:solidFill>
                <a:latin typeface="Courier New"/>
                <a:ea typeface="ＭＳ Ｐゴシック"/>
              </a:rPr>
              <a:t>EasyImage </a:t>
            </a:r>
            <a:r>
              <a:rPr lang="en-US" altLang="nl-NL">
                <a:latin typeface="Courier New"/>
                <a:ea typeface="ＭＳ Ｐゴシック"/>
              </a:rPr>
              <a:t>{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public</a:t>
            </a:r>
            <a:r>
              <a:rPr lang="en-US" altLang="nl-NL" b="1">
                <a:latin typeface="Courier New"/>
                <a:ea typeface="ＭＳ Ｐゴシック"/>
              </a:rPr>
              <a:t>: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  <a:r>
              <a:rPr lang="en-US" altLang="nl-NL" b="1" dirty="0">
                <a:latin typeface="Courier New"/>
                <a:ea typeface="ＭＳ Ｐゴシック"/>
              </a:rPr>
              <a:t>EasyImage </a:t>
            </a:r>
            <a:r>
              <a:rPr lang="en-US" altLang="nl-NL" dirty="0">
                <a:latin typeface="Courier New"/>
                <a:ea typeface="ＭＳ Ｐゴシック"/>
              </a:rPr>
              <a:t>(</a:t>
            </a:r>
            <a:r>
              <a:rPr lang="en-US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 dirty="0">
                <a:latin typeface="Courier New"/>
                <a:ea typeface="ＭＳ Ｐゴシック"/>
              </a:rPr>
              <a:t> width, </a:t>
            </a:r>
            <a:r>
              <a:rPr lang="en-US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 dirty="0">
                <a:latin typeface="Courier New"/>
                <a:ea typeface="ＭＳ Ｐゴシック"/>
              </a:rPr>
              <a:t> height, </a:t>
            </a:r>
            <a:br>
              <a:rPr lang="en-US" altLang="nl-NL" dirty="0">
                <a:latin typeface="Courier New" panose="02070309020205020404" pitchFamily="49" charset="0"/>
              </a:rPr>
            </a:br>
            <a:r>
              <a:rPr lang="en-US" altLang="nl-NL" dirty="0">
                <a:latin typeface="Courier New"/>
                <a:ea typeface="ＭＳ Ｐゴシック"/>
              </a:rPr>
              <a:t>						</a:t>
            </a:r>
            <a:r>
              <a:rPr lang="en-US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Color</a:t>
            </a:r>
            <a:r>
              <a:rPr lang="en-US" altLang="nl-NL">
                <a:latin typeface="Courier New"/>
                <a:ea typeface="ＭＳ Ｐゴシック"/>
              </a:rPr>
              <a:t> bgColor = Color());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</a:p>
          <a:p>
            <a:pPr eaLnBrk="1" hangingPunct="1"/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		unsigned int</a:t>
            </a:r>
            <a:r>
              <a:rPr lang="en-US" altLang="nl-NL" dirty="0">
                <a:latin typeface="Courier New"/>
                <a:ea typeface="ＭＳ Ｐゴシック"/>
              </a:rPr>
              <a:t> </a:t>
            </a:r>
            <a:r>
              <a:rPr lang="en-US" altLang="nl-NL" b="1">
                <a:latin typeface="Courier New"/>
                <a:ea typeface="ＭＳ Ｐゴシック"/>
              </a:rPr>
              <a:t>get_width</a:t>
            </a:r>
            <a:r>
              <a:rPr lang="en-US" altLang="nl-NL">
                <a:latin typeface="Courier New"/>
                <a:ea typeface="ＭＳ Ｐゴシック"/>
              </a:rPr>
              <a:t>() 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const</a:t>
            </a:r>
            <a:r>
              <a:rPr lang="en-US" altLang="nl-NL">
                <a:latin typeface="Courier New"/>
                <a:ea typeface="ＭＳ Ｐゴシック"/>
              </a:rPr>
              <a:t>;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 dirty="0">
                <a:latin typeface="Courier New"/>
                <a:ea typeface="ＭＳ Ｐゴシック"/>
              </a:rPr>
              <a:t> </a:t>
            </a:r>
            <a:r>
              <a:rPr lang="en-US" altLang="nl-NL" b="1">
                <a:latin typeface="Courier New"/>
                <a:ea typeface="ＭＳ Ｐゴシック"/>
              </a:rPr>
              <a:t>get_height</a:t>
            </a:r>
            <a:r>
              <a:rPr lang="en-US" altLang="nl-NL">
                <a:latin typeface="Courier New"/>
                <a:ea typeface="ＭＳ Ｐゴシック"/>
              </a:rPr>
              <a:t>() 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const</a:t>
            </a:r>
            <a:r>
              <a:rPr lang="en-US" altLang="nl-NL">
                <a:latin typeface="Courier New"/>
                <a:ea typeface="ＭＳ Ｐゴシック"/>
              </a:rPr>
              <a:t>;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</a:p>
          <a:p>
            <a:pPr eaLnBrk="1" hangingPunct="1"/>
            <a:r>
              <a:rPr lang="en-US" altLang="nl-NL">
                <a:solidFill>
                  <a:srgbClr val="005032"/>
                </a:solidFill>
                <a:latin typeface="Courier New" panose="02070309020205020404" pitchFamily="49" charset="0"/>
              </a:rPr>
              <a:t>		// Function operator, This operator returns a reference </a:t>
            </a:r>
          </a:p>
          <a:p>
            <a:pPr eaLnBrk="1" hangingPunct="1"/>
            <a:r>
              <a:rPr lang="en-US" altLang="nl-NL">
                <a:solidFill>
                  <a:srgbClr val="005032"/>
                </a:solidFill>
                <a:latin typeface="Courier New"/>
                <a:ea typeface="ＭＳ Ｐゴシック"/>
              </a:rPr>
              <a:t>		// to a particular pixel of the image.</a:t>
            </a:r>
          </a:p>
          <a:p>
            <a:pPr eaLnBrk="1" hangingPunct="1"/>
            <a:r>
              <a:rPr lang="en-US" altLang="nl-NL">
                <a:latin typeface="Courier New" panose="02070309020205020404" pitchFamily="49" charset="0"/>
              </a:rPr>
              <a:t>		Color&amp; </a:t>
            </a:r>
            <a:r>
              <a:rPr lang="en-US" altLang="nl-NL" b="1">
                <a:latin typeface="Courier New" panose="02070309020205020404" pitchFamily="49" charset="0"/>
              </a:rPr>
              <a:t>operator()</a:t>
            </a:r>
            <a:r>
              <a:rPr lang="en-US" altLang="nl-NL">
                <a:latin typeface="Courier New" panose="02070309020205020404" pitchFamily="49" charset="0"/>
              </a:rPr>
              <a:t>(</a:t>
            </a:r>
            <a:r>
              <a:rPr lang="en-US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unsigned int</a:t>
            </a:r>
            <a:r>
              <a:rPr lang="en-US" altLang="nl-NL">
                <a:latin typeface="Courier New" panose="02070309020205020404" pitchFamily="49" charset="0"/>
              </a:rPr>
              <a:t> x, </a:t>
            </a:r>
            <a:r>
              <a:rPr lang="en-US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unsigned int</a:t>
            </a:r>
            <a:r>
              <a:rPr lang="en-US" altLang="nl-NL">
                <a:latin typeface="Courier New" panose="02070309020205020404" pitchFamily="49" charset="0"/>
              </a:rPr>
              <a:t> y);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</a:p>
          <a:p>
            <a:pPr eaLnBrk="1" hangingPunct="1"/>
            <a:r>
              <a:rPr lang="en-US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		</a:t>
            </a:r>
            <a:r>
              <a:rPr lang="en-US" altLang="nl-NL" b="1" dirty="0">
                <a:solidFill>
                  <a:srgbClr val="7F0055"/>
                </a:solidFill>
                <a:latin typeface="Courier New"/>
                <a:ea typeface="ＭＳ Ｐゴシック"/>
              </a:rPr>
              <a:t>void</a:t>
            </a:r>
            <a:r>
              <a:rPr lang="en-US" altLang="nl-NL" dirty="0">
                <a:latin typeface="Courier New"/>
                <a:ea typeface="ＭＳ Ｐゴシック"/>
              </a:rPr>
              <a:t> </a:t>
            </a:r>
            <a:r>
              <a:rPr lang="en-US" altLang="nl-NL" b="1" dirty="0">
                <a:latin typeface="Courier New"/>
                <a:ea typeface="ＭＳ Ｐゴシック"/>
              </a:rPr>
              <a:t>clear</a:t>
            </a:r>
            <a:r>
              <a:rPr lang="en-US" altLang="nl-NL" dirty="0">
                <a:latin typeface="Courier New"/>
                <a:ea typeface="ＭＳ Ｐゴシック"/>
              </a:rPr>
              <a:t>(</a:t>
            </a:r>
            <a:r>
              <a:rPr lang="en-US" altLang="nl-NL" dirty="0">
                <a:solidFill>
                  <a:srgbClr val="005032"/>
                </a:solidFill>
                <a:latin typeface="Courier New"/>
                <a:ea typeface="ＭＳ Ｐゴシック"/>
              </a:rPr>
              <a:t>Color</a:t>
            </a:r>
            <a:r>
              <a:rPr lang="en-US" altLang="nl-NL">
                <a:latin typeface="Courier New"/>
                <a:ea typeface="ＭＳ Ｐゴシック"/>
              </a:rPr>
              <a:t> bgColor = Color());</a:t>
            </a:r>
          </a:p>
          <a:p>
            <a:pPr eaLnBrk="1" hangingPunct="1"/>
            <a:endParaRPr lang="en-US" altLang="nl-NL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  <a:r>
              <a:rPr lang="en-US" altLang="nl-NL">
                <a:solidFill>
                  <a:srgbClr val="005032"/>
                </a:solidFill>
                <a:latin typeface="Courier New"/>
                <a:ea typeface="ＭＳ Ｐゴシック"/>
              </a:rPr>
              <a:t>// Draws a line from pixel (x0,y0) to pixel </a:t>
            </a:r>
            <a:endParaRPr lang="en-US" altLang="nl-NL">
              <a:solidFill>
                <a:srgbClr val="005032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nl-NL">
                <a:solidFill>
                  <a:srgbClr val="005032"/>
                </a:solidFill>
                <a:latin typeface="Courier New" panose="02070309020205020404" pitchFamily="49" charset="0"/>
              </a:rPr>
              <a:t>		// (x1,y1) in the specified color</a:t>
            </a:r>
          </a:p>
          <a:p>
            <a:pPr eaLnBrk="1" hangingPunct="1"/>
            <a:r>
              <a:rPr lang="en-US" altLang="nl-NL" dirty="0">
                <a:latin typeface="Courier New"/>
                <a:ea typeface="ＭＳ Ｐゴシック"/>
              </a:rPr>
              <a:t>		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void </a:t>
            </a:r>
            <a:r>
              <a:rPr lang="en-US" altLang="nl-NL" b="1">
                <a:latin typeface="Courier New"/>
                <a:ea typeface="ＭＳ Ｐゴシック"/>
              </a:rPr>
              <a:t>draw_line</a:t>
            </a:r>
            <a:r>
              <a:rPr lang="en-US" altLang="nl-NL">
                <a:latin typeface="Courier New"/>
                <a:ea typeface="ＭＳ Ｐゴシック"/>
              </a:rPr>
              <a:t>(	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>
                <a:latin typeface="Courier New"/>
                <a:ea typeface="ＭＳ Ｐゴシック"/>
              </a:rPr>
              <a:t> x0, 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>
                <a:latin typeface="Courier New"/>
                <a:ea typeface="ＭＳ Ｐゴシック"/>
              </a:rPr>
              <a:t> y0, </a:t>
            </a:r>
            <a:br>
              <a:rPr lang="en-US" altLang="nl-NL" dirty="0">
                <a:latin typeface="Courier New" panose="02070309020205020404" pitchFamily="49" charset="0"/>
              </a:rPr>
            </a:br>
            <a:r>
              <a:rPr lang="en-US" altLang="nl-NL" dirty="0">
                <a:latin typeface="Courier New"/>
                <a:ea typeface="ＭＳ Ｐゴシック"/>
              </a:rPr>
              <a:t>							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>
                <a:latin typeface="Courier New"/>
                <a:ea typeface="ＭＳ Ｐゴシック"/>
              </a:rPr>
              <a:t> x1, </a:t>
            </a:r>
            <a:r>
              <a:rPr lang="en-US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en-US" altLang="nl-NL">
                <a:latin typeface="Courier New"/>
                <a:ea typeface="ＭＳ Ｐゴシック"/>
              </a:rPr>
              <a:t> y1, </a:t>
            </a:r>
            <a:br>
              <a:rPr lang="en-US" altLang="nl-NL" dirty="0">
                <a:latin typeface="Courier New" panose="02070309020205020404" pitchFamily="49" charset="0"/>
              </a:rPr>
            </a:br>
            <a:r>
              <a:rPr lang="en-US" altLang="nl-NL" dirty="0">
                <a:latin typeface="Courier New"/>
                <a:ea typeface="ＭＳ Ｐゴシック"/>
              </a:rPr>
              <a:t>							</a:t>
            </a:r>
            <a:r>
              <a:rPr lang="en-US" altLang="nl-NL">
                <a:solidFill>
                  <a:srgbClr val="005032"/>
                </a:solidFill>
                <a:latin typeface="Courier New"/>
                <a:ea typeface="ＭＳ Ｐゴシック"/>
              </a:rPr>
              <a:t>Color</a:t>
            </a:r>
            <a:r>
              <a:rPr lang="en-US" altLang="nl-NL">
                <a:latin typeface="Courier New"/>
                <a:ea typeface="ＭＳ Ｐゴシック"/>
              </a:rPr>
              <a:t> color);</a:t>
            </a:r>
          </a:p>
          <a:p>
            <a:pPr eaLnBrk="1" hangingPunct="1"/>
            <a:r>
              <a:rPr lang="en-US" altLang="nl-NL">
                <a:latin typeface="Courier New" panose="02070309020205020404" pitchFamily="49" charset="0"/>
              </a:rPr>
              <a:t>};</a:t>
            </a:r>
          </a:p>
          <a:p>
            <a:pPr eaLnBrk="1" hangingPunct="1"/>
            <a:endParaRPr lang="nl-BE" altLang="nl-NL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EA602-2EDC-614F-865F-C04D9B55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3D-Lijntekeningen</a:t>
            </a:r>
          </a:p>
        </p:txBody>
      </p:sp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26D0F826-FC74-4BA9-A33A-8699619C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9CA96289-9D07-446E-B4BD-7105583321B9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19459" name="Title 9">
            <a:extLst>
              <a:ext uri="{FF2B5EF4-FFF2-40B4-BE49-F238E27FC236}">
                <a16:creationId xmlns:a16="http://schemas.microsoft.com/office/drawing/2014/main" id="{6DC8DF97-FC1E-4D59-81AD-7A2012520B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005138"/>
            <a:ext cx="8567737" cy="1501775"/>
          </a:xfrm>
        </p:spPr>
        <p:txBody>
          <a:bodyPr/>
          <a:lstStyle/>
          <a:p>
            <a:pPr algn="ctr"/>
            <a:r>
              <a:rPr lang="nl-BE" altLang="nl-NL" cap="none">
                <a:ea typeface="ＭＳ Ｐゴシック" panose="020B0600070205080204" pitchFamily="34" charset="-128"/>
              </a:rPr>
              <a:t>Praktische Informatie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94600379-CAED-48F4-8141-B3CF1F896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 b="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b="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33ECFB90-D1C2-4732-863B-1DF470495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376238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Voorbeeld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82C27-F6E1-E240-8902-BED210AD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7108" name="Slide Number Placeholder 4">
            <a:extLst>
              <a:ext uri="{FF2B5EF4-FFF2-40B4-BE49-F238E27FC236}">
                <a16:creationId xmlns:a16="http://schemas.microsoft.com/office/drawing/2014/main" id="{65891AD6-DC96-4E11-9B76-7D5344B4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F196D26B-5365-40C5-ABD2-D89C22CEBD70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3566427D-B0CC-46A3-BDE7-BA09121B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8150"/>
            <a:ext cx="838835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BE" altLang="nl-NL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&lt;iostream&gt;</a:t>
            </a:r>
          </a:p>
          <a:p>
            <a:pPr eaLnBrk="1" hangingPunct="1"/>
            <a:r>
              <a:rPr lang="nl-BE" altLang="nl-NL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&lt;fstream&gt;</a:t>
            </a:r>
          </a:p>
          <a:p>
            <a:pPr eaLnBrk="1" hangingPunct="1"/>
            <a:r>
              <a:rPr lang="nl-BE" altLang="nl-NL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en-US">
                <a:solidFill>
                  <a:srgbClr val="1010C4"/>
                </a:solidFill>
                <a:latin typeface="Courier New" panose="02070309020205020404" pitchFamily="49" charset="0"/>
              </a:rPr>
              <a:t>”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easy_image.h"</a:t>
            </a:r>
          </a:p>
          <a:p>
            <a:pPr eaLnBrk="1" hangingPunct="1"/>
            <a:endParaRPr lang="nl-BE" altLang="nl-NL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>
                <a:latin typeface="Courier New" panose="02070309020205020404" pitchFamily="49" charset="0"/>
              </a:rPr>
              <a:t> </a:t>
            </a:r>
            <a:r>
              <a:rPr lang="nl-BE" altLang="nl-NL" b="1">
                <a:latin typeface="Courier New" panose="02070309020205020404" pitchFamily="49" charset="0"/>
              </a:rPr>
              <a:t>main</a:t>
            </a:r>
            <a:r>
              <a:rPr lang="nl-BE" altLang="nl-NL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  img::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EasyImage</a:t>
            </a:r>
            <a:r>
              <a:rPr lang="nl-BE" altLang="nl-NL">
                <a:latin typeface="Courier New" panose="02070309020205020404" pitchFamily="49" charset="0"/>
              </a:rPr>
              <a:t> image(256,256);</a:t>
            </a:r>
          </a:p>
          <a:p>
            <a:pPr eaLnBrk="1" hangingPunct="1"/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 for</a:t>
            </a:r>
            <a:r>
              <a:rPr lang="nl-BE" altLang="nl-NL">
                <a:latin typeface="Courier New" panose="02070309020205020404" pitchFamily="49" charset="0"/>
              </a:rPr>
              <a:t>(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unsigned int</a:t>
            </a:r>
            <a:r>
              <a:rPr lang="nl-BE" altLang="nl-NL">
                <a:latin typeface="Courier New" panose="02070309020205020404" pitchFamily="49" charset="0"/>
              </a:rPr>
              <a:t> i = 0; i &lt; 256; i++)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>
                <a:latin typeface="Courier New" panose="02070309020205020404" pitchFamily="49" charset="0"/>
              </a:rPr>
              <a:t>(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unsigned int</a:t>
            </a:r>
            <a:r>
              <a:rPr lang="nl-BE" altLang="nl-NL">
                <a:latin typeface="Courier New" panose="02070309020205020404" pitchFamily="49" charset="0"/>
              </a:rPr>
              <a:t> j = 0; j &lt; 256; j++)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  image(i,j).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red</a:t>
            </a:r>
            <a:r>
              <a:rPr lang="nl-BE" altLang="nl-NL">
                <a:latin typeface="Courier New" panose="02070309020205020404" pitchFamily="49" charset="0"/>
              </a:rPr>
              <a:t> = i;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  image(i,j).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green</a:t>
            </a:r>
            <a:r>
              <a:rPr lang="nl-BE" altLang="nl-NL">
                <a:latin typeface="Courier New" panose="02070309020205020404" pitchFamily="49" charset="0"/>
              </a:rPr>
              <a:t> = j;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  image(i,j).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blue</a:t>
            </a:r>
            <a:r>
              <a:rPr lang="nl-BE" altLang="nl-NL">
                <a:latin typeface="Courier New" panose="02070309020205020404" pitchFamily="49" charset="0"/>
              </a:rPr>
              <a:t> = (i+j)%256;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  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ofstream</a:t>
            </a:r>
            <a:r>
              <a:rPr lang="nl-BE" altLang="nl-NL">
                <a:latin typeface="Courier New" panose="02070309020205020404" pitchFamily="49" charset="0"/>
              </a:rPr>
              <a:t> fout(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"out.bmp"</a:t>
            </a:r>
            <a:r>
              <a:rPr lang="nl-BE" altLang="nl-NL">
                <a:latin typeface="Courier New" panose="02070309020205020404" pitchFamily="49" charset="0"/>
              </a:rPr>
              <a:t>, std::</a:t>
            </a:r>
            <a:r>
              <a:rPr lang="nl-BE" altLang="nl-NL">
                <a:solidFill>
                  <a:srgbClr val="005032"/>
                </a:solidFill>
                <a:latin typeface="Courier New" panose="02070309020205020404" pitchFamily="49" charset="0"/>
              </a:rPr>
              <a:t>ios</a:t>
            </a:r>
            <a:r>
              <a:rPr lang="nl-BE" altLang="nl-NL">
                <a:latin typeface="Courier New" panose="02070309020205020404" pitchFamily="49" charset="0"/>
              </a:rPr>
              <a:t>::</a:t>
            </a:r>
            <a:r>
              <a:rPr lang="nl-BE" altLang="nl-NL">
                <a:solidFill>
                  <a:srgbClr val="1010C4"/>
                </a:solidFill>
                <a:latin typeface="Courier New" panose="02070309020205020404" pitchFamily="49" charset="0"/>
              </a:rPr>
              <a:t>binary</a:t>
            </a:r>
            <a:r>
              <a:rPr lang="nl-BE" altLang="nl-NL"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  fout &lt;&lt; image;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  fout.close();</a:t>
            </a:r>
          </a:p>
          <a:p>
            <a:pPr eaLnBrk="1" hangingPunct="1"/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</a:rPr>
              <a:t>  return</a:t>
            </a:r>
            <a:r>
              <a:rPr lang="nl-BE" altLang="nl-NL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7110" name="Picture 6" descr="easyimage.png">
            <a:extLst>
              <a:ext uri="{FF2B5EF4-FFF2-40B4-BE49-F238E27FC236}">
                <a16:creationId xmlns:a16="http://schemas.microsoft.com/office/drawing/2014/main" id="{D450B6B1-D278-495C-9645-EB49C511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1779588"/>
            <a:ext cx="3251200" cy="325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3C55979D-99B4-4203-A6D7-A9E748DD4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engine.cc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EE8C3A31-2D34-4608-98CE-9DB3C7A96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Interface tot de grafische engine</a:t>
            </a:r>
          </a:p>
          <a:p>
            <a:pPr lvl="1"/>
            <a:r>
              <a:rPr lang="nl-BE" altLang="nl-NL"/>
              <a:t>Wordt door ons gebruikt om meerdere images te genereren</a:t>
            </a:r>
          </a:p>
          <a:p>
            <a:pPr lvl="1"/>
            <a:r>
              <a:rPr lang="nl-BE" altLang="nl-NL"/>
              <a:t>Verplicht te gebruiken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Implementeer zélf de volgende functie:</a:t>
            </a:r>
          </a:p>
          <a:p>
            <a:pPr lvl="1"/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img::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EasyImage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nl-BE" altLang="nl-NL" sz="18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generate_image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</a:t>
            </a:r>
            <a:r>
              <a:rPr lang="nl-BE" altLang="nl-NL" sz="1800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const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ini::</a:t>
            </a:r>
            <a:r>
              <a:rPr lang="nl-BE" altLang="nl-NL" sz="1800">
                <a:solidFill>
                  <a:srgbClr val="005032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Configuration</a:t>
            </a:r>
            <a:r>
              <a:rPr lang="nl-BE" altLang="nl-NL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&amp;);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CEFC3-3F10-2A44-878B-A98152EC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48132" name="Slide Number Placeholder 4">
            <a:extLst>
              <a:ext uri="{FF2B5EF4-FFF2-40B4-BE49-F238E27FC236}">
                <a16:creationId xmlns:a16="http://schemas.microsoft.com/office/drawing/2014/main" id="{0CAE6A7B-C01D-46AA-B7C6-A44128B3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40EE589-45D6-48FE-B1C3-1B9C31A9F3C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A03B4-F261-A04E-BBEA-E2B0C167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3D-Lijntekeningen</a:t>
            </a:r>
          </a:p>
        </p:txBody>
      </p:sp>
      <p:sp>
        <p:nvSpPr>
          <p:cNvPr id="49154" name="Slide Number Placeholder 4">
            <a:extLst>
              <a:ext uri="{FF2B5EF4-FFF2-40B4-BE49-F238E27FC236}">
                <a16:creationId xmlns:a16="http://schemas.microsoft.com/office/drawing/2014/main" id="{A63E1483-2FAC-4E93-9F2F-6C011621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B7B4C68-4AF6-44AA-A42E-04BF2D08474F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49155" name="Title 9">
            <a:extLst>
              <a:ext uri="{FF2B5EF4-FFF2-40B4-BE49-F238E27FC236}">
                <a16:creationId xmlns:a16="http://schemas.microsoft.com/office/drawing/2014/main" id="{B9A8035C-09F3-4108-8B3D-00761951B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4063" y="3005138"/>
            <a:ext cx="8567737" cy="1501775"/>
          </a:xfrm>
        </p:spPr>
        <p:txBody>
          <a:bodyPr/>
          <a:lstStyle/>
          <a:p>
            <a:pPr algn="ctr"/>
            <a:r>
              <a:rPr lang="nl-BE" altLang="nl-NL" cap="none">
                <a:ea typeface="ＭＳ Ｐゴシック" panose="020B0600070205080204" pitchFamily="34" charset="-128"/>
              </a:rPr>
              <a:t>Tips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D395C591-8787-43BB-A451-8C0750E0E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Enkele nuttige tips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F1FD2780-66C7-4516-B7BA-11A8BAF347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Memory management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Gegevensstructuren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String manipulaties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Afronden van getallen</a:t>
            </a:r>
          </a:p>
          <a:p>
            <a:r>
              <a:rPr lang="nl-BE" altLang="nl-NL">
                <a:ea typeface="ＭＳ Ｐゴシック" panose="020B0600070205080204" pitchFamily="34" charset="-128"/>
              </a:rPr>
              <a:t>C++ Development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C++ Coding Style Guide</a:t>
            </a:r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Algemene misverstanden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3A0B9-A84C-8041-B9D3-92ED6481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6F21B23F-36F3-4F32-ADC2-77B7E529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F8BA183-66AA-4CBD-8298-E25C2DF4A3D4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98D04DA2-0052-464C-9997-832EAAC767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Geheugen management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B8B95731-E2C1-42DF-869C-45A8ED90F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688013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C++ heeft geen </a:t>
            </a:r>
            <a:r>
              <a:rPr lang="nl-BE" altLang="nl-NL" err="1">
                <a:ea typeface="ＭＳ Ｐゴシック"/>
              </a:rPr>
              <a:t>garbage</a:t>
            </a:r>
            <a:r>
              <a:rPr lang="nl-BE" altLang="nl-NL">
                <a:ea typeface="ＭＳ Ｐゴシック"/>
              </a:rPr>
              <a:t> collector (zoals Python)</a:t>
            </a:r>
          </a:p>
          <a:p>
            <a:pPr lvl="1">
              <a:buFont typeface="Times New Roman"/>
              <a:buChar char="–"/>
            </a:pPr>
            <a:r>
              <a:rPr lang="nl-BE" altLang="nl-NL"/>
              <a:t>Alles wat je zélf </a:t>
            </a:r>
            <a:r>
              <a:rPr lang="nl-BE" altLang="nl-NL" b="1" err="1">
                <a:solidFill>
                  <a:srgbClr val="7F0055"/>
                </a:solidFill>
                <a:latin typeface="Courier New"/>
                <a:ea typeface="ＭＳ Ｐゴシック"/>
              </a:rPr>
              <a:t>new</a:t>
            </a:r>
            <a:r>
              <a:rPr lang="nl-BE" altLang="en-US" err="1">
                <a:ea typeface="ＭＳ Ｐゴシック"/>
              </a:rPr>
              <a:t>t</a:t>
            </a:r>
            <a:r>
              <a:rPr lang="nl-BE" altLang="nl-NL">
                <a:ea typeface="ＭＳ Ｐゴシック"/>
              </a:rPr>
              <a:t> moet je zélf </a:t>
            </a:r>
            <a:r>
              <a:rPr lang="nl-BE" altLang="nl-NL" b="1">
                <a:solidFill>
                  <a:srgbClr val="7F0055"/>
                </a:solidFill>
                <a:latin typeface="Courier New"/>
                <a:ea typeface="ＭＳ Ｐゴシック"/>
              </a:rPr>
              <a:t>delete</a:t>
            </a:r>
            <a:r>
              <a:rPr lang="nl-BE" altLang="nl-NL"/>
              <a:t>n</a:t>
            </a:r>
          </a:p>
          <a:p>
            <a:pPr lvl="1"/>
            <a:r>
              <a:rPr lang="nl-BE" altLang="nl-NL"/>
              <a:t>Pas op voor memory </a:t>
            </a:r>
            <a:r>
              <a:rPr lang="nl-BE" altLang="nl-NL" err="1"/>
              <a:t>leaks</a:t>
            </a:r>
            <a:endParaRPr lang="nl-BE" altLang="nl-NL"/>
          </a:p>
          <a:p>
            <a:pPr lvl="2"/>
            <a:r>
              <a:rPr lang="nl-BE" altLang="nl-NL"/>
              <a:t>Beperkte hoeveelheid geheugen</a:t>
            </a:r>
          </a:p>
          <a:p>
            <a:pPr lvl="2"/>
            <a:r>
              <a:rPr lang="nl-BE" altLang="nl-NL"/>
              <a:t>Gebruik </a:t>
            </a:r>
            <a:r>
              <a:rPr lang="nl-BE" altLang="nl-NL">
                <a:latin typeface="Courier New"/>
                <a:ea typeface="ＭＳ Ｐゴシック"/>
              </a:rPr>
              <a:t>valgrind</a:t>
            </a:r>
            <a:r>
              <a:rPr lang="nl-BE" altLang="nl-NL"/>
              <a:t> om memory </a:t>
            </a:r>
            <a:r>
              <a:rPr lang="nl-BE" altLang="nl-NL" err="1"/>
              <a:t>leaks</a:t>
            </a:r>
            <a:r>
              <a:rPr lang="nl-BE" altLang="nl-NL"/>
              <a:t> te vinden</a:t>
            </a:r>
          </a:p>
          <a:p>
            <a:pPr lvl="1"/>
            <a:r>
              <a:rPr lang="nl-BE" altLang="nl-NL"/>
              <a:t>Gebruik smart pointers</a:t>
            </a:r>
          </a:p>
          <a:p>
            <a:r>
              <a:rPr lang="nl-BE" altLang="nl-NL">
                <a:ea typeface="ＭＳ Ｐゴシック"/>
              </a:rPr>
              <a:t>Pas op met het doorgeven van argumenten:</a:t>
            </a:r>
          </a:p>
          <a:p>
            <a:pPr lvl="1"/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World3D</a:t>
            </a:r>
            <a:r>
              <a:rPr lang="nl-BE" altLang="nl-NL"/>
              <a:t>: +- 500 MB groot</a:t>
            </a:r>
          </a:p>
          <a:p>
            <a:pPr lvl="1"/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img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err="1">
                <a:solidFill>
                  <a:srgbClr val="005032"/>
                </a:solidFill>
                <a:latin typeface="Courier New"/>
                <a:ea typeface="ＭＳ Ｐゴシック"/>
              </a:rPr>
              <a:t>EasyImage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render_image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(</a:t>
            </a:r>
            <a:r>
              <a:rPr lang="nl-BE" altLang="nl-NL" b="1" err="1">
                <a:solidFill>
                  <a:srgbClr val="7F0055"/>
                </a:solidFill>
                <a:latin typeface="Courier New"/>
                <a:ea typeface="ＭＳ Ｐゴシック"/>
              </a:rPr>
              <a:t>const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World3D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fig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);</a:t>
            </a:r>
          </a:p>
          <a:p>
            <a:pPr lvl="2"/>
            <a:r>
              <a:rPr lang="nl-BE" altLang="nl-NL"/>
              <a:t>De datastructuur wordt gekopieerd bij het oproepen van de functie</a:t>
            </a:r>
          </a:p>
          <a:p>
            <a:pPr lvl="3"/>
            <a:r>
              <a:rPr lang="nl-BE" altLang="nl-NL"/>
              <a:t>Bij elke oproep: 500MB extra geheugen nodig</a:t>
            </a:r>
          </a:p>
          <a:p>
            <a:pPr lvl="1"/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img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err="1">
                <a:solidFill>
                  <a:srgbClr val="005032"/>
                </a:solidFill>
                <a:latin typeface="Courier New"/>
                <a:ea typeface="ＭＳ Ｐゴシック"/>
              </a:rPr>
              <a:t>EasyImage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render_image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(</a:t>
            </a:r>
            <a:r>
              <a:rPr lang="nl-BE" altLang="nl-NL" b="1" err="1">
                <a:solidFill>
                  <a:srgbClr val="7F0055"/>
                </a:solidFill>
                <a:latin typeface="Courier New"/>
                <a:ea typeface="ＭＳ Ｐゴシック"/>
              </a:rPr>
              <a:t>const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World3D </a:t>
            </a:r>
            <a:r>
              <a:rPr lang="nl-BE" altLang="nl-NL" b="1">
                <a:solidFill>
                  <a:schemeClr val="tx1"/>
                </a:solidFill>
                <a:latin typeface="Courier New"/>
                <a:ea typeface="ＭＳ Ｐゴシック"/>
              </a:rPr>
              <a:t>&amp;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fig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);</a:t>
            </a:r>
          </a:p>
          <a:p>
            <a:pPr lvl="2"/>
            <a:r>
              <a:rPr lang="nl-BE" altLang="nl-NL"/>
              <a:t>De functie gebruikt de originele datastructuur</a:t>
            </a:r>
          </a:p>
          <a:p>
            <a:pPr lvl="3">
              <a:buFont typeface="Times New Roman"/>
              <a:buChar char="–"/>
            </a:pPr>
            <a:r>
              <a:rPr lang="nl-BE" altLang="nl-NL"/>
              <a:t>Geen extra geheugen nodig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7705-4586-EE4E-B20C-C4D25654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1204" name="Slide Number Placeholder 4">
            <a:extLst>
              <a:ext uri="{FF2B5EF4-FFF2-40B4-BE49-F238E27FC236}">
                <a16:creationId xmlns:a16="http://schemas.microsoft.com/office/drawing/2014/main" id="{E57A934C-3F0A-4A62-BC61-6B3931E1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AB022A35-4155-4DE8-9217-9296D98E12EB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7B8CF087-1B15-4A54-9B7B-96432A43D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Gegevensstructuren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24B9A4D7-E6C1-468A-966B-878EE93C0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376363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In C++ worden er een heleboel datastructuren voorzien</a:t>
            </a:r>
          </a:p>
          <a:p>
            <a:pPr lvl="1"/>
            <a:r>
              <a:rPr lang="nl-BE" altLang="nl-NL"/>
              <a:t>het is NIET nodig om deze zélf te implementeren</a:t>
            </a:r>
          </a:p>
          <a:p>
            <a:r>
              <a:rPr lang="nl-BE" altLang="nl-NL" b="0" err="1">
                <a:solidFill>
                  <a:schemeClr val="tx1"/>
                </a:solidFill>
                <a:latin typeface="Courier New"/>
                <a:ea typeface="ＭＳ Ｐゴシック"/>
              </a:rPr>
              <a:t>std</a:t>
            </a:r>
            <a:r>
              <a:rPr lang="nl-BE" altLang="nl-NL" b="0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b="0">
                <a:solidFill>
                  <a:srgbClr val="005032"/>
                </a:solidFill>
                <a:latin typeface="Courier New"/>
                <a:ea typeface="ＭＳ Ｐゴシック"/>
              </a:rPr>
              <a:t>vector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0779F-A5C2-C54D-87C6-4FD6557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2228" name="Slide Number Placeholder 4">
            <a:extLst>
              <a:ext uri="{FF2B5EF4-FFF2-40B4-BE49-F238E27FC236}">
                <a16:creationId xmlns:a16="http://schemas.microsoft.com/office/drawing/2014/main" id="{6AEBED73-0DC0-499E-BAD1-61F3B925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77C1ED8-5F6C-4AA7-AA1B-301BF082434E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52229" name="TextBox 5">
            <a:extLst>
              <a:ext uri="{FF2B5EF4-FFF2-40B4-BE49-F238E27FC236}">
                <a16:creationId xmlns:a16="http://schemas.microsoft.com/office/drawing/2014/main" id="{15F12BBB-386D-4B45-91B9-7BC7A2E07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636838"/>
            <a:ext cx="590708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 sz="1600">
                <a:solidFill>
                  <a:srgbClr val="7F0055"/>
                </a:solidFill>
                <a:latin typeface="Courier New" panose="02070309020205020404" pitchFamily="49" charset="0"/>
              </a:rPr>
              <a:t>#include </a:t>
            </a:r>
            <a:r>
              <a:rPr lang="nl-BE" altLang="nl-NL" sz="1600">
                <a:solidFill>
                  <a:srgbClr val="1010C4"/>
                </a:solidFill>
                <a:latin typeface="Courier New" panose="02070309020205020404" pitchFamily="49" charset="0"/>
              </a:rPr>
              <a:t>&lt;vector&gt;</a:t>
            </a:r>
          </a:p>
          <a:p>
            <a:pPr eaLnBrk="1" hangingPunct="1"/>
            <a:endParaRPr lang="nl-BE" altLang="nl-NL" sz="16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600">
                <a:latin typeface="Courier New" panose="02070309020205020404" pitchFamily="49" charset="0"/>
              </a:rPr>
              <a:t> </a:t>
            </a:r>
            <a:r>
              <a:rPr lang="nl-BE" altLang="nl-NL" sz="1600" b="1">
                <a:latin typeface="Courier New" panose="02070309020205020404" pitchFamily="49" charset="0"/>
              </a:rPr>
              <a:t>main</a:t>
            </a:r>
            <a:r>
              <a:rPr lang="nl-BE" altLang="nl-NL" sz="16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//een vector vervangt gewone arrays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std::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vector</a:t>
            </a:r>
            <a:r>
              <a:rPr lang="nl-BE" altLang="nl-NL" sz="1600">
                <a:latin typeface="Courier New" panose="02070309020205020404" pitchFamily="49" charset="0"/>
              </a:rPr>
              <a:t>&lt;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600">
                <a:latin typeface="Courier New" panose="02070309020205020404" pitchFamily="49" charset="0"/>
              </a:rPr>
              <a:t>&gt; dbl_vector(10, 0.0);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600">
                <a:latin typeface="Courier New" panose="02070309020205020404" pitchFamily="49" charset="0"/>
              </a:rPr>
              <a:t>(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600">
                <a:latin typeface="Courier New" panose="02070309020205020404" pitchFamily="49" charset="0"/>
              </a:rPr>
              <a:t> i = 0; i &lt; dbl_vector.size(); i++)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//[]-operator doet geen boundary-checks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dbl_vector[i] = i;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//.at(...) doet wél boundary checks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dbl_vector.at(i) = i;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//een vector kan dynamisch groeien/krimpen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dlb_vector.push_back(11.0);</a:t>
            </a:r>
          </a:p>
          <a:p>
            <a:pPr eaLnBrk="1" hangingPunct="1"/>
            <a:endParaRPr lang="nl-BE" altLang="nl-NL" sz="16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6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8BE80B8-12A3-4035-B567-9CD6AA0B81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Gegevensstructuren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35451363-12BF-4EA4-8A8F-327CECAE67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1376363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In C++ worden er een heleboel datastructuren voorzien</a:t>
            </a:r>
          </a:p>
          <a:p>
            <a:pPr lvl="1"/>
            <a:r>
              <a:rPr lang="nl-BE" altLang="nl-NL"/>
              <a:t>het is NIET nodig om deze zélf te implementeren</a:t>
            </a:r>
          </a:p>
          <a:p>
            <a:r>
              <a:rPr lang="nl-BE" altLang="nl-NL" b="0" err="1">
                <a:solidFill>
                  <a:schemeClr val="tx1"/>
                </a:solidFill>
                <a:latin typeface="Courier New"/>
                <a:ea typeface="ＭＳ Ｐゴシック"/>
              </a:rPr>
              <a:t>std</a:t>
            </a:r>
            <a:r>
              <a:rPr lang="nl-BE" altLang="nl-NL" b="0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 b="0">
                <a:solidFill>
                  <a:srgbClr val="005032"/>
                </a:solidFill>
                <a:latin typeface="Courier New"/>
                <a:ea typeface="ＭＳ Ｐゴシック"/>
              </a:rPr>
              <a:t>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BCC81-44E5-3449-94C6-C42C5D88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3252" name="Slide Number Placeholder 4">
            <a:extLst>
              <a:ext uri="{FF2B5EF4-FFF2-40B4-BE49-F238E27FC236}">
                <a16:creationId xmlns:a16="http://schemas.microsoft.com/office/drawing/2014/main" id="{D99DE122-A165-48FF-B041-8E29BA69E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D36592E-0474-4A64-AB9A-6C0D758DCF2D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36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53253" name="TextBox 5">
            <a:extLst>
              <a:ext uri="{FF2B5EF4-FFF2-40B4-BE49-F238E27FC236}">
                <a16:creationId xmlns:a16="http://schemas.microsoft.com/office/drawing/2014/main" id="{FB26CC3A-66CB-4A43-886A-3640F5A7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636838"/>
            <a:ext cx="9398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nl-BE" altLang="nl-NL" sz="1600">
                <a:solidFill>
                  <a:srgbClr val="7F0055"/>
                </a:solidFill>
                <a:latin typeface="Courier New" panose="02070309020205020404" pitchFamily="49" charset="0"/>
              </a:rPr>
              <a:t>#include </a:t>
            </a:r>
            <a:r>
              <a:rPr lang="nl-BE" altLang="nl-NL" sz="1600">
                <a:solidFill>
                  <a:srgbClr val="1010C4"/>
                </a:solidFill>
                <a:latin typeface="Courier New" panose="02070309020205020404" pitchFamily="49" charset="0"/>
              </a:rPr>
              <a:t>&lt;list&gt;</a:t>
            </a:r>
          </a:p>
          <a:p>
            <a:pPr eaLnBrk="1" hangingPunct="1"/>
            <a:endParaRPr lang="nl-BE" altLang="nl-NL" sz="16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600">
                <a:latin typeface="Courier New" panose="02070309020205020404" pitchFamily="49" charset="0"/>
              </a:rPr>
              <a:t> </a:t>
            </a:r>
            <a:r>
              <a:rPr lang="nl-BE" altLang="nl-NL" sz="1600" b="1">
                <a:latin typeface="Courier New" panose="02070309020205020404" pitchFamily="49" charset="0"/>
              </a:rPr>
              <a:t>main</a:t>
            </a:r>
            <a:r>
              <a:rPr lang="nl-BE" altLang="nl-NL" sz="16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//std::list voorziet een gelinkte lijst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std::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list</a:t>
            </a:r>
            <a:r>
              <a:rPr lang="nl-BE" altLang="nl-NL" sz="1600">
                <a:latin typeface="Courier New" panose="02070309020205020404" pitchFamily="49" charset="0"/>
              </a:rPr>
              <a:t>&lt;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600">
                <a:latin typeface="Courier New" panose="02070309020205020404" pitchFamily="49" charset="0"/>
              </a:rPr>
              <a:t>&gt; dbl_list();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dbl_list.push_back(1.0); </a:t>
            </a:r>
            <a:br>
              <a:rPr lang="nl-BE" altLang="nl-NL" sz="1600">
                <a:latin typeface="Courier New" panose="02070309020205020404" pitchFamily="49" charset="0"/>
              </a:rPr>
            </a:br>
            <a:r>
              <a:rPr lang="nl-BE" altLang="nl-NL" sz="1600">
                <a:latin typeface="Courier New" panose="02070309020205020404" pitchFamily="49" charset="0"/>
              </a:rPr>
              <a:t>	dbl_list.push_back(2.0);</a:t>
            </a:r>
          </a:p>
          <a:p>
            <a:pPr eaLnBrk="1" hangingPunct="1"/>
            <a:endParaRPr lang="nl-BE" altLang="nl-NL" sz="16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600">
                <a:latin typeface="Courier New" panose="02070309020205020404" pitchFamily="49" charset="0"/>
              </a:rPr>
              <a:t>(std::</a:t>
            </a:r>
            <a:r>
              <a:rPr lang="nl-BE" altLang="nl-NL" sz="1600">
                <a:solidFill>
                  <a:srgbClr val="005032"/>
                </a:solidFill>
                <a:latin typeface="Courier New" panose="02070309020205020404" pitchFamily="49" charset="0"/>
              </a:rPr>
              <a:t>list</a:t>
            </a:r>
            <a:r>
              <a:rPr lang="nl-BE" altLang="nl-NL" sz="1600">
                <a:latin typeface="Courier New" panose="02070309020205020404" pitchFamily="49" charset="0"/>
              </a:rPr>
              <a:t>&lt;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600">
                <a:latin typeface="Courier New" panose="02070309020205020404" pitchFamily="49" charset="0"/>
              </a:rPr>
              <a:t>&gt;::iterator i = dbl_list.begin();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	i != dbl_list.end(); 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	i++)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	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double </a:t>
            </a:r>
            <a:r>
              <a:rPr lang="nl-BE" altLang="nl-NL" sz="1600" b="1">
                <a:latin typeface="Courier New" panose="02070309020205020404" pitchFamily="49" charset="0"/>
              </a:rPr>
              <a:t>&amp;</a:t>
            </a:r>
            <a:r>
              <a:rPr lang="nl-BE" altLang="nl-NL" sz="1600">
                <a:latin typeface="Courier New" panose="02070309020205020404" pitchFamily="49" charset="0"/>
              </a:rPr>
              <a:t>d = *i;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	</a:t>
            </a:r>
            <a:endParaRPr lang="nl-BE" altLang="nl-NL" sz="16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	</a:t>
            </a:r>
            <a:r>
              <a:rPr lang="nl-BE" altLang="nl-NL" sz="16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6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3234DB21-589C-47B4-9BE1-3CD15EF98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Beschikbare Gegevensstructuren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B1800BA4-7B12-4F2E-8CBF-EB07F71A3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822825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In C++ worden er een heleboel datastructuren voorzien</a:t>
            </a:r>
          </a:p>
          <a:p>
            <a:pPr lvl="1"/>
            <a:r>
              <a:rPr lang="nl-BE" altLang="nl-NL"/>
              <a:t>het is NIET nodig om deze zélf te implementeren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/>
              </a:rPr>
              <a:t>Andere interessante containers</a:t>
            </a:r>
          </a:p>
          <a:p>
            <a:pPr lvl="1"/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std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map</a:t>
            </a:r>
          </a:p>
          <a:p>
            <a:pPr lvl="1"/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std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::</a:t>
            </a:r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set</a:t>
            </a:r>
          </a:p>
          <a:p>
            <a:pPr lvl="1"/>
            <a:endParaRPr lang="nl-BE" altLang="nl-NL"/>
          </a:p>
          <a:p>
            <a:r>
              <a:rPr lang="nl-BE" altLang="nl-NL">
                <a:ea typeface="ＭＳ Ｐゴシック"/>
              </a:rPr>
              <a:t>Documentatie:</a:t>
            </a:r>
          </a:p>
          <a:p>
            <a:pPr lvl="1"/>
            <a:r>
              <a:rPr lang="nl-BE" altLang="nl-NL" u="sng">
                <a:solidFill>
                  <a:srgbClr val="1010C4"/>
                </a:solidFill>
                <a:hlinkClick r:id="rId2"/>
              </a:rPr>
              <a:t>http://en.cppreference.com/w/</a:t>
            </a:r>
            <a:endParaRPr lang="nl-BE" altLang="nl-NL" u="sng">
              <a:solidFill>
                <a:srgbClr val="1010C4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A2E0-9014-D845-A5C9-09BDC060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4276" name="Slide Number Placeholder 4">
            <a:extLst>
              <a:ext uri="{FF2B5EF4-FFF2-40B4-BE49-F238E27FC236}">
                <a16:creationId xmlns:a16="http://schemas.microsoft.com/office/drawing/2014/main" id="{301C0D9D-C658-4301-881B-34D2DC18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AC4B89F8-913A-4FD8-B8B4-595D07B3E464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EA3C7C5B-69D3-4D02-A925-7CD0F531C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Uitvoeren van String Manipulaties (C++11)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B3531C48-4E04-4FFC-85BC-2665B4CA9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447675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std::string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AF639C-D44F-5348-A41E-60293853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5300" name="Slide Number Placeholder 4">
            <a:extLst>
              <a:ext uri="{FF2B5EF4-FFF2-40B4-BE49-F238E27FC236}">
                <a16:creationId xmlns:a16="http://schemas.microsoft.com/office/drawing/2014/main" id="{A737EF77-6E26-4206-BBD5-13239C66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48435DDD-837C-40EA-A983-C55C970EC909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38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21C8FE3B-C6DB-4A2C-86FE-BC875A9C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1687513"/>
            <a:ext cx="6307137" cy="591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eaLnBrk="1" hangingPunct="1"/>
            <a:r>
              <a:rPr lang="nl-BE" altLang="nl-NL" sz="1400">
                <a:solidFill>
                  <a:srgbClr val="7F0055"/>
                </a:solidFill>
                <a:latin typeface="Courier New"/>
                <a:ea typeface="ＭＳ Ｐゴシック"/>
              </a:rPr>
              <a:t>#include</a:t>
            </a:r>
            <a:r>
              <a:rPr lang="nl-BE" altLang="nl-NL" sz="1400" dirty="0">
                <a:latin typeface="Courier New"/>
                <a:ea typeface="ＭＳ Ｐゴシック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/>
                <a:ea typeface="ＭＳ Ｐゴシック"/>
              </a:rPr>
              <a:t>&lt;string&gt;</a:t>
            </a:r>
          </a:p>
          <a:p>
            <a:pPr eaLnBrk="1" hangingPunct="1"/>
            <a:r>
              <a:rPr lang="nl-BE" altLang="nl-NL" sz="1400">
                <a:solidFill>
                  <a:srgbClr val="7F0055"/>
                </a:solidFill>
                <a:latin typeface="Courier New"/>
                <a:ea typeface="ＭＳ Ｐゴシック"/>
              </a:rPr>
              <a:t>#include</a:t>
            </a:r>
            <a:r>
              <a:rPr lang="nl-BE" altLang="nl-NL" sz="1400" dirty="0">
                <a:latin typeface="Courier New"/>
                <a:ea typeface="ＭＳ Ｐゴシック"/>
              </a:rPr>
              <a:t> </a:t>
            </a:r>
            <a:r>
              <a:rPr lang="nl-BE" altLang="nl-NL" sz="1400">
                <a:solidFill>
                  <a:srgbClr val="1010C4"/>
                </a:solidFill>
                <a:latin typeface="Courier New"/>
                <a:ea typeface="ＭＳ Ｐゴシック"/>
              </a:rPr>
              <a:t>&lt;iostream&gt;</a:t>
            </a:r>
          </a:p>
          <a:p>
            <a:pPr eaLnBrk="1" hangingPunct="1"/>
            <a:endParaRPr lang="nl-BE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400" b="1">
                <a:solidFill>
                  <a:srgbClr val="7F0055"/>
                </a:solidFill>
                <a:latin typeface="Courier New"/>
                <a:ea typeface="ＭＳ Ｐゴシック"/>
              </a:rPr>
              <a:t>int</a:t>
            </a:r>
            <a:r>
              <a:rPr lang="nl-BE" altLang="nl-NL" sz="1400" dirty="0">
                <a:latin typeface="Courier New"/>
                <a:ea typeface="ＭＳ Ｐゴシック"/>
              </a:rPr>
              <a:t> </a:t>
            </a:r>
            <a:r>
              <a:rPr lang="nl-BE" altLang="nl-NL" sz="1400" b="1">
                <a:latin typeface="Courier New"/>
                <a:ea typeface="ＭＳ Ｐゴシック"/>
              </a:rPr>
              <a:t>main</a:t>
            </a:r>
            <a:r>
              <a:rPr lang="nl-BE" altLang="nl-NL" sz="1400">
                <a:latin typeface="Courier New"/>
                <a:ea typeface="ＭＳ Ｐゴシック"/>
              </a:rPr>
              <a:t>()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  <a:r>
              <a:rPr lang="nl-BE" altLang="nl-NL" sz="1400">
                <a:solidFill>
                  <a:srgbClr val="005032"/>
                </a:solidFill>
                <a:latin typeface="Courier New"/>
                <a:ea typeface="ＭＳ Ｐゴシック"/>
              </a:rPr>
              <a:t>//Omzetten van strings naar andere types</a:t>
            </a: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/>
                <a:ea typeface="ＭＳ Ｐゴシック"/>
              </a:rPr>
              <a:t>int</a:t>
            </a:r>
            <a:r>
              <a:rPr lang="nl-BE" altLang="nl-NL" sz="1400">
                <a:latin typeface="Courier New"/>
                <a:ea typeface="ＭＳ Ｐゴシック"/>
              </a:rPr>
              <a:t> i = std::stoi(</a:t>
            </a:r>
            <a:r>
              <a:rPr lang="nl-BE" altLang="nl-NL" sz="1400">
                <a:solidFill>
                  <a:srgbClr val="1010C4"/>
                </a:solidFill>
                <a:latin typeface="Courier New"/>
                <a:ea typeface="ＭＳ Ｐゴシック"/>
              </a:rPr>
              <a:t>“-24"</a:t>
            </a:r>
            <a:r>
              <a:rPr lang="nl-BE" altLang="nl-NL" sz="1400">
                <a:latin typeface="Courier New"/>
                <a:ea typeface="ＭＳ Ｐゴシック"/>
              </a:rPr>
              <a:t>);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std::cout &lt;&lt; i &lt;&lt; std::endl;</a:t>
            </a:r>
          </a:p>
          <a:p>
            <a:pPr eaLnBrk="1" hangingPunct="1"/>
            <a:endParaRPr lang="nl-BE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/>
                <a:ea typeface="ＭＳ Ｐゴシック"/>
              </a:rPr>
              <a:t>unsigned int</a:t>
            </a:r>
            <a:r>
              <a:rPr lang="nl-BE" altLang="nl-NL" sz="1400">
                <a:latin typeface="Courier New"/>
                <a:ea typeface="ＭＳ Ｐゴシック"/>
              </a:rPr>
              <a:t> ui = std::stoul(</a:t>
            </a:r>
            <a:r>
              <a:rPr lang="nl-BE" altLang="nl-NL" sz="1400">
                <a:solidFill>
                  <a:srgbClr val="1010C4"/>
                </a:solidFill>
                <a:latin typeface="Courier New"/>
                <a:ea typeface="ＭＳ Ｐゴシック"/>
              </a:rPr>
              <a:t>“123"</a:t>
            </a:r>
            <a:r>
              <a:rPr lang="nl-BE" altLang="nl-NL" sz="1400">
                <a:latin typeface="Courier New"/>
                <a:ea typeface="ＭＳ Ｐゴシック"/>
              </a:rPr>
              <a:t>);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std::cout &lt;&lt; ui &lt;&lt; std::endl;</a:t>
            </a:r>
          </a:p>
          <a:p>
            <a:pPr eaLnBrk="1" hangingPunct="1"/>
            <a:endParaRPr lang="nl-BE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/>
                <a:ea typeface="ＭＳ Ｐゴシック"/>
              </a:rPr>
              <a:t>double</a:t>
            </a:r>
            <a:r>
              <a:rPr lang="nl-BE" altLang="nl-NL" sz="1400">
                <a:latin typeface="Courier New"/>
                <a:ea typeface="ＭＳ Ｐゴシック"/>
              </a:rPr>
              <a:t> d = std::stod(</a:t>
            </a:r>
            <a:r>
              <a:rPr lang="nl-BE" altLang="nl-NL" sz="1400">
                <a:solidFill>
                  <a:srgbClr val="1010C4"/>
                </a:solidFill>
                <a:latin typeface="Courier New"/>
                <a:ea typeface="ＭＳ Ｐゴシック"/>
              </a:rPr>
              <a:t>“3.14"</a:t>
            </a:r>
            <a:r>
              <a:rPr lang="nl-BE" altLang="nl-NL" sz="1400">
                <a:latin typeface="Courier New"/>
                <a:ea typeface="ＭＳ Ｐゴシック"/>
              </a:rPr>
              <a:t>);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std::cout &lt;&lt; d &lt;&lt; std::endl;</a:t>
            </a:r>
          </a:p>
          <a:p>
            <a:pPr eaLnBrk="1" hangingPunct="1"/>
            <a:endParaRPr lang="nl-BE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	//Types omzetten naar strings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std::string str = std::to_string(2.78);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std::cout &lt;&lt; str &lt;&lt; std::endl;</a:t>
            </a: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</a:p>
          <a:p>
            <a:pPr eaLnBrk="1" hangingPunct="1"/>
            <a:r>
              <a:rPr lang="nl-BE" altLang="nl-NL" sz="1400">
                <a:solidFill>
                  <a:srgbClr val="005032"/>
                </a:solidFill>
                <a:latin typeface="Courier New" panose="02070309020205020404" pitchFamily="49" charset="0"/>
              </a:rPr>
              <a:t>	//Strings opstellen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std::string str1 = </a:t>
            </a:r>
            <a:r>
              <a:rPr lang="nl-BE" altLang="nl-NL" sz="1400">
                <a:solidFill>
                  <a:srgbClr val="1010C4"/>
                </a:solidFill>
                <a:latin typeface="Courier New" panose="02070309020205020404" pitchFamily="49" charset="0"/>
              </a:rPr>
              <a:t>"Figure"</a:t>
            </a:r>
            <a:r>
              <a:rPr lang="nl-BE" altLang="nl-NL" sz="140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nl-BE" altLang="nl-NL" sz="1400">
                <a:latin typeface="Courier New"/>
                <a:ea typeface="ＭＳ Ｐゴシック"/>
              </a:rPr>
              <a:t>	std::string str2 = std::to_string(3);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std::string combine = str1 + str2;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	std::cout &lt;&lt; combine &lt;&lt; std::endl;</a:t>
            </a:r>
          </a:p>
          <a:p>
            <a:pPr eaLnBrk="1" hangingPunct="1"/>
            <a:endParaRPr lang="nl-BE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400" dirty="0">
                <a:latin typeface="Courier New"/>
                <a:ea typeface="ＭＳ Ｐゴシック"/>
              </a:rPr>
              <a:t>	</a:t>
            </a:r>
            <a:r>
              <a:rPr lang="nl-BE" altLang="nl-NL" sz="1400" b="1">
                <a:solidFill>
                  <a:srgbClr val="7F0055"/>
                </a:solidFill>
                <a:latin typeface="Courier New"/>
                <a:ea typeface="ＭＳ Ｐゴシック"/>
              </a:rPr>
              <a:t>return</a:t>
            </a:r>
            <a:r>
              <a:rPr lang="nl-BE" altLang="nl-NL" sz="1400">
                <a:latin typeface="Courier New"/>
                <a:ea typeface="ＭＳ Ｐゴシック"/>
              </a:rPr>
              <a:t> 0;</a:t>
            </a:r>
          </a:p>
          <a:p>
            <a:pPr eaLnBrk="1" hangingPunct="1"/>
            <a:r>
              <a:rPr lang="nl-BE" altLang="nl-NL" sz="14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CCB32929-B772-4394-A0C3-434AE4BC4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6313" y="2708275"/>
            <a:ext cx="1285875" cy="1169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nl-NL" sz="1400">
                <a:latin typeface="Courier New" panose="02070309020205020404" pitchFamily="49" charset="0"/>
              </a:rPr>
              <a:t>-24</a:t>
            </a:r>
          </a:p>
          <a:p>
            <a:pPr eaLnBrk="1" hangingPunct="1"/>
            <a:r>
              <a:rPr lang="en-US" altLang="nl-NL" sz="1400">
                <a:latin typeface="Courier New" panose="02070309020205020404" pitchFamily="49" charset="0"/>
              </a:rPr>
              <a:t>123</a:t>
            </a:r>
          </a:p>
          <a:p>
            <a:pPr eaLnBrk="1" hangingPunct="1"/>
            <a:r>
              <a:rPr lang="en-US" altLang="nl-NL" sz="1400">
                <a:latin typeface="Courier New" panose="02070309020205020404" pitchFamily="49" charset="0"/>
              </a:rPr>
              <a:t>3.14</a:t>
            </a:r>
          </a:p>
          <a:p>
            <a:pPr eaLnBrk="1" hangingPunct="1"/>
            <a:r>
              <a:rPr lang="en-US" altLang="nl-NL" sz="1400">
                <a:latin typeface="Courier New" panose="02070309020205020404" pitchFamily="49" charset="0"/>
              </a:rPr>
              <a:t>2.780000</a:t>
            </a:r>
          </a:p>
          <a:p>
            <a:pPr eaLnBrk="1" hangingPunct="1"/>
            <a:r>
              <a:rPr lang="en-US" altLang="nl-NL" sz="1400">
                <a:latin typeface="Courier New" panose="02070309020205020404" pitchFamily="49" charset="0"/>
              </a:rPr>
              <a:t>Figure3</a:t>
            </a:r>
            <a:endParaRPr lang="en-US" altLang="nl-NL" sz="1400" b="1">
              <a:latin typeface="Courier New" panose="02070309020205020404" pitchFamily="49" charset="0"/>
            </a:endParaRP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0DEAC60F-E602-854A-8D55-B0E80FA82E11}"/>
              </a:ext>
            </a:extLst>
          </p:cNvPr>
          <p:cNvSpPr txBox="1">
            <a:spLocks/>
          </p:cNvSpPr>
          <p:nvPr/>
        </p:nvSpPr>
        <p:spPr>
          <a:xfrm>
            <a:off x="7254875" y="2279650"/>
            <a:ext cx="1571625" cy="519113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Font typeface="Arial" charset="0"/>
              <a:buNone/>
              <a:defRPr/>
            </a:pPr>
            <a:r>
              <a:rPr lang="nl-BE" sz="2200" b="1" kern="0">
                <a:solidFill>
                  <a:srgbClr val="003D64"/>
                </a:solidFill>
                <a:latin typeface="+mn-lt"/>
                <a:ea typeface="+mn-ea"/>
              </a:rPr>
              <a:t>Output: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0E53A4-0E45-4078-84C9-0176B32C7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65213"/>
            <a:ext cx="51403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 sz="150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&lt;iostream&gt;</a:t>
            </a:r>
          </a:p>
          <a:p>
            <a:pPr eaLnBrk="1" hangingPunct="1"/>
            <a:r>
              <a:rPr lang="nl-BE" altLang="nl-NL" sz="150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&lt;cmath&gt;</a:t>
            </a: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 b="1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 b="1">
                <a:latin typeface="Courier New" panose="02070309020205020404" pitchFamily="49" charset="0"/>
              </a:rPr>
              <a:t>main</a:t>
            </a:r>
            <a:r>
              <a:rPr lang="nl-BE" altLang="nl-NL" sz="15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500">
                <a:latin typeface="Courier New" panose="02070309020205020404" pitchFamily="49" charset="0"/>
              </a:rPr>
              <a:t> 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500">
                <a:latin typeface="Courier New" panose="02070309020205020404" pitchFamily="49" charset="0"/>
              </a:rPr>
              <a:t> d = 1.0; d &lt; 2.1; d += 0.1)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i = 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) d;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std::cout 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"d: "</a:t>
            </a:r>
            <a:r>
              <a:rPr lang="nl-BE" altLang="nl-NL" sz="1500">
                <a:latin typeface="Courier New" panose="02070309020205020404" pitchFamily="49" charset="0"/>
              </a:rPr>
              <a:t> &lt;&lt; d </a:t>
            </a:r>
            <a:br>
              <a:rPr lang="nl-BE" altLang="nl-NL" sz="1500">
                <a:latin typeface="Courier New" panose="02070309020205020404" pitchFamily="49" charset="0"/>
              </a:rPr>
            </a:br>
            <a:r>
              <a:rPr lang="nl-BE" altLang="nl-NL" sz="1500">
                <a:latin typeface="Courier New" panose="02070309020205020404" pitchFamily="49" charset="0"/>
              </a:rPr>
              <a:t>			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"\ti: "</a:t>
            </a:r>
            <a:r>
              <a:rPr lang="nl-BE" altLang="nl-NL" sz="1500">
                <a:latin typeface="Courier New" panose="02070309020205020404" pitchFamily="49" charset="0"/>
              </a:rPr>
              <a:t> &lt;&lt; i &lt;&lt; std::endl;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std::cout &lt;&lt; std::endl;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5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F22848A7-B41A-49DB-8E8B-CB3A1DBE3EF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65275"/>
            <a:ext cx="9286875" cy="1428750"/>
            <a:chOff x="539718" y="1565259"/>
            <a:chExt cx="9286940" cy="1428760"/>
          </a:xfrm>
        </p:grpSpPr>
        <p:sp>
          <p:nvSpPr>
            <p:cNvPr id="56329" name="Rectangle 9">
              <a:extLst>
                <a:ext uri="{FF2B5EF4-FFF2-40B4-BE49-F238E27FC236}">
                  <a16:creationId xmlns:a16="http://schemas.microsoft.com/office/drawing/2014/main" id="{89F6C5D6-F7CB-4422-A798-C92990A02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18" y="1565259"/>
              <a:ext cx="5000660" cy="14287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1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nl-BE" altLang="nl-NL"/>
            </a:p>
          </p:txBody>
        </p:sp>
        <p:sp>
          <p:nvSpPr>
            <p:cNvPr id="56330" name="TextBox 10">
              <a:extLst>
                <a:ext uri="{FF2B5EF4-FFF2-40B4-BE49-F238E27FC236}">
                  <a16:creationId xmlns:a16="http://schemas.microsoft.com/office/drawing/2014/main" id="{D5C76D3C-9245-4E09-A4DD-D30EEDBC3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7700" y="1708135"/>
              <a:ext cx="2928958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nl-BE" altLang="nl-NL"/>
                <a:t>Gebruik </a:t>
              </a:r>
              <a:r>
                <a:rPr lang="nl-BE" altLang="nl-NL" b="1"/>
                <a:t>altijd</a:t>
              </a:r>
              <a:r>
                <a:rPr lang="nl-BE" altLang="nl-NL"/>
                <a:t> deze functie</a:t>
              </a:r>
            </a:p>
            <a:p>
              <a:pPr eaLnBrk="1" hangingPunct="1"/>
              <a:r>
                <a:rPr lang="nl-BE" altLang="nl-NL"/>
                <a:t>Om </a:t>
              </a:r>
              <a:r>
                <a:rPr lang="nl-BE" altLang="nl-NL" b="1">
                  <a:solidFill>
                    <a:srgbClr val="7F0055"/>
                  </a:solidFill>
                  <a:latin typeface="Courier New" panose="02070309020205020404" pitchFamily="49" charset="0"/>
                </a:rPr>
                <a:t>double</a:t>
              </a:r>
              <a:r>
                <a:rPr lang="nl-BE" altLang="nl-NL"/>
                <a:t>s naar </a:t>
              </a:r>
              <a:r>
                <a:rPr lang="nl-BE" altLang="nl-NL" b="1">
                  <a:solidFill>
                    <a:srgbClr val="7F0055"/>
                  </a:solidFill>
                  <a:latin typeface="Courier New" panose="02070309020205020404" pitchFamily="49" charset="0"/>
                </a:rPr>
                <a:t>int</a:t>
              </a:r>
              <a:r>
                <a:rPr lang="nl-BE" altLang="en-US"/>
                <a:t>’</a:t>
              </a:r>
              <a:r>
                <a:rPr lang="nl-BE" altLang="nl-NL"/>
                <a:t>s te converteren !!</a:t>
              </a:r>
            </a:p>
          </p:txBody>
        </p:sp>
        <p:cxnSp>
          <p:nvCxnSpPr>
            <p:cNvPr id="56331" name="Straight Arrow Connector 12">
              <a:extLst>
                <a:ext uri="{FF2B5EF4-FFF2-40B4-BE49-F238E27FC236}">
                  <a16:creationId xmlns:a16="http://schemas.microsoft.com/office/drawing/2014/main" id="{067096D2-81EF-4127-89C7-1362A037BD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5754692" y="2208201"/>
              <a:ext cx="1071570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3" name="Title 1">
            <a:extLst>
              <a:ext uri="{FF2B5EF4-FFF2-40B4-BE49-F238E27FC236}">
                <a16:creationId xmlns:a16="http://schemas.microsoft.com/office/drawing/2014/main" id="{EFAE1726-B55F-455E-983E-E961608CD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Afronden van getallen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CD011-B959-B245-8E4B-8A3F0FA39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6325" name="Slide Number Placeholder 4">
            <a:extLst>
              <a:ext uri="{FF2B5EF4-FFF2-40B4-BE49-F238E27FC236}">
                <a16:creationId xmlns:a16="http://schemas.microsoft.com/office/drawing/2014/main" id="{B34B663F-1EAC-48B6-8466-3A5F5DAA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D2B78109-E437-4824-87C7-3D734D3B39AF}" type="slidenum">
              <a:rPr lang="en-GB" altLang="nl-NL"/>
              <a:pPr/>
              <a:t>39</a:t>
            </a:fld>
            <a:endParaRPr lang="en-GB" alt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51252C-97CC-4478-8009-AAF83E252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65213"/>
            <a:ext cx="51403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l-BE" altLang="nl-NL" sz="150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&lt;iostream&gt;</a:t>
            </a:r>
          </a:p>
          <a:p>
            <a:pPr eaLnBrk="1" hangingPunct="1"/>
            <a:r>
              <a:rPr lang="nl-BE" altLang="nl-NL" sz="1500">
                <a:solidFill>
                  <a:srgbClr val="7F0055"/>
                </a:solidFill>
                <a:latin typeface="Courier New" panose="02070309020205020404" pitchFamily="49" charset="0"/>
              </a:rPr>
              <a:t>#include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&lt;cmath&gt;</a:t>
            </a:r>
          </a:p>
          <a:p>
            <a:pPr eaLnBrk="1" hangingPunct="1"/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inline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 b="1">
                <a:latin typeface="Courier New" panose="02070309020205020404" pitchFamily="49" charset="0"/>
              </a:rPr>
              <a:t>roundToInt</a:t>
            </a:r>
            <a:r>
              <a:rPr lang="nl-BE" altLang="nl-NL" sz="1500">
                <a:latin typeface="Courier New" panose="02070309020205020404" pitchFamily="49" charset="0"/>
              </a:rPr>
              <a:t>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500">
                <a:latin typeface="Courier New" panose="02070309020205020404" pitchFamily="49" charset="0"/>
              </a:rPr>
              <a:t> d)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return </a:t>
            </a:r>
            <a:r>
              <a:rPr lang="nl-BE" altLang="nl-NL" sz="1500" b="1">
                <a:latin typeface="Courier New" panose="02070309020205020404" pitchFamily="49" charset="0"/>
              </a:rPr>
              <a:t>static_cast&lt;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 b="1">
                <a:latin typeface="Courier New" panose="02070309020205020404" pitchFamily="49" charset="0"/>
              </a:rPr>
              <a:t>&gt;</a:t>
            </a:r>
            <a:r>
              <a:rPr lang="nl-BE" altLang="nl-NL" sz="1500">
                <a:latin typeface="Courier New" panose="02070309020205020404" pitchFamily="49" charset="0"/>
              </a:rPr>
              <a:t>(std::round(d));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nl-BE" altLang="nl-NL" sz="1500">
              <a:latin typeface="Courier New" panose="02070309020205020404" pitchFamily="49" charset="0"/>
            </a:endParaRPr>
          </a:p>
          <a:p>
            <a:pPr eaLnBrk="1" hangingPunct="1"/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</a:t>
            </a:r>
            <a:r>
              <a:rPr lang="nl-BE" altLang="nl-NL" sz="1500" b="1">
                <a:latin typeface="Courier New" panose="02070309020205020404" pitchFamily="49" charset="0"/>
              </a:rPr>
              <a:t>main</a:t>
            </a:r>
            <a:r>
              <a:rPr lang="nl-BE" altLang="nl-NL" sz="1500">
                <a:latin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500">
                <a:latin typeface="Courier New" panose="02070309020205020404" pitchFamily="49" charset="0"/>
              </a:rPr>
              <a:t> 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500">
                <a:latin typeface="Courier New" panose="02070309020205020404" pitchFamily="49" charset="0"/>
              </a:rPr>
              <a:t> d = 1.0; d &lt; 2.1; d += 0.1)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i = 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) d;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std::cout 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"d: "</a:t>
            </a:r>
            <a:r>
              <a:rPr lang="nl-BE" altLang="nl-NL" sz="1500">
                <a:latin typeface="Courier New" panose="02070309020205020404" pitchFamily="49" charset="0"/>
              </a:rPr>
              <a:t> &lt;&lt; d </a:t>
            </a:r>
            <a:br>
              <a:rPr lang="nl-BE" altLang="nl-NL" sz="1500">
                <a:latin typeface="Courier New" panose="02070309020205020404" pitchFamily="49" charset="0"/>
              </a:rPr>
            </a:br>
            <a:r>
              <a:rPr lang="nl-BE" altLang="nl-NL" sz="1500">
                <a:latin typeface="Courier New" panose="02070309020205020404" pitchFamily="49" charset="0"/>
              </a:rPr>
              <a:t>			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"\ti: "</a:t>
            </a:r>
            <a:r>
              <a:rPr lang="nl-BE" altLang="nl-NL" sz="1500">
                <a:latin typeface="Courier New" panose="02070309020205020404" pitchFamily="49" charset="0"/>
              </a:rPr>
              <a:t> &lt;&lt; i &lt;&lt; std::endl;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std::cout &lt;&lt; std::endl;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nl-BE" altLang="nl-NL" sz="1500">
                <a:latin typeface="Courier New" panose="02070309020205020404" pitchFamily="49" charset="0"/>
              </a:rPr>
              <a:t> (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nl-BE" altLang="nl-NL" sz="1500">
                <a:latin typeface="Courier New" panose="02070309020205020404" pitchFamily="49" charset="0"/>
              </a:rPr>
              <a:t> d = 1.0; d &lt; 2.1; d += 0.1)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{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nl-BE" altLang="nl-NL" sz="1500">
                <a:latin typeface="Courier New" panose="02070309020205020404" pitchFamily="49" charset="0"/>
              </a:rPr>
              <a:t> i = roundToInt(d);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	std::cout 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"d: "</a:t>
            </a:r>
            <a:r>
              <a:rPr lang="nl-BE" altLang="nl-NL" sz="1500">
                <a:latin typeface="Courier New" panose="02070309020205020404" pitchFamily="49" charset="0"/>
              </a:rPr>
              <a:t> &lt;&lt; d </a:t>
            </a:r>
            <a:br>
              <a:rPr lang="nl-BE" altLang="nl-NL" sz="1500">
                <a:latin typeface="Courier New" panose="02070309020205020404" pitchFamily="49" charset="0"/>
              </a:rPr>
            </a:br>
            <a:r>
              <a:rPr lang="nl-BE" altLang="nl-NL" sz="1500">
                <a:latin typeface="Courier New" panose="02070309020205020404" pitchFamily="49" charset="0"/>
              </a:rPr>
              <a:t>			&lt;&lt; </a:t>
            </a:r>
            <a:r>
              <a:rPr lang="nl-BE" altLang="nl-NL" sz="1500">
                <a:solidFill>
                  <a:srgbClr val="1010C4"/>
                </a:solidFill>
                <a:latin typeface="Courier New" panose="02070309020205020404" pitchFamily="49" charset="0"/>
              </a:rPr>
              <a:t>"\ti: "</a:t>
            </a:r>
            <a:r>
              <a:rPr lang="nl-BE" altLang="nl-NL" sz="1500">
                <a:latin typeface="Courier New" panose="02070309020205020404" pitchFamily="49" charset="0"/>
              </a:rPr>
              <a:t> &lt;&lt; i &lt;&lt; std::endl;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	</a:t>
            </a:r>
            <a:r>
              <a:rPr lang="nl-BE" altLang="nl-NL" sz="1500" b="1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nl-BE" altLang="nl-NL" sz="1500">
                <a:latin typeface="Courier New" panose="02070309020205020404" pitchFamily="49" charset="0"/>
              </a:rPr>
              <a:t> 0;</a:t>
            </a:r>
          </a:p>
          <a:p>
            <a:pPr eaLnBrk="1" hangingPunct="1"/>
            <a:r>
              <a:rPr lang="nl-BE" altLang="nl-NL" sz="15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874BE-CCE8-43E6-BC9C-C4A24BC61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1493838"/>
            <a:ext cx="1522413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	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1.1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1.2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1.3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1.4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1.5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1.6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1.7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1.8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1.9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2		i: 2</a:t>
            </a:r>
          </a:p>
          <a:p>
            <a:pPr eaLnBrk="1" hangingPunct="1"/>
            <a:endParaRPr lang="nn-NO" altLang="nl-NL" sz="1400">
              <a:latin typeface="Courier New" panose="02070309020205020404" pitchFamily="49" charset="0"/>
            </a:endParaRP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	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1.1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1.2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1.3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1.4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1.5	i: 2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1.6	i: 2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1.7	i: 2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1.8	i: 2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1.9	i: 2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2		i: 2</a:t>
            </a:r>
          </a:p>
          <a:p>
            <a:pPr eaLnBrk="1" hangingPunct="1"/>
            <a:endParaRPr lang="nn-NO" altLang="nl-NL" sz="1400"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CE2E2-75A8-4E35-9A70-53B2F7CB8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1493838"/>
            <a:ext cx="152241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	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1.1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1.2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1.3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1.4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1.5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1.6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1.7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1.8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1.9	i: 1</a:t>
            </a:r>
          </a:p>
          <a:p>
            <a:pPr eaLnBrk="1" hangingPunct="1"/>
            <a:r>
              <a:rPr lang="nn-NO" altLang="nl-NL" sz="1400">
                <a:latin typeface="Courier New" panose="02070309020205020404" pitchFamily="49" charset="0"/>
              </a:rPr>
              <a:t>d: 2		i: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  <p:bldP spid="7" grpId="0"/>
      <p:bldP spid="7" grpId="1"/>
      <p:bldP spid="9" grpId="0"/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749C3BAB-F969-4830-8A02-F743C98BD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Contactgegevens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1AD5A0ED-D2DF-074B-BAEE-F521668C15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altLang="nl-NL" sz="3200">
                <a:ea typeface="ＭＳ Ｐゴシック"/>
              </a:rPr>
              <a:t>Jakob </a:t>
            </a:r>
            <a:r>
              <a:rPr lang="nl-BE" altLang="nl-NL" sz="3200" err="1">
                <a:ea typeface="ＭＳ Ｐゴシック"/>
              </a:rPr>
              <a:t>Struye</a:t>
            </a:r>
            <a:endParaRPr lang="nl-BE" altLang="nl-NL" sz="3200" err="1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nl-BE" altLang="nl-NL" sz="3000"/>
              <a:t>S.BC.603 </a:t>
            </a:r>
          </a:p>
          <a:p>
            <a:pPr lvl="1">
              <a:defRPr/>
            </a:pPr>
            <a:r>
              <a:rPr lang="nl-BE" altLang="nl-NL" sz="3000"/>
              <a:t>jakob.struye@uantwerpen.be</a:t>
            </a:r>
          </a:p>
          <a:p>
            <a:pPr>
              <a:defRPr/>
            </a:pPr>
            <a:endParaRPr lang="nl-BE" altLang="nl-NL" sz="320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nl-BE" altLang="nl-NL" sz="3200">
                <a:ea typeface="ＭＳ Ｐゴシック" panose="020B0600070205080204" pitchFamily="34" charset="-128"/>
              </a:rPr>
              <a:t>Robin Verschoren</a:t>
            </a:r>
          </a:p>
          <a:p>
            <a:pPr lvl="1">
              <a:defRPr/>
            </a:pPr>
            <a:r>
              <a:rPr lang="nl-BE" altLang="nl-NL" sz="3000"/>
              <a:t>M.G.206</a:t>
            </a:r>
          </a:p>
          <a:p>
            <a:pPr lvl="1">
              <a:defRPr/>
            </a:pPr>
            <a:r>
              <a:rPr lang="nl-BE" altLang="nl-NL" sz="3000"/>
              <a:t>robin.verschoren@uantwerpen.be</a:t>
            </a:r>
          </a:p>
          <a:p>
            <a:pPr lvl="1">
              <a:defRPr/>
            </a:pPr>
            <a:endParaRPr lang="nl-BE" altLang="nl-NL" sz="3000"/>
          </a:p>
          <a:p>
            <a:pPr marL="457200" lvl="1" indent="0">
              <a:buFont typeface="Times New Roman" panose="02020603050405020304" pitchFamily="18" charset="0"/>
              <a:buNone/>
              <a:defRPr/>
            </a:pPr>
            <a:endParaRPr lang="nl-BE" altLang="nl-NL" sz="3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0EB4A-250E-0044-91A3-6B8E0E75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0484" name="Slide Number Placeholder 4">
            <a:extLst>
              <a:ext uri="{FF2B5EF4-FFF2-40B4-BE49-F238E27FC236}">
                <a16:creationId xmlns:a16="http://schemas.microsoft.com/office/drawing/2014/main" id="{164AEC3D-AA0A-41DC-B712-928542A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77F32F5-D413-423F-B3AD-BD858669F76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5B2E09F3-A533-4C81-9668-8D3F90DCD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Afrondingsfouten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6F4A1518-FEAB-4968-BA62-CA2719508C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Vermijd typische afrondingsfouten:</a:t>
            </a:r>
          </a:p>
          <a:p>
            <a:pPr lvl="1"/>
            <a:r>
              <a:rPr lang="nl-BE" altLang="nl-NL"/>
              <a:t>Gebruik enkel een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l-BE" altLang="nl-NL">
                <a:ea typeface="ＭＳ Ｐゴシック" panose="020B0600070205080204" pitchFamily="34" charset="-128"/>
              </a:rPr>
              <a:t> als de variabele </a:t>
            </a:r>
            <a:r>
              <a:rPr lang="nl-BE" altLang="nl-NL" b="1">
                <a:ea typeface="ＭＳ Ｐゴシック" panose="020B0600070205080204" pitchFamily="34" charset="-128"/>
              </a:rPr>
              <a:t>nooit</a:t>
            </a:r>
            <a:r>
              <a:rPr lang="nl-BE" altLang="nl-NL">
                <a:ea typeface="ＭＳ Ｐゴシック" panose="020B0600070205080204" pitchFamily="34" charset="-128"/>
              </a:rPr>
              <a:t> een reële waarde </a:t>
            </a:r>
            <a:r>
              <a:rPr lang="nl-BE" altLang="nl-NL" i="1">
                <a:ea typeface="ＭＳ Ｐゴシック" panose="020B0600070205080204" pitchFamily="34" charset="-128"/>
              </a:rPr>
              <a:t>mag</a:t>
            </a:r>
            <a:r>
              <a:rPr lang="nl-BE" altLang="nl-NL">
                <a:ea typeface="ＭＳ Ｐゴシック" panose="020B0600070205080204" pitchFamily="34" charset="-128"/>
              </a:rPr>
              <a:t> bevatten</a:t>
            </a:r>
          </a:p>
          <a:p>
            <a:pPr lvl="2"/>
            <a:r>
              <a:rPr lang="nl-BE" altLang="nl-NL">
                <a:ea typeface="ＭＳ Ｐゴシック" panose="020B0600070205080204" pitchFamily="34" charset="-128"/>
              </a:rPr>
              <a:t>Gebruik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l-BE" altLang="nl-NL"/>
              <a:t>s voor: array-indices, pixel-coördinaten, …</a:t>
            </a:r>
          </a:p>
          <a:p>
            <a:pPr lvl="2"/>
            <a:r>
              <a:rPr lang="nl-BE" altLang="nl-NL"/>
              <a:t>Gebruik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lang="nl-BE" altLang="nl-NL"/>
              <a:t>s voor: afstanden, matrix bewerkingen, hoeken, …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Rond een getal pas af wanneer het echt nodig is</a:t>
            </a:r>
          </a:p>
          <a:p>
            <a:pPr lvl="2"/>
            <a:r>
              <a:rPr lang="nl-BE" altLang="nl-NL"/>
              <a:t>Dus niet</a:t>
            </a:r>
            <a:r>
              <a:rPr lang="nl-BE" altLang="nl-NL">
                <a:latin typeface="Coutr" charset="0"/>
              </a:rPr>
              <a:t>: 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 = radius * roundToInt(std::sin(a));</a:t>
            </a:r>
          </a:p>
          <a:p>
            <a:pPr lvl="2"/>
            <a:r>
              <a:rPr lang="nl-BE" altLang="nl-NL"/>
              <a:t>Maar wel: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nl-BE" altLang="nl-NL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x = roundToInt(radius * std::sin(a));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Gebruik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double</a:t>
            </a:r>
            <a:r>
              <a:rPr lang="nl-BE" altLang="nl-NL"/>
              <a:t>s en geen </a:t>
            </a:r>
            <a:r>
              <a:rPr lang="nl-BE" altLang="nl-NL" b="1">
                <a:solidFill>
                  <a:srgbClr val="7F0055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float</a:t>
            </a:r>
            <a:r>
              <a:rPr lang="nl-BE" altLang="nl-NL"/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B116C-ACA1-0746-8E0F-382618BF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8372" name="Slide Number Placeholder 4">
            <a:extLst>
              <a:ext uri="{FF2B5EF4-FFF2-40B4-BE49-F238E27FC236}">
                <a16:creationId xmlns:a16="http://schemas.microsoft.com/office/drawing/2014/main" id="{769B262C-7AB7-4C22-A927-F18EE13E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2837A2C3-2180-45CE-AA75-5640AD717A01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40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3501B989-6271-44C0-ABC7-D5DFFF0D93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C++ Development tips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173A6420-B726-42CC-8EF9-18465A4C6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C++ is niet de meest eenvoudige taal</a:t>
            </a:r>
          </a:p>
          <a:p>
            <a:pPr lvl="1"/>
            <a:r>
              <a:rPr lang="nl-BE" altLang="nl-NL"/>
              <a:t>Gebruik de tools die beschikbaar zijn</a:t>
            </a:r>
          </a:p>
          <a:p>
            <a:pPr lvl="2"/>
            <a:r>
              <a:rPr lang="nl-BE" altLang="nl-NL"/>
              <a:t>Debugger: 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gdb</a:t>
            </a:r>
            <a:r>
              <a:rPr lang="nl-BE" altLang="nl-NL">
                <a:ea typeface="ＭＳ Ｐゴシック"/>
              </a:rPr>
              <a:t> / </a:t>
            </a:r>
            <a:r>
              <a:rPr lang="nl-BE" altLang="nl-NL" err="1">
                <a:ea typeface="ＭＳ Ｐゴシック"/>
              </a:rPr>
              <a:t>CLion</a:t>
            </a:r>
            <a:r>
              <a:rPr lang="nl-BE" altLang="nl-NL">
                <a:ea typeface="ＭＳ Ｐゴシック"/>
              </a:rPr>
              <a:t> debugger / Visual Studio / …</a:t>
            </a:r>
          </a:p>
          <a:p>
            <a:pPr lvl="2"/>
            <a:r>
              <a:rPr lang="nl-BE" altLang="nl-NL">
                <a:ea typeface="ＭＳ Ｐゴシック"/>
              </a:rPr>
              <a:t>Memory management: 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valgrind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pPr lvl="1"/>
            <a:r>
              <a:rPr lang="nl-BE" altLang="nl-NL"/>
              <a:t>Gebruik onderstaande compile-flags (clang, g++)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		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–Wall –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Wextra</a:t>
            </a:r>
            <a:endParaRPr lang="nl-BE" altLang="nl-NL">
              <a:solidFill>
                <a:schemeClr val="tx1"/>
              </a:solidFill>
              <a:latin typeface="Courier New"/>
              <a:ea typeface="ＭＳ Ｐゴシック"/>
            </a:endParaRPr>
          </a:p>
          <a:p>
            <a:pPr lvl="4"/>
            <a:r>
              <a:rPr lang="nl-BE" altLang="nl-NL"/>
              <a:t>zet alle compiler-</a:t>
            </a:r>
            <a:r>
              <a:rPr lang="nl-BE" altLang="nl-NL" err="1"/>
              <a:t>warnings</a:t>
            </a:r>
            <a:r>
              <a:rPr lang="nl-BE" altLang="nl-NL"/>
              <a:t> aan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		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–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fstack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-protector-</a:t>
            </a:r>
            <a:r>
              <a:rPr lang="nl-BE" altLang="nl-NL" err="1">
                <a:solidFill>
                  <a:schemeClr val="tx1"/>
                </a:solidFill>
                <a:latin typeface="Courier New"/>
                <a:ea typeface="ＭＳ Ｐゴシック"/>
              </a:rPr>
              <a:t>all</a:t>
            </a:r>
            <a:endParaRPr lang="nl-BE" altLang="nl-NL">
              <a:solidFill>
                <a:schemeClr val="tx1"/>
              </a:solidFill>
              <a:latin typeface="Courier New"/>
              <a:ea typeface="ＭＳ Ｐゴシック"/>
            </a:endParaRPr>
          </a:p>
          <a:p>
            <a:pPr lvl="4"/>
            <a:r>
              <a:rPr lang="nl-BE" altLang="nl-NL"/>
              <a:t> beschermt tegen bepaalde </a:t>
            </a:r>
            <a:r>
              <a:rPr lang="nl-BE" altLang="en-US"/>
              <a:t>‘</a:t>
            </a:r>
            <a:r>
              <a:rPr lang="nl-BE" altLang="nl-NL"/>
              <a:t>out-of-</a:t>
            </a:r>
            <a:r>
              <a:rPr lang="nl-BE" altLang="nl-NL" err="1"/>
              <a:t>bounds</a:t>
            </a:r>
            <a:r>
              <a:rPr lang="nl-BE" altLang="en-US"/>
              <a:t>’</a:t>
            </a:r>
            <a:r>
              <a:rPr lang="nl-BE" altLang="nl-NL"/>
              <a:t> fouten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nl-BE" altLang="nl-NL" dirty="0"/>
              <a:t>		 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–g3</a:t>
            </a:r>
          </a:p>
          <a:p>
            <a:pPr lvl="4"/>
            <a:r>
              <a:rPr lang="nl-BE" altLang="nl-NL"/>
              <a:t>compileer met maximale debug-informatie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8C01D-2F06-BA4A-BD17-1BFE876E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59396" name="Slide Number Placeholder 4">
            <a:extLst>
              <a:ext uri="{FF2B5EF4-FFF2-40B4-BE49-F238E27FC236}">
                <a16:creationId xmlns:a16="http://schemas.microsoft.com/office/drawing/2014/main" id="{F2485AAE-3EC6-4FB0-8EC9-9E9446E6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561A3462-2F46-4697-8761-AB6118632BDC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41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BBE44F01-5764-4481-B931-553C0B788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C++ Coding Style Guide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AD147950-ED31-F044-8DC0-EAD8A2A5C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NL" altLang="nl-NL">
                <a:ea typeface="ＭＳ Ｐゴシック"/>
              </a:rPr>
              <a:t>Werk </a:t>
            </a:r>
            <a:r>
              <a:rPr lang="nl-NL" altLang="nl-NL" err="1">
                <a:ea typeface="ＭＳ Ｐゴシック"/>
              </a:rPr>
              <a:t>objectgeoriënteerd</a:t>
            </a:r>
            <a:endParaRPr lang="nl-NL" altLang="nl-NL" err="1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nl-BE" altLang="nl-NL">
                <a:ea typeface="ＭＳ Ｐゴシック" panose="020B0600070205080204" pitchFamily="34" charset="-128"/>
              </a:rPr>
              <a:t>Probeer zoveel mogelijk functionaliteit in correcte classes te implementeren</a:t>
            </a:r>
          </a:p>
          <a:p>
            <a:pPr lvl="1">
              <a:defRPr/>
            </a:pPr>
            <a:endParaRPr lang="nl-BE" altLang="nl-NL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nl-BE" altLang="nl-NL">
                <a:ea typeface="ＭＳ Ｐゴシック"/>
              </a:rPr>
              <a:t>Elke class heeft zijn eigen .h en .cc file</a:t>
            </a:r>
          </a:p>
          <a:p>
            <a:pPr lvl="1">
              <a:defRPr/>
            </a:pPr>
            <a:r>
              <a:rPr lang="nl-BE" altLang="nl-NL">
                <a:ea typeface="ＭＳ Ｐゴシック"/>
              </a:rPr>
              <a:t>Elke class heeft 2 files: een .h en een .cc file </a:t>
            </a:r>
            <a:endParaRPr lang="nl-BE" altLang="nl-NL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nl-BE" altLang="nl-NL">
                <a:ea typeface="ＭＳ Ｐゴシック"/>
              </a:rPr>
              <a:t>Geef deze files dezelfde naam als de class</a:t>
            </a:r>
          </a:p>
          <a:p>
            <a:pPr marL="457200" lvl="1" indent="0">
              <a:buNone/>
              <a:defRPr/>
            </a:pPr>
            <a:endParaRPr lang="nl-BE" altLang="nl-NL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nl-BE" altLang="nl-NL">
                <a:ea typeface="ＭＳ Ｐゴシック" panose="020B0600070205080204" pitchFamily="34" charset="-128"/>
              </a:rPr>
              <a:t>Lees meer:</a:t>
            </a:r>
          </a:p>
          <a:p>
            <a:pPr lvl="1">
              <a:defRPr/>
            </a:pPr>
            <a:r>
              <a:rPr lang="nl-BE" altLang="nl-NL">
                <a:ea typeface="ＭＳ Ｐゴシック"/>
              </a:rPr>
              <a:t>https://google.github.io/styleguide/cppguide.html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27ECB-2D7A-6B48-9766-7C1D8BC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0420" name="Slide Number Placeholder 4">
            <a:extLst>
              <a:ext uri="{FF2B5EF4-FFF2-40B4-BE49-F238E27FC236}">
                <a16:creationId xmlns:a16="http://schemas.microsoft.com/office/drawing/2014/main" id="{2161C8FE-90AF-41AB-A779-31B3B307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D23C4DA0-E858-4AAB-810B-ACE30A9FD1F5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42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62D92E5C-5F53-4784-A2D6-D9B187C6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Algemene misverstanden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FCC6E485-277B-4FF1-89AF-90FF3CF8D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Zorg voor een correcte omzetting tussen graden en radialen</a:t>
            </a:r>
          </a:p>
          <a:p>
            <a:pPr lvl="1"/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std::</a:t>
            </a:r>
            <a:r>
              <a:rPr lang="nl-BE" altLang="nl-NL" b="1">
                <a:solidFill>
                  <a:schemeClr val="tx1"/>
                </a:solidFill>
                <a:latin typeface="Courier New"/>
                <a:ea typeface="ＭＳ Ｐゴシック"/>
              </a:rPr>
              <a:t>sin</a:t>
            </a:r>
            <a:r>
              <a:rPr lang="nl-BE" altLang="nl-NL" dirty="0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/>
              <a:t>en </a:t>
            </a:r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std::</a:t>
            </a:r>
            <a:r>
              <a:rPr lang="nl-BE" altLang="nl-NL" b="1">
                <a:solidFill>
                  <a:schemeClr val="tx1"/>
                </a:solidFill>
                <a:latin typeface="Courier New"/>
                <a:ea typeface="ＭＳ Ｐゴシック"/>
              </a:rPr>
              <a:t>cos</a:t>
            </a:r>
            <a:r>
              <a:rPr lang="nl-BE" altLang="nl-NL" dirty="0">
                <a:solidFill>
                  <a:schemeClr val="tx1"/>
                </a:solidFill>
                <a:latin typeface="Courier New"/>
                <a:ea typeface="ＭＳ Ｐゴシック"/>
              </a:rPr>
              <a:t> </a:t>
            </a:r>
            <a:r>
              <a:rPr lang="nl-BE" altLang="nl-NL"/>
              <a:t>maken gebruik van </a:t>
            </a:r>
            <a:r>
              <a:rPr lang="nl-BE" altLang="nl-NL" b="1"/>
              <a:t>radialen</a:t>
            </a:r>
          </a:p>
          <a:p>
            <a:pPr lvl="1"/>
            <a:r>
              <a:rPr lang="nl-BE" altLang="nl-NL"/>
              <a:t>Hoeken worden in de opgaves in </a:t>
            </a:r>
            <a:r>
              <a:rPr lang="nl-BE" altLang="nl-NL" b="1"/>
              <a:t>graden</a:t>
            </a:r>
            <a:r>
              <a:rPr lang="nl-BE" altLang="nl-NL"/>
              <a:t> opgegeven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/>
              </a:rPr>
              <a:t>Zorg dat kleuren correct worden geschaald</a:t>
            </a:r>
          </a:p>
          <a:p>
            <a:pPr lvl="1"/>
            <a:r>
              <a:rPr lang="nl-BE" altLang="nl-NL">
                <a:solidFill>
                  <a:schemeClr val="tx1"/>
                </a:solidFill>
                <a:latin typeface="Courier New"/>
                <a:ea typeface="ＭＳ Ｐゴシック"/>
              </a:rPr>
              <a:t>img::</a:t>
            </a:r>
            <a:r>
              <a:rPr lang="nl-BE" altLang="nl-NL">
                <a:solidFill>
                  <a:srgbClr val="005032"/>
                </a:solidFill>
                <a:latin typeface="Courier New"/>
                <a:ea typeface="ＭＳ Ｐゴシック"/>
              </a:rPr>
              <a:t>Color</a:t>
            </a:r>
            <a:r>
              <a:rPr lang="nl-BE" altLang="nl-NL"/>
              <a:t> : gehele RGB-kleurcomponenten tussen 0 en 255</a:t>
            </a:r>
          </a:p>
          <a:p>
            <a:pPr lvl="1"/>
            <a:r>
              <a:rPr lang="nl-BE" altLang="nl-NL"/>
              <a:t>In de INI-bestanden: </a:t>
            </a:r>
            <a:r>
              <a:rPr lang="nl-BE"/>
              <a:t>reële</a:t>
            </a:r>
            <a:r>
              <a:rPr lang="nl-BE" altLang="nl-NL"/>
              <a:t> kleurcomponenten tussen 0 en 1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 panose="020B0600070205080204" pitchFamily="34" charset="-128"/>
              </a:rPr>
              <a:t>Elke opgave moet individueel kunnen worden getest</a:t>
            </a:r>
          </a:p>
          <a:p>
            <a:pPr lvl="1"/>
            <a:r>
              <a:rPr lang="nl-BE" altLang="nl-NL"/>
              <a:t>Vb: Na het implementeren van belichting moet zuivere Z-buffering (zonder belichting) nog werken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27ECB-2D7A-6B48-9766-7C1D8BC9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1444" name="Slide Number Placeholder 4">
            <a:extLst>
              <a:ext uri="{FF2B5EF4-FFF2-40B4-BE49-F238E27FC236}">
                <a16:creationId xmlns:a16="http://schemas.microsoft.com/office/drawing/2014/main" id="{DE2B0D73-6318-413E-AF33-0F16E627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2CAF443A-5974-47D3-A842-19BC60E5E657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43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7196884-01B3-425B-BFF8-B16E5126B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Vragen?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D3B5E-B30B-764B-9574-5AEAB3D1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62467" name="Slide Number Placeholder 4">
            <a:extLst>
              <a:ext uri="{FF2B5EF4-FFF2-40B4-BE49-F238E27FC236}">
                <a16:creationId xmlns:a16="http://schemas.microsoft.com/office/drawing/2014/main" id="{08C09CF1-CB2C-45DE-8D71-AE0EF4A7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3B52916A-2196-4F29-85F0-5CF6F544BD46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44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653FCD24-5CD2-4B21-8863-06D6D5847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Contacturen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8F878F9-6A3B-46E7-9F5C-03C05194BF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Twee praktijksessies per week</a:t>
            </a:r>
          </a:p>
          <a:p>
            <a:pPr lvl="1"/>
            <a:r>
              <a:rPr lang="nl-BE" altLang="nl-NL"/>
              <a:t>In principe: één voor elke groep</a:t>
            </a:r>
          </a:p>
          <a:p>
            <a:pPr lvl="2"/>
            <a:r>
              <a:rPr lang="nl-BE" altLang="nl-NL"/>
              <a:t>Iedereen is welkom tijdens beide sessies</a:t>
            </a:r>
          </a:p>
          <a:p>
            <a:pPr lvl="2"/>
            <a:r>
              <a:rPr lang="nl-BE" altLang="nl-NL"/>
              <a:t>Bij te weinig plaats heeft de groep waarvoor </a:t>
            </a:r>
            <a:br>
              <a:rPr lang="nl-BE" altLang="nl-NL"/>
            </a:br>
            <a:r>
              <a:rPr lang="nl-BE" altLang="nl-NL"/>
              <a:t>het lokaal gereserveerd is voorrang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Tijdens de sessies</a:t>
            </a:r>
          </a:p>
          <a:p>
            <a:pPr lvl="2"/>
            <a:r>
              <a:rPr lang="nl-BE" altLang="nl-NL"/>
              <a:t>Uiteenzetting van de opdracht</a:t>
            </a:r>
          </a:p>
          <a:p>
            <a:pPr lvl="2"/>
            <a:r>
              <a:rPr lang="nl-BE" altLang="nl-NL"/>
              <a:t>Mogelijkheid om vragen te stellen</a:t>
            </a:r>
          </a:p>
          <a:p>
            <a:pPr lvl="2"/>
            <a:r>
              <a:rPr lang="nl-BE" altLang="nl-NL"/>
              <a:t>Aanwezigheid is </a:t>
            </a:r>
            <a:r>
              <a:rPr lang="nl-BE" altLang="nl-NL" i="1"/>
              <a:t>niet verplicht</a:t>
            </a:r>
          </a:p>
          <a:p>
            <a:pPr lvl="2"/>
            <a:r>
              <a:rPr lang="nl-BE" altLang="nl-NL"/>
              <a:t>Neem </a:t>
            </a:r>
            <a:r>
              <a:rPr lang="nl-BE" altLang="nl-NL" b="1"/>
              <a:t>altijd</a:t>
            </a:r>
            <a:r>
              <a:rPr lang="nl-BE" altLang="nl-NL"/>
              <a:t> de cursus mee naar de practica</a:t>
            </a:r>
          </a:p>
          <a:p>
            <a:pPr lvl="2"/>
            <a:r>
              <a:rPr lang="nl-BE" altLang="nl-NL"/>
              <a:t>Lees de relevante hoofdstukken uit de cursus na </a:t>
            </a:r>
            <a:r>
              <a:rPr lang="nl-BE" altLang="nl-NL" b="1"/>
              <a:t>voor</a:t>
            </a:r>
            <a:r>
              <a:rPr lang="nl-BE" altLang="nl-NL"/>
              <a:t> het practica !!</a:t>
            </a:r>
          </a:p>
          <a:p>
            <a:pPr lvl="1"/>
            <a:endParaRPr lang="nl-BE" alt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AA712-39DE-ED49-AA5C-C6C4ACF6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23A95C0F-11E1-433F-B679-36E4A716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16C288E9-9714-4982-AAE4-FC44583C1298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5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5">
            <a:extLst>
              <a:ext uri="{FF2B5EF4-FFF2-40B4-BE49-F238E27FC236}">
                <a16:creationId xmlns:a16="http://schemas.microsoft.com/office/drawing/2014/main" id="{46DAF14F-FC4B-4C14-80D8-93A01DF7A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Doel</a:t>
            </a:r>
          </a:p>
        </p:txBody>
      </p:sp>
      <p:sp>
        <p:nvSpPr>
          <p:cNvPr id="22530" name="Content Placeholder 6">
            <a:extLst>
              <a:ext uri="{FF2B5EF4-FFF2-40B4-BE49-F238E27FC236}">
                <a16:creationId xmlns:a16="http://schemas.microsoft.com/office/drawing/2014/main" id="{8DEBD32D-829D-457F-877B-35362CDC91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Ontwikkelen van een grafische engine</a:t>
            </a:r>
          </a:p>
          <a:p>
            <a:pPr lvl="1"/>
            <a:r>
              <a:rPr lang="nl-BE" altLang="nl-NL"/>
              <a:t>Voor het renderen van 3D afbeeldingen</a:t>
            </a:r>
          </a:p>
          <a:p>
            <a:endParaRPr lang="nl-BE" altLang="nl-NL">
              <a:ea typeface="ＭＳ Ｐゴシック" panose="020B0600070205080204" pitchFamily="34" charset="-128"/>
            </a:endParaRPr>
          </a:p>
          <a:p>
            <a:r>
              <a:rPr lang="nl-BE" altLang="nl-NL">
                <a:ea typeface="ＭＳ Ｐゴシック"/>
              </a:rPr>
              <a:t>De bestaande engine wordt telkens met nieuwe functionaliteit uitgebreid</a:t>
            </a:r>
          </a:p>
          <a:p>
            <a:pPr lvl="1"/>
            <a:r>
              <a:rPr lang="nl-BE" altLang="nl-NL"/>
              <a:t>Oude functionaliteit moet blijven werken</a:t>
            </a:r>
          </a:p>
          <a:p>
            <a:pPr lvl="1"/>
            <a:r>
              <a:rPr lang="nl-BE" altLang="nl-NL"/>
              <a:t>Je moet uiteindelijk slechts één engine indienen die alle functionaliteit ondersteunt</a:t>
            </a:r>
          </a:p>
          <a:p>
            <a:pPr lvl="1"/>
            <a:r>
              <a:rPr lang="nl-BE" altLang="nl-NL"/>
              <a:t>Welke type afbeelding er moet worden gerenderd hangt af van de invoer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EB0E5-431C-C742-84C1-2A6D2CF72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nl-BE"/>
              <a:t>Practicum Computer Graphics: Introductie</a:t>
            </a:r>
          </a:p>
        </p:txBody>
      </p:sp>
      <p:sp>
        <p:nvSpPr>
          <p:cNvPr id="22532" name="Slide Number Placeholder 4">
            <a:extLst>
              <a:ext uri="{FF2B5EF4-FFF2-40B4-BE49-F238E27FC236}">
                <a16:creationId xmlns:a16="http://schemas.microsoft.com/office/drawing/2014/main" id="{817BF298-3D0E-4C05-9B01-20998D10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fld id="{42B73628-5BC1-4E2E-950F-3773D0DFCEFF}" type="slidenum">
              <a:rPr lang="nl-BE" altLang="nl-NL"/>
              <a:pPr/>
              <a:t>6</a:t>
            </a:fld>
            <a:endParaRPr lang="nl-BE" altLang="nl-N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1192A41E-F8BB-438D-A268-B2F4B41AA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Puntenverdeling (</a:t>
            </a:r>
            <a:r>
              <a:rPr lang="nl-BE" altLang="nl-NL">
                <a:solidFill>
                  <a:srgbClr val="FF0000"/>
                </a:solidFill>
                <a:ea typeface="ＭＳ Ｐゴシック"/>
              </a:rPr>
              <a:t>red</a:t>
            </a:r>
            <a:r>
              <a:rPr lang="nl-BE" altLang="nl-NL">
                <a:ea typeface="ＭＳ Ｐゴシック"/>
              </a:rPr>
              <a:t> is MUST DO)</a:t>
            </a:r>
            <a:endParaRPr lang="nl-BE" altLang="nl-NL">
              <a:ea typeface="ＭＳ Ｐゴシック" panose="020B0600070205080204" pitchFamily="34" charset="-128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7559D20-728D-4079-8CE4-C8F48A3E9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376863"/>
          </a:xfrm>
        </p:spPr>
        <p:txBody>
          <a:bodyPr/>
          <a:lstStyle/>
          <a:p>
            <a:r>
              <a:rPr lang="nl-BE" altLang="nl-NL">
                <a:ea typeface="ＭＳ Ｐゴシック"/>
              </a:rPr>
              <a:t>Praktijk (10-12/20)</a:t>
            </a:r>
          </a:p>
          <a:p>
            <a:pPr lvl="1"/>
            <a:r>
              <a:rPr lang="nl-BE" altLang="nl-NL">
                <a:solidFill>
                  <a:srgbClr val="FF0000"/>
                </a:solidFill>
              </a:rPr>
              <a:t>2D L-Systemen</a:t>
            </a:r>
            <a:r>
              <a:rPr lang="nl-BE" altLang="nl-NL"/>
              <a:t> (1,25)</a:t>
            </a:r>
          </a:p>
          <a:p>
            <a:pPr lvl="1"/>
            <a:r>
              <a:rPr lang="nl-BE" altLang="nl-NL">
                <a:solidFill>
                  <a:srgbClr val="FF0000"/>
                </a:solidFill>
              </a:rPr>
              <a:t>3D Lijntekeningen</a:t>
            </a:r>
            <a:r>
              <a:rPr lang="nl-BE" altLang="nl-NL"/>
              <a:t> (1)</a:t>
            </a:r>
          </a:p>
          <a:p>
            <a:pPr lvl="1"/>
            <a:r>
              <a:rPr lang="nl-BE" altLang="nl-NL">
                <a:solidFill>
                  <a:srgbClr val="FF0000"/>
                </a:solidFill>
              </a:rPr>
              <a:t>3D Lichamen</a:t>
            </a:r>
            <a:r>
              <a:rPr lang="nl-BE" altLang="nl-NL"/>
              <a:t> (1)</a:t>
            </a:r>
          </a:p>
          <a:p>
            <a:pPr lvl="1"/>
            <a:r>
              <a:rPr lang="nl-BE" altLang="nl-NL">
                <a:solidFill>
                  <a:srgbClr val="FF0000"/>
                </a:solidFill>
              </a:rPr>
              <a:t>Z-Buffering met lijnen</a:t>
            </a:r>
            <a:r>
              <a:rPr lang="nl-BE" altLang="nl-NL"/>
              <a:t> (1)</a:t>
            </a:r>
          </a:p>
          <a:p>
            <a:pPr lvl="1"/>
            <a:r>
              <a:rPr lang="nl-BE" altLang="nl-NL">
                <a:solidFill>
                  <a:srgbClr val="FF0000"/>
                </a:solidFill>
              </a:rPr>
              <a:t>Z-Buffering met driehoeken</a:t>
            </a:r>
            <a:r>
              <a:rPr lang="nl-BE" altLang="nl-NL"/>
              <a:t> (1,5)</a:t>
            </a:r>
          </a:p>
          <a:p>
            <a:pPr lvl="1"/>
            <a:r>
              <a:rPr lang="nl-BE" altLang="nl-NL"/>
              <a:t>3D Fractalen (1)</a:t>
            </a:r>
          </a:p>
          <a:p>
            <a:pPr lvl="1"/>
            <a:r>
              <a:rPr lang="nl-BE" altLang="nl-NL"/>
              <a:t>Clipping (0,5)</a:t>
            </a:r>
          </a:p>
          <a:p>
            <a:pPr lvl="1"/>
            <a:r>
              <a:rPr lang="nl-BE" altLang="nl-NL"/>
              <a:t>Belichting (1,5)</a:t>
            </a:r>
          </a:p>
          <a:p>
            <a:pPr lvl="1"/>
            <a:r>
              <a:rPr lang="nl-BE" altLang="nl-NL"/>
              <a:t>Schaduw (1)</a:t>
            </a:r>
          </a:p>
          <a:p>
            <a:pPr lvl="1"/>
            <a:r>
              <a:rPr lang="nl-BE" altLang="nl-NL" err="1"/>
              <a:t>Texture</a:t>
            </a:r>
            <a:r>
              <a:rPr lang="nl-BE" altLang="nl-NL"/>
              <a:t> </a:t>
            </a:r>
            <a:r>
              <a:rPr lang="nl-BE" altLang="nl-NL" err="1"/>
              <a:t>mapping</a:t>
            </a:r>
            <a:r>
              <a:rPr lang="nl-BE" altLang="nl-NL"/>
              <a:t> (1,5)</a:t>
            </a:r>
          </a:p>
          <a:p>
            <a:pPr lvl="1"/>
            <a:r>
              <a:rPr lang="nl-BE" altLang="nl-NL"/>
              <a:t>3D Lijntekeningen met bollen &amp; cilinders (0,75)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6CC7F-C696-B64A-A64E-E766D0AF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3556" name="Slide Number Placeholder 4">
            <a:extLst>
              <a:ext uri="{FF2B5EF4-FFF2-40B4-BE49-F238E27FC236}">
                <a16:creationId xmlns:a16="http://schemas.microsoft.com/office/drawing/2014/main" id="{8B4947A5-6CD3-4F69-A4C4-60E45DCC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6C93F4CD-C712-4490-A021-CC3CF1317E34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7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BBD0697A-4D2A-44EA-9689-4A4B91743D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Opgaven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0E379D3-7EAF-447E-8296-C9367A0C1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altLang="nl-NL">
                <a:ea typeface="ＭＳ Ｐゴシック"/>
              </a:rPr>
              <a:t>Ongeveer één opgave per week</a:t>
            </a:r>
          </a:p>
          <a:p>
            <a:pPr lvl="1"/>
            <a:r>
              <a:rPr lang="nl-BE" altLang="nl-NL"/>
              <a:t>Elke opgave bestaat uit</a:t>
            </a:r>
          </a:p>
          <a:p>
            <a:pPr lvl="2"/>
            <a:r>
              <a:rPr lang="nl-BE" altLang="nl-NL"/>
              <a:t>Eén of meerdere deelopdrachten</a:t>
            </a:r>
          </a:p>
          <a:p>
            <a:pPr lvl="3"/>
            <a:r>
              <a:rPr lang="nl-BE" altLang="nl-NL"/>
              <a:t>Meestal één grote en enkele kleine opdrachten</a:t>
            </a:r>
          </a:p>
          <a:p>
            <a:pPr lvl="3"/>
            <a:r>
              <a:rPr lang="nl-BE" altLang="nl-NL"/>
              <a:t>Het aantal punten te verdienen met elke opdracht staat in de opgave vermeld</a:t>
            </a:r>
          </a:p>
          <a:p>
            <a:pPr lvl="4"/>
            <a:r>
              <a:rPr lang="nl-BE" altLang="nl-NL"/>
              <a:t>Belangrijke opdrachten zijn veel punten waard</a:t>
            </a:r>
          </a:p>
          <a:p>
            <a:pPr lvl="4"/>
            <a:r>
              <a:rPr lang="nl-BE" altLang="en-US"/>
              <a:t>“</a:t>
            </a:r>
            <a:r>
              <a:rPr lang="nl-BE" altLang="nl-NL"/>
              <a:t>Bijkomende functionaliteit</a:t>
            </a:r>
            <a:r>
              <a:rPr lang="nl-BE" altLang="en-US"/>
              <a:t>”</a:t>
            </a:r>
            <a:r>
              <a:rPr lang="nl-BE" altLang="nl-NL"/>
              <a:t> is minder punten waard</a:t>
            </a:r>
          </a:p>
          <a:p>
            <a:pPr marL="1828800" lvl="4" indent="0">
              <a:buNone/>
            </a:pPr>
            <a:endParaRPr lang="nl-BE" altLang="nl-NL"/>
          </a:p>
          <a:p>
            <a:pPr lvl="2"/>
            <a:r>
              <a:rPr lang="nl-BE" altLang="nl-NL"/>
              <a:t>Eventuele extra oefeningen</a:t>
            </a:r>
            <a:endParaRPr lang="nl-BE"/>
          </a:p>
          <a:p>
            <a:pPr lvl="3"/>
            <a:r>
              <a:rPr lang="nl-BE" altLang="nl-NL"/>
              <a:t>Niet bij elke opdracht</a:t>
            </a:r>
            <a:endParaRPr lang="nl-BE"/>
          </a:p>
          <a:p>
            <a:pPr lvl="3"/>
            <a:r>
              <a:rPr lang="nl-BE" altLang="nl-NL"/>
              <a:t>Enkel voor jezelf</a:t>
            </a:r>
          </a:p>
          <a:p>
            <a:pPr lvl="3"/>
            <a:r>
              <a:rPr lang="nl-BE" altLang="nl-NL"/>
              <a:t>Hoeven </a:t>
            </a:r>
            <a:r>
              <a:rPr lang="nl-BE" altLang="nl-NL" i="1"/>
              <a:t>niet</a:t>
            </a:r>
            <a:r>
              <a:rPr lang="nl-BE" altLang="nl-NL"/>
              <a:t> te worden ingediend</a:t>
            </a:r>
          </a:p>
          <a:p>
            <a:pPr lvl="3"/>
            <a:r>
              <a:rPr lang="nl-BE" altLang="nl-NL"/>
              <a:t>Worden </a:t>
            </a:r>
            <a:r>
              <a:rPr lang="nl-BE" altLang="nl-NL" i="1"/>
              <a:t>niet</a:t>
            </a:r>
            <a:r>
              <a:rPr lang="nl-BE" altLang="nl-NL"/>
              <a:t> beoordeeld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ED5CB-4C30-CC44-8702-026CAC57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4580" name="Slide Number Placeholder 4">
            <a:extLst>
              <a:ext uri="{FF2B5EF4-FFF2-40B4-BE49-F238E27FC236}">
                <a16:creationId xmlns:a16="http://schemas.microsoft.com/office/drawing/2014/main" id="{F8BC7ACE-05FA-4713-90C6-4848824D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B9DC2B52-23A1-4DAE-8029-9C82BB2B737A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8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CED51EC8-F4D1-4AE8-9759-AAA985DA3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Feedback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F9426FB6-4097-4C21-B95E-72AD6A710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260475"/>
            <a:ext cx="9034462" cy="5805488"/>
          </a:xfrm>
        </p:spPr>
        <p:txBody>
          <a:bodyPr/>
          <a:lstStyle/>
          <a:p>
            <a:r>
              <a:rPr lang="nl-BE" altLang="nl-NL">
                <a:ea typeface="ＭＳ Ｐゴシック" panose="020B0600070205080204" pitchFamily="34" charset="-128"/>
              </a:rPr>
              <a:t>Proefevaluatie van de grafische engine</a:t>
            </a:r>
          </a:p>
          <a:p>
            <a:pPr lvl="1"/>
            <a:r>
              <a:rPr lang="nl-BE" altLang="nl-NL"/>
              <a:t>Voor elke opgave</a:t>
            </a:r>
          </a:p>
          <a:p>
            <a:pPr lvl="2"/>
            <a:r>
              <a:rPr lang="nl-BE" altLang="en-US"/>
              <a:t>‘</a:t>
            </a:r>
            <a:r>
              <a:rPr lang="nl-BE" altLang="nl-NL"/>
              <a:t>Dropbox</a:t>
            </a:r>
            <a:r>
              <a:rPr lang="nl-BE" altLang="en-US"/>
              <a:t>’</a:t>
            </a:r>
            <a:r>
              <a:rPr lang="nl-BE" altLang="nl-NL"/>
              <a:t> op blackboard</a:t>
            </a:r>
          </a:p>
          <a:p>
            <a:pPr lvl="2"/>
            <a:r>
              <a:rPr lang="nl-BE" altLang="nl-NL"/>
              <a:t>Beschikbaar tot twee weken nadat de opgave werd gegeven</a:t>
            </a:r>
          </a:p>
          <a:p>
            <a:pPr lvl="2"/>
            <a:r>
              <a:rPr lang="nl-BE" altLang="nl-NL"/>
              <a:t>Inzending moet voldoen aan de vereisten voor de </a:t>
            </a:r>
            <a:r>
              <a:rPr lang="nl-BE" altLang="en-US"/>
              <a:t>‘</a:t>
            </a:r>
            <a:r>
              <a:rPr lang="nl-BE" altLang="nl-NL"/>
              <a:t>finale</a:t>
            </a:r>
            <a:r>
              <a:rPr lang="nl-BE" altLang="en-US"/>
              <a:t>’</a:t>
            </a:r>
            <a:r>
              <a:rPr lang="nl-BE" altLang="nl-NL"/>
              <a:t> inzending</a:t>
            </a:r>
          </a:p>
          <a:p>
            <a:pPr lvl="1"/>
            <a:r>
              <a:rPr lang="nl-BE" altLang="nl-NL"/>
              <a:t>Wij evalueren je engine en laten je weten waar er nog problemen zijn</a:t>
            </a:r>
          </a:p>
          <a:p>
            <a:pPr lvl="2"/>
            <a:r>
              <a:rPr lang="nl-BE" altLang="nl-NL"/>
              <a:t>We geven nog </a:t>
            </a:r>
            <a:r>
              <a:rPr lang="nl-BE" altLang="nl-NL" i="1"/>
              <a:t>geen</a:t>
            </a:r>
            <a:r>
              <a:rPr lang="nl-BE" altLang="nl-NL"/>
              <a:t> punten</a:t>
            </a:r>
          </a:p>
          <a:p>
            <a:pPr lvl="1"/>
            <a:endParaRPr lang="nl-BE" altLang="nl-NL"/>
          </a:p>
          <a:p>
            <a:pPr lvl="1"/>
            <a:r>
              <a:rPr lang="nl-BE" altLang="nl-NL"/>
              <a:t>Deelname aan de proefevaluaties is </a:t>
            </a:r>
            <a:r>
              <a:rPr lang="nl-BE" altLang="nl-NL" i="1"/>
              <a:t>niet</a:t>
            </a:r>
            <a:r>
              <a:rPr lang="nl-BE" altLang="nl-NL"/>
              <a:t> verplicht …</a:t>
            </a:r>
          </a:p>
          <a:p>
            <a:pPr lvl="2"/>
            <a:r>
              <a:rPr lang="nl-BE" altLang="nl-NL"/>
              <a:t>… maar wel </a:t>
            </a:r>
            <a:r>
              <a:rPr lang="nl-BE" altLang="nl-NL" b="1"/>
              <a:t>ten sterkste aangeraden !!</a:t>
            </a:r>
            <a:endParaRPr lang="nl-BE" altLang="nl-NL"/>
          </a:p>
          <a:p>
            <a:pPr lvl="1"/>
            <a:r>
              <a:rPr lang="nl-BE" altLang="nl-NL"/>
              <a:t>Verdere vragen en/of problemen</a:t>
            </a:r>
          </a:p>
          <a:p>
            <a:pPr lvl="2"/>
            <a:r>
              <a:rPr lang="nl-BE" altLang="nl-NL"/>
              <a:t>Praktijksessies</a:t>
            </a:r>
          </a:p>
          <a:p>
            <a:pPr lvl="2"/>
            <a:r>
              <a:rPr lang="nl-BE" altLang="nl-NL"/>
              <a:t>E-mail</a:t>
            </a:r>
          </a:p>
          <a:p>
            <a:pPr lvl="3"/>
            <a:r>
              <a:rPr lang="nl-BE" altLang="nl-NL"/>
              <a:t>Mail altijd naar beide E-mailadressen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1832F-788B-FA42-A516-50983796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Practicum Computer Graphics: Introductie</a:t>
            </a:r>
          </a:p>
        </p:txBody>
      </p:sp>
      <p:sp>
        <p:nvSpPr>
          <p:cNvPr id="25604" name="Slide Number Placeholder 4">
            <a:extLst>
              <a:ext uri="{FF2B5EF4-FFF2-40B4-BE49-F238E27FC236}">
                <a16:creationId xmlns:a16="http://schemas.microsoft.com/office/drawing/2014/main" id="{85426460-F7D3-4715-A07F-B8DA0CF6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1000"/>
              </a:lnSpc>
              <a:spcAft>
                <a:spcPts val="1413"/>
              </a:spcAft>
              <a:buClr>
                <a:srgbClr val="053A60"/>
              </a:buClr>
              <a:buSzPct val="100000"/>
              <a:buFont typeface="Arial" panose="020B0604020202020204" pitchFamily="34" charset="0"/>
              <a:buChar char="•"/>
              <a:tabLst>
                <a:tab pos="723900" algn="l"/>
              </a:tabLst>
              <a:defRPr sz="2400" b="1">
                <a:solidFill>
                  <a:srgbClr val="003D64"/>
                </a:solidFill>
                <a:latin typeface="FreeSans" pitchFamily="32" charset="0"/>
                <a:ea typeface="ＭＳ Ｐゴシック" panose="020B0600070205080204" pitchFamily="34" charset="-128"/>
                <a:cs typeface="WenQuanYi Zen Hei" charset="0"/>
              </a:defRPr>
            </a:lvl1pPr>
            <a:lvl2pPr>
              <a:lnSpc>
                <a:spcPct val="81000"/>
              </a:lnSpc>
              <a:spcAft>
                <a:spcPts val="113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2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2pPr>
            <a:lvl3pPr>
              <a:lnSpc>
                <a:spcPct val="81000"/>
              </a:lnSpc>
              <a:spcAft>
                <a:spcPts val="850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•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3pPr>
            <a:lvl4pPr>
              <a:lnSpc>
                <a:spcPct val="81000"/>
              </a:lnSpc>
              <a:spcAft>
                <a:spcPts val="575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–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4pPr>
            <a:lvl5pPr>
              <a:lnSpc>
                <a:spcPct val="81000"/>
              </a:lnSpc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5pPr>
            <a:lvl6pPr marL="25146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6pPr>
            <a:lvl7pPr marL="29718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7pPr>
            <a:lvl8pPr marL="34290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8pPr>
            <a:lvl9pPr marL="3886200" indent="-228600" defTabSz="449263" eaLnBrk="0" fontAlgn="base" hangingPunct="0">
              <a:lnSpc>
                <a:spcPct val="81000"/>
              </a:lnSpc>
              <a:spcBef>
                <a:spcPct val="0"/>
              </a:spcBef>
              <a:spcAft>
                <a:spcPts val="288"/>
              </a:spcAft>
              <a:buClr>
                <a:srgbClr val="053A60"/>
              </a:buClr>
              <a:buSzPct val="100000"/>
              <a:buFont typeface="Times New Roman" panose="02020603050405020304" pitchFamily="18" charset="0"/>
              <a:buChar char="»"/>
              <a:tabLst>
                <a:tab pos="723900" algn="l"/>
              </a:tabLst>
              <a:defRPr sz="2000">
                <a:solidFill>
                  <a:srgbClr val="003D64"/>
                </a:solidFill>
                <a:latin typeface="FreeSans" pitchFamily="32" charset="0"/>
                <a:ea typeface="WenQuanYi Zen Hei" charset="0"/>
                <a:cs typeface="WenQuanYi Zen Hei" charset="0"/>
              </a:defRPr>
            </a:lvl9pPr>
          </a:lstStyle>
          <a:p>
            <a:pPr>
              <a:lnSpc>
                <a:spcPct val="108000"/>
              </a:lnSpc>
              <a:spcAft>
                <a:spcPct val="0"/>
              </a:spcAft>
              <a:buClr>
                <a:srgbClr val="000000"/>
              </a:buClr>
              <a:buFont typeface="Times New Roman" panose="02020603050405020304" pitchFamily="18" charset="0"/>
              <a:buNone/>
            </a:pPr>
            <a:fld id="{9A216627-AD35-464F-AAE9-A15C7DDF8FF4}" type="slidenum">
              <a:rPr lang="en-GB" altLang="nl-NL" sz="1400" b="0">
                <a:solidFill>
                  <a:srgbClr val="FFFFFF"/>
                </a:solidFill>
              </a:rPr>
              <a:pPr>
                <a:lnSpc>
                  <a:spcPct val="108000"/>
                </a:lnSpc>
                <a:spcAft>
                  <a:spcPct val="0"/>
                </a:spcAft>
                <a:buClr>
                  <a:srgbClr val="000000"/>
                </a:buClr>
                <a:buFont typeface="Times New Roman" panose="02020603050405020304" pitchFamily="18" charset="0"/>
                <a:buNone/>
              </a:pPr>
              <a:t>9</a:t>
            </a:fld>
            <a:endParaRPr lang="en-GB" altLang="nl-NL" sz="1400" b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FreeSans"/>
        <a:ea typeface="WenQuanYi Zen Hei"/>
        <a:cs typeface="WenQuanYi Zen Hei"/>
      </a:majorFont>
      <a:minorFont>
        <a:latin typeface="FreeSans"/>
        <a:ea typeface="WenQuanYi Zen Hei"/>
        <a:cs typeface="WenQuanYi Zen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DejaVu Sans"/>
      </a:majorFont>
      <a:minorFont>
        <a:latin typeface="Verdana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Aangepast</PresentationFormat>
  <Slides>44</Slides>
  <Notes>2</Notes>
  <HiddenSlides>0</HiddenSlides>
  <ScaleCrop>false</ScaleCrop>
  <HeadingPairs>
    <vt:vector size="4" baseType="variant">
      <vt:variant>
        <vt:lpstr>Thema</vt:lpstr>
      </vt:variant>
      <vt:variant>
        <vt:i4>2</vt:i4>
      </vt:variant>
      <vt:variant>
        <vt:lpstr>Diatitels</vt:lpstr>
      </vt:variant>
      <vt:variant>
        <vt:i4>44</vt:i4>
      </vt:variant>
    </vt:vector>
  </HeadingPairs>
  <TitlesOfParts>
    <vt:vector size="46" baseType="lpstr">
      <vt:lpstr>Office Theme</vt:lpstr>
      <vt:lpstr>1_Office Theme</vt:lpstr>
      <vt:lpstr>Computer Graphics  - Inleiding</vt:lpstr>
      <vt:lpstr>Overzicht</vt:lpstr>
      <vt:lpstr>Praktische Informatie</vt:lpstr>
      <vt:lpstr>Contactgegevens</vt:lpstr>
      <vt:lpstr>Contacturen</vt:lpstr>
      <vt:lpstr>Doel</vt:lpstr>
      <vt:lpstr>Puntenverdeling (red is MUST DO)</vt:lpstr>
      <vt:lpstr>Opgaven</vt:lpstr>
      <vt:lpstr>Feedback</vt:lpstr>
      <vt:lpstr>Planning</vt:lpstr>
      <vt:lpstr>Planning</vt:lpstr>
      <vt:lpstr>Vereisten voor de  Grafische Engine</vt:lpstr>
      <vt:lpstr>Algemene vereisten</vt:lpstr>
      <vt:lpstr>Algemene vereisten</vt:lpstr>
      <vt:lpstr>Algemene vereisten</vt:lpstr>
      <vt:lpstr>Algemene werking</vt:lpstr>
      <vt:lpstr>Input en Output formaat</vt:lpstr>
      <vt:lpstr>Aanspreken van de Engine</vt:lpstr>
      <vt:lpstr>Vereisten voor de inzendingen</vt:lpstr>
      <vt:lpstr>Algemene vereisten</vt:lpstr>
      <vt:lpstr>Voorziene functionaliteit</vt:lpstr>
      <vt:lpstr>Voorziene functionaliteit</vt:lpstr>
      <vt:lpstr>ini::Configuration</vt:lpstr>
      <vt:lpstr>ini::Configuration</vt:lpstr>
      <vt:lpstr>ini::Configuration[][]  .as_&lt;type&gt;_or_die();</vt:lpstr>
      <vt:lpstr>ini::Configuration[][]  .as_&lt;type&gt;_or_die();</vt:lpstr>
      <vt:lpstr>ini::Configuration[][]  .as_&lt;type&gt;_if_exists();</vt:lpstr>
      <vt:lpstr>ini::Configuration[][]  .as_&lt;type&gt;_or_default();</vt:lpstr>
      <vt:lpstr>img::EasyImage</vt:lpstr>
      <vt:lpstr>img::EasyImage</vt:lpstr>
      <vt:lpstr>engine.cc</vt:lpstr>
      <vt:lpstr>Tips</vt:lpstr>
      <vt:lpstr>Enkele nuttige tips</vt:lpstr>
      <vt:lpstr>Geheugen management</vt:lpstr>
      <vt:lpstr>Beschikbare Gegevensstructuren</vt:lpstr>
      <vt:lpstr>Beschikbare Gegevensstructuren</vt:lpstr>
      <vt:lpstr>Beschikbare Gegevensstructuren</vt:lpstr>
      <vt:lpstr>Uitvoeren van String Manipulaties (C++11)</vt:lpstr>
      <vt:lpstr>Afronden van getallen</vt:lpstr>
      <vt:lpstr>Afrondingsfouten</vt:lpstr>
      <vt:lpstr>C++ Development tips</vt:lpstr>
      <vt:lpstr>C++ Coding Style Guide</vt:lpstr>
      <vt:lpstr>Algemene misverstanden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/>
  <cp:revision>33</cp:revision>
  <cp:lastPrinted>1601-01-01T00:00:00Z</cp:lastPrinted>
  <dcterms:created xsi:type="dcterms:W3CDTF">2011-10-06T12:04:05Z</dcterms:created>
  <dcterms:modified xsi:type="dcterms:W3CDTF">2020-02-12T11:19:11Z</dcterms:modified>
</cp:coreProperties>
</file>