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2" Type="http://schemas.openxmlformats.org/officeDocument/2006/relationships/hyperlink" Target="http://www.fbla-pbl.org/docs/ct/gdlrs/FBLA/computer_game___simulation_programming_13-14.pdf" TargetMode="Externa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http://www.fbla-pbl.org/docs/ct/gdlrs/FBLA/computer_game___simulation_programming_13-14.pdf</a:t>
            </a:r>
            <a:br>
              <a:rPr lang="en"/>
            </a:br>
            <a:br>
              <a:rPr lang="en"/>
            </a:br>
            <a:r>
              <a:rPr lang="en"/>
              <a:t>Between 6 and 7 minutes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You are a computer virus tracker. You live inside a computer and travel the network looking for viruses and malware. When some are detected, you have to travel to the infection site and launch anti-virus software discs at the malware minions. Escalate the adventure from basic network bugs to a Web Bot boss. Take note in design to include computer networking structure and devices.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Goal: Try to create a fun, engaging game that nevertheless demonstrates the concepts of computer networks and systems,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Biggest choice here: Why Unity?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-Last year written the game was written from scratch in java - time-consuming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-Want to focus less on programming and more on a pleasant playing experience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-Wanted to work in 3D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-Extremely beginner friendly- tons of tutorials. Anything possible with it.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Blender gives an open source platform for which we did our 3D Modeling, with extensive tutorials online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--Integrates well with unity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Github allowed collaboration and a smooth handover of files to allow each of us to work on different pieces, then combine them together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--Source Code Manages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Google Drive documents were helpful especially in the planning stages to serve as a cooperative platform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--Slideshow!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-Most familiar controls to pc gaming audience by default, however, they can be changed to the players liking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Scripts are attached to objects. Simple enough- scripts execute only if object is on screen. If 5 are on screen, it executes 5 times, once for every object.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Scripts called on construction, trigger and update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Construction- when the object first joins the scene. Mostly setting things up to have references to other objects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Trigger- you can add trigger colliders to objects. When two of them collide it tells scripts to execute trigger functions if they have them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Update- Every frame, every script of every object in the game has its update code called. Movement and shooting are two things done here.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Commenting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There are clear reasons to comment. For our next iteration of the game we’re adding comments to every block of code to make it easier to look through it all.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Why C#?</a:t>
            </a:r>
            <a:br>
              <a:rPr lang="en"/>
            </a:br>
            <a:r>
              <a:rPr lang="en"/>
              <a:t>-Collections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-Features like collections (data structures)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-Unity Javascript is a modified version with things like types instead of vars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-Unity Boo is unknown and unlike javascript and C# won’t come in handy anywhere else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png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21.png"/><Relationship Id="rId6" Type="http://schemas.openxmlformats.org/officeDocument/2006/relationships/image" Target="../media/image23.png"/><Relationship Id="rId5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jpg"/><Relationship Id="rId3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jpg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22.jpg"/><Relationship Id="rId6" Type="http://schemas.openxmlformats.org/officeDocument/2006/relationships/image" Target="../media/image09.png"/><Relationship Id="rId5" Type="http://schemas.openxmlformats.org/officeDocument/2006/relationships/image" Target="../media/image07.png"/><Relationship Id="rId7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5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561475" y="819925"/>
            <a:ext cx="7994399" cy="237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Computer Game and </a:t>
            </a:r>
          </a:p>
          <a:p>
            <a:pPr>
              <a:spcBef>
                <a:spcPts val="0"/>
              </a:spcBef>
              <a:buNone/>
            </a:pPr>
            <a:r>
              <a:rPr lang="en" sz="4800"/>
              <a:t>Simulation Programming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3454148"/>
            <a:ext cx="7772400" cy="14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700"/>
              <a:t>Raphael Rouvinov, Ricky Cushing,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700"/>
              <a:t>and Chris Cygnus (Triple RC)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Mundelein High School Chapter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0"/>
            <a:ext cx="3362250" cy="16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9775" y="3710759"/>
            <a:ext cx="1258200" cy="12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Ability To Meet Educational Goals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0" y="1200150"/>
            <a:ext cx="4610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Specific Viruses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Described in popups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Computer Networks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Computer Hardware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Travel from disc to RAM and head for network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850" y="3735250"/>
            <a:ext cx="4873249" cy="126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125" y="2635875"/>
            <a:ext cx="1004699" cy="12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286875" y="3053112"/>
            <a:ext cx="25199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</a:rPr>
              <a:t>The Heartbleed Bug was a serious vulnerability in the popular OpenSSL cryptographic software library.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1000" y="1200137"/>
            <a:ext cx="1355509" cy="1201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/>
          <p:nvPr/>
        </p:nvCxnSpPr>
        <p:spPr>
          <a:xfrm>
            <a:off x="8430375" y="1755750"/>
            <a:ext cx="26999" cy="270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2900" y="1200150"/>
            <a:ext cx="2471925" cy="189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Shape 163"/>
          <p:cNvCxnSpPr/>
          <p:nvPr/>
        </p:nvCxnSpPr>
        <p:spPr>
          <a:xfrm flipH="1">
            <a:off x="7642685" y="1535050"/>
            <a:ext cx="278399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8443885" y="1744450"/>
            <a:ext cx="23699" cy="29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7889935" y="1330150"/>
            <a:ext cx="1107900" cy="4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Information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500" y="3571700"/>
            <a:ext cx="1540550" cy="15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5484625" y="4694100"/>
            <a:ext cx="3852599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TRC Productions</a:t>
            </a:r>
            <a:r>
              <a:rPr lang="en"/>
              <a:t> </a:t>
            </a:r>
            <a:r>
              <a:rPr lang="en" sz="1200">
                <a:solidFill>
                  <a:srgbClr val="222222"/>
                </a:solidFill>
              </a:rPr>
              <a:t>© 2014</a:t>
            </a:r>
          </a:p>
        </p:txBody>
      </p:sp>
      <p:sp>
        <p:nvSpPr>
          <p:cNvPr id="173" name="Shape 173"/>
          <p:cNvSpPr txBox="1"/>
          <p:nvPr>
            <p:ph idx="2" type="ctrTitle"/>
          </p:nvPr>
        </p:nvSpPr>
        <p:spPr>
          <a:xfrm>
            <a:off x="1915125" y="31445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Topic, Problems, and Challenges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Game Topic: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Computer virus tracker in a computer system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Locate and attack malware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Incorporate computer and network structures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925" y="3384750"/>
            <a:ext cx="2046574" cy="15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26" y="3308550"/>
            <a:ext cx="2564378" cy="15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662" y="3324812"/>
            <a:ext cx="23526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272175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Problems/Challenges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Fairly open theme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Many choices for gameplay mechanics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Network/Computer Elements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Attention Grabbing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Replayability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Topic, Problems, and Challenges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07" y="3094800"/>
            <a:ext cx="1988791" cy="18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500" y="1200137"/>
            <a:ext cx="2486000" cy="18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46509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Overall Planning Stage: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Face-to-face and digital meetings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Brainstorm main game concepts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Brainstorm and take notes for game elements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Collaboration during implementation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Planning Process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3042" l="33935" r="1523" t="8758"/>
          <a:stretch/>
        </p:blipFill>
        <p:spPr>
          <a:xfrm>
            <a:off x="4863800" y="1832700"/>
            <a:ext cx="4059424" cy="27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Unity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Monodevelop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Blender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GitHub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Adobe Photoshop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Google Drive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887" y="1967852"/>
            <a:ext cx="3457524" cy="1788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Used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475" y="3186350"/>
            <a:ext cx="3351698" cy="18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8487" y="968912"/>
            <a:ext cx="31146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075" y="1200150"/>
            <a:ext cx="1914999" cy="13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7">
            <a:alphaModFix/>
          </a:blip>
          <a:srcRect b="32297" l="0" r="0" t="33694"/>
          <a:stretch/>
        </p:blipFill>
        <p:spPr>
          <a:xfrm>
            <a:off x="3495650" y="3754900"/>
            <a:ext cx="2249824" cy="57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Interface and Interactions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07900" y="1065765"/>
            <a:ext cx="4190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Configuration panel on Startup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Controls customizable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Score displayed on top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WASD/Arrow Keys to move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Left Click (Or Ctrl) to fire weapon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375" y="2968900"/>
            <a:ext cx="3603149" cy="207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2296" l="-1491" r="0" t="47882"/>
          <a:stretch/>
        </p:blipFill>
        <p:spPr>
          <a:xfrm>
            <a:off x="4863723" y="1205375"/>
            <a:ext cx="3737807" cy="16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576" y="3842773"/>
            <a:ext cx="1914499" cy="11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Gameflow</a:t>
            </a:r>
          </a:p>
        </p:txBody>
      </p:sp>
      <p:sp>
        <p:nvSpPr>
          <p:cNvPr id="86" name="Shape 86"/>
          <p:cNvSpPr/>
          <p:nvPr/>
        </p:nvSpPr>
        <p:spPr>
          <a:xfrm>
            <a:off x="131891" y="1453032"/>
            <a:ext cx="1338299" cy="103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Spawn</a:t>
            </a:r>
          </a:p>
        </p:txBody>
      </p:sp>
      <p:sp>
        <p:nvSpPr>
          <p:cNvPr id="87" name="Shape 87"/>
          <p:cNvSpPr/>
          <p:nvPr/>
        </p:nvSpPr>
        <p:spPr>
          <a:xfrm>
            <a:off x="131891" y="3808450"/>
            <a:ext cx="1338299" cy="1034700"/>
          </a:xfrm>
          <a:prstGeom prst="plaque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Find Infection Sites</a:t>
            </a:r>
          </a:p>
        </p:txBody>
      </p:sp>
      <p:cxnSp>
        <p:nvCxnSpPr>
          <p:cNvPr id="88" name="Shape 88"/>
          <p:cNvCxnSpPr>
            <a:stCxn id="86" idx="2"/>
            <a:endCxn id="87" idx="0"/>
          </p:cNvCxnSpPr>
          <p:nvPr/>
        </p:nvCxnSpPr>
        <p:spPr>
          <a:xfrm>
            <a:off x="801041" y="2487732"/>
            <a:ext cx="0" cy="132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9" name="Shape 89"/>
          <p:cNvSpPr/>
          <p:nvPr/>
        </p:nvSpPr>
        <p:spPr>
          <a:xfrm>
            <a:off x="1647352" y="2577231"/>
            <a:ext cx="1269899" cy="103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Fight enemies</a:t>
            </a:r>
          </a:p>
        </p:txBody>
      </p:sp>
      <p:cxnSp>
        <p:nvCxnSpPr>
          <p:cNvPr id="90" name="Shape 90"/>
          <p:cNvCxnSpPr>
            <a:stCxn id="89" idx="1"/>
          </p:cNvCxnSpPr>
          <p:nvPr/>
        </p:nvCxnSpPr>
        <p:spPr>
          <a:xfrm rot="10800000">
            <a:off x="791752" y="3092481"/>
            <a:ext cx="8556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lg" w="lg" type="none"/>
            <a:tailEnd len="lg" w="lg" type="stealth"/>
          </a:ln>
        </p:spPr>
      </p:cxnSp>
      <p:sp>
        <p:nvSpPr>
          <p:cNvPr id="91" name="Shape 91"/>
          <p:cNvSpPr/>
          <p:nvPr/>
        </p:nvSpPr>
        <p:spPr>
          <a:xfrm>
            <a:off x="3775268" y="3815482"/>
            <a:ext cx="1338299" cy="1034700"/>
          </a:xfrm>
          <a:prstGeom prst="plaque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Clean Infection Sites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1470191" y="4478200"/>
            <a:ext cx="23052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89" idx="2"/>
          </p:cNvCxnSpPr>
          <p:nvPr/>
        </p:nvCxnSpPr>
        <p:spPr>
          <a:xfrm>
            <a:off x="2282302" y="3611931"/>
            <a:ext cx="13800" cy="85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lg" w="lg" type="none"/>
            <a:tailEnd len="lg" w="lg" type="stealth"/>
          </a:ln>
        </p:spPr>
      </p:cxnSp>
      <p:sp>
        <p:nvSpPr>
          <p:cNvPr id="94" name="Shape 94"/>
          <p:cNvSpPr/>
          <p:nvPr/>
        </p:nvSpPr>
        <p:spPr>
          <a:xfrm>
            <a:off x="7195550" y="3772792"/>
            <a:ext cx="1900675" cy="1320600"/>
          </a:xfrm>
          <a:prstGeom prst="flowChartPredefinedProcess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End! 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 cleaned the network!</a:t>
            </a:r>
          </a:p>
        </p:txBody>
      </p:sp>
      <p:sp>
        <p:nvSpPr>
          <p:cNvPr id="95" name="Shape 95"/>
          <p:cNvSpPr/>
          <p:nvPr/>
        </p:nvSpPr>
        <p:spPr>
          <a:xfrm>
            <a:off x="7267617" y="3871876"/>
            <a:ext cx="89999" cy="11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924342" y="3871876"/>
            <a:ext cx="89999" cy="11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929242" y="4115389"/>
            <a:ext cx="89999" cy="11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272517" y="4115389"/>
            <a:ext cx="89999" cy="11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270067" y="4357582"/>
            <a:ext cx="89999" cy="11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926792" y="4357582"/>
            <a:ext cx="89999" cy="11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8931692" y="4601096"/>
            <a:ext cx="89999" cy="11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274967" y="4601096"/>
            <a:ext cx="89999" cy="11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7274967" y="4834566"/>
            <a:ext cx="89999" cy="11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926821" y="4834566"/>
            <a:ext cx="89999" cy="11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5400000">
            <a:off x="1718450" y="1599765"/>
            <a:ext cx="1141499" cy="957299"/>
          </a:xfrm>
          <a:prstGeom prst="homePlate">
            <a:avLst>
              <a:gd fmla="val 50000" name="adj"/>
            </a:avLst>
          </a:prstGeom>
          <a:solidFill>
            <a:srgbClr val="FFD966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823367" y="1421881"/>
            <a:ext cx="957299" cy="96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200"/>
              <a:t>New enemies</a:t>
            </a:r>
          </a:p>
          <a:p>
            <a:pPr algn="ctr">
              <a:spcBef>
                <a:spcPts val="0"/>
              </a:spcBef>
              <a:buNone/>
            </a:pPr>
            <a:r>
              <a:rPr lang="en" sz="1200"/>
              <a:t>teach about viruses</a:t>
            </a:r>
          </a:p>
        </p:txBody>
      </p:sp>
      <p:sp>
        <p:nvSpPr>
          <p:cNvPr id="107" name="Shape 107"/>
          <p:cNvSpPr/>
          <p:nvPr/>
        </p:nvSpPr>
        <p:spPr>
          <a:xfrm>
            <a:off x="5344762" y="2563942"/>
            <a:ext cx="1900799" cy="1141499"/>
          </a:xfrm>
          <a:prstGeom prst="plaque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Portal opens to next “computer” (level) in the network</a:t>
            </a:r>
          </a:p>
        </p:txBody>
      </p:sp>
      <p:sp>
        <p:nvSpPr>
          <p:cNvPr id="108" name="Shape 108"/>
          <p:cNvSpPr/>
          <p:nvPr/>
        </p:nvSpPr>
        <p:spPr>
          <a:xfrm>
            <a:off x="3638175" y="1503554"/>
            <a:ext cx="1612500" cy="1657500"/>
          </a:xfrm>
          <a:prstGeom prst="diamond">
            <a:avLst/>
          </a:prstGeom>
          <a:solidFill>
            <a:srgbClr val="93C47D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3912975" y="1879735"/>
            <a:ext cx="10628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Are all sites cleaned?</a:t>
            </a:r>
          </a:p>
        </p:txBody>
      </p:sp>
      <p:cxnSp>
        <p:nvCxnSpPr>
          <p:cNvPr id="110" name="Shape 110"/>
          <p:cNvCxnSpPr>
            <a:stCxn id="91" idx="0"/>
            <a:endCxn id="108" idx="2"/>
          </p:cNvCxnSpPr>
          <p:nvPr/>
        </p:nvCxnSpPr>
        <p:spPr>
          <a:xfrm rot="10800000">
            <a:off x="4444418" y="3161182"/>
            <a:ext cx="0" cy="65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1" name="Shape 111"/>
          <p:cNvCxnSpPr>
            <a:stCxn id="108" idx="1"/>
          </p:cNvCxnSpPr>
          <p:nvPr/>
        </p:nvCxnSpPr>
        <p:spPr>
          <a:xfrm flipH="1">
            <a:off x="1470075" y="2332304"/>
            <a:ext cx="2168100" cy="1917300"/>
          </a:xfrm>
          <a:prstGeom prst="bentConnector3">
            <a:avLst>
              <a:gd fmla="val 132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2" name="Shape 112"/>
          <p:cNvSpPr txBox="1"/>
          <p:nvPr/>
        </p:nvSpPr>
        <p:spPr>
          <a:xfrm>
            <a:off x="3151875" y="1940117"/>
            <a:ext cx="486300" cy="3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No</a:t>
            </a:r>
          </a:p>
        </p:txBody>
      </p:sp>
      <p:sp>
        <p:nvSpPr>
          <p:cNvPr id="113" name="Shape 113"/>
          <p:cNvSpPr/>
          <p:nvPr/>
        </p:nvSpPr>
        <p:spPr>
          <a:xfrm>
            <a:off x="7339650" y="1503567"/>
            <a:ext cx="1612500" cy="1657500"/>
          </a:xfrm>
          <a:prstGeom prst="diamond">
            <a:avLst/>
          </a:prstGeom>
          <a:solidFill>
            <a:srgbClr val="93C47D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7614450" y="1931810"/>
            <a:ext cx="1062899" cy="6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Are all computers cleaned?</a:t>
            </a:r>
          </a:p>
        </p:txBody>
      </p:sp>
      <p:cxnSp>
        <p:nvCxnSpPr>
          <p:cNvPr id="115" name="Shape 115"/>
          <p:cNvCxnSpPr>
            <a:stCxn id="108" idx="3"/>
          </p:cNvCxnSpPr>
          <p:nvPr/>
        </p:nvCxnSpPr>
        <p:spPr>
          <a:xfrm flipH="1" rot="10800000">
            <a:off x="5250675" y="2327504"/>
            <a:ext cx="6306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5881150" y="2327392"/>
            <a:ext cx="0" cy="225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5067825" y="1917925"/>
            <a:ext cx="648599" cy="3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Yes</a:t>
            </a:r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6682850" y="2318292"/>
            <a:ext cx="0" cy="2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endCxn id="113" idx="1"/>
          </p:cNvCxnSpPr>
          <p:nvPr/>
        </p:nvCxnSpPr>
        <p:spPr>
          <a:xfrm>
            <a:off x="6682950" y="2327517"/>
            <a:ext cx="6567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/>
          <p:nvPr/>
        </p:nvSpPr>
        <p:spPr>
          <a:xfrm>
            <a:off x="5413469" y="4257046"/>
            <a:ext cx="1497299" cy="3389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1" name="Shape 121"/>
          <p:cNvCxnSpPr>
            <a:stCxn id="113" idx="2"/>
            <a:endCxn id="94" idx="0"/>
          </p:cNvCxnSpPr>
          <p:nvPr/>
        </p:nvCxnSpPr>
        <p:spPr>
          <a:xfrm>
            <a:off x="8145900" y="3161067"/>
            <a:ext cx="0" cy="61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 rot="10800000">
            <a:off x="782540" y="1282367"/>
            <a:ext cx="7368599" cy="216299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/>
          <p:nvPr/>
        </p:nvCxnSpPr>
        <p:spPr>
          <a:xfrm>
            <a:off x="791667" y="1282467"/>
            <a:ext cx="299" cy="170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4" name="Shape 124"/>
          <p:cNvSpPr/>
          <p:nvPr/>
        </p:nvSpPr>
        <p:spPr>
          <a:xfrm>
            <a:off x="5453631" y="4332362"/>
            <a:ext cx="216299" cy="17069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5462630" y="4221005"/>
            <a:ext cx="1657500" cy="17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= implemented</a:t>
            </a:r>
          </a:p>
        </p:txBody>
      </p:sp>
      <p:sp>
        <p:nvSpPr>
          <p:cNvPr id="126" name="Shape 126"/>
          <p:cNvSpPr/>
          <p:nvPr/>
        </p:nvSpPr>
        <p:spPr>
          <a:xfrm>
            <a:off x="194955" y="1503567"/>
            <a:ext cx="216299" cy="17069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707530" y="2627014"/>
            <a:ext cx="216299" cy="17069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E06666"/>
          </a:solidFill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8124225" y="1206167"/>
            <a:ext cx="486300" cy="3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No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038623" y="3146547"/>
            <a:ext cx="648599" cy="33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Gameplay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14375" y="1325125"/>
            <a:ext cx="4855199" cy="36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Entertain/Engage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Limited health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Constant spawn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Educational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Displays infected modules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Displays virus names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400"/>
              <a:t>Various discs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425" y="1325125"/>
            <a:ext cx="3127575" cy="19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675" y="3539148"/>
            <a:ext cx="1896573" cy="9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Programming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0" y="1063375"/>
            <a:ext cx="5612100" cy="40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Modules/Structure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Scripts are attached to objects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Flow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Scripts are called on construction, trigger and update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Commenting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Reminders, clarifications, and explanations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C#?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38983" l="0" r="78618" t="26536"/>
          <a:stretch/>
        </p:blipFill>
        <p:spPr>
          <a:xfrm>
            <a:off x="6585214" y="3315750"/>
            <a:ext cx="1746335" cy="1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47501" l="0" r="0" t="0"/>
          <a:stretch/>
        </p:blipFill>
        <p:spPr>
          <a:xfrm>
            <a:off x="5525100" y="1143055"/>
            <a:ext cx="1901999" cy="2141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hape 146"/>
          <p:cNvCxnSpPr>
            <a:endCxn id="145" idx="1"/>
          </p:cNvCxnSpPr>
          <p:nvPr/>
        </p:nvCxnSpPr>
        <p:spPr>
          <a:xfrm>
            <a:off x="1933200" y="2006755"/>
            <a:ext cx="3591900" cy="2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/>
          <p:nvPr/>
        </p:nvCxnSpPr>
        <p:spPr>
          <a:xfrm>
            <a:off x="1949525" y="2022925"/>
            <a:ext cx="35565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>
            <a:off x="1974000" y="2022925"/>
            <a:ext cx="3507599" cy="74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 flipH="1" rot="10800000">
            <a:off x="4839750" y="1427350"/>
            <a:ext cx="633599" cy="295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8849" y="1143049"/>
            <a:ext cx="1665150" cy="209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