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80" r:id="rId21"/>
    <p:sldId id="281" r:id="rId22"/>
    <p:sldId id="282" r:id="rId23"/>
    <p:sldId id="283" r:id="rId24"/>
    <p:sldId id="284" r:id="rId25"/>
    <p:sldId id="285" r:id="rId26"/>
    <p:sldId id="286" r:id="rId27"/>
    <p:sldId id="287" r:id="rId28"/>
    <p:sldId id="301" r:id="rId29"/>
    <p:sldId id="288" r:id="rId30"/>
    <p:sldId id="289" r:id="rId31"/>
    <p:sldId id="290" r:id="rId32"/>
    <p:sldId id="291" r:id="rId33"/>
    <p:sldId id="292" r:id="rId34"/>
    <p:sldId id="293" r:id="rId35"/>
    <p:sldId id="294" r:id="rId36"/>
    <p:sldId id="295" r:id="rId37"/>
    <p:sldId id="302" r:id="rId38"/>
    <p:sldId id="299" r:id="rId39"/>
    <p:sldId id="296" r:id="rId40"/>
    <p:sldId id="297" r:id="rId41"/>
    <p:sldId id="298" r:id="rId42"/>
    <p:sldId id="277" r:id="rId43"/>
    <p:sldId id="278" r:id="rId44"/>
    <p:sldId id="279"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05" autoAdjust="0"/>
  </p:normalViewPr>
  <p:slideViewPr>
    <p:cSldViewPr snapToGrid="0">
      <p:cViewPr varScale="1">
        <p:scale>
          <a:sx n="67" d="100"/>
          <a:sy n="67" d="100"/>
        </p:scale>
        <p:origin x="-75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0C720-4BBF-426E-8946-B21A33CEE8D4}"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AC6732-F60D-4947-8575-B26EF401E908}" type="slidenum">
              <a:rPr lang="en-US" smtClean="0"/>
              <a:t>‹#›</a:t>
            </a:fld>
            <a:endParaRPr lang="en-US"/>
          </a:p>
        </p:txBody>
      </p:sp>
    </p:spTree>
    <p:extLst>
      <p:ext uri="{BB962C8B-B14F-4D97-AF65-F5344CB8AC3E}">
        <p14:creationId xmlns:p14="http://schemas.microsoft.com/office/powerpoint/2010/main" val="273806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AC6732-F60D-4947-8575-B26EF401E908}" type="slidenum">
              <a:rPr lang="en-US" smtClean="0"/>
              <a:t>3</a:t>
            </a:fld>
            <a:endParaRPr lang="en-US"/>
          </a:p>
        </p:txBody>
      </p:sp>
    </p:spTree>
    <p:extLst>
      <p:ext uri="{BB962C8B-B14F-4D97-AF65-F5344CB8AC3E}">
        <p14:creationId xmlns:p14="http://schemas.microsoft.com/office/powerpoint/2010/main" val="265581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1900" b="1">
                <a:solidFill>
                  <a:schemeClr val="tx1"/>
                </a:solidFill>
                <a:latin typeface="Arial" panose="020B0604020202020204" pitchFamily="34" charset="0"/>
              </a:defRPr>
            </a:lvl1pPr>
            <a:lvl2pPr marL="742950" indent="-285750">
              <a:defRPr sz="1900" b="1">
                <a:solidFill>
                  <a:schemeClr val="tx1"/>
                </a:solidFill>
                <a:latin typeface="Arial" panose="020B0604020202020204" pitchFamily="34" charset="0"/>
              </a:defRPr>
            </a:lvl2pPr>
            <a:lvl3pPr marL="1143000" indent="-228600">
              <a:defRPr sz="1900" b="1">
                <a:solidFill>
                  <a:schemeClr val="tx1"/>
                </a:solidFill>
                <a:latin typeface="Arial" panose="020B0604020202020204" pitchFamily="34" charset="0"/>
              </a:defRPr>
            </a:lvl3pPr>
            <a:lvl4pPr marL="1600200" indent="-228600">
              <a:defRPr sz="1900" b="1">
                <a:solidFill>
                  <a:schemeClr val="tx1"/>
                </a:solidFill>
                <a:latin typeface="Arial" panose="020B0604020202020204" pitchFamily="34" charset="0"/>
              </a:defRPr>
            </a:lvl4pPr>
            <a:lvl5pPr marL="2057400" indent="-228600">
              <a:defRPr sz="1900" b="1">
                <a:solidFill>
                  <a:schemeClr val="tx1"/>
                </a:solidFill>
                <a:latin typeface="Arial" panose="020B0604020202020204" pitchFamily="34" charset="0"/>
              </a:defRPr>
            </a:lvl5pPr>
            <a:lvl6pPr marL="2514600" indent="-228600" eaLnBrk="0" fontAlgn="base" hangingPunct="0">
              <a:spcBef>
                <a:spcPct val="0"/>
              </a:spcBef>
              <a:spcAft>
                <a:spcPct val="0"/>
              </a:spcAft>
              <a:defRPr sz="1900" b="1">
                <a:solidFill>
                  <a:schemeClr val="tx1"/>
                </a:solidFill>
                <a:latin typeface="Arial" panose="020B0604020202020204" pitchFamily="34" charset="0"/>
              </a:defRPr>
            </a:lvl6pPr>
            <a:lvl7pPr marL="2971800" indent="-228600" eaLnBrk="0" fontAlgn="base" hangingPunct="0">
              <a:spcBef>
                <a:spcPct val="0"/>
              </a:spcBef>
              <a:spcAft>
                <a:spcPct val="0"/>
              </a:spcAft>
              <a:defRPr sz="1900" b="1">
                <a:solidFill>
                  <a:schemeClr val="tx1"/>
                </a:solidFill>
                <a:latin typeface="Arial" panose="020B0604020202020204" pitchFamily="34" charset="0"/>
              </a:defRPr>
            </a:lvl7pPr>
            <a:lvl8pPr marL="3429000" indent="-228600" eaLnBrk="0" fontAlgn="base" hangingPunct="0">
              <a:spcBef>
                <a:spcPct val="0"/>
              </a:spcBef>
              <a:spcAft>
                <a:spcPct val="0"/>
              </a:spcAft>
              <a:defRPr sz="1900" b="1">
                <a:solidFill>
                  <a:schemeClr val="tx1"/>
                </a:solidFill>
                <a:latin typeface="Arial" panose="020B0604020202020204" pitchFamily="34" charset="0"/>
              </a:defRPr>
            </a:lvl8pPr>
            <a:lvl9pPr marL="3886200" indent="-228600" eaLnBrk="0" fontAlgn="base" hangingPunct="0">
              <a:spcBef>
                <a:spcPct val="0"/>
              </a:spcBef>
              <a:spcAft>
                <a:spcPct val="0"/>
              </a:spcAft>
              <a:defRPr sz="1900" b="1">
                <a:solidFill>
                  <a:schemeClr val="tx1"/>
                </a:solidFill>
                <a:latin typeface="Arial" panose="020B0604020202020204" pitchFamily="34" charset="0"/>
              </a:defRPr>
            </a:lvl9pPr>
          </a:lstStyle>
          <a:p>
            <a:fld id="{AAB545F3-E282-43E2-810D-FC89E19E80EF}" type="slidenum">
              <a:rPr lang="en-US" altLang="en-US" sz="1200" b="0" smtClean="0"/>
              <a:pPr/>
              <a:t>7</a:t>
            </a:fld>
            <a:endParaRPr lang="en-US" altLang="en-US" sz="1200" b="0"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tLang="en-US" smtClean="0"/>
              <a:t>This slide lists the reasons researchers use a sample rather than a census.</a:t>
            </a:r>
          </a:p>
        </p:txBody>
      </p:sp>
    </p:spTree>
    <p:extLst>
      <p:ext uri="{BB962C8B-B14F-4D97-AF65-F5344CB8AC3E}">
        <p14:creationId xmlns:p14="http://schemas.microsoft.com/office/powerpoint/2010/main" val="3509997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1900" b="1">
                <a:solidFill>
                  <a:schemeClr val="tx1"/>
                </a:solidFill>
                <a:latin typeface="Arial" panose="020B0604020202020204" pitchFamily="34" charset="0"/>
              </a:defRPr>
            </a:lvl1pPr>
            <a:lvl2pPr marL="742950" indent="-285750">
              <a:defRPr sz="1900" b="1">
                <a:solidFill>
                  <a:schemeClr val="tx1"/>
                </a:solidFill>
                <a:latin typeface="Arial" panose="020B0604020202020204" pitchFamily="34" charset="0"/>
              </a:defRPr>
            </a:lvl2pPr>
            <a:lvl3pPr marL="1143000" indent="-228600">
              <a:defRPr sz="1900" b="1">
                <a:solidFill>
                  <a:schemeClr val="tx1"/>
                </a:solidFill>
                <a:latin typeface="Arial" panose="020B0604020202020204" pitchFamily="34" charset="0"/>
              </a:defRPr>
            </a:lvl3pPr>
            <a:lvl4pPr marL="1600200" indent="-228600">
              <a:defRPr sz="1900" b="1">
                <a:solidFill>
                  <a:schemeClr val="tx1"/>
                </a:solidFill>
                <a:latin typeface="Arial" panose="020B0604020202020204" pitchFamily="34" charset="0"/>
              </a:defRPr>
            </a:lvl4pPr>
            <a:lvl5pPr marL="2057400" indent="-228600">
              <a:defRPr sz="1900" b="1">
                <a:solidFill>
                  <a:schemeClr val="tx1"/>
                </a:solidFill>
                <a:latin typeface="Arial" panose="020B0604020202020204" pitchFamily="34" charset="0"/>
              </a:defRPr>
            </a:lvl5pPr>
            <a:lvl6pPr marL="2514600" indent="-228600" eaLnBrk="0" fontAlgn="base" hangingPunct="0">
              <a:spcBef>
                <a:spcPct val="0"/>
              </a:spcBef>
              <a:spcAft>
                <a:spcPct val="0"/>
              </a:spcAft>
              <a:defRPr sz="1900" b="1">
                <a:solidFill>
                  <a:schemeClr val="tx1"/>
                </a:solidFill>
                <a:latin typeface="Arial" panose="020B0604020202020204" pitchFamily="34" charset="0"/>
              </a:defRPr>
            </a:lvl6pPr>
            <a:lvl7pPr marL="2971800" indent="-228600" eaLnBrk="0" fontAlgn="base" hangingPunct="0">
              <a:spcBef>
                <a:spcPct val="0"/>
              </a:spcBef>
              <a:spcAft>
                <a:spcPct val="0"/>
              </a:spcAft>
              <a:defRPr sz="1900" b="1">
                <a:solidFill>
                  <a:schemeClr val="tx1"/>
                </a:solidFill>
                <a:latin typeface="Arial" panose="020B0604020202020204" pitchFamily="34" charset="0"/>
              </a:defRPr>
            </a:lvl7pPr>
            <a:lvl8pPr marL="3429000" indent="-228600" eaLnBrk="0" fontAlgn="base" hangingPunct="0">
              <a:spcBef>
                <a:spcPct val="0"/>
              </a:spcBef>
              <a:spcAft>
                <a:spcPct val="0"/>
              </a:spcAft>
              <a:defRPr sz="1900" b="1">
                <a:solidFill>
                  <a:schemeClr val="tx1"/>
                </a:solidFill>
                <a:latin typeface="Arial" panose="020B0604020202020204" pitchFamily="34" charset="0"/>
              </a:defRPr>
            </a:lvl8pPr>
            <a:lvl9pPr marL="3886200" indent="-228600" eaLnBrk="0" fontAlgn="base" hangingPunct="0">
              <a:spcBef>
                <a:spcPct val="0"/>
              </a:spcBef>
              <a:spcAft>
                <a:spcPct val="0"/>
              </a:spcAft>
              <a:defRPr sz="1900" b="1">
                <a:solidFill>
                  <a:schemeClr val="tx1"/>
                </a:solidFill>
                <a:latin typeface="Arial" panose="020B0604020202020204" pitchFamily="34" charset="0"/>
              </a:defRPr>
            </a:lvl9pPr>
          </a:lstStyle>
          <a:p>
            <a:fld id="{BA61DE69-E134-4F52-851C-CCCD2A04C868}" type="slidenum">
              <a:rPr lang="en-US" altLang="en-US" sz="1200" b="0" smtClean="0"/>
              <a:pPr/>
              <a:t>9</a:t>
            </a:fld>
            <a:endParaRPr lang="en-US" altLang="en-US" sz="1200" b="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xfrm>
            <a:off x="685800" y="4343400"/>
            <a:ext cx="5486400" cy="4381500"/>
          </a:xfrm>
          <a:noFill/>
        </p:spPr>
        <p:txBody>
          <a:bodyPr/>
          <a:lstStyle/>
          <a:p>
            <a:pPr eaLnBrk="1" hangingPunct="1"/>
            <a:endParaRPr lang="en-US" altLang="en-US" sz="1000" dirty="0" smtClean="0"/>
          </a:p>
        </p:txBody>
      </p:sp>
    </p:spTree>
    <p:extLst>
      <p:ext uri="{BB962C8B-B14F-4D97-AF65-F5344CB8AC3E}">
        <p14:creationId xmlns:p14="http://schemas.microsoft.com/office/powerpoint/2010/main" val="3130926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1900" b="1">
                <a:solidFill>
                  <a:schemeClr val="tx1"/>
                </a:solidFill>
                <a:latin typeface="Arial" panose="020B0604020202020204" pitchFamily="34" charset="0"/>
              </a:defRPr>
            </a:lvl1pPr>
            <a:lvl2pPr marL="742950" indent="-285750">
              <a:defRPr sz="1900" b="1">
                <a:solidFill>
                  <a:schemeClr val="tx1"/>
                </a:solidFill>
                <a:latin typeface="Arial" panose="020B0604020202020204" pitchFamily="34" charset="0"/>
              </a:defRPr>
            </a:lvl2pPr>
            <a:lvl3pPr marL="1143000" indent="-228600">
              <a:defRPr sz="1900" b="1">
                <a:solidFill>
                  <a:schemeClr val="tx1"/>
                </a:solidFill>
                <a:latin typeface="Arial" panose="020B0604020202020204" pitchFamily="34" charset="0"/>
              </a:defRPr>
            </a:lvl3pPr>
            <a:lvl4pPr marL="1600200" indent="-228600">
              <a:defRPr sz="1900" b="1">
                <a:solidFill>
                  <a:schemeClr val="tx1"/>
                </a:solidFill>
                <a:latin typeface="Arial" panose="020B0604020202020204" pitchFamily="34" charset="0"/>
              </a:defRPr>
            </a:lvl4pPr>
            <a:lvl5pPr marL="2057400" indent="-228600">
              <a:defRPr sz="1900" b="1">
                <a:solidFill>
                  <a:schemeClr val="tx1"/>
                </a:solidFill>
                <a:latin typeface="Arial" panose="020B0604020202020204" pitchFamily="34" charset="0"/>
              </a:defRPr>
            </a:lvl5pPr>
            <a:lvl6pPr marL="2514600" indent="-228600" eaLnBrk="0" fontAlgn="base" hangingPunct="0">
              <a:spcBef>
                <a:spcPct val="0"/>
              </a:spcBef>
              <a:spcAft>
                <a:spcPct val="0"/>
              </a:spcAft>
              <a:defRPr sz="1900" b="1">
                <a:solidFill>
                  <a:schemeClr val="tx1"/>
                </a:solidFill>
                <a:latin typeface="Arial" panose="020B0604020202020204" pitchFamily="34" charset="0"/>
              </a:defRPr>
            </a:lvl6pPr>
            <a:lvl7pPr marL="2971800" indent="-228600" eaLnBrk="0" fontAlgn="base" hangingPunct="0">
              <a:spcBef>
                <a:spcPct val="0"/>
              </a:spcBef>
              <a:spcAft>
                <a:spcPct val="0"/>
              </a:spcAft>
              <a:defRPr sz="1900" b="1">
                <a:solidFill>
                  <a:schemeClr val="tx1"/>
                </a:solidFill>
                <a:latin typeface="Arial" panose="020B0604020202020204" pitchFamily="34" charset="0"/>
              </a:defRPr>
            </a:lvl7pPr>
            <a:lvl8pPr marL="3429000" indent="-228600" eaLnBrk="0" fontAlgn="base" hangingPunct="0">
              <a:spcBef>
                <a:spcPct val="0"/>
              </a:spcBef>
              <a:spcAft>
                <a:spcPct val="0"/>
              </a:spcAft>
              <a:defRPr sz="1900" b="1">
                <a:solidFill>
                  <a:schemeClr val="tx1"/>
                </a:solidFill>
                <a:latin typeface="Arial" panose="020B0604020202020204" pitchFamily="34" charset="0"/>
              </a:defRPr>
            </a:lvl8pPr>
            <a:lvl9pPr marL="3886200" indent="-228600" eaLnBrk="0" fontAlgn="base" hangingPunct="0">
              <a:spcBef>
                <a:spcPct val="0"/>
              </a:spcBef>
              <a:spcAft>
                <a:spcPct val="0"/>
              </a:spcAft>
              <a:defRPr sz="1900" b="1">
                <a:solidFill>
                  <a:schemeClr val="tx1"/>
                </a:solidFill>
                <a:latin typeface="Arial" panose="020B0604020202020204" pitchFamily="34" charset="0"/>
              </a:defRPr>
            </a:lvl9pPr>
          </a:lstStyle>
          <a:p>
            <a:fld id="{4FCBCF38-AB84-40A5-AB74-F2AF19E6D2E2}" type="slidenum">
              <a:rPr lang="en-US" altLang="en-US" sz="1200" b="0" smtClean="0"/>
              <a:pPr/>
              <a:t>31</a:t>
            </a:fld>
            <a:endParaRPr lang="en-US" altLang="en-US" sz="1200" b="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marL="228600" indent="-228600" eaLnBrk="1" hangingPunct="1"/>
            <a:endParaRPr lang="en-US" altLang="en-US" dirty="0" smtClean="0"/>
          </a:p>
        </p:txBody>
      </p:sp>
    </p:spTree>
    <p:extLst>
      <p:ext uri="{BB962C8B-B14F-4D97-AF65-F5344CB8AC3E}">
        <p14:creationId xmlns:p14="http://schemas.microsoft.com/office/powerpoint/2010/main" val="142406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1900" b="1">
                <a:solidFill>
                  <a:schemeClr val="tx1"/>
                </a:solidFill>
                <a:latin typeface="Arial" panose="020B0604020202020204" pitchFamily="34" charset="0"/>
              </a:defRPr>
            </a:lvl1pPr>
            <a:lvl2pPr marL="742950" indent="-285750">
              <a:defRPr sz="1900" b="1">
                <a:solidFill>
                  <a:schemeClr val="tx1"/>
                </a:solidFill>
                <a:latin typeface="Arial" panose="020B0604020202020204" pitchFamily="34" charset="0"/>
              </a:defRPr>
            </a:lvl2pPr>
            <a:lvl3pPr marL="1143000" indent="-228600">
              <a:defRPr sz="1900" b="1">
                <a:solidFill>
                  <a:schemeClr val="tx1"/>
                </a:solidFill>
                <a:latin typeface="Arial" panose="020B0604020202020204" pitchFamily="34" charset="0"/>
              </a:defRPr>
            </a:lvl3pPr>
            <a:lvl4pPr marL="1600200" indent="-228600">
              <a:defRPr sz="1900" b="1">
                <a:solidFill>
                  <a:schemeClr val="tx1"/>
                </a:solidFill>
                <a:latin typeface="Arial" panose="020B0604020202020204" pitchFamily="34" charset="0"/>
              </a:defRPr>
            </a:lvl4pPr>
            <a:lvl5pPr marL="2057400" indent="-228600">
              <a:defRPr sz="1900" b="1">
                <a:solidFill>
                  <a:schemeClr val="tx1"/>
                </a:solidFill>
                <a:latin typeface="Arial" panose="020B0604020202020204" pitchFamily="34" charset="0"/>
              </a:defRPr>
            </a:lvl5pPr>
            <a:lvl6pPr marL="2514600" indent="-228600" eaLnBrk="0" fontAlgn="base" hangingPunct="0">
              <a:spcBef>
                <a:spcPct val="0"/>
              </a:spcBef>
              <a:spcAft>
                <a:spcPct val="0"/>
              </a:spcAft>
              <a:defRPr sz="1900" b="1">
                <a:solidFill>
                  <a:schemeClr val="tx1"/>
                </a:solidFill>
                <a:latin typeface="Arial" panose="020B0604020202020204" pitchFamily="34" charset="0"/>
              </a:defRPr>
            </a:lvl6pPr>
            <a:lvl7pPr marL="2971800" indent="-228600" eaLnBrk="0" fontAlgn="base" hangingPunct="0">
              <a:spcBef>
                <a:spcPct val="0"/>
              </a:spcBef>
              <a:spcAft>
                <a:spcPct val="0"/>
              </a:spcAft>
              <a:defRPr sz="1900" b="1">
                <a:solidFill>
                  <a:schemeClr val="tx1"/>
                </a:solidFill>
                <a:latin typeface="Arial" panose="020B0604020202020204" pitchFamily="34" charset="0"/>
              </a:defRPr>
            </a:lvl7pPr>
            <a:lvl8pPr marL="3429000" indent="-228600" eaLnBrk="0" fontAlgn="base" hangingPunct="0">
              <a:spcBef>
                <a:spcPct val="0"/>
              </a:spcBef>
              <a:spcAft>
                <a:spcPct val="0"/>
              </a:spcAft>
              <a:defRPr sz="1900" b="1">
                <a:solidFill>
                  <a:schemeClr val="tx1"/>
                </a:solidFill>
                <a:latin typeface="Arial" panose="020B0604020202020204" pitchFamily="34" charset="0"/>
              </a:defRPr>
            </a:lvl8pPr>
            <a:lvl9pPr marL="3886200" indent="-228600" eaLnBrk="0" fontAlgn="base" hangingPunct="0">
              <a:spcBef>
                <a:spcPct val="0"/>
              </a:spcBef>
              <a:spcAft>
                <a:spcPct val="0"/>
              </a:spcAft>
              <a:defRPr sz="1900" b="1">
                <a:solidFill>
                  <a:schemeClr val="tx1"/>
                </a:solidFill>
                <a:latin typeface="Arial" panose="020B0604020202020204" pitchFamily="34" charset="0"/>
              </a:defRPr>
            </a:lvl9pPr>
          </a:lstStyle>
          <a:p>
            <a:fld id="{80F35787-547A-4164-85FA-F8CC3FBEA5F9}" type="slidenum">
              <a:rPr lang="en-US" altLang="en-US" sz="1200" b="0" smtClean="0"/>
              <a:pPr/>
              <a:t>39</a:t>
            </a:fld>
            <a:endParaRPr lang="en-US" altLang="en-US" sz="1200" b="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US" altLang="en-US" smtClean="0"/>
              <a:t>Exhibit 14-7</a:t>
            </a:r>
          </a:p>
        </p:txBody>
      </p:sp>
    </p:spTree>
    <p:extLst>
      <p:ext uri="{BB962C8B-B14F-4D97-AF65-F5344CB8AC3E}">
        <p14:creationId xmlns:p14="http://schemas.microsoft.com/office/powerpoint/2010/main" val="2579513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E1EA9A-2F84-46D8-94DB-0C93B39216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xmlns="" id="{D352B88B-4D71-43A5-AE81-9257E2936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xmlns="" id="{1B69C0A2-25E5-46CE-8D56-83D06ECF6893}"/>
              </a:ext>
            </a:extLst>
          </p:cNvPr>
          <p:cNvSpPr>
            <a:spLocks noGrp="1"/>
          </p:cNvSpPr>
          <p:nvPr>
            <p:ph type="dt" sz="half" idx="10"/>
          </p:nvPr>
        </p:nvSpPr>
        <p:spPr/>
        <p:txBody>
          <a:bodyPr/>
          <a:lstStyle/>
          <a:p>
            <a:fld id="{968EA7B2-ED23-4072-B77F-CC1642AA3F1D}" type="datetime1">
              <a:rPr lang="en-US" smtClean="0"/>
              <a:t>11/4/2022</a:t>
            </a:fld>
            <a:endParaRPr lang="en-AU"/>
          </a:p>
        </p:txBody>
      </p:sp>
      <p:sp>
        <p:nvSpPr>
          <p:cNvPr id="5" name="Footer Placeholder 4">
            <a:extLst>
              <a:ext uri="{FF2B5EF4-FFF2-40B4-BE49-F238E27FC236}">
                <a16:creationId xmlns:a16="http://schemas.microsoft.com/office/drawing/2014/main" xmlns="" id="{C3C3440A-566F-4857-87DF-ECC9D56DDC1E}"/>
              </a:ext>
            </a:extLst>
          </p:cNvPr>
          <p:cNvSpPr>
            <a:spLocks noGrp="1"/>
          </p:cNvSpPr>
          <p:nvPr>
            <p:ph type="ftr" sz="quarter" idx="11"/>
          </p:nvPr>
        </p:nvSpPr>
        <p:spPr/>
        <p:txBody>
          <a:bodyPr/>
          <a:lstStyle/>
          <a:p>
            <a:r>
              <a:rPr lang="en-US" smtClean="0"/>
              <a:t>MBA III (Research Methodology)               Course Instructor: Dr. Aurangzeb Z. Khan</a:t>
            </a:r>
            <a:endParaRPr lang="en-AU"/>
          </a:p>
        </p:txBody>
      </p:sp>
      <p:sp>
        <p:nvSpPr>
          <p:cNvPr id="6" name="Slide Number Placeholder 5">
            <a:extLst>
              <a:ext uri="{FF2B5EF4-FFF2-40B4-BE49-F238E27FC236}">
                <a16:creationId xmlns:a16="http://schemas.microsoft.com/office/drawing/2014/main" xmlns="" id="{1324BCFC-55D0-44BD-92C6-9F58C61004BE}"/>
              </a:ext>
            </a:extLst>
          </p:cNvPr>
          <p:cNvSpPr>
            <a:spLocks noGrp="1"/>
          </p:cNvSpPr>
          <p:nvPr>
            <p:ph type="sldNum" sz="quarter" idx="12"/>
          </p:nvPr>
        </p:nvSpPr>
        <p:spPr/>
        <p:txBody>
          <a:bodyPr/>
          <a:lstStyle/>
          <a:p>
            <a:fld id="{773B790C-5F71-4B39-B58B-92FFEFE1F575}" type="slidenum">
              <a:rPr lang="en-AU" smtClean="0"/>
              <a:t>‹#›</a:t>
            </a:fld>
            <a:endParaRPr lang="en-AU"/>
          </a:p>
        </p:txBody>
      </p:sp>
    </p:spTree>
    <p:extLst>
      <p:ext uri="{BB962C8B-B14F-4D97-AF65-F5344CB8AC3E}">
        <p14:creationId xmlns:p14="http://schemas.microsoft.com/office/powerpoint/2010/main" val="421616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29461-D21C-4453-B11E-8CA7F8672E1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xmlns="" id="{1D88A407-0A76-4CC6-8B68-AD330E1CE0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DB9F053A-319E-4198-A989-13B30FF71196}"/>
              </a:ext>
            </a:extLst>
          </p:cNvPr>
          <p:cNvSpPr>
            <a:spLocks noGrp="1"/>
          </p:cNvSpPr>
          <p:nvPr>
            <p:ph type="dt" sz="half" idx="10"/>
          </p:nvPr>
        </p:nvSpPr>
        <p:spPr/>
        <p:txBody>
          <a:bodyPr/>
          <a:lstStyle/>
          <a:p>
            <a:fld id="{25A53FA6-E56D-41A0-919F-CA5E61FE132E}" type="datetime1">
              <a:rPr lang="en-US" smtClean="0"/>
              <a:t>11/4/2022</a:t>
            </a:fld>
            <a:endParaRPr lang="en-AU"/>
          </a:p>
        </p:txBody>
      </p:sp>
      <p:sp>
        <p:nvSpPr>
          <p:cNvPr id="5" name="Footer Placeholder 4">
            <a:extLst>
              <a:ext uri="{FF2B5EF4-FFF2-40B4-BE49-F238E27FC236}">
                <a16:creationId xmlns:a16="http://schemas.microsoft.com/office/drawing/2014/main" xmlns="" id="{FBD61C25-B2F0-49C9-8C9F-F3A7EEBFA999}"/>
              </a:ext>
            </a:extLst>
          </p:cNvPr>
          <p:cNvSpPr>
            <a:spLocks noGrp="1"/>
          </p:cNvSpPr>
          <p:nvPr>
            <p:ph type="ftr" sz="quarter" idx="11"/>
          </p:nvPr>
        </p:nvSpPr>
        <p:spPr/>
        <p:txBody>
          <a:bodyPr/>
          <a:lstStyle/>
          <a:p>
            <a:r>
              <a:rPr lang="en-US" smtClean="0"/>
              <a:t>MBA III (Research Methodology)               Course Instructor: Dr. Aurangzeb Z. Khan</a:t>
            </a:r>
            <a:endParaRPr lang="en-AU"/>
          </a:p>
        </p:txBody>
      </p:sp>
      <p:sp>
        <p:nvSpPr>
          <p:cNvPr id="6" name="Slide Number Placeholder 5">
            <a:extLst>
              <a:ext uri="{FF2B5EF4-FFF2-40B4-BE49-F238E27FC236}">
                <a16:creationId xmlns:a16="http://schemas.microsoft.com/office/drawing/2014/main" xmlns="" id="{3A02FE91-A2F5-45AE-9028-E374BB80C53C}"/>
              </a:ext>
            </a:extLst>
          </p:cNvPr>
          <p:cNvSpPr>
            <a:spLocks noGrp="1"/>
          </p:cNvSpPr>
          <p:nvPr>
            <p:ph type="sldNum" sz="quarter" idx="12"/>
          </p:nvPr>
        </p:nvSpPr>
        <p:spPr/>
        <p:txBody>
          <a:bodyPr/>
          <a:lstStyle/>
          <a:p>
            <a:fld id="{773B790C-5F71-4B39-B58B-92FFEFE1F575}" type="slidenum">
              <a:rPr lang="en-AU" smtClean="0"/>
              <a:t>‹#›</a:t>
            </a:fld>
            <a:endParaRPr lang="en-AU"/>
          </a:p>
        </p:txBody>
      </p:sp>
    </p:spTree>
    <p:extLst>
      <p:ext uri="{BB962C8B-B14F-4D97-AF65-F5344CB8AC3E}">
        <p14:creationId xmlns:p14="http://schemas.microsoft.com/office/powerpoint/2010/main" val="22516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AE58171-44DE-4ADE-9CFD-FC575F28DF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xmlns="" id="{08C1FC4C-6103-4B00-9F4C-3ECF4E54E9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79527A84-B1B6-417A-A00E-ED8820F1220A}"/>
              </a:ext>
            </a:extLst>
          </p:cNvPr>
          <p:cNvSpPr>
            <a:spLocks noGrp="1"/>
          </p:cNvSpPr>
          <p:nvPr>
            <p:ph type="dt" sz="half" idx="10"/>
          </p:nvPr>
        </p:nvSpPr>
        <p:spPr/>
        <p:txBody>
          <a:bodyPr/>
          <a:lstStyle/>
          <a:p>
            <a:fld id="{1A6BD527-2228-48DC-A746-1E7BE12A3946}" type="datetime1">
              <a:rPr lang="en-US" smtClean="0"/>
              <a:t>11/4/2022</a:t>
            </a:fld>
            <a:endParaRPr lang="en-AU"/>
          </a:p>
        </p:txBody>
      </p:sp>
      <p:sp>
        <p:nvSpPr>
          <p:cNvPr id="5" name="Footer Placeholder 4">
            <a:extLst>
              <a:ext uri="{FF2B5EF4-FFF2-40B4-BE49-F238E27FC236}">
                <a16:creationId xmlns:a16="http://schemas.microsoft.com/office/drawing/2014/main" xmlns="" id="{F65D767E-27B5-4511-8DBF-C8EC088E9401}"/>
              </a:ext>
            </a:extLst>
          </p:cNvPr>
          <p:cNvSpPr>
            <a:spLocks noGrp="1"/>
          </p:cNvSpPr>
          <p:nvPr>
            <p:ph type="ftr" sz="quarter" idx="11"/>
          </p:nvPr>
        </p:nvSpPr>
        <p:spPr/>
        <p:txBody>
          <a:bodyPr/>
          <a:lstStyle/>
          <a:p>
            <a:r>
              <a:rPr lang="en-US" smtClean="0"/>
              <a:t>MBA III (Research Methodology)               Course Instructor: Dr. Aurangzeb Z. Khan</a:t>
            </a:r>
            <a:endParaRPr lang="en-AU"/>
          </a:p>
        </p:txBody>
      </p:sp>
      <p:sp>
        <p:nvSpPr>
          <p:cNvPr id="6" name="Slide Number Placeholder 5">
            <a:extLst>
              <a:ext uri="{FF2B5EF4-FFF2-40B4-BE49-F238E27FC236}">
                <a16:creationId xmlns:a16="http://schemas.microsoft.com/office/drawing/2014/main" xmlns="" id="{98C443AD-0024-423D-8384-E06CCEB07E3F}"/>
              </a:ext>
            </a:extLst>
          </p:cNvPr>
          <p:cNvSpPr>
            <a:spLocks noGrp="1"/>
          </p:cNvSpPr>
          <p:nvPr>
            <p:ph type="sldNum" sz="quarter" idx="12"/>
          </p:nvPr>
        </p:nvSpPr>
        <p:spPr/>
        <p:txBody>
          <a:bodyPr/>
          <a:lstStyle/>
          <a:p>
            <a:fld id="{773B790C-5F71-4B39-B58B-92FFEFE1F575}" type="slidenum">
              <a:rPr lang="en-AU" smtClean="0"/>
              <a:t>‹#›</a:t>
            </a:fld>
            <a:endParaRPr lang="en-AU"/>
          </a:p>
        </p:txBody>
      </p:sp>
    </p:spTree>
    <p:extLst>
      <p:ext uri="{BB962C8B-B14F-4D97-AF65-F5344CB8AC3E}">
        <p14:creationId xmlns:p14="http://schemas.microsoft.com/office/powerpoint/2010/main" val="392244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84EAB-230C-4C7E-8C03-97CE8C5C223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82DED865-F269-4ACF-B30B-3DC86BAD2F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95D15ABC-63B2-4170-920F-20C2F1DDB025}"/>
              </a:ext>
            </a:extLst>
          </p:cNvPr>
          <p:cNvSpPr>
            <a:spLocks noGrp="1"/>
          </p:cNvSpPr>
          <p:nvPr>
            <p:ph type="dt" sz="half" idx="10"/>
          </p:nvPr>
        </p:nvSpPr>
        <p:spPr/>
        <p:txBody>
          <a:bodyPr/>
          <a:lstStyle/>
          <a:p>
            <a:fld id="{C500C0A0-B5CB-4804-B732-5F6F69ECCBCF}" type="datetime1">
              <a:rPr lang="en-US" smtClean="0"/>
              <a:t>11/4/2022</a:t>
            </a:fld>
            <a:endParaRPr lang="en-AU"/>
          </a:p>
        </p:txBody>
      </p:sp>
      <p:sp>
        <p:nvSpPr>
          <p:cNvPr id="5" name="Footer Placeholder 4">
            <a:extLst>
              <a:ext uri="{FF2B5EF4-FFF2-40B4-BE49-F238E27FC236}">
                <a16:creationId xmlns:a16="http://schemas.microsoft.com/office/drawing/2014/main" xmlns="" id="{22047C46-B2EF-488B-A59E-27CB85173CE5}"/>
              </a:ext>
            </a:extLst>
          </p:cNvPr>
          <p:cNvSpPr>
            <a:spLocks noGrp="1"/>
          </p:cNvSpPr>
          <p:nvPr>
            <p:ph type="ftr" sz="quarter" idx="11"/>
          </p:nvPr>
        </p:nvSpPr>
        <p:spPr/>
        <p:txBody>
          <a:bodyPr/>
          <a:lstStyle/>
          <a:p>
            <a:r>
              <a:rPr lang="en-US" smtClean="0"/>
              <a:t>MBA III (Research Methodology)               Course Instructor: Dr. Aurangzeb Z. Khan</a:t>
            </a:r>
            <a:endParaRPr lang="en-AU"/>
          </a:p>
        </p:txBody>
      </p:sp>
      <p:sp>
        <p:nvSpPr>
          <p:cNvPr id="6" name="Slide Number Placeholder 5">
            <a:extLst>
              <a:ext uri="{FF2B5EF4-FFF2-40B4-BE49-F238E27FC236}">
                <a16:creationId xmlns:a16="http://schemas.microsoft.com/office/drawing/2014/main" xmlns="" id="{9B79EC29-16DF-4970-8FB7-E4151E07BB6A}"/>
              </a:ext>
            </a:extLst>
          </p:cNvPr>
          <p:cNvSpPr>
            <a:spLocks noGrp="1"/>
          </p:cNvSpPr>
          <p:nvPr>
            <p:ph type="sldNum" sz="quarter" idx="12"/>
          </p:nvPr>
        </p:nvSpPr>
        <p:spPr/>
        <p:txBody>
          <a:bodyPr/>
          <a:lstStyle/>
          <a:p>
            <a:fld id="{773B790C-5F71-4B39-B58B-92FFEFE1F575}" type="slidenum">
              <a:rPr lang="en-AU" smtClean="0"/>
              <a:t>‹#›</a:t>
            </a:fld>
            <a:endParaRPr lang="en-AU"/>
          </a:p>
        </p:txBody>
      </p:sp>
    </p:spTree>
    <p:extLst>
      <p:ext uri="{BB962C8B-B14F-4D97-AF65-F5344CB8AC3E}">
        <p14:creationId xmlns:p14="http://schemas.microsoft.com/office/powerpoint/2010/main" val="116810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5048A8-D9F5-4862-B368-0E4BF64548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xmlns="" id="{FCB05386-091F-4A06-AED3-04803FC52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BCD6E9B-78CB-42F8-8015-07F9D0141FBA}"/>
              </a:ext>
            </a:extLst>
          </p:cNvPr>
          <p:cNvSpPr>
            <a:spLocks noGrp="1"/>
          </p:cNvSpPr>
          <p:nvPr>
            <p:ph type="dt" sz="half" idx="10"/>
          </p:nvPr>
        </p:nvSpPr>
        <p:spPr/>
        <p:txBody>
          <a:bodyPr/>
          <a:lstStyle/>
          <a:p>
            <a:fld id="{9B034E30-6058-410B-9B61-4E684E9D9538}" type="datetime1">
              <a:rPr lang="en-US" smtClean="0"/>
              <a:t>11/4/2022</a:t>
            </a:fld>
            <a:endParaRPr lang="en-AU"/>
          </a:p>
        </p:txBody>
      </p:sp>
      <p:sp>
        <p:nvSpPr>
          <p:cNvPr id="5" name="Footer Placeholder 4">
            <a:extLst>
              <a:ext uri="{FF2B5EF4-FFF2-40B4-BE49-F238E27FC236}">
                <a16:creationId xmlns:a16="http://schemas.microsoft.com/office/drawing/2014/main" xmlns="" id="{FA4F5337-EDEC-4A0A-96DA-3760BCEE5107}"/>
              </a:ext>
            </a:extLst>
          </p:cNvPr>
          <p:cNvSpPr>
            <a:spLocks noGrp="1"/>
          </p:cNvSpPr>
          <p:nvPr>
            <p:ph type="ftr" sz="quarter" idx="11"/>
          </p:nvPr>
        </p:nvSpPr>
        <p:spPr/>
        <p:txBody>
          <a:bodyPr/>
          <a:lstStyle/>
          <a:p>
            <a:r>
              <a:rPr lang="en-US" smtClean="0"/>
              <a:t>MBA III (Research Methodology)               Course Instructor: Dr. Aurangzeb Z. Khan</a:t>
            </a:r>
            <a:endParaRPr lang="en-AU"/>
          </a:p>
        </p:txBody>
      </p:sp>
      <p:sp>
        <p:nvSpPr>
          <p:cNvPr id="6" name="Slide Number Placeholder 5">
            <a:extLst>
              <a:ext uri="{FF2B5EF4-FFF2-40B4-BE49-F238E27FC236}">
                <a16:creationId xmlns:a16="http://schemas.microsoft.com/office/drawing/2014/main" xmlns="" id="{36D5EC1F-D8F3-4FD7-97DA-14193030D725}"/>
              </a:ext>
            </a:extLst>
          </p:cNvPr>
          <p:cNvSpPr>
            <a:spLocks noGrp="1"/>
          </p:cNvSpPr>
          <p:nvPr>
            <p:ph type="sldNum" sz="quarter" idx="12"/>
          </p:nvPr>
        </p:nvSpPr>
        <p:spPr/>
        <p:txBody>
          <a:bodyPr/>
          <a:lstStyle/>
          <a:p>
            <a:fld id="{773B790C-5F71-4B39-B58B-92FFEFE1F575}" type="slidenum">
              <a:rPr lang="en-AU" smtClean="0"/>
              <a:t>‹#›</a:t>
            </a:fld>
            <a:endParaRPr lang="en-AU"/>
          </a:p>
        </p:txBody>
      </p:sp>
    </p:spTree>
    <p:extLst>
      <p:ext uri="{BB962C8B-B14F-4D97-AF65-F5344CB8AC3E}">
        <p14:creationId xmlns:p14="http://schemas.microsoft.com/office/powerpoint/2010/main" val="384848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1FD1C4-E249-4FC6-B832-8E7744FDD08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3B63EFFD-8873-4F78-8A70-A915762B2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xmlns="" id="{83162BF4-8AA5-4497-BF66-C10B2CB90C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xmlns="" id="{CD429544-C24A-47A6-BBEA-B61808F01CAE}"/>
              </a:ext>
            </a:extLst>
          </p:cNvPr>
          <p:cNvSpPr>
            <a:spLocks noGrp="1"/>
          </p:cNvSpPr>
          <p:nvPr>
            <p:ph type="dt" sz="half" idx="10"/>
          </p:nvPr>
        </p:nvSpPr>
        <p:spPr/>
        <p:txBody>
          <a:bodyPr/>
          <a:lstStyle/>
          <a:p>
            <a:fld id="{DB777CA0-07AF-4009-8027-A1B4A5D7A363}" type="datetime1">
              <a:rPr lang="en-US" smtClean="0"/>
              <a:t>11/4/2022</a:t>
            </a:fld>
            <a:endParaRPr lang="en-AU"/>
          </a:p>
        </p:txBody>
      </p:sp>
      <p:sp>
        <p:nvSpPr>
          <p:cNvPr id="6" name="Footer Placeholder 5">
            <a:extLst>
              <a:ext uri="{FF2B5EF4-FFF2-40B4-BE49-F238E27FC236}">
                <a16:creationId xmlns:a16="http://schemas.microsoft.com/office/drawing/2014/main" xmlns="" id="{21098510-5319-43E1-B759-6A80D929EF8A}"/>
              </a:ext>
            </a:extLst>
          </p:cNvPr>
          <p:cNvSpPr>
            <a:spLocks noGrp="1"/>
          </p:cNvSpPr>
          <p:nvPr>
            <p:ph type="ftr" sz="quarter" idx="11"/>
          </p:nvPr>
        </p:nvSpPr>
        <p:spPr/>
        <p:txBody>
          <a:bodyPr/>
          <a:lstStyle/>
          <a:p>
            <a:r>
              <a:rPr lang="en-US" smtClean="0"/>
              <a:t>MBA III (Research Methodology)               Course Instructor: Dr. Aurangzeb Z. Khan</a:t>
            </a:r>
            <a:endParaRPr lang="en-AU"/>
          </a:p>
        </p:txBody>
      </p:sp>
      <p:sp>
        <p:nvSpPr>
          <p:cNvPr id="7" name="Slide Number Placeholder 6">
            <a:extLst>
              <a:ext uri="{FF2B5EF4-FFF2-40B4-BE49-F238E27FC236}">
                <a16:creationId xmlns:a16="http://schemas.microsoft.com/office/drawing/2014/main" xmlns="" id="{19CBD14B-246A-462B-93BE-17A5E445D835}"/>
              </a:ext>
            </a:extLst>
          </p:cNvPr>
          <p:cNvSpPr>
            <a:spLocks noGrp="1"/>
          </p:cNvSpPr>
          <p:nvPr>
            <p:ph type="sldNum" sz="quarter" idx="12"/>
          </p:nvPr>
        </p:nvSpPr>
        <p:spPr/>
        <p:txBody>
          <a:bodyPr/>
          <a:lstStyle/>
          <a:p>
            <a:fld id="{773B790C-5F71-4B39-B58B-92FFEFE1F575}" type="slidenum">
              <a:rPr lang="en-AU" smtClean="0"/>
              <a:t>‹#›</a:t>
            </a:fld>
            <a:endParaRPr lang="en-AU"/>
          </a:p>
        </p:txBody>
      </p:sp>
    </p:spTree>
    <p:extLst>
      <p:ext uri="{BB962C8B-B14F-4D97-AF65-F5344CB8AC3E}">
        <p14:creationId xmlns:p14="http://schemas.microsoft.com/office/powerpoint/2010/main" val="208981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180F25-B11E-4714-A091-CDEE79F7ACE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xmlns="" id="{19359A54-AE48-42A8-AFB6-176AC6993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B73B561-9138-42F6-9509-2885ED199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xmlns="" id="{796FAD19-1068-451E-952F-9B82E3F98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4A81527-4628-4745-A651-6A1D5EA46E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xmlns="" id="{FC2EDC83-D941-4B0F-9B43-8B8B54D20991}"/>
              </a:ext>
            </a:extLst>
          </p:cNvPr>
          <p:cNvSpPr>
            <a:spLocks noGrp="1"/>
          </p:cNvSpPr>
          <p:nvPr>
            <p:ph type="dt" sz="half" idx="10"/>
          </p:nvPr>
        </p:nvSpPr>
        <p:spPr/>
        <p:txBody>
          <a:bodyPr/>
          <a:lstStyle/>
          <a:p>
            <a:fld id="{2E570AE1-C86C-4616-A0E6-DD6F9CFC1B14}" type="datetime1">
              <a:rPr lang="en-US" smtClean="0"/>
              <a:t>11/4/2022</a:t>
            </a:fld>
            <a:endParaRPr lang="en-AU"/>
          </a:p>
        </p:txBody>
      </p:sp>
      <p:sp>
        <p:nvSpPr>
          <p:cNvPr id="8" name="Footer Placeholder 7">
            <a:extLst>
              <a:ext uri="{FF2B5EF4-FFF2-40B4-BE49-F238E27FC236}">
                <a16:creationId xmlns:a16="http://schemas.microsoft.com/office/drawing/2014/main" xmlns="" id="{7B9AC637-5086-452E-92AA-5DACD686C128}"/>
              </a:ext>
            </a:extLst>
          </p:cNvPr>
          <p:cNvSpPr>
            <a:spLocks noGrp="1"/>
          </p:cNvSpPr>
          <p:nvPr>
            <p:ph type="ftr" sz="quarter" idx="11"/>
          </p:nvPr>
        </p:nvSpPr>
        <p:spPr/>
        <p:txBody>
          <a:bodyPr/>
          <a:lstStyle/>
          <a:p>
            <a:r>
              <a:rPr lang="en-US" smtClean="0"/>
              <a:t>MBA III (Research Methodology)               Course Instructor: Dr. Aurangzeb Z. Khan</a:t>
            </a:r>
            <a:endParaRPr lang="en-AU"/>
          </a:p>
        </p:txBody>
      </p:sp>
      <p:sp>
        <p:nvSpPr>
          <p:cNvPr id="9" name="Slide Number Placeholder 8">
            <a:extLst>
              <a:ext uri="{FF2B5EF4-FFF2-40B4-BE49-F238E27FC236}">
                <a16:creationId xmlns:a16="http://schemas.microsoft.com/office/drawing/2014/main" xmlns="" id="{4FBDF9F6-006D-49C3-9579-05468B307869}"/>
              </a:ext>
            </a:extLst>
          </p:cNvPr>
          <p:cNvSpPr>
            <a:spLocks noGrp="1"/>
          </p:cNvSpPr>
          <p:nvPr>
            <p:ph type="sldNum" sz="quarter" idx="12"/>
          </p:nvPr>
        </p:nvSpPr>
        <p:spPr/>
        <p:txBody>
          <a:bodyPr/>
          <a:lstStyle/>
          <a:p>
            <a:fld id="{773B790C-5F71-4B39-B58B-92FFEFE1F575}" type="slidenum">
              <a:rPr lang="en-AU" smtClean="0"/>
              <a:t>‹#›</a:t>
            </a:fld>
            <a:endParaRPr lang="en-AU"/>
          </a:p>
        </p:txBody>
      </p:sp>
    </p:spTree>
    <p:extLst>
      <p:ext uri="{BB962C8B-B14F-4D97-AF65-F5344CB8AC3E}">
        <p14:creationId xmlns:p14="http://schemas.microsoft.com/office/powerpoint/2010/main" val="374607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14D04-696A-41F1-AD96-9F2B5C7589C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xmlns="" id="{95C60B8B-533D-4046-9436-1EA73F02C8F4}"/>
              </a:ext>
            </a:extLst>
          </p:cNvPr>
          <p:cNvSpPr>
            <a:spLocks noGrp="1"/>
          </p:cNvSpPr>
          <p:nvPr>
            <p:ph type="dt" sz="half" idx="10"/>
          </p:nvPr>
        </p:nvSpPr>
        <p:spPr/>
        <p:txBody>
          <a:bodyPr/>
          <a:lstStyle/>
          <a:p>
            <a:fld id="{75D1F204-F028-4AF6-82C0-516448BD1502}" type="datetime1">
              <a:rPr lang="en-US" smtClean="0"/>
              <a:t>11/4/2022</a:t>
            </a:fld>
            <a:endParaRPr lang="en-AU"/>
          </a:p>
        </p:txBody>
      </p:sp>
      <p:sp>
        <p:nvSpPr>
          <p:cNvPr id="4" name="Footer Placeholder 3">
            <a:extLst>
              <a:ext uri="{FF2B5EF4-FFF2-40B4-BE49-F238E27FC236}">
                <a16:creationId xmlns:a16="http://schemas.microsoft.com/office/drawing/2014/main" xmlns="" id="{F2BE10EB-33F2-4E1F-A817-DE2FB8228C01}"/>
              </a:ext>
            </a:extLst>
          </p:cNvPr>
          <p:cNvSpPr>
            <a:spLocks noGrp="1"/>
          </p:cNvSpPr>
          <p:nvPr>
            <p:ph type="ftr" sz="quarter" idx="11"/>
          </p:nvPr>
        </p:nvSpPr>
        <p:spPr/>
        <p:txBody>
          <a:bodyPr/>
          <a:lstStyle/>
          <a:p>
            <a:r>
              <a:rPr lang="en-US" smtClean="0"/>
              <a:t>MBA III (Research Methodology)               Course Instructor: Dr. Aurangzeb Z. Khan</a:t>
            </a:r>
            <a:endParaRPr lang="en-AU"/>
          </a:p>
        </p:txBody>
      </p:sp>
      <p:sp>
        <p:nvSpPr>
          <p:cNvPr id="5" name="Slide Number Placeholder 4">
            <a:extLst>
              <a:ext uri="{FF2B5EF4-FFF2-40B4-BE49-F238E27FC236}">
                <a16:creationId xmlns:a16="http://schemas.microsoft.com/office/drawing/2014/main" xmlns="" id="{AD00A2BD-DCFA-44FC-9E07-06740A960673}"/>
              </a:ext>
            </a:extLst>
          </p:cNvPr>
          <p:cNvSpPr>
            <a:spLocks noGrp="1"/>
          </p:cNvSpPr>
          <p:nvPr>
            <p:ph type="sldNum" sz="quarter" idx="12"/>
          </p:nvPr>
        </p:nvSpPr>
        <p:spPr/>
        <p:txBody>
          <a:bodyPr/>
          <a:lstStyle/>
          <a:p>
            <a:fld id="{773B790C-5F71-4B39-B58B-92FFEFE1F575}" type="slidenum">
              <a:rPr lang="en-AU" smtClean="0"/>
              <a:t>‹#›</a:t>
            </a:fld>
            <a:endParaRPr lang="en-AU"/>
          </a:p>
        </p:txBody>
      </p:sp>
    </p:spTree>
    <p:extLst>
      <p:ext uri="{BB962C8B-B14F-4D97-AF65-F5344CB8AC3E}">
        <p14:creationId xmlns:p14="http://schemas.microsoft.com/office/powerpoint/2010/main" val="170676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AACEF25-C5E4-4FB9-BDCD-1A20A1B7F599}"/>
              </a:ext>
            </a:extLst>
          </p:cNvPr>
          <p:cNvSpPr>
            <a:spLocks noGrp="1"/>
          </p:cNvSpPr>
          <p:nvPr>
            <p:ph type="dt" sz="half" idx="10"/>
          </p:nvPr>
        </p:nvSpPr>
        <p:spPr/>
        <p:txBody>
          <a:bodyPr/>
          <a:lstStyle/>
          <a:p>
            <a:fld id="{3FF907B2-6C03-4752-ABE9-271E6CDBA17E}" type="datetime1">
              <a:rPr lang="en-US" smtClean="0"/>
              <a:t>11/4/2022</a:t>
            </a:fld>
            <a:endParaRPr lang="en-AU"/>
          </a:p>
        </p:txBody>
      </p:sp>
      <p:sp>
        <p:nvSpPr>
          <p:cNvPr id="3" name="Footer Placeholder 2">
            <a:extLst>
              <a:ext uri="{FF2B5EF4-FFF2-40B4-BE49-F238E27FC236}">
                <a16:creationId xmlns:a16="http://schemas.microsoft.com/office/drawing/2014/main" xmlns="" id="{461768F1-1647-4D05-81DA-99B5C7A3AD40}"/>
              </a:ext>
            </a:extLst>
          </p:cNvPr>
          <p:cNvSpPr>
            <a:spLocks noGrp="1"/>
          </p:cNvSpPr>
          <p:nvPr>
            <p:ph type="ftr" sz="quarter" idx="11"/>
          </p:nvPr>
        </p:nvSpPr>
        <p:spPr/>
        <p:txBody>
          <a:bodyPr/>
          <a:lstStyle/>
          <a:p>
            <a:r>
              <a:rPr lang="en-US" smtClean="0"/>
              <a:t>MBA III (Research Methodology)               Course Instructor: Dr. Aurangzeb Z. Khan</a:t>
            </a:r>
            <a:endParaRPr lang="en-AU"/>
          </a:p>
        </p:txBody>
      </p:sp>
      <p:sp>
        <p:nvSpPr>
          <p:cNvPr id="4" name="Slide Number Placeholder 3">
            <a:extLst>
              <a:ext uri="{FF2B5EF4-FFF2-40B4-BE49-F238E27FC236}">
                <a16:creationId xmlns:a16="http://schemas.microsoft.com/office/drawing/2014/main" xmlns="" id="{06C72B5A-B532-4892-9C76-65532366DFD7}"/>
              </a:ext>
            </a:extLst>
          </p:cNvPr>
          <p:cNvSpPr>
            <a:spLocks noGrp="1"/>
          </p:cNvSpPr>
          <p:nvPr>
            <p:ph type="sldNum" sz="quarter" idx="12"/>
          </p:nvPr>
        </p:nvSpPr>
        <p:spPr/>
        <p:txBody>
          <a:bodyPr/>
          <a:lstStyle/>
          <a:p>
            <a:fld id="{773B790C-5F71-4B39-B58B-92FFEFE1F575}" type="slidenum">
              <a:rPr lang="en-AU" smtClean="0"/>
              <a:t>‹#›</a:t>
            </a:fld>
            <a:endParaRPr lang="en-AU"/>
          </a:p>
        </p:txBody>
      </p:sp>
    </p:spTree>
    <p:extLst>
      <p:ext uri="{BB962C8B-B14F-4D97-AF65-F5344CB8AC3E}">
        <p14:creationId xmlns:p14="http://schemas.microsoft.com/office/powerpoint/2010/main" val="109794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F7872D-E6D7-4658-961F-6592E1109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xmlns="" id="{A523EF26-D3EB-4370-B2E9-CD8CFE4212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xmlns="" id="{6BD27A06-B8C7-455F-A042-35DA4C319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F8E897D-1BCD-4E35-9902-9A192024143D}"/>
              </a:ext>
            </a:extLst>
          </p:cNvPr>
          <p:cNvSpPr>
            <a:spLocks noGrp="1"/>
          </p:cNvSpPr>
          <p:nvPr>
            <p:ph type="dt" sz="half" idx="10"/>
          </p:nvPr>
        </p:nvSpPr>
        <p:spPr/>
        <p:txBody>
          <a:bodyPr/>
          <a:lstStyle/>
          <a:p>
            <a:fld id="{58FC4DE4-6D85-4401-9492-AB0A10991E3D}" type="datetime1">
              <a:rPr lang="en-US" smtClean="0"/>
              <a:t>11/4/2022</a:t>
            </a:fld>
            <a:endParaRPr lang="en-AU"/>
          </a:p>
        </p:txBody>
      </p:sp>
      <p:sp>
        <p:nvSpPr>
          <p:cNvPr id="6" name="Footer Placeholder 5">
            <a:extLst>
              <a:ext uri="{FF2B5EF4-FFF2-40B4-BE49-F238E27FC236}">
                <a16:creationId xmlns:a16="http://schemas.microsoft.com/office/drawing/2014/main" xmlns="" id="{24C3B134-4940-443A-AEB2-4584698D0B77}"/>
              </a:ext>
            </a:extLst>
          </p:cNvPr>
          <p:cNvSpPr>
            <a:spLocks noGrp="1"/>
          </p:cNvSpPr>
          <p:nvPr>
            <p:ph type="ftr" sz="quarter" idx="11"/>
          </p:nvPr>
        </p:nvSpPr>
        <p:spPr/>
        <p:txBody>
          <a:bodyPr/>
          <a:lstStyle/>
          <a:p>
            <a:r>
              <a:rPr lang="en-US" smtClean="0"/>
              <a:t>MBA III (Research Methodology)               Course Instructor: Dr. Aurangzeb Z. Khan</a:t>
            </a:r>
            <a:endParaRPr lang="en-AU"/>
          </a:p>
        </p:txBody>
      </p:sp>
      <p:sp>
        <p:nvSpPr>
          <p:cNvPr id="7" name="Slide Number Placeholder 6">
            <a:extLst>
              <a:ext uri="{FF2B5EF4-FFF2-40B4-BE49-F238E27FC236}">
                <a16:creationId xmlns:a16="http://schemas.microsoft.com/office/drawing/2014/main" xmlns="" id="{08948315-6A19-4D64-A8DC-39064A27CE94}"/>
              </a:ext>
            </a:extLst>
          </p:cNvPr>
          <p:cNvSpPr>
            <a:spLocks noGrp="1"/>
          </p:cNvSpPr>
          <p:nvPr>
            <p:ph type="sldNum" sz="quarter" idx="12"/>
          </p:nvPr>
        </p:nvSpPr>
        <p:spPr/>
        <p:txBody>
          <a:bodyPr/>
          <a:lstStyle/>
          <a:p>
            <a:fld id="{773B790C-5F71-4B39-B58B-92FFEFE1F575}" type="slidenum">
              <a:rPr lang="en-AU" smtClean="0"/>
              <a:t>‹#›</a:t>
            </a:fld>
            <a:endParaRPr lang="en-AU"/>
          </a:p>
        </p:txBody>
      </p:sp>
    </p:spTree>
    <p:extLst>
      <p:ext uri="{BB962C8B-B14F-4D97-AF65-F5344CB8AC3E}">
        <p14:creationId xmlns:p14="http://schemas.microsoft.com/office/powerpoint/2010/main" val="84668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B47C1-7AEA-477E-A258-E1F0E85D3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xmlns="" id="{A263C7CF-62DE-4303-A06A-DE33CEAA15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xmlns="" id="{4C9719D5-F711-43BB-A7BE-B2B1BA091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A3683DA-9D3A-4DD9-9786-8555079A8CBE}"/>
              </a:ext>
            </a:extLst>
          </p:cNvPr>
          <p:cNvSpPr>
            <a:spLocks noGrp="1"/>
          </p:cNvSpPr>
          <p:nvPr>
            <p:ph type="dt" sz="half" idx="10"/>
          </p:nvPr>
        </p:nvSpPr>
        <p:spPr/>
        <p:txBody>
          <a:bodyPr/>
          <a:lstStyle/>
          <a:p>
            <a:fld id="{666785E5-F521-4BF7-A9ED-3DB5AD896260}" type="datetime1">
              <a:rPr lang="en-US" smtClean="0"/>
              <a:t>11/4/2022</a:t>
            </a:fld>
            <a:endParaRPr lang="en-AU"/>
          </a:p>
        </p:txBody>
      </p:sp>
      <p:sp>
        <p:nvSpPr>
          <p:cNvPr id="6" name="Footer Placeholder 5">
            <a:extLst>
              <a:ext uri="{FF2B5EF4-FFF2-40B4-BE49-F238E27FC236}">
                <a16:creationId xmlns:a16="http://schemas.microsoft.com/office/drawing/2014/main" xmlns="" id="{1865DB3B-C5E5-4E44-927E-0A94E5933AB6}"/>
              </a:ext>
            </a:extLst>
          </p:cNvPr>
          <p:cNvSpPr>
            <a:spLocks noGrp="1"/>
          </p:cNvSpPr>
          <p:nvPr>
            <p:ph type="ftr" sz="quarter" idx="11"/>
          </p:nvPr>
        </p:nvSpPr>
        <p:spPr/>
        <p:txBody>
          <a:bodyPr/>
          <a:lstStyle/>
          <a:p>
            <a:r>
              <a:rPr lang="en-US" smtClean="0"/>
              <a:t>MBA III (Research Methodology)               Course Instructor: Dr. Aurangzeb Z. Khan</a:t>
            </a:r>
            <a:endParaRPr lang="en-AU"/>
          </a:p>
        </p:txBody>
      </p:sp>
      <p:sp>
        <p:nvSpPr>
          <p:cNvPr id="7" name="Slide Number Placeholder 6">
            <a:extLst>
              <a:ext uri="{FF2B5EF4-FFF2-40B4-BE49-F238E27FC236}">
                <a16:creationId xmlns:a16="http://schemas.microsoft.com/office/drawing/2014/main" xmlns="" id="{5F0514B1-0466-4424-82A5-FC7DF16DB8E5}"/>
              </a:ext>
            </a:extLst>
          </p:cNvPr>
          <p:cNvSpPr>
            <a:spLocks noGrp="1"/>
          </p:cNvSpPr>
          <p:nvPr>
            <p:ph type="sldNum" sz="quarter" idx="12"/>
          </p:nvPr>
        </p:nvSpPr>
        <p:spPr/>
        <p:txBody>
          <a:bodyPr/>
          <a:lstStyle/>
          <a:p>
            <a:fld id="{773B790C-5F71-4B39-B58B-92FFEFE1F575}" type="slidenum">
              <a:rPr lang="en-AU" smtClean="0"/>
              <a:t>‹#›</a:t>
            </a:fld>
            <a:endParaRPr lang="en-AU"/>
          </a:p>
        </p:txBody>
      </p:sp>
    </p:spTree>
    <p:extLst>
      <p:ext uri="{BB962C8B-B14F-4D97-AF65-F5344CB8AC3E}">
        <p14:creationId xmlns:p14="http://schemas.microsoft.com/office/powerpoint/2010/main" val="90959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FE70B04-75DE-494A-AD2B-6FE4EB39A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xmlns="" id="{D151AC80-4838-47C4-8C03-3B9B5032CF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xmlns="" id="{DC6D9DA6-7E63-429B-8F5A-B261F48085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E703F-F3D6-4D9C-8871-672E156476DE}" type="datetime1">
              <a:rPr lang="en-US" smtClean="0"/>
              <a:t>11/4/2022</a:t>
            </a:fld>
            <a:endParaRPr lang="en-AU"/>
          </a:p>
        </p:txBody>
      </p:sp>
      <p:sp>
        <p:nvSpPr>
          <p:cNvPr id="5" name="Footer Placeholder 4">
            <a:extLst>
              <a:ext uri="{FF2B5EF4-FFF2-40B4-BE49-F238E27FC236}">
                <a16:creationId xmlns:a16="http://schemas.microsoft.com/office/drawing/2014/main" xmlns="" id="{DBF431D7-D43D-4FC6-BA33-483A584AF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MBA III (Research Methodology)               Course Instructor: Dr. Aurangzeb Z. Khan</a:t>
            </a:r>
            <a:endParaRPr lang="en-AU"/>
          </a:p>
        </p:txBody>
      </p:sp>
      <p:sp>
        <p:nvSpPr>
          <p:cNvPr id="6" name="Slide Number Placeholder 5">
            <a:extLst>
              <a:ext uri="{FF2B5EF4-FFF2-40B4-BE49-F238E27FC236}">
                <a16:creationId xmlns:a16="http://schemas.microsoft.com/office/drawing/2014/main" xmlns="" id="{BB2F2C0B-4205-4CB6-8687-CEE4E7BED7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B790C-5F71-4B39-B58B-92FFEFE1F575}" type="slidenum">
              <a:rPr lang="en-AU" smtClean="0"/>
              <a:t>‹#›</a:t>
            </a:fld>
            <a:endParaRPr lang="en-AU"/>
          </a:p>
        </p:txBody>
      </p:sp>
    </p:spTree>
    <p:extLst>
      <p:ext uri="{BB962C8B-B14F-4D97-AF65-F5344CB8AC3E}">
        <p14:creationId xmlns:p14="http://schemas.microsoft.com/office/powerpoint/2010/main" val="1787896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B6213-F3C3-4DBC-BD56-00C4FBED6C5D}"/>
              </a:ext>
            </a:extLst>
          </p:cNvPr>
          <p:cNvSpPr>
            <a:spLocks noGrp="1"/>
          </p:cNvSpPr>
          <p:nvPr>
            <p:ph type="ctrTitle"/>
          </p:nvPr>
        </p:nvSpPr>
        <p:spPr>
          <a:xfrm>
            <a:off x="1524000" y="1122363"/>
            <a:ext cx="9144000" cy="1388825"/>
          </a:xfrm>
        </p:spPr>
        <p:txBody>
          <a:bodyPr>
            <a:normAutofit/>
          </a:bodyPr>
          <a:lstStyle/>
          <a:p>
            <a:r>
              <a:rPr lang="en-AU" sz="4400" dirty="0" smtClean="0">
                <a:latin typeface="Baskerville Old Face" panose="02020602080505020303" pitchFamily="18" charset="0"/>
              </a:rPr>
              <a:t>UNIT IV</a:t>
            </a:r>
            <a:endParaRPr lang="en-AU" sz="4400" dirty="0">
              <a:latin typeface="Baskerville Old Face" panose="02020602080505020303" pitchFamily="18" charset="0"/>
            </a:endParaRPr>
          </a:p>
        </p:txBody>
      </p:sp>
      <p:sp>
        <p:nvSpPr>
          <p:cNvPr id="3" name="Subtitle 2">
            <a:extLst>
              <a:ext uri="{FF2B5EF4-FFF2-40B4-BE49-F238E27FC236}">
                <a16:creationId xmlns:a16="http://schemas.microsoft.com/office/drawing/2014/main" xmlns="" id="{A023894C-FDD9-428C-8794-B45AAE93B94E}"/>
              </a:ext>
            </a:extLst>
          </p:cNvPr>
          <p:cNvSpPr>
            <a:spLocks noGrp="1"/>
          </p:cNvSpPr>
          <p:nvPr>
            <p:ph type="subTitle" idx="1"/>
          </p:nvPr>
        </p:nvSpPr>
        <p:spPr/>
        <p:txBody>
          <a:bodyPr>
            <a:noAutofit/>
          </a:bodyPr>
          <a:lstStyle/>
          <a:p>
            <a:r>
              <a:rPr lang="en-AU" sz="13800" dirty="0" smtClean="0">
                <a:latin typeface="Baskerville Old Face" panose="02020602080505020303" pitchFamily="18" charset="0"/>
              </a:rPr>
              <a:t>Sampling</a:t>
            </a:r>
            <a:endParaRPr lang="en-AU" sz="13800" dirty="0">
              <a:latin typeface="Baskerville Old Face" panose="02020602080505020303" pitchFamily="18" charset="0"/>
            </a:endParaRPr>
          </a:p>
        </p:txBody>
      </p:sp>
      <p:sp>
        <p:nvSpPr>
          <p:cNvPr id="4" name="Date Placeholder 3"/>
          <p:cNvSpPr>
            <a:spLocks noGrp="1"/>
          </p:cNvSpPr>
          <p:nvPr>
            <p:ph type="dt" sz="half" idx="10"/>
          </p:nvPr>
        </p:nvSpPr>
        <p:spPr/>
        <p:txBody>
          <a:bodyPr/>
          <a:lstStyle/>
          <a:p>
            <a:fld id="{DEB45AA4-1449-43B3-84B7-BC3264C8616D}" type="datetime1">
              <a:rPr lang="en-US" smtClean="0"/>
              <a:t>11/4/2022</a:t>
            </a:fld>
            <a:endParaRPr lang="en-AU"/>
          </a:p>
        </p:txBody>
      </p:sp>
      <p:sp>
        <p:nvSpPr>
          <p:cNvPr id="5" name="Slide Number Placeholder 4"/>
          <p:cNvSpPr>
            <a:spLocks noGrp="1"/>
          </p:cNvSpPr>
          <p:nvPr>
            <p:ph type="sldNum" sz="quarter" idx="12"/>
          </p:nvPr>
        </p:nvSpPr>
        <p:spPr/>
        <p:txBody>
          <a:bodyPr/>
          <a:lstStyle/>
          <a:p>
            <a:fld id="{773B790C-5F71-4B39-B58B-92FFEFE1F575}" type="slidenum">
              <a:rPr lang="en-AU" smtClean="0"/>
              <a:t>1</a:t>
            </a:fld>
            <a:endParaRPr lang="en-AU"/>
          </a:p>
        </p:txBody>
      </p:sp>
    </p:spTree>
    <p:extLst>
      <p:ext uri="{BB962C8B-B14F-4D97-AF65-F5344CB8AC3E}">
        <p14:creationId xmlns:p14="http://schemas.microsoft.com/office/powerpoint/2010/main" val="3247503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282575"/>
            <a:ext cx="7772400" cy="609600"/>
          </a:xfrm>
        </p:spPr>
        <p:txBody>
          <a:bodyPr/>
          <a:lstStyle/>
          <a:p>
            <a:pPr eaLnBrk="1" hangingPunct="1"/>
            <a:r>
              <a:rPr lang="en-US" altLang="en-US" sz="3200">
                <a:latin typeface="Times New Roman" panose="02020603050405020304" pitchFamily="18" charset="0"/>
                <a:cs typeface="Times New Roman" panose="02020603050405020304" pitchFamily="18" charset="0"/>
              </a:rPr>
              <a:t>What Is a Valid Sample?</a:t>
            </a:r>
            <a:endParaRPr lang="en-GB" altLang="en-US" sz="3200">
              <a:latin typeface="Times New Roman" panose="02020603050405020304" pitchFamily="18" charset="0"/>
              <a:cs typeface="Times New Roman" panose="02020603050405020304" pitchFamily="18" charset="0"/>
            </a:endParaRPr>
          </a:p>
        </p:txBody>
      </p:sp>
      <p:sp>
        <p:nvSpPr>
          <p:cNvPr id="13315" name="Rectangle 3"/>
          <p:cNvSpPr>
            <a:spLocks noGrp="1" noChangeArrowheads="1"/>
          </p:cNvSpPr>
          <p:nvPr>
            <p:ph type="body" idx="1"/>
          </p:nvPr>
        </p:nvSpPr>
        <p:spPr>
          <a:xfrm>
            <a:off x="385763" y="1371600"/>
            <a:ext cx="10129837" cy="4984750"/>
          </a:xfrm>
        </p:spPr>
        <p:txBody>
          <a:bodyPr>
            <a:normAutofit fontScale="92500"/>
          </a:bodyPr>
          <a:lstStyle/>
          <a:p>
            <a:pPr algn="just" eaLnBrk="1" hangingPunct="1">
              <a:lnSpc>
                <a:spcPct val="150000"/>
              </a:lnSpc>
            </a:pPr>
            <a:r>
              <a:rPr lang="en-US" altLang="en-US" sz="2400" dirty="0">
                <a:latin typeface="Times New Roman" panose="02020603050405020304" pitchFamily="18" charset="0"/>
                <a:cs typeface="Times New Roman" panose="02020603050405020304" pitchFamily="18" charset="0"/>
              </a:rPr>
              <a:t>The ultimate test of a sample design is how well it represents the characteristics of the population it purports to represent. In measurement terms, the sample must be valid. </a:t>
            </a:r>
          </a:p>
          <a:p>
            <a:pPr algn="just" eaLnBrk="1" hangingPunct="1">
              <a:lnSpc>
                <a:spcPct val="150000"/>
              </a:lnSpc>
            </a:pPr>
            <a:r>
              <a:rPr lang="en-US" altLang="en-US" sz="2400" b="1" dirty="0">
                <a:latin typeface="Times New Roman" panose="02020603050405020304" pitchFamily="18" charset="0"/>
                <a:cs typeface="Times New Roman" panose="02020603050405020304" pitchFamily="18" charset="0"/>
              </a:rPr>
              <a:t>Validity</a:t>
            </a:r>
            <a:r>
              <a:rPr lang="en-US" altLang="en-US" sz="2400" dirty="0">
                <a:latin typeface="Times New Roman" panose="02020603050405020304" pitchFamily="18" charset="0"/>
                <a:cs typeface="Times New Roman" panose="02020603050405020304" pitchFamily="18" charset="0"/>
              </a:rPr>
              <a:t> of a sample depends on two considerations: accuracy and precision. </a:t>
            </a:r>
          </a:p>
          <a:p>
            <a:pPr lvl="1" algn="just">
              <a:lnSpc>
                <a:spcPct val="150000"/>
              </a:lnSpc>
            </a:pPr>
            <a:r>
              <a:rPr lang="en-US" altLang="en-US" sz="2000" b="1" dirty="0">
                <a:latin typeface="Times New Roman" panose="02020603050405020304" pitchFamily="18" charset="0"/>
                <a:cs typeface="Times New Roman" panose="02020603050405020304" pitchFamily="18" charset="0"/>
              </a:rPr>
              <a:t>Accuracy</a:t>
            </a:r>
            <a:r>
              <a:rPr lang="en-US" altLang="en-US" sz="2000" dirty="0">
                <a:latin typeface="Times New Roman" panose="02020603050405020304" pitchFamily="18" charset="0"/>
                <a:cs typeface="Times New Roman" panose="02020603050405020304" pitchFamily="18" charset="0"/>
              </a:rPr>
              <a:t> is the degree to which bias is absent from the sample. When the sample is drawn properly.</a:t>
            </a:r>
          </a:p>
          <a:p>
            <a:pPr lvl="1" algn="just">
              <a:lnSpc>
                <a:spcPct val="150000"/>
              </a:lnSpc>
            </a:pPr>
            <a:r>
              <a:rPr lang="en-US" altLang="en-US" sz="2000" b="1" dirty="0">
                <a:latin typeface="Times New Roman" panose="02020603050405020304" pitchFamily="18" charset="0"/>
                <a:cs typeface="Times New Roman" panose="02020603050405020304" pitchFamily="18" charset="0"/>
              </a:rPr>
              <a:t>Precision</a:t>
            </a:r>
            <a:r>
              <a:rPr lang="en-US" altLang="en-US" sz="2000" dirty="0">
                <a:latin typeface="Times New Roman" panose="02020603050405020304" pitchFamily="18" charset="0"/>
                <a:cs typeface="Times New Roman" panose="02020603050405020304" pitchFamily="18" charset="0"/>
              </a:rPr>
              <a:t> of estimate is the second criterion of a good sample design. </a:t>
            </a:r>
          </a:p>
          <a:p>
            <a:pPr lvl="1" algn="just">
              <a:lnSpc>
                <a:spcPct val="150000"/>
              </a:lnSpc>
            </a:pPr>
            <a:r>
              <a:rPr lang="en-US" altLang="en-US" sz="2000" dirty="0">
                <a:latin typeface="Times New Roman" panose="02020603050405020304" pitchFamily="18" charset="0"/>
                <a:cs typeface="Times New Roman" panose="02020603050405020304" pitchFamily="18" charset="0"/>
              </a:rPr>
              <a:t>Precision is measured by the standard error of estimate, a type of standard deviation measurement. The smaller the standard error of the estimate, the higher is the precision of the sample. </a:t>
            </a:r>
          </a:p>
        </p:txBody>
      </p:sp>
      <p:sp>
        <p:nvSpPr>
          <p:cNvPr id="2" name="Date Placeholder 1"/>
          <p:cNvSpPr>
            <a:spLocks noGrp="1"/>
          </p:cNvSpPr>
          <p:nvPr>
            <p:ph type="dt" sz="half" idx="10"/>
          </p:nvPr>
        </p:nvSpPr>
        <p:spPr/>
        <p:txBody>
          <a:bodyPr/>
          <a:lstStyle/>
          <a:p>
            <a:fld id="{F4E068D7-3608-45C6-A921-46EE6231C0CD}" type="datetime1">
              <a:rPr lang="en-US" smtClean="0">
                <a:latin typeface="Times New Roman" panose="02020603050405020304" pitchFamily="18" charset="0"/>
                <a:cs typeface="Times New Roman" panose="02020603050405020304" pitchFamily="18" charset="0"/>
              </a:rPr>
              <a:t>11/4/2022</a:t>
            </a:fld>
            <a:endParaRPr lang="en-AU">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773B790C-5F71-4B39-B58B-92FFEFE1F575}" type="slidenum">
              <a:rPr lang="en-AU" smtClean="0">
                <a:latin typeface="Times New Roman" panose="02020603050405020304" pitchFamily="18" charset="0"/>
                <a:cs typeface="Times New Roman" panose="02020603050405020304" pitchFamily="18" charset="0"/>
              </a:rPr>
              <a:t>10</a:t>
            </a:fld>
            <a:endParaRPr lang="en-A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132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2"/>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32E4C8B-FC29-49EC-BB90-9623E193093D}" type="datetime1">
              <a:rPr lang="en-US" altLang="en-US" sz="1000" smtClean="0">
                <a:latin typeface="Times New Roman" panose="02020603050405020304" pitchFamily="18" charset="0"/>
                <a:cs typeface="Times New Roman" panose="02020603050405020304" pitchFamily="18" charset="0"/>
              </a:rPr>
              <a:t>11/4/2022</a:t>
            </a:fld>
            <a:endParaRPr lang="en-US" altLang="en-US" sz="1000">
              <a:latin typeface="Times New Roman" panose="02020603050405020304" pitchFamily="18" charset="0"/>
              <a:cs typeface="Times New Roman" panose="02020603050405020304" pitchFamily="18" charset="0"/>
            </a:endParaRPr>
          </a:p>
        </p:txBody>
      </p:sp>
      <p:sp>
        <p:nvSpPr>
          <p:cNvPr id="14340" name="Slide Number Placeholder 4"/>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05B08F-36AB-4A72-88D2-8D4F8EDDE9B5}" type="slidenum">
              <a:rPr lang="en-US" altLang="en-US" sz="1000">
                <a:latin typeface="Times New Roman" panose="02020603050405020304" pitchFamily="18" charset="0"/>
                <a:cs typeface="Times New Roman" panose="02020603050405020304" pitchFamily="18" charset="0"/>
              </a:rPr>
              <a:pPr>
                <a:spcBef>
                  <a:spcPct val="0"/>
                </a:spcBef>
                <a:buFontTx/>
                <a:buNone/>
              </a:pPr>
              <a:t>11</a:t>
            </a:fld>
            <a:endParaRPr lang="en-US" altLang="en-US" sz="1000">
              <a:latin typeface="Times New Roman" panose="02020603050405020304" pitchFamily="18" charset="0"/>
              <a:cs typeface="Times New Roman" panose="02020603050405020304" pitchFamily="18" charset="0"/>
            </a:endParaRPr>
          </a:p>
        </p:txBody>
      </p:sp>
      <p:sp>
        <p:nvSpPr>
          <p:cNvPr id="14341" name="Rectangle 4"/>
          <p:cNvSpPr>
            <a:spLocks noGrp="1" noChangeArrowheads="1"/>
          </p:cNvSpPr>
          <p:nvPr>
            <p:ph type="title"/>
          </p:nvPr>
        </p:nvSpPr>
        <p:spPr/>
        <p:txBody>
          <a:bodyPr/>
          <a:lstStyle/>
          <a:p>
            <a:pPr eaLnBrk="1" hangingPunct="1"/>
            <a:r>
              <a:rPr lang="en-US" altLang="en-US" smtClean="0">
                <a:latin typeface="Times New Roman" panose="02020603050405020304" pitchFamily="18" charset="0"/>
                <a:cs typeface="Times New Roman" panose="02020603050405020304" pitchFamily="18" charset="0"/>
              </a:rPr>
              <a:t>The Sampling Process</a:t>
            </a:r>
          </a:p>
        </p:txBody>
      </p:sp>
      <p:sp>
        <p:nvSpPr>
          <p:cNvPr id="14342" name="Rectangle 5"/>
          <p:cNvSpPr>
            <a:spLocks noChangeArrowheads="1"/>
          </p:cNvSpPr>
          <p:nvPr/>
        </p:nvSpPr>
        <p:spPr bwMode="auto">
          <a:xfrm>
            <a:off x="2209800" y="5486400"/>
            <a:ext cx="3581400" cy="838200"/>
          </a:xfrm>
          <a:prstGeom prst="rect">
            <a:avLst/>
          </a:prstGeom>
          <a:gradFill rotWithShape="1">
            <a:gsLst>
              <a:gs pos="0">
                <a:srgbClr val="727019"/>
              </a:gs>
              <a:gs pos="50000">
                <a:srgbClr val="F7F237"/>
              </a:gs>
              <a:gs pos="100000">
                <a:srgbClr val="727019"/>
              </a:gs>
            </a:gsLst>
            <a:lin ang="5400000" scaled="1"/>
          </a:gradFill>
          <a:ln w="9525">
            <a:solidFill>
              <a:schemeClr val="tx1"/>
            </a:solidFill>
            <a:miter lim="800000"/>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Define the Target</a:t>
            </a:r>
          </a:p>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population</a:t>
            </a:r>
          </a:p>
        </p:txBody>
      </p:sp>
      <p:sp>
        <p:nvSpPr>
          <p:cNvPr id="14343" name="Rectangle 6"/>
          <p:cNvSpPr>
            <a:spLocks noChangeArrowheads="1"/>
          </p:cNvSpPr>
          <p:nvPr/>
        </p:nvSpPr>
        <p:spPr bwMode="auto">
          <a:xfrm>
            <a:off x="2209800" y="4305300"/>
            <a:ext cx="3581400" cy="838200"/>
          </a:xfrm>
          <a:prstGeom prst="rect">
            <a:avLst/>
          </a:prstGeom>
          <a:gradFill rotWithShape="1">
            <a:gsLst>
              <a:gs pos="0">
                <a:srgbClr val="553765"/>
              </a:gs>
              <a:gs pos="50000">
                <a:srgbClr val="B777DB"/>
              </a:gs>
              <a:gs pos="100000">
                <a:srgbClr val="553765"/>
              </a:gs>
            </a:gsLst>
            <a:lin ang="5400000" scaled="1"/>
          </a:gradFill>
          <a:ln w="9525">
            <a:solidFill>
              <a:schemeClr val="tx1"/>
            </a:solidFill>
            <a:miter lim="800000"/>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solidFill>
                  <a:schemeClr val="bg1"/>
                </a:solidFill>
                <a:latin typeface="Times New Roman" panose="02020603050405020304" pitchFamily="18" charset="0"/>
                <a:cs typeface="Times New Roman" panose="02020603050405020304" pitchFamily="18" charset="0"/>
              </a:rPr>
              <a:t>Select a </a:t>
            </a:r>
          </a:p>
          <a:p>
            <a:pPr algn="ctr" eaLnBrk="1" hangingPunct="1">
              <a:spcBef>
                <a:spcPct val="0"/>
              </a:spcBef>
              <a:buFontTx/>
              <a:buNone/>
            </a:pPr>
            <a:r>
              <a:rPr lang="en-US" altLang="en-US" sz="1900">
                <a:solidFill>
                  <a:schemeClr val="bg1"/>
                </a:solidFill>
                <a:latin typeface="Times New Roman" panose="02020603050405020304" pitchFamily="18" charset="0"/>
                <a:cs typeface="Times New Roman" panose="02020603050405020304" pitchFamily="18" charset="0"/>
              </a:rPr>
              <a:t>Sampling Frame</a:t>
            </a:r>
          </a:p>
        </p:txBody>
      </p:sp>
      <p:sp>
        <p:nvSpPr>
          <p:cNvPr id="14344" name="Rectangle 7"/>
          <p:cNvSpPr>
            <a:spLocks noChangeArrowheads="1"/>
          </p:cNvSpPr>
          <p:nvPr/>
        </p:nvSpPr>
        <p:spPr bwMode="auto">
          <a:xfrm>
            <a:off x="2209800" y="2743200"/>
            <a:ext cx="3581400" cy="1219200"/>
          </a:xfrm>
          <a:prstGeom prst="rect">
            <a:avLst/>
          </a:prstGeom>
          <a:gradFill rotWithShape="1">
            <a:gsLst>
              <a:gs pos="0">
                <a:srgbClr val="764700"/>
              </a:gs>
              <a:gs pos="50000">
                <a:srgbClr val="FF9900"/>
              </a:gs>
              <a:gs pos="100000">
                <a:srgbClr val="764700"/>
              </a:gs>
            </a:gsLst>
            <a:lin ang="5400000" scaled="1"/>
          </a:gradFill>
          <a:ln w="9525">
            <a:solidFill>
              <a:schemeClr val="tx1"/>
            </a:solidFill>
            <a:miter lim="800000"/>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Determine if a probability </a:t>
            </a:r>
          </a:p>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or non-probability sampling </a:t>
            </a:r>
          </a:p>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method will be chosen</a:t>
            </a:r>
          </a:p>
        </p:txBody>
      </p:sp>
      <p:sp>
        <p:nvSpPr>
          <p:cNvPr id="14345" name="Rectangle 8"/>
          <p:cNvSpPr>
            <a:spLocks noChangeArrowheads="1"/>
          </p:cNvSpPr>
          <p:nvPr/>
        </p:nvSpPr>
        <p:spPr bwMode="auto">
          <a:xfrm>
            <a:off x="4419600" y="1371600"/>
            <a:ext cx="3581400" cy="914400"/>
          </a:xfrm>
          <a:prstGeom prst="rect">
            <a:avLst/>
          </a:prstGeom>
          <a:gradFill rotWithShape="1">
            <a:gsLst>
              <a:gs pos="0">
                <a:srgbClr val="76554C"/>
              </a:gs>
              <a:gs pos="50000">
                <a:srgbClr val="FEB7A4"/>
              </a:gs>
              <a:gs pos="100000">
                <a:srgbClr val="76554C"/>
              </a:gs>
            </a:gsLst>
            <a:lin ang="5400000" scaled="1"/>
          </a:gradFill>
          <a:ln w="9525">
            <a:solidFill>
              <a:schemeClr val="tx1"/>
            </a:solidFill>
            <a:miter lim="800000"/>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Plan procedure for </a:t>
            </a:r>
          </a:p>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selecting sampling units</a:t>
            </a:r>
          </a:p>
        </p:txBody>
      </p:sp>
      <p:sp>
        <p:nvSpPr>
          <p:cNvPr id="14346" name="Rectangle 9"/>
          <p:cNvSpPr>
            <a:spLocks noChangeArrowheads="1"/>
          </p:cNvSpPr>
          <p:nvPr/>
        </p:nvSpPr>
        <p:spPr bwMode="auto">
          <a:xfrm>
            <a:off x="6477000" y="3009900"/>
            <a:ext cx="3581400" cy="838200"/>
          </a:xfrm>
          <a:prstGeom prst="rect">
            <a:avLst/>
          </a:prstGeom>
          <a:gradFill rotWithShape="1">
            <a:gsLst>
              <a:gs pos="0">
                <a:srgbClr val="6C6A55"/>
              </a:gs>
              <a:gs pos="50000">
                <a:srgbClr val="EAE4B8"/>
              </a:gs>
              <a:gs pos="100000">
                <a:srgbClr val="6C6A55"/>
              </a:gs>
            </a:gsLst>
            <a:lin ang="5400000" scaled="1"/>
          </a:gradFill>
          <a:ln w="9525">
            <a:solidFill>
              <a:schemeClr val="tx1"/>
            </a:solidFill>
            <a:miter lim="800000"/>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Determine sample size</a:t>
            </a:r>
          </a:p>
        </p:txBody>
      </p:sp>
      <p:sp>
        <p:nvSpPr>
          <p:cNvPr id="207882" name="Rectangle 10"/>
          <p:cNvSpPr>
            <a:spLocks noChangeArrowheads="1"/>
          </p:cNvSpPr>
          <p:nvPr/>
        </p:nvSpPr>
        <p:spPr bwMode="auto">
          <a:xfrm>
            <a:off x="6477000" y="4248150"/>
            <a:ext cx="3581400" cy="8382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miter lim="800000"/>
            <a:headEnd/>
            <a:tailEnd/>
          </a:ln>
          <a:effectLst>
            <a:outerShdw dist="63500" dir="3187806" algn="ctr" rotWithShape="0">
              <a:schemeClr val="tx1"/>
            </a:outerShdw>
          </a:effectLst>
        </p:spPr>
        <p:txBody>
          <a:bodyPr wrap="none" anchor="ctr"/>
          <a:lstStyle/>
          <a:p>
            <a:pPr algn="ctr" eaLnBrk="1" hangingPunct="1">
              <a:defRPr/>
            </a:pPr>
            <a:r>
              <a:rPr lang="en-US" altLang="en-US">
                <a:solidFill>
                  <a:schemeClr val="bg1"/>
                </a:solidFill>
                <a:latin typeface="Times New Roman" panose="02020603050405020304" pitchFamily="18" charset="0"/>
                <a:cs typeface="Times New Roman" panose="02020603050405020304" pitchFamily="18" charset="0"/>
              </a:rPr>
              <a:t>Select actual sampling units</a:t>
            </a:r>
          </a:p>
        </p:txBody>
      </p:sp>
      <p:sp>
        <p:nvSpPr>
          <p:cNvPr id="207883" name="Rectangle 11"/>
          <p:cNvSpPr>
            <a:spLocks noChangeArrowheads="1"/>
          </p:cNvSpPr>
          <p:nvPr/>
        </p:nvSpPr>
        <p:spPr bwMode="auto">
          <a:xfrm>
            <a:off x="6553200" y="5486400"/>
            <a:ext cx="3581400" cy="8382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solidFill>
              <a:schemeClr val="tx1"/>
            </a:solidFill>
            <a:miter lim="800000"/>
            <a:headEnd/>
            <a:tailEnd/>
          </a:ln>
          <a:effectLst>
            <a:outerShdw dist="63500" dir="3187806" algn="ctr" rotWithShape="0">
              <a:schemeClr val="tx1"/>
            </a:outerShdw>
          </a:effectLst>
        </p:spPr>
        <p:txBody>
          <a:bodyPr wrap="none" anchor="ctr"/>
          <a:lstStyle/>
          <a:p>
            <a:pPr algn="ctr" eaLnBrk="1" hangingPunct="1">
              <a:defRPr/>
            </a:pPr>
            <a:r>
              <a:rPr lang="en-US" altLang="en-US">
                <a:latin typeface="Times New Roman" panose="02020603050405020304" pitchFamily="18" charset="0"/>
                <a:cs typeface="Times New Roman" panose="02020603050405020304" pitchFamily="18" charset="0"/>
              </a:rPr>
              <a:t>Conduct fieldwork</a:t>
            </a:r>
          </a:p>
        </p:txBody>
      </p:sp>
      <p:sp>
        <p:nvSpPr>
          <p:cNvPr id="14349" name="Oval 12"/>
          <p:cNvSpPr>
            <a:spLocks noChangeArrowheads="1"/>
          </p:cNvSpPr>
          <p:nvPr/>
        </p:nvSpPr>
        <p:spPr bwMode="auto">
          <a:xfrm>
            <a:off x="1676400" y="5715000"/>
            <a:ext cx="381000" cy="381000"/>
          </a:xfrm>
          <a:prstGeom prst="ellipse">
            <a:avLst/>
          </a:prstGeom>
          <a:gradFill rotWithShape="1">
            <a:gsLst>
              <a:gs pos="0">
                <a:srgbClr val="727019"/>
              </a:gs>
              <a:gs pos="50000">
                <a:srgbClr val="F7F237"/>
              </a:gs>
              <a:gs pos="100000">
                <a:srgbClr val="727019"/>
              </a:gs>
            </a:gsLst>
            <a:lin ang="5400000" scaled="1"/>
          </a:gradFill>
          <a:ln w="9525">
            <a:solidFill>
              <a:schemeClr val="tx1"/>
            </a:solidFill>
            <a:round/>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1</a:t>
            </a:r>
          </a:p>
        </p:txBody>
      </p:sp>
      <p:sp>
        <p:nvSpPr>
          <p:cNvPr id="14350" name="Oval 13"/>
          <p:cNvSpPr>
            <a:spLocks noChangeArrowheads="1"/>
          </p:cNvSpPr>
          <p:nvPr/>
        </p:nvSpPr>
        <p:spPr bwMode="auto">
          <a:xfrm>
            <a:off x="1676400" y="4457700"/>
            <a:ext cx="381000" cy="381000"/>
          </a:xfrm>
          <a:prstGeom prst="ellipse">
            <a:avLst/>
          </a:prstGeom>
          <a:gradFill rotWithShape="1">
            <a:gsLst>
              <a:gs pos="0">
                <a:srgbClr val="553765"/>
              </a:gs>
              <a:gs pos="50000">
                <a:srgbClr val="B777DB"/>
              </a:gs>
              <a:gs pos="100000">
                <a:srgbClr val="553765"/>
              </a:gs>
            </a:gsLst>
            <a:lin ang="5400000" scaled="1"/>
          </a:gradFill>
          <a:ln w="9525">
            <a:solidFill>
              <a:schemeClr val="tx1"/>
            </a:solidFill>
            <a:round/>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solidFill>
                  <a:schemeClr val="bg1"/>
                </a:solidFill>
                <a:latin typeface="Times New Roman" panose="02020603050405020304" pitchFamily="18" charset="0"/>
                <a:cs typeface="Times New Roman" panose="02020603050405020304" pitchFamily="18" charset="0"/>
              </a:rPr>
              <a:t>2</a:t>
            </a:r>
          </a:p>
        </p:txBody>
      </p:sp>
      <p:sp>
        <p:nvSpPr>
          <p:cNvPr id="14351" name="Oval 15"/>
          <p:cNvSpPr>
            <a:spLocks noChangeArrowheads="1"/>
          </p:cNvSpPr>
          <p:nvPr/>
        </p:nvSpPr>
        <p:spPr bwMode="auto">
          <a:xfrm>
            <a:off x="1676400" y="3200400"/>
            <a:ext cx="381000" cy="381000"/>
          </a:xfrm>
          <a:prstGeom prst="ellipse">
            <a:avLst/>
          </a:prstGeom>
          <a:gradFill rotWithShape="1">
            <a:gsLst>
              <a:gs pos="0">
                <a:srgbClr val="764700"/>
              </a:gs>
              <a:gs pos="50000">
                <a:srgbClr val="FF9900"/>
              </a:gs>
              <a:gs pos="100000">
                <a:srgbClr val="764700"/>
              </a:gs>
            </a:gsLst>
            <a:lin ang="5400000" scaled="1"/>
          </a:gradFill>
          <a:ln w="9525">
            <a:solidFill>
              <a:schemeClr val="tx1"/>
            </a:solidFill>
            <a:round/>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3</a:t>
            </a:r>
          </a:p>
        </p:txBody>
      </p:sp>
      <p:sp>
        <p:nvSpPr>
          <p:cNvPr id="14352" name="Oval 16"/>
          <p:cNvSpPr>
            <a:spLocks noChangeArrowheads="1"/>
          </p:cNvSpPr>
          <p:nvPr/>
        </p:nvSpPr>
        <p:spPr bwMode="auto">
          <a:xfrm>
            <a:off x="6057900" y="2362200"/>
            <a:ext cx="381000" cy="381000"/>
          </a:xfrm>
          <a:prstGeom prst="ellipse">
            <a:avLst/>
          </a:prstGeom>
          <a:gradFill rotWithShape="1">
            <a:gsLst>
              <a:gs pos="0">
                <a:srgbClr val="76554C"/>
              </a:gs>
              <a:gs pos="50000">
                <a:srgbClr val="FEB7A4"/>
              </a:gs>
              <a:gs pos="100000">
                <a:srgbClr val="76554C"/>
              </a:gs>
            </a:gsLst>
            <a:lin ang="5400000" scaled="1"/>
          </a:gradFill>
          <a:ln w="9525">
            <a:solidFill>
              <a:schemeClr val="tx1"/>
            </a:solidFill>
            <a:round/>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4</a:t>
            </a:r>
          </a:p>
        </p:txBody>
      </p:sp>
      <p:sp>
        <p:nvSpPr>
          <p:cNvPr id="14353" name="Oval 17"/>
          <p:cNvSpPr>
            <a:spLocks noChangeArrowheads="1"/>
          </p:cNvSpPr>
          <p:nvPr/>
        </p:nvSpPr>
        <p:spPr bwMode="auto">
          <a:xfrm>
            <a:off x="10134600" y="3238500"/>
            <a:ext cx="381000" cy="381000"/>
          </a:xfrm>
          <a:prstGeom prst="ellipse">
            <a:avLst/>
          </a:prstGeom>
          <a:gradFill rotWithShape="1">
            <a:gsLst>
              <a:gs pos="0">
                <a:srgbClr val="6C6A55"/>
              </a:gs>
              <a:gs pos="50000">
                <a:srgbClr val="EAE4B8"/>
              </a:gs>
              <a:gs pos="100000">
                <a:srgbClr val="6C6A55"/>
              </a:gs>
            </a:gsLst>
            <a:lin ang="5400000" scaled="1"/>
          </a:gradFill>
          <a:ln w="9525">
            <a:solidFill>
              <a:schemeClr val="tx1"/>
            </a:solidFill>
            <a:round/>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5</a:t>
            </a:r>
          </a:p>
        </p:txBody>
      </p:sp>
      <p:sp>
        <p:nvSpPr>
          <p:cNvPr id="207890" name="Oval 18"/>
          <p:cNvSpPr>
            <a:spLocks noChangeArrowheads="1"/>
          </p:cNvSpPr>
          <p:nvPr/>
        </p:nvSpPr>
        <p:spPr bwMode="auto">
          <a:xfrm>
            <a:off x="10134600" y="4495800"/>
            <a:ext cx="381000" cy="381000"/>
          </a:xfrm>
          <a:prstGeom prst="ellipse">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solidFill>
              <a:schemeClr val="tx1"/>
            </a:solidFill>
            <a:round/>
            <a:headEnd/>
            <a:tailEnd/>
          </a:ln>
          <a:effectLst>
            <a:outerShdw dist="63500" dir="3187806" algn="ctr" rotWithShape="0">
              <a:schemeClr val="tx1"/>
            </a:outerShdw>
          </a:effectLst>
        </p:spPr>
        <p:txBody>
          <a:bodyPr wrap="none" anchor="ctr"/>
          <a:lstStyle/>
          <a:p>
            <a:pPr algn="ctr" eaLnBrk="1" hangingPunct="1">
              <a:defRPr/>
            </a:pPr>
            <a:r>
              <a:rPr lang="en-US" altLang="en-US">
                <a:solidFill>
                  <a:schemeClr val="bg1"/>
                </a:solidFill>
                <a:latin typeface="Times New Roman" panose="02020603050405020304" pitchFamily="18" charset="0"/>
                <a:cs typeface="Times New Roman" panose="02020603050405020304" pitchFamily="18" charset="0"/>
              </a:rPr>
              <a:t>6</a:t>
            </a:r>
          </a:p>
        </p:txBody>
      </p:sp>
      <p:sp>
        <p:nvSpPr>
          <p:cNvPr id="207891" name="Oval 19"/>
          <p:cNvSpPr>
            <a:spLocks noChangeArrowheads="1"/>
          </p:cNvSpPr>
          <p:nvPr/>
        </p:nvSpPr>
        <p:spPr bwMode="auto">
          <a:xfrm>
            <a:off x="10210800" y="5715000"/>
            <a:ext cx="381000" cy="381000"/>
          </a:xfrm>
          <a:prstGeom prst="ellipse">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solidFill>
              <a:schemeClr val="tx1"/>
            </a:solidFill>
            <a:round/>
            <a:headEnd/>
            <a:tailEnd/>
          </a:ln>
          <a:effectLst>
            <a:outerShdw dist="63500" dir="3187806" algn="ctr" rotWithShape="0">
              <a:schemeClr val="tx1"/>
            </a:outerShdw>
          </a:effectLst>
        </p:spPr>
        <p:txBody>
          <a:bodyPr wrap="none" anchor="ctr"/>
          <a:lstStyle/>
          <a:p>
            <a:pPr algn="ctr" eaLnBrk="1" hangingPunct="1">
              <a:defRPr/>
            </a:pPr>
            <a:r>
              <a:rPr lang="en-US" altLang="en-US">
                <a:latin typeface="Times New Roman" panose="02020603050405020304" pitchFamily="18" charset="0"/>
                <a:cs typeface="Times New Roman" panose="02020603050405020304" pitchFamily="18" charset="0"/>
              </a:rPr>
              <a:t>7</a:t>
            </a:r>
          </a:p>
        </p:txBody>
      </p:sp>
      <p:sp>
        <p:nvSpPr>
          <p:cNvPr id="14356" name="AutoShape 20"/>
          <p:cNvSpPr>
            <a:spLocks noChangeArrowheads="1"/>
          </p:cNvSpPr>
          <p:nvPr/>
        </p:nvSpPr>
        <p:spPr bwMode="auto">
          <a:xfrm>
            <a:off x="1752600" y="5029200"/>
            <a:ext cx="304800" cy="609600"/>
          </a:xfrm>
          <a:prstGeom prst="up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14357" name="AutoShape 21"/>
          <p:cNvSpPr>
            <a:spLocks noChangeArrowheads="1"/>
          </p:cNvSpPr>
          <p:nvPr/>
        </p:nvSpPr>
        <p:spPr bwMode="auto">
          <a:xfrm>
            <a:off x="1752600" y="3733800"/>
            <a:ext cx="304800" cy="609600"/>
          </a:xfrm>
          <a:prstGeom prst="up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14358" name="AutoShape 23"/>
          <p:cNvSpPr>
            <a:spLocks noChangeArrowheads="1"/>
          </p:cNvSpPr>
          <p:nvPr/>
        </p:nvSpPr>
        <p:spPr bwMode="auto">
          <a:xfrm rot="10800000">
            <a:off x="3352800" y="1447800"/>
            <a:ext cx="762000" cy="1219200"/>
          </a:xfrm>
          <a:custGeom>
            <a:avLst/>
            <a:gdLst>
              <a:gd name="T0" fmla="*/ 19201730 w 21600"/>
              <a:gd name="T1" fmla="*/ 0 h 21600"/>
              <a:gd name="T2" fmla="*/ 11520523 w 21600"/>
              <a:gd name="T3" fmla="*/ 19660672 h 21600"/>
              <a:gd name="T4" fmla="*/ 7679937 w 21600"/>
              <a:gd name="T5" fmla="*/ 29492561 h 21600"/>
              <a:gd name="T6" fmla="*/ 0 w 21600"/>
              <a:gd name="T7" fmla="*/ 49156394 h 21600"/>
              <a:gd name="T8" fmla="*/ 7679937 w 21600"/>
              <a:gd name="T9" fmla="*/ 68817067 h 21600"/>
              <a:gd name="T10" fmla="*/ 15361144 w 21600"/>
              <a:gd name="T11" fmla="*/ 58985122 h 21600"/>
              <a:gd name="T12" fmla="*/ 23041081 w 21600"/>
              <a:gd name="T13" fmla="*/ 39324506 h 21600"/>
              <a:gd name="T14" fmla="*/ 26881667 w 21600"/>
              <a:gd name="T15" fmla="*/ 19660672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lnTo>
                  <a:pt x="15429"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59" name="AutoShape 24"/>
          <p:cNvSpPr>
            <a:spLocks noChangeArrowheads="1"/>
          </p:cNvSpPr>
          <p:nvPr/>
        </p:nvSpPr>
        <p:spPr bwMode="auto">
          <a:xfrm rot="-5400000">
            <a:off x="8229600" y="1524000"/>
            <a:ext cx="1066800" cy="1219200"/>
          </a:xfrm>
          <a:custGeom>
            <a:avLst/>
            <a:gdLst>
              <a:gd name="T0" fmla="*/ 37635371 w 21600"/>
              <a:gd name="T1" fmla="*/ 0 h 21600"/>
              <a:gd name="T2" fmla="*/ 22580254 w 21600"/>
              <a:gd name="T3" fmla="*/ 19660672 h 21600"/>
              <a:gd name="T4" fmla="*/ 15052696 w 21600"/>
              <a:gd name="T5" fmla="*/ 29492561 h 21600"/>
              <a:gd name="T6" fmla="*/ 0 w 21600"/>
              <a:gd name="T7" fmla="*/ 49156394 h 21600"/>
              <a:gd name="T8" fmla="*/ 15052696 w 21600"/>
              <a:gd name="T9" fmla="*/ 68817067 h 21600"/>
              <a:gd name="T10" fmla="*/ 30107812 w 21600"/>
              <a:gd name="T11" fmla="*/ 58985122 h 21600"/>
              <a:gd name="T12" fmla="*/ 45160509 w 21600"/>
              <a:gd name="T13" fmla="*/ 39324506 h 21600"/>
              <a:gd name="T14" fmla="*/ 52688067 w 21600"/>
              <a:gd name="T15" fmla="*/ 19660672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lnTo>
                  <a:pt x="15429"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360" name="AutoShape 25"/>
          <p:cNvSpPr>
            <a:spLocks noChangeArrowheads="1"/>
          </p:cNvSpPr>
          <p:nvPr/>
        </p:nvSpPr>
        <p:spPr bwMode="auto">
          <a:xfrm rot="10800000">
            <a:off x="10210800" y="3733800"/>
            <a:ext cx="304800" cy="609600"/>
          </a:xfrm>
          <a:prstGeom prst="up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14361" name="AutoShape 26"/>
          <p:cNvSpPr>
            <a:spLocks noChangeArrowheads="1"/>
          </p:cNvSpPr>
          <p:nvPr/>
        </p:nvSpPr>
        <p:spPr bwMode="auto">
          <a:xfrm rot="10800000">
            <a:off x="10210800" y="5029200"/>
            <a:ext cx="304800" cy="609600"/>
          </a:xfrm>
          <a:prstGeom prst="up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558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1297DF5-05B9-4885-92F6-774D1D569C25}" type="datetime1">
              <a:rPr lang="en-US" altLang="en-US" sz="1000" smtClean="0">
                <a:latin typeface="Times New Roman" panose="02020603050405020304" pitchFamily="18" charset="0"/>
                <a:cs typeface="Times New Roman" panose="02020603050405020304" pitchFamily="18" charset="0"/>
              </a:rPr>
              <a:t>11/4/2022</a:t>
            </a:fld>
            <a:endParaRPr lang="en-US" altLang="en-US" sz="1000">
              <a:latin typeface="Times New Roman" panose="02020603050405020304" pitchFamily="18" charset="0"/>
              <a:cs typeface="Times New Roman" panose="02020603050405020304" pitchFamily="18" charset="0"/>
            </a:endParaRPr>
          </a:p>
        </p:txBody>
      </p:sp>
      <p:sp>
        <p:nvSpPr>
          <p:cNvPr id="1536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B930D6B-72AB-4AEE-BAA6-487DCFB75AB3}" type="slidenum">
              <a:rPr lang="en-US" altLang="en-US" sz="1000">
                <a:latin typeface="Times New Roman" panose="02020603050405020304" pitchFamily="18" charset="0"/>
                <a:cs typeface="Times New Roman" panose="02020603050405020304" pitchFamily="18" charset="0"/>
              </a:rPr>
              <a:pPr>
                <a:spcBef>
                  <a:spcPct val="0"/>
                </a:spcBef>
                <a:buFontTx/>
                <a:buNone/>
              </a:pPr>
              <a:t>12</a:t>
            </a:fld>
            <a:endParaRPr lang="en-US" altLang="en-US" sz="1000">
              <a:latin typeface="Times New Roman" panose="02020603050405020304" pitchFamily="18" charset="0"/>
              <a:cs typeface="Times New Roman" panose="02020603050405020304" pitchFamily="18" charset="0"/>
            </a:endParaRPr>
          </a:p>
        </p:txBody>
      </p:sp>
      <p:sp>
        <p:nvSpPr>
          <p:cNvPr id="15365" name="Rectangle 2"/>
          <p:cNvSpPr>
            <a:spLocks noGrp="1" noChangeArrowheads="1"/>
          </p:cNvSpPr>
          <p:nvPr>
            <p:ph type="title"/>
          </p:nvPr>
        </p:nvSpPr>
        <p:spPr/>
        <p:txBody>
          <a:bodyPr/>
          <a:lstStyle/>
          <a:p>
            <a:pPr eaLnBrk="1" hangingPunct="1"/>
            <a:r>
              <a:rPr lang="en-US" altLang="en-US" smtClean="0">
                <a:latin typeface="Times New Roman" panose="02020603050405020304" pitchFamily="18" charset="0"/>
                <a:cs typeface="Times New Roman" panose="02020603050405020304" pitchFamily="18" charset="0"/>
              </a:rPr>
              <a:t>Defining the Target Population</a:t>
            </a:r>
          </a:p>
        </p:txBody>
      </p:sp>
      <p:sp>
        <p:nvSpPr>
          <p:cNvPr id="15366" name="Rectangle 3"/>
          <p:cNvSpPr>
            <a:spLocks noGrp="1" noChangeArrowheads="1"/>
          </p:cNvSpPr>
          <p:nvPr>
            <p:ph type="body" idx="1"/>
          </p:nvPr>
        </p:nvSpPr>
        <p:spPr>
          <a:xfrm>
            <a:off x="285749" y="1957388"/>
            <a:ext cx="11530013" cy="3863976"/>
          </a:xfrm>
        </p:spPr>
        <p:txBody>
          <a:bodyPr>
            <a:normAutofit lnSpcReduction="10000"/>
          </a:bodyPr>
          <a:lstStyle/>
          <a:p>
            <a:pPr algn="just" eaLnBrk="1" hangingPunct="1">
              <a:lnSpc>
                <a:spcPct val="9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target population is that complete group whose relevant characteristics are to be determined through the sampling</a:t>
            </a:r>
          </a:p>
          <a:p>
            <a:pPr algn="just" eaLnBrk="1" hangingPunct="1">
              <a:lnSpc>
                <a:spcPct val="90000"/>
              </a:lnSpc>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 target population may be, for example, all faculty members in the Department of Management Sciences in the </a:t>
            </a:r>
            <a:r>
              <a:rPr lang="en-US" altLang="en-US" sz="2400" dirty="0" smtClean="0">
                <a:latin typeface="Times New Roman" panose="02020603050405020304" pitchFamily="18" charset="0"/>
                <a:cs typeface="Times New Roman" panose="02020603050405020304" pitchFamily="18" charset="0"/>
              </a:rPr>
              <a:t>NIRF/AIMA </a:t>
            </a:r>
            <a:r>
              <a:rPr lang="en-US" altLang="en-US" sz="2400" dirty="0">
                <a:latin typeface="Times New Roman" panose="02020603050405020304" pitchFamily="18" charset="0"/>
                <a:cs typeface="Times New Roman" panose="02020603050405020304" pitchFamily="18" charset="0"/>
              </a:rPr>
              <a:t>network, all housewives in </a:t>
            </a:r>
            <a:r>
              <a:rPr lang="en-US" altLang="en-US" sz="2400" dirty="0" smtClean="0">
                <a:latin typeface="Times New Roman" panose="02020603050405020304" pitchFamily="18" charset="0"/>
                <a:cs typeface="Times New Roman" panose="02020603050405020304" pitchFamily="18" charset="0"/>
              </a:rPr>
              <a:t>Rourkela, </a:t>
            </a:r>
            <a:r>
              <a:rPr lang="en-US" altLang="en-US" sz="2400" dirty="0">
                <a:latin typeface="Times New Roman" panose="02020603050405020304" pitchFamily="18" charset="0"/>
                <a:cs typeface="Times New Roman" panose="02020603050405020304" pitchFamily="18" charset="0"/>
              </a:rPr>
              <a:t>all </a:t>
            </a:r>
            <a:r>
              <a:rPr lang="en-US" altLang="en-US" sz="2400" dirty="0" smtClean="0">
                <a:latin typeface="Times New Roman" panose="02020603050405020304" pitchFamily="18" charset="0"/>
                <a:cs typeface="Times New Roman" panose="02020603050405020304" pitchFamily="18" charset="0"/>
              </a:rPr>
              <a:t>engineering </a:t>
            </a:r>
            <a:r>
              <a:rPr lang="en-US" altLang="en-US" sz="2400" dirty="0">
                <a:latin typeface="Times New Roman" panose="02020603050405020304" pitchFamily="18" charset="0"/>
                <a:cs typeface="Times New Roman" panose="02020603050405020304" pitchFamily="18" charset="0"/>
              </a:rPr>
              <a:t>students in </a:t>
            </a:r>
            <a:r>
              <a:rPr lang="en-US" altLang="en-US" sz="2400" dirty="0" smtClean="0">
                <a:latin typeface="Times New Roman" panose="02020603050405020304" pitchFamily="18" charset="0"/>
                <a:cs typeface="Times New Roman" panose="02020603050405020304" pitchFamily="18" charset="0"/>
              </a:rPr>
              <a:t>Rourkela, </a:t>
            </a:r>
            <a:r>
              <a:rPr lang="en-US" altLang="en-US" sz="2400" dirty="0">
                <a:latin typeface="Times New Roman" panose="02020603050405020304" pitchFamily="18" charset="0"/>
                <a:cs typeface="Times New Roman" panose="02020603050405020304" pitchFamily="18" charset="0"/>
              </a:rPr>
              <a:t>and all </a:t>
            </a:r>
            <a:r>
              <a:rPr lang="en-US" altLang="en-US" sz="2400" dirty="0" smtClean="0">
                <a:latin typeface="Times New Roman" panose="02020603050405020304" pitchFamily="18" charset="0"/>
                <a:cs typeface="Times New Roman" panose="02020603050405020304" pitchFamily="18" charset="0"/>
              </a:rPr>
              <a:t>professors </a:t>
            </a:r>
            <a:r>
              <a:rPr lang="en-US" altLang="en-US" sz="2400" dirty="0">
                <a:latin typeface="Times New Roman" panose="02020603050405020304" pitchFamily="18" charset="0"/>
                <a:cs typeface="Times New Roman" panose="02020603050405020304" pitchFamily="18" charset="0"/>
              </a:rPr>
              <a:t>in </a:t>
            </a:r>
            <a:r>
              <a:rPr lang="en-US" altLang="en-US" sz="2400" dirty="0" smtClean="0">
                <a:latin typeface="Times New Roman" panose="02020603050405020304" pitchFamily="18" charset="0"/>
                <a:cs typeface="Times New Roman" panose="02020603050405020304" pitchFamily="18" charset="0"/>
              </a:rPr>
              <a:t>India.  </a:t>
            </a: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target group should be clearly delineated if possible, for example, do all pre-college students include only primary and secondary students or also students in other specialized educational institutions?</a:t>
            </a:r>
          </a:p>
          <a:p>
            <a:pPr algn="just"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a:p>
            <a:pPr algn="just" eaLnBrk="1" hangingPunct="1">
              <a:lnSpc>
                <a:spcPct val="90000"/>
              </a:lnSpc>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255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xfrm>
            <a:off x="697810" y="6356350"/>
            <a:ext cx="2883590" cy="365125"/>
          </a:xfrm>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fld id="{FFEB1192-1A6B-4095-8AEA-7B082294AE0D}" type="datetime1">
              <a:rPr lang="en-US" altLang="en-US" sz="1000" smtClean="0">
                <a:latin typeface="Times New Roman" panose="02020603050405020304" pitchFamily="18" charset="0"/>
                <a:cs typeface="Times New Roman" panose="02020603050405020304" pitchFamily="18" charset="0"/>
              </a:rPr>
              <a:pPr algn="just">
                <a:spcBef>
                  <a:spcPct val="0"/>
                </a:spcBef>
                <a:buFontTx/>
                <a:buNone/>
              </a:pPr>
              <a:t>11/4/2022</a:t>
            </a:fld>
            <a:endParaRPr lang="en-US" altLang="en-US" sz="1000">
              <a:latin typeface="Times New Roman" panose="02020603050405020304" pitchFamily="18" charset="0"/>
              <a:cs typeface="Times New Roman" panose="02020603050405020304" pitchFamily="18" charset="0"/>
            </a:endParaRPr>
          </a:p>
        </p:txBody>
      </p:sp>
      <p:sp>
        <p:nvSpPr>
          <p:cNvPr id="16388" name="Slide Number Placeholder 5"/>
          <p:cNvSpPr>
            <a:spLocks noGrp="1"/>
          </p:cNvSpPr>
          <p:nvPr>
            <p:ph type="sldNum" sz="quarter" idx="12"/>
          </p:nvPr>
        </p:nvSpPr>
        <p:spPr>
          <a:xfrm>
            <a:off x="8470210" y="6356350"/>
            <a:ext cx="2883590" cy="365125"/>
          </a:xfrm>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fld id="{ABBEB32C-7B1E-47A6-95D5-8DE95F7BB1C5}" type="slidenum">
              <a:rPr lang="en-US" altLang="en-US" sz="1000">
                <a:latin typeface="Times New Roman" panose="02020603050405020304" pitchFamily="18" charset="0"/>
                <a:cs typeface="Times New Roman" panose="02020603050405020304" pitchFamily="18" charset="0"/>
              </a:rPr>
              <a:pPr algn="just">
                <a:spcBef>
                  <a:spcPct val="0"/>
                </a:spcBef>
                <a:buFontTx/>
                <a:buNone/>
              </a:pPr>
              <a:t>13</a:t>
            </a:fld>
            <a:endParaRPr lang="en-US" altLang="en-US" sz="1000">
              <a:latin typeface="Times New Roman" panose="02020603050405020304" pitchFamily="18" charset="0"/>
              <a:cs typeface="Times New Roman" panose="02020603050405020304" pitchFamily="18" charset="0"/>
            </a:endParaRPr>
          </a:p>
        </p:txBody>
      </p:sp>
      <p:sp>
        <p:nvSpPr>
          <p:cNvPr id="16389" name="Rectangle 2"/>
          <p:cNvSpPr>
            <a:spLocks noGrp="1" noChangeArrowheads="1"/>
          </p:cNvSpPr>
          <p:nvPr>
            <p:ph type="title"/>
          </p:nvPr>
        </p:nvSpPr>
        <p:spPr>
          <a:xfrm>
            <a:off x="1560030" y="533400"/>
            <a:ext cx="8650770" cy="1143000"/>
          </a:xfrm>
        </p:spPr>
        <p:txBody>
          <a:bodyPr/>
          <a:lstStyle/>
          <a:p>
            <a:pPr algn="just" eaLnBrk="1" hangingPunct="1"/>
            <a:r>
              <a:rPr lang="en-US" altLang="en-US" smtClean="0">
                <a:latin typeface="Times New Roman" panose="02020603050405020304" pitchFamily="18" charset="0"/>
                <a:cs typeface="Times New Roman" panose="02020603050405020304" pitchFamily="18" charset="0"/>
              </a:rPr>
              <a:t>The Sampling Frame</a:t>
            </a:r>
          </a:p>
        </p:txBody>
      </p:sp>
      <p:sp>
        <p:nvSpPr>
          <p:cNvPr id="16390" name="Rectangle 3"/>
          <p:cNvSpPr>
            <a:spLocks noGrp="1" noChangeArrowheads="1"/>
          </p:cNvSpPr>
          <p:nvPr>
            <p:ph type="body" idx="1"/>
          </p:nvPr>
        </p:nvSpPr>
        <p:spPr>
          <a:xfrm>
            <a:off x="300038" y="1825625"/>
            <a:ext cx="11053762" cy="4351338"/>
          </a:xfrm>
        </p:spPr>
        <p:txBody>
          <a:bodyPr/>
          <a:lstStyle/>
          <a:p>
            <a:pPr algn="just" eaLnBrk="1" hangingPunct="1">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The sampling frame is a list of all those population elements that will be used in the sample</a:t>
            </a:r>
          </a:p>
          <a:p>
            <a:pPr algn="just" eaLnBrk="1" hangingPunct="1">
              <a:buFont typeface="Wingdings" panose="05000000000000000000" pitchFamily="2" charset="2"/>
              <a:buChar char="Ø"/>
            </a:pPr>
            <a:endParaRPr lang="en-US" altLang="en-US" sz="20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Examples of sampling frames are a student telephone directory (for the student population), the list of companies on the stock exchange, the directory of medical doctors and specialists, the yellow pages (for businesses)</a:t>
            </a:r>
          </a:p>
          <a:p>
            <a:pPr algn="just" eaLnBrk="1" hangingPunct="1">
              <a:buFont typeface="Wingdings" panose="05000000000000000000" pitchFamily="2" charset="2"/>
              <a:buChar char="Ø"/>
            </a:pPr>
            <a:endParaRPr lang="en-US" altLang="en-US" sz="20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Often, the list does not include the entire population. The discrepancy is often a source of error associated with the selection of the sample (sampling frame error)</a:t>
            </a:r>
          </a:p>
          <a:p>
            <a:pPr algn="just" eaLnBrk="1" hangingPunct="1">
              <a:buFont typeface="Wingdings" panose="05000000000000000000" pitchFamily="2" charset="2"/>
              <a:buChar char="Ø"/>
            </a:pPr>
            <a:endParaRPr lang="en-US" altLang="en-US" sz="20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Information relating to sampling frames can be obtained from commercial organizations</a:t>
            </a:r>
          </a:p>
        </p:txBody>
      </p:sp>
    </p:spTree>
    <p:extLst>
      <p:ext uri="{BB962C8B-B14F-4D97-AF65-F5344CB8AC3E}">
        <p14:creationId xmlns:p14="http://schemas.microsoft.com/office/powerpoint/2010/main" val="3542348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4DADC8D-4C49-443B-A138-C191927D1EDE}" type="datetime1">
              <a:rPr lang="en-US" altLang="en-US" sz="1000" smtClean="0"/>
              <a:t>11/4/2022</a:t>
            </a:fld>
            <a:endParaRPr lang="en-US" altLang="en-US" sz="1000"/>
          </a:p>
        </p:txBody>
      </p:sp>
      <p:sp>
        <p:nvSpPr>
          <p:cNvPr id="1741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FC4A4E9-0FEC-4786-A486-C9BEDED60642}" type="slidenum">
              <a:rPr lang="en-US" altLang="en-US" sz="1000"/>
              <a:pPr>
                <a:spcBef>
                  <a:spcPct val="0"/>
                </a:spcBef>
                <a:buFontTx/>
                <a:buNone/>
              </a:pPr>
              <a:t>14</a:t>
            </a:fld>
            <a:endParaRPr lang="en-US" altLang="en-US" sz="1000"/>
          </a:p>
        </p:txBody>
      </p:sp>
      <p:sp>
        <p:nvSpPr>
          <p:cNvPr id="17413" name="Rectangle 2"/>
          <p:cNvSpPr>
            <a:spLocks noGrp="1" noChangeArrowheads="1"/>
          </p:cNvSpPr>
          <p:nvPr>
            <p:ph type="title"/>
          </p:nvPr>
        </p:nvSpPr>
        <p:spPr>
          <a:xfrm>
            <a:off x="1981200" y="457200"/>
            <a:ext cx="8229600" cy="1143000"/>
          </a:xfrm>
        </p:spPr>
        <p:txBody>
          <a:bodyPr/>
          <a:lstStyle/>
          <a:p>
            <a:pPr eaLnBrk="1" hangingPunct="1"/>
            <a:r>
              <a:rPr lang="en-US" altLang="en-US" smtClean="0"/>
              <a:t>Sampling Units</a:t>
            </a:r>
          </a:p>
        </p:txBody>
      </p:sp>
      <p:sp>
        <p:nvSpPr>
          <p:cNvPr id="17414" name="Rectangle 3"/>
          <p:cNvSpPr>
            <a:spLocks noGrp="1" noChangeArrowheads="1"/>
          </p:cNvSpPr>
          <p:nvPr>
            <p:ph type="body" idx="1"/>
          </p:nvPr>
        </p:nvSpPr>
        <p:spPr/>
        <p:txBody>
          <a:bodyPr>
            <a:normAutofit lnSpcReduction="10000"/>
          </a:bodyPr>
          <a:lstStyle/>
          <a:p>
            <a:pPr algn="just" eaLnBrk="1" hangingPunct="1">
              <a:lnSpc>
                <a:spcPct val="15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sampling unit is a single element – or group of elements – subject to selection in a sample. Examples:</a:t>
            </a:r>
          </a:p>
          <a:p>
            <a:pPr algn="just" eaLnBrk="1" hangingPunct="1">
              <a:lnSpc>
                <a:spcPct val="150000"/>
              </a:lnSpc>
            </a:pPr>
            <a:endParaRPr lang="en-US" altLang="en-US" dirty="0">
              <a:latin typeface="Times New Roman" panose="02020603050405020304" pitchFamily="18" charset="0"/>
              <a:cs typeface="Times New Roman" panose="02020603050405020304" pitchFamily="18" charset="0"/>
            </a:endParaRPr>
          </a:p>
          <a:p>
            <a:pPr lvl="1" algn="just"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Every student at </a:t>
            </a:r>
            <a:r>
              <a:rPr lang="en-US" altLang="en-US" dirty="0" smtClean="0">
                <a:latin typeface="Times New Roman" panose="02020603050405020304" pitchFamily="18" charset="0"/>
                <a:cs typeface="Times New Roman" panose="02020603050405020304" pitchFamily="18" charset="0"/>
              </a:rPr>
              <a:t>NITRIS </a:t>
            </a:r>
            <a:r>
              <a:rPr lang="en-US" altLang="en-US" dirty="0">
                <a:latin typeface="Times New Roman" panose="02020603050405020304" pitchFamily="18" charset="0"/>
                <a:cs typeface="Times New Roman" panose="02020603050405020304" pitchFamily="18" charset="0"/>
              </a:rPr>
              <a:t>whose first name begins with the letter </a:t>
            </a:r>
            <a:r>
              <a:rPr lang="en-US" altLang="en-US" dirty="0" smtClean="0">
                <a:latin typeface="Times New Roman" panose="02020603050405020304" pitchFamily="18" charset="0"/>
                <a:cs typeface="Times New Roman" panose="02020603050405020304" pitchFamily="18" charset="0"/>
              </a:rPr>
              <a:t>“S”</a:t>
            </a:r>
            <a:endParaRPr lang="en-US" altLang="en-US" dirty="0">
              <a:latin typeface="Times New Roman" panose="02020603050405020304" pitchFamily="18" charset="0"/>
              <a:cs typeface="Times New Roman" panose="02020603050405020304" pitchFamily="18" charset="0"/>
            </a:endParaRPr>
          </a:p>
          <a:p>
            <a:pPr lvl="1" algn="just"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 child passengers under 18 years of age who are traveling in a train from destination X to destination Y </a:t>
            </a:r>
          </a:p>
          <a:p>
            <a:pPr lvl="1" algn="just" eaLnBrk="1" hangingPunct="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 </a:t>
            </a:r>
            <a:r>
              <a:rPr lang="en-US" altLang="en-US" dirty="0" smtClean="0">
                <a:latin typeface="Times New Roman" panose="02020603050405020304" pitchFamily="18" charset="0"/>
                <a:cs typeface="Times New Roman" panose="02020603050405020304" pitchFamily="18" charset="0"/>
              </a:rPr>
              <a:t>houses in different sectors of Rourkela. </a:t>
            </a:r>
            <a:endParaRPr lang="en-US" altLang="en-US" dirty="0">
              <a:latin typeface="Times New Roman" panose="02020603050405020304" pitchFamily="18" charset="0"/>
              <a:cs typeface="Times New Roman" panose="02020603050405020304" pitchFamily="18" charset="0"/>
            </a:endParaRPr>
          </a:p>
          <a:p>
            <a:pPr algn="just" eaLnBrk="1" hangingPunct="1">
              <a:lnSpc>
                <a:spcPct val="150000"/>
              </a:lnSpc>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8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874FC4-7C5B-4138-A657-981E74F8A586}" type="datetime1">
              <a:rPr lang="en-US" altLang="en-US" sz="1000" smtClean="0">
                <a:latin typeface="Times New Roman" panose="02020603050405020304" pitchFamily="18" charset="0"/>
                <a:cs typeface="Times New Roman" panose="02020603050405020304" pitchFamily="18" charset="0"/>
              </a:rPr>
              <a:t>11/4/2022</a:t>
            </a:fld>
            <a:endParaRPr lang="en-US" altLang="en-US" sz="1000">
              <a:latin typeface="Times New Roman" panose="02020603050405020304" pitchFamily="18" charset="0"/>
              <a:cs typeface="Times New Roman" panose="02020603050405020304" pitchFamily="18" charset="0"/>
            </a:endParaRPr>
          </a:p>
        </p:txBody>
      </p:sp>
      <p:sp>
        <p:nvSpPr>
          <p:cNvPr id="1843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6C99FA1-6EF5-4E3A-B0C8-8DBEA9606E8B}" type="slidenum">
              <a:rPr lang="en-US" altLang="en-US" sz="1000">
                <a:latin typeface="Times New Roman" panose="02020603050405020304" pitchFamily="18" charset="0"/>
                <a:cs typeface="Times New Roman" panose="02020603050405020304" pitchFamily="18" charset="0"/>
              </a:rPr>
              <a:pPr>
                <a:spcBef>
                  <a:spcPct val="0"/>
                </a:spcBef>
                <a:buFontTx/>
                <a:buNone/>
              </a:pPr>
              <a:t>15</a:t>
            </a:fld>
            <a:endParaRPr lang="en-US" altLang="en-US" sz="1000">
              <a:latin typeface="Times New Roman" panose="02020603050405020304" pitchFamily="18" charset="0"/>
              <a:cs typeface="Times New Roman" panose="02020603050405020304" pitchFamily="18" charset="0"/>
            </a:endParaRPr>
          </a:p>
        </p:txBody>
      </p:sp>
      <p:sp>
        <p:nvSpPr>
          <p:cNvPr id="18437" name="Rectangle 2"/>
          <p:cNvSpPr>
            <a:spLocks noGrp="1" noChangeArrowheads="1"/>
          </p:cNvSpPr>
          <p:nvPr>
            <p:ph type="title"/>
          </p:nvPr>
        </p:nvSpPr>
        <p:spPr>
          <a:xfrm>
            <a:off x="1981200" y="381000"/>
            <a:ext cx="8229600" cy="1143000"/>
          </a:xfrm>
        </p:spPr>
        <p:txBody>
          <a:bodyPr/>
          <a:lstStyle/>
          <a:p>
            <a:pPr eaLnBrk="1" hangingPunct="1"/>
            <a:r>
              <a:rPr lang="en-US" altLang="en-US" smtClean="0">
                <a:latin typeface="Times New Roman" panose="02020603050405020304" pitchFamily="18" charset="0"/>
                <a:cs typeface="Times New Roman" panose="02020603050405020304" pitchFamily="18" charset="0"/>
              </a:rPr>
              <a:t>Sampling Errors (1)</a:t>
            </a:r>
          </a:p>
        </p:txBody>
      </p:sp>
      <p:sp>
        <p:nvSpPr>
          <p:cNvPr id="18438" name="Rectangle 3"/>
          <p:cNvSpPr>
            <a:spLocks noGrp="1" noChangeArrowheads="1"/>
          </p:cNvSpPr>
          <p:nvPr>
            <p:ph type="body" idx="1"/>
          </p:nvPr>
        </p:nvSpPr>
        <p:spPr>
          <a:xfrm>
            <a:off x="271463" y="1447801"/>
            <a:ext cx="11082337" cy="4638674"/>
          </a:xfrm>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Random Sampling Error – This is defined as the “difference between the sample result and the result of a census conducted using identical procedures” and is the result of chance variation in the selection of sampling units</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If samples are selected properly (for e.g. through the technique of randomization), the sample is usually deemed to be a good approximation of the population and thus capable of delivering an accurate result</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Usually, the random sampling error arising from statistical fluctuation is small, but sometimes the </a:t>
            </a:r>
            <a:r>
              <a:rPr lang="en-US" altLang="en-US" sz="2400" b="1" i="1" u="sng" dirty="0">
                <a:latin typeface="Times New Roman" panose="02020603050405020304" pitchFamily="18" charset="0"/>
                <a:cs typeface="Times New Roman" panose="02020603050405020304" pitchFamily="18" charset="0"/>
              </a:rPr>
              <a:t>margin of error </a:t>
            </a:r>
            <a:r>
              <a:rPr lang="en-US" altLang="en-US" sz="2400" dirty="0">
                <a:latin typeface="Times New Roman" panose="02020603050405020304" pitchFamily="18" charset="0"/>
                <a:cs typeface="Times New Roman" panose="02020603050405020304" pitchFamily="18" charset="0"/>
              </a:rPr>
              <a:t>can be significant </a:t>
            </a:r>
          </a:p>
        </p:txBody>
      </p:sp>
    </p:spTree>
    <p:extLst>
      <p:ext uri="{BB962C8B-B14F-4D97-AF65-F5344CB8AC3E}">
        <p14:creationId xmlns:p14="http://schemas.microsoft.com/office/powerpoint/2010/main" val="3146838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xfrm>
            <a:off x="742536" y="6356350"/>
            <a:ext cx="2838864" cy="365125"/>
          </a:xfrm>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fld id="{98BF3E8C-80BE-4161-B781-29FC98A10589}" type="datetime1">
              <a:rPr lang="en-US" altLang="en-US" sz="1000" smtClean="0">
                <a:latin typeface="Times New Roman" panose="02020603050405020304" pitchFamily="18" charset="0"/>
                <a:cs typeface="Times New Roman" panose="02020603050405020304" pitchFamily="18" charset="0"/>
              </a:rPr>
              <a:pPr algn="just">
                <a:spcBef>
                  <a:spcPct val="0"/>
                </a:spcBef>
                <a:buFontTx/>
                <a:buNone/>
              </a:pPr>
              <a:t>11/4/2022</a:t>
            </a:fld>
            <a:endParaRPr lang="en-US" altLang="en-US" sz="1000">
              <a:latin typeface="Times New Roman" panose="02020603050405020304" pitchFamily="18" charset="0"/>
              <a:cs typeface="Times New Roman" panose="02020603050405020304" pitchFamily="18" charset="0"/>
            </a:endParaRPr>
          </a:p>
        </p:txBody>
      </p:sp>
      <p:sp>
        <p:nvSpPr>
          <p:cNvPr id="19460" name="Slide Number Placeholder 5"/>
          <p:cNvSpPr>
            <a:spLocks noGrp="1"/>
          </p:cNvSpPr>
          <p:nvPr>
            <p:ph type="sldNum" sz="quarter" idx="12"/>
          </p:nvPr>
        </p:nvSpPr>
        <p:spPr>
          <a:xfrm>
            <a:off x="8514936" y="6356350"/>
            <a:ext cx="2838864" cy="365125"/>
          </a:xfrm>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fld id="{D57861FE-AFD1-4CA8-ABE3-29539BE16D7F}" type="slidenum">
              <a:rPr lang="en-US" altLang="en-US" sz="1000">
                <a:latin typeface="Times New Roman" panose="02020603050405020304" pitchFamily="18" charset="0"/>
                <a:cs typeface="Times New Roman" panose="02020603050405020304" pitchFamily="18" charset="0"/>
              </a:rPr>
              <a:pPr algn="just">
                <a:spcBef>
                  <a:spcPct val="0"/>
                </a:spcBef>
                <a:buFontTx/>
                <a:buNone/>
              </a:pPr>
              <a:t>16</a:t>
            </a:fld>
            <a:endParaRPr lang="en-US" altLang="en-US" sz="1000">
              <a:latin typeface="Times New Roman" panose="02020603050405020304" pitchFamily="18" charset="0"/>
              <a:cs typeface="Times New Roman" panose="02020603050405020304" pitchFamily="18" charset="0"/>
            </a:endParaRPr>
          </a:p>
        </p:txBody>
      </p:sp>
      <p:sp>
        <p:nvSpPr>
          <p:cNvPr id="19461" name="Rectangle 2"/>
          <p:cNvSpPr>
            <a:spLocks noGrp="1" noChangeArrowheads="1"/>
          </p:cNvSpPr>
          <p:nvPr>
            <p:ph type="title"/>
          </p:nvPr>
        </p:nvSpPr>
        <p:spPr>
          <a:xfrm>
            <a:off x="1846608" y="304800"/>
            <a:ext cx="8516592" cy="1143000"/>
          </a:xfrm>
        </p:spPr>
        <p:txBody>
          <a:bodyPr/>
          <a:lstStyle/>
          <a:p>
            <a:pPr algn="just" eaLnBrk="1" hangingPunct="1"/>
            <a:r>
              <a:rPr lang="en-US" altLang="en-US" smtClean="0">
                <a:latin typeface="Times New Roman" panose="02020603050405020304" pitchFamily="18" charset="0"/>
                <a:cs typeface="Times New Roman" panose="02020603050405020304" pitchFamily="18" charset="0"/>
              </a:rPr>
              <a:t>Sampling Errors (2)</a:t>
            </a:r>
          </a:p>
        </p:txBody>
      </p:sp>
      <p:sp>
        <p:nvSpPr>
          <p:cNvPr id="19462" name="Rectangle 3"/>
          <p:cNvSpPr>
            <a:spLocks noGrp="1" noChangeArrowheads="1"/>
          </p:cNvSpPr>
          <p:nvPr>
            <p:ph type="body" idx="1"/>
          </p:nvPr>
        </p:nvSpPr>
        <p:spPr>
          <a:xfrm>
            <a:off x="471488" y="1825625"/>
            <a:ext cx="10882312" cy="4351338"/>
          </a:xfrm>
        </p:spPr>
        <p:txBody>
          <a:bodyPr/>
          <a:lstStyle/>
          <a:p>
            <a:pPr algn="just" eaLnBrk="1" hangingPunct="1">
              <a:lnSpc>
                <a:spcPct val="105000"/>
              </a:lnSpc>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Systematic (Non-Sampling) Errors – These errors result from factors such as an improper research design that causes response error or from errors committed in the execution of the research, errors in recording responses and non-responses from individuals who were not contacted or who refused to participate</a:t>
            </a:r>
          </a:p>
          <a:p>
            <a:pPr algn="just" eaLnBrk="1" hangingPunct="1">
              <a:lnSpc>
                <a:spcPct val="105000"/>
              </a:lnSpc>
              <a:buFont typeface="Wingdings" panose="05000000000000000000" pitchFamily="2" charset="2"/>
              <a:buChar char="Ø"/>
            </a:pPr>
            <a:endParaRPr lang="en-US" altLang="en-US" sz="2400">
              <a:latin typeface="Times New Roman" panose="02020603050405020304" pitchFamily="18" charset="0"/>
              <a:cs typeface="Times New Roman" panose="02020603050405020304" pitchFamily="18" charset="0"/>
            </a:endParaRPr>
          </a:p>
          <a:p>
            <a:pPr algn="just" eaLnBrk="1" hangingPunct="1">
              <a:lnSpc>
                <a:spcPct val="105000"/>
              </a:lnSpc>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Both Random sampling errors and systematic (non-sampling) errors reduce the representativeness of a sample and consequently the value of the information which is derived by business researchers from it    </a:t>
            </a:r>
          </a:p>
        </p:txBody>
      </p:sp>
    </p:spTree>
    <p:extLst>
      <p:ext uri="{BB962C8B-B14F-4D97-AF65-F5344CB8AC3E}">
        <p14:creationId xmlns:p14="http://schemas.microsoft.com/office/powerpoint/2010/main" val="1364864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2"/>
          <p:cNvSpPr>
            <a:spLocks noGrp="1"/>
          </p:cNvSpPr>
          <p:nvPr>
            <p:ph type="dt" sz="quarter" idx="10"/>
          </p:nvPr>
        </p:nvSpPr>
        <p:spPr>
          <a:xfrm>
            <a:off x="603251" y="6356350"/>
            <a:ext cx="2978149" cy="365125"/>
          </a:xfrm>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D67F6CD-D0C7-4C40-A629-EBFECACBF93B}" type="datetime1">
              <a:rPr lang="en-US" altLang="en-US" sz="1000" smtClean="0">
                <a:latin typeface="Times New Roman" panose="02020603050405020304" pitchFamily="18" charset="0"/>
                <a:cs typeface="Times New Roman" panose="02020603050405020304" pitchFamily="18" charset="0"/>
              </a:rPr>
              <a:t>11/4/2022</a:t>
            </a:fld>
            <a:endParaRPr lang="en-US" altLang="en-US" sz="1000">
              <a:latin typeface="Times New Roman" panose="02020603050405020304" pitchFamily="18" charset="0"/>
              <a:cs typeface="Times New Roman" panose="02020603050405020304" pitchFamily="18" charset="0"/>
            </a:endParaRPr>
          </a:p>
        </p:txBody>
      </p:sp>
      <p:sp>
        <p:nvSpPr>
          <p:cNvPr id="20484" name="Slide Number Placeholder 4"/>
          <p:cNvSpPr>
            <a:spLocks noGrp="1"/>
          </p:cNvSpPr>
          <p:nvPr>
            <p:ph type="sldNum" sz="quarter" idx="12"/>
          </p:nvPr>
        </p:nvSpPr>
        <p:spPr>
          <a:xfrm>
            <a:off x="8375651" y="6356350"/>
            <a:ext cx="2978149" cy="365125"/>
          </a:xfrm>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F5EF477-9278-4A07-A0DE-4AABC72CA0B9}" type="slidenum">
              <a:rPr lang="en-US" altLang="en-US" sz="1000">
                <a:latin typeface="Times New Roman" panose="02020603050405020304" pitchFamily="18" charset="0"/>
                <a:cs typeface="Times New Roman" panose="02020603050405020304" pitchFamily="18" charset="0"/>
              </a:rPr>
              <a:pPr>
                <a:spcBef>
                  <a:spcPct val="0"/>
                </a:spcBef>
                <a:buFontTx/>
                <a:buNone/>
              </a:pPr>
              <a:t>17</a:t>
            </a:fld>
            <a:endParaRPr lang="en-US" altLang="en-US" sz="1000">
              <a:latin typeface="Times New Roman" panose="02020603050405020304" pitchFamily="18" charset="0"/>
              <a:cs typeface="Times New Roman" panose="02020603050405020304" pitchFamily="18" charset="0"/>
            </a:endParaRPr>
          </a:p>
        </p:txBody>
      </p:sp>
      <p:sp>
        <p:nvSpPr>
          <p:cNvPr id="20485" name="Rectangle 4"/>
          <p:cNvSpPr>
            <a:spLocks noGrp="1" noChangeArrowheads="1"/>
          </p:cNvSpPr>
          <p:nvPr>
            <p:ph type="title"/>
          </p:nvPr>
        </p:nvSpPr>
        <p:spPr>
          <a:xfrm>
            <a:off x="1276352" y="762000"/>
            <a:ext cx="8934448" cy="1143000"/>
          </a:xfrm>
        </p:spPr>
        <p:txBody>
          <a:bodyPr>
            <a:normAutofit fontScale="90000"/>
          </a:bodyPr>
          <a:lstStyle/>
          <a:p>
            <a:pPr eaLnBrk="1" hangingPunct="1"/>
            <a:r>
              <a:rPr lang="en-US" altLang="en-US" sz="4000">
                <a:latin typeface="Times New Roman" panose="02020603050405020304" pitchFamily="18" charset="0"/>
                <a:cs typeface="Times New Roman" panose="02020603050405020304" pitchFamily="18" charset="0"/>
              </a:rPr>
              <a:t>Graphical Depiction of </a:t>
            </a:r>
            <a:br>
              <a:rPr lang="en-US" altLang="en-US" sz="4000">
                <a:latin typeface="Times New Roman" panose="02020603050405020304" pitchFamily="18" charset="0"/>
                <a:cs typeface="Times New Roman" panose="02020603050405020304" pitchFamily="18" charset="0"/>
              </a:rPr>
            </a:br>
            <a:r>
              <a:rPr lang="en-US" altLang="en-US" sz="4000">
                <a:latin typeface="Times New Roman" panose="02020603050405020304" pitchFamily="18" charset="0"/>
                <a:cs typeface="Times New Roman" panose="02020603050405020304" pitchFamily="18" charset="0"/>
              </a:rPr>
              <a:t>Sampling Errors</a:t>
            </a:r>
          </a:p>
        </p:txBody>
      </p:sp>
      <p:grpSp>
        <p:nvGrpSpPr>
          <p:cNvPr id="20486" name="Group 100"/>
          <p:cNvGrpSpPr>
            <a:grpSpLocks/>
          </p:cNvGrpSpPr>
          <p:nvPr/>
        </p:nvGrpSpPr>
        <p:grpSpPr bwMode="auto">
          <a:xfrm>
            <a:off x="1728788" y="2057400"/>
            <a:ext cx="2233612" cy="4038600"/>
            <a:chOff x="240" y="1296"/>
            <a:chExt cx="1296" cy="2544"/>
          </a:xfrm>
        </p:grpSpPr>
        <p:sp>
          <p:nvSpPr>
            <p:cNvPr id="215045" name="Rectangle 5"/>
            <p:cNvSpPr>
              <a:spLocks noChangeArrowheads="1"/>
            </p:cNvSpPr>
            <p:nvPr/>
          </p:nvSpPr>
          <p:spPr bwMode="auto">
            <a:xfrm>
              <a:off x="240" y="1296"/>
              <a:ext cx="1296" cy="254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solidFill>
                <a:schemeClr val="tx1"/>
              </a:solidFill>
              <a:miter lim="800000"/>
              <a:headEnd/>
              <a:tailEnd/>
            </a:ln>
            <a:effectLst>
              <a:outerShdw dist="63500" dir="3187806" algn="ctr" rotWithShape="0">
                <a:schemeClr val="tx1"/>
              </a:outerShdw>
            </a:effectLst>
          </p:spPr>
          <p:txBody>
            <a:bodyPr wrap="none" anchor="ctr"/>
            <a:lstStyle/>
            <a:p>
              <a:pPr eaLnBrk="1" hangingPunct="1">
                <a:defRPr/>
              </a:pPr>
              <a:endParaRPr lang="en-US">
                <a:latin typeface="Times New Roman" panose="02020603050405020304" pitchFamily="18" charset="0"/>
                <a:cs typeface="Times New Roman" panose="02020603050405020304" pitchFamily="18" charset="0"/>
              </a:endParaRPr>
            </a:p>
          </p:txBody>
        </p:sp>
        <p:grpSp>
          <p:nvGrpSpPr>
            <p:cNvPr id="20530" name="Group 15"/>
            <p:cNvGrpSpPr>
              <a:grpSpLocks/>
            </p:cNvGrpSpPr>
            <p:nvPr/>
          </p:nvGrpSpPr>
          <p:grpSpPr bwMode="auto">
            <a:xfrm>
              <a:off x="336" y="1392"/>
              <a:ext cx="1056" cy="192"/>
              <a:chOff x="336" y="1488"/>
              <a:chExt cx="1056" cy="192"/>
            </a:xfrm>
          </p:grpSpPr>
          <p:sp>
            <p:nvSpPr>
              <p:cNvPr id="20576" name="Oval 9"/>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77" name="Oval 10"/>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78" name="Oval 11"/>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79" name="Oval 14"/>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nvGrpSpPr>
            <p:cNvPr id="20531" name="Group 16"/>
            <p:cNvGrpSpPr>
              <a:grpSpLocks/>
            </p:cNvGrpSpPr>
            <p:nvPr/>
          </p:nvGrpSpPr>
          <p:grpSpPr bwMode="auto">
            <a:xfrm>
              <a:off x="336" y="1637"/>
              <a:ext cx="1056" cy="192"/>
              <a:chOff x="336" y="1488"/>
              <a:chExt cx="1056" cy="192"/>
            </a:xfrm>
          </p:grpSpPr>
          <p:sp>
            <p:nvSpPr>
              <p:cNvPr id="20572" name="Oval 17"/>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73" name="Oval 18"/>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74" name="Oval 19"/>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75" name="Oval 20"/>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nvGrpSpPr>
            <p:cNvPr id="20532" name="Group 21"/>
            <p:cNvGrpSpPr>
              <a:grpSpLocks/>
            </p:cNvGrpSpPr>
            <p:nvPr/>
          </p:nvGrpSpPr>
          <p:grpSpPr bwMode="auto">
            <a:xfrm>
              <a:off x="336" y="1882"/>
              <a:ext cx="1056" cy="192"/>
              <a:chOff x="336" y="1488"/>
              <a:chExt cx="1056" cy="192"/>
            </a:xfrm>
          </p:grpSpPr>
          <p:sp>
            <p:nvSpPr>
              <p:cNvPr id="20568" name="Oval 22"/>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69" name="Oval 23"/>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70" name="Oval 24"/>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71" name="Oval 25"/>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nvGrpSpPr>
            <p:cNvPr id="20533" name="Group 26"/>
            <p:cNvGrpSpPr>
              <a:grpSpLocks/>
            </p:cNvGrpSpPr>
            <p:nvPr/>
          </p:nvGrpSpPr>
          <p:grpSpPr bwMode="auto">
            <a:xfrm>
              <a:off x="336" y="2128"/>
              <a:ext cx="1056" cy="192"/>
              <a:chOff x="336" y="1488"/>
              <a:chExt cx="1056" cy="192"/>
            </a:xfrm>
          </p:grpSpPr>
          <p:sp>
            <p:nvSpPr>
              <p:cNvPr id="20564" name="Oval 27"/>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65" name="Oval 28"/>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66" name="Oval 29"/>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67" name="Oval 30"/>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nvGrpSpPr>
            <p:cNvPr id="20534" name="Group 31"/>
            <p:cNvGrpSpPr>
              <a:grpSpLocks/>
            </p:cNvGrpSpPr>
            <p:nvPr/>
          </p:nvGrpSpPr>
          <p:grpSpPr bwMode="auto">
            <a:xfrm>
              <a:off x="336" y="2373"/>
              <a:ext cx="1056" cy="192"/>
              <a:chOff x="336" y="1488"/>
              <a:chExt cx="1056" cy="192"/>
            </a:xfrm>
          </p:grpSpPr>
          <p:sp>
            <p:nvSpPr>
              <p:cNvPr id="20560" name="Oval 32"/>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61" name="Oval 33"/>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62" name="Oval 34"/>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63" name="Oval 35"/>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nvGrpSpPr>
            <p:cNvPr id="20535" name="Group 36"/>
            <p:cNvGrpSpPr>
              <a:grpSpLocks/>
            </p:cNvGrpSpPr>
            <p:nvPr/>
          </p:nvGrpSpPr>
          <p:grpSpPr bwMode="auto">
            <a:xfrm>
              <a:off x="336" y="2618"/>
              <a:ext cx="1056" cy="192"/>
              <a:chOff x="336" y="1488"/>
              <a:chExt cx="1056" cy="192"/>
            </a:xfrm>
          </p:grpSpPr>
          <p:sp>
            <p:nvSpPr>
              <p:cNvPr id="20556" name="Oval 37"/>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57" name="Oval 38"/>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58" name="Oval 39"/>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59" name="Oval 40"/>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nvGrpSpPr>
            <p:cNvPr id="20536" name="Group 41"/>
            <p:cNvGrpSpPr>
              <a:grpSpLocks/>
            </p:cNvGrpSpPr>
            <p:nvPr/>
          </p:nvGrpSpPr>
          <p:grpSpPr bwMode="auto">
            <a:xfrm>
              <a:off x="336" y="2864"/>
              <a:ext cx="1056" cy="192"/>
              <a:chOff x="336" y="1488"/>
              <a:chExt cx="1056" cy="192"/>
            </a:xfrm>
          </p:grpSpPr>
          <p:sp>
            <p:nvSpPr>
              <p:cNvPr id="20552" name="Oval 42"/>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53" name="Oval 43"/>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54" name="Oval 44"/>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55" name="Oval 45"/>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nvGrpSpPr>
            <p:cNvPr id="20537" name="Group 46"/>
            <p:cNvGrpSpPr>
              <a:grpSpLocks/>
            </p:cNvGrpSpPr>
            <p:nvPr/>
          </p:nvGrpSpPr>
          <p:grpSpPr bwMode="auto">
            <a:xfrm>
              <a:off x="336" y="3109"/>
              <a:ext cx="1056" cy="192"/>
              <a:chOff x="336" y="1488"/>
              <a:chExt cx="1056" cy="192"/>
            </a:xfrm>
          </p:grpSpPr>
          <p:sp>
            <p:nvSpPr>
              <p:cNvPr id="20548" name="Oval 47"/>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49" name="Oval 48"/>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50" name="Oval 49"/>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51" name="Oval 50"/>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nvGrpSpPr>
            <p:cNvPr id="20538" name="Group 51"/>
            <p:cNvGrpSpPr>
              <a:grpSpLocks/>
            </p:cNvGrpSpPr>
            <p:nvPr/>
          </p:nvGrpSpPr>
          <p:grpSpPr bwMode="auto">
            <a:xfrm>
              <a:off x="336" y="3354"/>
              <a:ext cx="1056" cy="192"/>
              <a:chOff x="336" y="1488"/>
              <a:chExt cx="1056" cy="192"/>
            </a:xfrm>
          </p:grpSpPr>
          <p:sp>
            <p:nvSpPr>
              <p:cNvPr id="20544" name="Oval 52"/>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45" name="Oval 53"/>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46" name="Oval 54"/>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47" name="Oval 55"/>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nvGrpSpPr>
            <p:cNvPr id="20539" name="Group 56"/>
            <p:cNvGrpSpPr>
              <a:grpSpLocks/>
            </p:cNvGrpSpPr>
            <p:nvPr/>
          </p:nvGrpSpPr>
          <p:grpSpPr bwMode="auto">
            <a:xfrm>
              <a:off x="336" y="3600"/>
              <a:ext cx="1056" cy="192"/>
              <a:chOff x="336" y="1488"/>
              <a:chExt cx="1056" cy="192"/>
            </a:xfrm>
          </p:grpSpPr>
          <p:sp>
            <p:nvSpPr>
              <p:cNvPr id="20540" name="Oval 57"/>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41" name="Oval 58"/>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42" name="Oval 59"/>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43" name="Oval 60"/>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grpSp>
        <p:nvGrpSpPr>
          <p:cNvPr id="20487" name="Group 101"/>
          <p:cNvGrpSpPr>
            <a:grpSpLocks/>
          </p:cNvGrpSpPr>
          <p:nvPr/>
        </p:nvGrpSpPr>
        <p:grpSpPr bwMode="auto">
          <a:xfrm>
            <a:off x="4598988" y="3124200"/>
            <a:ext cx="2233612" cy="1752600"/>
            <a:chOff x="1680" y="1776"/>
            <a:chExt cx="1296" cy="1104"/>
          </a:xfrm>
        </p:grpSpPr>
        <p:sp>
          <p:nvSpPr>
            <p:cNvPr id="20508" name="Rectangle 6"/>
            <p:cNvSpPr>
              <a:spLocks noChangeArrowheads="1"/>
            </p:cNvSpPr>
            <p:nvPr/>
          </p:nvSpPr>
          <p:spPr bwMode="auto">
            <a:xfrm>
              <a:off x="1680" y="1776"/>
              <a:ext cx="1296" cy="1104"/>
            </a:xfrm>
            <a:prstGeom prst="rect">
              <a:avLst/>
            </a:prstGeom>
            <a:gradFill rotWithShape="1">
              <a:gsLst>
                <a:gs pos="0">
                  <a:srgbClr val="474473"/>
                </a:gs>
                <a:gs pos="50000">
                  <a:srgbClr val="9994F8"/>
                </a:gs>
                <a:gs pos="100000">
                  <a:srgbClr val="474473"/>
                </a:gs>
              </a:gsLst>
              <a:lin ang="5400000" scaled="1"/>
            </a:gradFill>
            <a:ln w="9525">
              <a:solidFill>
                <a:schemeClr val="tx1"/>
              </a:solidFill>
              <a:miter lim="800000"/>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nvGrpSpPr>
            <p:cNvPr id="20509" name="Group 61"/>
            <p:cNvGrpSpPr>
              <a:grpSpLocks/>
            </p:cNvGrpSpPr>
            <p:nvPr/>
          </p:nvGrpSpPr>
          <p:grpSpPr bwMode="auto">
            <a:xfrm>
              <a:off x="1776" y="1872"/>
              <a:ext cx="1056" cy="192"/>
              <a:chOff x="336" y="1488"/>
              <a:chExt cx="1056" cy="192"/>
            </a:xfrm>
          </p:grpSpPr>
          <p:sp>
            <p:nvSpPr>
              <p:cNvPr id="20525" name="Oval 62"/>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26" name="Oval 63"/>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27" name="Oval 64"/>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28" name="Oval 65"/>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nvGrpSpPr>
            <p:cNvPr id="20510" name="Group 76"/>
            <p:cNvGrpSpPr>
              <a:grpSpLocks/>
            </p:cNvGrpSpPr>
            <p:nvPr/>
          </p:nvGrpSpPr>
          <p:grpSpPr bwMode="auto">
            <a:xfrm>
              <a:off x="1776" y="2112"/>
              <a:ext cx="1056" cy="192"/>
              <a:chOff x="336" y="1488"/>
              <a:chExt cx="1056" cy="192"/>
            </a:xfrm>
          </p:grpSpPr>
          <p:sp>
            <p:nvSpPr>
              <p:cNvPr id="20521" name="Oval 77"/>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22" name="Oval 78"/>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23" name="Oval 79"/>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24" name="Oval 80"/>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nvGrpSpPr>
            <p:cNvPr id="20511" name="Group 81"/>
            <p:cNvGrpSpPr>
              <a:grpSpLocks/>
            </p:cNvGrpSpPr>
            <p:nvPr/>
          </p:nvGrpSpPr>
          <p:grpSpPr bwMode="auto">
            <a:xfrm>
              <a:off x="1776" y="2400"/>
              <a:ext cx="1056" cy="192"/>
              <a:chOff x="336" y="1488"/>
              <a:chExt cx="1056" cy="192"/>
            </a:xfrm>
          </p:grpSpPr>
          <p:sp>
            <p:nvSpPr>
              <p:cNvPr id="20517" name="Oval 82"/>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18" name="Oval 83"/>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19" name="Oval 84"/>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20" name="Oval 85"/>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nvGrpSpPr>
            <p:cNvPr id="20512" name="Group 86"/>
            <p:cNvGrpSpPr>
              <a:grpSpLocks/>
            </p:cNvGrpSpPr>
            <p:nvPr/>
          </p:nvGrpSpPr>
          <p:grpSpPr bwMode="auto">
            <a:xfrm>
              <a:off x="1776" y="2640"/>
              <a:ext cx="1056" cy="192"/>
              <a:chOff x="336" y="1488"/>
              <a:chExt cx="1056" cy="192"/>
            </a:xfrm>
          </p:grpSpPr>
          <p:sp>
            <p:nvSpPr>
              <p:cNvPr id="20513" name="Oval 87"/>
              <p:cNvSpPr>
                <a:spLocks noChangeArrowheads="1"/>
              </p:cNvSpPr>
              <p:nvPr/>
            </p:nvSpPr>
            <p:spPr bwMode="auto">
              <a:xfrm>
                <a:off x="336"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14" name="Oval 88"/>
              <p:cNvSpPr>
                <a:spLocks noChangeArrowheads="1"/>
              </p:cNvSpPr>
              <p:nvPr/>
            </p:nvSpPr>
            <p:spPr bwMode="auto">
              <a:xfrm>
                <a:off x="624"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15" name="Oval 89"/>
              <p:cNvSpPr>
                <a:spLocks noChangeArrowheads="1"/>
              </p:cNvSpPr>
              <p:nvPr/>
            </p:nvSpPr>
            <p:spPr bwMode="auto">
              <a:xfrm>
                <a:off x="912"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16" name="Oval 90"/>
              <p:cNvSpPr>
                <a:spLocks noChangeArrowheads="1"/>
              </p:cNvSpPr>
              <p:nvPr/>
            </p:nvSpPr>
            <p:spPr bwMode="auto">
              <a:xfrm>
                <a:off x="1200" y="1488"/>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grpSp>
        <p:nvGrpSpPr>
          <p:cNvPr id="20488" name="Group 102"/>
          <p:cNvGrpSpPr>
            <a:grpSpLocks/>
          </p:cNvGrpSpPr>
          <p:nvPr/>
        </p:nvGrpSpPr>
        <p:grpSpPr bwMode="auto">
          <a:xfrm>
            <a:off x="7515578" y="3124200"/>
            <a:ext cx="1323622" cy="914400"/>
            <a:chOff x="3120" y="1968"/>
            <a:chExt cx="768" cy="576"/>
          </a:xfrm>
        </p:grpSpPr>
        <p:sp>
          <p:nvSpPr>
            <p:cNvPr id="20503" name="Rectangle 7"/>
            <p:cNvSpPr>
              <a:spLocks noChangeArrowheads="1"/>
            </p:cNvSpPr>
            <p:nvPr/>
          </p:nvSpPr>
          <p:spPr bwMode="auto">
            <a:xfrm>
              <a:off x="3120" y="1968"/>
              <a:ext cx="768" cy="576"/>
            </a:xfrm>
            <a:prstGeom prst="rect">
              <a:avLst/>
            </a:prstGeom>
            <a:gradFill rotWithShape="1">
              <a:gsLst>
                <a:gs pos="0">
                  <a:srgbClr val="6C5756"/>
                </a:gs>
                <a:gs pos="50000">
                  <a:srgbClr val="E9BCB9"/>
                </a:gs>
                <a:gs pos="100000">
                  <a:srgbClr val="6C5756"/>
                </a:gs>
              </a:gsLst>
              <a:lin ang="5400000" scaled="1"/>
            </a:gradFill>
            <a:ln w="9525">
              <a:solidFill>
                <a:schemeClr val="tx1"/>
              </a:solidFill>
              <a:miter lim="800000"/>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04" name="Oval 92"/>
            <p:cNvSpPr>
              <a:spLocks noChangeArrowheads="1"/>
            </p:cNvSpPr>
            <p:nvPr/>
          </p:nvSpPr>
          <p:spPr bwMode="auto">
            <a:xfrm>
              <a:off x="3264" y="2016"/>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05" name="Oval 93"/>
            <p:cNvSpPr>
              <a:spLocks noChangeArrowheads="1"/>
            </p:cNvSpPr>
            <p:nvPr/>
          </p:nvSpPr>
          <p:spPr bwMode="auto">
            <a:xfrm>
              <a:off x="3552" y="2016"/>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06" name="Oval 96"/>
            <p:cNvSpPr>
              <a:spLocks noChangeArrowheads="1"/>
            </p:cNvSpPr>
            <p:nvPr/>
          </p:nvSpPr>
          <p:spPr bwMode="auto">
            <a:xfrm>
              <a:off x="3264" y="2256"/>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07" name="Oval 97"/>
            <p:cNvSpPr>
              <a:spLocks noChangeArrowheads="1"/>
            </p:cNvSpPr>
            <p:nvPr/>
          </p:nvSpPr>
          <p:spPr bwMode="auto">
            <a:xfrm>
              <a:off x="3552" y="2256"/>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grpSp>
        <p:nvGrpSpPr>
          <p:cNvPr id="20489" name="Group 103"/>
          <p:cNvGrpSpPr>
            <a:grpSpLocks/>
          </p:cNvGrpSpPr>
          <p:nvPr/>
        </p:nvGrpSpPr>
        <p:grpSpPr bwMode="auto">
          <a:xfrm>
            <a:off x="9638242" y="3200400"/>
            <a:ext cx="496358" cy="838200"/>
            <a:chOff x="4272" y="2016"/>
            <a:chExt cx="288" cy="528"/>
          </a:xfrm>
        </p:grpSpPr>
        <p:sp>
          <p:nvSpPr>
            <p:cNvPr id="20500" name="Rectangle 8"/>
            <p:cNvSpPr>
              <a:spLocks noChangeArrowheads="1"/>
            </p:cNvSpPr>
            <p:nvPr/>
          </p:nvSpPr>
          <p:spPr bwMode="auto">
            <a:xfrm>
              <a:off x="4272" y="2016"/>
              <a:ext cx="288" cy="528"/>
            </a:xfrm>
            <a:prstGeom prst="rect">
              <a:avLst/>
            </a:prstGeom>
            <a:gradFill rotWithShape="1">
              <a:gsLst>
                <a:gs pos="0">
                  <a:srgbClr val="642306"/>
                </a:gs>
                <a:gs pos="50000">
                  <a:srgbClr val="D84B0C"/>
                </a:gs>
                <a:gs pos="100000">
                  <a:srgbClr val="642306"/>
                </a:gs>
              </a:gsLst>
              <a:lin ang="5400000" scaled="1"/>
            </a:gradFill>
            <a:ln w="9525">
              <a:solidFill>
                <a:schemeClr val="tx1"/>
              </a:solidFill>
              <a:miter lim="800000"/>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01" name="Oval 98"/>
            <p:cNvSpPr>
              <a:spLocks noChangeArrowheads="1"/>
            </p:cNvSpPr>
            <p:nvPr/>
          </p:nvSpPr>
          <p:spPr bwMode="auto">
            <a:xfrm>
              <a:off x="4320" y="2064"/>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0502" name="Oval 99"/>
            <p:cNvSpPr>
              <a:spLocks noChangeArrowheads="1"/>
            </p:cNvSpPr>
            <p:nvPr/>
          </p:nvSpPr>
          <p:spPr bwMode="auto">
            <a:xfrm>
              <a:off x="4320" y="2304"/>
              <a:ext cx="192" cy="192"/>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grpSp>
      <p:sp>
        <p:nvSpPr>
          <p:cNvPr id="20490" name="Text Box 104"/>
          <p:cNvSpPr txBox="1">
            <a:spLocks noChangeArrowheads="1"/>
          </p:cNvSpPr>
          <p:nvPr/>
        </p:nvSpPr>
        <p:spPr bwMode="auto">
          <a:xfrm>
            <a:off x="1732099" y="6172201"/>
            <a:ext cx="1950177"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900">
                <a:latin typeface="Times New Roman" panose="02020603050405020304" pitchFamily="18" charset="0"/>
                <a:cs typeface="Times New Roman" panose="02020603050405020304" pitchFamily="18" charset="0"/>
              </a:rPr>
              <a:t>Total Population</a:t>
            </a:r>
          </a:p>
        </p:txBody>
      </p:sp>
      <p:sp>
        <p:nvSpPr>
          <p:cNvPr id="20491" name="Text Box 105"/>
          <p:cNvSpPr txBox="1">
            <a:spLocks noChangeArrowheads="1"/>
          </p:cNvSpPr>
          <p:nvPr/>
        </p:nvSpPr>
        <p:spPr bwMode="auto">
          <a:xfrm>
            <a:off x="3987366" y="5334001"/>
            <a:ext cx="2581208" cy="384721"/>
          </a:xfrm>
          <a:prstGeom prst="rect">
            <a:avLst/>
          </a:prstGeom>
          <a:noFill/>
          <a:ln w="38100">
            <a:solidFill>
              <a:srgbClr val="F13B6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900">
                <a:latin typeface="Times New Roman" panose="02020603050405020304" pitchFamily="18" charset="0"/>
                <a:cs typeface="Times New Roman" panose="02020603050405020304" pitchFamily="18" charset="0"/>
              </a:rPr>
              <a:t>Sampling Frame Error</a:t>
            </a:r>
          </a:p>
        </p:txBody>
      </p:sp>
      <p:sp>
        <p:nvSpPr>
          <p:cNvPr id="20492" name="Text Box 106"/>
          <p:cNvSpPr txBox="1">
            <a:spLocks noChangeArrowheads="1"/>
          </p:cNvSpPr>
          <p:nvPr/>
        </p:nvSpPr>
        <p:spPr bwMode="auto">
          <a:xfrm>
            <a:off x="6637067" y="5867401"/>
            <a:ext cx="2800485" cy="384721"/>
          </a:xfrm>
          <a:prstGeom prst="rect">
            <a:avLst/>
          </a:prstGeom>
          <a:noFill/>
          <a:ln w="38100">
            <a:solidFill>
              <a:srgbClr val="F13B6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900">
                <a:latin typeface="Times New Roman" panose="02020603050405020304" pitchFamily="18" charset="0"/>
                <a:cs typeface="Times New Roman" panose="02020603050405020304" pitchFamily="18" charset="0"/>
              </a:rPr>
              <a:t>Random Sampling Error</a:t>
            </a:r>
          </a:p>
        </p:txBody>
      </p:sp>
      <p:sp>
        <p:nvSpPr>
          <p:cNvPr id="20493" name="Line 107"/>
          <p:cNvSpPr>
            <a:spLocks noChangeShapeType="1"/>
          </p:cNvSpPr>
          <p:nvPr/>
        </p:nvSpPr>
        <p:spPr bwMode="auto">
          <a:xfrm flipV="1">
            <a:off x="4419600" y="2819400"/>
            <a:ext cx="0" cy="2514600"/>
          </a:xfrm>
          <a:prstGeom prst="line">
            <a:avLst/>
          </a:prstGeom>
          <a:noFill/>
          <a:ln w="38100">
            <a:solidFill>
              <a:srgbClr val="F13B6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0494" name="Line 108"/>
          <p:cNvSpPr>
            <a:spLocks noChangeShapeType="1"/>
          </p:cNvSpPr>
          <p:nvPr/>
        </p:nvSpPr>
        <p:spPr bwMode="auto">
          <a:xfrm flipV="1">
            <a:off x="7162800" y="3429000"/>
            <a:ext cx="0" cy="2438400"/>
          </a:xfrm>
          <a:prstGeom prst="line">
            <a:avLst/>
          </a:prstGeom>
          <a:noFill/>
          <a:ln w="38100">
            <a:solidFill>
              <a:srgbClr val="F13B6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0495" name="Text Box 109"/>
          <p:cNvSpPr txBox="1">
            <a:spLocks noChangeArrowheads="1"/>
          </p:cNvSpPr>
          <p:nvPr/>
        </p:nvSpPr>
        <p:spPr bwMode="auto">
          <a:xfrm>
            <a:off x="4701028" y="2667001"/>
            <a:ext cx="1954702"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Sampling Frame</a:t>
            </a:r>
          </a:p>
        </p:txBody>
      </p:sp>
      <p:sp>
        <p:nvSpPr>
          <p:cNvPr id="20496" name="Text Box 110"/>
          <p:cNvSpPr txBox="1">
            <a:spLocks noChangeArrowheads="1"/>
          </p:cNvSpPr>
          <p:nvPr/>
        </p:nvSpPr>
        <p:spPr bwMode="auto">
          <a:xfrm>
            <a:off x="7612418" y="2362200"/>
            <a:ext cx="111761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Planned </a:t>
            </a:r>
          </a:p>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Sample</a:t>
            </a:r>
          </a:p>
        </p:txBody>
      </p:sp>
      <p:sp>
        <p:nvSpPr>
          <p:cNvPr id="20497" name="Text Box 111"/>
          <p:cNvSpPr txBox="1">
            <a:spLocks noChangeArrowheads="1"/>
          </p:cNvSpPr>
          <p:nvPr/>
        </p:nvSpPr>
        <p:spPr bwMode="auto">
          <a:xfrm>
            <a:off x="7279617" y="4876801"/>
            <a:ext cx="2382815" cy="384721"/>
          </a:xfrm>
          <a:prstGeom prst="rect">
            <a:avLst/>
          </a:prstGeom>
          <a:noFill/>
          <a:ln w="38100">
            <a:solidFill>
              <a:srgbClr val="F13B6B"/>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900">
                <a:latin typeface="Times New Roman" panose="02020603050405020304" pitchFamily="18" charset="0"/>
                <a:cs typeface="Times New Roman" panose="02020603050405020304" pitchFamily="18" charset="0"/>
              </a:rPr>
              <a:t>Non-Response Error</a:t>
            </a:r>
          </a:p>
        </p:txBody>
      </p:sp>
      <p:sp>
        <p:nvSpPr>
          <p:cNvPr id="20498" name="Line 112"/>
          <p:cNvSpPr>
            <a:spLocks noChangeShapeType="1"/>
          </p:cNvSpPr>
          <p:nvPr/>
        </p:nvSpPr>
        <p:spPr bwMode="auto">
          <a:xfrm flipV="1">
            <a:off x="9372600" y="4038600"/>
            <a:ext cx="0" cy="838200"/>
          </a:xfrm>
          <a:prstGeom prst="line">
            <a:avLst/>
          </a:prstGeom>
          <a:noFill/>
          <a:ln w="38100">
            <a:solidFill>
              <a:srgbClr val="F13B6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20499" name="Text Box 113"/>
          <p:cNvSpPr txBox="1">
            <a:spLocks noChangeArrowheads="1"/>
          </p:cNvSpPr>
          <p:nvPr/>
        </p:nvSpPr>
        <p:spPr bwMode="auto">
          <a:xfrm>
            <a:off x="9014721" y="1981200"/>
            <a:ext cx="1549213"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Respondents</a:t>
            </a:r>
          </a:p>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(actual </a:t>
            </a:r>
          </a:p>
          <a:p>
            <a:pPr algn="ctr" eaLnBrk="1" hangingPunct="1">
              <a:spcBef>
                <a:spcPct val="0"/>
              </a:spcBef>
              <a:buFontTx/>
              <a:buNone/>
            </a:pPr>
            <a:r>
              <a:rPr lang="en-US" altLang="en-US" sz="1900">
                <a:latin typeface="Times New Roman" panose="02020603050405020304" pitchFamily="18" charset="0"/>
                <a:cs typeface="Times New Roman" panose="02020603050405020304" pitchFamily="18" charset="0"/>
              </a:rPr>
              <a:t>sample)</a:t>
            </a:r>
          </a:p>
        </p:txBody>
      </p:sp>
    </p:spTree>
    <p:extLst>
      <p:ext uri="{BB962C8B-B14F-4D97-AF65-F5344CB8AC3E}">
        <p14:creationId xmlns:p14="http://schemas.microsoft.com/office/powerpoint/2010/main" val="407598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9800" y="250825"/>
            <a:ext cx="7772400" cy="685800"/>
          </a:xfrm>
        </p:spPr>
        <p:txBody>
          <a:bodyPr/>
          <a:lstStyle/>
          <a:p>
            <a:pPr eaLnBrk="1" hangingPunct="1"/>
            <a:r>
              <a:rPr lang="en-GB" altLang="en-US" sz="3200"/>
              <a:t>Overview of sampling techniques</a:t>
            </a:r>
          </a:p>
        </p:txBody>
      </p:sp>
      <p:sp>
        <p:nvSpPr>
          <p:cNvPr id="21507" name="Rectangle 3"/>
          <p:cNvSpPr>
            <a:spLocks noGrp="1" noChangeArrowheads="1"/>
          </p:cNvSpPr>
          <p:nvPr>
            <p:ph type="body" idx="1"/>
          </p:nvPr>
        </p:nvSpPr>
        <p:spPr>
          <a:xfrm>
            <a:off x="2209800" y="981076"/>
            <a:ext cx="7772400" cy="5472113"/>
          </a:xfrm>
        </p:spPr>
        <p:txBody>
          <a:bodyPr>
            <a:normAutofit lnSpcReduction="10000"/>
          </a:bodyPr>
          <a:lstStyle/>
          <a:p>
            <a:pPr algn="ctr" eaLnBrk="1" hangingPunct="1">
              <a:lnSpc>
                <a:spcPct val="90000"/>
              </a:lnSpc>
              <a:buFontTx/>
              <a:buNone/>
            </a:pPr>
            <a:r>
              <a:rPr lang="en-GB" altLang="en-US" sz="2600" b="1"/>
              <a:t>Sampling techniques</a:t>
            </a:r>
            <a:endParaRPr lang="en-GB" altLang="en-US" sz="2600"/>
          </a:p>
          <a:p>
            <a:pPr eaLnBrk="1" hangingPunct="1">
              <a:lnSpc>
                <a:spcPct val="90000"/>
              </a:lnSpc>
              <a:buFontTx/>
              <a:buNone/>
            </a:pPr>
            <a:endParaRPr lang="en-GB" altLang="en-US" smtClean="0"/>
          </a:p>
          <a:p>
            <a:pPr algn="ctr" eaLnBrk="1" hangingPunct="1">
              <a:lnSpc>
                <a:spcPct val="90000"/>
              </a:lnSpc>
              <a:buFontTx/>
              <a:buNone/>
            </a:pPr>
            <a:endParaRPr lang="en-GB" altLang="en-US" sz="2400"/>
          </a:p>
          <a:p>
            <a:pPr algn="ctr" eaLnBrk="1" hangingPunct="1">
              <a:lnSpc>
                <a:spcPct val="90000"/>
              </a:lnSpc>
              <a:buFontTx/>
              <a:buNone/>
            </a:pPr>
            <a:endParaRPr lang="en-GB" altLang="en-US" sz="3600"/>
          </a:p>
          <a:p>
            <a:pPr algn="ctr" eaLnBrk="1" hangingPunct="1">
              <a:lnSpc>
                <a:spcPct val="90000"/>
              </a:lnSpc>
              <a:buFontTx/>
              <a:buNone/>
            </a:pPr>
            <a:endParaRPr lang="en-GB" altLang="en-US" sz="3600"/>
          </a:p>
          <a:p>
            <a:pPr algn="r" eaLnBrk="1" hangingPunct="1">
              <a:lnSpc>
                <a:spcPct val="90000"/>
              </a:lnSpc>
              <a:buFontTx/>
              <a:buNone/>
            </a:pPr>
            <a:endParaRPr lang="en-GB" altLang="en-US" sz="2400"/>
          </a:p>
          <a:p>
            <a:pPr algn="r" eaLnBrk="1" hangingPunct="1">
              <a:lnSpc>
                <a:spcPct val="90000"/>
              </a:lnSpc>
              <a:buFontTx/>
              <a:buNone/>
            </a:pPr>
            <a:endParaRPr lang="en-GB" altLang="en-US" sz="2000"/>
          </a:p>
          <a:p>
            <a:pPr algn="r" eaLnBrk="1" hangingPunct="1">
              <a:lnSpc>
                <a:spcPct val="90000"/>
              </a:lnSpc>
              <a:buFontTx/>
              <a:buNone/>
            </a:pPr>
            <a:endParaRPr lang="en-GB" altLang="en-US" sz="2000"/>
          </a:p>
          <a:p>
            <a:pPr algn="r" eaLnBrk="1" hangingPunct="1">
              <a:lnSpc>
                <a:spcPct val="90000"/>
              </a:lnSpc>
              <a:buFontTx/>
              <a:buNone/>
            </a:pPr>
            <a:endParaRPr lang="en-GB" altLang="en-US" sz="2000"/>
          </a:p>
          <a:p>
            <a:pPr algn="r" eaLnBrk="1" hangingPunct="1">
              <a:lnSpc>
                <a:spcPct val="90000"/>
              </a:lnSpc>
              <a:buFontTx/>
              <a:buNone/>
            </a:pPr>
            <a:endParaRPr lang="en-GB" altLang="en-US" sz="2000"/>
          </a:p>
          <a:p>
            <a:pPr algn="r" eaLnBrk="1" hangingPunct="1">
              <a:lnSpc>
                <a:spcPct val="90000"/>
              </a:lnSpc>
              <a:buFontTx/>
              <a:buNone/>
            </a:pPr>
            <a:endParaRPr lang="en-GB" altLang="en-US" sz="2000"/>
          </a:p>
          <a:p>
            <a:pPr algn="r" eaLnBrk="1" hangingPunct="1">
              <a:lnSpc>
                <a:spcPct val="90000"/>
              </a:lnSpc>
              <a:buFontTx/>
              <a:buNone/>
            </a:pPr>
            <a:endParaRPr lang="en-GB" altLang="en-US" sz="2000"/>
          </a:p>
          <a:p>
            <a:pPr algn="r" eaLnBrk="1" hangingPunct="1">
              <a:lnSpc>
                <a:spcPct val="90000"/>
              </a:lnSpc>
              <a:buFontTx/>
              <a:buNone/>
            </a:pPr>
            <a:r>
              <a:rPr lang="en-GB" altLang="en-US" sz="1800"/>
              <a:t>Source: Saunders </a:t>
            </a:r>
            <a:r>
              <a:rPr lang="en-GB" altLang="en-US" sz="1800" i="1"/>
              <a:t>et al</a:t>
            </a:r>
            <a:r>
              <a:rPr lang="en-GB" altLang="en-US" sz="1800"/>
              <a:t>. (2009)</a:t>
            </a:r>
          </a:p>
        </p:txBody>
      </p:sp>
      <p:pic>
        <p:nvPicPr>
          <p:cNvPr id="21508" name="Picture 4" descr="M07NF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6" y="1557339"/>
            <a:ext cx="8410576"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5"/>
          <p:cNvSpPr txBox="1">
            <a:spLocks noChangeArrowheads="1"/>
          </p:cNvSpPr>
          <p:nvPr/>
        </p:nvSpPr>
        <p:spPr bwMode="auto">
          <a:xfrm>
            <a:off x="2043114" y="6126163"/>
            <a:ext cx="8085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bg1"/>
                </a:solidFill>
              </a:rPr>
              <a:t>Figure 7.2  Sampling techniques</a:t>
            </a:r>
          </a:p>
        </p:txBody>
      </p:sp>
      <p:sp>
        <p:nvSpPr>
          <p:cNvPr id="2" name="Date Placeholder 1"/>
          <p:cNvSpPr>
            <a:spLocks noGrp="1"/>
          </p:cNvSpPr>
          <p:nvPr>
            <p:ph type="dt" sz="half" idx="10"/>
          </p:nvPr>
        </p:nvSpPr>
        <p:spPr/>
        <p:txBody>
          <a:bodyPr/>
          <a:lstStyle/>
          <a:p>
            <a:fld id="{2D026EB9-F52C-47BA-878B-18A4D31151C3}" type="datetime1">
              <a:rPr lang="en-US" smtClean="0"/>
              <a:t>11/4/2022</a:t>
            </a:fld>
            <a:endParaRPr lang="en-AU"/>
          </a:p>
        </p:txBody>
      </p:sp>
      <p:sp>
        <p:nvSpPr>
          <p:cNvPr id="3" name="Slide Number Placeholder 2"/>
          <p:cNvSpPr>
            <a:spLocks noGrp="1"/>
          </p:cNvSpPr>
          <p:nvPr>
            <p:ph type="sldNum" sz="quarter" idx="12"/>
          </p:nvPr>
        </p:nvSpPr>
        <p:spPr/>
        <p:txBody>
          <a:bodyPr/>
          <a:lstStyle/>
          <a:p>
            <a:fld id="{773B790C-5F71-4B39-B58B-92FFEFE1F575}" type="slidenum">
              <a:rPr lang="en-AU" smtClean="0"/>
              <a:t>18</a:t>
            </a:fld>
            <a:endParaRPr lang="en-AU"/>
          </a:p>
        </p:txBody>
      </p:sp>
    </p:spTree>
    <p:extLst>
      <p:ext uri="{BB962C8B-B14F-4D97-AF65-F5344CB8AC3E}">
        <p14:creationId xmlns:p14="http://schemas.microsoft.com/office/powerpoint/2010/main" val="3854285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7342656-53B4-4C74-90D0-2B183A999D66}" type="datetime1">
              <a:rPr lang="en-US" altLang="en-US" sz="1000" smtClean="0"/>
              <a:t>11/4/2022</a:t>
            </a:fld>
            <a:endParaRPr lang="en-US" altLang="en-US" sz="1000"/>
          </a:p>
        </p:txBody>
      </p:sp>
      <p:sp>
        <p:nvSpPr>
          <p:cNvPr id="2253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922AFAB-F4D7-40B9-A91D-CF06EBD47EA7}" type="slidenum">
              <a:rPr lang="en-US" altLang="en-US" sz="1000"/>
              <a:pPr>
                <a:spcBef>
                  <a:spcPct val="0"/>
                </a:spcBef>
                <a:buFontTx/>
                <a:buNone/>
              </a:pPr>
              <a:t>19</a:t>
            </a:fld>
            <a:endParaRPr lang="en-US" altLang="en-US" sz="1000"/>
          </a:p>
        </p:txBody>
      </p:sp>
      <p:sp>
        <p:nvSpPr>
          <p:cNvPr id="22533" name="Rectangle 2"/>
          <p:cNvSpPr>
            <a:spLocks noGrp="1" noChangeArrowheads="1"/>
          </p:cNvSpPr>
          <p:nvPr>
            <p:ph type="title"/>
          </p:nvPr>
        </p:nvSpPr>
        <p:spPr>
          <a:xfrm>
            <a:off x="1981200" y="533400"/>
            <a:ext cx="8229600" cy="1143000"/>
          </a:xfrm>
        </p:spPr>
        <p:txBody>
          <a:bodyPr>
            <a:normAutofit fontScale="90000"/>
          </a:bodyPr>
          <a:lstStyle/>
          <a:p>
            <a:pPr eaLnBrk="1" hangingPunct="1"/>
            <a:r>
              <a:rPr lang="en-US" altLang="en-US" sz="4000"/>
              <a:t>Probability and </a:t>
            </a:r>
            <a:br>
              <a:rPr lang="en-US" altLang="en-US" sz="4000"/>
            </a:br>
            <a:r>
              <a:rPr lang="en-US" altLang="en-US" sz="4000"/>
              <a:t>Non-Probability Sampling</a:t>
            </a:r>
          </a:p>
        </p:txBody>
      </p:sp>
      <p:sp>
        <p:nvSpPr>
          <p:cNvPr id="22534" name="Rectangle 3"/>
          <p:cNvSpPr>
            <a:spLocks noGrp="1" noChangeArrowheads="1"/>
          </p:cNvSpPr>
          <p:nvPr>
            <p:ph type="body" idx="1"/>
          </p:nvPr>
        </p:nvSpPr>
        <p:spPr>
          <a:xfrm>
            <a:off x="257175" y="1951038"/>
            <a:ext cx="10106025" cy="4525962"/>
          </a:xfrm>
        </p:spPr>
        <p:txBody>
          <a:bodyPr/>
          <a:lstStyle/>
          <a:p>
            <a:pPr algn="just" eaLnBrk="1" hangingPunct="1">
              <a:lnSpc>
                <a:spcPct val="9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Probability Sampling – Every element in the population under study has a non-zero probability of selection to a sample, and every member of the population has an equal probability of being selected</a:t>
            </a:r>
          </a:p>
          <a:p>
            <a:pPr algn="just" eaLnBrk="1" hangingPunct="1">
              <a:lnSpc>
                <a:spcPct val="90000"/>
              </a:lnSpc>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Non-Probability Sampling – An arbitrary means of selecting sampling units based on subjective considerations, such as personal judgment or convenience. It is less preferred to probability sampling </a:t>
            </a:r>
          </a:p>
        </p:txBody>
      </p:sp>
    </p:spTree>
    <p:extLst>
      <p:ext uri="{BB962C8B-B14F-4D97-AF65-F5344CB8AC3E}">
        <p14:creationId xmlns:p14="http://schemas.microsoft.com/office/powerpoint/2010/main" val="3989826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E132D-0CEC-4DF4-AD83-D2950813EE1E}"/>
              </a:ext>
            </a:extLst>
          </p:cNvPr>
          <p:cNvSpPr>
            <a:spLocks noGrp="1"/>
          </p:cNvSpPr>
          <p:nvPr>
            <p:ph type="title"/>
          </p:nvPr>
        </p:nvSpPr>
        <p:spPr/>
        <p:txBody>
          <a:bodyPr/>
          <a:lstStyle/>
          <a:p>
            <a:r>
              <a:rPr lang="en-US" dirty="0">
                <a:latin typeface="Baskerville Old Face" panose="02020602080505020303" pitchFamily="18" charset="0"/>
              </a:rPr>
              <a:t>Unit-IV: </a:t>
            </a:r>
            <a:r>
              <a:rPr lang="en-US" dirty="0" smtClean="0">
                <a:latin typeface="Baskerville Old Face" panose="02020602080505020303" pitchFamily="18" charset="0"/>
              </a:rPr>
              <a:t>Sampling</a:t>
            </a:r>
            <a:endParaRPr lang="en-AU"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xmlns="" id="{A08DB26A-5999-4AE1-AA96-9809D3C573CB}"/>
              </a:ext>
            </a:extLst>
          </p:cNvPr>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Sampling </a:t>
            </a:r>
            <a:r>
              <a:rPr lang="en-US" dirty="0">
                <a:latin typeface="Times New Roman" panose="02020603050405020304" pitchFamily="18" charset="0"/>
                <a:cs typeface="Times New Roman" panose="02020603050405020304" pitchFamily="18" charset="0"/>
              </a:rPr>
              <a:t>and sampling distributions: Basic Concepts: </a:t>
            </a:r>
          </a:p>
          <a:p>
            <a:pPr algn="just"/>
            <a:r>
              <a:rPr lang="en-US" dirty="0">
                <a:latin typeface="Times New Roman" panose="02020603050405020304" pitchFamily="18" charset="0"/>
                <a:cs typeface="Times New Roman" panose="02020603050405020304" pitchFamily="18" charset="0"/>
              </a:rPr>
              <a:t> Defining the Universe, Concepts of Statistical Population, Sample, Characteristics of a good sample, Sampling errors, Non Sampling errors, Methods to reduce the errors, Sample Size constraints, Non Response. </a:t>
            </a:r>
          </a:p>
          <a:p>
            <a:pPr algn="just"/>
            <a:r>
              <a:rPr lang="en-US" dirty="0">
                <a:latin typeface="Times New Roman" panose="02020603050405020304" pitchFamily="18" charset="0"/>
                <a:cs typeface="Times New Roman" panose="02020603050405020304" pitchFamily="18" charset="0"/>
              </a:rPr>
              <a:t>Types of Sampling. </a:t>
            </a:r>
          </a:p>
          <a:p>
            <a:pPr algn="just"/>
            <a:r>
              <a:rPr lang="en-US" dirty="0">
                <a:latin typeface="Times New Roman" panose="02020603050405020304" pitchFamily="18" charset="0"/>
                <a:cs typeface="Times New Roman" panose="02020603050405020304" pitchFamily="18" charset="0"/>
              </a:rPr>
              <a:t>Determining size of the sample – Practical considerations in sampling and sample size, sample size determination. </a:t>
            </a:r>
            <a:endParaRPr lang="en-AU"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E4F53D4-15E2-49CD-B212-33E4862D9FFE}" type="datetime1">
              <a:rPr lang="en-US" smtClean="0"/>
              <a:t>11/4/2022</a:t>
            </a:fld>
            <a:endParaRPr lang="en-AU"/>
          </a:p>
        </p:txBody>
      </p:sp>
      <p:sp>
        <p:nvSpPr>
          <p:cNvPr id="5" name="Slide Number Placeholder 4"/>
          <p:cNvSpPr>
            <a:spLocks noGrp="1"/>
          </p:cNvSpPr>
          <p:nvPr>
            <p:ph type="sldNum" sz="quarter" idx="12"/>
          </p:nvPr>
        </p:nvSpPr>
        <p:spPr/>
        <p:txBody>
          <a:bodyPr/>
          <a:lstStyle/>
          <a:p>
            <a:fld id="{773B790C-5F71-4B39-B58B-92FFEFE1F575}" type="slidenum">
              <a:rPr lang="en-AU" smtClean="0"/>
              <a:t>2</a:t>
            </a:fld>
            <a:endParaRPr lang="en-AU"/>
          </a:p>
        </p:txBody>
      </p:sp>
    </p:spTree>
    <p:extLst>
      <p:ext uri="{BB962C8B-B14F-4D97-AF65-F5344CB8AC3E}">
        <p14:creationId xmlns:p14="http://schemas.microsoft.com/office/powerpoint/2010/main" val="3596023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fld id="{7C262399-7415-4A95-9A67-38BEB0D5DF93}" type="datetime1">
              <a:rPr lang="en-US" altLang="en-US" sz="1000" smtClean="0">
                <a:latin typeface="Times New Roman" panose="02020603050405020304" pitchFamily="18" charset="0"/>
                <a:cs typeface="Times New Roman" panose="02020603050405020304" pitchFamily="18" charset="0"/>
              </a:rPr>
              <a:pPr algn="just">
                <a:spcBef>
                  <a:spcPct val="0"/>
                </a:spcBef>
                <a:buFontTx/>
                <a:buNone/>
              </a:pPr>
              <a:t>11/4/2022</a:t>
            </a:fld>
            <a:endParaRPr lang="en-US" altLang="en-US" sz="1000">
              <a:latin typeface="Times New Roman" panose="02020603050405020304" pitchFamily="18" charset="0"/>
              <a:cs typeface="Times New Roman" panose="02020603050405020304" pitchFamily="18" charset="0"/>
            </a:endParaRPr>
          </a:p>
        </p:txBody>
      </p:sp>
      <p:sp>
        <p:nvSpPr>
          <p:cNvPr id="2662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fld id="{E3404704-21AC-43BF-A757-EEFA6EC86D68}" type="slidenum">
              <a:rPr lang="en-US" altLang="en-US" sz="1000">
                <a:latin typeface="Times New Roman" panose="02020603050405020304" pitchFamily="18" charset="0"/>
                <a:cs typeface="Times New Roman" panose="02020603050405020304" pitchFamily="18" charset="0"/>
              </a:rPr>
              <a:pPr algn="just">
                <a:spcBef>
                  <a:spcPct val="0"/>
                </a:spcBef>
                <a:buFontTx/>
                <a:buNone/>
              </a:pPr>
              <a:t>20</a:t>
            </a:fld>
            <a:endParaRPr lang="en-US" altLang="en-US" sz="1000">
              <a:latin typeface="Times New Roman" panose="02020603050405020304" pitchFamily="18" charset="0"/>
              <a:cs typeface="Times New Roman" panose="02020603050405020304" pitchFamily="18" charset="0"/>
            </a:endParaRPr>
          </a:p>
        </p:txBody>
      </p:sp>
      <p:sp>
        <p:nvSpPr>
          <p:cNvPr id="26629" name="Rectangle 2"/>
          <p:cNvSpPr>
            <a:spLocks noGrp="1" noChangeArrowheads="1"/>
          </p:cNvSpPr>
          <p:nvPr>
            <p:ph type="title"/>
          </p:nvPr>
        </p:nvSpPr>
        <p:spPr>
          <a:xfrm>
            <a:off x="1981200" y="533400"/>
            <a:ext cx="8229600" cy="1143000"/>
          </a:xfrm>
        </p:spPr>
        <p:txBody>
          <a:bodyPr/>
          <a:lstStyle/>
          <a:p>
            <a:pPr algn="just" eaLnBrk="1" hangingPunct="1"/>
            <a:r>
              <a:rPr lang="en-US" altLang="en-US" smtClean="0">
                <a:latin typeface="Times New Roman" panose="02020603050405020304" pitchFamily="18" charset="0"/>
                <a:cs typeface="Times New Roman" panose="02020603050405020304" pitchFamily="18" charset="0"/>
              </a:rPr>
              <a:t>Non-Probability Sampling (1)</a:t>
            </a:r>
          </a:p>
        </p:txBody>
      </p:sp>
      <p:sp>
        <p:nvSpPr>
          <p:cNvPr id="26630" name="Rectangle 3"/>
          <p:cNvSpPr>
            <a:spLocks noGrp="1" noChangeArrowheads="1"/>
          </p:cNvSpPr>
          <p:nvPr>
            <p:ph type="body" idx="1"/>
          </p:nvPr>
        </p:nvSpPr>
        <p:spPr/>
        <p:txBody>
          <a:bodyPr/>
          <a:lstStyle/>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Convenience Sampling – This is a sampling technique which selects those sampling units most conveniently available at a certain point in, or over a period, of time </a:t>
            </a:r>
          </a:p>
          <a:p>
            <a:pPr algn="just" eaLnBrk="1" hangingPunct="1">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Major advantages of convenience sampling is that is quick, convenient and economical; a major disadvantage is that the sample may not be representative</a:t>
            </a:r>
          </a:p>
          <a:p>
            <a:pPr lvl="1" algn="just" eaLnBrk="1" hangingPunct="1">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Convenience sampling is best used for the purpose of exploratory research and supplemented subsequently with probability sampling</a:t>
            </a:r>
          </a:p>
        </p:txBody>
      </p:sp>
    </p:spTree>
    <p:extLst>
      <p:ext uri="{BB962C8B-B14F-4D97-AF65-F5344CB8AC3E}">
        <p14:creationId xmlns:p14="http://schemas.microsoft.com/office/powerpoint/2010/main" val="3766454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DC29B9-CC94-415B-A8F1-ABA5D8A825AB}" type="datetime1">
              <a:rPr lang="en-US" altLang="en-US" sz="1000" smtClean="0"/>
              <a:t>11/4/2022</a:t>
            </a:fld>
            <a:endParaRPr lang="en-US" altLang="en-US" sz="1000"/>
          </a:p>
        </p:txBody>
      </p:sp>
      <p:sp>
        <p:nvSpPr>
          <p:cNvPr id="2765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84F0953-C06F-4284-87A9-3D44C74FB173}" type="slidenum">
              <a:rPr lang="en-US" altLang="en-US" sz="1000"/>
              <a:pPr>
                <a:spcBef>
                  <a:spcPct val="0"/>
                </a:spcBef>
                <a:buFontTx/>
                <a:buNone/>
              </a:pPr>
              <a:t>21</a:t>
            </a:fld>
            <a:endParaRPr lang="en-US" altLang="en-US" sz="1000"/>
          </a:p>
        </p:txBody>
      </p:sp>
      <p:sp>
        <p:nvSpPr>
          <p:cNvPr id="27653" name="Rectangle 2"/>
          <p:cNvSpPr>
            <a:spLocks noGrp="1" noChangeArrowheads="1"/>
          </p:cNvSpPr>
          <p:nvPr>
            <p:ph type="title"/>
          </p:nvPr>
        </p:nvSpPr>
        <p:spPr>
          <a:xfrm>
            <a:off x="1981200" y="533400"/>
            <a:ext cx="8229600" cy="1143000"/>
          </a:xfrm>
        </p:spPr>
        <p:txBody>
          <a:bodyPr/>
          <a:lstStyle/>
          <a:p>
            <a:pPr eaLnBrk="1" hangingPunct="1"/>
            <a:r>
              <a:rPr lang="en-US" altLang="en-US" dirty="0" smtClean="0">
                <a:latin typeface="Baskerville Old Face" panose="02020602080505020303" pitchFamily="18" charset="0"/>
              </a:rPr>
              <a:t>Non-Probability Sampling (2)</a:t>
            </a:r>
          </a:p>
        </p:txBody>
      </p:sp>
      <p:sp>
        <p:nvSpPr>
          <p:cNvPr id="27654" name="Rectangle 3"/>
          <p:cNvSpPr>
            <a:spLocks noGrp="1" noChangeArrowheads="1"/>
          </p:cNvSpPr>
          <p:nvPr>
            <p:ph type="body" idx="1"/>
          </p:nvPr>
        </p:nvSpPr>
        <p:spPr/>
        <p:txBody>
          <a:bodyPr/>
          <a:lstStyle/>
          <a:p>
            <a:pPr algn="just" eaLnBrk="1" hangingPunct="1">
              <a:lnSpc>
                <a:spcPct val="11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Judgment (purposive) Sampling – This is a sampling technique in which the business researcher selects the sample based on judgment about some appropriate characteristic of the sample members</a:t>
            </a:r>
          </a:p>
          <a:p>
            <a:pPr algn="just" eaLnBrk="1" hangingPunct="1">
              <a:lnSpc>
                <a:spcPct val="110000"/>
              </a:lnSpc>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lvl="1" algn="just" eaLnBrk="1" hangingPunct="1">
              <a:lnSpc>
                <a:spcPct val="11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Example 1: The Consumer Price Index (CPI) is based on a judgment sample of market-based items, housing costs, and other selected goods and services which are representative for most of the overall population in terms of their consumption</a:t>
            </a:r>
          </a:p>
          <a:p>
            <a:pPr lvl="1" algn="just" eaLnBrk="1" hangingPunct="1">
              <a:lnSpc>
                <a:spcPct val="110000"/>
              </a:lnSpc>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lvl="1" algn="just" eaLnBrk="1" hangingPunct="1">
              <a:lnSpc>
                <a:spcPct val="11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Example 2: Selection of certain voting districts which serve as indicators for the national voting trend</a:t>
            </a:r>
          </a:p>
        </p:txBody>
      </p:sp>
    </p:spTree>
    <p:extLst>
      <p:ext uri="{BB962C8B-B14F-4D97-AF65-F5344CB8AC3E}">
        <p14:creationId xmlns:p14="http://schemas.microsoft.com/office/powerpoint/2010/main" val="4220650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dirty="0" smtClean="0">
                <a:latin typeface="Baskerville Old Face" panose="02020602080505020303" pitchFamily="18" charset="0"/>
              </a:rPr>
              <a:t>Purposive sampling</a:t>
            </a:r>
          </a:p>
        </p:txBody>
      </p:sp>
      <p:sp>
        <p:nvSpPr>
          <p:cNvPr id="28675" name="Content Placeholder 2"/>
          <p:cNvSpPr>
            <a:spLocks noGrp="1"/>
          </p:cNvSpPr>
          <p:nvPr>
            <p:ph idx="1"/>
          </p:nvPr>
        </p:nvSpPr>
        <p:spPr/>
        <p:txBody>
          <a:bodyPr/>
          <a:lstStyle/>
          <a:p>
            <a:pPr algn="just" eaLnBrk="1" hangingPunct="1"/>
            <a:r>
              <a:rPr lang="en-US" altLang="en-US" dirty="0" smtClean="0">
                <a:latin typeface="Times New Roman" panose="02020603050405020304" pitchFamily="18" charset="0"/>
                <a:cs typeface="Times New Roman" panose="02020603050405020304" pitchFamily="18" charset="0"/>
              </a:rPr>
              <a:t>Extreme case/deviant sampling: unusual or special case  enable to learn the most about the RQ.</a:t>
            </a:r>
          </a:p>
          <a:p>
            <a:pPr algn="just" eaLnBrk="1" hangingPunct="1"/>
            <a:r>
              <a:rPr lang="en-US" altLang="en-US" dirty="0" smtClean="0">
                <a:latin typeface="Times New Roman" panose="02020603050405020304" pitchFamily="18" charset="0"/>
                <a:cs typeface="Times New Roman" panose="02020603050405020304" pitchFamily="18" charset="0"/>
              </a:rPr>
              <a:t>Heterogeneous or maximum variation sampling: representing different subgroups</a:t>
            </a:r>
          </a:p>
          <a:p>
            <a:pPr algn="just" eaLnBrk="1" hangingPunct="1"/>
            <a:r>
              <a:rPr lang="en-US" altLang="en-US" dirty="0" smtClean="0">
                <a:latin typeface="Times New Roman" panose="02020603050405020304" pitchFamily="18" charset="0"/>
                <a:cs typeface="Times New Roman" panose="02020603050405020304" pitchFamily="18" charset="0"/>
              </a:rPr>
              <a:t>Homogeneous sampling: One subgroup.</a:t>
            </a:r>
          </a:p>
          <a:p>
            <a:pPr algn="just" eaLnBrk="1" hangingPunct="1"/>
            <a:r>
              <a:rPr lang="en-US" altLang="en-US" dirty="0" smtClean="0">
                <a:latin typeface="Times New Roman" panose="02020603050405020304" pitchFamily="18" charset="0"/>
                <a:cs typeface="Times New Roman" panose="02020603050405020304" pitchFamily="18" charset="0"/>
              </a:rPr>
              <a:t>Critical case sampling: </a:t>
            </a:r>
          </a:p>
          <a:p>
            <a:pPr lvl="1" algn="just" eaLnBrk="1" hangingPunct="1"/>
            <a:r>
              <a:rPr lang="en-US" altLang="en-US" dirty="0" smtClean="0">
                <a:latin typeface="Times New Roman" panose="02020603050405020304" pitchFamily="18" charset="0"/>
                <a:cs typeface="Times New Roman" panose="02020603050405020304" pitchFamily="18" charset="0"/>
              </a:rPr>
              <a:t>If it happen there, it will happen everywhere.</a:t>
            </a:r>
          </a:p>
          <a:p>
            <a:pPr lvl="1" algn="just" eaLnBrk="1" hangingPunct="1"/>
            <a:endParaRPr lang="en-US" altLang="en-US" dirty="0" smtClean="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10F56189-30A1-4A4C-A9CF-3FB0AE413541}" type="datetime1">
              <a:rPr lang="en-US" smtClean="0"/>
              <a:t>11/4/2022</a:t>
            </a:fld>
            <a:endParaRPr lang="en-AU"/>
          </a:p>
        </p:txBody>
      </p:sp>
      <p:sp>
        <p:nvSpPr>
          <p:cNvPr id="3" name="Slide Number Placeholder 2"/>
          <p:cNvSpPr>
            <a:spLocks noGrp="1"/>
          </p:cNvSpPr>
          <p:nvPr>
            <p:ph type="sldNum" sz="quarter" idx="12"/>
          </p:nvPr>
        </p:nvSpPr>
        <p:spPr/>
        <p:txBody>
          <a:bodyPr/>
          <a:lstStyle/>
          <a:p>
            <a:fld id="{773B790C-5F71-4B39-B58B-92FFEFE1F575}" type="slidenum">
              <a:rPr lang="en-AU" smtClean="0"/>
              <a:t>22</a:t>
            </a:fld>
            <a:endParaRPr lang="en-AU"/>
          </a:p>
        </p:txBody>
      </p:sp>
    </p:spTree>
    <p:extLst>
      <p:ext uri="{BB962C8B-B14F-4D97-AF65-F5344CB8AC3E}">
        <p14:creationId xmlns:p14="http://schemas.microsoft.com/office/powerpoint/2010/main" val="4283695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4E62CBD-4B43-4AC5-A15C-3B12DACC658C}" type="datetime1">
              <a:rPr lang="en-US" altLang="en-US" sz="1000" smtClean="0"/>
              <a:t>11/4/2022</a:t>
            </a:fld>
            <a:endParaRPr lang="en-US" altLang="en-US" sz="1000"/>
          </a:p>
        </p:txBody>
      </p:sp>
      <p:sp>
        <p:nvSpPr>
          <p:cNvPr id="2970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FC1ADF8-54C6-4CC3-9840-1514A5E1FAE3}" type="slidenum">
              <a:rPr lang="en-US" altLang="en-US" sz="1000"/>
              <a:pPr>
                <a:spcBef>
                  <a:spcPct val="0"/>
                </a:spcBef>
                <a:buFontTx/>
                <a:buNone/>
              </a:pPr>
              <a:t>23</a:t>
            </a:fld>
            <a:endParaRPr lang="en-US" altLang="en-US" sz="1000"/>
          </a:p>
        </p:txBody>
      </p:sp>
      <p:sp>
        <p:nvSpPr>
          <p:cNvPr id="29701" name="Rectangle 2"/>
          <p:cNvSpPr>
            <a:spLocks noGrp="1" noChangeArrowheads="1"/>
          </p:cNvSpPr>
          <p:nvPr>
            <p:ph type="title"/>
          </p:nvPr>
        </p:nvSpPr>
        <p:spPr>
          <a:xfrm>
            <a:off x="1981200" y="533400"/>
            <a:ext cx="8229600" cy="1143000"/>
          </a:xfrm>
        </p:spPr>
        <p:txBody>
          <a:bodyPr/>
          <a:lstStyle/>
          <a:p>
            <a:pPr eaLnBrk="1" hangingPunct="1"/>
            <a:r>
              <a:rPr lang="en-US" altLang="en-US" smtClean="0">
                <a:latin typeface="Baskerville Old Face" panose="02020602080505020303" pitchFamily="18" charset="0"/>
              </a:rPr>
              <a:t>Non-Probability Sampling (3a)</a:t>
            </a:r>
          </a:p>
        </p:txBody>
      </p:sp>
      <p:sp>
        <p:nvSpPr>
          <p:cNvPr id="29702" name="Rectangle 3"/>
          <p:cNvSpPr>
            <a:spLocks noGrp="1" noChangeArrowheads="1"/>
          </p:cNvSpPr>
          <p:nvPr>
            <p:ph type="body" idx="1"/>
          </p:nvPr>
        </p:nvSpPr>
        <p:spPr/>
        <p:txBody>
          <a:bodyPr/>
          <a:lstStyle/>
          <a:p>
            <a:pPr eaLnBrk="1" hangingPunct="1">
              <a:lnSpc>
                <a:spcPct val="11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Quota Sampling – This is a sampling technique in which the business researcher ensures that certain characteristics of a population are represented in the sample to an extent which is he or she desires</a:t>
            </a:r>
          </a:p>
          <a:p>
            <a:pPr eaLnBrk="1" hangingPunct="1">
              <a:lnSpc>
                <a:spcPct val="110000"/>
              </a:lnSpc>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lvl="1" eaLnBrk="1" hangingPunct="1">
              <a:lnSpc>
                <a:spcPct val="11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Example: A business researcher wants to determine through interview, the demand for Product X in a district which is very diverse in terms of its ethnic composition. If the sample size is to consist of 100 units, the number of individuals from each ethnic group interviewed should correspond to the group’s percentage composition of the total population of that district  </a:t>
            </a:r>
          </a:p>
        </p:txBody>
      </p:sp>
    </p:spTree>
    <p:extLst>
      <p:ext uri="{BB962C8B-B14F-4D97-AF65-F5344CB8AC3E}">
        <p14:creationId xmlns:p14="http://schemas.microsoft.com/office/powerpoint/2010/main" val="1476244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t>Quota Sampling</a:t>
            </a:r>
          </a:p>
        </p:txBody>
      </p:sp>
      <p:sp>
        <p:nvSpPr>
          <p:cNvPr id="30723" name="Content Placeholder 2"/>
          <p:cNvSpPr>
            <a:spLocks noGrp="1"/>
          </p:cNvSpPr>
          <p:nvPr>
            <p:ph idx="1"/>
          </p:nvPr>
        </p:nvSpPr>
        <p:spPr/>
        <p:txBody>
          <a:bodyPr/>
          <a:lstStyle/>
          <a:p>
            <a:pPr eaLnBrk="1" hangingPunct="1"/>
            <a:r>
              <a:rPr lang="en-US" altLang="en-US" smtClean="0"/>
              <a:t>Divide the population into specific groups.</a:t>
            </a:r>
          </a:p>
          <a:p>
            <a:pPr eaLnBrk="1" hangingPunct="1"/>
            <a:r>
              <a:rPr lang="en-US" altLang="en-US" smtClean="0"/>
              <a:t>Calculate quota for each group based on relevant and available data</a:t>
            </a:r>
          </a:p>
          <a:p>
            <a:pPr eaLnBrk="1" hangingPunct="1"/>
            <a:r>
              <a:rPr lang="en-US" altLang="en-US" smtClean="0"/>
              <a:t>Collect data from each quota </a:t>
            </a:r>
          </a:p>
        </p:txBody>
      </p:sp>
      <p:sp>
        <p:nvSpPr>
          <p:cNvPr id="2" name="Date Placeholder 1"/>
          <p:cNvSpPr>
            <a:spLocks noGrp="1"/>
          </p:cNvSpPr>
          <p:nvPr>
            <p:ph type="dt" sz="half" idx="10"/>
          </p:nvPr>
        </p:nvSpPr>
        <p:spPr/>
        <p:txBody>
          <a:bodyPr/>
          <a:lstStyle/>
          <a:p>
            <a:fld id="{DD41A970-4CA7-4755-8F51-C802D018A051}" type="datetime1">
              <a:rPr lang="en-US" smtClean="0"/>
              <a:t>11/4/2022</a:t>
            </a:fld>
            <a:endParaRPr lang="en-AU"/>
          </a:p>
        </p:txBody>
      </p:sp>
      <p:sp>
        <p:nvSpPr>
          <p:cNvPr id="3" name="Slide Number Placeholder 2"/>
          <p:cNvSpPr>
            <a:spLocks noGrp="1"/>
          </p:cNvSpPr>
          <p:nvPr>
            <p:ph type="sldNum" sz="quarter" idx="12"/>
          </p:nvPr>
        </p:nvSpPr>
        <p:spPr/>
        <p:txBody>
          <a:bodyPr/>
          <a:lstStyle/>
          <a:p>
            <a:fld id="{773B790C-5F71-4B39-B58B-92FFEFE1F575}" type="slidenum">
              <a:rPr lang="en-AU" smtClean="0"/>
              <a:t>24</a:t>
            </a:fld>
            <a:endParaRPr lang="en-AU"/>
          </a:p>
        </p:txBody>
      </p:sp>
    </p:spTree>
    <p:extLst>
      <p:ext uri="{BB962C8B-B14F-4D97-AF65-F5344CB8AC3E}">
        <p14:creationId xmlns:p14="http://schemas.microsoft.com/office/powerpoint/2010/main" val="2939104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23690EC-86F6-4EE4-84C5-FCEA3C91F375}" type="datetime1">
              <a:rPr lang="en-US" altLang="en-US" sz="1000" smtClean="0"/>
              <a:t>11/4/2022</a:t>
            </a:fld>
            <a:endParaRPr lang="en-US" altLang="en-US" sz="1000"/>
          </a:p>
        </p:txBody>
      </p:sp>
      <p:sp>
        <p:nvSpPr>
          <p:cNvPr id="3174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CFE1EED-436E-401B-A0AB-6DADD414722F}" type="slidenum">
              <a:rPr lang="en-US" altLang="en-US" sz="1000"/>
              <a:pPr>
                <a:spcBef>
                  <a:spcPct val="0"/>
                </a:spcBef>
                <a:buFontTx/>
                <a:buNone/>
              </a:pPr>
              <a:t>25</a:t>
            </a:fld>
            <a:endParaRPr lang="en-US" altLang="en-US" sz="1000"/>
          </a:p>
        </p:txBody>
      </p:sp>
      <p:sp>
        <p:nvSpPr>
          <p:cNvPr id="31749" name="Rectangle 2"/>
          <p:cNvSpPr>
            <a:spLocks noGrp="1" noChangeArrowheads="1"/>
          </p:cNvSpPr>
          <p:nvPr>
            <p:ph type="title"/>
          </p:nvPr>
        </p:nvSpPr>
        <p:spPr>
          <a:xfrm>
            <a:off x="1981200" y="533400"/>
            <a:ext cx="8229600" cy="1143000"/>
          </a:xfrm>
        </p:spPr>
        <p:txBody>
          <a:bodyPr/>
          <a:lstStyle/>
          <a:p>
            <a:pPr eaLnBrk="1" hangingPunct="1"/>
            <a:r>
              <a:rPr lang="en-US" altLang="en-US" smtClean="0"/>
              <a:t>Non-Probability Sampling (3b)</a:t>
            </a:r>
          </a:p>
        </p:txBody>
      </p:sp>
      <p:sp>
        <p:nvSpPr>
          <p:cNvPr id="31750" name="Rectangle 3"/>
          <p:cNvSpPr>
            <a:spLocks noGrp="1" noChangeArrowheads="1"/>
          </p:cNvSpPr>
          <p:nvPr>
            <p:ph type="body" idx="1"/>
          </p:nvPr>
        </p:nvSpPr>
        <p:spPr/>
        <p:txBody>
          <a:bodyPr/>
          <a:lstStyle/>
          <a:p>
            <a:pPr eaLnBrk="1" hangingPunct="1">
              <a:lnSpc>
                <a:spcPct val="130000"/>
              </a:lnSpc>
              <a:buFont typeface="Wingdings" panose="05000000000000000000" pitchFamily="2" charset="2"/>
              <a:buChar char="Ø"/>
            </a:pPr>
            <a:r>
              <a:rPr lang="en-US" altLang="en-US" sz="2400"/>
              <a:t>Quota Sampling has advantages and disadvantages:</a:t>
            </a:r>
          </a:p>
          <a:p>
            <a:pPr eaLnBrk="1" hangingPunct="1">
              <a:lnSpc>
                <a:spcPct val="130000"/>
              </a:lnSpc>
              <a:buFont typeface="Wingdings" panose="05000000000000000000" pitchFamily="2" charset="2"/>
              <a:buChar char="Ø"/>
            </a:pPr>
            <a:endParaRPr lang="en-US" altLang="en-US" sz="2400"/>
          </a:p>
          <a:p>
            <a:pPr lvl="1" eaLnBrk="1" hangingPunct="1">
              <a:lnSpc>
                <a:spcPct val="130000"/>
              </a:lnSpc>
              <a:buFont typeface="Wingdings" panose="05000000000000000000" pitchFamily="2" charset="2"/>
              <a:buChar char="§"/>
            </a:pPr>
            <a:r>
              <a:rPr lang="en-US" altLang="en-US" sz="2000"/>
              <a:t>Advantages include the speed of data collection, less cost, the element of convenience, and representativeness (if the subgroups in the sample are selected properly) </a:t>
            </a:r>
          </a:p>
          <a:p>
            <a:pPr lvl="1" eaLnBrk="1" hangingPunct="1">
              <a:lnSpc>
                <a:spcPct val="130000"/>
              </a:lnSpc>
              <a:buFont typeface="Wingdings" panose="05000000000000000000" pitchFamily="2" charset="2"/>
              <a:buChar char="§"/>
            </a:pPr>
            <a:endParaRPr lang="en-US" altLang="en-US" sz="2000"/>
          </a:p>
          <a:p>
            <a:pPr lvl="1" eaLnBrk="1" hangingPunct="1">
              <a:lnSpc>
                <a:spcPct val="130000"/>
              </a:lnSpc>
              <a:buFont typeface="Wingdings" panose="05000000000000000000" pitchFamily="2" charset="2"/>
              <a:buChar char="§"/>
            </a:pPr>
            <a:r>
              <a:rPr lang="en-US" altLang="en-US" sz="2000"/>
              <a:t>Disadvantages include the element of subjectivity (convenience sampling rather than probability-based which leads to improper selection of sampling units) </a:t>
            </a:r>
          </a:p>
        </p:txBody>
      </p:sp>
    </p:spTree>
    <p:extLst>
      <p:ext uri="{BB962C8B-B14F-4D97-AF65-F5344CB8AC3E}">
        <p14:creationId xmlns:p14="http://schemas.microsoft.com/office/powerpoint/2010/main" val="4074229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9FA1029-0DE9-4D9B-BC96-012BE7B9E316}" type="datetime1">
              <a:rPr lang="en-US" altLang="en-US" sz="1000" smtClean="0"/>
              <a:t>11/4/2022</a:t>
            </a:fld>
            <a:endParaRPr lang="en-US" altLang="en-US" sz="1000"/>
          </a:p>
        </p:txBody>
      </p:sp>
      <p:sp>
        <p:nvSpPr>
          <p:cNvPr id="3277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98F5A26-73D5-4B87-ABE5-5B5D175A6FE1}" type="slidenum">
              <a:rPr lang="en-US" altLang="en-US" sz="1000"/>
              <a:pPr>
                <a:spcBef>
                  <a:spcPct val="0"/>
                </a:spcBef>
                <a:buFontTx/>
                <a:buNone/>
              </a:pPr>
              <a:t>26</a:t>
            </a:fld>
            <a:endParaRPr lang="en-US" altLang="en-US" sz="1000"/>
          </a:p>
        </p:txBody>
      </p:sp>
      <p:sp>
        <p:nvSpPr>
          <p:cNvPr id="32773" name="Rectangle 2"/>
          <p:cNvSpPr>
            <a:spLocks noGrp="1" noChangeArrowheads="1"/>
          </p:cNvSpPr>
          <p:nvPr>
            <p:ph type="title"/>
          </p:nvPr>
        </p:nvSpPr>
        <p:spPr>
          <a:xfrm>
            <a:off x="1981200" y="533400"/>
            <a:ext cx="8229600" cy="1143000"/>
          </a:xfrm>
        </p:spPr>
        <p:txBody>
          <a:bodyPr/>
          <a:lstStyle/>
          <a:p>
            <a:pPr eaLnBrk="1" hangingPunct="1"/>
            <a:r>
              <a:rPr lang="en-US" altLang="en-US" dirty="0" smtClean="0">
                <a:latin typeface="Baskerville Old Face" panose="02020602080505020303" pitchFamily="18" charset="0"/>
              </a:rPr>
              <a:t>Non-Probability Sampling (4)</a:t>
            </a:r>
          </a:p>
        </p:txBody>
      </p:sp>
      <p:sp>
        <p:nvSpPr>
          <p:cNvPr id="32774" name="Rectangle 3"/>
          <p:cNvSpPr>
            <a:spLocks noGrp="1" noChangeArrowheads="1"/>
          </p:cNvSpPr>
          <p:nvPr>
            <p:ph type="body" idx="1"/>
          </p:nvPr>
        </p:nvSpPr>
        <p:spPr/>
        <p:txBody>
          <a:bodyPr/>
          <a:lstStyle/>
          <a:p>
            <a:pPr eaLnBrk="1" hangingPunct="1">
              <a:lnSpc>
                <a:spcPct val="105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Snowball Sampling – This is a sampling technique in which individuals or organizations are selected </a:t>
            </a:r>
            <a:r>
              <a:rPr lang="en-US" altLang="en-US" sz="2000" dirty="0" smtClean="0">
                <a:latin typeface="Times New Roman" panose="02020603050405020304" pitchFamily="18" charset="0"/>
                <a:cs typeface="Times New Roman" panose="02020603050405020304" pitchFamily="18" charset="0"/>
              </a:rPr>
              <a:t>first, </a:t>
            </a:r>
            <a:r>
              <a:rPr lang="en-US" altLang="en-US" sz="2000" dirty="0">
                <a:latin typeface="Times New Roman" panose="02020603050405020304" pitchFamily="18" charset="0"/>
                <a:cs typeface="Times New Roman" panose="02020603050405020304" pitchFamily="18" charset="0"/>
              </a:rPr>
              <a:t>and then additional respondents are identified based on information provided by the first group of respondents</a:t>
            </a:r>
          </a:p>
          <a:p>
            <a:pPr eaLnBrk="1" hangingPunct="1">
              <a:lnSpc>
                <a:spcPct val="105000"/>
              </a:lnSpc>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05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Example: Through a sample of 500 individuals, 20 scuba-diving enthusiasts are identified which, in turn, identify a number of other scuba-divers</a:t>
            </a:r>
          </a:p>
          <a:p>
            <a:pPr lvl="1" eaLnBrk="1" hangingPunct="1">
              <a:lnSpc>
                <a:spcPct val="105000"/>
              </a:lnSpc>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lvl="1" eaLnBrk="1" hangingPunct="1">
              <a:lnSpc>
                <a:spcPct val="105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advantage of snowball sampling is that smaller sample sizes and costs are necessary; a major disadvantage is that the second group of respondents suggested by the first group may be very similar and not representative of the population with that characteristic </a:t>
            </a:r>
          </a:p>
        </p:txBody>
      </p:sp>
    </p:spTree>
    <p:extLst>
      <p:ext uri="{BB962C8B-B14F-4D97-AF65-F5344CB8AC3E}">
        <p14:creationId xmlns:p14="http://schemas.microsoft.com/office/powerpoint/2010/main" val="129347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dirty="0" smtClean="0">
                <a:latin typeface="Baskerville Old Face" panose="02020602080505020303" pitchFamily="18" charset="0"/>
              </a:rPr>
              <a:t>Snowball sampling</a:t>
            </a:r>
          </a:p>
        </p:txBody>
      </p:sp>
      <p:sp>
        <p:nvSpPr>
          <p:cNvPr id="33795" name="Content Placeholder 2"/>
          <p:cNvSpPr>
            <a:spLocks noGrp="1"/>
          </p:cNvSpPr>
          <p:nvPr>
            <p:ph idx="1"/>
          </p:nvPr>
        </p:nvSpPr>
        <p:spPr/>
        <p:txBody>
          <a:bodyPr/>
          <a:lstStyle/>
          <a:p>
            <a:pPr eaLnBrk="1" hangingPunct="1"/>
            <a:r>
              <a:rPr lang="en-US" altLang="en-US" dirty="0" smtClean="0">
                <a:latin typeface="Baskerville Old Face" panose="02020602080505020303" pitchFamily="18" charset="0"/>
              </a:rPr>
              <a:t>Make contact with one or two cases in the population.</a:t>
            </a:r>
          </a:p>
          <a:p>
            <a:pPr eaLnBrk="1" hangingPunct="1"/>
            <a:r>
              <a:rPr lang="en-US" altLang="en-US" dirty="0" smtClean="0">
                <a:latin typeface="Baskerville Old Face" panose="02020602080505020303" pitchFamily="18" charset="0"/>
              </a:rPr>
              <a:t>Ask these cases to identify further cases.</a:t>
            </a:r>
          </a:p>
          <a:p>
            <a:pPr eaLnBrk="1" hangingPunct="1"/>
            <a:r>
              <a:rPr lang="en-US" altLang="en-US" dirty="0" smtClean="0">
                <a:latin typeface="Baskerville Old Face" panose="02020602080505020303" pitchFamily="18" charset="0"/>
              </a:rPr>
              <a:t>Ask these new case to identify further new cases.</a:t>
            </a:r>
          </a:p>
          <a:p>
            <a:pPr eaLnBrk="1" hangingPunct="1"/>
            <a:r>
              <a:rPr lang="en-US" altLang="en-US" dirty="0" smtClean="0">
                <a:latin typeface="Baskerville Old Face" panose="02020602080505020303" pitchFamily="18" charset="0"/>
              </a:rPr>
              <a:t>Stop when either no new cases are given or the sample is large enough.</a:t>
            </a:r>
          </a:p>
          <a:p>
            <a:pPr eaLnBrk="1" hangingPunct="1"/>
            <a:endParaRPr lang="en-US" altLang="en-US" dirty="0" smtClean="0">
              <a:latin typeface="Baskerville Old Face" panose="02020602080505020303" pitchFamily="18" charset="0"/>
            </a:endParaRPr>
          </a:p>
        </p:txBody>
      </p:sp>
      <p:sp>
        <p:nvSpPr>
          <p:cNvPr id="2" name="Date Placeholder 1"/>
          <p:cNvSpPr>
            <a:spLocks noGrp="1"/>
          </p:cNvSpPr>
          <p:nvPr>
            <p:ph type="dt" sz="half" idx="10"/>
          </p:nvPr>
        </p:nvSpPr>
        <p:spPr/>
        <p:txBody>
          <a:bodyPr/>
          <a:lstStyle/>
          <a:p>
            <a:fld id="{F8058054-7212-4F58-97BB-E8A092AA6E67}" type="datetime1">
              <a:rPr lang="en-US" smtClean="0"/>
              <a:t>11/4/2022</a:t>
            </a:fld>
            <a:endParaRPr lang="en-AU"/>
          </a:p>
        </p:txBody>
      </p:sp>
      <p:sp>
        <p:nvSpPr>
          <p:cNvPr id="3" name="Slide Number Placeholder 2"/>
          <p:cNvSpPr>
            <a:spLocks noGrp="1"/>
          </p:cNvSpPr>
          <p:nvPr>
            <p:ph type="sldNum" sz="quarter" idx="12"/>
          </p:nvPr>
        </p:nvSpPr>
        <p:spPr/>
        <p:txBody>
          <a:bodyPr/>
          <a:lstStyle/>
          <a:p>
            <a:fld id="{773B790C-5F71-4B39-B58B-92FFEFE1F575}" type="slidenum">
              <a:rPr lang="en-AU" smtClean="0"/>
              <a:t>27</a:t>
            </a:fld>
            <a:endParaRPr lang="en-AU"/>
          </a:p>
        </p:txBody>
      </p:sp>
    </p:spTree>
    <p:extLst>
      <p:ext uri="{BB962C8B-B14F-4D97-AF65-F5344CB8AC3E}">
        <p14:creationId xmlns:p14="http://schemas.microsoft.com/office/powerpoint/2010/main" val="2603530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508000" y="228600"/>
            <a:ext cx="10972800" cy="504825"/>
          </a:xfrm>
        </p:spPr>
        <p:txBody>
          <a:bodyPr>
            <a:normAutofit fontScale="90000"/>
          </a:bodyPr>
          <a:lstStyle/>
          <a:p>
            <a:pPr eaLnBrk="1" hangingPunct="1">
              <a:defRPr/>
            </a:pPr>
            <a:r>
              <a:rPr lang="en-US" dirty="0" smtClean="0"/>
              <a:t>Classification of Sampling Techniques</a:t>
            </a:r>
          </a:p>
        </p:txBody>
      </p:sp>
      <p:grpSp>
        <p:nvGrpSpPr>
          <p:cNvPr id="2" name="Group 109"/>
          <p:cNvGrpSpPr>
            <a:grpSpLocks/>
          </p:cNvGrpSpPr>
          <p:nvPr/>
        </p:nvGrpSpPr>
        <p:grpSpPr bwMode="auto">
          <a:xfrm>
            <a:off x="186267" y="1295401"/>
            <a:ext cx="11760200" cy="5033963"/>
            <a:chOff x="88" y="816"/>
            <a:chExt cx="5556" cy="3171"/>
          </a:xfrm>
        </p:grpSpPr>
        <p:graphicFrame>
          <p:nvGraphicFramePr>
            <p:cNvPr id="4098" name="Object 4"/>
            <p:cNvGraphicFramePr>
              <a:graphicFrameLocks/>
            </p:cNvGraphicFramePr>
            <p:nvPr/>
          </p:nvGraphicFramePr>
          <p:xfrm>
            <a:off x="3840" y="840"/>
            <a:ext cx="1241" cy="760"/>
          </p:xfrm>
          <a:graphic>
            <a:graphicData uri="http://schemas.openxmlformats.org/presentationml/2006/ole">
              <mc:AlternateContent xmlns:mc="http://schemas.openxmlformats.org/markup-compatibility/2006">
                <mc:Choice xmlns:v="urn:schemas-microsoft-com:vml" Requires="v">
                  <p:oleObj spid="_x0000_s1028" name="Microsoft ClipArt Gallery" r:id="rId3" imgW="5549900" imgH="3403600" progId="MS_ClipArt_Gallery">
                    <p:embed/>
                  </p:oleObj>
                </mc:Choice>
                <mc:Fallback>
                  <p:oleObj name="Microsoft ClipArt Gallery" r:id="rId3" imgW="5549900" imgH="3403600" progId="MS_ClipArt_Gallery">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 y="840"/>
                          <a:ext cx="1241" cy="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Rectangle 6"/>
            <p:cNvSpPr>
              <a:spLocks noChangeArrowheads="1"/>
            </p:cNvSpPr>
            <p:nvPr/>
          </p:nvSpPr>
          <p:spPr bwMode="auto">
            <a:xfrm>
              <a:off x="1864" y="1106"/>
              <a:ext cx="1720" cy="280"/>
            </a:xfrm>
            <a:prstGeom prst="rect">
              <a:avLst/>
            </a:prstGeom>
            <a:solidFill>
              <a:srgbClr val="FFFFCC"/>
            </a:solidFill>
            <a:ln w="12700">
              <a:solidFill>
                <a:schemeClr val="tx1"/>
              </a:solidFill>
              <a:miter lim="800000"/>
              <a:headEnd/>
              <a:tailEnd/>
            </a:ln>
          </p:spPr>
          <p:txBody>
            <a:bodyPr wrap="none" anchor="ctr"/>
            <a:lstStyle/>
            <a:p>
              <a:endParaRPr lang="en-GB"/>
            </a:p>
          </p:txBody>
        </p:sp>
        <p:sp>
          <p:nvSpPr>
            <p:cNvPr id="4102" name="Rectangle 7"/>
            <p:cNvSpPr>
              <a:spLocks noChangeArrowheads="1"/>
            </p:cNvSpPr>
            <p:nvPr/>
          </p:nvSpPr>
          <p:spPr bwMode="auto">
            <a:xfrm>
              <a:off x="1864" y="1122"/>
              <a:ext cx="172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ctr" eaLnBrk="0" hangingPunct="0"/>
              <a:r>
                <a:rPr lang="en-US" sz="2000">
                  <a:solidFill>
                    <a:srgbClr val="CC0000"/>
                  </a:solidFill>
                </a:rPr>
                <a:t>Sampling Techniques </a:t>
              </a:r>
            </a:p>
          </p:txBody>
        </p:sp>
        <p:grpSp>
          <p:nvGrpSpPr>
            <p:cNvPr id="4103" name="Group 101"/>
            <p:cNvGrpSpPr>
              <a:grpSpLocks/>
            </p:cNvGrpSpPr>
            <p:nvPr/>
          </p:nvGrpSpPr>
          <p:grpSpPr bwMode="auto">
            <a:xfrm>
              <a:off x="1816" y="1486"/>
              <a:ext cx="1872" cy="188"/>
              <a:chOff x="1872" y="1631"/>
              <a:chExt cx="1872" cy="188"/>
            </a:xfrm>
          </p:grpSpPr>
          <p:sp>
            <p:nvSpPr>
              <p:cNvPr id="4142" name="Line 13"/>
              <p:cNvSpPr>
                <a:spLocks noChangeShapeType="1"/>
              </p:cNvSpPr>
              <p:nvPr/>
            </p:nvSpPr>
            <p:spPr bwMode="auto">
              <a:xfrm>
                <a:off x="1876" y="1631"/>
                <a:ext cx="186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43" name="Line 14"/>
              <p:cNvSpPr>
                <a:spLocks noChangeShapeType="1"/>
              </p:cNvSpPr>
              <p:nvPr/>
            </p:nvSpPr>
            <p:spPr bwMode="auto">
              <a:xfrm>
                <a:off x="1872" y="1635"/>
                <a:ext cx="0" cy="18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44" name="Line 15"/>
              <p:cNvSpPr>
                <a:spLocks noChangeShapeType="1"/>
              </p:cNvSpPr>
              <p:nvPr/>
            </p:nvSpPr>
            <p:spPr bwMode="auto">
              <a:xfrm>
                <a:off x="3744" y="1635"/>
                <a:ext cx="0" cy="18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104" name="Line 17"/>
            <p:cNvSpPr>
              <a:spLocks noChangeShapeType="1"/>
            </p:cNvSpPr>
            <p:nvPr/>
          </p:nvSpPr>
          <p:spPr bwMode="auto">
            <a:xfrm>
              <a:off x="2728" y="1394"/>
              <a:ext cx="0" cy="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 name="Rectangle 10"/>
            <p:cNvSpPr>
              <a:spLocks noChangeArrowheads="1"/>
            </p:cNvSpPr>
            <p:nvPr/>
          </p:nvSpPr>
          <p:spPr bwMode="auto">
            <a:xfrm>
              <a:off x="1147" y="1687"/>
              <a:ext cx="1542" cy="472"/>
            </a:xfrm>
            <a:prstGeom prst="rect">
              <a:avLst/>
            </a:prstGeom>
            <a:solidFill>
              <a:srgbClr val="FFFFCC"/>
            </a:solidFill>
            <a:ln w="12700">
              <a:solidFill>
                <a:schemeClr val="tx1"/>
              </a:solidFill>
              <a:miter lim="800000"/>
              <a:headEnd/>
              <a:tailEnd/>
            </a:ln>
          </p:spPr>
          <p:txBody>
            <a:bodyPr wrap="none" anchor="ctr"/>
            <a:lstStyle/>
            <a:p>
              <a:endParaRPr lang="en-GB"/>
            </a:p>
          </p:txBody>
        </p:sp>
        <p:sp>
          <p:nvSpPr>
            <p:cNvPr id="4106" name="Rectangle 11"/>
            <p:cNvSpPr>
              <a:spLocks noChangeArrowheads="1"/>
            </p:cNvSpPr>
            <p:nvPr/>
          </p:nvSpPr>
          <p:spPr bwMode="auto">
            <a:xfrm>
              <a:off x="1064" y="1724"/>
              <a:ext cx="172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ctr" eaLnBrk="0" hangingPunct="0"/>
              <a:r>
                <a:rPr lang="en-US" sz="2000">
                  <a:solidFill>
                    <a:srgbClr val="CC0000"/>
                  </a:solidFill>
                </a:rPr>
                <a:t>Nonprobability</a:t>
              </a:r>
            </a:p>
            <a:p>
              <a:pPr algn="ctr" eaLnBrk="0" hangingPunct="0"/>
              <a:r>
                <a:rPr lang="en-US" sz="2000">
                  <a:solidFill>
                    <a:srgbClr val="CC0000"/>
                  </a:solidFill>
                </a:rPr>
                <a:t>Sampling Techniques</a:t>
              </a:r>
            </a:p>
          </p:txBody>
        </p:sp>
        <p:sp>
          <p:nvSpPr>
            <p:cNvPr id="4107" name="Line 16"/>
            <p:cNvSpPr>
              <a:spLocks noChangeShapeType="1"/>
            </p:cNvSpPr>
            <p:nvPr/>
          </p:nvSpPr>
          <p:spPr bwMode="auto">
            <a:xfrm flipV="1">
              <a:off x="2010" y="2164"/>
              <a:ext cx="0" cy="9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8" name="Line 19"/>
            <p:cNvSpPr>
              <a:spLocks noChangeShapeType="1"/>
            </p:cNvSpPr>
            <p:nvPr/>
          </p:nvSpPr>
          <p:spPr bwMode="auto">
            <a:xfrm>
              <a:off x="670" y="2259"/>
              <a:ext cx="311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9" name="Line 20"/>
            <p:cNvSpPr>
              <a:spLocks noChangeShapeType="1"/>
            </p:cNvSpPr>
            <p:nvPr/>
          </p:nvSpPr>
          <p:spPr bwMode="auto">
            <a:xfrm>
              <a:off x="666" y="2263"/>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10" name="Line 21"/>
            <p:cNvSpPr>
              <a:spLocks noChangeShapeType="1"/>
            </p:cNvSpPr>
            <p:nvPr/>
          </p:nvSpPr>
          <p:spPr bwMode="auto">
            <a:xfrm>
              <a:off x="3786" y="2263"/>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11" name="Line 22"/>
            <p:cNvSpPr>
              <a:spLocks noChangeShapeType="1"/>
            </p:cNvSpPr>
            <p:nvPr/>
          </p:nvSpPr>
          <p:spPr bwMode="auto">
            <a:xfrm>
              <a:off x="1706" y="2263"/>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12" name="Line 23"/>
            <p:cNvSpPr>
              <a:spLocks noChangeShapeType="1"/>
            </p:cNvSpPr>
            <p:nvPr/>
          </p:nvSpPr>
          <p:spPr bwMode="auto">
            <a:xfrm>
              <a:off x="2746" y="2263"/>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13" name="Rectangle 27"/>
            <p:cNvSpPr>
              <a:spLocks noChangeArrowheads="1"/>
            </p:cNvSpPr>
            <p:nvPr/>
          </p:nvSpPr>
          <p:spPr bwMode="auto">
            <a:xfrm>
              <a:off x="2778" y="1687"/>
              <a:ext cx="1726" cy="472"/>
            </a:xfrm>
            <a:prstGeom prst="rect">
              <a:avLst/>
            </a:prstGeom>
            <a:solidFill>
              <a:srgbClr val="FFFFCC"/>
            </a:solidFill>
            <a:ln w="12700">
              <a:solidFill>
                <a:schemeClr val="tx1"/>
              </a:solidFill>
              <a:miter lim="800000"/>
              <a:headEnd/>
              <a:tailEnd/>
            </a:ln>
          </p:spPr>
          <p:txBody>
            <a:bodyPr lIns="90487" tIns="44450" rIns="90487" bIns="44450"/>
            <a:lstStyle/>
            <a:p>
              <a:pPr algn="ctr" eaLnBrk="0" hangingPunct="0"/>
              <a:r>
                <a:rPr lang="en-US" sz="2000">
                  <a:solidFill>
                    <a:srgbClr val="CC0000"/>
                  </a:solidFill>
                </a:rPr>
                <a:t>Probability</a:t>
              </a:r>
            </a:p>
            <a:p>
              <a:pPr algn="ctr" eaLnBrk="0" hangingPunct="0"/>
              <a:r>
                <a:rPr lang="en-US" sz="2000">
                  <a:solidFill>
                    <a:srgbClr val="CC0000"/>
                  </a:solidFill>
                </a:rPr>
                <a:t>Sampling Techniques</a:t>
              </a:r>
            </a:p>
          </p:txBody>
        </p:sp>
        <p:sp>
          <p:nvSpPr>
            <p:cNvPr id="4114" name="Rectangle 25"/>
            <p:cNvSpPr>
              <a:spLocks noChangeArrowheads="1"/>
            </p:cNvSpPr>
            <p:nvPr/>
          </p:nvSpPr>
          <p:spPr bwMode="auto">
            <a:xfrm>
              <a:off x="96" y="2498"/>
              <a:ext cx="1000" cy="472"/>
            </a:xfrm>
            <a:prstGeom prst="rect">
              <a:avLst/>
            </a:prstGeom>
            <a:solidFill>
              <a:srgbClr val="FFFFCC"/>
            </a:solidFill>
            <a:ln w="12700">
              <a:solidFill>
                <a:schemeClr val="tx1"/>
              </a:solidFill>
              <a:miter lim="800000"/>
              <a:headEnd/>
              <a:tailEnd/>
            </a:ln>
          </p:spPr>
          <p:txBody>
            <a:bodyPr wrap="none" anchor="ctr"/>
            <a:lstStyle/>
            <a:p>
              <a:endParaRPr lang="en-GB"/>
            </a:p>
          </p:txBody>
        </p:sp>
        <p:sp>
          <p:nvSpPr>
            <p:cNvPr id="4115" name="Rectangle 26"/>
            <p:cNvSpPr>
              <a:spLocks noChangeArrowheads="1"/>
            </p:cNvSpPr>
            <p:nvPr/>
          </p:nvSpPr>
          <p:spPr bwMode="auto">
            <a:xfrm>
              <a:off x="233" y="2535"/>
              <a:ext cx="718"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CC0000"/>
                  </a:solidFill>
                </a:rPr>
                <a:t>Convenience</a:t>
              </a:r>
            </a:p>
            <a:p>
              <a:pPr algn="ctr" eaLnBrk="0" hangingPunct="0"/>
              <a:r>
                <a:rPr lang="en-US" sz="2000">
                  <a:solidFill>
                    <a:srgbClr val="CC0000"/>
                  </a:solidFill>
                </a:rPr>
                <a:t>Sampling</a:t>
              </a:r>
            </a:p>
          </p:txBody>
        </p:sp>
        <p:sp>
          <p:nvSpPr>
            <p:cNvPr id="4116" name="Rectangle 29"/>
            <p:cNvSpPr>
              <a:spLocks noChangeArrowheads="1"/>
            </p:cNvSpPr>
            <p:nvPr/>
          </p:nvSpPr>
          <p:spPr bwMode="auto">
            <a:xfrm>
              <a:off x="1152" y="2498"/>
              <a:ext cx="1000" cy="472"/>
            </a:xfrm>
            <a:prstGeom prst="rect">
              <a:avLst/>
            </a:prstGeom>
            <a:solidFill>
              <a:srgbClr val="FFFFCC"/>
            </a:solidFill>
            <a:ln w="12700">
              <a:solidFill>
                <a:schemeClr val="tx1"/>
              </a:solidFill>
              <a:miter lim="800000"/>
              <a:headEnd/>
              <a:tailEnd/>
            </a:ln>
          </p:spPr>
          <p:txBody>
            <a:bodyPr wrap="none" anchor="ctr"/>
            <a:lstStyle/>
            <a:p>
              <a:endParaRPr lang="en-GB"/>
            </a:p>
          </p:txBody>
        </p:sp>
        <p:sp>
          <p:nvSpPr>
            <p:cNvPr id="4117" name="Rectangle 30"/>
            <p:cNvSpPr>
              <a:spLocks noChangeArrowheads="1"/>
            </p:cNvSpPr>
            <p:nvPr/>
          </p:nvSpPr>
          <p:spPr bwMode="auto">
            <a:xfrm>
              <a:off x="1320" y="2535"/>
              <a:ext cx="655"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CC0000"/>
                  </a:solidFill>
                </a:rPr>
                <a:t>Judgmental</a:t>
              </a:r>
            </a:p>
            <a:p>
              <a:pPr algn="ctr" eaLnBrk="0" hangingPunct="0"/>
              <a:r>
                <a:rPr lang="en-US" sz="2000">
                  <a:solidFill>
                    <a:srgbClr val="CC0000"/>
                  </a:solidFill>
                </a:rPr>
                <a:t>Sampling</a:t>
              </a:r>
            </a:p>
          </p:txBody>
        </p:sp>
        <p:sp>
          <p:nvSpPr>
            <p:cNvPr id="4118" name="Rectangle 32"/>
            <p:cNvSpPr>
              <a:spLocks noChangeArrowheads="1"/>
            </p:cNvSpPr>
            <p:nvPr/>
          </p:nvSpPr>
          <p:spPr bwMode="auto">
            <a:xfrm>
              <a:off x="2208" y="2498"/>
              <a:ext cx="1000" cy="472"/>
            </a:xfrm>
            <a:prstGeom prst="rect">
              <a:avLst/>
            </a:prstGeom>
            <a:solidFill>
              <a:srgbClr val="FFFFCC"/>
            </a:solidFill>
            <a:ln w="12700">
              <a:solidFill>
                <a:schemeClr val="tx1"/>
              </a:solidFill>
              <a:miter lim="800000"/>
              <a:headEnd/>
              <a:tailEnd/>
            </a:ln>
          </p:spPr>
          <p:txBody>
            <a:bodyPr wrap="none" anchor="ctr"/>
            <a:lstStyle/>
            <a:p>
              <a:endParaRPr lang="en-GB"/>
            </a:p>
          </p:txBody>
        </p:sp>
        <p:sp>
          <p:nvSpPr>
            <p:cNvPr id="4119" name="Rectangle 33"/>
            <p:cNvSpPr>
              <a:spLocks noChangeArrowheads="1"/>
            </p:cNvSpPr>
            <p:nvPr/>
          </p:nvSpPr>
          <p:spPr bwMode="auto">
            <a:xfrm>
              <a:off x="2434" y="2535"/>
              <a:ext cx="538"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CC0000"/>
                  </a:solidFill>
                </a:rPr>
                <a:t>Quota</a:t>
              </a:r>
            </a:p>
            <a:p>
              <a:pPr algn="ctr" eaLnBrk="0" hangingPunct="0"/>
              <a:r>
                <a:rPr lang="en-US" sz="2000">
                  <a:solidFill>
                    <a:srgbClr val="CC0000"/>
                  </a:solidFill>
                </a:rPr>
                <a:t>Sampling</a:t>
              </a:r>
            </a:p>
          </p:txBody>
        </p:sp>
        <p:sp>
          <p:nvSpPr>
            <p:cNvPr id="4120" name="Rectangle 35"/>
            <p:cNvSpPr>
              <a:spLocks noChangeArrowheads="1"/>
            </p:cNvSpPr>
            <p:nvPr/>
          </p:nvSpPr>
          <p:spPr bwMode="auto">
            <a:xfrm>
              <a:off x="3264" y="2498"/>
              <a:ext cx="1000" cy="472"/>
            </a:xfrm>
            <a:prstGeom prst="rect">
              <a:avLst/>
            </a:prstGeom>
            <a:solidFill>
              <a:srgbClr val="FFFFCC"/>
            </a:solidFill>
            <a:ln w="12700">
              <a:solidFill>
                <a:schemeClr val="tx1"/>
              </a:solidFill>
              <a:miter lim="800000"/>
              <a:headEnd/>
              <a:tailEnd/>
            </a:ln>
          </p:spPr>
          <p:txBody>
            <a:bodyPr wrap="none" anchor="ctr"/>
            <a:lstStyle/>
            <a:p>
              <a:endParaRPr lang="en-GB"/>
            </a:p>
          </p:txBody>
        </p:sp>
        <p:sp>
          <p:nvSpPr>
            <p:cNvPr id="4121" name="Rectangle 36"/>
            <p:cNvSpPr>
              <a:spLocks noChangeArrowheads="1"/>
            </p:cNvSpPr>
            <p:nvPr/>
          </p:nvSpPr>
          <p:spPr bwMode="auto">
            <a:xfrm>
              <a:off x="3490" y="2535"/>
              <a:ext cx="538"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CC0000"/>
                  </a:solidFill>
                </a:rPr>
                <a:t>Snowball</a:t>
              </a:r>
            </a:p>
            <a:p>
              <a:pPr algn="ctr" eaLnBrk="0" hangingPunct="0"/>
              <a:r>
                <a:rPr lang="en-US" sz="2000">
                  <a:solidFill>
                    <a:srgbClr val="CC0000"/>
                  </a:solidFill>
                </a:rPr>
                <a:t>Sampling</a:t>
              </a:r>
            </a:p>
          </p:txBody>
        </p:sp>
        <p:grpSp>
          <p:nvGrpSpPr>
            <p:cNvPr id="4122" name="Group 104"/>
            <p:cNvGrpSpPr>
              <a:grpSpLocks/>
            </p:cNvGrpSpPr>
            <p:nvPr/>
          </p:nvGrpSpPr>
          <p:grpSpPr bwMode="auto">
            <a:xfrm>
              <a:off x="904" y="1918"/>
              <a:ext cx="4192" cy="1580"/>
              <a:chOff x="960" y="2063"/>
              <a:chExt cx="4192" cy="1580"/>
            </a:xfrm>
          </p:grpSpPr>
          <p:sp>
            <p:nvSpPr>
              <p:cNvPr id="4134" name="Line 37"/>
              <p:cNvSpPr>
                <a:spLocks noChangeShapeType="1"/>
              </p:cNvSpPr>
              <p:nvPr/>
            </p:nvSpPr>
            <p:spPr bwMode="auto">
              <a:xfrm>
                <a:off x="964" y="3407"/>
                <a:ext cx="418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35" name="Line 38"/>
              <p:cNvSpPr>
                <a:spLocks noChangeShapeType="1"/>
              </p:cNvSpPr>
              <p:nvPr/>
            </p:nvSpPr>
            <p:spPr bwMode="auto">
              <a:xfrm>
                <a:off x="960" y="3411"/>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36" name="Line 39"/>
              <p:cNvSpPr>
                <a:spLocks noChangeShapeType="1"/>
              </p:cNvSpPr>
              <p:nvPr/>
            </p:nvSpPr>
            <p:spPr bwMode="auto">
              <a:xfrm>
                <a:off x="4080" y="3411"/>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37" name="Line 40"/>
              <p:cNvSpPr>
                <a:spLocks noChangeShapeType="1"/>
              </p:cNvSpPr>
              <p:nvPr/>
            </p:nvSpPr>
            <p:spPr bwMode="auto">
              <a:xfrm>
                <a:off x="2000" y="3411"/>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38" name="Line 41"/>
              <p:cNvSpPr>
                <a:spLocks noChangeShapeType="1"/>
              </p:cNvSpPr>
              <p:nvPr/>
            </p:nvSpPr>
            <p:spPr bwMode="auto">
              <a:xfrm>
                <a:off x="3040" y="3411"/>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39" name="Line 50"/>
              <p:cNvSpPr>
                <a:spLocks noChangeShapeType="1"/>
              </p:cNvSpPr>
              <p:nvPr/>
            </p:nvSpPr>
            <p:spPr bwMode="auto">
              <a:xfrm>
                <a:off x="5152" y="3411"/>
                <a:ext cx="0" cy="23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40" name="Line 53"/>
              <p:cNvSpPr>
                <a:spLocks noChangeShapeType="1"/>
              </p:cNvSpPr>
              <p:nvPr/>
            </p:nvSpPr>
            <p:spPr bwMode="auto">
              <a:xfrm>
                <a:off x="4592" y="2063"/>
                <a:ext cx="16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41" name="Line 54"/>
              <p:cNvSpPr>
                <a:spLocks noChangeShapeType="1"/>
              </p:cNvSpPr>
              <p:nvPr/>
            </p:nvSpPr>
            <p:spPr bwMode="auto">
              <a:xfrm>
                <a:off x="4752" y="2067"/>
                <a:ext cx="0" cy="133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23" name="Rectangle 42"/>
            <p:cNvSpPr>
              <a:spLocks noChangeArrowheads="1"/>
            </p:cNvSpPr>
            <p:nvPr/>
          </p:nvSpPr>
          <p:spPr bwMode="auto">
            <a:xfrm>
              <a:off x="4504" y="3503"/>
              <a:ext cx="1140" cy="475"/>
            </a:xfrm>
            <a:prstGeom prst="rect">
              <a:avLst/>
            </a:prstGeom>
            <a:solidFill>
              <a:srgbClr val="FFFFCC"/>
            </a:solidFill>
            <a:ln w="12700">
              <a:solidFill>
                <a:schemeClr val="tx1"/>
              </a:solidFill>
              <a:miter lim="800000"/>
              <a:headEnd/>
              <a:tailEnd/>
            </a:ln>
          </p:spPr>
          <p:txBody>
            <a:bodyPr wrap="none" anchor="ctr"/>
            <a:lstStyle/>
            <a:p>
              <a:endParaRPr lang="en-GB"/>
            </a:p>
          </p:txBody>
        </p:sp>
        <p:sp>
          <p:nvSpPr>
            <p:cNvPr id="4124" name="Rectangle 48"/>
            <p:cNvSpPr>
              <a:spLocks noChangeArrowheads="1"/>
            </p:cNvSpPr>
            <p:nvPr/>
          </p:nvSpPr>
          <p:spPr bwMode="auto">
            <a:xfrm>
              <a:off x="3503" y="3506"/>
              <a:ext cx="942" cy="472"/>
            </a:xfrm>
            <a:prstGeom prst="rect">
              <a:avLst/>
            </a:prstGeom>
            <a:solidFill>
              <a:srgbClr val="FFFFCC"/>
            </a:solidFill>
            <a:ln w="12700">
              <a:solidFill>
                <a:schemeClr val="tx1"/>
              </a:solidFill>
              <a:miter lim="800000"/>
              <a:headEnd/>
              <a:tailEnd/>
            </a:ln>
          </p:spPr>
          <p:txBody>
            <a:bodyPr wrap="none" anchor="ctr"/>
            <a:lstStyle/>
            <a:p>
              <a:endParaRPr lang="en-GB"/>
            </a:p>
          </p:txBody>
        </p:sp>
        <p:sp>
          <p:nvSpPr>
            <p:cNvPr id="4125" name="Rectangle 46"/>
            <p:cNvSpPr>
              <a:spLocks noChangeArrowheads="1"/>
            </p:cNvSpPr>
            <p:nvPr/>
          </p:nvSpPr>
          <p:spPr bwMode="auto">
            <a:xfrm>
              <a:off x="2447" y="3506"/>
              <a:ext cx="1000" cy="472"/>
            </a:xfrm>
            <a:prstGeom prst="rect">
              <a:avLst/>
            </a:prstGeom>
            <a:solidFill>
              <a:srgbClr val="FFFFCC"/>
            </a:solidFill>
            <a:ln w="12700">
              <a:solidFill>
                <a:schemeClr val="tx1"/>
              </a:solidFill>
              <a:miter lim="800000"/>
              <a:headEnd/>
              <a:tailEnd/>
            </a:ln>
          </p:spPr>
          <p:txBody>
            <a:bodyPr wrap="none" anchor="ctr"/>
            <a:lstStyle/>
            <a:p>
              <a:endParaRPr lang="en-GB"/>
            </a:p>
          </p:txBody>
        </p:sp>
        <p:sp>
          <p:nvSpPr>
            <p:cNvPr id="4126" name="Rectangle 51"/>
            <p:cNvSpPr>
              <a:spLocks noChangeArrowheads="1"/>
            </p:cNvSpPr>
            <p:nvPr/>
          </p:nvSpPr>
          <p:spPr bwMode="auto">
            <a:xfrm>
              <a:off x="139" y="3508"/>
              <a:ext cx="1197" cy="472"/>
            </a:xfrm>
            <a:prstGeom prst="rect">
              <a:avLst/>
            </a:prstGeom>
            <a:solidFill>
              <a:srgbClr val="FFFFCC"/>
            </a:solidFill>
            <a:ln w="12700">
              <a:solidFill>
                <a:schemeClr val="tx1"/>
              </a:solidFill>
              <a:miter lim="800000"/>
              <a:headEnd/>
              <a:tailEnd/>
            </a:ln>
          </p:spPr>
          <p:txBody>
            <a:bodyPr wrap="none" anchor="ctr"/>
            <a:lstStyle/>
            <a:p>
              <a:endParaRPr lang="en-GB"/>
            </a:p>
          </p:txBody>
        </p:sp>
        <p:sp>
          <p:nvSpPr>
            <p:cNvPr id="4127" name="Rectangle 44"/>
            <p:cNvSpPr>
              <a:spLocks noChangeArrowheads="1"/>
            </p:cNvSpPr>
            <p:nvPr/>
          </p:nvSpPr>
          <p:spPr bwMode="auto">
            <a:xfrm>
              <a:off x="1388" y="3506"/>
              <a:ext cx="1000" cy="472"/>
            </a:xfrm>
            <a:prstGeom prst="rect">
              <a:avLst/>
            </a:prstGeom>
            <a:solidFill>
              <a:srgbClr val="FFFFCC"/>
            </a:solidFill>
            <a:ln w="12700">
              <a:solidFill>
                <a:schemeClr val="tx1"/>
              </a:solidFill>
              <a:miter lim="800000"/>
              <a:headEnd/>
              <a:tailEnd/>
            </a:ln>
          </p:spPr>
          <p:txBody>
            <a:bodyPr wrap="none" anchor="ctr"/>
            <a:lstStyle/>
            <a:p>
              <a:endParaRPr lang="en-GB"/>
            </a:p>
          </p:txBody>
        </p:sp>
        <p:sp>
          <p:nvSpPr>
            <p:cNvPr id="4128" name="Rectangle 45"/>
            <p:cNvSpPr>
              <a:spLocks noChangeArrowheads="1"/>
            </p:cNvSpPr>
            <p:nvPr/>
          </p:nvSpPr>
          <p:spPr bwMode="auto">
            <a:xfrm>
              <a:off x="1576" y="3543"/>
              <a:ext cx="615"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CC0000"/>
                  </a:solidFill>
                </a:rPr>
                <a:t>Systematic</a:t>
              </a:r>
            </a:p>
            <a:p>
              <a:pPr algn="ctr" eaLnBrk="0" hangingPunct="0"/>
              <a:r>
                <a:rPr lang="en-US" sz="2000">
                  <a:solidFill>
                    <a:srgbClr val="CC0000"/>
                  </a:solidFill>
                </a:rPr>
                <a:t>Sampling</a:t>
              </a:r>
            </a:p>
          </p:txBody>
        </p:sp>
        <p:sp>
          <p:nvSpPr>
            <p:cNvPr id="4129" name="Rectangle 47"/>
            <p:cNvSpPr>
              <a:spLocks noChangeArrowheads="1"/>
            </p:cNvSpPr>
            <p:nvPr/>
          </p:nvSpPr>
          <p:spPr bwMode="auto">
            <a:xfrm>
              <a:off x="2670" y="3543"/>
              <a:ext cx="539"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CC0000"/>
                  </a:solidFill>
                </a:rPr>
                <a:t>Stratified</a:t>
              </a:r>
            </a:p>
            <a:p>
              <a:pPr algn="ctr" eaLnBrk="0" hangingPunct="0"/>
              <a:r>
                <a:rPr lang="en-US" sz="2000">
                  <a:solidFill>
                    <a:srgbClr val="CC0000"/>
                  </a:solidFill>
                </a:rPr>
                <a:t>Sampling</a:t>
              </a:r>
            </a:p>
          </p:txBody>
        </p:sp>
        <p:sp>
          <p:nvSpPr>
            <p:cNvPr id="4130" name="Rectangle 49"/>
            <p:cNvSpPr>
              <a:spLocks noChangeArrowheads="1"/>
            </p:cNvSpPr>
            <p:nvPr/>
          </p:nvSpPr>
          <p:spPr bwMode="auto">
            <a:xfrm>
              <a:off x="3726" y="3543"/>
              <a:ext cx="538"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CC0000"/>
                  </a:solidFill>
                </a:rPr>
                <a:t>Cluster</a:t>
              </a:r>
            </a:p>
            <a:p>
              <a:pPr algn="ctr" eaLnBrk="0" hangingPunct="0"/>
              <a:r>
                <a:rPr lang="en-US" sz="2000">
                  <a:solidFill>
                    <a:srgbClr val="CC0000"/>
                  </a:solidFill>
                </a:rPr>
                <a:t>Sampling</a:t>
              </a:r>
            </a:p>
          </p:txBody>
        </p:sp>
        <p:sp>
          <p:nvSpPr>
            <p:cNvPr id="4131" name="Rectangle 52"/>
            <p:cNvSpPr>
              <a:spLocks noChangeArrowheads="1"/>
            </p:cNvSpPr>
            <p:nvPr/>
          </p:nvSpPr>
          <p:spPr bwMode="auto">
            <a:xfrm>
              <a:off x="4621" y="3503"/>
              <a:ext cx="880"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000000"/>
                  </a:solidFill>
                </a:rPr>
                <a:t> </a:t>
              </a:r>
              <a:r>
                <a:rPr lang="en-US" sz="2000">
                  <a:solidFill>
                    <a:srgbClr val="CC0000"/>
                  </a:solidFill>
                </a:rPr>
                <a:t>Other Sampling</a:t>
              </a:r>
            </a:p>
            <a:p>
              <a:pPr algn="ctr" eaLnBrk="0" hangingPunct="0"/>
              <a:r>
                <a:rPr lang="en-US" sz="2000">
                  <a:solidFill>
                    <a:srgbClr val="CC0000"/>
                  </a:solidFill>
                </a:rPr>
                <a:t>Techniques</a:t>
              </a:r>
            </a:p>
          </p:txBody>
        </p:sp>
        <p:sp>
          <p:nvSpPr>
            <p:cNvPr id="4132" name="Rectangle 55"/>
            <p:cNvSpPr>
              <a:spLocks noChangeArrowheads="1"/>
            </p:cNvSpPr>
            <p:nvPr/>
          </p:nvSpPr>
          <p:spPr bwMode="auto">
            <a:xfrm>
              <a:off x="88" y="3503"/>
              <a:ext cx="129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ctr" eaLnBrk="0" hangingPunct="0"/>
              <a:r>
                <a:rPr lang="en-US" sz="2000">
                  <a:solidFill>
                    <a:srgbClr val="000000"/>
                  </a:solidFill>
                </a:rPr>
                <a:t> </a:t>
              </a:r>
              <a:r>
                <a:rPr lang="en-US" sz="2000">
                  <a:solidFill>
                    <a:srgbClr val="CC0000"/>
                  </a:solidFill>
                </a:rPr>
                <a:t>Simple Random</a:t>
              </a:r>
            </a:p>
            <a:p>
              <a:pPr algn="ctr" eaLnBrk="0" hangingPunct="0"/>
              <a:r>
                <a:rPr lang="en-US" sz="2000">
                  <a:solidFill>
                    <a:srgbClr val="CC0000"/>
                  </a:solidFill>
                </a:rPr>
                <a:t>Sampling</a:t>
              </a:r>
            </a:p>
          </p:txBody>
        </p:sp>
        <p:sp>
          <p:nvSpPr>
            <p:cNvPr id="4133" name="Rectangle 108"/>
            <p:cNvSpPr>
              <a:spLocks noChangeArrowheads="1"/>
            </p:cNvSpPr>
            <p:nvPr/>
          </p:nvSpPr>
          <p:spPr bwMode="auto">
            <a:xfrm>
              <a:off x="720" y="816"/>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eaLnBrk="0" hangingPunct="0"/>
              <a:r>
                <a:rPr lang="en-US" sz="2000"/>
                <a:t>Fig. 11.2</a:t>
              </a:r>
            </a:p>
          </p:txBody>
        </p:sp>
      </p:grpSp>
    </p:spTree>
    <p:extLst>
      <p:ext uri="{BB962C8B-B14F-4D97-AF65-F5344CB8AC3E}">
        <p14:creationId xmlns:p14="http://schemas.microsoft.com/office/powerpoint/2010/main" val="40994868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5170"/>
                                        </p:tgtEl>
                                        <p:attrNameLst>
                                          <p:attrName>style.visibility</p:attrName>
                                        </p:attrNameLst>
                                      </p:cBhvr>
                                      <p:to>
                                        <p:strVal val="visible"/>
                                      </p:to>
                                    </p:set>
                                    <p:anim calcmode="lin" valueType="num">
                                      <p:cBhvr additive="base">
                                        <p:cTn id="7" dur="500" fill="hold"/>
                                        <p:tgtEl>
                                          <p:spTgt spid="135170"/>
                                        </p:tgtEl>
                                        <p:attrNameLst>
                                          <p:attrName>ppt_x</p:attrName>
                                        </p:attrNameLst>
                                      </p:cBhvr>
                                      <p:tavLst>
                                        <p:tav tm="0">
                                          <p:val>
                                            <p:strVal val="0-#ppt_w/2"/>
                                          </p:val>
                                        </p:tav>
                                        <p:tav tm="100000">
                                          <p:val>
                                            <p:strVal val="#ppt_x"/>
                                          </p:val>
                                        </p:tav>
                                      </p:tavLst>
                                    </p:anim>
                                    <p:anim calcmode="lin" valueType="num">
                                      <p:cBhvr additive="base">
                                        <p:cTn id="8" dur="500" fill="hold"/>
                                        <p:tgtEl>
                                          <p:spTgt spid="1351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B42E975-E42D-4D2E-B8CA-CE60E4FF7994}" type="datetime1">
              <a:rPr lang="en-US" altLang="en-US" sz="1000" smtClean="0"/>
              <a:t>11/4/2022</a:t>
            </a:fld>
            <a:endParaRPr lang="en-US" altLang="en-US" sz="1000"/>
          </a:p>
        </p:txBody>
      </p:sp>
      <p:sp>
        <p:nvSpPr>
          <p:cNvPr id="3482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61215E4-8F99-42F9-816E-45FAA3617C4D}" type="slidenum">
              <a:rPr lang="en-US" altLang="en-US" sz="1000"/>
              <a:pPr>
                <a:spcBef>
                  <a:spcPct val="0"/>
                </a:spcBef>
                <a:buFontTx/>
                <a:buNone/>
              </a:pPr>
              <a:t>29</a:t>
            </a:fld>
            <a:endParaRPr lang="en-US" altLang="en-US" sz="1000"/>
          </a:p>
        </p:txBody>
      </p:sp>
      <p:sp>
        <p:nvSpPr>
          <p:cNvPr id="34821" name="Rectangle 2"/>
          <p:cNvSpPr>
            <a:spLocks noGrp="1" noChangeArrowheads="1"/>
          </p:cNvSpPr>
          <p:nvPr>
            <p:ph type="title"/>
          </p:nvPr>
        </p:nvSpPr>
        <p:spPr>
          <a:xfrm>
            <a:off x="1981200" y="381000"/>
            <a:ext cx="8229600" cy="1143000"/>
          </a:xfrm>
        </p:spPr>
        <p:txBody>
          <a:bodyPr/>
          <a:lstStyle/>
          <a:p>
            <a:pPr eaLnBrk="1" hangingPunct="1"/>
            <a:r>
              <a:rPr lang="en-US" altLang="en-US" dirty="0" smtClean="0">
                <a:latin typeface="Baskerville Old Face" panose="02020602080505020303" pitchFamily="18" charset="0"/>
              </a:rPr>
              <a:t>Probability Sampling (1)</a:t>
            </a:r>
          </a:p>
        </p:txBody>
      </p:sp>
      <p:sp>
        <p:nvSpPr>
          <p:cNvPr id="34822"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Simple Random Sampling – This is a technique which ensures that each element in the population has an equal chance of being selected for the sample</a:t>
            </a:r>
          </a:p>
          <a:p>
            <a:pPr eaLnBrk="1" hangingPunct="1">
              <a:lnSpc>
                <a:spcPct val="90000"/>
              </a:lnSpc>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Example: Choosing raffle tickets from a drum, computer-generated selections, random-digit telephone dialing</a:t>
            </a:r>
          </a:p>
          <a:p>
            <a:pPr lvl="1" eaLnBrk="1" hangingPunct="1">
              <a:lnSpc>
                <a:spcPct val="90000"/>
              </a:lnSpc>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The major advantage of simple random sampling is its simplicity</a:t>
            </a:r>
          </a:p>
        </p:txBody>
      </p:sp>
    </p:spTree>
    <p:extLst>
      <p:ext uri="{BB962C8B-B14F-4D97-AF65-F5344CB8AC3E}">
        <p14:creationId xmlns:p14="http://schemas.microsoft.com/office/powerpoint/2010/main" val="739255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30EBFBB-4004-4A22-8450-F19F4103CBF2}" type="datetime1">
              <a:rPr lang="en-US" altLang="en-US" sz="1000" smtClean="0"/>
              <a:t>11/4/2022</a:t>
            </a:fld>
            <a:endParaRPr lang="en-US" altLang="en-US" sz="1000"/>
          </a:p>
        </p:txBody>
      </p:sp>
      <p:sp>
        <p:nvSpPr>
          <p:cNvPr id="4100"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08007E3-74AE-4EA1-94EF-64C7B6C62B1D}" type="slidenum">
              <a:rPr lang="en-US" altLang="en-US" sz="1000"/>
              <a:pPr>
                <a:spcBef>
                  <a:spcPct val="0"/>
                </a:spcBef>
                <a:buFontTx/>
                <a:buNone/>
              </a:pPr>
              <a:t>3</a:t>
            </a:fld>
            <a:endParaRPr lang="en-US" altLang="en-US" sz="1000"/>
          </a:p>
        </p:txBody>
      </p:sp>
      <p:sp>
        <p:nvSpPr>
          <p:cNvPr id="4101" name="Rectangle 2"/>
          <p:cNvSpPr>
            <a:spLocks noGrp="1" noChangeArrowheads="1"/>
          </p:cNvSpPr>
          <p:nvPr>
            <p:ph type="title"/>
          </p:nvPr>
        </p:nvSpPr>
        <p:spPr/>
        <p:txBody>
          <a:bodyPr/>
          <a:lstStyle/>
          <a:p>
            <a:pPr eaLnBrk="1" hangingPunct="1"/>
            <a:r>
              <a:rPr lang="en-US" altLang="en-US" dirty="0" smtClean="0">
                <a:latin typeface="Baskerville Old Face" panose="02020602080505020303" pitchFamily="18" charset="0"/>
              </a:rPr>
              <a:t>Sampling</a:t>
            </a:r>
          </a:p>
        </p:txBody>
      </p:sp>
      <p:sp>
        <p:nvSpPr>
          <p:cNvPr id="4102" name="Oval 4"/>
          <p:cNvSpPr>
            <a:spLocks noChangeArrowheads="1"/>
          </p:cNvSpPr>
          <p:nvPr/>
        </p:nvSpPr>
        <p:spPr bwMode="auto">
          <a:xfrm>
            <a:off x="1676400" y="1371600"/>
            <a:ext cx="4648200" cy="4648200"/>
          </a:xfrm>
          <a:prstGeom prst="ellipse">
            <a:avLst/>
          </a:prstGeom>
          <a:gradFill rotWithShape="1">
            <a:gsLst>
              <a:gs pos="0">
                <a:srgbClr val="76554C"/>
              </a:gs>
              <a:gs pos="50000">
                <a:srgbClr val="FEB7A4"/>
              </a:gs>
              <a:gs pos="100000">
                <a:srgbClr val="76554C"/>
              </a:gs>
            </a:gsLst>
            <a:lin ang="5400000" scaled="1"/>
          </a:gradFill>
          <a:ln w="9525">
            <a:solidFill>
              <a:schemeClr val="tx1"/>
            </a:solidFill>
            <a:round/>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chemeClr val="bg1"/>
                </a:solidFill>
              </a:rPr>
              <a:t>Population</a:t>
            </a:r>
          </a:p>
          <a:p>
            <a:pPr algn="ctr" eaLnBrk="1" hangingPunct="1">
              <a:spcBef>
                <a:spcPct val="0"/>
              </a:spcBef>
              <a:buFontTx/>
              <a:buNone/>
            </a:pPr>
            <a:endParaRPr lang="en-US" altLang="en-US" sz="1900"/>
          </a:p>
          <a:p>
            <a:pPr algn="ctr" eaLnBrk="1" hangingPunct="1">
              <a:spcBef>
                <a:spcPct val="0"/>
              </a:spcBef>
              <a:buFontTx/>
              <a:buNone/>
            </a:pPr>
            <a:endParaRPr lang="en-US" altLang="en-US" sz="1900"/>
          </a:p>
          <a:p>
            <a:pPr algn="ctr" eaLnBrk="1" hangingPunct="1">
              <a:spcBef>
                <a:spcPct val="0"/>
              </a:spcBef>
              <a:buFontTx/>
              <a:buNone/>
            </a:pPr>
            <a:endParaRPr lang="en-US" altLang="en-US" sz="1900"/>
          </a:p>
          <a:p>
            <a:pPr algn="ctr" eaLnBrk="1" hangingPunct="1">
              <a:spcBef>
                <a:spcPct val="0"/>
              </a:spcBef>
              <a:buFontTx/>
              <a:buNone/>
            </a:pPr>
            <a:endParaRPr lang="en-US" altLang="en-US" sz="1900"/>
          </a:p>
          <a:p>
            <a:pPr algn="ctr" eaLnBrk="1" hangingPunct="1">
              <a:spcBef>
                <a:spcPct val="0"/>
              </a:spcBef>
              <a:buFontTx/>
              <a:buNone/>
            </a:pPr>
            <a:endParaRPr lang="en-US" altLang="en-US" sz="1900"/>
          </a:p>
          <a:p>
            <a:pPr algn="ctr" eaLnBrk="1" hangingPunct="1">
              <a:spcBef>
                <a:spcPct val="0"/>
              </a:spcBef>
              <a:buFontTx/>
              <a:buNone/>
            </a:pPr>
            <a:endParaRPr lang="en-US" altLang="en-US" sz="1900"/>
          </a:p>
          <a:p>
            <a:pPr algn="ctr" eaLnBrk="1" hangingPunct="1">
              <a:spcBef>
                <a:spcPct val="0"/>
              </a:spcBef>
              <a:buFontTx/>
              <a:buNone/>
            </a:pPr>
            <a:endParaRPr lang="en-US" altLang="en-US" sz="1900"/>
          </a:p>
          <a:p>
            <a:pPr algn="ctr" eaLnBrk="1" hangingPunct="1">
              <a:spcBef>
                <a:spcPct val="0"/>
              </a:spcBef>
              <a:buFontTx/>
              <a:buNone/>
            </a:pPr>
            <a:endParaRPr lang="en-US" altLang="en-US" sz="1900"/>
          </a:p>
        </p:txBody>
      </p:sp>
      <p:sp>
        <p:nvSpPr>
          <p:cNvPr id="4103" name="Oval 5"/>
          <p:cNvSpPr>
            <a:spLocks noChangeArrowheads="1"/>
          </p:cNvSpPr>
          <p:nvPr/>
        </p:nvSpPr>
        <p:spPr bwMode="auto">
          <a:xfrm>
            <a:off x="2743200" y="3657600"/>
            <a:ext cx="1066800" cy="1066800"/>
          </a:xfrm>
          <a:prstGeom prst="ellipse">
            <a:avLst/>
          </a:prstGeom>
          <a:solidFill>
            <a:srgbClr val="F7F237"/>
          </a:solidFill>
          <a:ln w="9525">
            <a:solidFill>
              <a:schemeClr val="tx1"/>
            </a:solidFill>
            <a:round/>
            <a:headEnd/>
            <a:tailEnd/>
          </a:ln>
          <a:effectLst>
            <a:outerShdw dist="63500" dir="3187806"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900"/>
              <a:t>Sample</a:t>
            </a:r>
          </a:p>
        </p:txBody>
      </p:sp>
      <p:sp>
        <p:nvSpPr>
          <p:cNvPr id="4104" name="Text Box 6"/>
          <p:cNvSpPr txBox="1">
            <a:spLocks noChangeArrowheads="1"/>
          </p:cNvSpPr>
          <p:nvPr/>
        </p:nvSpPr>
        <p:spPr bwMode="auto">
          <a:xfrm>
            <a:off x="6477001" y="449519"/>
            <a:ext cx="4876799"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400" dirty="0">
                <a:latin typeface="Times New Roman" panose="02020603050405020304" pitchFamily="18" charset="0"/>
                <a:cs typeface="Times New Roman" panose="02020603050405020304" pitchFamily="18" charset="0"/>
              </a:rPr>
              <a:t>A sample is a subset of </a:t>
            </a:r>
            <a:r>
              <a:rPr lang="en-US" altLang="en-US" sz="2400" dirty="0" smtClean="0">
                <a:latin typeface="Times New Roman" panose="02020603050405020304" pitchFamily="18" charset="0"/>
                <a:cs typeface="Times New Roman" panose="02020603050405020304" pitchFamily="18" charset="0"/>
              </a:rPr>
              <a:t>a larger </a:t>
            </a:r>
            <a:r>
              <a:rPr lang="en-US" altLang="en-US" sz="2400" dirty="0">
                <a:latin typeface="Times New Roman" panose="02020603050405020304" pitchFamily="18" charset="0"/>
                <a:cs typeface="Times New Roman" panose="02020603050405020304" pitchFamily="18" charset="0"/>
              </a:rPr>
              <a:t>population of </a:t>
            </a:r>
            <a:r>
              <a:rPr lang="en-US" altLang="en-US" sz="2400" dirty="0" smtClean="0">
                <a:latin typeface="Times New Roman" panose="02020603050405020304" pitchFamily="18" charset="0"/>
                <a:cs typeface="Times New Roman" panose="02020603050405020304" pitchFamily="18" charset="0"/>
              </a:rPr>
              <a:t>objects individuals</a:t>
            </a:r>
            <a:r>
              <a:rPr lang="en-US" altLang="en-US" sz="2400" dirty="0">
                <a:latin typeface="Times New Roman" panose="02020603050405020304" pitchFamily="18" charset="0"/>
                <a:cs typeface="Times New Roman" panose="02020603050405020304" pitchFamily="18" charset="0"/>
              </a:rPr>
              <a:t>, households</a:t>
            </a:r>
            <a:r>
              <a:rPr lang="en-US" altLang="en-US" sz="2400" dirty="0" smtClean="0">
                <a:latin typeface="Times New Roman" panose="02020603050405020304" pitchFamily="18" charset="0"/>
                <a:cs typeface="Times New Roman" panose="02020603050405020304" pitchFamily="18" charset="0"/>
              </a:rPr>
              <a:t>, businesses</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organizations and </a:t>
            </a:r>
            <a:r>
              <a:rPr lang="en-US" altLang="en-US" sz="2400" dirty="0">
                <a:latin typeface="Times New Roman" panose="02020603050405020304" pitchFamily="18" charset="0"/>
                <a:cs typeface="Times New Roman" panose="02020603050405020304" pitchFamily="18" charset="0"/>
              </a:rPr>
              <a:t>so forth.</a:t>
            </a:r>
          </a:p>
          <a:p>
            <a:pPr algn="just" eaLnBrk="1" hangingPunct="1">
              <a:spcBef>
                <a:spcPct val="0"/>
              </a:spcBef>
              <a:buFontTx/>
              <a:buNone/>
            </a:pPr>
            <a:endParaRPr lang="en-US" altLang="en-US" sz="2400" dirty="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dirty="0">
                <a:latin typeface="Times New Roman" panose="02020603050405020304" pitchFamily="18" charset="0"/>
                <a:cs typeface="Times New Roman" panose="02020603050405020304" pitchFamily="18" charset="0"/>
              </a:rPr>
              <a:t>Sampling enables </a:t>
            </a:r>
            <a:r>
              <a:rPr lang="en-US" altLang="en-US" sz="2400" dirty="0" smtClean="0">
                <a:latin typeface="Times New Roman" panose="02020603050405020304" pitchFamily="18" charset="0"/>
                <a:cs typeface="Times New Roman" panose="02020603050405020304" pitchFamily="18" charset="0"/>
              </a:rPr>
              <a:t>researchers to </a:t>
            </a:r>
            <a:r>
              <a:rPr lang="en-US" altLang="en-US" sz="2400" dirty="0">
                <a:latin typeface="Times New Roman" panose="02020603050405020304" pitchFamily="18" charset="0"/>
                <a:cs typeface="Times New Roman" panose="02020603050405020304" pitchFamily="18" charset="0"/>
              </a:rPr>
              <a:t>make estimates of some </a:t>
            </a:r>
            <a:r>
              <a:rPr lang="en-US" altLang="en-US" sz="2400" dirty="0" smtClean="0">
                <a:latin typeface="Times New Roman" panose="02020603050405020304" pitchFamily="18" charset="0"/>
                <a:cs typeface="Times New Roman" panose="02020603050405020304" pitchFamily="18" charset="0"/>
              </a:rPr>
              <a:t> unknown </a:t>
            </a:r>
            <a:r>
              <a:rPr lang="en-US" altLang="en-US" sz="2400" dirty="0">
                <a:latin typeface="Times New Roman" panose="02020603050405020304" pitchFamily="18" charset="0"/>
                <a:cs typeface="Times New Roman" panose="02020603050405020304" pitchFamily="18" charset="0"/>
              </a:rPr>
              <a:t>characteristics of </a:t>
            </a:r>
            <a:r>
              <a:rPr lang="en-US" altLang="en-US" sz="2400" dirty="0" smtClean="0">
                <a:latin typeface="Times New Roman" panose="02020603050405020304" pitchFamily="18" charset="0"/>
                <a:cs typeface="Times New Roman" panose="02020603050405020304" pitchFamily="18" charset="0"/>
              </a:rPr>
              <a:t> the </a:t>
            </a:r>
            <a:r>
              <a:rPr lang="en-US" altLang="en-US" sz="2400" dirty="0">
                <a:latin typeface="Times New Roman" panose="02020603050405020304" pitchFamily="18" charset="0"/>
                <a:cs typeface="Times New Roman" panose="02020603050405020304" pitchFamily="18" charset="0"/>
              </a:rPr>
              <a:t>population in </a:t>
            </a:r>
            <a:r>
              <a:rPr lang="en-US" altLang="en-US" sz="2400" dirty="0" smtClean="0">
                <a:latin typeface="Times New Roman" panose="02020603050405020304" pitchFamily="18" charset="0"/>
                <a:cs typeface="Times New Roman" panose="02020603050405020304" pitchFamily="18" charset="0"/>
              </a:rPr>
              <a:t>question.</a:t>
            </a:r>
            <a:endParaRPr lang="en-US" altLang="en-US" sz="24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en-US" sz="2400" dirty="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dirty="0">
                <a:latin typeface="Times New Roman" panose="02020603050405020304" pitchFamily="18" charset="0"/>
                <a:cs typeface="Times New Roman" panose="02020603050405020304" pitchFamily="18" charset="0"/>
              </a:rPr>
              <a:t>A finite group is called </a:t>
            </a:r>
            <a:r>
              <a:rPr lang="en-US" altLang="en-US" sz="2400" dirty="0" smtClean="0">
                <a:latin typeface="Times New Roman" panose="02020603050405020304" pitchFamily="18" charset="0"/>
                <a:cs typeface="Times New Roman" panose="02020603050405020304" pitchFamily="18" charset="0"/>
              </a:rPr>
              <a:t>population whereas </a:t>
            </a:r>
            <a:r>
              <a:rPr lang="en-US" altLang="en-US" sz="2400" dirty="0">
                <a:latin typeface="Times New Roman" panose="02020603050405020304" pitchFamily="18" charset="0"/>
                <a:cs typeface="Times New Roman" panose="02020603050405020304" pitchFamily="18" charset="0"/>
              </a:rPr>
              <a:t>a non-finite (infinite) </a:t>
            </a:r>
            <a:r>
              <a:rPr lang="en-US" altLang="en-US" sz="2400" dirty="0" smtClean="0">
                <a:latin typeface="Times New Roman" panose="02020603050405020304" pitchFamily="18" charset="0"/>
                <a:cs typeface="Times New Roman" panose="02020603050405020304" pitchFamily="18" charset="0"/>
              </a:rPr>
              <a:t> group </a:t>
            </a:r>
            <a:r>
              <a:rPr lang="en-US" altLang="en-US" sz="2400" dirty="0">
                <a:latin typeface="Times New Roman" panose="02020603050405020304" pitchFamily="18" charset="0"/>
                <a:cs typeface="Times New Roman" panose="02020603050405020304" pitchFamily="18" charset="0"/>
              </a:rPr>
              <a:t>is called universe</a:t>
            </a:r>
          </a:p>
          <a:p>
            <a:pPr algn="just" eaLnBrk="1" hangingPunct="1">
              <a:spcBef>
                <a:spcPct val="0"/>
              </a:spcBef>
              <a:buFontTx/>
              <a:buNone/>
            </a:pPr>
            <a:endParaRPr lang="en-US" altLang="en-US" sz="2400" dirty="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dirty="0">
                <a:latin typeface="Times New Roman" panose="02020603050405020304" pitchFamily="18" charset="0"/>
                <a:cs typeface="Times New Roman" panose="02020603050405020304" pitchFamily="18" charset="0"/>
              </a:rPr>
              <a:t>A census is a investigation of </a:t>
            </a:r>
            <a:r>
              <a:rPr lang="en-US" altLang="en-US" sz="2400" dirty="0" smtClean="0">
                <a:latin typeface="Times New Roman" panose="02020603050405020304" pitchFamily="18" charset="0"/>
                <a:cs typeface="Times New Roman" panose="02020603050405020304" pitchFamily="18" charset="0"/>
              </a:rPr>
              <a:t>all the </a:t>
            </a:r>
            <a:r>
              <a:rPr lang="en-US" altLang="en-US" sz="2400" dirty="0">
                <a:latin typeface="Times New Roman" panose="02020603050405020304" pitchFamily="18" charset="0"/>
                <a:cs typeface="Times New Roman" panose="02020603050405020304" pitchFamily="18" charset="0"/>
              </a:rPr>
              <a:t>individual elements of a </a:t>
            </a:r>
            <a:r>
              <a:rPr lang="en-US" altLang="en-US" sz="2400" dirty="0" smtClean="0">
                <a:latin typeface="Times New Roman" panose="02020603050405020304" pitchFamily="18" charset="0"/>
                <a:cs typeface="Times New Roman" panose="02020603050405020304" pitchFamily="18" charset="0"/>
              </a:rPr>
              <a:t> population </a:t>
            </a:r>
            <a:endParaRPr lang="en-US" altLang="en-US" sz="24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444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mtClean="0"/>
              <a:t>Simple random sampling</a:t>
            </a:r>
          </a:p>
        </p:txBody>
      </p:sp>
      <p:sp>
        <p:nvSpPr>
          <p:cNvPr id="35843" name="Content Placeholder 2"/>
          <p:cNvSpPr>
            <a:spLocks noGrp="1"/>
          </p:cNvSpPr>
          <p:nvPr>
            <p:ph idx="1"/>
          </p:nvPr>
        </p:nvSpPr>
        <p:spPr/>
        <p:txBody>
          <a:bodyPr/>
          <a:lstStyle/>
          <a:p>
            <a:pPr eaLnBrk="1" hangingPunct="1"/>
            <a:r>
              <a:rPr lang="en-US" altLang="en-US" smtClean="0"/>
              <a:t>Number each of the cases in your sampling frame with a unique number.</a:t>
            </a:r>
          </a:p>
          <a:p>
            <a:pPr eaLnBrk="1" hangingPunct="1"/>
            <a:r>
              <a:rPr lang="en-US" altLang="en-US" smtClean="0"/>
              <a:t>Select cases using random numbers until, actual sample size is reached. </a:t>
            </a:r>
          </a:p>
          <a:p>
            <a:pPr eaLnBrk="1" hangingPunct="1"/>
            <a:r>
              <a:rPr lang="en-US" altLang="en-US" smtClean="0"/>
              <a:t>Computer aided telephone interviewing (CATI) software</a:t>
            </a:r>
          </a:p>
        </p:txBody>
      </p:sp>
      <p:sp>
        <p:nvSpPr>
          <p:cNvPr id="2" name="Date Placeholder 1"/>
          <p:cNvSpPr>
            <a:spLocks noGrp="1"/>
          </p:cNvSpPr>
          <p:nvPr>
            <p:ph type="dt" sz="half" idx="10"/>
          </p:nvPr>
        </p:nvSpPr>
        <p:spPr/>
        <p:txBody>
          <a:bodyPr/>
          <a:lstStyle/>
          <a:p>
            <a:fld id="{4F5E2337-7A23-4CB1-B7E0-C5A26DB6A0A0}" type="datetime1">
              <a:rPr lang="en-US" smtClean="0"/>
              <a:t>11/4/2022</a:t>
            </a:fld>
            <a:endParaRPr lang="en-AU"/>
          </a:p>
        </p:txBody>
      </p:sp>
      <p:sp>
        <p:nvSpPr>
          <p:cNvPr id="3" name="Slide Number Placeholder 2"/>
          <p:cNvSpPr>
            <a:spLocks noGrp="1"/>
          </p:cNvSpPr>
          <p:nvPr>
            <p:ph type="sldNum" sz="quarter" idx="12"/>
          </p:nvPr>
        </p:nvSpPr>
        <p:spPr/>
        <p:txBody>
          <a:bodyPr/>
          <a:lstStyle/>
          <a:p>
            <a:fld id="{773B790C-5F71-4B39-B58B-92FFEFE1F575}" type="slidenum">
              <a:rPr lang="en-AU" smtClean="0"/>
              <a:t>30</a:t>
            </a:fld>
            <a:endParaRPr lang="en-AU"/>
          </a:p>
        </p:txBody>
      </p:sp>
    </p:spTree>
    <p:extLst>
      <p:ext uri="{BB962C8B-B14F-4D97-AF65-F5344CB8AC3E}">
        <p14:creationId xmlns:p14="http://schemas.microsoft.com/office/powerpoint/2010/main" val="904411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p:cNvSpPr>
            <a:spLocks noGrp="1" noChangeArrowheads="1"/>
          </p:cNvSpPr>
          <p:nvPr>
            <p:ph type="title"/>
          </p:nvPr>
        </p:nvSpPr>
        <p:spPr/>
        <p:txBody>
          <a:bodyPr/>
          <a:lstStyle/>
          <a:p>
            <a:pPr eaLnBrk="1" hangingPunct="1"/>
            <a:r>
              <a:rPr lang="en-US" altLang="en-US" smtClean="0"/>
              <a:t>Simple Random</a:t>
            </a:r>
          </a:p>
        </p:txBody>
      </p:sp>
      <p:sp>
        <p:nvSpPr>
          <p:cNvPr id="209925" name="Rectangle 5"/>
          <p:cNvSpPr>
            <a:spLocks noGrp="1" noChangeArrowheads="1"/>
          </p:cNvSpPr>
          <p:nvPr>
            <p:ph type="body" sz="half" idx="1"/>
          </p:nvPr>
        </p:nvSpPr>
        <p:spPr>
          <a:solidFill>
            <a:srgbClr val="FFDD99"/>
          </a:solidFill>
        </p:spPr>
        <p:txBody>
          <a:bodyPr/>
          <a:lstStyle/>
          <a:p>
            <a:pPr eaLnBrk="1" hangingPunct="1">
              <a:buFontTx/>
              <a:buNone/>
            </a:pPr>
            <a:r>
              <a:rPr lang="en-US" altLang="en-US" b="1">
                <a:solidFill>
                  <a:srgbClr val="CC0000"/>
                </a:solidFill>
              </a:rPr>
              <a:t>Advantages</a:t>
            </a:r>
          </a:p>
          <a:p>
            <a:pPr eaLnBrk="1" hangingPunct="1"/>
            <a:r>
              <a:rPr lang="en-US" altLang="en-US"/>
              <a:t>Easy to implement with random dialing</a:t>
            </a:r>
          </a:p>
          <a:p>
            <a:pPr eaLnBrk="1" hangingPunct="1"/>
            <a:endParaRPr lang="en-US" altLang="en-US"/>
          </a:p>
        </p:txBody>
      </p:sp>
      <p:sp>
        <p:nvSpPr>
          <p:cNvPr id="209926" name="Rectangle 6"/>
          <p:cNvSpPr>
            <a:spLocks noGrp="1" noChangeArrowheads="1"/>
          </p:cNvSpPr>
          <p:nvPr>
            <p:ph type="body" sz="half" idx="2"/>
          </p:nvPr>
        </p:nvSpPr>
        <p:spPr>
          <a:solidFill>
            <a:srgbClr val="FFDD99"/>
          </a:solidFill>
        </p:spPr>
        <p:txBody>
          <a:bodyPr/>
          <a:lstStyle/>
          <a:p>
            <a:pPr eaLnBrk="1" hangingPunct="1">
              <a:buFontTx/>
              <a:buNone/>
            </a:pPr>
            <a:r>
              <a:rPr lang="en-US" altLang="en-US" b="1">
                <a:solidFill>
                  <a:srgbClr val="CC0000"/>
                </a:solidFill>
              </a:rPr>
              <a:t>Disadvantages</a:t>
            </a:r>
          </a:p>
          <a:p>
            <a:pPr eaLnBrk="1" hangingPunct="1"/>
            <a:r>
              <a:rPr lang="en-US" altLang="en-US"/>
              <a:t>Requires list of population elements</a:t>
            </a:r>
          </a:p>
          <a:p>
            <a:pPr eaLnBrk="1" hangingPunct="1"/>
            <a:r>
              <a:rPr lang="en-US" altLang="en-US"/>
              <a:t>Time consuming</a:t>
            </a:r>
          </a:p>
          <a:p>
            <a:pPr eaLnBrk="1" hangingPunct="1"/>
            <a:r>
              <a:rPr lang="en-US" altLang="en-US"/>
              <a:t>Uses larger sample sizes</a:t>
            </a:r>
          </a:p>
          <a:p>
            <a:pPr eaLnBrk="1" hangingPunct="1"/>
            <a:r>
              <a:rPr lang="en-US" altLang="en-US"/>
              <a:t>Produces larger errors</a:t>
            </a:r>
          </a:p>
          <a:p>
            <a:pPr eaLnBrk="1" hangingPunct="1"/>
            <a:r>
              <a:rPr lang="en-US" altLang="en-US"/>
              <a:t>High cost</a:t>
            </a:r>
          </a:p>
        </p:txBody>
      </p:sp>
      <p:sp>
        <p:nvSpPr>
          <p:cNvPr id="2" name="Date Placeholder 1"/>
          <p:cNvSpPr>
            <a:spLocks noGrp="1"/>
          </p:cNvSpPr>
          <p:nvPr>
            <p:ph type="dt" sz="half" idx="10"/>
          </p:nvPr>
        </p:nvSpPr>
        <p:spPr/>
        <p:txBody>
          <a:bodyPr/>
          <a:lstStyle/>
          <a:p>
            <a:fld id="{CB821373-996E-4507-AB9C-2E2409D46C7B}" type="datetime1">
              <a:rPr lang="en-US" smtClean="0"/>
              <a:t>11/4/2022</a:t>
            </a:fld>
            <a:endParaRPr lang="en-AU"/>
          </a:p>
        </p:txBody>
      </p:sp>
    </p:spTree>
    <p:extLst>
      <p:ext uri="{BB962C8B-B14F-4D97-AF65-F5344CB8AC3E}">
        <p14:creationId xmlns:p14="http://schemas.microsoft.com/office/powerpoint/2010/main" val="3124647479"/>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25">
                                            <p:txEl>
                                              <p:pRg st="1" end="1"/>
                                            </p:txEl>
                                          </p:spTgt>
                                        </p:tgtEl>
                                        <p:attrNameLst>
                                          <p:attrName>style.visibility</p:attrName>
                                        </p:attrNameLst>
                                      </p:cBhvr>
                                      <p:to>
                                        <p:strVal val="visible"/>
                                      </p:to>
                                    </p:set>
                                    <p:animEffect transition="in" filter="blinds(horizontal)">
                                      <p:cBhvr>
                                        <p:cTn id="7" dur="500"/>
                                        <p:tgtEl>
                                          <p:spTgt spid="20992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9926">
                                            <p:txEl>
                                              <p:pRg st="1" end="1"/>
                                            </p:txEl>
                                          </p:spTgt>
                                        </p:tgtEl>
                                        <p:attrNameLst>
                                          <p:attrName>style.visibility</p:attrName>
                                        </p:attrNameLst>
                                      </p:cBhvr>
                                      <p:to>
                                        <p:strVal val="visible"/>
                                      </p:to>
                                    </p:set>
                                    <p:animEffect transition="in" filter="blinds(horizontal)">
                                      <p:cBhvr>
                                        <p:cTn id="12" dur="500"/>
                                        <p:tgtEl>
                                          <p:spTgt spid="2099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9926">
                                            <p:txEl>
                                              <p:pRg st="2" end="2"/>
                                            </p:txEl>
                                          </p:spTgt>
                                        </p:tgtEl>
                                        <p:attrNameLst>
                                          <p:attrName>style.visibility</p:attrName>
                                        </p:attrNameLst>
                                      </p:cBhvr>
                                      <p:to>
                                        <p:strVal val="visible"/>
                                      </p:to>
                                    </p:set>
                                    <p:animEffect transition="in" filter="blinds(horizontal)">
                                      <p:cBhvr>
                                        <p:cTn id="17" dur="500"/>
                                        <p:tgtEl>
                                          <p:spTgt spid="2099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9926">
                                            <p:txEl>
                                              <p:pRg st="3" end="3"/>
                                            </p:txEl>
                                          </p:spTgt>
                                        </p:tgtEl>
                                        <p:attrNameLst>
                                          <p:attrName>style.visibility</p:attrName>
                                        </p:attrNameLst>
                                      </p:cBhvr>
                                      <p:to>
                                        <p:strVal val="visible"/>
                                      </p:to>
                                    </p:set>
                                    <p:animEffect transition="in" filter="blinds(horizontal)">
                                      <p:cBhvr>
                                        <p:cTn id="22" dur="500"/>
                                        <p:tgtEl>
                                          <p:spTgt spid="20992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9926">
                                            <p:txEl>
                                              <p:pRg st="4" end="4"/>
                                            </p:txEl>
                                          </p:spTgt>
                                        </p:tgtEl>
                                        <p:attrNameLst>
                                          <p:attrName>style.visibility</p:attrName>
                                        </p:attrNameLst>
                                      </p:cBhvr>
                                      <p:to>
                                        <p:strVal val="visible"/>
                                      </p:to>
                                    </p:set>
                                    <p:animEffect transition="in" filter="blinds(horizontal)">
                                      <p:cBhvr>
                                        <p:cTn id="27" dur="500"/>
                                        <p:tgtEl>
                                          <p:spTgt spid="20992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9926">
                                            <p:txEl>
                                              <p:pRg st="5" end="5"/>
                                            </p:txEl>
                                          </p:spTgt>
                                        </p:tgtEl>
                                        <p:attrNameLst>
                                          <p:attrName>style.visibility</p:attrName>
                                        </p:attrNameLst>
                                      </p:cBhvr>
                                      <p:to>
                                        <p:strVal val="visible"/>
                                      </p:to>
                                    </p:set>
                                    <p:animEffect transition="in" filter="blinds(horizontal)">
                                      <p:cBhvr>
                                        <p:cTn id="32" dur="500"/>
                                        <p:tgtEl>
                                          <p:spTgt spid="2099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6FE0ECF-7277-4BD8-AA20-F292DB855746}" type="datetime1">
              <a:rPr lang="en-US" altLang="en-US" sz="1000" smtClean="0"/>
              <a:t>11/4/2022</a:t>
            </a:fld>
            <a:endParaRPr lang="en-US" altLang="en-US" sz="1000"/>
          </a:p>
        </p:txBody>
      </p:sp>
      <p:sp>
        <p:nvSpPr>
          <p:cNvPr id="38916"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91C0382-210F-43D9-A60A-9196A6FD0910}" type="slidenum">
              <a:rPr lang="en-US" altLang="en-US" sz="1000"/>
              <a:pPr>
                <a:spcBef>
                  <a:spcPct val="0"/>
                </a:spcBef>
                <a:buFontTx/>
                <a:buNone/>
              </a:pPr>
              <a:t>32</a:t>
            </a:fld>
            <a:endParaRPr lang="en-US" altLang="en-US" sz="1000"/>
          </a:p>
        </p:txBody>
      </p:sp>
      <p:sp>
        <p:nvSpPr>
          <p:cNvPr id="38917" name="Rectangle 2"/>
          <p:cNvSpPr>
            <a:spLocks noGrp="1" noChangeArrowheads="1"/>
          </p:cNvSpPr>
          <p:nvPr>
            <p:ph type="title"/>
          </p:nvPr>
        </p:nvSpPr>
        <p:spPr>
          <a:xfrm>
            <a:off x="1981200" y="381000"/>
            <a:ext cx="8229600" cy="1143000"/>
          </a:xfrm>
        </p:spPr>
        <p:txBody>
          <a:bodyPr/>
          <a:lstStyle/>
          <a:p>
            <a:pPr eaLnBrk="1" hangingPunct="1"/>
            <a:r>
              <a:rPr lang="en-US" altLang="en-US" dirty="0" smtClean="0">
                <a:latin typeface="Baskerville Old Face" panose="02020602080505020303" pitchFamily="18" charset="0"/>
              </a:rPr>
              <a:t>Probability Sampling (2)</a:t>
            </a:r>
          </a:p>
        </p:txBody>
      </p:sp>
      <p:sp>
        <p:nvSpPr>
          <p:cNvPr id="38918" name="Rectangle 3"/>
          <p:cNvSpPr>
            <a:spLocks noGrp="1" noChangeArrowheads="1"/>
          </p:cNvSpPr>
          <p:nvPr>
            <p:ph type="body" idx="1"/>
          </p:nvPr>
        </p:nvSpPr>
        <p:spPr/>
        <p:txBody>
          <a:bodyPr/>
          <a:lstStyle/>
          <a:p>
            <a:pPr algn="just" eaLnBrk="1" hangingPunct="1">
              <a:lnSpc>
                <a:spcPct val="105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Systematic Sampling – This is a technique which in which an initial starting point is selected by a random process, after which every nth number on the list is selected to constitute part of the sample</a:t>
            </a:r>
          </a:p>
          <a:p>
            <a:pPr algn="just" eaLnBrk="1" hangingPunct="1">
              <a:lnSpc>
                <a:spcPct val="105000"/>
              </a:lnSpc>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lvl="1" algn="just" eaLnBrk="1" hangingPunct="1">
              <a:lnSpc>
                <a:spcPct val="105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Example: From a list of 1500 name entries, a name on the list is randomly selected and then (say) every 25</a:t>
            </a:r>
            <a:r>
              <a:rPr lang="en-US" altLang="en-US" sz="2000" baseline="30000" dirty="0">
                <a:latin typeface="Times New Roman" panose="02020603050405020304" pitchFamily="18" charset="0"/>
                <a:cs typeface="Times New Roman" panose="02020603050405020304" pitchFamily="18" charset="0"/>
              </a:rPr>
              <a:t>th</a:t>
            </a:r>
            <a:r>
              <a:rPr lang="en-US" altLang="en-US" sz="2000" dirty="0">
                <a:latin typeface="Times New Roman" panose="02020603050405020304" pitchFamily="18" charset="0"/>
                <a:cs typeface="Times New Roman" panose="02020603050405020304" pitchFamily="18" charset="0"/>
              </a:rPr>
              <a:t> name thereafter. The sampling interval in this case would equal 25.</a:t>
            </a:r>
          </a:p>
          <a:p>
            <a:pPr lvl="1" algn="just" eaLnBrk="1" hangingPunct="1">
              <a:lnSpc>
                <a:spcPct val="105000"/>
              </a:lnSpc>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lvl="1" algn="just" eaLnBrk="1" hangingPunct="1">
              <a:lnSpc>
                <a:spcPct val="105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For systematic sampling to work best, the list should be random in nature and not have some underlying systematic pattern </a:t>
            </a:r>
          </a:p>
        </p:txBody>
      </p:sp>
    </p:spTree>
    <p:extLst>
      <p:ext uri="{BB962C8B-B14F-4D97-AF65-F5344CB8AC3E}">
        <p14:creationId xmlns:p14="http://schemas.microsoft.com/office/powerpoint/2010/main" val="3404132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208213" y="0"/>
            <a:ext cx="7772400" cy="1143000"/>
          </a:xfrm>
        </p:spPr>
        <p:txBody>
          <a:bodyPr/>
          <a:lstStyle/>
          <a:p>
            <a:pPr eaLnBrk="1" hangingPunct="1"/>
            <a:r>
              <a:rPr lang="en-US" altLang="en-US" dirty="0" smtClean="0">
                <a:latin typeface="Baskerville Old Face" panose="02020602080505020303" pitchFamily="18" charset="0"/>
              </a:rPr>
              <a:t>Systematic Random Sampling</a:t>
            </a:r>
          </a:p>
        </p:txBody>
      </p:sp>
      <p:sp>
        <p:nvSpPr>
          <p:cNvPr id="39939" name="Content Placeholder 2"/>
          <p:cNvSpPr>
            <a:spLocks noGrp="1"/>
          </p:cNvSpPr>
          <p:nvPr>
            <p:ph idx="1"/>
          </p:nvPr>
        </p:nvSpPr>
        <p:spPr>
          <a:xfrm>
            <a:off x="1774825" y="1557338"/>
            <a:ext cx="8642350" cy="4876800"/>
          </a:xfrm>
        </p:spPr>
        <p:txBody>
          <a:bodyPr/>
          <a:lstStyle/>
          <a:p>
            <a:pPr eaLnBrk="1" hangingPunct="1"/>
            <a:r>
              <a:rPr lang="en-US" altLang="en-US" dirty="0">
                <a:latin typeface="Times New Roman" panose="02020603050405020304" pitchFamily="18" charset="0"/>
                <a:cs typeface="Times New Roman" panose="02020603050405020304" pitchFamily="18" charset="0"/>
              </a:rPr>
              <a:t>Number each of the cases in your sampling frame with a unique number.</a:t>
            </a:r>
          </a:p>
          <a:p>
            <a:pPr eaLnBrk="1" hangingPunct="1"/>
            <a:r>
              <a:rPr lang="en-US" altLang="en-US" dirty="0">
                <a:latin typeface="Times New Roman" panose="02020603050405020304" pitchFamily="18" charset="0"/>
                <a:cs typeface="Times New Roman" panose="02020603050405020304" pitchFamily="18" charset="0"/>
              </a:rPr>
              <a:t>Select the first case using a random number</a:t>
            </a:r>
          </a:p>
          <a:p>
            <a:pPr eaLnBrk="1" hangingPunct="1"/>
            <a:r>
              <a:rPr lang="en-US" altLang="en-US" dirty="0">
                <a:latin typeface="Times New Roman" panose="02020603050405020304" pitchFamily="18" charset="0"/>
                <a:cs typeface="Times New Roman" panose="02020603050405020304" pitchFamily="18" charset="0"/>
              </a:rPr>
              <a:t>Calculate the sampling fraction</a:t>
            </a:r>
          </a:p>
          <a:p>
            <a:pPr eaLnBrk="1" hangingPunct="1"/>
            <a:r>
              <a:rPr lang="en-US" altLang="en-US" dirty="0">
                <a:latin typeface="Times New Roman" panose="02020603050405020304" pitchFamily="18" charset="0"/>
                <a:cs typeface="Times New Roman" panose="02020603050405020304" pitchFamily="18" charset="0"/>
              </a:rPr>
              <a:t>Select subsequent cases systematically using the sampling fraction to determine the frequency of selection. </a:t>
            </a:r>
          </a:p>
          <a:p>
            <a:pPr eaLnBrk="1" hangingPunct="1"/>
            <a:r>
              <a:rPr lang="en-US" altLang="en-US" dirty="0">
                <a:latin typeface="Times New Roman" panose="02020603050405020304" pitchFamily="18" charset="0"/>
                <a:cs typeface="Times New Roman" panose="02020603050405020304" pitchFamily="18" charset="0"/>
              </a:rPr>
              <a:t>Sampling fraction = actual sample size/ total population</a:t>
            </a:r>
          </a:p>
        </p:txBody>
      </p:sp>
      <p:sp>
        <p:nvSpPr>
          <p:cNvPr id="2" name="Date Placeholder 1"/>
          <p:cNvSpPr>
            <a:spLocks noGrp="1"/>
          </p:cNvSpPr>
          <p:nvPr>
            <p:ph type="dt" sz="half" idx="10"/>
          </p:nvPr>
        </p:nvSpPr>
        <p:spPr/>
        <p:txBody>
          <a:bodyPr/>
          <a:lstStyle/>
          <a:p>
            <a:fld id="{2B65467C-A2B5-4593-BEA8-A4F31C9DB6F4}" type="datetime1">
              <a:rPr lang="en-US" smtClean="0"/>
              <a:t>11/4/2022</a:t>
            </a:fld>
            <a:endParaRPr lang="en-AU"/>
          </a:p>
        </p:txBody>
      </p:sp>
      <p:sp>
        <p:nvSpPr>
          <p:cNvPr id="3" name="Slide Number Placeholder 2"/>
          <p:cNvSpPr>
            <a:spLocks noGrp="1"/>
          </p:cNvSpPr>
          <p:nvPr>
            <p:ph type="sldNum" sz="quarter" idx="12"/>
          </p:nvPr>
        </p:nvSpPr>
        <p:spPr/>
        <p:txBody>
          <a:bodyPr/>
          <a:lstStyle/>
          <a:p>
            <a:fld id="{773B790C-5F71-4B39-B58B-92FFEFE1F575}" type="slidenum">
              <a:rPr lang="en-AU" smtClean="0"/>
              <a:t>33</a:t>
            </a:fld>
            <a:endParaRPr lang="en-AU"/>
          </a:p>
        </p:txBody>
      </p:sp>
    </p:spTree>
    <p:extLst>
      <p:ext uri="{BB962C8B-B14F-4D97-AF65-F5344CB8AC3E}">
        <p14:creationId xmlns:p14="http://schemas.microsoft.com/office/powerpoint/2010/main" val="1879384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2536B4B-DBF2-4ED3-AF40-829864FC72F8}" type="datetime1">
              <a:rPr lang="en-US" altLang="en-US" sz="1000" smtClean="0"/>
              <a:t>11/4/2022</a:t>
            </a:fld>
            <a:endParaRPr lang="en-US" altLang="en-US" sz="1000"/>
          </a:p>
        </p:txBody>
      </p:sp>
      <p:sp>
        <p:nvSpPr>
          <p:cNvPr id="4096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CE9753F-DC56-4962-99E6-D49AF5CF7930}" type="slidenum">
              <a:rPr lang="en-US" altLang="en-US" sz="1000"/>
              <a:pPr>
                <a:spcBef>
                  <a:spcPct val="0"/>
                </a:spcBef>
                <a:buFontTx/>
                <a:buNone/>
              </a:pPr>
              <a:t>34</a:t>
            </a:fld>
            <a:endParaRPr lang="en-US" altLang="en-US" sz="1000"/>
          </a:p>
        </p:txBody>
      </p:sp>
      <p:sp>
        <p:nvSpPr>
          <p:cNvPr id="40965" name="Rectangle 2"/>
          <p:cNvSpPr>
            <a:spLocks noGrp="1" noChangeArrowheads="1"/>
          </p:cNvSpPr>
          <p:nvPr>
            <p:ph type="title"/>
          </p:nvPr>
        </p:nvSpPr>
        <p:spPr>
          <a:xfrm>
            <a:off x="1981200" y="381000"/>
            <a:ext cx="8229600" cy="1143000"/>
          </a:xfrm>
        </p:spPr>
        <p:txBody>
          <a:bodyPr/>
          <a:lstStyle/>
          <a:p>
            <a:pPr eaLnBrk="1" hangingPunct="1"/>
            <a:r>
              <a:rPr lang="en-US" altLang="en-US" smtClean="0"/>
              <a:t>Probability Sampling (3)</a:t>
            </a:r>
          </a:p>
        </p:txBody>
      </p:sp>
      <p:sp>
        <p:nvSpPr>
          <p:cNvPr id="40966" name="Rectangle 3"/>
          <p:cNvSpPr>
            <a:spLocks noGrp="1" noChangeArrowheads="1"/>
          </p:cNvSpPr>
          <p:nvPr>
            <p:ph type="body" idx="1"/>
          </p:nvPr>
        </p:nvSpPr>
        <p:spPr>
          <a:xfrm>
            <a:off x="157163" y="1295400"/>
            <a:ext cx="11730037" cy="5060949"/>
          </a:xfrm>
        </p:spPr>
        <p:txBody>
          <a:bodyPr>
            <a:normAutofit/>
          </a:bodyPr>
          <a:lstStyle/>
          <a:p>
            <a:pPr algn="just" eaLnBrk="1" hangingPunct="1">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Stratified Sampling – This is a technique which in which simple random subsamples are drawn from within different strata that share some common characteristic </a:t>
            </a:r>
          </a:p>
          <a:p>
            <a:pPr algn="just" eaLnBrk="1" hangingPunct="1">
              <a:lnSpc>
                <a:spcPct val="150000"/>
              </a:lnSpc>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a:p>
            <a:pPr lvl="1" algn="just" eaLnBrk="1" hangingPunct="1">
              <a:lnSpc>
                <a:spcPct val="15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Example: The student body of N</a:t>
            </a:r>
            <a:r>
              <a:rPr lang="en-US" altLang="en-US" sz="2000" dirty="0" smtClean="0">
                <a:latin typeface="Times New Roman" panose="02020603050405020304" pitchFamily="18" charset="0"/>
                <a:cs typeface="Times New Roman" panose="02020603050405020304" pitchFamily="18" charset="0"/>
              </a:rPr>
              <a:t>IT </a:t>
            </a:r>
            <a:r>
              <a:rPr lang="en-US" altLang="en-US" sz="2000" dirty="0">
                <a:latin typeface="Times New Roman" panose="02020603050405020304" pitchFamily="18" charset="0"/>
                <a:cs typeface="Times New Roman" panose="02020603050405020304" pitchFamily="18" charset="0"/>
              </a:rPr>
              <a:t>is divided into two groups (management science, engineering) and </a:t>
            </a:r>
            <a:r>
              <a:rPr lang="en-US" altLang="en-US" sz="2000" dirty="0" smtClean="0">
                <a:latin typeface="Times New Roman" panose="02020603050405020304" pitchFamily="18" charset="0"/>
                <a:cs typeface="Times New Roman" panose="02020603050405020304" pitchFamily="18" charset="0"/>
              </a:rPr>
              <a:t>students </a:t>
            </a:r>
            <a:r>
              <a:rPr lang="en-US" altLang="en-US" sz="2000" dirty="0">
                <a:latin typeface="Times New Roman" panose="02020603050405020304" pitchFamily="18" charset="0"/>
                <a:cs typeface="Times New Roman" panose="02020603050405020304" pitchFamily="18" charset="0"/>
              </a:rPr>
              <a:t>are selected </a:t>
            </a:r>
            <a:r>
              <a:rPr lang="en-US" altLang="en-US" sz="2000" dirty="0" smtClean="0">
                <a:latin typeface="Times New Roman" panose="02020603050405020304" pitchFamily="18" charset="0"/>
                <a:cs typeface="Times New Roman" panose="02020603050405020304" pitchFamily="18" charset="0"/>
              </a:rPr>
              <a:t>using </a:t>
            </a:r>
            <a:r>
              <a:rPr lang="en-US" altLang="en-US" sz="2000" dirty="0">
                <a:latin typeface="Times New Roman" panose="02020603050405020304" pitchFamily="18" charset="0"/>
                <a:cs typeface="Times New Roman" panose="02020603050405020304" pitchFamily="18" charset="0"/>
              </a:rPr>
              <a:t>simple random sampling </a:t>
            </a:r>
            <a:r>
              <a:rPr lang="en-US" altLang="en-US" sz="2000" dirty="0" smtClean="0">
                <a:latin typeface="Times New Roman" panose="02020603050405020304" pitchFamily="18" charset="0"/>
                <a:cs typeface="Times New Roman" panose="02020603050405020304" pitchFamily="18" charset="0"/>
              </a:rPr>
              <a:t>from </a:t>
            </a:r>
            <a:r>
              <a:rPr lang="en-US" altLang="en-US" sz="2000" dirty="0">
                <a:latin typeface="Times New Roman" panose="02020603050405020304" pitchFamily="18" charset="0"/>
                <a:cs typeface="Times New Roman" panose="02020603050405020304" pitchFamily="18" charset="0"/>
              </a:rPr>
              <a:t>each </a:t>
            </a:r>
            <a:r>
              <a:rPr lang="en-US" altLang="en-US" sz="2000" dirty="0" smtClean="0">
                <a:latin typeface="Times New Roman" panose="02020603050405020304" pitchFamily="18" charset="0"/>
                <a:cs typeface="Times New Roman" panose="02020603050405020304" pitchFamily="18" charset="0"/>
              </a:rPr>
              <a:t>group, </a:t>
            </a:r>
            <a:r>
              <a:rPr lang="en-US" altLang="en-US" sz="2000" dirty="0">
                <a:latin typeface="Times New Roman" panose="02020603050405020304" pitchFamily="18" charset="0"/>
                <a:cs typeface="Times New Roman" panose="02020603050405020304" pitchFamily="18" charset="0"/>
              </a:rPr>
              <a:t>whereby the size of the sample for each group is determined by that group’s overall strength </a:t>
            </a:r>
          </a:p>
          <a:p>
            <a:pPr lvl="1" algn="just" eaLnBrk="1" hangingPunct="1">
              <a:lnSpc>
                <a:spcPct val="150000"/>
              </a:lnSpc>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a:p>
            <a:pPr lvl="1" algn="just" eaLnBrk="1" hangingPunct="1">
              <a:lnSpc>
                <a:spcPct val="15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Stratified Sampling has the advantage of giving more representative samples and less random sampling error; the disadvantage lies therein, that it is more complex and information on the strata may be difficult to obtain</a:t>
            </a:r>
          </a:p>
        </p:txBody>
      </p:sp>
    </p:spTree>
    <p:extLst>
      <p:ext uri="{BB962C8B-B14F-4D97-AF65-F5344CB8AC3E}">
        <p14:creationId xmlns:p14="http://schemas.microsoft.com/office/powerpoint/2010/main" val="2188151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mtClean="0"/>
              <a:t>Stratified random sampling</a:t>
            </a:r>
          </a:p>
        </p:txBody>
      </p:sp>
      <p:sp>
        <p:nvSpPr>
          <p:cNvPr id="41987" name="Content Placeholder 2"/>
          <p:cNvSpPr>
            <a:spLocks noGrp="1"/>
          </p:cNvSpPr>
          <p:nvPr>
            <p:ph idx="1"/>
          </p:nvPr>
        </p:nvSpPr>
        <p:spPr/>
        <p:txBody>
          <a:bodyPr/>
          <a:lstStyle/>
          <a:p>
            <a:pPr eaLnBrk="1" hangingPunct="1"/>
            <a:r>
              <a:rPr lang="en-US" altLang="en-US" dirty="0" smtClean="0">
                <a:latin typeface="Baskerville Old Face" panose="02020602080505020303" pitchFamily="18" charset="0"/>
              </a:rPr>
              <a:t>Choose the stratification variable or variables</a:t>
            </a:r>
          </a:p>
          <a:p>
            <a:pPr eaLnBrk="1" hangingPunct="1"/>
            <a:r>
              <a:rPr lang="en-US" altLang="en-US" dirty="0" smtClean="0">
                <a:latin typeface="Baskerville Old Face" panose="02020602080505020303" pitchFamily="18" charset="0"/>
              </a:rPr>
              <a:t>Divide the sampling frame into the discrete strata.</a:t>
            </a:r>
          </a:p>
          <a:p>
            <a:pPr eaLnBrk="1" hangingPunct="1"/>
            <a:r>
              <a:rPr lang="en-US" altLang="en-US" dirty="0" smtClean="0">
                <a:latin typeface="Baskerville Old Face" panose="02020602080505020303" pitchFamily="18" charset="0"/>
              </a:rPr>
              <a:t>Number each of the cases within each stratum with a unique number </a:t>
            </a:r>
          </a:p>
          <a:p>
            <a:pPr eaLnBrk="1" hangingPunct="1"/>
            <a:r>
              <a:rPr lang="en-US" altLang="en-US" dirty="0" smtClean="0">
                <a:latin typeface="Baskerville Old Face" panose="02020602080505020303" pitchFamily="18" charset="0"/>
              </a:rPr>
              <a:t>Select your sample using either simple random or systematic random sampling</a:t>
            </a:r>
          </a:p>
          <a:p>
            <a:pPr eaLnBrk="1" hangingPunct="1"/>
            <a:endParaRPr lang="en-US" altLang="en-US" dirty="0" smtClean="0">
              <a:latin typeface="Baskerville Old Face" panose="02020602080505020303" pitchFamily="18" charset="0"/>
            </a:endParaRPr>
          </a:p>
        </p:txBody>
      </p:sp>
      <p:sp>
        <p:nvSpPr>
          <p:cNvPr id="2" name="Date Placeholder 1"/>
          <p:cNvSpPr>
            <a:spLocks noGrp="1"/>
          </p:cNvSpPr>
          <p:nvPr>
            <p:ph type="dt" sz="half" idx="10"/>
          </p:nvPr>
        </p:nvSpPr>
        <p:spPr/>
        <p:txBody>
          <a:bodyPr/>
          <a:lstStyle/>
          <a:p>
            <a:fld id="{7AE252C8-73E9-4822-BBC5-84152064CB64}" type="datetime1">
              <a:rPr lang="en-US" smtClean="0"/>
              <a:t>11/4/2022</a:t>
            </a:fld>
            <a:endParaRPr lang="en-AU"/>
          </a:p>
        </p:txBody>
      </p:sp>
      <p:sp>
        <p:nvSpPr>
          <p:cNvPr id="3" name="Slide Number Placeholder 2"/>
          <p:cNvSpPr>
            <a:spLocks noGrp="1"/>
          </p:cNvSpPr>
          <p:nvPr>
            <p:ph type="sldNum" sz="quarter" idx="12"/>
          </p:nvPr>
        </p:nvSpPr>
        <p:spPr/>
        <p:txBody>
          <a:bodyPr/>
          <a:lstStyle/>
          <a:p>
            <a:fld id="{773B790C-5F71-4B39-B58B-92FFEFE1F575}" type="slidenum">
              <a:rPr lang="en-AU" smtClean="0"/>
              <a:t>35</a:t>
            </a:fld>
            <a:endParaRPr lang="en-AU"/>
          </a:p>
        </p:txBody>
      </p:sp>
    </p:spTree>
    <p:extLst>
      <p:ext uri="{BB962C8B-B14F-4D97-AF65-F5344CB8AC3E}">
        <p14:creationId xmlns:p14="http://schemas.microsoft.com/office/powerpoint/2010/main" val="3076378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9589265-B495-4D2E-BB6E-5B17607BA598}" type="datetime1">
              <a:rPr lang="en-US" altLang="en-US" sz="1000" smtClean="0"/>
              <a:t>11/4/2022</a:t>
            </a:fld>
            <a:endParaRPr lang="en-US" altLang="en-US" sz="1000"/>
          </a:p>
        </p:txBody>
      </p:sp>
      <p:sp>
        <p:nvSpPr>
          <p:cNvPr id="4301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E33C448-0613-428B-8AFB-67291EC5E1EC}" type="slidenum">
              <a:rPr lang="en-US" altLang="en-US" sz="1000"/>
              <a:pPr>
                <a:spcBef>
                  <a:spcPct val="0"/>
                </a:spcBef>
                <a:buFontTx/>
                <a:buNone/>
              </a:pPr>
              <a:t>36</a:t>
            </a:fld>
            <a:endParaRPr lang="en-US" altLang="en-US" sz="1000"/>
          </a:p>
        </p:txBody>
      </p:sp>
      <p:sp>
        <p:nvSpPr>
          <p:cNvPr id="43013" name="Rectangle 2"/>
          <p:cNvSpPr>
            <a:spLocks noGrp="1" noChangeArrowheads="1"/>
          </p:cNvSpPr>
          <p:nvPr>
            <p:ph type="title"/>
          </p:nvPr>
        </p:nvSpPr>
        <p:spPr>
          <a:xfrm>
            <a:off x="1981200" y="457200"/>
            <a:ext cx="8229600" cy="1143000"/>
          </a:xfrm>
        </p:spPr>
        <p:txBody>
          <a:bodyPr/>
          <a:lstStyle/>
          <a:p>
            <a:pPr eaLnBrk="1" hangingPunct="1"/>
            <a:r>
              <a:rPr lang="en-US" altLang="en-US" smtClean="0"/>
              <a:t>Probability Sampling (4)</a:t>
            </a:r>
          </a:p>
        </p:txBody>
      </p:sp>
      <p:sp>
        <p:nvSpPr>
          <p:cNvPr id="43014" name="Rectangle 3"/>
          <p:cNvSpPr>
            <a:spLocks noGrp="1" noChangeArrowheads="1"/>
          </p:cNvSpPr>
          <p:nvPr>
            <p:ph type="body" idx="1"/>
          </p:nvPr>
        </p:nvSpPr>
        <p:spPr>
          <a:xfrm>
            <a:off x="2133600" y="1417638"/>
            <a:ext cx="8229600" cy="4525962"/>
          </a:xfrm>
        </p:spPr>
        <p:txBody>
          <a:bodyPr/>
          <a:lstStyle/>
          <a:p>
            <a:pPr eaLnBrk="1" hangingPunct="1"/>
            <a:r>
              <a:rPr lang="en-US" altLang="en-US" sz="2400"/>
              <a:t>Cluster Sampling</a:t>
            </a:r>
          </a:p>
          <a:p>
            <a:pPr eaLnBrk="1" hangingPunct="1"/>
            <a:r>
              <a:rPr lang="en-US" altLang="en-US" sz="2400"/>
              <a:t>Choose the cluster grouping for your sampling frame.</a:t>
            </a:r>
          </a:p>
          <a:p>
            <a:pPr eaLnBrk="1" hangingPunct="1"/>
            <a:r>
              <a:rPr lang="en-US" altLang="en-US" sz="2400"/>
              <a:t>Number each of the clusters with a unique number. </a:t>
            </a:r>
          </a:p>
          <a:p>
            <a:pPr eaLnBrk="1" hangingPunct="1"/>
            <a:r>
              <a:rPr lang="en-US" altLang="en-US" sz="2400"/>
              <a:t>Select sample of clusters using random sampling </a:t>
            </a:r>
          </a:p>
        </p:txBody>
      </p:sp>
    </p:spTree>
    <p:extLst>
      <p:ext uri="{BB962C8B-B14F-4D97-AF65-F5344CB8AC3E}">
        <p14:creationId xmlns:p14="http://schemas.microsoft.com/office/powerpoint/2010/main" val="1842002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914400" y="150813"/>
            <a:ext cx="10390717" cy="733425"/>
          </a:xfrm>
        </p:spPr>
        <p:txBody>
          <a:bodyPr/>
          <a:lstStyle/>
          <a:p>
            <a:pPr eaLnBrk="1" hangingPunct="1">
              <a:defRPr/>
            </a:pPr>
            <a:r>
              <a:rPr lang="en-US" dirty="0" smtClean="0"/>
              <a:t>Types of Cluster Sampling</a:t>
            </a:r>
          </a:p>
        </p:txBody>
      </p:sp>
      <p:grpSp>
        <p:nvGrpSpPr>
          <p:cNvPr id="2" name="Group 54"/>
          <p:cNvGrpSpPr>
            <a:grpSpLocks/>
          </p:cNvGrpSpPr>
          <p:nvPr/>
        </p:nvGrpSpPr>
        <p:grpSpPr bwMode="auto">
          <a:xfrm>
            <a:off x="1227431" y="1206501"/>
            <a:ext cx="10058636" cy="3903663"/>
            <a:chOff x="444" y="760"/>
            <a:chExt cx="4888" cy="2459"/>
          </a:xfrm>
        </p:grpSpPr>
        <p:sp>
          <p:nvSpPr>
            <p:cNvPr id="41989" name="Rectangle 5"/>
            <p:cNvSpPr>
              <a:spLocks noChangeArrowheads="1"/>
            </p:cNvSpPr>
            <p:nvPr/>
          </p:nvSpPr>
          <p:spPr bwMode="auto">
            <a:xfrm>
              <a:off x="2024" y="760"/>
              <a:ext cx="1720" cy="472"/>
            </a:xfrm>
            <a:prstGeom prst="rect">
              <a:avLst/>
            </a:prstGeom>
            <a:solidFill>
              <a:srgbClr val="FFFF99"/>
            </a:solidFill>
            <a:ln w="12700">
              <a:solidFill>
                <a:schemeClr val="tx1"/>
              </a:solidFill>
              <a:miter lim="800000"/>
              <a:headEnd/>
              <a:tailEnd/>
            </a:ln>
          </p:spPr>
          <p:txBody>
            <a:bodyPr wrap="none" anchor="ctr"/>
            <a:lstStyle/>
            <a:p>
              <a:endParaRPr lang="en-GB"/>
            </a:p>
          </p:txBody>
        </p:sp>
        <p:sp>
          <p:nvSpPr>
            <p:cNvPr id="41990" name="Rectangle 6"/>
            <p:cNvSpPr>
              <a:spLocks noChangeArrowheads="1"/>
            </p:cNvSpPr>
            <p:nvPr/>
          </p:nvSpPr>
          <p:spPr bwMode="auto">
            <a:xfrm>
              <a:off x="2424" y="872"/>
              <a:ext cx="9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CC0000"/>
                  </a:solidFill>
                </a:rPr>
                <a:t>Cluster Sampling</a:t>
              </a:r>
            </a:p>
          </p:txBody>
        </p:sp>
        <p:sp>
          <p:nvSpPr>
            <p:cNvPr id="41991" name="Line 14"/>
            <p:cNvSpPr>
              <a:spLocks noChangeShapeType="1"/>
            </p:cNvSpPr>
            <p:nvPr/>
          </p:nvSpPr>
          <p:spPr bwMode="auto">
            <a:xfrm>
              <a:off x="1164" y="1428"/>
              <a:ext cx="344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2" name="Line 15"/>
            <p:cNvSpPr>
              <a:spLocks noChangeShapeType="1"/>
            </p:cNvSpPr>
            <p:nvPr/>
          </p:nvSpPr>
          <p:spPr bwMode="auto">
            <a:xfrm>
              <a:off x="1160" y="1432"/>
              <a:ext cx="0" cy="18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3" name="Line 16"/>
            <p:cNvSpPr>
              <a:spLocks noChangeShapeType="1"/>
            </p:cNvSpPr>
            <p:nvPr/>
          </p:nvSpPr>
          <p:spPr bwMode="auto">
            <a:xfrm>
              <a:off x="2888" y="1240"/>
              <a:ext cx="0" cy="18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4" name="Line 17"/>
            <p:cNvSpPr>
              <a:spLocks noChangeShapeType="1"/>
            </p:cNvSpPr>
            <p:nvPr/>
          </p:nvSpPr>
          <p:spPr bwMode="auto">
            <a:xfrm>
              <a:off x="4616" y="1432"/>
              <a:ext cx="0" cy="18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5" name="Line 19"/>
            <p:cNvSpPr>
              <a:spLocks noChangeShapeType="1"/>
            </p:cNvSpPr>
            <p:nvPr/>
          </p:nvSpPr>
          <p:spPr bwMode="auto">
            <a:xfrm>
              <a:off x="2888" y="1432"/>
              <a:ext cx="0" cy="18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6" name="Rectangle 9"/>
            <p:cNvSpPr>
              <a:spLocks noChangeArrowheads="1"/>
            </p:cNvSpPr>
            <p:nvPr/>
          </p:nvSpPr>
          <p:spPr bwMode="auto">
            <a:xfrm>
              <a:off x="444" y="1616"/>
              <a:ext cx="1384" cy="472"/>
            </a:xfrm>
            <a:prstGeom prst="rect">
              <a:avLst/>
            </a:prstGeom>
            <a:solidFill>
              <a:srgbClr val="FFFF99"/>
            </a:solidFill>
            <a:ln w="12700">
              <a:solidFill>
                <a:schemeClr val="tx1"/>
              </a:solidFill>
              <a:miter lim="800000"/>
              <a:headEnd/>
              <a:tailEnd/>
            </a:ln>
          </p:spPr>
          <p:txBody>
            <a:bodyPr wrap="none" anchor="ctr"/>
            <a:lstStyle/>
            <a:p>
              <a:endParaRPr lang="en-GB"/>
            </a:p>
          </p:txBody>
        </p:sp>
        <p:sp>
          <p:nvSpPr>
            <p:cNvPr id="41997" name="Rectangle 10"/>
            <p:cNvSpPr>
              <a:spLocks noChangeArrowheads="1"/>
            </p:cNvSpPr>
            <p:nvPr/>
          </p:nvSpPr>
          <p:spPr bwMode="auto">
            <a:xfrm>
              <a:off x="821" y="1629"/>
              <a:ext cx="615"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CC0000"/>
                  </a:solidFill>
                </a:rPr>
                <a:t>One-Stage</a:t>
              </a:r>
            </a:p>
            <a:p>
              <a:pPr algn="ctr" eaLnBrk="0" hangingPunct="0"/>
              <a:r>
                <a:rPr lang="en-US" sz="2000">
                  <a:solidFill>
                    <a:srgbClr val="CC0000"/>
                  </a:solidFill>
                </a:rPr>
                <a:t>Sampling</a:t>
              </a:r>
            </a:p>
          </p:txBody>
        </p:sp>
        <p:sp>
          <p:nvSpPr>
            <p:cNvPr id="41998" name="Rectangle 12"/>
            <p:cNvSpPr>
              <a:spLocks noChangeArrowheads="1"/>
            </p:cNvSpPr>
            <p:nvPr/>
          </p:nvSpPr>
          <p:spPr bwMode="auto">
            <a:xfrm>
              <a:off x="3948" y="1616"/>
              <a:ext cx="1384" cy="472"/>
            </a:xfrm>
            <a:prstGeom prst="rect">
              <a:avLst/>
            </a:prstGeom>
            <a:solidFill>
              <a:srgbClr val="FFFF99"/>
            </a:solidFill>
            <a:ln w="12700">
              <a:solidFill>
                <a:schemeClr val="tx1"/>
              </a:solidFill>
              <a:miter lim="800000"/>
              <a:headEnd/>
              <a:tailEnd/>
            </a:ln>
          </p:spPr>
          <p:txBody>
            <a:bodyPr wrap="none" anchor="ctr"/>
            <a:lstStyle/>
            <a:p>
              <a:endParaRPr lang="en-GB"/>
            </a:p>
          </p:txBody>
        </p:sp>
        <p:sp>
          <p:nvSpPr>
            <p:cNvPr id="41999" name="Rectangle 13"/>
            <p:cNvSpPr>
              <a:spLocks noChangeArrowheads="1"/>
            </p:cNvSpPr>
            <p:nvPr/>
          </p:nvSpPr>
          <p:spPr bwMode="auto">
            <a:xfrm>
              <a:off x="4320" y="1629"/>
              <a:ext cx="629"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CC0000"/>
                  </a:solidFill>
                </a:rPr>
                <a:t>Multistage</a:t>
              </a:r>
            </a:p>
            <a:p>
              <a:pPr algn="ctr" eaLnBrk="0" hangingPunct="0"/>
              <a:r>
                <a:rPr lang="en-US" sz="2000">
                  <a:solidFill>
                    <a:srgbClr val="CC0000"/>
                  </a:solidFill>
                </a:rPr>
                <a:t>Sampling</a:t>
              </a:r>
            </a:p>
          </p:txBody>
        </p:sp>
        <p:sp>
          <p:nvSpPr>
            <p:cNvPr id="42000" name="Line 18"/>
            <p:cNvSpPr>
              <a:spLocks noChangeShapeType="1"/>
            </p:cNvSpPr>
            <p:nvPr/>
          </p:nvSpPr>
          <p:spPr bwMode="auto">
            <a:xfrm>
              <a:off x="2888" y="2096"/>
              <a:ext cx="0" cy="18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1" name="Rectangle 21"/>
            <p:cNvSpPr>
              <a:spLocks noChangeArrowheads="1"/>
            </p:cNvSpPr>
            <p:nvPr/>
          </p:nvSpPr>
          <p:spPr bwMode="auto">
            <a:xfrm>
              <a:off x="2172" y="1616"/>
              <a:ext cx="1384" cy="472"/>
            </a:xfrm>
            <a:prstGeom prst="rect">
              <a:avLst/>
            </a:prstGeom>
            <a:solidFill>
              <a:srgbClr val="FFFF99"/>
            </a:solidFill>
            <a:ln w="12700">
              <a:solidFill>
                <a:schemeClr val="tx1"/>
              </a:solidFill>
              <a:miter lim="800000"/>
              <a:headEnd/>
              <a:tailEnd/>
            </a:ln>
          </p:spPr>
          <p:txBody>
            <a:bodyPr wrap="none" anchor="ctr"/>
            <a:lstStyle/>
            <a:p>
              <a:endParaRPr lang="en-GB"/>
            </a:p>
          </p:txBody>
        </p:sp>
        <p:sp>
          <p:nvSpPr>
            <p:cNvPr id="42002" name="Rectangle 22"/>
            <p:cNvSpPr>
              <a:spLocks noChangeArrowheads="1"/>
            </p:cNvSpPr>
            <p:nvPr/>
          </p:nvSpPr>
          <p:spPr bwMode="auto">
            <a:xfrm>
              <a:off x="2550" y="1629"/>
              <a:ext cx="61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CC0000"/>
                  </a:solidFill>
                </a:rPr>
                <a:t>Two-Stage</a:t>
              </a:r>
            </a:p>
            <a:p>
              <a:pPr algn="ctr" eaLnBrk="0" hangingPunct="0"/>
              <a:r>
                <a:rPr lang="en-US" sz="2000">
                  <a:solidFill>
                    <a:srgbClr val="CC0000"/>
                  </a:solidFill>
                </a:rPr>
                <a:t>Sampling</a:t>
              </a:r>
            </a:p>
          </p:txBody>
        </p:sp>
        <p:grpSp>
          <p:nvGrpSpPr>
            <p:cNvPr id="42003" name="Group 47"/>
            <p:cNvGrpSpPr>
              <a:grpSpLocks/>
            </p:cNvGrpSpPr>
            <p:nvPr/>
          </p:nvGrpSpPr>
          <p:grpSpPr bwMode="auto">
            <a:xfrm>
              <a:off x="1976" y="2284"/>
              <a:ext cx="1872" cy="188"/>
              <a:chOff x="1872" y="2156"/>
              <a:chExt cx="1872" cy="188"/>
            </a:xfrm>
          </p:grpSpPr>
          <p:sp>
            <p:nvSpPr>
              <p:cNvPr id="42008" name="Line 24"/>
              <p:cNvSpPr>
                <a:spLocks noChangeShapeType="1"/>
              </p:cNvSpPr>
              <p:nvPr/>
            </p:nvSpPr>
            <p:spPr bwMode="auto">
              <a:xfrm>
                <a:off x="1876" y="2156"/>
                <a:ext cx="186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9" name="Line 25"/>
              <p:cNvSpPr>
                <a:spLocks noChangeShapeType="1"/>
              </p:cNvSpPr>
              <p:nvPr/>
            </p:nvSpPr>
            <p:spPr bwMode="auto">
              <a:xfrm>
                <a:off x="1872" y="2160"/>
                <a:ext cx="0" cy="18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0" name="Line 26"/>
              <p:cNvSpPr>
                <a:spLocks noChangeShapeType="1"/>
              </p:cNvSpPr>
              <p:nvPr/>
            </p:nvSpPr>
            <p:spPr bwMode="auto">
              <a:xfrm>
                <a:off x="3744" y="2160"/>
                <a:ext cx="0" cy="18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2004" name="Rectangle 28"/>
            <p:cNvSpPr>
              <a:spLocks noChangeArrowheads="1"/>
            </p:cNvSpPr>
            <p:nvPr/>
          </p:nvSpPr>
          <p:spPr bwMode="auto">
            <a:xfrm>
              <a:off x="1308" y="2480"/>
              <a:ext cx="1384" cy="472"/>
            </a:xfrm>
            <a:prstGeom prst="rect">
              <a:avLst/>
            </a:prstGeom>
            <a:solidFill>
              <a:srgbClr val="FFFF99"/>
            </a:solidFill>
            <a:ln w="12700">
              <a:solidFill>
                <a:schemeClr val="tx1"/>
              </a:solidFill>
              <a:miter lim="800000"/>
              <a:headEnd/>
              <a:tailEnd/>
            </a:ln>
          </p:spPr>
          <p:txBody>
            <a:bodyPr wrap="none" anchor="ctr"/>
            <a:lstStyle/>
            <a:p>
              <a:endParaRPr lang="en-GB"/>
            </a:p>
          </p:txBody>
        </p:sp>
        <p:sp>
          <p:nvSpPr>
            <p:cNvPr id="42005" name="Rectangle 29"/>
            <p:cNvSpPr>
              <a:spLocks noChangeArrowheads="1"/>
            </p:cNvSpPr>
            <p:nvPr/>
          </p:nvSpPr>
          <p:spPr bwMode="auto">
            <a:xfrm>
              <a:off x="1587" y="2509"/>
              <a:ext cx="814"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CC0000"/>
                  </a:solidFill>
                </a:rPr>
                <a:t>Simple Cluster</a:t>
              </a:r>
            </a:p>
            <a:p>
              <a:pPr algn="ctr" eaLnBrk="0" hangingPunct="0"/>
              <a:r>
                <a:rPr lang="en-US" sz="2000">
                  <a:solidFill>
                    <a:srgbClr val="CC0000"/>
                  </a:solidFill>
                </a:rPr>
                <a:t>Sampling</a:t>
              </a:r>
            </a:p>
          </p:txBody>
        </p:sp>
        <p:sp>
          <p:nvSpPr>
            <p:cNvPr id="42006" name="Rectangle 31"/>
            <p:cNvSpPr>
              <a:spLocks noChangeArrowheads="1"/>
            </p:cNvSpPr>
            <p:nvPr/>
          </p:nvSpPr>
          <p:spPr bwMode="auto">
            <a:xfrm>
              <a:off x="3180" y="2480"/>
              <a:ext cx="1384" cy="739"/>
            </a:xfrm>
            <a:prstGeom prst="rect">
              <a:avLst/>
            </a:prstGeom>
            <a:solidFill>
              <a:srgbClr val="FFFF99"/>
            </a:solidFill>
            <a:ln w="12700">
              <a:solidFill>
                <a:schemeClr val="tx1"/>
              </a:solidFill>
              <a:miter lim="800000"/>
              <a:headEnd/>
              <a:tailEnd/>
            </a:ln>
          </p:spPr>
          <p:txBody>
            <a:bodyPr wrap="none" anchor="ctr"/>
            <a:lstStyle/>
            <a:p>
              <a:endParaRPr lang="en-GB"/>
            </a:p>
          </p:txBody>
        </p:sp>
        <p:sp>
          <p:nvSpPr>
            <p:cNvPr id="42007" name="Rectangle 32"/>
            <p:cNvSpPr>
              <a:spLocks noChangeArrowheads="1"/>
            </p:cNvSpPr>
            <p:nvPr/>
          </p:nvSpPr>
          <p:spPr bwMode="auto">
            <a:xfrm>
              <a:off x="3411" y="2547"/>
              <a:ext cx="911"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eaLnBrk="0" hangingPunct="0"/>
              <a:r>
                <a:rPr lang="en-US" sz="2000">
                  <a:solidFill>
                    <a:srgbClr val="CC0000"/>
                  </a:solidFill>
                </a:rPr>
                <a:t>Probability</a:t>
              </a:r>
            </a:p>
            <a:p>
              <a:pPr algn="ctr" eaLnBrk="0" hangingPunct="0"/>
              <a:r>
                <a:rPr lang="en-US" sz="2000">
                  <a:solidFill>
                    <a:srgbClr val="CC0000"/>
                  </a:solidFill>
                </a:rPr>
                <a:t>Proportionate </a:t>
              </a:r>
            </a:p>
            <a:p>
              <a:pPr algn="ctr" eaLnBrk="0" hangingPunct="0"/>
              <a:r>
                <a:rPr lang="en-US" sz="2000">
                  <a:solidFill>
                    <a:srgbClr val="CC0000"/>
                  </a:solidFill>
                </a:rPr>
                <a:t>to Size Sampling</a:t>
              </a:r>
            </a:p>
          </p:txBody>
        </p:sp>
      </p:grpSp>
    </p:spTree>
    <p:extLst>
      <p:ext uri="{BB962C8B-B14F-4D97-AF65-F5344CB8AC3E}">
        <p14:creationId xmlns:p14="http://schemas.microsoft.com/office/powerpoint/2010/main" val="3529737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6194"/>
                                        </p:tgtEl>
                                        <p:attrNameLst>
                                          <p:attrName>style.visibility</p:attrName>
                                        </p:attrNameLst>
                                      </p:cBhvr>
                                      <p:to>
                                        <p:strVal val="visible"/>
                                      </p:to>
                                    </p:set>
                                    <p:anim calcmode="lin" valueType="num">
                                      <p:cBhvr additive="base">
                                        <p:cTn id="7" dur="500" fill="hold"/>
                                        <p:tgtEl>
                                          <p:spTgt spid="136194"/>
                                        </p:tgtEl>
                                        <p:attrNameLst>
                                          <p:attrName>ppt_x</p:attrName>
                                        </p:attrNameLst>
                                      </p:cBhvr>
                                      <p:tavLst>
                                        <p:tav tm="0">
                                          <p:val>
                                            <p:strVal val="0-#ppt_w/2"/>
                                          </p:val>
                                        </p:tav>
                                        <p:tav tm="100000">
                                          <p:val>
                                            <p:strVal val="#ppt_x"/>
                                          </p:val>
                                        </p:tav>
                                      </p:tavLst>
                                    </p:anim>
                                    <p:anim calcmode="lin" valueType="num">
                                      <p:cBhvr additive="base">
                                        <p:cTn id="8" dur="500" fill="hold"/>
                                        <p:tgtEl>
                                          <p:spTgt spid="13619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907B2-6C03-4752-ABE9-271E6CDBA17E}" type="datetime1">
              <a:rPr lang="en-US" smtClean="0"/>
              <a:t>11/4/2022</a:t>
            </a:fld>
            <a:endParaRPr lang="en-AU"/>
          </a:p>
        </p:txBody>
      </p:sp>
      <p:sp>
        <p:nvSpPr>
          <p:cNvPr id="3" name="Slide Number Placeholder 2"/>
          <p:cNvSpPr>
            <a:spLocks noGrp="1"/>
          </p:cNvSpPr>
          <p:nvPr>
            <p:ph type="sldNum" sz="quarter" idx="12"/>
          </p:nvPr>
        </p:nvSpPr>
        <p:spPr/>
        <p:txBody>
          <a:bodyPr/>
          <a:lstStyle/>
          <a:p>
            <a:fld id="{773B790C-5F71-4B39-B58B-92FFEFE1F575}" type="slidenum">
              <a:rPr lang="en-AU" smtClean="0"/>
              <a:t>38</a:t>
            </a:fld>
            <a:endParaRPr lang="en-AU"/>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2" y="-1"/>
            <a:ext cx="12077260" cy="6958013"/>
          </a:xfrm>
          <a:prstGeom prst="rect">
            <a:avLst/>
          </a:prstGeom>
        </p:spPr>
      </p:pic>
    </p:spTree>
    <p:extLst>
      <p:ext uri="{BB962C8B-B14F-4D97-AF65-F5344CB8AC3E}">
        <p14:creationId xmlns:p14="http://schemas.microsoft.com/office/powerpoint/2010/main" val="3648541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9"/>
          <p:cNvSpPr>
            <a:spLocks noGrp="1" noChangeArrowheads="1"/>
          </p:cNvSpPr>
          <p:nvPr>
            <p:ph type="title"/>
          </p:nvPr>
        </p:nvSpPr>
        <p:spPr/>
        <p:txBody>
          <a:bodyPr/>
          <a:lstStyle/>
          <a:p>
            <a:pPr eaLnBrk="1" hangingPunct="1"/>
            <a:r>
              <a:rPr lang="en-US" altLang="en-US" smtClean="0"/>
              <a:t>Stratified and Cluster Sampling</a:t>
            </a:r>
          </a:p>
        </p:txBody>
      </p:sp>
      <p:sp>
        <p:nvSpPr>
          <p:cNvPr id="232458" name="Rectangle 10"/>
          <p:cNvSpPr>
            <a:spLocks noGrp="1" noChangeArrowheads="1"/>
          </p:cNvSpPr>
          <p:nvPr>
            <p:ph type="body" sz="half" idx="1"/>
          </p:nvPr>
        </p:nvSpPr>
        <p:spPr>
          <a:xfrm>
            <a:off x="2057400" y="1600200"/>
            <a:ext cx="4000500" cy="4419600"/>
          </a:xfrm>
          <a:solidFill>
            <a:srgbClr val="FFDD99"/>
          </a:solidFill>
        </p:spPr>
        <p:txBody>
          <a:bodyPr/>
          <a:lstStyle/>
          <a:p>
            <a:pPr eaLnBrk="1" hangingPunct="1">
              <a:lnSpc>
                <a:spcPct val="90000"/>
              </a:lnSpc>
              <a:buFontTx/>
              <a:buNone/>
            </a:pPr>
            <a:r>
              <a:rPr lang="en-US" altLang="en-US" b="1">
                <a:solidFill>
                  <a:srgbClr val="CC0000"/>
                </a:solidFill>
              </a:rPr>
              <a:t>Stratified</a:t>
            </a:r>
          </a:p>
          <a:p>
            <a:pPr eaLnBrk="1" hangingPunct="1">
              <a:lnSpc>
                <a:spcPct val="90000"/>
              </a:lnSpc>
            </a:pPr>
            <a:r>
              <a:rPr lang="en-US" altLang="en-US"/>
              <a:t>Population divided into few subgroups</a:t>
            </a:r>
          </a:p>
          <a:p>
            <a:pPr eaLnBrk="1" hangingPunct="1">
              <a:lnSpc>
                <a:spcPct val="90000"/>
              </a:lnSpc>
            </a:pPr>
            <a:r>
              <a:rPr lang="en-US" altLang="en-US"/>
              <a:t>Homogeneity within subgroups</a:t>
            </a:r>
          </a:p>
          <a:p>
            <a:pPr eaLnBrk="1" hangingPunct="1">
              <a:lnSpc>
                <a:spcPct val="90000"/>
              </a:lnSpc>
            </a:pPr>
            <a:r>
              <a:rPr lang="en-US" altLang="en-US"/>
              <a:t>Heterogeneity between subgroups</a:t>
            </a:r>
          </a:p>
          <a:p>
            <a:pPr eaLnBrk="1" hangingPunct="1">
              <a:lnSpc>
                <a:spcPct val="90000"/>
              </a:lnSpc>
            </a:pPr>
            <a:r>
              <a:rPr lang="en-US" altLang="en-US"/>
              <a:t>Choice of elements from within each subgroup</a:t>
            </a:r>
          </a:p>
        </p:txBody>
      </p:sp>
      <p:sp>
        <p:nvSpPr>
          <p:cNvPr id="232459" name="Rectangle 11"/>
          <p:cNvSpPr>
            <a:spLocks noGrp="1" noChangeArrowheads="1"/>
          </p:cNvSpPr>
          <p:nvPr>
            <p:ph type="body" sz="half" idx="2"/>
          </p:nvPr>
        </p:nvSpPr>
        <p:spPr>
          <a:xfrm>
            <a:off x="6210300" y="1600200"/>
            <a:ext cx="4000500" cy="4419600"/>
          </a:xfrm>
          <a:solidFill>
            <a:srgbClr val="FFDD99"/>
          </a:solidFill>
        </p:spPr>
        <p:txBody>
          <a:bodyPr/>
          <a:lstStyle/>
          <a:p>
            <a:pPr eaLnBrk="1" hangingPunct="1">
              <a:lnSpc>
                <a:spcPct val="90000"/>
              </a:lnSpc>
              <a:buFontTx/>
              <a:buNone/>
            </a:pPr>
            <a:r>
              <a:rPr lang="en-US" altLang="en-US" b="1">
                <a:solidFill>
                  <a:srgbClr val="CC0000"/>
                </a:solidFill>
              </a:rPr>
              <a:t>Cluster</a:t>
            </a:r>
          </a:p>
          <a:p>
            <a:pPr eaLnBrk="1" hangingPunct="1">
              <a:lnSpc>
                <a:spcPct val="90000"/>
              </a:lnSpc>
            </a:pPr>
            <a:r>
              <a:rPr lang="en-US" altLang="en-US"/>
              <a:t>Population divided into many subgroups</a:t>
            </a:r>
          </a:p>
          <a:p>
            <a:pPr eaLnBrk="1" hangingPunct="1">
              <a:lnSpc>
                <a:spcPct val="90000"/>
              </a:lnSpc>
            </a:pPr>
            <a:r>
              <a:rPr lang="en-US" altLang="en-US"/>
              <a:t>Heterogeneity within subgroups</a:t>
            </a:r>
          </a:p>
          <a:p>
            <a:pPr eaLnBrk="1" hangingPunct="1">
              <a:lnSpc>
                <a:spcPct val="90000"/>
              </a:lnSpc>
            </a:pPr>
            <a:r>
              <a:rPr lang="en-US" altLang="en-US"/>
              <a:t>Homogeneity between subgroups</a:t>
            </a:r>
          </a:p>
          <a:p>
            <a:pPr eaLnBrk="1" hangingPunct="1">
              <a:lnSpc>
                <a:spcPct val="90000"/>
              </a:lnSpc>
            </a:pPr>
            <a:r>
              <a:rPr lang="en-US" altLang="en-US"/>
              <a:t>Random choice of subgroups </a:t>
            </a:r>
          </a:p>
          <a:p>
            <a:pPr eaLnBrk="1" hangingPunct="1">
              <a:lnSpc>
                <a:spcPct val="90000"/>
              </a:lnSpc>
            </a:pPr>
            <a:endParaRPr lang="en-US" altLang="en-US"/>
          </a:p>
        </p:txBody>
      </p:sp>
      <p:sp>
        <p:nvSpPr>
          <p:cNvPr id="2" name="Date Placeholder 1"/>
          <p:cNvSpPr>
            <a:spLocks noGrp="1"/>
          </p:cNvSpPr>
          <p:nvPr>
            <p:ph type="dt" sz="half" idx="10"/>
          </p:nvPr>
        </p:nvSpPr>
        <p:spPr/>
        <p:txBody>
          <a:bodyPr/>
          <a:lstStyle/>
          <a:p>
            <a:fld id="{92F6AE11-C79C-4328-8D1A-C7CE7918C6F1}" type="datetime1">
              <a:rPr lang="en-US" smtClean="0"/>
              <a:t>11/4/2022</a:t>
            </a:fld>
            <a:endParaRPr lang="en-AU"/>
          </a:p>
        </p:txBody>
      </p:sp>
    </p:spTree>
    <p:extLst>
      <p:ext uri="{BB962C8B-B14F-4D97-AF65-F5344CB8AC3E}">
        <p14:creationId xmlns:p14="http://schemas.microsoft.com/office/powerpoint/2010/main" val="2999768693"/>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2458">
                                            <p:txEl>
                                              <p:pRg st="1" end="1"/>
                                            </p:txEl>
                                          </p:spTgt>
                                        </p:tgtEl>
                                        <p:attrNameLst>
                                          <p:attrName>style.visibility</p:attrName>
                                        </p:attrNameLst>
                                      </p:cBhvr>
                                      <p:to>
                                        <p:strVal val="visible"/>
                                      </p:to>
                                    </p:set>
                                    <p:animEffect transition="in" filter="blinds(horizontal)">
                                      <p:cBhvr>
                                        <p:cTn id="7" dur="500"/>
                                        <p:tgtEl>
                                          <p:spTgt spid="23245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2458">
                                            <p:txEl>
                                              <p:pRg st="2" end="2"/>
                                            </p:txEl>
                                          </p:spTgt>
                                        </p:tgtEl>
                                        <p:attrNameLst>
                                          <p:attrName>style.visibility</p:attrName>
                                        </p:attrNameLst>
                                      </p:cBhvr>
                                      <p:to>
                                        <p:strVal val="visible"/>
                                      </p:to>
                                    </p:set>
                                    <p:animEffect transition="in" filter="blinds(horizontal)">
                                      <p:cBhvr>
                                        <p:cTn id="12" dur="500"/>
                                        <p:tgtEl>
                                          <p:spTgt spid="23245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2458">
                                            <p:txEl>
                                              <p:pRg st="3" end="3"/>
                                            </p:txEl>
                                          </p:spTgt>
                                        </p:tgtEl>
                                        <p:attrNameLst>
                                          <p:attrName>style.visibility</p:attrName>
                                        </p:attrNameLst>
                                      </p:cBhvr>
                                      <p:to>
                                        <p:strVal val="visible"/>
                                      </p:to>
                                    </p:set>
                                    <p:animEffect transition="in" filter="blinds(horizontal)">
                                      <p:cBhvr>
                                        <p:cTn id="17" dur="500"/>
                                        <p:tgtEl>
                                          <p:spTgt spid="23245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2458">
                                            <p:txEl>
                                              <p:pRg st="4" end="4"/>
                                            </p:txEl>
                                          </p:spTgt>
                                        </p:tgtEl>
                                        <p:attrNameLst>
                                          <p:attrName>style.visibility</p:attrName>
                                        </p:attrNameLst>
                                      </p:cBhvr>
                                      <p:to>
                                        <p:strVal val="visible"/>
                                      </p:to>
                                    </p:set>
                                    <p:animEffect transition="in" filter="blinds(horizontal)">
                                      <p:cBhvr>
                                        <p:cTn id="22" dur="500"/>
                                        <p:tgtEl>
                                          <p:spTgt spid="23245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2459">
                                            <p:txEl>
                                              <p:pRg st="1" end="1"/>
                                            </p:txEl>
                                          </p:spTgt>
                                        </p:tgtEl>
                                        <p:attrNameLst>
                                          <p:attrName>style.visibility</p:attrName>
                                        </p:attrNameLst>
                                      </p:cBhvr>
                                      <p:to>
                                        <p:strVal val="visible"/>
                                      </p:to>
                                    </p:set>
                                    <p:animEffect transition="in" filter="blinds(horizontal)">
                                      <p:cBhvr>
                                        <p:cTn id="27" dur="500"/>
                                        <p:tgtEl>
                                          <p:spTgt spid="23245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2459">
                                            <p:txEl>
                                              <p:pRg st="2" end="2"/>
                                            </p:txEl>
                                          </p:spTgt>
                                        </p:tgtEl>
                                        <p:attrNameLst>
                                          <p:attrName>style.visibility</p:attrName>
                                        </p:attrNameLst>
                                      </p:cBhvr>
                                      <p:to>
                                        <p:strVal val="visible"/>
                                      </p:to>
                                    </p:set>
                                    <p:animEffect transition="in" filter="blinds(horizontal)">
                                      <p:cBhvr>
                                        <p:cTn id="32" dur="500"/>
                                        <p:tgtEl>
                                          <p:spTgt spid="232459">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32459">
                                            <p:txEl>
                                              <p:pRg st="3" end="3"/>
                                            </p:txEl>
                                          </p:spTgt>
                                        </p:tgtEl>
                                        <p:attrNameLst>
                                          <p:attrName>style.visibility</p:attrName>
                                        </p:attrNameLst>
                                      </p:cBhvr>
                                      <p:to>
                                        <p:strVal val="visible"/>
                                      </p:to>
                                    </p:set>
                                    <p:animEffect transition="in" filter="blinds(horizontal)">
                                      <p:cBhvr>
                                        <p:cTn id="37" dur="500"/>
                                        <p:tgtEl>
                                          <p:spTgt spid="232459">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32459">
                                            <p:txEl>
                                              <p:pRg st="4" end="4"/>
                                            </p:txEl>
                                          </p:spTgt>
                                        </p:tgtEl>
                                        <p:attrNameLst>
                                          <p:attrName>style.visibility</p:attrName>
                                        </p:attrNameLst>
                                      </p:cBhvr>
                                      <p:to>
                                        <p:strVal val="visible"/>
                                      </p:to>
                                    </p:set>
                                    <p:animEffect transition="in" filter="blinds(horizontal)">
                                      <p:cBhvr>
                                        <p:cTn id="42" dur="500"/>
                                        <p:tgtEl>
                                          <p:spTgt spid="232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322263"/>
            <a:ext cx="7772400" cy="533400"/>
          </a:xfrm>
        </p:spPr>
        <p:txBody>
          <a:bodyPr/>
          <a:lstStyle/>
          <a:p>
            <a:pPr eaLnBrk="1" hangingPunct="1"/>
            <a:r>
              <a:rPr lang="en-GB" altLang="en-US" sz="3200">
                <a:latin typeface="Times New Roman" panose="02020603050405020304" pitchFamily="18" charset="0"/>
                <a:cs typeface="Times New Roman" panose="02020603050405020304" pitchFamily="18" charset="0"/>
              </a:rPr>
              <a:t>Selecting samples</a:t>
            </a:r>
          </a:p>
        </p:txBody>
      </p:sp>
      <p:sp>
        <p:nvSpPr>
          <p:cNvPr id="5123" name="Rectangle 3"/>
          <p:cNvSpPr>
            <a:spLocks noGrp="1" noChangeArrowheads="1"/>
          </p:cNvSpPr>
          <p:nvPr>
            <p:ph type="body" idx="1"/>
          </p:nvPr>
        </p:nvSpPr>
        <p:spPr>
          <a:xfrm>
            <a:off x="2209800" y="836614"/>
            <a:ext cx="7772400" cy="5157787"/>
          </a:xfrm>
        </p:spPr>
        <p:txBody>
          <a:bodyPr/>
          <a:lstStyle/>
          <a:p>
            <a:pPr algn="ctr" eaLnBrk="1" hangingPunct="1">
              <a:buFontTx/>
              <a:buNone/>
            </a:pPr>
            <a:r>
              <a:rPr lang="en-GB" altLang="en-US" sz="2600" b="1">
                <a:latin typeface="Times New Roman" panose="02020603050405020304" pitchFamily="18" charset="0"/>
                <a:cs typeface="Times New Roman" panose="02020603050405020304" pitchFamily="18" charset="0"/>
              </a:rPr>
              <a:t>Population, sample and individual cases</a:t>
            </a:r>
            <a:endParaRPr lang="en-GB" altLang="en-US" sz="2600">
              <a:latin typeface="Times New Roman" panose="02020603050405020304" pitchFamily="18" charset="0"/>
              <a:cs typeface="Times New Roman" panose="02020603050405020304" pitchFamily="18" charset="0"/>
            </a:endParaRPr>
          </a:p>
          <a:p>
            <a:pPr eaLnBrk="1" hangingPunct="1">
              <a:buFontTx/>
              <a:buNone/>
            </a:pPr>
            <a:endParaRPr lang="en-GB" altLang="en-US" smtClean="0">
              <a:latin typeface="Times New Roman" panose="02020603050405020304" pitchFamily="18" charset="0"/>
              <a:cs typeface="Times New Roman" panose="02020603050405020304" pitchFamily="18" charset="0"/>
            </a:endParaRPr>
          </a:p>
          <a:p>
            <a:pPr algn="ctr" eaLnBrk="1" hangingPunct="1">
              <a:buFontTx/>
              <a:buNone/>
            </a:pPr>
            <a:endParaRPr lang="en-GB" altLang="en-US" sz="2400">
              <a:latin typeface="Times New Roman" panose="02020603050405020304" pitchFamily="18" charset="0"/>
              <a:cs typeface="Times New Roman" panose="02020603050405020304" pitchFamily="18" charset="0"/>
            </a:endParaRPr>
          </a:p>
          <a:p>
            <a:pPr algn="ctr" eaLnBrk="1" hangingPunct="1">
              <a:buFontTx/>
              <a:buNone/>
            </a:pPr>
            <a:endParaRPr lang="en-GB" altLang="en-US" sz="3600">
              <a:latin typeface="Times New Roman" panose="02020603050405020304" pitchFamily="18" charset="0"/>
              <a:cs typeface="Times New Roman" panose="02020603050405020304" pitchFamily="18" charset="0"/>
            </a:endParaRPr>
          </a:p>
          <a:p>
            <a:pPr algn="ctr" eaLnBrk="1" hangingPunct="1">
              <a:buFontTx/>
              <a:buNone/>
            </a:pPr>
            <a:endParaRPr lang="en-GB" altLang="en-US" sz="3600">
              <a:latin typeface="Times New Roman" panose="02020603050405020304" pitchFamily="18" charset="0"/>
              <a:cs typeface="Times New Roman" panose="02020603050405020304" pitchFamily="18" charset="0"/>
            </a:endParaRPr>
          </a:p>
          <a:p>
            <a:pPr algn="r" eaLnBrk="1" hangingPunct="1">
              <a:buFontTx/>
              <a:buNone/>
            </a:pPr>
            <a:endParaRPr lang="en-GB" altLang="en-US" sz="2400">
              <a:latin typeface="Times New Roman" panose="02020603050405020304" pitchFamily="18" charset="0"/>
              <a:cs typeface="Times New Roman" panose="02020603050405020304" pitchFamily="18" charset="0"/>
            </a:endParaRPr>
          </a:p>
          <a:p>
            <a:pPr algn="r" eaLnBrk="1" hangingPunct="1">
              <a:buFontTx/>
              <a:buNone/>
            </a:pPr>
            <a:endParaRPr lang="en-GB" altLang="en-US" sz="2000">
              <a:latin typeface="Times New Roman" panose="02020603050405020304" pitchFamily="18" charset="0"/>
              <a:cs typeface="Times New Roman" panose="02020603050405020304" pitchFamily="18" charset="0"/>
            </a:endParaRPr>
          </a:p>
          <a:p>
            <a:pPr algn="r" eaLnBrk="1" hangingPunct="1">
              <a:buFontTx/>
              <a:buNone/>
            </a:pPr>
            <a:endParaRPr lang="en-GB" altLang="en-US" sz="2000">
              <a:latin typeface="Times New Roman" panose="02020603050405020304" pitchFamily="18" charset="0"/>
              <a:cs typeface="Times New Roman" panose="02020603050405020304" pitchFamily="18" charset="0"/>
            </a:endParaRPr>
          </a:p>
          <a:p>
            <a:pPr algn="r" eaLnBrk="1" hangingPunct="1">
              <a:buFontTx/>
              <a:buNone/>
            </a:pPr>
            <a:endParaRPr lang="en-GB" altLang="en-US" sz="2000">
              <a:latin typeface="Times New Roman" panose="02020603050405020304" pitchFamily="18" charset="0"/>
              <a:cs typeface="Times New Roman" panose="02020603050405020304" pitchFamily="18" charset="0"/>
            </a:endParaRPr>
          </a:p>
          <a:p>
            <a:pPr algn="r" eaLnBrk="1" hangingPunct="1">
              <a:buFontTx/>
              <a:buNone/>
            </a:pPr>
            <a:endParaRPr lang="en-GB" altLang="en-US" sz="2000">
              <a:latin typeface="Times New Roman" panose="02020603050405020304" pitchFamily="18" charset="0"/>
              <a:cs typeface="Times New Roman" panose="02020603050405020304" pitchFamily="18" charset="0"/>
            </a:endParaRPr>
          </a:p>
          <a:p>
            <a:pPr algn="r" eaLnBrk="1" hangingPunct="1">
              <a:buFontTx/>
              <a:buNone/>
            </a:pPr>
            <a:r>
              <a:rPr lang="en-GB" altLang="en-US" sz="1800">
                <a:latin typeface="Times New Roman" panose="02020603050405020304" pitchFamily="18" charset="0"/>
                <a:cs typeface="Times New Roman" panose="02020603050405020304" pitchFamily="18" charset="0"/>
              </a:rPr>
              <a:t>Source: Saunders </a:t>
            </a:r>
            <a:r>
              <a:rPr lang="en-GB" altLang="en-US" sz="1800" i="1">
                <a:latin typeface="Times New Roman" panose="02020603050405020304" pitchFamily="18" charset="0"/>
                <a:cs typeface="Times New Roman" panose="02020603050405020304" pitchFamily="18" charset="0"/>
              </a:rPr>
              <a:t>et al</a:t>
            </a:r>
            <a:r>
              <a:rPr lang="en-GB" altLang="en-US" sz="1800">
                <a:latin typeface="Times New Roman" panose="02020603050405020304" pitchFamily="18" charset="0"/>
                <a:cs typeface="Times New Roman" panose="02020603050405020304" pitchFamily="18" charset="0"/>
              </a:rPr>
              <a:t>. (2009)</a:t>
            </a:r>
          </a:p>
        </p:txBody>
      </p:sp>
      <p:pic>
        <p:nvPicPr>
          <p:cNvPr id="5124" name="Picture 5" descr="M07NF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501776"/>
            <a:ext cx="59055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6"/>
          <p:cNvSpPr txBox="1">
            <a:spLocks noChangeArrowheads="1"/>
          </p:cNvSpPr>
          <p:nvPr/>
        </p:nvSpPr>
        <p:spPr bwMode="auto">
          <a:xfrm>
            <a:off x="2043114" y="6126163"/>
            <a:ext cx="8085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bg1"/>
                </a:solidFill>
                <a:latin typeface="Times New Roman" panose="02020603050405020304" pitchFamily="18" charset="0"/>
                <a:cs typeface="Times New Roman" panose="02020603050405020304" pitchFamily="18" charset="0"/>
              </a:rPr>
              <a:t>Figure 7.1  Population, sample and individual cases</a:t>
            </a:r>
          </a:p>
        </p:txBody>
      </p:sp>
      <p:sp>
        <p:nvSpPr>
          <p:cNvPr id="2" name="Date Placeholder 1"/>
          <p:cNvSpPr>
            <a:spLocks noGrp="1"/>
          </p:cNvSpPr>
          <p:nvPr>
            <p:ph type="dt" sz="half" idx="10"/>
          </p:nvPr>
        </p:nvSpPr>
        <p:spPr/>
        <p:txBody>
          <a:bodyPr/>
          <a:lstStyle/>
          <a:p>
            <a:fld id="{1B63D556-9A0F-4920-B6B9-6E7A03652BBD}" type="datetime1">
              <a:rPr lang="en-US" smtClean="0">
                <a:latin typeface="Times New Roman" panose="02020603050405020304" pitchFamily="18" charset="0"/>
                <a:cs typeface="Times New Roman" panose="02020603050405020304" pitchFamily="18" charset="0"/>
              </a:rPr>
              <a:t>11/4/2022</a:t>
            </a:fld>
            <a:endParaRPr lang="en-AU">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773B790C-5F71-4B39-B58B-92FFEFE1F575}" type="slidenum">
              <a:rPr lang="en-AU" smtClean="0">
                <a:latin typeface="Times New Roman" panose="02020603050405020304" pitchFamily="18" charset="0"/>
                <a:cs typeface="Times New Roman" panose="02020603050405020304" pitchFamily="18" charset="0"/>
              </a:rPr>
              <a:t>4</a:t>
            </a:fld>
            <a:endParaRPr lang="en-A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36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74DAB5F-3862-48BD-9A0E-B015092B3F73}" type="datetime1">
              <a:rPr lang="en-US" altLang="en-US" sz="1000" smtClean="0"/>
              <a:t>11/4/2022</a:t>
            </a:fld>
            <a:endParaRPr lang="en-US" altLang="en-US" sz="1000"/>
          </a:p>
        </p:txBody>
      </p:sp>
      <p:sp>
        <p:nvSpPr>
          <p:cNvPr id="46084"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7123B9A-A94B-426D-BD68-F1FE03E1D54F}" type="slidenum">
              <a:rPr lang="en-US" altLang="en-US" sz="1000"/>
              <a:pPr>
                <a:spcBef>
                  <a:spcPct val="0"/>
                </a:spcBef>
                <a:buFontTx/>
                <a:buNone/>
              </a:pPr>
              <a:t>40</a:t>
            </a:fld>
            <a:endParaRPr lang="en-US" altLang="en-US" sz="1000"/>
          </a:p>
        </p:txBody>
      </p:sp>
      <p:sp>
        <p:nvSpPr>
          <p:cNvPr id="46085" name="Rectangle 2"/>
          <p:cNvSpPr>
            <a:spLocks noGrp="1" noChangeArrowheads="1"/>
          </p:cNvSpPr>
          <p:nvPr>
            <p:ph type="title"/>
          </p:nvPr>
        </p:nvSpPr>
        <p:spPr>
          <a:xfrm>
            <a:off x="1981200" y="457200"/>
            <a:ext cx="8458200" cy="1143000"/>
          </a:xfrm>
        </p:spPr>
        <p:txBody>
          <a:bodyPr/>
          <a:lstStyle/>
          <a:p>
            <a:pPr eaLnBrk="1" hangingPunct="1"/>
            <a:r>
              <a:rPr lang="en-US" altLang="en-US" sz="3200" b="1"/>
              <a:t>Issues in Sample Design and Selection (1)</a:t>
            </a:r>
          </a:p>
        </p:txBody>
      </p:sp>
      <p:sp>
        <p:nvSpPr>
          <p:cNvPr id="46086" name="Rectangle 3"/>
          <p:cNvSpPr>
            <a:spLocks noGrp="1" noChangeArrowheads="1"/>
          </p:cNvSpPr>
          <p:nvPr>
            <p:ph type="body" idx="1"/>
          </p:nvPr>
        </p:nvSpPr>
        <p:spPr>
          <a:xfrm>
            <a:off x="1981200" y="1905001"/>
            <a:ext cx="8229600" cy="4525963"/>
          </a:xfrm>
        </p:spPr>
        <p:txBody>
          <a:bodyPr/>
          <a:lstStyle/>
          <a:p>
            <a:pPr eaLnBrk="1" hangingPunct="1">
              <a:buFont typeface="Wingdings" panose="05000000000000000000" pitchFamily="2" charset="2"/>
              <a:buChar char="Ø"/>
            </a:pPr>
            <a:r>
              <a:rPr lang="en-US" altLang="en-US" sz="2400"/>
              <a:t>Accuracy – Samples should be representative of the target population (less accuracy is required for exploratory research than for conclusive research projects)</a:t>
            </a:r>
          </a:p>
          <a:p>
            <a:pPr eaLnBrk="1" hangingPunct="1">
              <a:buFont typeface="Wingdings" panose="05000000000000000000" pitchFamily="2" charset="2"/>
              <a:buChar char="Ø"/>
            </a:pPr>
            <a:endParaRPr lang="en-US" altLang="en-US" sz="2400"/>
          </a:p>
          <a:p>
            <a:pPr eaLnBrk="1" hangingPunct="1">
              <a:buFont typeface="Wingdings" panose="05000000000000000000" pitchFamily="2" charset="2"/>
              <a:buChar char="Ø"/>
            </a:pPr>
            <a:endParaRPr lang="en-US" altLang="en-US" sz="2400"/>
          </a:p>
          <a:p>
            <a:pPr eaLnBrk="1" hangingPunct="1">
              <a:buFont typeface="Wingdings" panose="05000000000000000000" pitchFamily="2" charset="2"/>
              <a:buChar char="Ø"/>
            </a:pPr>
            <a:r>
              <a:rPr lang="en-US" altLang="en-US" sz="2400"/>
              <a:t>Resources – Time, money and individual or institutional capacity are very important considerations due to the limitation on them. Often, these resources must be “traded” against accuracy</a:t>
            </a:r>
          </a:p>
          <a:p>
            <a:pPr eaLnBrk="1" hangingPunct="1">
              <a:buFont typeface="Wingdings" panose="05000000000000000000" pitchFamily="2" charset="2"/>
              <a:buChar char="Ø"/>
            </a:pPr>
            <a:endParaRPr lang="en-US" altLang="en-US" sz="2400"/>
          </a:p>
          <a:p>
            <a:pPr eaLnBrk="1" hangingPunct="1">
              <a:buFont typeface="Wingdings" panose="05000000000000000000" pitchFamily="2" charset="2"/>
              <a:buChar char="Ø"/>
            </a:pPr>
            <a:endParaRPr lang="en-US" altLang="en-US" sz="2400"/>
          </a:p>
        </p:txBody>
      </p:sp>
    </p:spTree>
    <p:extLst>
      <p:ext uri="{BB962C8B-B14F-4D97-AF65-F5344CB8AC3E}">
        <p14:creationId xmlns:p14="http://schemas.microsoft.com/office/powerpoint/2010/main" val="3876513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8316DF6-5D5C-4296-B79C-D1EEA3837B6B}" type="datetime1">
              <a:rPr lang="en-US" altLang="en-US" sz="1000" smtClean="0"/>
              <a:t>11/4/2022</a:t>
            </a:fld>
            <a:endParaRPr lang="en-US" altLang="en-US" sz="1000"/>
          </a:p>
        </p:txBody>
      </p:sp>
      <p:sp>
        <p:nvSpPr>
          <p:cNvPr id="4710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6869E49-74B0-4AA7-B8DD-714606A195EC}" type="slidenum">
              <a:rPr lang="en-US" altLang="en-US" sz="1000"/>
              <a:pPr>
                <a:spcBef>
                  <a:spcPct val="0"/>
                </a:spcBef>
                <a:buFontTx/>
                <a:buNone/>
              </a:pPr>
              <a:t>41</a:t>
            </a:fld>
            <a:endParaRPr lang="en-US" altLang="en-US" sz="1000"/>
          </a:p>
        </p:txBody>
      </p:sp>
      <p:sp>
        <p:nvSpPr>
          <p:cNvPr id="47109" name="Rectangle 2"/>
          <p:cNvSpPr>
            <a:spLocks noGrp="1" noChangeArrowheads="1"/>
          </p:cNvSpPr>
          <p:nvPr>
            <p:ph type="title"/>
          </p:nvPr>
        </p:nvSpPr>
        <p:spPr>
          <a:xfrm>
            <a:off x="1981200" y="381000"/>
            <a:ext cx="8458200" cy="1143000"/>
          </a:xfrm>
        </p:spPr>
        <p:txBody>
          <a:bodyPr/>
          <a:lstStyle/>
          <a:p>
            <a:pPr eaLnBrk="1" hangingPunct="1"/>
            <a:r>
              <a:rPr lang="en-US" altLang="en-US" sz="3200" b="1"/>
              <a:t>Issues in Sample Design and Selection (2)</a:t>
            </a:r>
          </a:p>
        </p:txBody>
      </p:sp>
      <p:sp>
        <p:nvSpPr>
          <p:cNvPr id="47110" name="Rectangle 3"/>
          <p:cNvSpPr>
            <a:spLocks noGrp="1" noChangeArrowheads="1"/>
          </p:cNvSpPr>
          <p:nvPr>
            <p:ph type="body" idx="1"/>
          </p:nvPr>
        </p:nvSpPr>
        <p:spPr>
          <a:xfrm>
            <a:off x="2133600" y="1371601"/>
            <a:ext cx="8229600" cy="4525963"/>
          </a:xfrm>
        </p:spPr>
        <p:txBody>
          <a:bodyPr>
            <a:normAutofit fontScale="92500"/>
          </a:bodyPr>
          <a:lstStyle/>
          <a:p>
            <a:pPr eaLnBrk="1" hangingPunct="1">
              <a:lnSpc>
                <a:spcPct val="95000"/>
              </a:lnSpc>
              <a:buFont typeface="Wingdings" panose="05000000000000000000" pitchFamily="2" charset="2"/>
              <a:buChar char="Ø"/>
            </a:pPr>
            <a:r>
              <a:rPr lang="en-US" altLang="en-US" sz="2400"/>
              <a:t>Availability of Information – Often information on potential sample participants in the form of lists, directories etc. is unavailable (especially in developing countries) which makes some sampling techniques (e.g. systematic sampling) impossible to undertake</a:t>
            </a:r>
          </a:p>
          <a:p>
            <a:pPr eaLnBrk="1" hangingPunct="1">
              <a:lnSpc>
                <a:spcPct val="95000"/>
              </a:lnSpc>
              <a:buFont typeface="Wingdings" panose="05000000000000000000" pitchFamily="2" charset="2"/>
              <a:buChar char="Ø"/>
            </a:pPr>
            <a:endParaRPr lang="en-US" altLang="en-US" sz="2400"/>
          </a:p>
          <a:p>
            <a:pPr eaLnBrk="1" hangingPunct="1">
              <a:lnSpc>
                <a:spcPct val="95000"/>
              </a:lnSpc>
              <a:buFont typeface="Wingdings" panose="05000000000000000000" pitchFamily="2" charset="2"/>
              <a:buChar char="Ø"/>
            </a:pPr>
            <a:r>
              <a:rPr lang="en-US" altLang="en-US" sz="2400"/>
              <a:t>Geographical Considerations – The number and dispersion of population elements may determine the sampling technique used (e.g. cluster sampling)</a:t>
            </a:r>
          </a:p>
          <a:p>
            <a:pPr eaLnBrk="1" hangingPunct="1">
              <a:lnSpc>
                <a:spcPct val="95000"/>
              </a:lnSpc>
              <a:buFont typeface="Wingdings" panose="05000000000000000000" pitchFamily="2" charset="2"/>
              <a:buChar char="Ø"/>
            </a:pPr>
            <a:endParaRPr lang="en-US" altLang="en-US" sz="2400"/>
          </a:p>
          <a:p>
            <a:pPr eaLnBrk="1" hangingPunct="1">
              <a:lnSpc>
                <a:spcPct val="95000"/>
              </a:lnSpc>
              <a:buFont typeface="Wingdings" panose="05000000000000000000" pitchFamily="2" charset="2"/>
              <a:buChar char="Ø"/>
            </a:pPr>
            <a:r>
              <a:rPr lang="en-US" altLang="en-US" sz="2400"/>
              <a:t>Statistical Analysis – This should be performed only on samples which have been created through probability sampling (i.e. not probability sampling)</a:t>
            </a:r>
          </a:p>
        </p:txBody>
      </p:sp>
    </p:spTree>
    <p:extLst>
      <p:ext uri="{BB962C8B-B14F-4D97-AF65-F5344CB8AC3E}">
        <p14:creationId xmlns:p14="http://schemas.microsoft.com/office/powerpoint/2010/main" val="2662138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287" y="319088"/>
            <a:ext cx="11658600" cy="533400"/>
          </a:xfrm>
        </p:spPr>
        <p:txBody>
          <a:bodyPr/>
          <a:lstStyle/>
          <a:p>
            <a:pPr algn="just" eaLnBrk="1" hangingPunct="1"/>
            <a:r>
              <a:rPr lang="en-GB" altLang="en-US" sz="3200">
                <a:latin typeface="Times New Roman" panose="02020603050405020304" pitchFamily="18" charset="0"/>
                <a:cs typeface="Times New Roman" panose="02020603050405020304" pitchFamily="18" charset="0"/>
              </a:rPr>
              <a:t>Sample size</a:t>
            </a:r>
          </a:p>
        </p:txBody>
      </p:sp>
      <p:sp>
        <p:nvSpPr>
          <p:cNvPr id="23555" name="Rectangle 3"/>
          <p:cNvSpPr>
            <a:spLocks noGrp="1" noChangeArrowheads="1"/>
          </p:cNvSpPr>
          <p:nvPr>
            <p:ph type="body" idx="1"/>
          </p:nvPr>
        </p:nvSpPr>
        <p:spPr>
          <a:xfrm>
            <a:off x="0" y="1219200"/>
            <a:ext cx="11658600" cy="4800600"/>
          </a:xfrm>
        </p:spPr>
        <p:txBody>
          <a:bodyPr/>
          <a:lstStyle/>
          <a:p>
            <a:pPr algn="just" eaLnBrk="1" hangingPunct="1">
              <a:buFontTx/>
              <a:buNone/>
            </a:pPr>
            <a:r>
              <a:rPr lang="en-GB" altLang="en-US" b="1">
                <a:latin typeface="Times New Roman" panose="02020603050405020304" pitchFamily="18" charset="0"/>
                <a:cs typeface="Times New Roman" panose="02020603050405020304" pitchFamily="18" charset="0"/>
              </a:rPr>
              <a:t>Choice of sample size is influenced by</a:t>
            </a:r>
            <a:endParaRPr lang="en-GB" altLang="en-US" sz="2600">
              <a:latin typeface="Times New Roman" panose="02020603050405020304" pitchFamily="18" charset="0"/>
              <a:cs typeface="Times New Roman" panose="02020603050405020304" pitchFamily="18" charset="0"/>
            </a:endParaRPr>
          </a:p>
          <a:p>
            <a:pPr algn="just" eaLnBrk="1" hangingPunct="1"/>
            <a:r>
              <a:rPr lang="en-GB" altLang="en-US" sz="2600">
                <a:latin typeface="Times New Roman" panose="02020603050405020304" pitchFamily="18" charset="0"/>
                <a:cs typeface="Times New Roman" panose="02020603050405020304" pitchFamily="18" charset="0"/>
              </a:rPr>
              <a:t>Confidence needed in the data</a:t>
            </a:r>
          </a:p>
          <a:p>
            <a:pPr algn="just" eaLnBrk="1" hangingPunct="1"/>
            <a:r>
              <a:rPr lang="en-GB" altLang="en-US" sz="2600">
                <a:latin typeface="Times New Roman" panose="02020603050405020304" pitchFamily="18" charset="0"/>
                <a:cs typeface="Times New Roman" panose="02020603050405020304" pitchFamily="18" charset="0"/>
              </a:rPr>
              <a:t>Margin of error that can be tolerated</a:t>
            </a:r>
          </a:p>
          <a:p>
            <a:pPr algn="just" eaLnBrk="1" hangingPunct="1"/>
            <a:r>
              <a:rPr lang="en-US" altLang="en-US" sz="1800">
                <a:latin typeface="Times New Roman" panose="02020603050405020304" pitchFamily="18" charset="0"/>
                <a:cs typeface="Times New Roman" panose="02020603050405020304" pitchFamily="18" charset="0"/>
              </a:rPr>
              <a:t>Margin of error (also called The </a:t>
            </a:r>
            <a:r>
              <a:rPr lang="en-US" altLang="en-US" sz="1800" b="1">
                <a:latin typeface="Times New Roman" panose="02020603050405020304" pitchFamily="18" charset="0"/>
                <a:cs typeface="Times New Roman" panose="02020603050405020304" pitchFamily="18" charset="0"/>
              </a:rPr>
              <a:t>confidence interval</a:t>
            </a:r>
            <a:r>
              <a:rPr lang="en-US" altLang="en-US" sz="1800">
                <a:latin typeface="Times New Roman" panose="02020603050405020304" pitchFamily="18" charset="0"/>
                <a:cs typeface="Times New Roman" panose="02020603050405020304" pitchFamily="18" charset="0"/>
              </a:rPr>
              <a:t> ) is the plus-or-minus figure usually reported in newspaper or television opinion poll results. For example, if you use a margin of error of 4 and 47% percent of your sample picks an answer you can be "sure" that if you had asked the question of the entire relevant population between 43% (47-4) and 51% (47+4) would have picked that answer.</a:t>
            </a:r>
            <a:r>
              <a:rPr lang="en-GB" altLang="en-US" sz="1800">
                <a:latin typeface="Times New Roman" panose="02020603050405020304" pitchFamily="18" charset="0"/>
                <a:cs typeface="Times New Roman" panose="02020603050405020304" pitchFamily="18" charset="0"/>
              </a:rPr>
              <a:t> </a:t>
            </a:r>
            <a:endParaRPr lang="en-GB" altLang="en-US" sz="2600">
              <a:latin typeface="Times New Roman" panose="02020603050405020304" pitchFamily="18" charset="0"/>
              <a:cs typeface="Times New Roman" panose="02020603050405020304" pitchFamily="18" charset="0"/>
            </a:endParaRPr>
          </a:p>
          <a:p>
            <a:pPr algn="just" eaLnBrk="1" hangingPunct="1"/>
            <a:r>
              <a:rPr lang="en-GB" altLang="en-US" sz="2600">
                <a:latin typeface="Times New Roman" panose="02020603050405020304" pitchFamily="18" charset="0"/>
                <a:cs typeface="Times New Roman" panose="02020603050405020304" pitchFamily="18" charset="0"/>
              </a:rPr>
              <a:t>Types of analyses to be undertaken</a:t>
            </a:r>
          </a:p>
          <a:p>
            <a:pPr algn="just" eaLnBrk="1" hangingPunct="1"/>
            <a:r>
              <a:rPr lang="en-GB" altLang="en-US" sz="2600">
                <a:latin typeface="Times New Roman" panose="02020603050405020304" pitchFamily="18" charset="0"/>
                <a:cs typeface="Times New Roman" panose="02020603050405020304" pitchFamily="18" charset="0"/>
              </a:rPr>
              <a:t>Size of the sample population and distribution</a:t>
            </a:r>
          </a:p>
        </p:txBody>
      </p:sp>
      <p:sp>
        <p:nvSpPr>
          <p:cNvPr id="2" name="Date Placeholder 1"/>
          <p:cNvSpPr>
            <a:spLocks noGrp="1"/>
          </p:cNvSpPr>
          <p:nvPr>
            <p:ph type="dt" sz="half" idx="10"/>
          </p:nvPr>
        </p:nvSpPr>
        <p:spPr>
          <a:xfrm>
            <a:off x="197784" y="6356350"/>
            <a:ext cx="4114800" cy="365125"/>
          </a:xfrm>
        </p:spPr>
        <p:txBody>
          <a:bodyPr/>
          <a:lstStyle/>
          <a:p>
            <a:pPr algn="just"/>
            <a:fld id="{8E87EBCC-4DC5-430D-9186-6AAA030DA71F}" type="datetime1">
              <a:rPr lang="en-US" smtClean="0">
                <a:latin typeface="Times New Roman" panose="02020603050405020304" pitchFamily="18" charset="0"/>
                <a:cs typeface="Times New Roman" panose="02020603050405020304" pitchFamily="18" charset="0"/>
              </a:rPr>
              <a:pPr algn="just"/>
              <a:t>11/4/2022</a:t>
            </a:fld>
            <a:endParaRPr lang="en-AU">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7970184" y="6356350"/>
            <a:ext cx="4114800" cy="365125"/>
          </a:xfrm>
        </p:spPr>
        <p:txBody>
          <a:bodyPr/>
          <a:lstStyle/>
          <a:p>
            <a:pPr algn="just"/>
            <a:fld id="{773B790C-5F71-4B39-B58B-92FFEFE1F575}" type="slidenum">
              <a:rPr lang="en-AU" smtClean="0">
                <a:latin typeface="Times New Roman" panose="02020603050405020304" pitchFamily="18" charset="0"/>
                <a:cs typeface="Times New Roman" panose="02020603050405020304" pitchFamily="18" charset="0"/>
              </a:rPr>
              <a:pPr algn="just"/>
              <a:t>42</a:t>
            </a:fld>
            <a:endParaRPr lang="en-A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906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research-advisors.com/images/subpage/SSTab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42875"/>
            <a:ext cx="10982325" cy="671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9CC345F-7C4F-4108-99E2-98945AEA0766}" type="datetime1">
              <a:rPr lang="en-US" smtClean="0"/>
              <a:t>11/4/2022</a:t>
            </a:fld>
            <a:endParaRPr lang="en-AU"/>
          </a:p>
        </p:txBody>
      </p:sp>
      <p:sp>
        <p:nvSpPr>
          <p:cNvPr id="3" name="Slide Number Placeholder 2"/>
          <p:cNvSpPr>
            <a:spLocks noGrp="1"/>
          </p:cNvSpPr>
          <p:nvPr>
            <p:ph type="sldNum" sz="quarter" idx="12"/>
          </p:nvPr>
        </p:nvSpPr>
        <p:spPr/>
        <p:txBody>
          <a:bodyPr/>
          <a:lstStyle/>
          <a:p>
            <a:fld id="{773B790C-5F71-4B39-B58B-92FFEFE1F575}" type="slidenum">
              <a:rPr lang="en-AU" smtClean="0"/>
              <a:t>43</a:t>
            </a:fld>
            <a:endParaRPr lang="en-AU"/>
          </a:p>
        </p:txBody>
      </p:sp>
    </p:spTree>
    <p:extLst>
      <p:ext uri="{BB962C8B-B14F-4D97-AF65-F5344CB8AC3E}">
        <p14:creationId xmlns:p14="http://schemas.microsoft.com/office/powerpoint/2010/main" val="2584417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09800" y="244475"/>
            <a:ext cx="7772400" cy="685800"/>
          </a:xfrm>
        </p:spPr>
        <p:txBody>
          <a:bodyPr/>
          <a:lstStyle/>
          <a:p>
            <a:pPr eaLnBrk="1" hangingPunct="1"/>
            <a:r>
              <a:rPr lang="en-GB" altLang="en-US" sz="3200">
                <a:latin typeface="Times New Roman" panose="02020603050405020304" pitchFamily="18" charset="0"/>
                <a:cs typeface="Times New Roman" panose="02020603050405020304" pitchFamily="18" charset="0"/>
              </a:rPr>
              <a:t>The importance of response rate</a:t>
            </a:r>
          </a:p>
        </p:txBody>
      </p:sp>
      <p:sp>
        <p:nvSpPr>
          <p:cNvPr id="25603" name="Rectangle 3"/>
          <p:cNvSpPr>
            <a:spLocks noGrp="1" noChangeArrowheads="1"/>
          </p:cNvSpPr>
          <p:nvPr>
            <p:ph type="body" idx="1"/>
          </p:nvPr>
        </p:nvSpPr>
        <p:spPr>
          <a:xfrm>
            <a:off x="1814513" y="1257300"/>
            <a:ext cx="8602662" cy="4686300"/>
          </a:xfrm>
        </p:spPr>
        <p:txBody>
          <a:bodyPr/>
          <a:lstStyle/>
          <a:p>
            <a:pPr algn="ctr" eaLnBrk="1" hangingPunct="1">
              <a:buFontTx/>
              <a:buNone/>
            </a:pPr>
            <a:r>
              <a:rPr lang="en-GB" altLang="en-US" b="1">
                <a:latin typeface="Times New Roman" panose="02020603050405020304" pitchFamily="18" charset="0"/>
                <a:cs typeface="Times New Roman" panose="02020603050405020304" pitchFamily="18" charset="0"/>
              </a:rPr>
              <a:t>Key considerations</a:t>
            </a:r>
          </a:p>
          <a:p>
            <a:pPr eaLnBrk="1" hangingPunct="1">
              <a:buFontTx/>
              <a:buNone/>
            </a:pPr>
            <a:endParaRPr lang="en-GB" altLang="en-US" sz="2600">
              <a:latin typeface="Times New Roman" panose="02020603050405020304" pitchFamily="18" charset="0"/>
              <a:cs typeface="Times New Roman" panose="02020603050405020304" pitchFamily="18" charset="0"/>
            </a:endParaRPr>
          </a:p>
          <a:p>
            <a:pPr eaLnBrk="1" hangingPunct="1"/>
            <a:r>
              <a:rPr lang="en-GB" altLang="en-US" sz="2600">
                <a:latin typeface="Times New Roman" panose="02020603050405020304" pitchFamily="18" charset="0"/>
                <a:cs typeface="Times New Roman" panose="02020603050405020304" pitchFamily="18" charset="0"/>
              </a:rPr>
              <a:t>Non- respondents and analysis of refusals</a:t>
            </a:r>
          </a:p>
          <a:p>
            <a:pPr eaLnBrk="1" hangingPunct="1">
              <a:buFontTx/>
              <a:buNone/>
            </a:pPr>
            <a:endParaRPr lang="en-GB" altLang="en-US" sz="2600">
              <a:latin typeface="Times New Roman" panose="02020603050405020304" pitchFamily="18" charset="0"/>
              <a:cs typeface="Times New Roman" panose="02020603050405020304" pitchFamily="18" charset="0"/>
            </a:endParaRPr>
          </a:p>
          <a:p>
            <a:pPr eaLnBrk="1" hangingPunct="1"/>
            <a:r>
              <a:rPr lang="en-GB" altLang="en-US" sz="2600">
                <a:latin typeface="Times New Roman" panose="02020603050405020304" pitchFamily="18" charset="0"/>
                <a:cs typeface="Times New Roman" panose="02020603050405020304" pitchFamily="18" charset="0"/>
              </a:rPr>
              <a:t>Obtaining a representative sample</a:t>
            </a:r>
          </a:p>
          <a:p>
            <a:pPr eaLnBrk="1" hangingPunct="1">
              <a:buFontTx/>
              <a:buNone/>
            </a:pPr>
            <a:endParaRPr lang="en-GB" altLang="en-US" sz="2600">
              <a:latin typeface="Times New Roman" panose="02020603050405020304" pitchFamily="18" charset="0"/>
              <a:cs typeface="Times New Roman" panose="02020603050405020304" pitchFamily="18" charset="0"/>
            </a:endParaRPr>
          </a:p>
          <a:p>
            <a:pPr eaLnBrk="1" hangingPunct="1"/>
            <a:r>
              <a:rPr lang="en-GB" altLang="en-US" sz="2600">
                <a:latin typeface="Times New Roman" panose="02020603050405020304" pitchFamily="18" charset="0"/>
                <a:cs typeface="Times New Roman" panose="02020603050405020304" pitchFamily="18" charset="0"/>
              </a:rPr>
              <a:t>Calculating the active response rate </a:t>
            </a:r>
          </a:p>
          <a:p>
            <a:pPr eaLnBrk="1" hangingPunct="1">
              <a:buFontTx/>
              <a:buNone/>
            </a:pPr>
            <a:endParaRPr lang="en-GB" altLang="en-US" sz="2600">
              <a:latin typeface="Times New Roman" panose="02020603050405020304" pitchFamily="18" charset="0"/>
              <a:cs typeface="Times New Roman" panose="02020603050405020304" pitchFamily="18" charset="0"/>
            </a:endParaRPr>
          </a:p>
          <a:p>
            <a:pPr eaLnBrk="1" hangingPunct="1"/>
            <a:r>
              <a:rPr lang="en-GB" altLang="en-US" sz="2600">
                <a:latin typeface="Times New Roman" panose="02020603050405020304" pitchFamily="18" charset="0"/>
                <a:cs typeface="Times New Roman" panose="02020603050405020304" pitchFamily="18" charset="0"/>
              </a:rPr>
              <a:t>Estimating response rate and sample size</a:t>
            </a:r>
          </a:p>
        </p:txBody>
      </p:sp>
      <p:sp>
        <p:nvSpPr>
          <p:cNvPr id="2" name="Date Placeholder 1"/>
          <p:cNvSpPr>
            <a:spLocks noGrp="1"/>
          </p:cNvSpPr>
          <p:nvPr>
            <p:ph type="dt" sz="half" idx="10"/>
          </p:nvPr>
        </p:nvSpPr>
        <p:spPr/>
        <p:txBody>
          <a:bodyPr/>
          <a:lstStyle/>
          <a:p>
            <a:fld id="{5647539F-2E66-4F8F-A238-52CF371D2E17}" type="datetime1">
              <a:rPr lang="en-US" smtClean="0">
                <a:latin typeface="Times New Roman" panose="02020603050405020304" pitchFamily="18" charset="0"/>
                <a:cs typeface="Times New Roman" panose="02020603050405020304" pitchFamily="18" charset="0"/>
              </a:rPr>
              <a:t>11/4/2022</a:t>
            </a:fld>
            <a:endParaRPr lang="en-AU">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773B790C-5F71-4B39-B58B-92FFEFE1F575}" type="slidenum">
              <a:rPr lang="en-AU" smtClean="0">
                <a:latin typeface="Times New Roman" panose="02020603050405020304" pitchFamily="18" charset="0"/>
                <a:cs typeface="Times New Roman" panose="02020603050405020304" pitchFamily="18" charset="0"/>
              </a:rPr>
              <a:t>44</a:t>
            </a:fld>
            <a:endParaRPr lang="en-A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543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Baskerville Old Face" pitchFamily="18" charset="0"/>
              </a:rPr>
              <a:t>Assignment 1 Results</a:t>
            </a:r>
            <a:endParaRPr lang="en-US" b="1" dirty="0">
              <a:latin typeface="Baskerville Old Face" pitchFamily="18" charset="0"/>
            </a:endParaRPr>
          </a:p>
        </p:txBody>
      </p:sp>
      <p:sp>
        <p:nvSpPr>
          <p:cNvPr id="4" name="Date Placeholder 3"/>
          <p:cNvSpPr>
            <a:spLocks noGrp="1"/>
          </p:cNvSpPr>
          <p:nvPr>
            <p:ph type="dt" sz="half" idx="10"/>
          </p:nvPr>
        </p:nvSpPr>
        <p:spPr/>
        <p:txBody>
          <a:bodyPr/>
          <a:lstStyle/>
          <a:p>
            <a:fld id="{C500C0A0-B5CB-4804-B732-5F6F69ECCBCF}" type="datetime1">
              <a:rPr lang="en-US" smtClean="0"/>
              <a:t>11/4/2022</a:t>
            </a:fld>
            <a:endParaRPr lang="en-AU"/>
          </a:p>
        </p:txBody>
      </p:sp>
      <p:sp>
        <p:nvSpPr>
          <p:cNvPr id="5" name="Slide Number Placeholder 4"/>
          <p:cNvSpPr>
            <a:spLocks noGrp="1"/>
          </p:cNvSpPr>
          <p:nvPr>
            <p:ph type="sldNum" sz="quarter" idx="12"/>
          </p:nvPr>
        </p:nvSpPr>
        <p:spPr/>
        <p:txBody>
          <a:bodyPr/>
          <a:lstStyle/>
          <a:p>
            <a:fld id="{773B790C-5F71-4B39-B58B-92FFEFE1F575}" type="slidenum">
              <a:rPr lang="en-AU" smtClean="0"/>
              <a:t>45</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892381902"/>
              </p:ext>
            </p:extLst>
          </p:nvPr>
        </p:nvGraphicFramePr>
        <p:xfrm>
          <a:off x="800100" y="1943096"/>
          <a:ext cx="10801350" cy="4400550"/>
        </p:xfrm>
        <a:graphic>
          <a:graphicData uri="http://schemas.openxmlformats.org/drawingml/2006/table">
            <a:tbl>
              <a:tblPr>
                <a:tableStyleId>{5C22544A-7EE6-4342-B048-85BDC9FD1C3A}</a:tableStyleId>
              </a:tblPr>
              <a:tblGrid>
                <a:gridCol w="9403871"/>
                <a:gridCol w="1397479"/>
              </a:tblGrid>
              <a:tr h="310243">
                <a:tc>
                  <a:txBody>
                    <a:bodyPr/>
                    <a:lstStyle/>
                    <a:p>
                      <a:pPr algn="l" fontAlgn="b"/>
                      <a:r>
                        <a:rPr lang="en-US" sz="2000" u="none" strike="noStrike" dirty="0">
                          <a:effectLst/>
                          <a:latin typeface="Times New Roman" pitchFamily="18" charset="0"/>
                          <a:cs typeface="Times New Roman" pitchFamily="18" charset="0"/>
                        </a:rPr>
                        <a:t>Proposal Titles</a:t>
                      </a:r>
                      <a:endParaRPr lang="en-US" sz="2000" b="0" i="0" u="none" strike="noStrike" dirty="0">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latin typeface="Times New Roman" pitchFamily="18" charset="0"/>
                          <a:cs typeface="Times New Roman" pitchFamily="18" charset="0"/>
                        </a:rPr>
                        <a:t>Score</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43">
                <a:tc>
                  <a:txBody>
                    <a:bodyPr/>
                    <a:lstStyle/>
                    <a:p>
                      <a:pPr algn="l" fontAlgn="ctr"/>
                      <a:r>
                        <a:rPr lang="en-US" sz="2000" u="none" strike="noStrike">
                          <a:solidFill>
                            <a:srgbClr val="00B050"/>
                          </a:solidFill>
                          <a:effectLst/>
                          <a:latin typeface="Times New Roman" pitchFamily="18" charset="0"/>
                          <a:cs typeface="Times New Roman" pitchFamily="18" charset="0"/>
                        </a:rPr>
                        <a:t>Judgment and Beliefs of Society: Curse for Women’s</a:t>
                      </a:r>
                      <a:endParaRPr lang="en-US" sz="2000" b="0" i="0" u="none" strike="noStrike">
                        <a:solidFill>
                          <a:srgbClr val="00B05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rgbClr val="00B050"/>
                          </a:solidFill>
                          <a:effectLst/>
                          <a:latin typeface="Times New Roman" pitchFamily="18" charset="0"/>
                          <a:cs typeface="Times New Roman" pitchFamily="18" charset="0"/>
                        </a:rPr>
                        <a:t>8.25</a:t>
                      </a:r>
                      <a:endParaRPr lang="en-US" sz="2000" b="0" i="0" u="none" strike="noStrike">
                        <a:solidFill>
                          <a:srgbClr val="00B05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43">
                <a:tc>
                  <a:txBody>
                    <a:bodyPr/>
                    <a:lstStyle/>
                    <a:p>
                      <a:pPr algn="l" fontAlgn="ctr"/>
                      <a:r>
                        <a:rPr lang="en-US" sz="2000" u="none" strike="noStrike">
                          <a:solidFill>
                            <a:srgbClr val="00B050"/>
                          </a:solidFill>
                          <a:effectLst/>
                          <a:latin typeface="Times New Roman" pitchFamily="18" charset="0"/>
                          <a:cs typeface="Times New Roman" pitchFamily="18" charset="0"/>
                        </a:rPr>
                        <a:t>FLOODS IN ODISHA</a:t>
                      </a:r>
                      <a:endParaRPr lang="en-US" sz="2000" b="0" i="0" u="none" strike="noStrike">
                        <a:solidFill>
                          <a:srgbClr val="00B05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rgbClr val="00B050"/>
                          </a:solidFill>
                          <a:effectLst/>
                          <a:latin typeface="Times New Roman" pitchFamily="18" charset="0"/>
                          <a:cs typeface="Times New Roman" pitchFamily="18" charset="0"/>
                        </a:rPr>
                        <a:t>6.75</a:t>
                      </a:r>
                      <a:endParaRPr lang="en-US" sz="2000" b="0" i="0" u="none" strike="noStrike">
                        <a:solidFill>
                          <a:srgbClr val="00B05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43">
                <a:tc>
                  <a:txBody>
                    <a:bodyPr/>
                    <a:lstStyle/>
                    <a:p>
                      <a:pPr algn="l" fontAlgn="ctr"/>
                      <a:r>
                        <a:rPr lang="en-US" sz="2000" u="none" strike="noStrike">
                          <a:solidFill>
                            <a:srgbClr val="00B050"/>
                          </a:solidFill>
                          <a:effectLst/>
                          <a:latin typeface="Times New Roman" pitchFamily="18" charset="0"/>
                          <a:cs typeface="Times New Roman" pitchFamily="18" charset="0"/>
                        </a:rPr>
                        <a:t>Unaffordable Housing in Rourkela</a:t>
                      </a:r>
                      <a:endParaRPr lang="en-US" sz="2000" b="0" i="0" u="none" strike="noStrike">
                        <a:solidFill>
                          <a:srgbClr val="00B05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rgbClr val="00B050"/>
                          </a:solidFill>
                          <a:effectLst/>
                          <a:latin typeface="Times New Roman" pitchFamily="18" charset="0"/>
                          <a:cs typeface="Times New Roman" pitchFamily="18" charset="0"/>
                        </a:rPr>
                        <a:t>6.5</a:t>
                      </a:r>
                      <a:endParaRPr lang="en-US" sz="2000" b="0" i="0" u="none" strike="noStrike">
                        <a:solidFill>
                          <a:srgbClr val="00B05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43">
                <a:tc>
                  <a:txBody>
                    <a:bodyPr/>
                    <a:lstStyle/>
                    <a:p>
                      <a:pPr algn="l" fontAlgn="ctr"/>
                      <a:r>
                        <a:rPr lang="en-US" sz="2000" u="none" strike="noStrike">
                          <a:solidFill>
                            <a:srgbClr val="00B050"/>
                          </a:solidFill>
                          <a:effectLst/>
                          <a:latin typeface="Times New Roman" pitchFamily="18" charset="0"/>
                          <a:cs typeface="Times New Roman" pitchFamily="18" charset="0"/>
                        </a:rPr>
                        <a:t>How the Teacher-Student Ratio affects quality of Education in NITR</a:t>
                      </a:r>
                      <a:endParaRPr lang="en-US" sz="2000" b="0" i="0" u="none" strike="noStrike">
                        <a:solidFill>
                          <a:srgbClr val="00B05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rgbClr val="00B050"/>
                          </a:solidFill>
                          <a:effectLst/>
                          <a:latin typeface="Times New Roman" pitchFamily="18" charset="0"/>
                          <a:cs typeface="Times New Roman" pitchFamily="18" charset="0"/>
                        </a:rPr>
                        <a:t>6</a:t>
                      </a:r>
                      <a:endParaRPr lang="en-US" sz="2000" b="0" i="0" u="none" strike="noStrike">
                        <a:solidFill>
                          <a:srgbClr val="00B05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43">
                <a:tc>
                  <a:txBody>
                    <a:bodyPr/>
                    <a:lstStyle/>
                    <a:p>
                      <a:pPr algn="l" fontAlgn="ctr"/>
                      <a:r>
                        <a:rPr lang="en-US" sz="2000" u="none" strike="noStrike">
                          <a:solidFill>
                            <a:srgbClr val="00B050"/>
                          </a:solidFill>
                          <a:effectLst/>
                          <a:latin typeface="Times New Roman" pitchFamily="18" charset="0"/>
                          <a:cs typeface="Times New Roman" pitchFamily="18" charset="0"/>
                        </a:rPr>
                        <a:t>The Tribal India: Life vs Lifestyle</a:t>
                      </a:r>
                      <a:endParaRPr lang="en-US" sz="2000" b="0" i="0" u="none" strike="noStrike">
                        <a:solidFill>
                          <a:srgbClr val="00B05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rgbClr val="00B050"/>
                          </a:solidFill>
                          <a:effectLst/>
                          <a:latin typeface="Times New Roman" pitchFamily="18" charset="0"/>
                          <a:cs typeface="Times New Roman" pitchFamily="18" charset="0"/>
                        </a:rPr>
                        <a:t>6</a:t>
                      </a:r>
                      <a:endParaRPr lang="en-US" sz="2000" b="0" i="0" u="none" strike="noStrike" dirty="0">
                        <a:solidFill>
                          <a:srgbClr val="00B05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43">
                <a:tc>
                  <a:txBody>
                    <a:bodyPr/>
                    <a:lstStyle/>
                    <a:p>
                      <a:pPr algn="l" fontAlgn="ctr"/>
                      <a:r>
                        <a:rPr lang="en-US" sz="2000" u="none" strike="noStrike">
                          <a:effectLst/>
                          <a:latin typeface="Times New Roman" pitchFamily="18" charset="0"/>
                          <a:cs typeface="Times New Roman" pitchFamily="18" charset="0"/>
                        </a:rPr>
                        <a:t>Excessive Consumption of Drugs by Youth</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latin typeface="Times New Roman" pitchFamily="18" charset="0"/>
                          <a:cs typeface="Times New Roman" pitchFamily="18" charset="0"/>
                        </a:rPr>
                        <a:t>5.5</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43">
                <a:tc>
                  <a:txBody>
                    <a:bodyPr/>
                    <a:lstStyle/>
                    <a:p>
                      <a:pPr algn="l" fontAlgn="ctr"/>
                      <a:r>
                        <a:rPr lang="en-US" sz="2000" u="none" strike="noStrike">
                          <a:effectLst/>
                          <a:latin typeface="Times New Roman" pitchFamily="18" charset="0"/>
                          <a:cs typeface="Times New Roman" pitchFamily="18" charset="0"/>
                        </a:rPr>
                        <a:t>Report On Increasing Youth Suicide</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latin typeface="Times New Roman" pitchFamily="18" charset="0"/>
                          <a:cs typeface="Times New Roman" pitchFamily="18" charset="0"/>
                        </a:rPr>
                        <a:t>5.5</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43">
                <a:tc>
                  <a:txBody>
                    <a:bodyPr/>
                    <a:lstStyle/>
                    <a:p>
                      <a:pPr algn="l" fontAlgn="ctr"/>
                      <a:r>
                        <a:rPr lang="en-US" sz="2000" u="none" strike="noStrike">
                          <a:effectLst/>
                          <a:latin typeface="Times New Roman" pitchFamily="18" charset="0"/>
                          <a:cs typeface="Times New Roman" pitchFamily="18" charset="0"/>
                        </a:rPr>
                        <a:t>Indigenous Tribes and the new challenge of Globalization</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latin typeface="Times New Roman" pitchFamily="18" charset="0"/>
                          <a:cs typeface="Times New Roman" pitchFamily="18" charset="0"/>
                        </a:rPr>
                        <a:t>5.5</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43">
                <a:tc>
                  <a:txBody>
                    <a:bodyPr/>
                    <a:lstStyle/>
                    <a:p>
                      <a:pPr algn="l" fontAlgn="ctr"/>
                      <a:r>
                        <a:rPr lang="en-US" sz="2000" u="none" strike="noStrike">
                          <a:effectLst/>
                          <a:latin typeface="Times New Roman" pitchFamily="18" charset="0"/>
                          <a:cs typeface="Times New Roman" pitchFamily="18" charset="0"/>
                        </a:rPr>
                        <a:t>Human’s being Inhumane on Non-Human’s</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latin typeface="Times New Roman" pitchFamily="18" charset="0"/>
                          <a:cs typeface="Times New Roman" pitchFamily="18" charset="0"/>
                        </a:rPr>
                        <a:t>4.5</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43">
                <a:tc>
                  <a:txBody>
                    <a:bodyPr/>
                    <a:lstStyle/>
                    <a:p>
                      <a:pPr algn="l" fontAlgn="ctr"/>
                      <a:r>
                        <a:rPr lang="en-US" sz="2000" u="none" strike="noStrike">
                          <a:effectLst/>
                          <a:latin typeface="Times New Roman" pitchFamily="18" charset="0"/>
                          <a:cs typeface="Times New Roman" pitchFamily="18" charset="0"/>
                        </a:rPr>
                        <a:t>Pollution effect of Industries in Visakhapatnam</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latin typeface="Times New Roman" pitchFamily="18" charset="0"/>
                          <a:cs typeface="Times New Roman" pitchFamily="18" charset="0"/>
                        </a:rPr>
                        <a:t>4.5</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43">
                <a:tc>
                  <a:txBody>
                    <a:bodyPr/>
                    <a:lstStyle/>
                    <a:p>
                      <a:pPr algn="l" fontAlgn="ctr"/>
                      <a:r>
                        <a:rPr lang="en-US" sz="2000" u="none" strike="noStrike">
                          <a:effectLst/>
                          <a:latin typeface="Times New Roman" pitchFamily="18" charset="0"/>
                          <a:cs typeface="Times New Roman" pitchFamily="18" charset="0"/>
                        </a:rPr>
                        <a:t>Report On Sexual Harrassment at Workplace </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latin typeface="Times New Roman" pitchFamily="18" charset="0"/>
                          <a:cs typeface="Times New Roman" pitchFamily="18" charset="0"/>
                        </a:rPr>
                        <a:t>4.5</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43">
                <a:tc>
                  <a:txBody>
                    <a:bodyPr/>
                    <a:lstStyle/>
                    <a:p>
                      <a:pPr algn="l" fontAlgn="ctr"/>
                      <a:r>
                        <a:rPr lang="en-US" sz="2000" u="none" strike="noStrike">
                          <a:effectLst/>
                          <a:latin typeface="Times New Roman" pitchFamily="18" charset="0"/>
                          <a:cs typeface="Times New Roman" pitchFamily="18" charset="0"/>
                        </a:rPr>
                        <a:t>INCREASING YOUTH SUICIDES IN INDIA</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effectLst/>
                          <a:latin typeface="Times New Roman" pitchFamily="18" charset="0"/>
                          <a:cs typeface="Times New Roman" pitchFamily="18" charset="0"/>
                        </a:rPr>
                        <a:t>4</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0243">
                <a:tc>
                  <a:txBody>
                    <a:bodyPr/>
                    <a:lstStyle/>
                    <a:p>
                      <a:pPr algn="l" fontAlgn="ctr"/>
                      <a:r>
                        <a:rPr lang="en-US" sz="2000" u="none" strike="noStrike">
                          <a:effectLst/>
                          <a:latin typeface="Times New Roman" pitchFamily="18" charset="0"/>
                          <a:cs typeface="Times New Roman" pitchFamily="18" charset="0"/>
                        </a:rPr>
                        <a:t>Mental Health Among the Students</a:t>
                      </a:r>
                      <a:endParaRPr lang="en-US" sz="2000" b="0" i="0" u="none" strike="noStrike">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latin typeface="Times New Roman" pitchFamily="18" charset="0"/>
                          <a:cs typeface="Times New Roman" pitchFamily="18" charset="0"/>
                        </a:rPr>
                        <a:t>4</a:t>
                      </a:r>
                      <a:endParaRPr lang="en-US" sz="2000" b="0" i="0" u="none" strike="noStrike" dirty="0">
                        <a:solidFill>
                          <a:srgbClr val="000000"/>
                        </a:solidFill>
                        <a:effectLst/>
                        <a:latin typeface="Times New Roman" pitchFamily="18" charset="0"/>
                        <a:cs typeface="Times New Roman"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468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fld id="{C1363892-24A0-485C-98D0-634D7481DB3B}" type="datetime1">
              <a:rPr lang="en-US" altLang="en-US" sz="1000" smtClean="0">
                <a:latin typeface="Times New Roman" panose="02020603050405020304" pitchFamily="18" charset="0"/>
                <a:cs typeface="Times New Roman" panose="02020603050405020304" pitchFamily="18" charset="0"/>
              </a:rPr>
              <a:pPr algn="just">
                <a:spcBef>
                  <a:spcPct val="0"/>
                </a:spcBef>
                <a:buFontTx/>
                <a:buNone/>
              </a:pPr>
              <a:t>11/4/2022</a:t>
            </a:fld>
            <a:endParaRPr lang="en-US" altLang="en-US" sz="1000">
              <a:latin typeface="Times New Roman" panose="02020603050405020304" pitchFamily="18" charset="0"/>
              <a:cs typeface="Times New Roman" panose="02020603050405020304" pitchFamily="18" charset="0"/>
            </a:endParaRPr>
          </a:p>
        </p:txBody>
      </p:sp>
      <p:sp>
        <p:nvSpPr>
          <p:cNvPr id="6148"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fld id="{23285808-39C4-4701-8AC9-9B3FAC1728FB}" type="slidenum">
              <a:rPr lang="en-US" altLang="en-US" sz="1000">
                <a:latin typeface="Times New Roman" panose="02020603050405020304" pitchFamily="18" charset="0"/>
                <a:cs typeface="Times New Roman" panose="02020603050405020304" pitchFamily="18" charset="0"/>
              </a:rPr>
              <a:pPr algn="just">
                <a:spcBef>
                  <a:spcPct val="0"/>
                </a:spcBef>
                <a:buFontTx/>
                <a:buNone/>
              </a:pPr>
              <a:t>5</a:t>
            </a:fld>
            <a:endParaRPr lang="en-US" altLang="en-US" sz="1000">
              <a:latin typeface="Times New Roman" panose="02020603050405020304" pitchFamily="18" charset="0"/>
              <a:cs typeface="Times New Roman" panose="02020603050405020304" pitchFamily="18" charset="0"/>
            </a:endParaRPr>
          </a:p>
        </p:txBody>
      </p:sp>
      <p:sp>
        <p:nvSpPr>
          <p:cNvPr id="6149" name="Rectangle 2"/>
          <p:cNvSpPr>
            <a:spLocks noGrp="1" noChangeArrowheads="1"/>
          </p:cNvSpPr>
          <p:nvPr>
            <p:ph type="title"/>
          </p:nvPr>
        </p:nvSpPr>
        <p:spPr>
          <a:xfrm>
            <a:off x="1976438" y="38100"/>
            <a:ext cx="8229600" cy="1143000"/>
          </a:xfrm>
        </p:spPr>
        <p:txBody>
          <a:bodyPr/>
          <a:lstStyle/>
          <a:p>
            <a:pPr algn="just" eaLnBrk="1" hangingPunct="1"/>
            <a:r>
              <a:rPr lang="en-GB" altLang="en-US" sz="3200" b="1">
                <a:latin typeface="Times New Roman" panose="02020603050405020304" pitchFamily="18" charset="0"/>
                <a:cs typeface="Times New Roman" panose="02020603050405020304" pitchFamily="18" charset="0"/>
              </a:rPr>
              <a:t>Population, sample and individual cases</a:t>
            </a:r>
            <a:endParaRPr lang="en-GB" altLang="en-US" sz="3200">
              <a:latin typeface="Times New Roman" panose="02020603050405020304" pitchFamily="18" charset="0"/>
              <a:cs typeface="Times New Roman" panose="02020603050405020304" pitchFamily="18" charset="0"/>
            </a:endParaRPr>
          </a:p>
        </p:txBody>
      </p:sp>
      <p:sp>
        <p:nvSpPr>
          <p:cNvPr id="6150" name="Rectangle 3"/>
          <p:cNvSpPr>
            <a:spLocks noGrp="1" noChangeArrowheads="1"/>
          </p:cNvSpPr>
          <p:nvPr>
            <p:ph type="body" idx="1"/>
          </p:nvPr>
        </p:nvSpPr>
        <p:spPr>
          <a:xfrm>
            <a:off x="491319" y="1219201"/>
            <a:ext cx="10862481" cy="5137149"/>
          </a:xfrm>
        </p:spPr>
        <p:txBody>
          <a:bodyPr>
            <a:normAutofit fontScale="92500" lnSpcReduction="20000"/>
          </a:bodyPr>
          <a:lstStyle/>
          <a:p>
            <a:pPr algn="just" eaLnBrk="1" hangingPunct="1">
              <a:lnSpc>
                <a:spcPct val="150000"/>
              </a:lnSpc>
            </a:pPr>
            <a:r>
              <a:rPr lang="en-US" altLang="en-US" dirty="0">
                <a:latin typeface="Times New Roman" panose="02020603050405020304" pitchFamily="18" charset="0"/>
                <a:cs typeface="Times New Roman" panose="02020603050405020304" pitchFamily="18" charset="0"/>
              </a:rPr>
              <a:t>The basic idea of sampling is that by selecting some of the elements in a population, we may draw conclusions about the entire population. </a:t>
            </a:r>
          </a:p>
          <a:p>
            <a:pPr lvl="1" algn="just" eaLnBrk="1" hangingPunct="1">
              <a:lnSpc>
                <a:spcPct val="150000"/>
              </a:lnSpc>
              <a:buFontTx/>
              <a:buChar char="•"/>
            </a:pPr>
            <a:r>
              <a:rPr lang="en-US" altLang="en-US" dirty="0">
                <a:latin typeface="Times New Roman" panose="02020603050405020304" pitchFamily="18" charset="0"/>
                <a:cs typeface="Times New Roman" panose="02020603050405020304" pitchFamily="18" charset="0"/>
              </a:rPr>
              <a:t>A </a:t>
            </a:r>
            <a:r>
              <a:rPr lang="en-US" altLang="en-US" b="1" dirty="0">
                <a:latin typeface="Times New Roman" panose="02020603050405020304" pitchFamily="18" charset="0"/>
                <a:cs typeface="Times New Roman" panose="02020603050405020304" pitchFamily="18" charset="0"/>
              </a:rPr>
              <a:t>population element</a:t>
            </a:r>
            <a:r>
              <a:rPr lang="en-US" altLang="en-US" dirty="0">
                <a:latin typeface="Times New Roman" panose="02020603050405020304" pitchFamily="18" charset="0"/>
                <a:cs typeface="Times New Roman" panose="02020603050405020304" pitchFamily="18" charset="0"/>
              </a:rPr>
              <a:t> is the individual participant or object on which the measurement is taken. It is the unit of study. It may be a person but it could also be any object of interest. </a:t>
            </a:r>
          </a:p>
          <a:p>
            <a:pPr lvl="1" algn="just" eaLnBrk="1" hangingPunct="1">
              <a:lnSpc>
                <a:spcPct val="150000"/>
              </a:lnSpc>
              <a:buFontTx/>
              <a:buChar char="•"/>
            </a:pPr>
            <a:r>
              <a:rPr lang="en-US" altLang="en-US" dirty="0">
                <a:latin typeface="Times New Roman" panose="02020603050405020304" pitchFamily="18" charset="0"/>
                <a:cs typeface="Times New Roman" panose="02020603050405020304" pitchFamily="18" charset="0"/>
              </a:rPr>
              <a:t>A </a:t>
            </a:r>
            <a:r>
              <a:rPr lang="en-US" altLang="en-US" b="1" dirty="0">
                <a:latin typeface="Times New Roman" panose="02020603050405020304" pitchFamily="18" charset="0"/>
                <a:cs typeface="Times New Roman" panose="02020603050405020304" pitchFamily="18" charset="0"/>
              </a:rPr>
              <a:t>population</a:t>
            </a:r>
            <a:r>
              <a:rPr lang="en-US" altLang="en-US" dirty="0">
                <a:latin typeface="Times New Roman" panose="02020603050405020304" pitchFamily="18" charset="0"/>
                <a:cs typeface="Times New Roman" panose="02020603050405020304" pitchFamily="18" charset="0"/>
              </a:rPr>
              <a:t> is the total collection of elements about which we wish to make some inferences. </a:t>
            </a:r>
          </a:p>
          <a:p>
            <a:pPr lvl="1" algn="just" eaLnBrk="1" hangingPunct="1">
              <a:lnSpc>
                <a:spcPct val="150000"/>
              </a:lnSpc>
              <a:buFontTx/>
              <a:buChar char="•"/>
            </a:pPr>
            <a:r>
              <a:rPr lang="en-US" altLang="en-US" dirty="0">
                <a:latin typeface="Times New Roman" panose="02020603050405020304" pitchFamily="18" charset="0"/>
                <a:cs typeface="Times New Roman" panose="02020603050405020304" pitchFamily="18" charset="0"/>
              </a:rPr>
              <a:t>A </a:t>
            </a:r>
            <a:r>
              <a:rPr lang="en-US" altLang="en-US" b="1" dirty="0">
                <a:latin typeface="Times New Roman" panose="02020603050405020304" pitchFamily="18" charset="0"/>
                <a:cs typeface="Times New Roman" panose="02020603050405020304" pitchFamily="18" charset="0"/>
              </a:rPr>
              <a:t>census</a:t>
            </a:r>
            <a:r>
              <a:rPr lang="en-US" altLang="en-US" dirty="0">
                <a:latin typeface="Times New Roman" panose="02020603050405020304" pitchFamily="18" charset="0"/>
                <a:cs typeface="Times New Roman" panose="02020603050405020304" pitchFamily="18" charset="0"/>
              </a:rPr>
              <a:t> is a count of all the elements in a population. </a:t>
            </a:r>
          </a:p>
          <a:p>
            <a:pPr lvl="1" algn="just" eaLnBrk="1" hangingPunct="1">
              <a:lnSpc>
                <a:spcPct val="150000"/>
              </a:lnSpc>
              <a:buFontTx/>
              <a:buChar char="•"/>
            </a:pPr>
            <a:r>
              <a:rPr lang="en-US" altLang="en-US" dirty="0">
                <a:latin typeface="Times New Roman" panose="02020603050405020304" pitchFamily="18" charset="0"/>
                <a:cs typeface="Times New Roman" panose="02020603050405020304" pitchFamily="18" charset="0"/>
              </a:rPr>
              <a:t>A </a:t>
            </a:r>
            <a:r>
              <a:rPr lang="en-US" altLang="en-US" b="1" dirty="0">
                <a:latin typeface="Times New Roman" panose="02020603050405020304" pitchFamily="18" charset="0"/>
                <a:cs typeface="Times New Roman" panose="02020603050405020304" pitchFamily="18" charset="0"/>
              </a:rPr>
              <a:t>sample frame</a:t>
            </a:r>
            <a:r>
              <a:rPr lang="en-US" altLang="en-US" dirty="0">
                <a:latin typeface="Times New Roman" panose="02020603050405020304" pitchFamily="18" charset="0"/>
                <a:cs typeface="Times New Roman" panose="02020603050405020304" pitchFamily="18" charset="0"/>
              </a:rPr>
              <a:t> is the listing of all population elements from which the sample will be drawn.</a:t>
            </a:r>
          </a:p>
          <a:p>
            <a:pPr algn="just" eaLnBrk="1" hangingPunct="1">
              <a:lnSpc>
                <a:spcPct val="150000"/>
              </a:lnSpc>
              <a:buFont typeface="Wingdings" panose="05000000000000000000" pitchFamily="2" charset="2"/>
              <a:buChar char="Ø"/>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222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469D723-D3A4-46BB-A32B-152B1B7DA23D}" type="datetime1">
              <a:rPr lang="en-US" altLang="en-US" sz="1000" smtClean="0">
                <a:latin typeface="Times New Roman" panose="02020603050405020304" pitchFamily="18" charset="0"/>
                <a:cs typeface="Times New Roman" panose="02020603050405020304" pitchFamily="18" charset="0"/>
              </a:rPr>
              <a:t>11/4/2022</a:t>
            </a:fld>
            <a:endParaRPr lang="en-US" altLang="en-US" sz="1000">
              <a:latin typeface="Times New Roman" panose="02020603050405020304" pitchFamily="18" charset="0"/>
              <a:cs typeface="Times New Roman" panose="02020603050405020304" pitchFamily="18" charset="0"/>
            </a:endParaRPr>
          </a:p>
        </p:txBody>
      </p:sp>
      <p:sp>
        <p:nvSpPr>
          <p:cNvPr id="7172" name="Slide Number Placeholder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B028FDB-3D56-4313-A796-CD7324429914}" type="slidenum">
              <a:rPr lang="en-US" altLang="en-US" sz="1000">
                <a:latin typeface="Times New Roman" panose="02020603050405020304" pitchFamily="18" charset="0"/>
                <a:cs typeface="Times New Roman" panose="02020603050405020304" pitchFamily="18" charset="0"/>
              </a:rPr>
              <a:pPr>
                <a:spcBef>
                  <a:spcPct val="0"/>
                </a:spcBef>
                <a:buFontTx/>
                <a:buNone/>
              </a:pPr>
              <a:t>6</a:t>
            </a:fld>
            <a:endParaRPr lang="en-US" altLang="en-US" sz="1000">
              <a:latin typeface="Times New Roman" panose="02020603050405020304" pitchFamily="18" charset="0"/>
              <a:cs typeface="Times New Roman" panose="02020603050405020304" pitchFamily="18" charset="0"/>
            </a:endParaRPr>
          </a:p>
        </p:txBody>
      </p:sp>
      <p:sp>
        <p:nvSpPr>
          <p:cNvPr id="7173" name="Rectangle 2"/>
          <p:cNvSpPr>
            <a:spLocks noGrp="1" noChangeArrowheads="1"/>
          </p:cNvSpPr>
          <p:nvPr>
            <p:ph type="title"/>
          </p:nvPr>
        </p:nvSpPr>
        <p:spPr>
          <a:xfrm>
            <a:off x="1981200" y="381000"/>
            <a:ext cx="8229600" cy="1143000"/>
          </a:xfrm>
        </p:spPr>
        <p:txBody>
          <a:bodyPr/>
          <a:lstStyle/>
          <a:p>
            <a:pPr eaLnBrk="1" hangingPunct="1"/>
            <a:r>
              <a:rPr lang="en-US" altLang="en-US" smtClean="0">
                <a:latin typeface="Times New Roman" panose="02020603050405020304" pitchFamily="18" charset="0"/>
                <a:cs typeface="Times New Roman" panose="02020603050405020304" pitchFamily="18" charset="0"/>
              </a:rPr>
              <a:t>Reasons for Sampling</a:t>
            </a:r>
          </a:p>
        </p:txBody>
      </p:sp>
      <p:sp>
        <p:nvSpPr>
          <p:cNvPr id="7174" name="Rectangle 3"/>
          <p:cNvSpPr>
            <a:spLocks noGrp="1" noChangeArrowheads="1"/>
          </p:cNvSpPr>
          <p:nvPr>
            <p:ph type="body" idx="1"/>
          </p:nvPr>
        </p:nvSpPr>
        <p:spPr>
          <a:xfrm>
            <a:off x="300251" y="1600201"/>
            <a:ext cx="11177516" cy="4756149"/>
          </a:xfrm>
        </p:spPr>
        <p:txBody>
          <a:bodyPr>
            <a:normAutofit/>
          </a:bodyPr>
          <a:lstStyle/>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Budget and time Constraints (in case of large populations)</a:t>
            </a:r>
          </a:p>
          <a:p>
            <a:pPr algn="just" eaLnBrk="1" hangingPunct="1">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High degree of accuracy and reliability (if sample is representative of population) </a:t>
            </a:r>
          </a:p>
          <a:p>
            <a:pPr algn="just" eaLnBrk="1" hangingPunct="1">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Sampling may sometimes produce more accurate results than taking a census as in the latter, there are more risks for making interviewer and other errors due to the high volume of persons contacted and the number of census takers, some of whom may not be well-trained  </a:t>
            </a:r>
          </a:p>
          <a:p>
            <a:pPr algn="just" eaLnBrk="1" hangingPunct="1">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Industrial production and import / export </a:t>
            </a:r>
          </a:p>
        </p:txBody>
      </p:sp>
    </p:spTree>
    <p:extLst>
      <p:ext uri="{BB962C8B-B14F-4D97-AF65-F5344CB8AC3E}">
        <p14:creationId xmlns:p14="http://schemas.microsoft.com/office/powerpoint/2010/main" val="1360850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2"/>
          </p:nvPr>
        </p:nvSpPr>
        <p:spPr>
          <a:xfrm>
            <a:off x="1752600" y="6477001"/>
            <a:ext cx="2133600" cy="244475"/>
          </a:xfrm>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spcBef>
                <a:spcPct val="0"/>
              </a:spcBef>
              <a:buFontTx/>
              <a:buNone/>
            </a:pPr>
            <a:r>
              <a:rPr lang="en-US" altLang="en-US" sz="1000"/>
              <a:t>14-</a:t>
            </a:r>
            <a:fld id="{BDDD9AE0-4864-4E3C-86FF-54328DBDF123}" type="slidenum">
              <a:rPr lang="en-US" altLang="en-US" sz="1000"/>
              <a:pPr algn="l">
                <a:spcBef>
                  <a:spcPct val="0"/>
                </a:spcBef>
                <a:buFontTx/>
                <a:buNone/>
              </a:pPr>
              <a:t>7</a:t>
            </a:fld>
            <a:endParaRPr lang="en-US" altLang="en-US" sz="1000"/>
          </a:p>
        </p:txBody>
      </p:sp>
      <p:sp>
        <p:nvSpPr>
          <p:cNvPr id="8195" name="Rectangle 4"/>
          <p:cNvSpPr>
            <a:spLocks noGrp="1" noChangeArrowheads="1"/>
          </p:cNvSpPr>
          <p:nvPr>
            <p:ph type="title"/>
          </p:nvPr>
        </p:nvSpPr>
        <p:spPr/>
        <p:txBody>
          <a:bodyPr/>
          <a:lstStyle/>
          <a:p>
            <a:pPr eaLnBrk="1" hangingPunct="1"/>
            <a:r>
              <a:rPr lang="en-US" altLang="en-US" dirty="0" smtClean="0">
                <a:latin typeface="Times New Roman" panose="02020603050405020304" pitchFamily="18" charset="0"/>
                <a:cs typeface="Times New Roman" panose="02020603050405020304" pitchFamily="18" charset="0"/>
              </a:rPr>
              <a:t>Why Sample?</a:t>
            </a:r>
          </a:p>
        </p:txBody>
      </p:sp>
      <p:sp>
        <p:nvSpPr>
          <p:cNvPr id="13320" name="AutoShape 8"/>
          <p:cNvSpPr>
            <a:spLocks noChangeArrowheads="1"/>
          </p:cNvSpPr>
          <p:nvPr/>
        </p:nvSpPr>
        <p:spPr bwMode="auto">
          <a:xfrm>
            <a:off x="7856538" y="4495801"/>
            <a:ext cx="2354262" cy="1230313"/>
          </a:xfrm>
          <a:prstGeom prst="roundRect">
            <a:avLst>
              <a:gd name="adj" fmla="val 16667"/>
            </a:avLst>
          </a:prstGeom>
          <a:solidFill>
            <a:srgbClr val="FFDD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cs typeface="Times New Roman" panose="02020603050405020304" pitchFamily="18" charset="0"/>
              </a:rPr>
              <a:t>Greater accuracy</a:t>
            </a:r>
          </a:p>
        </p:txBody>
      </p:sp>
      <p:sp>
        <p:nvSpPr>
          <p:cNvPr id="13321" name="AutoShape 9">
            <a:hlinkHover r:id="" action="ppaction://macro?name=changecolor"/>
          </p:cNvPr>
          <p:cNvSpPr>
            <a:spLocks noChangeArrowheads="1"/>
          </p:cNvSpPr>
          <p:nvPr/>
        </p:nvSpPr>
        <p:spPr bwMode="auto">
          <a:xfrm>
            <a:off x="2133601" y="2971800"/>
            <a:ext cx="2201863" cy="1189038"/>
          </a:xfrm>
          <a:prstGeom prst="roundRect">
            <a:avLst>
              <a:gd name="adj" fmla="val 16667"/>
            </a:avLst>
          </a:prstGeom>
          <a:solidFill>
            <a:srgbClr val="FFDD99"/>
          </a:solidFill>
          <a:ln w="38100">
            <a:solidFill>
              <a:schemeClr val="tx1"/>
            </a:solidFill>
            <a:round/>
            <a:headEnd/>
            <a:tailEnd/>
          </a:ln>
          <a:effectLst>
            <a:outerShdw dist="71842" dir="2700000" algn="ctr" rotWithShape="0">
              <a:schemeClr val="tx1"/>
            </a:outerShdw>
          </a:effec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cs typeface="Times New Roman" panose="02020603050405020304" pitchFamily="18" charset="0"/>
              </a:rPr>
              <a:t>Availability of elements</a:t>
            </a:r>
          </a:p>
        </p:txBody>
      </p:sp>
      <p:grpSp>
        <p:nvGrpSpPr>
          <p:cNvPr id="13328" name="Group 16"/>
          <p:cNvGrpSpPr>
            <a:grpSpLocks/>
          </p:cNvGrpSpPr>
          <p:nvPr/>
        </p:nvGrpSpPr>
        <p:grpSpPr bwMode="auto">
          <a:xfrm>
            <a:off x="2133600" y="4467226"/>
            <a:ext cx="2935288" cy="1171575"/>
            <a:chOff x="288" y="2592"/>
            <a:chExt cx="1920" cy="816"/>
          </a:xfrm>
        </p:grpSpPr>
        <p:sp>
          <p:nvSpPr>
            <p:cNvPr id="8204" name="AutoShape 17"/>
            <p:cNvSpPr>
              <a:spLocks noChangeArrowheads="1"/>
            </p:cNvSpPr>
            <p:nvPr/>
          </p:nvSpPr>
          <p:spPr bwMode="auto">
            <a:xfrm>
              <a:off x="288" y="2592"/>
              <a:ext cx="1440" cy="816"/>
            </a:xfrm>
            <a:prstGeom prst="roundRect">
              <a:avLst>
                <a:gd name="adj" fmla="val 16667"/>
              </a:avLst>
            </a:prstGeom>
            <a:solidFill>
              <a:srgbClr val="FFDD99"/>
            </a:solidFill>
            <a:ln w="38100">
              <a:solidFill>
                <a:schemeClr val="tx1"/>
              </a:solidFill>
              <a:round/>
              <a:headEnd/>
              <a:tailEnd/>
            </a:ln>
            <a:effectLst>
              <a:outerShdw dist="71842" dir="2700000" algn="ctr" rotWithShape="0">
                <a:schemeClr val="tx1"/>
              </a:outerShdw>
            </a:effec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cs typeface="Times New Roman" panose="02020603050405020304" pitchFamily="18" charset="0"/>
                </a:rPr>
                <a:t>Greater speed</a:t>
              </a:r>
            </a:p>
          </p:txBody>
        </p:sp>
        <p:sp>
          <p:nvSpPr>
            <p:cNvPr id="8205" name="Line 18"/>
            <p:cNvSpPr>
              <a:spLocks noChangeShapeType="1"/>
            </p:cNvSpPr>
            <p:nvPr/>
          </p:nvSpPr>
          <p:spPr bwMode="auto">
            <a:xfrm flipV="1">
              <a:off x="1728" y="2832"/>
              <a:ext cx="48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1842" dir="2700000" algn="ctr" rotWithShape="0">
                      <a:schemeClr val="tx1"/>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grpSp>
      <p:sp>
        <p:nvSpPr>
          <p:cNvPr id="13334" name="Line 22"/>
          <p:cNvSpPr>
            <a:spLocks noChangeShapeType="1"/>
          </p:cNvSpPr>
          <p:nvPr/>
        </p:nvSpPr>
        <p:spPr bwMode="auto">
          <a:xfrm>
            <a:off x="4343400" y="3581400"/>
            <a:ext cx="6096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sp>
        <p:nvSpPr>
          <p:cNvPr id="13335" name="Oval 23"/>
          <p:cNvSpPr>
            <a:spLocks noChangeArrowheads="1"/>
          </p:cNvSpPr>
          <p:nvPr/>
        </p:nvSpPr>
        <p:spPr bwMode="auto">
          <a:xfrm>
            <a:off x="4876801" y="3124201"/>
            <a:ext cx="2543175" cy="2257425"/>
          </a:xfrm>
          <a:prstGeom prst="ellipse">
            <a:avLst/>
          </a:prstGeom>
          <a:gradFill rotWithShape="1">
            <a:gsLst>
              <a:gs pos="0">
                <a:srgbClr val="FFFFFF"/>
              </a:gs>
              <a:gs pos="100000">
                <a:srgbClr val="5AC07A"/>
              </a:gs>
            </a:gsLst>
            <a:path path="shape">
              <a:fillToRect l="50000" t="50000" r="50000" b="50000"/>
            </a:path>
          </a:gradFill>
          <a:ln w="38100">
            <a:solidFill>
              <a:schemeClr val="tx1"/>
            </a:solidFill>
            <a:round/>
            <a:headEnd/>
            <a:tailEnd/>
          </a:ln>
          <a:effectLst>
            <a:outerShdw dist="71842" dir="2700000" algn="ctr" rotWithShape="0">
              <a:schemeClr val="tx1"/>
            </a:outerShdw>
          </a:effec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a:latin typeface="Times New Roman" panose="02020603050405020304" pitchFamily="18" charset="0"/>
                <a:cs typeface="Times New Roman" panose="02020603050405020304" pitchFamily="18" charset="0"/>
              </a:rPr>
              <a:t>Sampling </a:t>
            </a:r>
          </a:p>
          <a:p>
            <a:pPr algn="ctr" eaLnBrk="1" hangingPunct="1">
              <a:spcBef>
                <a:spcPct val="0"/>
              </a:spcBef>
              <a:buFontTx/>
              <a:buNone/>
            </a:pPr>
            <a:r>
              <a:rPr lang="en-US" altLang="en-US" sz="2800">
                <a:latin typeface="Times New Roman" panose="02020603050405020304" pitchFamily="18" charset="0"/>
                <a:cs typeface="Times New Roman" panose="02020603050405020304" pitchFamily="18" charset="0"/>
              </a:rPr>
              <a:t>provides</a:t>
            </a:r>
          </a:p>
        </p:txBody>
      </p:sp>
      <p:sp>
        <p:nvSpPr>
          <p:cNvPr id="13337" name="AutoShape 25"/>
          <p:cNvSpPr>
            <a:spLocks noChangeArrowheads="1"/>
          </p:cNvSpPr>
          <p:nvPr/>
        </p:nvSpPr>
        <p:spPr bwMode="auto">
          <a:xfrm>
            <a:off x="7848600" y="2971800"/>
            <a:ext cx="2362200" cy="1189038"/>
          </a:xfrm>
          <a:prstGeom prst="roundRect">
            <a:avLst>
              <a:gd name="adj" fmla="val 16667"/>
            </a:avLst>
          </a:prstGeom>
          <a:solidFill>
            <a:srgbClr val="FFDD99"/>
          </a:solidFill>
          <a:ln w="38100">
            <a:solidFill>
              <a:schemeClr val="tx1"/>
            </a:solidFill>
            <a:round/>
            <a:headEnd/>
            <a:tailEnd/>
          </a:ln>
          <a:effectLst>
            <a:outerShdw dist="71842" dir="2700000" algn="ctr" rotWithShape="0">
              <a:schemeClr val="tx1"/>
            </a:outerShdw>
          </a:effec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cs typeface="Times New Roman" panose="02020603050405020304" pitchFamily="18" charset="0"/>
              </a:rPr>
              <a:t>Lower cost</a:t>
            </a:r>
          </a:p>
        </p:txBody>
      </p:sp>
      <p:sp>
        <p:nvSpPr>
          <p:cNvPr id="13344" name="Line 32"/>
          <p:cNvSpPr>
            <a:spLocks noChangeShapeType="1"/>
          </p:cNvSpPr>
          <p:nvPr/>
        </p:nvSpPr>
        <p:spPr bwMode="auto">
          <a:xfrm rot="6837260">
            <a:off x="7373145" y="3702845"/>
            <a:ext cx="492125" cy="3000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Times New Roman" panose="02020603050405020304" pitchFamily="18" charset="0"/>
              <a:cs typeface="Times New Roman" panose="02020603050405020304" pitchFamily="18" charset="0"/>
            </a:endParaRPr>
          </a:p>
        </p:txBody>
      </p:sp>
      <p:cxnSp>
        <p:nvCxnSpPr>
          <p:cNvPr id="13347" name="AutoShape 35"/>
          <p:cNvCxnSpPr>
            <a:cxnSpLocks noChangeShapeType="1"/>
            <a:stCxn id="13335" idx="5"/>
            <a:endCxn id="13320" idx="1"/>
          </p:cNvCxnSpPr>
          <p:nvPr/>
        </p:nvCxnSpPr>
        <p:spPr bwMode="auto">
          <a:xfrm>
            <a:off x="7046914" y="5070476"/>
            <a:ext cx="790575" cy="412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Date Placeholder 1"/>
          <p:cNvSpPr>
            <a:spLocks noGrp="1"/>
          </p:cNvSpPr>
          <p:nvPr>
            <p:ph type="dt" sz="half" idx="10"/>
          </p:nvPr>
        </p:nvSpPr>
        <p:spPr/>
        <p:txBody>
          <a:bodyPr/>
          <a:lstStyle/>
          <a:p>
            <a:fld id="{8D833C36-FD1E-4930-ACE4-AD0B1DFA851F}" type="datetime1">
              <a:rPr lang="en-US" smtClean="0"/>
              <a:t>11/4/2022</a:t>
            </a:fld>
            <a:endParaRPr lang="en-AU"/>
          </a:p>
        </p:txBody>
      </p:sp>
    </p:spTree>
    <p:extLst>
      <p:ext uri="{BB962C8B-B14F-4D97-AF65-F5344CB8AC3E}">
        <p14:creationId xmlns:p14="http://schemas.microsoft.com/office/powerpoint/2010/main" val="2127511584"/>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335"/>
                                        </p:tgtEl>
                                        <p:attrNameLst>
                                          <p:attrName>style.visibility</p:attrName>
                                        </p:attrNameLst>
                                      </p:cBhvr>
                                      <p:to>
                                        <p:strVal val="visible"/>
                                      </p:to>
                                    </p:set>
                                    <p:animEffect transition="in" filter="blinds(horizontal)">
                                      <p:cBhvr>
                                        <p:cTn id="7" dur="500"/>
                                        <p:tgtEl>
                                          <p:spTgt spid="133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44"/>
                                        </p:tgtEl>
                                        <p:attrNameLst>
                                          <p:attrName>style.visibility</p:attrName>
                                        </p:attrNameLst>
                                      </p:cBhvr>
                                      <p:to>
                                        <p:strVal val="visible"/>
                                      </p:to>
                                    </p:set>
                                    <p:animEffect transition="in" filter="blinds(horizontal)">
                                      <p:cBhvr>
                                        <p:cTn id="12" dur="500"/>
                                        <p:tgtEl>
                                          <p:spTgt spid="1334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337"/>
                                        </p:tgtEl>
                                        <p:attrNameLst>
                                          <p:attrName>style.visibility</p:attrName>
                                        </p:attrNameLst>
                                      </p:cBhvr>
                                      <p:to>
                                        <p:strVal val="visible"/>
                                      </p:to>
                                    </p:set>
                                    <p:animEffect transition="in" filter="blinds(horizontal)">
                                      <p:cBhvr>
                                        <p:cTn id="15" dur="500"/>
                                        <p:tgtEl>
                                          <p:spTgt spid="133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3347"/>
                                        </p:tgtEl>
                                        <p:attrNameLst>
                                          <p:attrName>style.visibility</p:attrName>
                                        </p:attrNameLst>
                                      </p:cBhvr>
                                      <p:to>
                                        <p:strVal val="visible"/>
                                      </p:to>
                                    </p:set>
                                    <p:animEffect transition="in" filter="blinds(horizontal)">
                                      <p:cBhvr>
                                        <p:cTn id="20" dur="500"/>
                                        <p:tgtEl>
                                          <p:spTgt spid="1334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320"/>
                                        </p:tgtEl>
                                        <p:attrNameLst>
                                          <p:attrName>style.visibility</p:attrName>
                                        </p:attrNameLst>
                                      </p:cBhvr>
                                      <p:to>
                                        <p:strVal val="visible"/>
                                      </p:to>
                                    </p:set>
                                    <p:animEffect transition="in" filter="blinds(horizontal)">
                                      <p:cBhvr>
                                        <p:cTn id="23" dur="500"/>
                                        <p:tgtEl>
                                          <p:spTgt spid="133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3328"/>
                                        </p:tgtEl>
                                        <p:attrNameLst>
                                          <p:attrName>style.visibility</p:attrName>
                                        </p:attrNameLst>
                                      </p:cBhvr>
                                      <p:to>
                                        <p:strVal val="visible"/>
                                      </p:to>
                                    </p:set>
                                    <p:animEffect transition="in" filter="blinds(horizontal)">
                                      <p:cBhvr>
                                        <p:cTn id="28" dur="500"/>
                                        <p:tgtEl>
                                          <p:spTgt spid="1332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334"/>
                                        </p:tgtEl>
                                        <p:attrNameLst>
                                          <p:attrName>style.visibility</p:attrName>
                                        </p:attrNameLst>
                                      </p:cBhvr>
                                      <p:to>
                                        <p:strVal val="visible"/>
                                      </p:to>
                                    </p:set>
                                    <p:animEffect transition="in" filter="blinds(horizontal)">
                                      <p:cBhvr>
                                        <p:cTn id="33" dur="500"/>
                                        <p:tgtEl>
                                          <p:spTgt spid="1333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321"/>
                                        </p:tgtEl>
                                        <p:attrNameLst>
                                          <p:attrName>style.visibility</p:attrName>
                                        </p:attrNameLst>
                                      </p:cBhvr>
                                      <p:to>
                                        <p:strVal val="visible"/>
                                      </p:to>
                                    </p:set>
                                    <p:animEffect transition="in" filter="blinds(horizontal)">
                                      <p:cBhvr>
                                        <p:cTn id="36" dur="500"/>
                                        <p:tgtEl>
                                          <p:spTgt spid="13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animBg="1"/>
      <p:bldP spid="13321" grpId="0" animBg="1"/>
      <p:bldP spid="13334" grpId="0" animBg="1"/>
      <p:bldP spid="13335" grpId="0" animBg="1"/>
      <p:bldP spid="13337" grpId="0" animBg="1"/>
      <p:bldP spid="133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02911" y="282575"/>
            <a:ext cx="9179289" cy="609600"/>
          </a:xfrm>
        </p:spPr>
        <p:txBody>
          <a:bodyPr/>
          <a:lstStyle/>
          <a:p>
            <a:pPr eaLnBrk="1" hangingPunct="1"/>
            <a:r>
              <a:rPr lang="en-GB" altLang="en-US" sz="3200">
                <a:latin typeface="Times New Roman" panose="02020603050405020304" pitchFamily="18" charset="0"/>
                <a:cs typeface="Times New Roman" panose="02020603050405020304" pitchFamily="18" charset="0"/>
              </a:rPr>
              <a:t>The need to sample</a:t>
            </a:r>
          </a:p>
        </p:txBody>
      </p:sp>
      <p:sp>
        <p:nvSpPr>
          <p:cNvPr id="10243" name="Rectangle 3"/>
          <p:cNvSpPr>
            <a:spLocks noGrp="1" noChangeArrowheads="1"/>
          </p:cNvSpPr>
          <p:nvPr>
            <p:ph type="body" idx="1"/>
          </p:nvPr>
        </p:nvSpPr>
        <p:spPr>
          <a:xfrm>
            <a:off x="327546" y="1371600"/>
            <a:ext cx="9629254" cy="4724400"/>
          </a:xfrm>
        </p:spPr>
        <p:txBody>
          <a:bodyPr/>
          <a:lstStyle/>
          <a:p>
            <a:pPr algn="ctr" eaLnBrk="1" hangingPunct="1">
              <a:buFontTx/>
              <a:buNone/>
            </a:pPr>
            <a:r>
              <a:rPr lang="en-GB" altLang="en-US" b="1">
                <a:latin typeface="Times New Roman" panose="02020603050405020304" pitchFamily="18" charset="0"/>
                <a:cs typeface="Times New Roman" panose="02020603050405020304" pitchFamily="18" charset="0"/>
              </a:rPr>
              <a:t>Sampling- a valid alternative to a census when</a:t>
            </a:r>
          </a:p>
          <a:p>
            <a:pPr eaLnBrk="1" hangingPunct="1"/>
            <a:endParaRPr lang="en-GB" altLang="en-US" sz="2600">
              <a:latin typeface="Times New Roman" panose="02020603050405020304" pitchFamily="18" charset="0"/>
              <a:cs typeface="Times New Roman" panose="02020603050405020304" pitchFamily="18" charset="0"/>
            </a:endParaRPr>
          </a:p>
          <a:p>
            <a:pPr eaLnBrk="1" hangingPunct="1"/>
            <a:r>
              <a:rPr lang="en-GB" altLang="en-US" sz="2600">
                <a:latin typeface="Times New Roman" panose="02020603050405020304" pitchFamily="18" charset="0"/>
                <a:cs typeface="Times New Roman" panose="02020603050405020304" pitchFamily="18" charset="0"/>
              </a:rPr>
              <a:t>A survey of the entire population is impracticable</a:t>
            </a:r>
          </a:p>
          <a:p>
            <a:pPr eaLnBrk="1" hangingPunct="1">
              <a:buFontTx/>
              <a:buNone/>
            </a:pPr>
            <a:endParaRPr lang="en-GB" altLang="en-US" sz="2600">
              <a:latin typeface="Times New Roman" panose="02020603050405020304" pitchFamily="18" charset="0"/>
              <a:cs typeface="Times New Roman" panose="02020603050405020304" pitchFamily="18" charset="0"/>
            </a:endParaRPr>
          </a:p>
          <a:p>
            <a:pPr eaLnBrk="1" hangingPunct="1"/>
            <a:r>
              <a:rPr lang="en-GB" altLang="en-US" sz="2600">
                <a:latin typeface="Times New Roman" panose="02020603050405020304" pitchFamily="18" charset="0"/>
                <a:cs typeface="Times New Roman" panose="02020603050405020304" pitchFamily="18" charset="0"/>
              </a:rPr>
              <a:t>Budget constraints restrict data collection</a:t>
            </a:r>
          </a:p>
          <a:p>
            <a:pPr eaLnBrk="1" hangingPunct="1">
              <a:buFontTx/>
              <a:buNone/>
            </a:pPr>
            <a:endParaRPr lang="en-GB" altLang="en-US" sz="2600">
              <a:latin typeface="Times New Roman" panose="02020603050405020304" pitchFamily="18" charset="0"/>
              <a:cs typeface="Times New Roman" panose="02020603050405020304" pitchFamily="18" charset="0"/>
            </a:endParaRPr>
          </a:p>
          <a:p>
            <a:pPr eaLnBrk="1" hangingPunct="1"/>
            <a:r>
              <a:rPr lang="en-GB" altLang="en-US" sz="2600">
                <a:latin typeface="Times New Roman" panose="02020603050405020304" pitchFamily="18" charset="0"/>
                <a:cs typeface="Times New Roman" panose="02020603050405020304" pitchFamily="18" charset="0"/>
              </a:rPr>
              <a:t>Time constraints restrict data collection</a:t>
            </a:r>
          </a:p>
          <a:p>
            <a:pPr eaLnBrk="1" hangingPunct="1">
              <a:buFontTx/>
              <a:buNone/>
            </a:pPr>
            <a:endParaRPr lang="en-GB" altLang="en-US" sz="2600">
              <a:latin typeface="Times New Roman" panose="02020603050405020304" pitchFamily="18" charset="0"/>
              <a:cs typeface="Times New Roman" panose="02020603050405020304" pitchFamily="18" charset="0"/>
            </a:endParaRPr>
          </a:p>
          <a:p>
            <a:pPr eaLnBrk="1" hangingPunct="1"/>
            <a:r>
              <a:rPr lang="en-GB" altLang="en-US" sz="2600">
                <a:latin typeface="Times New Roman" panose="02020603050405020304" pitchFamily="18" charset="0"/>
                <a:cs typeface="Times New Roman" panose="02020603050405020304" pitchFamily="18" charset="0"/>
              </a:rPr>
              <a:t>Results from data collection are needed quickly</a:t>
            </a:r>
          </a:p>
        </p:txBody>
      </p:sp>
      <p:sp>
        <p:nvSpPr>
          <p:cNvPr id="2" name="Date Placeholder 1"/>
          <p:cNvSpPr>
            <a:spLocks noGrp="1"/>
          </p:cNvSpPr>
          <p:nvPr>
            <p:ph type="dt" sz="half" idx="10"/>
          </p:nvPr>
        </p:nvSpPr>
        <p:spPr>
          <a:xfrm>
            <a:off x="341651" y="6356350"/>
            <a:ext cx="3239749" cy="365125"/>
          </a:xfrm>
        </p:spPr>
        <p:txBody>
          <a:bodyPr/>
          <a:lstStyle/>
          <a:p>
            <a:fld id="{42FD4981-27C6-4577-9086-794346EFAD50}" type="datetime1">
              <a:rPr lang="en-US" smtClean="0">
                <a:latin typeface="Times New Roman" panose="02020603050405020304" pitchFamily="18" charset="0"/>
                <a:cs typeface="Times New Roman" panose="02020603050405020304" pitchFamily="18" charset="0"/>
              </a:rPr>
              <a:t>11/4/2022</a:t>
            </a:fld>
            <a:endParaRPr lang="en-AU">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8114051" y="6356350"/>
            <a:ext cx="3239749" cy="365125"/>
          </a:xfrm>
        </p:spPr>
        <p:txBody>
          <a:bodyPr/>
          <a:lstStyle/>
          <a:p>
            <a:fld id="{773B790C-5F71-4B39-B58B-92FFEFE1F575}" type="slidenum">
              <a:rPr lang="en-AU" smtClean="0">
                <a:latin typeface="Times New Roman" panose="02020603050405020304" pitchFamily="18" charset="0"/>
                <a:cs typeface="Times New Roman" panose="02020603050405020304" pitchFamily="18" charset="0"/>
              </a:rPr>
              <a:t>8</a:t>
            </a:fld>
            <a:endParaRPr lang="en-A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532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2"/>
          </p:nvPr>
        </p:nvSpPr>
        <p:spPr>
          <a:xfrm>
            <a:off x="1752600" y="6477001"/>
            <a:ext cx="2133600" cy="244475"/>
          </a:xfrm>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spcBef>
                <a:spcPct val="0"/>
              </a:spcBef>
              <a:buFontTx/>
              <a:buNone/>
            </a:pPr>
            <a:r>
              <a:rPr lang="en-US" altLang="en-US" sz="1000">
                <a:latin typeface="Times New Roman" panose="02020603050405020304" pitchFamily="18" charset="0"/>
                <a:cs typeface="Times New Roman" panose="02020603050405020304" pitchFamily="18" charset="0"/>
              </a:rPr>
              <a:t>14-</a:t>
            </a:r>
            <a:fld id="{498CBA21-1370-42A2-A671-B4F921D3D5C2}" type="slidenum">
              <a:rPr lang="en-US" altLang="en-US" sz="1000">
                <a:latin typeface="Times New Roman" panose="02020603050405020304" pitchFamily="18" charset="0"/>
                <a:cs typeface="Times New Roman" panose="02020603050405020304" pitchFamily="18" charset="0"/>
              </a:rPr>
              <a:pPr algn="l">
                <a:spcBef>
                  <a:spcPct val="0"/>
                </a:spcBef>
                <a:buFontTx/>
                <a:buNone/>
              </a:pPr>
              <a:t>9</a:t>
            </a:fld>
            <a:endParaRPr lang="en-US" altLang="en-US" sz="1000">
              <a:latin typeface="Times New Roman" panose="02020603050405020304" pitchFamily="18" charset="0"/>
              <a:cs typeface="Times New Roman" panose="02020603050405020304" pitchFamily="18" charset="0"/>
            </a:endParaRPr>
          </a:p>
        </p:txBody>
      </p:sp>
      <p:sp>
        <p:nvSpPr>
          <p:cNvPr id="11267" name="Rectangle 3"/>
          <p:cNvSpPr>
            <a:spLocks noGrp="1" noChangeArrowheads="1"/>
          </p:cNvSpPr>
          <p:nvPr>
            <p:ph type="title"/>
          </p:nvPr>
        </p:nvSpPr>
        <p:spPr/>
        <p:txBody>
          <a:bodyPr/>
          <a:lstStyle/>
          <a:p>
            <a:pPr eaLnBrk="1" hangingPunct="1"/>
            <a:r>
              <a:rPr lang="en-US" altLang="en-US" sz="3200">
                <a:latin typeface="Times New Roman" panose="02020603050405020304" pitchFamily="18" charset="0"/>
                <a:cs typeface="Times New Roman" panose="02020603050405020304" pitchFamily="18" charset="0"/>
              </a:rPr>
              <a:t>What Is a Valid Sample?</a:t>
            </a:r>
          </a:p>
        </p:txBody>
      </p:sp>
      <p:sp>
        <p:nvSpPr>
          <p:cNvPr id="11268" name="Oval 6" descr="collectingWaterSample"/>
          <p:cNvSpPr>
            <a:spLocks noChangeArrowheads="1"/>
          </p:cNvSpPr>
          <p:nvPr/>
        </p:nvSpPr>
        <p:spPr bwMode="auto">
          <a:xfrm>
            <a:off x="3992564" y="2533650"/>
            <a:ext cx="4156075" cy="2781300"/>
          </a:xfrm>
          <a:prstGeom prst="ellipse">
            <a:avLst/>
          </a:prstGeom>
          <a:blipFill dpi="0" rotWithShape="1">
            <a:blip r:embed="rId3"/>
            <a:srcRect/>
            <a:stretch>
              <a:fillRect/>
            </a:stretch>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900">
              <a:latin typeface="Times New Roman" panose="02020603050405020304" pitchFamily="18" charset="0"/>
              <a:cs typeface="Times New Roman" panose="02020603050405020304" pitchFamily="18" charset="0"/>
            </a:endParaRPr>
          </a:p>
        </p:txBody>
      </p:sp>
      <p:sp>
        <p:nvSpPr>
          <p:cNvPr id="210949" name="AutoShape 5"/>
          <p:cNvSpPr>
            <a:spLocks noChangeArrowheads="1"/>
          </p:cNvSpPr>
          <p:nvPr/>
        </p:nvSpPr>
        <p:spPr bwMode="auto">
          <a:xfrm>
            <a:off x="2095501" y="2979738"/>
            <a:ext cx="2468563" cy="2049462"/>
          </a:xfrm>
          <a:prstGeom prst="homePlate">
            <a:avLst>
              <a:gd name="adj" fmla="val 30112"/>
            </a:avLst>
          </a:prstGeom>
          <a:solidFill>
            <a:srgbClr val="FFDD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a:latin typeface="Times New Roman" panose="02020603050405020304" pitchFamily="18" charset="0"/>
                <a:cs typeface="Times New Roman" panose="02020603050405020304" pitchFamily="18" charset="0"/>
              </a:rPr>
              <a:t>Accurate</a:t>
            </a:r>
          </a:p>
        </p:txBody>
      </p:sp>
      <p:sp>
        <p:nvSpPr>
          <p:cNvPr id="210948" name="AutoShape 4"/>
          <p:cNvSpPr>
            <a:spLocks noChangeArrowheads="1"/>
          </p:cNvSpPr>
          <p:nvPr/>
        </p:nvSpPr>
        <p:spPr bwMode="auto">
          <a:xfrm flipH="1">
            <a:off x="7519988" y="2979738"/>
            <a:ext cx="2519362" cy="2049462"/>
          </a:xfrm>
          <a:prstGeom prst="homePlate">
            <a:avLst>
              <a:gd name="adj" fmla="val 30732"/>
            </a:avLst>
          </a:prstGeom>
          <a:solidFill>
            <a:srgbClr val="FFAE0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a:latin typeface="Times New Roman" panose="02020603050405020304" pitchFamily="18" charset="0"/>
                <a:cs typeface="Times New Roman" panose="02020603050405020304" pitchFamily="18" charset="0"/>
              </a:rPr>
              <a:t>Precise</a:t>
            </a:r>
          </a:p>
        </p:txBody>
      </p:sp>
      <p:sp>
        <p:nvSpPr>
          <p:cNvPr id="2" name="Date Placeholder 1"/>
          <p:cNvSpPr>
            <a:spLocks noGrp="1"/>
          </p:cNvSpPr>
          <p:nvPr>
            <p:ph type="dt" sz="half" idx="10"/>
          </p:nvPr>
        </p:nvSpPr>
        <p:spPr/>
        <p:txBody>
          <a:bodyPr/>
          <a:lstStyle/>
          <a:p>
            <a:fld id="{E718192E-6604-4258-A1BE-49ADDD3CCA6A}" type="datetime1">
              <a:rPr lang="en-US" smtClean="0">
                <a:latin typeface="Times New Roman" panose="02020603050405020304" pitchFamily="18" charset="0"/>
                <a:cs typeface="Times New Roman" panose="02020603050405020304" pitchFamily="18" charset="0"/>
              </a:rPr>
              <a:t>11/4/2022</a:t>
            </a:fld>
            <a:endParaRPr lang="en-A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565340"/>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949"/>
                                        </p:tgtEl>
                                        <p:attrNameLst>
                                          <p:attrName>style.visibility</p:attrName>
                                        </p:attrNameLst>
                                      </p:cBhvr>
                                      <p:to>
                                        <p:strVal val="visible"/>
                                      </p:to>
                                    </p:set>
                                    <p:animEffect transition="in" filter="blinds(horizontal)">
                                      <p:cBhvr>
                                        <p:cTn id="7" dur="500"/>
                                        <p:tgtEl>
                                          <p:spTgt spid="210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948"/>
                                        </p:tgtEl>
                                        <p:attrNameLst>
                                          <p:attrName>style.visibility</p:attrName>
                                        </p:attrNameLst>
                                      </p:cBhvr>
                                      <p:to>
                                        <p:strVal val="visible"/>
                                      </p:to>
                                    </p:set>
                                    <p:animEffect transition="in" filter="blinds(horizontal)">
                                      <p:cBhvr>
                                        <p:cTn id="12" dur="500"/>
                                        <p:tgtEl>
                                          <p:spTgt spid="21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animBg="1"/>
      <p:bldP spid="21094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2680</Words>
  <Application>Microsoft Office PowerPoint</Application>
  <PresentationFormat>Custom</PresentationFormat>
  <Paragraphs>443</Paragraphs>
  <Slides>45</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Office Theme</vt:lpstr>
      <vt:lpstr>Microsoft ClipArt Gallery</vt:lpstr>
      <vt:lpstr>UNIT IV</vt:lpstr>
      <vt:lpstr>Unit-IV: Sampling</vt:lpstr>
      <vt:lpstr>Sampling</vt:lpstr>
      <vt:lpstr>Selecting samples</vt:lpstr>
      <vt:lpstr>Population, sample and individual cases</vt:lpstr>
      <vt:lpstr>Reasons for Sampling</vt:lpstr>
      <vt:lpstr>Why Sample?</vt:lpstr>
      <vt:lpstr>The need to sample</vt:lpstr>
      <vt:lpstr>What Is a Valid Sample?</vt:lpstr>
      <vt:lpstr>What Is a Valid Sample?</vt:lpstr>
      <vt:lpstr>The Sampling Process</vt:lpstr>
      <vt:lpstr>Defining the Target Population</vt:lpstr>
      <vt:lpstr>The Sampling Frame</vt:lpstr>
      <vt:lpstr>Sampling Units</vt:lpstr>
      <vt:lpstr>Sampling Errors (1)</vt:lpstr>
      <vt:lpstr>Sampling Errors (2)</vt:lpstr>
      <vt:lpstr>Graphical Depiction of  Sampling Errors</vt:lpstr>
      <vt:lpstr>Overview of sampling techniques</vt:lpstr>
      <vt:lpstr>Probability and  Non-Probability Sampling</vt:lpstr>
      <vt:lpstr>Non-Probability Sampling (1)</vt:lpstr>
      <vt:lpstr>Non-Probability Sampling (2)</vt:lpstr>
      <vt:lpstr>Purposive sampling</vt:lpstr>
      <vt:lpstr>Non-Probability Sampling (3a)</vt:lpstr>
      <vt:lpstr>Quota Sampling</vt:lpstr>
      <vt:lpstr>Non-Probability Sampling (3b)</vt:lpstr>
      <vt:lpstr>Non-Probability Sampling (4)</vt:lpstr>
      <vt:lpstr>Snowball sampling</vt:lpstr>
      <vt:lpstr>Classification of Sampling Techniques</vt:lpstr>
      <vt:lpstr>Probability Sampling (1)</vt:lpstr>
      <vt:lpstr>Simple random sampling</vt:lpstr>
      <vt:lpstr>Simple Random</vt:lpstr>
      <vt:lpstr>Probability Sampling (2)</vt:lpstr>
      <vt:lpstr>Systematic Random Sampling</vt:lpstr>
      <vt:lpstr>Probability Sampling (3)</vt:lpstr>
      <vt:lpstr>Stratified random sampling</vt:lpstr>
      <vt:lpstr>Probability Sampling (4)</vt:lpstr>
      <vt:lpstr>Types of Cluster Sampling</vt:lpstr>
      <vt:lpstr>PowerPoint Presentation</vt:lpstr>
      <vt:lpstr>Stratified and Cluster Sampling</vt:lpstr>
      <vt:lpstr>Issues in Sample Design and Selection (1)</vt:lpstr>
      <vt:lpstr>Issues in Sample Design and Selection (2)</vt:lpstr>
      <vt:lpstr>Sample size</vt:lpstr>
      <vt:lpstr>PowerPoint Presentation</vt:lpstr>
      <vt:lpstr>The importance of response rate</vt:lpstr>
      <vt:lpstr>Assignment 1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dc:creator>
  <cp:lastModifiedBy>NITR PC</cp:lastModifiedBy>
  <cp:revision>23</cp:revision>
  <dcterms:created xsi:type="dcterms:W3CDTF">2020-07-25T18:13:38Z</dcterms:created>
  <dcterms:modified xsi:type="dcterms:W3CDTF">2022-11-04T04:25:47Z</dcterms:modified>
</cp:coreProperties>
</file>