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28" r:id="rId3"/>
    <p:sldId id="399" r:id="rId4"/>
    <p:sldId id="400" r:id="rId5"/>
    <p:sldId id="431" r:id="rId6"/>
    <p:sldId id="401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9" r:id="rId15"/>
    <p:sldId id="416" r:id="rId16"/>
    <p:sldId id="430" r:id="rId17"/>
    <p:sldId id="417" r:id="rId18"/>
    <p:sldId id="385" r:id="rId19"/>
    <p:sldId id="407" r:id="rId20"/>
    <p:sldId id="386" r:id="rId21"/>
    <p:sldId id="387" r:id="rId22"/>
    <p:sldId id="388" r:id="rId23"/>
    <p:sldId id="408" r:id="rId24"/>
    <p:sldId id="389" r:id="rId25"/>
    <p:sldId id="390" r:id="rId26"/>
    <p:sldId id="391" r:id="rId27"/>
    <p:sldId id="392" r:id="rId28"/>
    <p:sldId id="409" r:id="rId29"/>
    <p:sldId id="413" r:id="rId30"/>
    <p:sldId id="418" r:id="rId31"/>
    <p:sldId id="411" r:id="rId32"/>
    <p:sldId id="398" r:id="rId33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C784A"/>
    <a:srgbClr val="996633"/>
    <a:srgbClr val="FFFFAA"/>
    <a:srgbClr val="2A40E2"/>
    <a:srgbClr val="233AE1"/>
    <a:srgbClr val="1C31CA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4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5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home\fraser\storage.usag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66453930100843"/>
          <c:y val="0.0334928229665072"/>
          <c:w val="0.806015037593985"/>
          <c:h val="0.904306220095694"/>
        </c:manualLayout>
      </c:layout>
      <c:lineChart>
        <c:grouping val="standard"/>
        <c:varyColors val="0"/>
        <c:ser>
          <c:idx val="0"/>
          <c:order val="0"/>
          <c:tx>
            <c:strRef>
              <c:f>'Disk Usage'!$B$1</c:f>
              <c:strCache>
                <c:ptCount val="1"/>
                <c:pt idx="0">
                  <c:v>Home</c:v>
                </c:pt>
              </c:strCache>
            </c:strRef>
          </c:tx>
          <c:spPr>
            <a:ln w="38100">
              <a:solidFill>
                <a:srgbClr val="FFC000"/>
              </a:solidFill>
            </a:ln>
          </c:spPr>
          <c:marker>
            <c:symbol val="none"/>
          </c:marker>
          <c:cat>
            <c:numRef>
              <c:f>'Disk Usage'!$A$2:$A$46</c:f>
              <c:numCache>
                <c:formatCode>mm/yy</c:formatCode>
                <c:ptCount val="45"/>
                <c:pt idx="0">
                  <c:v>38504.0</c:v>
                </c:pt>
                <c:pt idx="1">
                  <c:v>38534.0</c:v>
                </c:pt>
                <c:pt idx="2">
                  <c:v>38565.0</c:v>
                </c:pt>
                <c:pt idx="3">
                  <c:v>38596.0</c:v>
                </c:pt>
                <c:pt idx="4">
                  <c:v>38626.0</c:v>
                </c:pt>
                <c:pt idx="5">
                  <c:v>38657.0</c:v>
                </c:pt>
                <c:pt idx="6">
                  <c:v>38687.0</c:v>
                </c:pt>
                <c:pt idx="7">
                  <c:v>38718.0</c:v>
                </c:pt>
                <c:pt idx="8">
                  <c:v>38749.0</c:v>
                </c:pt>
                <c:pt idx="9">
                  <c:v>38782.0</c:v>
                </c:pt>
                <c:pt idx="10">
                  <c:v>38813.0</c:v>
                </c:pt>
                <c:pt idx="11">
                  <c:v>38838.0</c:v>
                </c:pt>
                <c:pt idx="12">
                  <c:v>38869.0</c:v>
                </c:pt>
                <c:pt idx="13">
                  <c:v>38899.0</c:v>
                </c:pt>
                <c:pt idx="14">
                  <c:v>38930.0</c:v>
                </c:pt>
                <c:pt idx="15">
                  <c:v>38961.0</c:v>
                </c:pt>
                <c:pt idx="16">
                  <c:v>38991.0</c:v>
                </c:pt>
                <c:pt idx="17">
                  <c:v>39022.0</c:v>
                </c:pt>
                <c:pt idx="18">
                  <c:v>39052.0</c:v>
                </c:pt>
                <c:pt idx="19">
                  <c:v>39083.0</c:v>
                </c:pt>
                <c:pt idx="20">
                  <c:v>39114.0</c:v>
                </c:pt>
                <c:pt idx="21">
                  <c:v>39142.0</c:v>
                </c:pt>
                <c:pt idx="22">
                  <c:v>39173.0</c:v>
                </c:pt>
                <c:pt idx="23">
                  <c:v>39203.0</c:v>
                </c:pt>
                <c:pt idx="24">
                  <c:v>39234.0</c:v>
                </c:pt>
                <c:pt idx="25">
                  <c:v>39264.0</c:v>
                </c:pt>
                <c:pt idx="26">
                  <c:v>39295.0</c:v>
                </c:pt>
                <c:pt idx="27">
                  <c:v>39326.0</c:v>
                </c:pt>
                <c:pt idx="28">
                  <c:v>39356.0</c:v>
                </c:pt>
                <c:pt idx="29">
                  <c:v>39387.0</c:v>
                </c:pt>
                <c:pt idx="30">
                  <c:v>39417.0</c:v>
                </c:pt>
                <c:pt idx="31">
                  <c:v>39448.0</c:v>
                </c:pt>
                <c:pt idx="32">
                  <c:v>39479.0</c:v>
                </c:pt>
                <c:pt idx="33">
                  <c:v>39508.0</c:v>
                </c:pt>
                <c:pt idx="34">
                  <c:v>39539.0</c:v>
                </c:pt>
                <c:pt idx="35">
                  <c:v>39569.0</c:v>
                </c:pt>
                <c:pt idx="36">
                  <c:v>39600.0</c:v>
                </c:pt>
                <c:pt idx="37">
                  <c:v>39637.0</c:v>
                </c:pt>
                <c:pt idx="38">
                  <c:v>39995.0</c:v>
                </c:pt>
                <c:pt idx="39">
                  <c:v>40057.0</c:v>
                </c:pt>
                <c:pt idx="40">
                  <c:v>40188.0</c:v>
                </c:pt>
                <c:pt idx="41">
                  <c:v>40330.0</c:v>
                </c:pt>
                <c:pt idx="42">
                  <c:v>40756.0</c:v>
                </c:pt>
                <c:pt idx="43">
                  <c:v>41122.0</c:v>
                </c:pt>
                <c:pt idx="44">
                  <c:v>41318.0</c:v>
                </c:pt>
              </c:numCache>
            </c:numRef>
          </c:cat>
          <c:val>
            <c:numRef>
              <c:f>'Disk Usage'!$B$2:$B$46</c:f>
              <c:numCache>
                <c:formatCode>0</c:formatCode>
                <c:ptCount val="45"/>
                <c:pt idx="0">
                  <c:v>1737.0</c:v>
                </c:pt>
                <c:pt idx="1">
                  <c:v>1783.1</c:v>
                </c:pt>
                <c:pt idx="2">
                  <c:v>1917.4</c:v>
                </c:pt>
                <c:pt idx="3">
                  <c:v>1985.1</c:v>
                </c:pt>
                <c:pt idx="4">
                  <c:v>1910.1</c:v>
                </c:pt>
                <c:pt idx="5">
                  <c:v>1988.5</c:v>
                </c:pt>
                <c:pt idx="6">
                  <c:v>2090.6</c:v>
                </c:pt>
                <c:pt idx="7">
                  <c:v>2079.1</c:v>
                </c:pt>
                <c:pt idx="8">
                  <c:v>2141.5</c:v>
                </c:pt>
                <c:pt idx="9">
                  <c:v>2223.1</c:v>
                </c:pt>
                <c:pt idx="10">
                  <c:v>2291.0</c:v>
                </c:pt>
                <c:pt idx="11">
                  <c:v>2300.2</c:v>
                </c:pt>
                <c:pt idx="12">
                  <c:v>2185.0</c:v>
                </c:pt>
                <c:pt idx="13">
                  <c:v>2183.5</c:v>
                </c:pt>
                <c:pt idx="14">
                  <c:v>2173.1</c:v>
                </c:pt>
                <c:pt idx="15">
                  <c:v>2207.0</c:v>
                </c:pt>
                <c:pt idx="16">
                  <c:v>2326.5</c:v>
                </c:pt>
                <c:pt idx="17">
                  <c:v>2454.4</c:v>
                </c:pt>
                <c:pt idx="18">
                  <c:v>2483.3</c:v>
                </c:pt>
                <c:pt idx="19">
                  <c:v>2463.0</c:v>
                </c:pt>
                <c:pt idx="20">
                  <c:v>2510.0</c:v>
                </c:pt>
                <c:pt idx="21">
                  <c:v>2484.0</c:v>
                </c:pt>
                <c:pt idx="22">
                  <c:v>2450.0</c:v>
                </c:pt>
                <c:pt idx="23">
                  <c:v>2421.0</c:v>
                </c:pt>
                <c:pt idx="24">
                  <c:v>2408.0</c:v>
                </c:pt>
                <c:pt idx="25">
                  <c:v>2382.0</c:v>
                </c:pt>
                <c:pt idx="26">
                  <c:v>2342.0</c:v>
                </c:pt>
                <c:pt idx="27">
                  <c:v>2424.6</c:v>
                </c:pt>
                <c:pt idx="28">
                  <c:v>2468.4</c:v>
                </c:pt>
                <c:pt idx="29">
                  <c:v>2473.4</c:v>
                </c:pt>
                <c:pt idx="30">
                  <c:v>2548.6</c:v>
                </c:pt>
                <c:pt idx="31">
                  <c:v>2587.0</c:v>
                </c:pt>
                <c:pt idx="32">
                  <c:v>2633.0</c:v>
                </c:pt>
                <c:pt idx="33">
                  <c:v>2641.0</c:v>
                </c:pt>
                <c:pt idx="34">
                  <c:v>2656.0</c:v>
                </c:pt>
                <c:pt idx="35">
                  <c:v>2745.0</c:v>
                </c:pt>
                <c:pt idx="36">
                  <c:v>2858.0</c:v>
                </c:pt>
                <c:pt idx="37">
                  <c:v>3165.0</c:v>
                </c:pt>
                <c:pt idx="38">
                  <c:v>4352.0</c:v>
                </c:pt>
                <c:pt idx="39">
                  <c:v>4420.0</c:v>
                </c:pt>
                <c:pt idx="40">
                  <c:v>4764.0</c:v>
                </c:pt>
                <c:pt idx="41">
                  <c:v>5367.0</c:v>
                </c:pt>
                <c:pt idx="42">
                  <c:v>6559.19800000001</c:v>
                </c:pt>
                <c:pt idx="43" formatCode="General">
                  <c:v>7692.813999999998</c:v>
                </c:pt>
                <c:pt idx="44">
                  <c:v>8496.66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'Disk Usage'!$C$1</c:f>
              <c:strCache>
                <c:ptCount val="1"/>
                <c:pt idx="0">
                  <c:v>IMAP</c:v>
                </c:pt>
              </c:strCache>
            </c:strRef>
          </c:tx>
          <c:spPr>
            <a:ln w="38100">
              <a:solidFill>
                <a:srgbClr val="008000"/>
              </a:solidFill>
            </a:ln>
          </c:spPr>
          <c:marker>
            <c:symbol val="none"/>
          </c:marker>
          <c:cat>
            <c:numRef>
              <c:f>'Disk Usage'!$A$2:$A$46</c:f>
              <c:numCache>
                <c:formatCode>mm/yy</c:formatCode>
                <c:ptCount val="45"/>
                <c:pt idx="0">
                  <c:v>38504.0</c:v>
                </c:pt>
                <c:pt idx="1">
                  <c:v>38534.0</c:v>
                </c:pt>
                <c:pt idx="2">
                  <c:v>38565.0</c:v>
                </c:pt>
                <c:pt idx="3">
                  <c:v>38596.0</c:v>
                </c:pt>
                <c:pt idx="4">
                  <c:v>38626.0</c:v>
                </c:pt>
                <c:pt idx="5">
                  <c:v>38657.0</c:v>
                </c:pt>
                <c:pt idx="6">
                  <c:v>38687.0</c:v>
                </c:pt>
                <c:pt idx="7">
                  <c:v>38718.0</c:v>
                </c:pt>
                <c:pt idx="8">
                  <c:v>38749.0</c:v>
                </c:pt>
                <c:pt idx="9">
                  <c:v>38782.0</c:v>
                </c:pt>
                <c:pt idx="10">
                  <c:v>38813.0</c:v>
                </c:pt>
                <c:pt idx="11">
                  <c:v>38838.0</c:v>
                </c:pt>
                <c:pt idx="12">
                  <c:v>38869.0</c:v>
                </c:pt>
                <c:pt idx="13">
                  <c:v>38899.0</c:v>
                </c:pt>
                <c:pt idx="14">
                  <c:v>38930.0</c:v>
                </c:pt>
                <c:pt idx="15">
                  <c:v>38961.0</c:v>
                </c:pt>
                <c:pt idx="16">
                  <c:v>38991.0</c:v>
                </c:pt>
                <c:pt idx="17">
                  <c:v>39022.0</c:v>
                </c:pt>
                <c:pt idx="18">
                  <c:v>39052.0</c:v>
                </c:pt>
                <c:pt idx="19">
                  <c:v>39083.0</c:v>
                </c:pt>
                <c:pt idx="20">
                  <c:v>39114.0</c:v>
                </c:pt>
                <c:pt idx="21">
                  <c:v>39142.0</c:v>
                </c:pt>
                <c:pt idx="22">
                  <c:v>39173.0</c:v>
                </c:pt>
                <c:pt idx="23">
                  <c:v>39203.0</c:v>
                </c:pt>
                <c:pt idx="24">
                  <c:v>39234.0</c:v>
                </c:pt>
                <c:pt idx="25">
                  <c:v>39264.0</c:v>
                </c:pt>
                <c:pt idx="26">
                  <c:v>39295.0</c:v>
                </c:pt>
                <c:pt idx="27">
                  <c:v>39326.0</c:v>
                </c:pt>
                <c:pt idx="28">
                  <c:v>39356.0</c:v>
                </c:pt>
                <c:pt idx="29">
                  <c:v>39387.0</c:v>
                </c:pt>
                <c:pt idx="30">
                  <c:v>39417.0</c:v>
                </c:pt>
                <c:pt idx="31">
                  <c:v>39448.0</c:v>
                </c:pt>
                <c:pt idx="32">
                  <c:v>39479.0</c:v>
                </c:pt>
                <c:pt idx="33">
                  <c:v>39508.0</c:v>
                </c:pt>
                <c:pt idx="34">
                  <c:v>39539.0</c:v>
                </c:pt>
                <c:pt idx="35">
                  <c:v>39569.0</c:v>
                </c:pt>
                <c:pt idx="36">
                  <c:v>39600.0</c:v>
                </c:pt>
                <c:pt idx="37">
                  <c:v>39637.0</c:v>
                </c:pt>
                <c:pt idx="38">
                  <c:v>39995.0</c:v>
                </c:pt>
                <c:pt idx="39">
                  <c:v>40057.0</c:v>
                </c:pt>
                <c:pt idx="40">
                  <c:v>40188.0</c:v>
                </c:pt>
                <c:pt idx="41">
                  <c:v>40330.0</c:v>
                </c:pt>
                <c:pt idx="42">
                  <c:v>40756.0</c:v>
                </c:pt>
                <c:pt idx="43">
                  <c:v>41122.0</c:v>
                </c:pt>
                <c:pt idx="44">
                  <c:v>41318.0</c:v>
                </c:pt>
              </c:numCache>
            </c:numRef>
          </c:cat>
          <c:val>
            <c:numRef>
              <c:f>'Disk Usage'!$C$2:$C$46</c:f>
              <c:numCache>
                <c:formatCode>0</c:formatCode>
                <c:ptCount val="45"/>
                <c:pt idx="0">
                  <c:v>409.3</c:v>
                </c:pt>
                <c:pt idx="1">
                  <c:v>413.5</c:v>
                </c:pt>
                <c:pt idx="2">
                  <c:v>427.8</c:v>
                </c:pt>
                <c:pt idx="3">
                  <c:v>442.4</c:v>
                </c:pt>
                <c:pt idx="4">
                  <c:v>445.3</c:v>
                </c:pt>
                <c:pt idx="5">
                  <c:v>463.7</c:v>
                </c:pt>
                <c:pt idx="6">
                  <c:v>476.0</c:v>
                </c:pt>
                <c:pt idx="7">
                  <c:v>487.6</c:v>
                </c:pt>
                <c:pt idx="8">
                  <c:v>505.2</c:v>
                </c:pt>
                <c:pt idx="9">
                  <c:v>531.5</c:v>
                </c:pt>
                <c:pt idx="10">
                  <c:v>538.3</c:v>
                </c:pt>
                <c:pt idx="11">
                  <c:v>565.6</c:v>
                </c:pt>
                <c:pt idx="12">
                  <c:v>574.3</c:v>
                </c:pt>
                <c:pt idx="13">
                  <c:v>576.1</c:v>
                </c:pt>
                <c:pt idx="14">
                  <c:v>596.7</c:v>
                </c:pt>
                <c:pt idx="15">
                  <c:v>617.7</c:v>
                </c:pt>
                <c:pt idx="16">
                  <c:v>652.6</c:v>
                </c:pt>
                <c:pt idx="17">
                  <c:v>686.6</c:v>
                </c:pt>
                <c:pt idx="18">
                  <c:v>721.7</c:v>
                </c:pt>
                <c:pt idx="19">
                  <c:v>733.0</c:v>
                </c:pt>
                <c:pt idx="20">
                  <c:v>754.0</c:v>
                </c:pt>
                <c:pt idx="21">
                  <c:v>763.0</c:v>
                </c:pt>
                <c:pt idx="22">
                  <c:v>790.0</c:v>
                </c:pt>
                <c:pt idx="23">
                  <c:v>809.0</c:v>
                </c:pt>
                <c:pt idx="24">
                  <c:v>830.0</c:v>
                </c:pt>
                <c:pt idx="25">
                  <c:v>843.0</c:v>
                </c:pt>
                <c:pt idx="26">
                  <c:v>859.0</c:v>
                </c:pt>
                <c:pt idx="27">
                  <c:v>869.0</c:v>
                </c:pt>
                <c:pt idx="28">
                  <c:v>900.1</c:v>
                </c:pt>
                <c:pt idx="29">
                  <c:v>951.1</c:v>
                </c:pt>
                <c:pt idx="30">
                  <c:v>1007.6</c:v>
                </c:pt>
                <c:pt idx="31">
                  <c:v>1001.9</c:v>
                </c:pt>
                <c:pt idx="32">
                  <c:v>1038.0</c:v>
                </c:pt>
                <c:pt idx="33">
                  <c:v>1074.0</c:v>
                </c:pt>
                <c:pt idx="34">
                  <c:v>1089.0</c:v>
                </c:pt>
                <c:pt idx="35">
                  <c:v>1135.0</c:v>
                </c:pt>
                <c:pt idx="36">
                  <c:v>1227.0</c:v>
                </c:pt>
                <c:pt idx="37">
                  <c:v>1249.0</c:v>
                </c:pt>
                <c:pt idx="38">
                  <c:v>2402.0</c:v>
                </c:pt>
                <c:pt idx="39">
                  <c:v>2353.0</c:v>
                </c:pt>
                <c:pt idx="40">
                  <c:v>1770.0</c:v>
                </c:pt>
                <c:pt idx="41">
                  <c:v>1909.0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'Disk Usage'!$D$1</c:f>
              <c:strCache>
                <c:ptCount val="1"/>
                <c:pt idx="0">
                  <c:v>Project</c:v>
                </c:pt>
              </c:strCache>
            </c:strRef>
          </c:tx>
          <c:spPr>
            <a:ln w="38100">
              <a:solidFill>
                <a:srgbClr val="3333FF"/>
              </a:solidFill>
            </a:ln>
          </c:spPr>
          <c:marker>
            <c:symbol val="none"/>
          </c:marker>
          <c:cat>
            <c:numRef>
              <c:f>'Disk Usage'!$A$2:$A$46</c:f>
              <c:numCache>
                <c:formatCode>mm/yy</c:formatCode>
                <c:ptCount val="45"/>
                <c:pt idx="0">
                  <c:v>38504.0</c:v>
                </c:pt>
                <c:pt idx="1">
                  <c:v>38534.0</c:v>
                </c:pt>
                <c:pt idx="2">
                  <c:v>38565.0</c:v>
                </c:pt>
                <c:pt idx="3">
                  <c:v>38596.0</c:v>
                </c:pt>
                <c:pt idx="4">
                  <c:v>38626.0</c:v>
                </c:pt>
                <c:pt idx="5">
                  <c:v>38657.0</c:v>
                </c:pt>
                <c:pt idx="6">
                  <c:v>38687.0</c:v>
                </c:pt>
                <c:pt idx="7">
                  <c:v>38718.0</c:v>
                </c:pt>
                <c:pt idx="8">
                  <c:v>38749.0</c:v>
                </c:pt>
                <c:pt idx="9">
                  <c:v>38782.0</c:v>
                </c:pt>
                <c:pt idx="10">
                  <c:v>38813.0</c:v>
                </c:pt>
                <c:pt idx="11">
                  <c:v>38838.0</c:v>
                </c:pt>
                <c:pt idx="12">
                  <c:v>38869.0</c:v>
                </c:pt>
                <c:pt idx="13">
                  <c:v>38899.0</c:v>
                </c:pt>
                <c:pt idx="14">
                  <c:v>38930.0</c:v>
                </c:pt>
                <c:pt idx="15">
                  <c:v>38961.0</c:v>
                </c:pt>
                <c:pt idx="16">
                  <c:v>38991.0</c:v>
                </c:pt>
                <c:pt idx="17">
                  <c:v>39022.0</c:v>
                </c:pt>
                <c:pt idx="18">
                  <c:v>39052.0</c:v>
                </c:pt>
                <c:pt idx="19">
                  <c:v>39083.0</c:v>
                </c:pt>
                <c:pt idx="20">
                  <c:v>39114.0</c:v>
                </c:pt>
                <c:pt idx="21">
                  <c:v>39142.0</c:v>
                </c:pt>
                <c:pt idx="22">
                  <c:v>39173.0</c:v>
                </c:pt>
                <c:pt idx="23">
                  <c:v>39203.0</c:v>
                </c:pt>
                <c:pt idx="24">
                  <c:v>39234.0</c:v>
                </c:pt>
                <c:pt idx="25">
                  <c:v>39264.0</c:v>
                </c:pt>
                <c:pt idx="26">
                  <c:v>39295.0</c:v>
                </c:pt>
                <c:pt idx="27">
                  <c:v>39326.0</c:v>
                </c:pt>
                <c:pt idx="28">
                  <c:v>39356.0</c:v>
                </c:pt>
                <c:pt idx="29">
                  <c:v>39387.0</c:v>
                </c:pt>
                <c:pt idx="30">
                  <c:v>39417.0</c:v>
                </c:pt>
                <c:pt idx="31">
                  <c:v>39448.0</c:v>
                </c:pt>
                <c:pt idx="32">
                  <c:v>39479.0</c:v>
                </c:pt>
                <c:pt idx="33">
                  <c:v>39508.0</c:v>
                </c:pt>
                <c:pt idx="34">
                  <c:v>39539.0</c:v>
                </c:pt>
                <c:pt idx="35">
                  <c:v>39569.0</c:v>
                </c:pt>
                <c:pt idx="36">
                  <c:v>39600.0</c:v>
                </c:pt>
                <c:pt idx="37">
                  <c:v>39637.0</c:v>
                </c:pt>
                <c:pt idx="38">
                  <c:v>39995.0</c:v>
                </c:pt>
                <c:pt idx="39">
                  <c:v>40057.0</c:v>
                </c:pt>
                <c:pt idx="40">
                  <c:v>40188.0</c:v>
                </c:pt>
                <c:pt idx="41">
                  <c:v>40330.0</c:v>
                </c:pt>
                <c:pt idx="42">
                  <c:v>40756.0</c:v>
                </c:pt>
                <c:pt idx="43">
                  <c:v>41122.0</c:v>
                </c:pt>
                <c:pt idx="44">
                  <c:v>41318.0</c:v>
                </c:pt>
              </c:numCache>
            </c:numRef>
          </c:cat>
          <c:val>
            <c:numRef>
              <c:f>'Disk Usage'!$D$2:$D$46</c:f>
              <c:numCache>
                <c:formatCode>0</c:formatCode>
                <c:ptCount val="45"/>
                <c:pt idx="0">
                  <c:v>1640.0</c:v>
                </c:pt>
                <c:pt idx="1">
                  <c:v>1683.502857142857</c:v>
                </c:pt>
                <c:pt idx="2">
                  <c:v>1711.602857142857</c:v>
                </c:pt>
                <c:pt idx="3">
                  <c:v>1670.902857142857</c:v>
                </c:pt>
                <c:pt idx="4">
                  <c:v>1752.602857142858</c:v>
                </c:pt>
                <c:pt idx="5">
                  <c:v>1830.802857142857</c:v>
                </c:pt>
                <c:pt idx="6">
                  <c:v>1896.297142857143</c:v>
                </c:pt>
                <c:pt idx="7">
                  <c:v>1977.0</c:v>
                </c:pt>
                <c:pt idx="8">
                  <c:v>2024.497142857143</c:v>
                </c:pt>
                <c:pt idx="9">
                  <c:v>1982.8</c:v>
                </c:pt>
                <c:pt idx="10">
                  <c:v>2070.602857142856</c:v>
                </c:pt>
                <c:pt idx="11">
                  <c:v>2060.5</c:v>
                </c:pt>
                <c:pt idx="12">
                  <c:v>1958.502857142857</c:v>
                </c:pt>
                <c:pt idx="13">
                  <c:v>1970.102222222222</c:v>
                </c:pt>
                <c:pt idx="14">
                  <c:v>1980.397777777778</c:v>
                </c:pt>
                <c:pt idx="15">
                  <c:v>2052.0</c:v>
                </c:pt>
                <c:pt idx="16">
                  <c:v>2093.804444444444</c:v>
                </c:pt>
                <c:pt idx="17">
                  <c:v>2189.4</c:v>
                </c:pt>
                <c:pt idx="18">
                  <c:v>2245.7</c:v>
                </c:pt>
                <c:pt idx="19">
                  <c:v>2306.0</c:v>
                </c:pt>
                <c:pt idx="20">
                  <c:v>2353.0</c:v>
                </c:pt>
                <c:pt idx="21">
                  <c:v>2301.0</c:v>
                </c:pt>
                <c:pt idx="22">
                  <c:v>2081.0</c:v>
                </c:pt>
                <c:pt idx="23">
                  <c:v>2093.0</c:v>
                </c:pt>
                <c:pt idx="24">
                  <c:v>2115.0</c:v>
                </c:pt>
                <c:pt idx="25">
                  <c:v>2151.0</c:v>
                </c:pt>
                <c:pt idx="26">
                  <c:v>2197.0</c:v>
                </c:pt>
                <c:pt idx="27">
                  <c:v>2163.0</c:v>
                </c:pt>
                <c:pt idx="28">
                  <c:v>2183.8</c:v>
                </c:pt>
                <c:pt idx="29">
                  <c:v>2234.288888888882</c:v>
                </c:pt>
                <c:pt idx="30">
                  <c:v>2286.388888888889</c:v>
                </c:pt>
                <c:pt idx="31">
                  <c:v>2302.8</c:v>
                </c:pt>
                <c:pt idx="32">
                  <c:v>2444.0</c:v>
                </c:pt>
                <c:pt idx="33">
                  <c:v>2553.0</c:v>
                </c:pt>
                <c:pt idx="34">
                  <c:v>2617.0</c:v>
                </c:pt>
                <c:pt idx="35">
                  <c:v>2644.0</c:v>
                </c:pt>
                <c:pt idx="36">
                  <c:v>2673.0</c:v>
                </c:pt>
                <c:pt idx="37">
                  <c:v>2924.0</c:v>
                </c:pt>
                <c:pt idx="38">
                  <c:v>4703.0</c:v>
                </c:pt>
                <c:pt idx="39">
                  <c:v>5110.0</c:v>
                </c:pt>
                <c:pt idx="40">
                  <c:v>5407.0</c:v>
                </c:pt>
                <c:pt idx="41">
                  <c:v>6072.0</c:v>
                </c:pt>
                <c:pt idx="42" formatCode="General">
                  <c:v>9513.266666666665</c:v>
                </c:pt>
                <c:pt idx="43" formatCode="General">
                  <c:v>15843.10000000001</c:v>
                </c:pt>
                <c:pt idx="44">
                  <c:v>20592.0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4587064"/>
        <c:axId val="744407416"/>
      </c:lineChart>
      <c:dateAx>
        <c:axId val="1034587064"/>
        <c:scaling>
          <c:orientation val="minMax"/>
          <c:min val="38353.0"/>
        </c:scaling>
        <c:delete val="0"/>
        <c:axPos val="b"/>
        <c:numFmt formatCode="m/d/yyyy" sourceLinked="0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44407416"/>
        <c:crossesAt val="0.0"/>
        <c:auto val="1"/>
        <c:lblOffset val="100"/>
        <c:baseTimeUnit val="days"/>
        <c:majorUnit val="2.0"/>
        <c:majorTimeUnit val="years"/>
        <c:minorUnit val="1.0"/>
        <c:minorTimeUnit val="years"/>
      </c:dateAx>
      <c:valAx>
        <c:axId val="74440741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0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34587064"/>
        <c:crosses val="autoZero"/>
        <c:crossBetween val="between"/>
      </c:valAx>
      <c:spPr>
        <a:noFill/>
        <a:ln w="25400">
          <a:noFill/>
        </a:ln>
      </c:spPr>
    </c:plotArea>
    <c:plotVisOnly val="0"/>
    <c:dispBlanksAs val="zero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315" tIns="46997" rIns="92315" bIns="46997">
            <a:prstTxWarp prst="textNoShape">
              <a:avLst/>
            </a:prstTxWarp>
            <a:spAutoFit/>
          </a:bodyPr>
          <a:lstStyle/>
          <a:p>
            <a:pPr algn="ctr" defTabSz="917575" eaLnBrk="0" hangingPunct="0">
              <a:lnSpc>
                <a:spcPct val="90000"/>
              </a:lnSpc>
              <a:defRPr/>
            </a:pPr>
            <a:r>
              <a:rPr lang="en-US" sz="1300" b="0">
                <a:ea typeface="+mn-ea"/>
                <a:cs typeface="+mn-cs"/>
              </a:rPr>
              <a:t>Page </a:t>
            </a:r>
            <a:fld id="{9A6767D9-BCC6-064E-B242-CE6B453AFCCD}" type="slidenum">
              <a:rPr lang="en-US" sz="1300" b="0">
                <a:ea typeface="+mn-ea"/>
                <a:cs typeface="+mn-cs"/>
              </a:rPr>
              <a:pPr algn="ctr" defTabSz="917575" eaLnBrk="0" hangingPunct="0">
                <a:lnSpc>
                  <a:spcPct val="90000"/>
                </a:lnSpc>
                <a:defRPr/>
              </a:pPr>
              <a:t>‹#›</a:t>
            </a:fld>
            <a:endParaRPr lang="en-US" sz="1300" b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340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315" tIns="46997" rIns="92315" bIns="46997">
            <a:prstTxWarp prst="textNoShape">
              <a:avLst/>
            </a:prstTxWarp>
            <a:spAutoFit/>
          </a:bodyPr>
          <a:lstStyle/>
          <a:p>
            <a:pPr algn="ctr" defTabSz="917575" eaLnBrk="0" hangingPunct="0">
              <a:lnSpc>
                <a:spcPct val="90000"/>
              </a:lnSpc>
              <a:defRPr/>
            </a:pPr>
            <a:r>
              <a:rPr lang="en-US" sz="1300" b="0">
                <a:ea typeface="+mn-ea"/>
                <a:cs typeface="+mn-cs"/>
              </a:rPr>
              <a:t>Page </a:t>
            </a:r>
            <a:fld id="{233FDD58-6666-4247-B14D-B4E03044C0AC}" type="slidenum">
              <a:rPr lang="en-US" sz="1300" b="0">
                <a:ea typeface="+mn-ea"/>
                <a:cs typeface="+mn-cs"/>
              </a:rPr>
              <a:pPr algn="ctr" defTabSz="917575" eaLnBrk="0" hangingPunct="0">
                <a:lnSpc>
                  <a:spcPct val="90000"/>
                </a:lnSpc>
                <a:defRPr/>
              </a:pPr>
              <a:t>‹#›</a:t>
            </a:fld>
            <a:endParaRPr lang="en-US" sz="1300" b="0">
              <a:ea typeface="+mn-ea"/>
              <a:cs typeface="+mn-cs"/>
            </a:endParaRP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3339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/>
          </p:nvPr>
        </p:nvSpPr>
        <p:spPr>
          <a:xfrm>
            <a:off x="5437771" y="6948690"/>
            <a:ext cx="4161248" cy="3652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6088" algn="l"/>
                <a:tab pos="893763" algn="l"/>
                <a:tab pos="1339850" algn="l"/>
                <a:tab pos="1787525" algn="l"/>
                <a:tab pos="2235200" algn="l"/>
                <a:tab pos="2681288" algn="l"/>
                <a:tab pos="3128963" algn="l"/>
                <a:tab pos="3575050" algn="l"/>
                <a:tab pos="4019550" algn="l"/>
                <a:tab pos="4468813" algn="l"/>
                <a:tab pos="4914900" algn="l"/>
                <a:tab pos="5360988" algn="l"/>
                <a:tab pos="5808663" algn="l"/>
                <a:tab pos="6256338" algn="l"/>
                <a:tab pos="6704013" algn="l"/>
                <a:tab pos="7148513" algn="l"/>
                <a:tab pos="7597775" algn="l"/>
                <a:tab pos="8043863" algn="l"/>
                <a:tab pos="8489950" algn="l"/>
                <a:tab pos="8937625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446088" algn="l"/>
                <a:tab pos="893763" algn="l"/>
                <a:tab pos="1339850" algn="l"/>
                <a:tab pos="1787525" algn="l"/>
                <a:tab pos="2235200" algn="l"/>
                <a:tab pos="2681288" algn="l"/>
                <a:tab pos="3128963" algn="l"/>
                <a:tab pos="3575050" algn="l"/>
                <a:tab pos="4019550" algn="l"/>
                <a:tab pos="4468813" algn="l"/>
                <a:tab pos="4914900" algn="l"/>
                <a:tab pos="5360988" algn="l"/>
                <a:tab pos="5808663" algn="l"/>
                <a:tab pos="6256338" algn="l"/>
                <a:tab pos="6704013" algn="l"/>
                <a:tab pos="7148513" algn="l"/>
                <a:tab pos="7597775" algn="l"/>
                <a:tab pos="8043863" algn="l"/>
                <a:tab pos="8489950" algn="l"/>
                <a:tab pos="8937625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446088" algn="l"/>
                <a:tab pos="893763" algn="l"/>
                <a:tab pos="1339850" algn="l"/>
                <a:tab pos="1787525" algn="l"/>
                <a:tab pos="2235200" algn="l"/>
                <a:tab pos="2681288" algn="l"/>
                <a:tab pos="3128963" algn="l"/>
                <a:tab pos="3575050" algn="l"/>
                <a:tab pos="4019550" algn="l"/>
                <a:tab pos="4468813" algn="l"/>
                <a:tab pos="4914900" algn="l"/>
                <a:tab pos="5360988" algn="l"/>
                <a:tab pos="5808663" algn="l"/>
                <a:tab pos="6256338" algn="l"/>
                <a:tab pos="6704013" algn="l"/>
                <a:tab pos="7148513" algn="l"/>
                <a:tab pos="7597775" algn="l"/>
                <a:tab pos="8043863" algn="l"/>
                <a:tab pos="8489950" algn="l"/>
                <a:tab pos="8937625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446088" algn="l"/>
                <a:tab pos="893763" algn="l"/>
                <a:tab pos="1339850" algn="l"/>
                <a:tab pos="1787525" algn="l"/>
                <a:tab pos="2235200" algn="l"/>
                <a:tab pos="2681288" algn="l"/>
                <a:tab pos="3128963" algn="l"/>
                <a:tab pos="3575050" algn="l"/>
                <a:tab pos="4019550" algn="l"/>
                <a:tab pos="4468813" algn="l"/>
                <a:tab pos="4914900" algn="l"/>
                <a:tab pos="5360988" algn="l"/>
                <a:tab pos="5808663" algn="l"/>
                <a:tab pos="6256338" algn="l"/>
                <a:tab pos="6704013" algn="l"/>
                <a:tab pos="7148513" algn="l"/>
                <a:tab pos="7597775" algn="l"/>
                <a:tab pos="8043863" algn="l"/>
                <a:tab pos="8489950" algn="l"/>
                <a:tab pos="8937625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446088" algn="l"/>
                <a:tab pos="893763" algn="l"/>
                <a:tab pos="1339850" algn="l"/>
                <a:tab pos="1787525" algn="l"/>
                <a:tab pos="2235200" algn="l"/>
                <a:tab pos="2681288" algn="l"/>
                <a:tab pos="3128963" algn="l"/>
                <a:tab pos="3575050" algn="l"/>
                <a:tab pos="4019550" algn="l"/>
                <a:tab pos="4468813" algn="l"/>
                <a:tab pos="4914900" algn="l"/>
                <a:tab pos="5360988" algn="l"/>
                <a:tab pos="5808663" algn="l"/>
                <a:tab pos="6256338" algn="l"/>
                <a:tab pos="6704013" algn="l"/>
                <a:tab pos="7148513" algn="l"/>
                <a:tab pos="7597775" algn="l"/>
                <a:tab pos="8043863" algn="l"/>
                <a:tab pos="8489950" algn="l"/>
                <a:tab pos="8937625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39850" algn="l"/>
                <a:tab pos="1787525" algn="l"/>
                <a:tab pos="2235200" algn="l"/>
                <a:tab pos="2681288" algn="l"/>
                <a:tab pos="3128963" algn="l"/>
                <a:tab pos="3575050" algn="l"/>
                <a:tab pos="4019550" algn="l"/>
                <a:tab pos="4468813" algn="l"/>
                <a:tab pos="4914900" algn="l"/>
                <a:tab pos="5360988" algn="l"/>
                <a:tab pos="5808663" algn="l"/>
                <a:tab pos="6256338" algn="l"/>
                <a:tab pos="6704013" algn="l"/>
                <a:tab pos="7148513" algn="l"/>
                <a:tab pos="7597775" algn="l"/>
                <a:tab pos="8043863" algn="l"/>
                <a:tab pos="8489950" algn="l"/>
                <a:tab pos="8937625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39850" algn="l"/>
                <a:tab pos="1787525" algn="l"/>
                <a:tab pos="2235200" algn="l"/>
                <a:tab pos="2681288" algn="l"/>
                <a:tab pos="3128963" algn="l"/>
                <a:tab pos="3575050" algn="l"/>
                <a:tab pos="4019550" algn="l"/>
                <a:tab pos="4468813" algn="l"/>
                <a:tab pos="4914900" algn="l"/>
                <a:tab pos="5360988" algn="l"/>
                <a:tab pos="5808663" algn="l"/>
                <a:tab pos="6256338" algn="l"/>
                <a:tab pos="6704013" algn="l"/>
                <a:tab pos="7148513" algn="l"/>
                <a:tab pos="7597775" algn="l"/>
                <a:tab pos="8043863" algn="l"/>
                <a:tab pos="8489950" algn="l"/>
                <a:tab pos="8937625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39850" algn="l"/>
                <a:tab pos="1787525" algn="l"/>
                <a:tab pos="2235200" algn="l"/>
                <a:tab pos="2681288" algn="l"/>
                <a:tab pos="3128963" algn="l"/>
                <a:tab pos="3575050" algn="l"/>
                <a:tab pos="4019550" algn="l"/>
                <a:tab pos="4468813" algn="l"/>
                <a:tab pos="4914900" algn="l"/>
                <a:tab pos="5360988" algn="l"/>
                <a:tab pos="5808663" algn="l"/>
                <a:tab pos="6256338" algn="l"/>
                <a:tab pos="6704013" algn="l"/>
                <a:tab pos="7148513" algn="l"/>
                <a:tab pos="7597775" algn="l"/>
                <a:tab pos="8043863" algn="l"/>
                <a:tab pos="8489950" algn="l"/>
                <a:tab pos="8937625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39850" algn="l"/>
                <a:tab pos="1787525" algn="l"/>
                <a:tab pos="2235200" algn="l"/>
                <a:tab pos="2681288" algn="l"/>
                <a:tab pos="3128963" algn="l"/>
                <a:tab pos="3575050" algn="l"/>
                <a:tab pos="4019550" algn="l"/>
                <a:tab pos="4468813" algn="l"/>
                <a:tab pos="4914900" algn="l"/>
                <a:tab pos="5360988" algn="l"/>
                <a:tab pos="5808663" algn="l"/>
                <a:tab pos="6256338" algn="l"/>
                <a:tab pos="6704013" algn="l"/>
                <a:tab pos="7148513" algn="l"/>
                <a:tab pos="7597775" algn="l"/>
                <a:tab pos="8043863" algn="l"/>
                <a:tab pos="8489950" algn="l"/>
                <a:tab pos="8937625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5613" eaLnBrk="1" hangingPunct="1"/>
            <a:fld id="{D5E1F229-5E18-45BA-9C27-F561A88A9506}" type="slidenum">
              <a:rPr lang="en-GB" smtClean="0">
                <a:solidFill>
                  <a:srgbClr val="000000"/>
                </a:solidFill>
              </a:rPr>
              <a:pPr defTabSz="455613" eaLnBrk="1" hangingPunct="1"/>
              <a:t>11</a:t>
            </a:fld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601655" y="546639"/>
            <a:ext cx="6395709" cy="2743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410" tIns="44705" rIns="89410" bIns="44705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/>
          </p:nvPr>
        </p:nvSpPr>
        <p:spPr>
          <a:xfrm>
            <a:off x="960120" y="3474971"/>
            <a:ext cx="7674414" cy="32910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384" tIns="44691" rIns="89384" bIns="44691" anchor="ctr"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942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charset="0"/>
              </a:rPr>
              <a:t>What is typical file size today? Video, MP3</a:t>
            </a:r>
            <a:r>
              <a:rPr lang="ja-JP" altLang="en-US">
                <a:latin typeface="Comic Sans MS" charset="0"/>
              </a:rPr>
              <a:t>’</a:t>
            </a:r>
            <a:r>
              <a:rPr lang="en-US" altLang="ja-JP">
                <a:latin typeface="Comic Sans MS" charset="0"/>
              </a:rPr>
              <a:t>s, …</a:t>
            </a:r>
          </a:p>
          <a:p>
            <a:r>
              <a:rPr lang="en-US">
                <a:latin typeface="Comic Sans MS" charset="0"/>
              </a:rPr>
              <a:t>Xerox was the first company to grow to $1billion/yr in a decade – 1960 copier market was $10M/yr, 1970 was $1B/yr</a:t>
            </a:r>
          </a:p>
          <a:p>
            <a:r>
              <a:rPr lang="en-US">
                <a:latin typeface="Comic Sans MS" charset="0"/>
              </a:rPr>
              <a:t>1970</a:t>
            </a:r>
            <a:r>
              <a:rPr lang="ja-JP" altLang="en-US">
                <a:latin typeface="Comic Sans MS" charset="0"/>
              </a:rPr>
              <a:t>’</a:t>
            </a:r>
            <a:r>
              <a:rPr lang="en-US" altLang="ja-JP">
                <a:latin typeface="Comic Sans MS" charset="0"/>
              </a:rPr>
              <a:t>s Xerox PARC invents: PC, Ethernet, laser printer, mouse, bitmap display, windows, pull-down menu, …</a:t>
            </a:r>
          </a:p>
          <a:p>
            <a:r>
              <a:rPr lang="en-US">
                <a:latin typeface="Comic Sans MS" charset="0"/>
              </a:rPr>
              <a:t>Marketing said max PC market was $10M/yr (so ignore it)</a:t>
            </a:r>
          </a:p>
          <a:p>
            <a:r>
              <a:rPr lang="en-US">
                <a:latin typeface="Comic Sans MS" charset="0"/>
              </a:rPr>
              <a:t>Jobs and Wozniak start Apple, second company to go from 0 to $1B/yr in a decade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739619" y="6397625"/>
            <a:ext cx="991075" cy="3052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 err="1">
                <a:solidFill>
                  <a:srgbClr val="2A40E2"/>
                </a:solidFill>
                <a:latin typeface="Helvetica" charset="0"/>
              </a:rPr>
              <a:t>Lec</a:t>
            </a:r>
            <a:r>
              <a:rPr lang="en-US" sz="1400" b="0" dirty="0" smtClean="0">
                <a:solidFill>
                  <a:srgbClr val="2A40E2"/>
                </a:solidFill>
                <a:latin typeface="Helvetica" charset="0"/>
              </a:rPr>
              <a:t> 14.</a:t>
            </a:r>
            <a:fld id="{5A203657-FDC8-3640-AA20-2C1D0E31AAB3}" type="slidenum">
              <a:rPr lang="en-US" sz="1400" b="0">
                <a:solidFill>
                  <a:srgbClr val="2A40E2"/>
                </a:solidFill>
                <a:latin typeface="Helvetica" charset="0"/>
              </a:rPr>
              <a:pPr algn="ctr" eaLnBrk="0" hangingPunct="0"/>
              <a:t>‹#›</a:t>
            </a:fld>
            <a:endParaRPr lang="en-US" sz="1400" b="0" dirty="0">
              <a:solidFill>
                <a:srgbClr val="2A40E2"/>
              </a:solidFill>
              <a:latin typeface="Helvetica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52400" y="6396038"/>
            <a:ext cx="1083202" cy="30776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lIns="91429" tIns="45714" rIns="91429" bIns="45714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dirty="0" smtClean="0">
                <a:solidFill>
                  <a:srgbClr val="2A40E2"/>
                </a:solidFill>
                <a:latin typeface="Helvetica" charset="0"/>
              </a:rPr>
              <a:t>10/23/</a:t>
            </a:r>
            <a:r>
              <a:rPr lang="en-US" sz="1400" b="0" dirty="0" smtClean="0">
                <a:solidFill>
                  <a:srgbClr val="2A40E2"/>
                </a:solidFill>
                <a:latin typeface="Helvetica" charset="0"/>
              </a:rPr>
              <a:t>2013</a:t>
            </a:r>
            <a:endParaRPr lang="en-US" sz="1400" b="0" dirty="0">
              <a:solidFill>
                <a:srgbClr val="2A40E2"/>
              </a:solidFill>
              <a:latin typeface="Helvetica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524000" y="6400800"/>
            <a:ext cx="5606237" cy="30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Helvetica" charset="0"/>
              </a:rPr>
              <a:t>Anthony D. </a:t>
            </a:r>
            <a:r>
              <a:rPr lang="en-US" sz="1400" b="0" dirty="0" smtClean="0">
                <a:solidFill>
                  <a:srgbClr val="2A40E2"/>
                </a:solidFill>
                <a:latin typeface="Helvetica" charset="0"/>
              </a:rPr>
              <a:t>Joseph and John Canny       CS162        ©</a:t>
            </a:r>
            <a:r>
              <a:rPr lang="en-US" sz="1400" b="0" dirty="0" smtClean="0">
                <a:solidFill>
                  <a:srgbClr val="2A40E2"/>
                </a:solidFill>
                <a:latin typeface="Helvetica" charset="0"/>
              </a:rPr>
              <a:t>UCB </a:t>
            </a:r>
            <a:r>
              <a:rPr lang="en-US" sz="1400" b="0" dirty="0" smtClean="0">
                <a:solidFill>
                  <a:srgbClr val="2A40E2"/>
                </a:solidFill>
                <a:latin typeface="Helvetica" charset="0"/>
              </a:rPr>
              <a:t>Fall </a:t>
            </a:r>
            <a:r>
              <a:rPr lang="en-US" sz="1400" b="0" dirty="0" smtClean="0">
                <a:solidFill>
                  <a:srgbClr val="2A40E2"/>
                </a:solidFill>
                <a:latin typeface="Helvetica" charset="0"/>
              </a:rPr>
              <a:t>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Helvetica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Helvetica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Helvetica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Helvetica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Helvetica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7848600" cy="2895600"/>
          </a:xfrm>
        </p:spPr>
        <p:txBody>
          <a:bodyPr/>
          <a:lstStyle/>
          <a:p>
            <a:r>
              <a:rPr lang="en-US" sz="3000" dirty="0" smtClean="0">
                <a:latin typeface="Helvetica" charset="0"/>
              </a:rPr>
              <a:t>CS162</a:t>
            </a:r>
            <a:br>
              <a:rPr lang="en-US" sz="3000" dirty="0" smtClean="0">
                <a:latin typeface="Helvetica" charset="0"/>
              </a:rPr>
            </a:br>
            <a:r>
              <a:rPr lang="en-US" sz="3000" dirty="0" smtClean="0">
                <a:latin typeface="Helvetica" charset="0"/>
              </a:rPr>
              <a:t>Operating Systems and</a:t>
            </a:r>
            <a:br>
              <a:rPr lang="en-US" sz="3000" dirty="0" smtClean="0">
                <a:latin typeface="Helvetica" charset="0"/>
              </a:rPr>
            </a:br>
            <a:r>
              <a:rPr lang="en-US" sz="3000" dirty="0" smtClean="0">
                <a:latin typeface="Helvetica" charset="0"/>
              </a:rPr>
              <a:t>Systems Programming</a:t>
            </a:r>
            <a:br>
              <a:rPr lang="en-US" sz="3000" dirty="0" smtClean="0">
                <a:latin typeface="Helvetica" charset="0"/>
              </a:rPr>
            </a:br>
            <a:r>
              <a:rPr lang="en-US" sz="3000" dirty="0" smtClean="0">
                <a:latin typeface="Helvetica" charset="0"/>
              </a:rPr>
              <a:t>Lecture 14</a:t>
            </a:r>
            <a:br>
              <a:rPr lang="en-US" sz="3000" dirty="0" smtClean="0">
                <a:latin typeface="Helvetica" charset="0"/>
              </a:rPr>
            </a:br>
            <a:r>
              <a:rPr lang="en-US" sz="3000" dirty="0" smtClean="0">
                <a:latin typeface="Helvetica" charset="0"/>
              </a:rPr>
              <a:t/>
            </a:r>
            <a:br>
              <a:rPr lang="en-US" sz="3000" dirty="0" smtClean="0">
                <a:latin typeface="Helvetica" charset="0"/>
              </a:rPr>
            </a:br>
            <a:r>
              <a:rPr lang="en-US" sz="3000" dirty="0" smtClean="0">
                <a:latin typeface="Helvetica" charset="0"/>
              </a:rPr>
              <a:t>File </a:t>
            </a:r>
            <a:r>
              <a:rPr lang="en-US" sz="3000" smtClean="0">
                <a:latin typeface="Helvetica" charset="0"/>
              </a:rPr>
              <a:t>Systems (Part 2)</a:t>
            </a:r>
            <a:endParaRPr lang="en-US" sz="3000" dirty="0" smtClean="0">
              <a:latin typeface="Helvetica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/>
            <a:r>
              <a:rPr lang="en-US" dirty="0" smtClean="0">
                <a:latin typeface="Helvetica" charset="0"/>
              </a:rPr>
              <a:t>October</a:t>
            </a:r>
            <a:r>
              <a:rPr lang="en-US" dirty="0" smtClean="0">
                <a:latin typeface="Helvetica" charset="0"/>
              </a:rPr>
              <a:t> 23, </a:t>
            </a:r>
            <a:r>
              <a:rPr lang="en-US" dirty="0" smtClean="0">
                <a:latin typeface="Helvetica" charset="0"/>
              </a:rPr>
              <a:t>2013</a:t>
            </a:r>
          </a:p>
          <a:p>
            <a:pPr marL="285750" indent="-285750"/>
            <a:r>
              <a:rPr lang="en-US" dirty="0" smtClean="0">
                <a:latin typeface="Helvetica" charset="0"/>
              </a:rPr>
              <a:t>Anthony D. </a:t>
            </a:r>
            <a:r>
              <a:rPr lang="en-US" dirty="0" smtClean="0">
                <a:latin typeface="Helvetica" charset="0"/>
              </a:rPr>
              <a:t>Joseph and John Canny</a:t>
            </a:r>
            <a:endParaRPr lang="en-US" dirty="0" smtClean="0">
              <a:latin typeface="Helvetica" charset="0"/>
            </a:endParaRPr>
          </a:p>
          <a:p>
            <a:pPr marL="285750" indent="-285750"/>
            <a:r>
              <a:rPr lang="en-US" dirty="0" smtClean="0">
                <a:latin typeface="Helvetica" charset="0"/>
              </a:rPr>
              <a:t>http://inst.eecs.berkeley.edu/~cs162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8720138" y="4368800"/>
            <a:ext cx="185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000" b="0">
              <a:latin typeface="Helvetica" charset="0"/>
              <a:ea typeface="Helvetica" charset="0"/>
              <a:cs typeface="Helvetic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How to Deal with Full Disks?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8674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>
                <a:latin typeface="Helvetica" charset="0"/>
              </a:rPr>
              <a:t>In many systems, disks are always full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latin typeface="Helvetica" charset="0"/>
              </a:rPr>
              <a:t>EECS department growth: 300 GB to 1TB in a year (now 10s TB</a:t>
            </a:r>
            <a:r>
              <a:rPr lang="en-US" dirty="0" smtClean="0">
                <a:latin typeface="Helvetica" charset="0"/>
              </a:rPr>
              <a:t>)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26743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Box 7"/>
          <p:cNvSpPr txBox="1">
            <a:spLocks noChangeArrowheads="1"/>
          </p:cNvSpPr>
          <p:nvPr/>
        </p:nvSpPr>
        <p:spPr bwMode="auto">
          <a:xfrm>
            <a:off x="914400" y="914400"/>
            <a:ext cx="723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chemeClr val="tx1"/>
                </a:solidFill>
              </a:rPr>
              <a:t>Billable Storage (in GB)</a:t>
            </a:r>
          </a:p>
        </p:txBody>
      </p:sp>
      <p:sp>
        <p:nvSpPr>
          <p:cNvPr id="46084" name="TextBox 14"/>
          <p:cNvSpPr txBox="1">
            <a:spLocks noChangeArrowheads="1"/>
          </p:cNvSpPr>
          <p:nvPr/>
        </p:nvSpPr>
        <p:spPr bwMode="auto">
          <a:xfrm>
            <a:off x="609600" y="1752600"/>
            <a:ext cx="7848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en-US">
              <a:solidFill>
                <a:schemeClr val="tx1"/>
              </a:solidFill>
            </a:endParaRPr>
          </a:p>
          <a:p>
            <a:pPr eaLnBrk="1" hangingPunct="1"/>
            <a:endParaRPr lang="en-US">
              <a:solidFill>
                <a:schemeClr val="tx1"/>
              </a:solidFill>
            </a:endParaRPr>
          </a:p>
          <a:p>
            <a:pPr eaLnBrk="1" hangingPunct="1">
              <a:buFont typeface="Arial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0" y="0"/>
            <a:ext cx="9144000" cy="614363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0" y="576263"/>
            <a:ext cx="9144000" cy="76200"/>
          </a:xfrm>
          <a:prstGeom prst="rect">
            <a:avLst/>
          </a:prstGeom>
          <a:solidFill>
            <a:srgbClr val="FACF54"/>
          </a:solidFill>
          <a:ln w="9360">
            <a:solidFill>
              <a:srgbClr val="FACF54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568950" y="152400"/>
            <a:ext cx="35750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MS Reference Sans Serif" pitchFamily="34" charset="0"/>
              <a:buNone/>
            </a:pPr>
            <a:r>
              <a:rPr lang="en-GB">
                <a:solidFill>
                  <a:srgbClr val="FFFFFF"/>
                </a:solidFill>
                <a:latin typeface="MS Reference Sans Serif" pitchFamily="34" charset="0"/>
              </a:rPr>
              <a:t>U</a:t>
            </a:r>
            <a:r>
              <a:rPr lang="en-GB" sz="1100">
                <a:solidFill>
                  <a:srgbClr val="FFFFFF"/>
                </a:solidFill>
                <a:latin typeface="MS Reference Sans Serif" pitchFamily="34" charset="0"/>
              </a:rPr>
              <a:t>NIVERSITY OF </a:t>
            </a:r>
            <a:r>
              <a:rPr lang="en-GB">
                <a:solidFill>
                  <a:srgbClr val="FFFFFF"/>
                </a:solidFill>
                <a:latin typeface="MS Reference Sans Serif" pitchFamily="34" charset="0"/>
              </a:rPr>
              <a:t>C</a:t>
            </a:r>
            <a:r>
              <a:rPr lang="en-GB" sz="1100">
                <a:solidFill>
                  <a:srgbClr val="FFFFFF"/>
                </a:solidFill>
                <a:latin typeface="MS Reference Sans Serif" pitchFamily="34" charset="0"/>
              </a:rPr>
              <a:t>ALIFORNIA  </a:t>
            </a:r>
            <a:r>
              <a:rPr lang="en-GB" sz="2400">
                <a:solidFill>
                  <a:srgbClr val="FACF54"/>
                </a:solidFill>
                <a:latin typeface="Times New Roman" pitchFamily="18" charset="0"/>
              </a:rPr>
              <a:t>Berkeley</a:t>
            </a:r>
          </a:p>
        </p:txBody>
      </p:sp>
      <p:pic>
        <p:nvPicPr>
          <p:cNvPr id="46088" name="Picture 15" descr="iris_prin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977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1143000" y="0"/>
            <a:ext cx="265906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MS Reference Sans Serif" pitchFamily="34" charset="0"/>
              <a:buNone/>
            </a:pPr>
            <a:r>
              <a:rPr lang="en-GB">
                <a:solidFill>
                  <a:srgbClr val="FFFFFF"/>
                </a:solidFill>
                <a:latin typeface="MS Reference Sans Serif" pitchFamily="34" charset="0"/>
              </a:rPr>
              <a:t>I</a:t>
            </a:r>
            <a:r>
              <a:rPr lang="en-GB" sz="1400">
                <a:solidFill>
                  <a:srgbClr val="FFFFFF"/>
                </a:solidFill>
                <a:latin typeface="MS Reference Sans Serif" pitchFamily="34" charset="0"/>
              </a:rPr>
              <a:t>nstructional and </a:t>
            </a:r>
            <a:r>
              <a:rPr lang="en-GB">
                <a:solidFill>
                  <a:srgbClr val="FFFFFF"/>
                </a:solidFill>
                <a:latin typeface="MS Reference Sans Serif" pitchFamily="34" charset="0"/>
              </a:rPr>
              <a:t>R</a:t>
            </a:r>
            <a:r>
              <a:rPr lang="en-GB" sz="1400">
                <a:solidFill>
                  <a:srgbClr val="FFFFFF"/>
                </a:solidFill>
                <a:latin typeface="MS Reference Sans Serif" pitchFamily="34" charset="0"/>
              </a:rPr>
              <a:t>esearch</a:t>
            </a:r>
          </a:p>
          <a:p>
            <a:pPr eaLnBrk="1" hangingPunct="1">
              <a:buClr>
                <a:srgbClr val="FFFFFF"/>
              </a:buClr>
              <a:buSzPct val="100000"/>
              <a:buFont typeface="MS Reference Sans Serif" pitchFamily="34" charset="0"/>
              <a:buNone/>
            </a:pPr>
            <a:r>
              <a:rPr lang="en-GB">
                <a:solidFill>
                  <a:srgbClr val="FFFFFF"/>
                </a:solidFill>
                <a:latin typeface="MS Reference Sans Serif" pitchFamily="34" charset="0"/>
              </a:rPr>
              <a:t>I</a:t>
            </a:r>
            <a:r>
              <a:rPr lang="en-GB" sz="1400">
                <a:solidFill>
                  <a:srgbClr val="FFFFFF"/>
                </a:solidFill>
                <a:latin typeface="MS Reference Sans Serif" pitchFamily="34" charset="0"/>
              </a:rPr>
              <a:t>nformation </a:t>
            </a:r>
            <a:r>
              <a:rPr lang="en-GB">
                <a:solidFill>
                  <a:srgbClr val="FFFFFF"/>
                </a:solidFill>
                <a:latin typeface="MS Reference Sans Serif" pitchFamily="34" charset="0"/>
              </a:rPr>
              <a:t>S</a:t>
            </a:r>
            <a:r>
              <a:rPr lang="en-GB" sz="1400">
                <a:solidFill>
                  <a:srgbClr val="FFFFFF"/>
                </a:solidFill>
                <a:latin typeface="MS Reference Sans Serif" pitchFamily="34" charset="0"/>
              </a:rPr>
              <a:t>ystems</a:t>
            </a:r>
            <a:endParaRPr lang="en-GB" sz="1400">
              <a:solidFill>
                <a:srgbClr val="FACF54"/>
              </a:solidFill>
              <a:latin typeface="Times New Roman" pitchFamily="18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MS Reference Sans Serif" pitchFamily="34" charset="0"/>
              <a:buNone/>
            </a:pPr>
            <a:endParaRPr lang="en-GB">
              <a:solidFill>
                <a:srgbClr val="FFFFFF"/>
              </a:solidFill>
              <a:latin typeface="MS Reference Sans Serif" pitchFamily="34" charset="0"/>
            </a:endParaRPr>
          </a:p>
        </p:txBody>
      </p:sp>
      <p:sp>
        <p:nvSpPr>
          <p:cNvPr id="46090" name="Rectangle 1"/>
          <p:cNvSpPr>
            <a:spLocks noChangeArrowheads="1"/>
          </p:cNvSpPr>
          <p:nvPr/>
        </p:nvSpPr>
        <p:spPr bwMode="auto">
          <a:xfrm>
            <a:off x="0" y="0"/>
            <a:ext cx="9144000" cy="614363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6091" name="Rectangle 5"/>
          <p:cNvSpPr>
            <a:spLocks noChangeArrowheads="1"/>
          </p:cNvSpPr>
          <p:nvPr/>
        </p:nvSpPr>
        <p:spPr bwMode="auto">
          <a:xfrm>
            <a:off x="0" y="576263"/>
            <a:ext cx="9144000" cy="76200"/>
          </a:xfrm>
          <a:prstGeom prst="rect">
            <a:avLst/>
          </a:prstGeom>
          <a:solidFill>
            <a:srgbClr val="FACF54"/>
          </a:solidFill>
          <a:ln w="9360">
            <a:solidFill>
              <a:srgbClr val="FACF54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6092" name="Text Box 7"/>
          <p:cNvSpPr txBox="1">
            <a:spLocks noChangeArrowheads="1"/>
          </p:cNvSpPr>
          <p:nvPr/>
        </p:nvSpPr>
        <p:spPr bwMode="auto">
          <a:xfrm>
            <a:off x="5568950" y="152400"/>
            <a:ext cx="35750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MS Reference Sans Serif" pitchFamily="34" charset="0"/>
              <a:buNone/>
            </a:pPr>
            <a:r>
              <a:rPr lang="en-GB">
                <a:solidFill>
                  <a:srgbClr val="FFFFFF"/>
                </a:solidFill>
                <a:latin typeface="MS Reference Sans Serif" pitchFamily="34" charset="0"/>
              </a:rPr>
              <a:t>U</a:t>
            </a:r>
            <a:r>
              <a:rPr lang="en-GB" sz="1100">
                <a:solidFill>
                  <a:srgbClr val="FFFFFF"/>
                </a:solidFill>
                <a:latin typeface="MS Reference Sans Serif" pitchFamily="34" charset="0"/>
              </a:rPr>
              <a:t>NIVERSITY OF </a:t>
            </a:r>
            <a:r>
              <a:rPr lang="en-GB">
                <a:solidFill>
                  <a:srgbClr val="FFFFFF"/>
                </a:solidFill>
                <a:latin typeface="MS Reference Sans Serif" pitchFamily="34" charset="0"/>
              </a:rPr>
              <a:t>C</a:t>
            </a:r>
            <a:r>
              <a:rPr lang="en-GB" sz="1100">
                <a:solidFill>
                  <a:srgbClr val="FFFFFF"/>
                </a:solidFill>
                <a:latin typeface="MS Reference Sans Serif" pitchFamily="34" charset="0"/>
              </a:rPr>
              <a:t>ALIFORNIA  </a:t>
            </a:r>
            <a:r>
              <a:rPr lang="en-GB" sz="2400">
                <a:solidFill>
                  <a:srgbClr val="FACF54"/>
                </a:solidFill>
                <a:latin typeface="Times New Roman" pitchFamily="18" charset="0"/>
              </a:rPr>
              <a:t>Berkeley</a:t>
            </a:r>
          </a:p>
        </p:txBody>
      </p:sp>
      <p:pic>
        <p:nvPicPr>
          <p:cNvPr id="46093" name="Picture 23" descr="iris_prin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977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4" name="Rectangle 1"/>
          <p:cNvSpPr>
            <a:spLocks noChangeArrowheads="1"/>
          </p:cNvSpPr>
          <p:nvPr/>
        </p:nvSpPr>
        <p:spPr bwMode="auto">
          <a:xfrm>
            <a:off x="0" y="4763"/>
            <a:ext cx="9144000" cy="60960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0"/>
            <a:ext cx="1447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6096" name="Rectangle 5"/>
          <p:cNvSpPr>
            <a:spLocks noChangeArrowheads="1"/>
          </p:cNvSpPr>
          <p:nvPr/>
        </p:nvSpPr>
        <p:spPr bwMode="auto">
          <a:xfrm>
            <a:off x="0" y="576263"/>
            <a:ext cx="9144000" cy="76200"/>
          </a:xfrm>
          <a:prstGeom prst="rect">
            <a:avLst/>
          </a:prstGeom>
          <a:solidFill>
            <a:srgbClr val="FACF54"/>
          </a:solidFill>
          <a:ln w="9360">
            <a:solidFill>
              <a:srgbClr val="FACF54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6097" name="Text Box 6"/>
          <p:cNvSpPr txBox="1">
            <a:spLocks noChangeArrowheads="1"/>
          </p:cNvSpPr>
          <p:nvPr/>
        </p:nvSpPr>
        <p:spPr bwMode="auto">
          <a:xfrm>
            <a:off x="1320800" y="241300"/>
            <a:ext cx="3390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MS Reference Sans Serif" pitchFamily="34" charset="0"/>
              <a:buNone/>
            </a:pPr>
            <a:r>
              <a:rPr lang="en-GB" sz="1200">
                <a:solidFill>
                  <a:srgbClr val="FFFFFF"/>
                </a:solidFill>
                <a:latin typeface="MS Reference Sans Serif" pitchFamily="34" charset="0"/>
              </a:rPr>
              <a:t>E</a:t>
            </a:r>
            <a:r>
              <a:rPr lang="en-GB" sz="900">
                <a:solidFill>
                  <a:srgbClr val="FFFFFF"/>
                </a:solidFill>
                <a:latin typeface="MS Reference Sans Serif" pitchFamily="34" charset="0"/>
              </a:rPr>
              <a:t>LECTRICAL </a:t>
            </a:r>
            <a:r>
              <a:rPr lang="en-GB" sz="1200">
                <a:solidFill>
                  <a:srgbClr val="FFFFFF"/>
                </a:solidFill>
                <a:latin typeface="MS Reference Sans Serif" pitchFamily="34" charset="0"/>
              </a:rPr>
              <a:t>E</a:t>
            </a:r>
            <a:r>
              <a:rPr lang="en-GB" sz="900">
                <a:solidFill>
                  <a:srgbClr val="FFFFFF"/>
                </a:solidFill>
                <a:latin typeface="MS Reference Sans Serif" pitchFamily="34" charset="0"/>
              </a:rPr>
              <a:t>NGINEERING AND </a:t>
            </a:r>
            <a:r>
              <a:rPr lang="en-GB" sz="1200">
                <a:solidFill>
                  <a:srgbClr val="FFFFFF"/>
                </a:solidFill>
                <a:latin typeface="MS Reference Sans Serif" pitchFamily="34" charset="0"/>
              </a:rPr>
              <a:t>C</a:t>
            </a:r>
            <a:r>
              <a:rPr lang="en-GB" sz="900">
                <a:solidFill>
                  <a:srgbClr val="FFFFFF"/>
                </a:solidFill>
                <a:latin typeface="MS Reference Sans Serif" pitchFamily="34" charset="0"/>
              </a:rPr>
              <a:t>OMPUTER </a:t>
            </a:r>
            <a:r>
              <a:rPr lang="en-GB" sz="1200">
                <a:solidFill>
                  <a:srgbClr val="FFFFFF"/>
                </a:solidFill>
                <a:latin typeface="MS Reference Sans Serif" pitchFamily="34" charset="0"/>
              </a:rPr>
              <a:t>S</a:t>
            </a:r>
            <a:r>
              <a:rPr lang="en-GB" sz="900">
                <a:solidFill>
                  <a:srgbClr val="FFFFFF"/>
                </a:solidFill>
                <a:latin typeface="MS Reference Sans Serif" pitchFamily="34" charset="0"/>
              </a:rPr>
              <a:t>CIENCES</a:t>
            </a:r>
          </a:p>
        </p:txBody>
      </p:sp>
      <p:sp>
        <p:nvSpPr>
          <p:cNvPr id="46098" name="Text Box 7"/>
          <p:cNvSpPr txBox="1">
            <a:spLocks noChangeArrowheads="1"/>
          </p:cNvSpPr>
          <p:nvPr/>
        </p:nvSpPr>
        <p:spPr bwMode="auto">
          <a:xfrm>
            <a:off x="1320800" y="0"/>
            <a:ext cx="3251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MS Reference Sans Serif" pitchFamily="34" charset="0"/>
              <a:buNone/>
            </a:pPr>
            <a:r>
              <a:rPr lang="en-GB" sz="1200">
                <a:solidFill>
                  <a:srgbClr val="FFFFFF"/>
                </a:solidFill>
                <a:latin typeface="MS Reference Sans Serif" pitchFamily="34" charset="0"/>
              </a:rPr>
              <a:t>U</a:t>
            </a:r>
            <a:r>
              <a:rPr lang="en-GB" sz="900">
                <a:solidFill>
                  <a:srgbClr val="FFFFFF"/>
                </a:solidFill>
                <a:latin typeface="MS Reference Sans Serif" pitchFamily="34" charset="0"/>
              </a:rPr>
              <a:t>NIVERSITY OF </a:t>
            </a:r>
            <a:r>
              <a:rPr lang="en-GB" sz="1200">
                <a:solidFill>
                  <a:srgbClr val="FFFFFF"/>
                </a:solidFill>
                <a:latin typeface="MS Reference Sans Serif" pitchFamily="34" charset="0"/>
              </a:rPr>
              <a:t>C</a:t>
            </a:r>
            <a:r>
              <a:rPr lang="en-GB" sz="900">
                <a:solidFill>
                  <a:srgbClr val="FFFFFF"/>
                </a:solidFill>
                <a:latin typeface="MS Reference Sans Serif" pitchFamily="34" charset="0"/>
              </a:rPr>
              <a:t>ALIFORNIA  </a:t>
            </a:r>
            <a:r>
              <a:rPr lang="en-GB" sz="1600">
                <a:solidFill>
                  <a:srgbClr val="FACF54"/>
                </a:solidFill>
                <a:latin typeface="Times New Roman" pitchFamily="18" charset="0"/>
              </a:rPr>
              <a:t>Berkeley</a:t>
            </a: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403446"/>
              </p:ext>
            </p:extLst>
          </p:nvPr>
        </p:nvGraphicFramePr>
        <p:xfrm>
          <a:off x="641350" y="1752600"/>
          <a:ext cx="6334125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6103" name="TextBox 2"/>
          <p:cNvSpPr txBox="1">
            <a:spLocks noChangeArrowheads="1"/>
          </p:cNvSpPr>
          <p:nvPr/>
        </p:nvSpPr>
        <p:spPr bwMode="auto">
          <a:xfrm>
            <a:off x="2667000" y="6003241"/>
            <a:ext cx="1627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C00000"/>
                </a:solidFill>
              </a:rPr>
              <a:t>Restructure Rates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104" name="Straight Arrow Connector 4"/>
          <p:cNvCxnSpPr>
            <a:cxnSpLocks noChangeShapeType="1"/>
            <a:stCxn id="46103" idx="0"/>
          </p:cNvCxnSpPr>
          <p:nvPr/>
        </p:nvCxnSpPr>
        <p:spPr bwMode="auto">
          <a:xfrm flipH="1" flipV="1">
            <a:off x="3445418" y="5493653"/>
            <a:ext cx="35267" cy="50958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46100" name="TextBox 1"/>
          <p:cNvSpPr txBox="1">
            <a:spLocks noChangeArrowheads="1"/>
          </p:cNvSpPr>
          <p:nvPr/>
        </p:nvSpPr>
        <p:spPr bwMode="auto">
          <a:xfrm>
            <a:off x="6357144" y="2033701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3333FF"/>
                </a:solidFill>
              </a:rPr>
              <a:t>Project</a:t>
            </a:r>
          </a:p>
        </p:txBody>
      </p:sp>
      <p:sp>
        <p:nvSpPr>
          <p:cNvPr id="46101" name="TextBox 23"/>
          <p:cNvSpPr txBox="1">
            <a:spLocks noChangeArrowheads="1"/>
          </p:cNvSpPr>
          <p:nvPr/>
        </p:nvSpPr>
        <p:spPr bwMode="auto">
          <a:xfrm>
            <a:off x="6357144" y="3625056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C000"/>
                </a:solidFill>
              </a:rPr>
              <a:t>Home</a:t>
            </a:r>
          </a:p>
        </p:txBody>
      </p:sp>
      <p:sp>
        <p:nvSpPr>
          <p:cNvPr id="46102" name="TextBox 24"/>
          <p:cNvSpPr txBox="1">
            <a:spLocks noChangeArrowheads="1"/>
          </p:cNvSpPr>
          <p:nvPr/>
        </p:nvSpPr>
        <p:spPr bwMode="auto">
          <a:xfrm>
            <a:off x="3791177" y="5096781"/>
            <a:ext cx="6335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</a:rPr>
              <a:t>IMAP</a:t>
            </a: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4223836" y="5989140"/>
            <a:ext cx="10005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C00000"/>
                </a:solidFill>
              </a:rPr>
              <a:t>Rate Drop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4"/>
          <p:cNvCxnSpPr>
            <a:cxnSpLocks noChangeShapeType="1"/>
            <a:stCxn id="27" idx="0"/>
          </p:cNvCxnSpPr>
          <p:nvPr/>
        </p:nvCxnSpPr>
        <p:spPr bwMode="auto">
          <a:xfrm flipV="1">
            <a:off x="4724134" y="5479552"/>
            <a:ext cx="15228" cy="50958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29" name="TextBox 2"/>
          <p:cNvSpPr txBox="1">
            <a:spLocks noChangeArrowheads="1"/>
          </p:cNvSpPr>
          <p:nvPr/>
        </p:nvSpPr>
        <p:spPr bwMode="auto">
          <a:xfrm>
            <a:off x="5486400" y="5977620"/>
            <a:ext cx="10005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C00000"/>
                </a:solidFill>
              </a:rPr>
              <a:t>Rate Drop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4"/>
          <p:cNvCxnSpPr>
            <a:cxnSpLocks noChangeShapeType="1"/>
            <a:stCxn id="29" idx="0"/>
          </p:cNvCxnSpPr>
          <p:nvPr/>
        </p:nvCxnSpPr>
        <p:spPr bwMode="auto">
          <a:xfrm flipV="1">
            <a:off x="5986698" y="5468032"/>
            <a:ext cx="15228" cy="50958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4869918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How to Deal with Full Disks?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8674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>
                <a:latin typeface="Helvetica" charset="0"/>
              </a:rPr>
              <a:t>In many systems, disks are always full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latin typeface="Helvetica" charset="0"/>
              </a:rPr>
              <a:t>EECS department growth: 300 GB to 1TB in a year (now 10s TB)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latin typeface="Helvetica" charset="0"/>
              </a:rPr>
              <a:t>How to fix?  Announce disk space is low, so please delete files?</a:t>
            </a:r>
          </a:p>
          <a:p>
            <a:pPr lvl="2">
              <a:spcBef>
                <a:spcPct val="25000"/>
              </a:spcBef>
            </a:pPr>
            <a:r>
              <a:rPr lang="en-US" dirty="0" smtClean="0">
                <a:latin typeface="Helvetica" charset="0"/>
              </a:rPr>
              <a:t>Don’</a:t>
            </a:r>
            <a:r>
              <a:rPr lang="en-US" altLang="ja-JP" dirty="0" smtClean="0">
                <a:latin typeface="Helvetica" charset="0"/>
              </a:rPr>
              <a:t>t </a:t>
            </a:r>
            <a:r>
              <a:rPr lang="en-US" altLang="ja-JP" dirty="0">
                <a:latin typeface="Helvetica" charset="0"/>
              </a:rPr>
              <a:t>really work: people try to store their data faster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latin typeface="Helvetica" charset="0"/>
              </a:rPr>
              <a:t>Sidebar: Perhaps we are getting out of this mode with new disks… However, </a:t>
            </a:r>
            <a:r>
              <a:rPr lang="en-US" dirty="0" smtClean="0">
                <a:latin typeface="Helvetica" charset="0"/>
              </a:rPr>
              <a:t>let’</a:t>
            </a:r>
            <a:r>
              <a:rPr lang="en-US" altLang="ja-JP" dirty="0" smtClean="0">
                <a:latin typeface="Helvetica" charset="0"/>
              </a:rPr>
              <a:t>s </a:t>
            </a:r>
            <a:r>
              <a:rPr lang="en-US" altLang="ja-JP" dirty="0">
                <a:latin typeface="Helvetica" charset="0"/>
              </a:rPr>
              <a:t>assume disks are full for now</a:t>
            </a:r>
          </a:p>
          <a:p>
            <a:pPr>
              <a:spcBef>
                <a:spcPct val="25000"/>
              </a:spcBef>
            </a:pPr>
            <a:r>
              <a:rPr lang="en-US" dirty="0">
                <a:latin typeface="Helvetica" charset="0"/>
              </a:rPr>
              <a:t>Solution:</a:t>
            </a:r>
          </a:p>
          <a:p>
            <a:pPr lvl="1">
              <a:spcBef>
                <a:spcPct val="25000"/>
              </a:spcBef>
            </a:pPr>
            <a:r>
              <a:rPr lang="en-US" dirty="0" smtClean="0">
                <a:latin typeface="Helvetica" charset="0"/>
              </a:rPr>
              <a:t>Don’</a:t>
            </a:r>
            <a:r>
              <a:rPr lang="en-US" altLang="ja-JP" dirty="0" smtClean="0">
                <a:latin typeface="Helvetica" charset="0"/>
              </a:rPr>
              <a:t>t </a:t>
            </a:r>
            <a:r>
              <a:rPr lang="en-US" altLang="ja-JP" dirty="0">
                <a:latin typeface="Helvetica" charset="0"/>
              </a:rPr>
              <a:t>let disks get completely full: reserve portion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latin typeface="Helvetica" charset="0"/>
              </a:rPr>
              <a:t>Free count = # blocks free in bitmap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latin typeface="Helvetica" charset="0"/>
              </a:rPr>
              <a:t>Scheme: </a:t>
            </a:r>
            <a:r>
              <a:rPr lang="en-US" dirty="0" smtClean="0">
                <a:latin typeface="Helvetica" charset="0"/>
              </a:rPr>
              <a:t>Don’</a:t>
            </a:r>
            <a:r>
              <a:rPr lang="en-US" altLang="ja-JP" dirty="0" smtClean="0">
                <a:latin typeface="Helvetica" charset="0"/>
              </a:rPr>
              <a:t>t </a:t>
            </a:r>
            <a:r>
              <a:rPr lang="en-US" altLang="ja-JP" dirty="0">
                <a:latin typeface="Helvetica" charset="0"/>
              </a:rPr>
              <a:t>allocate data if count &lt; reserve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latin typeface="Helvetica" charset="0"/>
              </a:rPr>
              <a:t>How much reserve do you need?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latin typeface="Helvetica" charset="0"/>
              </a:rPr>
              <a:t>In practice, 10% seems like enough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latin typeface="Helvetica" charset="0"/>
              </a:rPr>
              <a:t>Tradeoff: pay for more disk, get contiguous allocation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latin typeface="Helvetica" charset="0"/>
              </a:rPr>
              <a:t>Since seeks so expensive for performance, this is a very good tradeoff</a:t>
            </a:r>
          </a:p>
        </p:txBody>
      </p:sp>
    </p:spTree>
    <p:extLst>
      <p:ext uri="{BB962C8B-B14F-4D97-AF65-F5344CB8AC3E}">
        <p14:creationId xmlns:p14="http://schemas.microsoft.com/office/powerpoint/2010/main" val="405776021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9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Attack of the Rotational Delay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839200" cy="6172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" charset="0"/>
              </a:rPr>
              <a:t>Problem: Missing blocks due to rotational delay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Helvetica" charset="0"/>
              </a:rPr>
              <a:t>Issue: Read one block, do processing, and read next block.  In meantime, disk has continued turning: missed next block!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>
              <a:latin typeface="Helvetica" charset="0"/>
            </a:endParaRPr>
          </a:p>
          <a:p>
            <a:pPr lvl="1">
              <a:spcBef>
                <a:spcPct val="0"/>
              </a:spcBef>
            </a:pPr>
            <a:r>
              <a:rPr lang="en-US">
                <a:latin typeface="Helvetica" charset="0"/>
              </a:rPr>
              <a:t>Solution 1: Skip sector positioning (</a:t>
            </a:r>
            <a:r>
              <a:rPr lang="ja-JP" altLang="en-US">
                <a:latin typeface="Helvetica" charset="0"/>
              </a:rPr>
              <a:t>“</a:t>
            </a:r>
            <a:r>
              <a:rPr lang="en-US" altLang="ja-JP">
                <a:latin typeface="Helvetica" charset="0"/>
              </a:rPr>
              <a:t>interleaving</a:t>
            </a:r>
            <a:r>
              <a:rPr lang="ja-JP" altLang="en-US">
                <a:latin typeface="Helvetica" charset="0"/>
              </a:rPr>
              <a:t>”</a:t>
            </a:r>
            <a:r>
              <a:rPr lang="en-US" altLang="ja-JP">
                <a:latin typeface="Helvetica" charset="0"/>
              </a:rPr>
              <a:t>)</a:t>
            </a:r>
          </a:p>
          <a:p>
            <a:pPr lvl="2">
              <a:spcBef>
                <a:spcPct val="20000"/>
              </a:spcBef>
            </a:pPr>
            <a:r>
              <a:rPr lang="en-US">
                <a:latin typeface="Helvetica" charset="0"/>
              </a:rPr>
              <a:t>Place the blocks from one file on every other block of a track: give time for processing to overlap rotation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Helvetica" charset="0"/>
              </a:rPr>
              <a:t>Solution 2: Read ahead: read next block right after first, even if application hasn’t asked for it yet</a:t>
            </a:r>
          </a:p>
          <a:p>
            <a:pPr lvl="2">
              <a:spcBef>
                <a:spcPct val="0"/>
              </a:spcBef>
            </a:pPr>
            <a:r>
              <a:rPr lang="en-US">
                <a:latin typeface="Helvetica" charset="0"/>
              </a:rPr>
              <a:t>This can be done either by OS (read ahead) </a:t>
            </a:r>
          </a:p>
          <a:p>
            <a:pPr lvl="2">
              <a:spcBef>
                <a:spcPct val="0"/>
              </a:spcBef>
            </a:pPr>
            <a:r>
              <a:rPr lang="en-US">
                <a:latin typeface="Helvetica" charset="0"/>
              </a:rPr>
              <a:t>By disk itself (track buffers). Many disk controllers have internal RAM that allows them to read a complete track</a:t>
            </a:r>
          </a:p>
          <a:p>
            <a:pPr>
              <a:spcBef>
                <a:spcPct val="0"/>
              </a:spcBef>
            </a:pPr>
            <a:r>
              <a:rPr lang="en-US">
                <a:latin typeface="Helvetica" charset="0"/>
              </a:rPr>
              <a:t>Important Aside: Modern disks+controllers do many complex things </a:t>
            </a:r>
            <a:r>
              <a:rPr lang="ja-JP" altLang="en-US">
                <a:latin typeface="Helvetica" charset="0"/>
              </a:rPr>
              <a:t>“</a:t>
            </a:r>
            <a:r>
              <a:rPr lang="en-US" altLang="ja-JP">
                <a:latin typeface="Helvetica" charset="0"/>
              </a:rPr>
              <a:t>under the covers</a:t>
            </a:r>
            <a:r>
              <a:rPr lang="ja-JP" altLang="en-US">
                <a:latin typeface="Helvetica" charset="0"/>
              </a:rPr>
              <a:t>”</a:t>
            </a:r>
            <a:endParaRPr lang="en-US" altLang="ja-JP">
              <a:latin typeface="Helvetica" charset="0"/>
            </a:endParaRPr>
          </a:p>
          <a:p>
            <a:pPr lvl="1">
              <a:spcBef>
                <a:spcPct val="0"/>
              </a:spcBef>
            </a:pPr>
            <a:r>
              <a:rPr lang="en-US">
                <a:solidFill>
                  <a:schemeClr val="hlink"/>
                </a:solidFill>
                <a:latin typeface="Helvetica" charset="0"/>
              </a:rPr>
              <a:t>Track buffers, elevator algorithms, bad block filtering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895350" y="1524000"/>
            <a:ext cx="2990850" cy="1549400"/>
            <a:chOff x="240" y="480"/>
            <a:chExt cx="1884" cy="976"/>
          </a:xfrm>
        </p:grpSpPr>
        <p:sp>
          <p:nvSpPr>
            <p:cNvPr id="76809" name="Line 12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0" name="Rectangle 13"/>
            <p:cNvSpPr>
              <a:spLocks noChangeArrowheads="1"/>
            </p:cNvSpPr>
            <p:nvPr/>
          </p:nvSpPr>
          <p:spPr bwMode="auto">
            <a:xfrm>
              <a:off x="240" y="480"/>
              <a:ext cx="8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0">
                  <a:latin typeface="Helvetica" charset="0"/>
                  <a:cs typeface="Helvetica" charset="0"/>
                </a:rPr>
                <a:t>Skip Sector</a:t>
              </a:r>
            </a:p>
          </p:txBody>
        </p:sp>
        <p:grpSp>
          <p:nvGrpSpPr>
            <p:cNvPr id="76811" name="Group 23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76813" name="AutoShape 17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76814" name="AutoShape 16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76815" name="AutoShape 18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76816" name="AutoShape 19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76817" name="AutoShape 20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76812" name="Freeform 22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  <a:gd name="T9" fmla="*/ 0 w 528"/>
                <a:gd name="T10" fmla="*/ 0 h 784"/>
                <a:gd name="T11" fmla="*/ 528 w 528"/>
                <a:gd name="T12" fmla="*/ 784 h 7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495800" y="1752600"/>
            <a:ext cx="4238625" cy="1282700"/>
            <a:chOff x="3024" y="576"/>
            <a:chExt cx="2670" cy="808"/>
          </a:xfrm>
        </p:grpSpPr>
        <p:sp>
          <p:nvSpPr>
            <p:cNvPr id="76805" name="AutoShape 30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76806" name="Rectangle 31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76807" name="Text Box 32"/>
            <p:cNvSpPr txBox="1">
              <a:spLocks noChangeArrowheads="1"/>
            </p:cNvSpPr>
            <p:nvPr/>
          </p:nvSpPr>
          <p:spPr bwMode="auto">
            <a:xfrm>
              <a:off x="4124" y="1008"/>
              <a:ext cx="157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1800" b="0">
                  <a:latin typeface="Helvetica" charset="0"/>
                  <a:cs typeface="Helvetica" charset="0"/>
                </a:rPr>
                <a:t>Track Buffer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1800" b="0">
                  <a:latin typeface="Helvetica" charset="0"/>
                  <a:cs typeface="Helvetica" charset="0"/>
                </a:rPr>
                <a:t>(Holds complete track)</a:t>
              </a:r>
            </a:p>
          </p:txBody>
        </p:sp>
        <p:sp>
          <p:nvSpPr>
            <p:cNvPr id="76808" name="AutoShape 33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endParaRPr lang="en-US" b="0">
                <a:latin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176656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4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4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4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4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4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4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4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4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4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94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4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4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cs typeface="ＭＳ Ｐゴシック" charset="0"/>
              </a:rPr>
              <a:t>Administrivia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105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cs typeface="ＭＳ Ｐゴシック" charset="0"/>
              </a:rPr>
              <a:t>Midterm results: </a:t>
            </a:r>
            <a:r>
              <a:rPr lang="en-US" dirty="0" smtClean="0">
                <a:latin typeface="Helvetica" charset="0"/>
                <a:cs typeface="ＭＳ Ｐゴシック" charset="0"/>
              </a:rPr>
              <a:t>TBA</a:t>
            </a:r>
            <a:endParaRPr lang="en-US" dirty="0" smtClean="0">
              <a:latin typeface="Helvetica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cs typeface="ＭＳ Ｐゴシック" charset="0"/>
            </a:endParaRPr>
          </a:p>
          <a:p>
            <a:pPr lvl="1">
              <a:defRPr/>
            </a:pPr>
            <a:endParaRPr lang="en-US" dirty="0" smtClean="0">
              <a:latin typeface="Helvetica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cs typeface="ＭＳ Ｐゴシック" charset="0"/>
            </a:endParaRPr>
          </a:p>
          <a:p>
            <a:pPr>
              <a:defRPr/>
            </a:pPr>
            <a:r>
              <a:rPr lang="en-US" dirty="0" err="1" smtClean="0">
                <a:latin typeface="Helvetica" charset="0"/>
                <a:cs typeface="ＭＳ Ｐゴシック" charset="0"/>
              </a:rPr>
              <a:t>Regrade</a:t>
            </a:r>
            <a:r>
              <a:rPr lang="en-US" dirty="0" smtClean="0">
                <a:latin typeface="Helvetica" charset="0"/>
                <a:cs typeface="ＭＳ Ｐゴシック" charset="0"/>
              </a:rPr>
              <a:t> request deadline: </a:t>
            </a:r>
            <a:r>
              <a:rPr lang="en-US" dirty="0" smtClean="0">
                <a:latin typeface="Helvetica" charset="0"/>
                <a:cs typeface="ＭＳ Ｐゴシック" charset="0"/>
              </a:rPr>
              <a:t>October 25, </a:t>
            </a:r>
            <a:r>
              <a:rPr lang="en-US" dirty="0" smtClean="0">
                <a:latin typeface="Helvetica" charset="0"/>
                <a:cs typeface="ＭＳ Ｐゴシック" charset="0"/>
              </a:rPr>
              <a:t>2013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cs typeface="ＭＳ Ｐゴシック" charset="0"/>
              </a:rPr>
              <a:t>We will </a:t>
            </a:r>
            <a:r>
              <a:rPr lang="en-US" dirty="0" err="1" smtClean="0">
                <a:latin typeface="Helvetica" charset="0"/>
                <a:cs typeface="ＭＳ Ｐゴシック" charset="0"/>
              </a:rPr>
              <a:t>regrade</a:t>
            </a:r>
            <a:r>
              <a:rPr lang="en-US" dirty="0" smtClean="0">
                <a:latin typeface="Helvetica" charset="0"/>
                <a:cs typeface="ＭＳ Ｐゴシック" charset="0"/>
              </a:rPr>
              <a:t> the entire exam</a:t>
            </a:r>
          </a:p>
          <a:p>
            <a:pPr lvl="3">
              <a:defRPr/>
            </a:pPr>
            <a:endParaRPr lang="en-US" dirty="0" smtClean="0">
              <a:latin typeface="Helvetica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latin typeface="Helvetica" charset="0"/>
              </a:rPr>
              <a:t>Please fill the anonymous course survey </a:t>
            </a:r>
            <a:r>
              <a:rPr lang="en-US" dirty="0" smtClean="0">
                <a:latin typeface="Helvetica" charset="0"/>
              </a:rPr>
              <a:t>at XXXXXX </a:t>
            </a:r>
            <a:endParaRPr lang="en-US" dirty="0">
              <a:latin typeface="Helvetica" charset="0"/>
            </a:endParaRPr>
          </a:p>
          <a:p>
            <a:pPr lvl="1">
              <a:buFontTx/>
              <a:buChar char="•"/>
              <a:defRPr/>
            </a:pPr>
            <a:r>
              <a:rPr lang="en-US" sz="2000" dirty="0">
                <a:latin typeface="Helvetica" charset="0"/>
              </a:rPr>
              <a:t>We’ll try to make changes </a:t>
            </a:r>
            <a:r>
              <a:rPr lang="en-US" sz="2000" i="1" dirty="0">
                <a:latin typeface="Helvetica" charset="0"/>
              </a:rPr>
              <a:t>this</a:t>
            </a:r>
            <a:r>
              <a:rPr lang="en-US" sz="2000" dirty="0">
                <a:latin typeface="Helvetica" charset="0"/>
              </a:rPr>
              <a:t> semester based on your feedback</a:t>
            </a:r>
          </a:p>
          <a:p>
            <a:pPr marL="457200" lvl="1" indent="0">
              <a:defRPr/>
            </a:pPr>
            <a:endParaRPr lang="en-US" sz="1600" dirty="0">
              <a:latin typeface="Helvetica" charset="0"/>
            </a:endParaRPr>
          </a:p>
          <a:p>
            <a:pPr>
              <a:defRPr/>
            </a:pPr>
            <a:endParaRPr lang="en-US" dirty="0">
              <a:latin typeface="Helvetica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Helvetica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37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257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Q1: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With FAT, pointers are maintained in the data blocks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Q2: True _  False _  Unix file system is more efficient than FAT for random access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Q3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The “Skip Sector Positioning” technique allows reading consecutive blocks on a track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Q4: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Maintaining the free blocks in a list is more efficient than using a bitmap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Q5: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In Unix, accessing random data in a large file is on average slower than in a small file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  <a:buFontTx/>
              <a:buNone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  <a:buFontTx/>
              <a:buNone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  <a:buFontTx/>
              <a:buNone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Quiz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14.1: File Systems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82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838200" y="4038600"/>
            <a:ext cx="3200400" cy="533400"/>
          </a:xfrm>
        </p:spPr>
        <p:txBody>
          <a:bodyPr/>
          <a:lstStyle/>
          <a:p>
            <a:r>
              <a:rPr lang="en-US">
                <a:latin typeface="Helvetica" charset="0"/>
                <a:cs typeface="ＭＳ Ｐゴシック" charset="0"/>
              </a:rPr>
              <a:t>5min Break</a:t>
            </a:r>
          </a:p>
        </p:txBody>
      </p:sp>
    </p:spTree>
    <p:extLst>
      <p:ext uri="{BB962C8B-B14F-4D97-AF65-F5344CB8AC3E}">
        <p14:creationId xmlns:p14="http://schemas.microsoft.com/office/powerpoint/2010/main" val="3630899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257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Q1: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With FAT, pointers are maintained in the data blocks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Q2: True _  False _  Unix file system is more efficient than FAT for random access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Q3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The “Skip Sector Positioning” technique allows reading consecutive blocks on a track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Q4: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Maintaining the free blocks in a list is more efficient than using a bitmap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Q5: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In Unix, accessing random data in a large file is on average slower than in a small file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  <a:buFontTx/>
              <a:buNone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  <a:buFontTx/>
              <a:buNone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10000"/>
              </a:lnSpc>
              <a:spcBef>
                <a:spcPct val="15000"/>
              </a:spcBef>
              <a:buFontTx/>
              <a:buNone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Quiz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14.1: File Systems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52762" y="91440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84362" y="175895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0" y="264795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52762" y="348615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86188" y="4343400"/>
            <a:ext cx="413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849800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How do we actually access files?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All information about a file contained in its file header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UNIX calls this an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endParaRPr lang="en-US" altLang="ja-JP" dirty="0">
              <a:latin typeface="Helvetica" pitchFamily="-83" charset="0"/>
              <a:ea typeface="ＭＳ Ｐゴシック" pitchFamily="-83" charset="-128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Inodes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are global resources identified by index (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 err="1">
                <a:latin typeface="Helvetica" pitchFamily="-83" charset="0"/>
                <a:ea typeface="ＭＳ Ｐゴシック" pitchFamily="-83" charset="-128"/>
              </a:rPr>
              <a:t>inumber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Once you load the header structure, all 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blocks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of 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file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are locatable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dirty="0" smtClean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Question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: how does the user ask for a particular file?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One option: user specifies an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by a number (index).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Imagine: open(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14553344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Better option: specify by textual name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Have to map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name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inumber</a:t>
            </a:r>
            <a:endParaRPr lang="en-US" dirty="0">
              <a:latin typeface="Helvetica" pitchFamily="-83" charset="0"/>
              <a:ea typeface="ＭＳ Ｐゴシック" pitchFamily="-83" charset="-128"/>
              <a:sym typeface="Symbol" pitchFamily="-83" charset="2"/>
            </a:endParaRP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Another option: Icon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This is how Apple made its money.  Graphical user interfaces. Point to a file and 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click</a:t>
            </a: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9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9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9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Naming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019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dirty="0" smtClean="0">
                <a:solidFill>
                  <a:schemeClr val="hlink"/>
                </a:solidFill>
                <a:latin typeface="Helvetica" pitchFamily="-83" charset="0"/>
                <a:ea typeface="ＭＳ Ｐゴシック" pitchFamily="-83" charset="-128"/>
              </a:rPr>
              <a:t>Naming (name resolution):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 process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by which a system translates from user-visible names to system resources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endParaRPr lang="en-US" dirty="0" smtClean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In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the case of files, need to translate from strings (textual names) or icons to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inumbers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/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inodes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endParaRPr lang="en-US" dirty="0" smtClean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For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global file systems, data may be spread over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globe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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need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to translate from strings or icons to some combination of physical server location and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inumber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  <a:sym typeface="Symbol" pitchFamily="-83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813747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Review: Storage Performance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>
                <a:latin typeface="Helvetica" charset="0"/>
                <a:sym typeface="Symbol" charset="0"/>
              </a:rPr>
              <a:t>Hard (Magnetic) Disk Performance: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>
                <a:latin typeface="Helvetica" charset="0"/>
                <a:sym typeface="Symbol" charset="0"/>
              </a:rPr>
              <a:t>Latency = Queuing time + Controller + Seek + Rotational + Transfer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>
                <a:latin typeface="Helvetica" charset="0"/>
                <a:sym typeface="Symbol" charset="0"/>
              </a:rPr>
              <a:t>Rotational latency: on average ½ rotation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>
                <a:latin typeface="Helvetica" charset="0"/>
                <a:sym typeface="Symbol" charset="0"/>
              </a:rPr>
              <a:t>Transfer time: depends on rotation speed and bit density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endParaRPr lang="en-US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>
                <a:latin typeface="Helvetica" charset="0"/>
                <a:sym typeface="Symbol" charset="0"/>
              </a:rPr>
              <a:t>SSD Performance: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>
                <a:latin typeface="Helvetica" charset="0"/>
                <a:sym typeface="Symbol" charset="0"/>
              </a:rPr>
              <a:t>Read: Queuing time + Controller + Transfer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>
                <a:latin typeface="Helvetica" charset="0"/>
                <a:sym typeface="Symbol" charset="0"/>
              </a:rPr>
              <a:t>Write: Queuing time + Controller (Find Free Block) + Transfer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>
                <a:latin typeface="Helvetica" charset="0"/>
                <a:sym typeface="Symbol" charset="0"/>
              </a:rPr>
              <a:t>Find Free Block time: depends on how full SSD is (available empty pages), write burst duration, …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>
                <a:latin typeface="Helvetica" charset="0"/>
                <a:sym typeface="Symbol" charset="0"/>
              </a:rPr>
              <a:t>Limited drive lifespan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굴림" charset="0"/>
              <a:cs typeface="굴림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625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Directories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838200"/>
            <a:ext cx="8597900" cy="60198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dirty="0">
                <a:solidFill>
                  <a:schemeClr val="hlink"/>
                </a:solidFill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Directory</a:t>
            </a: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: a relation used for naming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Just a table of (file name,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inumber</a:t>
            </a: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) pairs</a:t>
            </a:r>
          </a:p>
          <a:p>
            <a:pPr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  <a:sym typeface="Symbol" pitchFamily="-83" charset="2"/>
            </a:endParaRPr>
          </a:p>
          <a:p>
            <a:pPr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How are directories constructed?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Directories often stored in files</a:t>
            </a:r>
          </a:p>
          <a:p>
            <a:pPr lvl="2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Reuse of existing mechanism</a:t>
            </a:r>
          </a:p>
          <a:p>
            <a:pPr lvl="2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Directory named by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/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inumber</a:t>
            </a: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 like other files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Needs to be quickly searchable</a:t>
            </a:r>
          </a:p>
          <a:p>
            <a:pPr lvl="2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Options: Simple list or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Hashtable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 lvl="2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Can be cached into memory in easier form to search</a:t>
            </a:r>
          </a:p>
          <a:p>
            <a:pPr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How are directories modified?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Originally, direct read/write of special file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System calls for manipulation: </a:t>
            </a:r>
            <a:r>
              <a:rPr lang="en-US" dirty="0" err="1">
                <a:latin typeface="Courier New" pitchFamily="-83" charset="0"/>
                <a:ea typeface="ＭＳ Ｐゴシック" pitchFamily="-83" charset="-128"/>
              </a:rPr>
              <a:t>mkdir</a:t>
            </a:r>
            <a:r>
              <a:rPr lang="en-US" dirty="0">
                <a:latin typeface="Comic Sans MS" pitchFamily="-83" charset="0"/>
                <a:ea typeface="ＭＳ Ｐゴシック" pitchFamily="-83" charset="-128"/>
              </a:rPr>
              <a:t>, </a:t>
            </a:r>
            <a:r>
              <a:rPr lang="en-US" dirty="0" err="1">
                <a:latin typeface="Courier New" pitchFamily="-83" charset="0"/>
                <a:ea typeface="ＭＳ Ｐゴシック" pitchFamily="-83" charset="-128"/>
              </a:rPr>
              <a:t>rmdir</a:t>
            </a:r>
            <a:endParaRPr lang="en-US" dirty="0">
              <a:latin typeface="Courier New" pitchFamily="-83" charset="0"/>
              <a:ea typeface="ＭＳ Ｐゴシック" pitchFamily="-83" charset="-128"/>
            </a:endParaRP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Ties to file creation/destruction</a:t>
            </a:r>
          </a:p>
          <a:p>
            <a:pPr lvl="2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On creating a file by name, new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grabbed and associated with new file in particular directory</a:t>
            </a: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Directory Organization</a:t>
            </a:r>
          </a:p>
        </p:txBody>
      </p:sp>
      <p:sp>
        <p:nvSpPr>
          <p:cNvPr id="903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105400"/>
          </a:xfrm>
        </p:spPr>
        <p:txBody>
          <a:bodyPr/>
          <a:lstStyle/>
          <a:p>
            <a:r>
              <a:rPr lang="en-US" dirty="0">
                <a:latin typeface="Helvetica" pitchFamily="-83" charset="0"/>
                <a:ea typeface="ＭＳ Ｐゴシック" pitchFamily="-83" charset="-128"/>
              </a:rPr>
              <a:t>Directories organized into a hierarchical structure</a:t>
            </a:r>
          </a:p>
          <a:p>
            <a:pPr lvl="1"/>
            <a:r>
              <a:rPr lang="en-US" dirty="0">
                <a:latin typeface="Helvetica" pitchFamily="-83" charset="0"/>
                <a:ea typeface="ＭＳ Ｐゴシック" pitchFamily="-83" charset="-128"/>
              </a:rPr>
              <a:t>Seems standard, but in early 70’s it wasn’t</a:t>
            </a:r>
          </a:p>
          <a:p>
            <a:pPr lvl="1"/>
            <a:r>
              <a:rPr lang="en-US" dirty="0">
                <a:latin typeface="Helvetica" pitchFamily="-83" charset="0"/>
                <a:ea typeface="ＭＳ Ｐゴシック" pitchFamily="-83" charset="-128"/>
              </a:rPr>
              <a:t>Permits much easier organization of data structures</a:t>
            </a:r>
          </a:p>
          <a:p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r>
              <a:rPr lang="en-US" dirty="0">
                <a:latin typeface="Helvetica" pitchFamily="-83" charset="0"/>
                <a:ea typeface="ＭＳ Ｐゴシック" pitchFamily="-83" charset="-128"/>
              </a:rPr>
              <a:t>Entries in directory can be either files or directories</a:t>
            </a:r>
          </a:p>
          <a:p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r>
              <a:rPr lang="en-US" dirty="0">
                <a:latin typeface="Helvetica" pitchFamily="-83" charset="0"/>
                <a:ea typeface="ＭＳ Ｐゴシック" pitchFamily="-83" charset="-128"/>
              </a:rPr>
              <a:t>Files named by ordered set (e.g., </a:t>
            </a:r>
            <a:r>
              <a:rPr lang="en-US" dirty="0">
                <a:latin typeface="Courier New" pitchFamily="-83" charset="0"/>
                <a:ea typeface="Courier New" pitchFamily="-83" charset="0"/>
                <a:cs typeface="Courier New" pitchFamily="-83" charset="0"/>
              </a:rPr>
              <a:t>/programs/p/list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Directory Structure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4114800"/>
            <a:ext cx="8915400" cy="2514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Not really a hierarchy!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Many systems allow directory structure to be organized as an acyclic graph or even a (potentially) cyclic graph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Hard Links: different names for the same file</a:t>
            </a:r>
          </a:p>
          <a:p>
            <a:pPr lvl="2">
              <a:spcBef>
                <a:spcPct val="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Multiple directory entries point at the same file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Soft Links: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shortcut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 pointers to other files</a:t>
            </a:r>
          </a:p>
          <a:p>
            <a:pPr lvl="2">
              <a:spcBef>
                <a:spcPct val="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Implemented by storing the logical name of actual 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file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  <p:pic>
        <p:nvPicPr>
          <p:cNvPr id="904196" name="Picture 4"/>
          <p:cNvPicPr>
            <a:picLocks noChangeAspect="1" noChangeArrowheads="1"/>
          </p:cNvPicPr>
          <p:nvPr/>
        </p:nvPicPr>
        <p:blipFill>
          <a:blip r:embed="rId3"/>
          <a:srcRect l="620" t="10770" r="1062" b="11035"/>
          <a:stretch>
            <a:fillRect/>
          </a:stretch>
        </p:blipFill>
        <p:spPr bwMode="auto">
          <a:xfrm>
            <a:off x="2286000" y="931862"/>
            <a:ext cx="5338882" cy="31829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Directory Structure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4191000"/>
            <a:ext cx="8915400" cy="2209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solidFill>
                  <a:schemeClr val="hlink"/>
                </a:solidFill>
                <a:latin typeface="Helvetica" pitchFamily="-83" charset="0"/>
                <a:ea typeface="ＭＳ Ｐゴシック" pitchFamily="-83" charset="-128"/>
              </a:rPr>
              <a:t>Name </a:t>
            </a:r>
            <a:r>
              <a:rPr lang="en-US" dirty="0">
                <a:solidFill>
                  <a:schemeClr val="hlink"/>
                </a:solidFill>
                <a:latin typeface="Helvetica" pitchFamily="-83" charset="0"/>
                <a:ea typeface="ＭＳ Ｐゴシック" pitchFamily="-83" charset="-128"/>
              </a:rPr>
              <a:t>Resolution: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The process of converting a logical name into a physical resource (like a file)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Traverse succession of directories until reach target file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Global file system: May be spread across the network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620" t="10770" r="1062" b="11035"/>
          <a:stretch>
            <a:fillRect/>
          </a:stretch>
        </p:blipFill>
        <p:spPr bwMode="auto">
          <a:xfrm>
            <a:off x="2286000" y="931862"/>
            <a:ext cx="5338882" cy="31829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700927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Directory Structure (Con’t)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How many disk accesses to resolve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Courier New" pitchFamily="-83" charset="0"/>
                <a:ea typeface="Courier New" pitchFamily="-83" charset="0"/>
                <a:cs typeface="Courier New" pitchFamily="-83" charset="0"/>
              </a:rPr>
              <a:t>/my/book/count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file header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my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endParaRPr lang="en-US" altLang="ja-JP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first data block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my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; search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book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endParaRPr lang="en-US" altLang="ja-JP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file header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book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endParaRPr lang="en-US" altLang="ja-JP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first data block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book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; search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count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endParaRPr lang="en-US" altLang="ja-JP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file header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count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endParaRPr lang="en-US" altLang="ja-JP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>
              <a:solidFill>
                <a:schemeClr val="hlink"/>
              </a:solidFill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latin typeface="Helvetica" pitchFamily="-83" charset="0"/>
                <a:ea typeface="ＭＳ Ｐゴシック" pitchFamily="-83" charset="-128"/>
              </a:rPr>
              <a:t>Current working directory: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Per-address-space pointer to a directory (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) used for resolving file names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Allows user to specify relative filename instead of absolute path (say CWD=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Courier New" pitchFamily="-83" charset="0"/>
                <a:ea typeface="Courier New" pitchFamily="-83" charset="0"/>
                <a:cs typeface="Courier New" pitchFamily="-83" charset="0"/>
              </a:rPr>
              <a:t>/my/book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 can resolve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count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Where are inodes stored?</a:t>
            </a:r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In early UNIX and DOS/Windows’ FAT file system, headers stored in special array in outermost cylinders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Header not stored anywhere near the data blocks. To read a small file, seek to get header, seek back to data.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Fixed size, set when disk is formatted. At formatting time, a fixed number of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inodes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were created (They were each given a unique number, called an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 err="1">
                <a:latin typeface="Helvetica" pitchFamily="-83" charset="0"/>
                <a:ea typeface="ＭＳ Ｐゴシック" pitchFamily="-83" charset="-128"/>
              </a:rPr>
              <a:t>inumber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)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Where are inodes stored?</a:t>
            </a:r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10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Later versions of UNIX moved the header information to be closer to the data blocks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Often,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for file stored in same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cylinder group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 as parent directory of the file (makes an </a:t>
            </a:r>
            <a:r>
              <a:rPr lang="en-US" altLang="ja-JP" dirty="0" err="1">
                <a:latin typeface="Courier New" pitchFamily="-83" charset="0"/>
                <a:ea typeface="Courier New" pitchFamily="-83" charset="0"/>
                <a:cs typeface="Courier New" pitchFamily="-83" charset="0"/>
              </a:rPr>
              <a:t>ls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 of that directory run fast).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Pros: 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UNIX BSD 4.2 puts a portion of the file header array on each cylinder.  For small directories, can fit all data, file headers, etc. in same cylinder </a:t>
            </a: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 no seeks!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File headers much smaller than whole block (a few hundred bytes), so multiple headers fetched from disk at same time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Reliability: whatever happens to the disk, you can find many of the files (even if directories disconnected)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Part of the Fast File System (FFS)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General optimization to avoid seeks</a:t>
            </a: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981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Open system call: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Resolves file name, finds file control block (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Makes entries in per-process and system-wide tables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Returns index (called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file handle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) in open-file table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  <p:pic>
        <p:nvPicPr>
          <p:cNvPr id="908291" name="Picture 3"/>
          <p:cNvPicPr>
            <a:picLocks noChangeAspect="1" noChangeArrowheads="1"/>
          </p:cNvPicPr>
          <p:nvPr/>
        </p:nvPicPr>
        <p:blipFill>
          <a:blip r:embed="rId3"/>
          <a:srcRect l="4422" t="1373" r="3906" b="58607"/>
          <a:stretch>
            <a:fillRect/>
          </a:stretch>
        </p:blipFill>
        <p:spPr bwMode="auto">
          <a:xfrm>
            <a:off x="389021" y="1295400"/>
            <a:ext cx="8373979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In-Memory File System Structures</a:t>
            </a:r>
            <a:endParaRPr lang="en-US" sz="1800">
              <a:latin typeface="Helvetica" pitchFamily="-83" charset="0"/>
              <a:ea typeface="ＭＳ Ｐゴシック" pitchFamily="-83" charset="-128"/>
            </a:endParaRP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447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Read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/write system calls: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Use file handle to locate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Perform appropriate reads or writes 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In-Memory File System Structures</a:t>
            </a:r>
            <a:endParaRPr lang="en-US" sz="1800">
              <a:latin typeface="Helvetica" pitchFamily="-83" charset="0"/>
              <a:ea typeface="ＭＳ Ｐゴシック" pitchFamily="-83" charset="-128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381000" y="1295399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8220102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257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Q1: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 hard-link is a pointer to other file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Q2: True _  False _  </a:t>
            </a:r>
            <a:r>
              <a:rPr lang="en-US" altLang="ko-KR" dirty="0" err="1" smtClean="0">
                <a:latin typeface="Helvetica" charset="0"/>
                <a:ea typeface="굴림" charset="0"/>
                <a:cs typeface="굴림" charset="0"/>
              </a:rPr>
              <a:t>inumber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 is the id of a block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Q3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Typically, directories are stored as files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Q4: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Storing file headers on the outermost cylinders minimizes the seek time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Quiz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14.2: File Systems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89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dirty="0" smtClean="0">
                <a:latin typeface="Helvetica" charset="0"/>
              </a:rPr>
              <a:t>Review: File </a:t>
            </a:r>
            <a:r>
              <a:rPr lang="en-US" dirty="0">
                <a:latin typeface="Helvetica" charset="0"/>
              </a:rPr>
              <a:t>System Goals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3429000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en-US">
                <a:latin typeface="Helvetica" charset="0"/>
              </a:rPr>
              <a:t>Maximize sequential performance</a:t>
            </a:r>
          </a:p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en-US">
                <a:latin typeface="Helvetica" charset="0"/>
              </a:rPr>
              <a:t>Efiicient random access to file</a:t>
            </a:r>
          </a:p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en-US">
                <a:latin typeface="Helvetica" charset="0"/>
              </a:rPr>
              <a:t>Easy management of files (growth, truncation, etc)</a:t>
            </a:r>
          </a:p>
        </p:txBody>
      </p:sp>
    </p:spTree>
    <p:extLst>
      <p:ext uri="{BB962C8B-B14F-4D97-AF65-F5344CB8AC3E}">
        <p14:creationId xmlns:p14="http://schemas.microsoft.com/office/powerpoint/2010/main" val="2908686768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257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Q1: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 hard-link is a pointer to other file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Q2: True _  False _  </a:t>
            </a:r>
            <a:r>
              <a:rPr lang="en-US" altLang="ko-KR" dirty="0" err="1" smtClean="0">
                <a:latin typeface="Helvetica" charset="0"/>
                <a:ea typeface="굴림" charset="0"/>
                <a:cs typeface="굴림" charset="0"/>
              </a:rPr>
              <a:t>inumber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 is the id of a block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Q3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Typically, directories are stored as files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Q4: True _  False _ 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Storing file headers on the outermost cylinders minimizes the seek time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Quiz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14.2: File Systems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52762" y="91440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52762" y="142875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28800" y="190500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0" y="241935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899723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File System Summary (1/</a:t>
            </a:r>
            <a:r>
              <a:rPr lang="en-US" dirty="0">
                <a:latin typeface="Helvetica" charset="0"/>
              </a:rPr>
              <a:t>2)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File System: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Transforms blocks into Files and Directories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Optimize for access and usage patterns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Maximize sequential access, allow efficient random access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dirty="0" smtClean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File </a:t>
            </a:r>
            <a:r>
              <a:rPr lang="en-US" dirty="0">
                <a:latin typeface="Helvetica" charset="0"/>
              </a:rPr>
              <a:t>(and directory) defined by header, called “</a:t>
            </a:r>
            <a:r>
              <a:rPr lang="en-US" altLang="ja-JP" dirty="0" err="1">
                <a:latin typeface="Helvetica" charset="0"/>
              </a:rPr>
              <a:t>inode</a:t>
            </a:r>
            <a:r>
              <a:rPr lang="en-US" dirty="0">
                <a:latin typeface="Helvetica" charset="0"/>
              </a:rPr>
              <a:t>”</a:t>
            </a:r>
            <a:endParaRPr lang="en-US" altLang="ja-JP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dirty="0" smtClean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Multilevel </a:t>
            </a:r>
            <a:r>
              <a:rPr lang="en-US" dirty="0">
                <a:latin typeface="Helvetica" charset="0"/>
              </a:rPr>
              <a:t>Indexed Scheme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err="1">
                <a:latin typeface="Helvetica" charset="0"/>
              </a:rPr>
              <a:t>Inode</a:t>
            </a:r>
            <a:r>
              <a:rPr lang="en-US" dirty="0">
                <a:latin typeface="Helvetica" charset="0"/>
              </a:rPr>
              <a:t> contains file info, direct pointers to blocks,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indirect blocks, doubly indirect, etc..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endParaRPr lang="en-US" dirty="0">
              <a:latin typeface="Helvetica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46907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File System Summary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(2/2)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4.2 BSD Multilevel index files</a:t>
            </a:r>
          </a:p>
          <a:p>
            <a:pPr lvl="1">
              <a:spcBef>
                <a:spcPct val="5000"/>
              </a:spcBef>
            </a:pP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contains pointers to actual blocks, indirect blocks, double indirect blocks, etc. 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Optimizations for sequential access: start new files in open ranges of free blocks, rotational Optimization</a:t>
            </a:r>
          </a:p>
          <a:p>
            <a:pPr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Naming: act of translating from user-visible names to actual system resources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Directories used for naming for local file systems</a:t>
            </a:r>
          </a:p>
          <a:p>
            <a:pPr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 marL="0" indent="0">
              <a:spcBef>
                <a:spcPct val="5000"/>
              </a:spcBef>
              <a:buNone/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r>
              <a:rPr lang="en-US" dirty="0" smtClean="0">
                <a:latin typeface="Helvetica" charset="0"/>
              </a:rPr>
              <a:t>Review: Linked Allocation</a:t>
            </a:r>
            <a:endParaRPr lang="en-US" sz="1800" dirty="0">
              <a:latin typeface="Helvetica" charset="0"/>
            </a:endParaRP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43400"/>
            <a:ext cx="9296400" cy="2438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" charset="0"/>
              </a:rPr>
              <a:t>MSDOS links pages together to create a file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Helvetica" charset="0"/>
              </a:rPr>
              <a:t>Links not in pages, but in the File Allocation Table (FAT)</a:t>
            </a:r>
          </a:p>
          <a:p>
            <a:pPr lvl="2">
              <a:spcBef>
                <a:spcPct val="0"/>
              </a:spcBef>
            </a:pPr>
            <a:r>
              <a:rPr lang="en-US" dirty="0">
                <a:latin typeface="Helvetica" charset="0"/>
              </a:rPr>
              <a:t>FAT contains an entry for each block on the disk</a:t>
            </a:r>
          </a:p>
          <a:p>
            <a:pPr lvl="2">
              <a:spcBef>
                <a:spcPct val="0"/>
              </a:spcBef>
            </a:pPr>
            <a:r>
              <a:rPr lang="en-US" dirty="0">
                <a:latin typeface="Helvetica" charset="0"/>
              </a:rPr>
              <a:t>FAT Entries corresponding to blocks of file linked together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Helvetica" charset="0"/>
              </a:rPr>
              <a:t>Access properties:</a:t>
            </a:r>
          </a:p>
          <a:p>
            <a:pPr lvl="2">
              <a:spcBef>
                <a:spcPct val="0"/>
              </a:spcBef>
            </a:pPr>
            <a:r>
              <a:rPr lang="en-US" dirty="0">
                <a:latin typeface="Helvetica" charset="0"/>
              </a:rPr>
              <a:t>Sequential access expensive unless FAT cached in memory</a:t>
            </a:r>
          </a:p>
          <a:p>
            <a:pPr lvl="2">
              <a:spcBef>
                <a:spcPct val="0"/>
              </a:spcBef>
            </a:pPr>
            <a:r>
              <a:rPr lang="en-US" dirty="0">
                <a:latin typeface="Helvetica" charset="0"/>
              </a:rPr>
              <a:t>Random </a:t>
            </a:r>
            <a:r>
              <a:rPr lang="en-US" i="1" dirty="0" smtClean="0">
                <a:latin typeface="Helvetica" charset="0"/>
              </a:rPr>
              <a:t>really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expensive if FAT not </a:t>
            </a:r>
            <a:r>
              <a:rPr lang="en-US" dirty="0" smtClean="0">
                <a:latin typeface="Helvetica" charset="0"/>
              </a:rPr>
              <a:t>cached</a:t>
            </a:r>
            <a:endParaRPr lang="en-US" dirty="0">
              <a:latin typeface="Helvetica" charset="0"/>
            </a:endParaRPr>
          </a:p>
        </p:txBody>
      </p:sp>
      <p:pic>
        <p:nvPicPr>
          <p:cNvPr id="900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587" r="7326" b="896"/>
          <a:stretch>
            <a:fillRect/>
          </a:stretch>
        </p:blipFill>
        <p:spPr bwMode="auto">
          <a:xfrm>
            <a:off x="2362200" y="609600"/>
            <a:ext cx="4267200" cy="36941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14773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Goals for Today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File Systems </a:t>
            </a:r>
            <a:r>
              <a:rPr lang="en-US" dirty="0" smtClean="0">
                <a:latin typeface="Helvetica" charset="0"/>
              </a:rPr>
              <a:t>Structures (cont’d)</a:t>
            </a:r>
            <a:endParaRPr lang="en-US" dirty="0">
              <a:latin typeface="Helvetica" charset="0"/>
            </a:endParaRPr>
          </a:p>
          <a:p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Naming and Directories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  <a:p>
            <a:pPr>
              <a:buFontTx/>
              <a:buNone/>
            </a:pPr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54038" y="5410200"/>
            <a:ext cx="7904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Note: Some slides and/or pictures in the following are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adapted from slides ©2005 Silberschatz, Galvin, and Gagne 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554038" y="5410200"/>
            <a:ext cx="7904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Note: Some slides and/or pictures in the following are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adapted from slides ©2005 Silberschatz, Galvin, and Gagne. Many slides generated from my lecture notes by Kubiatowicz.</a:t>
            </a:r>
          </a:p>
        </p:txBody>
      </p:sp>
    </p:spTree>
    <p:extLst>
      <p:ext uri="{BB962C8B-B14F-4D97-AF65-F5344CB8AC3E}">
        <p14:creationId xmlns:p14="http://schemas.microsoft.com/office/powerpoint/2010/main" val="2061697915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4953000" y="704850"/>
            <a:ext cx="4114800" cy="3333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Multilevel Indexed Files (UNIX 4.1) 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91600" cy="6019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dirty="0">
                <a:latin typeface="Helvetica" charset="0"/>
              </a:rPr>
              <a:t>Multilevel Indexed Files: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 (from UNIX 4.1 BSD)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dirty="0">
                <a:latin typeface="Helvetica" charset="0"/>
              </a:rPr>
              <a:t>Key idea: efficient for small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files, but still allow big files</a:t>
            </a:r>
          </a:p>
          <a:p>
            <a:pPr lvl="1">
              <a:spcBef>
                <a:spcPct val="10000"/>
              </a:spcBef>
              <a:defRPr/>
            </a:pPr>
            <a:endParaRPr lang="en-US" dirty="0">
              <a:latin typeface="Helvetica" charset="0"/>
            </a:endParaRPr>
          </a:p>
          <a:p>
            <a:pPr lvl="2">
              <a:spcBef>
                <a:spcPct val="10000"/>
              </a:spcBef>
              <a:defRPr/>
            </a:pPr>
            <a:endParaRPr lang="en-US" dirty="0">
              <a:latin typeface="Helvetica" charset="0"/>
            </a:endParaRPr>
          </a:p>
          <a:p>
            <a:pPr marL="0" indent="0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endParaRPr lang="en-US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defRPr/>
            </a:pPr>
            <a:endParaRPr lang="en-US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defRPr/>
            </a:pPr>
            <a:endParaRPr lang="en-US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dirty="0">
                <a:latin typeface="Helvetica" charset="0"/>
              </a:rPr>
              <a:t>File </a:t>
            </a:r>
            <a:r>
              <a:rPr lang="en-US" dirty="0" err="1">
                <a:latin typeface="Helvetica" charset="0"/>
              </a:rPr>
              <a:t>hdr</a:t>
            </a:r>
            <a:r>
              <a:rPr lang="en-US" dirty="0">
                <a:latin typeface="Helvetica" charset="0"/>
              </a:rPr>
              <a:t> contains 13 pointers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dirty="0">
                <a:latin typeface="Helvetica" charset="0"/>
              </a:rPr>
              <a:t>Fixed size table, pointers not all equivalent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dirty="0">
                <a:latin typeface="Helvetica" charset="0"/>
              </a:rPr>
              <a:t>This header is called an </a:t>
            </a:r>
            <a:r>
              <a:rPr lang="ja-JP" altLang="en-US" dirty="0" smtClean="0">
                <a:latin typeface="Helvetica" charset="0"/>
              </a:rPr>
              <a:t>“</a:t>
            </a:r>
            <a:r>
              <a:rPr lang="en-US" altLang="ja-JP" dirty="0" err="1" smtClean="0">
                <a:latin typeface="Helvetica" charset="0"/>
              </a:rPr>
              <a:t>inode</a:t>
            </a:r>
            <a:r>
              <a:rPr lang="ja-JP" altLang="en-US" dirty="0" smtClean="0">
                <a:latin typeface="Helvetica" charset="0"/>
              </a:rPr>
              <a:t>”</a:t>
            </a:r>
            <a:r>
              <a:rPr lang="en-US" altLang="ja-JP" dirty="0" smtClean="0">
                <a:latin typeface="Helvetica" charset="0"/>
              </a:rPr>
              <a:t> </a:t>
            </a:r>
            <a:r>
              <a:rPr lang="en-US" altLang="ja-JP" dirty="0">
                <a:latin typeface="Helvetica" charset="0"/>
              </a:rPr>
              <a:t>in UNIX</a:t>
            </a:r>
          </a:p>
          <a:p>
            <a:pPr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dirty="0">
                <a:latin typeface="Helvetica" charset="0"/>
              </a:rPr>
              <a:t>File Header format: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dirty="0">
                <a:latin typeface="Helvetica" charset="0"/>
              </a:rPr>
              <a:t>First 10 pointers are to data blocks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dirty="0" err="1">
                <a:latin typeface="Helvetica" charset="0"/>
              </a:rPr>
              <a:t>Ptr</a:t>
            </a:r>
            <a:r>
              <a:rPr lang="en-US" dirty="0">
                <a:latin typeface="Helvetica" charset="0"/>
              </a:rPr>
              <a:t> 11 points to </a:t>
            </a:r>
            <a:r>
              <a:rPr lang="ja-JP" altLang="en-US" dirty="0">
                <a:latin typeface="Helvetica" charset="0"/>
              </a:rPr>
              <a:t>“</a:t>
            </a:r>
            <a:r>
              <a:rPr lang="en-US" altLang="ja-JP" dirty="0">
                <a:latin typeface="Helvetica" charset="0"/>
              </a:rPr>
              <a:t>indirect block</a:t>
            </a:r>
            <a:r>
              <a:rPr lang="ja-JP" altLang="en-US" dirty="0">
                <a:latin typeface="Helvetica" charset="0"/>
              </a:rPr>
              <a:t>”</a:t>
            </a:r>
            <a:r>
              <a:rPr lang="en-US" altLang="ja-JP" dirty="0">
                <a:latin typeface="Helvetica" charset="0"/>
              </a:rPr>
              <a:t> containing 256 block </a:t>
            </a:r>
            <a:r>
              <a:rPr lang="en-US" altLang="ja-JP" dirty="0" err="1">
                <a:latin typeface="Helvetica" charset="0"/>
              </a:rPr>
              <a:t>ptrs</a:t>
            </a:r>
            <a:endParaRPr lang="en-US" altLang="ja-JP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dirty="0">
                <a:latin typeface="Helvetica" charset="0"/>
              </a:rPr>
              <a:t>Pointer 12 points to </a:t>
            </a:r>
            <a:r>
              <a:rPr lang="ja-JP" altLang="en-US" dirty="0">
                <a:latin typeface="Helvetica" charset="0"/>
              </a:rPr>
              <a:t>“</a:t>
            </a:r>
            <a:r>
              <a:rPr lang="en-US" altLang="ja-JP" dirty="0">
                <a:latin typeface="Helvetica" charset="0"/>
              </a:rPr>
              <a:t>doubly indirect block</a:t>
            </a:r>
            <a:r>
              <a:rPr lang="ja-JP" altLang="en-US" dirty="0">
                <a:latin typeface="Helvetica" charset="0"/>
              </a:rPr>
              <a:t>”</a:t>
            </a:r>
            <a:r>
              <a:rPr lang="en-US" altLang="ja-JP" dirty="0">
                <a:latin typeface="Helvetica" charset="0"/>
              </a:rPr>
              <a:t> containing 256 indirect block </a:t>
            </a:r>
            <a:r>
              <a:rPr lang="en-US" altLang="ja-JP" dirty="0" err="1">
                <a:latin typeface="Helvetica" charset="0"/>
              </a:rPr>
              <a:t>ptrs</a:t>
            </a:r>
            <a:r>
              <a:rPr lang="en-US" altLang="ja-JP" dirty="0">
                <a:latin typeface="Helvetica" charset="0"/>
              </a:rPr>
              <a:t> for total of 64K blocks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dirty="0">
                <a:latin typeface="Helvetica" charset="0"/>
              </a:rPr>
              <a:t>Pointer 13 points to a triply indirect block (16M blocks)</a:t>
            </a:r>
          </a:p>
        </p:txBody>
      </p:sp>
    </p:spTree>
    <p:extLst>
      <p:ext uri="{BB962C8B-B14F-4D97-AF65-F5344CB8AC3E}">
        <p14:creationId xmlns:p14="http://schemas.microsoft.com/office/powerpoint/2010/main" val="358632004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8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8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8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5334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Multilevel Indexed Files (UNIX 4.1): Discussion </a:t>
            </a:r>
          </a:p>
        </p:txBody>
      </p:sp>
      <p:sp>
        <p:nvSpPr>
          <p:cNvPr id="908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8768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Basic technique places an upper limit on file size that is approximately 16Gbytes</a:t>
            </a:r>
          </a:p>
          <a:p>
            <a:pPr lvl="1"/>
            <a:r>
              <a:rPr lang="en-US">
                <a:latin typeface="Helvetica" charset="0"/>
              </a:rPr>
              <a:t>Designers thought this was bigger than anything anyone would need.  Much bigger than a disk at the time…</a:t>
            </a:r>
          </a:p>
          <a:p>
            <a:pPr lvl="1"/>
            <a:r>
              <a:rPr lang="en-US">
                <a:latin typeface="Helvetica" charset="0"/>
              </a:rPr>
              <a:t>Fallacy: today, Facebook gets hundreds of TBs of logs every day!</a:t>
            </a:r>
          </a:p>
          <a:p>
            <a:endParaRPr lang="en-US">
              <a:latin typeface="Helvetica" charset="0"/>
            </a:endParaRPr>
          </a:p>
          <a:p>
            <a:r>
              <a:rPr lang="en-US">
                <a:latin typeface="Helvetica" charset="0"/>
              </a:rPr>
              <a:t>Pointers get filled in dynamically: need to allocate indirect block only when file grows &gt; 10 blocks </a:t>
            </a:r>
          </a:p>
          <a:p>
            <a:pPr lvl="1"/>
            <a:r>
              <a:rPr lang="en-US">
                <a:latin typeface="Helvetica" charset="0"/>
              </a:rPr>
              <a:t>On small files, no indirection needed</a:t>
            </a:r>
          </a:p>
          <a:p>
            <a:pPr lvl="1"/>
            <a:endParaRPr 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77865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8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8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8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8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Example of Multilevel Indexed Files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dirty="0">
                <a:latin typeface="Helvetica" charset="0"/>
              </a:rPr>
              <a:t>Sample file in multilevel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indexed format: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dirty="0">
                <a:latin typeface="Helvetica" charset="0"/>
              </a:rPr>
              <a:t>How many accesses for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block #23? (assume file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header accessed on open)?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dirty="0">
                <a:latin typeface="Helvetica" charset="0"/>
              </a:rPr>
              <a:t>Two: One for indirect block,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dirty="0">
                <a:latin typeface="Helvetica" charset="0"/>
              </a:rPr>
              <a:t>How about block #5?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dirty="0">
                <a:latin typeface="Helvetica" charset="0"/>
              </a:rPr>
              <a:t>One: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dirty="0">
                <a:latin typeface="Helvetica" charset="0"/>
              </a:rPr>
              <a:t>Block #340?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dirty="0">
                <a:latin typeface="Helvetica" charset="0"/>
              </a:rPr>
              <a:t>Three: double indirect block,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indirect block, and data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dirty="0">
                <a:latin typeface="Helvetica" charset="0"/>
              </a:rPr>
              <a:t>UNIX 4.1 Pros and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dirty="0">
                <a:latin typeface="Helvetica" charset="0"/>
              </a:rPr>
              <a:t>Pros: 	Simple (more or less)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	Files can easily expand (up to a point)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	Small files particularly cheap and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dirty="0">
                <a:solidFill>
                  <a:schemeClr val="hlink"/>
                </a:solidFill>
                <a:latin typeface="Helvetica" charset="0"/>
              </a:rPr>
              <a:t>Cons:	Lots of seeks</a:t>
            </a:r>
            <a:br>
              <a:rPr lang="en-US" dirty="0">
                <a:solidFill>
                  <a:schemeClr val="hlink"/>
                </a:solidFill>
                <a:latin typeface="Helvetica" charset="0"/>
              </a:rPr>
            </a:br>
            <a:r>
              <a:rPr lang="en-US" dirty="0">
                <a:solidFill>
                  <a:schemeClr val="hlink"/>
                </a:solidFill>
                <a:latin typeface="Helvetica" charset="0"/>
              </a:rPr>
              <a:t>	Very large files must read many indirect blocks (four</a:t>
            </a:r>
            <a:br>
              <a:rPr lang="en-US" dirty="0">
                <a:solidFill>
                  <a:schemeClr val="hlink"/>
                </a:solidFill>
                <a:latin typeface="Helvetica" charset="0"/>
              </a:rPr>
            </a:br>
            <a:r>
              <a:rPr lang="en-US" dirty="0">
                <a:solidFill>
                  <a:schemeClr val="hlink"/>
                </a:solidFill>
                <a:latin typeface="Helvetica" charset="0"/>
              </a:rPr>
              <a:t> 	I/</a:t>
            </a:r>
            <a:r>
              <a:rPr lang="en-US" dirty="0" smtClean="0">
                <a:solidFill>
                  <a:schemeClr val="hlink"/>
                </a:solidFill>
                <a:latin typeface="Helvetica" charset="0"/>
              </a:rPr>
              <a:t>O’</a:t>
            </a:r>
            <a:r>
              <a:rPr lang="en-US" altLang="ja-JP" dirty="0" smtClean="0">
                <a:solidFill>
                  <a:schemeClr val="hlink"/>
                </a:solidFill>
                <a:latin typeface="Helvetica" charset="0"/>
              </a:rPr>
              <a:t>s </a:t>
            </a:r>
            <a:r>
              <a:rPr lang="en-US" altLang="ja-JP" dirty="0">
                <a:solidFill>
                  <a:schemeClr val="hlink"/>
                </a:solidFill>
                <a:latin typeface="Helvetica" charset="0"/>
              </a:rPr>
              <a:t>per block!)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541463" algn="l"/>
              </a:tabLst>
            </a:pPr>
            <a:endParaRPr lang="en-US" dirty="0">
              <a:solidFill>
                <a:schemeClr val="hlink"/>
              </a:solidFill>
              <a:latin typeface="Helvetica" charset="0"/>
            </a:endParaRPr>
          </a:p>
        </p:txBody>
      </p:sp>
      <p:pic>
        <p:nvPicPr>
          <p:cNvPr id="8898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4876800" y="762000"/>
            <a:ext cx="4114800" cy="3333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954224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UNIX BSD 4.2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600" cy="617220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dirty="0">
                <a:latin typeface="Helvetica" charset="0"/>
              </a:rPr>
              <a:t>Same as BSD 4.1 (same file header and triply indirect blocks), except incorporated ideas from Cray-1 DEMOS:</a:t>
            </a:r>
          </a:p>
          <a:p>
            <a:pPr lvl="1">
              <a:spcBef>
                <a:spcPct val="15000"/>
              </a:spcBef>
            </a:pPr>
            <a:r>
              <a:rPr lang="en-US" dirty="0">
                <a:latin typeface="Helvetica" charset="0"/>
              </a:rPr>
              <a:t>Uses bitmap allocation in place of </a:t>
            </a:r>
            <a:r>
              <a:rPr lang="en-US" dirty="0" err="1">
                <a:latin typeface="Helvetica" charset="0"/>
              </a:rPr>
              <a:t>freelist</a:t>
            </a:r>
            <a:endParaRPr lang="en-US" dirty="0">
              <a:latin typeface="Helvetica" charset="0"/>
            </a:endParaRPr>
          </a:p>
          <a:p>
            <a:pPr lvl="1">
              <a:spcBef>
                <a:spcPct val="15000"/>
              </a:spcBef>
            </a:pPr>
            <a:r>
              <a:rPr lang="en-US" dirty="0">
                <a:latin typeface="Helvetica" charset="0"/>
              </a:rPr>
              <a:t>Attempt to allocate files contiguously</a:t>
            </a:r>
          </a:p>
          <a:p>
            <a:pPr lvl="1">
              <a:spcBef>
                <a:spcPct val="15000"/>
              </a:spcBef>
            </a:pPr>
            <a:r>
              <a:rPr lang="en-US" dirty="0">
                <a:latin typeface="Helvetica" charset="0"/>
              </a:rPr>
              <a:t>10% reserved disk space (mentioned next slide)</a:t>
            </a:r>
          </a:p>
          <a:p>
            <a:pPr lvl="1">
              <a:spcBef>
                <a:spcPct val="15000"/>
              </a:spcBef>
            </a:pPr>
            <a:r>
              <a:rPr lang="en-US" dirty="0">
                <a:latin typeface="Helvetica" charset="0"/>
              </a:rPr>
              <a:t>Skip-sector positioning (mentioned in two slides)</a:t>
            </a:r>
          </a:p>
          <a:p>
            <a:pPr>
              <a:spcBef>
                <a:spcPct val="15000"/>
              </a:spcBef>
            </a:pPr>
            <a:endParaRPr lang="en-US" dirty="0">
              <a:latin typeface="Helvetica" charset="0"/>
            </a:endParaRPr>
          </a:p>
          <a:p>
            <a:pPr>
              <a:spcBef>
                <a:spcPct val="15000"/>
              </a:spcBef>
            </a:pPr>
            <a:r>
              <a:rPr lang="en-US" dirty="0">
                <a:latin typeface="Helvetica" charset="0"/>
              </a:rPr>
              <a:t>Problem: When create a file, </a:t>
            </a:r>
            <a:r>
              <a:rPr lang="en-US" dirty="0" smtClean="0">
                <a:latin typeface="Helvetica" charset="0"/>
              </a:rPr>
              <a:t>don’</a:t>
            </a:r>
            <a:r>
              <a:rPr lang="en-US" altLang="ja-JP" dirty="0" smtClean="0">
                <a:latin typeface="Helvetica" charset="0"/>
              </a:rPr>
              <a:t>t </a:t>
            </a:r>
            <a:r>
              <a:rPr lang="en-US" altLang="ja-JP" dirty="0">
                <a:latin typeface="Helvetica" charset="0"/>
              </a:rPr>
              <a:t>know how big it will become (in UNIX, most writes are by appending)</a:t>
            </a:r>
          </a:p>
          <a:p>
            <a:pPr lvl="1">
              <a:spcBef>
                <a:spcPct val="15000"/>
              </a:spcBef>
            </a:pPr>
            <a:r>
              <a:rPr lang="en-US" dirty="0">
                <a:latin typeface="Helvetica" charset="0"/>
              </a:rPr>
              <a:t>How much contiguous space do you allocate for a file?</a:t>
            </a:r>
          </a:p>
          <a:p>
            <a:pPr lvl="1">
              <a:spcBef>
                <a:spcPct val="15000"/>
              </a:spcBef>
            </a:pPr>
            <a:r>
              <a:rPr lang="en-US" dirty="0">
                <a:latin typeface="Helvetica" charset="0"/>
              </a:rPr>
              <a:t>In BSD 4.2, just find some range of free blocks</a:t>
            </a:r>
          </a:p>
          <a:p>
            <a:pPr lvl="2">
              <a:spcBef>
                <a:spcPct val="15000"/>
              </a:spcBef>
            </a:pPr>
            <a:r>
              <a:rPr lang="en-US" dirty="0">
                <a:latin typeface="Helvetica" charset="0"/>
              </a:rPr>
              <a:t>Put each new file at the front of different range</a:t>
            </a:r>
          </a:p>
          <a:p>
            <a:pPr lvl="2">
              <a:spcBef>
                <a:spcPct val="15000"/>
              </a:spcBef>
            </a:pPr>
            <a:r>
              <a:rPr lang="en-US" dirty="0">
                <a:latin typeface="Helvetica" charset="0"/>
              </a:rPr>
              <a:t>To expand a file, you first try successive blocks in bitmap, then choose new range of blocks</a:t>
            </a:r>
          </a:p>
          <a:p>
            <a:pPr lvl="1">
              <a:spcBef>
                <a:spcPct val="15000"/>
              </a:spcBef>
            </a:pPr>
            <a:r>
              <a:rPr lang="en-US" dirty="0">
                <a:latin typeface="Helvetica" charset="0"/>
              </a:rPr>
              <a:t>Also in BSD 4.2: store files from same directory near each other</a:t>
            </a:r>
          </a:p>
        </p:txBody>
      </p:sp>
    </p:spTree>
    <p:extLst>
      <p:ext uri="{BB962C8B-B14F-4D97-AF65-F5344CB8AC3E}">
        <p14:creationId xmlns:p14="http://schemas.microsoft.com/office/powerpoint/2010/main" val="2155321935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AA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Helvetica"/>
            <a:cs typeface="Helvetica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b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69708</TotalTime>
  <Pages>60</Pages>
  <Words>2414</Words>
  <Application>Microsoft Macintosh PowerPoint</Application>
  <PresentationFormat>On-screen Show (4:3)</PresentationFormat>
  <Paragraphs>304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</vt:lpstr>
      <vt:lpstr>CS162 Operating Systems and Systems Programming Lecture 14  File Systems (Part 2)</vt:lpstr>
      <vt:lpstr>Review: Storage Performance</vt:lpstr>
      <vt:lpstr>Review: File System Goals</vt:lpstr>
      <vt:lpstr>Review: Linked Allocation</vt:lpstr>
      <vt:lpstr>Goals for Today</vt:lpstr>
      <vt:lpstr>Multilevel Indexed Files (UNIX 4.1) </vt:lpstr>
      <vt:lpstr>Multilevel Indexed Files (UNIX 4.1): Discussion </vt:lpstr>
      <vt:lpstr>Example of Multilevel Indexed Files</vt:lpstr>
      <vt:lpstr>UNIX BSD 4.2</vt:lpstr>
      <vt:lpstr>How to Deal with Full Disks?</vt:lpstr>
      <vt:lpstr>PowerPoint Presentation</vt:lpstr>
      <vt:lpstr>How to Deal with Full Disks?</vt:lpstr>
      <vt:lpstr>Attack of the Rotational Delay</vt:lpstr>
      <vt:lpstr>Administrivia</vt:lpstr>
      <vt:lpstr>Quiz 14.1: File Systems</vt:lpstr>
      <vt:lpstr>5min Break</vt:lpstr>
      <vt:lpstr>Quiz 14.1: File Systems</vt:lpstr>
      <vt:lpstr>How do we actually access files?</vt:lpstr>
      <vt:lpstr>Naming</vt:lpstr>
      <vt:lpstr>Directories</vt:lpstr>
      <vt:lpstr>Directory Organization</vt:lpstr>
      <vt:lpstr>Directory Structure</vt:lpstr>
      <vt:lpstr>Directory Structure</vt:lpstr>
      <vt:lpstr>Directory Structure (Con’t)</vt:lpstr>
      <vt:lpstr>Where are inodes stored?</vt:lpstr>
      <vt:lpstr>Where are inodes stored?</vt:lpstr>
      <vt:lpstr>In-Memory File System Structures</vt:lpstr>
      <vt:lpstr>In-Memory File System Structures</vt:lpstr>
      <vt:lpstr>Quiz 14.2: File Systems</vt:lpstr>
      <vt:lpstr>Quiz 14.2: File Systems</vt:lpstr>
      <vt:lpstr>File System Summary (1/2)</vt:lpstr>
      <vt:lpstr>File System Summary (2/2)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D. Joseph</cp:lastModifiedBy>
  <cp:revision>1613</cp:revision>
  <cp:lastPrinted>2013-03-12T21:19:57Z</cp:lastPrinted>
  <dcterms:created xsi:type="dcterms:W3CDTF">2012-10-10T05:57:58Z</dcterms:created>
  <dcterms:modified xsi:type="dcterms:W3CDTF">2013-08-31T01:46:53Z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