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0C42E-0159-F04B-B78B-CFCB4E66B3B3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D5332-6750-F44F-955C-0F5D3DA9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1a) circular wait</a:t>
            </a:r>
          </a:p>
          <a:p>
            <a:r>
              <a:rPr lang="en-US" dirty="0" smtClean="0"/>
              <a:t>1b)</a:t>
            </a:r>
            <a:r>
              <a:rPr lang="en-US" baseline="0" dirty="0" smtClean="0"/>
              <a:t> hold and wait</a:t>
            </a:r>
          </a:p>
          <a:p>
            <a:r>
              <a:rPr lang="en-US" baseline="0" dirty="0" smtClean="0"/>
              <a:t>1c) no preemption</a:t>
            </a:r>
          </a:p>
          <a:p>
            <a:r>
              <a:rPr lang="en-US" baseline="0" dirty="0" smtClean="0"/>
              <a:t>1d) mutual exclusion</a:t>
            </a:r>
          </a:p>
          <a:p>
            <a:r>
              <a:rPr lang="en-US" baseline="0" dirty="0" smtClean="0"/>
              <a:t>2) True</a:t>
            </a:r>
          </a:p>
          <a:p>
            <a:r>
              <a:rPr lang="en-US" baseline="0" dirty="0" smtClean="0"/>
              <a:t>3) False</a:t>
            </a:r>
          </a:p>
          <a:p>
            <a:r>
              <a:rPr lang="en-US" baseline="0" dirty="0" smtClean="0"/>
              <a:t>4) False</a:t>
            </a:r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Compulsory</a:t>
            </a:r>
          </a:p>
          <a:p>
            <a:r>
              <a:rPr lang="en-US" dirty="0" smtClean="0"/>
              <a:t>Conflict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Coherence</a:t>
            </a:r>
          </a:p>
          <a:p>
            <a:r>
              <a:rPr lang="en-US" dirty="0" smtClean="0"/>
              <a:t>Write-back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227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89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2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19F9-079E-A34F-A4CD-AB64ABBB01E7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DB7A-96D1-FA46-9277-33177EF6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2994"/>
            <a:ext cx="7772400" cy="1470025"/>
          </a:xfrm>
        </p:spPr>
        <p:txBody>
          <a:bodyPr/>
          <a:lstStyle/>
          <a:p>
            <a:r>
              <a:rPr lang="en-US" dirty="0" smtClean="0"/>
              <a:t>Section 105, Kevin Klues</a:t>
            </a:r>
            <a:br>
              <a:rPr lang="en-US" dirty="0" smtClean="0"/>
            </a:br>
            <a:r>
              <a:rPr lang="en-US" dirty="0" smtClean="0"/>
              <a:t>Pre-midterm1-quizzes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70" y="1365498"/>
            <a:ext cx="8405526" cy="505920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(True/False) Each thread owns its own heap and </a:t>
            </a:r>
            <a:r>
              <a:rPr lang="en-US" sz="2800" dirty="0" smtClean="0"/>
              <a:t>stack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False, each owns its own stack, but there’s a shared heap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(True/False) Hyper-threading involves only 1 hardware thread, but many virtual </a:t>
            </a:r>
            <a:r>
              <a:rPr lang="en-US" sz="2800" dirty="0" smtClean="0"/>
              <a:t>threads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False, by definition it involves multiple hardware threads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(True/False) Locks can be constructed by enabling/disabling </a:t>
            </a:r>
            <a:r>
              <a:rPr lang="en-US" sz="2800" dirty="0" smtClean="0"/>
              <a:t>interrupts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True, albeit very simple inefficient locks that only work in a single CPU system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(True/False) Finer-grained sharing leads to an increase in concurrency which leads to better </a:t>
            </a:r>
            <a:r>
              <a:rPr lang="en-US" sz="2800" dirty="0" smtClean="0"/>
              <a:t>performance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True.  The finer grained your sharing is, the more concurrency you can exploit, which will lead to an overall increase in performance</a:t>
            </a:r>
          </a:p>
          <a:p>
            <a:pPr marL="457200" lvl="1" indent="0">
              <a:buNone/>
            </a:pPr>
            <a:r>
              <a:rPr lang="en-US" sz="2800" dirty="0" smtClean="0"/>
              <a:t>(Short Answer) What is the section of code between </a:t>
            </a:r>
            <a:r>
              <a:rPr lang="en-US" sz="2800" dirty="0" err="1" smtClean="0"/>
              <a:t>lock.acquire</a:t>
            </a:r>
            <a:r>
              <a:rPr lang="en-US" sz="2800" dirty="0" smtClean="0"/>
              <a:t>() and </a:t>
            </a:r>
            <a:r>
              <a:rPr lang="en-US" sz="2800" dirty="0" err="1" smtClean="0"/>
              <a:t>lock.release</a:t>
            </a:r>
            <a:r>
              <a:rPr lang="en-US" sz="2800" dirty="0" smtClean="0"/>
              <a:t>() called?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Critical Section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5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"/>
            <a:ext cx="8229600" cy="63171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TRUE</a:t>
            </a:r>
            <a:r>
              <a:rPr lang="en-US" sz="2500" dirty="0"/>
              <a:t>/FALSE: The lecture implementation of locks using a guard entirely eliminates busy waiting</a:t>
            </a:r>
            <a:r>
              <a:rPr lang="en-US" sz="2500" dirty="0" smtClean="0"/>
              <a:t>.</a:t>
            </a:r>
          </a:p>
          <a:p>
            <a:pPr marL="914400" lvl="1" indent="-514350"/>
            <a:r>
              <a:rPr lang="en-US" sz="2100" dirty="0" smtClean="0">
                <a:solidFill>
                  <a:srgbClr val="FF0000"/>
                </a:solidFill>
              </a:rPr>
              <a:t>False, you still have to busy wait, albeit for a very short controlled amount of time, </a:t>
            </a:r>
            <a:r>
              <a:rPr lang="en-US" sz="2100" dirty="0" err="1" smtClean="0">
                <a:solidFill>
                  <a:srgbClr val="FF0000"/>
                </a:solidFill>
              </a:rPr>
              <a:t>ratherthan</a:t>
            </a:r>
            <a:r>
              <a:rPr lang="en-US" sz="2100" dirty="0" smtClean="0">
                <a:solidFill>
                  <a:srgbClr val="FF0000"/>
                </a:solidFill>
              </a:rPr>
              <a:t> over an arbitrary section of code</a:t>
            </a:r>
            <a:endParaRPr lang="en-US" sz="21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TRUE/FALSE: </a:t>
            </a:r>
            <a:r>
              <a:rPr lang="en-US" sz="2500" dirty="0" err="1"/>
              <a:t>Test&amp;set</a:t>
            </a:r>
            <a:r>
              <a:rPr lang="en-US" sz="2500" dirty="0"/>
              <a:t> is implemented in hardware</a:t>
            </a:r>
            <a:r>
              <a:rPr lang="en-US" sz="2500" dirty="0" smtClean="0"/>
              <a:t>.</a:t>
            </a:r>
          </a:p>
          <a:p>
            <a:pPr marL="914400" lvl="1" indent="-514350"/>
            <a:r>
              <a:rPr lang="en-US" sz="2100" dirty="0" smtClean="0">
                <a:solidFill>
                  <a:srgbClr val="FF0000"/>
                </a:solidFill>
              </a:rPr>
              <a:t>True</a:t>
            </a:r>
            <a:endParaRPr lang="en-US" sz="21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500" dirty="0"/>
              <a:t>SHORT ANSWER: What is it called when a busy-waiting thread has higher priority than the thread holding the lock? </a:t>
            </a:r>
            <a:endParaRPr lang="en-US" sz="2500" dirty="0" smtClean="0"/>
          </a:p>
          <a:p>
            <a:pPr marL="914400" lvl="1" indent="-514350"/>
            <a:r>
              <a:rPr lang="en-US" sz="2100" dirty="0" smtClean="0">
                <a:solidFill>
                  <a:srgbClr val="FF0000"/>
                </a:solidFill>
              </a:rPr>
              <a:t>Priority inversion</a:t>
            </a:r>
            <a:endParaRPr lang="en-US" sz="2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For </a:t>
            </a:r>
            <a:r>
              <a:rPr lang="en-US" sz="2500" dirty="0"/>
              <a:t>the following </a:t>
            </a:r>
            <a:r>
              <a:rPr lang="en-US" sz="2500" dirty="0" smtClean="0"/>
              <a:t>two questions</a:t>
            </a:r>
            <a:r>
              <a:rPr lang="en-US" sz="2500" dirty="0"/>
              <a:t>, choose either MESA or HOARE</a:t>
            </a:r>
            <a:r>
              <a:rPr lang="en-US" sz="25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500" dirty="0" smtClean="0"/>
              <a:t>This </a:t>
            </a:r>
            <a:r>
              <a:rPr lang="en-US" sz="2500" dirty="0"/>
              <a:t>type of monitor gives up the lock and CPU directly to the waiter</a:t>
            </a:r>
            <a:r>
              <a:rPr lang="en-US" sz="2500" dirty="0" smtClean="0"/>
              <a:t>.</a:t>
            </a:r>
          </a:p>
          <a:p>
            <a:pPr marL="914400" lvl="1" indent="-514350"/>
            <a:r>
              <a:rPr lang="en-US" sz="2100" dirty="0" smtClean="0">
                <a:solidFill>
                  <a:srgbClr val="FF0000"/>
                </a:solidFill>
              </a:rPr>
              <a:t>Hoare</a:t>
            </a:r>
            <a:endParaRPr lang="en-US" sz="21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500" dirty="0"/>
              <a:t>This type of monitor gives up the lock and puts the waiter on the ready queue. The waiter then checks the condition again upon waking</a:t>
            </a:r>
            <a:r>
              <a:rPr lang="en-US" sz="2500" dirty="0" smtClean="0"/>
              <a:t>.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Mesa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446850"/>
            <a:ext cx="8432800" cy="564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Name the conditions causing deadlock, given 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definitions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 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(0.5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points each):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chain of n threads T(i); T(i) depends on T(i+1); T(n) depends on 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T(0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)        -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  <a:sym typeface="Arial"/>
                <a:rtl val="0"/>
              </a:rPr>
              <a:t>Circular Waiting</a:t>
            </a:r>
            <a:endParaRPr lang="en-US" sz="2000" b="0" i="0" u="none" strike="noStrike" cap="none" baseline="0" dirty="0" smtClean="0">
              <a:solidFill>
                <a:srgbClr val="FF0000"/>
              </a:solidFill>
              <a:latin typeface="Calibri"/>
              <a:cs typeface="Calibri"/>
              <a:sym typeface="Arial"/>
              <a:rtl val="0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thread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holding at least one resource waits to acquire other resources held by other threads 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  <a:sym typeface="Arial"/>
                <a:rtl val="0"/>
              </a:rPr>
              <a:t>Hold and Wait</a:t>
            </a:r>
            <a:endParaRPr lang="en-US" sz="2000" b="0" i="0" u="none" strike="noStrike" cap="none" baseline="0" dirty="0" smtClean="0">
              <a:solidFill>
                <a:srgbClr val="FF0000"/>
              </a:solidFill>
              <a:latin typeface="Calibri"/>
              <a:cs typeface="Calibri"/>
              <a:sym typeface="Arial"/>
              <a:rtl val="0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resource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only released voluntarily by the thread holding it after done using the resource 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–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FF0000"/>
                </a:solidFill>
                <a:latin typeface="Calibri"/>
                <a:cs typeface="Calibri"/>
                <a:sym typeface="Arial"/>
                <a:rtl val="0"/>
              </a:rPr>
              <a:t>No preemption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Calibri"/>
              <a:cs typeface="Calibri"/>
              <a:sym typeface="Arial"/>
              <a:rtl val="0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only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one thread at a time can use a 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resource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 – </a:t>
            </a:r>
            <a:r>
              <a:rPr lang="en-US" sz="2000" b="0" i="0" u="none" strike="noStrike" cap="none" baseline="0" dirty="0" smtClean="0">
                <a:solidFill>
                  <a:srgbClr val="FF0000"/>
                </a:solidFill>
                <a:latin typeface="Calibri"/>
                <a:cs typeface="Calibri"/>
                <a:sym typeface="Arial"/>
                <a:rtl val="0"/>
              </a:rPr>
              <a:t>Mutual Exclusion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96850" indent="0">
              <a:buSzPct val="100000"/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(True/False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000" b="0" i="0" u="none" strike="noStrike" cap="none" baseline="0" dirty="0" smtClean="0">
              <a:solidFill>
                <a:srgbClr val="000000"/>
              </a:solidFill>
              <a:latin typeface="Calibri"/>
              <a:cs typeface="Calibri"/>
              <a:sym typeface="Arial"/>
              <a:rtl val="0"/>
            </a:endParaRPr>
          </a:p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 startAt="2"/>
            </a:pPr>
            <a:r>
              <a:rPr lang="en" sz="2000" b="0" i="0" u="none" strike="noStrike" cap="none" baseline="0" dirty="0" smtClean="0">
                <a:solidFill>
                  <a:srgbClr val="000000"/>
                </a:solidFill>
                <a:latin typeface="Calibri"/>
                <a:cs typeface="Calibri"/>
                <a:sym typeface="Arial"/>
                <a:rtl val="0"/>
              </a:rPr>
              <a:t>Deadlock implies starvation (that a thread waits indefinitely</a:t>
            </a:r>
            <a:r>
              <a:rPr lang="en" sz="2000" b="0" i="0" u="none" strike="noStrike" cap="none" baseline="0" dirty="0" smtClean="0">
                <a:solidFill>
                  <a:srgbClr val="000000"/>
                </a:solidFill>
                <a:latin typeface="Calibri"/>
                <a:cs typeface="Calibri"/>
                <a:sym typeface="Arial"/>
                <a:rtl val="0"/>
              </a:rPr>
              <a:t>)</a:t>
            </a:r>
            <a:endParaRPr lang="en-US" sz="2000" b="0" i="0" u="none" strike="noStrike" cap="none" baseline="0" dirty="0" smtClean="0">
              <a:solidFill>
                <a:srgbClr val="000000"/>
              </a:solidFill>
              <a:latin typeface="Calibri"/>
              <a:cs typeface="Calibri"/>
              <a:sym typeface="Arial"/>
              <a:rtl val="0"/>
            </a:endParaRPr>
          </a:p>
          <a:p>
            <a:pPr marL="996950" lvl="1" indent="-457200"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  <a:sym typeface="Arial"/>
                <a:rtl val="0"/>
              </a:rPr>
              <a:t>True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 startAt="2"/>
            </a:pPr>
            <a:r>
              <a:rPr lang="en" sz="2000" b="0" i="0" u="none" strike="noStrike" cap="none" baseline="0" dirty="0" smtClean="0">
                <a:solidFill>
                  <a:srgbClr val="000000"/>
                </a:solidFill>
                <a:latin typeface="Calibri"/>
                <a:cs typeface="Calibri"/>
                <a:sym typeface="Arial"/>
                <a:rtl val="0"/>
              </a:rPr>
              <a:t>Starvation implies </a:t>
            </a:r>
            <a:r>
              <a:rPr lang="en" sz="2000" b="0" i="0" u="none" strike="noStrike" cap="none" baseline="0" dirty="0" smtClean="0">
                <a:solidFill>
                  <a:srgbClr val="000000"/>
                </a:solidFill>
                <a:latin typeface="Calibri"/>
                <a:cs typeface="Calibri"/>
                <a:sym typeface="Arial"/>
                <a:rtl val="0"/>
              </a:rPr>
              <a:t>deadlock</a:t>
            </a:r>
            <a:endParaRPr lang="en-US" sz="2000" b="0" i="0" u="none" strike="noStrike" cap="none" baseline="0" dirty="0" smtClean="0">
              <a:solidFill>
                <a:srgbClr val="000000"/>
              </a:solidFill>
              <a:latin typeface="Calibri"/>
              <a:cs typeface="Calibri"/>
              <a:sym typeface="Arial"/>
              <a:rtl val="0"/>
            </a:endParaRPr>
          </a:p>
          <a:p>
            <a:pPr marL="996950" lvl="1" indent="-457200"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  <a:sym typeface="Arial"/>
                <a:rtl val="0"/>
              </a:rPr>
              <a:t>False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 startAt="2"/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To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find general deadlocks, it is enough to look for loops in the resource allocation graph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.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Calibri"/>
              <a:cs typeface="Calibri"/>
              <a:sym typeface="Arial"/>
              <a:rtl val="0"/>
            </a:endParaRPr>
          </a:p>
          <a:p>
            <a:pPr marL="996950" lvl="1" indent="-457200"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  <a:sym typeface="Arial"/>
                <a:rtl val="0"/>
              </a:rPr>
              <a:t>False, if there are multiple instances of a resource you need to run a more sophisticated deadlock detection algorithm</a:t>
            </a:r>
            <a:endParaRPr lang="en" sz="2000" b="0" i="0" u="none" strike="noStrike" cap="none" baseline="0" dirty="0">
              <a:solidFill>
                <a:srgbClr val="FF0000"/>
              </a:solidFill>
              <a:latin typeface="Calibri"/>
              <a:cs typeface="Calibri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091418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602" y="441233"/>
            <a:ext cx="8807388" cy="623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chemeClr val="tx1"/>
                </a:solidFill>
                <a:latin typeface="Calibri"/>
                <a:cs typeface="Calibri"/>
              </a:rPr>
              <a:t>Short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latin typeface="Calibri"/>
                <a:cs typeface="Calibri"/>
              </a:rPr>
              <a:t>Name </a:t>
            </a:r>
            <a:r>
              <a:rPr lang="en-US" sz="1900" dirty="0">
                <a:latin typeface="Calibri"/>
                <a:cs typeface="Calibri"/>
              </a:rPr>
              <a:t>the 4 types of cache misses discussed in class, given their causes (</a:t>
            </a:r>
            <a:r>
              <a:rPr lang="en-US" sz="1900" dirty="0" smtClean="0">
                <a:latin typeface="Calibri"/>
                <a:cs typeface="Calibri"/>
              </a:rPr>
              <a:t>hint: </a:t>
            </a:r>
            <a:r>
              <a:rPr lang="en-US" sz="1900" dirty="0">
                <a:latin typeface="Calibri"/>
                <a:cs typeface="Calibri"/>
              </a:rPr>
              <a:t>they all begin with C): [0.5 </a:t>
            </a:r>
            <a:r>
              <a:rPr lang="en-US" sz="1900" dirty="0" smtClean="0">
                <a:latin typeface="Calibri"/>
                <a:cs typeface="Calibri"/>
              </a:rPr>
              <a:t>each]</a:t>
            </a: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latin typeface="Calibri"/>
                <a:cs typeface="Calibri"/>
              </a:rPr>
              <a:t>Program initialization, etc. (nothing you can do about them</a:t>
            </a:r>
            <a:r>
              <a:rPr lang="en-US" sz="1900" dirty="0" smtClean="0">
                <a:latin typeface="Calibri"/>
                <a:cs typeface="Calibri"/>
              </a:rPr>
              <a:t>)</a:t>
            </a: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Compulsory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latin typeface="Calibri"/>
                <a:cs typeface="Calibri"/>
              </a:rPr>
              <a:t>Two addresses map to the same cache </a:t>
            </a:r>
            <a:r>
              <a:rPr lang="en-US" sz="1900" dirty="0" smtClean="0">
                <a:latin typeface="Calibri"/>
                <a:cs typeface="Calibri"/>
              </a:rPr>
              <a:t>line</a:t>
            </a: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Conflict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lang="en-US" sz="1900" dirty="0">
                <a:solidFill>
                  <a:schemeClr val="tx1"/>
                </a:solidFill>
                <a:latin typeface="Calibri"/>
                <a:cs typeface="Calibri"/>
              </a:rPr>
              <a:t>cache size is too small </a:t>
            </a:r>
            <a:endParaRPr lang="en-US" sz="19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Capacity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lvl="5" indent="-457200">
              <a:buFont typeface="+mj-lt"/>
              <a:buAutoNum type="alphaLcParenR"/>
            </a:pP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External </a:t>
            </a:r>
            <a:r>
              <a:rPr lang="en-US" sz="1900" dirty="0">
                <a:solidFill>
                  <a:schemeClr val="tx1"/>
                </a:solidFill>
                <a:latin typeface="Calibri"/>
                <a:cs typeface="Calibri"/>
              </a:rPr>
              <a:t>processor or I/O </a:t>
            </a: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interference</a:t>
            </a:r>
          </a:p>
          <a:p>
            <a:pPr marL="914400" lvl="6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Coherence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14400" lvl="6" indent="-457200">
              <a:buFont typeface="Arial"/>
              <a:buChar char="•"/>
            </a:pPr>
            <a:endParaRPr lang="en-US" sz="19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Which </a:t>
            </a:r>
            <a:r>
              <a:rPr lang="en-US" sz="1900" dirty="0">
                <a:solidFill>
                  <a:schemeClr val="tx1"/>
                </a:solidFill>
                <a:latin typeface="Calibri"/>
                <a:cs typeface="Calibri"/>
              </a:rPr>
              <a:t>is better when a small number of items are modified </a:t>
            </a: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frequently: write</a:t>
            </a:r>
            <a:r>
              <a:rPr lang="en-US" sz="1900" dirty="0">
                <a:solidFill>
                  <a:schemeClr val="tx1"/>
                </a:solidFill>
                <a:latin typeface="Calibri"/>
                <a:cs typeface="Calibri"/>
              </a:rPr>
              <a:t>-back caching or write-through caching</a:t>
            </a:r>
            <a:r>
              <a:rPr lang="en-US" sz="1900" dirty="0" smtClean="0">
                <a:solidFill>
                  <a:schemeClr val="tx1"/>
                </a:solidFill>
                <a:latin typeface="Calibri"/>
                <a:cs typeface="Calibri"/>
              </a:rPr>
              <a:t>?</a:t>
            </a:r>
          </a:p>
          <a:p>
            <a:pPr marL="914400" lvl="1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Write-back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900" b="1" dirty="0">
                <a:solidFill>
                  <a:schemeClr val="tx1"/>
                </a:solidFill>
                <a:latin typeface="Calibri"/>
                <a:cs typeface="Calibri"/>
              </a:rPr>
              <a:t>True/False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900" dirty="0" smtClean="0">
                <a:latin typeface="Calibri"/>
                <a:cs typeface="Calibri"/>
              </a:rPr>
              <a:t>TLB </a:t>
            </a:r>
            <a:r>
              <a:rPr lang="en-US" sz="1900" dirty="0">
                <a:latin typeface="Calibri"/>
                <a:cs typeface="Calibri"/>
              </a:rPr>
              <a:t>lookups can be performed in parallel with data cache </a:t>
            </a:r>
            <a:r>
              <a:rPr lang="en-US" sz="1900" dirty="0" smtClean="0">
                <a:latin typeface="Calibri"/>
                <a:cs typeface="Calibri"/>
              </a:rPr>
              <a:t>lookups</a:t>
            </a:r>
          </a:p>
          <a:p>
            <a:pPr marL="914400" lvl="1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900" dirty="0" smtClean="0">
                <a:latin typeface="Calibri"/>
                <a:cs typeface="Calibri"/>
              </a:rPr>
              <a:t>Conflict </a:t>
            </a:r>
            <a:r>
              <a:rPr lang="en-US" sz="1900" dirty="0">
                <a:latin typeface="Calibri"/>
                <a:cs typeface="Calibri"/>
              </a:rPr>
              <a:t>misses are possible in a 3-way-set-associative </a:t>
            </a:r>
            <a:r>
              <a:rPr lang="en-US" sz="1900" dirty="0" smtClean="0">
                <a:latin typeface="Calibri"/>
                <a:cs typeface="Calibri"/>
              </a:rPr>
              <a:t>cache</a:t>
            </a:r>
          </a:p>
          <a:p>
            <a:pPr marL="914400" lvl="1" indent="-45720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True, only fully associative caches are </a:t>
            </a:r>
            <a:r>
              <a:rPr lang="en-US" sz="1900" dirty="0" err="1" smtClean="0">
                <a:solidFill>
                  <a:srgbClr val="FF0000"/>
                </a:solidFill>
                <a:latin typeface="Calibri"/>
                <a:cs typeface="Calibri"/>
              </a:rPr>
              <a:t>exemptfrom</a:t>
            </a:r>
            <a:r>
              <a:rPr lang="en-US" sz="1900" dirty="0" smtClean="0">
                <a:solidFill>
                  <a:srgbClr val="FF0000"/>
                </a:solidFill>
                <a:latin typeface="Calibri"/>
                <a:cs typeface="Calibri"/>
              </a:rPr>
              <a:t> conflict misses</a:t>
            </a:r>
            <a:endParaRPr lang="en-US" sz="19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95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601</Words>
  <Application>Microsoft Macintosh PowerPoint</Application>
  <PresentationFormat>On-screen Show (4:3)</PresentationFormat>
  <Paragraphs>69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Section 105, Kevin Klues Pre-midterm1-quizzes</vt:lpstr>
      <vt:lpstr>Quiz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Klues</dc:creator>
  <cp:lastModifiedBy>Kevin Klues</cp:lastModifiedBy>
  <cp:revision>11</cp:revision>
  <dcterms:created xsi:type="dcterms:W3CDTF">2013-10-16T23:11:20Z</dcterms:created>
  <dcterms:modified xsi:type="dcterms:W3CDTF">2013-10-16T23:31:27Z</dcterms:modified>
</cp:coreProperties>
</file>