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78E85-8683-954D-88C4-5940D7AF5A37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8F3BE-1FDC-1A43-ABDD-A96C7C33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1a) hold and wait</a:t>
            </a:r>
          </a:p>
          <a:p>
            <a:r>
              <a:rPr lang="en-US" dirty="0" smtClean="0"/>
              <a:t>1b)</a:t>
            </a:r>
            <a:r>
              <a:rPr lang="en-US" baseline="0" dirty="0" smtClean="0"/>
              <a:t> mutual exclusion</a:t>
            </a:r>
          </a:p>
          <a:p>
            <a:r>
              <a:rPr lang="en-US" baseline="0" dirty="0" smtClean="0"/>
              <a:t>1c) no preemption</a:t>
            </a:r>
          </a:p>
          <a:p>
            <a:r>
              <a:rPr lang="en-US" baseline="0" dirty="0" smtClean="0"/>
              <a:t>1d) circular wait</a:t>
            </a:r>
          </a:p>
          <a:p>
            <a:r>
              <a:rPr lang="en-US" baseline="0" dirty="0" smtClean="0"/>
              <a:t>2) False</a:t>
            </a:r>
          </a:p>
          <a:p>
            <a:r>
              <a:rPr lang="en-US" baseline="0" dirty="0" smtClean="0"/>
              <a:t>3) True</a:t>
            </a:r>
          </a:p>
          <a:p>
            <a:r>
              <a:rPr lang="en-US" baseline="0" dirty="0" smtClean="0"/>
              <a:t>4) False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7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7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93DD-378A-0241-96C2-C4A0CE1D3F3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C87-8DA2-8347-9481-405CCC13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1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93DD-378A-0241-96C2-C4A0CE1D3F3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C87-8DA2-8347-9481-405CCC13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93DD-378A-0241-96C2-C4A0CE1D3F3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C87-8DA2-8347-9481-405CCC13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6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93DD-378A-0241-96C2-C4A0CE1D3F3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C87-8DA2-8347-9481-405CCC13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93DD-378A-0241-96C2-C4A0CE1D3F3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C87-8DA2-8347-9481-405CCC13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93DD-378A-0241-96C2-C4A0CE1D3F3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C87-8DA2-8347-9481-405CCC13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6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93DD-378A-0241-96C2-C4A0CE1D3F3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C87-8DA2-8347-9481-405CCC13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6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93DD-378A-0241-96C2-C4A0CE1D3F3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C87-8DA2-8347-9481-405CCC13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93DD-378A-0241-96C2-C4A0CE1D3F3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C87-8DA2-8347-9481-405CCC13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2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93DD-378A-0241-96C2-C4A0CE1D3F3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C87-8DA2-8347-9481-405CCC13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93DD-378A-0241-96C2-C4A0CE1D3F3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C87-8DA2-8347-9481-405CCC13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93DD-378A-0241-96C2-C4A0CE1D3F3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3BC87-8DA2-8347-9481-405CCC13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3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2994"/>
            <a:ext cx="7772400" cy="1470025"/>
          </a:xfrm>
        </p:spPr>
        <p:txBody>
          <a:bodyPr/>
          <a:lstStyle/>
          <a:p>
            <a:r>
              <a:rPr lang="en-US" dirty="0" smtClean="0"/>
              <a:t>Section 106, </a:t>
            </a:r>
            <a:r>
              <a:rPr lang="en-US" dirty="0" smtClean="0"/>
              <a:t>Kevin Klues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Pre-midterm1-quizzes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9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954" y="1365498"/>
            <a:ext cx="8446941" cy="5101972"/>
          </a:xfrm>
        </p:spPr>
        <p:txBody>
          <a:bodyPr>
            <a:noAutofit/>
          </a:bodyPr>
          <a:lstStyle/>
          <a:p>
            <a:r>
              <a:rPr lang="en-US" sz="1900" dirty="0" smtClean="0"/>
              <a:t>(True/</a:t>
            </a:r>
            <a:r>
              <a:rPr lang="en-US" sz="1900" dirty="0"/>
              <a:t>False) Each thread owns its own stack and </a:t>
            </a:r>
            <a:r>
              <a:rPr lang="en-US" sz="1900" dirty="0" smtClean="0"/>
              <a:t>heap.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</a:rPr>
              <a:t>False, each owns its own stack, but there’s a shared heap	</a:t>
            </a:r>
            <a:endParaRPr lang="en-US" sz="1900" dirty="0" smtClean="0"/>
          </a:p>
          <a:p>
            <a:r>
              <a:rPr lang="en-US" sz="1900" dirty="0" smtClean="0"/>
              <a:t>(True/</a:t>
            </a:r>
            <a:r>
              <a:rPr lang="en-US" sz="1900" dirty="0"/>
              <a:t>False) Hardware provides better (higher-level) primitives than atomic load and store for constructing synchronization </a:t>
            </a:r>
            <a:r>
              <a:rPr lang="en-US" sz="1900" dirty="0" smtClean="0"/>
              <a:t>tools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</a:rPr>
              <a:t>True – we were going for the ability to disable/enable interrupts as well as </a:t>
            </a:r>
            <a:r>
              <a:rPr lang="en-US" sz="1900" dirty="0" err="1" smtClean="0">
                <a:solidFill>
                  <a:srgbClr val="FF0000"/>
                </a:solidFill>
              </a:rPr>
              <a:t>test&amp;set</a:t>
            </a:r>
            <a:r>
              <a:rPr lang="en-US" sz="1900" dirty="0" smtClean="0">
                <a:solidFill>
                  <a:srgbClr val="FF0000"/>
                </a:solidFill>
              </a:rPr>
              <a:t>, though the wording of the question is a bit ambiguous</a:t>
            </a:r>
            <a:endParaRPr lang="en-US" sz="1900" dirty="0" smtClean="0">
              <a:solidFill>
                <a:srgbClr val="FF0000"/>
              </a:solidFill>
            </a:endParaRPr>
          </a:p>
          <a:p>
            <a:r>
              <a:rPr lang="en-US" sz="1900" dirty="0"/>
              <a:t>(True/False) Correct threaded programs don't need </a:t>
            </a:r>
            <a:r>
              <a:rPr lang="en-US" sz="1900" dirty="0" smtClean="0"/>
              <a:t>to work </a:t>
            </a:r>
            <a:r>
              <a:rPr lang="en-US" sz="1900" dirty="0"/>
              <a:t>for all </a:t>
            </a:r>
            <a:r>
              <a:rPr lang="en-US" sz="1900" dirty="0" err="1"/>
              <a:t>interleavings</a:t>
            </a:r>
            <a:r>
              <a:rPr lang="en-US" sz="1900" dirty="0"/>
              <a:t> of thread instruction sequences</a:t>
            </a:r>
            <a:r>
              <a:rPr lang="en-US" sz="1900" dirty="0" smtClean="0"/>
              <a:t>.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</a:rPr>
              <a:t>False, the exact opposite is true….</a:t>
            </a:r>
            <a:endParaRPr lang="en-US" sz="1900" dirty="0" smtClean="0">
              <a:solidFill>
                <a:srgbClr val="FF0000"/>
              </a:solidFill>
            </a:endParaRPr>
          </a:p>
          <a:p>
            <a:r>
              <a:rPr lang="en-US" sz="1900" dirty="0" smtClean="0"/>
              <a:t>(</a:t>
            </a:r>
            <a:r>
              <a:rPr lang="en-US" sz="1900" dirty="0"/>
              <a:t>True/False) Timer interrupts are an example of non-preemptive </a:t>
            </a:r>
            <a:r>
              <a:rPr lang="en-US" sz="1900" dirty="0" smtClean="0"/>
              <a:t>multithreading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</a:rPr>
              <a:t>False, again, this question is strangely worded, but the key point is that preemptive schedulers make use of a timer interrupt and non-preemptive ones don’t</a:t>
            </a:r>
            <a:endParaRPr lang="en-US" sz="1900" dirty="0">
              <a:solidFill>
                <a:srgbClr val="FF0000"/>
              </a:solidFill>
            </a:endParaRPr>
          </a:p>
          <a:p>
            <a:r>
              <a:rPr lang="en-US" sz="1900" dirty="0" smtClean="0"/>
              <a:t>(Short Answer</a:t>
            </a:r>
            <a:r>
              <a:rPr lang="en-US" sz="1900" dirty="0"/>
              <a:t>) What is an operation that either runs to completion or not at all called</a:t>
            </a:r>
            <a:r>
              <a:rPr lang="en-US" sz="1900" dirty="0" smtClean="0"/>
              <a:t>?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</a:rPr>
              <a:t>Atomic Operation</a:t>
            </a:r>
            <a:endParaRPr lang="en-US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5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3500"/>
            <a:ext cx="8229600" cy="617038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100" dirty="0" smtClean="0">
                <a:latin typeface="Calibri"/>
                <a:cs typeface="Calibri"/>
              </a:rPr>
              <a:t>TRUE</a:t>
            </a:r>
            <a:r>
              <a:rPr lang="en-US" sz="2100" dirty="0">
                <a:latin typeface="Calibri"/>
                <a:cs typeface="Calibri"/>
              </a:rPr>
              <a:t>/FALSE: The producer consumer pattern with semaphores (from lecture) can be extended to more than one producer and consumer without any modification</a:t>
            </a:r>
            <a:r>
              <a:rPr lang="en-US" sz="2100" dirty="0" smtClean="0">
                <a:latin typeface="Calibri"/>
                <a:cs typeface="Calibri"/>
              </a:rPr>
              <a:t>.</a:t>
            </a:r>
          </a:p>
          <a:p>
            <a:pPr lvl="1"/>
            <a:r>
              <a:rPr lang="en-US" sz="2100" dirty="0" smtClean="0">
                <a:solidFill>
                  <a:srgbClr val="FF0000"/>
                </a:solidFill>
                <a:latin typeface="Calibri"/>
                <a:cs typeface="Calibri"/>
              </a:rPr>
              <a:t>True.  The pattern discussed is very general in this sense</a:t>
            </a:r>
            <a:endParaRPr lang="en-US" sz="21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100" dirty="0">
                <a:latin typeface="Calibri"/>
                <a:cs typeface="Calibri"/>
              </a:rPr>
              <a:t>TRUE/FALSE: A condition variable is a queue of threads waiting just outside of a critical section for a certain resource</a:t>
            </a:r>
            <a:r>
              <a:rPr lang="en-US" sz="2100" dirty="0" smtClean="0">
                <a:latin typeface="Calibri"/>
                <a:cs typeface="Calibri"/>
              </a:rPr>
              <a:t>.</a:t>
            </a:r>
          </a:p>
          <a:p>
            <a:pPr lvl="1"/>
            <a:r>
              <a:rPr lang="en-US" sz="2100" dirty="0" smtClean="0">
                <a:solidFill>
                  <a:srgbClr val="FF0000"/>
                </a:solidFill>
                <a:latin typeface="Calibri"/>
                <a:cs typeface="Calibri"/>
              </a:rPr>
              <a:t>False.  The wording of this is weird, but the description actually refers to a semaphore, not a condition variable.</a:t>
            </a:r>
            <a:endParaRPr lang="en-US" sz="21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100" dirty="0" smtClean="0">
                <a:latin typeface="Calibri"/>
                <a:cs typeface="Calibri"/>
              </a:rPr>
              <a:t>SHORT </a:t>
            </a:r>
            <a:r>
              <a:rPr lang="en-US" sz="2100" dirty="0">
                <a:latin typeface="Calibri"/>
                <a:cs typeface="Calibri"/>
              </a:rPr>
              <a:t>ANSWER: Condition variables have three main operations: wait(), signal(), and </a:t>
            </a:r>
            <a:r>
              <a:rPr lang="en-US" sz="2100" dirty="0" smtClean="0">
                <a:solidFill>
                  <a:srgbClr val="FF0000"/>
                </a:solidFill>
                <a:latin typeface="Calibri"/>
                <a:cs typeface="Calibri"/>
              </a:rPr>
              <a:t>___broadcast()___</a:t>
            </a:r>
            <a:r>
              <a:rPr lang="en-US" sz="2100" dirty="0">
                <a:latin typeface="Calibri"/>
                <a:cs typeface="Calibri"/>
              </a:rPr>
              <a:t>? </a:t>
            </a:r>
            <a:endParaRPr lang="en-US" sz="21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1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100" dirty="0" smtClean="0">
                <a:latin typeface="Calibri"/>
                <a:cs typeface="Calibri"/>
              </a:rPr>
              <a:t>For </a:t>
            </a:r>
            <a:r>
              <a:rPr lang="en-US" sz="2100" dirty="0">
                <a:latin typeface="Calibri"/>
                <a:cs typeface="Calibri"/>
              </a:rPr>
              <a:t>the following two questions, choose either MESA or HOARE</a:t>
            </a:r>
            <a:r>
              <a:rPr lang="en-US" sz="2100" dirty="0" smtClean="0">
                <a:latin typeface="Calibri"/>
                <a:cs typeface="Calibri"/>
              </a:rPr>
              <a:t>.</a:t>
            </a:r>
            <a:endParaRPr lang="en-US" sz="2100" dirty="0">
              <a:latin typeface="Calibri"/>
              <a:cs typeface="Calibri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100" dirty="0" smtClean="0">
                <a:latin typeface="Calibri"/>
                <a:cs typeface="Calibri"/>
              </a:rPr>
              <a:t>This </a:t>
            </a:r>
            <a:r>
              <a:rPr lang="en-US" sz="2100" dirty="0">
                <a:latin typeface="Calibri"/>
                <a:cs typeface="Calibri"/>
              </a:rPr>
              <a:t>type of monitor gives up the lock and puts the waiter on the ready queue. The waiter then checks the condition again upon waking</a:t>
            </a:r>
            <a:r>
              <a:rPr lang="en-US" sz="2100" dirty="0" smtClean="0">
                <a:latin typeface="Calibri"/>
                <a:cs typeface="Calibri"/>
              </a:rPr>
              <a:t>.</a:t>
            </a:r>
          </a:p>
          <a:p>
            <a:pPr marL="914400" lvl="1" indent="-514350"/>
            <a:r>
              <a:rPr lang="en-US" sz="2100" dirty="0" smtClean="0">
                <a:solidFill>
                  <a:srgbClr val="FF0000"/>
                </a:solidFill>
                <a:latin typeface="Calibri"/>
                <a:cs typeface="Calibri"/>
              </a:rPr>
              <a:t>Mesa</a:t>
            </a:r>
            <a:endParaRPr lang="en-US" sz="21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100" dirty="0" smtClean="0">
                <a:latin typeface="Calibri"/>
                <a:cs typeface="Calibri"/>
              </a:rPr>
              <a:t>This </a:t>
            </a:r>
            <a:r>
              <a:rPr lang="en-US" sz="2100" dirty="0">
                <a:latin typeface="Calibri"/>
                <a:cs typeface="Calibri"/>
              </a:rPr>
              <a:t>type of monitor gives up the lock and CPU directly to the waiter</a:t>
            </a:r>
            <a:r>
              <a:rPr lang="en-US" sz="2100" dirty="0" smtClean="0">
                <a:latin typeface="Calibri"/>
                <a:cs typeface="Calibri"/>
              </a:rPr>
              <a:t>.</a:t>
            </a:r>
          </a:p>
          <a:p>
            <a:pPr marL="914400" lvl="1" indent="-514350"/>
            <a:r>
              <a:rPr lang="en-US" sz="2100" dirty="0" smtClean="0">
                <a:solidFill>
                  <a:srgbClr val="FF0000"/>
                </a:solidFill>
                <a:latin typeface="Calibri"/>
                <a:cs typeface="Calibri"/>
              </a:rPr>
              <a:t>Hoare</a:t>
            </a:r>
            <a:endParaRPr lang="en-US" sz="21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90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80"/>
          <p:cNvSpPr txBox="1">
            <a:spLocks/>
          </p:cNvSpPr>
          <p:nvPr/>
        </p:nvSpPr>
        <p:spPr>
          <a:xfrm>
            <a:off x="457200" y="446850"/>
            <a:ext cx="8389360" cy="612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596900" indent="-457200">
              <a:spcBef>
                <a:spcPts val="6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900" dirty="0" smtClean="0">
                <a:solidFill>
                  <a:schemeClr val="dk1"/>
                </a:solidFill>
                <a:latin typeface="Calibri"/>
                <a:cs typeface="Calibri"/>
              </a:rPr>
              <a:t>Name the conditions causing deadlock, given definitions</a:t>
            </a:r>
            <a:r>
              <a:rPr lang="en-US" sz="1900" dirty="0" smtClean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n" sz="1900" dirty="0" smtClean="0">
                <a:solidFill>
                  <a:schemeClr val="dk1"/>
                </a:solidFill>
                <a:latin typeface="Calibri"/>
                <a:cs typeface="Calibri"/>
              </a:rPr>
              <a:t>(0.5 points each):</a:t>
            </a:r>
          </a:p>
          <a:p>
            <a:pPr marL="914400" lvl="1" indent="-3175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1900" dirty="0" smtClean="0">
                <a:solidFill>
                  <a:schemeClr val="dk1"/>
                </a:solidFill>
                <a:latin typeface="Calibri"/>
                <a:cs typeface="Calibri"/>
              </a:rPr>
              <a:t>thread holding at least one resource waits to acquire other resources held by other </a:t>
            </a:r>
            <a:r>
              <a:rPr lang="en" sz="1900" dirty="0" smtClean="0">
                <a:solidFill>
                  <a:schemeClr val="dk1"/>
                </a:solidFill>
                <a:latin typeface="Calibri"/>
                <a:cs typeface="Calibri"/>
              </a:rPr>
              <a:t>thread</a:t>
            </a:r>
            <a:r>
              <a:rPr lang="en-US" sz="1900" dirty="0" smtClean="0">
                <a:solidFill>
                  <a:schemeClr val="dk1"/>
                </a:solidFill>
                <a:latin typeface="Calibri"/>
                <a:cs typeface="Calibri"/>
              </a:rPr>
              <a:t> - </a:t>
            </a: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Hold and Wait</a:t>
            </a: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914400" lvl="1" indent="-317500">
              <a:spcBef>
                <a:spcPts val="480"/>
              </a:spcBef>
              <a:buSzPct val="100000"/>
              <a:buFont typeface="Arial"/>
              <a:buAutoNum type="alphaLcPeriod"/>
            </a:pPr>
            <a:r>
              <a:rPr lang="en" sz="1900" dirty="0" smtClean="0">
                <a:latin typeface="Calibri"/>
                <a:cs typeface="Calibri"/>
              </a:rPr>
              <a:t>only one thread at a time can use a </a:t>
            </a:r>
            <a:r>
              <a:rPr lang="en" sz="1900" dirty="0" smtClean="0">
                <a:latin typeface="Calibri"/>
                <a:cs typeface="Calibri"/>
              </a:rPr>
              <a:t>resource</a:t>
            </a:r>
            <a:r>
              <a:rPr lang="en-US" sz="1900" dirty="0">
                <a:latin typeface="Calibri"/>
                <a:cs typeface="Calibri"/>
              </a:rPr>
              <a:t> </a:t>
            </a:r>
            <a:r>
              <a:rPr lang="en-US" sz="1900" dirty="0" smtClean="0">
                <a:latin typeface="Calibri"/>
                <a:cs typeface="Calibri"/>
              </a:rPr>
              <a:t>- </a:t>
            </a: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Mutual Exclusion</a:t>
            </a: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914400" lvl="1" indent="-3175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1900" dirty="0" smtClean="0">
                <a:solidFill>
                  <a:schemeClr val="dk1"/>
                </a:solidFill>
                <a:latin typeface="Calibri"/>
                <a:cs typeface="Calibri"/>
              </a:rPr>
              <a:t>resource only released voluntarily by the thread holding it after done using the resource </a:t>
            </a:r>
            <a:r>
              <a:rPr lang="en-US" sz="1900" dirty="0" smtClean="0">
                <a:solidFill>
                  <a:schemeClr val="dk1"/>
                </a:solidFill>
                <a:latin typeface="Calibri"/>
                <a:cs typeface="Calibri"/>
              </a:rPr>
              <a:t>- </a:t>
            </a: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No Preemption</a:t>
            </a: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914400" lvl="1" indent="-317500">
              <a:spcBef>
                <a:spcPts val="480"/>
              </a:spcBef>
              <a:buSzPct val="100000"/>
              <a:buFont typeface="Arial"/>
              <a:buAutoNum type="alphaLcPeriod"/>
            </a:pPr>
            <a:r>
              <a:rPr lang="en" sz="1900" dirty="0" smtClean="0">
                <a:latin typeface="Calibri"/>
                <a:cs typeface="Calibri"/>
              </a:rPr>
              <a:t>chain of n threads T(i); T(i) depends on T(i+1); T(n) depends on </a:t>
            </a:r>
            <a:r>
              <a:rPr lang="en" sz="1900" dirty="0" smtClean="0">
                <a:latin typeface="Calibri"/>
                <a:cs typeface="Calibri"/>
              </a:rPr>
              <a:t>T(0)</a:t>
            </a:r>
            <a:r>
              <a:rPr lang="en-US" sz="1900" dirty="0">
                <a:latin typeface="Calibri"/>
                <a:cs typeface="Calibri"/>
              </a:rPr>
              <a:t> </a:t>
            </a:r>
            <a:r>
              <a:rPr lang="en-US" sz="1900" dirty="0" smtClean="0">
                <a:latin typeface="Calibri"/>
                <a:cs typeface="Calibri"/>
              </a:rPr>
              <a:t>                     - </a:t>
            </a: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Circular Waiting</a:t>
            </a:r>
            <a:endParaRPr lang="en-US"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 lvl="1">
              <a:spcBef>
                <a:spcPts val="480"/>
              </a:spcBef>
              <a:buSzPct val="100000"/>
            </a:pPr>
            <a:endParaRPr lang="en-US" sz="1900" dirty="0" smtClean="0">
              <a:latin typeface="Calibri"/>
              <a:cs typeface="Calibri"/>
            </a:endParaRPr>
          </a:p>
          <a:p>
            <a:pPr marL="139700">
              <a:spcBef>
                <a:spcPts val="480"/>
              </a:spcBef>
              <a:buSzPct val="100000"/>
            </a:pPr>
            <a:r>
              <a:rPr lang="en-US" sz="1900" dirty="0" smtClean="0">
                <a:latin typeface="Calibri"/>
                <a:cs typeface="Calibri"/>
              </a:rPr>
              <a:t>(True/False)</a:t>
            </a:r>
          </a:p>
          <a:p>
            <a:pPr marL="596900" indent="-457200">
              <a:spcBef>
                <a:spcPts val="480"/>
              </a:spcBef>
              <a:buSzPct val="100000"/>
              <a:buFont typeface="+mj-lt"/>
              <a:buAutoNum type="arabicPeriod" startAt="2"/>
            </a:pPr>
            <a:r>
              <a:rPr lang="en" sz="1900" dirty="0" smtClean="0">
                <a:latin typeface="Calibri"/>
                <a:cs typeface="Calibri"/>
              </a:rPr>
              <a:t>Starvation implies </a:t>
            </a:r>
            <a:r>
              <a:rPr lang="en" sz="1900" dirty="0" smtClean="0">
                <a:latin typeface="Calibri"/>
                <a:cs typeface="Calibri"/>
              </a:rPr>
              <a:t>deadlock</a:t>
            </a:r>
            <a:endParaRPr lang="en-US" sz="1900" dirty="0" smtClean="0">
              <a:latin typeface="Calibri"/>
              <a:cs typeface="Calibri"/>
            </a:endParaRPr>
          </a:p>
          <a:p>
            <a:pPr marL="1054100" lvl="1" indent="-457200">
              <a:spcBef>
                <a:spcPts val="480"/>
              </a:spcBef>
              <a:buSzPct val="100000"/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False</a:t>
            </a: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 indent="-457200">
              <a:spcBef>
                <a:spcPts val="480"/>
              </a:spcBef>
              <a:buSzPct val="100000"/>
              <a:buFont typeface="+mj-lt"/>
              <a:buAutoNum type="arabicPeriod" startAt="2"/>
            </a:pPr>
            <a:r>
              <a:rPr lang="en" sz="1900" dirty="0" smtClean="0">
                <a:latin typeface="Calibri"/>
                <a:cs typeface="Calibri"/>
              </a:rPr>
              <a:t>Deadlock implies starvation (that a thread waits indefinitely</a:t>
            </a:r>
            <a:r>
              <a:rPr lang="en" sz="1900" dirty="0" smtClean="0">
                <a:latin typeface="Calibri"/>
                <a:cs typeface="Calibri"/>
              </a:rPr>
              <a:t>)</a:t>
            </a:r>
            <a:endParaRPr lang="en-US" sz="1900" dirty="0" smtClean="0">
              <a:latin typeface="Calibri"/>
              <a:cs typeface="Calibri"/>
            </a:endParaRPr>
          </a:p>
          <a:p>
            <a:pPr marL="1054100" lvl="1" indent="-457200">
              <a:spcBef>
                <a:spcPts val="480"/>
              </a:spcBef>
              <a:buSzPct val="100000"/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 indent="-457200">
              <a:spcBef>
                <a:spcPts val="480"/>
              </a:spcBef>
              <a:buSzPct val="100000"/>
              <a:buFont typeface="+mj-lt"/>
              <a:buAutoNum type="arabicPeriod" startAt="2"/>
            </a:pPr>
            <a:r>
              <a:rPr lang="en" sz="1900" dirty="0" smtClean="0">
                <a:solidFill>
                  <a:schemeClr val="dk1"/>
                </a:solidFill>
                <a:latin typeface="Calibri"/>
                <a:cs typeface="Calibri"/>
              </a:rPr>
              <a:t>To find general deadlocks, it is enough to look for loops in the resource allocation graph</a:t>
            </a:r>
            <a:r>
              <a:rPr lang="en" sz="1900" dirty="0" smtClean="0">
                <a:solidFill>
                  <a:schemeClr val="dk1"/>
                </a:solidFill>
                <a:latin typeface="Calibri"/>
                <a:cs typeface="Calibri"/>
              </a:rPr>
              <a:t>.</a:t>
            </a:r>
            <a:endParaRPr lang="en-US" sz="1900" dirty="0" smtClean="0">
              <a:solidFill>
                <a:schemeClr val="dk1"/>
              </a:solidFill>
              <a:latin typeface="Calibri"/>
              <a:cs typeface="Calibri"/>
            </a:endParaRPr>
          </a:p>
          <a:p>
            <a:pPr marL="1054100" lvl="1" indent="-457200">
              <a:spcBef>
                <a:spcPts val="480"/>
              </a:spcBef>
              <a:buSzPct val="100000"/>
              <a:buFont typeface="Arial"/>
              <a:buChar char="•"/>
            </a:pPr>
            <a:r>
              <a:rPr lang="en-US" sz="1900" dirty="0">
                <a:solidFill>
                  <a:srgbClr val="FF0000"/>
                </a:solidFill>
                <a:latin typeface="Calibri"/>
                <a:cs typeface="Calibri"/>
              </a:rPr>
              <a:t>False, if there are multiple instances of a resource you need to run a more sophisticated deadlock detection algorithm</a:t>
            </a:r>
            <a:endParaRPr lang="en"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054100" lvl="1" indent="-457200">
              <a:spcBef>
                <a:spcPts val="480"/>
              </a:spcBef>
              <a:buSzPct val="100000"/>
              <a:buFont typeface="Arial"/>
              <a:buChar char="•"/>
            </a:pPr>
            <a:endParaRPr lang="en" sz="19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99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903" y="211748"/>
            <a:ext cx="8776786" cy="652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 smtClean="0">
                <a:solidFill>
                  <a:schemeClr val="tx1"/>
                </a:solidFill>
                <a:latin typeface="Calibri"/>
                <a:cs typeface="Calibri"/>
              </a:rPr>
              <a:t>Short Answer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>
                <a:latin typeface="Calibri"/>
                <a:cs typeface="Calibri"/>
              </a:rPr>
              <a:t>Name </a:t>
            </a:r>
            <a:r>
              <a:rPr lang="en-US" sz="1900" dirty="0">
                <a:latin typeface="Calibri"/>
                <a:cs typeface="Calibri"/>
              </a:rPr>
              <a:t>the 4 types of cache misses discussed in class, given their </a:t>
            </a:r>
            <a:r>
              <a:rPr lang="en-US" sz="1900" dirty="0" smtClean="0">
                <a:latin typeface="Calibri"/>
                <a:cs typeface="Calibri"/>
              </a:rPr>
              <a:t>causes (hint: they all begin with C): </a:t>
            </a:r>
            <a:r>
              <a:rPr lang="en-US" sz="1900" dirty="0">
                <a:latin typeface="Calibri"/>
                <a:cs typeface="Calibri"/>
              </a:rPr>
              <a:t>[0.5 </a:t>
            </a:r>
            <a:r>
              <a:rPr lang="en-US" sz="1900" dirty="0" smtClean="0">
                <a:latin typeface="Calibri"/>
                <a:cs typeface="Calibri"/>
              </a:rPr>
              <a:t>each]</a:t>
            </a:r>
          </a:p>
          <a:p>
            <a:pPr marL="457200" lvl="5" indent="-457200">
              <a:buFont typeface="+mj-lt"/>
              <a:buAutoNum type="alphaLcParenR"/>
            </a:pPr>
            <a:r>
              <a:rPr lang="en-US" sz="1900" dirty="0" smtClean="0">
                <a:latin typeface="Calibri"/>
                <a:cs typeface="Calibri"/>
              </a:rPr>
              <a:t>Program initialization, etc. (nothing you can do about them) </a:t>
            </a:r>
            <a:endParaRPr lang="en-US" sz="1900" dirty="0" smtClean="0">
              <a:latin typeface="Calibri"/>
              <a:cs typeface="Calibri"/>
            </a:endParaRPr>
          </a:p>
          <a:p>
            <a:pPr marL="914400" lvl="6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Compulsory</a:t>
            </a:r>
            <a:endParaRPr lang="en-US"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57200" lvl="5" indent="-457200">
              <a:buFont typeface="+mj-lt"/>
              <a:buAutoNum type="alphaLcParenR"/>
            </a:pPr>
            <a:r>
              <a:rPr lang="en-US" sz="1900" dirty="0" smtClean="0">
                <a:latin typeface="Calibri"/>
                <a:cs typeface="Calibri"/>
              </a:rPr>
              <a:t>Two addresses map to the same cache </a:t>
            </a:r>
            <a:r>
              <a:rPr lang="en-US" sz="1900" dirty="0" smtClean="0">
                <a:latin typeface="Calibri"/>
                <a:cs typeface="Calibri"/>
              </a:rPr>
              <a:t>line</a:t>
            </a:r>
          </a:p>
          <a:p>
            <a:pPr marL="914400" lvl="6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Conflict</a:t>
            </a: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457200" lvl="5" indent="-457200">
              <a:buFont typeface="+mj-lt"/>
              <a:buAutoNum type="alphaLcParenR"/>
            </a:pPr>
            <a:r>
              <a:rPr lang="en-US" sz="1900" dirty="0" smtClean="0">
                <a:solidFill>
                  <a:schemeClr val="tx1"/>
                </a:solidFill>
                <a:latin typeface="Calibri"/>
                <a:cs typeface="Calibri"/>
              </a:rPr>
              <a:t>The </a:t>
            </a:r>
            <a:r>
              <a:rPr lang="en-US" sz="1900" dirty="0">
                <a:solidFill>
                  <a:schemeClr val="tx1"/>
                </a:solidFill>
                <a:latin typeface="Calibri"/>
                <a:cs typeface="Calibri"/>
              </a:rPr>
              <a:t>cache size is too </a:t>
            </a:r>
            <a:r>
              <a:rPr lang="en-US" sz="1900" dirty="0" smtClean="0">
                <a:solidFill>
                  <a:schemeClr val="tx1"/>
                </a:solidFill>
                <a:latin typeface="Calibri"/>
                <a:cs typeface="Calibri"/>
              </a:rPr>
              <a:t>small</a:t>
            </a:r>
          </a:p>
          <a:p>
            <a:pPr marL="914400" lvl="6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Capacity</a:t>
            </a: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457200" lvl="5" indent="-457200">
              <a:buFont typeface="+mj-lt"/>
              <a:buAutoNum type="alphaLcParenR"/>
            </a:pPr>
            <a:r>
              <a:rPr lang="en-US" sz="1900" dirty="0" smtClean="0">
                <a:solidFill>
                  <a:schemeClr val="tx1"/>
                </a:solidFill>
                <a:latin typeface="Calibri"/>
                <a:cs typeface="Calibri"/>
              </a:rPr>
              <a:t>External </a:t>
            </a:r>
            <a:r>
              <a:rPr lang="en-US" sz="1900" dirty="0">
                <a:solidFill>
                  <a:schemeClr val="tx1"/>
                </a:solidFill>
                <a:latin typeface="Calibri"/>
                <a:cs typeface="Calibri"/>
              </a:rPr>
              <a:t>processor or I/O interference </a:t>
            </a:r>
            <a:endParaRPr lang="en-US" sz="19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marL="914400" lvl="6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Coherence</a:t>
            </a:r>
            <a:endParaRPr lang="en-US"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19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1900" dirty="0" smtClean="0">
                <a:latin typeface="Calibri"/>
                <a:cs typeface="Calibri"/>
              </a:rPr>
              <a:t>Name one of the two types of locality discussed in lecture that can benefit from some type of caching</a:t>
            </a:r>
            <a:r>
              <a:rPr lang="en-US" sz="1900" dirty="0" smtClean="0">
                <a:latin typeface="Calibri"/>
                <a:cs typeface="Calibri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Spatial or Temporal</a:t>
            </a: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1900" b="1" dirty="0">
                <a:solidFill>
                  <a:schemeClr val="tx1"/>
                </a:solidFill>
                <a:latin typeface="Calibri"/>
                <a:cs typeface="Calibri"/>
              </a:rPr>
              <a:t>True/</a:t>
            </a:r>
            <a:r>
              <a:rPr lang="en-US" sz="1900" b="1" dirty="0" smtClean="0">
                <a:solidFill>
                  <a:schemeClr val="tx1"/>
                </a:solidFill>
                <a:latin typeface="Calibri"/>
                <a:cs typeface="Calibri"/>
              </a:rPr>
              <a:t>False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900" dirty="0" smtClean="0">
                <a:latin typeface="Calibri"/>
                <a:cs typeface="Calibri"/>
              </a:rPr>
              <a:t>TLB </a:t>
            </a:r>
            <a:r>
              <a:rPr lang="en-US" sz="1900" dirty="0">
                <a:latin typeface="Calibri"/>
                <a:cs typeface="Calibri"/>
              </a:rPr>
              <a:t>lookups can be performed in parallel with data cache </a:t>
            </a:r>
            <a:r>
              <a:rPr lang="en-US" sz="1900" dirty="0" smtClean="0">
                <a:latin typeface="Calibri"/>
                <a:cs typeface="Calibri"/>
              </a:rPr>
              <a:t>lookups</a:t>
            </a:r>
          </a:p>
          <a:p>
            <a:pPr marL="914400" lvl="1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endParaRPr lang="en-US"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1900" dirty="0">
                <a:latin typeface="Calibri"/>
                <a:cs typeface="Calibri"/>
              </a:rPr>
              <a:t>The size of an inverted page table is proportional to the number of pages in virtual </a:t>
            </a:r>
            <a:r>
              <a:rPr lang="en-US" sz="1900" dirty="0" smtClean="0">
                <a:latin typeface="Calibri"/>
                <a:cs typeface="Calibri"/>
              </a:rPr>
              <a:t>memory</a:t>
            </a:r>
          </a:p>
          <a:p>
            <a:pPr marL="914400" lvl="1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False, its proportional to the number of </a:t>
            </a:r>
            <a:r>
              <a:rPr lang="en-US" sz="1900" i="1" dirty="0" smtClean="0">
                <a:solidFill>
                  <a:srgbClr val="FF0000"/>
                </a:solidFill>
                <a:latin typeface="Calibri"/>
                <a:cs typeface="Calibri"/>
              </a:rPr>
              <a:t>physical</a:t>
            </a: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 pages</a:t>
            </a:r>
            <a:endParaRPr lang="en-US" sz="19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55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499</Words>
  <Application>Microsoft Macintosh PowerPoint</Application>
  <PresentationFormat>On-screen Show (4:3)</PresentationFormat>
  <Paragraphs>63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Section 106, Kevin Klues Pre-midterm1-quizzes</vt:lpstr>
      <vt:lpstr>Quiz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Klues</dc:creator>
  <cp:lastModifiedBy>Kevin Klues</cp:lastModifiedBy>
  <cp:revision>9</cp:revision>
  <dcterms:created xsi:type="dcterms:W3CDTF">2013-10-16T23:08:59Z</dcterms:created>
  <dcterms:modified xsi:type="dcterms:W3CDTF">2013-10-16T23:41:55Z</dcterms:modified>
</cp:coreProperties>
</file>