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  <p:sldId id="282" r:id="rId28"/>
    <p:sldId id="280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6255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300" b="0" i="0" u="none" strike="noStrike" cap="none" baseline="0">
                <a:latin typeface="Gulim"/>
                <a:ea typeface="Gulim"/>
                <a:cs typeface="Gulim"/>
                <a:sym typeface="Gulim"/>
              </a:rPr>
              <a:t>Emergency crash of operating system called “</a:t>
            </a:r>
            <a:r>
              <a:rPr lang="en-US" sz="1300" b="0" i="0" u="none" strike="noStrike" cap="none" baseline="0">
                <a:latin typeface="Courier New"/>
                <a:ea typeface="Courier New"/>
                <a:cs typeface="Courier New"/>
                <a:sym typeface="Courier New"/>
              </a:rPr>
              <a:t>panic()</a:t>
            </a:r>
            <a:r>
              <a:rPr lang="en-US" sz="1300" b="0" i="0" u="none" strike="noStrike" cap="none" baseline="0">
                <a:latin typeface="Gulim"/>
                <a:ea typeface="Gulim"/>
                <a:cs typeface="Gulim"/>
                <a:sym typeface="Gulim"/>
              </a:rPr>
              <a:t>”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6EAFC-3483-4945-AACC-0FD26E5D4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1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Req doc: What is the purpose? Who will use it? How will they use it and why? What should be the inputs and outputs, in what formats?</a:t>
            </a:r>
          </a:p>
          <a:p>
            <a:endParaRPr lang="en-US" sz="1800" b="0" i="0" u="none" strike="noStrike" cap="none" baseline="0"/>
          </a:p>
          <a:p>
            <a:pPr>
              <a:buNone/>
            </a:pPr>
            <a:r>
              <a:rPr lang="en-US" sz="1800" b="0" i="0" u="none" strike="noStrike" cap="none" baseline="0"/>
              <a:t>Design Document:</a:t>
            </a:r>
          </a:p>
          <a:p>
            <a:pPr>
              <a:buNone/>
            </a:pPr>
            <a:r>
              <a:rPr lang="en-US" sz="1800" b="0" i="0" u="none" strike="noStrike" cap="none" baseline="0"/>
              <a:t>State the purpose of your project/sub-system, use cases</a:t>
            </a:r>
          </a:p>
          <a:p>
            <a:pPr>
              <a:buNone/>
            </a:pPr>
            <a:r>
              <a:rPr lang="en-US" sz="1800" b="0" i="0" u="none" strike="noStrike" cap="none" baseline="0"/>
              <a:t>Define the high level entities in your design (system architecture)</a:t>
            </a:r>
          </a:p>
          <a:p>
            <a:pPr>
              <a:buNone/>
            </a:pPr>
            <a:r>
              <a:rPr lang="en-US" sz="1800" b="0" i="0" u="none" strike="noStrike" cap="none" baseline="0"/>
              <a:t>For each entity, define the low level design</a:t>
            </a:r>
          </a:p>
          <a:p>
            <a:pPr>
              <a:buNone/>
            </a:pPr>
            <a:r>
              <a:rPr lang="en-US" sz="1800" b="0" i="0" u="none" strike="noStrike" cap="none" baseline="0"/>
              <a:t>-- Usage, Configuration, Model and Interaction</a:t>
            </a:r>
          </a:p>
          <a:p>
            <a:pPr>
              <a:buNone/>
            </a:pPr>
            <a:r>
              <a:rPr lang="en-US" sz="1800" b="0" i="0" u="none" strike="noStrike" cap="none" baseline="0"/>
              <a:t>Benefits, assumptions, risks/issues</a:t>
            </a:r>
          </a:p>
          <a:p>
            <a:endParaRPr lang="en-US" sz="1800" b="0" i="0" u="none" strike="noStrike" cap="none" baseline="0"/>
          </a:p>
          <a:p>
            <a:pPr>
              <a:buNone/>
            </a:pPr>
            <a:r>
              <a:rPr lang="en-US" sz="1800" b="0" i="0" u="none" strike="noStrike" cap="none" baseline="0"/>
              <a:t>Testing: Unit Testing on a per component level, regression testing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3568" y="548679"/>
            <a:ext cx="7772400" cy="58326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162</a:t>
            </a:r>
            <a:b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Section</a:t>
            </a:r>
            <a:b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</a:t>
            </a:r>
            <a:b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(9/16 – 9/20)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593293" y="25400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Reviews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reviews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a time (outside of Section) with your Section TA to meet and discuss your design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member must attend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test that every member understands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responsible for testing your code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provide access to a simple autograder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project is graded against a much more extensive autograder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1: Thread Programming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found in the course website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heading “Projects and Nachos”</a:t>
            </a:r>
          </a:p>
          <a:p>
            <a:endParaRPr lang="en-US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Nachos has an incomplete thread system. Your job is to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it, and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solve several synchronization problems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for the Projects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provided SVN and Private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 for every group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whichever you prefer</a:t>
            </a:r>
          </a:p>
          <a:p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Access:</a:t>
            </a: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dirty="0" err="1" smtClean="0"/>
              <a:t>isvn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.eecs.berkeley.edu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/cs162/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groupXX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/Berkeley-CS162/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groupXX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Questions?</a:t>
            </a:r>
          </a:p>
        </p:txBody>
      </p:sp>
      <p:sp>
        <p:nvSpPr>
          <p:cNvPr id="156" name="Shape 156"/>
          <p:cNvSpPr/>
          <p:nvPr/>
        </p:nvSpPr>
        <p:spPr>
          <a:xfrm>
            <a:off x="1259632" y="2492896"/>
            <a:ext cx="3238500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7" name="Shape 157"/>
          <p:cNvSpPr/>
          <p:nvPr/>
        </p:nvSpPr>
        <p:spPr>
          <a:xfrm>
            <a:off x="4523883" y="2460000"/>
            <a:ext cx="3295650" cy="3295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954" y="1365498"/>
            <a:ext cx="8446941" cy="4525963"/>
          </a:xfrm>
        </p:spPr>
        <p:txBody>
          <a:bodyPr/>
          <a:lstStyle/>
          <a:p>
            <a:r>
              <a:rPr lang="en-US" sz="2800" dirty="0" smtClean="0"/>
              <a:t>(True/</a:t>
            </a:r>
            <a:r>
              <a:rPr lang="en-US" sz="2800" dirty="0"/>
              <a:t>False) Each thread owns its own stack and heap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(True/</a:t>
            </a:r>
            <a:r>
              <a:rPr lang="en-US" sz="2800" dirty="0"/>
              <a:t>False) Hardware provides better (higher-level) primitives than atomic load and store for constructing synchronization </a:t>
            </a:r>
            <a:r>
              <a:rPr lang="en-US" sz="2800" dirty="0" smtClean="0"/>
              <a:t>tools</a:t>
            </a:r>
          </a:p>
          <a:p>
            <a:r>
              <a:rPr lang="en-US" sz="2800" dirty="0"/>
              <a:t>(True/False) Correct threaded programs don't need </a:t>
            </a:r>
            <a:r>
              <a:rPr lang="en-US" sz="2800" dirty="0" smtClean="0"/>
              <a:t>to work </a:t>
            </a:r>
            <a:r>
              <a:rPr lang="en-US" sz="2800" dirty="0"/>
              <a:t>for all </a:t>
            </a:r>
            <a:r>
              <a:rPr lang="en-US" sz="2800" dirty="0" err="1"/>
              <a:t>interleavings</a:t>
            </a:r>
            <a:r>
              <a:rPr lang="en-US" sz="2800" dirty="0"/>
              <a:t> of thread instruction sequences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(</a:t>
            </a:r>
            <a:r>
              <a:rPr lang="en-US" sz="2800" dirty="0"/>
              <a:t>True/False) Timer interrupts are an example of non-preemptive </a:t>
            </a:r>
            <a:r>
              <a:rPr lang="en-US" sz="2800" dirty="0" smtClean="0"/>
              <a:t>multithreading</a:t>
            </a:r>
            <a:endParaRPr lang="en-US" sz="2800" dirty="0"/>
          </a:p>
          <a:p>
            <a:r>
              <a:rPr lang="en-US" sz="2800" dirty="0" smtClean="0"/>
              <a:t>(Short Answer</a:t>
            </a:r>
            <a:r>
              <a:rPr lang="en-US" sz="2800" dirty="0"/>
              <a:t>) What is an operation that either runs to completion or not at all called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02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7543" y="28529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Review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5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395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Putting it together: Processes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352800" y="2133600"/>
            <a:ext cx="544513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1066800"/>
            <a:ext cx="1325562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905000" y="1066800"/>
            <a:ext cx="1325562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2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008437" y="1066800"/>
            <a:ext cx="1366836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N</a:t>
            </a:r>
          </a:p>
        </p:txBody>
      </p:sp>
      <p:sp>
        <p:nvSpPr>
          <p:cNvPr id="173" name="Shape 173"/>
          <p:cNvSpPr/>
          <p:nvPr/>
        </p:nvSpPr>
        <p:spPr>
          <a:xfrm>
            <a:off x="2209800" y="3962400"/>
            <a:ext cx="2209799" cy="609599"/>
          </a:xfrm>
          <a:prstGeom prst="rect">
            <a:avLst/>
          </a:prstGeom>
          <a:solidFill>
            <a:srgbClr val="FF817E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667000" y="3962400"/>
            <a:ext cx="1295400" cy="609599"/>
          </a:xfrm>
          <a:prstGeom prst="ellipse">
            <a:avLst/>
          </a:prstGeom>
          <a:solidFill>
            <a:srgbClr val="93B3D7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sched.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419600" y="4038600"/>
            <a:ext cx="5556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</a:p>
        </p:txBody>
      </p:sp>
      <p:sp>
        <p:nvSpPr>
          <p:cNvPr id="176" name="Shape 176"/>
          <p:cNvSpPr/>
          <p:nvPr/>
        </p:nvSpPr>
        <p:spPr>
          <a:xfrm>
            <a:off x="2819400" y="5181600"/>
            <a:ext cx="990599" cy="762000"/>
          </a:xfrm>
          <a:prstGeom prst="rect">
            <a:avLst/>
          </a:prstGeom>
          <a:solidFill>
            <a:srgbClr val="D99593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</a:t>
            </a:r>
          </a:p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 core)</a:t>
            </a:r>
          </a:p>
        </p:txBody>
      </p:sp>
      <p:cxnSp>
        <p:nvCxnSpPr>
          <p:cNvPr id="177" name="Shape 177"/>
          <p:cNvCxnSpPr>
            <a:stCxn id="173" idx="2"/>
            <a:endCxn id="176" idx="0"/>
          </p:cNvCxnSpPr>
          <p:nvPr/>
        </p:nvCxnSpPr>
        <p:spPr>
          <a:xfrm>
            <a:off x="3314699" y="4571999"/>
            <a:ext cx="0" cy="6096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8" name="Shape 178"/>
          <p:cNvCxnSpPr>
            <a:stCxn id="179" idx="2"/>
            <a:endCxn id="174" idx="0"/>
          </p:cNvCxnSpPr>
          <p:nvPr/>
        </p:nvCxnSpPr>
        <p:spPr>
          <a:xfrm flipH="1">
            <a:off x="3314700" y="3428999"/>
            <a:ext cx="1409699" cy="5334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0" name="Shape 180"/>
          <p:cNvCxnSpPr>
            <a:stCxn id="181" idx="2"/>
            <a:endCxn id="174" idx="0"/>
          </p:cNvCxnSpPr>
          <p:nvPr/>
        </p:nvCxnSpPr>
        <p:spPr>
          <a:xfrm>
            <a:off x="2590799" y="3428999"/>
            <a:ext cx="723900" cy="5334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2" name="Shape 182"/>
          <p:cNvCxnSpPr>
            <a:stCxn id="183" idx="2"/>
            <a:endCxn id="174" idx="0"/>
          </p:cNvCxnSpPr>
          <p:nvPr/>
        </p:nvCxnSpPr>
        <p:spPr>
          <a:xfrm>
            <a:off x="990599" y="3428999"/>
            <a:ext cx="2324100" cy="5334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/>
          <p:nvPr/>
        </p:nvSpPr>
        <p:spPr>
          <a:xfrm>
            <a:off x="3657600" y="4724400"/>
            <a:ext cx="1219199" cy="685799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process at a time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4038600" y="1447800"/>
            <a:ext cx="1371599" cy="1981199"/>
            <a:chOff x="4343400" y="1447800"/>
            <a:chExt cx="1371599" cy="1981199"/>
          </a:xfrm>
        </p:grpSpPr>
        <p:sp>
          <p:nvSpPr>
            <p:cNvPr id="179" name="Shape 179"/>
            <p:cNvSpPr/>
            <p:nvPr/>
          </p:nvSpPr>
          <p:spPr>
            <a:xfrm>
              <a:off x="4343400" y="1447800"/>
              <a:ext cx="1371599" cy="1981199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029200" y="2819400"/>
              <a:ext cx="6095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CPU</a:t>
              </a:r>
            </a:p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state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5029200" y="2209800"/>
              <a:ext cx="6095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IO</a:t>
              </a:r>
            </a:p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state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953000" y="1676400"/>
              <a:ext cx="6857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6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Mem.</a:t>
              </a:r>
            </a:p>
          </p:txBody>
        </p:sp>
        <p:grpSp>
          <p:nvGrpSpPr>
            <p:cNvPr id="189" name="Shape 189"/>
            <p:cNvGrpSpPr/>
            <p:nvPr/>
          </p:nvGrpSpPr>
          <p:grpSpPr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7086600" y="1219200"/>
                <a:ext cx="232038" cy="1682750"/>
              </a:xfrm>
              <a:custGeom>
                <a:avLst/>
                <a:gdLst/>
                <a:ahLst/>
                <a:cxnLst/>
                <a:rect l="0" t="0" r="0" b="0"/>
                <a:pathLst>
                  <a:path w="232039" h="1835150" extrusionOk="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92" name="Shape 192"/>
          <p:cNvGrpSpPr/>
          <p:nvPr/>
        </p:nvGrpSpPr>
        <p:grpSpPr>
          <a:xfrm>
            <a:off x="1905000" y="1447800"/>
            <a:ext cx="1371599" cy="1981199"/>
            <a:chOff x="4343400" y="1447800"/>
            <a:chExt cx="1371599" cy="1981199"/>
          </a:xfrm>
        </p:grpSpPr>
        <p:sp>
          <p:nvSpPr>
            <p:cNvPr id="181" name="Shape 181"/>
            <p:cNvSpPr/>
            <p:nvPr/>
          </p:nvSpPr>
          <p:spPr>
            <a:xfrm>
              <a:off x="4343400" y="1447800"/>
              <a:ext cx="1371599" cy="1981199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029200" y="2819400"/>
              <a:ext cx="6095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CPU</a:t>
              </a:r>
            </a:p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state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5029200" y="2209800"/>
              <a:ext cx="6095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IO</a:t>
              </a:r>
            </a:p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state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4953000" y="1676400"/>
              <a:ext cx="6857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6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Mem.</a:t>
              </a:r>
            </a:p>
          </p:txBody>
        </p:sp>
        <p:grpSp>
          <p:nvGrpSpPr>
            <p:cNvPr id="196" name="Shape 196"/>
            <p:cNvGrpSpPr/>
            <p:nvPr/>
          </p:nvGrpSpPr>
          <p:grpSpPr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7086600" y="1219200"/>
                <a:ext cx="232038" cy="1682750"/>
              </a:xfrm>
              <a:custGeom>
                <a:avLst/>
                <a:gdLst/>
                <a:ahLst/>
                <a:cxnLst/>
                <a:rect l="0" t="0" r="0" b="0"/>
                <a:pathLst>
                  <a:path w="232039" h="1835150" extrusionOk="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99" name="Shape 199"/>
          <p:cNvGrpSpPr/>
          <p:nvPr/>
        </p:nvGrpSpPr>
        <p:grpSpPr>
          <a:xfrm>
            <a:off x="304800" y="1447800"/>
            <a:ext cx="1371599" cy="1981199"/>
            <a:chOff x="4343400" y="1447800"/>
            <a:chExt cx="1371599" cy="1981199"/>
          </a:xfrm>
        </p:grpSpPr>
        <p:sp>
          <p:nvSpPr>
            <p:cNvPr id="183" name="Shape 183"/>
            <p:cNvSpPr/>
            <p:nvPr/>
          </p:nvSpPr>
          <p:spPr>
            <a:xfrm>
              <a:off x="4343400" y="1447800"/>
              <a:ext cx="1371599" cy="1981199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029200" y="2819400"/>
              <a:ext cx="6095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CPU</a:t>
              </a:r>
            </a:p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state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5029200" y="2209800"/>
              <a:ext cx="6095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IO</a:t>
              </a:r>
            </a:p>
            <a:p>
              <a:pPr marL="0" marR="0" lvl="0" indent="0" algn="ctr" rtl="0"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state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953000" y="1676400"/>
              <a:ext cx="685799" cy="457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sz="16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Mem.</a:t>
              </a:r>
            </a:p>
          </p:txBody>
        </p:sp>
        <p:grpSp>
          <p:nvGrpSpPr>
            <p:cNvPr id="203" name="Shape 203"/>
            <p:cNvGrpSpPr/>
            <p:nvPr/>
          </p:nvGrpSpPr>
          <p:grpSpPr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7086600" y="1219200"/>
                <a:ext cx="232038" cy="1682750"/>
              </a:xfrm>
              <a:custGeom>
                <a:avLst/>
                <a:gdLst/>
                <a:ahLst/>
                <a:cxnLst/>
                <a:rect l="0" t="0" r="0" b="0"/>
                <a:pathLst>
                  <a:path w="232039" h="1835150" extrusionOk="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5486400" y="13716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overhead: </a:t>
            </a:r>
            <a:r>
              <a:rPr lang="en-US" sz="25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lang="en-US" sz="21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state: </a:t>
            </a:r>
            <a:r>
              <a:rPr lang="en-US" sz="2150" b="1" i="0" u="none" strike="noStrike" cap="none" baseline="0">
                <a:solidFill>
                  <a:srgbClr val="D99593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lang="en-US" sz="21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Memory/IO state: </a:t>
            </a:r>
            <a:r>
              <a:rPr lang="en-US" sz="215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creation: </a:t>
            </a:r>
            <a:r>
              <a:rPr lang="en-US" sz="25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lang="en-US" sz="21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CPU: </a:t>
            </a:r>
            <a:r>
              <a:rPr lang="en-US" sz="2150" b="1" i="0" u="none" strike="noStrike" cap="none" baseline="0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lang="en-US" sz="21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Memory/IO: </a:t>
            </a:r>
            <a:r>
              <a:rPr lang="en-US" sz="2150" b="1" i="0" u="none" strike="noStrike" cap="none" baseline="0">
                <a:solidFill>
                  <a:srgbClr val="2BFF2B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overhead: </a:t>
            </a:r>
            <a:r>
              <a:rPr lang="en-US" sz="25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(involves at least a context switch)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5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395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Putting it together: Threads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04800" y="609600"/>
            <a:ext cx="1325562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1</a:t>
            </a:r>
          </a:p>
        </p:txBody>
      </p:sp>
      <p:sp>
        <p:nvSpPr>
          <p:cNvPr id="213" name="Shape 213"/>
          <p:cNvSpPr/>
          <p:nvPr/>
        </p:nvSpPr>
        <p:spPr>
          <a:xfrm>
            <a:off x="2209800" y="3962400"/>
            <a:ext cx="2209799" cy="609599"/>
          </a:xfrm>
          <a:prstGeom prst="rect">
            <a:avLst/>
          </a:prstGeom>
          <a:solidFill>
            <a:srgbClr val="FF817E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667000" y="3962400"/>
            <a:ext cx="1295400" cy="609599"/>
          </a:xfrm>
          <a:prstGeom prst="ellipse">
            <a:avLst/>
          </a:prstGeom>
          <a:solidFill>
            <a:srgbClr val="93B3D7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419600" y="4038600"/>
            <a:ext cx="5556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</a:t>
            </a:r>
          </a:p>
        </p:txBody>
      </p:sp>
      <p:sp>
        <p:nvSpPr>
          <p:cNvPr id="216" name="Shape 216"/>
          <p:cNvSpPr/>
          <p:nvPr/>
        </p:nvSpPr>
        <p:spPr>
          <a:xfrm>
            <a:off x="2819400" y="5181600"/>
            <a:ext cx="990599" cy="762000"/>
          </a:xfrm>
          <a:prstGeom prst="rect">
            <a:avLst/>
          </a:prstGeom>
          <a:solidFill>
            <a:srgbClr val="D99593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</a:t>
            </a:r>
          </a:p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 core)</a:t>
            </a:r>
          </a:p>
        </p:txBody>
      </p:sp>
      <p:cxnSp>
        <p:nvCxnSpPr>
          <p:cNvPr id="217" name="Shape 217"/>
          <p:cNvCxnSpPr>
            <a:stCxn id="213" idx="2"/>
            <a:endCxn id="216" idx="0"/>
          </p:cNvCxnSpPr>
          <p:nvPr/>
        </p:nvCxnSpPr>
        <p:spPr>
          <a:xfrm>
            <a:off x="3314699" y="4571999"/>
            <a:ext cx="0" cy="6096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8" name="Shape 218"/>
          <p:cNvSpPr/>
          <p:nvPr/>
        </p:nvSpPr>
        <p:spPr>
          <a:xfrm>
            <a:off x="3657600" y="4724400"/>
            <a:ext cx="1219199" cy="685799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thread at a time</a:t>
            </a:r>
          </a:p>
        </p:txBody>
      </p:sp>
      <p:sp>
        <p:nvSpPr>
          <p:cNvPr id="219" name="Shape 219"/>
          <p:cNvSpPr/>
          <p:nvPr/>
        </p:nvSpPr>
        <p:spPr>
          <a:xfrm>
            <a:off x="304800" y="990600"/>
            <a:ext cx="2362200" cy="2514599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828800" y="2133600"/>
            <a:ext cx="685799" cy="4572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</a:t>
            </a:r>
          </a:p>
          <a:p>
            <a:pPr marL="0" marR="0" lvl="0" indent="0" algn="ctr" rtl="0"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</a:p>
        </p:txBody>
      </p:sp>
      <p:sp>
        <p:nvSpPr>
          <p:cNvPr id="221" name="Shape 221"/>
          <p:cNvSpPr/>
          <p:nvPr/>
        </p:nvSpPr>
        <p:spPr>
          <a:xfrm>
            <a:off x="1828800" y="1600200"/>
            <a:ext cx="685799" cy="4572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Mem.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457200" y="1524000"/>
            <a:ext cx="457200" cy="1828800"/>
            <a:chOff x="7010400" y="1143000"/>
            <a:chExt cx="457200" cy="1828800"/>
          </a:xfrm>
        </p:grpSpPr>
        <p:sp>
          <p:nvSpPr>
            <p:cNvPr id="223" name="Shape 223"/>
            <p:cNvSpPr/>
            <p:nvPr/>
          </p:nvSpPr>
          <p:spPr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86600" y="1219200"/>
              <a:ext cx="232038" cy="1682750"/>
            </a:xfrm>
            <a:custGeom>
              <a:avLst/>
              <a:gdLst/>
              <a:ahLst/>
              <a:cxnLst/>
              <a:rect l="0" t="0" r="0" b="0"/>
              <a:pathLst>
                <a:path w="232039" h="1835150" extrusionOk="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1219200" y="1524000"/>
            <a:ext cx="457200" cy="1828800"/>
            <a:chOff x="7010400" y="1143000"/>
            <a:chExt cx="457200" cy="1828800"/>
          </a:xfrm>
        </p:grpSpPr>
        <p:sp>
          <p:nvSpPr>
            <p:cNvPr id="226" name="Shape 226"/>
            <p:cNvSpPr/>
            <p:nvPr/>
          </p:nvSpPr>
          <p:spPr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86600" y="1219200"/>
              <a:ext cx="232038" cy="1682750"/>
            </a:xfrm>
            <a:custGeom>
              <a:avLst/>
              <a:gdLst/>
              <a:ahLst/>
              <a:cxnLst/>
              <a:rect l="0" t="0" r="0" b="0"/>
              <a:pathLst>
                <a:path w="232039" h="1835150" extrusionOk="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8" name="Shape 228"/>
          <p:cNvSpPr txBox="1"/>
          <p:nvPr/>
        </p:nvSpPr>
        <p:spPr>
          <a:xfrm>
            <a:off x="838200" y="2209800"/>
            <a:ext cx="441324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09600" y="1001712"/>
            <a:ext cx="954088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</a:p>
        </p:txBody>
      </p:sp>
      <p:cxnSp>
        <p:nvCxnSpPr>
          <p:cNvPr id="230" name="Shape 230"/>
          <p:cNvCxnSpPr>
            <a:stCxn id="229" idx="2"/>
            <a:endCxn id="223" idx="0"/>
          </p:cNvCxnSpPr>
          <p:nvPr/>
        </p:nvCxnSpPr>
        <p:spPr>
          <a:xfrm flipH="1">
            <a:off x="685800" y="1371599"/>
            <a:ext cx="400844" cy="1524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Shape 231"/>
          <p:cNvCxnSpPr>
            <a:stCxn id="229" idx="2"/>
            <a:endCxn id="226" idx="0"/>
          </p:cNvCxnSpPr>
          <p:nvPr/>
        </p:nvCxnSpPr>
        <p:spPr>
          <a:xfrm>
            <a:off x="1086644" y="1371599"/>
            <a:ext cx="361155" cy="1524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Shape 232"/>
          <p:cNvSpPr txBox="1"/>
          <p:nvPr/>
        </p:nvSpPr>
        <p:spPr>
          <a:xfrm>
            <a:off x="3429000" y="609600"/>
            <a:ext cx="13684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N</a:t>
            </a:r>
          </a:p>
        </p:txBody>
      </p:sp>
      <p:sp>
        <p:nvSpPr>
          <p:cNvPr id="233" name="Shape 233"/>
          <p:cNvSpPr/>
          <p:nvPr/>
        </p:nvSpPr>
        <p:spPr>
          <a:xfrm>
            <a:off x="3429000" y="990600"/>
            <a:ext cx="2362200" cy="2514599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953000" y="2133600"/>
            <a:ext cx="685799" cy="4572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</a:t>
            </a:r>
          </a:p>
          <a:p>
            <a:pPr marL="0" marR="0" lvl="0" indent="0" algn="ctr" rtl="0"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</a:p>
        </p:txBody>
      </p:sp>
      <p:sp>
        <p:nvSpPr>
          <p:cNvPr id="235" name="Shape 235"/>
          <p:cNvSpPr/>
          <p:nvPr/>
        </p:nvSpPr>
        <p:spPr>
          <a:xfrm>
            <a:off x="4953000" y="1600200"/>
            <a:ext cx="685799" cy="4572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Mem.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3581400" y="1524000"/>
            <a:ext cx="457200" cy="1828800"/>
            <a:chOff x="7010400" y="1143000"/>
            <a:chExt cx="457200" cy="1828800"/>
          </a:xfrm>
        </p:grpSpPr>
        <p:sp>
          <p:nvSpPr>
            <p:cNvPr id="237" name="Shape 237"/>
            <p:cNvSpPr/>
            <p:nvPr/>
          </p:nvSpPr>
          <p:spPr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7086600" y="1219200"/>
              <a:ext cx="232038" cy="1682750"/>
            </a:xfrm>
            <a:custGeom>
              <a:avLst/>
              <a:gdLst/>
              <a:ahLst/>
              <a:cxnLst/>
              <a:rect l="0" t="0" r="0" b="0"/>
              <a:pathLst>
                <a:path w="232039" h="1835150" extrusionOk="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4343400" y="1524000"/>
            <a:ext cx="457200" cy="1828800"/>
            <a:chOff x="7010400" y="1143000"/>
            <a:chExt cx="457200" cy="1828800"/>
          </a:xfrm>
        </p:grpSpPr>
        <p:sp>
          <p:nvSpPr>
            <p:cNvPr id="240" name="Shape 240"/>
            <p:cNvSpPr/>
            <p:nvPr/>
          </p:nvSpPr>
          <p:spPr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086600" y="1219200"/>
              <a:ext cx="232038" cy="1682750"/>
            </a:xfrm>
            <a:custGeom>
              <a:avLst/>
              <a:gdLst/>
              <a:ahLst/>
              <a:cxnLst/>
              <a:rect l="0" t="0" r="0" b="0"/>
              <a:pathLst>
                <a:path w="232039" h="1835150" extrusionOk="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2" name="Shape 242"/>
          <p:cNvSpPr txBox="1"/>
          <p:nvPr/>
        </p:nvSpPr>
        <p:spPr>
          <a:xfrm>
            <a:off x="3962400" y="2209800"/>
            <a:ext cx="441324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733800" y="1001712"/>
            <a:ext cx="954088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</a:p>
        </p:txBody>
      </p:sp>
      <p:cxnSp>
        <p:nvCxnSpPr>
          <p:cNvPr id="244" name="Shape 244"/>
          <p:cNvCxnSpPr>
            <a:stCxn id="243" idx="2"/>
            <a:endCxn id="237" idx="0"/>
          </p:cNvCxnSpPr>
          <p:nvPr/>
        </p:nvCxnSpPr>
        <p:spPr>
          <a:xfrm flipH="1">
            <a:off x="3810000" y="1371599"/>
            <a:ext cx="400844" cy="1524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Shape 245"/>
          <p:cNvCxnSpPr>
            <a:stCxn id="243" idx="2"/>
            <a:endCxn id="240" idx="0"/>
          </p:cNvCxnSpPr>
          <p:nvPr/>
        </p:nvCxnSpPr>
        <p:spPr>
          <a:xfrm>
            <a:off x="4210844" y="1371599"/>
            <a:ext cx="361155" cy="152400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Shape 246"/>
          <p:cNvSpPr txBox="1"/>
          <p:nvPr/>
        </p:nvSpPr>
        <p:spPr>
          <a:xfrm>
            <a:off x="2895600" y="2133600"/>
            <a:ext cx="544513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cxnSp>
        <p:nvCxnSpPr>
          <p:cNvPr id="247" name="Shape 247"/>
          <p:cNvCxnSpPr>
            <a:endCxn id="214" idx="0"/>
          </p:cNvCxnSpPr>
          <p:nvPr/>
        </p:nvCxnSpPr>
        <p:spPr>
          <a:xfrm flipH="1">
            <a:off x="3314700" y="3352800"/>
            <a:ext cx="495299" cy="609599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8" name="Shape 248"/>
          <p:cNvCxnSpPr>
            <a:stCxn id="223" idx="2"/>
            <a:endCxn id="214" idx="0"/>
          </p:cNvCxnSpPr>
          <p:nvPr/>
        </p:nvCxnSpPr>
        <p:spPr>
          <a:xfrm>
            <a:off x="685800" y="3352800"/>
            <a:ext cx="2628900" cy="609599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>
            <a:stCxn id="226" idx="2"/>
            <a:endCxn id="214" idx="0"/>
          </p:cNvCxnSpPr>
          <p:nvPr/>
        </p:nvCxnSpPr>
        <p:spPr>
          <a:xfrm>
            <a:off x="1447800" y="3352800"/>
            <a:ext cx="1866900" cy="609599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0" name="Shape 250"/>
          <p:cNvCxnSpPr>
            <a:stCxn id="240" idx="2"/>
            <a:endCxn id="214" idx="0"/>
          </p:cNvCxnSpPr>
          <p:nvPr/>
        </p:nvCxnSpPr>
        <p:spPr>
          <a:xfrm flipH="1">
            <a:off x="3314700" y="3352800"/>
            <a:ext cx="1257299" cy="609599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5791200" y="1371600"/>
            <a:ext cx="34290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overhead: </a:t>
            </a:r>
            <a:r>
              <a:rPr lang="en-US" sz="2700" b="1" i="0" u="none" strike="noStrike" cap="none" baseline="0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7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(only CPU state)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creation: </a:t>
            </a:r>
            <a:r>
              <a:rPr lang="en-US" sz="2700" b="1" i="0" u="none" strike="noStrike" cap="none" baseline="0">
                <a:solidFill>
                  <a:srgbClr val="2BFF2B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CPU: </a:t>
            </a:r>
            <a:r>
              <a:rPr lang="en-US" sz="2400" b="1" i="0" u="none" strike="noStrike" cap="none" baseline="0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Memory/IO: </a:t>
            </a:r>
            <a:r>
              <a:rPr lang="en-US" sz="24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overhead: </a:t>
            </a:r>
            <a:r>
              <a:rPr lang="en-US" sz="2700" b="1" i="0" u="none" strike="noStrike" cap="none" baseline="0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(thread switch overhead low)</a:t>
            </a:r>
          </a:p>
        </p:txBody>
      </p:sp>
      <p:sp>
        <p:nvSpPr>
          <p:cNvPr id="252" name="Shape 252"/>
          <p:cNvSpPr/>
          <p:nvPr/>
        </p:nvSpPr>
        <p:spPr>
          <a:xfrm>
            <a:off x="457200" y="2895600"/>
            <a:ext cx="457200" cy="381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</a:p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</a:t>
            </a:r>
          </a:p>
        </p:txBody>
      </p:sp>
      <p:sp>
        <p:nvSpPr>
          <p:cNvPr id="253" name="Shape 253"/>
          <p:cNvSpPr/>
          <p:nvPr/>
        </p:nvSpPr>
        <p:spPr>
          <a:xfrm>
            <a:off x="1219200" y="2895600"/>
            <a:ext cx="457200" cy="381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</a:p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</a:t>
            </a:r>
          </a:p>
        </p:txBody>
      </p:sp>
      <p:sp>
        <p:nvSpPr>
          <p:cNvPr id="254" name="Shape 254"/>
          <p:cNvSpPr/>
          <p:nvPr/>
        </p:nvSpPr>
        <p:spPr>
          <a:xfrm>
            <a:off x="4343400" y="2895600"/>
            <a:ext cx="457200" cy="381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</a:p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</a:t>
            </a:r>
          </a:p>
        </p:txBody>
      </p:sp>
      <p:sp>
        <p:nvSpPr>
          <p:cNvPr id="255" name="Shape 255"/>
          <p:cNvSpPr/>
          <p:nvPr/>
        </p:nvSpPr>
        <p:spPr>
          <a:xfrm>
            <a:off x="3581400" y="2895600"/>
            <a:ext cx="457200" cy="381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</a:p>
          <a:p>
            <a:pPr marL="0" marR="0" lvl="0" indent="0" algn="ctr" rtl="0"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Processes &amp; Threads?</a:t>
            </a:r>
          </a:p>
        </p:txBody>
      </p:sp>
      <p:grpSp>
        <p:nvGrpSpPr>
          <p:cNvPr id="261" name="Shape 261"/>
          <p:cNvGrpSpPr/>
          <p:nvPr/>
        </p:nvGrpSpPr>
        <p:grpSpPr>
          <a:xfrm>
            <a:off x="304800" y="533400"/>
            <a:ext cx="8610599" cy="1523999"/>
            <a:chOff x="304800" y="533400"/>
            <a:chExt cx="8610599" cy="1523999"/>
          </a:xfrm>
        </p:grpSpPr>
        <p:sp>
          <p:nvSpPr>
            <p:cNvPr id="262" name="Shape 262"/>
            <p:cNvSpPr/>
            <p:nvPr/>
          </p:nvSpPr>
          <p:spPr>
            <a:xfrm>
              <a:off x="304800" y="990600"/>
              <a:ext cx="8610599" cy="1066799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buClr>
                  <a:schemeClr val="dk1"/>
                </a:buClr>
                <a:buSzPct val="100694"/>
                <a:buFont typeface="Arial"/>
                <a:buChar char="•"/>
              </a:pPr>
              <a:r>
                <a:rPr lang="en-US" sz="2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Multiprogramming: Run multiple applications concurrently</a:t>
              </a:r>
            </a:p>
            <a:p>
              <a:pPr marL="285750" marR="0" lvl="0" indent="-285750" algn="l" rtl="0">
                <a:buClr>
                  <a:schemeClr val="dk1"/>
                </a:buClr>
                <a:buSzPct val="100694"/>
                <a:buFont typeface="Arial"/>
                <a:buChar char="•"/>
              </a:pPr>
              <a:r>
                <a:rPr lang="en-US" sz="2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Protection: Don’t want a bad application to crash system!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305389" y="533400"/>
              <a:ext cx="114241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2400" b="1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Goals:</a:t>
              </a: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304800" y="2057400"/>
            <a:ext cx="8610599" cy="1676400"/>
            <a:chOff x="304800" y="2057400"/>
            <a:chExt cx="8610599" cy="1676400"/>
          </a:xfrm>
        </p:grpSpPr>
        <p:sp>
          <p:nvSpPr>
            <p:cNvPr id="265" name="Shape 265"/>
            <p:cNvSpPr/>
            <p:nvPr/>
          </p:nvSpPr>
          <p:spPr>
            <a:xfrm>
              <a:off x="304800" y="2590800"/>
              <a:ext cx="8610599" cy="1143000"/>
            </a:xfrm>
            <a:prstGeom prst="roundRect">
              <a:avLst>
                <a:gd name="adj" fmla="val 16667"/>
              </a:avLst>
            </a:prstGeom>
            <a:solidFill>
              <a:srgbClr val="FDE9D8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2400" b="0" i="0" u="none" strike="noStrike" cap="none" baseline="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Process: unit of execution and allocation</a:t>
              </a:r>
            </a:p>
            <a:p>
              <a:pPr marL="342900" marR="0" lvl="0" indent="-342900" algn="l" rtl="0">
                <a:buClr>
                  <a:schemeClr val="dk1"/>
                </a:buClr>
                <a:buSzPct val="100694"/>
                <a:buFont typeface="Arial"/>
                <a:buChar char="•"/>
              </a:pPr>
              <a:r>
                <a:rPr lang="en-US" sz="2400" b="0" i="0" u="none" strike="noStrike" cap="none" baseline="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Virtual Machine abstraction: give process illusion it owns machine (i.e., CPU, Memory, and IO device multiplexing)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304800" y="2133600"/>
              <a:ext cx="1517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2400" b="1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Solution: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191000" y="2057400"/>
              <a:ext cx="304799" cy="5333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8D8D8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304800" y="3729038"/>
            <a:ext cx="8534399" cy="1300161"/>
            <a:chOff x="304800" y="3729335"/>
            <a:chExt cx="8534399" cy="1299864"/>
          </a:xfrm>
        </p:grpSpPr>
        <p:sp>
          <p:nvSpPr>
            <p:cNvPr id="269" name="Shape 269"/>
            <p:cNvSpPr/>
            <p:nvPr/>
          </p:nvSpPr>
          <p:spPr>
            <a:xfrm>
              <a:off x="304800" y="4191000"/>
              <a:ext cx="8534399" cy="838199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342900" marR="0" lvl="0" indent="-342900" algn="l" rtl="0">
                <a:buClr>
                  <a:schemeClr val="dk1"/>
                </a:buClr>
                <a:buSzPct val="100694"/>
                <a:buFont typeface="Arial"/>
                <a:buChar char="•"/>
              </a:pPr>
              <a:r>
                <a:rPr lang="en-US" sz="2400" b="0" i="0" u="none" strike="noStrike" cap="none" baseline="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Process creation &amp; switching expensive</a:t>
              </a:r>
            </a:p>
            <a:p>
              <a:pPr marL="342900" marR="0" lvl="0" indent="-342900" algn="l" rtl="0">
                <a:buClr>
                  <a:schemeClr val="dk1"/>
                </a:buClr>
                <a:buSzPct val="100694"/>
                <a:buFont typeface="Arial"/>
                <a:buChar char="•"/>
              </a:pPr>
              <a:r>
                <a:rPr lang="en-US" sz="2400" b="0" i="0" u="none" strike="noStrike" cap="none" baseline="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Need concurrency within same app (e.g., web server)  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304800" y="3729335"/>
              <a:ext cx="17579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2400" b="1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Challenge: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4191000" y="3733800"/>
              <a:ext cx="304799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04800" y="5029200"/>
            <a:ext cx="8534399" cy="1371599"/>
            <a:chOff x="304800" y="5029200"/>
            <a:chExt cx="8534399" cy="1371599"/>
          </a:xfrm>
        </p:grpSpPr>
        <p:sp>
          <p:nvSpPr>
            <p:cNvPr id="273" name="Shape 273"/>
            <p:cNvSpPr/>
            <p:nvPr/>
          </p:nvSpPr>
          <p:spPr>
            <a:xfrm>
              <a:off x="304800" y="5562600"/>
              <a:ext cx="8534399" cy="838199"/>
            </a:xfrm>
            <a:prstGeom prst="roundRect">
              <a:avLst>
                <a:gd name="adj" fmla="val 16667"/>
              </a:avLst>
            </a:prstGeom>
            <a:solidFill>
              <a:srgbClr val="FDE9D8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Thread: Decouple allocation and execution</a:t>
              </a:r>
            </a:p>
            <a:p>
              <a:pPr marL="342900" marR="0" lvl="0" indent="-342900" algn="l" rtl="0">
                <a:buClr>
                  <a:schemeClr val="dk1"/>
                </a:buClr>
                <a:buSzPct val="100694"/>
                <a:buFont typeface="Arial"/>
                <a:buChar char="•"/>
              </a:pPr>
              <a:r>
                <a:rPr lang="en-US" sz="24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Run multiple threads within same process</a:t>
              </a: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304800" y="5105400"/>
              <a:ext cx="1517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2400" b="1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Solution: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4191000" y="5029200"/>
              <a:ext cx="304799" cy="533399"/>
            </a:xfrm>
            <a:prstGeom prst="downArrow">
              <a:avLst>
                <a:gd name="adj1" fmla="val 50000"/>
                <a:gd name="adj2" fmla="val 49997"/>
              </a:avLst>
            </a:prstGeom>
            <a:solidFill>
              <a:srgbClr val="D9D9D9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Loop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Conceptually, the dispatching loop of the operating system looks as follows: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Loop {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RunThread(); 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ChooseNextThread();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SaveStateOfCPU(curTCB);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LoadStateOfCPU(newTCB);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endParaRPr lang="en-US" sz="18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an </a:t>
            </a:r>
            <a:r>
              <a:rPr lang="en-US" sz="2000" b="0" i="1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loop</a:t>
            </a:r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could argue that this is all that the OS does</a:t>
            </a:r>
          </a:p>
          <a:p>
            <a:endParaRPr lang="en-US" sz="20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0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Kevin </a:t>
            </a:r>
            <a:r>
              <a:rPr lang="en-US" b="1" dirty="0" err="1" smtClean="0"/>
              <a:t>Klues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i="1" dirty="0" smtClean="0"/>
              <a:t>s162-ta@inst.eecs.berkeley.edu</a:t>
            </a:r>
          </a:p>
          <a:p>
            <a:pPr marL="0" indent="0">
              <a:buNone/>
            </a:pPr>
            <a:r>
              <a:rPr lang="en-US" i="1" dirty="0" smtClean="0"/>
              <a:t>http://</a:t>
            </a:r>
            <a:r>
              <a:rPr lang="en-US" i="1" dirty="0" err="1" smtClean="0"/>
              <a:t>www.cs.berkeley.edu</a:t>
            </a:r>
            <a:r>
              <a:rPr lang="en-US" i="1" dirty="0" smtClean="0"/>
              <a:t>/~</a:t>
            </a:r>
            <a:r>
              <a:rPr lang="en-US" i="1" dirty="0" err="1" smtClean="0"/>
              <a:t>klueska</a:t>
            </a:r>
            <a:endParaRPr lang="en-US" i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Office Hours: </a:t>
            </a:r>
            <a:r>
              <a:rPr lang="nl-NL" b="1" dirty="0" smtClean="0"/>
              <a:t>12:30pm-2:30pm </a:t>
            </a:r>
            <a:r>
              <a:rPr lang="nl-NL" b="1" dirty="0" err="1" smtClean="0"/>
              <a:t>Mondays</a:t>
            </a:r>
            <a:endParaRPr lang="nl-NL" b="1" dirty="0" smtClean="0"/>
          </a:p>
          <a:p>
            <a:pPr marL="0" indent="0">
              <a:buNone/>
            </a:pPr>
            <a:r>
              <a:rPr lang="nl-NL" b="1" dirty="0"/>
              <a:t> </a:t>
            </a:r>
            <a:r>
              <a:rPr lang="nl-NL" b="1" dirty="0" smtClean="0"/>
              <a:t>                        @ Soda 7th Floor </a:t>
            </a:r>
            <a:r>
              <a:rPr lang="nl-NL" b="1" dirty="0" err="1" smtClean="0"/>
              <a:t>Alcove</a:t>
            </a:r>
            <a:endParaRPr lang="nl-NL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7B2A-7688-4D1E-96DE-5F1D3DB8A8A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2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6754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Yielding through Internal Events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04800" y="1043136"/>
            <a:ext cx="8534399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on I/O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 of requesting I/O implicitly yields the CPU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on a “signal” from other thread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asks to wait and thus yields the CPU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executes a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yield()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volunteers to give up CPU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computePI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while(TRUE) {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ComputeNextDigit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yield();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yield()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be called by programmer frequently enough!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395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Review: Two Thread Yield Example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38099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following code blocks: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5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	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B();		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5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while(TRUE) {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yield();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}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we have two threads: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 S and T</a:t>
            </a:r>
          </a:p>
        </p:txBody>
      </p:sp>
      <p:sp>
        <p:nvSpPr>
          <p:cNvPr id="294" name="Shape 294"/>
          <p:cNvSpPr/>
          <p:nvPr/>
        </p:nvSpPr>
        <p:spPr>
          <a:xfrm>
            <a:off x="5867400" y="4876800"/>
            <a:ext cx="1828800" cy="533399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419600" y="1104899"/>
            <a:ext cx="1981199" cy="3709986"/>
            <a:chOff x="4419600" y="1104900"/>
            <a:chExt cx="1981199" cy="3709300"/>
          </a:xfrm>
        </p:grpSpPr>
        <p:sp>
          <p:nvSpPr>
            <p:cNvPr id="296" name="Shape 296"/>
            <p:cNvSpPr txBox="1"/>
            <p:nvPr/>
          </p:nvSpPr>
          <p:spPr>
            <a:xfrm>
              <a:off x="4826000" y="1104900"/>
              <a:ext cx="1171575" cy="3698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1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Thread S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4419600" y="1447800"/>
              <a:ext cx="1981199" cy="609599"/>
            </a:xfrm>
            <a:prstGeom prst="rect">
              <a:avLst/>
            </a:prstGeom>
            <a:solidFill>
              <a:srgbClr val="00FFFF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4419600" y="2057400"/>
              <a:ext cx="1981199" cy="533399"/>
            </a:xfrm>
            <a:prstGeom prst="rect">
              <a:avLst/>
            </a:prstGeom>
            <a:solidFill>
              <a:srgbClr val="00FFFF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B(while)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4419600" y="2590800"/>
              <a:ext cx="1981199" cy="533399"/>
            </a:xfrm>
            <a:prstGeom prst="rect">
              <a:avLst/>
            </a:prstGeom>
            <a:solidFill>
              <a:srgbClr val="00FFFF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yield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4419600" y="3823601"/>
              <a:ext cx="1981199" cy="533399"/>
            </a:xfrm>
            <a:prstGeom prst="rect">
              <a:avLst/>
            </a:prstGeom>
            <a:solidFill>
              <a:schemeClr val="hlink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run_new_thread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19600" y="4280801"/>
              <a:ext cx="1981199" cy="533399"/>
            </a:xfrm>
            <a:prstGeom prst="rect">
              <a:avLst/>
            </a:prstGeom>
            <a:solidFill>
              <a:schemeClr val="hlink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switch</a:t>
              </a:r>
            </a:p>
          </p:txBody>
        </p:sp>
        <p:sp>
          <p:nvSpPr>
            <p:cNvPr id="302" name="Shape 302"/>
            <p:cNvSpPr/>
            <p:nvPr/>
          </p:nvSpPr>
          <p:spPr>
            <a:xfrm flipH="1">
              <a:off x="4419600" y="3339197"/>
              <a:ext cx="1974852" cy="484403"/>
            </a:xfrm>
            <a:prstGeom prst="rect">
              <a:avLst/>
            </a:prstGeom>
            <a:solidFill>
              <a:schemeClr val="hlink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kernel_yield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781800" y="1066800"/>
            <a:ext cx="1981199" cy="3748087"/>
            <a:chOff x="6781800" y="1066800"/>
            <a:chExt cx="1981199" cy="3747400"/>
          </a:xfrm>
        </p:grpSpPr>
        <p:sp>
          <p:nvSpPr>
            <p:cNvPr id="304" name="Shape 304"/>
            <p:cNvSpPr txBox="1"/>
            <p:nvPr/>
          </p:nvSpPr>
          <p:spPr>
            <a:xfrm>
              <a:off x="7148513" y="1066800"/>
              <a:ext cx="1171575" cy="3698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1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Thread T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781800" y="1422400"/>
              <a:ext cx="1981199" cy="609599"/>
            </a:xfrm>
            <a:prstGeom prst="rect">
              <a:avLst/>
            </a:prstGeom>
            <a:solidFill>
              <a:srgbClr val="00FFFF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1800" y="2032000"/>
              <a:ext cx="1981199" cy="533399"/>
            </a:xfrm>
            <a:prstGeom prst="rect">
              <a:avLst/>
            </a:prstGeom>
            <a:solidFill>
              <a:srgbClr val="00FFFF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B(while)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781800" y="2565400"/>
              <a:ext cx="1981199" cy="533399"/>
            </a:xfrm>
            <a:prstGeom prst="rect">
              <a:avLst/>
            </a:prstGeom>
            <a:solidFill>
              <a:srgbClr val="00FFFF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yield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1800" y="3823601"/>
              <a:ext cx="1981199" cy="533399"/>
            </a:xfrm>
            <a:prstGeom prst="rect">
              <a:avLst/>
            </a:prstGeom>
            <a:solidFill>
              <a:schemeClr val="hlink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run_new_thread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781800" y="4280801"/>
              <a:ext cx="1981199" cy="533399"/>
            </a:xfrm>
            <a:prstGeom prst="rect">
              <a:avLst/>
            </a:prstGeom>
            <a:solidFill>
              <a:schemeClr val="hlink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switch</a:t>
              </a:r>
            </a:p>
          </p:txBody>
        </p:sp>
        <p:sp>
          <p:nvSpPr>
            <p:cNvPr id="310" name="Shape 310"/>
            <p:cNvSpPr/>
            <p:nvPr/>
          </p:nvSpPr>
          <p:spPr>
            <a:xfrm flipH="1">
              <a:off x="6788146" y="3339197"/>
              <a:ext cx="1974852" cy="484403"/>
            </a:xfrm>
            <a:prstGeom prst="rect">
              <a:avLst/>
            </a:prstGeom>
            <a:solidFill>
              <a:schemeClr val="hlink"/>
            </a:solidFill>
            <a:ln w="2857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0" i="0" u="none" strike="noStrike" cap="none" baseline="0" dirty="0" err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kernel_yield</a:t>
              </a:r>
              <a:endPara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 flipH="1">
            <a:off x="5676899" y="4886325"/>
            <a:ext cx="1866900" cy="533399"/>
          </a:xfrm>
          <a:prstGeom prst="curvedUpArrow">
            <a:avLst>
              <a:gd name="adj1" fmla="val 68574"/>
              <a:gd name="adj2" fmla="val 137148"/>
              <a:gd name="adj3" fmla="val 33333"/>
            </a:avLst>
          </a:prstGeom>
          <a:solidFill>
            <a:srgbClr val="FFFFFF"/>
          </a:solidFill>
          <a:ln w="2857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" name="Right Arrow 1"/>
          <p:cNvSpPr/>
          <p:nvPr/>
        </p:nvSpPr>
        <p:spPr>
          <a:xfrm>
            <a:off x="3136391" y="208991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04800" y="116631"/>
            <a:ext cx="8534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395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allow cooperating threads?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52400" y="685800"/>
            <a:ext cx="8928100" cy="582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cooperate; computers help/enhance people’s lives, so computers must cooperate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analogy, the non-reproducibility/non-determinism of people is a notable problem for “carefully laid plans”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 1: Share resources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computer, many users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bank balance, many ATMs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15079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ATMs were only updated at night?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Embedded systems (robot control: coordinate arm &amp; hand)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 2: Speedup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Overlap I/O and computation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 – chop up program into parallel pieces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 3: </a:t>
            </a:r>
            <a:r>
              <a:rPr lang="en-US" sz="25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 </a:t>
            </a:r>
            <a:endParaRPr lang="en-US" sz="25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Chop large problem up into simpler pieces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15079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compile, for instance,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gcc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calls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cpp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cc1 | cc2 | as |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15079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Makes system easier to extend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-993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Definitions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buClr>
                <a:schemeClr val="hlink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Synchronization</a:t>
            </a:r>
            <a:r>
              <a:rPr lang="en-US" sz="295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using atomic operations to ensure cooperation between threads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now, only loads and stores are atomic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We’ll show that is hard to build anything useful with only reads and writes</a:t>
            </a:r>
          </a:p>
          <a:p>
            <a:endParaRPr lang="en-US" sz="2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buClr>
                <a:schemeClr val="hlink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Critical Section</a:t>
            </a:r>
            <a:r>
              <a:rPr lang="en-US" sz="295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piece of code that only one thread can execute at once</a:t>
            </a:r>
          </a:p>
          <a:p>
            <a:endParaRPr lang="en-US" sz="295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buClr>
                <a:schemeClr val="hlink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Mutual Exclusion</a:t>
            </a:r>
            <a:r>
              <a:rPr lang="en-US" sz="295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ensuring that only one thread executes critical section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thread </a:t>
            </a:r>
            <a:r>
              <a:rPr lang="en-US" sz="2600" b="0" i="1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excludes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other while doing its task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Critical section and mutual exclusion are two ways of describing the same thing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52400" y="332656"/>
            <a:ext cx="88391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3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Implementation of Locks by Disabling Interrupts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28600" y="1197495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80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idea: maintain a lock variable and impose mutual exclusion only during operations on that variable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55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52400" y="2149475"/>
            <a:ext cx="4581524" cy="3848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900" b="1" i="0" u="none" strike="noStrike" cap="none" baseline="0" dirty="0" err="1">
                <a:solidFill>
                  <a:srgbClr val="233AE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900" b="1" i="0" u="none" strike="noStrike" cap="none" baseline="0" dirty="0">
                <a:solidFill>
                  <a:srgbClr val="233AE1"/>
                </a:solidFill>
                <a:latin typeface="Courier New"/>
                <a:ea typeface="Courier New"/>
                <a:cs typeface="Courier New"/>
                <a:sym typeface="Courier New"/>
              </a:rPr>
              <a:t> value = FREE;</a:t>
            </a:r>
          </a:p>
          <a:p>
            <a:endParaRPr lang="en-US" sz="1900" b="1" i="0" u="none" strike="noStrike" cap="none" baseline="0" dirty="0">
              <a:solidFill>
                <a:srgbClr val="233A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buSzPct val="25000"/>
              <a:buNone/>
            </a:pP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Acquire() {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i="0" u="none" strike="noStrike" cap="none" baseline="0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disable interrupts;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(value == BUSY) {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 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on </a:t>
            </a:r>
            <a:r>
              <a:rPr lang="en-US" sz="19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wait 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queue;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 to sleep();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Enable interrupts?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900" b="1" i="0" u="none" strike="noStrike" cap="none" baseline="0" dirty="0">
                <a:solidFill>
                  <a:srgbClr val="233AE1"/>
                </a:solidFill>
                <a:latin typeface="Courier New"/>
                <a:ea typeface="Courier New"/>
                <a:cs typeface="Courier New"/>
                <a:sym typeface="Courier New"/>
              </a:rPr>
              <a:t>value = BUSY;</a:t>
            </a:r>
            <a:br>
              <a:rPr lang="en-US" sz="1900" b="1" i="0" u="none" strike="noStrike" cap="none" baseline="0" dirty="0">
                <a:solidFill>
                  <a:srgbClr val="233AE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rgbClr val="233AE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i="0" u="none" strike="noStrike" cap="none" baseline="0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enable interrupts</a:t>
            </a:r>
            <a:r>
              <a:rPr lang="en-US" sz="1900" b="1" i="0" u="none" strike="noStrike" cap="none" baseline="0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buSzPct val="25000"/>
              <a:buNone/>
            </a:pPr>
            <a:r>
              <a:rPr lang="en-US" sz="19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9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350575" y="2225675"/>
            <a:ext cx="4876799" cy="3840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buSzPct val="25000"/>
              <a:buNone/>
            </a:pPr>
            <a:r>
              <a:rPr lang="en-US" sz="19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
</a:t>
            </a:r>
          </a:p>
          <a:p>
            <a:pPr marL="0" marR="0" lvl="0" indent="0" algn="l" rtl="0">
              <a:lnSpc>
                <a:spcPct val="90000"/>
              </a:lnSpc>
              <a:spcBef>
                <a:spcPts val="190"/>
              </a:spcBef>
              <a:buSzPct val="25000"/>
              <a:buNone/>
            </a:pP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Release() {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i="0" u="none" strike="noStrike" cap="none" baseline="0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disable interrupts;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(anyone on wait queue) {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take thread off </a:t>
            </a:r>
            <a:r>
              <a:rPr lang="en-US" sz="19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wait queue;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 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 front of </a:t>
            </a:r>
            <a:r>
              <a:rPr lang="en-US" sz="19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ready queue;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900" b="1" i="0" u="none" strike="noStrike" cap="none" baseline="0" dirty="0">
                <a:solidFill>
                  <a:srgbClr val="233AE1"/>
                </a:solidFill>
                <a:latin typeface="Courier New"/>
                <a:ea typeface="Courier New"/>
                <a:cs typeface="Courier New"/>
                <a:sym typeface="Courier New"/>
              </a:rPr>
              <a:t>value = FREE;</a:t>
            </a: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i="0" u="none" strike="noStrike" cap="none" baseline="0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enable interrupts</a:t>
            </a:r>
            <a:r>
              <a:rPr lang="en-US" sz="1900" b="1" i="0" u="none" strike="noStrike" cap="none" baseline="0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90"/>
              </a:spcBef>
              <a:buSzPct val="25000"/>
              <a:buNone/>
            </a:pPr>
            <a:r>
              <a:rPr lang="en-US" sz="19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9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3723889" y="2192512"/>
            <a:ext cx="609599" cy="685800"/>
            <a:chOff x="1776" y="911"/>
            <a:chExt cx="475" cy="576"/>
          </a:xfrm>
        </p:grpSpPr>
        <p:sp>
          <p:nvSpPr>
            <p:cNvPr id="333" name="Shape 333"/>
            <p:cNvSpPr/>
            <p:nvPr/>
          </p:nvSpPr>
          <p:spPr>
            <a:xfrm>
              <a:off x="1776" y="911"/>
              <a:ext cx="475" cy="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818" y="1046"/>
              <a:ext cx="433" cy="442"/>
            </a:xfrm>
            <a:custGeom>
              <a:avLst/>
              <a:gdLst/>
              <a:ahLst/>
              <a:cxnLst/>
              <a:rect l="0" t="0" r="0" b="0"/>
              <a:pathLst>
                <a:path w="1303" h="1327" extrusionOk="0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044" y="1293"/>
              <a:ext cx="95" cy="137"/>
            </a:xfrm>
            <a:custGeom>
              <a:avLst/>
              <a:gdLst/>
              <a:ahLst/>
              <a:cxnLst/>
              <a:rect l="0" t="0" r="0" b="0"/>
              <a:pathLst>
                <a:path w="285" h="411" extrusionOk="0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776" y="911"/>
              <a:ext cx="314" cy="277"/>
            </a:xfrm>
            <a:custGeom>
              <a:avLst/>
              <a:gdLst/>
              <a:ahLst/>
              <a:cxnLst/>
              <a:rect l="0" t="0" r="0" b="0"/>
              <a:pathLst>
                <a:path w="942" h="833" extrusionOk="0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922" y="936"/>
              <a:ext cx="81" cy="29"/>
            </a:xfrm>
            <a:custGeom>
              <a:avLst/>
              <a:gdLst/>
              <a:ahLst/>
              <a:cxnLst/>
              <a:rect l="0" t="0" r="0" b="0"/>
              <a:pathLst>
                <a:path w="243" h="87" extrusionOk="0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189" y="1213"/>
              <a:ext cx="34" cy="110"/>
            </a:xfrm>
            <a:custGeom>
              <a:avLst/>
              <a:gdLst/>
              <a:ahLst/>
              <a:cxnLst/>
              <a:rect l="0" t="0" r="0" b="0"/>
              <a:pathLst>
                <a:path w="102" h="330" extrusionOk="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898" y="1340"/>
              <a:ext cx="49" cy="73"/>
            </a:xfrm>
            <a:custGeom>
              <a:avLst/>
              <a:gdLst/>
              <a:ahLst/>
              <a:cxnLst/>
              <a:rect l="0" t="0" r="0" b="0"/>
              <a:pathLst>
                <a:path w="151" h="219" extrusionOk="0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uiExpand="1" build="p"/>
      <p:bldP spid="330" grpId="0"/>
      <p:bldP spid="3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Re-enable After Sleep()?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23528" y="908720"/>
            <a:ext cx="8591872" cy="550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ints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disabled when you call sleep: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Responsibility of the next thread to re-enable </a:t>
            </a: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sleeping thread wakes up, returns to acquire and re-enables interrupts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600" b="0" i="0" u="sng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A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sz="2600" b="0" i="0" u="sng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</a:t>
            </a:r>
            <a:r>
              <a:rPr lang="en-US" sz="2600" b="0" i="0" u="sng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50" b="0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50" b="0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disable </a:t>
            </a:r>
            <a:r>
              <a:rPr lang="en-US" sz="185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ints</a:t>
            </a: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sleep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lang="en-US" sz="1850" b="0" i="0" u="none" strike="noStrike" cap="none" baseline="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dirty="0" smtClean="0">
                <a:latin typeface="Courier New"/>
                <a:ea typeface="Courier New"/>
                <a:cs typeface="Courier New"/>
                <a:sym typeface="Courier New"/>
              </a:rPr>
              <a:t>                                   .</a:t>
            </a:r>
            <a:endParaRPr lang="en-US"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endParaRPr lang="en-US"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endParaRPr lang="en-US" sz="1850" b="0" i="0" u="none" strike="noStrike" cap="none" baseline="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sleep return</a:t>
            </a:r>
            <a:b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enable </a:t>
            </a:r>
            <a:r>
              <a:rPr lang="en-US" sz="185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ints</a:t>
            </a: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50" b="0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50" b="0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endParaRPr lang="en-US" sz="185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46" name="Shape 346"/>
          <p:cNvGrpSpPr/>
          <p:nvPr/>
        </p:nvGrpSpPr>
        <p:grpSpPr>
          <a:xfrm>
            <a:off x="3363646" y="3220333"/>
            <a:ext cx="1447799" cy="640083"/>
            <a:chOff x="2034" y="2128"/>
            <a:chExt cx="911" cy="403"/>
          </a:xfrm>
        </p:grpSpPr>
        <p:cxnSp>
          <p:nvCxnSpPr>
            <p:cNvPr id="347" name="Shape 347"/>
            <p:cNvCxnSpPr/>
            <p:nvPr/>
          </p:nvCxnSpPr>
          <p:spPr>
            <a:xfrm>
              <a:off x="2034" y="2255"/>
              <a:ext cx="911" cy="144"/>
            </a:xfrm>
            <a:prstGeom prst="straightConnector1">
              <a:avLst/>
            </a:prstGeom>
            <a:noFill/>
            <a:ln w="38100" cap="flat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48" name="Shape 348"/>
            <p:cNvSpPr txBox="1"/>
            <p:nvPr/>
          </p:nvSpPr>
          <p:spPr>
            <a:xfrm rot="537816">
              <a:off x="2211" y="2128"/>
              <a:ext cx="643" cy="4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1" i="0" u="none" strike="noStrike" cap="none" baseline="0" dirty="0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context</a:t>
              </a:r>
              <a:br>
                <a:rPr lang="en-US" sz="1800" b="1" i="0" u="none" strike="noStrike" cap="none" baseline="0" dirty="0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800" b="1" i="0" u="none" strike="noStrike" cap="none" baseline="0" dirty="0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switch</a:t>
              </a:r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348465" y="4877361"/>
            <a:ext cx="1447799" cy="640221"/>
            <a:chOff x="2282" y="3214"/>
            <a:chExt cx="911" cy="403"/>
          </a:xfrm>
        </p:grpSpPr>
        <p:cxnSp>
          <p:nvCxnSpPr>
            <p:cNvPr id="350" name="Shape 350"/>
            <p:cNvCxnSpPr/>
            <p:nvPr/>
          </p:nvCxnSpPr>
          <p:spPr>
            <a:xfrm flipH="1">
              <a:off x="2282" y="3359"/>
              <a:ext cx="911" cy="144"/>
            </a:xfrm>
            <a:prstGeom prst="straightConnector1">
              <a:avLst/>
            </a:prstGeom>
            <a:noFill/>
            <a:ln w="38100" cap="flat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51" name="Shape 351"/>
            <p:cNvSpPr txBox="1"/>
            <p:nvPr/>
          </p:nvSpPr>
          <p:spPr>
            <a:xfrm rot="21085516">
              <a:off x="2455" y="3214"/>
              <a:ext cx="643" cy="4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-US" sz="1800" b="1" i="0" u="none" strike="noStrike" cap="none" baseline="0" dirty="0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context</a:t>
              </a:r>
              <a:br>
                <a:rPr lang="en-US" sz="1800" b="1" i="0" u="none" strike="noStrike" cap="none" baseline="0" dirty="0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800" b="1" i="0" u="none" strike="noStrike" cap="none" baseline="0" dirty="0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switch</a:t>
              </a:r>
            </a:p>
          </p:txBody>
        </p:sp>
      </p:grpSp>
      <p:sp>
        <p:nvSpPr>
          <p:cNvPr id="353" name="Shape 353"/>
          <p:cNvSpPr txBox="1"/>
          <p:nvPr/>
        </p:nvSpPr>
        <p:spPr>
          <a:xfrm>
            <a:off x="4978399" y="3276596"/>
            <a:ext cx="2031999" cy="707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yield return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enable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028835" y="4593276"/>
            <a:ext cx="1878058" cy="707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disable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4810"/>
            <a:ext cx="8229600" cy="1143000"/>
          </a:xfrm>
        </p:spPr>
        <p:txBody>
          <a:bodyPr/>
          <a:lstStyle/>
          <a:p>
            <a:r>
              <a:rPr lang="en-US" dirty="0" smtClean="0"/>
              <a:t>Worksheet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8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70" y="1365498"/>
            <a:ext cx="8405526" cy="4525963"/>
          </a:xfrm>
        </p:spPr>
        <p:txBody>
          <a:bodyPr/>
          <a:lstStyle/>
          <a:p>
            <a:r>
              <a:rPr lang="en-US" sz="2800" dirty="0" smtClean="0"/>
              <a:t>(True/False) Each thread owns its own heap and stack</a:t>
            </a:r>
          </a:p>
          <a:p>
            <a:r>
              <a:rPr lang="en-US" sz="2800" dirty="0" smtClean="0"/>
              <a:t>(True/False) Hyper-threading involves only 1 hardware thread, but many virtual threads</a:t>
            </a:r>
          </a:p>
          <a:p>
            <a:r>
              <a:rPr lang="en-US" sz="2800" dirty="0" smtClean="0"/>
              <a:t>(True/False) Locks can be constructed by enabling/disabling interrupts</a:t>
            </a:r>
          </a:p>
          <a:p>
            <a:r>
              <a:rPr lang="en-US" sz="2800" dirty="0" smtClean="0"/>
              <a:t>(True/False) Finer-grained sharing leads to an increase in concurrency which leads to better performance</a:t>
            </a:r>
          </a:p>
          <a:p>
            <a:r>
              <a:rPr lang="en-US" sz="2800" dirty="0" smtClean="0"/>
              <a:t>(Short Answer) What is the section of code between </a:t>
            </a:r>
            <a:r>
              <a:rPr lang="en-US" sz="2800" dirty="0" err="1" smtClean="0"/>
              <a:t>lock.acquire</a:t>
            </a:r>
            <a:r>
              <a:rPr lang="en-US" sz="2800" dirty="0" smtClean="0"/>
              <a:t>() and </a:t>
            </a:r>
            <a:r>
              <a:rPr lang="en-US" sz="2800" dirty="0" err="1" smtClean="0"/>
              <a:t>lock.release</a:t>
            </a:r>
            <a:r>
              <a:rPr lang="en-US" sz="2800" dirty="0" smtClean="0"/>
              <a:t>() called?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18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Today’s Section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95536" y="155679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about the Course Projects (15 min)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Goals, Grading, Version Control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1 Details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Lectures 3 and 4 (10 min)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Worksheet and Discussion (20 min)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work in teams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good engineering practices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control, collaboration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specification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Document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[Performance, reliability, ...] analysis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lecture concepts at the implementation level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Grading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docs [40 points]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draft [10 points]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review [10 points]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design doc [20 points]</a:t>
            </a:r>
          </a:p>
          <a:p>
            <a:endParaRPr lang="en-US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[60 points]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Project Lifetime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55050"/>
            <a:ext cx="8229600" cy="5000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0: Project released on course webpage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 ‐ 13: Team meets, discusses and breaks up work on design and necessary prototyping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14: Initial design document due</a:t>
            </a:r>
            <a:b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Team reviews the document with TA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15: Implementation begins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20: Implementation is finished. Team switches to writing test cases. Design doc has been updated to reflect the implementation.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21: Iteration and performance analysis.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23: Team puts finishing touches on write up and gets to bed early. </a:t>
            </a:r>
          </a:p>
          <a:p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Documents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project as a whole along with each of its subparts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must contain the following info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 and #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 Names and IDs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#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Name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docs on the course webpage under:</a:t>
            </a:r>
          </a:p>
          <a:p>
            <a:pPr marL="0" marR="0" lvl="0" indent="0" algn="l" rtl="0">
              <a:spcBef>
                <a:spcPts val="6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Projects and Nachos-&gt; General Project Information</a:t>
            </a:r>
          </a:p>
          <a:p>
            <a:endParaRPr lang="en-US" sz="2800" b="0" i="1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Document Structure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 of the project should be explained using the following structure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Correctness Constraints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Plan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Doc Length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under 15 pages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dock points if too long!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1356</Words>
  <Application>Microsoft Macintosh PowerPoint</Application>
  <PresentationFormat>On-screen Show (4:3)</PresentationFormat>
  <Paragraphs>296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 162 Discussion Section Week 2 (9/16 – 9/20)</vt:lpstr>
      <vt:lpstr>Who am I?</vt:lpstr>
      <vt:lpstr>Today’s Section</vt:lpstr>
      <vt:lpstr>Project Goals</vt:lpstr>
      <vt:lpstr>Project Grading</vt:lpstr>
      <vt:lpstr>Good Project Lifetime</vt:lpstr>
      <vt:lpstr>Design Documents</vt:lpstr>
      <vt:lpstr>Design Document Structure</vt:lpstr>
      <vt:lpstr>Design Doc Length</vt:lpstr>
      <vt:lpstr>Design Reviews</vt:lpstr>
      <vt:lpstr>Project 1: Thread Programming</vt:lpstr>
      <vt:lpstr>Version Control for the Projects</vt:lpstr>
      <vt:lpstr>Project Questions?</vt:lpstr>
      <vt:lpstr>Quiz</vt:lpstr>
      <vt:lpstr>Lecture Review</vt:lpstr>
      <vt:lpstr>Putting it together: Processes</vt:lpstr>
      <vt:lpstr>Putting it together: Threads</vt:lpstr>
      <vt:lpstr>Why Processes &amp; Threads?</vt:lpstr>
      <vt:lpstr>Dispatch Loop</vt:lpstr>
      <vt:lpstr>Yielding through Internal Events</vt:lpstr>
      <vt:lpstr>Review: Two Thread Yield Example</vt:lpstr>
      <vt:lpstr>Why allow cooperating threads?</vt:lpstr>
      <vt:lpstr>Definitions</vt:lpstr>
      <vt:lpstr>Better Implementation of Locks by Disabling Interrupts</vt:lpstr>
      <vt:lpstr>How to Re-enable After Sleep()?</vt:lpstr>
      <vt:lpstr>Worksheet…</vt:lpstr>
      <vt:lpstr>PowerPoint Presentation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162 Discussion Section Week 2 (9/16 – 9/20)</dc:title>
  <cp:lastModifiedBy>Kevin Klues</cp:lastModifiedBy>
  <cp:revision>15</cp:revision>
  <dcterms:modified xsi:type="dcterms:W3CDTF">2013-09-18T19:38:44Z</dcterms:modified>
</cp:coreProperties>
</file>