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6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7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  <p:sldMasterId id="2147483718" r:id="rId2"/>
    <p:sldMasterId id="2147483721" r:id="rId3"/>
    <p:sldMasterId id="2147483747" r:id="rId4"/>
    <p:sldMasterId id="2147483760" r:id="rId5"/>
    <p:sldMasterId id="2147483773" r:id="rId6"/>
    <p:sldMasterId id="2147483786" r:id="rId7"/>
    <p:sldMasterId id="2147483799" r:id="rId8"/>
  </p:sldMasterIdLst>
  <p:notesMasterIdLst>
    <p:notesMasterId r:id="rId28"/>
  </p:notesMasterIdLst>
  <p:sldIdLst>
    <p:sldId id="256" r:id="rId9"/>
    <p:sldId id="257" r:id="rId10"/>
    <p:sldId id="258" r:id="rId11"/>
    <p:sldId id="259" r:id="rId12"/>
    <p:sldId id="288" r:id="rId13"/>
    <p:sldId id="261" r:id="rId14"/>
    <p:sldId id="275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60" r:id="rId2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389" autoAdjust="0"/>
  </p:normalViewPr>
  <p:slideViewPr>
    <p:cSldViewPr snapToGrid="0" snapToObjects="1">
      <p:cViewPr varScale="1">
        <p:scale>
          <a:sx n="55" d="100"/>
          <a:sy n="55" d="100"/>
        </p:scale>
        <p:origin x="-10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1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100" b="0" i="0" u="none" strike="noStrike" cap="none" baseline="0"/>
            </a:lvl1pPr>
            <a:lvl2pPr marL="0" marR="0" indent="0" algn="l" rtl="0">
              <a:defRPr sz="1100" b="0" i="0" u="none" strike="noStrike" cap="none" baseline="0"/>
            </a:lvl2pPr>
            <a:lvl3pPr marL="0" marR="0" indent="0" algn="l" rtl="0">
              <a:defRPr sz="1100" b="0" i="0" u="none" strike="noStrike" cap="none" baseline="0"/>
            </a:lvl3pPr>
            <a:lvl4pPr marL="0" marR="0" indent="0" algn="l" rtl="0">
              <a:defRPr sz="1100" b="0" i="0" u="none" strike="noStrike" cap="none" baseline="0"/>
            </a:lvl4pPr>
            <a:lvl5pPr marL="0" marR="0" indent="0" algn="l" rtl="0">
              <a:defRPr sz="1100" b="0" i="0" u="none" strike="noStrike" cap="none" baseline="0"/>
            </a:lvl5pPr>
            <a:lvl6pPr marL="0" marR="0" indent="0" algn="l" rtl="0">
              <a:defRPr sz="1100" b="0" i="0" u="none" strike="noStrike" cap="none" baseline="0"/>
            </a:lvl6pPr>
            <a:lvl7pPr marL="0" marR="0" indent="0" algn="l" rtl="0">
              <a:defRPr sz="1100" b="0" i="0" u="none" strike="noStrike" cap="none" baseline="0"/>
            </a:lvl7pPr>
            <a:lvl8pPr marL="0" marR="0" indent="0" algn="l" rtl="0">
              <a:defRPr sz="1100" b="0" i="0" u="none" strike="noStrike" cap="none" baseline="0"/>
            </a:lvl8pPr>
            <a:lvl9pPr marL="0" marR="0" indent="0" algn="l" rtl="0">
              <a:defRPr sz="1100" b="0" i="0" u="none" strike="noStrike" cap="none" baseline="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86665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omic Sans MS" charset="0"/>
              </a:rPr>
              <a:t>What does CPU scheduling have to do with efficient use of the disk? </a:t>
            </a:r>
          </a:p>
          <a:p>
            <a:r>
              <a:rPr lang="en-US">
                <a:latin typeface="Comic Sans MS" charset="0"/>
              </a:rPr>
              <a:t>A lot! Have to have the CPU to make a disk request</a:t>
            </a:r>
          </a:p>
          <a:p>
            <a:r>
              <a:rPr lang="en-US">
                <a:latin typeface="Comic Sans MS" charset="0"/>
              </a:rPr>
              <a:t>Fairness: Minimize # of angry phone calls? Minimize my response time?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omic Sans MS" charset="0"/>
              </a:rPr>
              <a:t>What does CPU scheduling have to do with efficient use of the disk? </a:t>
            </a:r>
          </a:p>
          <a:p>
            <a:r>
              <a:rPr lang="en-US">
                <a:latin typeface="Comic Sans MS" charset="0"/>
              </a:rPr>
              <a:t>A lot! Have to have the CPU to make a disk request</a:t>
            </a:r>
          </a:p>
          <a:p>
            <a:r>
              <a:rPr lang="en-US">
                <a:latin typeface="Comic Sans MS" charset="0"/>
              </a:rPr>
              <a:t>Fairness: Minimize # of angry phone calls? Minimize my response time?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latin typeface="Comic Sans MS" charset="0"/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1a) circular wait</a:t>
            </a:r>
          </a:p>
          <a:p>
            <a:r>
              <a:rPr lang="en-US" dirty="0" smtClean="0"/>
              <a:t>1b)</a:t>
            </a:r>
            <a:r>
              <a:rPr lang="en-US" baseline="0" dirty="0" smtClean="0"/>
              <a:t> hold and wait</a:t>
            </a:r>
          </a:p>
          <a:p>
            <a:r>
              <a:rPr lang="en-US" baseline="0" dirty="0" smtClean="0"/>
              <a:t>1c) no preemption</a:t>
            </a:r>
          </a:p>
          <a:p>
            <a:r>
              <a:rPr lang="en-US" baseline="0" dirty="0" smtClean="0"/>
              <a:t>1d) mutual exclusion</a:t>
            </a:r>
          </a:p>
          <a:p>
            <a:r>
              <a:rPr lang="en-US" baseline="0" dirty="0" smtClean="0"/>
              <a:t>2) True</a:t>
            </a:r>
          </a:p>
          <a:p>
            <a:r>
              <a:rPr lang="en-US" baseline="0" dirty="0" smtClean="0"/>
              <a:t>3) False</a:t>
            </a:r>
          </a:p>
          <a:p>
            <a:r>
              <a:rPr lang="en-US" baseline="0" dirty="0" smtClean="0"/>
              <a:t>4) False</a:t>
            </a:r>
          </a:p>
          <a:p>
            <a:endParaRPr lang="en-US" dirty="0" smtClean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1a) hold and wait</a:t>
            </a:r>
          </a:p>
          <a:p>
            <a:r>
              <a:rPr lang="en-US" dirty="0" smtClean="0"/>
              <a:t>1b)</a:t>
            </a:r>
            <a:r>
              <a:rPr lang="en-US" baseline="0" dirty="0" smtClean="0"/>
              <a:t> mutual exclusion</a:t>
            </a:r>
          </a:p>
          <a:p>
            <a:r>
              <a:rPr lang="en-US" baseline="0" dirty="0" smtClean="0"/>
              <a:t>1c) no preemption</a:t>
            </a:r>
          </a:p>
          <a:p>
            <a:r>
              <a:rPr lang="en-US" baseline="0" dirty="0" smtClean="0"/>
              <a:t>1d) circular wait</a:t>
            </a:r>
          </a:p>
          <a:p>
            <a:r>
              <a:rPr lang="en-US" baseline="0" dirty="0" smtClean="0"/>
              <a:t>2) False</a:t>
            </a:r>
          </a:p>
          <a:p>
            <a:r>
              <a:rPr lang="en-US" baseline="0" dirty="0" smtClean="0"/>
              <a:t>3) True</a:t>
            </a:r>
          </a:p>
          <a:p>
            <a:r>
              <a:rPr lang="en-US" baseline="0" dirty="0" smtClean="0"/>
              <a:t>4) False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74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indent="30480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0" marR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159981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24755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68585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80776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36873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5435644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2139367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85915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4154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2617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50600329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38758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159981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24755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68585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80776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368738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5435644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2139367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85915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4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4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4154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2617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50600329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38758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159981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24755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68585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80776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368738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5435644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2139367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85915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4154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2617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50600329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38758"/>
      </p:ext>
    </p:extLst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159981"/>
      </p:ext>
    </p:extLst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24755"/>
      </p:ext>
    </p:extLst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68585"/>
      </p:ext>
    </p:extLst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80776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952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1714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o"/>
              <a:defRPr sz="1800">
                <a:solidFill>
                  <a:schemeClr val="dk1"/>
                </a:solidFill>
              </a:defRPr>
            </a:lvl2pPr>
            <a:lvl3pPr marL="285750" indent="-1714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▪"/>
              <a:defRPr sz="1800">
                <a:solidFill>
                  <a:schemeClr val="dk1"/>
                </a:solidFill>
              </a:defRPr>
            </a:lvl3pPr>
            <a:lvl4pPr marL="285750" indent="-952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1714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o"/>
              <a:defRPr sz="1800">
                <a:solidFill>
                  <a:schemeClr val="dk1"/>
                </a:solidFill>
              </a:defRPr>
            </a:lvl5pPr>
            <a:lvl6pPr marL="285750" indent="-1714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▪"/>
              <a:defRPr sz="1800">
                <a:solidFill>
                  <a:schemeClr val="dk1"/>
                </a:solidFill>
              </a:defRPr>
            </a:lvl6pPr>
            <a:lvl7pPr marL="285750" indent="-952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1714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o"/>
              <a:defRPr sz="1800">
                <a:solidFill>
                  <a:schemeClr val="dk1"/>
                </a:solidFill>
              </a:defRPr>
            </a:lvl8pPr>
            <a:lvl9pPr marL="285750" indent="-1714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▪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368738"/>
      </p:ext>
    </p:extLst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5435644"/>
      </p:ext>
    </p:extLst>
  </p:cSld>
  <p:clrMapOvr>
    <a:masterClrMapping/>
  </p:clrMapOvr>
  <p:transition xmlns:p14="http://schemas.microsoft.com/office/powerpoint/2010/main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2139367"/>
      </p:ext>
    </p:extLst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85915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4154"/>
      </p:ext>
    </p:extLst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2617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50600329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38758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159981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24755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68585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80776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368738"/>
      </p:ext>
    </p:extLst>
  </p:cSld>
  <p:clrMapOvr>
    <a:masterClrMapping/>
  </p:clrMapOvr>
  <p:transition xmlns:p14="http://schemas.microsoft.com/office/powerpoint/2010/main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5435644"/>
      </p:ext>
    </p:extLst>
  </p:cSld>
  <p:clrMapOvr>
    <a:masterClrMapping/>
  </p:clrMapOvr>
  <p:transition xmlns:p14="http://schemas.microsoft.com/office/powerpoint/2010/main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2139367"/>
      </p:ext>
    </p:extLst>
  </p:cSld>
  <p:clrMapOvr>
    <a:masterClrMapping/>
  </p:clrMapOvr>
  <p:transition xmlns:p14="http://schemas.microsoft.com/office/powerpoint/2010/main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85915"/>
      </p:ext>
    </p:extLst>
  </p:cSld>
  <p:clrMapOvr>
    <a:masterClrMapping/>
  </p:clrMapOvr>
  <p:transition xmlns:p14="http://schemas.microsoft.com/office/powerpoint/2010/main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4154"/>
      </p:ext>
    </p:extLst>
  </p:cSld>
  <p:clrMapOvr>
    <a:masterClrMapping/>
  </p:clrMapOvr>
  <p:transition xmlns:p14="http://schemas.microsoft.com/office/powerpoint/2010/main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2617"/>
      </p:ext>
    </p:extLst>
  </p:cSld>
  <p:clrMapOvr>
    <a:masterClrMapping/>
  </p:clrMapOvr>
  <p:transition xmlns:p14="http://schemas.microsoft.com/office/powerpoint/2010/main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50600329"/>
      </p:ext>
    </p:extLst>
  </p:cSld>
  <p:clrMapOvr>
    <a:masterClrMapping/>
  </p:clrMapOvr>
  <p:transition xmlns:p14="http://schemas.microsoft.com/office/powerpoint/2010/main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38758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Title and Content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990600" y="152400"/>
            <a:ext cx="7162799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>
                <a:solidFill>
                  <a:srgbClr val="2A40E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>
                <a:solidFill>
                  <a:srgbClr val="2A40E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>
                <a:solidFill>
                  <a:srgbClr val="2A40E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>
                <a:solidFill>
                  <a:srgbClr val="2A40E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09600" y="914400"/>
            <a:ext cx="7924799" cy="510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 sz="2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85800" indent="-8890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–"/>
              <a:defRPr sz="22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indent="-101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»"/>
              <a:defRPr sz="2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54305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 sz="2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0025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–"/>
              <a:defRPr sz="2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45745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omic Sans MS"/>
              <a:buChar char="–"/>
              <a:defRPr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91465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omic Sans MS"/>
              <a:buChar char="–"/>
              <a:defRPr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37185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omic Sans MS"/>
              <a:buChar char="–"/>
              <a:defRPr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82905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omic Sans MS"/>
              <a:buChar char="–"/>
              <a:defRPr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159981"/>
      </p:ext>
    </p:extLst>
  </p:cSld>
  <p:clrMapOvr>
    <a:masterClrMapping/>
  </p:clrMapOvr>
  <p:transition xmlns:p14="http://schemas.microsoft.com/office/powerpoint/2010/main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24755"/>
      </p:ext>
    </p:extLst>
  </p:cSld>
  <p:clrMapOvr>
    <a:masterClrMapping/>
  </p:clrMapOvr>
  <p:transition xmlns:p14="http://schemas.microsoft.com/office/powerpoint/2010/main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68585"/>
      </p:ext>
    </p:extLst>
  </p:cSld>
  <p:clrMapOvr>
    <a:masterClrMapping/>
  </p:clrMapOvr>
  <p:transition xmlns:p14="http://schemas.microsoft.com/office/powerpoint/2010/main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80776"/>
      </p:ext>
    </p:extLst>
  </p:cSld>
  <p:clrMapOvr>
    <a:masterClrMapping/>
  </p:clrMapOvr>
  <p:transition xmlns:p14="http://schemas.microsoft.com/office/powerpoint/2010/main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368738"/>
      </p:ext>
    </p:extLst>
  </p:cSld>
  <p:clrMapOvr>
    <a:masterClrMapping/>
  </p:clrMapOvr>
  <p:transition xmlns:p14="http://schemas.microsoft.com/office/powerpoint/2010/main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5435644"/>
      </p:ext>
    </p:extLst>
  </p:cSld>
  <p:clrMapOvr>
    <a:masterClrMapping/>
  </p:clrMapOvr>
  <p:transition xmlns:p14="http://schemas.microsoft.com/office/powerpoint/2010/main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2139367"/>
      </p:ext>
    </p:extLst>
  </p:cSld>
  <p:clrMapOvr>
    <a:masterClrMapping/>
  </p:clrMapOvr>
  <p:transition xmlns:p14="http://schemas.microsoft.com/office/powerpoint/2010/main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85915"/>
      </p:ext>
    </p:extLst>
  </p:cSld>
  <p:clrMapOvr>
    <a:masterClrMapping/>
  </p:clrMapOvr>
  <p:transition xmlns:p14="http://schemas.microsoft.com/office/powerpoint/2010/main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4154"/>
      </p:ext>
    </p:extLst>
  </p:cSld>
  <p:clrMapOvr>
    <a:masterClrMapping/>
  </p:clrMapOvr>
  <p:transition xmlns:p14="http://schemas.microsoft.com/office/powerpoint/2010/main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2617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5060032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38758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theme" Target="../theme/theme5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5.xml"/><Relationship Id="rId13" Type="http://schemas.openxmlformats.org/officeDocument/2006/relationships/theme" Target="../theme/theme6.xml"/><Relationship Id="rId1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3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67.xml"/><Relationship Id="rId13" Type="http://schemas.openxmlformats.org/officeDocument/2006/relationships/theme" Target="../theme/theme7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79.xml"/><Relationship Id="rId13" Type="http://schemas.openxmlformats.org/officeDocument/2006/relationships/theme" Target="../theme/theme8.xml"/><Relationship Id="rId1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9.xml"/><Relationship Id="rId3" Type="http://schemas.openxmlformats.org/officeDocument/2006/relationships/slideLayout" Target="../slideLayouts/slideLayout70.xml"/><Relationship Id="rId4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5.xml"/><Relationship Id="rId9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indent="228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540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▪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38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▪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38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▪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990600" y="152400"/>
            <a:ext cx="7162799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 i="0" u="none" strike="noStrike" cap="none" baseline="0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 i="0" u="none" strike="noStrike" cap="none" baseline="0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 i="0" u="none" strike="noStrike" cap="none" baseline="0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 i="0" u="none" strike="noStrike" cap="none" baseline="0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 i="0" u="none" strike="noStrike" cap="none" baseline="0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 i="0" u="none" strike="noStrike" cap="none" baseline="0">
                <a:solidFill>
                  <a:srgbClr val="2A40E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 i="0" u="none" strike="noStrike" cap="none" baseline="0">
                <a:solidFill>
                  <a:srgbClr val="2A40E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 i="0" u="none" strike="noStrike" cap="none" baseline="0">
                <a:solidFill>
                  <a:srgbClr val="2A40E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="1" i="0" u="none" strike="noStrike" cap="none" baseline="0">
                <a:solidFill>
                  <a:srgbClr val="2A40E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09600" y="914400"/>
            <a:ext cx="7924799" cy="510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 sz="2400" b="1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85800" marR="0" indent="-8890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–"/>
              <a:defRPr sz="2200" b="1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»"/>
              <a:defRPr sz="2000" b="1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543050" marR="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•"/>
              <a:defRPr sz="2000" b="1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00250" marR="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Char char="–"/>
              <a:defRPr sz="2000" b="1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457450" marR="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omic Sans MS"/>
              <a:buChar char="–"/>
              <a:defRPr sz="20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914650" marR="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omic Sans MS"/>
              <a:buChar char="–"/>
              <a:defRPr sz="20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371850" marR="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omic Sans MS"/>
              <a:buChar char="–"/>
              <a:defRPr sz="20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829050" marR="0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omic Sans MS"/>
              <a:buChar char="–"/>
              <a:defRPr sz="2000" b="1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8077200" y="6477000"/>
            <a:ext cx="941388" cy="304799"/>
          </a:xfrm>
          <a:prstGeom prst="rect">
            <a:avLst/>
          </a:prstGeom>
          <a:noFill/>
          <a:ln>
            <a:noFill/>
          </a:ln>
        </p:spPr>
        <p:txBody>
          <a:bodyPr lIns="90475" tIns="44425" rIns="90475" bIns="44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0E2"/>
              </a:buClr>
              <a:buSzPct val="25000"/>
              <a:buFont typeface="Helvetica Neue"/>
              <a:buNone/>
            </a:pPr>
            <a:r>
              <a:rPr lang="en" sz="1400" b="0" i="0" u="none" strike="noStrike" cap="none" baseline="0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Lec 8. 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152400" y="6473825"/>
            <a:ext cx="784224" cy="307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40E2"/>
              </a:buClr>
              <a:buSzPct val="25000"/>
              <a:buFont typeface="Helvetica Neue"/>
              <a:buNone/>
            </a:pPr>
            <a:r>
              <a:rPr lang="en" sz="1400" b="0" i="0" u="none" strike="noStrike" cap="none" baseline="0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9/30/13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1524000" y="6510337"/>
            <a:ext cx="5656263" cy="2714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2A40E2"/>
              </a:buClr>
              <a:buSzPct val="25000"/>
              <a:buFont typeface="Helvetica Neue"/>
              <a:buNone/>
            </a:pPr>
            <a:r>
              <a:rPr lang="en" sz="1400" b="0" i="0" u="none" strike="noStrike" cap="none" baseline="0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Anthony D. Joseph and John Canny       CS162        ©UCB Fall 2013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789863" y="6397625"/>
            <a:ext cx="890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kern="1200" smtClean="0">
                <a:solidFill>
                  <a:srgbClr val="2A40E2"/>
                </a:solidFill>
                <a:latin typeface="Helvetica" charset="0"/>
                <a:ea typeface="MS PGothic" charset="0"/>
                <a:cs typeface="MS PGothic" charset="0"/>
              </a:rPr>
              <a:t>Lec 7.</a:t>
            </a:r>
            <a:fld id="{F6D278A0-C562-0344-B7C8-04C5103EF17C}" type="slidenum">
              <a:rPr lang="en-US" kern="1200" smtClean="0">
                <a:solidFill>
                  <a:srgbClr val="2A40E2"/>
                </a:solidFill>
                <a:latin typeface="Helvetica" charset="0"/>
                <a:ea typeface="MS PGothic" charset="0"/>
                <a:cs typeface="MS PGothic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kern="1200" smtClean="0">
              <a:solidFill>
                <a:srgbClr val="2A40E2"/>
              </a:solidFill>
              <a:latin typeface="Helvetica" charset="0"/>
              <a:ea typeface="MS PGothic" charset="0"/>
              <a:cs typeface="MS PGothic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52400" y="6396038"/>
            <a:ext cx="784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0" kern="1200" dirty="0" smtClean="0">
                <a:solidFill>
                  <a:srgbClr val="2A40E2"/>
                </a:solidFill>
                <a:latin typeface="Helvetica" charset="0"/>
              </a:rPr>
              <a:t>9/25/13</a:t>
            </a:r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1524000" y="6400800"/>
            <a:ext cx="5605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0" kern="1200" smtClean="0">
                <a:solidFill>
                  <a:srgbClr val="2A40E2"/>
                </a:solidFill>
                <a:latin typeface="Helvetica" charset="0"/>
              </a:rPr>
              <a:t>Anthony D. Joseph and John Canny       CS162        ©UCB Fall 2013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Helvetica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Helvetica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Helvetica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Helvetica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Helvetica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Helvetica"/>
          <a:ea typeface="MS PGothic" pitchFamily="34" charset="-128"/>
          <a:cs typeface="MS PGothic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Helvetica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Helvetica"/>
          <a:ea typeface="MS PGothic" pitchFamily="34" charset="-128"/>
          <a:cs typeface="MS PGothic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Helvetica"/>
          <a:ea typeface="MS PGothic" pitchFamily="34" charset="-128"/>
          <a:cs typeface="MS PGothic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Helvetica"/>
          <a:ea typeface="MS PGothic" pitchFamily="34" charset="-128"/>
          <a:cs typeface="MS PGothic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789863" y="6397625"/>
            <a:ext cx="890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kern="1200" smtClean="0">
                <a:solidFill>
                  <a:srgbClr val="2A40E2"/>
                </a:solidFill>
                <a:latin typeface="Helvetica" charset="0"/>
                <a:ea typeface="MS PGothic" charset="0"/>
                <a:cs typeface="MS PGothic" charset="0"/>
              </a:rPr>
              <a:t>Lec 7.</a:t>
            </a:r>
            <a:fld id="{F6D278A0-C562-0344-B7C8-04C5103EF17C}" type="slidenum">
              <a:rPr lang="en-US" kern="1200" smtClean="0">
                <a:solidFill>
                  <a:srgbClr val="2A40E2"/>
                </a:solidFill>
                <a:latin typeface="Helvetica" charset="0"/>
                <a:ea typeface="MS PGothic" charset="0"/>
                <a:cs typeface="MS PGothic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kern="1200" smtClean="0">
              <a:solidFill>
                <a:srgbClr val="2A40E2"/>
              </a:solidFill>
              <a:latin typeface="Helvetica" charset="0"/>
              <a:ea typeface="MS PGothic" charset="0"/>
              <a:cs typeface="MS PGothic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52400" y="6396038"/>
            <a:ext cx="784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0" kern="1200" dirty="0" smtClean="0">
                <a:solidFill>
                  <a:srgbClr val="2A40E2"/>
                </a:solidFill>
                <a:latin typeface="Helvetica" charset="0"/>
              </a:rPr>
              <a:t>9/25/13</a:t>
            </a:r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1524000" y="6400800"/>
            <a:ext cx="5605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0" kern="1200" smtClean="0">
                <a:solidFill>
                  <a:srgbClr val="2A40E2"/>
                </a:solidFill>
                <a:latin typeface="Helvetica" charset="0"/>
              </a:rPr>
              <a:t>Anthony D. Joseph and John Canny       CS162        ©UCB Fall 2013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Helvetica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Helvetica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Helvetica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Helvetica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Helvetica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Helvetica"/>
          <a:ea typeface="MS PGothic" pitchFamily="34" charset="-128"/>
          <a:cs typeface="MS PGothic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Helvetica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Helvetica"/>
          <a:ea typeface="MS PGothic" pitchFamily="34" charset="-128"/>
          <a:cs typeface="MS PGothic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Helvetica"/>
          <a:ea typeface="MS PGothic" pitchFamily="34" charset="-128"/>
          <a:cs typeface="MS PGothic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Helvetica"/>
          <a:ea typeface="MS PGothic" pitchFamily="34" charset="-128"/>
          <a:cs typeface="MS PGothic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789863" y="6397625"/>
            <a:ext cx="890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kern="1200" smtClean="0">
                <a:solidFill>
                  <a:srgbClr val="2A40E2"/>
                </a:solidFill>
                <a:latin typeface="Helvetica" charset="0"/>
                <a:ea typeface="MS PGothic" charset="0"/>
                <a:cs typeface="MS PGothic" charset="0"/>
              </a:rPr>
              <a:t>Lec 7.</a:t>
            </a:r>
            <a:fld id="{F6D278A0-C562-0344-B7C8-04C5103EF17C}" type="slidenum">
              <a:rPr lang="en-US" kern="1200" smtClean="0">
                <a:solidFill>
                  <a:srgbClr val="2A40E2"/>
                </a:solidFill>
                <a:latin typeface="Helvetica" charset="0"/>
                <a:ea typeface="MS PGothic" charset="0"/>
                <a:cs typeface="MS PGothic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kern="1200" smtClean="0">
              <a:solidFill>
                <a:srgbClr val="2A40E2"/>
              </a:solidFill>
              <a:latin typeface="Helvetica" charset="0"/>
              <a:ea typeface="MS PGothic" charset="0"/>
              <a:cs typeface="MS PGothic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52400" y="6396038"/>
            <a:ext cx="784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0" kern="1200" dirty="0" smtClean="0">
                <a:solidFill>
                  <a:srgbClr val="2A40E2"/>
                </a:solidFill>
                <a:latin typeface="Helvetica" charset="0"/>
              </a:rPr>
              <a:t>9/25/13</a:t>
            </a:r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1524000" y="6400800"/>
            <a:ext cx="5605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0" kern="1200" smtClean="0">
                <a:solidFill>
                  <a:srgbClr val="2A40E2"/>
                </a:solidFill>
                <a:latin typeface="Helvetica" charset="0"/>
              </a:rPr>
              <a:t>Anthony D. Joseph and John Canny       CS162        ©UCB Fall 2013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Helvetica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Helvetica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Helvetica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Helvetica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Helvetica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Helvetica"/>
          <a:ea typeface="MS PGothic" pitchFamily="34" charset="-128"/>
          <a:cs typeface="MS PGothic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Helvetica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Helvetica"/>
          <a:ea typeface="MS PGothic" pitchFamily="34" charset="-128"/>
          <a:cs typeface="MS PGothic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Helvetica"/>
          <a:ea typeface="MS PGothic" pitchFamily="34" charset="-128"/>
          <a:cs typeface="MS PGothic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Helvetica"/>
          <a:ea typeface="MS PGothic" pitchFamily="34" charset="-128"/>
          <a:cs typeface="MS PGothic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789863" y="6397625"/>
            <a:ext cx="890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kern="1200" smtClean="0">
                <a:solidFill>
                  <a:srgbClr val="2A40E2"/>
                </a:solidFill>
                <a:latin typeface="Helvetica" charset="0"/>
                <a:ea typeface="MS PGothic" charset="0"/>
                <a:cs typeface="MS PGothic" charset="0"/>
              </a:rPr>
              <a:t>Lec 7.</a:t>
            </a:r>
            <a:fld id="{F6D278A0-C562-0344-B7C8-04C5103EF17C}" type="slidenum">
              <a:rPr lang="en-US" kern="1200" smtClean="0">
                <a:solidFill>
                  <a:srgbClr val="2A40E2"/>
                </a:solidFill>
                <a:latin typeface="Helvetica" charset="0"/>
                <a:ea typeface="MS PGothic" charset="0"/>
                <a:cs typeface="MS PGothic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kern="1200" smtClean="0">
              <a:solidFill>
                <a:srgbClr val="2A40E2"/>
              </a:solidFill>
              <a:latin typeface="Helvetica" charset="0"/>
              <a:ea typeface="MS PGothic" charset="0"/>
              <a:cs typeface="MS PGothic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52400" y="6396038"/>
            <a:ext cx="784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0" kern="1200" dirty="0" smtClean="0">
                <a:solidFill>
                  <a:srgbClr val="2A40E2"/>
                </a:solidFill>
                <a:latin typeface="Helvetica" charset="0"/>
              </a:rPr>
              <a:t>9/25/13</a:t>
            </a:r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1524000" y="6400800"/>
            <a:ext cx="5605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0" kern="1200" smtClean="0">
                <a:solidFill>
                  <a:srgbClr val="2A40E2"/>
                </a:solidFill>
                <a:latin typeface="Helvetica" charset="0"/>
              </a:rPr>
              <a:t>Anthony D. Joseph and John Canny       CS162        ©UCB Fall 2013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Helvetica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Helvetica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Helvetica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Helvetica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Helvetica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Helvetica"/>
          <a:ea typeface="MS PGothic" pitchFamily="34" charset="-128"/>
          <a:cs typeface="MS PGothic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Helvetica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Helvetica"/>
          <a:ea typeface="MS PGothic" pitchFamily="34" charset="-128"/>
          <a:cs typeface="MS PGothic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Helvetica"/>
          <a:ea typeface="MS PGothic" pitchFamily="34" charset="-128"/>
          <a:cs typeface="MS PGothic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Helvetica"/>
          <a:ea typeface="MS PGothic" pitchFamily="34" charset="-128"/>
          <a:cs typeface="MS PGothic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789863" y="6397625"/>
            <a:ext cx="890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kern="1200" smtClean="0">
                <a:solidFill>
                  <a:srgbClr val="2A40E2"/>
                </a:solidFill>
                <a:latin typeface="Helvetica" charset="0"/>
                <a:ea typeface="MS PGothic" charset="0"/>
                <a:cs typeface="MS PGothic" charset="0"/>
              </a:rPr>
              <a:t>Lec 7.</a:t>
            </a:r>
            <a:fld id="{F6D278A0-C562-0344-B7C8-04C5103EF17C}" type="slidenum">
              <a:rPr lang="en-US" kern="1200" smtClean="0">
                <a:solidFill>
                  <a:srgbClr val="2A40E2"/>
                </a:solidFill>
                <a:latin typeface="Helvetica" charset="0"/>
                <a:ea typeface="MS PGothic" charset="0"/>
                <a:cs typeface="MS PGothic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kern="1200" smtClean="0">
              <a:solidFill>
                <a:srgbClr val="2A40E2"/>
              </a:solidFill>
              <a:latin typeface="Helvetica" charset="0"/>
              <a:ea typeface="MS PGothic" charset="0"/>
              <a:cs typeface="MS PGothic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52400" y="6396038"/>
            <a:ext cx="784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0" kern="1200" dirty="0" smtClean="0">
                <a:solidFill>
                  <a:srgbClr val="2A40E2"/>
                </a:solidFill>
                <a:latin typeface="Helvetica" charset="0"/>
              </a:rPr>
              <a:t>9/25/13</a:t>
            </a:r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1524000" y="6400800"/>
            <a:ext cx="5605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0" kern="1200" smtClean="0">
                <a:solidFill>
                  <a:srgbClr val="2A40E2"/>
                </a:solidFill>
                <a:latin typeface="Helvetica" charset="0"/>
              </a:rPr>
              <a:t>Anthony D. Joseph and John Canny       CS162        ©UCB Fall 2013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Helvetica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Helvetica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Helvetica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Helvetica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Helvetica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Helvetica"/>
          <a:ea typeface="MS PGothic" pitchFamily="34" charset="-128"/>
          <a:cs typeface="MS PGothic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Helvetica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Helvetica"/>
          <a:ea typeface="MS PGothic" pitchFamily="34" charset="-128"/>
          <a:cs typeface="MS PGothic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Helvetica"/>
          <a:ea typeface="MS PGothic" pitchFamily="34" charset="-128"/>
          <a:cs typeface="MS PGothic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Helvetica"/>
          <a:ea typeface="MS PGothic" pitchFamily="34" charset="-128"/>
          <a:cs typeface="MS PGothic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789863" y="6397625"/>
            <a:ext cx="890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kern="1200" smtClean="0">
                <a:solidFill>
                  <a:srgbClr val="2A40E2"/>
                </a:solidFill>
                <a:latin typeface="Helvetica" charset="0"/>
                <a:ea typeface="MS PGothic" charset="0"/>
                <a:cs typeface="MS PGothic" charset="0"/>
              </a:rPr>
              <a:t>Lec 7.</a:t>
            </a:r>
            <a:fld id="{F6D278A0-C562-0344-B7C8-04C5103EF17C}" type="slidenum">
              <a:rPr lang="en-US" kern="1200" smtClean="0">
                <a:solidFill>
                  <a:srgbClr val="2A40E2"/>
                </a:solidFill>
                <a:latin typeface="Helvetica" charset="0"/>
                <a:ea typeface="MS PGothic" charset="0"/>
                <a:cs typeface="MS PGothic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kern="1200" smtClean="0">
              <a:solidFill>
                <a:srgbClr val="2A40E2"/>
              </a:solidFill>
              <a:latin typeface="Helvetica" charset="0"/>
              <a:ea typeface="MS PGothic" charset="0"/>
              <a:cs typeface="MS PGothic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52400" y="6396038"/>
            <a:ext cx="784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0" kern="1200" dirty="0" smtClean="0">
                <a:solidFill>
                  <a:srgbClr val="2A40E2"/>
                </a:solidFill>
                <a:latin typeface="Helvetica" charset="0"/>
              </a:rPr>
              <a:t>9/25/13</a:t>
            </a:r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1524000" y="6400800"/>
            <a:ext cx="5605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0" kern="1200" smtClean="0">
                <a:solidFill>
                  <a:srgbClr val="2A40E2"/>
                </a:solidFill>
                <a:latin typeface="Helvetica" charset="0"/>
              </a:rPr>
              <a:t>Anthony D. Joseph and John Canny       CS162        ©UCB Fall 2013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Helvetica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Helvetica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Helvetica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Helvetica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Helvetica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Helvetica"/>
          <a:ea typeface="MS PGothic" pitchFamily="34" charset="-128"/>
          <a:cs typeface="MS PGothic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Helvetica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Helvetica"/>
          <a:ea typeface="MS PGothic" pitchFamily="34" charset="-128"/>
          <a:cs typeface="MS PGothic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Helvetica"/>
          <a:ea typeface="MS PGothic" pitchFamily="34" charset="-128"/>
          <a:cs typeface="MS PGothic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Helvetica"/>
          <a:ea typeface="MS PGothic" pitchFamily="34" charset="-128"/>
          <a:cs typeface="MS PGothic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ctrTitle"/>
          </p:nvPr>
        </p:nvSpPr>
        <p:spPr>
          <a:xfrm>
            <a:off x="660897" y="1705934"/>
            <a:ext cx="7772400" cy="30307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4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CS 162</a:t>
            </a:r>
          </a:p>
          <a:p>
            <a: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Discussion Section</a:t>
            </a:r>
            <a:br>
              <a:rPr lang="en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</a:br>
            <a:r>
              <a:rPr lang="en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Week 4 </a:t>
            </a:r>
            <a:r>
              <a:rPr lang="en-US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/>
            </a:r>
            <a:br>
              <a:rPr lang="en-US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</a:br>
            <a:r>
              <a:rPr lang="en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9/30 </a:t>
            </a:r>
            <a:r>
              <a:rPr lang="en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- 10/4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239000" y="1219200"/>
            <a:ext cx="1597025" cy="2109788"/>
            <a:chOff x="4669" y="5"/>
            <a:chExt cx="1006" cy="1329"/>
          </a:xfrm>
        </p:grpSpPr>
        <p:grpSp>
          <p:nvGrpSpPr>
            <p:cNvPr id="72714" name="Group 3"/>
            <p:cNvGrpSpPr>
              <a:grpSpLocks/>
            </p:cNvGrpSpPr>
            <p:nvPr/>
          </p:nvGrpSpPr>
          <p:grpSpPr bwMode="auto">
            <a:xfrm>
              <a:off x="4669" y="5"/>
              <a:ext cx="1006" cy="1329"/>
              <a:chOff x="4669" y="5"/>
              <a:chExt cx="1006" cy="1329"/>
            </a:xfrm>
          </p:grpSpPr>
          <p:sp>
            <p:nvSpPr>
              <p:cNvPr id="72744" name="Freeform 4"/>
              <p:cNvSpPr>
                <a:spLocks/>
              </p:cNvSpPr>
              <p:nvPr/>
            </p:nvSpPr>
            <p:spPr bwMode="auto">
              <a:xfrm>
                <a:off x="4737" y="618"/>
                <a:ext cx="929" cy="419"/>
              </a:xfrm>
              <a:custGeom>
                <a:avLst/>
                <a:gdLst>
                  <a:gd name="T0" fmla="*/ 0 w 3716"/>
                  <a:gd name="T1" fmla="*/ 0 h 1679"/>
                  <a:gd name="T2" fmla="*/ 0 w 3716"/>
                  <a:gd name="T3" fmla="*/ 0 h 1679"/>
                  <a:gd name="T4" fmla="*/ 0 w 3716"/>
                  <a:gd name="T5" fmla="*/ 0 h 1679"/>
                  <a:gd name="T6" fmla="*/ 0 w 3716"/>
                  <a:gd name="T7" fmla="*/ 0 h 1679"/>
                  <a:gd name="T8" fmla="*/ 0 w 3716"/>
                  <a:gd name="T9" fmla="*/ 0 h 1679"/>
                  <a:gd name="T10" fmla="*/ 0 w 3716"/>
                  <a:gd name="T11" fmla="*/ 0 h 1679"/>
                  <a:gd name="T12" fmla="*/ 0 w 3716"/>
                  <a:gd name="T13" fmla="*/ 0 h 1679"/>
                  <a:gd name="T14" fmla="*/ 0 w 3716"/>
                  <a:gd name="T15" fmla="*/ 0 h 1679"/>
                  <a:gd name="T16" fmla="*/ 0 w 3716"/>
                  <a:gd name="T17" fmla="*/ 0 h 167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716"/>
                  <a:gd name="T28" fmla="*/ 0 h 1679"/>
                  <a:gd name="T29" fmla="*/ 3716 w 3716"/>
                  <a:gd name="T30" fmla="*/ 1679 h 167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716" h="1679">
                    <a:moveTo>
                      <a:pt x="0" y="1009"/>
                    </a:moveTo>
                    <a:lnTo>
                      <a:pt x="925" y="520"/>
                    </a:lnTo>
                    <a:lnTo>
                      <a:pt x="1566" y="170"/>
                    </a:lnTo>
                    <a:lnTo>
                      <a:pt x="1868" y="0"/>
                    </a:lnTo>
                    <a:lnTo>
                      <a:pt x="3716" y="453"/>
                    </a:lnTo>
                    <a:lnTo>
                      <a:pt x="3641" y="595"/>
                    </a:lnTo>
                    <a:lnTo>
                      <a:pt x="1745" y="1679"/>
                    </a:lnTo>
                    <a:lnTo>
                      <a:pt x="19" y="1104"/>
                    </a:lnTo>
                    <a:lnTo>
                      <a:pt x="0" y="1009"/>
                    </a:lnTo>
                    <a:close/>
                  </a:path>
                </a:pathLst>
              </a:custGeom>
              <a:solidFill>
                <a:srgbClr val="814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45" name="Freeform 5"/>
              <p:cNvSpPr>
                <a:spLocks/>
              </p:cNvSpPr>
              <p:nvPr/>
            </p:nvSpPr>
            <p:spPr bwMode="auto">
              <a:xfrm>
                <a:off x="4732" y="618"/>
                <a:ext cx="943" cy="716"/>
              </a:xfrm>
              <a:custGeom>
                <a:avLst/>
                <a:gdLst>
                  <a:gd name="T0" fmla="*/ 0 w 3772"/>
                  <a:gd name="T1" fmla="*/ 0 h 2867"/>
                  <a:gd name="T2" fmla="*/ 0 w 3772"/>
                  <a:gd name="T3" fmla="*/ 0 h 2867"/>
                  <a:gd name="T4" fmla="*/ 0 w 3772"/>
                  <a:gd name="T5" fmla="*/ 0 h 2867"/>
                  <a:gd name="T6" fmla="*/ 0 w 3772"/>
                  <a:gd name="T7" fmla="*/ 0 h 2867"/>
                  <a:gd name="T8" fmla="*/ 0 w 3772"/>
                  <a:gd name="T9" fmla="*/ 0 h 2867"/>
                  <a:gd name="T10" fmla="*/ 0 w 3772"/>
                  <a:gd name="T11" fmla="*/ 0 h 2867"/>
                  <a:gd name="T12" fmla="*/ 0 w 3772"/>
                  <a:gd name="T13" fmla="*/ 0 h 2867"/>
                  <a:gd name="T14" fmla="*/ 0 w 3772"/>
                  <a:gd name="T15" fmla="*/ 0 h 2867"/>
                  <a:gd name="T16" fmla="*/ 0 w 3772"/>
                  <a:gd name="T17" fmla="*/ 0 h 2867"/>
                  <a:gd name="T18" fmla="*/ 0 w 3772"/>
                  <a:gd name="T19" fmla="*/ 0 h 2867"/>
                  <a:gd name="T20" fmla="*/ 0 w 3772"/>
                  <a:gd name="T21" fmla="*/ 0 h 2867"/>
                  <a:gd name="T22" fmla="*/ 0 w 3772"/>
                  <a:gd name="T23" fmla="*/ 0 h 2867"/>
                  <a:gd name="T24" fmla="*/ 0 w 3772"/>
                  <a:gd name="T25" fmla="*/ 0 h 2867"/>
                  <a:gd name="T26" fmla="*/ 0 w 3772"/>
                  <a:gd name="T27" fmla="*/ 0 h 2867"/>
                  <a:gd name="T28" fmla="*/ 0 w 3772"/>
                  <a:gd name="T29" fmla="*/ 0 h 2867"/>
                  <a:gd name="T30" fmla="*/ 0 w 3772"/>
                  <a:gd name="T31" fmla="*/ 0 h 2867"/>
                  <a:gd name="T32" fmla="*/ 0 w 3772"/>
                  <a:gd name="T33" fmla="*/ 0 h 2867"/>
                  <a:gd name="T34" fmla="*/ 0 w 3772"/>
                  <a:gd name="T35" fmla="*/ 0 h 2867"/>
                  <a:gd name="T36" fmla="*/ 0 w 3772"/>
                  <a:gd name="T37" fmla="*/ 0 h 2867"/>
                  <a:gd name="T38" fmla="*/ 0 w 3772"/>
                  <a:gd name="T39" fmla="*/ 0 h 2867"/>
                  <a:gd name="T40" fmla="*/ 0 w 3772"/>
                  <a:gd name="T41" fmla="*/ 0 h 2867"/>
                  <a:gd name="T42" fmla="*/ 0 w 3772"/>
                  <a:gd name="T43" fmla="*/ 0 h 2867"/>
                  <a:gd name="T44" fmla="*/ 0 w 3772"/>
                  <a:gd name="T45" fmla="*/ 0 h 2867"/>
                  <a:gd name="T46" fmla="*/ 0 w 3772"/>
                  <a:gd name="T47" fmla="*/ 0 h 2867"/>
                  <a:gd name="T48" fmla="*/ 0 w 3772"/>
                  <a:gd name="T49" fmla="*/ 0 h 2867"/>
                  <a:gd name="T50" fmla="*/ 0 w 3772"/>
                  <a:gd name="T51" fmla="*/ 0 h 2867"/>
                  <a:gd name="T52" fmla="*/ 0 w 3772"/>
                  <a:gd name="T53" fmla="*/ 0 h 2867"/>
                  <a:gd name="T54" fmla="*/ 0 w 3772"/>
                  <a:gd name="T55" fmla="*/ 0 h 2867"/>
                  <a:gd name="T56" fmla="*/ 0 w 3772"/>
                  <a:gd name="T57" fmla="*/ 0 h 2867"/>
                  <a:gd name="T58" fmla="*/ 0 w 3772"/>
                  <a:gd name="T59" fmla="*/ 0 h 2867"/>
                  <a:gd name="T60" fmla="*/ 0 w 3772"/>
                  <a:gd name="T61" fmla="*/ 0 h 2867"/>
                  <a:gd name="T62" fmla="*/ 0 w 3772"/>
                  <a:gd name="T63" fmla="*/ 0 h 2867"/>
                  <a:gd name="T64" fmla="*/ 0 w 3772"/>
                  <a:gd name="T65" fmla="*/ 0 h 2867"/>
                  <a:gd name="T66" fmla="*/ 0 w 3772"/>
                  <a:gd name="T67" fmla="*/ 0 h 2867"/>
                  <a:gd name="T68" fmla="*/ 0 w 3772"/>
                  <a:gd name="T69" fmla="*/ 0 h 2867"/>
                  <a:gd name="T70" fmla="*/ 0 w 3772"/>
                  <a:gd name="T71" fmla="*/ 0 h 2867"/>
                  <a:gd name="T72" fmla="*/ 0 w 3772"/>
                  <a:gd name="T73" fmla="*/ 0 h 2867"/>
                  <a:gd name="T74" fmla="*/ 0 w 3772"/>
                  <a:gd name="T75" fmla="*/ 0 h 2867"/>
                  <a:gd name="T76" fmla="*/ 0 w 3772"/>
                  <a:gd name="T77" fmla="*/ 0 h 2867"/>
                  <a:gd name="T78" fmla="*/ 0 w 3772"/>
                  <a:gd name="T79" fmla="*/ 0 h 2867"/>
                  <a:gd name="T80" fmla="*/ 0 w 3772"/>
                  <a:gd name="T81" fmla="*/ 0 h 2867"/>
                  <a:gd name="T82" fmla="*/ 0 w 3772"/>
                  <a:gd name="T83" fmla="*/ 0 h 2867"/>
                  <a:gd name="T84" fmla="*/ 0 w 3772"/>
                  <a:gd name="T85" fmla="*/ 0 h 2867"/>
                  <a:gd name="T86" fmla="*/ 0 w 3772"/>
                  <a:gd name="T87" fmla="*/ 0 h 2867"/>
                  <a:gd name="T88" fmla="*/ 0 w 3772"/>
                  <a:gd name="T89" fmla="*/ 0 h 2867"/>
                  <a:gd name="T90" fmla="*/ 0 w 3772"/>
                  <a:gd name="T91" fmla="*/ 0 h 2867"/>
                  <a:gd name="T92" fmla="*/ 0 w 3772"/>
                  <a:gd name="T93" fmla="*/ 0 h 2867"/>
                  <a:gd name="T94" fmla="*/ 0 w 3772"/>
                  <a:gd name="T95" fmla="*/ 0 h 2867"/>
                  <a:gd name="T96" fmla="*/ 0 w 3772"/>
                  <a:gd name="T97" fmla="*/ 0 h 2867"/>
                  <a:gd name="T98" fmla="*/ 0 w 3772"/>
                  <a:gd name="T99" fmla="*/ 0 h 2867"/>
                  <a:gd name="T100" fmla="*/ 0 w 3772"/>
                  <a:gd name="T101" fmla="*/ 0 h 2867"/>
                  <a:gd name="T102" fmla="*/ 0 w 3772"/>
                  <a:gd name="T103" fmla="*/ 0 h 2867"/>
                  <a:gd name="T104" fmla="*/ 0 w 3772"/>
                  <a:gd name="T105" fmla="*/ 0 h 2867"/>
                  <a:gd name="T106" fmla="*/ 0 w 3772"/>
                  <a:gd name="T107" fmla="*/ 0 h 2867"/>
                  <a:gd name="T108" fmla="*/ 0 w 3772"/>
                  <a:gd name="T109" fmla="*/ 0 h 2867"/>
                  <a:gd name="T110" fmla="*/ 0 w 3772"/>
                  <a:gd name="T111" fmla="*/ 0 h 2867"/>
                  <a:gd name="T112" fmla="*/ 0 w 3772"/>
                  <a:gd name="T113" fmla="*/ 0 h 2867"/>
                  <a:gd name="T114" fmla="*/ 0 w 3772"/>
                  <a:gd name="T115" fmla="*/ 0 h 2867"/>
                  <a:gd name="T116" fmla="*/ 0 w 3772"/>
                  <a:gd name="T117" fmla="*/ 0 h 2867"/>
                  <a:gd name="T118" fmla="*/ 0 w 3772"/>
                  <a:gd name="T119" fmla="*/ 0 h 2867"/>
                  <a:gd name="T120" fmla="*/ 0 w 3772"/>
                  <a:gd name="T121" fmla="*/ 0 h 2867"/>
                  <a:gd name="T122" fmla="*/ 0 w 3772"/>
                  <a:gd name="T123" fmla="*/ 0 h 2867"/>
                  <a:gd name="T124" fmla="*/ 0 w 3772"/>
                  <a:gd name="T125" fmla="*/ 0 h 286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3772"/>
                  <a:gd name="T190" fmla="*/ 0 h 2867"/>
                  <a:gd name="T191" fmla="*/ 3772 w 3772"/>
                  <a:gd name="T192" fmla="*/ 2867 h 2867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3772" h="2867">
                    <a:moveTo>
                      <a:pt x="716" y="623"/>
                    </a:moveTo>
                    <a:lnTo>
                      <a:pt x="716" y="614"/>
                    </a:lnTo>
                    <a:lnTo>
                      <a:pt x="1254" y="340"/>
                    </a:lnTo>
                    <a:lnTo>
                      <a:pt x="1791" y="66"/>
                    </a:lnTo>
                    <a:lnTo>
                      <a:pt x="1820" y="48"/>
                    </a:lnTo>
                    <a:lnTo>
                      <a:pt x="1838" y="29"/>
                    </a:lnTo>
                    <a:lnTo>
                      <a:pt x="1867" y="10"/>
                    </a:lnTo>
                    <a:lnTo>
                      <a:pt x="1904" y="0"/>
                    </a:lnTo>
                    <a:lnTo>
                      <a:pt x="2027" y="29"/>
                    </a:lnTo>
                    <a:lnTo>
                      <a:pt x="2018" y="48"/>
                    </a:lnTo>
                    <a:lnTo>
                      <a:pt x="1971" y="39"/>
                    </a:lnTo>
                    <a:lnTo>
                      <a:pt x="1904" y="19"/>
                    </a:lnTo>
                    <a:lnTo>
                      <a:pt x="1904" y="29"/>
                    </a:lnTo>
                    <a:lnTo>
                      <a:pt x="1895" y="39"/>
                    </a:lnTo>
                    <a:lnTo>
                      <a:pt x="1886" y="29"/>
                    </a:lnTo>
                    <a:lnTo>
                      <a:pt x="1801" y="76"/>
                    </a:lnTo>
                    <a:lnTo>
                      <a:pt x="1754" y="104"/>
                    </a:lnTo>
                    <a:lnTo>
                      <a:pt x="1707" y="123"/>
                    </a:lnTo>
                    <a:lnTo>
                      <a:pt x="1707" y="133"/>
                    </a:lnTo>
                    <a:lnTo>
                      <a:pt x="1697" y="123"/>
                    </a:lnTo>
                    <a:lnTo>
                      <a:pt x="1292" y="340"/>
                    </a:lnTo>
                    <a:lnTo>
                      <a:pt x="877" y="547"/>
                    </a:lnTo>
                    <a:lnTo>
                      <a:pt x="170" y="935"/>
                    </a:lnTo>
                    <a:lnTo>
                      <a:pt x="131" y="953"/>
                    </a:lnTo>
                    <a:lnTo>
                      <a:pt x="103" y="972"/>
                    </a:lnTo>
                    <a:lnTo>
                      <a:pt x="37" y="1019"/>
                    </a:lnTo>
                    <a:lnTo>
                      <a:pt x="75" y="1038"/>
                    </a:lnTo>
                    <a:lnTo>
                      <a:pt x="122" y="1047"/>
                    </a:lnTo>
                    <a:lnTo>
                      <a:pt x="217" y="1066"/>
                    </a:lnTo>
                    <a:lnTo>
                      <a:pt x="311" y="1094"/>
                    </a:lnTo>
                    <a:lnTo>
                      <a:pt x="395" y="1123"/>
                    </a:lnTo>
                    <a:lnTo>
                      <a:pt x="405" y="1132"/>
                    </a:lnTo>
                    <a:lnTo>
                      <a:pt x="415" y="1132"/>
                    </a:lnTo>
                    <a:lnTo>
                      <a:pt x="433" y="1132"/>
                    </a:lnTo>
                    <a:lnTo>
                      <a:pt x="442" y="1142"/>
                    </a:lnTo>
                    <a:lnTo>
                      <a:pt x="867" y="1301"/>
                    </a:lnTo>
                    <a:lnTo>
                      <a:pt x="1075" y="1377"/>
                    </a:lnTo>
                    <a:lnTo>
                      <a:pt x="1301" y="1434"/>
                    </a:lnTo>
                    <a:lnTo>
                      <a:pt x="1339" y="1453"/>
                    </a:lnTo>
                    <a:lnTo>
                      <a:pt x="1376" y="1462"/>
                    </a:lnTo>
                    <a:lnTo>
                      <a:pt x="1423" y="1471"/>
                    </a:lnTo>
                    <a:lnTo>
                      <a:pt x="1471" y="1481"/>
                    </a:lnTo>
                    <a:lnTo>
                      <a:pt x="1622" y="1538"/>
                    </a:lnTo>
                    <a:lnTo>
                      <a:pt x="1707" y="1557"/>
                    </a:lnTo>
                    <a:lnTo>
                      <a:pt x="1783" y="1565"/>
                    </a:lnTo>
                    <a:lnTo>
                      <a:pt x="1886" y="1518"/>
                    </a:lnTo>
                    <a:lnTo>
                      <a:pt x="1990" y="1471"/>
                    </a:lnTo>
                    <a:lnTo>
                      <a:pt x="2178" y="1358"/>
                    </a:lnTo>
                    <a:lnTo>
                      <a:pt x="2178" y="1349"/>
                    </a:lnTo>
                    <a:lnTo>
                      <a:pt x="2225" y="1330"/>
                    </a:lnTo>
                    <a:lnTo>
                      <a:pt x="2801" y="982"/>
                    </a:lnTo>
                    <a:lnTo>
                      <a:pt x="2838" y="972"/>
                    </a:lnTo>
                    <a:lnTo>
                      <a:pt x="2877" y="943"/>
                    </a:lnTo>
                    <a:lnTo>
                      <a:pt x="2951" y="896"/>
                    </a:lnTo>
                    <a:lnTo>
                      <a:pt x="3292" y="708"/>
                    </a:lnTo>
                    <a:lnTo>
                      <a:pt x="3461" y="614"/>
                    </a:lnTo>
                    <a:lnTo>
                      <a:pt x="3621" y="510"/>
                    </a:lnTo>
                    <a:lnTo>
                      <a:pt x="3650" y="500"/>
                    </a:lnTo>
                    <a:lnTo>
                      <a:pt x="3668" y="481"/>
                    </a:lnTo>
                    <a:lnTo>
                      <a:pt x="3687" y="463"/>
                    </a:lnTo>
                    <a:lnTo>
                      <a:pt x="3715" y="453"/>
                    </a:lnTo>
                    <a:lnTo>
                      <a:pt x="3603" y="444"/>
                    </a:lnTo>
                    <a:lnTo>
                      <a:pt x="3556" y="434"/>
                    </a:lnTo>
                    <a:lnTo>
                      <a:pt x="3499" y="416"/>
                    </a:lnTo>
                    <a:lnTo>
                      <a:pt x="3508" y="377"/>
                    </a:lnTo>
                    <a:lnTo>
                      <a:pt x="3640" y="406"/>
                    </a:lnTo>
                    <a:lnTo>
                      <a:pt x="3772" y="434"/>
                    </a:lnTo>
                    <a:lnTo>
                      <a:pt x="3772" y="453"/>
                    </a:lnTo>
                    <a:lnTo>
                      <a:pt x="3763" y="472"/>
                    </a:lnTo>
                    <a:lnTo>
                      <a:pt x="3744" y="510"/>
                    </a:lnTo>
                    <a:lnTo>
                      <a:pt x="3734" y="567"/>
                    </a:lnTo>
                    <a:lnTo>
                      <a:pt x="3715" y="623"/>
                    </a:lnTo>
                    <a:lnTo>
                      <a:pt x="3697" y="661"/>
                    </a:lnTo>
                    <a:lnTo>
                      <a:pt x="3678" y="679"/>
                    </a:lnTo>
                    <a:lnTo>
                      <a:pt x="3650" y="689"/>
                    </a:lnTo>
                    <a:lnTo>
                      <a:pt x="3593" y="718"/>
                    </a:lnTo>
                    <a:lnTo>
                      <a:pt x="3536" y="755"/>
                    </a:lnTo>
                    <a:lnTo>
                      <a:pt x="3489" y="792"/>
                    </a:lnTo>
                    <a:lnTo>
                      <a:pt x="3480" y="812"/>
                    </a:lnTo>
                    <a:lnTo>
                      <a:pt x="3470" y="839"/>
                    </a:lnTo>
                    <a:lnTo>
                      <a:pt x="3329" y="1274"/>
                    </a:lnTo>
                    <a:lnTo>
                      <a:pt x="3188" y="1708"/>
                    </a:lnTo>
                    <a:lnTo>
                      <a:pt x="3178" y="1745"/>
                    </a:lnTo>
                    <a:lnTo>
                      <a:pt x="3169" y="1783"/>
                    </a:lnTo>
                    <a:lnTo>
                      <a:pt x="3159" y="1820"/>
                    </a:lnTo>
                    <a:lnTo>
                      <a:pt x="3149" y="1839"/>
                    </a:lnTo>
                    <a:lnTo>
                      <a:pt x="3140" y="1849"/>
                    </a:lnTo>
                    <a:lnTo>
                      <a:pt x="3093" y="1886"/>
                    </a:lnTo>
                    <a:lnTo>
                      <a:pt x="3055" y="1924"/>
                    </a:lnTo>
                    <a:lnTo>
                      <a:pt x="2961" y="1980"/>
                    </a:lnTo>
                    <a:lnTo>
                      <a:pt x="2867" y="2037"/>
                    </a:lnTo>
                    <a:lnTo>
                      <a:pt x="2781" y="2103"/>
                    </a:lnTo>
                    <a:lnTo>
                      <a:pt x="2329" y="2405"/>
                    </a:lnTo>
                    <a:lnTo>
                      <a:pt x="1877" y="2698"/>
                    </a:lnTo>
                    <a:lnTo>
                      <a:pt x="1744" y="2782"/>
                    </a:lnTo>
                    <a:lnTo>
                      <a:pt x="1679" y="2829"/>
                    </a:lnTo>
                    <a:lnTo>
                      <a:pt x="1603" y="2867"/>
                    </a:lnTo>
                    <a:lnTo>
                      <a:pt x="1292" y="2763"/>
                    </a:lnTo>
                    <a:lnTo>
                      <a:pt x="971" y="2651"/>
                    </a:lnTo>
                    <a:lnTo>
                      <a:pt x="857" y="2612"/>
                    </a:lnTo>
                    <a:lnTo>
                      <a:pt x="736" y="2575"/>
                    </a:lnTo>
                    <a:lnTo>
                      <a:pt x="622" y="2537"/>
                    </a:lnTo>
                    <a:lnTo>
                      <a:pt x="509" y="2490"/>
                    </a:lnTo>
                    <a:lnTo>
                      <a:pt x="415" y="2471"/>
                    </a:lnTo>
                    <a:lnTo>
                      <a:pt x="368" y="2452"/>
                    </a:lnTo>
                    <a:lnTo>
                      <a:pt x="329" y="2434"/>
                    </a:lnTo>
                    <a:lnTo>
                      <a:pt x="321" y="2387"/>
                    </a:lnTo>
                    <a:lnTo>
                      <a:pt x="311" y="2340"/>
                    </a:lnTo>
                    <a:lnTo>
                      <a:pt x="264" y="2047"/>
                    </a:lnTo>
                    <a:lnTo>
                      <a:pt x="217" y="1755"/>
                    </a:lnTo>
                    <a:lnTo>
                      <a:pt x="188" y="1604"/>
                    </a:lnTo>
                    <a:lnTo>
                      <a:pt x="170" y="1462"/>
                    </a:lnTo>
                    <a:lnTo>
                      <a:pt x="160" y="1415"/>
                    </a:lnTo>
                    <a:lnTo>
                      <a:pt x="151" y="1358"/>
                    </a:lnTo>
                    <a:lnTo>
                      <a:pt x="151" y="1301"/>
                    </a:lnTo>
                    <a:lnTo>
                      <a:pt x="131" y="1246"/>
                    </a:lnTo>
                    <a:lnTo>
                      <a:pt x="75" y="1226"/>
                    </a:lnTo>
                    <a:lnTo>
                      <a:pt x="9" y="1207"/>
                    </a:lnTo>
                    <a:lnTo>
                      <a:pt x="0" y="1198"/>
                    </a:lnTo>
                    <a:lnTo>
                      <a:pt x="0" y="1189"/>
                    </a:lnTo>
                    <a:lnTo>
                      <a:pt x="0" y="1179"/>
                    </a:lnTo>
                    <a:lnTo>
                      <a:pt x="0" y="1160"/>
                    </a:lnTo>
                    <a:lnTo>
                      <a:pt x="0" y="1009"/>
                    </a:lnTo>
                    <a:lnTo>
                      <a:pt x="348" y="812"/>
                    </a:lnTo>
                    <a:lnTo>
                      <a:pt x="528" y="718"/>
                    </a:lnTo>
                    <a:lnTo>
                      <a:pt x="716" y="6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46" name="Freeform 6"/>
              <p:cNvSpPr>
                <a:spLocks/>
              </p:cNvSpPr>
              <p:nvPr/>
            </p:nvSpPr>
            <p:spPr bwMode="auto">
              <a:xfrm>
                <a:off x="4737" y="879"/>
                <a:ext cx="434" cy="175"/>
              </a:xfrm>
              <a:custGeom>
                <a:avLst/>
                <a:gdLst>
                  <a:gd name="T0" fmla="*/ 0 w 1736"/>
                  <a:gd name="T1" fmla="*/ 0 h 698"/>
                  <a:gd name="T2" fmla="*/ 0 w 1736"/>
                  <a:gd name="T3" fmla="*/ 0 h 698"/>
                  <a:gd name="T4" fmla="*/ 0 w 1736"/>
                  <a:gd name="T5" fmla="*/ 0 h 698"/>
                  <a:gd name="T6" fmla="*/ 0 w 1736"/>
                  <a:gd name="T7" fmla="*/ 0 h 698"/>
                  <a:gd name="T8" fmla="*/ 0 w 1736"/>
                  <a:gd name="T9" fmla="*/ 0 h 698"/>
                  <a:gd name="T10" fmla="*/ 0 w 1736"/>
                  <a:gd name="T11" fmla="*/ 0 h 698"/>
                  <a:gd name="T12" fmla="*/ 0 w 1736"/>
                  <a:gd name="T13" fmla="*/ 0 h 698"/>
                  <a:gd name="T14" fmla="*/ 0 w 1736"/>
                  <a:gd name="T15" fmla="*/ 0 h 698"/>
                  <a:gd name="T16" fmla="*/ 0 w 1736"/>
                  <a:gd name="T17" fmla="*/ 0 h 698"/>
                  <a:gd name="T18" fmla="*/ 0 w 1736"/>
                  <a:gd name="T19" fmla="*/ 0 h 698"/>
                  <a:gd name="T20" fmla="*/ 0 w 1736"/>
                  <a:gd name="T21" fmla="*/ 0 h 698"/>
                  <a:gd name="T22" fmla="*/ 0 w 1736"/>
                  <a:gd name="T23" fmla="*/ 0 h 698"/>
                  <a:gd name="T24" fmla="*/ 0 w 1736"/>
                  <a:gd name="T25" fmla="*/ 0 h 698"/>
                  <a:gd name="T26" fmla="*/ 0 w 1736"/>
                  <a:gd name="T27" fmla="*/ 0 h 698"/>
                  <a:gd name="T28" fmla="*/ 0 w 1736"/>
                  <a:gd name="T29" fmla="*/ 0 h 698"/>
                  <a:gd name="T30" fmla="*/ 0 w 1736"/>
                  <a:gd name="T31" fmla="*/ 0 h 698"/>
                  <a:gd name="T32" fmla="*/ 0 w 1736"/>
                  <a:gd name="T33" fmla="*/ 0 h 698"/>
                  <a:gd name="T34" fmla="*/ 0 w 1736"/>
                  <a:gd name="T35" fmla="*/ 0 h 698"/>
                  <a:gd name="T36" fmla="*/ 0 w 1736"/>
                  <a:gd name="T37" fmla="*/ 0 h 698"/>
                  <a:gd name="T38" fmla="*/ 0 w 1736"/>
                  <a:gd name="T39" fmla="*/ 0 h 698"/>
                  <a:gd name="T40" fmla="*/ 0 w 1736"/>
                  <a:gd name="T41" fmla="*/ 0 h 698"/>
                  <a:gd name="T42" fmla="*/ 0 w 1736"/>
                  <a:gd name="T43" fmla="*/ 0 h 698"/>
                  <a:gd name="T44" fmla="*/ 0 w 1736"/>
                  <a:gd name="T45" fmla="*/ 0 h 698"/>
                  <a:gd name="T46" fmla="*/ 0 w 1736"/>
                  <a:gd name="T47" fmla="*/ 0 h 698"/>
                  <a:gd name="T48" fmla="*/ 0 w 1736"/>
                  <a:gd name="T49" fmla="*/ 0 h 698"/>
                  <a:gd name="T50" fmla="*/ 0 w 1736"/>
                  <a:gd name="T51" fmla="*/ 0 h 698"/>
                  <a:gd name="T52" fmla="*/ 0 w 1736"/>
                  <a:gd name="T53" fmla="*/ 0 h 698"/>
                  <a:gd name="T54" fmla="*/ 0 w 1736"/>
                  <a:gd name="T55" fmla="*/ 0 h 698"/>
                  <a:gd name="T56" fmla="*/ 0 w 1736"/>
                  <a:gd name="T57" fmla="*/ 0 h 698"/>
                  <a:gd name="T58" fmla="*/ 0 w 1736"/>
                  <a:gd name="T59" fmla="*/ 0 h 698"/>
                  <a:gd name="T60" fmla="*/ 0 w 1736"/>
                  <a:gd name="T61" fmla="*/ 0 h 69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736"/>
                  <a:gd name="T94" fmla="*/ 0 h 698"/>
                  <a:gd name="T95" fmla="*/ 1736 w 1736"/>
                  <a:gd name="T96" fmla="*/ 698 h 698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736" h="698">
                    <a:moveTo>
                      <a:pt x="19" y="0"/>
                    </a:moveTo>
                    <a:lnTo>
                      <a:pt x="123" y="29"/>
                    </a:lnTo>
                    <a:lnTo>
                      <a:pt x="236" y="57"/>
                    </a:lnTo>
                    <a:lnTo>
                      <a:pt x="340" y="85"/>
                    </a:lnTo>
                    <a:lnTo>
                      <a:pt x="444" y="132"/>
                    </a:lnTo>
                    <a:lnTo>
                      <a:pt x="575" y="170"/>
                    </a:lnTo>
                    <a:lnTo>
                      <a:pt x="698" y="227"/>
                    </a:lnTo>
                    <a:lnTo>
                      <a:pt x="821" y="274"/>
                    </a:lnTo>
                    <a:lnTo>
                      <a:pt x="953" y="311"/>
                    </a:lnTo>
                    <a:lnTo>
                      <a:pt x="1254" y="406"/>
                    </a:lnTo>
                    <a:lnTo>
                      <a:pt x="1566" y="500"/>
                    </a:lnTo>
                    <a:lnTo>
                      <a:pt x="1604" y="510"/>
                    </a:lnTo>
                    <a:lnTo>
                      <a:pt x="1651" y="518"/>
                    </a:lnTo>
                    <a:lnTo>
                      <a:pt x="1736" y="547"/>
                    </a:lnTo>
                    <a:lnTo>
                      <a:pt x="1736" y="557"/>
                    </a:lnTo>
                    <a:lnTo>
                      <a:pt x="1736" y="632"/>
                    </a:lnTo>
                    <a:lnTo>
                      <a:pt x="1726" y="698"/>
                    </a:lnTo>
                    <a:lnTo>
                      <a:pt x="1538" y="641"/>
                    </a:lnTo>
                    <a:lnTo>
                      <a:pt x="1350" y="575"/>
                    </a:lnTo>
                    <a:lnTo>
                      <a:pt x="934" y="434"/>
                    </a:lnTo>
                    <a:lnTo>
                      <a:pt x="519" y="311"/>
                    </a:lnTo>
                    <a:lnTo>
                      <a:pt x="463" y="283"/>
                    </a:lnTo>
                    <a:lnTo>
                      <a:pt x="415" y="264"/>
                    </a:lnTo>
                    <a:lnTo>
                      <a:pt x="293" y="236"/>
                    </a:lnTo>
                    <a:lnTo>
                      <a:pt x="180" y="199"/>
                    </a:lnTo>
                    <a:lnTo>
                      <a:pt x="123" y="179"/>
                    </a:lnTo>
                    <a:lnTo>
                      <a:pt x="66" y="160"/>
                    </a:lnTo>
                    <a:lnTo>
                      <a:pt x="10" y="142"/>
                    </a:lnTo>
                    <a:lnTo>
                      <a:pt x="0" y="104"/>
                    </a:lnTo>
                    <a:lnTo>
                      <a:pt x="10" y="66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A7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47" name="Freeform 7"/>
              <p:cNvSpPr>
                <a:spLocks/>
              </p:cNvSpPr>
              <p:nvPr/>
            </p:nvSpPr>
            <p:spPr bwMode="auto">
              <a:xfrm>
                <a:off x="4772" y="933"/>
                <a:ext cx="370" cy="394"/>
              </a:xfrm>
              <a:custGeom>
                <a:avLst/>
                <a:gdLst>
                  <a:gd name="T0" fmla="*/ 0 w 1480"/>
                  <a:gd name="T1" fmla="*/ 0 h 1575"/>
                  <a:gd name="T2" fmla="*/ 0 w 1480"/>
                  <a:gd name="T3" fmla="*/ 0 h 1575"/>
                  <a:gd name="T4" fmla="*/ 0 w 1480"/>
                  <a:gd name="T5" fmla="*/ 0 h 1575"/>
                  <a:gd name="T6" fmla="*/ 0 w 1480"/>
                  <a:gd name="T7" fmla="*/ 0 h 1575"/>
                  <a:gd name="T8" fmla="*/ 0 w 1480"/>
                  <a:gd name="T9" fmla="*/ 0 h 1575"/>
                  <a:gd name="T10" fmla="*/ 0 w 1480"/>
                  <a:gd name="T11" fmla="*/ 0 h 1575"/>
                  <a:gd name="T12" fmla="*/ 0 w 1480"/>
                  <a:gd name="T13" fmla="*/ 0 h 1575"/>
                  <a:gd name="T14" fmla="*/ 0 w 1480"/>
                  <a:gd name="T15" fmla="*/ 0 h 1575"/>
                  <a:gd name="T16" fmla="*/ 0 w 1480"/>
                  <a:gd name="T17" fmla="*/ 0 h 1575"/>
                  <a:gd name="T18" fmla="*/ 0 w 1480"/>
                  <a:gd name="T19" fmla="*/ 0 h 1575"/>
                  <a:gd name="T20" fmla="*/ 0 w 1480"/>
                  <a:gd name="T21" fmla="*/ 0 h 1575"/>
                  <a:gd name="T22" fmla="*/ 0 w 1480"/>
                  <a:gd name="T23" fmla="*/ 0 h 1575"/>
                  <a:gd name="T24" fmla="*/ 0 w 1480"/>
                  <a:gd name="T25" fmla="*/ 0 h 1575"/>
                  <a:gd name="T26" fmla="*/ 0 w 1480"/>
                  <a:gd name="T27" fmla="*/ 0 h 1575"/>
                  <a:gd name="T28" fmla="*/ 0 w 1480"/>
                  <a:gd name="T29" fmla="*/ 0 h 1575"/>
                  <a:gd name="T30" fmla="*/ 0 w 1480"/>
                  <a:gd name="T31" fmla="*/ 0 h 1575"/>
                  <a:gd name="T32" fmla="*/ 0 w 1480"/>
                  <a:gd name="T33" fmla="*/ 0 h 1575"/>
                  <a:gd name="T34" fmla="*/ 0 w 1480"/>
                  <a:gd name="T35" fmla="*/ 0 h 1575"/>
                  <a:gd name="T36" fmla="*/ 0 w 1480"/>
                  <a:gd name="T37" fmla="*/ 0 h 1575"/>
                  <a:gd name="T38" fmla="*/ 0 w 1480"/>
                  <a:gd name="T39" fmla="*/ 0 h 1575"/>
                  <a:gd name="T40" fmla="*/ 0 w 1480"/>
                  <a:gd name="T41" fmla="*/ 0 h 1575"/>
                  <a:gd name="T42" fmla="*/ 0 w 1480"/>
                  <a:gd name="T43" fmla="*/ 0 h 1575"/>
                  <a:gd name="T44" fmla="*/ 0 w 1480"/>
                  <a:gd name="T45" fmla="*/ 0 h 1575"/>
                  <a:gd name="T46" fmla="*/ 0 w 1480"/>
                  <a:gd name="T47" fmla="*/ 0 h 1575"/>
                  <a:gd name="T48" fmla="*/ 0 w 1480"/>
                  <a:gd name="T49" fmla="*/ 0 h 1575"/>
                  <a:gd name="T50" fmla="*/ 0 w 1480"/>
                  <a:gd name="T51" fmla="*/ 0 h 1575"/>
                  <a:gd name="T52" fmla="*/ 0 w 1480"/>
                  <a:gd name="T53" fmla="*/ 0 h 1575"/>
                  <a:gd name="T54" fmla="*/ 0 w 1480"/>
                  <a:gd name="T55" fmla="*/ 0 h 1575"/>
                  <a:gd name="T56" fmla="*/ 0 w 1480"/>
                  <a:gd name="T57" fmla="*/ 0 h 1575"/>
                  <a:gd name="T58" fmla="*/ 0 w 1480"/>
                  <a:gd name="T59" fmla="*/ 0 h 1575"/>
                  <a:gd name="T60" fmla="*/ 0 w 1480"/>
                  <a:gd name="T61" fmla="*/ 0 h 1575"/>
                  <a:gd name="T62" fmla="*/ 0 w 1480"/>
                  <a:gd name="T63" fmla="*/ 0 h 1575"/>
                  <a:gd name="T64" fmla="*/ 0 w 1480"/>
                  <a:gd name="T65" fmla="*/ 0 h 1575"/>
                  <a:gd name="T66" fmla="*/ 0 w 1480"/>
                  <a:gd name="T67" fmla="*/ 0 h 1575"/>
                  <a:gd name="T68" fmla="*/ 0 w 1480"/>
                  <a:gd name="T69" fmla="*/ 0 h 1575"/>
                  <a:gd name="T70" fmla="*/ 0 w 1480"/>
                  <a:gd name="T71" fmla="*/ 0 h 1575"/>
                  <a:gd name="T72" fmla="*/ 0 w 1480"/>
                  <a:gd name="T73" fmla="*/ 0 h 1575"/>
                  <a:gd name="T74" fmla="*/ 0 w 1480"/>
                  <a:gd name="T75" fmla="*/ 0 h 1575"/>
                  <a:gd name="T76" fmla="*/ 0 w 1480"/>
                  <a:gd name="T77" fmla="*/ 0 h 1575"/>
                  <a:gd name="T78" fmla="*/ 0 w 1480"/>
                  <a:gd name="T79" fmla="*/ 0 h 1575"/>
                  <a:gd name="T80" fmla="*/ 0 w 1480"/>
                  <a:gd name="T81" fmla="*/ 0 h 1575"/>
                  <a:gd name="T82" fmla="*/ 0 w 1480"/>
                  <a:gd name="T83" fmla="*/ 0 h 1575"/>
                  <a:gd name="T84" fmla="*/ 0 w 1480"/>
                  <a:gd name="T85" fmla="*/ 0 h 1575"/>
                  <a:gd name="T86" fmla="*/ 0 w 1480"/>
                  <a:gd name="T87" fmla="*/ 0 h 1575"/>
                  <a:gd name="T88" fmla="*/ 0 w 1480"/>
                  <a:gd name="T89" fmla="*/ 0 h 1575"/>
                  <a:gd name="T90" fmla="*/ 0 w 1480"/>
                  <a:gd name="T91" fmla="*/ 0 h 1575"/>
                  <a:gd name="T92" fmla="*/ 0 w 1480"/>
                  <a:gd name="T93" fmla="*/ 0 h 157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480"/>
                  <a:gd name="T142" fmla="*/ 0 h 1575"/>
                  <a:gd name="T143" fmla="*/ 1480 w 1480"/>
                  <a:gd name="T144" fmla="*/ 1575 h 1575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480" h="1575">
                    <a:moveTo>
                      <a:pt x="764" y="236"/>
                    </a:moveTo>
                    <a:lnTo>
                      <a:pt x="848" y="274"/>
                    </a:lnTo>
                    <a:lnTo>
                      <a:pt x="943" y="293"/>
                    </a:lnTo>
                    <a:lnTo>
                      <a:pt x="1038" y="321"/>
                    </a:lnTo>
                    <a:lnTo>
                      <a:pt x="1085" y="340"/>
                    </a:lnTo>
                    <a:lnTo>
                      <a:pt x="1122" y="368"/>
                    </a:lnTo>
                    <a:lnTo>
                      <a:pt x="1216" y="397"/>
                    </a:lnTo>
                    <a:lnTo>
                      <a:pt x="1302" y="424"/>
                    </a:lnTo>
                    <a:lnTo>
                      <a:pt x="1480" y="481"/>
                    </a:lnTo>
                    <a:lnTo>
                      <a:pt x="1471" y="491"/>
                    </a:lnTo>
                    <a:lnTo>
                      <a:pt x="1480" y="509"/>
                    </a:lnTo>
                    <a:lnTo>
                      <a:pt x="1471" y="528"/>
                    </a:lnTo>
                    <a:lnTo>
                      <a:pt x="1471" y="556"/>
                    </a:lnTo>
                    <a:lnTo>
                      <a:pt x="1471" y="575"/>
                    </a:lnTo>
                    <a:lnTo>
                      <a:pt x="1462" y="820"/>
                    </a:lnTo>
                    <a:lnTo>
                      <a:pt x="1452" y="1056"/>
                    </a:lnTo>
                    <a:lnTo>
                      <a:pt x="1452" y="1528"/>
                    </a:lnTo>
                    <a:lnTo>
                      <a:pt x="1443" y="1575"/>
                    </a:lnTo>
                    <a:lnTo>
                      <a:pt x="1320" y="1546"/>
                    </a:lnTo>
                    <a:lnTo>
                      <a:pt x="1208" y="1509"/>
                    </a:lnTo>
                    <a:lnTo>
                      <a:pt x="990" y="1434"/>
                    </a:lnTo>
                    <a:lnTo>
                      <a:pt x="764" y="1348"/>
                    </a:lnTo>
                    <a:lnTo>
                      <a:pt x="650" y="1311"/>
                    </a:lnTo>
                    <a:lnTo>
                      <a:pt x="537" y="1283"/>
                    </a:lnTo>
                    <a:lnTo>
                      <a:pt x="519" y="1264"/>
                    </a:lnTo>
                    <a:lnTo>
                      <a:pt x="500" y="1254"/>
                    </a:lnTo>
                    <a:lnTo>
                      <a:pt x="453" y="1245"/>
                    </a:lnTo>
                    <a:lnTo>
                      <a:pt x="405" y="1235"/>
                    </a:lnTo>
                    <a:lnTo>
                      <a:pt x="386" y="1226"/>
                    </a:lnTo>
                    <a:lnTo>
                      <a:pt x="377" y="1217"/>
                    </a:lnTo>
                    <a:lnTo>
                      <a:pt x="311" y="1197"/>
                    </a:lnTo>
                    <a:lnTo>
                      <a:pt x="255" y="1179"/>
                    </a:lnTo>
                    <a:lnTo>
                      <a:pt x="226" y="1170"/>
                    </a:lnTo>
                    <a:lnTo>
                      <a:pt x="208" y="1160"/>
                    </a:lnTo>
                    <a:lnTo>
                      <a:pt x="188" y="1131"/>
                    </a:lnTo>
                    <a:lnTo>
                      <a:pt x="179" y="1103"/>
                    </a:lnTo>
                    <a:lnTo>
                      <a:pt x="122" y="736"/>
                    </a:lnTo>
                    <a:lnTo>
                      <a:pt x="57" y="368"/>
                    </a:lnTo>
                    <a:lnTo>
                      <a:pt x="47" y="293"/>
                    </a:lnTo>
                    <a:lnTo>
                      <a:pt x="28" y="207"/>
                    </a:lnTo>
                    <a:lnTo>
                      <a:pt x="28" y="160"/>
                    </a:lnTo>
                    <a:lnTo>
                      <a:pt x="18" y="104"/>
                    </a:lnTo>
                    <a:lnTo>
                      <a:pt x="0" y="0"/>
                    </a:lnTo>
                    <a:lnTo>
                      <a:pt x="188" y="57"/>
                    </a:lnTo>
                    <a:lnTo>
                      <a:pt x="377" y="113"/>
                    </a:lnTo>
                    <a:lnTo>
                      <a:pt x="566" y="180"/>
                    </a:lnTo>
                    <a:lnTo>
                      <a:pt x="764" y="236"/>
                    </a:lnTo>
                    <a:close/>
                  </a:path>
                </a:pathLst>
              </a:custGeom>
              <a:solidFill>
                <a:srgbClr val="CA7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48" name="Freeform 8"/>
              <p:cNvSpPr>
                <a:spLocks/>
              </p:cNvSpPr>
              <p:nvPr/>
            </p:nvSpPr>
            <p:spPr bwMode="auto">
              <a:xfrm>
                <a:off x="4871" y="462"/>
                <a:ext cx="769" cy="505"/>
              </a:xfrm>
              <a:custGeom>
                <a:avLst/>
                <a:gdLst>
                  <a:gd name="T0" fmla="*/ 0 w 3075"/>
                  <a:gd name="T1" fmla="*/ 0 h 2018"/>
                  <a:gd name="T2" fmla="*/ 0 w 3075"/>
                  <a:gd name="T3" fmla="*/ 0 h 2018"/>
                  <a:gd name="T4" fmla="*/ 0 w 3075"/>
                  <a:gd name="T5" fmla="*/ 0 h 2018"/>
                  <a:gd name="T6" fmla="*/ 0 w 3075"/>
                  <a:gd name="T7" fmla="*/ 0 h 2018"/>
                  <a:gd name="T8" fmla="*/ 0 w 3075"/>
                  <a:gd name="T9" fmla="*/ 0 h 2018"/>
                  <a:gd name="T10" fmla="*/ 0 w 3075"/>
                  <a:gd name="T11" fmla="*/ 0 h 2018"/>
                  <a:gd name="T12" fmla="*/ 0 w 3075"/>
                  <a:gd name="T13" fmla="*/ 0 h 2018"/>
                  <a:gd name="T14" fmla="*/ 0 w 3075"/>
                  <a:gd name="T15" fmla="*/ 0 h 2018"/>
                  <a:gd name="T16" fmla="*/ 0 w 3075"/>
                  <a:gd name="T17" fmla="*/ 0 h 2018"/>
                  <a:gd name="T18" fmla="*/ 0 w 3075"/>
                  <a:gd name="T19" fmla="*/ 0 h 2018"/>
                  <a:gd name="T20" fmla="*/ 0 w 3075"/>
                  <a:gd name="T21" fmla="*/ 0 h 2018"/>
                  <a:gd name="T22" fmla="*/ 0 w 3075"/>
                  <a:gd name="T23" fmla="*/ 0 h 2018"/>
                  <a:gd name="T24" fmla="*/ 0 w 3075"/>
                  <a:gd name="T25" fmla="*/ 0 h 2018"/>
                  <a:gd name="T26" fmla="*/ 0 w 3075"/>
                  <a:gd name="T27" fmla="*/ 0 h 2018"/>
                  <a:gd name="T28" fmla="*/ 0 w 3075"/>
                  <a:gd name="T29" fmla="*/ 0 h 2018"/>
                  <a:gd name="T30" fmla="*/ 0 w 3075"/>
                  <a:gd name="T31" fmla="*/ 0 h 2018"/>
                  <a:gd name="T32" fmla="*/ 0 w 3075"/>
                  <a:gd name="T33" fmla="*/ 0 h 2018"/>
                  <a:gd name="T34" fmla="*/ 0 w 3075"/>
                  <a:gd name="T35" fmla="*/ 0 h 2018"/>
                  <a:gd name="T36" fmla="*/ 0 w 3075"/>
                  <a:gd name="T37" fmla="*/ 0 h 2018"/>
                  <a:gd name="T38" fmla="*/ 0 w 3075"/>
                  <a:gd name="T39" fmla="*/ 0 h 2018"/>
                  <a:gd name="T40" fmla="*/ 0 w 3075"/>
                  <a:gd name="T41" fmla="*/ 0 h 2018"/>
                  <a:gd name="T42" fmla="*/ 0 w 3075"/>
                  <a:gd name="T43" fmla="*/ 0 h 2018"/>
                  <a:gd name="T44" fmla="*/ 0 w 3075"/>
                  <a:gd name="T45" fmla="*/ 0 h 2018"/>
                  <a:gd name="T46" fmla="*/ 0 w 3075"/>
                  <a:gd name="T47" fmla="*/ 0 h 2018"/>
                  <a:gd name="T48" fmla="*/ 0 w 3075"/>
                  <a:gd name="T49" fmla="*/ 0 h 2018"/>
                  <a:gd name="T50" fmla="*/ 0 w 3075"/>
                  <a:gd name="T51" fmla="*/ 0 h 2018"/>
                  <a:gd name="T52" fmla="*/ 0 w 3075"/>
                  <a:gd name="T53" fmla="*/ 0 h 2018"/>
                  <a:gd name="T54" fmla="*/ 0 w 3075"/>
                  <a:gd name="T55" fmla="*/ 0 h 2018"/>
                  <a:gd name="T56" fmla="*/ 0 w 3075"/>
                  <a:gd name="T57" fmla="*/ 0 h 2018"/>
                  <a:gd name="T58" fmla="*/ 0 w 3075"/>
                  <a:gd name="T59" fmla="*/ 0 h 2018"/>
                  <a:gd name="T60" fmla="*/ 0 w 3075"/>
                  <a:gd name="T61" fmla="*/ 0 h 2018"/>
                  <a:gd name="T62" fmla="*/ 0 w 3075"/>
                  <a:gd name="T63" fmla="*/ 0 h 2018"/>
                  <a:gd name="T64" fmla="*/ 0 w 3075"/>
                  <a:gd name="T65" fmla="*/ 0 h 2018"/>
                  <a:gd name="T66" fmla="*/ 0 w 3075"/>
                  <a:gd name="T67" fmla="*/ 0 h 2018"/>
                  <a:gd name="T68" fmla="*/ 0 w 3075"/>
                  <a:gd name="T69" fmla="*/ 0 h 2018"/>
                  <a:gd name="T70" fmla="*/ 0 w 3075"/>
                  <a:gd name="T71" fmla="*/ 0 h 2018"/>
                  <a:gd name="T72" fmla="*/ 0 w 3075"/>
                  <a:gd name="T73" fmla="*/ 0 h 2018"/>
                  <a:gd name="T74" fmla="*/ 0 w 3075"/>
                  <a:gd name="T75" fmla="*/ 0 h 2018"/>
                  <a:gd name="T76" fmla="*/ 0 w 3075"/>
                  <a:gd name="T77" fmla="*/ 0 h 2018"/>
                  <a:gd name="T78" fmla="*/ 0 w 3075"/>
                  <a:gd name="T79" fmla="*/ 0 h 2018"/>
                  <a:gd name="T80" fmla="*/ 0 w 3075"/>
                  <a:gd name="T81" fmla="*/ 0 h 2018"/>
                  <a:gd name="T82" fmla="*/ 0 w 3075"/>
                  <a:gd name="T83" fmla="*/ 0 h 2018"/>
                  <a:gd name="T84" fmla="*/ 0 w 3075"/>
                  <a:gd name="T85" fmla="*/ 0 h 2018"/>
                  <a:gd name="T86" fmla="*/ 0 w 3075"/>
                  <a:gd name="T87" fmla="*/ 0 h 2018"/>
                  <a:gd name="T88" fmla="*/ 0 w 3075"/>
                  <a:gd name="T89" fmla="*/ 0 h 2018"/>
                  <a:gd name="T90" fmla="*/ 0 w 3075"/>
                  <a:gd name="T91" fmla="*/ 0 h 2018"/>
                  <a:gd name="T92" fmla="*/ 0 w 3075"/>
                  <a:gd name="T93" fmla="*/ 0 h 2018"/>
                  <a:gd name="T94" fmla="*/ 0 w 3075"/>
                  <a:gd name="T95" fmla="*/ 0 h 2018"/>
                  <a:gd name="T96" fmla="*/ 0 w 3075"/>
                  <a:gd name="T97" fmla="*/ 0 h 2018"/>
                  <a:gd name="T98" fmla="*/ 0 w 3075"/>
                  <a:gd name="T99" fmla="*/ 0 h 201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075"/>
                  <a:gd name="T151" fmla="*/ 0 h 2018"/>
                  <a:gd name="T152" fmla="*/ 3075 w 3075"/>
                  <a:gd name="T153" fmla="*/ 2018 h 2018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075" h="2018">
                    <a:moveTo>
                      <a:pt x="37" y="1508"/>
                    </a:moveTo>
                    <a:lnTo>
                      <a:pt x="170" y="1424"/>
                    </a:lnTo>
                    <a:lnTo>
                      <a:pt x="311" y="1349"/>
                    </a:lnTo>
                    <a:lnTo>
                      <a:pt x="452" y="1273"/>
                    </a:lnTo>
                    <a:lnTo>
                      <a:pt x="604" y="1197"/>
                    </a:lnTo>
                    <a:lnTo>
                      <a:pt x="773" y="1103"/>
                    </a:lnTo>
                    <a:lnTo>
                      <a:pt x="943" y="1019"/>
                    </a:lnTo>
                    <a:lnTo>
                      <a:pt x="1123" y="934"/>
                    </a:lnTo>
                    <a:lnTo>
                      <a:pt x="1301" y="831"/>
                    </a:lnTo>
                    <a:lnTo>
                      <a:pt x="1348" y="831"/>
                    </a:lnTo>
                    <a:lnTo>
                      <a:pt x="1386" y="849"/>
                    </a:lnTo>
                    <a:lnTo>
                      <a:pt x="1434" y="858"/>
                    </a:lnTo>
                    <a:lnTo>
                      <a:pt x="1481" y="868"/>
                    </a:lnTo>
                    <a:lnTo>
                      <a:pt x="1499" y="717"/>
                    </a:lnTo>
                    <a:lnTo>
                      <a:pt x="1499" y="566"/>
                    </a:lnTo>
                    <a:lnTo>
                      <a:pt x="1519" y="415"/>
                    </a:lnTo>
                    <a:lnTo>
                      <a:pt x="1528" y="340"/>
                    </a:lnTo>
                    <a:lnTo>
                      <a:pt x="1546" y="264"/>
                    </a:lnTo>
                    <a:lnTo>
                      <a:pt x="1622" y="217"/>
                    </a:lnTo>
                    <a:lnTo>
                      <a:pt x="1707" y="189"/>
                    </a:lnTo>
                    <a:lnTo>
                      <a:pt x="1867" y="123"/>
                    </a:lnTo>
                    <a:lnTo>
                      <a:pt x="2207" y="19"/>
                    </a:lnTo>
                    <a:lnTo>
                      <a:pt x="2235" y="9"/>
                    </a:lnTo>
                    <a:lnTo>
                      <a:pt x="2264" y="0"/>
                    </a:lnTo>
                    <a:lnTo>
                      <a:pt x="2339" y="9"/>
                    </a:lnTo>
                    <a:lnTo>
                      <a:pt x="2405" y="29"/>
                    </a:lnTo>
                    <a:lnTo>
                      <a:pt x="2480" y="48"/>
                    </a:lnTo>
                    <a:lnTo>
                      <a:pt x="2490" y="56"/>
                    </a:lnTo>
                    <a:lnTo>
                      <a:pt x="2499" y="66"/>
                    </a:lnTo>
                    <a:lnTo>
                      <a:pt x="2499" y="103"/>
                    </a:lnTo>
                    <a:lnTo>
                      <a:pt x="2490" y="113"/>
                    </a:lnTo>
                    <a:lnTo>
                      <a:pt x="2490" y="123"/>
                    </a:lnTo>
                    <a:lnTo>
                      <a:pt x="2480" y="132"/>
                    </a:lnTo>
                    <a:lnTo>
                      <a:pt x="2632" y="189"/>
                    </a:lnTo>
                    <a:lnTo>
                      <a:pt x="2773" y="255"/>
                    </a:lnTo>
                    <a:lnTo>
                      <a:pt x="3065" y="387"/>
                    </a:lnTo>
                    <a:lnTo>
                      <a:pt x="3075" y="415"/>
                    </a:lnTo>
                    <a:lnTo>
                      <a:pt x="3075" y="443"/>
                    </a:lnTo>
                    <a:lnTo>
                      <a:pt x="3065" y="510"/>
                    </a:lnTo>
                    <a:lnTo>
                      <a:pt x="3047" y="566"/>
                    </a:lnTo>
                    <a:lnTo>
                      <a:pt x="3037" y="632"/>
                    </a:lnTo>
                    <a:lnTo>
                      <a:pt x="2971" y="849"/>
                    </a:lnTo>
                    <a:lnTo>
                      <a:pt x="2905" y="1066"/>
                    </a:lnTo>
                    <a:lnTo>
                      <a:pt x="2896" y="1066"/>
                    </a:lnTo>
                    <a:lnTo>
                      <a:pt x="2839" y="1094"/>
                    </a:lnTo>
                    <a:lnTo>
                      <a:pt x="2783" y="1122"/>
                    </a:lnTo>
                    <a:lnTo>
                      <a:pt x="2669" y="1179"/>
                    </a:lnTo>
                    <a:lnTo>
                      <a:pt x="2669" y="1197"/>
                    </a:lnTo>
                    <a:lnTo>
                      <a:pt x="2679" y="1207"/>
                    </a:lnTo>
                    <a:lnTo>
                      <a:pt x="2689" y="1217"/>
                    </a:lnTo>
                    <a:lnTo>
                      <a:pt x="2679" y="1236"/>
                    </a:lnTo>
                    <a:lnTo>
                      <a:pt x="2462" y="1358"/>
                    </a:lnTo>
                    <a:lnTo>
                      <a:pt x="2358" y="1414"/>
                    </a:lnTo>
                    <a:lnTo>
                      <a:pt x="2254" y="1461"/>
                    </a:lnTo>
                    <a:lnTo>
                      <a:pt x="2235" y="1481"/>
                    </a:lnTo>
                    <a:lnTo>
                      <a:pt x="2217" y="1490"/>
                    </a:lnTo>
                    <a:lnTo>
                      <a:pt x="2188" y="1490"/>
                    </a:lnTo>
                    <a:lnTo>
                      <a:pt x="2169" y="1481"/>
                    </a:lnTo>
                    <a:lnTo>
                      <a:pt x="2122" y="1471"/>
                    </a:lnTo>
                    <a:lnTo>
                      <a:pt x="2075" y="1461"/>
                    </a:lnTo>
                    <a:lnTo>
                      <a:pt x="1933" y="1414"/>
                    </a:lnTo>
                    <a:lnTo>
                      <a:pt x="1858" y="1405"/>
                    </a:lnTo>
                    <a:lnTo>
                      <a:pt x="1792" y="1396"/>
                    </a:lnTo>
                    <a:lnTo>
                      <a:pt x="1783" y="1377"/>
                    </a:lnTo>
                    <a:lnTo>
                      <a:pt x="1763" y="1387"/>
                    </a:lnTo>
                    <a:lnTo>
                      <a:pt x="1763" y="1405"/>
                    </a:lnTo>
                    <a:lnTo>
                      <a:pt x="1754" y="1424"/>
                    </a:lnTo>
                    <a:lnTo>
                      <a:pt x="1736" y="1434"/>
                    </a:lnTo>
                    <a:lnTo>
                      <a:pt x="1707" y="1471"/>
                    </a:lnTo>
                    <a:lnTo>
                      <a:pt x="1679" y="1508"/>
                    </a:lnTo>
                    <a:lnTo>
                      <a:pt x="1716" y="1518"/>
                    </a:lnTo>
                    <a:lnTo>
                      <a:pt x="1763" y="1528"/>
                    </a:lnTo>
                    <a:lnTo>
                      <a:pt x="1792" y="1537"/>
                    </a:lnTo>
                    <a:lnTo>
                      <a:pt x="1810" y="1547"/>
                    </a:lnTo>
                    <a:lnTo>
                      <a:pt x="1820" y="1565"/>
                    </a:lnTo>
                    <a:lnTo>
                      <a:pt x="1820" y="1594"/>
                    </a:lnTo>
                    <a:lnTo>
                      <a:pt x="1858" y="1575"/>
                    </a:lnTo>
                    <a:lnTo>
                      <a:pt x="1886" y="1557"/>
                    </a:lnTo>
                    <a:lnTo>
                      <a:pt x="1943" y="1508"/>
                    </a:lnTo>
                    <a:lnTo>
                      <a:pt x="1961" y="1508"/>
                    </a:lnTo>
                    <a:lnTo>
                      <a:pt x="1943" y="1528"/>
                    </a:lnTo>
                    <a:lnTo>
                      <a:pt x="1914" y="1547"/>
                    </a:lnTo>
                    <a:lnTo>
                      <a:pt x="1886" y="1565"/>
                    </a:lnTo>
                    <a:lnTo>
                      <a:pt x="1867" y="1584"/>
                    </a:lnTo>
                    <a:lnTo>
                      <a:pt x="1783" y="1641"/>
                    </a:lnTo>
                    <a:lnTo>
                      <a:pt x="1698" y="1688"/>
                    </a:lnTo>
                    <a:lnTo>
                      <a:pt x="1613" y="1745"/>
                    </a:lnTo>
                    <a:lnTo>
                      <a:pt x="1538" y="1811"/>
                    </a:lnTo>
                    <a:lnTo>
                      <a:pt x="1481" y="1848"/>
                    </a:lnTo>
                    <a:lnTo>
                      <a:pt x="1434" y="1886"/>
                    </a:lnTo>
                    <a:lnTo>
                      <a:pt x="1235" y="2018"/>
                    </a:lnTo>
                    <a:lnTo>
                      <a:pt x="990" y="1923"/>
                    </a:lnTo>
                    <a:lnTo>
                      <a:pt x="745" y="1829"/>
                    </a:lnTo>
                    <a:lnTo>
                      <a:pt x="330" y="1678"/>
                    </a:lnTo>
                    <a:lnTo>
                      <a:pt x="236" y="1641"/>
                    </a:lnTo>
                    <a:lnTo>
                      <a:pt x="160" y="1612"/>
                    </a:lnTo>
                    <a:lnTo>
                      <a:pt x="0" y="1528"/>
                    </a:lnTo>
                    <a:lnTo>
                      <a:pt x="0" y="1518"/>
                    </a:lnTo>
                    <a:lnTo>
                      <a:pt x="9" y="1508"/>
                    </a:lnTo>
                    <a:lnTo>
                      <a:pt x="37" y="15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49" name="Freeform 9"/>
              <p:cNvSpPr>
                <a:spLocks/>
              </p:cNvSpPr>
              <p:nvPr/>
            </p:nvSpPr>
            <p:spPr bwMode="auto">
              <a:xfrm>
                <a:off x="4881" y="825"/>
                <a:ext cx="30" cy="33"/>
              </a:xfrm>
              <a:custGeom>
                <a:avLst/>
                <a:gdLst>
                  <a:gd name="T0" fmla="*/ 0 w 123"/>
                  <a:gd name="T1" fmla="*/ 0 h 131"/>
                  <a:gd name="T2" fmla="*/ 0 w 123"/>
                  <a:gd name="T3" fmla="*/ 0 h 131"/>
                  <a:gd name="T4" fmla="*/ 0 w 123"/>
                  <a:gd name="T5" fmla="*/ 0 h 131"/>
                  <a:gd name="T6" fmla="*/ 0 w 123"/>
                  <a:gd name="T7" fmla="*/ 0 h 131"/>
                  <a:gd name="T8" fmla="*/ 0 w 123"/>
                  <a:gd name="T9" fmla="*/ 0 h 131"/>
                  <a:gd name="T10" fmla="*/ 0 w 123"/>
                  <a:gd name="T11" fmla="*/ 0 h 131"/>
                  <a:gd name="T12" fmla="*/ 0 w 123"/>
                  <a:gd name="T13" fmla="*/ 0 h 131"/>
                  <a:gd name="T14" fmla="*/ 0 w 123"/>
                  <a:gd name="T15" fmla="*/ 0 h 131"/>
                  <a:gd name="T16" fmla="*/ 0 w 123"/>
                  <a:gd name="T17" fmla="*/ 0 h 13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3"/>
                  <a:gd name="T28" fmla="*/ 0 h 131"/>
                  <a:gd name="T29" fmla="*/ 123 w 123"/>
                  <a:gd name="T30" fmla="*/ 131 h 13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3" h="131">
                    <a:moveTo>
                      <a:pt x="114" y="0"/>
                    </a:moveTo>
                    <a:lnTo>
                      <a:pt x="123" y="37"/>
                    </a:lnTo>
                    <a:lnTo>
                      <a:pt x="123" y="65"/>
                    </a:lnTo>
                    <a:lnTo>
                      <a:pt x="123" y="104"/>
                    </a:lnTo>
                    <a:lnTo>
                      <a:pt x="123" y="131"/>
                    </a:lnTo>
                    <a:lnTo>
                      <a:pt x="57" y="112"/>
                    </a:lnTo>
                    <a:lnTo>
                      <a:pt x="0" y="75"/>
                    </a:lnTo>
                    <a:lnTo>
                      <a:pt x="57" y="3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50" name="Freeform 10"/>
              <p:cNvSpPr>
                <a:spLocks/>
              </p:cNvSpPr>
              <p:nvPr/>
            </p:nvSpPr>
            <p:spPr bwMode="auto">
              <a:xfrm>
                <a:off x="4916" y="686"/>
                <a:ext cx="351" cy="259"/>
              </a:xfrm>
              <a:custGeom>
                <a:avLst/>
                <a:gdLst>
                  <a:gd name="T0" fmla="*/ 0 w 1405"/>
                  <a:gd name="T1" fmla="*/ 0 h 1037"/>
                  <a:gd name="T2" fmla="*/ 0 w 1405"/>
                  <a:gd name="T3" fmla="*/ 0 h 1037"/>
                  <a:gd name="T4" fmla="*/ 0 w 1405"/>
                  <a:gd name="T5" fmla="*/ 0 h 1037"/>
                  <a:gd name="T6" fmla="*/ 0 w 1405"/>
                  <a:gd name="T7" fmla="*/ 0 h 1037"/>
                  <a:gd name="T8" fmla="*/ 0 w 1405"/>
                  <a:gd name="T9" fmla="*/ 0 h 1037"/>
                  <a:gd name="T10" fmla="*/ 0 w 1405"/>
                  <a:gd name="T11" fmla="*/ 0 h 1037"/>
                  <a:gd name="T12" fmla="*/ 0 w 1405"/>
                  <a:gd name="T13" fmla="*/ 0 h 1037"/>
                  <a:gd name="T14" fmla="*/ 0 w 1405"/>
                  <a:gd name="T15" fmla="*/ 0 h 1037"/>
                  <a:gd name="T16" fmla="*/ 0 w 1405"/>
                  <a:gd name="T17" fmla="*/ 0 h 1037"/>
                  <a:gd name="T18" fmla="*/ 0 w 1405"/>
                  <a:gd name="T19" fmla="*/ 0 h 1037"/>
                  <a:gd name="T20" fmla="*/ 0 w 1405"/>
                  <a:gd name="T21" fmla="*/ 0 h 1037"/>
                  <a:gd name="T22" fmla="*/ 0 w 1405"/>
                  <a:gd name="T23" fmla="*/ 0 h 1037"/>
                  <a:gd name="T24" fmla="*/ 0 w 1405"/>
                  <a:gd name="T25" fmla="*/ 0 h 1037"/>
                  <a:gd name="T26" fmla="*/ 0 w 1405"/>
                  <a:gd name="T27" fmla="*/ 0 h 1037"/>
                  <a:gd name="T28" fmla="*/ 0 w 1405"/>
                  <a:gd name="T29" fmla="*/ 0 h 1037"/>
                  <a:gd name="T30" fmla="*/ 0 w 1405"/>
                  <a:gd name="T31" fmla="*/ 0 h 1037"/>
                  <a:gd name="T32" fmla="*/ 0 w 1405"/>
                  <a:gd name="T33" fmla="*/ 0 h 1037"/>
                  <a:gd name="T34" fmla="*/ 0 w 1405"/>
                  <a:gd name="T35" fmla="*/ 0 h 1037"/>
                  <a:gd name="T36" fmla="*/ 0 w 1405"/>
                  <a:gd name="T37" fmla="*/ 0 h 1037"/>
                  <a:gd name="T38" fmla="*/ 0 w 1405"/>
                  <a:gd name="T39" fmla="*/ 0 h 1037"/>
                  <a:gd name="T40" fmla="*/ 0 w 1405"/>
                  <a:gd name="T41" fmla="*/ 0 h 1037"/>
                  <a:gd name="T42" fmla="*/ 0 w 1405"/>
                  <a:gd name="T43" fmla="*/ 0 h 1037"/>
                  <a:gd name="T44" fmla="*/ 0 w 1405"/>
                  <a:gd name="T45" fmla="*/ 0 h 1037"/>
                  <a:gd name="T46" fmla="*/ 0 w 1405"/>
                  <a:gd name="T47" fmla="*/ 0 h 1037"/>
                  <a:gd name="T48" fmla="*/ 0 w 1405"/>
                  <a:gd name="T49" fmla="*/ 0 h 1037"/>
                  <a:gd name="T50" fmla="*/ 0 w 1405"/>
                  <a:gd name="T51" fmla="*/ 0 h 1037"/>
                  <a:gd name="T52" fmla="*/ 0 w 1405"/>
                  <a:gd name="T53" fmla="*/ 0 h 1037"/>
                  <a:gd name="T54" fmla="*/ 0 w 1405"/>
                  <a:gd name="T55" fmla="*/ 0 h 1037"/>
                  <a:gd name="T56" fmla="*/ 0 w 1405"/>
                  <a:gd name="T57" fmla="*/ 0 h 1037"/>
                  <a:gd name="T58" fmla="*/ 0 w 1405"/>
                  <a:gd name="T59" fmla="*/ 0 h 1037"/>
                  <a:gd name="T60" fmla="*/ 0 w 1405"/>
                  <a:gd name="T61" fmla="*/ 0 h 1037"/>
                  <a:gd name="T62" fmla="*/ 0 w 1405"/>
                  <a:gd name="T63" fmla="*/ 0 h 1037"/>
                  <a:gd name="T64" fmla="*/ 0 w 1405"/>
                  <a:gd name="T65" fmla="*/ 0 h 1037"/>
                  <a:gd name="T66" fmla="*/ 0 w 1405"/>
                  <a:gd name="T67" fmla="*/ 0 h 1037"/>
                  <a:gd name="T68" fmla="*/ 0 w 1405"/>
                  <a:gd name="T69" fmla="*/ 0 h 1037"/>
                  <a:gd name="T70" fmla="*/ 0 w 1405"/>
                  <a:gd name="T71" fmla="*/ 0 h 1037"/>
                  <a:gd name="T72" fmla="*/ 0 w 1405"/>
                  <a:gd name="T73" fmla="*/ 0 h 1037"/>
                  <a:gd name="T74" fmla="*/ 0 w 1405"/>
                  <a:gd name="T75" fmla="*/ 0 h 1037"/>
                  <a:gd name="T76" fmla="*/ 0 w 1405"/>
                  <a:gd name="T77" fmla="*/ 0 h 1037"/>
                  <a:gd name="T78" fmla="*/ 0 w 1405"/>
                  <a:gd name="T79" fmla="*/ 0 h 1037"/>
                  <a:gd name="T80" fmla="*/ 0 w 1405"/>
                  <a:gd name="T81" fmla="*/ 0 h 1037"/>
                  <a:gd name="T82" fmla="*/ 0 w 1405"/>
                  <a:gd name="T83" fmla="*/ 0 h 1037"/>
                  <a:gd name="T84" fmla="*/ 0 w 1405"/>
                  <a:gd name="T85" fmla="*/ 0 h 103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405"/>
                  <a:gd name="T130" fmla="*/ 0 h 1037"/>
                  <a:gd name="T131" fmla="*/ 1405 w 1405"/>
                  <a:gd name="T132" fmla="*/ 1037 h 103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405" h="1037">
                    <a:moveTo>
                      <a:pt x="131" y="471"/>
                    </a:moveTo>
                    <a:lnTo>
                      <a:pt x="405" y="330"/>
                    </a:lnTo>
                    <a:lnTo>
                      <a:pt x="687" y="179"/>
                    </a:lnTo>
                    <a:lnTo>
                      <a:pt x="763" y="151"/>
                    </a:lnTo>
                    <a:lnTo>
                      <a:pt x="839" y="113"/>
                    </a:lnTo>
                    <a:lnTo>
                      <a:pt x="980" y="29"/>
                    </a:lnTo>
                    <a:lnTo>
                      <a:pt x="1263" y="9"/>
                    </a:lnTo>
                    <a:lnTo>
                      <a:pt x="1272" y="0"/>
                    </a:lnTo>
                    <a:lnTo>
                      <a:pt x="1282" y="0"/>
                    </a:lnTo>
                    <a:lnTo>
                      <a:pt x="1301" y="9"/>
                    </a:lnTo>
                    <a:lnTo>
                      <a:pt x="1301" y="76"/>
                    </a:lnTo>
                    <a:lnTo>
                      <a:pt x="1310" y="132"/>
                    </a:lnTo>
                    <a:lnTo>
                      <a:pt x="1329" y="198"/>
                    </a:lnTo>
                    <a:lnTo>
                      <a:pt x="1329" y="264"/>
                    </a:lnTo>
                    <a:lnTo>
                      <a:pt x="1348" y="340"/>
                    </a:lnTo>
                    <a:lnTo>
                      <a:pt x="1366" y="377"/>
                    </a:lnTo>
                    <a:lnTo>
                      <a:pt x="1386" y="415"/>
                    </a:lnTo>
                    <a:lnTo>
                      <a:pt x="1405" y="415"/>
                    </a:lnTo>
                    <a:lnTo>
                      <a:pt x="1225" y="669"/>
                    </a:lnTo>
                    <a:lnTo>
                      <a:pt x="1150" y="716"/>
                    </a:lnTo>
                    <a:lnTo>
                      <a:pt x="1065" y="764"/>
                    </a:lnTo>
                    <a:lnTo>
                      <a:pt x="1055" y="792"/>
                    </a:lnTo>
                    <a:lnTo>
                      <a:pt x="1047" y="811"/>
                    </a:lnTo>
                    <a:lnTo>
                      <a:pt x="1037" y="830"/>
                    </a:lnTo>
                    <a:lnTo>
                      <a:pt x="1047" y="849"/>
                    </a:lnTo>
                    <a:lnTo>
                      <a:pt x="1112" y="858"/>
                    </a:lnTo>
                    <a:lnTo>
                      <a:pt x="1178" y="877"/>
                    </a:lnTo>
                    <a:lnTo>
                      <a:pt x="1244" y="886"/>
                    </a:lnTo>
                    <a:lnTo>
                      <a:pt x="1272" y="905"/>
                    </a:lnTo>
                    <a:lnTo>
                      <a:pt x="1301" y="924"/>
                    </a:lnTo>
                    <a:lnTo>
                      <a:pt x="1235" y="980"/>
                    </a:lnTo>
                    <a:lnTo>
                      <a:pt x="1159" y="980"/>
                    </a:lnTo>
                    <a:lnTo>
                      <a:pt x="1074" y="990"/>
                    </a:lnTo>
                    <a:lnTo>
                      <a:pt x="924" y="1019"/>
                    </a:lnTo>
                    <a:lnTo>
                      <a:pt x="895" y="1037"/>
                    </a:lnTo>
                    <a:lnTo>
                      <a:pt x="18" y="708"/>
                    </a:lnTo>
                    <a:lnTo>
                      <a:pt x="0" y="679"/>
                    </a:lnTo>
                    <a:lnTo>
                      <a:pt x="8" y="622"/>
                    </a:lnTo>
                    <a:lnTo>
                      <a:pt x="0" y="557"/>
                    </a:lnTo>
                    <a:lnTo>
                      <a:pt x="27" y="528"/>
                    </a:lnTo>
                    <a:lnTo>
                      <a:pt x="56" y="509"/>
                    </a:lnTo>
                    <a:lnTo>
                      <a:pt x="94" y="500"/>
                    </a:lnTo>
                    <a:lnTo>
                      <a:pt x="131" y="471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51" name="Freeform 11"/>
              <p:cNvSpPr>
                <a:spLocks/>
              </p:cNvSpPr>
              <p:nvPr/>
            </p:nvSpPr>
            <p:spPr bwMode="auto">
              <a:xfrm>
                <a:off x="4980" y="733"/>
                <a:ext cx="252" cy="130"/>
              </a:xfrm>
              <a:custGeom>
                <a:avLst/>
                <a:gdLst>
                  <a:gd name="T0" fmla="*/ 0 w 1009"/>
                  <a:gd name="T1" fmla="*/ 0 h 519"/>
                  <a:gd name="T2" fmla="*/ 0 w 1009"/>
                  <a:gd name="T3" fmla="*/ 0 h 519"/>
                  <a:gd name="T4" fmla="*/ 0 w 1009"/>
                  <a:gd name="T5" fmla="*/ 0 h 519"/>
                  <a:gd name="T6" fmla="*/ 0 w 1009"/>
                  <a:gd name="T7" fmla="*/ 0 h 519"/>
                  <a:gd name="T8" fmla="*/ 0 w 1009"/>
                  <a:gd name="T9" fmla="*/ 0 h 519"/>
                  <a:gd name="T10" fmla="*/ 0 w 1009"/>
                  <a:gd name="T11" fmla="*/ 0 h 519"/>
                  <a:gd name="T12" fmla="*/ 0 w 1009"/>
                  <a:gd name="T13" fmla="*/ 0 h 519"/>
                  <a:gd name="T14" fmla="*/ 0 w 1009"/>
                  <a:gd name="T15" fmla="*/ 0 h 519"/>
                  <a:gd name="T16" fmla="*/ 0 w 1009"/>
                  <a:gd name="T17" fmla="*/ 0 h 519"/>
                  <a:gd name="T18" fmla="*/ 0 w 1009"/>
                  <a:gd name="T19" fmla="*/ 0 h 519"/>
                  <a:gd name="T20" fmla="*/ 0 w 1009"/>
                  <a:gd name="T21" fmla="*/ 0 h 519"/>
                  <a:gd name="T22" fmla="*/ 0 w 1009"/>
                  <a:gd name="T23" fmla="*/ 0 h 519"/>
                  <a:gd name="T24" fmla="*/ 0 w 1009"/>
                  <a:gd name="T25" fmla="*/ 0 h 519"/>
                  <a:gd name="T26" fmla="*/ 0 w 1009"/>
                  <a:gd name="T27" fmla="*/ 0 h 519"/>
                  <a:gd name="T28" fmla="*/ 0 w 1009"/>
                  <a:gd name="T29" fmla="*/ 0 h 519"/>
                  <a:gd name="T30" fmla="*/ 0 w 1009"/>
                  <a:gd name="T31" fmla="*/ 0 h 519"/>
                  <a:gd name="T32" fmla="*/ 0 w 1009"/>
                  <a:gd name="T33" fmla="*/ 0 h 519"/>
                  <a:gd name="T34" fmla="*/ 0 w 1009"/>
                  <a:gd name="T35" fmla="*/ 0 h 519"/>
                  <a:gd name="T36" fmla="*/ 0 w 1009"/>
                  <a:gd name="T37" fmla="*/ 0 h 519"/>
                  <a:gd name="T38" fmla="*/ 0 w 1009"/>
                  <a:gd name="T39" fmla="*/ 0 h 519"/>
                  <a:gd name="T40" fmla="*/ 0 w 1009"/>
                  <a:gd name="T41" fmla="*/ 0 h 519"/>
                  <a:gd name="T42" fmla="*/ 0 w 1009"/>
                  <a:gd name="T43" fmla="*/ 0 h 519"/>
                  <a:gd name="T44" fmla="*/ 0 w 1009"/>
                  <a:gd name="T45" fmla="*/ 0 h 51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009"/>
                  <a:gd name="T70" fmla="*/ 0 h 519"/>
                  <a:gd name="T71" fmla="*/ 1009 w 1009"/>
                  <a:gd name="T72" fmla="*/ 519 h 51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009" h="519">
                    <a:moveTo>
                      <a:pt x="94" y="235"/>
                    </a:moveTo>
                    <a:lnTo>
                      <a:pt x="329" y="122"/>
                    </a:lnTo>
                    <a:lnTo>
                      <a:pt x="443" y="65"/>
                    </a:lnTo>
                    <a:lnTo>
                      <a:pt x="547" y="0"/>
                    </a:lnTo>
                    <a:lnTo>
                      <a:pt x="773" y="18"/>
                    </a:lnTo>
                    <a:lnTo>
                      <a:pt x="1009" y="28"/>
                    </a:lnTo>
                    <a:lnTo>
                      <a:pt x="1000" y="65"/>
                    </a:lnTo>
                    <a:lnTo>
                      <a:pt x="981" y="104"/>
                    </a:lnTo>
                    <a:lnTo>
                      <a:pt x="971" y="141"/>
                    </a:lnTo>
                    <a:lnTo>
                      <a:pt x="962" y="188"/>
                    </a:lnTo>
                    <a:lnTo>
                      <a:pt x="830" y="245"/>
                    </a:lnTo>
                    <a:lnTo>
                      <a:pt x="452" y="480"/>
                    </a:lnTo>
                    <a:lnTo>
                      <a:pt x="443" y="499"/>
                    </a:lnTo>
                    <a:lnTo>
                      <a:pt x="433" y="499"/>
                    </a:lnTo>
                    <a:lnTo>
                      <a:pt x="425" y="499"/>
                    </a:lnTo>
                    <a:lnTo>
                      <a:pt x="405" y="519"/>
                    </a:lnTo>
                    <a:lnTo>
                      <a:pt x="208" y="443"/>
                    </a:lnTo>
                    <a:lnTo>
                      <a:pt x="104" y="415"/>
                    </a:lnTo>
                    <a:lnTo>
                      <a:pt x="0" y="368"/>
                    </a:lnTo>
                    <a:lnTo>
                      <a:pt x="0" y="329"/>
                    </a:lnTo>
                    <a:lnTo>
                      <a:pt x="0" y="292"/>
                    </a:lnTo>
                    <a:lnTo>
                      <a:pt x="47" y="255"/>
                    </a:lnTo>
                    <a:lnTo>
                      <a:pt x="94" y="2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52" name="Freeform 12"/>
              <p:cNvSpPr>
                <a:spLocks/>
              </p:cNvSpPr>
              <p:nvPr/>
            </p:nvSpPr>
            <p:spPr bwMode="auto">
              <a:xfrm>
                <a:off x="5178" y="5"/>
                <a:ext cx="287" cy="292"/>
              </a:xfrm>
              <a:custGeom>
                <a:avLst/>
                <a:gdLst>
                  <a:gd name="T0" fmla="*/ 0 w 1149"/>
                  <a:gd name="T1" fmla="*/ 0 h 1169"/>
                  <a:gd name="T2" fmla="*/ 0 w 1149"/>
                  <a:gd name="T3" fmla="*/ 0 h 1169"/>
                  <a:gd name="T4" fmla="*/ 0 w 1149"/>
                  <a:gd name="T5" fmla="*/ 0 h 1169"/>
                  <a:gd name="T6" fmla="*/ 0 w 1149"/>
                  <a:gd name="T7" fmla="*/ 0 h 1169"/>
                  <a:gd name="T8" fmla="*/ 0 w 1149"/>
                  <a:gd name="T9" fmla="*/ 0 h 1169"/>
                  <a:gd name="T10" fmla="*/ 0 w 1149"/>
                  <a:gd name="T11" fmla="*/ 0 h 1169"/>
                  <a:gd name="T12" fmla="*/ 0 w 1149"/>
                  <a:gd name="T13" fmla="*/ 0 h 1169"/>
                  <a:gd name="T14" fmla="*/ 0 w 1149"/>
                  <a:gd name="T15" fmla="*/ 0 h 1169"/>
                  <a:gd name="T16" fmla="*/ 0 w 1149"/>
                  <a:gd name="T17" fmla="*/ 0 h 1169"/>
                  <a:gd name="T18" fmla="*/ 0 w 1149"/>
                  <a:gd name="T19" fmla="*/ 0 h 1169"/>
                  <a:gd name="T20" fmla="*/ 0 w 1149"/>
                  <a:gd name="T21" fmla="*/ 0 h 1169"/>
                  <a:gd name="T22" fmla="*/ 0 w 1149"/>
                  <a:gd name="T23" fmla="*/ 0 h 1169"/>
                  <a:gd name="T24" fmla="*/ 0 w 1149"/>
                  <a:gd name="T25" fmla="*/ 0 h 1169"/>
                  <a:gd name="T26" fmla="*/ 0 w 1149"/>
                  <a:gd name="T27" fmla="*/ 0 h 1169"/>
                  <a:gd name="T28" fmla="*/ 0 w 1149"/>
                  <a:gd name="T29" fmla="*/ 0 h 1169"/>
                  <a:gd name="T30" fmla="*/ 0 w 1149"/>
                  <a:gd name="T31" fmla="*/ 0 h 1169"/>
                  <a:gd name="T32" fmla="*/ 0 w 1149"/>
                  <a:gd name="T33" fmla="*/ 0 h 1169"/>
                  <a:gd name="T34" fmla="*/ 0 w 1149"/>
                  <a:gd name="T35" fmla="*/ 0 h 1169"/>
                  <a:gd name="T36" fmla="*/ 0 w 1149"/>
                  <a:gd name="T37" fmla="*/ 0 h 1169"/>
                  <a:gd name="T38" fmla="*/ 0 w 1149"/>
                  <a:gd name="T39" fmla="*/ 0 h 1169"/>
                  <a:gd name="T40" fmla="*/ 0 w 1149"/>
                  <a:gd name="T41" fmla="*/ 0 h 1169"/>
                  <a:gd name="T42" fmla="*/ 0 w 1149"/>
                  <a:gd name="T43" fmla="*/ 0 h 1169"/>
                  <a:gd name="T44" fmla="*/ 0 w 1149"/>
                  <a:gd name="T45" fmla="*/ 0 h 1169"/>
                  <a:gd name="T46" fmla="*/ 0 w 1149"/>
                  <a:gd name="T47" fmla="*/ 0 h 1169"/>
                  <a:gd name="T48" fmla="*/ 0 w 1149"/>
                  <a:gd name="T49" fmla="*/ 0 h 1169"/>
                  <a:gd name="T50" fmla="*/ 0 w 1149"/>
                  <a:gd name="T51" fmla="*/ 0 h 1169"/>
                  <a:gd name="T52" fmla="*/ 0 w 1149"/>
                  <a:gd name="T53" fmla="*/ 0 h 1169"/>
                  <a:gd name="T54" fmla="*/ 0 w 1149"/>
                  <a:gd name="T55" fmla="*/ 0 h 1169"/>
                  <a:gd name="T56" fmla="*/ 0 w 1149"/>
                  <a:gd name="T57" fmla="*/ 0 h 1169"/>
                  <a:gd name="T58" fmla="*/ 0 w 1149"/>
                  <a:gd name="T59" fmla="*/ 0 h 1169"/>
                  <a:gd name="T60" fmla="*/ 0 w 1149"/>
                  <a:gd name="T61" fmla="*/ 0 h 1169"/>
                  <a:gd name="T62" fmla="*/ 0 w 1149"/>
                  <a:gd name="T63" fmla="*/ 0 h 1169"/>
                  <a:gd name="T64" fmla="*/ 0 w 1149"/>
                  <a:gd name="T65" fmla="*/ 0 h 1169"/>
                  <a:gd name="T66" fmla="*/ 0 w 1149"/>
                  <a:gd name="T67" fmla="*/ 0 h 1169"/>
                  <a:gd name="T68" fmla="*/ 0 w 1149"/>
                  <a:gd name="T69" fmla="*/ 0 h 1169"/>
                  <a:gd name="T70" fmla="*/ 0 w 1149"/>
                  <a:gd name="T71" fmla="*/ 0 h 1169"/>
                  <a:gd name="T72" fmla="*/ 0 w 1149"/>
                  <a:gd name="T73" fmla="*/ 0 h 1169"/>
                  <a:gd name="T74" fmla="*/ 0 w 1149"/>
                  <a:gd name="T75" fmla="*/ 0 h 1169"/>
                  <a:gd name="T76" fmla="*/ 0 w 1149"/>
                  <a:gd name="T77" fmla="*/ 0 h 1169"/>
                  <a:gd name="T78" fmla="*/ 0 w 1149"/>
                  <a:gd name="T79" fmla="*/ 0 h 1169"/>
                  <a:gd name="T80" fmla="*/ 0 w 1149"/>
                  <a:gd name="T81" fmla="*/ 0 h 1169"/>
                  <a:gd name="T82" fmla="*/ 0 w 1149"/>
                  <a:gd name="T83" fmla="*/ 0 h 1169"/>
                  <a:gd name="T84" fmla="*/ 0 w 1149"/>
                  <a:gd name="T85" fmla="*/ 0 h 1169"/>
                  <a:gd name="T86" fmla="*/ 0 w 1149"/>
                  <a:gd name="T87" fmla="*/ 0 h 1169"/>
                  <a:gd name="T88" fmla="*/ 0 w 1149"/>
                  <a:gd name="T89" fmla="*/ 0 h 1169"/>
                  <a:gd name="T90" fmla="*/ 0 w 1149"/>
                  <a:gd name="T91" fmla="*/ 0 h 1169"/>
                  <a:gd name="T92" fmla="*/ 0 w 1149"/>
                  <a:gd name="T93" fmla="*/ 0 h 1169"/>
                  <a:gd name="T94" fmla="*/ 0 w 1149"/>
                  <a:gd name="T95" fmla="*/ 0 h 1169"/>
                  <a:gd name="T96" fmla="*/ 0 w 1149"/>
                  <a:gd name="T97" fmla="*/ 0 h 1169"/>
                  <a:gd name="T98" fmla="*/ 0 w 1149"/>
                  <a:gd name="T99" fmla="*/ 0 h 1169"/>
                  <a:gd name="T100" fmla="*/ 0 w 1149"/>
                  <a:gd name="T101" fmla="*/ 0 h 1169"/>
                  <a:gd name="T102" fmla="*/ 0 w 1149"/>
                  <a:gd name="T103" fmla="*/ 0 h 116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149"/>
                  <a:gd name="T157" fmla="*/ 0 h 1169"/>
                  <a:gd name="T158" fmla="*/ 1149 w 1149"/>
                  <a:gd name="T159" fmla="*/ 1169 h 1169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149" h="1169">
                    <a:moveTo>
                      <a:pt x="121" y="255"/>
                    </a:moveTo>
                    <a:lnTo>
                      <a:pt x="159" y="208"/>
                    </a:lnTo>
                    <a:lnTo>
                      <a:pt x="207" y="161"/>
                    </a:lnTo>
                    <a:lnTo>
                      <a:pt x="254" y="122"/>
                    </a:lnTo>
                    <a:lnTo>
                      <a:pt x="311" y="85"/>
                    </a:lnTo>
                    <a:lnTo>
                      <a:pt x="367" y="57"/>
                    </a:lnTo>
                    <a:lnTo>
                      <a:pt x="423" y="28"/>
                    </a:lnTo>
                    <a:lnTo>
                      <a:pt x="489" y="18"/>
                    </a:lnTo>
                    <a:lnTo>
                      <a:pt x="556" y="0"/>
                    </a:lnTo>
                    <a:lnTo>
                      <a:pt x="659" y="9"/>
                    </a:lnTo>
                    <a:lnTo>
                      <a:pt x="763" y="28"/>
                    </a:lnTo>
                    <a:lnTo>
                      <a:pt x="820" y="47"/>
                    </a:lnTo>
                    <a:lnTo>
                      <a:pt x="867" y="75"/>
                    </a:lnTo>
                    <a:lnTo>
                      <a:pt x="914" y="113"/>
                    </a:lnTo>
                    <a:lnTo>
                      <a:pt x="961" y="141"/>
                    </a:lnTo>
                    <a:lnTo>
                      <a:pt x="1008" y="179"/>
                    </a:lnTo>
                    <a:lnTo>
                      <a:pt x="1045" y="216"/>
                    </a:lnTo>
                    <a:lnTo>
                      <a:pt x="1074" y="264"/>
                    </a:lnTo>
                    <a:lnTo>
                      <a:pt x="1094" y="311"/>
                    </a:lnTo>
                    <a:lnTo>
                      <a:pt x="1131" y="415"/>
                    </a:lnTo>
                    <a:lnTo>
                      <a:pt x="1149" y="519"/>
                    </a:lnTo>
                    <a:lnTo>
                      <a:pt x="1149" y="566"/>
                    </a:lnTo>
                    <a:lnTo>
                      <a:pt x="1141" y="603"/>
                    </a:lnTo>
                    <a:lnTo>
                      <a:pt x="1131" y="707"/>
                    </a:lnTo>
                    <a:lnTo>
                      <a:pt x="1102" y="801"/>
                    </a:lnTo>
                    <a:lnTo>
                      <a:pt x="1065" y="887"/>
                    </a:lnTo>
                    <a:lnTo>
                      <a:pt x="1008" y="962"/>
                    </a:lnTo>
                    <a:lnTo>
                      <a:pt x="961" y="1018"/>
                    </a:lnTo>
                    <a:lnTo>
                      <a:pt x="895" y="1075"/>
                    </a:lnTo>
                    <a:lnTo>
                      <a:pt x="829" y="1122"/>
                    </a:lnTo>
                    <a:lnTo>
                      <a:pt x="744" y="1151"/>
                    </a:lnTo>
                    <a:lnTo>
                      <a:pt x="679" y="1169"/>
                    </a:lnTo>
                    <a:lnTo>
                      <a:pt x="593" y="1169"/>
                    </a:lnTo>
                    <a:lnTo>
                      <a:pt x="442" y="1159"/>
                    </a:lnTo>
                    <a:lnTo>
                      <a:pt x="386" y="1151"/>
                    </a:lnTo>
                    <a:lnTo>
                      <a:pt x="329" y="1132"/>
                    </a:lnTo>
                    <a:lnTo>
                      <a:pt x="282" y="1103"/>
                    </a:lnTo>
                    <a:lnTo>
                      <a:pt x="235" y="1084"/>
                    </a:lnTo>
                    <a:lnTo>
                      <a:pt x="131" y="999"/>
                    </a:lnTo>
                    <a:lnTo>
                      <a:pt x="94" y="952"/>
                    </a:lnTo>
                    <a:lnTo>
                      <a:pt x="65" y="895"/>
                    </a:lnTo>
                    <a:lnTo>
                      <a:pt x="37" y="867"/>
                    </a:lnTo>
                    <a:lnTo>
                      <a:pt x="27" y="830"/>
                    </a:lnTo>
                    <a:lnTo>
                      <a:pt x="27" y="792"/>
                    </a:lnTo>
                    <a:lnTo>
                      <a:pt x="8" y="764"/>
                    </a:lnTo>
                    <a:lnTo>
                      <a:pt x="0" y="631"/>
                    </a:lnTo>
                    <a:lnTo>
                      <a:pt x="0" y="556"/>
                    </a:lnTo>
                    <a:lnTo>
                      <a:pt x="8" y="490"/>
                    </a:lnTo>
                    <a:lnTo>
                      <a:pt x="27" y="424"/>
                    </a:lnTo>
                    <a:lnTo>
                      <a:pt x="47" y="358"/>
                    </a:lnTo>
                    <a:lnTo>
                      <a:pt x="84" y="302"/>
                    </a:lnTo>
                    <a:lnTo>
                      <a:pt x="121" y="2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53" name="Freeform 13"/>
              <p:cNvSpPr>
                <a:spLocks/>
              </p:cNvSpPr>
              <p:nvPr/>
            </p:nvSpPr>
            <p:spPr bwMode="auto">
              <a:xfrm>
                <a:off x="4984" y="813"/>
                <a:ext cx="109" cy="40"/>
              </a:xfrm>
              <a:custGeom>
                <a:avLst/>
                <a:gdLst>
                  <a:gd name="T0" fmla="*/ 0 w 434"/>
                  <a:gd name="T1" fmla="*/ 0 h 160"/>
                  <a:gd name="T2" fmla="*/ 0 w 434"/>
                  <a:gd name="T3" fmla="*/ 0 h 160"/>
                  <a:gd name="T4" fmla="*/ 0 w 434"/>
                  <a:gd name="T5" fmla="*/ 0 h 160"/>
                  <a:gd name="T6" fmla="*/ 0 w 434"/>
                  <a:gd name="T7" fmla="*/ 0 h 160"/>
                  <a:gd name="T8" fmla="*/ 0 w 434"/>
                  <a:gd name="T9" fmla="*/ 0 h 160"/>
                  <a:gd name="T10" fmla="*/ 0 w 434"/>
                  <a:gd name="T11" fmla="*/ 0 h 160"/>
                  <a:gd name="T12" fmla="*/ 0 w 434"/>
                  <a:gd name="T13" fmla="*/ 0 h 160"/>
                  <a:gd name="T14" fmla="*/ 0 w 434"/>
                  <a:gd name="T15" fmla="*/ 0 h 160"/>
                  <a:gd name="T16" fmla="*/ 0 w 434"/>
                  <a:gd name="T17" fmla="*/ 0 h 160"/>
                  <a:gd name="T18" fmla="*/ 0 w 434"/>
                  <a:gd name="T19" fmla="*/ 0 h 160"/>
                  <a:gd name="T20" fmla="*/ 0 w 434"/>
                  <a:gd name="T21" fmla="*/ 0 h 160"/>
                  <a:gd name="T22" fmla="*/ 0 w 434"/>
                  <a:gd name="T23" fmla="*/ 0 h 16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34"/>
                  <a:gd name="T37" fmla="*/ 0 h 160"/>
                  <a:gd name="T38" fmla="*/ 434 w 434"/>
                  <a:gd name="T39" fmla="*/ 160 h 16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34" h="160">
                    <a:moveTo>
                      <a:pt x="0" y="0"/>
                    </a:moveTo>
                    <a:lnTo>
                      <a:pt x="208" y="38"/>
                    </a:lnTo>
                    <a:lnTo>
                      <a:pt x="321" y="48"/>
                    </a:lnTo>
                    <a:lnTo>
                      <a:pt x="434" y="56"/>
                    </a:lnTo>
                    <a:lnTo>
                      <a:pt x="434" y="85"/>
                    </a:lnTo>
                    <a:lnTo>
                      <a:pt x="425" y="113"/>
                    </a:lnTo>
                    <a:lnTo>
                      <a:pt x="407" y="160"/>
                    </a:lnTo>
                    <a:lnTo>
                      <a:pt x="199" y="103"/>
                    </a:lnTo>
                    <a:lnTo>
                      <a:pt x="10" y="29"/>
                    </a:lnTo>
                    <a:lnTo>
                      <a:pt x="10" y="1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54" name="Freeform 14"/>
              <p:cNvSpPr>
                <a:spLocks/>
              </p:cNvSpPr>
              <p:nvPr/>
            </p:nvSpPr>
            <p:spPr bwMode="auto">
              <a:xfrm>
                <a:off x="4987" y="740"/>
                <a:ext cx="229" cy="80"/>
              </a:xfrm>
              <a:custGeom>
                <a:avLst/>
                <a:gdLst>
                  <a:gd name="T0" fmla="*/ 0 w 915"/>
                  <a:gd name="T1" fmla="*/ 0 h 321"/>
                  <a:gd name="T2" fmla="*/ 0 w 915"/>
                  <a:gd name="T3" fmla="*/ 0 h 321"/>
                  <a:gd name="T4" fmla="*/ 0 w 915"/>
                  <a:gd name="T5" fmla="*/ 0 h 321"/>
                  <a:gd name="T6" fmla="*/ 0 w 915"/>
                  <a:gd name="T7" fmla="*/ 0 h 321"/>
                  <a:gd name="T8" fmla="*/ 0 w 915"/>
                  <a:gd name="T9" fmla="*/ 0 h 321"/>
                  <a:gd name="T10" fmla="*/ 0 w 915"/>
                  <a:gd name="T11" fmla="*/ 0 h 321"/>
                  <a:gd name="T12" fmla="*/ 0 w 915"/>
                  <a:gd name="T13" fmla="*/ 0 h 321"/>
                  <a:gd name="T14" fmla="*/ 0 w 915"/>
                  <a:gd name="T15" fmla="*/ 0 h 321"/>
                  <a:gd name="T16" fmla="*/ 0 w 915"/>
                  <a:gd name="T17" fmla="*/ 0 h 321"/>
                  <a:gd name="T18" fmla="*/ 0 w 915"/>
                  <a:gd name="T19" fmla="*/ 0 h 321"/>
                  <a:gd name="T20" fmla="*/ 0 w 915"/>
                  <a:gd name="T21" fmla="*/ 0 h 321"/>
                  <a:gd name="T22" fmla="*/ 0 w 915"/>
                  <a:gd name="T23" fmla="*/ 0 h 321"/>
                  <a:gd name="T24" fmla="*/ 0 w 915"/>
                  <a:gd name="T25" fmla="*/ 0 h 321"/>
                  <a:gd name="T26" fmla="*/ 0 w 915"/>
                  <a:gd name="T27" fmla="*/ 0 h 321"/>
                  <a:gd name="T28" fmla="*/ 0 w 915"/>
                  <a:gd name="T29" fmla="*/ 0 h 321"/>
                  <a:gd name="T30" fmla="*/ 0 w 915"/>
                  <a:gd name="T31" fmla="*/ 0 h 321"/>
                  <a:gd name="T32" fmla="*/ 0 w 915"/>
                  <a:gd name="T33" fmla="*/ 0 h 321"/>
                  <a:gd name="T34" fmla="*/ 0 w 915"/>
                  <a:gd name="T35" fmla="*/ 0 h 321"/>
                  <a:gd name="T36" fmla="*/ 0 w 915"/>
                  <a:gd name="T37" fmla="*/ 0 h 321"/>
                  <a:gd name="T38" fmla="*/ 0 w 915"/>
                  <a:gd name="T39" fmla="*/ 0 h 321"/>
                  <a:gd name="T40" fmla="*/ 0 w 915"/>
                  <a:gd name="T41" fmla="*/ 0 h 32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15"/>
                  <a:gd name="T64" fmla="*/ 0 h 321"/>
                  <a:gd name="T65" fmla="*/ 915 w 915"/>
                  <a:gd name="T66" fmla="*/ 321 h 32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15" h="321">
                    <a:moveTo>
                      <a:pt x="519" y="0"/>
                    </a:moveTo>
                    <a:lnTo>
                      <a:pt x="622" y="9"/>
                    </a:lnTo>
                    <a:lnTo>
                      <a:pt x="716" y="9"/>
                    </a:lnTo>
                    <a:lnTo>
                      <a:pt x="820" y="9"/>
                    </a:lnTo>
                    <a:lnTo>
                      <a:pt x="915" y="19"/>
                    </a:lnTo>
                    <a:lnTo>
                      <a:pt x="859" y="66"/>
                    </a:lnTo>
                    <a:lnTo>
                      <a:pt x="792" y="104"/>
                    </a:lnTo>
                    <a:lnTo>
                      <a:pt x="736" y="141"/>
                    </a:lnTo>
                    <a:lnTo>
                      <a:pt x="679" y="179"/>
                    </a:lnTo>
                    <a:lnTo>
                      <a:pt x="661" y="188"/>
                    </a:lnTo>
                    <a:lnTo>
                      <a:pt x="642" y="207"/>
                    </a:lnTo>
                    <a:lnTo>
                      <a:pt x="594" y="227"/>
                    </a:lnTo>
                    <a:lnTo>
                      <a:pt x="557" y="254"/>
                    </a:lnTo>
                    <a:lnTo>
                      <a:pt x="519" y="283"/>
                    </a:lnTo>
                    <a:lnTo>
                      <a:pt x="472" y="301"/>
                    </a:lnTo>
                    <a:lnTo>
                      <a:pt x="434" y="321"/>
                    </a:lnTo>
                    <a:lnTo>
                      <a:pt x="330" y="311"/>
                    </a:lnTo>
                    <a:lnTo>
                      <a:pt x="217" y="301"/>
                    </a:lnTo>
                    <a:lnTo>
                      <a:pt x="0" y="264"/>
                    </a:lnTo>
                    <a:lnTo>
                      <a:pt x="254" y="141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55" name="Freeform 15"/>
              <p:cNvSpPr>
                <a:spLocks/>
              </p:cNvSpPr>
              <p:nvPr/>
            </p:nvSpPr>
            <p:spPr bwMode="auto">
              <a:xfrm>
                <a:off x="5182" y="12"/>
                <a:ext cx="276" cy="280"/>
              </a:xfrm>
              <a:custGeom>
                <a:avLst/>
                <a:gdLst>
                  <a:gd name="T0" fmla="*/ 0 w 1103"/>
                  <a:gd name="T1" fmla="*/ 0 h 1123"/>
                  <a:gd name="T2" fmla="*/ 0 w 1103"/>
                  <a:gd name="T3" fmla="*/ 0 h 1123"/>
                  <a:gd name="T4" fmla="*/ 0 w 1103"/>
                  <a:gd name="T5" fmla="*/ 0 h 1123"/>
                  <a:gd name="T6" fmla="*/ 0 w 1103"/>
                  <a:gd name="T7" fmla="*/ 0 h 1123"/>
                  <a:gd name="T8" fmla="*/ 0 w 1103"/>
                  <a:gd name="T9" fmla="*/ 0 h 1123"/>
                  <a:gd name="T10" fmla="*/ 0 w 1103"/>
                  <a:gd name="T11" fmla="*/ 0 h 1123"/>
                  <a:gd name="T12" fmla="*/ 0 w 1103"/>
                  <a:gd name="T13" fmla="*/ 0 h 1123"/>
                  <a:gd name="T14" fmla="*/ 0 w 1103"/>
                  <a:gd name="T15" fmla="*/ 0 h 1123"/>
                  <a:gd name="T16" fmla="*/ 0 w 1103"/>
                  <a:gd name="T17" fmla="*/ 0 h 1123"/>
                  <a:gd name="T18" fmla="*/ 0 w 1103"/>
                  <a:gd name="T19" fmla="*/ 0 h 1123"/>
                  <a:gd name="T20" fmla="*/ 0 w 1103"/>
                  <a:gd name="T21" fmla="*/ 0 h 1123"/>
                  <a:gd name="T22" fmla="*/ 0 w 1103"/>
                  <a:gd name="T23" fmla="*/ 0 h 1123"/>
                  <a:gd name="T24" fmla="*/ 0 w 1103"/>
                  <a:gd name="T25" fmla="*/ 0 h 1123"/>
                  <a:gd name="T26" fmla="*/ 0 w 1103"/>
                  <a:gd name="T27" fmla="*/ 0 h 1123"/>
                  <a:gd name="T28" fmla="*/ 0 w 1103"/>
                  <a:gd name="T29" fmla="*/ 0 h 1123"/>
                  <a:gd name="T30" fmla="*/ 0 w 1103"/>
                  <a:gd name="T31" fmla="*/ 0 h 1123"/>
                  <a:gd name="T32" fmla="*/ 0 w 1103"/>
                  <a:gd name="T33" fmla="*/ 0 h 1123"/>
                  <a:gd name="T34" fmla="*/ 0 w 1103"/>
                  <a:gd name="T35" fmla="*/ 0 h 1123"/>
                  <a:gd name="T36" fmla="*/ 0 w 1103"/>
                  <a:gd name="T37" fmla="*/ 0 h 1123"/>
                  <a:gd name="T38" fmla="*/ 0 w 1103"/>
                  <a:gd name="T39" fmla="*/ 0 h 1123"/>
                  <a:gd name="T40" fmla="*/ 0 w 1103"/>
                  <a:gd name="T41" fmla="*/ 0 h 1123"/>
                  <a:gd name="T42" fmla="*/ 0 w 1103"/>
                  <a:gd name="T43" fmla="*/ 0 h 1123"/>
                  <a:gd name="T44" fmla="*/ 0 w 1103"/>
                  <a:gd name="T45" fmla="*/ 0 h 1123"/>
                  <a:gd name="T46" fmla="*/ 0 w 1103"/>
                  <a:gd name="T47" fmla="*/ 0 h 1123"/>
                  <a:gd name="T48" fmla="*/ 0 w 1103"/>
                  <a:gd name="T49" fmla="*/ 0 h 1123"/>
                  <a:gd name="T50" fmla="*/ 0 w 1103"/>
                  <a:gd name="T51" fmla="*/ 0 h 1123"/>
                  <a:gd name="T52" fmla="*/ 0 w 1103"/>
                  <a:gd name="T53" fmla="*/ 0 h 1123"/>
                  <a:gd name="T54" fmla="*/ 0 w 1103"/>
                  <a:gd name="T55" fmla="*/ 0 h 1123"/>
                  <a:gd name="T56" fmla="*/ 0 w 1103"/>
                  <a:gd name="T57" fmla="*/ 0 h 1123"/>
                  <a:gd name="T58" fmla="*/ 0 w 1103"/>
                  <a:gd name="T59" fmla="*/ 0 h 1123"/>
                  <a:gd name="T60" fmla="*/ 0 w 1103"/>
                  <a:gd name="T61" fmla="*/ 0 h 1123"/>
                  <a:gd name="T62" fmla="*/ 0 w 1103"/>
                  <a:gd name="T63" fmla="*/ 0 h 1123"/>
                  <a:gd name="T64" fmla="*/ 0 w 1103"/>
                  <a:gd name="T65" fmla="*/ 0 h 1123"/>
                  <a:gd name="T66" fmla="*/ 0 w 1103"/>
                  <a:gd name="T67" fmla="*/ 0 h 1123"/>
                  <a:gd name="T68" fmla="*/ 0 w 1103"/>
                  <a:gd name="T69" fmla="*/ 0 h 1123"/>
                  <a:gd name="T70" fmla="*/ 0 w 1103"/>
                  <a:gd name="T71" fmla="*/ 0 h 1123"/>
                  <a:gd name="T72" fmla="*/ 0 w 1103"/>
                  <a:gd name="T73" fmla="*/ 0 h 1123"/>
                  <a:gd name="T74" fmla="*/ 0 w 1103"/>
                  <a:gd name="T75" fmla="*/ 0 h 1123"/>
                  <a:gd name="T76" fmla="*/ 0 w 1103"/>
                  <a:gd name="T77" fmla="*/ 0 h 1123"/>
                  <a:gd name="T78" fmla="*/ 0 w 1103"/>
                  <a:gd name="T79" fmla="*/ 0 h 1123"/>
                  <a:gd name="T80" fmla="*/ 0 w 1103"/>
                  <a:gd name="T81" fmla="*/ 0 h 1123"/>
                  <a:gd name="T82" fmla="*/ 0 w 1103"/>
                  <a:gd name="T83" fmla="*/ 0 h 1123"/>
                  <a:gd name="T84" fmla="*/ 0 w 1103"/>
                  <a:gd name="T85" fmla="*/ 0 h 1123"/>
                  <a:gd name="T86" fmla="*/ 0 w 1103"/>
                  <a:gd name="T87" fmla="*/ 0 h 1123"/>
                  <a:gd name="T88" fmla="*/ 0 w 1103"/>
                  <a:gd name="T89" fmla="*/ 0 h 1123"/>
                  <a:gd name="T90" fmla="*/ 0 w 1103"/>
                  <a:gd name="T91" fmla="*/ 0 h 1123"/>
                  <a:gd name="T92" fmla="*/ 0 w 1103"/>
                  <a:gd name="T93" fmla="*/ 0 h 1123"/>
                  <a:gd name="T94" fmla="*/ 0 w 1103"/>
                  <a:gd name="T95" fmla="*/ 0 h 1123"/>
                  <a:gd name="T96" fmla="*/ 0 w 1103"/>
                  <a:gd name="T97" fmla="*/ 0 h 1123"/>
                  <a:gd name="T98" fmla="*/ 0 w 1103"/>
                  <a:gd name="T99" fmla="*/ 0 h 1123"/>
                  <a:gd name="T100" fmla="*/ 0 w 1103"/>
                  <a:gd name="T101" fmla="*/ 0 h 1123"/>
                  <a:gd name="T102" fmla="*/ 0 w 1103"/>
                  <a:gd name="T103" fmla="*/ 0 h 1123"/>
                  <a:gd name="T104" fmla="*/ 0 w 1103"/>
                  <a:gd name="T105" fmla="*/ 0 h 1123"/>
                  <a:gd name="T106" fmla="*/ 0 w 1103"/>
                  <a:gd name="T107" fmla="*/ 0 h 1123"/>
                  <a:gd name="T108" fmla="*/ 0 w 1103"/>
                  <a:gd name="T109" fmla="*/ 0 h 1123"/>
                  <a:gd name="T110" fmla="*/ 0 w 1103"/>
                  <a:gd name="T111" fmla="*/ 0 h 112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103"/>
                  <a:gd name="T169" fmla="*/ 0 h 1123"/>
                  <a:gd name="T170" fmla="*/ 1103 w 1103"/>
                  <a:gd name="T171" fmla="*/ 1123 h 112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103" h="1123">
                    <a:moveTo>
                      <a:pt x="132" y="217"/>
                    </a:moveTo>
                    <a:lnTo>
                      <a:pt x="179" y="170"/>
                    </a:lnTo>
                    <a:lnTo>
                      <a:pt x="226" y="123"/>
                    </a:lnTo>
                    <a:lnTo>
                      <a:pt x="245" y="123"/>
                    </a:lnTo>
                    <a:lnTo>
                      <a:pt x="254" y="123"/>
                    </a:lnTo>
                    <a:lnTo>
                      <a:pt x="293" y="85"/>
                    </a:lnTo>
                    <a:lnTo>
                      <a:pt x="340" y="57"/>
                    </a:lnTo>
                    <a:lnTo>
                      <a:pt x="396" y="37"/>
                    </a:lnTo>
                    <a:lnTo>
                      <a:pt x="453" y="19"/>
                    </a:lnTo>
                    <a:lnTo>
                      <a:pt x="500" y="10"/>
                    </a:lnTo>
                    <a:lnTo>
                      <a:pt x="538" y="0"/>
                    </a:lnTo>
                    <a:lnTo>
                      <a:pt x="622" y="10"/>
                    </a:lnTo>
                    <a:lnTo>
                      <a:pt x="708" y="19"/>
                    </a:lnTo>
                    <a:lnTo>
                      <a:pt x="783" y="37"/>
                    </a:lnTo>
                    <a:lnTo>
                      <a:pt x="830" y="66"/>
                    </a:lnTo>
                    <a:lnTo>
                      <a:pt x="868" y="85"/>
                    </a:lnTo>
                    <a:lnTo>
                      <a:pt x="943" y="151"/>
                    </a:lnTo>
                    <a:lnTo>
                      <a:pt x="990" y="188"/>
                    </a:lnTo>
                    <a:lnTo>
                      <a:pt x="1027" y="236"/>
                    </a:lnTo>
                    <a:lnTo>
                      <a:pt x="1056" y="283"/>
                    </a:lnTo>
                    <a:lnTo>
                      <a:pt x="1084" y="340"/>
                    </a:lnTo>
                    <a:lnTo>
                      <a:pt x="1094" y="405"/>
                    </a:lnTo>
                    <a:lnTo>
                      <a:pt x="1103" y="462"/>
                    </a:lnTo>
                    <a:lnTo>
                      <a:pt x="1103" y="528"/>
                    </a:lnTo>
                    <a:lnTo>
                      <a:pt x="1103" y="585"/>
                    </a:lnTo>
                    <a:lnTo>
                      <a:pt x="1094" y="660"/>
                    </a:lnTo>
                    <a:lnTo>
                      <a:pt x="1084" y="726"/>
                    </a:lnTo>
                    <a:lnTo>
                      <a:pt x="1027" y="859"/>
                    </a:lnTo>
                    <a:lnTo>
                      <a:pt x="953" y="962"/>
                    </a:lnTo>
                    <a:lnTo>
                      <a:pt x="915" y="981"/>
                    </a:lnTo>
                    <a:lnTo>
                      <a:pt x="877" y="1019"/>
                    </a:lnTo>
                    <a:lnTo>
                      <a:pt x="849" y="1047"/>
                    </a:lnTo>
                    <a:lnTo>
                      <a:pt x="811" y="1075"/>
                    </a:lnTo>
                    <a:lnTo>
                      <a:pt x="726" y="1104"/>
                    </a:lnTo>
                    <a:lnTo>
                      <a:pt x="632" y="1113"/>
                    </a:lnTo>
                    <a:lnTo>
                      <a:pt x="547" y="1123"/>
                    </a:lnTo>
                    <a:lnTo>
                      <a:pt x="500" y="1113"/>
                    </a:lnTo>
                    <a:lnTo>
                      <a:pt x="444" y="1113"/>
                    </a:lnTo>
                    <a:lnTo>
                      <a:pt x="330" y="1075"/>
                    </a:lnTo>
                    <a:lnTo>
                      <a:pt x="274" y="1056"/>
                    </a:lnTo>
                    <a:lnTo>
                      <a:pt x="226" y="1028"/>
                    </a:lnTo>
                    <a:lnTo>
                      <a:pt x="179" y="990"/>
                    </a:lnTo>
                    <a:lnTo>
                      <a:pt x="132" y="953"/>
                    </a:lnTo>
                    <a:lnTo>
                      <a:pt x="94" y="906"/>
                    </a:lnTo>
                    <a:lnTo>
                      <a:pt x="66" y="849"/>
                    </a:lnTo>
                    <a:lnTo>
                      <a:pt x="37" y="811"/>
                    </a:lnTo>
                    <a:lnTo>
                      <a:pt x="29" y="773"/>
                    </a:lnTo>
                    <a:lnTo>
                      <a:pt x="19" y="726"/>
                    </a:lnTo>
                    <a:lnTo>
                      <a:pt x="9" y="689"/>
                    </a:lnTo>
                    <a:lnTo>
                      <a:pt x="0" y="556"/>
                    </a:lnTo>
                    <a:lnTo>
                      <a:pt x="9" y="491"/>
                    </a:lnTo>
                    <a:lnTo>
                      <a:pt x="19" y="434"/>
                    </a:lnTo>
                    <a:lnTo>
                      <a:pt x="37" y="368"/>
                    </a:lnTo>
                    <a:lnTo>
                      <a:pt x="66" y="311"/>
                    </a:lnTo>
                    <a:lnTo>
                      <a:pt x="94" y="264"/>
                    </a:lnTo>
                    <a:lnTo>
                      <a:pt x="132" y="217"/>
                    </a:lnTo>
                    <a:close/>
                  </a:path>
                </a:pathLst>
              </a:custGeom>
              <a:solidFill>
                <a:srgbClr val="598A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56" name="Freeform 16"/>
              <p:cNvSpPr>
                <a:spLocks/>
              </p:cNvSpPr>
              <p:nvPr/>
            </p:nvSpPr>
            <p:spPr bwMode="auto">
              <a:xfrm>
                <a:off x="5208" y="35"/>
                <a:ext cx="229" cy="236"/>
              </a:xfrm>
              <a:custGeom>
                <a:avLst/>
                <a:gdLst>
                  <a:gd name="T0" fmla="*/ 0 w 916"/>
                  <a:gd name="T1" fmla="*/ 0 h 943"/>
                  <a:gd name="T2" fmla="*/ 0 w 916"/>
                  <a:gd name="T3" fmla="*/ 0 h 943"/>
                  <a:gd name="T4" fmla="*/ 0 w 916"/>
                  <a:gd name="T5" fmla="*/ 0 h 943"/>
                  <a:gd name="T6" fmla="*/ 0 w 916"/>
                  <a:gd name="T7" fmla="*/ 0 h 943"/>
                  <a:gd name="T8" fmla="*/ 0 w 916"/>
                  <a:gd name="T9" fmla="*/ 0 h 943"/>
                  <a:gd name="T10" fmla="*/ 0 w 916"/>
                  <a:gd name="T11" fmla="*/ 0 h 943"/>
                  <a:gd name="T12" fmla="*/ 0 w 916"/>
                  <a:gd name="T13" fmla="*/ 0 h 943"/>
                  <a:gd name="T14" fmla="*/ 0 w 916"/>
                  <a:gd name="T15" fmla="*/ 0 h 943"/>
                  <a:gd name="T16" fmla="*/ 0 w 916"/>
                  <a:gd name="T17" fmla="*/ 0 h 943"/>
                  <a:gd name="T18" fmla="*/ 0 w 916"/>
                  <a:gd name="T19" fmla="*/ 0 h 943"/>
                  <a:gd name="T20" fmla="*/ 0 w 916"/>
                  <a:gd name="T21" fmla="*/ 0 h 943"/>
                  <a:gd name="T22" fmla="*/ 0 w 916"/>
                  <a:gd name="T23" fmla="*/ 0 h 943"/>
                  <a:gd name="T24" fmla="*/ 0 w 916"/>
                  <a:gd name="T25" fmla="*/ 0 h 943"/>
                  <a:gd name="T26" fmla="*/ 0 w 916"/>
                  <a:gd name="T27" fmla="*/ 0 h 943"/>
                  <a:gd name="T28" fmla="*/ 0 w 916"/>
                  <a:gd name="T29" fmla="*/ 0 h 943"/>
                  <a:gd name="T30" fmla="*/ 0 w 916"/>
                  <a:gd name="T31" fmla="*/ 0 h 943"/>
                  <a:gd name="T32" fmla="*/ 0 w 916"/>
                  <a:gd name="T33" fmla="*/ 0 h 943"/>
                  <a:gd name="T34" fmla="*/ 0 w 916"/>
                  <a:gd name="T35" fmla="*/ 0 h 943"/>
                  <a:gd name="T36" fmla="*/ 0 w 916"/>
                  <a:gd name="T37" fmla="*/ 0 h 943"/>
                  <a:gd name="T38" fmla="*/ 0 w 916"/>
                  <a:gd name="T39" fmla="*/ 0 h 943"/>
                  <a:gd name="T40" fmla="*/ 0 w 916"/>
                  <a:gd name="T41" fmla="*/ 0 h 943"/>
                  <a:gd name="T42" fmla="*/ 0 w 916"/>
                  <a:gd name="T43" fmla="*/ 0 h 943"/>
                  <a:gd name="T44" fmla="*/ 0 w 916"/>
                  <a:gd name="T45" fmla="*/ 0 h 943"/>
                  <a:gd name="T46" fmla="*/ 0 w 916"/>
                  <a:gd name="T47" fmla="*/ 0 h 943"/>
                  <a:gd name="T48" fmla="*/ 0 w 916"/>
                  <a:gd name="T49" fmla="*/ 0 h 943"/>
                  <a:gd name="T50" fmla="*/ 0 w 916"/>
                  <a:gd name="T51" fmla="*/ 0 h 943"/>
                  <a:gd name="T52" fmla="*/ 0 w 916"/>
                  <a:gd name="T53" fmla="*/ 0 h 943"/>
                  <a:gd name="T54" fmla="*/ 0 w 916"/>
                  <a:gd name="T55" fmla="*/ 0 h 943"/>
                  <a:gd name="T56" fmla="*/ 0 w 916"/>
                  <a:gd name="T57" fmla="*/ 0 h 943"/>
                  <a:gd name="T58" fmla="*/ 0 w 916"/>
                  <a:gd name="T59" fmla="*/ 0 h 943"/>
                  <a:gd name="T60" fmla="*/ 0 w 916"/>
                  <a:gd name="T61" fmla="*/ 0 h 943"/>
                  <a:gd name="T62" fmla="*/ 0 w 916"/>
                  <a:gd name="T63" fmla="*/ 0 h 943"/>
                  <a:gd name="T64" fmla="*/ 0 w 916"/>
                  <a:gd name="T65" fmla="*/ 0 h 943"/>
                  <a:gd name="T66" fmla="*/ 0 w 916"/>
                  <a:gd name="T67" fmla="*/ 0 h 943"/>
                  <a:gd name="T68" fmla="*/ 0 w 916"/>
                  <a:gd name="T69" fmla="*/ 0 h 943"/>
                  <a:gd name="T70" fmla="*/ 0 w 916"/>
                  <a:gd name="T71" fmla="*/ 0 h 943"/>
                  <a:gd name="T72" fmla="*/ 0 w 916"/>
                  <a:gd name="T73" fmla="*/ 0 h 943"/>
                  <a:gd name="T74" fmla="*/ 0 w 916"/>
                  <a:gd name="T75" fmla="*/ 0 h 943"/>
                  <a:gd name="T76" fmla="*/ 0 w 916"/>
                  <a:gd name="T77" fmla="*/ 0 h 943"/>
                  <a:gd name="T78" fmla="*/ 0 w 916"/>
                  <a:gd name="T79" fmla="*/ 0 h 943"/>
                  <a:gd name="T80" fmla="*/ 0 w 916"/>
                  <a:gd name="T81" fmla="*/ 0 h 943"/>
                  <a:gd name="T82" fmla="*/ 0 w 916"/>
                  <a:gd name="T83" fmla="*/ 0 h 943"/>
                  <a:gd name="T84" fmla="*/ 0 w 916"/>
                  <a:gd name="T85" fmla="*/ 0 h 943"/>
                  <a:gd name="T86" fmla="*/ 0 w 916"/>
                  <a:gd name="T87" fmla="*/ 0 h 943"/>
                  <a:gd name="T88" fmla="*/ 0 w 916"/>
                  <a:gd name="T89" fmla="*/ 0 h 943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916"/>
                  <a:gd name="T136" fmla="*/ 0 h 943"/>
                  <a:gd name="T137" fmla="*/ 916 w 916"/>
                  <a:gd name="T138" fmla="*/ 943 h 943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916" h="943">
                    <a:moveTo>
                      <a:pt x="133" y="170"/>
                    </a:moveTo>
                    <a:lnTo>
                      <a:pt x="208" y="94"/>
                    </a:lnTo>
                    <a:lnTo>
                      <a:pt x="293" y="39"/>
                    </a:lnTo>
                    <a:lnTo>
                      <a:pt x="341" y="19"/>
                    </a:lnTo>
                    <a:lnTo>
                      <a:pt x="388" y="10"/>
                    </a:lnTo>
                    <a:lnTo>
                      <a:pt x="491" y="0"/>
                    </a:lnTo>
                    <a:lnTo>
                      <a:pt x="558" y="19"/>
                    </a:lnTo>
                    <a:lnTo>
                      <a:pt x="623" y="47"/>
                    </a:lnTo>
                    <a:lnTo>
                      <a:pt x="680" y="66"/>
                    </a:lnTo>
                    <a:lnTo>
                      <a:pt x="708" y="94"/>
                    </a:lnTo>
                    <a:lnTo>
                      <a:pt x="736" y="113"/>
                    </a:lnTo>
                    <a:lnTo>
                      <a:pt x="783" y="151"/>
                    </a:lnTo>
                    <a:lnTo>
                      <a:pt x="821" y="189"/>
                    </a:lnTo>
                    <a:lnTo>
                      <a:pt x="850" y="236"/>
                    </a:lnTo>
                    <a:lnTo>
                      <a:pt x="877" y="293"/>
                    </a:lnTo>
                    <a:lnTo>
                      <a:pt x="906" y="340"/>
                    </a:lnTo>
                    <a:lnTo>
                      <a:pt x="916" y="397"/>
                    </a:lnTo>
                    <a:lnTo>
                      <a:pt x="916" y="462"/>
                    </a:lnTo>
                    <a:lnTo>
                      <a:pt x="906" y="519"/>
                    </a:lnTo>
                    <a:lnTo>
                      <a:pt x="897" y="585"/>
                    </a:lnTo>
                    <a:lnTo>
                      <a:pt x="877" y="642"/>
                    </a:lnTo>
                    <a:lnTo>
                      <a:pt x="840" y="708"/>
                    </a:lnTo>
                    <a:lnTo>
                      <a:pt x="812" y="765"/>
                    </a:lnTo>
                    <a:lnTo>
                      <a:pt x="765" y="812"/>
                    </a:lnTo>
                    <a:lnTo>
                      <a:pt x="717" y="859"/>
                    </a:lnTo>
                    <a:lnTo>
                      <a:pt x="661" y="896"/>
                    </a:lnTo>
                    <a:lnTo>
                      <a:pt x="605" y="925"/>
                    </a:lnTo>
                    <a:lnTo>
                      <a:pt x="538" y="934"/>
                    </a:lnTo>
                    <a:lnTo>
                      <a:pt x="462" y="943"/>
                    </a:lnTo>
                    <a:lnTo>
                      <a:pt x="397" y="934"/>
                    </a:lnTo>
                    <a:lnTo>
                      <a:pt x="331" y="915"/>
                    </a:lnTo>
                    <a:lnTo>
                      <a:pt x="274" y="896"/>
                    </a:lnTo>
                    <a:lnTo>
                      <a:pt x="218" y="859"/>
                    </a:lnTo>
                    <a:lnTo>
                      <a:pt x="161" y="821"/>
                    </a:lnTo>
                    <a:lnTo>
                      <a:pt x="114" y="783"/>
                    </a:lnTo>
                    <a:lnTo>
                      <a:pt x="95" y="765"/>
                    </a:lnTo>
                    <a:lnTo>
                      <a:pt x="76" y="736"/>
                    </a:lnTo>
                    <a:lnTo>
                      <a:pt x="48" y="679"/>
                    </a:lnTo>
                    <a:lnTo>
                      <a:pt x="29" y="613"/>
                    </a:lnTo>
                    <a:lnTo>
                      <a:pt x="0" y="557"/>
                    </a:lnTo>
                    <a:lnTo>
                      <a:pt x="10" y="444"/>
                    </a:lnTo>
                    <a:lnTo>
                      <a:pt x="29" y="350"/>
                    </a:lnTo>
                    <a:lnTo>
                      <a:pt x="76" y="255"/>
                    </a:lnTo>
                    <a:lnTo>
                      <a:pt x="104" y="208"/>
                    </a:lnTo>
                    <a:lnTo>
                      <a:pt x="133" y="1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57" name="Freeform 17"/>
              <p:cNvSpPr>
                <a:spLocks/>
              </p:cNvSpPr>
              <p:nvPr/>
            </p:nvSpPr>
            <p:spPr bwMode="auto">
              <a:xfrm>
                <a:off x="5213" y="43"/>
                <a:ext cx="217" cy="221"/>
              </a:xfrm>
              <a:custGeom>
                <a:avLst/>
                <a:gdLst>
                  <a:gd name="T0" fmla="*/ 0 w 867"/>
                  <a:gd name="T1" fmla="*/ 0 h 886"/>
                  <a:gd name="T2" fmla="*/ 0 w 867"/>
                  <a:gd name="T3" fmla="*/ 0 h 886"/>
                  <a:gd name="T4" fmla="*/ 0 w 867"/>
                  <a:gd name="T5" fmla="*/ 0 h 886"/>
                  <a:gd name="T6" fmla="*/ 0 w 867"/>
                  <a:gd name="T7" fmla="*/ 0 h 886"/>
                  <a:gd name="T8" fmla="*/ 0 w 867"/>
                  <a:gd name="T9" fmla="*/ 0 h 886"/>
                  <a:gd name="T10" fmla="*/ 0 w 867"/>
                  <a:gd name="T11" fmla="*/ 0 h 886"/>
                  <a:gd name="T12" fmla="*/ 0 w 867"/>
                  <a:gd name="T13" fmla="*/ 0 h 886"/>
                  <a:gd name="T14" fmla="*/ 0 w 867"/>
                  <a:gd name="T15" fmla="*/ 0 h 886"/>
                  <a:gd name="T16" fmla="*/ 0 w 867"/>
                  <a:gd name="T17" fmla="*/ 0 h 886"/>
                  <a:gd name="T18" fmla="*/ 0 w 867"/>
                  <a:gd name="T19" fmla="*/ 0 h 886"/>
                  <a:gd name="T20" fmla="*/ 0 w 867"/>
                  <a:gd name="T21" fmla="*/ 0 h 886"/>
                  <a:gd name="T22" fmla="*/ 0 w 867"/>
                  <a:gd name="T23" fmla="*/ 0 h 886"/>
                  <a:gd name="T24" fmla="*/ 0 w 867"/>
                  <a:gd name="T25" fmla="*/ 0 h 886"/>
                  <a:gd name="T26" fmla="*/ 0 w 867"/>
                  <a:gd name="T27" fmla="*/ 0 h 886"/>
                  <a:gd name="T28" fmla="*/ 0 w 867"/>
                  <a:gd name="T29" fmla="*/ 0 h 886"/>
                  <a:gd name="T30" fmla="*/ 0 w 867"/>
                  <a:gd name="T31" fmla="*/ 0 h 886"/>
                  <a:gd name="T32" fmla="*/ 0 w 867"/>
                  <a:gd name="T33" fmla="*/ 0 h 886"/>
                  <a:gd name="T34" fmla="*/ 0 w 867"/>
                  <a:gd name="T35" fmla="*/ 0 h 886"/>
                  <a:gd name="T36" fmla="*/ 0 w 867"/>
                  <a:gd name="T37" fmla="*/ 0 h 886"/>
                  <a:gd name="T38" fmla="*/ 0 w 867"/>
                  <a:gd name="T39" fmla="*/ 0 h 886"/>
                  <a:gd name="T40" fmla="*/ 0 w 867"/>
                  <a:gd name="T41" fmla="*/ 0 h 886"/>
                  <a:gd name="T42" fmla="*/ 0 w 867"/>
                  <a:gd name="T43" fmla="*/ 0 h 886"/>
                  <a:gd name="T44" fmla="*/ 0 w 867"/>
                  <a:gd name="T45" fmla="*/ 0 h 886"/>
                  <a:gd name="T46" fmla="*/ 0 w 867"/>
                  <a:gd name="T47" fmla="*/ 0 h 886"/>
                  <a:gd name="T48" fmla="*/ 0 w 867"/>
                  <a:gd name="T49" fmla="*/ 0 h 886"/>
                  <a:gd name="T50" fmla="*/ 0 w 867"/>
                  <a:gd name="T51" fmla="*/ 0 h 886"/>
                  <a:gd name="T52" fmla="*/ 0 w 867"/>
                  <a:gd name="T53" fmla="*/ 0 h 886"/>
                  <a:gd name="T54" fmla="*/ 0 w 867"/>
                  <a:gd name="T55" fmla="*/ 0 h 886"/>
                  <a:gd name="T56" fmla="*/ 0 w 867"/>
                  <a:gd name="T57" fmla="*/ 0 h 886"/>
                  <a:gd name="T58" fmla="*/ 0 w 867"/>
                  <a:gd name="T59" fmla="*/ 0 h 886"/>
                  <a:gd name="T60" fmla="*/ 0 w 867"/>
                  <a:gd name="T61" fmla="*/ 0 h 886"/>
                  <a:gd name="T62" fmla="*/ 0 w 867"/>
                  <a:gd name="T63" fmla="*/ 0 h 886"/>
                  <a:gd name="T64" fmla="*/ 0 w 867"/>
                  <a:gd name="T65" fmla="*/ 0 h 886"/>
                  <a:gd name="T66" fmla="*/ 0 w 867"/>
                  <a:gd name="T67" fmla="*/ 0 h 886"/>
                  <a:gd name="T68" fmla="*/ 0 w 867"/>
                  <a:gd name="T69" fmla="*/ 0 h 886"/>
                  <a:gd name="T70" fmla="*/ 0 w 867"/>
                  <a:gd name="T71" fmla="*/ 0 h 886"/>
                  <a:gd name="T72" fmla="*/ 0 w 867"/>
                  <a:gd name="T73" fmla="*/ 0 h 886"/>
                  <a:gd name="T74" fmla="*/ 0 w 867"/>
                  <a:gd name="T75" fmla="*/ 0 h 886"/>
                  <a:gd name="T76" fmla="*/ 0 w 867"/>
                  <a:gd name="T77" fmla="*/ 0 h 886"/>
                  <a:gd name="T78" fmla="*/ 0 w 867"/>
                  <a:gd name="T79" fmla="*/ 0 h 886"/>
                  <a:gd name="T80" fmla="*/ 0 w 867"/>
                  <a:gd name="T81" fmla="*/ 0 h 886"/>
                  <a:gd name="T82" fmla="*/ 0 w 867"/>
                  <a:gd name="T83" fmla="*/ 0 h 886"/>
                  <a:gd name="T84" fmla="*/ 0 w 867"/>
                  <a:gd name="T85" fmla="*/ 0 h 886"/>
                  <a:gd name="T86" fmla="*/ 0 w 867"/>
                  <a:gd name="T87" fmla="*/ 0 h 8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867"/>
                  <a:gd name="T133" fmla="*/ 0 h 886"/>
                  <a:gd name="T134" fmla="*/ 867 w 867"/>
                  <a:gd name="T135" fmla="*/ 886 h 88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867" h="886">
                    <a:moveTo>
                      <a:pt x="37" y="292"/>
                    </a:moveTo>
                    <a:lnTo>
                      <a:pt x="75" y="235"/>
                    </a:lnTo>
                    <a:lnTo>
                      <a:pt x="122" y="169"/>
                    </a:lnTo>
                    <a:lnTo>
                      <a:pt x="170" y="113"/>
                    </a:lnTo>
                    <a:lnTo>
                      <a:pt x="235" y="75"/>
                    </a:lnTo>
                    <a:lnTo>
                      <a:pt x="264" y="47"/>
                    </a:lnTo>
                    <a:lnTo>
                      <a:pt x="301" y="28"/>
                    </a:lnTo>
                    <a:lnTo>
                      <a:pt x="377" y="0"/>
                    </a:lnTo>
                    <a:lnTo>
                      <a:pt x="471" y="0"/>
                    </a:lnTo>
                    <a:lnTo>
                      <a:pt x="565" y="18"/>
                    </a:lnTo>
                    <a:lnTo>
                      <a:pt x="650" y="65"/>
                    </a:lnTo>
                    <a:lnTo>
                      <a:pt x="726" y="122"/>
                    </a:lnTo>
                    <a:lnTo>
                      <a:pt x="763" y="160"/>
                    </a:lnTo>
                    <a:lnTo>
                      <a:pt x="801" y="207"/>
                    </a:lnTo>
                    <a:lnTo>
                      <a:pt x="830" y="255"/>
                    </a:lnTo>
                    <a:lnTo>
                      <a:pt x="849" y="311"/>
                    </a:lnTo>
                    <a:lnTo>
                      <a:pt x="867" y="368"/>
                    </a:lnTo>
                    <a:lnTo>
                      <a:pt x="867" y="425"/>
                    </a:lnTo>
                    <a:lnTo>
                      <a:pt x="867" y="480"/>
                    </a:lnTo>
                    <a:lnTo>
                      <a:pt x="849" y="537"/>
                    </a:lnTo>
                    <a:lnTo>
                      <a:pt x="820" y="641"/>
                    </a:lnTo>
                    <a:lnTo>
                      <a:pt x="792" y="688"/>
                    </a:lnTo>
                    <a:lnTo>
                      <a:pt x="763" y="736"/>
                    </a:lnTo>
                    <a:lnTo>
                      <a:pt x="726" y="773"/>
                    </a:lnTo>
                    <a:lnTo>
                      <a:pt x="688" y="811"/>
                    </a:lnTo>
                    <a:lnTo>
                      <a:pt x="641" y="839"/>
                    </a:lnTo>
                    <a:lnTo>
                      <a:pt x="593" y="858"/>
                    </a:lnTo>
                    <a:lnTo>
                      <a:pt x="528" y="877"/>
                    </a:lnTo>
                    <a:lnTo>
                      <a:pt x="462" y="886"/>
                    </a:lnTo>
                    <a:lnTo>
                      <a:pt x="395" y="886"/>
                    </a:lnTo>
                    <a:lnTo>
                      <a:pt x="330" y="877"/>
                    </a:lnTo>
                    <a:lnTo>
                      <a:pt x="245" y="839"/>
                    </a:lnTo>
                    <a:lnTo>
                      <a:pt x="160" y="783"/>
                    </a:lnTo>
                    <a:lnTo>
                      <a:pt x="122" y="754"/>
                    </a:lnTo>
                    <a:lnTo>
                      <a:pt x="94" y="716"/>
                    </a:lnTo>
                    <a:lnTo>
                      <a:pt x="66" y="679"/>
                    </a:lnTo>
                    <a:lnTo>
                      <a:pt x="47" y="632"/>
                    </a:lnTo>
                    <a:lnTo>
                      <a:pt x="18" y="575"/>
                    </a:lnTo>
                    <a:lnTo>
                      <a:pt x="9" y="519"/>
                    </a:lnTo>
                    <a:lnTo>
                      <a:pt x="0" y="462"/>
                    </a:lnTo>
                    <a:lnTo>
                      <a:pt x="18" y="405"/>
                    </a:lnTo>
                    <a:lnTo>
                      <a:pt x="18" y="349"/>
                    </a:lnTo>
                    <a:lnTo>
                      <a:pt x="28" y="321"/>
                    </a:lnTo>
                    <a:lnTo>
                      <a:pt x="37" y="292"/>
                    </a:lnTo>
                    <a:close/>
                  </a:path>
                </a:pathLst>
              </a:custGeom>
              <a:solidFill>
                <a:srgbClr val="D29F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58" name="Freeform 18"/>
              <p:cNvSpPr>
                <a:spLocks/>
              </p:cNvSpPr>
              <p:nvPr/>
            </p:nvSpPr>
            <p:spPr bwMode="auto">
              <a:xfrm>
                <a:off x="5216" y="153"/>
                <a:ext cx="18" cy="19"/>
              </a:xfrm>
              <a:custGeom>
                <a:avLst/>
                <a:gdLst>
                  <a:gd name="T0" fmla="*/ 0 w 75"/>
                  <a:gd name="T1" fmla="*/ 0 h 76"/>
                  <a:gd name="T2" fmla="*/ 0 w 75"/>
                  <a:gd name="T3" fmla="*/ 0 h 76"/>
                  <a:gd name="T4" fmla="*/ 0 w 75"/>
                  <a:gd name="T5" fmla="*/ 0 h 76"/>
                  <a:gd name="T6" fmla="*/ 0 w 75"/>
                  <a:gd name="T7" fmla="*/ 0 h 76"/>
                  <a:gd name="T8" fmla="*/ 0 w 75"/>
                  <a:gd name="T9" fmla="*/ 0 h 76"/>
                  <a:gd name="T10" fmla="*/ 0 w 75"/>
                  <a:gd name="T11" fmla="*/ 0 h 76"/>
                  <a:gd name="T12" fmla="*/ 0 w 75"/>
                  <a:gd name="T13" fmla="*/ 0 h 76"/>
                  <a:gd name="T14" fmla="*/ 0 w 75"/>
                  <a:gd name="T15" fmla="*/ 0 h 76"/>
                  <a:gd name="T16" fmla="*/ 0 w 75"/>
                  <a:gd name="T17" fmla="*/ 0 h 76"/>
                  <a:gd name="T18" fmla="*/ 0 w 75"/>
                  <a:gd name="T19" fmla="*/ 0 h 76"/>
                  <a:gd name="T20" fmla="*/ 0 w 75"/>
                  <a:gd name="T21" fmla="*/ 0 h 76"/>
                  <a:gd name="T22" fmla="*/ 0 w 75"/>
                  <a:gd name="T23" fmla="*/ 0 h 76"/>
                  <a:gd name="T24" fmla="*/ 0 w 75"/>
                  <a:gd name="T25" fmla="*/ 0 h 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5"/>
                  <a:gd name="T40" fmla="*/ 0 h 76"/>
                  <a:gd name="T41" fmla="*/ 75 w 75"/>
                  <a:gd name="T42" fmla="*/ 76 h 7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5" h="76">
                    <a:moveTo>
                      <a:pt x="38" y="9"/>
                    </a:moveTo>
                    <a:lnTo>
                      <a:pt x="47" y="0"/>
                    </a:lnTo>
                    <a:lnTo>
                      <a:pt x="57" y="9"/>
                    </a:lnTo>
                    <a:lnTo>
                      <a:pt x="57" y="19"/>
                    </a:lnTo>
                    <a:lnTo>
                      <a:pt x="66" y="19"/>
                    </a:lnTo>
                    <a:lnTo>
                      <a:pt x="75" y="56"/>
                    </a:lnTo>
                    <a:lnTo>
                      <a:pt x="66" y="66"/>
                    </a:lnTo>
                    <a:lnTo>
                      <a:pt x="57" y="76"/>
                    </a:lnTo>
                    <a:lnTo>
                      <a:pt x="28" y="76"/>
                    </a:lnTo>
                    <a:lnTo>
                      <a:pt x="0" y="66"/>
                    </a:lnTo>
                    <a:lnTo>
                      <a:pt x="0" y="47"/>
                    </a:lnTo>
                    <a:lnTo>
                      <a:pt x="9" y="37"/>
                    </a:lnTo>
                    <a:lnTo>
                      <a:pt x="3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59" name="Freeform 19"/>
              <p:cNvSpPr>
                <a:spLocks/>
              </p:cNvSpPr>
              <p:nvPr/>
            </p:nvSpPr>
            <p:spPr bwMode="auto">
              <a:xfrm>
                <a:off x="5027" y="787"/>
                <a:ext cx="28" cy="22"/>
              </a:xfrm>
              <a:custGeom>
                <a:avLst/>
                <a:gdLst>
                  <a:gd name="T0" fmla="*/ 0 w 114"/>
                  <a:gd name="T1" fmla="*/ 0 h 86"/>
                  <a:gd name="T2" fmla="*/ 0 w 114"/>
                  <a:gd name="T3" fmla="*/ 0 h 86"/>
                  <a:gd name="T4" fmla="*/ 0 w 114"/>
                  <a:gd name="T5" fmla="*/ 0 h 86"/>
                  <a:gd name="T6" fmla="*/ 0 w 114"/>
                  <a:gd name="T7" fmla="*/ 0 h 86"/>
                  <a:gd name="T8" fmla="*/ 0 w 114"/>
                  <a:gd name="T9" fmla="*/ 0 h 86"/>
                  <a:gd name="T10" fmla="*/ 0 w 114"/>
                  <a:gd name="T11" fmla="*/ 0 h 86"/>
                  <a:gd name="T12" fmla="*/ 0 w 114"/>
                  <a:gd name="T13" fmla="*/ 0 h 86"/>
                  <a:gd name="T14" fmla="*/ 0 w 114"/>
                  <a:gd name="T15" fmla="*/ 0 h 86"/>
                  <a:gd name="T16" fmla="*/ 0 w 114"/>
                  <a:gd name="T17" fmla="*/ 0 h 86"/>
                  <a:gd name="T18" fmla="*/ 0 w 114"/>
                  <a:gd name="T19" fmla="*/ 0 h 86"/>
                  <a:gd name="T20" fmla="*/ 0 w 114"/>
                  <a:gd name="T21" fmla="*/ 0 h 86"/>
                  <a:gd name="T22" fmla="*/ 0 w 114"/>
                  <a:gd name="T23" fmla="*/ 0 h 86"/>
                  <a:gd name="T24" fmla="*/ 0 w 114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4"/>
                  <a:gd name="T40" fmla="*/ 0 h 86"/>
                  <a:gd name="T41" fmla="*/ 114 w 114"/>
                  <a:gd name="T42" fmla="*/ 86 h 8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4" h="86">
                    <a:moveTo>
                      <a:pt x="76" y="0"/>
                    </a:moveTo>
                    <a:lnTo>
                      <a:pt x="104" y="0"/>
                    </a:lnTo>
                    <a:lnTo>
                      <a:pt x="114" y="19"/>
                    </a:lnTo>
                    <a:lnTo>
                      <a:pt x="114" y="39"/>
                    </a:lnTo>
                    <a:lnTo>
                      <a:pt x="94" y="57"/>
                    </a:lnTo>
                    <a:lnTo>
                      <a:pt x="47" y="86"/>
                    </a:lnTo>
                    <a:lnTo>
                      <a:pt x="29" y="86"/>
                    </a:lnTo>
                    <a:lnTo>
                      <a:pt x="20" y="76"/>
                    </a:lnTo>
                    <a:lnTo>
                      <a:pt x="0" y="48"/>
                    </a:lnTo>
                    <a:lnTo>
                      <a:pt x="20" y="29"/>
                    </a:lnTo>
                    <a:lnTo>
                      <a:pt x="29" y="19"/>
                    </a:lnTo>
                    <a:lnTo>
                      <a:pt x="57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60" name="Freeform 20"/>
              <p:cNvSpPr>
                <a:spLocks/>
              </p:cNvSpPr>
              <p:nvPr/>
            </p:nvSpPr>
            <p:spPr bwMode="auto">
              <a:xfrm>
                <a:off x="5223" y="163"/>
                <a:ext cx="7" cy="4"/>
              </a:xfrm>
              <a:custGeom>
                <a:avLst/>
                <a:gdLst>
                  <a:gd name="T0" fmla="*/ 0 w 29"/>
                  <a:gd name="T1" fmla="*/ 0 h 19"/>
                  <a:gd name="T2" fmla="*/ 0 w 29"/>
                  <a:gd name="T3" fmla="*/ 0 h 19"/>
                  <a:gd name="T4" fmla="*/ 0 w 29"/>
                  <a:gd name="T5" fmla="*/ 0 h 19"/>
                  <a:gd name="T6" fmla="*/ 0 w 29"/>
                  <a:gd name="T7" fmla="*/ 0 h 19"/>
                  <a:gd name="T8" fmla="*/ 0 w 29"/>
                  <a:gd name="T9" fmla="*/ 0 h 19"/>
                  <a:gd name="T10" fmla="*/ 0 w 29"/>
                  <a:gd name="T11" fmla="*/ 0 h 19"/>
                  <a:gd name="T12" fmla="*/ 0 w 29"/>
                  <a:gd name="T13" fmla="*/ 0 h 19"/>
                  <a:gd name="T14" fmla="*/ 0 w 29"/>
                  <a:gd name="T15" fmla="*/ 0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9"/>
                  <a:gd name="T25" fmla="*/ 0 h 19"/>
                  <a:gd name="T26" fmla="*/ 29 w 29"/>
                  <a:gd name="T27" fmla="*/ 19 h 1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9" h="19">
                    <a:moveTo>
                      <a:pt x="10" y="0"/>
                    </a:moveTo>
                    <a:lnTo>
                      <a:pt x="19" y="0"/>
                    </a:lnTo>
                    <a:lnTo>
                      <a:pt x="29" y="0"/>
                    </a:lnTo>
                    <a:lnTo>
                      <a:pt x="29" y="10"/>
                    </a:lnTo>
                    <a:lnTo>
                      <a:pt x="19" y="19"/>
                    </a:lnTo>
                    <a:lnTo>
                      <a:pt x="0" y="19"/>
                    </a:lnTo>
                    <a:lnTo>
                      <a:pt x="0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61" name="Freeform 21"/>
              <p:cNvSpPr>
                <a:spLocks/>
              </p:cNvSpPr>
              <p:nvPr/>
            </p:nvSpPr>
            <p:spPr bwMode="auto">
              <a:xfrm>
                <a:off x="5034" y="792"/>
                <a:ext cx="14" cy="12"/>
              </a:xfrm>
              <a:custGeom>
                <a:avLst/>
                <a:gdLst>
                  <a:gd name="T0" fmla="*/ 0 w 57"/>
                  <a:gd name="T1" fmla="*/ 0 h 47"/>
                  <a:gd name="T2" fmla="*/ 0 w 57"/>
                  <a:gd name="T3" fmla="*/ 0 h 47"/>
                  <a:gd name="T4" fmla="*/ 0 w 57"/>
                  <a:gd name="T5" fmla="*/ 0 h 47"/>
                  <a:gd name="T6" fmla="*/ 0 w 57"/>
                  <a:gd name="T7" fmla="*/ 0 h 47"/>
                  <a:gd name="T8" fmla="*/ 0 w 57"/>
                  <a:gd name="T9" fmla="*/ 0 h 47"/>
                  <a:gd name="T10" fmla="*/ 0 w 57"/>
                  <a:gd name="T11" fmla="*/ 0 h 47"/>
                  <a:gd name="T12" fmla="*/ 0 w 57"/>
                  <a:gd name="T13" fmla="*/ 0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7"/>
                  <a:gd name="T22" fmla="*/ 0 h 47"/>
                  <a:gd name="T23" fmla="*/ 57 w 57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7" h="47">
                    <a:moveTo>
                      <a:pt x="47" y="0"/>
                    </a:moveTo>
                    <a:lnTo>
                      <a:pt x="57" y="20"/>
                    </a:lnTo>
                    <a:lnTo>
                      <a:pt x="38" y="29"/>
                    </a:lnTo>
                    <a:lnTo>
                      <a:pt x="18" y="47"/>
                    </a:lnTo>
                    <a:lnTo>
                      <a:pt x="0" y="38"/>
                    </a:lnTo>
                    <a:lnTo>
                      <a:pt x="18" y="2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62" name="Freeform 22"/>
              <p:cNvSpPr>
                <a:spLocks/>
              </p:cNvSpPr>
              <p:nvPr/>
            </p:nvSpPr>
            <p:spPr bwMode="auto">
              <a:xfrm>
                <a:off x="5242" y="54"/>
                <a:ext cx="98" cy="123"/>
              </a:xfrm>
              <a:custGeom>
                <a:avLst/>
                <a:gdLst>
                  <a:gd name="T0" fmla="*/ 0 w 396"/>
                  <a:gd name="T1" fmla="*/ 0 h 490"/>
                  <a:gd name="T2" fmla="*/ 0 w 396"/>
                  <a:gd name="T3" fmla="*/ 0 h 490"/>
                  <a:gd name="T4" fmla="*/ 0 w 396"/>
                  <a:gd name="T5" fmla="*/ 0 h 490"/>
                  <a:gd name="T6" fmla="*/ 0 w 396"/>
                  <a:gd name="T7" fmla="*/ 0 h 490"/>
                  <a:gd name="T8" fmla="*/ 0 w 396"/>
                  <a:gd name="T9" fmla="*/ 0 h 490"/>
                  <a:gd name="T10" fmla="*/ 0 w 396"/>
                  <a:gd name="T11" fmla="*/ 0 h 490"/>
                  <a:gd name="T12" fmla="*/ 0 w 396"/>
                  <a:gd name="T13" fmla="*/ 0 h 490"/>
                  <a:gd name="T14" fmla="*/ 0 w 396"/>
                  <a:gd name="T15" fmla="*/ 0 h 490"/>
                  <a:gd name="T16" fmla="*/ 0 w 396"/>
                  <a:gd name="T17" fmla="*/ 0 h 490"/>
                  <a:gd name="T18" fmla="*/ 0 w 396"/>
                  <a:gd name="T19" fmla="*/ 0 h 490"/>
                  <a:gd name="T20" fmla="*/ 0 w 396"/>
                  <a:gd name="T21" fmla="*/ 0 h 490"/>
                  <a:gd name="T22" fmla="*/ 0 w 396"/>
                  <a:gd name="T23" fmla="*/ 0 h 490"/>
                  <a:gd name="T24" fmla="*/ 0 w 396"/>
                  <a:gd name="T25" fmla="*/ 0 h 490"/>
                  <a:gd name="T26" fmla="*/ 0 w 396"/>
                  <a:gd name="T27" fmla="*/ 0 h 490"/>
                  <a:gd name="T28" fmla="*/ 0 w 396"/>
                  <a:gd name="T29" fmla="*/ 0 h 490"/>
                  <a:gd name="T30" fmla="*/ 0 w 396"/>
                  <a:gd name="T31" fmla="*/ 0 h 490"/>
                  <a:gd name="T32" fmla="*/ 0 w 396"/>
                  <a:gd name="T33" fmla="*/ 0 h 490"/>
                  <a:gd name="T34" fmla="*/ 0 w 396"/>
                  <a:gd name="T35" fmla="*/ 0 h 490"/>
                  <a:gd name="T36" fmla="*/ 0 w 396"/>
                  <a:gd name="T37" fmla="*/ 0 h 490"/>
                  <a:gd name="T38" fmla="*/ 0 w 396"/>
                  <a:gd name="T39" fmla="*/ 0 h 490"/>
                  <a:gd name="T40" fmla="*/ 0 w 396"/>
                  <a:gd name="T41" fmla="*/ 0 h 490"/>
                  <a:gd name="T42" fmla="*/ 0 w 396"/>
                  <a:gd name="T43" fmla="*/ 0 h 490"/>
                  <a:gd name="T44" fmla="*/ 0 w 396"/>
                  <a:gd name="T45" fmla="*/ 0 h 490"/>
                  <a:gd name="T46" fmla="*/ 0 w 396"/>
                  <a:gd name="T47" fmla="*/ 0 h 490"/>
                  <a:gd name="T48" fmla="*/ 0 w 396"/>
                  <a:gd name="T49" fmla="*/ 0 h 490"/>
                  <a:gd name="T50" fmla="*/ 0 w 396"/>
                  <a:gd name="T51" fmla="*/ 0 h 490"/>
                  <a:gd name="T52" fmla="*/ 0 w 396"/>
                  <a:gd name="T53" fmla="*/ 0 h 490"/>
                  <a:gd name="T54" fmla="*/ 0 w 396"/>
                  <a:gd name="T55" fmla="*/ 0 h 490"/>
                  <a:gd name="T56" fmla="*/ 0 w 396"/>
                  <a:gd name="T57" fmla="*/ 0 h 490"/>
                  <a:gd name="T58" fmla="*/ 0 w 396"/>
                  <a:gd name="T59" fmla="*/ 0 h 490"/>
                  <a:gd name="T60" fmla="*/ 0 w 396"/>
                  <a:gd name="T61" fmla="*/ 0 h 490"/>
                  <a:gd name="T62" fmla="*/ 0 w 396"/>
                  <a:gd name="T63" fmla="*/ 0 h 490"/>
                  <a:gd name="T64" fmla="*/ 0 w 396"/>
                  <a:gd name="T65" fmla="*/ 0 h 490"/>
                  <a:gd name="T66" fmla="*/ 0 w 396"/>
                  <a:gd name="T67" fmla="*/ 0 h 490"/>
                  <a:gd name="T68" fmla="*/ 0 w 396"/>
                  <a:gd name="T69" fmla="*/ 0 h 490"/>
                  <a:gd name="T70" fmla="*/ 0 w 396"/>
                  <a:gd name="T71" fmla="*/ 0 h 490"/>
                  <a:gd name="T72" fmla="*/ 0 w 396"/>
                  <a:gd name="T73" fmla="*/ 0 h 490"/>
                  <a:gd name="T74" fmla="*/ 0 w 396"/>
                  <a:gd name="T75" fmla="*/ 0 h 490"/>
                  <a:gd name="T76" fmla="*/ 0 w 396"/>
                  <a:gd name="T77" fmla="*/ 0 h 490"/>
                  <a:gd name="T78" fmla="*/ 0 w 396"/>
                  <a:gd name="T79" fmla="*/ 0 h 490"/>
                  <a:gd name="T80" fmla="*/ 0 w 396"/>
                  <a:gd name="T81" fmla="*/ 0 h 490"/>
                  <a:gd name="T82" fmla="*/ 0 w 396"/>
                  <a:gd name="T83" fmla="*/ 0 h 490"/>
                  <a:gd name="T84" fmla="*/ 0 w 396"/>
                  <a:gd name="T85" fmla="*/ 0 h 490"/>
                  <a:gd name="T86" fmla="*/ 0 w 396"/>
                  <a:gd name="T87" fmla="*/ 0 h 490"/>
                  <a:gd name="T88" fmla="*/ 0 w 396"/>
                  <a:gd name="T89" fmla="*/ 0 h 490"/>
                  <a:gd name="T90" fmla="*/ 0 w 396"/>
                  <a:gd name="T91" fmla="*/ 0 h 49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96"/>
                  <a:gd name="T139" fmla="*/ 0 h 490"/>
                  <a:gd name="T140" fmla="*/ 396 w 396"/>
                  <a:gd name="T141" fmla="*/ 490 h 490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96" h="490">
                    <a:moveTo>
                      <a:pt x="85" y="349"/>
                    </a:moveTo>
                    <a:lnTo>
                      <a:pt x="104" y="415"/>
                    </a:lnTo>
                    <a:lnTo>
                      <a:pt x="160" y="405"/>
                    </a:lnTo>
                    <a:lnTo>
                      <a:pt x="217" y="405"/>
                    </a:lnTo>
                    <a:lnTo>
                      <a:pt x="273" y="396"/>
                    </a:lnTo>
                    <a:lnTo>
                      <a:pt x="302" y="378"/>
                    </a:lnTo>
                    <a:lnTo>
                      <a:pt x="321" y="358"/>
                    </a:lnTo>
                    <a:lnTo>
                      <a:pt x="321" y="292"/>
                    </a:lnTo>
                    <a:lnTo>
                      <a:pt x="321" y="235"/>
                    </a:lnTo>
                    <a:lnTo>
                      <a:pt x="311" y="179"/>
                    </a:lnTo>
                    <a:lnTo>
                      <a:pt x="311" y="113"/>
                    </a:lnTo>
                    <a:lnTo>
                      <a:pt x="302" y="113"/>
                    </a:lnTo>
                    <a:lnTo>
                      <a:pt x="282" y="113"/>
                    </a:lnTo>
                    <a:lnTo>
                      <a:pt x="255" y="94"/>
                    </a:lnTo>
                    <a:lnTo>
                      <a:pt x="264" y="66"/>
                    </a:lnTo>
                    <a:lnTo>
                      <a:pt x="273" y="47"/>
                    </a:lnTo>
                    <a:lnTo>
                      <a:pt x="311" y="0"/>
                    </a:lnTo>
                    <a:lnTo>
                      <a:pt x="349" y="47"/>
                    </a:lnTo>
                    <a:lnTo>
                      <a:pt x="358" y="75"/>
                    </a:lnTo>
                    <a:lnTo>
                      <a:pt x="368" y="104"/>
                    </a:lnTo>
                    <a:lnTo>
                      <a:pt x="339" y="104"/>
                    </a:lnTo>
                    <a:lnTo>
                      <a:pt x="329" y="113"/>
                    </a:lnTo>
                    <a:lnTo>
                      <a:pt x="329" y="122"/>
                    </a:lnTo>
                    <a:lnTo>
                      <a:pt x="339" y="349"/>
                    </a:lnTo>
                    <a:lnTo>
                      <a:pt x="358" y="349"/>
                    </a:lnTo>
                    <a:lnTo>
                      <a:pt x="377" y="358"/>
                    </a:lnTo>
                    <a:lnTo>
                      <a:pt x="396" y="405"/>
                    </a:lnTo>
                    <a:lnTo>
                      <a:pt x="396" y="415"/>
                    </a:lnTo>
                    <a:lnTo>
                      <a:pt x="386" y="425"/>
                    </a:lnTo>
                    <a:lnTo>
                      <a:pt x="368" y="433"/>
                    </a:lnTo>
                    <a:lnTo>
                      <a:pt x="321" y="433"/>
                    </a:lnTo>
                    <a:lnTo>
                      <a:pt x="273" y="433"/>
                    </a:lnTo>
                    <a:lnTo>
                      <a:pt x="217" y="425"/>
                    </a:lnTo>
                    <a:lnTo>
                      <a:pt x="169" y="425"/>
                    </a:lnTo>
                    <a:lnTo>
                      <a:pt x="141" y="433"/>
                    </a:lnTo>
                    <a:lnTo>
                      <a:pt x="113" y="433"/>
                    </a:lnTo>
                    <a:lnTo>
                      <a:pt x="94" y="452"/>
                    </a:lnTo>
                    <a:lnTo>
                      <a:pt x="104" y="481"/>
                    </a:lnTo>
                    <a:lnTo>
                      <a:pt x="94" y="490"/>
                    </a:lnTo>
                    <a:lnTo>
                      <a:pt x="75" y="490"/>
                    </a:lnTo>
                    <a:lnTo>
                      <a:pt x="28" y="472"/>
                    </a:lnTo>
                    <a:lnTo>
                      <a:pt x="9" y="462"/>
                    </a:lnTo>
                    <a:lnTo>
                      <a:pt x="0" y="433"/>
                    </a:lnTo>
                    <a:lnTo>
                      <a:pt x="38" y="386"/>
                    </a:lnTo>
                    <a:lnTo>
                      <a:pt x="57" y="368"/>
                    </a:lnTo>
                    <a:lnTo>
                      <a:pt x="85" y="3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63" name="Freeform 23"/>
              <p:cNvSpPr>
                <a:spLocks/>
              </p:cNvSpPr>
              <p:nvPr/>
            </p:nvSpPr>
            <p:spPr bwMode="auto">
              <a:xfrm>
                <a:off x="5062" y="771"/>
                <a:ext cx="31" cy="19"/>
              </a:xfrm>
              <a:custGeom>
                <a:avLst/>
                <a:gdLst>
                  <a:gd name="T0" fmla="*/ 0 w 123"/>
                  <a:gd name="T1" fmla="*/ 0 h 75"/>
                  <a:gd name="T2" fmla="*/ 0 w 123"/>
                  <a:gd name="T3" fmla="*/ 0 h 75"/>
                  <a:gd name="T4" fmla="*/ 0 w 123"/>
                  <a:gd name="T5" fmla="*/ 0 h 75"/>
                  <a:gd name="T6" fmla="*/ 0 w 123"/>
                  <a:gd name="T7" fmla="*/ 0 h 75"/>
                  <a:gd name="T8" fmla="*/ 0 w 123"/>
                  <a:gd name="T9" fmla="*/ 0 h 75"/>
                  <a:gd name="T10" fmla="*/ 0 w 123"/>
                  <a:gd name="T11" fmla="*/ 0 h 75"/>
                  <a:gd name="T12" fmla="*/ 0 w 123"/>
                  <a:gd name="T13" fmla="*/ 0 h 75"/>
                  <a:gd name="T14" fmla="*/ 0 w 123"/>
                  <a:gd name="T15" fmla="*/ 0 h 75"/>
                  <a:gd name="T16" fmla="*/ 0 w 123"/>
                  <a:gd name="T17" fmla="*/ 0 h 75"/>
                  <a:gd name="T18" fmla="*/ 0 w 123"/>
                  <a:gd name="T19" fmla="*/ 0 h 75"/>
                  <a:gd name="T20" fmla="*/ 0 w 123"/>
                  <a:gd name="T21" fmla="*/ 0 h 75"/>
                  <a:gd name="T22" fmla="*/ 0 w 123"/>
                  <a:gd name="T23" fmla="*/ 0 h 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23"/>
                  <a:gd name="T37" fmla="*/ 0 h 75"/>
                  <a:gd name="T38" fmla="*/ 123 w 123"/>
                  <a:gd name="T39" fmla="*/ 75 h 7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23" h="75">
                    <a:moveTo>
                      <a:pt x="49" y="0"/>
                    </a:moveTo>
                    <a:lnTo>
                      <a:pt x="86" y="0"/>
                    </a:lnTo>
                    <a:lnTo>
                      <a:pt x="104" y="0"/>
                    </a:lnTo>
                    <a:lnTo>
                      <a:pt x="123" y="18"/>
                    </a:lnTo>
                    <a:lnTo>
                      <a:pt x="96" y="56"/>
                    </a:lnTo>
                    <a:lnTo>
                      <a:pt x="57" y="75"/>
                    </a:lnTo>
                    <a:lnTo>
                      <a:pt x="20" y="65"/>
                    </a:lnTo>
                    <a:lnTo>
                      <a:pt x="10" y="65"/>
                    </a:lnTo>
                    <a:lnTo>
                      <a:pt x="0" y="47"/>
                    </a:lnTo>
                    <a:lnTo>
                      <a:pt x="20" y="18"/>
                    </a:lnTo>
                    <a:lnTo>
                      <a:pt x="29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64" name="Freeform 24"/>
              <p:cNvSpPr>
                <a:spLocks/>
              </p:cNvSpPr>
              <p:nvPr/>
            </p:nvSpPr>
            <p:spPr bwMode="auto">
              <a:xfrm>
                <a:off x="5248" y="153"/>
                <a:ext cx="12" cy="17"/>
              </a:xfrm>
              <a:custGeom>
                <a:avLst/>
                <a:gdLst>
                  <a:gd name="T0" fmla="*/ 0 w 47"/>
                  <a:gd name="T1" fmla="*/ 0 h 66"/>
                  <a:gd name="T2" fmla="*/ 0 w 47"/>
                  <a:gd name="T3" fmla="*/ 0 h 66"/>
                  <a:gd name="T4" fmla="*/ 0 w 47"/>
                  <a:gd name="T5" fmla="*/ 0 h 66"/>
                  <a:gd name="T6" fmla="*/ 0 w 47"/>
                  <a:gd name="T7" fmla="*/ 0 h 66"/>
                  <a:gd name="T8" fmla="*/ 0 w 47"/>
                  <a:gd name="T9" fmla="*/ 0 h 66"/>
                  <a:gd name="T10" fmla="*/ 0 w 47"/>
                  <a:gd name="T11" fmla="*/ 0 h 6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"/>
                  <a:gd name="T19" fmla="*/ 0 h 66"/>
                  <a:gd name="T20" fmla="*/ 47 w 47"/>
                  <a:gd name="T21" fmla="*/ 66 h 6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" h="66">
                    <a:moveTo>
                      <a:pt x="37" y="0"/>
                    </a:moveTo>
                    <a:lnTo>
                      <a:pt x="47" y="66"/>
                    </a:lnTo>
                    <a:lnTo>
                      <a:pt x="0" y="47"/>
                    </a:lnTo>
                    <a:lnTo>
                      <a:pt x="10" y="37"/>
                    </a:lnTo>
                    <a:lnTo>
                      <a:pt x="10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65" name="Freeform 25"/>
              <p:cNvSpPr>
                <a:spLocks/>
              </p:cNvSpPr>
              <p:nvPr/>
            </p:nvSpPr>
            <p:spPr bwMode="auto">
              <a:xfrm>
                <a:off x="5069" y="775"/>
                <a:ext cx="17" cy="10"/>
              </a:xfrm>
              <a:custGeom>
                <a:avLst/>
                <a:gdLst>
                  <a:gd name="T0" fmla="*/ 0 w 67"/>
                  <a:gd name="T1" fmla="*/ 0 h 38"/>
                  <a:gd name="T2" fmla="*/ 0 w 67"/>
                  <a:gd name="T3" fmla="*/ 0 h 38"/>
                  <a:gd name="T4" fmla="*/ 0 w 67"/>
                  <a:gd name="T5" fmla="*/ 0 h 38"/>
                  <a:gd name="T6" fmla="*/ 0 w 67"/>
                  <a:gd name="T7" fmla="*/ 0 h 38"/>
                  <a:gd name="T8" fmla="*/ 0 w 67"/>
                  <a:gd name="T9" fmla="*/ 0 h 38"/>
                  <a:gd name="T10" fmla="*/ 0 w 67"/>
                  <a:gd name="T11" fmla="*/ 0 h 38"/>
                  <a:gd name="T12" fmla="*/ 0 w 67"/>
                  <a:gd name="T13" fmla="*/ 0 h 38"/>
                  <a:gd name="T14" fmla="*/ 0 w 67"/>
                  <a:gd name="T15" fmla="*/ 0 h 38"/>
                  <a:gd name="T16" fmla="*/ 0 w 67"/>
                  <a:gd name="T17" fmla="*/ 0 h 38"/>
                  <a:gd name="T18" fmla="*/ 0 w 67"/>
                  <a:gd name="T19" fmla="*/ 0 h 3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7"/>
                  <a:gd name="T31" fmla="*/ 0 h 38"/>
                  <a:gd name="T32" fmla="*/ 67 w 67"/>
                  <a:gd name="T33" fmla="*/ 38 h 3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7" h="38">
                    <a:moveTo>
                      <a:pt x="47" y="0"/>
                    </a:moveTo>
                    <a:lnTo>
                      <a:pt x="67" y="10"/>
                    </a:lnTo>
                    <a:lnTo>
                      <a:pt x="47" y="19"/>
                    </a:lnTo>
                    <a:lnTo>
                      <a:pt x="20" y="38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10" y="19"/>
                    </a:lnTo>
                    <a:lnTo>
                      <a:pt x="28" y="1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66" name="Freeform 26"/>
              <p:cNvSpPr>
                <a:spLocks/>
              </p:cNvSpPr>
              <p:nvPr/>
            </p:nvSpPr>
            <p:spPr bwMode="auto">
              <a:xfrm>
                <a:off x="5079" y="794"/>
                <a:ext cx="28" cy="22"/>
              </a:xfrm>
              <a:custGeom>
                <a:avLst/>
                <a:gdLst>
                  <a:gd name="T0" fmla="*/ 0 w 113"/>
                  <a:gd name="T1" fmla="*/ 0 h 84"/>
                  <a:gd name="T2" fmla="*/ 0 w 113"/>
                  <a:gd name="T3" fmla="*/ 0 h 84"/>
                  <a:gd name="T4" fmla="*/ 0 w 113"/>
                  <a:gd name="T5" fmla="*/ 0 h 84"/>
                  <a:gd name="T6" fmla="*/ 0 w 113"/>
                  <a:gd name="T7" fmla="*/ 0 h 84"/>
                  <a:gd name="T8" fmla="*/ 0 w 113"/>
                  <a:gd name="T9" fmla="*/ 0 h 84"/>
                  <a:gd name="T10" fmla="*/ 0 w 113"/>
                  <a:gd name="T11" fmla="*/ 0 h 84"/>
                  <a:gd name="T12" fmla="*/ 0 w 113"/>
                  <a:gd name="T13" fmla="*/ 0 h 84"/>
                  <a:gd name="T14" fmla="*/ 0 w 113"/>
                  <a:gd name="T15" fmla="*/ 0 h 84"/>
                  <a:gd name="T16" fmla="*/ 0 w 113"/>
                  <a:gd name="T17" fmla="*/ 0 h 84"/>
                  <a:gd name="T18" fmla="*/ 0 w 113"/>
                  <a:gd name="T19" fmla="*/ 0 h 84"/>
                  <a:gd name="T20" fmla="*/ 0 w 113"/>
                  <a:gd name="T21" fmla="*/ 0 h 84"/>
                  <a:gd name="T22" fmla="*/ 0 w 113"/>
                  <a:gd name="T23" fmla="*/ 0 h 84"/>
                  <a:gd name="T24" fmla="*/ 0 w 113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3"/>
                  <a:gd name="T40" fmla="*/ 0 h 84"/>
                  <a:gd name="T41" fmla="*/ 113 w 113"/>
                  <a:gd name="T42" fmla="*/ 84 h 8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3" h="84">
                    <a:moveTo>
                      <a:pt x="37" y="0"/>
                    </a:moveTo>
                    <a:lnTo>
                      <a:pt x="85" y="10"/>
                    </a:lnTo>
                    <a:lnTo>
                      <a:pt x="94" y="10"/>
                    </a:lnTo>
                    <a:lnTo>
                      <a:pt x="113" y="28"/>
                    </a:lnTo>
                    <a:lnTo>
                      <a:pt x="94" y="47"/>
                    </a:lnTo>
                    <a:lnTo>
                      <a:pt x="85" y="66"/>
                    </a:lnTo>
                    <a:lnTo>
                      <a:pt x="37" y="84"/>
                    </a:lnTo>
                    <a:lnTo>
                      <a:pt x="29" y="84"/>
                    </a:lnTo>
                    <a:lnTo>
                      <a:pt x="19" y="75"/>
                    </a:lnTo>
                    <a:lnTo>
                      <a:pt x="0" y="57"/>
                    </a:lnTo>
                    <a:lnTo>
                      <a:pt x="0" y="37"/>
                    </a:lnTo>
                    <a:lnTo>
                      <a:pt x="9" y="2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67" name="Freeform 27"/>
              <p:cNvSpPr>
                <a:spLocks/>
              </p:cNvSpPr>
              <p:nvPr/>
            </p:nvSpPr>
            <p:spPr bwMode="auto">
              <a:xfrm>
                <a:off x="5084" y="801"/>
                <a:ext cx="16" cy="10"/>
              </a:xfrm>
              <a:custGeom>
                <a:avLst/>
                <a:gdLst>
                  <a:gd name="T0" fmla="*/ 0 w 66"/>
                  <a:gd name="T1" fmla="*/ 0 h 38"/>
                  <a:gd name="T2" fmla="*/ 0 w 66"/>
                  <a:gd name="T3" fmla="*/ 0 h 38"/>
                  <a:gd name="T4" fmla="*/ 0 w 66"/>
                  <a:gd name="T5" fmla="*/ 0 h 38"/>
                  <a:gd name="T6" fmla="*/ 0 w 66"/>
                  <a:gd name="T7" fmla="*/ 0 h 38"/>
                  <a:gd name="T8" fmla="*/ 0 w 66"/>
                  <a:gd name="T9" fmla="*/ 0 h 38"/>
                  <a:gd name="T10" fmla="*/ 0 w 66"/>
                  <a:gd name="T11" fmla="*/ 0 h 38"/>
                  <a:gd name="T12" fmla="*/ 0 w 66"/>
                  <a:gd name="T13" fmla="*/ 0 h 38"/>
                  <a:gd name="T14" fmla="*/ 0 w 66"/>
                  <a:gd name="T15" fmla="*/ 0 h 38"/>
                  <a:gd name="T16" fmla="*/ 0 w 66"/>
                  <a:gd name="T17" fmla="*/ 0 h 38"/>
                  <a:gd name="T18" fmla="*/ 0 w 66"/>
                  <a:gd name="T19" fmla="*/ 0 h 38"/>
                  <a:gd name="T20" fmla="*/ 0 w 66"/>
                  <a:gd name="T21" fmla="*/ 0 h 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6"/>
                  <a:gd name="T34" fmla="*/ 0 h 38"/>
                  <a:gd name="T35" fmla="*/ 66 w 66"/>
                  <a:gd name="T36" fmla="*/ 38 h 3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6" h="38">
                    <a:moveTo>
                      <a:pt x="37" y="0"/>
                    </a:moveTo>
                    <a:lnTo>
                      <a:pt x="47" y="0"/>
                    </a:lnTo>
                    <a:lnTo>
                      <a:pt x="57" y="0"/>
                    </a:lnTo>
                    <a:lnTo>
                      <a:pt x="66" y="0"/>
                    </a:lnTo>
                    <a:lnTo>
                      <a:pt x="66" y="9"/>
                    </a:lnTo>
                    <a:lnTo>
                      <a:pt x="28" y="29"/>
                    </a:lnTo>
                    <a:lnTo>
                      <a:pt x="18" y="38"/>
                    </a:lnTo>
                    <a:lnTo>
                      <a:pt x="0" y="19"/>
                    </a:lnTo>
                    <a:lnTo>
                      <a:pt x="10" y="0"/>
                    </a:lnTo>
                    <a:lnTo>
                      <a:pt x="18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68" name="Freeform 28"/>
              <p:cNvSpPr>
                <a:spLocks/>
              </p:cNvSpPr>
              <p:nvPr/>
            </p:nvSpPr>
            <p:spPr bwMode="auto">
              <a:xfrm>
                <a:off x="5102" y="750"/>
                <a:ext cx="26" cy="16"/>
              </a:xfrm>
              <a:custGeom>
                <a:avLst/>
                <a:gdLst>
                  <a:gd name="T0" fmla="*/ 0 w 104"/>
                  <a:gd name="T1" fmla="*/ 0 h 67"/>
                  <a:gd name="T2" fmla="*/ 0 w 104"/>
                  <a:gd name="T3" fmla="*/ 0 h 67"/>
                  <a:gd name="T4" fmla="*/ 0 w 104"/>
                  <a:gd name="T5" fmla="*/ 0 h 67"/>
                  <a:gd name="T6" fmla="*/ 0 w 104"/>
                  <a:gd name="T7" fmla="*/ 0 h 67"/>
                  <a:gd name="T8" fmla="*/ 0 w 104"/>
                  <a:gd name="T9" fmla="*/ 0 h 67"/>
                  <a:gd name="T10" fmla="*/ 0 w 104"/>
                  <a:gd name="T11" fmla="*/ 0 h 67"/>
                  <a:gd name="T12" fmla="*/ 0 w 104"/>
                  <a:gd name="T13" fmla="*/ 0 h 67"/>
                  <a:gd name="T14" fmla="*/ 0 w 104"/>
                  <a:gd name="T15" fmla="*/ 0 h 67"/>
                  <a:gd name="T16" fmla="*/ 0 w 104"/>
                  <a:gd name="T17" fmla="*/ 0 h 67"/>
                  <a:gd name="T18" fmla="*/ 0 w 104"/>
                  <a:gd name="T19" fmla="*/ 0 h 67"/>
                  <a:gd name="T20" fmla="*/ 0 w 104"/>
                  <a:gd name="T21" fmla="*/ 0 h 67"/>
                  <a:gd name="T22" fmla="*/ 0 w 104"/>
                  <a:gd name="T23" fmla="*/ 0 h 6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04"/>
                  <a:gd name="T37" fmla="*/ 0 h 67"/>
                  <a:gd name="T38" fmla="*/ 104 w 104"/>
                  <a:gd name="T39" fmla="*/ 67 h 6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04" h="67">
                    <a:moveTo>
                      <a:pt x="38" y="10"/>
                    </a:moveTo>
                    <a:lnTo>
                      <a:pt x="66" y="0"/>
                    </a:lnTo>
                    <a:lnTo>
                      <a:pt x="95" y="0"/>
                    </a:lnTo>
                    <a:lnTo>
                      <a:pt x="104" y="19"/>
                    </a:lnTo>
                    <a:lnTo>
                      <a:pt x="95" y="39"/>
                    </a:lnTo>
                    <a:lnTo>
                      <a:pt x="66" y="57"/>
                    </a:lnTo>
                    <a:lnTo>
                      <a:pt x="29" y="67"/>
                    </a:lnTo>
                    <a:lnTo>
                      <a:pt x="10" y="67"/>
                    </a:lnTo>
                    <a:lnTo>
                      <a:pt x="0" y="57"/>
                    </a:lnTo>
                    <a:lnTo>
                      <a:pt x="0" y="39"/>
                    </a:lnTo>
                    <a:lnTo>
                      <a:pt x="19" y="19"/>
                    </a:lnTo>
                    <a:lnTo>
                      <a:pt x="38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69" name="Freeform 29"/>
              <p:cNvSpPr>
                <a:spLocks/>
              </p:cNvSpPr>
              <p:nvPr/>
            </p:nvSpPr>
            <p:spPr bwMode="auto">
              <a:xfrm>
                <a:off x="5107" y="757"/>
                <a:ext cx="17" cy="4"/>
              </a:xfrm>
              <a:custGeom>
                <a:avLst/>
                <a:gdLst>
                  <a:gd name="T0" fmla="*/ 0 w 66"/>
                  <a:gd name="T1" fmla="*/ 0 h 18"/>
                  <a:gd name="T2" fmla="*/ 0 w 66"/>
                  <a:gd name="T3" fmla="*/ 0 h 18"/>
                  <a:gd name="T4" fmla="*/ 0 w 66"/>
                  <a:gd name="T5" fmla="*/ 0 h 18"/>
                  <a:gd name="T6" fmla="*/ 0 w 66"/>
                  <a:gd name="T7" fmla="*/ 0 h 18"/>
                  <a:gd name="T8" fmla="*/ 0 w 66"/>
                  <a:gd name="T9" fmla="*/ 0 h 18"/>
                  <a:gd name="T10" fmla="*/ 0 w 66"/>
                  <a:gd name="T11" fmla="*/ 0 h 18"/>
                  <a:gd name="T12" fmla="*/ 0 w 66"/>
                  <a:gd name="T13" fmla="*/ 0 h 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6"/>
                  <a:gd name="T22" fmla="*/ 0 h 18"/>
                  <a:gd name="T23" fmla="*/ 66 w 66"/>
                  <a:gd name="T24" fmla="*/ 18 h 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6" h="18">
                    <a:moveTo>
                      <a:pt x="66" y="0"/>
                    </a:moveTo>
                    <a:lnTo>
                      <a:pt x="38" y="18"/>
                    </a:lnTo>
                    <a:lnTo>
                      <a:pt x="19" y="18"/>
                    </a:lnTo>
                    <a:lnTo>
                      <a:pt x="0" y="18"/>
                    </a:lnTo>
                    <a:lnTo>
                      <a:pt x="10" y="10"/>
                    </a:lnTo>
                    <a:lnTo>
                      <a:pt x="28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70" name="Freeform 30"/>
              <p:cNvSpPr>
                <a:spLocks/>
              </p:cNvSpPr>
              <p:nvPr/>
            </p:nvSpPr>
            <p:spPr bwMode="auto">
              <a:xfrm>
                <a:off x="5098" y="750"/>
                <a:ext cx="125" cy="94"/>
              </a:xfrm>
              <a:custGeom>
                <a:avLst/>
                <a:gdLst>
                  <a:gd name="T0" fmla="*/ 0 w 499"/>
                  <a:gd name="T1" fmla="*/ 0 h 378"/>
                  <a:gd name="T2" fmla="*/ 0 w 499"/>
                  <a:gd name="T3" fmla="*/ 0 h 378"/>
                  <a:gd name="T4" fmla="*/ 0 w 499"/>
                  <a:gd name="T5" fmla="*/ 0 h 378"/>
                  <a:gd name="T6" fmla="*/ 0 w 499"/>
                  <a:gd name="T7" fmla="*/ 0 h 378"/>
                  <a:gd name="T8" fmla="*/ 0 w 499"/>
                  <a:gd name="T9" fmla="*/ 0 h 378"/>
                  <a:gd name="T10" fmla="*/ 0 w 499"/>
                  <a:gd name="T11" fmla="*/ 0 h 378"/>
                  <a:gd name="T12" fmla="*/ 0 w 499"/>
                  <a:gd name="T13" fmla="*/ 0 h 378"/>
                  <a:gd name="T14" fmla="*/ 0 w 499"/>
                  <a:gd name="T15" fmla="*/ 0 h 378"/>
                  <a:gd name="T16" fmla="*/ 0 w 499"/>
                  <a:gd name="T17" fmla="*/ 0 h 378"/>
                  <a:gd name="T18" fmla="*/ 0 w 499"/>
                  <a:gd name="T19" fmla="*/ 0 h 378"/>
                  <a:gd name="T20" fmla="*/ 0 w 499"/>
                  <a:gd name="T21" fmla="*/ 0 h 378"/>
                  <a:gd name="T22" fmla="*/ 0 w 499"/>
                  <a:gd name="T23" fmla="*/ 0 h 378"/>
                  <a:gd name="T24" fmla="*/ 0 w 499"/>
                  <a:gd name="T25" fmla="*/ 0 h 378"/>
                  <a:gd name="T26" fmla="*/ 0 w 499"/>
                  <a:gd name="T27" fmla="*/ 0 h 378"/>
                  <a:gd name="T28" fmla="*/ 0 w 499"/>
                  <a:gd name="T29" fmla="*/ 0 h 378"/>
                  <a:gd name="T30" fmla="*/ 0 w 499"/>
                  <a:gd name="T31" fmla="*/ 0 h 378"/>
                  <a:gd name="T32" fmla="*/ 0 w 499"/>
                  <a:gd name="T33" fmla="*/ 0 h 378"/>
                  <a:gd name="T34" fmla="*/ 0 w 499"/>
                  <a:gd name="T35" fmla="*/ 0 h 378"/>
                  <a:gd name="T36" fmla="*/ 0 w 499"/>
                  <a:gd name="T37" fmla="*/ 0 h 37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99"/>
                  <a:gd name="T58" fmla="*/ 0 h 378"/>
                  <a:gd name="T59" fmla="*/ 499 w 499"/>
                  <a:gd name="T60" fmla="*/ 378 h 37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99" h="378">
                    <a:moveTo>
                      <a:pt x="65" y="274"/>
                    </a:moveTo>
                    <a:lnTo>
                      <a:pt x="178" y="208"/>
                    </a:lnTo>
                    <a:lnTo>
                      <a:pt x="282" y="142"/>
                    </a:lnTo>
                    <a:lnTo>
                      <a:pt x="499" y="0"/>
                    </a:lnTo>
                    <a:lnTo>
                      <a:pt x="490" y="29"/>
                    </a:lnTo>
                    <a:lnTo>
                      <a:pt x="480" y="47"/>
                    </a:lnTo>
                    <a:lnTo>
                      <a:pt x="471" y="76"/>
                    </a:lnTo>
                    <a:lnTo>
                      <a:pt x="462" y="104"/>
                    </a:lnTo>
                    <a:lnTo>
                      <a:pt x="395" y="142"/>
                    </a:lnTo>
                    <a:lnTo>
                      <a:pt x="339" y="170"/>
                    </a:lnTo>
                    <a:lnTo>
                      <a:pt x="282" y="208"/>
                    </a:lnTo>
                    <a:lnTo>
                      <a:pt x="225" y="237"/>
                    </a:lnTo>
                    <a:lnTo>
                      <a:pt x="122" y="311"/>
                    </a:lnTo>
                    <a:lnTo>
                      <a:pt x="0" y="378"/>
                    </a:lnTo>
                    <a:lnTo>
                      <a:pt x="0" y="368"/>
                    </a:lnTo>
                    <a:lnTo>
                      <a:pt x="9" y="350"/>
                    </a:lnTo>
                    <a:lnTo>
                      <a:pt x="9" y="321"/>
                    </a:lnTo>
                    <a:lnTo>
                      <a:pt x="9" y="303"/>
                    </a:lnTo>
                    <a:lnTo>
                      <a:pt x="65" y="274"/>
                    </a:lnTo>
                    <a:close/>
                  </a:path>
                </a:pathLst>
              </a:custGeom>
              <a:solidFill>
                <a:srgbClr val="6379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71" name="Freeform 31"/>
              <p:cNvSpPr>
                <a:spLocks/>
              </p:cNvSpPr>
              <p:nvPr/>
            </p:nvSpPr>
            <p:spPr bwMode="auto">
              <a:xfrm>
                <a:off x="5109" y="773"/>
                <a:ext cx="29" cy="21"/>
              </a:xfrm>
              <a:custGeom>
                <a:avLst/>
                <a:gdLst>
                  <a:gd name="T0" fmla="*/ 0 w 113"/>
                  <a:gd name="T1" fmla="*/ 0 h 85"/>
                  <a:gd name="T2" fmla="*/ 0 w 113"/>
                  <a:gd name="T3" fmla="*/ 0 h 85"/>
                  <a:gd name="T4" fmla="*/ 0 w 113"/>
                  <a:gd name="T5" fmla="*/ 0 h 85"/>
                  <a:gd name="T6" fmla="*/ 0 w 113"/>
                  <a:gd name="T7" fmla="*/ 0 h 85"/>
                  <a:gd name="T8" fmla="*/ 0 w 113"/>
                  <a:gd name="T9" fmla="*/ 0 h 85"/>
                  <a:gd name="T10" fmla="*/ 0 w 113"/>
                  <a:gd name="T11" fmla="*/ 0 h 85"/>
                  <a:gd name="T12" fmla="*/ 0 w 113"/>
                  <a:gd name="T13" fmla="*/ 0 h 85"/>
                  <a:gd name="T14" fmla="*/ 0 w 113"/>
                  <a:gd name="T15" fmla="*/ 0 h 85"/>
                  <a:gd name="T16" fmla="*/ 0 w 113"/>
                  <a:gd name="T17" fmla="*/ 0 h 85"/>
                  <a:gd name="T18" fmla="*/ 0 w 113"/>
                  <a:gd name="T19" fmla="*/ 0 h 85"/>
                  <a:gd name="T20" fmla="*/ 0 w 113"/>
                  <a:gd name="T21" fmla="*/ 0 h 85"/>
                  <a:gd name="T22" fmla="*/ 0 w 113"/>
                  <a:gd name="T23" fmla="*/ 0 h 85"/>
                  <a:gd name="T24" fmla="*/ 0 w 113"/>
                  <a:gd name="T25" fmla="*/ 0 h 85"/>
                  <a:gd name="T26" fmla="*/ 0 w 113"/>
                  <a:gd name="T27" fmla="*/ 0 h 8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13"/>
                  <a:gd name="T43" fmla="*/ 0 h 85"/>
                  <a:gd name="T44" fmla="*/ 113 w 113"/>
                  <a:gd name="T45" fmla="*/ 85 h 8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13" h="85">
                    <a:moveTo>
                      <a:pt x="56" y="0"/>
                    </a:moveTo>
                    <a:lnTo>
                      <a:pt x="84" y="9"/>
                    </a:lnTo>
                    <a:lnTo>
                      <a:pt x="94" y="9"/>
                    </a:lnTo>
                    <a:lnTo>
                      <a:pt x="103" y="28"/>
                    </a:lnTo>
                    <a:lnTo>
                      <a:pt x="113" y="38"/>
                    </a:lnTo>
                    <a:lnTo>
                      <a:pt x="84" y="66"/>
                    </a:lnTo>
                    <a:lnTo>
                      <a:pt x="66" y="75"/>
                    </a:lnTo>
                    <a:lnTo>
                      <a:pt x="47" y="85"/>
                    </a:lnTo>
                    <a:lnTo>
                      <a:pt x="18" y="75"/>
                    </a:lnTo>
                    <a:lnTo>
                      <a:pt x="9" y="66"/>
                    </a:lnTo>
                    <a:lnTo>
                      <a:pt x="0" y="56"/>
                    </a:lnTo>
                    <a:lnTo>
                      <a:pt x="28" y="28"/>
                    </a:lnTo>
                    <a:lnTo>
                      <a:pt x="37" y="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72" name="Freeform 32"/>
              <p:cNvSpPr>
                <a:spLocks/>
              </p:cNvSpPr>
              <p:nvPr/>
            </p:nvSpPr>
            <p:spPr bwMode="auto">
              <a:xfrm>
                <a:off x="5116" y="780"/>
                <a:ext cx="17" cy="7"/>
              </a:xfrm>
              <a:custGeom>
                <a:avLst/>
                <a:gdLst>
                  <a:gd name="T0" fmla="*/ 0 w 66"/>
                  <a:gd name="T1" fmla="*/ 0 h 28"/>
                  <a:gd name="T2" fmla="*/ 0 w 66"/>
                  <a:gd name="T3" fmla="*/ 0 h 28"/>
                  <a:gd name="T4" fmla="*/ 0 w 66"/>
                  <a:gd name="T5" fmla="*/ 0 h 28"/>
                  <a:gd name="T6" fmla="*/ 0 w 66"/>
                  <a:gd name="T7" fmla="*/ 0 h 28"/>
                  <a:gd name="T8" fmla="*/ 0 w 66"/>
                  <a:gd name="T9" fmla="*/ 0 h 28"/>
                  <a:gd name="T10" fmla="*/ 0 w 66"/>
                  <a:gd name="T11" fmla="*/ 0 h 28"/>
                  <a:gd name="T12" fmla="*/ 0 w 66"/>
                  <a:gd name="T13" fmla="*/ 0 h 28"/>
                  <a:gd name="T14" fmla="*/ 0 w 66"/>
                  <a:gd name="T15" fmla="*/ 0 h 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6"/>
                  <a:gd name="T25" fmla="*/ 0 h 28"/>
                  <a:gd name="T26" fmla="*/ 66 w 66"/>
                  <a:gd name="T27" fmla="*/ 28 h 2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6" h="28">
                    <a:moveTo>
                      <a:pt x="56" y="0"/>
                    </a:moveTo>
                    <a:lnTo>
                      <a:pt x="66" y="10"/>
                    </a:lnTo>
                    <a:lnTo>
                      <a:pt x="56" y="19"/>
                    </a:lnTo>
                    <a:lnTo>
                      <a:pt x="28" y="28"/>
                    </a:lnTo>
                    <a:lnTo>
                      <a:pt x="0" y="28"/>
                    </a:lnTo>
                    <a:lnTo>
                      <a:pt x="9" y="10"/>
                    </a:lnTo>
                    <a:lnTo>
                      <a:pt x="19" y="1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73" name="Freeform 33"/>
              <p:cNvSpPr>
                <a:spLocks/>
              </p:cNvSpPr>
              <p:nvPr/>
            </p:nvSpPr>
            <p:spPr bwMode="auto">
              <a:xfrm>
                <a:off x="5326" y="212"/>
                <a:ext cx="17" cy="36"/>
              </a:xfrm>
              <a:custGeom>
                <a:avLst/>
                <a:gdLst>
                  <a:gd name="T0" fmla="*/ 0 w 66"/>
                  <a:gd name="T1" fmla="*/ 0 h 141"/>
                  <a:gd name="T2" fmla="*/ 0 w 66"/>
                  <a:gd name="T3" fmla="*/ 0 h 141"/>
                  <a:gd name="T4" fmla="*/ 0 w 66"/>
                  <a:gd name="T5" fmla="*/ 0 h 141"/>
                  <a:gd name="T6" fmla="*/ 0 w 66"/>
                  <a:gd name="T7" fmla="*/ 0 h 141"/>
                  <a:gd name="T8" fmla="*/ 0 w 66"/>
                  <a:gd name="T9" fmla="*/ 0 h 141"/>
                  <a:gd name="T10" fmla="*/ 0 w 66"/>
                  <a:gd name="T11" fmla="*/ 0 h 141"/>
                  <a:gd name="T12" fmla="*/ 0 w 66"/>
                  <a:gd name="T13" fmla="*/ 0 h 141"/>
                  <a:gd name="T14" fmla="*/ 0 w 66"/>
                  <a:gd name="T15" fmla="*/ 0 h 141"/>
                  <a:gd name="T16" fmla="*/ 0 w 66"/>
                  <a:gd name="T17" fmla="*/ 0 h 141"/>
                  <a:gd name="T18" fmla="*/ 0 w 66"/>
                  <a:gd name="T19" fmla="*/ 0 h 141"/>
                  <a:gd name="T20" fmla="*/ 0 w 66"/>
                  <a:gd name="T21" fmla="*/ 0 h 141"/>
                  <a:gd name="T22" fmla="*/ 0 w 66"/>
                  <a:gd name="T23" fmla="*/ 0 h 141"/>
                  <a:gd name="T24" fmla="*/ 0 w 66"/>
                  <a:gd name="T25" fmla="*/ 0 h 14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6"/>
                  <a:gd name="T40" fmla="*/ 0 h 141"/>
                  <a:gd name="T41" fmla="*/ 66 w 66"/>
                  <a:gd name="T42" fmla="*/ 141 h 14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6" h="141">
                    <a:moveTo>
                      <a:pt x="19" y="0"/>
                    </a:moveTo>
                    <a:lnTo>
                      <a:pt x="47" y="0"/>
                    </a:lnTo>
                    <a:lnTo>
                      <a:pt x="66" y="65"/>
                    </a:lnTo>
                    <a:lnTo>
                      <a:pt x="66" y="122"/>
                    </a:lnTo>
                    <a:lnTo>
                      <a:pt x="57" y="132"/>
                    </a:lnTo>
                    <a:lnTo>
                      <a:pt x="38" y="141"/>
                    </a:lnTo>
                    <a:lnTo>
                      <a:pt x="19" y="141"/>
                    </a:lnTo>
                    <a:lnTo>
                      <a:pt x="10" y="141"/>
                    </a:lnTo>
                    <a:lnTo>
                      <a:pt x="0" y="94"/>
                    </a:lnTo>
                    <a:lnTo>
                      <a:pt x="0" y="57"/>
                    </a:lnTo>
                    <a:lnTo>
                      <a:pt x="0" y="28"/>
                    </a:lnTo>
                    <a:lnTo>
                      <a:pt x="10" y="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74" name="Freeform 34"/>
              <p:cNvSpPr>
                <a:spLocks/>
              </p:cNvSpPr>
              <p:nvPr/>
            </p:nvSpPr>
            <p:spPr bwMode="auto">
              <a:xfrm>
                <a:off x="5322" y="146"/>
                <a:ext cx="11" cy="12"/>
              </a:xfrm>
              <a:custGeom>
                <a:avLst/>
                <a:gdLst>
                  <a:gd name="T0" fmla="*/ 0 w 47"/>
                  <a:gd name="T1" fmla="*/ 0 h 47"/>
                  <a:gd name="T2" fmla="*/ 0 w 47"/>
                  <a:gd name="T3" fmla="*/ 0 h 47"/>
                  <a:gd name="T4" fmla="*/ 0 w 47"/>
                  <a:gd name="T5" fmla="*/ 0 h 47"/>
                  <a:gd name="T6" fmla="*/ 0 w 47"/>
                  <a:gd name="T7" fmla="*/ 0 h 47"/>
                  <a:gd name="T8" fmla="*/ 0 w 47"/>
                  <a:gd name="T9" fmla="*/ 0 h 47"/>
                  <a:gd name="T10" fmla="*/ 0 w 47"/>
                  <a:gd name="T11" fmla="*/ 0 h 47"/>
                  <a:gd name="T12" fmla="*/ 0 w 47"/>
                  <a:gd name="T13" fmla="*/ 0 h 47"/>
                  <a:gd name="T14" fmla="*/ 0 w 47"/>
                  <a:gd name="T15" fmla="*/ 0 h 47"/>
                  <a:gd name="T16" fmla="*/ 0 w 47"/>
                  <a:gd name="T17" fmla="*/ 0 h 4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7"/>
                  <a:gd name="T28" fmla="*/ 0 h 47"/>
                  <a:gd name="T29" fmla="*/ 47 w 47"/>
                  <a:gd name="T30" fmla="*/ 47 h 4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7" h="47">
                    <a:moveTo>
                      <a:pt x="8" y="0"/>
                    </a:moveTo>
                    <a:lnTo>
                      <a:pt x="28" y="0"/>
                    </a:lnTo>
                    <a:lnTo>
                      <a:pt x="37" y="10"/>
                    </a:lnTo>
                    <a:lnTo>
                      <a:pt x="47" y="28"/>
                    </a:lnTo>
                    <a:lnTo>
                      <a:pt x="47" y="47"/>
                    </a:lnTo>
                    <a:lnTo>
                      <a:pt x="18" y="47"/>
                    </a:lnTo>
                    <a:lnTo>
                      <a:pt x="0" y="47"/>
                    </a:lnTo>
                    <a:lnTo>
                      <a:pt x="0" y="1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75" name="Freeform 35"/>
              <p:cNvSpPr>
                <a:spLocks/>
              </p:cNvSpPr>
              <p:nvPr/>
            </p:nvSpPr>
            <p:spPr bwMode="auto">
              <a:xfrm>
                <a:off x="5312" y="64"/>
                <a:ext cx="14" cy="14"/>
              </a:xfrm>
              <a:custGeom>
                <a:avLst/>
                <a:gdLst>
                  <a:gd name="T0" fmla="*/ 0 w 57"/>
                  <a:gd name="T1" fmla="*/ 0 h 57"/>
                  <a:gd name="T2" fmla="*/ 0 w 57"/>
                  <a:gd name="T3" fmla="*/ 0 h 57"/>
                  <a:gd name="T4" fmla="*/ 0 w 57"/>
                  <a:gd name="T5" fmla="*/ 0 h 57"/>
                  <a:gd name="T6" fmla="*/ 0 w 57"/>
                  <a:gd name="T7" fmla="*/ 0 h 57"/>
                  <a:gd name="T8" fmla="*/ 0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9" y="0"/>
                    </a:moveTo>
                    <a:lnTo>
                      <a:pt x="47" y="20"/>
                    </a:lnTo>
                    <a:lnTo>
                      <a:pt x="57" y="48"/>
                    </a:lnTo>
                    <a:lnTo>
                      <a:pt x="0" y="5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76" name="Freeform 36"/>
              <p:cNvSpPr>
                <a:spLocks/>
              </p:cNvSpPr>
              <p:nvPr/>
            </p:nvSpPr>
            <p:spPr bwMode="auto">
              <a:xfrm>
                <a:off x="5333" y="217"/>
                <a:ext cx="5" cy="24"/>
              </a:xfrm>
              <a:custGeom>
                <a:avLst/>
                <a:gdLst>
                  <a:gd name="T0" fmla="*/ 0 w 18"/>
                  <a:gd name="T1" fmla="*/ 0 h 95"/>
                  <a:gd name="T2" fmla="*/ 0 w 18"/>
                  <a:gd name="T3" fmla="*/ 0 h 95"/>
                  <a:gd name="T4" fmla="*/ 0 w 18"/>
                  <a:gd name="T5" fmla="*/ 0 h 95"/>
                  <a:gd name="T6" fmla="*/ 0 w 18"/>
                  <a:gd name="T7" fmla="*/ 0 h 95"/>
                  <a:gd name="T8" fmla="*/ 0 w 18"/>
                  <a:gd name="T9" fmla="*/ 0 h 95"/>
                  <a:gd name="T10" fmla="*/ 0 w 18"/>
                  <a:gd name="T11" fmla="*/ 0 h 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"/>
                  <a:gd name="T19" fmla="*/ 0 h 95"/>
                  <a:gd name="T20" fmla="*/ 18 w 18"/>
                  <a:gd name="T21" fmla="*/ 95 h 9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" h="95">
                    <a:moveTo>
                      <a:pt x="0" y="0"/>
                    </a:moveTo>
                    <a:lnTo>
                      <a:pt x="9" y="0"/>
                    </a:lnTo>
                    <a:lnTo>
                      <a:pt x="18" y="95"/>
                    </a:lnTo>
                    <a:lnTo>
                      <a:pt x="0" y="95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77" name="Freeform 37"/>
              <p:cNvSpPr>
                <a:spLocks/>
              </p:cNvSpPr>
              <p:nvPr/>
            </p:nvSpPr>
            <p:spPr bwMode="auto">
              <a:xfrm>
                <a:off x="5150" y="750"/>
                <a:ext cx="28" cy="21"/>
              </a:xfrm>
              <a:custGeom>
                <a:avLst/>
                <a:gdLst>
                  <a:gd name="T0" fmla="*/ 0 w 114"/>
                  <a:gd name="T1" fmla="*/ 0 h 86"/>
                  <a:gd name="T2" fmla="*/ 0 w 114"/>
                  <a:gd name="T3" fmla="*/ 0 h 86"/>
                  <a:gd name="T4" fmla="*/ 0 w 114"/>
                  <a:gd name="T5" fmla="*/ 0 h 86"/>
                  <a:gd name="T6" fmla="*/ 0 w 114"/>
                  <a:gd name="T7" fmla="*/ 0 h 86"/>
                  <a:gd name="T8" fmla="*/ 0 w 114"/>
                  <a:gd name="T9" fmla="*/ 0 h 86"/>
                  <a:gd name="T10" fmla="*/ 0 w 114"/>
                  <a:gd name="T11" fmla="*/ 0 h 86"/>
                  <a:gd name="T12" fmla="*/ 0 w 114"/>
                  <a:gd name="T13" fmla="*/ 0 h 86"/>
                  <a:gd name="T14" fmla="*/ 0 w 114"/>
                  <a:gd name="T15" fmla="*/ 0 h 86"/>
                  <a:gd name="T16" fmla="*/ 0 w 114"/>
                  <a:gd name="T17" fmla="*/ 0 h 86"/>
                  <a:gd name="T18" fmla="*/ 0 w 114"/>
                  <a:gd name="T19" fmla="*/ 0 h 86"/>
                  <a:gd name="T20" fmla="*/ 0 w 114"/>
                  <a:gd name="T21" fmla="*/ 0 h 86"/>
                  <a:gd name="T22" fmla="*/ 0 w 114"/>
                  <a:gd name="T23" fmla="*/ 0 h 86"/>
                  <a:gd name="T24" fmla="*/ 0 w 114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4"/>
                  <a:gd name="T40" fmla="*/ 0 h 86"/>
                  <a:gd name="T41" fmla="*/ 114 w 114"/>
                  <a:gd name="T42" fmla="*/ 86 h 8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4" h="86">
                    <a:moveTo>
                      <a:pt x="57" y="0"/>
                    </a:moveTo>
                    <a:lnTo>
                      <a:pt x="94" y="0"/>
                    </a:lnTo>
                    <a:lnTo>
                      <a:pt x="114" y="10"/>
                    </a:lnTo>
                    <a:lnTo>
                      <a:pt x="114" y="29"/>
                    </a:lnTo>
                    <a:lnTo>
                      <a:pt x="114" y="47"/>
                    </a:lnTo>
                    <a:lnTo>
                      <a:pt x="94" y="57"/>
                    </a:lnTo>
                    <a:lnTo>
                      <a:pt x="47" y="76"/>
                    </a:lnTo>
                    <a:lnTo>
                      <a:pt x="38" y="86"/>
                    </a:lnTo>
                    <a:lnTo>
                      <a:pt x="18" y="76"/>
                    </a:lnTo>
                    <a:lnTo>
                      <a:pt x="0" y="57"/>
                    </a:lnTo>
                    <a:lnTo>
                      <a:pt x="0" y="29"/>
                    </a:lnTo>
                    <a:lnTo>
                      <a:pt x="18" y="1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78" name="Freeform 38"/>
              <p:cNvSpPr>
                <a:spLocks/>
              </p:cNvSpPr>
              <p:nvPr/>
            </p:nvSpPr>
            <p:spPr bwMode="auto">
              <a:xfrm>
                <a:off x="5154" y="754"/>
                <a:ext cx="19" cy="12"/>
              </a:xfrm>
              <a:custGeom>
                <a:avLst/>
                <a:gdLst>
                  <a:gd name="T0" fmla="*/ 0 w 76"/>
                  <a:gd name="T1" fmla="*/ 0 h 48"/>
                  <a:gd name="T2" fmla="*/ 0 w 76"/>
                  <a:gd name="T3" fmla="*/ 0 h 48"/>
                  <a:gd name="T4" fmla="*/ 0 w 76"/>
                  <a:gd name="T5" fmla="*/ 0 h 48"/>
                  <a:gd name="T6" fmla="*/ 0 w 76"/>
                  <a:gd name="T7" fmla="*/ 0 h 48"/>
                  <a:gd name="T8" fmla="*/ 0 w 76"/>
                  <a:gd name="T9" fmla="*/ 0 h 48"/>
                  <a:gd name="T10" fmla="*/ 0 w 76"/>
                  <a:gd name="T11" fmla="*/ 0 h 48"/>
                  <a:gd name="T12" fmla="*/ 0 w 76"/>
                  <a:gd name="T13" fmla="*/ 0 h 48"/>
                  <a:gd name="T14" fmla="*/ 0 w 76"/>
                  <a:gd name="T15" fmla="*/ 0 h 48"/>
                  <a:gd name="T16" fmla="*/ 0 w 76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48"/>
                  <a:gd name="T29" fmla="*/ 76 w 76"/>
                  <a:gd name="T30" fmla="*/ 48 h 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48">
                    <a:moveTo>
                      <a:pt x="76" y="10"/>
                    </a:moveTo>
                    <a:lnTo>
                      <a:pt x="67" y="20"/>
                    </a:lnTo>
                    <a:lnTo>
                      <a:pt x="57" y="28"/>
                    </a:lnTo>
                    <a:lnTo>
                      <a:pt x="20" y="48"/>
                    </a:lnTo>
                    <a:lnTo>
                      <a:pt x="0" y="28"/>
                    </a:lnTo>
                    <a:lnTo>
                      <a:pt x="20" y="20"/>
                    </a:lnTo>
                    <a:lnTo>
                      <a:pt x="39" y="0"/>
                    </a:lnTo>
                    <a:lnTo>
                      <a:pt x="57" y="0"/>
                    </a:lnTo>
                    <a:lnTo>
                      <a:pt x="76" y="1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79" name="Freeform 39"/>
              <p:cNvSpPr>
                <a:spLocks/>
              </p:cNvSpPr>
              <p:nvPr/>
            </p:nvSpPr>
            <p:spPr bwMode="auto">
              <a:xfrm>
                <a:off x="5178" y="674"/>
                <a:ext cx="45" cy="12"/>
              </a:xfrm>
              <a:custGeom>
                <a:avLst/>
                <a:gdLst>
                  <a:gd name="T0" fmla="*/ 0 w 178"/>
                  <a:gd name="T1" fmla="*/ 0 h 47"/>
                  <a:gd name="T2" fmla="*/ 0 w 178"/>
                  <a:gd name="T3" fmla="*/ 0 h 47"/>
                  <a:gd name="T4" fmla="*/ 0 w 178"/>
                  <a:gd name="T5" fmla="*/ 0 h 47"/>
                  <a:gd name="T6" fmla="*/ 0 w 178"/>
                  <a:gd name="T7" fmla="*/ 0 h 47"/>
                  <a:gd name="T8" fmla="*/ 0 w 178"/>
                  <a:gd name="T9" fmla="*/ 0 h 47"/>
                  <a:gd name="T10" fmla="*/ 0 w 178"/>
                  <a:gd name="T11" fmla="*/ 0 h 47"/>
                  <a:gd name="T12" fmla="*/ 0 w 178"/>
                  <a:gd name="T13" fmla="*/ 0 h 47"/>
                  <a:gd name="T14" fmla="*/ 0 w 178"/>
                  <a:gd name="T15" fmla="*/ 0 h 47"/>
                  <a:gd name="T16" fmla="*/ 0 w 178"/>
                  <a:gd name="T17" fmla="*/ 0 h 47"/>
                  <a:gd name="T18" fmla="*/ 0 w 178"/>
                  <a:gd name="T19" fmla="*/ 0 h 47"/>
                  <a:gd name="T20" fmla="*/ 0 w 178"/>
                  <a:gd name="T21" fmla="*/ 0 h 47"/>
                  <a:gd name="T22" fmla="*/ 0 w 178"/>
                  <a:gd name="T23" fmla="*/ 0 h 4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78"/>
                  <a:gd name="T37" fmla="*/ 0 h 47"/>
                  <a:gd name="T38" fmla="*/ 178 w 178"/>
                  <a:gd name="T39" fmla="*/ 47 h 4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78" h="47">
                    <a:moveTo>
                      <a:pt x="150" y="19"/>
                    </a:moveTo>
                    <a:lnTo>
                      <a:pt x="159" y="29"/>
                    </a:lnTo>
                    <a:lnTo>
                      <a:pt x="178" y="29"/>
                    </a:lnTo>
                    <a:lnTo>
                      <a:pt x="131" y="37"/>
                    </a:lnTo>
                    <a:lnTo>
                      <a:pt x="94" y="37"/>
                    </a:lnTo>
                    <a:lnTo>
                      <a:pt x="47" y="37"/>
                    </a:lnTo>
                    <a:lnTo>
                      <a:pt x="0" y="47"/>
                    </a:lnTo>
                    <a:lnTo>
                      <a:pt x="37" y="29"/>
                    </a:lnTo>
                    <a:lnTo>
                      <a:pt x="74" y="9"/>
                    </a:lnTo>
                    <a:lnTo>
                      <a:pt x="112" y="0"/>
                    </a:lnTo>
                    <a:lnTo>
                      <a:pt x="131" y="9"/>
                    </a:lnTo>
                    <a:lnTo>
                      <a:pt x="150" y="19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80" name="Freeform 40"/>
              <p:cNvSpPr>
                <a:spLocks/>
              </p:cNvSpPr>
              <p:nvPr/>
            </p:nvSpPr>
            <p:spPr bwMode="auto">
              <a:xfrm>
                <a:off x="5150" y="936"/>
                <a:ext cx="66" cy="23"/>
              </a:xfrm>
              <a:custGeom>
                <a:avLst/>
                <a:gdLst>
                  <a:gd name="T0" fmla="*/ 0 w 264"/>
                  <a:gd name="T1" fmla="*/ 0 h 94"/>
                  <a:gd name="T2" fmla="*/ 0 w 264"/>
                  <a:gd name="T3" fmla="*/ 0 h 94"/>
                  <a:gd name="T4" fmla="*/ 0 w 264"/>
                  <a:gd name="T5" fmla="*/ 0 h 94"/>
                  <a:gd name="T6" fmla="*/ 0 w 264"/>
                  <a:gd name="T7" fmla="*/ 0 h 94"/>
                  <a:gd name="T8" fmla="*/ 0 w 264"/>
                  <a:gd name="T9" fmla="*/ 0 h 94"/>
                  <a:gd name="T10" fmla="*/ 0 w 264"/>
                  <a:gd name="T11" fmla="*/ 0 h 94"/>
                  <a:gd name="T12" fmla="*/ 0 w 264"/>
                  <a:gd name="T13" fmla="*/ 0 h 94"/>
                  <a:gd name="T14" fmla="*/ 0 w 264"/>
                  <a:gd name="T15" fmla="*/ 0 h 94"/>
                  <a:gd name="T16" fmla="*/ 0 w 264"/>
                  <a:gd name="T17" fmla="*/ 0 h 94"/>
                  <a:gd name="T18" fmla="*/ 0 w 264"/>
                  <a:gd name="T19" fmla="*/ 0 h 94"/>
                  <a:gd name="T20" fmla="*/ 0 w 264"/>
                  <a:gd name="T21" fmla="*/ 0 h 94"/>
                  <a:gd name="T22" fmla="*/ 0 w 264"/>
                  <a:gd name="T23" fmla="*/ 0 h 94"/>
                  <a:gd name="T24" fmla="*/ 0 w 264"/>
                  <a:gd name="T25" fmla="*/ 0 h 94"/>
                  <a:gd name="T26" fmla="*/ 0 w 264"/>
                  <a:gd name="T27" fmla="*/ 0 h 94"/>
                  <a:gd name="T28" fmla="*/ 0 w 264"/>
                  <a:gd name="T29" fmla="*/ 0 h 9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64"/>
                  <a:gd name="T46" fmla="*/ 0 h 94"/>
                  <a:gd name="T47" fmla="*/ 264 w 264"/>
                  <a:gd name="T48" fmla="*/ 94 h 9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64" h="94">
                    <a:moveTo>
                      <a:pt x="57" y="37"/>
                    </a:moveTo>
                    <a:lnTo>
                      <a:pt x="169" y="0"/>
                    </a:lnTo>
                    <a:lnTo>
                      <a:pt x="226" y="0"/>
                    </a:lnTo>
                    <a:lnTo>
                      <a:pt x="245" y="0"/>
                    </a:lnTo>
                    <a:lnTo>
                      <a:pt x="264" y="9"/>
                    </a:lnTo>
                    <a:lnTo>
                      <a:pt x="245" y="19"/>
                    </a:lnTo>
                    <a:lnTo>
                      <a:pt x="217" y="27"/>
                    </a:lnTo>
                    <a:lnTo>
                      <a:pt x="169" y="66"/>
                    </a:lnTo>
                    <a:lnTo>
                      <a:pt x="151" y="84"/>
                    </a:lnTo>
                    <a:lnTo>
                      <a:pt x="122" y="94"/>
                    </a:lnTo>
                    <a:lnTo>
                      <a:pt x="94" y="84"/>
                    </a:lnTo>
                    <a:lnTo>
                      <a:pt x="65" y="75"/>
                    </a:lnTo>
                    <a:lnTo>
                      <a:pt x="0" y="47"/>
                    </a:lnTo>
                    <a:lnTo>
                      <a:pt x="28" y="47"/>
                    </a:lnTo>
                    <a:lnTo>
                      <a:pt x="57" y="37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81" name="Freeform 41"/>
              <p:cNvSpPr>
                <a:spLocks/>
              </p:cNvSpPr>
              <p:nvPr/>
            </p:nvSpPr>
            <p:spPr bwMode="auto">
              <a:xfrm>
                <a:off x="5142" y="818"/>
                <a:ext cx="455" cy="504"/>
              </a:xfrm>
              <a:custGeom>
                <a:avLst/>
                <a:gdLst>
                  <a:gd name="T0" fmla="*/ 0 w 1821"/>
                  <a:gd name="T1" fmla="*/ 0 h 2018"/>
                  <a:gd name="T2" fmla="*/ 0 w 1821"/>
                  <a:gd name="T3" fmla="*/ 0 h 2018"/>
                  <a:gd name="T4" fmla="*/ 0 w 1821"/>
                  <a:gd name="T5" fmla="*/ 0 h 2018"/>
                  <a:gd name="T6" fmla="*/ 0 w 1821"/>
                  <a:gd name="T7" fmla="*/ 0 h 2018"/>
                  <a:gd name="T8" fmla="*/ 0 w 1821"/>
                  <a:gd name="T9" fmla="*/ 0 h 2018"/>
                  <a:gd name="T10" fmla="*/ 0 w 1821"/>
                  <a:gd name="T11" fmla="*/ 0 h 2018"/>
                  <a:gd name="T12" fmla="*/ 0 w 1821"/>
                  <a:gd name="T13" fmla="*/ 0 h 2018"/>
                  <a:gd name="T14" fmla="*/ 0 w 1821"/>
                  <a:gd name="T15" fmla="*/ 0 h 2018"/>
                  <a:gd name="T16" fmla="*/ 0 w 1821"/>
                  <a:gd name="T17" fmla="*/ 0 h 2018"/>
                  <a:gd name="T18" fmla="*/ 0 w 1821"/>
                  <a:gd name="T19" fmla="*/ 0 h 2018"/>
                  <a:gd name="T20" fmla="*/ 0 w 1821"/>
                  <a:gd name="T21" fmla="*/ 0 h 2018"/>
                  <a:gd name="T22" fmla="*/ 0 w 1821"/>
                  <a:gd name="T23" fmla="*/ 0 h 2018"/>
                  <a:gd name="T24" fmla="*/ 0 w 1821"/>
                  <a:gd name="T25" fmla="*/ 0 h 2018"/>
                  <a:gd name="T26" fmla="*/ 0 w 1821"/>
                  <a:gd name="T27" fmla="*/ 0 h 2018"/>
                  <a:gd name="T28" fmla="*/ 0 w 1821"/>
                  <a:gd name="T29" fmla="*/ 0 h 2018"/>
                  <a:gd name="T30" fmla="*/ 0 w 1821"/>
                  <a:gd name="T31" fmla="*/ 0 h 2018"/>
                  <a:gd name="T32" fmla="*/ 0 w 1821"/>
                  <a:gd name="T33" fmla="*/ 0 h 2018"/>
                  <a:gd name="T34" fmla="*/ 0 w 1821"/>
                  <a:gd name="T35" fmla="*/ 0 h 2018"/>
                  <a:gd name="T36" fmla="*/ 0 w 1821"/>
                  <a:gd name="T37" fmla="*/ 0 h 2018"/>
                  <a:gd name="T38" fmla="*/ 0 w 1821"/>
                  <a:gd name="T39" fmla="*/ 0 h 2018"/>
                  <a:gd name="T40" fmla="*/ 0 w 1821"/>
                  <a:gd name="T41" fmla="*/ 0 h 2018"/>
                  <a:gd name="T42" fmla="*/ 0 w 1821"/>
                  <a:gd name="T43" fmla="*/ 0 h 2018"/>
                  <a:gd name="T44" fmla="*/ 0 w 1821"/>
                  <a:gd name="T45" fmla="*/ 0 h 2018"/>
                  <a:gd name="T46" fmla="*/ 0 w 1821"/>
                  <a:gd name="T47" fmla="*/ 0 h 2018"/>
                  <a:gd name="T48" fmla="*/ 0 w 1821"/>
                  <a:gd name="T49" fmla="*/ 0 h 2018"/>
                  <a:gd name="T50" fmla="*/ 0 w 1821"/>
                  <a:gd name="T51" fmla="*/ 0 h 2018"/>
                  <a:gd name="T52" fmla="*/ 0 w 1821"/>
                  <a:gd name="T53" fmla="*/ 0 h 2018"/>
                  <a:gd name="T54" fmla="*/ 0 w 1821"/>
                  <a:gd name="T55" fmla="*/ 0 h 2018"/>
                  <a:gd name="T56" fmla="*/ 0 w 1821"/>
                  <a:gd name="T57" fmla="*/ 0 h 2018"/>
                  <a:gd name="T58" fmla="*/ 0 w 1821"/>
                  <a:gd name="T59" fmla="*/ 0 h 2018"/>
                  <a:gd name="T60" fmla="*/ 0 w 1821"/>
                  <a:gd name="T61" fmla="*/ 0 h 2018"/>
                  <a:gd name="T62" fmla="*/ 0 w 1821"/>
                  <a:gd name="T63" fmla="*/ 0 h 201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821"/>
                  <a:gd name="T97" fmla="*/ 0 h 2018"/>
                  <a:gd name="T98" fmla="*/ 1821 w 1821"/>
                  <a:gd name="T99" fmla="*/ 2018 h 201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821" h="2018">
                    <a:moveTo>
                      <a:pt x="114" y="971"/>
                    </a:moveTo>
                    <a:lnTo>
                      <a:pt x="198" y="943"/>
                    </a:lnTo>
                    <a:lnTo>
                      <a:pt x="284" y="896"/>
                    </a:lnTo>
                    <a:lnTo>
                      <a:pt x="368" y="839"/>
                    </a:lnTo>
                    <a:lnTo>
                      <a:pt x="444" y="802"/>
                    </a:lnTo>
                    <a:lnTo>
                      <a:pt x="1133" y="396"/>
                    </a:lnTo>
                    <a:lnTo>
                      <a:pt x="1472" y="198"/>
                    </a:lnTo>
                    <a:lnTo>
                      <a:pt x="1821" y="0"/>
                    </a:lnTo>
                    <a:lnTo>
                      <a:pt x="1736" y="254"/>
                    </a:lnTo>
                    <a:lnTo>
                      <a:pt x="1652" y="499"/>
                    </a:lnTo>
                    <a:lnTo>
                      <a:pt x="1491" y="1018"/>
                    </a:lnTo>
                    <a:lnTo>
                      <a:pt x="1453" y="1056"/>
                    </a:lnTo>
                    <a:lnTo>
                      <a:pt x="1415" y="1094"/>
                    </a:lnTo>
                    <a:lnTo>
                      <a:pt x="1321" y="1151"/>
                    </a:lnTo>
                    <a:lnTo>
                      <a:pt x="1227" y="1207"/>
                    </a:lnTo>
                    <a:lnTo>
                      <a:pt x="1180" y="1235"/>
                    </a:lnTo>
                    <a:lnTo>
                      <a:pt x="1141" y="1273"/>
                    </a:lnTo>
                    <a:lnTo>
                      <a:pt x="1047" y="1348"/>
                    </a:lnTo>
                    <a:lnTo>
                      <a:pt x="934" y="1415"/>
                    </a:lnTo>
                    <a:lnTo>
                      <a:pt x="822" y="1481"/>
                    </a:lnTo>
                    <a:lnTo>
                      <a:pt x="726" y="1546"/>
                    </a:lnTo>
                    <a:lnTo>
                      <a:pt x="86" y="1961"/>
                    </a:lnTo>
                    <a:lnTo>
                      <a:pt x="39" y="2000"/>
                    </a:lnTo>
                    <a:lnTo>
                      <a:pt x="20" y="2008"/>
                    </a:lnTo>
                    <a:lnTo>
                      <a:pt x="0" y="2018"/>
                    </a:lnTo>
                    <a:lnTo>
                      <a:pt x="0" y="1754"/>
                    </a:lnTo>
                    <a:lnTo>
                      <a:pt x="0" y="1481"/>
                    </a:lnTo>
                    <a:lnTo>
                      <a:pt x="20" y="953"/>
                    </a:lnTo>
                    <a:lnTo>
                      <a:pt x="47" y="953"/>
                    </a:lnTo>
                    <a:lnTo>
                      <a:pt x="67" y="962"/>
                    </a:lnTo>
                    <a:lnTo>
                      <a:pt x="86" y="971"/>
                    </a:lnTo>
                    <a:lnTo>
                      <a:pt x="114" y="971"/>
                    </a:lnTo>
                    <a:close/>
                  </a:path>
                </a:pathLst>
              </a:custGeom>
              <a:solidFill>
                <a:srgbClr val="7E46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82" name="Freeform 42"/>
              <p:cNvSpPr>
                <a:spLocks/>
              </p:cNvSpPr>
              <p:nvPr/>
            </p:nvSpPr>
            <p:spPr bwMode="auto">
              <a:xfrm>
                <a:off x="5182" y="886"/>
                <a:ext cx="57" cy="22"/>
              </a:xfrm>
              <a:custGeom>
                <a:avLst/>
                <a:gdLst>
                  <a:gd name="T0" fmla="*/ 0 w 226"/>
                  <a:gd name="T1" fmla="*/ 0 h 84"/>
                  <a:gd name="T2" fmla="*/ 0 w 226"/>
                  <a:gd name="T3" fmla="*/ 0 h 84"/>
                  <a:gd name="T4" fmla="*/ 0 w 226"/>
                  <a:gd name="T5" fmla="*/ 0 h 84"/>
                  <a:gd name="T6" fmla="*/ 0 w 226"/>
                  <a:gd name="T7" fmla="*/ 0 h 84"/>
                  <a:gd name="T8" fmla="*/ 0 w 226"/>
                  <a:gd name="T9" fmla="*/ 0 h 84"/>
                  <a:gd name="T10" fmla="*/ 0 w 226"/>
                  <a:gd name="T11" fmla="*/ 0 h 84"/>
                  <a:gd name="T12" fmla="*/ 0 w 226"/>
                  <a:gd name="T13" fmla="*/ 0 h 84"/>
                  <a:gd name="T14" fmla="*/ 0 w 226"/>
                  <a:gd name="T15" fmla="*/ 0 h 84"/>
                  <a:gd name="T16" fmla="*/ 0 w 226"/>
                  <a:gd name="T17" fmla="*/ 0 h 84"/>
                  <a:gd name="T18" fmla="*/ 0 w 226"/>
                  <a:gd name="T19" fmla="*/ 0 h 84"/>
                  <a:gd name="T20" fmla="*/ 0 w 226"/>
                  <a:gd name="T21" fmla="*/ 0 h 84"/>
                  <a:gd name="T22" fmla="*/ 0 w 226"/>
                  <a:gd name="T23" fmla="*/ 0 h 84"/>
                  <a:gd name="T24" fmla="*/ 0 w 226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6"/>
                  <a:gd name="T40" fmla="*/ 0 h 84"/>
                  <a:gd name="T41" fmla="*/ 226 w 226"/>
                  <a:gd name="T42" fmla="*/ 84 h 8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6" h="84">
                    <a:moveTo>
                      <a:pt x="19" y="0"/>
                    </a:moveTo>
                    <a:lnTo>
                      <a:pt x="76" y="9"/>
                    </a:lnTo>
                    <a:lnTo>
                      <a:pt x="123" y="28"/>
                    </a:lnTo>
                    <a:lnTo>
                      <a:pt x="170" y="47"/>
                    </a:lnTo>
                    <a:lnTo>
                      <a:pt x="226" y="66"/>
                    </a:lnTo>
                    <a:lnTo>
                      <a:pt x="226" y="75"/>
                    </a:lnTo>
                    <a:lnTo>
                      <a:pt x="226" y="84"/>
                    </a:lnTo>
                    <a:lnTo>
                      <a:pt x="179" y="66"/>
                    </a:lnTo>
                    <a:lnTo>
                      <a:pt x="113" y="47"/>
                    </a:lnTo>
                    <a:lnTo>
                      <a:pt x="56" y="37"/>
                    </a:lnTo>
                    <a:lnTo>
                      <a:pt x="0" y="18"/>
                    </a:lnTo>
                    <a:lnTo>
                      <a:pt x="9" y="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AA8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83" name="Freeform 43"/>
              <p:cNvSpPr>
                <a:spLocks/>
              </p:cNvSpPr>
              <p:nvPr/>
            </p:nvSpPr>
            <p:spPr bwMode="auto">
              <a:xfrm>
                <a:off x="5388" y="132"/>
                <a:ext cx="28" cy="26"/>
              </a:xfrm>
              <a:custGeom>
                <a:avLst/>
                <a:gdLst>
                  <a:gd name="T0" fmla="*/ 0 w 113"/>
                  <a:gd name="T1" fmla="*/ 0 h 104"/>
                  <a:gd name="T2" fmla="*/ 0 w 113"/>
                  <a:gd name="T3" fmla="*/ 0 h 104"/>
                  <a:gd name="T4" fmla="*/ 0 w 113"/>
                  <a:gd name="T5" fmla="*/ 0 h 104"/>
                  <a:gd name="T6" fmla="*/ 0 w 113"/>
                  <a:gd name="T7" fmla="*/ 0 h 104"/>
                  <a:gd name="T8" fmla="*/ 0 w 113"/>
                  <a:gd name="T9" fmla="*/ 0 h 104"/>
                  <a:gd name="T10" fmla="*/ 0 w 113"/>
                  <a:gd name="T11" fmla="*/ 0 h 104"/>
                  <a:gd name="T12" fmla="*/ 0 w 113"/>
                  <a:gd name="T13" fmla="*/ 0 h 104"/>
                  <a:gd name="T14" fmla="*/ 0 w 113"/>
                  <a:gd name="T15" fmla="*/ 0 h 104"/>
                  <a:gd name="T16" fmla="*/ 0 w 113"/>
                  <a:gd name="T17" fmla="*/ 0 h 104"/>
                  <a:gd name="T18" fmla="*/ 0 w 113"/>
                  <a:gd name="T19" fmla="*/ 0 h 104"/>
                  <a:gd name="T20" fmla="*/ 0 w 113"/>
                  <a:gd name="T21" fmla="*/ 0 h 104"/>
                  <a:gd name="T22" fmla="*/ 0 w 113"/>
                  <a:gd name="T23" fmla="*/ 0 h 104"/>
                  <a:gd name="T24" fmla="*/ 0 w 113"/>
                  <a:gd name="T25" fmla="*/ 0 h 104"/>
                  <a:gd name="T26" fmla="*/ 0 w 113"/>
                  <a:gd name="T27" fmla="*/ 0 h 104"/>
                  <a:gd name="T28" fmla="*/ 0 w 113"/>
                  <a:gd name="T29" fmla="*/ 0 h 104"/>
                  <a:gd name="T30" fmla="*/ 0 w 113"/>
                  <a:gd name="T31" fmla="*/ 0 h 10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13"/>
                  <a:gd name="T49" fmla="*/ 0 h 104"/>
                  <a:gd name="T50" fmla="*/ 113 w 113"/>
                  <a:gd name="T51" fmla="*/ 104 h 10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13" h="104">
                    <a:moveTo>
                      <a:pt x="19" y="10"/>
                    </a:moveTo>
                    <a:lnTo>
                      <a:pt x="57" y="0"/>
                    </a:lnTo>
                    <a:lnTo>
                      <a:pt x="66" y="0"/>
                    </a:lnTo>
                    <a:lnTo>
                      <a:pt x="86" y="0"/>
                    </a:lnTo>
                    <a:lnTo>
                      <a:pt x="95" y="18"/>
                    </a:lnTo>
                    <a:lnTo>
                      <a:pt x="104" y="38"/>
                    </a:lnTo>
                    <a:lnTo>
                      <a:pt x="113" y="57"/>
                    </a:lnTo>
                    <a:lnTo>
                      <a:pt x="113" y="75"/>
                    </a:lnTo>
                    <a:lnTo>
                      <a:pt x="66" y="85"/>
                    </a:lnTo>
                    <a:lnTo>
                      <a:pt x="19" y="104"/>
                    </a:lnTo>
                    <a:lnTo>
                      <a:pt x="10" y="94"/>
                    </a:lnTo>
                    <a:lnTo>
                      <a:pt x="0" y="67"/>
                    </a:lnTo>
                    <a:lnTo>
                      <a:pt x="10" y="47"/>
                    </a:lnTo>
                    <a:lnTo>
                      <a:pt x="0" y="18"/>
                    </a:lnTo>
                    <a:lnTo>
                      <a:pt x="10" y="10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84" name="Freeform 44"/>
              <p:cNvSpPr>
                <a:spLocks/>
              </p:cNvSpPr>
              <p:nvPr/>
            </p:nvSpPr>
            <p:spPr bwMode="auto">
              <a:xfrm>
                <a:off x="5190" y="839"/>
                <a:ext cx="127" cy="59"/>
              </a:xfrm>
              <a:custGeom>
                <a:avLst/>
                <a:gdLst>
                  <a:gd name="T0" fmla="*/ 0 w 509"/>
                  <a:gd name="T1" fmla="*/ 0 h 237"/>
                  <a:gd name="T2" fmla="*/ 0 w 509"/>
                  <a:gd name="T3" fmla="*/ 0 h 237"/>
                  <a:gd name="T4" fmla="*/ 0 w 509"/>
                  <a:gd name="T5" fmla="*/ 0 h 237"/>
                  <a:gd name="T6" fmla="*/ 0 w 509"/>
                  <a:gd name="T7" fmla="*/ 0 h 237"/>
                  <a:gd name="T8" fmla="*/ 0 w 509"/>
                  <a:gd name="T9" fmla="*/ 0 h 237"/>
                  <a:gd name="T10" fmla="*/ 0 w 509"/>
                  <a:gd name="T11" fmla="*/ 0 h 237"/>
                  <a:gd name="T12" fmla="*/ 0 w 509"/>
                  <a:gd name="T13" fmla="*/ 0 h 237"/>
                  <a:gd name="T14" fmla="*/ 0 w 509"/>
                  <a:gd name="T15" fmla="*/ 0 h 237"/>
                  <a:gd name="T16" fmla="*/ 0 w 509"/>
                  <a:gd name="T17" fmla="*/ 0 h 237"/>
                  <a:gd name="T18" fmla="*/ 0 w 509"/>
                  <a:gd name="T19" fmla="*/ 0 h 237"/>
                  <a:gd name="T20" fmla="*/ 0 w 509"/>
                  <a:gd name="T21" fmla="*/ 0 h 237"/>
                  <a:gd name="T22" fmla="*/ 0 w 509"/>
                  <a:gd name="T23" fmla="*/ 0 h 237"/>
                  <a:gd name="T24" fmla="*/ 0 w 509"/>
                  <a:gd name="T25" fmla="*/ 0 h 237"/>
                  <a:gd name="T26" fmla="*/ 0 w 509"/>
                  <a:gd name="T27" fmla="*/ 0 h 237"/>
                  <a:gd name="T28" fmla="*/ 0 w 509"/>
                  <a:gd name="T29" fmla="*/ 0 h 237"/>
                  <a:gd name="T30" fmla="*/ 0 w 509"/>
                  <a:gd name="T31" fmla="*/ 0 h 237"/>
                  <a:gd name="T32" fmla="*/ 0 w 509"/>
                  <a:gd name="T33" fmla="*/ 0 h 237"/>
                  <a:gd name="T34" fmla="*/ 0 w 509"/>
                  <a:gd name="T35" fmla="*/ 0 h 237"/>
                  <a:gd name="T36" fmla="*/ 0 w 509"/>
                  <a:gd name="T37" fmla="*/ 0 h 237"/>
                  <a:gd name="T38" fmla="*/ 0 w 509"/>
                  <a:gd name="T39" fmla="*/ 0 h 237"/>
                  <a:gd name="T40" fmla="*/ 0 w 509"/>
                  <a:gd name="T41" fmla="*/ 0 h 237"/>
                  <a:gd name="T42" fmla="*/ 0 w 509"/>
                  <a:gd name="T43" fmla="*/ 0 h 237"/>
                  <a:gd name="T44" fmla="*/ 0 w 509"/>
                  <a:gd name="T45" fmla="*/ 0 h 237"/>
                  <a:gd name="T46" fmla="*/ 0 w 509"/>
                  <a:gd name="T47" fmla="*/ 0 h 237"/>
                  <a:gd name="T48" fmla="*/ 0 w 509"/>
                  <a:gd name="T49" fmla="*/ 0 h 237"/>
                  <a:gd name="T50" fmla="*/ 0 w 509"/>
                  <a:gd name="T51" fmla="*/ 0 h 237"/>
                  <a:gd name="T52" fmla="*/ 0 w 509"/>
                  <a:gd name="T53" fmla="*/ 0 h 237"/>
                  <a:gd name="T54" fmla="*/ 0 w 509"/>
                  <a:gd name="T55" fmla="*/ 0 h 237"/>
                  <a:gd name="T56" fmla="*/ 0 w 509"/>
                  <a:gd name="T57" fmla="*/ 0 h 237"/>
                  <a:gd name="T58" fmla="*/ 0 w 509"/>
                  <a:gd name="T59" fmla="*/ 0 h 237"/>
                  <a:gd name="T60" fmla="*/ 0 w 509"/>
                  <a:gd name="T61" fmla="*/ 0 h 237"/>
                  <a:gd name="T62" fmla="*/ 0 w 509"/>
                  <a:gd name="T63" fmla="*/ 0 h 237"/>
                  <a:gd name="T64" fmla="*/ 0 w 509"/>
                  <a:gd name="T65" fmla="*/ 0 h 237"/>
                  <a:gd name="T66" fmla="*/ 0 w 509"/>
                  <a:gd name="T67" fmla="*/ 0 h 237"/>
                  <a:gd name="T68" fmla="*/ 0 w 509"/>
                  <a:gd name="T69" fmla="*/ 0 h 237"/>
                  <a:gd name="T70" fmla="*/ 0 w 509"/>
                  <a:gd name="T71" fmla="*/ 0 h 237"/>
                  <a:gd name="T72" fmla="*/ 0 w 509"/>
                  <a:gd name="T73" fmla="*/ 0 h 237"/>
                  <a:gd name="T74" fmla="*/ 0 w 509"/>
                  <a:gd name="T75" fmla="*/ 0 h 237"/>
                  <a:gd name="T76" fmla="*/ 0 w 509"/>
                  <a:gd name="T77" fmla="*/ 0 h 23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09"/>
                  <a:gd name="T118" fmla="*/ 0 h 237"/>
                  <a:gd name="T119" fmla="*/ 509 w 509"/>
                  <a:gd name="T120" fmla="*/ 237 h 23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09" h="237">
                    <a:moveTo>
                      <a:pt x="141" y="86"/>
                    </a:moveTo>
                    <a:lnTo>
                      <a:pt x="141" y="96"/>
                    </a:lnTo>
                    <a:lnTo>
                      <a:pt x="112" y="114"/>
                    </a:lnTo>
                    <a:lnTo>
                      <a:pt x="94" y="143"/>
                    </a:lnTo>
                    <a:lnTo>
                      <a:pt x="103" y="170"/>
                    </a:lnTo>
                    <a:lnTo>
                      <a:pt x="131" y="180"/>
                    </a:lnTo>
                    <a:lnTo>
                      <a:pt x="178" y="180"/>
                    </a:lnTo>
                    <a:lnTo>
                      <a:pt x="197" y="161"/>
                    </a:lnTo>
                    <a:lnTo>
                      <a:pt x="207" y="133"/>
                    </a:lnTo>
                    <a:lnTo>
                      <a:pt x="197" y="114"/>
                    </a:lnTo>
                    <a:lnTo>
                      <a:pt x="197" y="104"/>
                    </a:lnTo>
                    <a:lnTo>
                      <a:pt x="235" y="49"/>
                    </a:lnTo>
                    <a:lnTo>
                      <a:pt x="272" y="0"/>
                    </a:lnTo>
                    <a:lnTo>
                      <a:pt x="292" y="0"/>
                    </a:lnTo>
                    <a:lnTo>
                      <a:pt x="311" y="10"/>
                    </a:lnTo>
                    <a:lnTo>
                      <a:pt x="320" y="10"/>
                    </a:lnTo>
                    <a:lnTo>
                      <a:pt x="329" y="10"/>
                    </a:lnTo>
                    <a:lnTo>
                      <a:pt x="339" y="10"/>
                    </a:lnTo>
                    <a:lnTo>
                      <a:pt x="301" y="20"/>
                    </a:lnTo>
                    <a:lnTo>
                      <a:pt x="282" y="39"/>
                    </a:lnTo>
                    <a:lnTo>
                      <a:pt x="282" y="57"/>
                    </a:lnTo>
                    <a:lnTo>
                      <a:pt x="292" y="76"/>
                    </a:lnTo>
                    <a:lnTo>
                      <a:pt x="301" y="86"/>
                    </a:lnTo>
                    <a:lnTo>
                      <a:pt x="348" y="86"/>
                    </a:lnTo>
                    <a:lnTo>
                      <a:pt x="367" y="76"/>
                    </a:lnTo>
                    <a:lnTo>
                      <a:pt x="376" y="67"/>
                    </a:lnTo>
                    <a:lnTo>
                      <a:pt x="376" y="49"/>
                    </a:lnTo>
                    <a:lnTo>
                      <a:pt x="386" y="29"/>
                    </a:lnTo>
                    <a:lnTo>
                      <a:pt x="395" y="20"/>
                    </a:lnTo>
                    <a:lnTo>
                      <a:pt x="509" y="57"/>
                    </a:lnTo>
                    <a:lnTo>
                      <a:pt x="433" y="96"/>
                    </a:lnTo>
                    <a:lnTo>
                      <a:pt x="367" y="143"/>
                    </a:lnTo>
                    <a:lnTo>
                      <a:pt x="292" y="190"/>
                    </a:lnTo>
                    <a:lnTo>
                      <a:pt x="225" y="237"/>
                    </a:lnTo>
                    <a:lnTo>
                      <a:pt x="0" y="161"/>
                    </a:lnTo>
                    <a:lnTo>
                      <a:pt x="37" y="143"/>
                    </a:lnTo>
                    <a:lnTo>
                      <a:pt x="65" y="123"/>
                    </a:lnTo>
                    <a:lnTo>
                      <a:pt x="103" y="104"/>
                    </a:lnTo>
                    <a:lnTo>
                      <a:pt x="141" y="86"/>
                    </a:lnTo>
                    <a:close/>
                  </a:path>
                </a:pathLst>
              </a:custGeom>
              <a:solidFill>
                <a:srgbClr val="BDE6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85" name="Freeform 45"/>
              <p:cNvSpPr>
                <a:spLocks/>
              </p:cNvSpPr>
              <p:nvPr/>
            </p:nvSpPr>
            <p:spPr bwMode="auto">
              <a:xfrm>
                <a:off x="5392" y="137"/>
                <a:ext cx="19" cy="14"/>
              </a:xfrm>
              <a:custGeom>
                <a:avLst/>
                <a:gdLst>
                  <a:gd name="T0" fmla="*/ 0 w 76"/>
                  <a:gd name="T1" fmla="*/ 0 h 57"/>
                  <a:gd name="T2" fmla="*/ 0 w 76"/>
                  <a:gd name="T3" fmla="*/ 0 h 57"/>
                  <a:gd name="T4" fmla="*/ 0 w 76"/>
                  <a:gd name="T5" fmla="*/ 0 h 57"/>
                  <a:gd name="T6" fmla="*/ 0 w 76"/>
                  <a:gd name="T7" fmla="*/ 0 h 57"/>
                  <a:gd name="T8" fmla="*/ 0 w 76"/>
                  <a:gd name="T9" fmla="*/ 0 h 57"/>
                  <a:gd name="T10" fmla="*/ 0 w 76"/>
                  <a:gd name="T11" fmla="*/ 0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6"/>
                  <a:gd name="T19" fmla="*/ 0 h 57"/>
                  <a:gd name="T20" fmla="*/ 76 w 7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6" h="57">
                    <a:moveTo>
                      <a:pt x="0" y="20"/>
                    </a:moveTo>
                    <a:lnTo>
                      <a:pt x="29" y="10"/>
                    </a:lnTo>
                    <a:lnTo>
                      <a:pt x="57" y="0"/>
                    </a:lnTo>
                    <a:lnTo>
                      <a:pt x="76" y="39"/>
                    </a:lnTo>
                    <a:lnTo>
                      <a:pt x="10" y="57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86" name="Freeform 46"/>
              <p:cNvSpPr>
                <a:spLocks/>
              </p:cNvSpPr>
              <p:nvPr/>
            </p:nvSpPr>
            <p:spPr bwMode="auto">
              <a:xfrm>
                <a:off x="5248" y="538"/>
                <a:ext cx="64" cy="247"/>
              </a:xfrm>
              <a:custGeom>
                <a:avLst/>
                <a:gdLst>
                  <a:gd name="T0" fmla="*/ 0 w 254"/>
                  <a:gd name="T1" fmla="*/ 0 h 990"/>
                  <a:gd name="T2" fmla="*/ 0 w 254"/>
                  <a:gd name="T3" fmla="*/ 0 h 990"/>
                  <a:gd name="T4" fmla="*/ 0 w 254"/>
                  <a:gd name="T5" fmla="*/ 0 h 990"/>
                  <a:gd name="T6" fmla="*/ 0 w 254"/>
                  <a:gd name="T7" fmla="*/ 0 h 990"/>
                  <a:gd name="T8" fmla="*/ 0 w 254"/>
                  <a:gd name="T9" fmla="*/ 0 h 990"/>
                  <a:gd name="T10" fmla="*/ 0 w 254"/>
                  <a:gd name="T11" fmla="*/ 0 h 990"/>
                  <a:gd name="T12" fmla="*/ 0 w 254"/>
                  <a:gd name="T13" fmla="*/ 0 h 990"/>
                  <a:gd name="T14" fmla="*/ 0 w 254"/>
                  <a:gd name="T15" fmla="*/ 0 h 990"/>
                  <a:gd name="T16" fmla="*/ 0 w 254"/>
                  <a:gd name="T17" fmla="*/ 0 h 990"/>
                  <a:gd name="T18" fmla="*/ 0 w 254"/>
                  <a:gd name="T19" fmla="*/ 0 h 990"/>
                  <a:gd name="T20" fmla="*/ 0 w 254"/>
                  <a:gd name="T21" fmla="*/ 0 h 990"/>
                  <a:gd name="T22" fmla="*/ 0 w 254"/>
                  <a:gd name="T23" fmla="*/ 0 h 990"/>
                  <a:gd name="T24" fmla="*/ 0 w 254"/>
                  <a:gd name="T25" fmla="*/ 0 h 990"/>
                  <a:gd name="T26" fmla="*/ 0 w 254"/>
                  <a:gd name="T27" fmla="*/ 0 h 990"/>
                  <a:gd name="T28" fmla="*/ 0 w 254"/>
                  <a:gd name="T29" fmla="*/ 0 h 990"/>
                  <a:gd name="T30" fmla="*/ 0 w 254"/>
                  <a:gd name="T31" fmla="*/ 0 h 990"/>
                  <a:gd name="T32" fmla="*/ 0 w 254"/>
                  <a:gd name="T33" fmla="*/ 0 h 990"/>
                  <a:gd name="T34" fmla="*/ 0 w 254"/>
                  <a:gd name="T35" fmla="*/ 0 h 990"/>
                  <a:gd name="T36" fmla="*/ 0 w 254"/>
                  <a:gd name="T37" fmla="*/ 0 h 990"/>
                  <a:gd name="T38" fmla="*/ 0 w 254"/>
                  <a:gd name="T39" fmla="*/ 0 h 990"/>
                  <a:gd name="T40" fmla="*/ 0 w 254"/>
                  <a:gd name="T41" fmla="*/ 0 h 990"/>
                  <a:gd name="T42" fmla="*/ 0 w 254"/>
                  <a:gd name="T43" fmla="*/ 0 h 990"/>
                  <a:gd name="T44" fmla="*/ 0 w 254"/>
                  <a:gd name="T45" fmla="*/ 0 h 990"/>
                  <a:gd name="T46" fmla="*/ 0 w 254"/>
                  <a:gd name="T47" fmla="*/ 0 h 990"/>
                  <a:gd name="T48" fmla="*/ 0 w 254"/>
                  <a:gd name="T49" fmla="*/ 0 h 990"/>
                  <a:gd name="T50" fmla="*/ 0 w 254"/>
                  <a:gd name="T51" fmla="*/ 0 h 99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54"/>
                  <a:gd name="T79" fmla="*/ 0 h 990"/>
                  <a:gd name="T80" fmla="*/ 254 w 254"/>
                  <a:gd name="T81" fmla="*/ 990 h 99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54" h="990">
                    <a:moveTo>
                      <a:pt x="57" y="0"/>
                    </a:moveTo>
                    <a:lnTo>
                      <a:pt x="104" y="0"/>
                    </a:lnTo>
                    <a:lnTo>
                      <a:pt x="151" y="9"/>
                    </a:lnTo>
                    <a:lnTo>
                      <a:pt x="254" y="38"/>
                    </a:lnTo>
                    <a:lnTo>
                      <a:pt x="207" y="302"/>
                    </a:lnTo>
                    <a:lnTo>
                      <a:pt x="189" y="433"/>
                    </a:lnTo>
                    <a:lnTo>
                      <a:pt x="180" y="556"/>
                    </a:lnTo>
                    <a:lnTo>
                      <a:pt x="170" y="773"/>
                    </a:lnTo>
                    <a:lnTo>
                      <a:pt x="180" y="887"/>
                    </a:lnTo>
                    <a:lnTo>
                      <a:pt x="198" y="990"/>
                    </a:lnTo>
                    <a:lnTo>
                      <a:pt x="170" y="962"/>
                    </a:lnTo>
                    <a:lnTo>
                      <a:pt x="151" y="952"/>
                    </a:lnTo>
                    <a:lnTo>
                      <a:pt x="132" y="952"/>
                    </a:lnTo>
                    <a:lnTo>
                      <a:pt x="113" y="971"/>
                    </a:lnTo>
                    <a:lnTo>
                      <a:pt x="104" y="981"/>
                    </a:lnTo>
                    <a:lnTo>
                      <a:pt x="76" y="981"/>
                    </a:lnTo>
                    <a:lnTo>
                      <a:pt x="66" y="971"/>
                    </a:lnTo>
                    <a:lnTo>
                      <a:pt x="57" y="952"/>
                    </a:lnTo>
                    <a:lnTo>
                      <a:pt x="47" y="934"/>
                    </a:lnTo>
                    <a:lnTo>
                      <a:pt x="47" y="905"/>
                    </a:lnTo>
                    <a:lnTo>
                      <a:pt x="37" y="877"/>
                    </a:lnTo>
                    <a:lnTo>
                      <a:pt x="19" y="792"/>
                    </a:lnTo>
                    <a:lnTo>
                      <a:pt x="10" y="707"/>
                    </a:lnTo>
                    <a:lnTo>
                      <a:pt x="0" y="529"/>
                    </a:lnTo>
                    <a:lnTo>
                      <a:pt x="19" y="17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87" name="Freeform 47"/>
              <p:cNvSpPr>
                <a:spLocks/>
              </p:cNvSpPr>
              <p:nvPr/>
            </p:nvSpPr>
            <p:spPr bwMode="auto">
              <a:xfrm>
                <a:off x="5265" y="467"/>
                <a:ext cx="222" cy="78"/>
              </a:xfrm>
              <a:custGeom>
                <a:avLst/>
                <a:gdLst>
                  <a:gd name="T0" fmla="*/ 0 w 887"/>
                  <a:gd name="T1" fmla="*/ 0 h 311"/>
                  <a:gd name="T2" fmla="*/ 0 w 887"/>
                  <a:gd name="T3" fmla="*/ 0 h 311"/>
                  <a:gd name="T4" fmla="*/ 0 w 887"/>
                  <a:gd name="T5" fmla="*/ 0 h 311"/>
                  <a:gd name="T6" fmla="*/ 0 w 887"/>
                  <a:gd name="T7" fmla="*/ 0 h 311"/>
                  <a:gd name="T8" fmla="*/ 0 w 887"/>
                  <a:gd name="T9" fmla="*/ 0 h 311"/>
                  <a:gd name="T10" fmla="*/ 0 w 887"/>
                  <a:gd name="T11" fmla="*/ 0 h 311"/>
                  <a:gd name="T12" fmla="*/ 0 w 887"/>
                  <a:gd name="T13" fmla="*/ 0 h 311"/>
                  <a:gd name="T14" fmla="*/ 0 w 887"/>
                  <a:gd name="T15" fmla="*/ 0 h 311"/>
                  <a:gd name="T16" fmla="*/ 0 w 887"/>
                  <a:gd name="T17" fmla="*/ 0 h 311"/>
                  <a:gd name="T18" fmla="*/ 0 w 887"/>
                  <a:gd name="T19" fmla="*/ 0 h 311"/>
                  <a:gd name="T20" fmla="*/ 0 w 887"/>
                  <a:gd name="T21" fmla="*/ 0 h 311"/>
                  <a:gd name="T22" fmla="*/ 0 w 887"/>
                  <a:gd name="T23" fmla="*/ 0 h 311"/>
                  <a:gd name="T24" fmla="*/ 0 w 887"/>
                  <a:gd name="T25" fmla="*/ 0 h 311"/>
                  <a:gd name="T26" fmla="*/ 0 w 887"/>
                  <a:gd name="T27" fmla="*/ 0 h 311"/>
                  <a:gd name="T28" fmla="*/ 0 w 887"/>
                  <a:gd name="T29" fmla="*/ 0 h 311"/>
                  <a:gd name="T30" fmla="*/ 0 w 887"/>
                  <a:gd name="T31" fmla="*/ 0 h 3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87"/>
                  <a:gd name="T49" fmla="*/ 0 h 311"/>
                  <a:gd name="T50" fmla="*/ 887 w 887"/>
                  <a:gd name="T51" fmla="*/ 311 h 3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87" h="311">
                    <a:moveTo>
                      <a:pt x="227" y="151"/>
                    </a:moveTo>
                    <a:lnTo>
                      <a:pt x="453" y="76"/>
                    </a:lnTo>
                    <a:lnTo>
                      <a:pt x="689" y="0"/>
                    </a:lnTo>
                    <a:lnTo>
                      <a:pt x="793" y="19"/>
                    </a:lnTo>
                    <a:lnTo>
                      <a:pt x="840" y="37"/>
                    </a:lnTo>
                    <a:lnTo>
                      <a:pt x="887" y="47"/>
                    </a:lnTo>
                    <a:lnTo>
                      <a:pt x="717" y="113"/>
                    </a:lnTo>
                    <a:lnTo>
                      <a:pt x="556" y="188"/>
                    </a:lnTo>
                    <a:lnTo>
                      <a:pt x="396" y="254"/>
                    </a:lnTo>
                    <a:lnTo>
                      <a:pt x="227" y="311"/>
                    </a:lnTo>
                    <a:lnTo>
                      <a:pt x="170" y="292"/>
                    </a:lnTo>
                    <a:lnTo>
                      <a:pt x="114" y="274"/>
                    </a:lnTo>
                    <a:lnTo>
                      <a:pt x="0" y="254"/>
                    </a:lnTo>
                    <a:lnTo>
                      <a:pt x="47" y="217"/>
                    </a:lnTo>
                    <a:lnTo>
                      <a:pt x="104" y="188"/>
                    </a:lnTo>
                    <a:lnTo>
                      <a:pt x="227" y="151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88" name="Freeform 48"/>
              <p:cNvSpPr>
                <a:spLocks/>
              </p:cNvSpPr>
              <p:nvPr/>
            </p:nvSpPr>
            <p:spPr bwMode="auto">
              <a:xfrm>
                <a:off x="5178" y="733"/>
                <a:ext cx="488" cy="318"/>
              </a:xfrm>
              <a:custGeom>
                <a:avLst/>
                <a:gdLst>
                  <a:gd name="T0" fmla="*/ 0 w 1951"/>
                  <a:gd name="T1" fmla="*/ 0 h 1272"/>
                  <a:gd name="T2" fmla="*/ 0 w 1951"/>
                  <a:gd name="T3" fmla="*/ 0 h 1272"/>
                  <a:gd name="T4" fmla="*/ 0 w 1951"/>
                  <a:gd name="T5" fmla="*/ 0 h 1272"/>
                  <a:gd name="T6" fmla="*/ 0 w 1951"/>
                  <a:gd name="T7" fmla="*/ 0 h 1272"/>
                  <a:gd name="T8" fmla="*/ 0 w 1951"/>
                  <a:gd name="T9" fmla="*/ 0 h 1272"/>
                  <a:gd name="T10" fmla="*/ 0 w 1951"/>
                  <a:gd name="T11" fmla="*/ 0 h 1272"/>
                  <a:gd name="T12" fmla="*/ 0 w 1951"/>
                  <a:gd name="T13" fmla="*/ 0 h 1272"/>
                  <a:gd name="T14" fmla="*/ 0 w 1951"/>
                  <a:gd name="T15" fmla="*/ 0 h 1272"/>
                  <a:gd name="T16" fmla="*/ 0 w 1951"/>
                  <a:gd name="T17" fmla="*/ 0 h 1272"/>
                  <a:gd name="T18" fmla="*/ 0 w 1951"/>
                  <a:gd name="T19" fmla="*/ 0 h 1272"/>
                  <a:gd name="T20" fmla="*/ 0 w 1951"/>
                  <a:gd name="T21" fmla="*/ 0 h 1272"/>
                  <a:gd name="T22" fmla="*/ 0 w 1951"/>
                  <a:gd name="T23" fmla="*/ 0 h 1272"/>
                  <a:gd name="T24" fmla="*/ 0 w 1951"/>
                  <a:gd name="T25" fmla="*/ 0 h 1272"/>
                  <a:gd name="T26" fmla="*/ 0 w 1951"/>
                  <a:gd name="T27" fmla="*/ 0 h 1272"/>
                  <a:gd name="T28" fmla="*/ 0 w 1951"/>
                  <a:gd name="T29" fmla="*/ 0 h 1272"/>
                  <a:gd name="T30" fmla="*/ 0 w 1951"/>
                  <a:gd name="T31" fmla="*/ 0 h 1272"/>
                  <a:gd name="T32" fmla="*/ 0 w 1951"/>
                  <a:gd name="T33" fmla="*/ 0 h 1272"/>
                  <a:gd name="T34" fmla="*/ 0 w 1951"/>
                  <a:gd name="T35" fmla="*/ 0 h 1272"/>
                  <a:gd name="T36" fmla="*/ 0 w 1951"/>
                  <a:gd name="T37" fmla="*/ 0 h 1272"/>
                  <a:gd name="T38" fmla="*/ 0 w 1951"/>
                  <a:gd name="T39" fmla="*/ 0 h 1272"/>
                  <a:gd name="T40" fmla="*/ 0 w 1951"/>
                  <a:gd name="T41" fmla="*/ 0 h 1272"/>
                  <a:gd name="T42" fmla="*/ 0 w 1951"/>
                  <a:gd name="T43" fmla="*/ 0 h 1272"/>
                  <a:gd name="T44" fmla="*/ 0 w 1951"/>
                  <a:gd name="T45" fmla="*/ 0 h 1272"/>
                  <a:gd name="T46" fmla="*/ 0 w 1951"/>
                  <a:gd name="T47" fmla="*/ 0 h 1272"/>
                  <a:gd name="T48" fmla="*/ 0 w 1951"/>
                  <a:gd name="T49" fmla="*/ 0 h 1272"/>
                  <a:gd name="T50" fmla="*/ 0 w 1951"/>
                  <a:gd name="T51" fmla="*/ 0 h 1272"/>
                  <a:gd name="T52" fmla="*/ 0 w 1951"/>
                  <a:gd name="T53" fmla="*/ 0 h 1272"/>
                  <a:gd name="T54" fmla="*/ 0 w 1951"/>
                  <a:gd name="T55" fmla="*/ 0 h 1272"/>
                  <a:gd name="T56" fmla="*/ 0 w 1951"/>
                  <a:gd name="T57" fmla="*/ 0 h 1272"/>
                  <a:gd name="T58" fmla="*/ 0 w 1951"/>
                  <a:gd name="T59" fmla="*/ 0 h 1272"/>
                  <a:gd name="T60" fmla="*/ 0 w 1951"/>
                  <a:gd name="T61" fmla="*/ 0 h 1272"/>
                  <a:gd name="T62" fmla="*/ 0 w 1951"/>
                  <a:gd name="T63" fmla="*/ 0 h 1272"/>
                  <a:gd name="T64" fmla="*/ 0 w 1951"/>
                  <a:gd name="T65" fmla="*/ 0 h 1272"/>
                  <a:gd name="T66" fmla="*/ 0 w 1951"/>
                  <a:gd name="T67" fmla="*/ 0 h 1272"/>
                  <a:gd name="T68" fmla="*/ 0 w 1951"/>
                  <a:gd name="T69" fmla="*/ 0 h 1272"/>
                  <a:gd name="T70" fmla="*/ 0 w 1951"/>
                  <a:gd name="T71" fmla="*/ 0 h 127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951"/>
                  <a:gd name="T109" fmla="*/ 0 h 1272"/>
                  <a:gd name="T110" fmla="*/ 1951 w 1951"/>
                  <a:gd name="T111" fmla="*/ 1272 h 1272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951" h="1272">
                    <a:moveTo>
                      <a:pt x="47" y="1102"/>
                    </a:moveTo>
                    <a:lnTo>
                      <a:pt x="74" y="1102"/>
                    </a:lnTo>
                    <a:lnTo>
                      <a:pt x="94" y="1094"/>
                    </a:lnTo>
                    <a:lnTo>
                      <a:pt x="112" y="1075"/>
                    </a:lnTo>
                    <a:lnTo>
                      <a:pt x="131" y="1075"/>
                    </a:lnTo>
                    <a:lnTo>
                      <a:pt x="292" y="981"/>
                    </a:lnTo>
                    <a:lnTo>
                      <a:pt x="442" y="886"/>
                    </a:lnTo>
                    <a:lnTo>
                      <a:pt x="603" y="801"/>
                    </a:lnTo>
                    <a:lnTo>
                      <a:pt x="754" y="697"/>
                    </a:lnTo>
                    <a:lnTo>
                      <a:pt x="877" y="622"/>
                    </a:lnTo>
                    <a:lnTo>
                      <a:pt x="998" y="566"/>
                    </a:lnTo>
                    <a:lnTo>
                      <a:pt x="1112" y="499"/>
                    </a:lnTo>
                    <a:lnTo>
                      <a:pt x="1225" y="423"/>
                    </a:lnTo>
                    <a:lnTo>
                      <a:pt x="1405" y="329"/>
                    </a:lnTo>
                    <a:lnTo>
                      <a:pt x="1583" y="226"/>
                    </a:lnTo>
                    <a:lnTo>
                      <a:pt x="1914" y="28"/>
                    </a:lnTo>
                    <a:lnTo>
                      <a:pt x="1932" y="18"/>
                    </a:lnTo>
                    <a:lnTo>
                      <a:pt x="1951" y="0"/>
                    </a:lnTo>
                    <a:lnTo>
                      <a:pt x="1924" y="122"/>
                    </a:lnTo>
                    <a:lnTo>
                      <a:pt x="1914" y="160"/>
                    </a:lnTo>
                    <a:lnTo>
                      <a:pt x="1895" y="179"/>
                    </a:lnTo>
                    <a:lnTo>
                      <a:pt x="1867" y="198"/>
                    </a:lnTo>
                    <a:lnTo>
                      <a:pt x="1838" y="207"/>
                    </a:lnTo>
                    <a:lnTo>
                      <a:pt x="1603" y="358"/>
                    </a:lnTo>
                    <a:lnTo>
                      <a:pt x="1348" y="490"/>
                    </a:lnTo>
                    <a:lnTo>
                      <a:pt x="1065" y="660"/>
                    </a:lnTo>
                    <a:lnTo>
                      <a:pt x="773" y="838"/>
                    </a:lnTo>
                    <a:lnTo>
                      <a:pt x="188" y="1169"/>
                    </a:lnTo>
                    <a:lnTo>
                      <a:pt x="94" y="1225"/>
                    </a:lnTo>
                    <a:lnTo>
                      <a:pt x="0" y="1272"/>
                    </a:lnTo>
                    <a:lnTo>
                      <a:pt x="0" y="1225"/>
                    </a:lnTo>
                    <a:lnTo>
                      <a:pt x="0" y="1178"/>
                    </a:lnTo>
                    <a:lnTo>
                      <a:pt x="0" y="1149"/>
                    </a:lnTo>
                    <a:lnTo>
                      <a:pt x="8" y="1131"/>
                    </a:lnTo>
                    <a:lnTo>
                      <a:pt x="27" y="1112"/>
                    </a:lnTo>
                    <a:lnTo>
                      <a:pt x="47" y="1102"/>
                    </a:lnTo>
                    <a:close/>
                  </a:path>
                </a:pathLst>
              </a:custGeom>
              <a:solidFill>
                <a:srgbClr val="AB5F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89" name="Freeform 49"/>
              <p:cNvSpPr>
                <a:spLocks/>
              </p:cNvSpPr>
              <p:nvPr/>
            </p:nvSpPr>
            <p:spPr bwMode="auto">
              <a:xfrm>
                <a:off x="5220" y="867"/>
                <a:ext cx="14" cy="10"/>
              </a:xfrm>
              <a:custGeom>
                <a:avLst/>
                <a:gdLst>
                  <a:gd name="T0" fmla="*/ 0 w 56"/>
                  <a:gd name="T1" fmla="*/ 0 h 38"/>
                  <a:gd name="T2" fmla="*/ 0 w 56"/>
                  <a:gd name="T3" fmla="*/ 0 h 38"/>
                  <a:gd name="T4" fmla="*/ 0 w 56"/>
                  <a:gd name="T5" fmla="*/ 0 h 38"/>
                  <a:gd name="T6" fmla="*/ 0 w 56"/>
                  <a:gd name="T7" fmla="*/ 0 h 38"/>
                  <a:gd name="T8" fmla="*/ 0 w 56"/>
                  <a:gd name="T9" fmla="*/ 0 h 38"/>
                  <a:gd name="T10" fmla="*/ 0 w 56"/>
                  <a:gd name="T11" fmla="*/ 0 h 38"/>
                  <a:gd name="T12" fmla="*/ 0 w 56"/>
                  <a:gd name="T13" fmla="*/ 0 h 38"/>
                  <a:gd name="T14" fmla="*/ 0 w 56"/>
                  <a:gd name="T15" fmla="*/ 0 h 38"/>
                  <a:gd name="T16" fmla="*/ 0 w 56"/>
                  <a:gd name="T17" fmla="*/ 0 h 3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6"/>
                  <a:gd name="T28" fmla="*/ 0 h 38"/>
                  <a:gd name="T29" fmla="*/ 56 w 56"/>
                  <a:gd name="T30" fmla="*/ 38 h 3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6" h="38">
                    <a:moveTo>
                      <a:pt x="38" y="0"/>
                    </a:moveTo>
                    <a:lnTo>
                      <a:pt x="38" y="19"/>
                    </a:lnTo>
                    <a:lnTo>
                      <a:pt x="47" y="19"/>
                    </a:lnTo>
                    <a:lnTo>
                      <a:pt x="56" y="29"/>
                    </a:lnTo>
                    <a:lnTo>
                      <a:pt x="47" y="38"/>
                    </a:lnTo>
                    <a:lnTo>
                      <a:pt x="0" y="29"/>
                    </a:lnTo>
                    <a:lnTo>
                      <a:pt x="9" y="19"/>
                    </a:lnTo>
                    <a:lnTo>
                      <a:pt x="19" y="9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CCE7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90" name="Freeform 50"/>
              <p:cNvSpPr>
                <a:spLocks/>
              </p:cNvSpPr>
              <p:nvPr/>
            </p:nvSpPr>
            <p:spPr bwMode="auto">
              <a:xfrm>
                <a:off x="5230" y="783"/>
                <a:ext cx="59" cy="77"/>
              </a:xfrm>
              <a:custGeom>
                <a:avLst/>
                <a:gdLst>
                  <a:gd name="T0" fmla="*/ 0 w 235"/>
                  <a:gd name="T1" fmla="*/ 0 h 311"/>
                  <a:gd name="T2" fmla="*/ 0 w 235"/>
                  <a:gd name="T3" fmla="*/ 0 h 311"/>
                  <a:gd name="T4" fmla="*/ 0 w 235"/>
                  <a:gd name="T5" fmla="*/ 0 h 311"/>
                  <a:gd name="T6" fmla="*/ 0 w 235"/>
                  <a:gd name="T7" fmla="*/ 0 h 311"/>
                  <a:gd name="T8" fmla="*/ 0 w 235"/>
                  <a:gd name="T9" fmla="*/ 0 h 311"/>
                  <a:gd name="T10" fmla="*/ 0 w 235"/>
                  <a:gd name="T11" fmla="*/ 0 h 311"/>
                  <a:gd name="T12" fmla="*/ 0 w 235"/>
                  <a:gd name="T13" fmla="*/ 0 h 311"/>
                  <a:gd name="T14" fmla="*/ 0 w 235"/>
                  <a:gd name="T15" fmla="*/ 0 h 311"/>
                  <a:gd name="T16" fmla="*/ 0 w 235"/>
                  <a:gd name="T17" fmla="*/ 0 h 311"/>
                  <a:gd name="T18" fmla="*/ 0 w 235"/>
                  <a:gd name="T19" fmla="*/ 0 h 311"/>
                  <a:gd name="T20" fmla="*/ 0 w 235"/>
                  <a:gd name="T21" fmla="*/ 0 h 311"/>
                  <a:gd name="T22" fmla="*/ 0 w 235"/>
                  <a:gd name="T23" fmla="*/ 0 h 311"/>
                  <a:gd name="T24" fmla="*/ 0 w 235"/>
                  <a:gd name="T25" fmla="*/ 0 h 311"/>
                  <a:gd name="T26" fmla="*/ 0 w 235"/>
                  <a:gd name="T27" fmla="*/ 0 h 311"/>
                  <a:gd name="T28" fmla="*/ 0 w 235"/>
                  <a:gd name="T29" fmla="*/ 0 h 311"/>
                  <a:gd name="T30" fmla="*/ 0 w 235"/>
                  <a:gd name="T31" fmla="*/ 0 h 311"/>
                  <a:gd name="T32" fmla="*/ 0 w 235"/>
                  <a:gd name="T33" fmla="*/ 0 h 311"/>
                  <a:gd name="T34" fmla="*/ 0 w 235"/>
                  <a:gd name="T35" fmla="*/ 0 h 311"/>
                  <a:gd name="T36" fmla="*/ 0 w 235"/>
                  <a:gd name="T37" fmla="*/ 0 h 3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35"/>
                  <a:gd name="T58" fmla="*/ 0 h 311"/>
                  <a:gd name="T59" fmla="*/ 235 w 235"/>
                  <a:gd name="T60" fmla="*/ 311 h 31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35" h="311">
                    <a:moveTo>
                      <a:pt x="207" y="9"/>
                    </a:moveTo>
                    <a:lnTo>
                      <a:pt x="226" y="0"/>
                    </a:lnTo>
                    <a:lnTo>
                      <a:pt x="235" y="9"/>
                    </a:lnTo>
                    <a:lnTo>
                      <a:pt x="198" y="66"/>
                    </a:lnTo>
                    <a:lnTo>
                      <a:pt x="179" y="94"/>
                    </a:lnTo>
                    <a:lnTo>
                      <a:pt x="151" y="122"/>
                    </a:lnTo>
                    <a:lnTo>
                      <a:pt x="85" y="217"/>
                    </a:lnTo>
                    <a:lnTo>
                      <a:pt x="56" y="264"/>
                    </a:lnTo>
                    <a:lnTo>
                      <a:pt x="9" y="311"/>
                    </a:lnTo>
                    <a:lnTo>
                      <a:pt x="0" y="301"/>
                    </a:lnTo>
                    <a:lnTo>
                      <a:pt x="0" y="292"/>
                    </a:lnTo>
                    <a:lnTo>
                      <a:pt x="9" y="274"/>
                    </a:lnTo>
                    <a:lnTo>
                      <a:pt x="28" y="254"/>
                    </a:lnTo>
                    <a:lnTo>
                      <a:pt x="37" y="235"/>
                    </a:lnTo>
                    <a:lnTo>
                      <a:pt x="112" y="131"/>
                    </a:lnTo>
                    <a:lnTo>
                      <a:pt x="151" y="84"/>
                    </a:lnTo>
                    <a:lnTo>
                      <a:pt x="188" y="37"/>
                    </a:lnTo>
                    <a:lnTo>
                      <a:pt x="198" y="18"/>
                    </a:lnTo>
                    <a:lnTo>
                      <a:pt x="207" y="9"/>
                    </a:lnTo>
                    <a:close/>
                  </a:path>
                </a:pathLst>
              </a:custGeom>
              <a:solidFill>
                <a:srgbClr val="7686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91" name="Freeform 51"/>
              <p:cNvSpPr>
                <a:spLocks/>
              </p:cNvSpPr>
              <p:nvPr/>
            </p:nvSpPr>
            <p:spPr bwMode="auto">
              <a:xfrm>
                <a:off x="5246" y="858"/>
                <a:ext cx="76" cy="52"/>
              </a:xfrm>
              <a:custGeom>
                <a:avLst/>
                <a:gdLst>
                  <a:gd name="T0" fmla="*/ 0 w 303"/>
                  <a:gd name="T1" fmla="*/ 0 h 208"/>
                  <a:gd name="T2" fmla="*/ 0 w 303"/>
                  <a:gd name="T3" fmla="*/ 0 h 208"/>
                  <a:gd name="T4" fmla="*/ 0 w 303"/>
                  <a:gd name="T5" fmla="*/ 0 h 208"/>
                  <a:gd name="T6" fmla="*/ 0 w 303"/>
                  <a:gd name="T7" fmla="*/ 0 h 208"/>
                  <a:gd name="T8" fmla="*/ 0 w 303"/>
                  <a:gd name="T9" fmla="*/ 0 h 208"/>
                  <a:gd name="T10" fmla="*/ 0 w 303"/>
                  <a:gd name="T11" fmla="*/ 0 h 208"/>
                  <a:gd name="T12" fmla="*/ 0 w 303"/>
                  <a:gd name="T13" fmla="*/ 0 h 208"/>
                  <a:gd name="T14" fmla="*/ 0 w 303"/>
                  <a:gd name="T15" fmla="*/ 0 h 208"/>
                  <a:gd name="T16" fmla="*/ 0 w 303"/>
                  <a:gd name="T17" fmla="*/ 0 h 208"/>
                  <a:gd name="T18" fmla="*/ 0 w 303"/>
                  <a:gd name="T19" fmla="*/ 0 h 208"/>
                  <a:gd name="T20" fmla="*/ 0 w 303"/>
                  <a:gd name="T21" fmla="*/ 0 h 208"/>
                  <a:gd name="T22" fmla="*/ 0 w 303"/>
                  <a:gd name="T23" fmla="*/ 0 h 20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03"/>
                  <a:gd name="T37" fmla="*/ 0 h 208"/>
                  <a:gd name="T38" fmla="*/ 303 w 303"/>
                  <a:gd name="T39" fmla="*/ 208 h 20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03" h="208">
                    <a:moveTo>
                      <a:pt x="255" y="28"/>
                    </a:moveTo>
                    <a:lnTo>
                      <a:pt x="274" y="10"/>
                    </a:lnTo>
                    <a:lnTo>
                      <a:pt x="284" y="0"/>
                    </a:lnTo>
                    <a:lnTo>
                      <a:pt x="303" y="0"/>
                    </a:lnTo>
                    <a:lnTo>
                      <a:pt x="303" y="20"/>
                    </a:lnTo>
                    <a:lnTo>
                      <a:pt x="161" y="114"/>
                    </a:lnTo>
                    <a:lnTo>
                      <a:pt x="29" y="208"/>
                    </a:lnTo>
                    <a:lnTo>
                      <a:pt x="20" y="208"/>
                    </a:lnTo>
                    <a:lnTo>
                      <a:pt x="10" y="208"/>
                    </a:lnTo>
                    <a:lnTo>
                      <a:pt x="0" y="189"/>
                    </a:lnTo>
                    <a:lnTo>
                      <a:pt x="123" y="104"/>
                    </a:lnTo>
                    <a:lnTo>
                      <a:pt x="255" y="28"/>
                    </a:lnTo>
                    <a:close/>
                  </a:path>
                </a:pathLst>
              </a:custGeom>
              <a:solidFill>
                <a:srgbClr val="8AA8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92" name="Freeform 52"/>
              <p:cNvSpPr>
                <a:spLocks/>
              </p:cNvSpPr>
              <p:nvPr/>
            </p:nvSpPr>
            <p:spPr bwMode="auto">
              <a:xfrm>
                <a:off x="5263" y="799"/>
                <a:ext cx="35" cy="36"/>
              </a:xfrm>
              <a:custGeom>
                <a:avLst/>
                <a:gdLst>
                  <a:gd name="T0" fmla="*/ 0 w 141"/>
                  <a:gd name="T1" fmla="*/ 0 h 141"/>
                  <a:gd name="T2" fmla="*/ 0 w 141"/>
                  <a:gd name="T3" fmla="*/ 0 h 141"/>
                  <a:gd name="T4" fmla="*/ 0 w 141"/>
                  <a:gd name="T5" fmla="*/ 0 h 141"/>
                  <a:gd name="T6" fmla="*/ 0 w 141"/>
                  <a:gd name="T7" fmla="*/ 0 h 141"/>
                  <a:gd name="T8" fmla="*/ 0 w 141"/>
                  <a:gd name="T9" fmla="*/ 0 h 141"/>
                  <a:gd name="T10" fmla="*/ 0 w 141"/>
                  <a:gd name="T11" fmla="*/ 0 h 141"/>
                  <a:gd name="T12" fmla="*/ 0 w 141"/>
                  <a:gd name="T13" fmla="*/ 0 h 141"/>
                  <a:gd name="T14" fmla="*/ 0 w 141"/>
                  <a:gd name="T15" fmla="*/ 0 h 141"/>
                  <a:gd name="T16" fmla="*/ 0 w 141"/>
                  <a:gd name="T17" fmla="*/ 0 h 141"/>
                  <a:gd name="T18" fmla="*/ 0 w 141"/>
                  <a:gd name="T19" fmla="*/ 0 h 1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1"/>
                  <a:gd name="T31" fmla="*/ 0 h 141"/>
                  <a:gd name="T32" fmla="*/ 141 w 141"/>
                  <a:gd name="T33" fmla="*/ 141 h 14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1" h="141">
                    <a:moveTo>
                      <a:pt x="94" y="9"/>
                    </a:moveTo>
                    <a:lnTo>
                      <a:pt x="123" y="0"/>
                    </a:lnTo>
                    <a:lnTo>
                      <a:pt x="132" y="0"/>
                    </a:lnTo>
                    <a:lnTo>
                      <a:pt x="141" y="9"/>
                    </a:lnTo>
                    <a:lnTo>
                      <a:pt x="84" y="75"/>
                    </a:lnTo>
                    <a:lnTo>
                      <a:pt x="28" y="141"/>
                    </a:lnTo>
                    <a:lnTo>
                      <a:pt x="19" y="132"/>
                    </a:lnTo>
                    <a:lnTo>
                      <a:pt x="0" y="132"/>
                    </a:lnTo>
                    <a:lnTo>
                      <a:pt x="47" y="65"/>
                    </a:lnTo>
                    <a:lnTo>
                      <a:pt x="94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93" name="Freeform 53"/>
              <p:cNvSpPr>
                <a:spLocks/>
              </p:cNvSpPr>
              <p:nvPr/>
            </p:nvSpPr>
            <p:spPr bwMode="auto">
              <a:xfrm>
                <a:off x="5300" y="566"/>
                <a:ext cx="201" cy="224"/>
              </a:xfrm>
              <a:custGeom>
                <a:avLst/>
                <a:gdLst>
                  <a:gd name="T0" fmla="*/ 0 w 802"/>
                  <a:gd name="T1" fmla="*/ 0 h 896"/>
                  <a:gd name="T2" fmla="*/ 0 w 802"/>
                  <a:gd name="T3" fmla="*/ 0 h 896"/>
                  <a:gd name="T4" fmla="*/ 0 w 802"/>
                  <a:gd name="T5" fmla="*/ 0 h 896"/>
                  <a:gd name="T6" fmla="*/ 0 w 802"/>
                  <a:gd name="T7" fmla="*/ 0 h 896"/>
                  <a:gd name="T8" fmla="*/ 0 w 802"/>
                  <a:gd name="T9" fmla="*/ 0 h 896"/>
                  <a:gd name="T10" fmla="*/ 0 w 802"/>
                  <a:gd name="T11" fmla="*/ 0 h 896"/>
                  <a:gd name="T12" fmla="*/ 0 w 802"/>
                  <a:gd name="T13" fmla="*/ 0 h 896"/>
                  <a:gd name="T14" fmla="*/ 0 w 802"/>
                  <a:gd name="T15" fmla="*/ 0 h 896"/>
                  <a:gd name="T16" fmla="*/ 0 w 802"/>
                  <a:gd name="T17" fmla="*/ 0 h 896"/>
                  <a:gd name="T18" fmla="*/ 0 w 802"/>
                  <a:gd name="T19" fmla="*/ 0 h 896"/>
                  <a:gd name="T20" fmla="*/ 0 w 802"/>
                  <a:gd name="T21" fmla="*/ 0 h 896"/>
                  <a:gd name="T22" fmla="*/ 0 w 802"/>
                  <a:gd name="T23" fmla="*/ 0 h 896"/>
                  <a:gd name="T24" fmla="*/ 0 w 802"/>
                  <a:gd name="T25" fmla="*/ 0 h 896"/>
                  <a:gd name="T26" fmla="*/ 0 w 802"/>
                  <a:gd name="T27" fmla="*/ 0 h 896"/>
                  <a:gd name="T28" fmla="*/ 0 w 802"/>
                  <a:gd name="T29" fmla="*/ 0 h 896"/>
                  <a:gd name="T30" fmla="*/ 0 w 802"/>
                  <a:gd name="T31" fmla="*/ 0 h 896"/>
                  <a:gd name="T32" fmla="*/ 0 w 802"/>
                  <a:gd name="T33" fmla="*/ 0 h 896"/>
                  <a:gd name="T34" fmla="*/ 0 w 802"/>
                  <a:gd name="T35" fmla="*/ 0 h 896"/>
                  <a:gd name="T36" fmla="*/ 0 w 802"/>
                  <a:gd name="T37" fmla="*/ 0 h 896"/>
                  <a:gd name="T38" fmla="*/ 0 w 802"/>
                  <a:gd name="T39" fmla="*/ 0 h 896"/>
                  <a:gd name="T40" fmla="*/ 0 w 802"/>
                  <a:gd name="T41" fmla="*/ 0 h 896"/>
                  <a:gd name="T42" fmla="*/ 0 w 802"/>
                  <a:gd name="T43" fmla="*/ 0 h 896"/>
                  <a:gd name="T44" fmla="*/ 0 w 802"/>
                  <a:gd name="T45" fmla="*/ 0 h 896"/>
                  <a:gd name="T46" fmla="*/ 0 w 802"/>
                  <a:gd name="T47" fmla="*/ 0 h 896"/>
                  <a:gd name="T48" fmla="*/ 0 w 802"/>
                  <a:gd name="T49" fmla="*/ 0 h 896"/>
                  <a:gd name="T50" fmla="*/ 0 w 802"/>
                  <a:gd name="T51" fmla="*/ 0 h 896"/>
                  <a:gd name="T52" fmla="*/ 0 w 802"/>
                  <a:gd name="T53" fmla="*/ 0 h 896"/>
                  <a:gd name="T54" fmla="*/ 0 w 802"/>
                  <a:gd name="T55" fmla="*/ 0 h 896"/>
                  <a:gd name="T56" fmla="*/ 0 w 802"/>
                  <a:gd name="T57" fmla="*/ 0 h 896"/>
                  <a:gd name="T58" fmla="*/ 0 w 802"/>
                  <a:gd name="T59" fmla="*/ 0 h 896"/>
                  <a:gd name="T60" fmla="*/ 0 w 802"/>
                  <a:gd name="T61" fmla="*/ 0 h 896"/>
                  <a:gd name="T62" fmla="*/ 0 w 802"/>
                  <a:gd name="T63" fmla="*/ 0 h 896"/>
                  <a:gd name="T64" fmla="*/ 0 w 802"/>
                  <a:gd name="T65" fmla="*/ 0 h 896"/>
                  <a:gd name="T66" fmla="*/ 0 w 802"/>
                  <a:gd name="T67" fmla="*/ 0 h 89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802"/>
                  <a:gd name="T103" fmla="*/ 0 h 896"/>
                  <a:gd name="T104" fmla="*/ 802 w 802"/>
                  <a:gd name="T105" fmla="*/ 896 h 89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802" h="896">
                    <a:moveTo>
                      <a:pt x="67" y="0"/>
                    </a:moveTo>
                    <a:lnTo>
                      <a:pt x="359" y="95"/>
                    </a:lnTo>
                    <a:lnTo>
                      <a:pt x="509" y="142"/>
                    </a:lnTo>
                    <a:lnTo>
                      <a:pt x="652" y="189"/>
                    </a:lnTo>
                    <a:lnTo>
                      <a:pt x="689" y="207"/>
                    </a:lnTo>
                    <a:lnTo>
                      <a:pt x="727" y="217"/>
                    </a:lnTo>
                    <a:lnTo>
                      <a:pt x="764" y="226"/>
                    </a:lnTo>
                    <a:lnTo>
                      <a:pt x="802" y="246"/>
                    </a:lnTo>
                    <a:lnTo>
                      <a:pt x="774" y="406"/>
                    </a:lnTo>
                    <a:lnTo>
                      <a:pt x="727" y="557"/>
                    </a:lnTo>
                    <a:lnTo>
                      <a:pt x="679" y="717"/>
                    </a:lnTo>
                    <a:lnTo>
                      <a:pt x="642" y="877"/>
                    </a:lnTo>
                    <a:lnTo>
                      <a:pt x="556" y="886"/>
                    </a:lnTo>
                    <a:lnTo>
                      <a:pt x="482" y="896"/>
                    </a:lnTo>
                    <a:lnTo>
                      <a:pt x="312" y="886"/>
                    </a:lnTo>
                    <a:lnTo>
                      <a:pt x="227" y="877"/>
                    </a:lnTo>
                    <a:lnTo>
                      <a:pt x="142" y="868"/>
                    </a:lnTo>
                    <a:lnTo>
                      <a:pt x="142" y="849"/>
                    </a:lnTo>
                    <a:lnTo>
                      <a:pt x="133" y="839"/>
                    </a:lnTo>
                    <a:lnTo>
                      <a:pt x="104" y="821"/>
                    </a:lnTo>
                    <a:lnTo>
                      <a:pt x="86" y="830"/>
                    </a:lnTo>
                    <a:lnTo>
                      <a:pt x="67" y="849"/>
                    </a:lnTo>
                    <a:lnTo>
                      <a:pt x="47" y="868"/>
                    </a:lnTo>
                    <a:lnTo>
                      <a:pt x="38" y="868"/>
                    </a:lnTo>
                    <a:lnTo>
                      <a:pt x="20" y="868"/>
                    </a:lnTo>
                    <a:lnTo>
                      <a:pt x="10" y="830"/>
                    </a:lnTo>
                    <a:lnTo>
                      <a:pt x="0" y="802"/>
                    </a:lnTo>
                    <a:lnTo>
                      <a:pt x="10" y="764"/>
                    </a:lnTo>
                    <a:lnTo>
                      <a:pt x="0" y="735"/>
                    </a:lnTo>
                    <a:lnTo>
                      <a:pt x="0" y="557"/>
                    </a:lnTo>
                    <a:lnTo>
                      <a:pt x="0" y="367"/>
                    </a:lnTo>
                    <a:lnTo>
                      <a:pt x="20" y="179"/>
                    </a:lnTo>
                    <a:lnTo>
                      <a:pt x="38" y="85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94" name="Freeform 54"/>
              <p:cNvSpPr>
                <a:spLocks/>
              </p:cNvSpPr>
              <p:nvPr/>
            </p:nvSpPr>
            <p:spPr bwMode="auto">
              <a:xfrm>
                <a:off x="5317" y="488"/>
                <a:ext cx="170" cy="71"/>
              </a:xfrm>
              <a:custGeom>
                <a:avLst/>
                <a:gdLst>
                  <a:gd name="T0" fmla="*/ 0 w 679"/>
                  <a:gd name="T1" fmla="*/ 0 h 284"/>
                  <a:gd name="T2" fmla="*/ 0 w 679"/>
                  <a:gd name="T3" fmla="*/ 0 h 284"/>
                  <a:gd name="T4" fmla="*/ 0 w 679"/>
                  <a:gd name="T5" fmla="*/ 0 h 284"/>
                  <a:gd name="T6" fmla="*/ 0 w 679"/>
                  <a:gd name="T7" fmla="*/ 0 h 284"/>
                  <a:gd name="T8" fmla="*/ 0 w 679"/>
                  <a:gd name="T9" fmla="*/ 0 h 284"/>
                  <a:gd name="T10" fmla="*/ 0 w 679"/>
                  <a:gd name="T11" fmla="*/ 0 h 284"/>
                  <a:gd name="T12" fmla="*/ 0 w 679"/>
                  <a:gd name="T13" fmla="*/ 0 h 284"/>
                  <a:gd name="T14" fmla="*/ 0 w 679"/>
                  <a:gd name="T15" fmla="*/ 0 h 284"/>
                  <a:gd name="T16" fmla="*/ 0 w 679"/>
                  <a:gd name="T17" fmla="*/ 0 h 284"/>
                  <a:gd name="T18" fmla="*/ 0 w 679"/>
                  <a:gd name="T19" fmla="*/ 0 h 284"/>
                  <a:gd name="T20" fmla="*/ 0 w 679"/>
                  <a:gd name="T21" fmla="*/ 0 h 284"/>
                  <a:gd name="T22" fmla="*/ 0 w 679"/>
                  <a:gd name="T23" fmla="*/ 0 h 284"/>
                  <a:gd name="T24" fmla="*/ 0 w 679"/>
                  <a:gd name="T25" fmla="*/ 0 h 284"/>
                  <a:gd name="T26" fmla="*/ 0 w 679"/>
                  <a:gd name="T27" fmla="*/ 0 h 284"/>
                  <a:gd name="T28" fmla="*/ 0 w 679"/>
                  <a:gd name="T29" fmla="*/ 0 h 284"/>
                  <a:gd name="T30" fmla="*/ 0 w 679"/>
                  <a:gd name="T31" fmla="*/ 0 h 284"/>
                  <a:gd name="T32" fmla="*/ 0 w 679"/>
                  <a:gd name="T33" fmla="*/ 0 h 284"/>
                  <a:gd name="T34" fmla="*/ 0 w 679"/>
                  <a:gd name="T35" fmla="*/ 0 h 284"/>
                  <a:gd name="T36" fmla="*/ 0 w 679"/>
                  <a:gd name="T37" fmla="*/ 0 h 284"/>
                  <a:gd name="T38" fmla="*/ 0 w 679"/>
                  <a:gd name="T39" fmla="*/ 0 h 28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679"/>
                  <a:gd name="T61" fmla="*/ 0 h 284"/>
                  <a:gd name="T62" fmla="*/ 679 w 679"/>
                  <a:gd name="T63" fmla="*/ 284 h 28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679" h="284">
                    <a:moveTo>
                      <a:pt x="9" y="256"/>
                    </a:moveTo>
                    <a:lnTo>
                      <a:pt x="254" y="161"/>
                    </a:lnTo>
                    <a:lnTo>
                      <a:pt x="499" y="67"/>
                    </a:lnTo>
                    <a:lnTo>
                      <a:pt x="556" y="49"/>
                    </a:lnTo>
                    <a:lnTo>
                      <a:pt x="622" y="29"/>
                    </a:lnTo>
                    <a:lnTo>
                      <a:pt x="632" y="10"/>
                    </a:lnTo>
                    <a:lnTo>
                      <a:pt x="650" y="10"/>
                    </a:lnTo>
                    <a:lnTo>
                      <a:pt x="669" y="10"/>
                    </a:lnTo>
                    <a:lnTo>
                      <a:pt x="679" y="0"/>
                    </a:lnTo>
                    <a:lnTo>
                      <a:pt x="679" y="29"/>
                    </a:lnTo>
                    <a:lnTo>
                      <a:pt x="650" y="29"/>
                    </a:lnTo>
                    <a:lnTo>
                      <a:pt x="641" y="39"/>
                    </a:lnTo>
                    <a:lnTo>
                      <a:pt x="622" y="49"/>
                    </a:lnTo>
                    <a:lnTo>
                      <a:pt x="603" y="49"/>
                    </a:lnTo>
                    <a:lnTo>
                      <a:pt x="452" y="114"/>
                    </a:lnTo>
                    <a:lnTo>
                      <a:pt x="301" y="170"/>
                    </a:lnTo>
                    <a:lnTo>
                      <a:pt x="226" y="208"/>
                    </a:lnTo>
                    <a:lnTo>
                      <a:pt x="150" y="237"/>
                    </a:lnTo>
                    <a:lnTo>
                      <a:pt x="0" y="284"/>
                    </a:lnTo>
                    <a:lnTo>
                      <a:pt x="9" y="256"/>
                    </a:lnTo>
                    <a:close/>
                  </a:path>
                </a:pathLst>
              </a:custGeom>
              <a:solidFill>
                <a:srgbClr val="7B82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95" name="Freeform 55"/>
              <p:cNvSpPr>
                <a:spLocks/>
              </p:cNvSpPr>
              <p:nvPr/>
            </p:nvSpPr>
            <p:spPr bwMode="auto">
              <a:xfrm>
                <a:off x="5267" y="849"/>
                <a:ext cx="10" cy="7"/>
              </a:xfrm>
              <a:custGeom>
                <a:avLst/>
                <a:gdLst>
                  <a:gd name="T0" fmla="*/ 0 w 37"/>
                  <a:gd name="T1" fmla="*/ 0 h 28"/>
                  <a:gd name="T2" fmla="*/ 0 w 37"/>
                  <a:gd name="T3" fmla="*/ 0 h 28"/>
                  <a:gd name="T4" fmla="*/ 0 w 37"/>
                  <a:gd name="T5" fmla="*/ 0 h 28"/>
                  <a:gd name="T6" fmla="*/ 0 w 37"/>
                  <a:gd name="T7" fmla="*/ 0 h 28"/>
                  <a:gd name="T8" fmla="*/ 0 w 37"/>
                  <a:gd name="T9" fmla="*/ 0 h 28"/>
                  <a:gd name="T10" fmla="*/ 0 w 37"/>
                  <a:gd name="T11" fmla="*/ 0 h 28"/>
                  <a:gd name="T12" fmla="*/ 0 w 37"/>
                  <a:gd name="T13" fmla="*/ 0 h 28"/>
                  <a:gd name="T14" fmla="*/ 0 w 37"/>
                  <a:gd name="T15" fmla="*/ 0 h 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7"/>
                  <a:gd name="T25" fmla="*/ 0 h 28"/>
                  <a:gd name="T26" fmla="*/ 37 w 37"/>
                  <a:gd name="T27" fmla="*/ 28 h 2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7" h="28">
                    <a:moveTo>
                      <a:pt x="37" y="10"/>
                    </a:moveTo>
                    <a:lnTo>
                      <a:pt x="37" y="18"/>
                    </a:lnTo>
                    <a:lnTo>
                      <a:pt x="18" y="28"/>
                    </a:lnTo>
                    <a:lnTo>
                      <a:pt x="0" y="28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37" y="10"/>
                    </a:lnTo>
                    <a:close/>
                  </a:path>
                </a:pathLst>
              </a:custGeom>
              <a:solidFill>
                <a:srgbClr val="CCE7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96" name="Freeform 56"/>
              <p:cNvSpPr>
                <a:spLocks/>
              </p:cNvSpPr>
              <p:nvPr/>
            </p:nvSpPr>
            <p:spPr bwMode="auto">
              <a:xfrm>
                <a:off x="5326" y="519"/>
                <a:ext cx="210" cy="103"/>
              </a:xfrm>
              <a:custGeom>
                <a:avLst/>
                <a:gdLst>
                  <a:gd name="T0" fmla="*/ 0 w 840"/>
                  <a:gd name="T1" fmla="*/ 0 h 415"/>
                  <a:gd name="T2" fmla="*/ 0 w 840"/>
                  <a:gd name="T3" fmla="*/ 0 h 415"/>
                  <a:gd name="T4" fmla="*/ 0 w 840"/>
                  <a:gd name="T5" fmla="*/ 0 h 415"/>
                  <a:gd name="T6" fmla="*/ 0 w 840"/>
                  <a:gd name="T7" fmla="*/ 0 h 415"/>
                  <a:gd name="T8" fmla="*/ 0 w 840"/>
                  <a:gd name="T9" fmla="*/ 0 h 415"/>
                  <a:gd name="T10" fmla="*/ 0 w 840"/>
                  <a:gd name="T11" fmla="*/ 0 h 415"/>
                  <a:gd name="T12" fmla="*/ 0 w 840"/>
                  <a:gd name="T13" fmla="*/ 0 h 415"/>
                  <a:gd name="T14" fmla="*/ 0 w 840"/>
                  <a:gd name="T15" fmla="*/ 0 h 415"/>
                  <a:gd name="T16" fmla="*/ 0 w 840"/>
                  <a:gd name="T17" fmla="*/ 0 h 415"/>
                  <a:gd name="T18" fmla="*/ 0 w 840"/>
                  <a:gd name="T19" fmla="*/ 0 h 415"/>
                  <a:gd name="T20" fmla="*/ 0 w 840"/>
                  <a:gd name="T21" fmla="*/ 0 h 415"/>
                  <a:gd name="T22" fmla="*/ 0 w 840"/>
                  <a:gd name="T23" fmla="*/ 0 h 415"/>
                  <a:gd name="T24" fmla="*/ 0 w 840"/>
                  <a:gd name="T25" fmla="*/ 0 h 415"/>
                  <a:gd name="T26" fmla="*/ 0 w 840"/>
                  <a:gd name="T27" fmla="*/ 0 h 415"/>
                  <a:gd name="T28" fmla="*/ 0 w 840"/>
                  <a:gd name="T29" fmla="*/ 0 h 415"/>
                  <a:gd name="T30" fmla="*/ 0 w 840"/>
                  <a:gd name="T31" fmla="*/ 0 h 415"/>
                  <a:gd name="T32" fmla="*/ 0 w 840"/>
                  <a:gd name="T33" fmla="*/ 0 h 415"/>
                  <a:gd name="T34" fmla="*/ 0 w 840"/>
                  <a:gd name="T35" fmla="*/ 0 h 415"/>
                  <a:gd name="T36" fmla="*/ 0 w 840"/>
                  <a:gd name="T37" fmla="*/ 0 h 415"/>
                  <a:gd name="T38" fmla="*/ 0 w 840"/>
                  <a:gd name="T39" fmla="*/ 0 h 415"/>
                  <a:gd name="T40" fmla="*/ 0 w 840"/>
                  <a:gd name="T41" fmla="*/ 0 h 415"/>
                  <a:gd name="T42" fmla="*/ 0 w 840"/>
                  <a:gd name="T43" fmla="*/ 0 h 415"/>
                  <a:gd name="T44" fmla="*/ 0 w 840"/>
                  <a:gd name="T45" fmla="*/ 0 h 415"/>
                  <a:gd name="T46" fmla="*/ 0 w 840"/>
                  <a:gd name="T47" fmla="*/ 0 h 415"/>
                  <a:gd name="T48" fmla="*/ 0 w 840"/>
                  <a:gd name="T49" fmla="*/ 0 h 41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40"/>
                  <a:gd name="T76" fmla="*/ 0 h 415"/>
                  <a:gd name="T77" fmla="*/ 840 w 840"/>
                  <a:gd name="T78" fmla="*/ 415 h 41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40" h="415">
                    <a:moveTo>
                      <a:pt x="123" y="142"/>
                    </a:moveTo>
                    <a:lnTo>
                      <a:pt x="293" y="67"/>
                    </a:lnTo>
                    <a:lnTo>
                      <a:pt x="462" y="0"/>
                    </a:lnTo>
                    <a:lnTo>
                      <a:pt x="444" y="38"/>
                    </a:lnTo>
                    <a:lnTo>
                      <a:pt x="444" y="76"/>
                    </a:lnTo>
                    <a:lnTo>
                      <a:pt x="444" y="114"/>
                    </a:lnTo>
                    <a:lnTo>
                      <a:pt x="452" y="151"/>
                    </a:lnTo>
                    <a:lnTo>
                      <a:pt x="491" y="208"/>
                    </a:lnTo>
                    <a:lnTo>
                      <a:pt x="538" y="245"/>
                    </a:lnTo>
                    <a:lnTo>
                      <a:pt x="604" y="284"/>
                    </a:lnTo>
                    <a:lnTo>
                      <a:pt x="670" y="312"/>
                    </a:lnTo>
                    <a:lnTo>
                      <a:pt x="746" y="340"/>
                    </a:lnTo>
                    <a:lnTo>
                      <a:pt x="793" y="349"/>
                    </a:lnTo>
                    <a:lnTo>
                      <a:pt x="840" y="349"/>
                    </a:lnTo>
                    <a:lnTo>
                      <a:pt x="726" y="415"/>
                    </a:lnTo>
                    <a:lnTo>
                      <a:pt x="575" y="359"/>
                    </a:lnTo>
                    <a:lnTo>
                      <a:pt x="425" y="312"/>
                    </a:lnTo>
                    <a:lnTo>
                      <a:pt x="321" y="265"/>
                    </a:lnTo>
                    <a:lnTo>
                      <a:pt x="217" y="237"/>
                    </a:lnTo>
                    <a:lnTo>
                      <a:pt x="104" y="208"/>
                    </a:lnTo>
                    <a:lnTo>
                      <a:pt x="0" y="170"/>
                    </a:lnTo>
                    <a:lnTo>
                      <a:pt x="29" y="170"/>
                    </a:lnTo>
                    <a:lnTo>
                      <a:pt x="57" y="151"/>
                    </a:lnTo>
                    <a:lnTo>
                      <a:pt x="94" y="142"/>
                    </a:lnTo>
                    <a:lnTo>
                      <a:pt x="123" y="142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97" name="Freeform 57"/>
              <p:cNvSpPr>
                <a:spLocks/>
              </p:cNvSpPr>
              <p:nvPr/>
            </p:nvSpPr>
            <p:spPr bwMode="auto">
              <a:xfrm>
                <a:off x="5277" y="778"/>
                <a:ext cx="52" cy="61"/>
              </a:xfrm>
              <a:custGeom>
                <a:avLst/>
                <a:gdLst>
                  <a:gd name="T0" fmla="*/ 0 w 208"/>
                  <a:gd name="T1" fmla="*/ 0 h 244"/>
                  <a:gd name="T2" fmla="*/ 0 w 208"/>
                  <a:gd name="T3" fmla="*/ 0 h 244"/>
                  <a:gd name="T4" fmla="*/ 0 w 208"/>
                  <a:gd name="T5" fmla="*/ 0 h 244"/>
                  <a:gd name="T6" fmla="*/ 0 w 208"/>
                  <a:gd name="T7" fmla="*/ 0 h 244"/>
                  <a:gd name="T8" fmla="*/ 0 w 208"/>
                  <a:gd name="T9" fmla="*/ 0 h 244"/>
                  <a:gd name="T10" fmla="*/ 0 w 208"/>
                  <a:gd name="T11" fmla="*/ 0 h 244"/>
                  <a:gd name="T12" fmla="*/ 0 w 208"/>
                  <a:gd name="T13" fmla="*/ 0 h 244"/>
                  <a:gd name="T14" fmla="*/ 0 w 208"/>
                  <a:gd name="T15" fmla="*/ 0 h 244"/>
                  <a:gd name="T16" fmla="*/ 0 w 208"/>
                  <a:gd name="T17" fmla="*/ 0 h 2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08"/>
                  <a:gd name="T28" fmla="*/ 0 h 244"/>
                  <a:gd name="T29" fmla="*/ 208 w 208"/>
                  <a:gd name="T30" fmla="*/ 244 h 24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08" h="244">
                    <a:moveTo>
                      <a:pt x="198" y="0"/>
                    </a:moveTo>
                    <a:lnTo>
                      <a:pt x="208" y="9"/>
                    </a:lnTo>
                    <a:lnTo>
                      <a:pt x="123" y="132"/>
                    </a:lnTo>
                    <a:lnTo>
                      <a:pt x="76" y="189"/>
                    </a:lnTo>
                    <a:lnTo>
                      <a:pt x="28" y="244"/>
                    </a:lnTo>
                    <a:lnTo>
                      <a:pt x="0" y="236"/>
                    </a:lnTo>
                    <a:lnTo>
                      <a:pt x="47" y="170"/>
                    </a:lnTo>
                    <a:lnTo>
                      <a:pt x="94" y="113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rgbClr val="7686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98" name="Freeform 58"/>
              <p:cNvSpPr>
                <a:spLocks/>
              </p:cNvSpPr>
              <p:nvPr/>
            </p:nvSpPr>
            <p:spPr bwMode="auto">
              <a:xfrm>
                <a:off x="5293" y="787"/>
                <a:ext cx="15" cy="7"/>
              </a:xfrm>
              <a:custGeom>
                <a:avLst/>
                <a:gdLst>
                  <a:gd name="T0" fmla="*/ 0 w 56"/>
                  <a:gd name="T1" fmla="*/ 0 h 29"/>
                  <a:gd name="T2" fmla="*/ 0 w 56"/>
                  <a:gd name="T3" fmla="*/ 0 h 29"/>
                  <a:gd name="T4" fmla="*/ 0 w 56"/>
                  <a:gd name="T5" fmla="*/ 0 h 29"/>
                  <a:gd name="T6" fmla="*/ 0 w 56"/>
                  <a:gd name="T7" fmla="*/ 0 h 29"/>
                  <a:gd name="T8" fmla="*/ 0 w 56"/>
                  <a:gd name="T9" fmla="*/ 0 h 29"/>
                  <a:gd name="T10" fmla="*/ 0 w 56"/>
                  <a:gd name="T11" fmla="*/ 0 h 29"/>
                  <a:gd name="T12" fmla="*/ 0 w 56"/>
                  <a:gd name="T13" fmla="*/ 0 h 29"/>
                  <a:gd name="T14" fmla="*/ 0 w 56"/>
                  <a:gd name="T15" fmla="*/ 0 h 29"/>
                  <a:gd name="T16" fmla="*/ 0 w 56"/>
                  <a:gd name="T17" fmla="*/ 0 h 2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6"/>
                  <a:gd name="T28" fmla="*/ 0 h 29"/>
                  <a:gd name="T29" fmla="*/ 56 w 56"/>
                  <a:gd name="T30" fmla="*/ 29 h 2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6" h="29">
                    <a:moveTo>
                      <a:pt x="27" y="0"/>
                    </a:moveTo>
                    <a:lnTo>
                      <a:pt x="56" y="0"/>
                    </a:lnTo>
                    <a:lnTo>
                      <a:pt x="37" y="29"/>
                    </a:lnTo>
                    <a:lnTo>
                      <a:pt x="18" y="29"/>
                    </a:lnTo>
                    <a:lnTo>
                      <a:pt x="0" y="29"/>
                    </a:lnTo>
                    <a:lnTo>
                      <a:pt x="9" y="19"/>
                    </a:lnTo>
                    <a:lnTo>
                      <a:pt x="18" y="19"/>
                    </a:lnTo>
                    <a:lnTo>
                      <a:pt x="18" y="1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1648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99" name="Freeform 59"/>
              <p:cNvSpPr>
                <a:spLocks/>
              </p:cNvSpPr>
              <p:nvPr/>
            </p:nvSpPr>
            <p:spPr bwMode="auto">
              <a:xfrm>
                <a:off x="5319" y="787"/>
                <a:ext cx="87" cy="38"/>
              </a:xfrm>
              <a:custGeom>
                <a:avLst/>
                <a:gdLst>
                  <a:gd name="T0" fmla="*/ 0 w 349"/>
                  <a:gd name="T1" fmla="*/ 0 h 152"/>
                  <a:gd name="T2" fmla="*/ 0 w 349"/>
                  <a:gd name="T3" fmla="*/ 0 h 152"/>
                  <a:gd name="T4" fmla="*/ 0 w 349"/>
                  <a:gd name="T5" fmla="*/ 0 h 152"/>
                  <a:gd name="T6" fmla="*/ 0 w 349"/>
                  <a:gd name="T7" fmla="*/ 0 h 152"/>
                  <a:gd name="T8" fmla="*/ 0 w 349"/>
                  <a:gd name="T9" fmla="*/ 0 h 152"/>
                  <a:gd name="T10" fmla="*/ 0 w 349"/>
                  <a:gd name="T11" fmla="*/ 0 h 152"/>
                  <a:gd name="T12" fmla="*/ 0 w 349"/>
                  <a:gd name="T13" fmla="*/ 0 h 152"/>
                  <a:gd name="T14" fmla="*/ 0 w 349"/>
                  <a:gd name="T15" fmla="*/ 0 h 152"/>
                  <a:gd name="T16" fmla="*/ 0 w 349"/>
                  <a:gd name="T17" fmla="*/ 0 h 152"/>
                  <a:gd name="T18" fmla="*/ 0 w 349"/>
                  <a:gd name="T19" fmla="*/ 0 h 152"/>
                  <a:gd name="T20" fmla="*/ 0 w 349"/>
                  <a:gd name="T21" fmla="*/ 0 h 152"/>
                  <a:gd name="T22" fmla="*/ 0 w 349"/>
                  <a:gd name="T23" fmla="*/ 0 h 152"/>
                  <a:gd name="T24" fmla="*/ 0 w 349"/>
                  <a:gd name="T25" fmla="*/ 0 h 152"/>
                  <a:gd name="T26" fmla="*/ 0 w 349"/>
                  <a:gd name="T27" fmla="*/ 0 h 152"/>
                  <a:gd name="T28" fmla="*/ 0 w 349"/>
                  <a:gd name="T29" fmla="*/ 0 h 15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49"/>
                  <a:gd name="T46" fmla="*/ 0 h 152"/>
                  <a:gd name="T47" fmla="*/ 349 w 349"/>
                  <a:gd name="T48" fmla="*/ 152 h 15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49" h="152">
                    <a:moveTo>
                      <a:pt x="57" y="0"/>
                    </a:moveTo>
                    <a:lnTo>
                      <a:pt x="85" y="10"/>
                    </a:lnTo>
                    <a:lnTo>
                      <a:pt x="122" y="19"/>
                    </a:lnTo>
                    <a:lnTo>
                      <a:pt x="189" y="19"/>
                    </a:lnTo>
                    <a:lnTo>
                      <a:pt x="226" y="19"/>
                    </a:lnTo>
                    <a:lnTo>
                      <a:pt x="245" y="29"/>
                    </a:lnTo>
                    <a:lnTo>
                      <a:pt x="273" y="57"/>
                    </a:lnTo>
                    <a:lnTo>
                      <a:pt x="283" y="86"/>
                    </a:lnTo>
                    <a:lnTo>
                      <a:pt x="321" y="113"/>
                    </a:lnTo>
                    <a:lnTo>
                      <a:pt x="349" y="152"/>
                    </a:lnTo>
                    <a:lnTo>
                      <a:pt x="179" y="104"/>
                    </a:lnTo>
                    <a:lnTo>
                      <a:pt x="85" y="86"/>
                    </a:lnTo>
                    <a:lnTo>
                      <a:pt x="0" y="66"/>
                    </a:lnTo>
                    <a:lnTo>
                      <a:pt x="18" y="2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1648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800" name="Freeform 60"/>
              <p:cNvSpPr>
                <a:spLocks/>
              </p:cNvSpPr>
              <p:nvPr/>
            </p:nvSpPr>
            <p:spPr bwMode="auto">
              <a:xfrm>
                <a:off x="5388" y="761"/>
                <a:ext cx="148" cy="66"/>
              </a:xfrm>
              <a:custGeom>
                <a:avLst/>
                <a:gdLst>
                  <a:gd name="T0" fmla="*/ 0 w 595"/>
                  <a:gd name="T1" fmla="*/ 0 h 264"/>
                  <a:gd name="T2" fmla="*/ 0 w 595"/>
                  <a:gd name="T3" fmla="*/ 0 h 264"/>
                  <a:gd name="T4" fmla="*/ 0 w 595"/>
                  <a:gd name="T5" fmla="*/ 0 h 264"/>
                  <a:gd name="T6" fmla="*/ 0 w 595"/>
                  <a:gd name="T7" fmla="*/ 0 h 264"/>
                  <a:gd name="T8" fmla="*/ 0 w 595"/>
                  <a:gd name="T9" fmla="*/ 0 h 264"/>
                  <a:gd name="T10" fmla="*/ 0 w 595"/>
                  <a:gd name="T11" fmla="*/ 0 h 264"/>
                  <a:gd name="T12" fmla="*/ 0 w 595"/>
                  <a:gd name="T13" fmla="*/ 0 h 264"/>
                  <a:gd name="T14" fmla="*/ 0 w 595"/>
                  <a:gd name="T15" fmla="*/ 0 h 264"/>
                  <a:gd name="T16" fmla="*/ 0 w 595"/>
                  <a:gd name="T17" fmla="*/ 0 h 264"/>
                  <a:gd name="T18" fmla="*/ 0 w 595"/>
                  <a:gd name="T19" fmla="*/ 0 h 264"/>
                  <a:gd name="T20" fmla="*/ 0 w 595"/>
                  <a:gd name="T21" fmla="*/ 0 h 264"/>
                  <a:gd name="T22" fmla="*/ 0 w 595"/>
                  <a:gd name="T23" fmla="*/ 0 h 264"/>
                  <a:gd name="T24" fmla="*/ 0 w 595"/>
                  <a:gd name="T25" fmla="*/ 0 h 264"/>
                  <a:gd name="T26" fmla="*/ 0 w 595"/>
                  <a:gd name="T27" fmla="*/ 0 h 264"/>
                  <a:gd name="T28" fmla="*/ 0 w 595"/>
                  <a:gd name="T29" fmla="*/ 0 h 264"/>
                  <a:gd name="T30" fmla="*/ 0 w 595"/>
                  <a:gd name="T31" fmla="*/ 0 h 264"/>
                  <a:gd name="T32" fmla="*/ 0 w 595"/>
                  <a:gd name="T33" fmla="*/ 0 h 264"/>
                  <a:gd name="T34" fmla="*/ 0 w 595"/>
                  <a:gd name="T35" fmla="*/ 0 h 264"/>
                  <a:gd name="T36" fmla="*/ 0 w 595"/>
                  <a:gd name="T37" fmla="*/ 0 h 264"/>
                  <a:gd name="T38" fmla="*/ 0 w 595"/>
                  <a:gd name="T39" fmla="*/ 0 h 264"/>
                  <a:gd name="T40" fmla="*/ 0 w 595"/>
                  <a:gd name="T41" fmla="*/ 0 h 264"/>
                  <a:gd name="T42" fmla="*/ 0 w 595"/>
                  <a:gd name="T43" fmla="*/ 0 h 264"/>
                  <a:gd name="T44" fmla="*/ 0 w 595"/>
                  <a:gd name="T45" fmla="*/ 0 h 26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595"/>
                  <a:gd name="T70" fmla="*/ 0 h 264"/>
                  <a:gd name="T71" fmla="*/ 595 w 595"/>
                  <a:gd name="T72" fmla="*/ 264 h 26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595" h="264">
                    <a:moveTo>
                      <a:pt x="19" y="123"/>
                    </a:moveTo>
                    <a:lnTo>
                      <a:pt x="123" y="133"/>
                    </a:lnTo>
                    <a:lnTo>
                      <a:pt x="227" y="133"/>
                    </a:lnTo>
                    <a:lnTo>
                      <a:pt x="274" y="133"/>
                    </a:lnTo>
                    <a:lnTo>
                      <a:pt x="321" y="123"/>
                    </a:lnTo>
                    <a:lnTo>
                      <a:pt x="368" y="104"/>
                    </a:lnTo>
                    <a:lnTo>
                      <a:pt x="415" y="76"/>
                    </a:lnTo>
                    <a:lnTo>
                      <a:pt x="491" y="48"/>
                    </a:lnTo>
                    <a:lnTo>
                      <a:pt x="567" y="0"/>
                    </a:lnTo>
                    <a:lnTo>
                      <a:pt x="585" y="10"/>
                    </a:lnTo>
                    <a:lnTo>
                      <a:pt x="595" y="20"/>
                    </a:lnTo>
                    <a:lnTo>
                      <a:pt x="585" y="29"/>
                    </a:lnTo>
                    <a:lnTo>
                      <a:pt x="378" y="152"/>
                    </a:lnTo>
                    <a:lnTo>
                      <a:pt x="283" y="199"/>
                    </a:lnTo>
                    <a:lnTo>
                      <a:pt x="170" y="237"/>
                    </a:lnTo>
                    <a:lnTo>
                      <a:pt x="160" y="256"/>
                    </a:lnTo>
                    <a:lnTo>
                      <a:pt x="152" y="264"/>
                    </a:lnTo>
                    <a:lnTo>
                      <a:pt x="133" y="264"/>
                    </a:lnTo>
                    <a:lnTo>
                      <a:pt x="123" y="256"/>
                    </a:lnTo>
                    <a:lnTo>
                      <a:pt x="76" y="208"/>
                    </a:lnTo>
                    <a:lnTo>
                      <a:pt x="39" y="170"/>
                    </a:lnTo>
                    <a:lnTo>
                      <a:pt x="0" y="133"/>
                    </a:lnTo>
                    <a:lnTo>
                      <a:pt x="19" y="123"/>
                    </a:lnTo>
                    <a:close/>
                  </a:path>
                </a:pathLst>
              </a:custGeom>
              <a:solidFill>
                <a:srgbClr val="97A0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801" name="Freeform 61"/>
              <p:cNvSpPr>
                <a:spLocks/>
              </p:cNvSpPr>
              <p:nvPr/>
            </p:nvSpPr>
            <p:spPr bwMode="auto">
              <a:xfrm>
                <a:off x="5442" y="502"/>
                <a:ext cx="186" cy="97"/>
              </a:xfrm>
              <a:custGeom>
                <a:avLst/>
                <a:gdLst>
                  <a:gd name="T0" fmla="*/ 0 w 746"/>
                  <a:gd name="T1" fmla="*/ 0 h 387"/>
                  <a:gd name="T2" fmla="*/ 0 w 746"/>
                  <a:gd name="T3" fmla="*/ 0 h 387"/>
                  <a:gd name="T4" fmla="*/ 0 w 746"/>
                  <a:gd name="T5" fmla="*/ 0 h 387"/>
                  <a:gd name="T6" fmla="*/ 0 w 746"/>
                  <a:gd name="T7" fmla="*/ 0 h 387"/>
                  <a:gd name="T8" fmla="*/ 0 w 746"/>
                  <a:gd name="T9" fmla="*/ 0 h 387"/>
                  <a:gd name="T10" fmla="*/ 0 w 746"/>
                  <a:gd name="T11" fmla="*/ 0 h 387"/>
                  <a:gd name="T12" fmla="*/ 0 w 746"/>
                  <a:gd name="T13" fmla="*/ 0 h 387"/>
                  <a:gd name="T14" fmla="*/ 0 w 746"/>
                  <a:gd name="T15" fmla="*/ 0 h 387"/>
                  <a:gd name="T16" fmla="*/ 0 w 746"/>
                  <a:gd name="T17" fmla="*/ 0 h 387"/>
                  <a:gd name="T18" fmla="*/ 0 w 746"/>
                  <a:gd name="T19" fmla="*/ 0 h 387"/>
                  <a:gd name="T20" fmla="*/ 0 w 746"/>
                  <a:gd name="T21" fmla="*/ 0 h 387"/>
                  <a:gd name="T22" fmla="*/ 0 w 746"/>
                  <a:gd name="T23" fmla="*/ 0 h 387"/>
                  <a:gd name="T24" fmla="*/ 0 w 746"/>
                  <a:gd name="T25" fmla="*/ 0 h 387"/>
                  <a:gd name="T26" fmla="*/ 0 w 746"/>
                  <a:gd name="T27" fmla="*/ 0 h 387"/>
                  <a:gd name="T28" fmla="*/ 0 w 746"/>
                  <a:gd name="T29" fmla="*/ 0 h 387"/>
                  <a:gd name="T30" fmla="*/ 0 w 746"/>
                  <a:gd name="T31" fmla="*/ 0 h 387"/>
                  <a:gd name="T32" fmla="*/ 0 w 746"/>
                  <a:gd name="T33" fmla="*/ 0 h 387"/>
                  <a:gd name="T34" fmla="*/ 0 w 746"/>
                  <a:gd name="T35" fmla="*/ 0 h 387"/>
                  <a:gd name="T36" fmla="*/ 0 w 746"/>
                  <a:gd name="T37" fmla="*/ 0 h 387"/>
                  <a:gd name="T38" fmla="*/ 0 w 746"/>
                  <a:gd name="T39" fmla="*/ 0 h 387"/>
                  <a:gd name="T40" fmla="*/ 0 w 746"/>
                  <a:gd name="T41" fmla="*/ 0 h 387"/>
                  <a:gd name="T42" fmla="*/ 0 w 746"/>
                  <a:gd name="T43" fmla="*/ 0 h 38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746"/>
                  <a:gd name="T67" fmla="*/ 0 h 387"/>
                  <a:gd name="T68" fmla="*/ 746 w 746"/>
                  <a:gd name="T69" fmla="*/ 387 h 38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746" h="387">
                    <a:moveTo>
                      <a:pt x="39" y="57"/>
                    </a:moveTo>
                    <a:lnTo>
                      <a:pt x="170" y="0"/>
                    </a:lnTo>
                    <a:lnTo>
                      <a:pt x="227" y="10"/>
                    </a:lnTo>
                    <a:lnTo>
                      <a:pt x="284" y="29"/>
                    </a:lnTo>
                    <a:lnTo>
                      <a:pt x="387" y="76"/>
                    </a:lnTo>
                    <a:lnTo>
                      <a:pt x="481" y="113"/>
                    </a:lnTo>
                    <a:lnTo>
                      <a:pt x="566" y="151"/>
                    </a:lnTo>
                    <a:lnTo>
                      <a:pt x="746" y="236"/>
                    </a:lnTo>
                    <a:lnTo>
                      <a:pt x="595" y="311"/>
                    </a:lnTo>
                    <a:lnTo>
                      <a:pt x="444" y="387"/>
                    </a:lnTo>
                    <a:lnTo>
                      <a:pt x="321" y="378"/>
                    </a:lnTo>
                    <a:lnTo>
                      <a:pt x="255" y="368"/>
                    </a:lnTo>
                    <a:lnTo>
                      <a:pt x="198" y="350"/>
                    </a:lnTo>
                    <a:lnTo>
                      <a:pt x="142" y="321"/>
                    </a:lnTo>
                    <a:lnTo>
                      <a:pt x="94" y="293"/>
                    </a:lnTo>
                    <a:lnTo>
                      <a:pt x="47" y="255"/>
                    </a:lnTo>
                    <a:lnTo>
                      <a:pt x="10" y="208"/>
                    </a:lnTo>
                    <a:lnTo>
                      <a:pt x="0" y="170"/>
                    </a:lnTo>
                    <a:lnTo>
                      <a:pt x="10" y="133"/>
                    </a:lnTo>
                    <a:lnTo>
                      <a:pt x="19" y="95"/>
                    </a:lnTo>
                    <a:lnTo>
                      <a:pt x="39" y="66"/>
                    </a:lnTo>
                    <a:lnTo>
                      <a:pt x="39" y="57"/>
                    </a:lnTo>
                    <a:close/>
                  </a:path>
                </a:pathLst>
              </a:custGeom>
              <a:solidFill>
                <a:srgbClr val="E6F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802" name="Freeform 62"/>
              <p:cNvSpPr>
                <a:spLocks/>
              </p:cNvSpPr>
              <p:nvPr/>
            </p:nvSpPr>
            <p:spPr bwMode="auto">
              <a:xfrm>
                <a:off x="5468" y="568"/>
                <a:ext cx="165" cy="217"/>
              </a:xfrm>
              <a:custGeom>
                <a:avLst/>
                <a:gdLst>
                  <a:gd name="T0" fmla="*/ 0 w 661"/>
                  <a:gd name="T1" fmla="*/ 0 h 868"/>
                  <a:gd name="T2" fmla="*/ 0 w 661"/>
                  <a:gd name="T3" fmla="*/ 0 h 868"/>
                  <a:gd name="T4" fmla="*/ 0 w 661"/>
                  <a:gd name="T5" fmla="*/ 0 h 868"/>
                  <a:gd name="T6" fmla="*/ 0 w 661"/>
                  <a:gd name="T7" fmla="*/ 0 h 868"/>
                  <a:gd name="T8" fmla="*/ 0 w 661"/>
                  <a:gd name="T9" fmla="*/ 0 h 868"/>
                  <a:gd name="T10" fmla="*/ 0 w 661"/>
                  <a:gd name="T11" fmla="*/ 0 h 868"/>
                  <a:gd name="T12" fmla="*/ 0 w 661"/>
                  <a:gd name="T13" fmla="*/ 0 h 868"/>
                  <a:gd name="T14" fmla="*/ 0 w 661"/>
                  <a:gd name="T15" fmla="*/ 0 h 868"/>
                  <a:gd name="T16" fmla="*/ 0 w 661"/>
                  <a:gd name="T17" fmla="*/ 0 h 868"/>
                  <a:gd name="T18" fmla="*/ 0 w 661"/>
                  <a:gd name="T19" fmla="*/ 0 h 868"/>
                  <a:gd name="T20" fmla="*/ 0 w 661"/>
                  <a:gd name="T21" fmla="*/ 0 h 868"/>
                  <a:gd name="T22" fmla="*/ 0 w 661"/>
                  <a:gd name="T23" fmla="*/ 0 h 868"/>
                  <a:gd name="T24" fmla="*/ 0 w 661"/>
                  <a:gd name="T25" fmla="*/ 0 h 868"/>
                  <a:gd name="T26" fmla="*/ 0 w 661"/>
                  <a:gd name="T27" fmla="*/ 0 h 868"/>
                  <a:gd name="T28" fmla="*/ 0 w 661"/>
                  <a:gd name="T29" fmla="*/ 0 h 868"/>
                  <a:gd name="T30" fmla="*/ 0 w 661"/>
                  <a:gd name="T31" fmla="*/ 0 h 868"/>
                  <a:gd name="T32" fmla="*/ 0 w 661"/>
                  <a:gd name="T33" fmla="*/ 0 h 868"/>
                  <a:gd name="T34" fmla="*/ 0 w 661"/>
                  <a:gd name="T35" fmla="*/ 0 h 868"/>
                  <a:gd name="T36" fmla="*/ 0 w 661"/>
                  <a:gd name="T37" fmla="*/ 0 h 868"/>
                  <a:gd name="T38" fmla="*/ 0 w 661"/>
                  <a:gd name="T39" fmla="*/ 0 h 868"/>
                  <a:gd name="T40" fmla="*/ 0 w 661"/>
                  <a:gd name="T41" fmla="*/ 0 h 868"/>
                  <a:gd name="T42" fmla="*/ 0 w 661"/>
                  <a:gd name="T43" fmla="*/ 0 h 868"/>
                  <a:gd name="T44" fmla="*/ 0 w 661"/>
                  <a:gd name="T45" fmla="*/ 0 h 86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661"/>
                  <a:gd name="T70" fmla="*/ 0 h 868"/>
                  <a:gd name="T71" fmla="*/ 661 w 661"/>
                  <a:gd name="T72" fmla="*/ 868 h 868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661" h="868">
                    <a:moveTo>
                      <a:pt x="170" y="246"/>
                    </a:moveTo>
                    <a:lnTo>
                      <a:pt x="198" y="217"/>
                    </a:lnTo>
                    <a:lnTo>
                      <a:pt x="227" y="208"/>
                    </a:lnTo>
                    <a:lnTo>
                      <a:pt x="293" y="180"/>
                    </a:lnTo>
                    <a:lnTo>
                      <a:pt x="350" y="161"/>
                    </a:lnTo>
                    <a:lnTo>
                      <a:pt x="377" y="142"/>
                    </a:lnTo>
                    <a:lnTo>
                      <a:pt x="406" y="123"/>
                    </a:lnTo>
                    <a:lnTo>
                      <a:pt x="500" y="76"/>
                    </a:lnTo>
                    <a:lnTo>
                      <a:pt x="538" y="57"/>
                    </a:lnTo>
                    <a:lnTo>
                      <a:pt x="575" y="39"/>
                    </a:lnTo>
                    <a:lnTo>
                      <a:pt x="614" y="10"/>
                    </a:lnTo>
                    <a:lnTo>
                      <a:pt x="661" y="0"/>
                    </a:lnTo>
                    <a:lnTo>
                      <a:pt x="632" y="161"/>
                    </a:lnTo>
                    <a:lnTo>
                      <a:pt x="594" y="321"/>
                    </a:lnTo>
                    <a:lnTo>
                      <a:pt x="538" y="481"/>
                    </a:lnTo>
                    <a:lnTo>
                      <a:pt x="481" y="632"/>
                    </a:lnTo>
                    <a:lnTo>
                      <a:pt x="246" y="755"/>
                    </a:lnTo>
                    <a:lnTo>
                      <a:pt x="123" y="812"/>
                    </a:lnTo>
                    <a:lnTo>
                      <a:pt x="0" y="868"/>
                    </a:lnTo>
                    <a:lnTo>
                      <a:pt x="38" y="708"/>
                    </a:lnTo>
                    <a:lnTo>
                      <a:pt x="85" y="557"/>
                    </a:lnTo>
                    <a:lnTo>
                      <a:pt x="132" y="407"/>
                    </a:lnTo>
                    <a:lnTo>
                      <a:pt x="170" y="246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803" name="Freeform 63"/>
              <p:cNvSpPr>
                <a:spLocks/>
              </p:cNvSpPr>
              <p:nvPr/>
            </p:nvSpPr>
            <p:spPr bwMode="auto">
              <a:xfrm>
                <a:off x="5510" y="615"/>
                <a:ext cx="95" cy="120"/>
              </a:xfrm>
              <a:custGeom>
                <a:avLst/>
                <a:gdLst>
                  <a:gd name="T0" fmla="*/ 0 w 377"/>
                  <a:gd name="T1" fmla="*/ 0 h 481"/>
                  <a:gd name="T2" fmla="*/ 0 w 377"/>
                  <a:gd name="T3" fmla="*/ 0 h 481"/>
                  <a:gd name="T4" fmla="*/ 0 w 377"/>
                  <a:gd name="T5" fmla="*/ 0 h 481"/>
                  <a:gd name="T6" fmla="*/ 0 w 377"/>
                  <a:gd name="T7" fmla="*/ 0 h 481"/>
                  <a:gd name="T8" fmla="*/ 0 w 377"/>
                  <a:gd name="T9" fmla="*/ 0 h 481"/>
                  <a:gd name="T10" fmla="*/ 0 w 377"/>
                  <a:gd name="T11" fmla="*/ 0 h 481"/>
                  <a:gd name="T12" fmla="*/ 0 w 377"/>
                  <a:gd name="T13" fmla="*/ 0 h 481"/>
                  <a:gd name="T14" fmla="*/ 0 w 377"/>
                  <a:gd name="T15" fmla="*/ 0 h 481"/>
                  <a:gd name="T16" fmla="*/ 0 w 377"/>
                  <a:gd name="T17" fmla="*/ 0 h 481"/>
                  <a:gd name="T18" fmla="*/ 0 w 377"/>
                  <a:gd name="T19" fmla="*/ 0 h 481"/>
                  <a:gd name="T20" fmla="*/ 0 w 377"/>
                  <a:gd name="T21" fmla="*/ 0 h 481"/>
                  <a:gd name="T22" fmla="*/ 0 w 377"/>
                  <a:gd name="T23" fmla="*/ 0 h 481"/>
                  <a:gd name="T24" fmla="*/ 0 w 377"/>
                  <a:gd name="T25" fmla="*/ 0 h 481"/>
                  <a:gd name="T26" fmla="*/ 0 w 377"/>
                  <a:gd name="T27" fmla="*/ 0 h 481"/>
                  <a:gd name="T28" fmla="*/ 0 w 377"/>
                  <a:gd name="T29" fmla="*/ 0 h 481"/>
                  <a:gd name="T30" fmla="*/ 0 w 377"/>
                  <a:gd name="T31" fmla="*/ 0 h 481"/>
                  <a:gd name="T32" fmla="*/ 0 w 377"/>
                  <a:gd name="T33" fmla="*/ 0 h 481"/>
                  <a:gd name="T34" fmla="*/ 0 w 377"/>
                  <a:gd name="T35" fmla="*/ 0 h 481"/>
                  <a:gd name="T36" fmla="*/ 0 w 377"/>
                  <a:gd name="T37" fmla="*/ 0 h 481"/>
                  <a:gd name="T38" fmla="*/ 0 w 377"/>
                  <a:gd name="T39" fmla="*/ 0 h 481"/>
                  <a:gd name="T40" fmla="*/ 0 w 377"/>
                  <a:gd name="T41" fmla="*/ 0 h 481"/>
                  <a:gd name="T42" fmla="*/ 0 w 377"/>
                  <a:gd name="T43" fmla="*/ 0 h 48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77"/>
                  <a:gd name="T67" fmla="*/ 0 h 481"/>
                  <a:gd name="T68" fmla="*/ 377 w 377"/>
                  <a:gd name="T69" fmla="*/ 481 h 481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77" h="481">
                    <a:moveTo>
                      <a:pt x="160" y="95"/>
                    </a:moveTo>
                    <a:lnTo>
                      <a:pt x="377" y="0"/>
                    </a:lnTo>
                    <a:lnTo>
                      <a:pt x="368" y="95"/>
                    </a:lnTo>
                    <a:lnTo>
                      <a:pt x="340" y="179"/>
                    </a:lnTo>
                    <a:lnTo>
                      <a:pt x="311" y="265"/>
                    </a:lnTo>
                    <a:lnTo>
                      <a:pt x="292" y="359"/>
                    </a:lnTo>
                    <a:lnTo>
                      <a:pt x="254" y="359"/>
                    </a:lnTo>
                    <a:lnTo>
                      <a:pt x="236" y="377"/>
                    </a:lnTo>
                    <a:lnTo>
                      <a:pt x="217" y="396"/>
                    </a:lnTo>
                    <a:lnTo>
                      <a:pt x="188" y="396"/>
                    </a:lnTo>
                    <a:lnTo>
                      <a:pt x="180" y="406"/>
                    </a:lnTo>
                    <a:lnTo>
                      <a:pt x="94" y="453"/>
                    </a:lnTo>
                    <a:lnTo>
                      <a:pt x="0" y="481"/>
                    </a:lnTo>
                    <a:lnTo>
                      <a:pt x="19" y="396"/>
                    </a:lnTo>
                    <a:lnTo>
                      <a:pt x="28" y="349"/>
                    </a:lnTo>
                    <a:lnTo>
                      <a:pt x="28" y="312"/>
                    </a:lnTo>
                    <a:lnTo>
                      <a:pt x="37" y="245"/>
                    </a:lnTo>
                    <a:lnTo>
                      <a:pt x="57" y="169"/>
                    </a:lnTo>
                    <a:lnTo>
                      <a:pt x="66" y="142"/>
                    </a:lnTo>
                    <a:lnTo>
                      <a:pt x="84" y="113"/>
                    </a:lnTo>
                    <a:lnTo>
                      <a:pt x="123" y="95"/>
                    </a:lnTo>
                    <a:lnTo>
                      <a:pt x="160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804" name="Freeform 64"/>
              <p:cNvSpPr>
                <a:spLocks/>
              </p:cNvSpPr>
              <p:nvPr/>
            </p:nvSpPr>
            <p:spPr bwMode="auto">
              <a:xfrm>
                <a:off x="5520" y="625"/>
                <a:ext cx="80" cy="103"/>
              </a:xfrm>
              <a:custGeom>
                <a:avLst/>
                <a:gdLst>
                  <a:gd name="T0" fmla="*/ 0 w 321"/>
                  <a:gd name="T1" fmla="*/ 0 h 415"/>
                  <a:gd name="T2" fmla="*/ 0 w 321"/>
                  <a:gd name="T3" fmla="*/ 0 h 415"/>
                  <a:gd name="T4" fmla="*/ 0 w 321"/>
                  <a:gd name="T5" fmla="*/ 0 h 415"/>
                  <a:gd name="T6" fmla="*/ 0 w 321"/>
                  <a:gd name="T7" fmla="*/ 0 h 415"/>
                  <a:gd name="T8" fmla="*/ 0 w 321"/>
                  <a:gd name="T9" fmla="*/ 0 h 415"/>
                  <a:gd name="T10" fmla="*/ 0 w 321"/>
                  <a:gd name="T11" fmla="*/ 0 h 415"/>
                  <a:gd name="T12" fmla="*/ 0 w 321"/>
                  <a:gd name="T13" fmla="*/ 0 h 415"/>
                  <a:gd name="T14" fmla="*/ 0 w 321"/>
                  <a:gd name="T15" fmla="*/ 0 h 415"/>
                  <a:gd name="T16" fmla="*/ 0 w 321"/>
                  <a:gd name="T17" fmla="*/ 0 h 415"/>
                  <a:gd name="T18" fmla="*/ 0 w 321"/>
                  <a:gd name="T19" fmla="*/ 0 h 415"/>
                  <a:gd name="T20" fmla="*/ 0 w 321"/>
                  <a:gd name="T21" fmla="*/ 0 h 415"/>
                  <a:gd name="T22" fmla="*/ 0 w 321"/>
                  <a:gd name="T23" fmla="*/ 0 h 415"/>
                  <a:gd name="T24" fmla="*/ 0 w 321"/>
                  <a:gd name="T25" fmla="*/ 0 h 4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21"/>
                  <a:gd name="T40" fmla="*/ 0 h 415"/>
                  <a:gd name="T41" fmla="*/ 321 w 321"/>
                  <a:gd name="T42" fmla="*/ 415 h 41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21" h="415">
                    <a:moveTo>
                      <a:pt x="57" y="113"/>
                    </a:moveTo>
                    <a:lnTo>
                      <a:pt x="114" y="84"/>
                    </a:lnTo>
                    <a:lnTo>
                      <a:pt x="180" y="47"/>
                    </a:lnTo>
                    <a:lnTo>
                      <a:pt x="321" y="0"/>
                    </a:lnTo>
                    <a:lnTo>
                      <a:pt x="303" y="75"/>
                    </a:lnTo>
                    <a:lnTo>
                      <a:pt x="274" y="151"/>
                    </a:lnTo>
                    <a:lnTo>
                      <a:pt x="227" y="292"/>
                    </a:lnTo>
                    <a:lnTo>
                      <a:pt x="170" y="330"/>
                    </a:lnTo>
                    <a:lnTo>
                      <a:pt x="114" y="358"/>
                    </a:lnTo>
                    <a:lnTo>
                      <a:pt x="0" y="415"/>
                    </a:lnTo>
                    <a:lnTo>
                      <a:pt x="20" y="264"/>
                    </a:lnTo>
                    <a:lnTo>
                      <a:pt x="29" y="188"/>
                    </a:lnTo>
                    <a:lnTo>
                      <a:pt x="57" y="113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805" name="Freeform 65"/>
              <p:cNvSpPr>
                <a:spLocks/>
              </p:cNvSpPr>
              <p:nvPr/>
            </p:nvSpPr>
            <p:spPr bwMode="auto">
              <a:xfrm>
                <a:off x="5319" y="599"/>
                <a:ext cx="71" cy="94"/>
              </a:xfrm>
              <a:custGeom>
                <a:avLst/>
                <a:gdLst>
                  <a:gd name="T0" fmla="*/ 0 w 283"/>
                  <a:gd name="T1" fmla="*/ 0 h 378"/>
                  <a:gd name="T2" fmla="*/ 0 w 283"/>
                  <a:gd name="T3" fmla="*/ 0 h 378"/>
                  <a:gd name="T4" fmla="*/ 0 w 283"/>
                  <a:gd name="T5" fmla="*/ 0 h 378"/>
                  <a:gd name="T6" fmla="*/ 0 w 283"/>
                  <a:gd name="T7" fmla="*/ 0 h 378"/>
                  <a:gd name="T8" fmla="*/ 0 w 283"/>
                  <a:gd name="T9" fmla="*/ 0 h 378"/>
                  <a:gd name="T10" fmla="*/ 0 w 283"/>
                  <a:gd name="T11" fmla="*/ 0 h 378"/>
                  <a:gd name="T12" fmla="*/ 0 w 283"/>
                  <a:gd name="T13" fmla="*/ 0 h 378"/>
                  <a:gd name="T14" fmla="*/ 0 w 283"/>
                  <a:gd name="T15" fmla="*/ 0 h 378"/>
                  <a:gd name="T16" fmla="*/ 0 w 283"/>
                  <a:gd name="T17" fmla="*/ 0 h 378"/>
                  <a:gd name="T18" fmla="*/ 0 w 283"/>
                  <a:gd name="T19" fmla="*/ 0 h 378"/>
                  <a:gd name="T20" fmla="*/ 0 w 283"/>
                  <a:gd name="T21" fmla="*/ 0 h 378"/>
                  <a:gd name="T22" fmla="*/ 0 w 283"/>
                  <a:gd name="T23" fmla="*/ 0 h 378"/>
                  <a:gd name="T24" fmla="*/ 0 w 283"/>
                  <a:gd name="T25" fmla="*/ 0 h 378"/>
                  <a:gd name="T26" fmla="*/ 0 w 283"/>
                  <a:gd name="T27" fmla="*/ 0 h 37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83"/>
                  <a:gd name="T43" fmla="*/ 0 h 378"/>
                  <a:gd name="T44" fmla="*/ 283 w 283"/>
                  <a:gd name="T45" fmla="*/ 378 h 37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83" h="378">
                    <a:moveTo>
                      <a:pt x="18" y="0"/>
                    </a:moveTo>
                    <a:lnTo>
                      <a:pt x="283" y="57"/>
                    </a:lnTo>
                    <a:lnTo>
                      <a:pt x="236" y="75"/>
                    </a:lnTo>
                    <a:lnTo>
                      <a:pt x="198" y="94"/>
                    </a:lnTo>
                    <a:lnTo>
                      <a:pt x="141" y="132"/>
                    </a:lnTo>
                    <a:lnTo>
                      <a:pt x="94" y="179"/>
                    </a:lnTo>
                    <a:lnTo>
                      <a:pt x="57" y="227"/>
                    </a:lnTo>
                    <a:lnTo>
                      <a:pt x="18" y="302"/>
                    </a:lnTo>
                    <a:lnTo>
                      <a:pt x="10" y="339"/>
                    </a:lnTo>
                    <a:lnTo>
                      <a:pt x="10" y="378"/>
                    </a:lnTo>
                    <a:lnTo>
                      <a:pt x="0" y="245"/>
                    </a:lnTo>
                    <a:lnTo>
                      <a:pt x="0" y="114"/>
                    </a:lnTo>
                    <a:lnTo>
                      <a:pt x="10" y="5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806" name="Freeform 66"/>
              <p:cNvSpPr>
                <a:spLocks/>
              </p:cNvSpPr>
              <p:nvPr/>
            </p:nvSpPr>
            <p:spPr bwMode="auto">
              <a:xfrm>
                <a:off x="4669" y="321"/>
                <a:ext cx="584" cy="539"/>
              </a:xfrm>
              <a:custGeom>
                <a:avLst/>
                <a:gdLst>
                  <a:gd name="T0" fmla="*/ 0 w 2339"/>
                  <a:gd name="T1" fmla="*/ 0 h 2160"/>
                  <a:gd name="T2" fmla="*/ 0 w 2339"/>
                  <a:gd name="T3" fmla="*/ 0 h 2160"/>
                  <a:gd name="T4" fmla="*/ 0 w 2339"/>
                  <a:gd name="T5" fmla="*/ 0 h 2160"/>
                  <a:gd name="T6" fmla="*/ 0 w 2339"/>
                  <a:gd name="T7" fmla="*/ 0 h 2160"/>
                  <a:gd name="T8" fmla="*/ 0 w 2339"/>
                  <a:gd name="T9" fmla="*/ 0 h 2160"/>
                  <a:gd name="T10" fmla="*/ 0 w 2339"/>
                  <a:gd name="T11" fmla="*/ 0 h 2160"/>
                  <a:gd name="T12" fmla="*/ 0 w 2339"/>
                  <a:gd name="T13" fmla="*/ 0 h 2160"/>
                  <a:gd name="T14" fmla="*/ 0 w 2339"/>
                  <a:gd name="T15" fmla="*/ 0 h 2160"/>
                  <a:gd name="T16" fmla="*/ 0 w 2339"/>
                  <a:gd name="T17" fmla="*/ 0 h 2160"/>
                  <a:gd name="T18" fmla="*/ 0 w 2339"/>
                  <a:gd name="T19" fmla="*/ 0 h 2160"/>
                  <a:gd name="T20" fmla="*/ 0 w 2339"/>
                  <a:gd name="T21" fmla="*/ 0 h 2160"/>
                  <a:gd name="T22" fmla="*/ 0 w 2339"/>
                  <a:gd name="T23" fmla="*/ 0 h 2160"/>
                  <a:gd name="T24" fmla="*/ 0 w 2339"/>
                  <a:gd name="T25" fmla="*/ 0 h 2160"/>
                  <a:gd name="T26" fmla="*/ 0 w 2339"/>
                  <a:gd name="T27" fmla="*/ 0 h 2160"/>
                  <a:gd name="T28" fmla="*/ 0 w 2339"/>
                  <a:gd name="T29" fmla="*/ 0 h 2160"/>
                  <a:gd name="T30" fmla="*/ 0 w 2339"/>
                  <a:gd name="T31" fmla="*/ 0 h 2160"/>
                  <a:gd name="T32" fmla="*/ 0 w 2339"/>
                  <a:gd name="T33" fmla="*/ 0 h 2160"/>
                  <a:gd name="T34" fmla="*/ 0 w 2339"/>
                  <a:gd name="T35" fmla="*/ 0 h 2160"/>
                  <a:gd name="T36" fmla="*/ 0 w 2339"/>
                  <a:gd name="T37" fmla="*/ 0 h 2160"/>
                  <a:gd name="T38" fmla="*/ 0 w 2339"/>
                  <a:gd name="T39" fmla="*/ 0 h 2160"/>
                  <a:gd name="T40" fmla="*/ 0 w 2339"/>
                  <a:gd name="T41" fmla="*/ 0 h 2160"/>
                  <a:gd name="T42" fmla="*/ 0 w 2339"/>
                  <a:gd name="T43" fmla="*/ 0 h 2160"/>
                  <a:gd name="T44" fmla="*/ 0 w 2339"/>
                  <a:gd name="T45" fmla="*/ 0 h 2160"/>
                  <a:gd name="T46" fmla="*/ 0 w 2339"/>
                  <a:gd name="T47" fmla="*/ 0 h 2160"/>
                  <a:gd name="T48" fmla="*/ 0 w 2339"/>
                  <a:gd name="T49" fmla="*/ 0 h 2160"/>
                  <a:gd name="T50" fmla="*/ 0 w 2339"/>
                  <a:gd name="T51" fmla="*/ 0 h 2160"/>
                  <a:gd name="T52" fmla="*/ 0 w 2339"/>
                  <a:gd name="T53" fmla="*/ 0 h 2160"/>
                  <a:gd name="T54" fmla="*/ 0 w 2339"/>
                  <a:gd name="T55" fmla="*/ 0 h 2160"/>
                  <a:gd name="T56" fmla="*/ 0 w 2339"/>
                  <a:gd name="T57" fmla="*/ 0 h 2160"/>
                  <a:gd name="T58" fmla="*/ 0 w 2339"/>
                  <a:gd name="T59" fmla="*/ 0 h 2160"/>
                  <a:gd name="T60" fmla="*/ 0 w 2339"/>
                  <a:gd name="T61" fmla="*/ 0 h 2160"/>
                  <a:gd name="T62" fmla="*/ 0 w 2339"/>
                  <a:gd name="T63" fmla="*/ 0 h 2160"/>
                  <a:gd name="T64" fmla="*/ 0 w 2339"/>
                  <a:gd name="T65" fmla="*/ 0 h 2160"/>
                  <a:gd name="T66" fmla="*/ 0 w 2339"/>
                  <a:gd name="T67" fmla="*/ 0 h 2160"/>
                  <a:gd name="T68" fmla="*/ 0 w 2339"/>
                  <a:gd name="T69" fmla="*/ 0 h 2160"/>
                  <a:gd name="T70" fmla="*/ 0 w 2339"/>
                  <a:gd name="T71" fmla="*/ 0 h 2160"/>
                  <a:gd name="T72" fmla="*/ 0 w 2339"/>
                  <a:gd name="T73" fmla="*/ 0 h 2160"/>
                  <a:gd name="T74" fmla="*/ 0 w 2339"/>
                  <a:gd name="T75" fmla="*/ 0 h 2160"/>
                  <a:gd name="T76" fmla="*/ 0 w 2339"/>
                  <a:gd name="T77" fmla="*/ 0 h 2160"/>
                  <a:gd name="T78" fmla="*/ 0 w 2339"/>
                  <a:gd name="T79" fmla="*/ 0 h 2160"/>
                  <a:gd name="T80" fmla="*/ 0 w 2339"/>
                  <a:gd name="T81" fmla="*/ 0 h 2160"/>
                  <a:gd name="T82" fmla="*/ 0 w 2339"/>
                  <a:gd name="T83" fmla="*/ 0 h 2160"/>
                  <a:gd name="T84" fmla="*/ 0 w 2339"/>
                  <a:gd name="T85" fmla="*/ 0 h 2160"/>
                  <a:gd name="T86" fmla="*/ 0 w 2339"/>
                  <a:gd name="T87" fmla="*/ 0 h 2160"/>
                  <a:gd name="T88" fmla="*/ 0 w 2339"/>
                  <a:gd name="T89" fmla="*/ 0 h 2160"/>
                  <a:gd name="T90" fmla="*/ 0 w 2339"/>
                  <a:gd name="T91" fmla="*/ 0 h 2160"/>
                  <a:gd name="T92" fmla="*/ 0 w 2339"/>
                  <a:gd name="T93" fmla="*/ 0 h 2160"/>
                  <a:gd name="T94" fmla="*/ 0 w 2339"/>
                  <a:gd name="T95" fmla="*/ 0 h 2160"/>
                  <a:gd name="T96" fmla="*/ 0 w 2339"/>
                  <a:gd name="T97" fmla="*/ 0 h 2160"/>
                  <a:gd name="T98" fmla="*/ 0 w 2339"/>
                  <a:gd name="T99" fmla="*/ 0 h 2160"/>
                  <a:gd name="T100" fmla="*/ 0 w 2339"/>
                  <a:gd name="T101" fmla="*/ 0 h 2160"/>
                  <a:gd name="T102" fmla="*/ 0 w 2339"/>
                  <a:gd name="T103" fmla="*/ 0 h 2160"/>
                  <a:gd name="T104" fmla="*/ 0 w 2339"/>
                  <a:gd name="T105" fmla="*/ 0 h 2160"/>
                  <a:gd name="T106" fmla="*/ 0 w 2339"/>
                  <a:gd name="T107" fmla="*/ 0 h 2160"/>
                  <a:gd name="T108" fmla="*/ 0 w 2339"/>
                  <a:gd name="T109" fmla="*/ 0 h 2160"/>
                  <a:gd name="T110" fmla="*/ 0 w 2339"/>
                  <a:gd name="T111" fmla="*/ 0 h 2160"/>
                  <a:gd name="T112" fmla="*/ 0 w 2339"/>
                  <a:gd name="T113" fmla="*/ 0 h 216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339"/>
                  <a:gd name="T172" fmla="*/ 0 h 2160"/>
                  <a:gd name="T173" fmla="*/ 2339 w 2339"/>
                  <a:gd name="T174" fmla="*/ 2160 h 216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339" h="2160">
                    <a:moveTo>
                      <a:pt x="94" y="1029"/>
                    </a:moveTo>
                    <a:lnTo>
                      <a:pt x="217" y="1009"/>
                    </a:lnTo>
                    <a:lnTo>
                      <a:pt x="273" y="1009"/>
                    </a:lnTo>
                    <a:lnTo>
                      <a:pt x="330" y="1009"/>
                    </a:lnTo>
                    <a:lnTo>
                      <a:pt x="453" y="990"/>
                    </a:lnTo>
                    <a:lnTo>
                      <a:pt x="576" y="981"/>
                    </a:lnTo>
                    <a:lnTo>
                      <a:pt x="840" y="981"/>
                    </a:lnTo>
                    <a:lnTo>
                      <a:pt x="905" y="934"/>
                    </a:lnTo>
                    <a:lnTo>
                      <a:pt x="934" y="906"/>
                    </a:lnTo>
                    <a:lnTo>
                      <a:pt x="971" y="886"/>
                    </a:lnTo>
                    <a:lnTo>
                      <a:pt x="952" y="877"/>
                    </a:lnTo>
                    <a:lnTo>
                      <a:pt x="934" y="868"/>
                    </a:lnTo>
                    <a:lnTo>
                      <a:pt x="905" y="849"/>
                    </a:lnTo>
                    <a:lnTo>
                      <a:pt x="895" y="830"/>
                    </a:lnTo>
                    <a:lnTo>
                      <a:pt x="895" y="812"/>
                    </a:lnTo>
                    <a:lnTo>
                      <a:pt x="877" y="802"/>
                    </a:lnTo>
                    <a:lnTo>
                      <a:pt x="840" y="802"/>
                    </a:lnTo>
                    <a:lnTo>
                      <a:pt x="840" y="812"/>
                    </a:lnTo>
                    <a:lnTo>
                      <a:pt x="830" y="812"/>
                    </a:lnTo>
                    <a:lnTo>
                      <a:pt x="820" y="812"/>
                    </a:lnTo>
                    <a:lnTo>
                      <a:pt x="801" y="812"/>
                    </a:lnTo>
                    <a:lnTo>
                      <a:pt x="792" y="802"/>
                    </a:lnTo>
                    <a:lnTo>
                      <a:pt x="783" y="773"/>
                    </a:lnTo>
                    <a:lnTo>
                      <a:pt x="773" y="821"/>
                    </a:lnTo>
                    <a:lnTo>
                      <a:pt x="764" y="839"/>
                    </a:lnTo>
                    <a:lnTo>
                      <a:pt x="754" y="859"/>
                    </a:lnTo>
                    <a:lnTo>
                      <a:pt x="726" y="877"/>
                    </a:lnTo>
                    <a:lnTo>
                      <a:pt x="707" y="877"/>
                    </a:lnTo>
                    <a:lnTo>
                      <a:pt x="688" y="868"/>
                    </a:lnTo>
                    <a:lnTo>
                      <a:pt x="688" y="812"/>
                    </a:lnTo>
                    <a:lnTo>
                      <a:pt x="641" y="821"/>
                    </a:lnTo>
                    <a:lnTo>
                      <a:pt x="584" y="821"/>
                    </a:lnTo>
                    <a:lnTo>
                      <a:pt x="576" y="812"/>
                    </a:lnTo>
                    <a:lnTo>
                      <a:pt x="594" y="792"/>
                    </a:lnTo>
                    <a:lnTo>
                      <a:pt x="603" y="765"/>
                    </a:lnTo>
                    <a:lnTo>
                      <a:pt x="566" y="755"/>
                    </a:lnTo>
                    <a:lnTo>
                      <a:pt x="529" y="745"/>
                    </a:lnTo>
                    <a:lnTo>
                      <a:pt x="529" y="726"/>
                    </a:lnTo>
                    <a:lnTo>
                      <a:pt x="529" y="708"/>
                    </a:lnTo>
                    <a:lnTo>
                      <a:pt x="537" y="689"/>
                    </a:lnTo>
                    <a:lnTo>
                      <a:pt x="584" y="651"/>
                    </a:lnTo>
                    <a:lnTo>
                      <a:pt x="660" y="632"/>
                    </a:lnTo>
                    <a:lnTo>
                      <a:pt x="632" y="585"/>
                    </a:lnTo>
                    <a:lnTo>
                      <a:pt x="623" y="557"/>
                    </a:lnTo>
                    <a:lnTo>
                      <a:pt x="623" y="538"/>
                    </a:lnTo>
                    <a:lnTo>
                      <a:pt x="632" y="528"/>
                    </a:lnTo>
                    <a:lnTo>
                      <a:pt x="660" y="519"/>
                    </a:lnTo>
                    <a:lnTo>
                      <a:pt x="697" y="519"/>
                    </a:lnTo>
                    <a:lnTo>
                      <a:pt x="717" y="519"/>
                    </a:lnTo>
                    <a:lnTo>
                      <a:pt x="745" y="538"/>
                    </a:lnTo>
                    <a:lnTo>
                      <a:pt x="745" y="510"/>
                    </a:lnTo>
                    <a:lnTo>
                      <a:pt x="736" y="481"/>
                    </a:lnTo>
                    <a:lnTo>
                      <a:pt x="736" y="453"/>
                    </a:lnTo>
                    <a:lnTo>
                      <a:pt x="745" y="415"/>
                    </a:lnTo>
                    <a:lnTo>
                      <a:pt x="764" y="397"/>
                    </a:lnTo>
                    <a:lnTo>
                      <a:pt x="783" y="387"/>
                    </a:lnTo>
                    <a:lnTo>
                      <a:pt x="811" y="387"/>
                    </a:lnTo>
                    <a:lnTo>
                      <a:pt x="840" y="397"/>
                    </a:lnTo>
                    <a:lnTo>
                      <a:pt x="868" y="425"/>
                    </a:lnTo>
                    <a:lnTo>
                      <a:pt x="877" y="434"/>
                    </a:lnTo>
                    <a:lnTo>
                      <a:pt x="895" y="434"/>
                    </a:lnTo>
                    <a:lnTo>
                      <a:pt x="915" y="406"/>
                    </a:lnTo>
                    <a:lnTo>
                      <a:pt x="943" y="368"/>
                    </a:lnTo>
                    <a:lnTo>
                      <a:pt x="981" y="350"/>
                    </a:lnTo>
                    <a:lnTo>
                      <a:pt x="1009" y="330"/>
                    </a:lnTo>
                    <a:lnTo>
                      <a:pt x="1047" y="350"/>
                    </a:lnTo>
                    <a:lnTo>
                      <a:pt x="1112" y="264"/>
                    </a:lnTo>
                    <a:lnTo>
                      <a:pt x="1188" y="189"/>
                    </a:lnTo>
                    <a:lnTo>
                      <a:pt x="1282" y="133"/>
                    </a:lnTo>
                    <a:lnTo>
                      <a:pt x="1330" y="104"/>
                    </a:lnTo>
                    <a:lnTo>
                      <a:pt x="1386" y="86"/>
                    </a:lnTo>
                    <a:lnTo>
                      <a:pt x="1405" y="57"/>
                    </a:lnTo>
                    <a:lnTo>
                      <a:pt x="1424" y="39"/>
                    </a:lnTo>
                    <a:lnTo>
                      <a:pt x="1462" y="19"/>
                    </a:lnTo>
                    <a:lnTo>
                      <a:pt x="1490" y="0"/>
                    </a:lnTo>
                    <a:lnTo>
                      <a:pt x="1490" y="19"/>
                    </a:lnTo>
                    <a:lnTo>
                      <a:pt x="1471" y="19"/>
                    </a:lnTo>
                    <a:lnTo>
                      <a:pt x="1462" y="29"/>
                    </a:lnTo>
                    <a:lnTo>
                      <a:pt x="1443" y="39"/>
                    </a:lnTo>
                    <a:lnTo>
                      <a:pt x="1424" y="66"/>
                    </a:lnTo>
                    <a:lnTo>
                      <a:pt x="1433" y="66"/>
                    </a:lnTo>
                    <a:lnTo>
                      <a:pt x="1443" y="66"/>
                    </a:lnTo>
                    <a:lnTo>
                      <a:pt x="1480" y="57"/>
                    </a:lnTo>
                    <a:lnTo>
                      <a:pt x="1519" y="47"/>
                    </a:lnTo>
                    <a:lnTo>
                      <a:pt x="1594" y="39"/>
                    </a:lnTo>
                    <a:lnTo>
                      <a:pt x="1792" y="29"/>
                    </a:lnTo>
                    <a:lnTo>
                      <a:pt x="1886" y="29"/>
                    </a:lnTo>
                    <a:lnTo>
                      <a:pt x="1981" y="47"/>
                    </a:lnTo>
                    <a:lnTo>
                      <a:pt x="2028" y="19"/>
                    </a:lnTo>
                    <a:lnTo>
                      <a:pt x="2085" y="0"/>
                    </a:lnTo>
                    <a:lnTo>
                      <a:pt x="2085" y="19"/>
                    </a:lnTo>
                    <a:lnTo>
                      <a:pt x="2056" y="19"/>
                    </a:lnTo>
                    <a:lnTo>
                      <a:pt x="2038" y="29"/>
                    </a:lnTo>
                    <a:lnTo>
                      <a:pt x="2009" y="57"/>
                    </a:lnTo>
                    <a:lnTo>
                      <a:pt x="2046" y="76"/>
                    </a:lnTo>
                    <a:lnTo>
                      <a:pt x="2085" y="86"/>
                    </a:lnTo>
                    <a:lnTo>
                      <a:pt x="2122" y="104"/>
                    </a:lnTo>
                    <a:lnTo>
                      <a:pt x="2159" y="133"/>
                    </a:lnTo>
                    <a:lnTo>
                      <a:pt x="2188" y="160"/>
                    </a:lnTo>
                    <a:lnTo>
                      <a:pt x="2226" y="189"/>
                    </a:lnTo>
                    <a:lnTo>
                      <a:pt x="2245" y="180"/>
                    </a:lnTo>
                    <a:lnTo>
                      <a:pt x="2263" y="170"/>
                    </a:lnTo>
                    <a:lnTo>
                      <a:pt x="2301" y="180"/>
                    </a:lnTo>
                    <a:lnTo>
                      <a:pt x="2320" y="217"/>
                    </a:lnTo>
                    <a:lnTo>
                      <a:pt x="2339" y="255"/>
                    </a:lnTo>
                    <a:lnTo>
                      <a:pt x="2339" y="293"/>
                    </a:lnTo>
                    <a:lnTo>
                      <a:pt x="2330" y="330"/>
                    </a:lnTo>
                    <a:lnTo>
                      <a:pt x="2310" y="350"/>
                    </a:lnTo>
                    <a:lnTo>
                      <a:pt x="2301" y="368"/>
                    </a:lnTo>
                    <a:lnTo>
                      <a:pt x="2292" y="415"/>
                    </a:lnTo>
                    <a:lnTo>
                      <a:pt x="2282" y="462"/>
                    </a:lnTo>
                    <a:lnTo>
                      <a:pt x="2273" y="510"/>
                    </a:lnTo>
                    <a:lnTo>
                      <a:pt x="2310" y="679"/>
                    </a:lnTo>
                    <a:lnTo>
                      <a:pt x="2310" y="689"/>
                    </a:lnTo>
                    <a:lnTo>
                      <a:pt x="2301" y="708"/>
                    </a:lnTo>
                    <a:lnTo>
                      <a:pt x="2282" y="726"/>
                    </a:lnTo>
                    <a:lnTo>
                      <a:pt x="2254" y="736"/>
                    </a:lnTo>
                    <a:lnTo>
                      <a:pt x="2226" y="755"/>
                    </a:lnTo>
                    <a:lnTo>
                      <a:pt x="2179" y="792"/>
                    </a:lnTo>
                    <a:lnTo>
                      <a:pt x="2179" y="830"/>
                    </a:lnTo>
                    <a:lnTo>
                      <a:pt x="2188" y="868"/>
                    </a:lnTo>
                    <a:lnTo>
                      <a:pt x="2197" y="906"/>
                    </a:lnTo>
                    <a:lnTo>
                      <a:pt x="2216" y="943"/>
                    </a:lnTo>
                    <a:lnTo>
                      <a:pt x="2235" y="1037"/>
                    </a:lnTo>
                    <a:lnTo>
                      <a:pt x="2245" y="1141"/>
                    </a:lnTo>
                    <a:lnTo>
                      <a:pt x="2263" y="1330"/>
                    </a:lnTo>
                    <a:lnTo>
                      <a:pt x="2245" y="1348"/>
                    </a:lnTo>
                    <a:lnTo>
                      <a:pt x="2235" y="1368"/>
                    </a:lnTo>
                    <a:lnTo>
                      <a:pt x="2197" y="1387"/>
                    </a:lnTo>
                    <a:lnTo>
                      <a:pt x="2150" y="1405"/>
                    </a:lnTo>
                    <a:lnTo>
                      <a:pt x="2093" y="1415"/>
                    </a:lnTo>
                    <a:lnTo>
                      <a:pt x="1952" y="1434"/>
                    </a:lnTo>
                    <a:lnTo>
                      <a:pt x="1886" y="1434"/>
                    </a:lnTo>
                    <a:lnTo>
                      <a:pt x="1811" y="1424"/>
                    </a:lnTo>
                    <a:lnTo>
                      <a:pt x="1792" y="1518"/>
                    </a:lnTo>
                    <a:lnTo>
                      <a:pt x="1782" y="1565"/>
                    </a:lnTo>
                    <a:lnTo>
                      <a:pt x="1764" y="1604"/>
                    </a:lnTo>
                    <a:lnTo>
                      <a:pt x="1735" y="1698"/>
                    </a:lnTo>
                    <a:lnTo>
                      <a:pt x="1717" y="1745"/>
                    </a:lnTo>
                    <a:lnTo>
                      <a:pt x="1688" y="1792"/>
                    </a:lnTo>
                    <a:lnTo>
                      <a:pt x="1660" y="1830"/>
                    </a:lnTo>
                    <a:lnTo>
                      <a:pt x="1623" y="1858"/>
                    </a:lnTo>
                    <a:lnTo>
                      <a:pt x="1584" y="1886"/>
                    </a:lnTo>
                    <a:lnTo>
                      <a:pt x="1537" y="1896"/>
                    </a:lnTo>
                    <a:lnTo>
                      <a:pt x="1509" y="1906"/>
                    </a:lnTo>
                    <a:lnTo>
                      <a:pt x="1480" y="1906"/>
                    </a:lnTo>
                    <a:lnTo>
                      <a:pt x="1443" y="1906"/>
                    </a:lnTo>
                    <a:lnTo>
                      <a:pt x="1424" y="1915"/>
                    </a:lnTo>
                    <a:lnTo>
                      <a:pt x="1339" y="1886"/>
                    </a:lnTo>
                    <a:lnTo>
                      <a:pt x="1273" y="1849"/>
                    </a:lnTo>
                    <a:lnTo>
                      <a:pt x="1198" y="1802"/>
                    </a:lnTo>
                    <a:lnTo>
                      <a:pt x="1141" y="1745"/>
                    </a:lnTo>
                    <a:lnTo>
                      <a:pt x="406" y="2131"/>
                    </a:lnTo>
                    <a:lnTo>
                      <a:pt x="358" y="2160"/>
                    </a:lnTo>
                    <a:lnTo>
                      <a:pt x="349" y="2113"/>
                    </a:lnTo>
                    <a:lnTo>
                      <a:pt x="339" y="2084"/>
                    </a:lnTo>
                    <a:lnTo>
                      <a:pt x="349" y="2056"/>
                    </a:lnTo>
                    <a:lnTo>
                      <a:pt x="302" y="2056"/>
                    </a:lnTo>
                    <a:lnTo>
                      <a:pt x="255" y="2056"/>
                    </a:lnTo>
                    <a:lnTo>
                      <a:pt x="208" y="2056"/>
                    </a:lnTo>
                    <a:lnTo>
                      <a:pt x="188" y="2047"/>
                    </a:lnTo>
                    <a:lnTo>
                      <a:pt x="161" y="2037"/>
                    </a:lnTo>
                    <a:lnTo>
                      <a:pt x="94" y="1820"/>
                    </a:lnTo>
                    <a:lnTo>
                      <a:pt x="57" y="1708"/>
                    </a:lnTo>
                    <a:lnTo>
                      <a:pt x="38" y="1594"/>
                    </a:lnTo>
                    <a:lnTo>
                      <a:pt x="18" y="1471"/>
                    </a:lnTo>
                    <a:lnTo>
                      <a:pt x="9" y="1358"/>
                    </a:lnTo>
                    <a:lnTo>
                      <a:pt x="0" y="1236"/>
                    </a:lnTo>
                    <a:lnTo>
                      <a:pt x="0" y="1113"/>
                    </a:lnTo>
                    <a:lnTo>
                      <a:pt x="9" y="1076"/>
                    </a:lnTo>
                    <a:lnTo>
                      <a:pt x="38" y="1057"/>
                    </a:lnTo>
                    <a:lnTo>
                      <a:pt x="94" y="10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807" name="Freeform 67"/>
              <p:cNvSpPr>
                <a:spLocks/>
              </p:cNvSpPr>
              <p:nvPr/>
            </p:nvSpPr>
            <p:spPr bwMode="auto">
              <a:xfrm>
                <a:off x="4676" y="578"/>
                <a:ext cx="68" cy="249"/>
              </a:xfrm>
              <a:custGeom>
                <a:avLst/>
                <a:gdLst>
                  <a:gd name="T0" fmla="*/ 0 w 274"/>
                  <a:gd name="T1" fmla="*/ 0 h 998"/>
                  <a:gd name="T2" fmla="*/ 0 w 274"/>
                  <a:gd name="T3" fmla="*/ 0 h 998"/>
                  <a:gd name="T4" fmla="*/ 0 w 274"/>
                  <a:gd name="T5" fmla="*/ 0 h 998"/>
                  <a:gd name="T6" fmla="*/ 0 w 274"/>
                  <a:gd name="T7" fmla="*/ 0 h 998"/>
                  <a:gd name="T8" fmla="*/ 0 w 274"/>
                  <a:gd name="T9" fmla="*/ 0 h 998"/>
                  <a:gd name="T10" fmla="*/ 0 w 274"/>
                  <a:gd name="T11" fmla="*/ 0 h 998"/>
                  <a:gd name="T12" fmla="*/ 0 w 274"/>
                  <a:gd name="T13" fmla="*/ 0 h 998"/>
                  <a:gd name="T14" fmla="*/ 0 w 274"/>
                  <a:gd name="T15" fmla="*/ 0 h 998"/>
                  <a:gd name="T16" fmla="*/ 0 w 274"/>
                  <a:gd name="T17" fmla="*/ 0 h 998"/>
                  <a:gd name="T18" fmla="*/ 0 w 274"/>
                  <a:gd name="T19" fmla="*/ 0 h 998"/>
                  <a:gd name="T20" fmla="*/ 0 w 274"/>
                  <a:gd name="T21" fmla="*/ 0 h 998"/>
                  <a:gd name="T22" fmla="*/ 0 w 274"/>
                  <a:gd name="T23" fmla="*/ 0 h 998"/>
                  <a:gd name="T24" fmla="*/ 0 w 274"/>
                  <a:gd name="T25" fmla="*/ 0 h 998"/>
                  <a:gd name="T26" fmla="*/ 0 w 274"/>
                  <a:gd name="T27" fmla="*/ 0 h 998"/>
                  <a:gd name="T28" fmla="*/ 0 w 274"/>
                  <a:gd name="T29" fmla="*/ 0 h 998"/>
                  <a:gd name="T30" fmla="*/ 0 w 274"/>
                  <a:gd name="T31" fmla="*/ 0 h 998"/>
                  <a:gd name="T32" fmla="*/ 0 w 274"/>
                  <a:gd name="T33" fmla="*/ 0 h 998"/>
                  <a:gd name="T34" fmla="*/ 0 w 274"/>
                  <a:gd name="T35" fmla="*/ 0 h 998"/>
                  <a:gd name="T36" fmla="*/ 0 w 274"/>
                  <a:gd name="T37" fmla="*/ 0 h 998"/>
                  <a:gd name="T38" fmla="*/ 0 w 274"/>
                  <a:gd name="T39" fmla="*/ 0 h 998"/>
                  <a:gd name="T40" fmla="*/ 0 w 274"/>
                  <a:gd name="T41" fmla="*/ 0 h 998"/>
                  <a:gd name="T42" fmla="*/ 0 w 274"/>
                  <a:gd name="T43" fmla="*/ 0 h 99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74"/>
                  <a:gd name="T67" fmla="*/ 0 h 998"/>
                  <a:gd name="T68" fmla="*/ 274 w 274"/>
                  <a:gd name="T69" fmla="*/ 998 h 998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74" h="998">
                    <a:moveTo>
                      <a:pt x="84" y="18"/>
                    </a:moveTo>
                    <a:lnTo>
                      <a:pt x="180" y="8"/>
                    </a:lnTo>
                    <a:lnTo>
                      <a:pt x="274" y="0"/>
                    </a:lnTo>
                    <a:lnTo>
                      <a:pt x="255" y="207"/>
                    </a:lnTo>
                    <a:lnTo>
                      <a:pt x="255" y="423"/>
                    </a:lnTo>
                    <a:lnTo>
                      <a:pt x="264" y="951"/>
                    </a:lnTo>
                    <a:lnTo>
                      <a:pt x="274" y="980"/>
                    </a:lnTo>
                    <a:lnTo>
                      <a:pt x="274" y="998"/>
                    </a:lnTo>
                    <a:lnTo>
                      <a:pt x="217" y="998"/>
                    </a:lnTo>
                    <a:lnTo>
                      <a:pt x="151" y="990"/>
                    </a:lnTo>
                    <a:lnTo>
                      <a:pt x="113" y="877"/>
                    </a:lnTo>
                    <a:lnTo>
                      <a:pt x="84" y="763"/>
                    </a:lnTo>
                    <a:lnTo>
                      <a:pt x="57" y="650"/>
                    </a:lnTo>
                    <a:lnTo>
                      <a:pt x="29" y="536"/>
                    </a:lnTo>
                    <a:lnTo>
                      <a:pt x="10" y="348"/>
                    </a:lnTo>
                    <a:lnTo>
                      <a:pt x="0" y="169"/>
                    </a:lnTo>
                    <a:lnTo>
                      <a:pt x="0" y="122"/>
                    </a:lnTo>
                    <a:lnTo>
                      <a:pt x="10" y="65"/>
                    </a:lnTo>
                    <a:lnTo>
                      <a:pt x="19" y="47"/>
                    </a:lnTo>
                    <a:lnTo>
                      <a:pt x="37" y="28"/>
                    </a:lnTo>
                    <a:lnTo>
                      <a:pt x="57" y="18"/>
                    </a:lnTo>
                    <a:lnTo>
                      <a:pt x="84" y="18"/>
                    </a:lnTo>
                    <a:close/>
                  </a:path>
                </a:pathLst>
              </a:custGeom>
              <a:solidFill>
                <a:srgbClr val="C56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808" name="Freeform 68"/>
              <p:cNvSpPr>
                <a:spLocks/>
              </p:cNvSpPr>
              <p:nvPr/>
            </p:nvSpPr>
            <p:spPr bwMode="auto">
              <a:xfrm>
                <a:off x="4746" y="573"/>
                <a:ext cx="120" cy="257"/>
              </a:xfrm>
              <a:custGeom>
                <a:avLst/>
                <a:gdLst>
                  <a:gd name="T0" fmla="*/ 0 w 481"/>
                  <a:gd name="T1" fmla="*/ 0 h 1028"/>
                  <a:gd name="T2" fmla="*/ 0 w 481"/>
                  <a:gd name="T3" fmla="*/ 0 h 1028"/>
                  <a:gd name="T4" fmla="*/ 0 w 481"/>
                  <a:gd name="T5" fmla="*/ 0 h 1028"/>
                  <a:gd name="T6" fmla="*/ 0 w 481"/>
                  <a:gd name="T7" fmla="*/ 0 h 1028"/>
                  <a:gd name="T8" fmla="*/ 0 w 481"/>
                  <a:gd name="T9" fmla="*/ 0 h 1028"/>
                  <a:gd name="T10" fmla="*/ 0 w 481"/>
                  <a:gd name="T11" fmla="*/ 0 h 1028"/>
                  <a:gd name="T12" fmla="*/ 0 w 481"/>
                  <a:gd name="T13" fmla="*/ 0 h 1028"/>
                  <a:gd name="T14" fmla="*/ 0 w 481"/>
                  <a:gd name="T15" fmla="*/ 0 h 1028"/>
                  <a:gd name="T16" fmla="*/ 0 w 481"/>
                  <a:gd name="T17" fmla="*/ 0 h 1028"/>
                  <a:gd name="T18" fmla="*/ 0 w 481"/>
                  <a:gd name="T19" fmla="*/ 0 h 1028"/>
                  <a:gd name="T20" fmla="*/ 0 w 481"/>
                  <a:gd name="T21" fmla="*/ 0 h 1028"/>
                  <a:gd name="T22" fmla="*/ 0 w 481"/>
                  <a:gd name="T23" fmla="*/ 0 h 1028"/>
                  <a:gd name="T24" fmla="*/ 0 w 481"/>
                  <a:gd name="T25" fmla="*/ 0 h 1028"/>
                  <a:gd name="T26" fmla="*/ 0 w 481"/>
                  <a:gd name="T27" fmla="*/ 0 h 1028"/>
                  <a:gd name="T28" fmla="*/ 0 w 481"/>
                  <a:gd name="T29" fmla="*/ 0 h 1028"/>
                  <a:gd name="T30" fmla="*/ 0 w 481"/>
                  <a:gd name="T31" fmla="*/ 0 h 1028"/>
                  <a:gd name="T32" fmla="*/ 0 w 481"/>
                  <a:gd name="T33" fmla="*/ 0 h 1028"/>
                  <a:gd name="T34" fmla="*/ 0 w 481"/>
                  <a:gd name="T35" fmla="*/ 0 h 1028"/>
                  <a:gd name="T36" fmla="*/ 0 w 481"/>
                  <a:gd name="T37" fmla="*/ 0 h 102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81"/>
                  <a:gd name="T58" fmla="*/ 0 h 1028"/>
                  <a:gd name="T59" fmla="*/ 481 w 481"/>
                  <a:gd name="T60" fmla="*/ 1028 h 102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81" h="1028">
                    <a:moveTo>
                      <a:pt x="10" y="28"/>
                    </a:moveTo>
                    <a:lnTo>
                      <a:pt x="95" y="10"/>
                    </a:lnTo>
                    <a:lnTo>
                      <a:pt x="189" y="0"/>
                    </a:lnTo>
                    <a:lnTo>
                      <a:pt x="330" y="0"/>
                    </a:lnTo>
                    <a:lnTo>
                      <a:pt x="481" y="0"/>
                    </a:lnTo>
                    <a:lnTo>
                      <a:pt x="368" y="142"/>
                    </a:lnTo>
                    <a:lnTo>
                      <a:pt x="265" y="292"/>
                    </a:lnTo>
                    <a:lnTo>
                      <a:pt x="179" y="453"/>
                    </a:lnTo>
                    <a:lnTo>
                      <a:pt x="104" y="613"/>
                    </a:lnTo>
                    <a:lnTo>
                      <a:pt x="95" y="623"/>
                    </a:lnTo>
                    <a:lnTo>
                      <a:pt x="47" y="821"/>
                    </a:lnTo>
                    <a:lnTo>
                      <a:pt x="28" y="924"/>
                    </a:lnTo>
                    <a:lnTo>
                      <a:pt x="28" y="1028"/>
                    </a:lnTo>
                    <a:lnTo>
                      <a:pt x="19" y="1028"/>
                    </a:lnTo>
                    <a:lnTo>
                      <a:pt x="10" y="991"/>
                    </a:lnTo>
                    <a:lnTo>
                      <a:pt x="0" y="830"/>
                    </a:lnTo>
                    <a:lnTo>
                      <a:pt x="0" y="435"/>
                    </a:lnTo>
                    <a:lnTo>
                      <a:pt x="0" y="132"/>
                    </a:lnTo>
                    <a:lnTo>
                      <a:pt x="10" y="28"/>
                    </a:lnTo>
                    <a:close/>
                  </a:path>
                </a:pathLst>
              </a:custGeom>
              <a:solidFill>
                <a:srgbClr val="7C4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809" name="Freeform 69"/>
              <p:cNvSpPr>
                <a:spLocks/>
              </p:cNvSpPr>
              <p:nvPr/>
            </p:nvSpPr>
            <p:spPr bwMode="auto">
              <a:xfrm>
                <a:off x="4761" y="549"/>
                <a:ext cx="353" cy="300"/>
              </a:xfrm>
              <a:custGeom>
                <a:avLst/>
                <a:gdLst>
                  <a:gd name="T0" fmla="*/ 0 w 1414"/>
                  <a:gd name="T1" fmla="*/ 0 h 1198"/>
                  <a:gd name="T2" fmla="*/ 0 w 1414"/>
                  <a:gd name="T3" fmla="*/ 0 h 1198"/>
                  <a:gd name="T4" fmla="*/ 0 w 1414"/>
                  <a:gd name="T5" fmla="*/ 0 h 1198"/>
                  <a:gd name="T6" fmla="*/ 0 w 1414"/>
                  <a:gd name="T7" fmla="*/ 0 h 1198"/>
                  <a:gd name="T8" fmla="*/ 0 w 1414"/>
                  <a:gd name="T9" fmla="*/ 0 h 1198"/>
                  <a:gd name="T10" fmla="*/ 0 w 1414"/>
                  <a:gd name="T11" fmla="*/ 0 h 1198"/>
                  <a:gd name="T12" fmla="*/ 0 w 1414"/>
                  <a:gd name="T13" fmla="*/ 0 h 1198"/>
                  <a:gd name="T14" fmla="*/ 0 w 1414"/>
                  <a:gd name="T15" fmla="*/ 0 h 1198"/>
                  <a:gd name="T16" fmla="*/ 0 w 1414"/>
                  <a:gd name="T17" fmla="*/ 0 h 1198"/>
                  <a:gd name="T18" fmla="*/ 0 w 1414"/>
                  <a:gd name="T19" fmla="*/ 0 h 1198"/>
                  <a:gd name="T20" fmla="*/ 0 w 1414"/>
                  <a:gd name="T21" fmla="*/ 0 h 1198"/>
                  <a:gd name="T22" fmla="*/ 0 w 1414"/>
                  <a:gd name="T23" fmla="*/ 0 h 1198"/>
                  <a:gd name="T24" fmla="*/ 0 w 1414"/>
                  <a:gd name="T25" fmla="*/ 0 h 1198"/>
                  <a:gd name="T26" fmla="*/ 0 w 1414"/>
                  <a:gd name="T27" fmla="*/ 0 h 1198"/>
                  <a:gd name="T28" fmla="*/ 0 w 1414"/>
                  <a:gd name="T29" fmla="*/ 0 h 1198"/>
                  <a:gd name="T30" fmla="*/ 0 w 1414"/>
                  <a:gd name="T31" fmla="*/ 0 h 1198"/>
                  <a:gd name="T32" fmla="*/ 0 w 1414"/>
                  <a:gd name="T33" fmla="*/ 0 h 1198"/>
                  <a:gd name="T34" fmla="*/ 0 w 1414"/>
                  <a:gd name="T35" fmla="*/ 0 h 1198"/>
                  <a:gd name="T36" fmla="*/ 0 w 1414"/>
                  <a:gd name="T37" fmla="*/ 0 h 1198"/>
                  <a:gd name="T38" fmla="*/ 0 w 1414"/>
                  <a:gd name="T39" fmla="*/ 0 h 1198"/>
                  <a:gd name="T40" fmla="*/ 0 w 1414"/>
                  <a:gd name="T41" fmla="*/ 0 h 1198"/>
                  <a:gd name="T42" fmla="*/ 0 w 1414"/>
                  <a:gd name="T43" fmla="*/ 0 h 1198"/>
                  <a:gd name="T44" fmla="*/ 0 w 1414"/>
                  <a:gd name="T45" fmla="*/ 0 h 1198"/>
                  <a:gd name="T46" fmla="*/ 0 w 1414"/>
                  <a:gd name="T47" fmla="*/ 0 h 1198"/>
                  <a:gd name="T48" fmla="*/ 0 w 1414"/>
                  <a:gd name="T49" fmla="*/ 0 h 1198"/>
                  <a:gd name="T50" fmla="*/ 0 w 1414"/>
                  <a:gd name="T51" fmla="*/ 0 h 1198"/>
                  <a:gd name="T52" fmla="*/ 0 w 1414"/>
                  <a:gd name="T53" fmla="*/ 0 h 1198"/>
                  <a:gd name="T54" fmla="*/ 0 w 1414"/>
                  <a:gd name="T55" fmla="*/ 0 h 1198"/>
                  <a:gd name="T56" fmla="*/ 0 w 1414"/>
                  <a:gd name="T57" fmla="*/ 0 h 1198"/>
                  <a:gd name="T58" fmla="*/ 0 w 1414"/>
                  <a:gd name="T59" fmla="*/ 0 h 1198"/>
                  <a:gd name="T60" fmla="*/ 0 w 1414"/>
                  <a:gd name="T61" fmla="*/ 0 h 1198"/>
                  <a:gd name="T62" fmla="*/ 0 w 1414"/>
                  <a:gd name="T63" fmla="*/ 0 h 1198"/>
                  <a:gd name="T64" fmla="*/ 0 w 1414"/>
                  <a:gd name="T65" fmla="*/ 0 h 1198"/>
                  <a:gd name="T66" fmla="*/ 0 w 1414"/>
                  <a:gd name="T67" fmla="*/ 0 h 1198"/>
                  <a:gd name="T68" fmla="*/ 0 w 1414"/>
                  <a:gd name="T69" fmla="*/ 0 h 1198"/>
                  <a:gd name="T70" fmla="*/ 0 w 1414"/>
                  <a:gd name="T71" fmla="*/ 0 h 1198"/>
                  <a:gd name="T72" fmla="*/ 0 w 1414"/>
                  <a:gd name="T73" fmla="*/ 0 h 1198"/>
                  <a:gd name="T74" fmla="*/ 0 w 1414"/>
                  <a:gd name="T75" fmla="*/ 0 h 1198"/>
                  <a:gd name="T76" fmla="*/ 0 w 1414"/>
                  <a:gd name="T77" fmla="*/ 0 h 1198"/>
                  <a:gd name="T78" fmla="*/ 0 w 1414"/>
                  <a:gd name="T79" fmla="*/ 0 h 1198"/>
                  <a:gd name="T80" fmla="*/ 0 w 1414"/>
                  <a:gd name="T81" fmla="*/ 0 h 1198"/>
                  <a:gd name="T82" fmla="*/ 0 w 1414"/>
                  <a:gd name="T83" fmla="*/ 0 h 1198"/>
                  <a:gd name="T84" fmla="*/ 0 w 1414"/>
                  <a:gd name="T85" fmla="*/ 0 h 1198"/>
                  <a:gd name="T86" fmla="*/ 0 w 1414"/>
                  <a:gd name="T87" fmla="*/ 0 h 1198"/>
                  <a:gd name="T88" fmla="*/ 0 w 1414"/>
                  <a:gd name="T89" fmla="*/ 0 h 1198"/>
                  <a:gd name="T90" fmla="*/ 0 w 1414"/>
                  <a:gd name="T91" fmla="*/ 0 h 1198"/>
                  <a:gd name="T92" fmla="*/ 0 w 1414"/>
                  <a:gd name="T93" fmla="*/ 0 h 1198"/>
                  <a:gd name="T94" fmla="*/ 0 w 1414"/>
                  <a:gd name="T95" fmla="*/ 0 h 1198"/>
                  <a:gd name="T96" fmla="*/ 0 w 1414"/>
                  <a:gd name="T97" fmla="*/ 0 h 1198"/>
                  <a:gd name="T98" fmla="*/ 0 w 1414"/>
                  <a:gd name="T99" fmla="*/ 0 h 1198"/>
                  <a:gd name="T100" fmla="*/ 0 w 1414"/>
                  <a:gd name="T101" fmla="*/ 0 h 1198"/>
                  <a:gd name="T102" fmla="*/ 0 w 1414"/>
                  <a:gd name="T103" fmla="*/ 0 h 1198"/>
                  <a:gd name="T104" fmla="*/ 0 w 1414"/>
                  <a:gd name="T105" fmla="*/ 0 h 1198"/>
                  <a:gd name="T106" fmla="*/ 0 w 1414"/>
                  <a:gd name="T107" fmla="*/ 0 h 1198"/>
                  <a:gd name="T108" fmla="*/ 0 w 1414"/>
                  <a:gd name="T109" fmla="*/ 0 h 1198"/>
                  <a:gd name="T110" fmla="*/ 0 w 1414"/>
                  <a:gd name="T111" fmla="*/ 0 h 1198"/>
                  <a:gd name="T112" fmla="*/ 0 w 1414"/>
                  <a:gd name="T113" fmla="*/ 0 h 1198"/>
                  <a:gd name="T114" fmla="*/ 0 w 1414"/>
                  <a:gd name="T115" fmla="*/ 0 h 1198"/>
                  <a:gd name="T116" fmla="*/ 0 w 1414"/>
                  <a:gd name="T117" fmla="*/ 0 h 1198"/>
                  <a:gd name="T118" fmla="*/ 0 w 1414"/>
                  <a:gd name="T119" fmla="*/ 0 h 1198"/>
                  <a:gd name="T120" fmla="*/ 0 w 1414"/>
                  <a:gd name="T121" fmla="*/ 0 h 1198"/>
                  <a:gd name="T122" fmla="*/ 0 w 1414"/>
                  <a:gd name="T123" fmla="*/ 0 h 119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414"/>
                  <a:gd name="T187" fmla="*/ 0 h 1198"/>
                  <a:gd name="T188" fmla="*/ 1414 w 1414"/>
                  <a:gd name="T189" fmla="*/ 1198 h 119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414" h="1198">
                    <a:moveTo>
                      <a:pt x="94" y="689"/>
                    </a:moveTo>
                    <a:lnTo>
                      <a:pt x="132" y="585"/>
                    </a:lnTo>
                    <a:lnTo>
                      <a:pt x="179" y="490"/>
                    </a:lnTo>
                    <a:lnTo>
                      <a:pt x="235" y="386"/>
                    </a:lnTo>
                    <a:lnTo>
                      <a:pt x="292" y="302"/>
                    </a:lnTo>
                    <a:lnTo>
                      <a:pt x="358" y="208"/>
                    </a:lnTo>
                    <a:lnTo>
                      <a:pt x="433" y="132"/>
                    </a:lnTo>
                    <a:lnTo>
                      <a:pt x="519" y="57"/>
                    </a:lnTo>
                    <a:lnTo>
                      <a:pt x="603" y="0"/>
                    </a:lnTo>
                    <a:lnTo>
                      <a:pt x="613" y="0"/>
                    </a:lnTo>
                    <a:lnTo>
                      <a:pt x="623" y="0"/>
                    </a:lnTo>
                    <a:lnTo>
                      <a:pt x="641" y="28"/>
                    </a:lnTo>
                    <a:lnTo>
                      <a:pt x="594" y="75"/>
                    </a:lnTo>
                    <a:lnTo>
                      <a:pt x="584" y="104"/>
                    </a:lnTo>
                    <a:lnTo>
                      <a:pt x="584" y="142"/>
                    </a:lnTo>
                    <a:lnTo>
                      <a:pt x="623" y="151"/>
                    </a:lnTo>
                    <a:lnTo>
                      <a:pt x="660" y="169"/>
                    </a:lnTo>
                    <a:lnTo>
                      <a:pt x="679" y="169"/>
                    </a:lnTo>
                    <a:lnTo>
                      <a:pt x="697" y="179"/>
                    </a:lnTo>
                    <a:lnTo>
                      <a:pt x="717" y="198"/>
                    </a:lnTo>
                    <a:lnTo>
                      <a:pt x="744" y="198"/>
                    </a:lnTo>
                    <a:lnTo>
                      <a:pt x="717" y="226"/>
                    </a:lnTo>
                    <a:lnTo>
                      <a:pt x="697" y="245"/>
                    </a:lnTo>
                    <a:lnTo>
                      <a:pt x="688" y="273"/>
                    </a:lnTo>
                    <a:lnTo>
                      <a:pt x="697" y="292"/>
                    </a:lnTo>
                    <a:lnTo>
                      <a:pt x="707" y="312"/>
                    </a:lnTo>
                    <a:lnTo>
                      <a:pt x="744" y="349"/>
                    </a:lnTo>
                    <a:lnTo>
                      <a:pt x="764" y="359"/>
                    </a:lnTo>
                    <a:lnTo>
                      <a:pt x="773" y="368"/>
                    </a:lnTo>
                    <a:lnTo>
                      <a:pt x="792" y="359"/>
                    </a:lnTo>
                    <a:lnTo>
                      <a:pt x="801" y="349"/>
                    </a:lnTo>
                    <a:lnTo>
                      <a:pt x="801" y="339"/>
                    </a:lnTo>
                    <a:lnTo>
                      <a:pt x="830" y="321"/>
                    </a:lnTo>
                    <a:lnTo>
                      <a:pt x="858" y="312"/>
                    </a:lnTo>
                    <a:lnTo>
                      <a:pt x="895" y="302"/>
                    </a:lnTo>
                    <a:lnTo>
                      <a:pt x="934" y="312"/>
                    </a:lnTo>
                    <a:lnTo>
                      <a:pt x="952" y="339"/>
                    </a:lnTo>
                    <a:lnTo>
                      <a:pt x="971" y="377"/>
                    </a:lnTo>
                    <a:lnTo>
                      <a:pt x="943" y="396"/>
                    </a:lnTo>
                    <a:lnTo>
                      <a:pt x="934" y="415"/>
                    </a:lnTo>
                    <a:lnTo>
                      <a:pt x="934" y="425"/>
                    </a:lnTo>
                    <a:lnTo>
                      <a:pt x="934" y="462"/>
                    </a:lnTo>
                    <a:lnTo>
                      <a:pt x="934" y="490"/>
                    </a:lnTo>
                    <a:lnTo>
                      <a:pt x="943" y="529"/>
                    </a:lnTo>
                    <a:lnTo>
                      <a:pt x="934" y="566"/>
                    </a:lnTo>
                    <a:lnTo>
                      <a:pt x="952" y="576"/>
                    </a:lnTo>
                    <a:lnTo>
                      <a:pt x="952" y="594"/>
                    </a:lnTo>
                    <a:lnTo>
                      <a:pt x="952" y="613"/>
                    </a:lnTo>
                    <a:lnTo>
                      <a:pt x="943" y="623"/>
                    </a:lnTo>
                    <a:lnTo>
                      <a:pt x="914" y="660"/>
                    </a:lnTo>
                    <a:lnTo>
                      <a:pt x="914" y="670"/>
                    </a:lnTo>
                    <a:lnTo>
                      <a:pt x="914" y="689"/>
                    </a:lnTo>
                    <a:lnTo>
                      <a:pt x="934" y="679"/>
                    </a:lnTo>
                    <a:lnTo>
                      <a:pt x="943" y="670"/>
                    </a:lnTo>
                    <a:lnTo>
                      <a:pt x="962" y="641"/>
                    </a:lnTo>
                    <a:lnTo>
                      <a:pt x="962" y="689"/>
                    </a:lnTo>
                    <a:lnTo>
                      <a:pt x="981" y="707"/>
                    </a:lnTo>
                    <a:lnTo>
                      <a:pt x="999" y="726"/>
                    </a:lnTo>
                    <a:lnTo>
                      <a:pt x="1037" y="726"/>
                    </a:lnTo>
                    <a:lnTo>
                      <a:pt x="1065" y="698"/>
                    </a:lnTo>
                    <a:lnTo>
                      <a:pt x="1065" y="679"/>
                    </a:lnTo>
                    <a:lnTo>
                      <a:pt x="1065" y="660"/>
                    </a:lnTo>
                    <a:lnTo>
                      <a:pt x="1047" y="623"/>
                    </a:lnTo>
                    <a:lnTo>
                      <a:pt x="1018" y="623"/>
                    </a:lnTo>
                    <a:lnTo>
                      <a:pt x="990" y="641"/>
                    </a:lnTo>
                    <a:lnTo>
                      <a:pt x="990" y="623"/>
                    </a:lnTo>
                    <a:lnTo>
                      <a:pt x="981" y="603"/>
                    </a:lnTo>
                    <a:lnTo>
                      <a:pt x="1018" y="613"/>
                    </a:lnTo>
                    <a:lnTo>
                      <a:pt x="1056" y="603"/>
                    </a:lnTo>
                    <a:lnTo>
                      <a:pt x="1085" y="585"/>
                    </a:lnTo>
                    <a:lnTo>
                      <a:pt x="1112" y="566"/>
                    </a:lnTo>
                    <a:lnTo>
                      <a:pt x="1112" y="529"/>
                    </a:lnTo>
                    <a:lnTo>
                      <a:pt x="1112" y="509"/>
                    </a:lnTo>
                    <a:lnTo>
                      <a:pt x="1094" y="482"/>
                    </a:lnTo>
                    <a:lnTo>
                      <a:pt x="1075" y="462"/>
                    </a:lnTo>
                    <a:lnTo>
                      <a:pt x="1047" y="462"/>
                    </a:lnTo>
                    <a:lnTo>
                      <a:pt x="1018" y="472"/>
                    </a:lnTo>
                    <a:lnTo>
                      <a:pt x="971" y="500"/>
                    </a:lnTo>
                    <a:lnTo>
                      <a:pt x="962" y="472"/>
                    </a:lnTo>
                    <a:lnTo>
                      <a:pt x="962" y="453"/>
                    </a:lnTo>
                    <a:lnTo>
                      <a:pt x="1028" y="433"/>
                    </a:lnTo>
                    <a:lnTo>
                      <a:pt x="1094" y="415"/>
                    </a:lnTo>
                    <a:lnTo>
                      <a:pt x="1179" y="406"/>
                    </a:lnTo>
                    <a:lnTo>
                      <a:pt x="1216" y="396"/>
                    </a:lnTo>
                    <a:lnTo>
                      <a:pt x="1263" y="386"/>
                    </a:lnTo>
                    <a:lnTo>
                      <a:pt x="1302" y="377"/>
                    </a:lnTo>
                    <a:lnTo>
                      <a:pt x="1339" y="377"/>
                    </a:lnTo>
                    <a:lnTo>
                      <a:pt x="1414" y="349"/>
                    </a:lnTo>
                    <a:lnTo>
                      <a:pt x="1414" y="509"/>
                    </a:lnTo>
                    <a:lnTo>
                      <a:pt x="1405" y="585"/>
                    </a:lnTo>
                    <a:lnTo>
                      <a:pt x="1386" y="660"/>
                    </a:lnTo>
                    <a:lnTo>
                      <a:pt x="1367" y="726"/>
                    </a:lnTo>
                    <a:lnTo>
                      <a:pt x="1339" y="793"/>
                    </a:lnTo>
                    <a:lnTo>
                      <a:pt x="1302" y="858"/>
                    </a:lnTo>
                    <a:lnTo>
                      <a:pt x="1255" y="924"/>
                    </a:lnTo>
                    <a:lnTo>
                      <a:pt x="1169" y="952"/>
                    </a:lnTo>
                    <a:lnTo>
                      <a:pt x="1085" y="971"/>
                    </a:lnTo>
                    <a:lnTo>
                      <a:pt x="1037" y="971"/>
                    </a:lnTo>
                    <a:lnTo>
                      <a:pt x="999" y="962"/>
                    </a:lnTo>
                    <a:lnTo>
                      <a:pt x="952" y="943"/>
                    </a:lnTo>
                    <a:lnTo>
                      <a:pt x="924" y="915"/>
                    </a:lnTo>
                    <a:lnTo>
                      <a:pt x="754" y="793"/>
                    </a:lnTo>
                    <a:lnTo>
                      <a:pt x="679" y="717"/>
                    </a:lnTo>
                    <a:lnTo>
                      <a:pt x="613" y="641"/>
                    </a:lnTo>
                    <a:lnTo>
                      <a:pt x="603" y="641"/>
                    </a:lnTo>
                    <a:lnTo>
                      <a:pt x="584" y="641"/>
                    </a:lnTo>
                    <a:lnTo>
                      <a:pt x="584" y="660"/>
                    </a:lnTo>
                    <a:lnTo>
                      <a:pt x="670" y="754"/>
                    </a:lnTo>
                    <a:lnTo>
                      <a:pt x="584" y="754"/>
                    </a:lnTo>
                    <a:lnTo>
                      <a:pt x="500" y="764"/>
                    </a:lnTo>
                    <a:lnTo>
                      <a:pt x="500" y="773"/>
                    </a:lnTo>
                    <a:lnTo>
                      <a:pt x="603" y="783"/>
                    </a:lnTo>
                    <a:lnTo>
                      <a:pt x="707" y="783"/>
                    </a:lnTo>
                    <a:lnTo>
                      <a:pt x="744" y="811"/>
                    </a:lnTo>
                    <a:lnTo>
                      <a:pt x="566" y="915"/>
                    </a:lnTo>
                    <a:lnTo>
                      <a:pt x="396" y="1000"/>
                    </a:lnTo>
                    <a:lnTo>
                      <a:pt x="216" y="1094"/>
                    </a:lnTo>
                    <a:lnTo>
                      <a:pt x="47" y="1188"/>
                    </a:lnTo>
                    <a:lnTo>
                      <a:pt x="9" y="1198"/>
                    </a:lnTo>
                    <a:lnTo>
                      <a:pt x="0" y="1132"/>
                    </a:lnTo>
                    <a:lnTo>
                      <a:pt x="0" y="1075"/>
                    </a:lnTo>
                    <a:lnTo>
                      <a:pt x="18" y="943"/>
                    </a:lnTo>
                    <a:lnTo>
                      <a:pt x="47" y="820"/>
                    </a:lnTo>
                    <a:lnTo>
                      <a:pt x="85" y="698"/>
                    </a:lnTo>
                    <a:lnTo>
                      <a:pt x="94" y="689"/>
                    </a:lnTo>
                    <a:close/>
                  </a:path>
                </a:pathLst>
              </a:custGeom>
              <a:solidFill>
                <a:srgbClr val="075E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810" name="Freeform 70"/>
              <p:cNvSpPr>
                <a:spLocks/>
              </p:cNvSpPr>
              <p:nvPr/>
            </p:nvSpPr>
            <p:spPr bwMode="auto">
              <a:xfrm>
                <a:off x="4874" y="601"/>
                <a:ext cx="11" cy="14"/>
              </a:xfrm>
              <a:custGeom>
                <a:avLst/>
                <a:gdLst>
                  <a:gd name="T0" fmla="*/ 0 w 48"/>
                  <a:gd name="T1" fmla="*/ 0 h 56"/>
                  <a:gd name="T2" fmla="*/ 0 w 48"/>
                  <a:gd name="T3" fmla="*/ 0 h 56"/>
                  <a:gd name="T4" fmla="*/ 0 w 48"/>
                  <a:gd name="T5" fmla="*/ 0 h 56"/>
                  <a:gd name="T6" fmla="*/ 0 w 48"/>
                  <a:gd name="T7" fmla="*/ 0 h 56"/>
                  <a:gd name="T8" fmla="*/ 0 w 48"/>
                  <a:gd name="T9" fmla="*/ 0 h 56"/>
                  <a:gd name="T10" fmla="*/ 0 w 48"/>
                  <a:gd name="T11" fmla="*/ 0 h 56"/>
                  <a:gd name="T12" fmla="*/ 0 w 48"/>
                  <a:gd name="T13" fmla="*/ 0 h 56"/>
                  <a:gd name="T14" fmla="*/ 0 w 48"/>
                  <a:gd name="T15" fmla="*/ 0 h 5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8"/>
                  <a:gd name="T25" fmla="*/ 0 h 56"/>
                  <a:gd name="T26" fmla="*/ 48 w 48"/>
                  <a:gd name="T27" fmla="*/ 56 h 5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8" h="56">
                    <a:moveTo>
                      <a:pt x="48" y="0"/>
                    </a:moveTo>
                    <a:lnTo>
                      <a:pt x="48" y="9"/>
                    </a:lnTo>
                    <a:lnTo>
                      <a:pt x="38" y="28"/>
                    </a:lnTo>
                    <a:lnTo>
                      <a:pt x="20" y="56"/>
                    </a:lnTo>
                    <a:lnTo>
                      <a:pt x="0" y="56"/>
                    </a:lnTo>
                    <a:lnTo>
                      <a:pt x="10" y="37"/>
                    </a:lnTo>
                    <a:lnTo>
                      <a:pt x="20" y="1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811" name="Freeform 71"/>
              <p:cNvSpPr>
                <a:spLocks/>
              </p:cNvSpPr>
              <p:nvPr/>
            </p:nvSpPr>
            <p:spPr bwMode="auto">
              <a:xfrm>
                <a:off x="4881" y="608"/>
                <a:ext cx="9" cy="14"/>
              </a:xfrm>
              <a:custGeom>
                <a:avLst/>
                <a:gdLst>
                  <a:gd name="T0" fmla="*/ 0 w 39"/>
                  <a:gd name="T1" fmla="*/ 0 h 56"/>
                  <a:gd name="T2" fmla="*/ 0 w 39"/>
                  <a:gd name="T3" fmla="*/ 0 h 56"/>
                  <a:gd name="T4" fmla="*/ 0 w 39"/>
                  <a:gd name="T5" fmla="*/ 0 h 56"/>
                  <a:gd name="T6" fmla="*/ 0 w 39"/>
                  <a:gd name="T7" fmla="*/ 0 h 56"/>
                  <a:gd name="T8" fmla="*/ 0 w 39"/>
                  <a:gd name="T9" fmla="*/ 0 h 56"/>
                  <a:gd name="T10" fmla="*/ 0 w 39"/>
                  <a:gd name="T11" fmla="*/ 0 h 56"/>
                  <a:gd name="T12" fmla="*/ 0 w 39"/>
                  <a:gd name="T13" fmla="*/ 0 h 56"/>
                  <a:gd name="T14" fmla="*/ 0 w 39"/>
                  <a:gd name="T15" fmla="*/ 0 h 56"/>
                  <a:gd name="T16" fmla="*/ 0 w 39"/>
                  <a:gd name="T17" fmla="*/ 0 h 56"/>
                  <a:gd name="T18" fmla="*/ 0 w 39"/>
                  <a:gd name="T19" fmla="*/ 0 h 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"/>
                  <a:gd name="T31" fmla="*/ 0 h 56"/>
                  <a:gd name="T32" fmla="*/ 39 w 39"/>
                  <a:gd name="T33" fmla="*/ 56 h 5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" h="56">
                    <a:moveTo>
                      <a:pt x="20" y="28"/>
                    </a:moveTo>
                    <a:lnTo>
                      <a:pt x="20" y="9"/>
                    </a:lnTo>
                    <a:lnTo>
                      <a:pt x="39" y="0"/>
                    </a:lnTo>
                    <a:lnTo>
                      <a:pt x="39" y="19"/>
                    </a:lnTo>
                    <a:lnTo>
                      <a:pt x="39" y="28"/>
                    </a:lnTo>
                    <a:lnTo>
                      <a:pt x="29" y="47"/>
                    </a:lnTo>
                    <a:lnTo>
                      <a:pt x="20" y="56"/>
                    </a:lnTo>
                    <a:lnTo>
                      <a:pt x="0" y="37"/>
                    </a:lnTo>
                    <a:lnTo>
                      <a:pt x="10" y="37"/>
                    </a:lnTo>
                    <a:lnTo>
                      <a:pt x="2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812" name="Freeform 72"/>
              <p:cNvSpPr>
                <a:spLocks/>
              </p:cNvSpPr>
              <p:nvPr/>
            </p:nvSpPr>
            <p:spPr bwMode="auto">
              <a:xfrm>
                <a:off x="4897" y="332"/>
                <a:ext cx="337" cy="248"/>
              </a:xfrm>
              <a:custGeom>
                <a:avLst/>
                <a:gdLst>
                  <a:gd name="T0" fmla="*/ 0 w 1348"/>
                  <a:gd name="T1" fmla="*/ 0 h 990"/>
                  <a:gd name="T2" fmla="*/ 0 w 1348"/>
                  <a:gd name="T3" fmla="*/ 0 h 990"/>
                  <a:gd name="T4" fmla="*/ 0 w 1348"/>
                  <a:gd name="T5" fmla="*/ 0 h 990"/>
                  <a:gd name="T6" fmla="*/ 0 w 1348"/>
                  <a:gd name="T7" fmla="*/ 0 h 990"/>
                  <a:gd name="T8" fmla="*/ 0 w 1348"/>
                  <a:gd name="T9" fmla="*/ 0 h 990"/>
                  <a:gd name="T10" fmla="*/ 0 w 1348"/>
                  <a:gd name="T11" fmla="*/ 0 h 990"/>
                  <a:gd name="T12" fmla="*/ 0 w 1348"/>
                  <a:gd name="T13" fmla="*/ 0 h 990"/>
                  <a:gd name="T14" fmla="*/ 0 w 1348"/>
                  <a:gd name="T15" fmla="*/ 0 h 990"/>
                  <a:gd name="T16" fmla="*/ 0 w 1348"/>
                  <a:gd name="T17" fmla="*/ 0 h 990"/>
                  <a:gd name="T18" fmla="*/ 0 w 1348"/>
                  <a:gd name="T19" fmla="*/ 0 h 990"/>
                  <a:gd name="T20" fmla="*/ 0 w 1348"/>
                  <a:gd name="T21" fmla="*/ 0 h 990"/>
                  <a:gd name="T22" fmla="*/ 0 w 1348"/>
                  <a:gd name="T23" fmla="*/ 0 h 990"/>
                  <a:gd name="T24" fmla="*/ 0 w 1348"/>
                  <a:gd name="T25" fmla="*/ 0 h 990"/>
                  <a:gd name="T26" fmla="*/ 0 w 1348"/>
                  <a:gd name="T27" fmla="*/ 0 h 990"/>
                  <a:gd name="T28" fmla="*/ 0 w 1348"/>
                  <a:gd name="T29" fmla="*/ 0 h 990"/>
                  <a:gd name="T30" fmla="*/ 0 w 1348"/>
                  <a:gd name="T31" fmla="*/ 0 h 990"/>
                  <a:gd name="T32" fmla="*/ 0 w 1348"/>
                  <a:gd name="T33" fmla="*/ 0 h 990"/>
                  <a:gd name="T34" fmla="*/ 0 w 1348"/>
                  <a:gd name="T35" fmla="*/ 0 h 990"/>
                  <a:gd name="T36" fmla="*/ 0 w 1348"/>
                  <a:gd name="T37" fmla="*/ 0 h 990"/>
                  <a:gd name="T38" fmla="*/ 0 w 1348"/>
                  <a:gd name="T39" fmla="*/ 0 h 990"/>
                  <a:gd name="T40" fmla="*/ 0 w 1348"/>
                  <a:gd name="T41" fmla="*/ 0 h 990"/>
                  <a:gd name="T42" fmla="*/ 0 w 1348"/>
                  <a:gd name="T43" fmla="*/ 0 h 990"/>
                  <a:gd name="T44" fmla="*/ 0 w 1348"/>
                  <a:gd name="T45" fmla="*/ 0 h 990"/>
                  <a:gd name="T46" fmla="*/ 0 w 1348"/>
                  <a:gd name="T47" fmla="*/ 0 h 990"/>
                  <a:gd name="T48" fmla="*/ 0 w 1348"/>
                  <a:gd name="T49" fmla="*/ 0 h 990"/>
                  <a:gd name="T50" fmla="*/ 0 w 1348"/>
                  <a:gd name="T51" fmla="*/ 0 h 990"/>
                  <a:gd name="T52" fmla="*/ 0 w 1348"/>
                  <a:gd name="T53" fmla="*/ 0 h 990"/>
                  <a:gd name="T54" fmla="*/ 0 w 1348"/>
                  <a:gd name="T55" fmla="*/ 0 h 990"/>
                  <a:gd name="T56" fmla="*/ 0 w 1348"/>
                  <a:gd name="T57" fmla="*/ 0 h 990"/>
                  <a:gd name="T58" fmla="*/ 0 w 1348"/>
                  <a:gd name="T59" fmla="*/ 0 h 990"/>
                  <a:gd name="T60" fmla="*/ 0 w 1348"/>
                  <a:gd name="T61" fmla="*/ 0 h 990"/>
                  <a:gd name="T62" fmla="*/ 0 w 1348"/>
                  <a:gd name="T63" fmla="*/ 0 h 990"/>
                  <a:gd name="T64" fmla="*/ 0 w 1348"/>
                  <a:gd name="T65" fmla="*/ 0 h 990"/>
                  <a:gd name="T66" fmla="*/ 0 w 1348"/>
                  <a:gd name="T67" fmla="*/ 0 h 990"/>
                  <a:gd name="T68" fmla="*/ 0 w 1348"/>
                  <a:gd name="T69" fmla="*/ 0 h 990"/>
                  <a:gd name="T70" fmla="*/ 0 w 1348"/>
                  <a:gd name="T71" fmla="*/ 0 h 990"/>
                  <a:gd name="T72" fmla="*/ 0 w 1348"/>
                  <a:gd name="T73" fmla="*/ 0 h 990"/>
                  <a:gd name="T74" fmla="*/ 0 w 1348"/>
                  <a:gd name="T75" fmla="*/ 0 h 990"/>
                  <a:gd name="T76" fmla="*/ 0 w 1348"/>
                  <a:gd name="T77" fmla="*/ 0 h 990"/>
                  <a:gd name="T78" fmla="*/ 0 w 1348"/>
                  <a:gd name="T79" fmla="*/ 0 h 990"/>
                  <a:gd name="T80" fmla="*/ 0 w 1348"/>
                  <a:gd name="T81" fmla="*/ 0 h 990"/>
                  <a:gd name="T82" fmla="*/ 0 w 1348"/>
                  <a:gd name="T83" fmla="*/ 0 h 990"/>
                  <a:gd name="T84" fmla="*/ 0 w 1348"/>
                  <a:gd name="T85" fmla="*/ 0 h 990"/>
                  <a:gd name="T86" fmla="*/ 0 w 1348"/>
                  <a:gd name="T87" fmla="*/ 0 h 990"/>
                  <a:gd name="T88" fmla="*/ 0 w 1348"/>
                  <a:gd name="T89" fmla="*/ 0 h 990"/>
                  <a:gd name="T90" fmla="*/ 0 w 1348"/>
                  <a:gd name="T91" fmla="*/ 0 h 990"/>
                  <a:gd name="T92" fmla="*/ 0 w 1348"/>
                  <a:gd name="T93" fmla="*/ 0 h 99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348"/>
                  <a:gd name="T142" fmla="*/ 0 h 990"/>
                  <a:gd name="T143" fmla="*/ 1348 w 1348"/>
                  <a:gd name="T144" fmla="*/ 990 h 99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348" h="990">
                    <a:moveTo>
                      <a:pt x="19" y="632"/>
                    </a:moveTo>
                    <a:lnTo>
                      <a:pt x="37" y="614"/>
                    </a:lnTo>
                    <a:lnTo>
                      <a:pt x="47" y="614"/>
                    </a:lnTo>
                    <a:lnTo>
                      <a:pt x="76" y="614"/>
                    </a:lnTo>
                    <a:lnTo>
                      <a:pt x="94" y="622"/>
                    </a:lnTo>
                    <a:lnTo>
                      <a:pt x="103" y="622"/>
                    </a:lnTo>
                    <a:lnTo>
                      <a:pt x="123" y="642"/>
                    </a:lnTo>
                    <a:lnTo>
                      <a:pt x="150" y="671"/>
                    </a:lnTo>
                    <a:lnTo>
                      <a:pt x="179" y="698"/>
                    </a:lnTo>
                    <a:lnTo>
                      <a:pt x="188" y="698"/>
                    </a:lnTo>
                    <a:lnTo>
                      <a:pt x="217" y="698"/>
                    </a:lnTo>
                    <a:lnTo>
                      <a:pt x="245" y="661"/>
                    </a:lnTo>
                    <a:lnTo>
                      <a:pt x="264" y="622"/>
                    </a:lnTo>
                    <a:lnTo>
                      <a:pt x="273" y="575"/>
                    </a:lnTo>
                    <a:lnTo>
                      <a:pt x="273" y="519"/>
                    </a:lnTo>
                    <a:lnTo>
                      <a:pt x="264" y="501"/>
                    </a:lnTo>
                    <a:lnTo>
                      <a:pt x="245" y="481"/>
                    </a:lnTo>
                    <a:lnTo>
                      <a:pt x="226" y="472"/>
                    </a:lnTo>
                    <a:lnTo>
                      <a:pt x="217" y="481"/>
                    </a:lnTo>
                    <a:lnTo>
                      <a:pt x="188" y="491"/>
                    </a:lnTo>
                    <a:lnTo>
                      <a:pt x="179" y="510"/>
                    </a:lnTo>
                    <a:lnTo>
                      <a:pt x="160" y="519"/>
                    </a:lnTo>
                    <a:lnTo>
                      <a:pt x="170" y="415"/>
                    </a:lnTo>
                    <a:lnTo>
                      <a:pt x="160" y="359"/>
                    </a:lnTo>
                    <a:lnTo>
                      <a:pt x="150" y="311"/>
                    </a:lnTo>
                    <a:lnTo>
                      <a:pt x="207" y="236"/>
                    </a:lnTo>
                    <a:lnTo>
                      <a:pt x="283" y="161"/>
                    </a:lnTo>
                    <a:lnTo>
                      <a:pt x="358" y="113"/>
                    </a:lnTo>
                    <a:lnTo>
                      <a:pt x="452" y="66"/>
                    </a:lnTo>
                    <a:lnTo>
                      <a:pt x="443" y="104"/>
                    </a:lnTo>
                    <a:lnTo>
                      <a:pt x="434" y="152"/>
                    </a:lnTo>
                    <a:lnTo>
                      <a:pt x="443" y="189"/>
                    </a:lnTo>
                    <a:lnTo>
                      <a:pt x="462" y="227"/>
                    </a:lnTo>
                    <a:lnTo>
                      <a:pt x="471" y="208"/>
                    </a:lnTo>
                    <a:lnTo>
                      <a:pt x="471" y="189"/>
                    </a:lnTo>
                    <a:lnTo>
                      <a:pt x="462" y="152"/>
                    </a:lnTo>
                    <a:lnTo>
                      <a:pt x="471" y="104"/>
                    </a:lnTo>
                    <a:lnTo>
                      <a:pt x="490" y="57"/>
                    </a:lnTo>
                    <a:lnTo>
                      <a:pt x="585" y="29"/>
                    </a:lnTo>
                    <a:lnTo>
                      <a:pt x="688" y="10"/>
                    </a:lnTo>
                    <a:lnTo>
                      <a:pt x="792" y="0"/>
                    </a:lnTo>
                    <a:lnTo>
                      <a:pt x="896" y="0"/>
                    </a:lnTo>
                    <a:lnTo>
                      <a:pt x="1037" y="19"/>
                    </a:lnTo>
                    <a:lnTo>
                      <a:pt x="971" y="95"/>
                    </a:lnTo>
                    <a:lnTo>
                      <a:pt x="952" y="142"/>
                    </a:lnTo>
                    <a:lnTo>
                      <a:pt x="952" y="161"/>
                    </a:lnTo>
                    <a:lnTo>
                      <a:pt x="952" y="189"/>
                    </a:lnTo>
                    <a:lnTo>
                      <a:pt x="952" y="217"/>
                    </a:lnTo>
                    <a:lnTo>
                      <a:pt x="962" y="236"/>
                    </a:lnTo>
                    <a:lnTo>
                      <a:pt x="1000" y="283"/>
                    </a:lnTo>
                    <a:lnTo>
                      <a:pt x="1037" y="311"/>
                    </a:lnTo>
                    <a:lnTo>
                      <a:pt x="1084" y="350"/>
                    </a:lnTo>
                    <a:lnTo>
                      <a:pt x="1113" y="350"/>
                    </a:lnTo>
                    <a:lnTo>
                      <a:pt x="1131" y="359"/>
                    </a:lnTo>
                    <a:lnTo>
                      <a:pt x="1131" y="387"/>
                    </a:lnTo>
                    <a:lnTo>
                      <a:pt x="1123" y="406"/>
                    </a:lnTo>
                    <a:lnTo>
                      <a:pt x="1074" y="481"/>
                    </a:lnTo>
                    <a:lnTo>
                      <a:pt x="1019" y="548"/>
                    </a:lnTo>
                    <a:lnTo>
                      <a:pt x="980" y="557"/>
                    </a:lnTo>
                    <a:lnTo>
                      <a:pt x="943" y="557"/>
                    </a:lnTo>
                    <a:lnTo>
                      <a:pt x="915" y="538"/>
                    </a:lnTo>
                    <a:lnTo>
                      <a:pt x="896" y="528"/>
                    </a:lnTo>
                    <a:lnTo>
                      <a:pt x="877" y="528"/>
                    </a:lnTo>
                    <a:lnTo>
                      <a:pt x="886" y="548"/>
                    </a:lnTo>
                    <a:lnTo>
                      <a:pt x="896" y="557"/>
                    </a:lnTo>
                    <a:lnTo>
                      <a:pt x="905" y="567"/>
                    </a:lnTo>
                    <a:lnTo>
                      <a:pt x="915" y="575"/>
                    </a:lnTo>
                    <a:lnTo>
                      <a:pt x="952" y="585"/>
                    </a:lnTo>
                    <a:lnTo>
                      <a:pt x="980" y="585"/>
                    </a:lnTo>
                    <a:lnTo>
                      <a:pt x="1000" y="575"/>
                    </a:lnTo>
                    <a:lnTo>
                      <a:pt x="1027" y="567"/>
                    </a:lnTo>
                    <a:lnTo>
                      <a:pt x="1066" y="528"/>
                    </a:lnTo>
                    <a:lnTo>
                      <a:pt x="1103" y="481"/>
                    </a:lnTo>
                    <a:lnTo>
                      <a:pt x="1150" y="415"/>
                    </a:lnTo>
                    <a:lnTo>
                      <a:pt x="1160" y="378"/>
                    </a:lnTo>
                    <a:lnTo>
                      <a:pt x="1160" y="350"/>
                    </a:lnTo>
                    <a:lnTo>
                      <a:pt x="1150" y="331"/>
                    </a:lnTo>
                    <a:lnTo>
                      <a:pt x="1094" y="321"/>
                    </a:lnTo>
                    <a:lnTo>
                      <a:pt x="1047" y="293"/>
                    </a:lnTo>
                    <a:lnTo>
                      <a:pt x="1019" y="264"/>
                    </a:lnTo>
                    <a:lnTo>
                      <a:pt x="990" y="217"/>
                    </a:lnTo>
                    <a:lnTo>
                      <a:pt x="980" y="189"/>
                    </a:lnTo>
                    <a:lnTo>
                      <a:pt x="980" y="161"/>
                    </a:lnTo>
                    <a:lnTo>
                      <a:pt x="1000" y="113"/>
                    </a:lnTo>
                    <a:lnTo>
                      <a:pt x="1027" y="66"/>
                    </a:lnTo>
                    <a:lnTo>
                      <a:pt x="1066" y="29"/>
                    </a:lnTo>
                    <a:lnTo>
                      <a:pt x="1084" y="29"/>
                    </a:lnTo>
                    <a:lnTo>
                      <a:pt x="1094" y="39"/>
                    </a:lnTo>
                    <a:lnTo>
                      <a:pt x="1141" y="57"/>
                    </a:lnTo>
                    <a:lnTo>
                      <a:pt x="1188" y="76"/>
                    </a:lnTo>
                    <a:lnTo>
                      <a:pt x="1226" y="104"/>
                    </a:lnTo>
                    <a:lnTo>
                      <a:pt x="1264" y="133"/>
                    </a:lnTo>
                    <a:lnTo>
                      <a:pt x="1292" y="170"/>
                    </a:lnTo>
                    <a:lnTo>
                      <a:pt x="1320" y="208"/>
                    </a:lnTo>
                    <a:lnTo>
                      <a:pt x="1339" y="256"/>
                    </a:lnTo>
                    <a:lnTo>
                      <a:pt x="1348" y="303"/>
                    </a:lnTo>
                    <a:lnTo>
                      <a:pt x="1348" y="387"/>
                    </a:lnTo>
                    <a:lnTo>
                      <a:pt x="1330" y="472"/>
                    </a:lnTo>
                    <a:lnTo>
                      <a:pt x="1311" y="557"/>
                    </a:lnTo>
                    <a:lnTo>
                      <a:pt x="1282" y="595"/>
                    </a:lnTo>
                    <a:lnTo>
                      <a:pt x="1264" y="622"/>
                    </a:lnTo>
                    <a:lnTo>
                      <a:pt x="1217" y="689"/>
                    </a:lnTo>
                    <a:lnTo>
                      <a:pt x="1150" y="745"/>
                    </a:lnTo>
                    <a:lnTo>
                      <a:pt x="1094" y="802"/>
                    </a:lnTo>
                    <a:lnTo>
                      <a:pt x="1019" y="849"/>
                    </a:lnTo>
                    <a:lnTo>
                      <a:pt x="943" y="887"/>
                    </a:lnTo>
                    <a:lnTo>
                      <a:pt x="867" y="925"/>
                    </a:lnTo>
                    <a:lnTo>
                      <a:pt x="716" y="982"/>
                    </a:lnTo>
                    <a:lnTo>
                      <a:pt x="651" y="982"/>
                    </a:lnTo>
                    <a:lnTo>
                      <a:pt x="622" y="982"/>
                    </a:lnTo>
                    <a:lnTo>
                      <a:pt x="604" y="990"/>
                    </a:lnTo>
                    <a:lnTo>
                      <a:pt x="518" y="982"/>
                    </a:lnTo>
                    <a:lnTo>
                      <a:pt x="528" y="934"/>
                    </a:lnTo>
                    <a:lnTo>
                      <a:pt x="528" y="887"/>
                    </a:lnTo>
                    <a:lnTo>
                      <a:pt x="490" y="868"/>
                    </a:lnTo>
                    <a:lnTo>
                      <a:pt x="471" y="859"/>
                    </a:lnTo>
                    <a:lnTo>
                      <a:pt x="443" y="859"/>
                    </a:lnTo>
                    <a:lnTo>
                      <a:pt x="424" y="868"/>
                    </a:lnTo>
                    <a:lnTo>
                      <a:pt x="405" y="878"/>
                    </a:lnTo>
                    <a:lnTo>
                      <a:pt x="387" y="915"/>
                    </a:lnTo>
                    <a:lnTo>
                      <a:pt x="377" y="868"/>
                    </a:lnTo>
                    <a:lnTo>
                      <a:pt x="367" y="830"/>
                    </a:lnTo>
                    <a:lnTo>
                      <a:pt x="292" y="830"/>
                    </a:lnTo>
                    <a:lnTo>
                      <a:pt x="264" y="839"/>
                    </a:lnTo>
                    <a:lnTo>
                      <a:pt x="236" y="868"/>
                    </a:lnTo>
                    <a:lnTo>
                      <a:pt x="236" y="925"/>
                    </a:lnTo>
                    <a:lnTo>
                      <a:pt x="207" y="906"/>
                    </a:lnTo>
                    <a:lnTo>
                      <a:pt x="179" y="878"/>
                    </a:lnTo>
                    <a:lnTo>
                      <a:pt x="141" y="859"/>
                    </a:lnTo>
                    <a:lnTo>
                      <a:pt x="132" y="859"/>
                    </a:lnTo>
                    <a:lnTo>
                      <a:pt x="113" y="868"/>
                    </a:lnTo>
                    <a:lnTo>
                      <a:pt x="84" y="830"/>
                    </a:lnTo>
                    <a:lnTo>
                      <a:pt x="113" y="821"/>
                    </a:lnTo>
                    <a:lnTo>
                      <a:pt x="123" y="812"/>
                    </a:lnTo>
                    <a:lnTo>
                      <a:pt x="123" y="802"/>
                    </a:lnTo>
                    <a:lnTo>
                      <a:pt x="103" y="792"/>
                    </a:lnTo>
                    <a:lnTo>
                      <a:pt x="84" y="802"/>
                    </a:lnTo>
                    <a:lnTo>
                      <a:pt x="56" y="812"/>
                    </a:lnTo>
                    <a:lnTo>
                      <a:pt x="28" y="802"/>
                    </a:lnTo>
                    <a:lnTo>
                      <a:pt x="9" y="765"/>
                    </a:lnTo>
                    <a:lnTo>
                      <a:pt x="0" y="718"/>
                    </a:lnTo>
                    <a:lnTo>
                      <a:pt x="0" y="671"/>
                    </a:lnTo>
                    <a:lnTo>
                      <a:pt x="19" y="632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813" name="Freeform 73"/>
              <p:cNvSpPr>
                <a:spLocks/>
              </p:cNvSpPr>
              <p:nvPr/>
            </p:nvSpPr>
            <p:spPr bwMode="auto">
              <a:xfrm>
                <a:off x="4914" y="545"/>
                <a:ext cx="160" cy="96"/>
              </a:xfrm>
              <a:custGeom>
                <a:avLst/>
                <a:gdLst>
                  <a:gd name="T0" fmla="*/ 0 w 642"/>
                  <a:gd name="T1" fmla="*/ 0 h 387"/>
                  <a:gd name="T2" fmla="*/ 0 w 642"/>
                  <a:gd name="T3" fmla="*/ 0 h 387"/>
                  <a:gd name="T4" fmla="*/ 0 w 642"/>
                  <a:gd name="T5" fmla="*/ 0 h 387"/>
                  <a:gd name="T6" fmla="*/ 0 w 642"/>
                  <a:gd name="T7" fmla="*/ 0 h 387"/>
                  <a:gd name="T8" fmla="*/ 0 w 642"/>
                  <a:gd name="T9" fmla="*/ 0 h 387"/>
                  <a:gd name="T10" fmla="*/ 0 w 642"/>
                  <a:gd name="T11" fmla="*/ 0 h 387"/>
                  <a:gd name="T12" fmla="*/ 0 w 642"/>
                  <a:gd name="T13" fmla="*/ 0 h 387"/>
                  <a:gd name="T14" fmla="*/ 0 w 642"/>
                  <a:gd name="T15" fmla="*/ 0 h 387"/>
                  <a:gd name="T16" fmla="*/ 0 w 642"/>
                  <a:gd name="T17" fmla="*/ 0 h 387"/>
                  <a:gd name="T18" fmla="*/ 0 w 642"/>
                  <a:gd name="T19" fmla="*/ 0 h 387"/>
                  <a:gd name="T20" fmla="*/ 0 w 642"/>
                  <a:gd name="T21" fmla="*/ 0 h 387"/>
                  <a:gd name="T22" fmla="*/ 0 w 642"/>
                  <a:gd name="T23" fmla="*/ 0 h 387"/>
                  <a:gd name="T24" fmla="*/ 0 w 642"/>
                  <a:gd name="T25" fmla="*/ 0 h 387"/>
                  <a:gd name="T26" fmla="*/ 0 w 642"/>
                  <a:gd name="T27" fmla="*/ 0 h 387"/>
                  <a:gd name="T28" fmla="*/ 0 w 642"/>
                  <a:gd name="T29" fmla="*/ 0 h 387"/>
                  <a:gd name="T30" fmla="*/ 0 w 642"/>
                  <a:gd name="T31" fmla="*/ 0 h 387"/>
                  <a:gd name="T32" fmla="*/ 0 w 642"/>
                  <a:gd name="T33" fmla="*/ 0 h 387"/>
                  <a:gd name="T34" fmla="*/ 0 w 642"/>
                  <a:gd name="T35" fmla="*/ 0 h 387"/>
                  <a:gd name="T36" fmla="*/ 0 w 642"/>
                  <a:gd name="T37" fmla="*/ 0 h 387"/>
                  <a:gd name="T38" fmla="*/ 0 w 642"/>
                  <a:gd name="T39" fmla="*/ 0 h 387"/>
                  <a:gd name="T40" fmla="*/ 0 w 642"/>
                  <a:gd name="T41" fmla="*/ 0 h 387"/>
                  <a:gd name="T42" fmla="*/ 0 w 642"/>
                  <a:gd name="T43" fmla="*/ 0 h 387"/>
                  <a:gd name="T44" fmla="*/ 0 w 642"/>
                  <a:gd name="T45" fmla="*/ 0 h 387"/>
                  <a:gd name="T46" fmla="*/ 0 w 642"/>
                  <a:gd name="T47" fmla="*/ 0 h 387"/>
                  <a:gd name="T48" fmla="*/ 0 w 642"/>
                  <a:gd name="T49" fmla="*/ 0 h 387"/>
                  <a:gd name="T50" fmla="*/ 0 w 642"/>
                  <a:gd name="T51" fmla="*/ 0 h 387"/>
                  <a:gd name="T52" fmla="*/ 0 w 642"/>
                  <a:gd name="T53" fmla="*/ 0 h 387"/>
                  <a:gd name="T54" fmla="*/ 0 w 642"/>
                  <a:gd name="T55" fmla="*/ 0 h 387"/>
                  <a:gd name="T56" fmla="*/ 0 w 642"/>
                  <a:gd name="T57" fmla="*/ 0 h 387"/>
                  <a:gd name="T58" fmla="*/ 0 w 642"/>
                  <a:gd name="T59" fmla="*/ 0 h 387"/>
                  <a:gd name="T60" fmla="*/ 0 w 642"/>
                  <a:gd name="T61" fmla="*/ 0 h 387"/>
                  <a:gd name="T62" fmla="*/ 0 w 642"/>
                  <a:gd name="T63" fmla="*/ 0 h 387"/>
                  <a:gd name="T64" fmla="*/ 0 w 642"/>
                  <a:gd name="T65" fmla="*/ 0 h 387"/>
                  <a:gd name="T66" fmla="*/ 0 w 642"/>
                  <a:gd name="T67" fmla="*/ 0 h 387"/>
                  <a:gd name="T68" fmla="*/ 0 w 642"/>
                  <a:gd name="T69" fmla="*/ 0 h 387"/>
                  <a:gd name="T70" fmla="*/ 0 w 642"/>
                  <a:gd name="T71" fmla="*/ 0 h 387"/>
                  <a:gd name="T72" fmla="*/ 0 w 642"/>
                  <a:gd name="T73" fmla="*/ 0 h 387"/>
                  <a:gd name="T74" fmla="*/ 0 w 642"/>
                  <a:gd name="T75" fmla="*/ 0 h 387"/>
                  <a:gd name="T76" fmla="*/ 0 w 642"/>
                  <a:gd name="T77" fmla="*/ 0 h 387"/>
                  <a:gd name="T78" fmla="*/ 0 w 642"/>
                  <a:gd name="T79" fmla="*/ 0 h 387"/>
                  <a:gd name="T80" fmla="*/ 0 w 642"/>
                  <a:gd name="T81" fmla="*/ 0 h 387"/>
                  <a:gd name="T82" fmla="*/ 0 w 642"/>
                  <a:gd name="T83" fmla="*/ 0 h 387"/>
                  <a:gd name="T84" fmla="*/ 0 w 642"/>
                  <a:gd name="T85" fmla="*/ 0 h 387"/>
                  <a:gd name="T86" fmla="*/ 0 w 642"/>
                  <a:gd name="T87" fmla="*/ 0 h 387"/>
                  <a:gd name="T88" fmla="*/ 0 w 642"/>
                  <a:gd name="T89" fmla="*/ 0 h 387"/>
                  <a:gd name="T90" fmla="*/ 0 w 642"/>
                  <a:gd name="T91" fmla="*/ 0 h 387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642"/>
                  <a:gd name="T139" fmla="*/ 0 h 387"/>
                  <a:gd name="T140" fmla="*/ 642 w 642"/>
                  <a:gd name="T141" fmla="*/ 387 h 387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642" h="387">
                    <a:moveTo>
                      <a:pt x="66" y="47"/>
                    </a:moveTo>
                    <a:lnTo>
                      <a:pt x="104" y="57"/>
                    </a:lnTo>
                    <a:lnTo>
                      <a:pt x="141" y="85"/>
                    </a:lnTo>
                    <a:lnTo>
                      <a:pt x="217" y="133"/>
                    </a:lnTo>
                    <a:lnTo>
                      <a:pt x="217" y="113"/>
                    </a:lnTo>
                    <a:lnTo>
                      <a:pt x="217" y="94"/>
                    </a:lnTo>
                    <a:lnTo>
                      <a:pt x="198" y="57"/>
                    </a:lnTo>
                    <a:lnTo>
                      <a:pt x="198" y="38"/>
                    </a:lnTo>
                    <a:lnTo>
                      <a:pt x="207" y="19"/>
                    </a:lnTo>
                    <a:lnTo>
                      <a:pt x="217" y="10"/>
                    </a:lnTo>
                    <a:lnTo>
                      <a:pt x="245" y="10"/>
                    </a:lnTo>
                    <a:lnTo>
                      <a:pt x="264" y="0"/>
                    </a:lnTo>
                    <a:lnTo>
                      <a:pt x="274" y="10"/>
                    </a:lnTo>
                    <a:lnTo>
                      <a:pt x="292" y="38"/>
                    </a:lnTo>
                    <a:lnTo>
                      <a:pt x="292" y="94"/>
                    </a:lnTo>
                    <a:lnTo>
                      <a:pt x="301" y="123"/>
                    </a:lnTo>
                    <a:lnTo>
                      <a:pt x="321" y="141"/>
                    </a:lnTo>
                    <a:lnTo>
                      <a:pt x="330" y="123"/>
                    </a:lnTo>
                    <a:lnTo>
                      <a:pt x="339" y="94"/>
                    </a:lnTo>
                    <a:lnTo>
                      <a:pt x="349" y="76"/>
                    </a:lnTo>
                    <a:lnTo>
                      <a:pt x="358" y="57"/>
                    </a:lnTo>
                    <a:lnTo>
                      <a:pt x="377" y="38"/>
                    </a:lnTo>
                    <a:lnTo>
                      <a:pt x="396" y="38"/>
                    </a:lnTo>
                    <a:lnTo>
                      <a:pt x="434" y="57"/>
                    </a:lnTo>
                    <a:lnTo>
                      <a:pt x="434" y="76"/>
                    </a:lnTo>
                    <a:lnTo>
                      <a:pt x="424" y="104"/>
                    </a:lnTo>
                    <a:lnTo>
                      <a:pt x="415" y="123"/>
                    </a:lnTo>
                    <a:lnTo>
                      <a:pt x="424" y="151"/>
                    </a:lnTo>
                    <a:lnTo>
                      <a:pt x="481" y="161"/>
                    </a:lnTo>
                    <a:lnTo>
                      <a:pt x="546" y="180"/>
                    </a:lnTo>
                    <a:lnTo>
                      <a:pt x="575" y="188"/>
                    </a:lnTo>
                    <a:lnTo>
                      <a:pt x="603" y="208"/>
                    </a:lnTo>
                    <a:lnTo>
                      <a:pt x="622" y="227"/>
                    </a:lnTo>
                    <a:lnTo>
                      <a:pt x="642" y="255"/>
                    </a:lnTo>
                    <a:lnTo>
                      <a:pt x="642" y="283"/>
                    </a:lnTo>
                    <a:lnTo>
                      <a:pt x="642" y="302"/>
                    </a:lnTo>
                    <a:lnTo>
                      <a:pt x="396" y="387"/>
                    </a:lnTo>
                    <a:lnTo>
                      <a:pt x="358" y="331"/>
                    </a:lnTo>
                    <a:lnTo>
                      <a:pt x="321" y="292"/>
                    </a:lnTo>
                    <a:lnTo>
                      <a:pt x="274" y="255"/>
                    </a:lnTo>
                    <a:lnTo>
                      <a:pt x="217" y="227"/>
                    </a:lnTo>
                    <a:lnTo>
                      <a:pt x="113" y="180"/>
                    </a:lnTo>
                    <a:lnTo>
                      <a:pt x="0" y="141"/>
                    </a:lnTo>
                    <a:lnTo>
                      <a:pt x="10" y="113"/>
                    </a:lnTo>
                    <a:lnTo>
                      <a:pt x="28" y="85"/>
                    </a:lnTo>
                    <a:lnTo>
                      <a:pt x="66" y="47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814" name="Freeform 74"/>
              <p:cNvSpPr>
                <a:spLocks/>
              </p:cNvSpPr>
              <p:nvPr/>
            </p:nvSpPr>
            <p:spPr bwMode="auto">
              <a:xfrm>
                <a:off x="4940" y="604"/>
                <a:ext cx="42" cy="30"/>
              </a:xfrm>
              <a:custGeom>
                <a:avLst/>
                <a:gdLst>
                  <a:gd name="T0" fmla="*/ 0 w 170"/>
                  <a:gd name="T1" fmla="*/ 0 h 122"/>
                  <a:gd name="T2" fmla="*/ 0 w 170"/>
                  <a:gd name="T3" fmla="*/ 0 h 122"/>
                  <a:gd name="T4" fmla="*/ 0 w 170"/>
                  <a:gd name="T5" fmla="*/ 0 h 122"/>
                  <a:gd name="T6" fmla="*/ 0 w 170"/>
                  <a:gd name="T7" fmla="*/ 0 h 122"/>
                  <a:gd name="T8" fmla="*/ 0 w 170"/>
                  <a:gd name="T9" fmla="*/ 0 h 122"/>
                  <a:gd name="T10" fmla="*/ 0 w 170"/>
                  <a:gd name="T11" fmla="*/ 0 h 122"/>
                  <a:gd name="T12" fmla="*/ 0 w 170"/>
                  <a:gd name="T13" fmla="*/ 0 h 122"/>
                  <a:gd name="T14" fmla="*/ 0 w 170"/>
                  <a:gd name="T15" fmla="*/ 0 h 122"/>
                  <a:gd name="T16" fmla="*/ 0 w 170"/>
                  <a:gd name="T17" fmla="*/ 0 h 122"/>
                  <a:gd name="T18" fmla="*/ 0 w 170"/>
                  <a:gd name="T19" fmla="*/ 0 h 122"/>
                  <a:gd name="T20" fmla="*/ 0 w 170"/>
                  <a:gd name="T21" fmla="*/ 0 h 122"/>
                  <a:gd name="T22" fmla="*/ 0 w 170"/>
                  <a:gd name="T23" fmla="*/ 0 h 122"/>
                  <a:gd name="T24" fmla="*/ 0 w 170"/>
                  <a:gd name="T25" fmla="*/ 0 h 122"/>
                  <a:gd name="T26" fmla="*/ 0 w 170"/>
                  <a:gd name="T27" fmla="*/ 0 h 12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70"/>
                  <a:gd name="T43" fmla="*/ 0 h 122"/>
                  <a:gd name="T44" fmla="*/ 170 w 170"/>
                  <a:gd name="T45" fmla="*/ 122 h 12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70" h="122">
                    <a:moveTo>
                      <a:pt x="56" y="0"/>
                    </a:moveTo>
                    <a:lnTo>
                      <a:pt x="84" y="9"/>
                    </a:lnTo>
                    <a:lnTo>
                      <a:pt x="113" y="28"/>
                    </a:lnTo>
                    <a:lnTo>
                      <a:pt x="141" y="38"/>
                    </a:lnTo>
                    <a:lnTo>
                      <a:pt x="170" y="56"/>
                    </a:lnTo>
                    <a:lnTo>
                      <a:pt x="103" y="75"/>
                    </a:lnTo>
                    <a:lnTo>
                      <a:pt x="84" y="95"/>
                    </a:lnTo>
                    <a:lnTo>
                      <a:pt x="56" y="122"/>
                    </a:lnTo>
                    <a:lnTo>
                      <a:pt x="37" y="113"/>
                    </a:lnTo>
                    <a:lnTo>
                      <a:pt x="18" y="95"/>
                    </a:lnTo>
                    <a:lnTo>
                      <a:pt x="0" y="56"/>
                    </a:lnTo>
                    <a:lnTo>
                      <a:pt x="9" y="38"/>
                    </a:lnTo>
                    <a:lnTo>
                      <a:pt x="27" y="1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815" name="Freeform 75"/>
              <p:cNvSpPr>
                <a:spLocks/>
              </p:cNvSpPr>
              <p:nvPr/>
            </p:nvSpPr>
            <p:spPr bwMode="auto">
              <a:xfrm>
                <a:off x="4998" y="464"/>
                <a:ext cx="175" cy="62"/>
              </a:xfrm>
              <a:custGeom>
                <a:avLst/>
                <a:gdLst>
                  <a:gd name="T0" fmla="*/ 0 w 698"/>
                  <a:gd name="T1" fmla="*/ 0 h 246"/>
                  <a:gd name="T2" fmla="*/ 0 w 698"/>
                  <a:gd name="T3" fmla="*/ 0 h 246"/>
                  <a:gd name="T4" fmla="*/ 0 w 698"/>
                  <a:gd name="T5" fmla="*/ 0 h 246"/>
                  <a:gd name="T6" fmla="*/ 0 w 698"/>
                  <a:gd name="T7" fmla="*/ 0 h 246"/>
                  <a:gd name="T8" fmla="*/ 0 w 698"/>
                  <a:gd name="T9" fmla="*/ 0 h 246"/>
                  <a:gd name="T10" fmla="*/ 0 w 698"/>
                  <a:gd name="T11" fmla="*/ 0 h 246"/>
                  <a:gd name="T12" fmla="*/ 0 w 698"/>
                  <a:gd name="T13" fmla="*/ 0 h 246"/>
                  <a:gd name="T14" fmla="*/ 0 w 698"/>
                  <a:gd name="T15" fmla="*/ 0 h 246"/>
                  <a:gd name="T16" fmla="*/ 0 w 698"/>
                  <a:gd name="T17" fmla="*/ 0 h 246"/>
                  <a:gd name="T18" fmla="*/ 0 w 698"/>
                  <a:gd name="T19" fmla="*/ 0 h 246"/>
                  <a:gd name="T20" fmla="*/ 0 w 698"/>
                  <a:gd name="T21" fmla="*/ 0 h 246"/>
                  <a:gd name="T22" fmla="*/ 0 w 698"/>
                  <a:gd name="T23" fmla="*/ 0 h 246"/>
                  <a:gd name="T24" fmla="*/ 0 w 698"/>
                  <a:gd name="T25" fmla="*/ 0 h 246"/>
                  <a:gd name="T26" fmla="*/ 0 w 698"/>
                  <a:gd name="T27" fmla="*/ 0 h 246"/>
                  <a:gd name="T28" fmla="*/ 0 w 698"/>
                  <a:gd name="T29" fmla="*/ 0 h 246"/>
                  <a:gd name="T30" fmla="*/ 0 w 698"/>
                  <a:gd name="T31" fmla="*/ 0 h 246"/>
                  <a:gd name="T32" fmla="*/ 0 w 698"/>
                  <a:gd name="T33" fmla="*/ 0 h 246"/>
                  <a:gd name="T34" fmla="*/ 0 w 698"/>
                  <a:gd name="T35" fmla="*/ 0 h 246"/>
                  <a:gd name="T36" fmla="*/ 0 w 698"/>
                  <a:gd name="T37" fmla="*/ 0 h 246"/>
                  <a:gd name="T38" fmla="*/ 0 w 698"/>
                  <a:gd name="T39" fmla="*/ 0 h 246"/>
                  <a:gd name="T40" fmla="*/ 0 w 698"/>
                  <a:gd name="T41" fmla="*/ 0 h 246"/>
                  <a:gd name="T42" fmla="*/ 0 w 698"/>
                  <a:gd name="T43" fmla="*/ 0 h 246"/>
                  <a:gd name="T44" fmla="*/ 0 w 698"/>
                  <a:gd name="T45" fmla="*/ 0 h 246"/>
                  <a:gd name="T46" fmla="*/ 0 w 698"/>
                  <a:gd name="T47" fmla="*/ 0 h 246"/>
                  <a:gd name="T48" fmla="*/ 0 w 698"/>
                  <a:gd name="T49" fmla="*/ 0 h 246"/>
                  <a:gd name="T50" fmla="*/ 0 w 698"/>
                  <a:gd name="T51" fmla="*/ 0 h 246"/>
                  <a:gd name="T52" fmla="*/ 0 w 698"/>
                  <a:gd name="T53" fmla="*/ 0 h 246"/>
                  <a:gd name="T54" fmla="*/ 0 w 698"/>
                  <a:gd name="T55" fmla="*/ 0 h 246"/>
                  <a:gd name="T56" fmla="*/ 0 w 698"/>
                  <a:gd name="T57" fmla="*/ 0 h 246"/>
                  <a:gd name="T58" fmla="*/ 0 w 698"/>
                  <a:gd name="T59" fmla="*/ 0 h 246"/>
                  <a:gd name="T60" fmla="*/ 0 w 698"/>
                  <a:gd name="T61" fmla="*/ 0 h 246"/>
                  <a:gd name="T62" fmla="*/ 0 w 698"/>
                  <a:gd name="T63" fmla="*/ 0 h 246"/>
                  <a:gd name="T64" fmla="*/ 0 w 698"/>
                  <a:gd name="T65" fmla="*/ 0 h 246"/>
                  <a:gd name="T66" fmla="*/ 0 w 698"/>
                  <a:gd name="T67" fmla="*/ 0 h 246"/>
                  <a:gd name="T68" fmla="*/ 0 w 698"/>
                  <a:gd name="T69" fmla="*/ 0 h 246"/>
                  <a:gd name="T70" fmla="*/ 0 w 698"/>
                  <a:gd name="T71" fmla="*/ 0 h 246"/>
                  <a:gd name="T72" fmla="*/ 0 w 698"/>
                  <a:gd name="T73" fmla="*/ 0 h 24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98"/>
                  <a:gd name="T112" fmla="*/ 0 h 246"/>
                  <a:gd name="T113" fmla="*/ 698 w 698"/>
                  <a:gd name="T114" fmla="*/ 246 h 24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98" h="246">
                    <a:moveTo>
                      <a:pt x="133" y="0"/>
                    </a:moveTo>
                    <a:lnTo>
                      <a:pt x="133" y="20"/>
                    </a:lnTo>
                    <a:lnTo>
                      <a:pt x="123" y="39"/>
                    </a:lnTo>
                    <a:lnTo>
                      <a:pt x="95" y="76"/>
                    </a:lnTo>
                    <a:lnTo>
                      <a:pt x="113" y="104"/>
                    </a:lnTo>
                    <a:lnTo>
                      <a:pt x="142" y="133"/>
                    </a:lnTo>
                    <a:lnTo>
                      <a:pt x="254" y="180"/>
                    </a:lnTo>
                    <a:lnTo>
                      <a:pt x="321" y="208"/>
                    </a:lnTo>
                    <a:lnTo>
                      <a:pt x="387" y="217"/>
                    </a:lnTo>
                    <a:lnTo>
                      <a:pt x="453" y="227"/>
                    </a:lnTo>
                    <a:lnTo>
                      <a:pt x="519" y="227"/>
                    </a:lnTo>
                    <a:lnTo>
                      <a:pt x="575" y="208"/>
                    </a:lnTo>
                    <a:lnTo>
                      <a:pt x="632" y="190"/>
                    </a:lnTo>
                    <a:lnTo>
                      <a:pt x="669" y="161"/>
                    </a:lnTo>
                    <a:lnTo>
                      <a:pt x="679" y="151"/>
                    </a:lnTo>
                    <a:lnTo>
                      <a:pt x="698" y="151"/>
                    </a:lnTo>
                    <a:lnTo>
                      <a:pt x="669" y="180"/>
                    </a:lnTo>
                    <a:lnTo>
                      <a:pt x="642" y="208"/>
                    </a:lnTo>
                    <a:lnTo>
                      <a:pt x="604" y="227"/>
                    </a:lnTo>
                    <a:lnTo>
                      <a:pt x="557" y="237"/>
                    </a:lnTo>
                    <a:lnTo>
                      <a:pt x="528" y="246"/>
                    </a:lnTo>
                    <a:lnTo>
                      <a:pt x="500" y="246"/>
                    </a:lnTo>
                    <a:lnTo>
                      <a:pt x="425" y="246"/>
                    </a:lnTo>
                    <a:lnTo>
                      <a:pt x="330" y="227"/>
                    </a:lnTo>
                    <a:lnTo>
                      <a:pt x="227" y="198"/>
                    </a:lnTo>
                    <a:lnTo>
                      <a:pt x="189" y="180"/>
                    </a:lnTo>
                    <a:lnTo>
                      <a:pt x="142" y="151"/>
                    </a:lnTo>
                    <a:lnTo>
                      <a:pt x="104" y="123"/>
                    </a:lnTo>
                    <a:lnTo>
                      <a:pt x="76" y="86"/>
                    </a:lnTo>
                    <a:lnTo>
                      <a:pt x="57" y="114"/>
                    </a:lnTo>
                    <a:lnTo>
                      <a:pt x="38" y="133"/>
                    </a:lnTo>
                    <a:lnTo>
                      <a:pt x="19" y="143"/>
                    </a:lnTo>
                    <a:lnTo>
                      <a:pt x="10" y="133"/>
                    </a:lnTo>
                    <a:lnTo>
                      <a:pt x="0" y="123"/>
                    </a:lnTo>
                    <a:lnTo>
                      <a:pt x="76" y="76"/>
                    </a:lnTo>
                    <a:lnTo>
                      <a:pt x="104" y="39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816" name="Freeform 76"/>
              <p:cNvSpPr>
                <a:spLocks/>
              </p:cNvSpPr>
              <p:nvPr/>
            </p:nvSpPr>
            <p:spPr bwMode="auto">
              <a:xfrm>
                <a:off x="5003" y="620"/>
                <a:ext cx="95" cy="33"/>
              </a:xfrm>
              <a:custGeom>
                <a:avLst/>
                <a:gdLst>
                  <a:gd name="T0" fmla="*/ 0 w 378"/>
                  <a:gd name="T1" fmla="*/ 0 h 132"/>
                  <a:gd name="T2" fmla="*/ 0 w 378"/>
                  <a:gd name="T3" fmla="*/ 0 h 132"/>
                  <a:gd name="T4" fmla="*/ 0 w 378"/>
                  <a:gd name="T5" fmla="*/ 0 h 132"/>
                  <a:gd name="T6" fmla="*/ 0 w 378"/>
                  <a:gd name="T7" fmla="*/ 0 h 132"/>
                  <a:gd name="T8" fmla="*/ 0 w 378"/>
                  <a:gd name="T9" fmla="*/ 0 h 132"/>
                  <a:gd name="T10" fmla="*/ 0 w 378"/>
                  <a:gd name="T11" fmla="*/ 0 h 132"/>
                  <a:gd name="T12" fmla="*/ 0 w 378"/>
                  <a:gd name="T13" fmla="*/ 0 h 1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78"/>
                  <a:gd name="T22" fmla="*/ 0 h 132"/>
                  <a:gd name="T23" fmla="*/ 378 w 378"/>
                  <a:gd name="T24" fmla="*/ 132 h 1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78" h="132">
                    <a:moveTo>
                      <a:pt x="0" y="123"/>
                    </a:moveTo>
                    <a:lnTo>
                      <a:pt x="368" y="0"/>
                    </a:lnTo>
                    <a:lnTo>
                      <a:pt x="378" y="29"/>
                    </a:lnTo>
                    <a:lnTo>
                      <a:pt x="378" y="56"/>
                    </a:lnTo>
                    <a:lnTo>
                      <a:pt x="188" y="94"/>
                    </a:lnTo>
                    <a:lnTo>
                      <a:pt x="0" y="132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817" name="Freeform 77"/>
              <p:cNvSpPr>
                <a:spLocks/>
              </p:cNvSpPr>
              <p:nvPr/>
            </p:nvSpPr>
            <p:spPr bwMode="auto">
              <a:xfrm>
                <a:off x="5001" y="672"/>
                <a:ext cx="33" cy="21"/>
              </a:xfrm>
              <a:custGeom>
                <a:avLst/>
                <a:gdLst>
                  <a:gd name="T0" fmla="*/ 0 w 132"/>
                  <a:gd name="T1" fmla="*/ 0 h 86"/>
                  <a:gd name="T2" fmla="*/ 0 w 132"/>
                  <a:gd name="T3" fmla="*/ 0 h 86"/>
                  <a:gd name="T4" fmla="*/ 0 w 132"/>
                  <a:gd name="T5" fmla="*/ 0 h 86"/>
                  <a:gd name="T6" fmla="*/ 0 w 132"/>
                  <a:gd name="T7" fmla="*/ 0 h 86"/>
                  <a:gd name="T8" fmla="*/ 0 w 132"/>
                  <a:gd name="T9" fmla="*/ 0 h 86"/>
                  <a:gd name="T10" fmla="*/ 0 w 132"/>
                  <a:gd name="T11" fmla="*/ 0 h 86"/>
                  <a:gd name="T12" fmla="*/ 0 w 132"/>
                  <a:gd name="T13" fmla="*/ 0 h 86"/>
                  <a:gd name="T14" fmla="*/ 0 w 132"/>
                  <a:gd name="T15" fmla="*/ 0 h 86"/>
                  <a:gd name="T16" fmla="*/ 0 w 132"/>
                  <a:gd name="T17" fmla="*/ 0 h 86"/>
                  <a:gd name="T18" fmla="*/ 0 w 132"/>
                  <a:gd name="T19" fmla="*/ 0 h 86"/>
                  <a:gd name="T20" fmla="*/ 0 w 132"/>
                  <a:gd name="T21" fmla="*/ 0 h 86"/>
                  <a:gd name="T22" fmla="*/ 0 w 132"/>
                  <a:gd name="T23" fmla="*/ 0 h 86"/>
                  <a:gd name="T24" fmla="*/ 0 w 132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86"/>
                  <a:gd name="T41" fmla="*/ 132 w 132"/>
                  <a:gd name="T42" fmla="*/ 86 h 8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86">
                    <a:moveTo>
                      <a:pt x="94" y="0"/>
                    </a:moveTo>
                    <a:lnTo>
                      <a:pt x="113" y="0"/>
                    </a:lnTo>
                    <a:lnTo>
                      <a:pt x="123" y="19"/>
                    </a:lnTo>
                    <a:lnTo>
                      <a:pt x="123" y="39"/>
                    </a:lnTo>
                    <a:lnTo>
                      <a:pt x="132" y="47"/>
                    </a:lnTo>
                    <a:lnTo>
                      <a:pt x="103" y="76"/>
                    </a:lnTo>
                    <a:lnTo>
                      <a:pt x="85" y="86"/>
                    </a:lnTo>
                    <a:lnTo>
                      <a:pt x="37" y="86"/>
                    </a:lnTo>
                    <a:lnTo>
                      <a:pt x="9" y="86"/>
                    </a:lnTo>
                    <a:lnTo>
                      <a:pt x="0" y="66"/>
                    </a:lnTo>
                    <a:lnTo>
                      <a:pt x="9" y="39"/>
                    </a:lnTo>
                    <a:lnTo>
                      <a:pt x="37" y="19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AAC0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818" name="Freeform 78"/>
              <p:cNvSpPr>
                <a:spLocks/>
              </p:cNvSpPr>
              <p:nvPr/>
            </p:nvSpPr>
            <p:spPr bwMode="auto">
              <a:xfrm>
                <a:off x="5008" y="712"/>
                <a:ext cx="12" cy="12"/>
              </a:xfrm>
              <a:custGeom>
                <a:avLst/>
                <a:gdLst>
                  <a:gd name="T0" fmla="*/ 0 w 47"/>
                  <a:gd name="T1" fmla="*/ 0 h 48"/>
                  <a:gd name="T2" fmla="*/ 0 w 47"/>
                  <a:gd name="T3" fmla="*/ 0 h 48"/>
                  <a:gd name="T4" fmla="*/ 0 w 47"/>
                  <a:gd name="T5" fmla="*/ 0 h 48"/>
                  <a:gd name="T6" fmla="*/ 0 w 47"/>
                  <a:gd name="T7" fmla="*/ 0 h 48"/>
                  <a:gd name="T8" fmla="*/ 0 w 47"/>
                  <a:gd name="T9" fmla="*/ 0 h 48"/>
                  <a:gd name="T10" fmla="*/ 0 w 47"/>
                  <a:gd name="T11" fmla="*/ 0 h 48"/>
                  <a:gd name="T12" fmla="*/ 0 w 47"/>
                  <a:gd name="T13" fmla="*/ 0 h 48"/>
                  <a:gd name="T14" fmla="*/ 0 w 47"/>
                  <a:gd name="T15" fmla="*/ 0 h 48"/>
                  <a:gd name="T16" fmla="*/ 0 w 47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7"/>
                  <a:gd name="T28" fmla="*/ 0 h 48"/>
                  <a:gd name="T29" fmla="*/ 47 w 47"/>
                  <a:gd name="T30" fmla="*/ 48 h 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7" h="48">
                    <a:moveTo>
                      <a:pt x="28" y="0"/>
                    </a:moveTo>
                    <a:lnTo>
                      <a:pt x="47" y="10"/>
                    </a:lnTo>
                    <a:lnTo>
                      <a:pt x="47" y="29"/>
                    </a:lnTo>
                    <a:lnTo>
                      <a:pt x="47" y="39"/>
                    </a:lnTo>
                    <a:lnTo>
                      <a:pt x="28" y="48"/>
                    </a:lnTo>
                    <a:lnTo>
                      <a:pt x="9" y="48"/>
                    </a:lnTo>
                    <a:lnTo>
                      <a:pt x="0" y="39"/>
                    </a:lnTo>
                    <a:lnTo>
                      <a:pt x="9" y="2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AAC0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819" name="Freeform 79"/>
              <p:cNvSpPr>
                <a:spLocks/>
              </p:cNvSpPr>
              <p:nvPr/>
            </p:nvSpPr>
            <p:spPr bwMode="auto">
              <a:xfrm>
                <a:off x="5067" y="380"/>
                <a:ext cx="26" cy="51"/>
              </a:xfrm>
              <a:custGeom>
                <a:avLst/>
                <a:gdLst>
                  <a:gd name="T0" fmla="*/ 0 w 103"/>
                  <a:gd name="T1" fmla="*/ 0 h 208"/>
                  <a:gd name="T2" fmla="*/ 0 w 103"/>
                  <a:gd name="T3" fmla="*/ 0 h 208"/>
                  <a:gd name="T4" fmla="*/ 0 w 103"/>
                  <a:gd name="T5" fmla="*/ 0 h 208"/>
                  <a:gd name="T6" fmla="*/ 0 w 103"/>
                  <a:gd name="T7" fmla="*/ 0 h 208"/>
                  <a:gd name="T8" fmla="*/ 0 w 103"/>
                  <a:gd name="T9" fmla="*/ 0 h 208"/>
                  <a:gd name="T10" fmla="*/ 0 w 103"/>
                  <a:gd name="T11" fmla="*/ 0 h 208"/>
                  <a:gd name="T12" fmla="*/ 0 w 103"/>
                  <a:gd name="T13" fmla="*/ 0 h 208"/>
                  <a:gd name="T14" fmla="*/ 0 w 103"/>
                  <a:gd name="T15" fmla="*/ 0 h 208"/>
                  <a:gd name="T16" fmla="*/ 0 w 103"/>
                  <a:gd name="T17" fmla="*/ 0 h 208"/>
                  <a:gd name="T18" fmla="*/ 0 w 103"/>
                  <a:gd name="T19" fmla="*/ 0 h 208"/>
                  <a:gd name="T20" fmla="*/ 0 w 103"/>
                  <a:gd name="T21" fmla="*/ 0 h 208"/>
                  <a:gd name="T22" fmla="*/ 0 w 103"/>
                  <a:gd name="T23" fmla="*/ 0 h 208"/>
                  <a:gd name="T24" fmla="*/ 0 w 103"/>
                  <a:gd name="T25" fmla="*/ 0 h 208"/>
                  <a:gd name="T26" fmla="*/ 0 w 103"/>
                  <a:gd name="T27" fmla="*/ 0 h 208"/>
                  <a:gd name="T28" fmla="*/ 0 w 103"/>
                  <a:gd name="T29" fmla="*/ 0 h 208"/>
                  <a:gd name="T30" fmla="*/ 0 w 103"/>
                  <a:gd name="T31" fmla="*/ 0 h 208"/>
                  <a:gd name="T32" fmla="*/ 0 w 103"/>
                  <a:gd name="T33" fmla="*/ 0 h 208"/>
                  <a:gd name="T34" fmla="*/ 0 w 103"/>
                  <a:gd name="T35" fmla="*/ 0 h 208"/>
                  <a:gd name="T36" fmla="*/ 0 w 103"/>
                  <a:gd name="T37" fmla="*/ 0 h 208"/>
                  <a:gd name="T38" fmla="*/ 0 w 103"/>
                  <a:gd name="T39" fmla="*/ 0 h 208"/>
                  <a:gd name="T40" fmla="*/ 0 w 103"/>
                  <a:gd name="T41" fmla="*/ 0 h 208"/>
                  <a:gd name="T42" fmla="*/ 0 w 103"/>
                  <a:gd name="T43" fmla="*/ 0 h 208"/>
                  <a:gd name="T44" fmla="*/ 0 w 103"/>
                  <a:gd name="T45" fmla="*/ 0 h 20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03"/>
                  <a:gd name="T70" fmla="*/ 0 h 208"/>
                  <a:gd name="T71" fmla="*/ 103 w 103"/>
                  <a:gd name="T72" fmla="*/ 208 h 208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03" h="208">
                    <a:moveTo>
                      <a:pt x="19" y="0"/>
                    </a:moveTo>
                    <a:lnTo>
                      <a:pt x="29" y="19"/>
                    </a:lnTo>
                    <a:lnTo>
                      <a:pt x="47" y="47"/>
                    </a:lnTo>
                    <a:lnTo>
                      <a:pt x="84" y="85"/>
                    </a:lnTo>
                    <a:lnTo>
                      <a:pt x="103" y="114"/>
                    </a:lnTo>
                    <a:lnTo>
                      <a:pt x="103" y="132"/>
                    </a:lnTo>
                    <a:lnTo>
                      <a:pt x="103" y="161"/>
                    </a:lnTo>
                    <a:lnTo>
                      <a:pt x="76" y="189"/>
                    </a:lnTo>
                    <a:lnTo>
                      <a:pt x="47" y="198"/>
                    </a:lnTo>
                    <a:lnTo>
                      <a:pt x="29" y="208"/>
                    </a:lnTo>
                    <a:lnTo>
                      <a:pt x="9" y="208"/>
                    </a:lnTo>
                    <a:lnTo>
                      <a:pt x="29" y="189"/>
                    </a:lnTo>
                    <a:lnTo>
                      <a:pt x="47" y="179"/>
                    </a:lnTo>
                    <a:lnTo>
                      <a:pt x="76" y="170"/>
                    </a:lnTo>
                    <a:lnTo>
                      <a:pt x="84" y="142"/>
                    </a:lnTo>
                    <a:lnTo>
                      <a:pt x="76" y="114"/>
                    </a:lnTo>
                    <a:lnTo>
                      <a:pt x="56" y="85"/>
                    </a:lnTo>
                    <a:lnTo>
                      <a:pt x="37" y="67"/>
                    </a:lnTo>
                    <a:lnTo>
                      <a:pt x="29" y="38"/>
                    </a:lnTo>
                    <a:lnTo>
                      <a:pt x="9" y="28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820" name="Freeform 80"/>
              <p:cNvSpPr>
                <a:spLocks/>
              </p:cNvSpPr>
              <p:nvPr/>
            </p:nvSpPr>
            <p:spPr bwMode="auto">
              <a:xfrm>
                <a:off x="5058" y="585"/>
                <a:ext cx="18" cy="4"/>
              </a:xfrm>
              <a:custGeom>
                <a:avLst/>
                <a:gdLst>
                  <a:gd name="T0" fmla="*/ 0 w 75"/>
                  <a:gd name="T1" fmla="*/ 0 h 19"/>
                  <a:gd name="T2" fmla="*/ 0 w 75"/>
                  <a:gd name="T3" fmla="*/ 0 h 19"/>
                  <a:gd name="T4" fmla="*/ 0 w 75"/>
                  <a:gd name="T5" fmla="*/ 0 h 19"/>
                  <a:gd name="T6" fmla="*/ 0 w 75"/>
                  <a:gd name="T7" fmla="*/ 0 h 19"/>
                  <a:gd name="T8" fmla="*/ 0 w 75"/>
                  <a:gd name="T9" fmla="*/ 0 h 19"/>
                  <a:gd name="T10" fmla="*/ 0 w 75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5"/>
                  <a:gd name="T19" fmla="*/ 0 h 19"/>
                  <a:gd name="T20" fmla="*/ 75 w 75"/>
                  <a:gd name="T21" fmla="*/ 19 h 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5" h="19">
                    <a:moveTo>
                      <a:pt x="75" y="0"/>
                    </a:moveTo>
                    <a:lnTo>
                      <a:pt x="67" y="19"/>
                    </a:lnTo>
                    <a:lnTo>
                      <a:pt x="38" y="19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821" name="Freeform 81"/>
              <p:cNvSpPr>
                <a:spLocks/>
              </p:cNvSpPr>
              <p:nvPr/>
            </p:nvSpPr>
            <p:spPr bwMode="auto">
              <a:xfrm>
                <a:off x="5076" y="587"/>
                <a:ext cx="14" cy="21"/>
              </a:xfrm>
              <a:custGeom>
                <a:avLst/>
                <a:gdLst>
                  <a:gd name="T0" fmla="*/ 0 w 57"/>
                  <a:gd name="T1" fmla="*/ 0 h 85"/>
                  <a:gd name="T2" fmla="*/ 0 w 57"/>
                  <a:gd name="T3" fmla="*/ 0 h 85"/>
                  <a:gd name="T4" fmla="*/ 0 w 57"/>
                  <a:gd name="T5" fmla="*/ 0 h 85"/>
                  <a:gd name="T6" fmla="*/ 0 w 57"/>
                  <a:gd name="T7" fmla="*/ 0 h 85"/>
                  <a:gd name="T8" fmla="*/ 0 w 57"/>
                  <a:gd name="T9" fmla="*/ 0 h 85"/>
                  <a:gd name="T10" fmla="*/ 0 w 57"/>
                  <a:gd name="T11" fmla="*/ 0 h 85"/>
                  <a:gd name="T12" fmla="*/ 0 w 57"/>
                  <a:gd name="T13" fmla="*/ 0 h 85"/>
                  <a:gd name="T14" fmla="*/ 0 w 57"/>
                  <a:gd name="T15" fmla="*/ 0 h 85"/>
                  <a:gd name="T16" fmla="*/ 0 w 57"/>
                  <a:gd name="T17" fmla="*/ 0 h 85"/>
                  <a:gd name="T18" fmla="*/ 0 w 57"/>
                  <a:gd name="T19" fmla="*/ 0 h 85"/>
                  <a:gd name="T20" fmla="*/ 0 w 57"/>
                  <a:gd name="T21" fmla="*/ 0 h 8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7"/>
                  <a:gd name="T34" fmla="*/ 0 h 85"/>
                  <a:gd name="T35" fmla="*/ 57 w 57"/>
                  <a:gd name="T36" fmla="*/ 85 h 8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7" h="85">
                    <a:moveTo>
                      <a:pt x="29" y="0"/>
                    </a:moveTo>
                    <a:lnTo>
                      <a:pt x="39" y="10"/>
                    </a:lnTo>
                    <a:lnTo>
                      <a:pt x="47" y="28"/>
                    </a:lnTo>
                    <a:lnTo>
                      <a:pt x="57" y="38"/>
                    </a:lnTo>
                    <a:lnTo>
                      <a:pt x="47" y="57"/>
                    </a:lnTo>
                    <a:lnTo>
                      <a:pt x="29" y="66"/>
                    </a:lnTo>
                    <a:lnTo>
                      <a:pt x="19" y="85"/>
                    </a:lnTo>
                    <a:lnTo>
                      <a:pt x="10" y="66"/>
                    </a:lnTo>
                    <a:lnTo>
                      <a:pt x="0" y="38"/>
                    </a:lnTo>
                    <a:lnTo>
                      <a:pt x="10" y="18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A31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822" name="Freeform 82"/>
              <p:cNvSpPr>
                <a:spLocks/>
              </p:cNvSpPr>
              <p:nvPr/>
            </p:nvSpPr>
            <p:spPr bwMode="auto">
              <a:xfrm>
                <a:off x="5081" y="604"/>
                <a:ext cx="17" cy="11"/>
              </a:xfrm>
              <a:custGeom>
                <a:avLst/>
                <a:gdLst>
                  <a:gd name="T0" fmla="*/ 0 w 67"/>
                  <a:gd name="T1" fmla="*/ 0 h 47"/>
                  <a:gd name="T2" fmla="*/ 0 w 67"/>
                  <a:gd name="T3" fmla="*/ 0 h 47"/>
                  <a:gd name="T4" fmla="*/ 0 w 67"/>
                  <a:gd name="T5" fmla="*/ 0 h 47"/>
                  <a:gd name="T6" fmla="*/ 0 w 67"/>
                  <a:gd name="T7" fmla="*/ 0 h 47"/>
                  <a:gd name="T8" fmla="*/ 0 w 67"/>
                  <a:gd name="T9" fmla="*/ 0 h 47"/>
                  <a:gd name="T10" fmla="*/ 0 w 67"/>
                  <a:gd name="T11" fmla="*/ 0 h 47"/>
                  <a:gd name="T12" fmla="*/ 0 w 67"/>
                  <a:gd name="T13" fmla="*/ 0 h 47"/>
                  <a:gd name="T14" fmla="*/ 0 w 67"/>
                  <a:gd name="T15" fmla="*/ 0 h 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7"/>
                  <a:gd name="T25" fmla="*/ 0 h 47"/>
                  <a:gd name="T26" fmla="*/ 67 w 67"/>
                  <a:gd name="T27" fmla="*/ 47 h 4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7" h="47">
                    <a:moveTo>
                      <a:pt x="67" y="0"/>
                    </a:moveTo>
                    <a:lnTo>
                      <a:pt x="67" y="28"/>
                    </a:lnTo>
                    <a:lnTo>
                      <a:pt x="57" y="38"/>
                    </a:lnTo>
                    <a:lnTo>
                      <a:pt x="47" y="38"/>
                    </a:lnTo>
                    <a:lnTo>
                      <a:pt x="0" y="47"/>
                    </a:lnTo>
                    <a:lnTo>
                      <a:pt x="28" y="19"/>
                    </a:lnTo>
                    <a:lnTo>
                      <a:pt x="47" y="9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823" name="Freeform 83"/>
              <p:cNvSpPr>
                <a:spLocks/>
              </p:cNvSpPr>
              <p:nvPr/>
            </p:nvSpPr>
            <p:spPr bwMode="auto">
              <a:xfrm>
                <a:off x="5090" y="573"/>
                <a:ext cx="19" cy="26"/>
              </a:xfrm>
              <a:custGeom>
                <a:avLst/>
                <a:gdLst>
                  <a:gd name="T0" fmla="*/ 0 w 76"/>
                  <a:gd name="T1" fmla="*/ 0 h 104"/>
                  <a:gd name="T2" fmla="*/ 0 w 76"/>
                  <a:gd name="T3" fmla="*/ 0 h 104"/>
                  <a:gd name="T4" fmla="*/ 0 w 76"/>
                  <a:gd name="T5" fmla="*/ 0 h 104"/>
                  <a:gd name="T6" fmla="*/ 0 w 76"/>
                  <a:gd name="T7" fmla="*/ 0 h 104"/>
                  <a:gd name="T8" fmla="*/ 0 w 76"/>
                  <a:gd name="T9" fmla="*/ 0 h 104"/>
                  <a:gd name="T10" fmla="*/ 0 w 76"/>
                  <a:gd name="T11" fmla="*/ 0 h 104"/>
                  <a:gd name="T12" fmla="*/ 0 w 76"/>
                  <a:gd name="T13" fmla="*/ 0 h 104"/>
                  <a:gd name="T14" fmla="*/ 0 w 76"/>
                  <a:gd name="T15" fmla="*/ 0 h 104"/>
                  <a:gd name="T16" fmla="*/ 0 w 76"/>
                  <a:gd name="T17" fmla="*/ 0 h 10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104"/>
                  <a:gd name="T29" fmla="*/ 76 w 76"/>
                  <a:gd name="T30" fmla="*/ 104 h 10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104">
                    <a:moveTo>
                      <a:pt x="76" y="0"/>
                    </a:moveTo>
                    <a:lnTo>
                      <a:pt x="66" y="67"/>
                    </a:lnTo>
                    <a:lnTo>
                      <a:pt x="57" y="85"/>
                    </a:lnTo>
                    <a:lnTo>
                      <a:pt x="38" y="104"/>
                    </a:lnTo>
                    <a:lnTo>
                      <a:pt x="29" y="85"/>
                    </a:lnTo>
                    <a:lnTo>
                      <a:pt x="19" y="67"/>
                    </a:lnTo>
                    <a:lnTo>
                      <a:pt x="0" y="57"/>
                    </a:lnTo>
                    <a:lnTo>
                      <a:pt x="0" y="28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824" name="Freeform 84"/>
              <p:cNvSpPr>
                <a:spLocks/>
              </p:cNvSpPr>
              <p:nvPr/>
            </p:nvSpPr>
            <p:spPr bwMode="auto">
              <a:xfrm>
                <a:off x="5102" y="566"/>
                <a:ext cx="24" cy="52"/>
              </a:xfrm>
              <a:custGeom>
                <a:avLst/>
                <a:gdLst>
                  <a:gd name="T0" fmla="*/ 0 w 95"/>
                  <a:gd name="T1" fmla="*/ 0 h 207"/>
                  <a:gd name="T2" fmla="*/ 0 w 95"/>
                  <a:gd name="T3" fmla="*/ 0 h 207"/>
                  <a:gd name="T4" fmla="*/ 0 w 95"/>
                  <a:gd name="T5" fmla="*/ 0 h 207"/>
                  <a:gd name="T6" fmla="*/ 0 w 95"/>
                  <a:gd name="T7" fmla="*/ 0 h 207"/>
                  <a:gd name="T8" fmla="*/ 0 w 95"/>
                  <a:gd name="T9" fmla="*/ 0 h 207"/>
                  <a:gd name="T10" fmla="*/ 0 w 95"/>
                  <a:gd name="T11" fmla="*/ 0 h 207"/>
                  <a:gd name="T12" fmla="*/ 0 w 95"/>
                  <a:gd name="T13" fmla="*/ 0 h 207"/>
                  <a:gd name="T14" fmla="*/ 0 w 95"/>
                  <a:gd name="T15" fmla="*/ 0 h 207"/>
                  <a:gd name="T16" fmla="*/ 0 w 95"/>
                  <a:gd name="T17" fmla="*/ 0 h 207"/>
                  <a:gd name="T18" fmla="*/ 0 w 95"/>
                  <a:gd name="T19" fmla="*/ 0 h 20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5"/>
                  <a:gd name="T31" fmla="*/ 0 h 207"/>
                  <a:gd name="T32" fmla="*/ 95 w 95"/>
                  <a:gd name="T33" fmla="*/ 207 h 20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5" h="207">
                    <a:moveTo>
                      <a:pt x="66" y="56"/>
                    </a:moveTo>
                    <a:lnTo>
                      <a:pt x="66" y="19"/>
                    </a:lnTo>
                    <a:lnTo>
                      <a:pt x="76" y="9"/>
                    </a:lnTo>
                    <a:lnTo>
                      <a:pt x="95" y="0"/>
                    </a:lnTo>
                    <a:lnTo>
                      <a:pt x="85" y="56"/>
                    </a:lnTo>
                    <a:lnTo>
                      <a:pt x="66" y="113"/>
                    </a:lnTo>
                    <a:lnTo>
                      <a:pt x="38" y="160"/>
                    </a:lnTo>
                    <a:lnTo>
                      <a:pt x="10" y="207"/>
                    </a:lnTo>
                    <a:lnTo>
                      <a:pt x="0" y="207"/>
                    </a:lnTo>
                    <a:lnTo>
                      <a:pt x="66" y="56"/>
                    </a:lnTo>
                    <a:close/>
                  </a:path>
                </a:pathLst>
              </a:custGeom>
              <a:solidFill>
                <a:srgbClr val="033E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825" name="Freeform 85"/>
              <p:cNvSpPr>
                <a:spLocks/>
              </p:cNvSpPr>
              <p:nvPr/>
            </p:nvSpPr>
            <p:spPr bwMode="auto">
              <a:xfrm>
                <a:off x="5102" y="538"/>
                <a:ext cx="123" cy="134"/>
              </a:xfrm>
              <a:custGeom>
                <a:avLst/>
                <a:gdLst>
                  <a:gd name="T0" fmla="*/ 0 w 491"/>
                  <a:gd name="T1" fmla="*/ 0 h 537"/>
                  <a:gd name="T2" fmla="*/ 0 w 491"/>
                  <a:gd name="T3" fmla="*/ 0 h 537"/>
                  <a:gd name="T4" fmla="*/ 0 w 491"/>
                  <a:gd name="T5" fmla="*/ 0 h 537"/>
                  <a:gd name="T6" fmla="*/ 0 w 491"/>
                  <a:gd name="T7" fmla="*/ 0 h 537"/>
                  <a:gd name="T8" fmla="*/ 0 w 491"/>
                  <a:gd name="T9" fmla="*/ 0 h 537"/>
                  <a:gd name="T10" fmla="*/ 0 w 491"/>
                  <a:gd name="T11" fmla="*/ 0 h 537"/>
                  <a:gd name="T12" fmla="*/ 0 w 491"/>
                  <a:gd name="T13" fmla="*/ 0 h 537"/>
                  <a:gd name="T14" fmla="*/ 0 w 491"/>
                  <a:gd name="T15" fmla="*/ 0 h 537"/>
                  <a:gd name="T16" fmla="*/ 0 w 491"/>
                  <a:gd name="T17" fmla="*/ 0 h 537"/>
                  <a:gd name="T18" fmla="*/ 0 w 491"/>
                  <a:gd name="T19" fmla="*/ 0 h 537"/>
                  <a:gd name="T20" fmla="*/ 0 w 491"/>
                  <a:gd name="T21" fmla="*/ 0 h 537"/>
                  <a:gd name="T22" fmla="*/ 0 w 491"/>
                  <a:gd name="T23" fmla="*/ 0 h 537"/>
                  <a:gd name="T24" fmla="*/ 0 w 491"/>
                  <a:gd name="T25" fmla="*/ 0 h 537"/>
                  <a:gd name="T26" fmla="*/ 0 w 491"/>
                  <a:gd name="T27" fmla="*/ 0 h 537"/>
                  <a:gd name="T28" fmla="*/ 0 w 491"/>
                  <a:gd name="T29" fmla="*/ 0 h 537"/>
                  <a:gd name="T30" fmla="*/ 0 w 491"/>
                  <a:gd name="T31" fmla="*/ 0 h 537"/>
                  <a:gd name="T32" fmla="*/ 0 w 491"/>
                  <a:gd name="T33" fmla="*/ 0 h 537"/>
                  <a:gd name="T34" fmla="*/ 0 w 491"/>
                  <a:gd name="T35" fmla="*/ 0 h 537"/>
                  <a:gd name="T36" fmla="*/ 0 w 491"/>
                  <a:gd name="T37" fmla="*/ 0 h 537"/>
                  <a:gd name="T38" fmla="*/ 0 w 491"/>
                  <a:gd name="T39" fmla="*/ 0 h 537"/>
                  <a:gd name="T40" fmla="*/ 0 w 491"/>
                  <a:gd name="T41" fmla="*/ 0 h 537"/>
                  <a:gd name="T42" fmla="*/ 0 w 491"/>
                  <a:gd name="T43" fmla="*/ 0 h 537"/>
                  <a:gd name="T44" fmla="*/ 0 w 491"/>
                  <a:gd name="T45" fmla="*/ 0 h 537"/>
                  <a:gd name="T46" fmla="*/ 0 w 491"/>
                  <a:gd name="T47" fmla="*/ 0 h 537"/>
                  <a:gd name="T48" fmla="*/ 0 w 491"/>
                  <a:gd name="T49" fmla="*/ 0 h 537"/>
                  <a:gd name="T50" fmla="*/ 0 w 491"/>
                  <a:gd name="T51" fmla="*/ 0 h 537"/>
                  <a:gd name="T52" fmla="*/ 0 w 491"/>
                  <a:gd name="T53" fmla="*/ 0 h 537"/>
                  <a:gd name="T54" fmla="*/ 0 w 491"/>
                  <a:gd name="T55" fmla="*/ 0 h 537"/>
                  <a:gd name="T56" fmla="*/ 0 w 491"/>
                  <a:gd name="T57" fmla="*/ 0 h 537"/>
                  <a:gd name="T58" fmla="*/ 0 w 491"/>
                  <a:gd name="T59" fmla="*/ 0 h 537"/>
                  <a:gd name="T60" fmla="*/ 0 w 491"/>
                  <a:gd name="T61" fmla="*/ 0 h 537"/>
                  <a:gd name="T62" fmla="*/ 0 w 491"/>
                  <a:gd name="T63" fmla="*/ 0 h 537"/>
                  <a:gd name="T64" fmla="*/ 0 w 491"/>
                  <a:gd name="T65" fmla="*/ 0 h 537"/>
                  <a:gd name="T66" fmla="*/ 0 w 491"/>
                  <a:gd name="T67" fmla="*/ 0 h 537"/>
                  <a:gd name="T68" fmla="*/ 0 w 491"/>
                  <a:gd name="T69" fmla="*/ 0 h 537"/>
                  <a:gd name="T70" fmla="*/ 0 w 491"/>
                  <a:gd name="T71" fmla="*/ 0 h 537"/>
                  <a:gd name="T72" fmla="*/ 0 w 491"/>
                  <a:gd name="T73" fmla="*/ 0 h 537"/>
                  <a:gd name="T74" fmla="*/ 0 w 491"/>
                  <a:gd name="T75" fmla="*/ 0 h 537"/>
                  <a:gd name="T76" fmla="*/ 0 w 491"/>
                  <a:gd name="T77" fmla="*/ 0 h 537"/>
                  <a:gd name="T78" fmla="*/ 0 w 491"/>
                  <a:gd name="T79" fmla="*/ 0 h 537"/>
                  <a:gd name="T80" fmla="*/ 0 w 491"/>
                  <a:gd name="T81" fmla="*/ 0 h 537"/>
                  <a:gd name="T82" fmla="*/ 0 w 491"/>
                  <a:gd name="T83" fmla="*/ 0 h 537"/>
                  <a:gd name="T84" fmla="*/ 0 w 491"/>
                  <a:gd name="T85" fmla="*/ 0 h 537"/>
                  <a:gd name="T86" fmla="*/ 0 w 491"/>
                  <a:gd name="T87" fmla="*/ 0 h 537"/>
                  <a:gd name="T88" fmla="*/ 0 w 491"/>
                  <a:gd name="T89" fmla="*/ 0 h 53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91"/>
                  <a:gd name="T136" fmla="*/ 0 h 537"/>
                  <a:gd name="T137" fmla="*/ 491 w 491"/>
                  <a:gd name="T138" fmla="*/ 537 h 53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91" h="537">
                    <a:moveTo>
                      <a:pt x="66" y="292"/>
                    </a:moveTo>
                    <a:lnTo>
                      <a:pt x="95" y="311"/>
                    </a:lnTo>
                    <a:lnTo>
                      <a:pt x="123" y="339"/>
                    </a:lnTo>
                    <a:lnTo>
                      <a:pt x="151" y="368"/>
                    </a:lnTo>
                    <a:lnTo>
                      <a:pt x="180" y="386"/>
                    </a:lnTo>
                    <a:lnTo>
                      <a:pt x="189" y="368"/>
                    </a:lnTo>
                    <a:lnTo>
                      <a:pt x="160" y="339"/>
                    </a:lnTo>
                    <a:lnTo>
                      <a:pt x="123" y="311"/>
                    </a:lnTo>
                    <a:lnTo>
                      <a:pt x="85" y="283"/>
                    </a:lnTo>
                    <a:lnTo>
                      <a:pt x="76" y="264"/>
                    </a:lnTo>
                    <a:lnTo>
                      <a:pt x="113" y="283"/>
                    </a:lnTo>
                    <a:lnTo>
                      <a:pt x="132" y="292"/>
                    </a:lnTo>
                    <a:lnTo>
                      <a:pt x="151" y="283"/>
                    </a:lnTo>
                    <a:lnTo>
                      <a:pt x="132" y="264"/>
                    </a:lnTo>
                    <a:lnTo>
                      <a:pt x="113" y="255"/>
                    </a:lnTo>
                    <a:lnTo>
                      <a:pt x="95" y="245"/>
                    </a:lnTo>
                    <a:lnTo>
                      <a:pt x="95" y="226"/>
                    </a:lnTo>
                    <a:lnTo>
                      <a:pt x="95" y="216"/>
                    </a:lnTo>
                    <a:lnTo>
                      <a:pt x="113" y="189"/>
                    </a:lnTo>
                    <a:lnTo>
                      <a:pt x="123" y="151"/>
                    </a:lnTo>
                    <a:lnTo>
                      <a:pt x="142" y="85"/>
                    </a:lnTo>
                    <a:lnTo>
                      <a:pt x="283" y="0"/>
                    </a:lnTo>
                    <a:lnTo>
                      <a:pt x="321" y="9"/>
                    </a:lnTo>
                    <a:lnTo>
                      <a:pt x="358" y="18"/>
                    </a:lnTo>
                    <a:lnTo>
                      <a:pt x="434" y="9"/>
                    </a:lnTo>
                    <a:lnTo>
                      <a:pt x="462" y="122"/>
                    </a:lnTo>
                    <a:lnTo>
                      <a:pt x="481" y="236"/>
                    </a:lnTo>
                    <a:lnTo>
                      <a:pt x="491" y="349"/>
                    </a:lnTo>
                    <a:lnTo>
                      <a:pt x="491" y="462"/>
                    </a:lnTo>
                    <a:lnTo>
                      <a:pt x="444" y="490"/>
                    </a:lnTo>
                    <a:lnTo>
                      <a:pt x="397" y="509"/>
                    </a:lnTo>
                    <a:lnTo>
                      <a:pt x="293" y="537"/>
                    </a:lnTo>
                    <a:lnTo>
                      <a:pt x="189" y="537"/>
                    </a:lnTo>
                    <a:lnTo>
                      <a:pt x="76" y="537"/>
                    </a:lnTo>
                    <a:lnTo>
                      <a:pt x="85" y="490"/>
                    </a:lnTo>
                    <a:lnTo>
                      <a:pt x="85" y="443"/>
                    </a:lnTo>
                    <a:lnTo>
                      <a:pt x="76" y="406"/>
                    </a:lnTo>
                    <a:lnTo>
                      <a:pt x="66" y="368"/>
                    </a:lnTo>
                    <a:lnTo>
                      <a:pt x="10" y="377"/>
                    </a:lnTo>
                    <a:lnTo>
                      <a:pt x="0" y="368"/>
                    </a:lnTo>
                    <a:lnTo>
                      <a:pt x="10" y="359"/>
                    </a:lnTo>
                    <a:lnTo>
                      <a:pt x="29" y="359"/>
                    </a:lnTo>
                    <a:lnTo>
                      <a:pt x="38" y="339"/>
                    </a:lnTo>
                    <a:lnTo>
                      <a:pt x="47" y="311"/>
                    </a:lnTo>
                    <a:lnTo>
                      <a:pt x="66" y="292"/>
                    </a:lnTo>
                    <a:close/>
                  </a:path>
                </a:pathLst>
              </a:custGeom>
              <a:solidFill>
                <a:srgbClr val="033E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826" name="Freeform 86"/>
              <p:cNvSpPr>
                <a:spLocks/>
              </p:cNvSpPr>
              <p:nvPr/>
            </p:nvSpPr>
            <p:spPr bwMode="auto">
              <a:xfrm>
                <a:off x="5173" y="358"/>
                <a:ext cx="26" cy="43"/>
              </a:xfrm>
              <a:custGeom>
                <a:avLst/>
                <a:gdLst>
                  <a:gd name="T0" fmla="*/ 0 w 104"/>
                  <a:gd name="T1" fmla="*/ 0 h 170"/>
                  <a:gd name="T2" fmla="*/ 0 w 104"/>
                  <a:gd name="T3" fmla="*/ 0 h 170"/>
                  <a:gd name="T4" fmla="*/ 0 w 104"/>
                  <a:gd name="T5" fmla="*/ 0 h 170"/>
                  <a:gd name="T6" fmla="*/ 0 w 104"/>
                  <a:gd name="T7" fmla="*/ 0 h 170"/>
                  <a:gd name="T8" fmla="*/ 0 w 104"/>
                  <a:gd name="T9" fmla="*/ 0 h 170"/>
                  <a:gd name="T10" fmla="*/ 0 w 104"/>
                  <a:gd name="T11" fmla="*/ 0 h 170"/>
                  <a:gd name="T12" fmla="*/ 0 w 104"/>
                  <a:gd name="T13" fmla="*/ 0 h 170"/>
                  <a:gd name="T14" fmla="*/ 0 w 104"/>
                  <a:gd name="T15" fmla="*/ 0 h 170"/>
                  <a:gd name="T16" fmla="*/ 0 w 104"/>
                  <a:gd name="T17" fmla="*/ 0 h 170"/>
                  <a:gd name="T18" fmla="*/ 0 w 104"/>
                  <a:gd name="T19" fmla="*/ 0 h 170"/>
                  <a:gd name="T20" fmla="*/ 0 w 104"/>
                  <a:gd name="T21" fmla="*/ 0 h 170"/>
                  <a:gd name="T22" fmla="*/ 0 w 104"/>
                  <a:gd name="T23" fmla="*/ 0 h 170"/>
                  <a:gd name="T24" fmla="*/ 0 w 104"/>
                  <a:gd name="T25" fmla="*/ 0 h 170"/>
                  <a:gd name="T26" fmla="*/ 0 w 104"/>
                  <a:gd name="T27" fmla="*/ 0 h 170"/>
                  <a:gd name="T28" fmla="*/ 0 w 104"/>
                  <a:gd name="T29" fmla="*/ 0 h 170"/>
                  <a:gd name="T30" fmla="*/ 0 w 104"/>
                  <a:gd name="T31" fmla="*/ 0 h 170"/>
                  <a:gd name="T32" fmla="*/ 0 w 104"/>
                  <a:gd name="T33" fmla="*/ 0 h 170"/>
                  <a:gd name="T34" fmla="*/ 0 w 104"/>
                  <a:gd name="T35" fmla="*/ 0 h 170"/>
                  <a:gd name="T36" fmla="*/ 0 w 104"/>
                  <a:gd name="T37" fmla="*/ 0 h 1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4"/>
                  <a:gd name="T58" fmla="*/ 0 h 170"/>
                  <a:gd name="T59" fmla="*/ 104 w 104"/>
                  <a:gd name="T60" fmla="*/ 170 h 17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4" h="170">
                    <a:moveTo>
                      <a:pt x="0" y="0"/>
                    </a:moveTo>
                    <a:lnTo>
                      <a:pt x="10" y="0"/>
                    </a:lnTo>
                    <a:lnTo>
                      <a:pt x="20" y="0"/>
                    </a:lnTo>
                    <a:lnTo>
                      <a:pt x="20" y="19"/>
                    </a:lnTo>
                    <a:lnTo>
                      <a:pt x="94" y="85"/>
                    </a:lnTo>
                    <a:lnTo>
                      <a:pt x="104" y="85"/>
                    </a:lnTo>
                    <a:lnTo>
                      <a:pt x="104" y="113"/>
                    </a:lnTo>
                    <a:lnTo>
                      <a:pt x="94" y="142"/>
                    </a:lnTo>
                    <a:lnTo>
                      <a:pt x="47" y="170"/>
                    </a:lnTo>
                    <a:lnTo>
                      <a:pt x="28" y="170"/>
                    </a:lnTo>
                    <a:lnTo>
                      <a:pt x="20" y="160"/>
                    </a:lnTo>
                    <a:lnTo>
                      <a:pt x="57" y="142"/>
                    </a:lnTo>
                    <a:lnTo>
                      <a:pt x="67" y="123"/>
                    </a:lnTo>
                    <a:lnTo>
                      <a:pt x="85" y="113"/>
                    </a:lnTo>
                    <a:lnTo>
                      <a:pt x="57" y="85"/>
                    </a:lnTo>
                    <a:lnTo>
                      <a:pt x="28" y="57"/>
                    </a:lnTo>
                    <a:lnTo>
                      <a:pt x="10" y="29"/>
                    </a:lnTo>
                    <a:lnTo>
                      <a:pt x="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827" name="Freeform 87"/>
              <p:cNvSpPr>
                <a:spLocks/>
              </p:cNvSpPr>
              <p:nvPr/>
            </p:nvSpPr>
            <p:spPr bwMode="auto">
              <a:xfrm>
                <a:off x="5182" y="523"/>
                <a:ext cx="26" cy="12"/>
              </a:xfrm>
              <a:custGeom>
                <a:avLst/>
                <a:gdLst>
                  <a:gd name="T0" fmla="*/ 0 w 103"/>
                  <a:gd name="T1" fmla="*/ 0 h 47"/>
                  <a:gd name="T2" fmla="*/ 0 w 103"/>
                  <a:gd name="T3" fmla="*/ 0 h 47"/>
                  <a:gd name="T4" fmla="*/ 0 w 103"/>
                  <a:gd name="T5" fmla="*/ 0 h 47"/>
                  <a:gd name="T6" fmla="*/ 0 w 103"/>
                  <a:gd name="T7" fmla="*/ 0 h 47"/>
                  <a:gd name="T8" fmla="*/ 0 w 103"/>
                  <a:gd name="T9" fmla="*/ 0 h 47"/>
                  <a:gd name="T10" fmla="*/ 0 w 103"/>
                  <a:gd name="T11" fmla="*/ 0 h 47"/>
                  <a:gd name="T12" fmla="*/ 0 w 103"/>
                  <a:gd name="T13" fmla="*/ 0 h 47"/>
                  <a:gd name="T14" fmla="*/ 0 w 103"/>
                  <a:gd name="T15" fmla="*/ 0 h 47"/>
                  <a:gd name="T16" fmla="*/ 0 w 103"/>
                  <a:gd name="T17" fmla="*/ 0 h 47"/>
                  <a:gd name="T18" fmla="*/ 0 w 103"/>
                  <a:gd name="T19" fmla="*/ 0 h 47"/>
                  <a:gd name="T20" fmla="*/ 0 w 103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3"/>
                  <a:gd name="T34" fmla="*/ 0 h 47"/>
                  <a:gd name="T35" fmla="*/ 103 w 103"/>
                  <a:gd name="T36" fmla="*/ 47 h 4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3" h="47">
                    <a:moveTo>
                      <a:pt x="37" y="0"/>
                    </a:moveTo>
                    <a:lnTo>
                      <a:pt x="94" y="0"/>
                    </a:lnTo>
                    <a:lnTo>
                      <a:pt x="103" y="18"/>
                    </a:lnTo>
                    <a:lnTo>
                      <a:pt x="94" y="27"/>
                    </a:lnTo>
                    <a:lnTo>
                      <a:pt x="76" y="37"/>
                    </a:lnTo>
                    <a:lnTo>
                      <a:pt x="29" y="47"/>
                    </a:lnTo>
                    <a:lnTo>
                      <a:pt x="9" y="47"/>
                    </a:lnTo>
                    <a:lnTo>
                      <a:pt x="9" y="37"/>
                    </a:lnTo>
                    <a:lnTo>
                      <a:pt x="0" y="27"/>
                    </a:lnTo>
                    <a:lnTo>
                      <a:pt x="19" y="1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828" name="Freeform 88"/>
              <p:cNvSpPr>
                <a:spLocks/>
              </p:cNvSpPr>
              <p:nvPr/>
            </p:nvSpPr>
            <p:spPr bwMode="auto">
              <a:xfrm>
                <a:off x="5199" y="462"/>
                <a:ext cx="43" cy="54"/>
              </a:xfrm>
              <a:custGeom>
                <a:avLst/>
                <a:gdLst>
                  <a:gd name="T0" fmla="*/ 0 w 170"/>
                  <a:gd name="T1" fmla="*/ 0 h 217"/>
                  <a:gd name="T2" fmla="*/ 0 w 170"/>
                  <a:gd name="T3" fmla="*/ 0 h 217"/>
                  <a:gd name="T4" fmla="*/ 0 w 170"/>
                  <a:gd name="T5" fmla="*/ 0 h 217"/>
                  <a:gd name="T6" fmla="*/ 0 w 170"/>
                  <a:gd name="T7" fmla="*/ 0 h 217"/>
                  <a:gd name="T8" fmla="*/ 0 w 170"/>
                  <a:gd name="T9" fmla="*/ 0 h 217"/>
                  <a:gd name="T10" fmla="*/ 0 w 170"/>
                  <a:gd name="T11" fmla="*/ 0 h 217"/>
                  <a:gd name="T12" fmla="*/ 0 w 170"/>
                  <a:gd name="T13" fmla="*/ 0 h 217"/>
                  <a:gd name="T14" fmla="*/ 0 w 170"/>
                  <a:gd name="T15" fmla="*/ 0 h 217"/>
                  <a:gd name="T16" fmla="*/ 0 w 170"/>
                  <a:gd name="T17" fmla="*/ 0 h 217"/>
                  <a:gd name="T18" fmla="*/ 0 w 170"/>
                  <a:gd name="T19" fmla="*/ 0 h 217"/>
                  <a:gd name="T20" fmla="*/ 0 w 170"/>
                  <a:gd name="T21" fmla="*/ 0 h 2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70"/>
                  <a:gd name="T34" fmla="*/ 0 h 217"/>
                  <a:gd name="T35" fmla="*/ 170 w 170"/>
                  <a:gd name="T36" fmla="*/ 217 h 21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70" h="217">
                    <a:moveTo>
                      <a:pt x="141" y="0"/>
                    </a:moveTo>
                    <a:lnTo>
                      <a:pt x="151" y="29"/>
                    </a:lnTo>
                    <a:lnTo>
                      <a:pt x="160" y="56"/>
                    </a:lnTo>
                    <a:lnTo>
                      <a:pt x="160" y="95"/>
                    </a:lnTo>
                    <a:lnTo>
                      <a:pt x="170" y="123"/>
                    </a:lnTo>
                    <a:lnTo>
                      <a:pt x="85" y="179"/>
                    </a:lnTo>
                    <a:lnTo>
                      <a:pt x="47" y="207"/>
                    </a:lnTo>
                    <a:lnTo>
                      <a:pt x="0" y="217"/>
                    </a:lnTo>
                    <a:lnTo>
                      <a:pt x="85" y="113"/>
                    </a:lnTo>
                    <a:lnTo>
                      <a:pt x="123" y="56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CD87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829" name="Freeform 89"/>
              <p:cNvSpPr>
                <a:spLocks/>
              </p:cNvSpPr>
              <p:nvPr/>
            </p:nvSpPr>
            <p:spPr bwMode="auto">
              <a:xfrm>
                <a:off x="5230" y="370"/>
                <a:ext cx="16" cy="36"/>
              </a:xfrm>
              <a:custGeom>
                <a:avLst/>
                <a:gdLst>
                  <a:gd name="T0" fmla="*/ 0 w 65"/>
                  <a:gd name="T1" fmla="*/ 0 h 141"/>
                  <a:gd name="T2" fmla="*/ 0 w 65"/>
                  <a:gd name="T3" fmla="*/ 0 h 141"/>
                  <a:gd name="T4" fmla="*/ 0 w 65"/>
                  <a:gd name="T5" fmla="*/ 0 h 141"/>
                  <a:gd name="T6" fmla="*/ 0 w 65"/>
                  <a:gd name="T7" fmla="*/ 0 h 141"/>
                  <a:gd name="T8" fmla="*/ 0 w 65"/>
                  <a:gd name="T9" fmla="*/ 0 h 141"/>
                  <a:gd name="T10" fmla="*/ 0 w 65"/>
                  <a:gd name="T11" fmla="*/ 0 h 141"/>
                  <a:gd name="T12" fmla="*/ 0 w 65"/>
                  <a:gd name="T13" fmla="*/ 0 h 141"/>
                  <a:gd name="T14" fmla="*/ 0 w 65"/>
                  <a:gd name="T15" fmla="*/ 0 h 141"/>
                  <a:gd name="T16" fmla="*/ 0 w 65"/>
                  <a:gd name="T17" fmla="*/ 0 h 141"/>
                  <a:gd name="T18" fmla="*/ 0 w 65"/>
                  <a:gd name="T19" fmla="*/ 0 h 141"/>
                  <a:gd name="T20" fmla="*/ 0 w 65"/>
                  <a:gd name="T21" fmla="*/ 0 h 141"/>
                  <a:gd name="T22" fmla="*/ 0 w 65"/>
                  <a:gd name="T23" fmla="*/ 0 h 14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5"/>
                  <a:gd name="T37" fmla="*/ 0 h 141"/>
                  <a:gd name="T38" fmla="*/ 65 w 65"/>
                  <a:gd name="T39" fmla="*/ 141 h 14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5" h="141">
                    <a:moveTo>
                      <a:pt x="28" y="0"/>
                    </a:moveTo>
                    <a:lnTo>
                      <a:pt x="47" y="9"/>
                    </a:lnTo>
                    <a:lnTo>
                      <a:pt x="56" y="28"/>
                    </a:lnTo>
                    <a:lnTo>
                      <a:pt x="65" y="56"/>
                    </a:lnTo>
                    <a:lnTo>
                      <a:pt x="65" y="84"/>
                    </a:lnTo>
                    <a:lnTo>
                      <a:pt x="65" y="104"/>
                    </a:lnTo>
                    <a:lnTo>
                      <a:pt x="47" y="141"/>
                    </a:lnTo>
                    <a:lnTo>
                      <a:pt x="0" y="18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28" y="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D87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</p:grpSp>
        <p:grpSp>
          <p:nvGrpSpPr>
            <p:cNvPr id="72715" name="Group 90"/>
            <p:cNvGrpSpPr>
              <a:grpSpLocks/>
            </p:cNvGrpSpPr>
            <p:nvPr/>
          </p:nvGrpSpPr>
          <p:grpSpPr bwMode="auto">
            <a:xfrm>
              <a:off x="5232" y="192"/>
              <a:ext cx="422" cy="344"/>
              <a:chOff x="192" y="1728"/>
              <a:chExt cx="422" cy="344"/>
            </a:xfrm>
          </p:grpSpPr>
          <p:sp>
            <p:nvSpPr>
              <p:cNvPr id="72716" name="Freeform 91"/>
              <p:cNvSpPr>
                <a:spLocks/>
              </p:cNvSpPr>
              <p:nvPr/>
            </p:nvSpPr>
            <p:spPr bwMode="auto">
              <a:xfrm>
                <a:off x="461" y="1745"/>
                <a:ext cx="153" cy="165"/>
              </a:xfrm>
              <a:custGeom>
                <a:avLst/>
                <a:gdLst>
                  <a:gd name="T0" fmla="*/ 0 w 613"/>
                  <a:gd name="T1" fmla="*/ 0 h 660"/>
                  <a:gd name="T2" fmla="*/ 0 w 613"/>
                  <a:gd name="T3" fmla="*/ 0 h 660"/>
                  <a:gd name="T4" fmla="*/ 0 w 613"/>
                  <a:gd name="T5" fmla="*/ 0 h 660"/>
                  <a:gd name="T6" fmla="*/ 0 w 613"/>
                  <a:gd name="T7" fmla="*/ 0 h 660"/>
                  <a:gd name="T8" fmla="*/ 0 w 613"/>
                  <a:gd name="T9" fmla="*/ 0 h 660"/>
                  <a:gd name="T10" fmla="*/ 0 w 613"/>
                  <a:gd name="T11" fmla="*/ 0 h 660"/>
                  <a:gd name="T12" fmla="*/ 0 w 613"/>
                  <a:gd name="T13" fmla="*/ 0 h 660"/>
                  <a:gd name="T14" fmla="*/ 0 w 613"/>
                  <a:gd name="T15" fmla="*/ 0 h 660"/>
                  <a:gd name="T16" fmla="*/ 0 w 613"/>
                  <a:gd name="T17" fmla="*/ 0 h 660"/>
                  <a:gd name="T18" fmla="*/ 0 w 613"/>
                  <a:gd name="T19" fmla="*/ 0 h 660"/>
                  <a:gd name="T20" fmla="*/ 0 w 613"/>
                  <a:gd name="T21" fmla="*/ 0 h 660"/>
                  <a:gd name="T22" fmla="*/ 0 w 613"/>
                  <a:gd name="T23" fmla="*/ 0 h 660"/>
                  <a:gd name="T24" fmla="*/ 0 w 613"/>
                  <a:gd name="T25" fmla="*/ 0 h 660"/>
                  <a:gd name="T26" fmla="*/ 0 w 613"/>
                  <a:gd name="T27" fmla="*/ 0 h 660"/>
                  <a:gd name="T28" fmla="*/ 0 w 613"/>
                  <a:gd name="T29" fmla="*/ 0 h 660"/>
                  <a:gd name="T30" fmla="*/ 0 w 613"/>
                  <a:gd name="T31" fmla="*/ 0 h 660"/>
                  <a:gd name="T32" fmla="*/ 0 w 613"/>
                  <a:gd name="T33" fmla="*/ 0 h 660"/>
                  <a:gd name="T34" fmla="*/ 0 w 613"/>
                  <a:gd name="T35" fmla="*/ 0 h 660"/>
                  <a:gd name="T36" fmla="*/ 0 w 613"/>
                  <a:gd name="T37" fmla="*/ 0 h 660"/>
                  <a:gd name="T38" fmla="*/ 0 w 613"/>
                  <a:gd name="T39" fmla="*/ 0 h 660"/>
                  <a:gd name="T40" fmla="*/ 0 w 613"/>
                  <a:gd name="T41" fmla="*/ 0 h 660"/>
                  <a:gd name="T42" fmla="*/ 0 w 613"/>
                  <a:gd name="T43" fmla="*/ 0 h 660"/>
                  <a:gd name="T44" fmla="*/ 0 w 613"/>
                  <a:gd name="T45" fmla="*/ 0 h 660"/>
                  <a:gd name="T46" fmla="*/ 0 w 613"/>
                  <a:gd name="T47" fmla="*/ 0 h 660"/>
                  <a:gd name="T48" fmla="*/ 0 w 613"/>
                  <a:gd name="T49" fmla="*/ 0 h 660"/>
                  <a:gd name="T50" fmla="*/ 0 w 613"/>
                  <a:gd name="T51" fmla="*/ 0 h 660"/>
                  <a:gd name="T52" fmla="*/ 0 w 613"/>
                  <a:gd name="T53" fmla="*/ 0 h 660"/>
                  <a:gd name="T54" fmla="*/ 0 w 613"/>
                  <a:gd name="T55" fmla="*/ 0 h 660"/>
                  <a:gd name="T56" fmla="*/ 0 w 613"/>
                  <a:gd name="T57" fmla="*/ 0 h 660"/>
                  <a:gd name="T58" fmla="*/ 0 w 613"/>
                  <a:gd name="T59" fmla="*/ 0 h 660"/>
                  <a:gd name="T60" fmla="*/ 0 w 613"/>
                  <a:gd name="T61" fmla="*/ 0 h 660"/>
                  <a:gd name="T62" fmla="*/ 0 w 613"/>
                  <a:gd name="T63" fmla="*/ 0 h 660"/>
                  <a:gd name="T64" fmla="*/ 0 w 613"/>
                  <a:gd name="T65" fmla="*/ 0 h 660"/>
                  <a:gd name="T66" fmla="*/ 0 w 613"/>
                  <a:gd name="T67" fmla="*/ 0 h 660"/>
                  <a:gd name="T68" fmla="*/ 0 w 613"/>
                  <a:gd name="T69" fmla="*/ 0 h 660"/>
                  <a:gd name="T70" fmla="*/ 0 w 613"/>
                  <a:gd name="T71" fmla="*/ 0 h 660"/>
                  <a:gd name="T72" fmla="*/ 0 w 613"/>
                  <a:gd name="T73" fmla="*/ 0 h 660"/>
                  <a:gd name="T74" fmla="*/ 0 w 613"/>
                  <a:gd name="T75" fmla="*/ 0 h 660"/>
                  <a:gd name="T76" fmla="*/ 0 w 613"/>
                  <a:gd name="T77" fmla="*/ 0 h 660"/>
                  <a:gd name="T78" fmla="*/ 0 w 613"/>
                  <a:gd name="T79" fmla="*/ 0 h 660"/>
                  <a:gd name="T80" fmla="*/ 0 w 613"/>
                  <a:gd name="T81" fmla="*/ 0 h 660"/>
                  <a:gd name="T82" fmla="*/ 0 w 613"/>
                  <a:gd name="T83" fmla="*/ 0 h 660"/>
                  <a:gd name="T84" fmla="*/ 0 w 613"/>
                  <a:gd name="T85" fmla="*/ 0 h 660"/>
                  <a:gd name="T86" fmla="*/ 0 w 613"/>
                  <a:gd name="T87" fmla="*/ 0 h 660"/>
                  <a:gd name="T88" fmla="*/ 0 w 613"/>
                  <a:gd name="T89" fmla="*/ 0 h 660"/>
                  <a:gd name="T90" fmla="*/ 0 w 613"/>
                  <a:gd name="T91" fmla="*/ 0 h 66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613"/>
                  <a:gd name="T139" fmla="*/ 0 h 660"/>
                  <a:gd name="T140" fmla="*/ 613 w 613"/>
                  <a:gd name="T141" fmla="*/ 660 h 660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613" h="660">
                    <a:moveTo>
                      <a:pt x="292" y="0"/>
                    </a:moveTo>
                    <a:lnTo>
                      <a:pt x="358" y="0"/>
                    </a:lnTo>
                    <a:lnTo>
                      <a:pt x="425" y="0"/>
                    </a:lnTo>
                    <a:lnTo>
                      <a:pt x="491" y="10"/>
                    </a:lnTo>
                    <a:lnTo>
                      <a:pt x="519" y="28"/>
                    </a:lnTo>
                    <a:lnTo>
                      <a:pt x="547" y="47"/>
                    </a:lnTo>
                    <a:lnTo>
                      <a:pt x="547" y="57"/>
                    </a:lnTo>
                    <a:lnTo>
                      <a:pt x="547" y="76"/>
                    </a:lnTo>
                    <a:lnTo>
                      <a:pt x="538" y="104"/>
                    </a:lnTo>
                    <a:lnTo>
                      <a:pt x="519" y="131"/>
                    </a:lnTo>
                    <a:lnTo>
                      <a:pt x="491" y="141"/>
                    </a:lnTo>
                    <a:lnTo>
                      <a:pt x="434" y="151"/>
                    </a:lnTo>
                    <a:lnTo>
                      <a:pt x="415" y="141"/>
                    </a:lnTo>
                    <a:lnTo>
                      <a:pt x="405" y="131"/>
                    </a:lnTo>
                    <a:lnTo>
                      <a:pt x="396" y="123"/>
                    </a:lnTo>
                    <a:lnTo>
                      <a:pt x="387" y="104"/>
                    </a:lnTo>
                    <a:lnTo>
                      <a:pt x="387" y="84"/>
                    </a:lnTo>
                    <a:lnTo>
                      <a:pt x="396" y="66"/>
                    </a:lnTo>
                    <a:lnTo>
                      <a:pt x="425" y="28"/>
                    </a:lnTo>
                    <a:lnTo>
                      <a:pt x="425" y="10"/>
                    </a:lnTo>
                    <a:lnTo>
                      <a:pt x="368" y="19"/>
                    </a:lnTo>
                    <a:lnTo>
                      <a:pt x="311" y="37"/>
                    </a:lnTo>
                    <a:lnTo>
                      <a:pt x="208" y="76"/>
                    </a:lnTo>
                    <a:lnTo>
                      <a:pt x="170" y="123"/>
                    </a:lnTo>
                    <a:lnTo>
                      <a:pt x="151" y="141"/>
                    </a:lnTo>
                    <a:lnTo>
                      <a:pt x="141" y="170"/>
                    </a:lnTo>
                    <a:lnTo>
                      <a:pt x="151" y="227"/>
                    </a:lnTo>
                    <a:lnTo>
                      <a:pt x="180" y="264"/>
                    </a:lnTo>
                    <a:lnTo>
                      <a:pt x="227" y="311"/>
                    </a:lnTo>
                    <a:lnTo>
                      <a:pt x="274" y="339"/>
                    </a:lnTo>
                    <a:lnTo>
                      <a:pt x="425" y="348"/>
                    </a:lnTo>
                    <a:lnTo>
                      <a:pt x="500" y="358"/>
                    </a:lnTo>
                    <a:lnTo>
                      <a:pt x="566" y="396"/>
                    </a:lnTo>
                    <a:lnTo>
                      <a:pt x="603" y="443"/>
                    </a:lnTo>
                    <a:lnTo>
                      <a:pt x="613" y="471"/>
                    </a:lnTo>
                    <a:lnTo>
                      <a:pt x="613" y="509"/>
                    </a:lnTo>
                    <a:lnTo>
                      <a:pt x="575" y="566"/>
                    </a:lnTo>
                    <a:lnTo>
                      <a:pt x="519" y="613"/>
                    </a:lnTo>
                    <a:lnTo>
                      <a:pt x="462" y="641"/>
                    </a:lnTo>
                    <a:lnTo>
                      <a:pt x="405" y="660"/>
                    </a:lnTo>
                    <a:lnTo>
                      <a:pt x="311" y="660"/>
                    </a:lnTo>
                    <a:lnTo>
                      <a:pt x="217" y="651"/>
                    </a:lnTo>
                    <a:lnTo>
                      <a:pt x="180" y="641"/>
                    </a:lnTo>
                    <a:lnTo>
                      <a:pt x="132" y="622"/>
                    </a:lnTo>
                    <a:lnTo>
                      <a:pt x="94" y="594"/>
                    </a:lnTo>
                    <a:lnTo>
                      <a:pt x="66" y="566"/>
                    </a:lnTo>
                    <a:lnTo>
                      <a:pt x="57" y="528"/>
                    </a:lnTo>
                    <a:lnTo>
                      <a:pt x="57" y="509"/>
                    </a:lnTo>
                    <a:lnTo>
                      <a:pt x="66" y="491"/>
                    </a:lnTo>
                    <a:lnTo>
                      <a:pt x="94" y="471"/>
                    </a:lnTo>
                    <a:lnTo>
                      <a:pt x="123" y="462"/>
                    </a:lnTo>
                    <a:lnTo>
                      <a:pt x="151" y="452"/>
                    </a:lnTo>
                    <a:lnTo>
                      <a:pt x="188" y="462"/>
                    </a:lnTo>
                    <a:lnTo>
                      <a:pt x="208" y="462"/>
                    </a:lnTo>
                    <a:lnTo>
                      <a:pt x="227" y="471"/>
                    </a:lnTo>
                    <a:lnTo>
                      <a:pt x="255" y="499"/>
                    </a:lnTo>
                    <a:lnTo>
                      <a:pt x="264" y="528"/>
                    </a:lnTo>
                    <a:lnTo>
                      <a:pt x="264" y="556"/>
                    </a:lnTo>
                    <a:lnTo>
                      <a:pt x="255" y="585"/>
                    </a:lnTo>
                    <a:lnTo>
                      <a:pt x="235" y="603"/>
                    </a:lnTo>
                    <a:lnTo>
                      <a:pt x="208" y="613"/>
                    </a:lnTo>
                    <a:lnTo>
                      <a:pt x="198" y="622"/>
                    </a:lnTo>
                    <a:lnTo>
                      <a:pt x="208" y="622"/>
                    </a:lnTo>
                    <a:lnTo>
                      <a:pt x="227" y="622"/>
                    </a:lnTo>
                    <a:lnTo>
                      <a:pt x="264" y="622"/>
                    </a:lnTo>
                    <a:lnTo>
                      <a:pt x="311" y="622"/>
                    </a:lnTo>
                    <a:lnTo>
                      <a:pt x="349" y="603"/>
                    </a:lnTo>
                    <a:lnTo>
                      <a:pt x="387" y="585"/>
                    </a:lnTo>
                    <a:lnTo>
                      <a:pt x="405" y="556"/>
                    </a:lnTo>
                    <a:lnTo>
                      <a:pt x="425" y="528"/>
                    </a:lnTo>
                    <a:lnTo>
                      <a:pt x="443" y="462"/>
                    </a:lnTo>
                    <a:lnTo>
                      <a:pt x="415" y="424"/>
                    </a:lnTo>
                    <a:lnTo>
                      <a:pt x="387" y="396"/>
                    </a:lnTo>
                    <a:lnTo>
                      <a:pt x="349" y="377"/>
                    </a:lnTo>
                    <a:lnTo>
                      <a:pt x="311" y="358"/>
                    </a:lnTo>
                    <a:lnTo>
                      <a:pt x="302" y="368"/>
                    </a:lnTo>
                    <a:lnTo>
                      <a:pt x="283" y="368"/>
                    </a:lnTo>
                    <a:lnTo>
                      <a:pt x="255" y="358"/>
                    </a:lnTo>
                    <a:lnTo>
                      <a:pt x="141" y="339"/>
                    </a:lnTo>
                    <a:lnTo>
                      <a:pt x="85" y="321"/>
                    </a:lnTo>
                    <a:lnTo>
                      <a:pt x="37" y="292"/>
                    </a:lnTo>
                    <a:lnTo>
                      <a:pt x="19" y="274"/>
                    </a:lnTo>
                    <a:lnTo>
                      <a:pt x="0" y="245"/>
                    </a:lnTo>
                    <a:lnTo>
                      <a:pt x="0" y="217"/>
                    </a:lnTo>
                    <a:lnTo>
                      <a:pt x="0" y="188"/>
                    </a:lnTo>
                    <a:lnTo>
                      <a:pt x="10" y="151"/>
                    </a:lnTo>
                    <a:lnTo>
                      <a:pt x="28" y="123"/>
                    </a:lnTo>
                    <a:lnTo>
                      <a:pt x="57" y="94"/>
                    </a:lnTo>
                    <a:lnTo>
                      <a:pt x="94" y="76"/>
                    </a:lnTo>
                    <a:lnTo>
                      <a:pt x="160" y="47"/>
                    </a:lnTo>
                    <a:lnTo>
                      <a:pt x="235" y="28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17" name="Freeform 92"/>
              <p:cNvSpPr>
                <a:spLocks/>
              </p:cNvSpPr>
              <p:nvPr/>
            </p:nvSpPr>
            <p:spPr bwMode="auto">
              <a:xfrm>
                <a:off x="465" y="1759"/>
                <a:ext cx="47" cy="68"/>
              </a:xfrm>
              <a:custGeom>
                <a:avLst/>
                <a:gdLst>
                  <a:gd name="T0" fmla="*/ 0 w 189"/>
                  <a:gd name="T1" fmla="*/ 0 h 273"/>
                  <a:gd name="T2" fmla="*/ 0 w 189"/>
                  <a:gd name="T3" fmla="*/ 0 h 273"/>
                  <a:gd name="T4" fmla="*/ 0 w 189"/>
                  <a:gd name="T5" fmla="*/ 0 h 273"/>
                  <a:gd name="T6" fmla="*/ 0 w 189"/>
                  <a:gd name="T7" fmla="*/ 0 h 273"/>
                  <a:gd name="T8" fmla="*/ 0 w 189"/>
                  <a:gd name="T9" fmla="*/ 0 h 273"/>
                  <a:gd name="T10" fmla="*/ 0 w 189"/>
                  <a:gd name="T11" fmla="*/ 0 h 273"/>
                  <a:gd name="T12" fmla="*/ 0 w 189"/>
                  <a:gd name="T13" fmla="*/ 0 h 273"/>
                  <a:gd name="T14" fmla="*/ 0 w 189"/>
                  <a:gd name="T15" fmla="*/ 0 h 273"/>
                  <a:gd name="T16" fmla="*/ 0 w 189"/>
                  <a:gd name="T17" fmla="*/ 0 h 273"/>
                  <a:gd name="T18" fmla="*/ 0 w 189"/>
                  <a:gd name="T19" fmla="*/ 0 h 273"/>
                  <a:gd name="T20" fmla="*/ 0 w 189"/>
                  <a:gd name="T21" fmla="*/ 0 h 273"/>
                  <a:gd name="T22" fmla="*/ 0 w 189"/>
                  <a:gd name="T23" fmla="*/ 0 h 273"/>
                  <a:gd name="T24" fmla="*/ 0 w 189"/>
                  <a:gd name="T25" fmla="*/ 0 h 273"/>
                  <a:gd name="T26" fmla="*/ 0 w 189"/>
                  <a:gd name="T27" fmla="*/ 0 h 273"/>
                  <a:gd name="T28" fmla="*/ 0 w 189"/>
                  <a:gd name="T29" fmla="*/ 0 h 273"/>
                  <a:gd name="T30" fmla="*/ 0 w 189"/>
                  <a:gd name="T31" fmla="*/ 0 h 273"/>
                  <a:gd name="T32" fmla="*/ 0 w 189"/>
                  <a:gd name="T33" fmla="*/ 0 h 273"/>
                  <a:gd name="T34" fmla="*/ 0 w 189"/>
                  <a:gd name="T35" fmla="*/ 0 h 273"/>
                  <a:gd name="T36" fmla="*/ 0 w 189"/>
                  <a:gd name="T37" fmla="*/ 0 h 273"/>
                  <a:gd name="T38" fmla="*/ 0 w 189"/>
                  <a:gd name="T39" fmla="*/ 0 h 273"/>
                  <a:gd name="T40" fmla="*/ 0 w 189"/>
                  <a:gd name="T41" fmla="*/ 0 h 27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89"/>
                  <a:gd name="T64" fmla="*/ 0 h 273"/>
                  <a:gd name="T65" fmla="*/ 189 w 189"/>
                  <a:gd name="T66" fmla="*/ 273 h 27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89" h="273">
                    <a:moveTo>
                      <a:pt x="189" y="0"/>
                    </a:moveTo>
                    <a:lnTo>
                      <a:pt x="179" y="0"/>
                    </a:lnTo>
                    <a:lnTo>
                      <a:pt x="169" y="9"/>
                    </a:lnTo>
                    <a:lnTo>
                      <a:pt x="132" y="47"/>
                    </a:lnTo>
                    <a:lnTo>
                      <a:pt x="113" y="66"/>
                    </a:lnTo>
                    <a:lnTo>
                      <a:pt x="104" y="84"/>
                    </a:lnTo>
                    <a:lnTo>
                      <a:pt x="94" y="113"/>
                    </a:lnTo>
                    <a:lnTo>
                      <a:pt x="104" y="141"/>
                    </a:lnTo>
                    <a:lnTo>
                      <a:pt x="122" y="188"/>
                    </a:lnTo>
                    <a:lnTo>
                      <a:pt x="151" y="235"/>
                    </a:lnTo>
                    <a:lnTo>
                      <a:pt x="189" y="273"/>
                    </a:lnTo>
                    <a:lnTo>
                      <a:pt x="94" y="244"/>
                    </a:lnTo>
                    <a:lnTo>
                      <a:pt x="38" y="217"/>
                    </a:lnTo>
                    <a:lnTo>
                      <a:pt x="18" y="197"/>
                    </a:lnTo>
                    <a:lnTo>
                      <a:pt x="0" y="178"/>
                    </a:lnTo>
                    <a:lnTo>
                      <a:pt x="0" y="131"/>
                    </a:lnTo>
                    <a:lnTo>
                      <a:pt x="18" y="103"/>
                    </a:lnTo>
                    <a:lnTo>
                      <a:pt x="38" y="66"/>
                    </a:lnTo>
                    <a:lnTo>
                      <a:pt x="75" y="37"/>
                    </a:lnTo>
                    <a:lnTo>
                      <a:pt x="132" y="1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18" name="Freeform 93"/>
              <p:cNvSpPr>
                <a:spLocks/>
              </p:cNvSpPr>
              <p:nvPr/>
            </p:nvSpPr>
            <p:spPr bwMode="auto">
              <a:xfrm>
                <a:off x="479" y="1865"/>
                <a:ext cx="40" cy="28"/>
              </a:xfrm>
              <a:custGeom>
                <a:avLst/>
                <a:gdLst>
                  <a:gd name="T0" fmla="*/ 0 w 159"/>
                  <a:gd name="T1" fmla="*/ 0 h 113"/>
                  <a:gd name="T2" fmla="*/ 0 w 159"/>
                  <a:gd name="T3" fmla="*/ 0 h 113"/>
                  <a:gd name="T4" fmla="*/ 0 w 159"/>
                  <a:gd name="T5" fmla="*/ 0 h 113"/>
                  <a:gd name="T6" fmla="*/ 0 w 159"/>
                  <a:gd name="T7" fmla="*/ 0 h 113"/>
                  <a:gd name="T8" fmla="*/ 0 w 159"/>
                  <a:gd name="T9" fmla="*/ 0 h 113"/>
                  <a:gd name="T10" fmla="*/ 0 w 159"/>
                  <a:gd name="T11" fmla="*/ 0 h 113"/>
                  <a:gd name="T12" fmla="*/ 0 w 159"/>
                  <a:gd name="T13" fmla="*/ 0 h 113"/>
                  <a:gd name="T14" fmla="*/ 0 w 159"/>
                  <a:gd name="T15" fmla="*/ 0 h 113"/>
                  <a:gd name="T16" fmla="*/ 0 w 159"/>
                  <a:gd name="T17" fmla="*/ 0 h 113"/>
                  <a:gd name="T18" fmla="*/ 0 w 159"/>
                  <a:gd name="T19" fmla="*/ 0 h 113"/>
                  <a:gd name="T20" fmla="*/ 0 w 159"/>
                  <a:gd name="T21" fmla="*/ 0 h 113"/>
                  <a:gd name="T22" fmla="*/ 0 w 159"/>
                  <a:gd name="T23" fmla="*/ 0 h 113"/>
                  <a:gd name="T24" fmla="*/ 0 w 159"/>
                  <a:gd name="T25" fmla="*/ 0 h 113"/>
                  <a:gd name="T26" fmla="*/ 0 w 159"/>
                  <a:gd name="T27" fmla="*/ 0 h 113"/>
                  <a:gd name="T28" fmla="*/ 0 w 159"/>
                  <a:gd name="T29" fmla="*/ 0 h 113"/>
                  <a:gd name="T30" fmla="*/ 0 w 159"/>
                  <a:gd name="T31" fmla="*/ 0 h 113"/>
                  <a:gd name="T32" fmla="*/ 0 w 159"/>
                  <a:gd name="T33" fmla="*/ 0 h 113"/>
                  <a:gd name="T34" fmla="*/ 0 w 159"/>
                  <a:gd name="T35" fmla="*/ 0 h 113"/>
                  <a:gd name="T36" fmla="*/ 0 w 159"/>
                  <a:gd name="T37" fmla="*/ 0 h 11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9"/>
                  <a:gd name="T58" fmla="*/ 0 h 113"/>
                  <a:gd name="T59" fmla="*/ 159 w 159"/>
                  <a:gd name="T60" fmla="*/ 113 h 11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9" h="113">
                    <a:moveTo>
                      <a:pt x="151" y="18"/>
                    </a:moveTo>
                    <a:lnTo>
                      <a:pt x="159" y="28"/>
                    </a:lnTo>
                    <a:lnTo>
                      <a:pt x="159" y="47"/>
                    </a:lnTo>
                    <a:lnTo>
                      <a:pt x="159" y="85"/>
                    </a:lnTo>
                    <a:lnTo>
                      <a:pt x="141" y="94"/>
                    </a:lnTo>
                    <a:lnTo>
                      <a:pt x="122" y="113"/>
                    </a:lnTo>
                    <a:lnTo>
                      <a:pt x="104" y="113"/>
                    </a:lnTo>
                    <a:lnTo>
                      <a:pt x="84" y="113"/>
                    </a:lnTo>
                    <a:lnTo>
                      <a:pt x="75" y="104"/>
                    </a:lnTo>
                    <a:lnTo>
                      <a:pt x="65" y="104"/>
                    </a:lnTo>
                    <a:lnTo>
                      <a:pt x="47" y="104"/>
                    </a:lnTo>
                    <a:lnTo>
                      <a:pt x="9" y="75"/>
                    </a:lnTo>
                    <a:lnTo>
                      <a:pt x="0" y="57"/>
                    </a:lnTo>
                    <a:lnTo>
                      <a:pt x="0" y="37"/>
                    </a:lnTo>
                    <a:lnTo>
                      <a:pt x="9" y="18"/>
                    </a:lnTo>
                    <a:lnTo>
                      <a:pt x="28" y="10"/>
                    </a:lnTo>
                    <a:lnTo>
                      <a:pt x="65" y="0"/>
                    </a:lnTo>
                    <a:lnTo>
                      <a:pt x="112" y="10"/>
                    </a:lnTo>
                    <a:lnTo>
                      <a:pt x="151" y="18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19" name="Freeform 94"/>
              <p:cNvSpPr>
                <a:spLocks/>
              </p:cNvSpPr>
              <p:nvPr/>
            </p:nvSpPr>
            <p:spPr bwMode="auto">
              <a:xfrm>
                <a:off x="562" y="1752"/>
                <a:ext cx="31" cy="23"/>
              </a:xfrm>
              <a:custGeom>
                <a:avLst/>
                <a:gdLst>
                  <a:gd name="T0" fmla="*/ 0 w 123"/>
                  <a:gd name="T1" fmla="*/ 0 h 95"/>
                  <a:gd name="T2" fmla="*/ 0 w 123"/>
                  <a:gd name="T3" fmla="*/ 0 h 95"/>
                  <a:gd name="T4" fmla="*/ 0 w 123"/>
                  <a:gd name="T5" fmla="*/ 0 h 95"/>
                  <a:gd name="T6" fmla="*/ 0 w 123"/>
                  <a:gd name="T7" fmla="*/ 0 h 95"/>
                  <a:gd name="T8" fmla="*/ 0 w 123"/>
                  <a:gd name="T9" fmla="*/ 0 h 95"/>
                  <a:gd name="T10" fmla="*/ 0 w 123"/>
                  <a:gd name="T11" fmla="*/ 0 h 95"/>
                  <a:gd name="T12" fmla="*/ 0 w 123"/>
                  <a:gd name="T13" fmla="*/ 0 h 95"/>
                  <a:gd name="T14" fmla="*/ 0 w 123"/>
                  <a:gd name="T15" fmla="*/ 0 h 95"/>
                  <a:gd name="T16" fmla="*/ 0 w 123"/>
                  <a:gd name="T17" fmla="*/ 0 h 95"/>
                  <a:gd name="T18" fmla="*/ 0 w 123"/>
                  <a:gd name="T19" fmla="*/ 0 h 95"/>
                  <a:gd name="T20" fmla="*/ 0 w 123"/>
                  <a:gd name="T21" fmla="*/ 0 h 95"/>
                  <a:gd name="T22" fmla="*/ 0 w 123"/>
                  <a:gd name="T23" fmla="*/ 0 h 95"/>
                  <a:gd name="T24" fmla="*/ 0 w 123"/>
                  <a:gd name="T25" fmla="*/ 0 h 95"/>
                  <a:gd name="T26" fmla="*/ 0 w 123"/>
                  <a:gd name="T27" fmla="*/ 0 h 9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23"/>
                  <a:gd name="T43" fmla="*/ 0 h 95"/>
                  <a:gd name="T44" fmla="*/ 123 w 123"/>
                  <a:gd name="T45" fmla="*/ 95 h 9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23" h="95">
                    <a:moveTo>
                      <a:pt x="67" y="0"/>
                    </a:moveTo>
                    <a:lnTo>
                      <a:pt x="104" y="19"/>
                    </a:lnTo>
                    <a:lnTo>
                      <a:pt x="123" y="29"/>
                    </a:lnTo>
                    <a:lnTo>
                      <a:pt x="123" y="56"/>
                    </a:lnTo>
                    <a:lnTo>
                      <a:pt x="95" y="85"/>
                    </a:lnTo>
                    <a:lnTo>
                      <a:pt x="76" y="95"/>
                    </a:lnTo>
                    <a:lnTo>
                      <a:pt x="57" y="95"/>
                    </a:lnTo>
                    <a:lnTo>
                      <a:pt x="29" y="95"/>
                    </a:lnTo>
                    <a:lnTo>
                      <a:pt x="0" y="76"/>
                    </a:lnTo>
                    <a:lnTo>
                      <a:pt x="10" y="66"/>
                    </a:lnTo>
                    <a:lnTo>
                      <a:pt x="0" y="56"/>
                    </a:lnTo>
                    <a:lnTo>
                      <a:pt x="10" y="38"/>
                    </a:lnTo>
                    <a:lnTo>
                      <a:pt x="29" y="19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20" name="Freeform 95"/>
              <p:cNvSpPr>
                <a:spLocks/>
              </p:cNvSpPr>
              <p:nvPr/>
            </p:nvSpPr>
            <p:spPr bwMode="auto">
              <a:xfrm>
                <a:off x="545" y="1837"/>
                <a:ext cx="64" cy="68"/>
              </a:xfrm>
              <a:custGeom>
                <a:avLst/>
                <a:gdLst>
                  <a:gd name="T0" fmla="*/ 0 w 256"/>
                  <a:gd name="T1" fmla="*/ 0 h 273"/>
                  <a:gd name="T2" fmla="*/ 0 w 256"/>
                  <a:gd name="T3" fmla="*/ 0 h 273"/>
                  <a:gd name="T4" fmla="*/ 0 w 256"/>
                  <a:gd name="T5" fmla="*/ 0 h 273"/>
                  <a:gd name="T6" fmla="*/ 0 w 256"/>
                  <a:gd name="T7" fmla="*/ 0 h 273"/>
                  <a:gd name="T8" fmla="*/ 0 w 256"/>
                  <a:gd name="T9" fmla="*/ 0 h 273"/>
                  <a:gd name="T10" fmla="*/ 0 w 256"/>
                  <a:gd name="T11" fmla="*/ 0 h 273"/>
                  <a:gd name="T12" fmla="*/ 0 w 256"/>
                  <a:gd name="T13" fmla="*/ 0 h 273"/>
                  <a:gd name="T14" fmla="*/ 0 w 256"/>
                  <a:gd name="T15" fmla="*/ 0 h 273"/>
                  <a:gd name="T16" fmla="*/ 0 w 256"/>
                  <a:gd name="T17" fmla="*/ 0 h 273"/>
                  <a:gd name="T18" fmla="*/ 0 w 256"/>
                  <a:gd name="T19" fmla="*/ 0 h 273"/>
                  <a:gd name="T20" fmla="*/ 0 w 256"/>
                  <a:gd name="T21" fmla="*/ 0 h 273"/>
                  <a:gd name="T22" fmla="*/ 0 w 256"/>
                  <a:gd name="T23" fmla="*/ 0 h 273"/>
                  <a:gd name="T24" fmla="*/ 0 w 256"/>
                  <a:gd name="T25" fmla="*/ 0 h 273"/>
                  <a:gd name="T26" fmla="*/ 0 w 256"/>
                  <a:gd name="T27" fmla="*/ 0 h 273"/>
                  <a:gd name="T28" fmla="*/ 0 w 256"/>
                  <a:gd name="T29" fmla="*/ 0 h 273"/>
                  <a:gd name="T30" fmla="*/ 0 w 256"/>
                  <a:gd name="T31" fmla="*/ 0 h 273"/>
                  <a:gd name="T32" fmla="*/ 0 w 256"/>
                  <a:gd name="T33" fmla="*/ 0 h 273"/>
                  <a:gd name="T34" fmla="*/ 0 w 256"/>
                  <a:gd name="T35" fmla="*/ 0 h 273"/>
                  <a:gd name="T36" fmla="*/ 0 w 256"/>
                  <a:gd name="T37" fmla="*/ 0 h 273"/>
                  <a:gd name="T38" fmla="*/ 0 w 256"/>
                  <a:gd name="T39" fmla="*/ 0 h 273"/>
                  <a:gd name="T40" fmla="*/ 0 w 256"/>
                  <a:gd name="T41" fmla="*/ 0 h 273"/>
                  <a:gd name="T42" fmla="*/ 0 w 256"/>
                  <a:gd name="T43" fmla="*/ 0 h 273"/>
                  <a:gd name="T44" fmla="*/ 0 w 256"/>
                  <a:gd name="T45" fmla="*/ 0 h 273"/>
                  <a:gd name="T46" fmla="*/ 0 w 256"/>
                  <a:gd name="T47" fmla="*/ 0 h 27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56"/>
                  <a:gd name="T73" fmla="*/ 0 h 273"/>
                  <a:gd name="T74" fmla="*/ 256 w 256"/>
                  <a:gd name="T75" fmla="*/ 273 h 273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56" h="273">
                    <a:moveTo>
                      <a:pt x="256" y="113"/>
                    </a:moveTo>
                    <a:lnTo>
                      <a:pt x="246" y="141"/>
                    </a:lnTo>
                    <a:lnTo>
                      <a:pt x="227" y="170"/>
                    </a:lnTo>
                    <a:lnTo>
                      <a:pt x="208" y="198"/>
                    </a:lnTo>
                    <a:lnTo>
                      <a:pt x="180" y="217"/>
                    </a:lnTo>
                    <a:lnTo>
                      <a:pt x="123" y="254"/>
                    </a:lnTo>
                    <a:lnTo>
                      <a:pt x="57" y="273"/>
                    </a:lnTo>
                    <a:lnTo>
                      <a:pt x="0" y="273"/>
                    </a:lnTo>
                    <a:lnTo>
                      <a:pt x="29" y="254"/>
                    </a:lnTo>
                    <a:lnTo>
                      <a:pt x="66" y="226"/>
                    </a:lnTo>
                    <a:lnTo>
                      <a:pt x="104" y="198"/>
                    </a:lnTo>
                    <a:lnTo>
                      <a:pt x="113" y="179"/>
                    </a:lnTo>
                    <a:lnTo>
                      <a:pt x="113" y="150"/>
                    </a:lnTo>
                    <a:lnTo>
                      <a:pt x="123" y="113"/>
                    </a:lnTo>
                    <a:lnTo>
                      <a:pt x="123" y="84"/>
                    </a:lnTo>
                    <a:lnTo>
                      <a:pt x="104" y="56"/>
                    </a:lnTo>
                    <a:lnTo>
                      <a:pt x="86" y="28"/>
                    </a:lnTo>
                    <a:lnTo>
                      <a:pt x="48" y="0"/>
                    </a:lnTo>
                    <a:lnTo>
                      <a:pt x="104" y="9"/>
                    </a:lnTo>
                    <a:lnTo>
                      <a:pt x="170" y="28"/>
                    </a:lnTo>
                    <a:lnTo>
                      <a:pt x="199" y="37"/>
                    </a:lnTo>
                    <a:lnTo>
                      <a:pt x="217" y="56"/>
                    </a:lnTo>
                    <a:lnTo>
                      <a:pt x="246" y="75"/>
                    </a:lnTo>
                    <a:lnTo>
                      <a:pt x="256" y="113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21" name="Freeform 96"/>
              <p:cNvSpPr>
                <a:spLocks/>
              </p:cNvSpPr>
              <p:nvPr/>
            </p:nvSpPr>
            <p:spPr bwMode="auto">
              <a:xfrm>
                <a:off x="512" y="1728"/>
                <a:ext cx="40" cy="227"/>
              </a:xfrm>
              <a:custGeom>
                <a:avLst/>
                <a:gdLst>
                  <a:gd name="T0" fmla="*/ 0 w 160"/>
                  <a:gd name="T1" fmla="*/ 0 h 905"/>
                  <a:gd name="T2" fmla="*/ 0 w 160"/>
                  <a:gd name="T3" fmla="*/ 0 h 905"/>
                  <a:gd name="T4" fmla="*/ 0 w 160"/>
                  <a:gd name="T5" fmla="*/ 0 h 905"/>
                  <a:gd name="T6" fmla="*/ 0 w 160"/>
                  <a:gd name="T7" fmla="*/ 0 h 905"/>
                  <a:gd name="T8" fmla="*/ 0 w 160"/>
                  <a:gd name="T9" fmla="*/ 0 h 905"/>
                  <a:gd name="T10" fmla="*/ 0 w 160"/>
                  <a:gd name="T11" fmla="*/ 0 h 905"/>
                  <a:gd name="T12" fmla="*/ 0 w 160"/>
                  <a:gd name="T13" fmla="*/ 0 h 905"/>
                  <a:gd name="T14" fmla="*/ 0 w 160"/>
                  <a:gd name="T15" fmla="*/ 0 h 905"/>
                  <a:gd name="T16" fmla="*/ 0 w 160"/>
                  <a:gd name="T17" fmla="*/ 0 h 905"/>
                  <a:gd name="T18" fmla="*/ 0 w 160"/>
                  <a:gd name="T19" fmla="*/ 0 h 905"/>
                  <a:gd name="T20" fmla="*/ 0 w 160"/>
                  <a:gd name="T21" fmla="*/ 0 h 905"/>
                  <a:gd name="T22" fmla="*/ 0 w 160"/>
                  <a:gd name="T23" fmla="*/ 0 h 905"/>
                  <a:gd name="T24" fmla="*/ 0 w 160"/>
                  <a:gd name="T25" fmla="*/ 0 h 905"/>
                  <a:gd name="T26" fmla="*/ 0 w 160"/>
                  <a:gd name="T27" fmla="*/ 0 h 905"/>
                  <a:gd name="T28" fmla="*/ 0 w 160"/>
                  <a:gd name="T29" fmla="*/ 0 h 905"/>
                  <a:gd name="T30" fmla="*/ 0 w 160"/>
                  <a:gd name="T31" fmla="*/ 0 h 905"/>
                  <a:gd name="T32" fmla="*/ 0 w 160"/>
                  <a:gd name="T33" fmla="*/ 0 h 905"/>
                  <a:gd name="T34" fmla="*/ 0 w 160"/>
                  <a:gd name="T35" fmla="*/ 0 h 905"/>
                  <a:gd name="T36" fmla="*/ 0 w 160"/>
                  <a:gd name="T37" fmla="*/ 0 h 905"/>
                  <a:gd name="T38" fmla="*/ 0 w 160"/>
                  <a:gd name="T39" fmla="*/ 0 h 905"/>
                  <a:gd name="T40" fmla="*/ 0 w 160"/>
                  <a:gd name="T41" fmla="*/ 0 h 905"/>
                  <a:gd name="T42" fmla="*/ 0 w 160"/>
                  <a:gd name="T43" fmla="*/ 0 h 905"/>
                  <a:gd name="T44" fmla="*/ 0 w 160"/>
                  <a:gd name="T45" fmla="*/ 0 h 905"/>
                  <a:gd name="T46" fmla="*/ 0 w 160"/>
                  <a:gd name="T47" fmla="*/ 0 h 905"/>
                  <a:gd name="T48" fmla="*/ 0 w 160"/>
                  <a:gd name="T49" fmla="*/ 0 h 905"/>
                  <a:gd name="T50" fmla="*/ 0 w 160"/>
                  <a:gd name="T51" fmla="*/ 0 h 905"/>
                  <a:gd name="T52" fmla="*/ 0 w 160"/>
                  <a:gd name="T53" fmla="*/ 0 h 905"/>
                  <a:gd name="T54" fmla="*/ 0 w 160"/>
                  <a:gd name="T55" fmla="*/ 0 h 905"/>
                  <a:gd name="T56" fmla="*/ 0 w 160"/>
                  <a:gd name="T57" fmla="*/ 0 h 905"/>
                  <a:gd name="T58" fmla="*/ 0 w 160"/>
                  <a:gd name="T59" fmla="*/ 0 h 905"/>
                  <a:gd name="T60" fmla="*/ 0 w 160"/>
                  <a:gd name="T61" fmla="*/ 0 h 905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60"/>
                  <a:gd name="T94" fmla="*/ 0 h 905"/>
                  <a:gd name="T95" fmla="*/ 160 w 160"/>
                  <a:gd name="T96" fmla="*/ 905 h 905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60" h="905">
                    <a:moveTo>
                      <a:pt x="66" y="0"/>
                    </a:moveTo>
                    <a:lnTo>
                      <a:pt x="94" y="9"/>
                    </a:lnTo>
                    <a:lnTo>
                      <a:pt x="94" y="76"/>
                    </a:lnTo>
                    <a:lnTo>
                      <a:pt x="113" y="150"/>
                    </a:lnTo>
                    <a:lnTo>
                      <a:pt x="123" y="217"/>
                    </a:lnTo>
                    <a:lnTo>
                      <a:pt x="131" y="283"/>
                    </a:lnTo>
                    <a:lnTo>
                      <a:pt x="131" y="340"/>
                    </a:lnTo>
                    <a:lnTo>
                      <a:pt x="141" y="387"/>
                    </a:lnTo>
                    <a:lnTo>
                      <a:pt x="150" y="443"/>
                    </a:lnTo>
                    <a:lnTo>
                      <a:pt x="160" y="509"/>
                    </a:lnTo>
                    <a:lnTo>
                      <a:pt x="160" y="698"/>
                    </a:lnTo>
                    <a:lnTo>
                      <a:pt x="160" y="886"/>
                    </a:lnTo>
                    <a:lnTo>
                      <a:pt x="150" y="896"/>
                    </a:lnTo>
                    <a:lnTo>
                      <a:pt x="131" y="905"/>
                    </a:lnTo>
                    <a:lnTo>
                      <a:pt x="103" y="896"/>
                    </a:lnTo>
                    <a:lnTo>
                      <a:pt x="84" y="886"/>
                    </a:lnTo>
                    <a:lnTo>
                      <a:pt x="75" y="868"/>
                    </a:lnTo>
                    <a:lnTo>
                      <a:pt x="75" y="839"/>
                    </a:lnTo>
                    <a:lnTo>
                      <a:pt x="75" y="811"/>
                    </a:lnTo>
                    <a:lnTo>
                      <a:pt x="75" y="782"/>
                    </a:lnTo>
                    <a:lnTo>
                      <a:pt x="75" y="679"/>
                    </a:lnTo>
                    <a:lnTo>
                      <a:pt x="75" y="584"/>
                    </a:lnTo>
                    <a:lnTo>
                      <a:pt x="66" y="490"/>
                    </a:lnTo>
                    <a:lnTo>
                      <a:pt x="66" y="396"/>
                    </a:lnTo>
                    <a:lnTo>
                      <a:pt x="47" y="301"/>
                    </a:lnTo>
                    <a:lnTo>
                      <a:pt x="37" y="217"/>
                    </a:lnTo>
                    <a:lnTo>
                      <a:pt x="19" y="123"/>
                    </a:lnTo>
                    <a:lnTo>
                      <a:pt x="0" y="47"/>
                    </a:lnTo>
                    <a:lnTo>
                      <a:pt x="9" y="19"/>
                    </a:lnTo>
                    <a:lnTo>
                      <a:pt x="27" y="9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22" name="Freeform 97"/>
              <p:cNvSpPr>
                <a:spLocks/>
              </p:cNvSpPr>
              <p:nvPr/>
            </p:nvSpPr>
            <p:spPr bwMode="auto">
              <a:xfrm>
                <a:off x="519" y="1733"/>
                <a:ext cx="29" cy="214"/>
              </a:xfrm>
              <a:custGeom>
                <a:avLst/>
                <a:gdLst>
                  <a:gd name="T0" fmla="*/ 0 w 114"/>
                  <a:gd name="T1" fmla="*/ 0 h 857"/>
                  <a:gd name="T2" fmla="*/ 0 w 114"/>
                  <a:gd name="T3" fmla="*/ 0 h 857"/>
                  <a:gd name="T4" fmla="*/ 0 w 114"/>
                  <a:gd name="T5" fmla="*/ 0 h 857"/>
                  <a:gd name="T6" fmla="*/ 0 w 114"/>
                  <a:gd name="T7" fmla="*/ 0 h 857"/>
                  <a:gd name="T8" fmla="*/ 0 w 114"/>
                  <a:gd name="T9" fmla="*/ 0 h 857"/>
                  <a:gd name="T10" fmla="*/ 0 w 114"/>
                  <a:gd name="T11" fmla="*/ 0 h 857"/>
                  <a:gd name="T12" fmla="*/ 0 w 114"/>
                  <a:gd name="T13" fmla="*/ 0 h 857"/>
                  <a:gd name="T14" fmla="*/ 0 w 114"/>
                  <a:gd name="T15" fmla="*/ 0 h 857"/>
                  <a:gd name="T16" fmla="*/ 0 w 114"/>
                  <a:gd name="T17" fmla="*/ 0 h 857"/>
                  <a:gd name="T18" fmla="*/ 0 w 114"/>
                  <a:gd name="T19" fmla="*/ 0 h 857"/>
                  <a:gd name="T20" fmla="*/ 0 w 114"/>
                  <a:gd name="T21" fmla="*/ 0 h 857"/>
                  <a:gd name="T22" fmla="*/ 0 w 114"/>
                  <a:gd name="T23" fmla="*/ 0 h 857"/>
                  <a:gd name="T24" fmla="*/ 0 w 114"/>
                  <a:gd name="T25" fmla="*/ 0 h 857"/>
                  <a:gd name="T26" fmla="*/ 0 w 114"/>
                  <a:gd name="T27" fmla="*/ 0 h 857"/>
                  <a:gd name="T28" fmla="*/ 0 w 114"/>
                  <a:gd name="T29" fmla="*/ 0 h 857"/>
                  <a:gd name="T30" fmla="*/ 0 w 114"/>
                  <a:gd name="T31" fmla="*/ 0 h 857"/>
                  <a:gd name="T32" fmla="*/ 0 w 114"/>
                  <a:gd name="T33" fmla="*/ 0 h 857"/>
                  <a:gd name="T34" fmla="*/ 0 w 114"/>
                  <a:gd name="T35" fmla="*/ 0 h 857"/>
                  <a:gd name="T36" fmla="*/ 0 w 114"/>
                  <a:gd name="T37" fmla="*/ 0 h 857"/>
                  <a:gd name="T38" fmla="*/ 0 w 114"/>
                  <a:gd name="T39" fmla="*/ 0 h 85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14"/>
                  <a:gd name="T61" fmla="*/ 0 h 857"/>
                  <a:gd name="T62" fmla="*/ 114 w 114"/>
                  <a:gd name="T63" fmla="*/ 857 h 85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14" h="857">
                    <a:moveTo>
                      <a:pt x="29" y="9"/>
                    </a:moveTo>
                    <a:lnTo>
                      <a:pt x="39" y="28"/>
                    </a:lnTo>
                    <a:lnTo>
                      <a:pt x="48" y="57"/>
                    </a:lnTo>
                    <a:lnTo>
                      <a:pt x="39" y="75"/>
                    </a:lnTo>
                    <a:lnTo>
                      <a:pt x="48" y="104"/>
                    </a:lnTo>
                    <a:lnTo>
                      <a:pt x="57" y="131"/>
                    </a:lnTo>
                    <a:lnTo>
                      <a:pt x="57" y="170"/>
                    </a:lnTo>
                    <a:lnTo>
                      <a:pt x="57" y="235"/>
                    </a:lnTo>
                    <a:lnTo>
                      <a:pt x="86" y="386"/>
                    </a:lnTo>
                    <a:lnTo>
                      <a:pt x="104" y="546"/>
                    </a:lnTo>
                    <a:lnTo>
                      <a:pt x="114" y="698"/>
                    </a:lnTo>
                    <a:lnTo>
                      <a:pt x="96" y="857"/>
                    </a:lnTo>
                    <a:lnTo>
                      <a:pt x="76" y="849"/>
                    </a:lnTo>
                    <a:lnTo>
                      <a:pt x="76" y="641"/>
                    </a:lnTo>
                    <a:lnTo>
                      <a:pt x="67" y="434"/>
                    </a:lnTo>
                    <a:lnTo>
                      <a:pt x="39" y="227"/>
                    </a:lnTo>
                    <a:lnTo>
                      <a:pt x="0" y="19"/>
                    </a:lnTo>
                    <a:lnTo>
                      <a:pt x="10" y="9"/>
                    </a:lnTo>
                    <a:lnTo>
                      <a:pt x="20" y="0"/>
                    </a:lnTo>
                    <a:lnTo>
                      <a:pt x="29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23" name="Freeform 98"/>
              <p:cNvSpPr>
                <a:spLocks/>
              </p:cNvSpPr>
              <p:nvPr/>
            </p:nvSpPr>
            <p:spPr bwMode="auto">
              <a:xfrm>
                <a:off x="352" y="1893"/>
                <a:ext cx="99" cy="142"/>
              </a:xfrm>
              <a:custGeom>
                <a:avLst/>
                <a:gdLst>
                  <a:gd name="T0" fmla="*/ 0 w 397"/>
                  <a:gd name="T1" fmla="*/ 0 h 566"/>
                  <a:gd name="T2" fmla="*/ 0 w 397"/>
                  <a:gd name="T3" fmla="*/ 0 h 566"/>
                  <a:gd name="T4" fmla="*/ 0 w 397"/>
                  <a:gd name="T5" fmla="*/ 0 h 566"/>
                  <a:gd name="T6" fmla="*/ 0 w 397"/>
                  <a:gd name="T7" fmla="*/ 0 h 566"/>
                  <a:gd name="T8" fmla="*/ 0 w 397"/>
                  <a:gd name="T9" fmla="*/ 0 h 566"/>
                  <a:gd name="T10" fmla="*/ 0 w 397"/>
                  <a:gd name="T11" fmla="*/ 0 h 566"/>
                  <a:gd name="T12" fmla="*/ 0 w 397"/>
                  <a:gd name="T13" fmla="*/ 0 h 566"/>
                  <a:gd name="T14" fmla="*/ 0 w 397"/>
                  <a:gd name="T15" fmla="*/ 0 h 566"/>
                  <a:gd name="T16" fmla="*/ 0 w 397"/>
                  <a:gd name="T17" fmla="*/ 0 h 566"/>
                  <a:gd name="T18" fmla="*/ 0 w 397"/>
                  <a:gd name="T19" fmla="*/ 0 h 566"/>
                  <a:gd name="T20" fmla="*/ 0 w 397"/>
                  <a:gd name="T21" fmla="*/ 0 h 566"/>
                  <a:gd name="T22" fmla="*/ 0 w 397"/>
                  <a:gd name="T23" fmla="*/ 0 h 566"/>
                  <a:gd name="T24" fmla="*/ 0 w 397"/>
                  <a:gd name="T25" fmla="*/ 0 h 566"/>
                  <a:gd name="T26" fmla="*/ 0 w 397"/>
                  <a:gd name="T27" fmla="*/ 0 h 566"/>
                  <a:gd name="T28" fmla="*/ 0 w 397"/>
                  <a:gd name="T29" fmla="*/ 0 h 566"/>
                  <a:gd name="T30" fmla="*/ 0 w 397"/>
                  <a:gd name="T31" fmla="*/ 0 h 566"/>
                  <a:gd name="T32" fmla="*/ 0 w 397"/>
                  <a:gd name="T33" fmla="*/ 0 h 566"/>
                  <a:gd name="T34" fmla="*/ 0 w 397"/>
                  <a:gd name="T35" fmla="*/ 0 h 566"/>
                  <a:gd name="T36" fmla="*/ 0 w 397"/>
                  <a:gd name="T37" fmla="*/ 0 h 566"/>
                  <a:gd name="T38" fmla="*/ 0 w 397"/>
                  <a:gd name="T39" fmla="*/ 0 h 566"/>
                  <a:gd name="T40" fmla="*/ 0 w 397"/>
                  <a:gd name="T41" fmla="*/ 0 h 566"/>
                  <a:gd name="T42" fmla="*/ 0 w 397"/>
                  <a:gd name="T43" fmla="*/ 0 h 566"/>
                  <a:gd name="T44" fmla="*/ 0 w 397"/>
                  <a:gd name="T45" fmla="*/ 0 h 566"/>
                  <a:gd name="T46" fmla="*/ 0 w 397"/>
                  <a:gd name="T47" fmla="*/ 0 h 566"/>
                  <a:gd name="T48" fmla="*/ 0 w 397"/>
                  <a:gd name="T49" fmla="*/ 0 h 566"/>
                  <a:gd name="T50" fmla="*/ 0 w 397"/>
                  <a:gd name="T51" fmla="*/ 0 h 566"/>
                  <a:gd name="T52" fmla="*/ 0 w 397"/>
                  <a:gd name="T53" fmla="*/ 0 h 566"/>
                  <a:gd name="T54" fmla="*/ 0 w 397"/>
                  <a:gd name="T55" fmla="*/ 0 h 566"/>
                  <a:gd name="T56" fmla="*/ 0 w 397"/>
                  <a:gd name="T57" fmla="*/ 0 h 566"/>
                  <a:gd name="T58" fmla="*/ 0 w 397"/>
                  <a:gd name="T59" fmla="*/ 0 h 566"/>
                  <a:gd name="T60" fmla="*/ 0 w 397"/>
                  <a:gd name="T61" fmla="*/ 0 h 566"/>
                  <a:gd name="T62" fmla="*/ 0 w 397"/>
                  <a:gd name="T63" fmla="*/ 0 h 566"/>
                  <a:gd name="T64" fmla="*/ 0 w 397"/>
                  <a:gd name="T65" fmla="*/ 0 h 566"/>
                  <a:gd name="T66" fmla="*/ 0 w 397"/>
                  <a:gd name="T67" fmla="*/ 0 h 566"/>
                  <a:gd name="T68" fmla="*/ 0 w 397"/>
                  <a:gd name="T69" fmla="*/ 0 h 566"/>
                  <a:gd name="T70" fmla="*/ 0 w 397"/>
                  <a:gd name="T71" fmla="*/ 0 h 566"/>
                  <a:gd name="T72" fmla="*/ 0 w 397"/>
                  <a:gd name="T73" fmla="*/ 0 h 566"/>
                  <a:gd name="T74" fmla="*/ 0 w 397"/>
                  <a:gd name="T75" fmla="*/ 0 h 566"/>
                  <a:gd name="T76" fmla="*/ 0 w 397"/>
                  <a:gd name="T77" fmla="*/ 0 h 566"/>
                  <a:gd name="T78" fmla="*/ 0 w 397"/>
                  <a:gd name="T79" fmla="*/ 0 h 566"/>
                  <a:gd name="T80" fmla="*/ 0 w 397"/>
                  <a:gd name="T81" fmla="*/ 0 h 566"/>
                  <a:gd name="T82" fmla="*/ 0 w 397"/>
                  <a:gd name="T83" fmla="*/ 0 h 56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97"/>
                  <a:gd name="T127" fmla="*/ 0 h 566"/>
                  <a:gd name="T128" fmla="*/ 397 w 397"/>
                  <a:gd name="T129" fmla="*/ 566 h 56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97" h="566">
                    <a:moveTo>
                      <a:pt x="189" y="0"/>
                    </a:moveTo>
                    <a:lnTo>
                      <a:pt x="227" y="0"/>
                    </a:lnTo>
                    <a:lnTo>
                      <a:pt x="264" y="0"/>
                    </a:lnTo>
                    <a:lnTo>
                      <a:pt x="311" y="9"/>
                    </a:lnTo>
                    <a:lnTo>
                      <a:pt x="350" y="47"/>
                    </a:lnTo>
                    <a:lnTo>
                      <a:pt x="350" y="66"/>
                    </a:lnTo>
                    <a:lnTo>
                      <a:pt x="350" y="94"/>
                    </a:lnTo>
                    <a:lnTo>
                      <a:pt x="330" y="113"/>
                    </a:lnTo>
                    <a:lnTo>
                      <a:pt x="311" y="122"/>
                    </a:lnTo>
                    <a:lnTo>
                      <a:pt x="283" y="132"/>
                    </a:lnTo>
                    <a:lnTo>
                      <a:pt x="264" y="122"/>
                    </a:lnTo>
                    <a:lnTo>
                      <a:pt x="264" y="113"/>
                    </a:lnTo>
                    <a:lnTo>
                      <a:pt x="246" y="94"/>
                    </a:lnTo>
                    <a:lnTo>
                      <a:pt x="246" y="75"/>
                    </a:lnTo>
                    <a:lnTo>
                      <a:pt x="246" y="57"/>
                    </a:lnTo>
                    <a:lnTo>
                      <a:pt x="274" y="28"/>
                    </a:lnTo>
                    <a:lnTo>
                      <a:pt x="274" y="9"/>
                    </a:lnTo>
                    <a:lnTo>
                      <a:pt x="236" y="19"/>
                    </a:lnTo>
                    <a:lnTo>
                      <a:pt x="199" y="28"/>
                    </a:lnTo>
                    <a:lnTo>
                      <a:pt x="132" y="66"/>
                    </a:lnTo>
                    <a:lnTo>
                      <a:pt x="104" y="104"/>
                    </a:lnTo>
                    <a:lnTo>
                      <a:pt x="95" y="122"/>
                    </a:lnTo>
                    <a:lnTo>
                      <a:pt x="85" y="142"/>
                    </a:lnTo>
                    <a:lnTo>
                      <a:pt x="95" y="189"/>
                    </a:lnTo>
                    <a:lnTo>
                      <a:pt x="123" y="226"/>
                    </a:lnTo>
                    <a:lnTo>
                      <a:pt x="151" y="265"/>
                    </a:lnTo>
                    <a:lnTo>
                      <a:pt x="180" y="292"/>
                    </a:lnTo>
                    <a:lnTo>
                      <a:pt x="274" y="302"/>
                    </a:lnTo>
                    <a:lnTo>
                      <a:pt x="321" y="312"/>
                    </a:lnTo>
                    <a:lnTo>
                      <a:pt x="368" y="339"/>
                    </a:lnTo>
                    <a:lnTo>
                      <a:pt x="397" y="386"/>
                    </a:lnTo>
                    <a:lnTo>
                      <a:pt x="397" y="415"/>
                    </a:lnTo>
                    <a:lnTo>
                      <a:pt x="397" y="443"/>
                    </a:lnTo>
                    <a:lnTo>
                      <a:pt x="377" y="490"/>
                    </a:lnTo>
                    <a:lnTo>
                      <a:pt x="340" y="528"/>
                    </a:lnTo>
                    <a:lnTo>
                      <a:pt x="303" y="556"/>
                    </a:lnTo>
                    <a:lnTo>
                      <a:pt x="264" y="566"/>
                    </a:lnTo>
                    <a:lnTo>
                      <a:pt x="207" y="566"/>
                    </a:lnTo>
                    <a:lnTo>
                      <a:pt x="151" y="556"/>
                    </a:lnTo>
                    <a:lnTo>
                      <a:pt x="123" y="547"/>
                    </a:lnTo>
                    <a:lnTo>
                      <a:pt x="95" y="537"/>
                    </a:lnTo>
                    <a:lnTo>
                      <a:pt x="66" y="509"/>
                    </a:lnTo>
                    <a:lnTo>
                      <a:pt x="47" y="481"/>
                    </a:lnTo>
                    <a:lnTo>
                      <a:pt x="38" y="453"/>
                    </a:lnTo>
                    <a:lnTo>
                      <a:pt x="38" y="433"/>
                    </a:lnTo>
                    <a:lnTo>
                      <a:pt x="47" y="424"/>
                    </a:lnTo>
                    <a:lnTo>
                      <a:pt x="66" y="406"/>
                    </a:lnTo>
                    <a:lnTo>
                      <a:pt x="85" y="396"/>
                    </a:lnTo>
                    <a:lnTo>
                      <a:pt x="104" y="386"/>
                    </a:lnTo>
                    <a:lnTo>
                      <a:pt x="123" y="396"/>
                    </a:lnTo>
                    <a:lnTo>
                      <a:pt x="142" y="396"/>
                    </a:lnTo>
                    <a:lnTo>
                      <a:pt x="151" y="406"/>
                    </a:lnTo>
                    <a:lnTo>
                      <a:pt x="170" y="433"/>
                    </a:lnTo>
                    <a:lnTo>
                      <a:pt x="170" y="481"/>
                    </a:lnTo>
                    <a:lnTo>
                      <a:pt x="170" y="500"/>
                    </a:lnTo>
                    <a:lnTo>
                      <a:pt x="151" y="519"/>
                    </a:lnTo>
                    <a:lnTo>
                      <a:pt x="142" y="519"/>
                    </a:lnTo>
                    <a:lnTo>
                      <a:pt x="132" y="528"/>
                    </a:lnTo>
                    <a:lnTo>
                      <a:pt x="142" y="537"/>
                    </a:lnTo>
                    <a:lnTo>
                      <a:pt x="151" y="537"/>
                    </a:lnTo>
                    <a:lnTo>
                      <a:pt x="180" y="537"/>
                    </a:lnTo>
                    <a:lnTo>
                      <a:pt x="207" y="537"/>
                    </a:lnTo>
                    <a:lnTo>
                      <a:pt x="227" y="528"/>
                    </a:lnTo>
                    <a:lnTo>
                      <a:pt x="254" y="500"/>
                    </a:lnTo>
                    <a:lnTo>
                      <a:pt x="274" y="462"/>
                    </a:lnTo>
                    <a:lnTo>
                      <a:pt x="283" y="406"/>
                    </a:lnTo>
                    <a:lnTo>
                      <a:pt x="274" y="368"/>
                    </a:lnTo>
                    <a:lnTo>
                      <a:pt x="254" y="339"/>
                    </a:lnTo>
                    <a:lnTo>
                      <a:pt x="227" y="320"/>
                    </a:lnTo>
                    <a:lnTo>
                      <a:pt x="199" y="312"/>
                    </a:lnTo>
                    <a:lnTo>
                      <a:pt x="199" y="320"/>
                    </a:lnTo>
                    <a:lnTo>
                      <a:pt x="189" y="312"/>
                    </a:lnTo>
                    <a:lnTo>
                      <a:pt x="170" y="302"/>
                    </a:lnTo>
                    <a:lnTo>
                      <a:pt x="95" y="292"/>
                    </a:lnTo>
                    <a:lnTo>
                      <a:pt x="57" y="273"/>
                    </a:lnTo>
                    <a:lnTo>
                      <a:pt x="29" y="245"/>
                    </a:lnTo>
                    <a:lnTo>
                      <a:pt x="0" y="208"/>
                    </a:lnTo>
                    <a:lnTo>
                      <a:pt x="0" y="161"/>
                    </a:lnTo>
                    <a:lnTo>
                      <a:pt x="9" y="122"/>
                    </a:lnTo>
                    <a:lnTo>
                      <a:pt x="19" y="104"/>
                    </a:lnTo>
                    <a:lnTo>
                      <a:pt x="57" y="57"/>
                    </a:lnTo>
                    <a:lnTo>
                      <a:pt x="104" y="38"/>
                    </a:lnTo>
                    <a:lnTo>
                      <a:pt x="151" y="1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24" name="Freeform 99"/>
              <p:cNvSpPr>
                <a:spLocks/>
              </p:cNvSpPr>
              <p:nvPr/>
            </p:nvSpPr>
            <p:spPr bwMode="auto">
              <a:xfrm>
                <a:off x="354" y="1905"/>
                <a:ext cx="31" cy="59"/>
              </a:xfrm>
              <a:custGeom>
                <a:avLst/>
                <a:gdLst>
                  <a:gd name="T0" fmla="*/ 0 w 123"/>
                  <a:gd name="T1" fmla="*/ 0 h 236"/>
                  <a:gd name="T2" fmla="*/ 0 w 123"/>
                  <a:gd name="T3" fmla="*/ 0 h 236"/>
                  <a:gd name="T4" fmla="*/ 0 w 123"/>
                  <a:gd name="T5" fmla="*/ 0 h 236"/>
                  <a:gd name="T6" fmla="*/ 0 w 123"/>
                  <a:gd name="T7" fmla="*/ 0 h 236"/>
                  <a:gd name="T8" fmla="*/ 0 w 123"/>
                  <a:gd name="T9" fmla="*/ 0 h 236"/>
                  <a:gd name="T10" fmla="*/ 0 w 123"/>
                  <a:gd name="T11" fmla="*/ 0 h 236"/>
                  <a:gd name="T12" fmla="*/ 0 w 123"/>
                  <a:gd name="T13" fmla="*/ 0 h 236"/>
                  <a:gd name="T14" fmla="*/ 0 w 123"/>
                  <a:gd name="T15" fmla="*/ 0 h 236"/>
                  <a:gd name="T16" fmla="*/ 0 w 123"/>
                  <a:gd name="T17" fmla="*/ 0 h 236"/>
                  <a:gd name="T18" fmla="*/ 0 w 123"/>
                  <a:gd name="T19" fmla="*/ 0 h 236"/>
                  <a:gd name="T20" fmla="*/ 0 w 123"/>
                  <a:gd name="T21" fmla="*/ 0 h 236"/>
                  <a:gd name="T22" fmla="*/ 0 w 123"/>
                  <a:gd name="T23" fmla="*/ 0 h 236"/>
                  <a:gd name="T24" fmla="*/ 0 w 123"/>
                  <a:gd name="T25" fmla="*/ 0 h 236"/>
                  <a:gd name="T26" fmla="*/ 0 w 123"/>
                  <a:gd name="T27" fmla="*/ 0 h 236"/>
                  <a:gd name="T28" fmla="*/ 0 w 123"/>
                  <a:gd name="T29" fmla="*/ 0 h 236"/>
                  <a:gd name="T30" fmla="*/ 0 w 123"/>
                  <a:gd name="T31" fmla="*/ 0 h 236"/>
                  <a:gd name="T32" fmla="*/ 0 w 123"/>
                  <a:gd name="T33" fmla="*/ 0 h 236"/>
                  <a:gd name="T34" fmla="*/ 0 w 123"/>
                  <a:gd name="T35" fmla="*/ 0 h 236"/>
                  <a:gd name="T36" fmla="*/ 0 w 123"/>
                  <a:gd name="T37" fmla="*/ 0 h 2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23"/>
                  <a:gd name="T58" fmla="*/ 0 h 236"/>
                  <a:gd name="T59" fmla="*/ 123 w 123"/>
                  <a:gd name="T60" fmla="*/ 236 h 2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23" h="236">
                    <a:moveTo>
                      <a:pt x="123" y="0"/>
                    </a:moveTo>
                    <a:lnTo>
                      <a:pt x="114" y="0"/>
                    </a:lnTo>
                    <a:lnTo>
                      <a:pt x="114" y="10"/>
                    </a:lnTo>
                    <a:lnTo>
                      <a:pt x="86" y="38"/>
                    </a:lnTo>
                    <a:lnTo>
                      <a:pt x="67" y="75"/>
                    </a:lnTo>
                    <a:lnTo>
                      <a:pt x="67" y="122"/>
                    </a:lnTo>
                    <a:lnTo>
                      <a:pt x="86" y="161"/>
                    </a:lnTo>
                    <a:lnTo>
                      <a:pt x="104" y="198"/>
                    </a:lnTo>
                    <a:lnTo>
                      <a:pt x="123" y="236"/>
                    </a:lnTo>
                    <a:lnTo>
                      <a:pt x="67" y="208"/>
                    </a:lnTo>
                    <a:lnTo>
                      <a:pt x="29" y="189"/>
                    </a:lnTo>
                    <a:lnTo>
                      <a:pt x="20" y="169"/>
                    </a:lnTo>
                    <a:lnTo>
                      <a:pt x="10" y="151"/>
                    </a:lnTo>
                    <a:lnTo>
                      <a:pt x="0" y="114"/>
                    </a:lnTo>
                    <a:lnTo>
                      <a:pt x="10" y="85"/>
                    </a:lnTo>
                    <a:lnTo>
                      <a:pt x="29" y="57"/>
                    </a:lnTo>
                    <a:lnTo>
                      <a:pt x="48" y="38"/>
                    </a:lnTo>
                    <a:lnTo>
                      <a:pt x="86" y="19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25" name="Freeform 100"/>
              <p:cNvSpPr>
                <a:spLocks/>
              </p:cNvSpPr>
              <p:nvPr/>
            </p:nvSpPr>
            <p:spPr bwMode="auto">
              <a:xfrm>
                <a:off x="366" y="1997"/>
                <a:ext cx="26" cy="24"/>
              </a:xfrm>
              <a:custGeom>
                <a:avLst/>
                <a:gdLst>
                  <a:gd name="T0" fmla="*/ 0 w 103"/>
                  <a:gd name="T1" fmla="*/ 0 h 94"/>
                  <a:gd name="T2" fmla="*/ 0 w 103"/>
                  <a:gd name="T3" fmla="*/ 0 h 94"/>
                  <a:gd name="T4" fmla="*/ 0 w 103"/>
                  <a:gd name="T5" fmla="*/ 0 h 94"/>
                  <a:gd name="T6" fmla="*/ 0 w 103"/>
                  <a:gd name="T7" fmla="*/ 0 h 94"/>
                  <a:gd name="T8" fmla="*/ 0 w 103"/>
                  <a:gd name="T9" fmla="*/ 0 h 94"/>
                  <a:gd name="T10" fmla="*/ 0 w 103"/>
                  <a:gd name="T11" fmla="*/ 0 h 94"/>
                  <a:gd name="T12" fmla="*/ 0 w 103"/>
                  <a:gd name="T13" fmla="*/ 0 h 94"/>
                  <a:gd name="T14" fmla="*/ 0 w 103"/>
                  <a:gd name="T15" fmla="*/ 0 h 94"/>
                  <a:gd name="T16" fmla="*/ 0 w 103"/>
                  <a:gd name="T17" fmla="*/ 0 h 94"/>
                  <a:gd name="T18" fmla="*/ 0 w 103"/>
                  <a:gd name="T19" fmla="*/ 0 h 94"/>
                  <a:gd name="T20" fmla="*/ 0 w 103"/>
                  <a:gd name="T21" fmla="*/ 0 h 94"/>
                  <a:gd name="T22" fmla="*/ 0 w 103"/>
                  <a:gd name="T23" fmla="*/ 0 h 94"/>
                  <a:gd name="T24" fmla="*/ 0 w 103"/>
                  <a:gd name="T25" fmla="*/ 0 h 94"/>
                  <a:gd name="T26" fmla="*/ 0 w 103"/>
                  <a:gd name="T27" fmla="*/ 0 h 94"/>
                  <a:gd name="T28" fmla="*/ 0 w 103"/>
                  <a:gd name="T29" fmla="*/ 0 h 94"/>
                  <a:gd name="T30" fmla="*/ 0 w 103"/>
                  <a:gd name="T31" fmla="*/ 0 h 94"/>
                  <a:gd name="T32" fmla="*/ 0 w 103"/>
                  <a:gd name="T33" fmla="*/ 0 h 94"/>
                  <a:gd name="T34" fmla="*/ 0 w 103"/>
                  <a:gd name="T35" fmla="*/ 0 h 9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"/>
                  <a:gd name="T55" fmla="*/ 0 h 94"/>
                  <a:gd name="T56" fmla="*/ 103 w 103"/>
                  <a:gd name="T57" fmla="*/ 94 h 94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" h="94">
                    <a:moveTo>
                      <a:pt x="94" y="9"/>
                    </a:moveTo>
                    <a:lnTo>
                      <a:pt x="103" y="38"/>
                    </a:lnTo>
                    <a:lnTo>
                      <a:pt x="103" y="66"/>
                    </a:lnTo>
                    <a:lnTo>
                      <a:pt x="94" y="85"/>
                    </a:lnTo>
                    <a:lnTo>
                      <a:pt x="75" y="94"/>
                    </a:lnTo>
                    <a:lnTo>
                      <a:pt x="66" y="94"/>
                    </a:lnTo>
                    <a:lnTo>
                      <a:pt x="47" y="94"/>
                    </a:lnTo>
                    <a:lnTo>
                      <a:pt x="47" y="85"/>
                    </a:lnTo>
                    <a:lnTo>
                      <a:pt x="38" y="85"/>
                    </a:lnTo>
                    <a:lnTo>
                      <a:pt x="28" y="85"/>
                    </a:lnTo>
                    <a:lnTo>
                      <a:pt x="9" y="66"/>
                    </a:lnTo>
                    <a:lnTo>
                      <a:pt x="0" y="47"/>
                    </a:lnTo>
                    <a:lnTo>
                      <a:pt x="0" y="28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38" y="0"/>
                    </a:lnTo>
                    <a:lnTo>
                      <a:pt x="66" y="0"/>
                    </a:lnTo>
                    <a:lnTo>
                      <a:pt x="94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26" name="Freeform 101"/>
              <p:cNvSpPr>
                <a:spLocks/>
              </p:cNvSpPr>
              <p:nvPr/>
            </p:nvSpPr>
            <p:spPr bwMode="auto">
              <a:xfrm>
                <a:off x="416" y="1900"/>
                <a:ext cx="21" cy="21"/>
              </a:xfrm>
              <a:custGeom>
                <a:avLst/>
                <a:gdLst>
                  <a:gd name="T0" fmla="*/ 0 w 86"/>
                  <a:gd name="T1" fmla="*/ 0 h 85"/>
                  <a:gd name="T2" fmla="*/ 0 w 86"/>
                  <a:gd name="T3" fmla="*/ 0 h 85"/>
                  <a:gd name="T4" fmla="*/ 0 w 86"/>
                  <a:gd name="T5" fmla="*/ 0 h 85"/>
                  <a:gd name="T6" fmla="*/ 0 w 86"/>
                  <a:gd name="T7" fmla="*/ 0 h 85"/>
                  <a:gd name="T8" fmla="*/ 0 w 86"/>
                  <a:gd name="T9" fmla="*/ 0 h 85"/>
                  <a:gd name="T10" fmla="*/ 0 w 86"/>
                  <a:gd name="T11" fmla="*/ 0 h 85"/>
                  <a:gd name="T12" fmla="*/ 0 w 86"/>
                  <a:gd name="T13" fmla="*/ 0 h 85"/>
                  <a:gd name="T14" fmla="*/ 0 w 86"/>
                  <a:gd name="T15" fmla="*/ 0 h 85"/>
                  <a:gd name="T16" fmla="*/ 0 w 86"/>
                  <a:gd name="T17" fmla="*/ 0 h 85"/>
                  <a:gd name="T18" fmla="*/ 0 w 86"/>
                  <a:gd name="T19" fmla="*/ 0 h 85"/>
                  <a:gd name="T20" fmla="*/ 0 w 86"/>
                  <a:gd name="T21" fmla="*/ 0 h 85"/>
                  <a:gd name="T22" fmla="*/ 0 w 86"/>
                  <a:gd name="T23" fmla="*/ 0 h 85"/>
                  <a:gd name="T24" fmla="*/ 0 w 86"/>
                  <a:gd name="T25" fmla="*/ 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6"/>
                  <a:gd name="T40" fmla="*/ 0 h 85"/>
                  <a:gd name="T41" fmla="*/ 86 w 86"/>
                  <a:gd name="T42" fmla="*/ 85 h 8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6" h="85">
                    <a:moveTo>
                      <a:pt x="49" y="0"/>
                    </a:moveTo>
                    <a:lnTo>
                      <a:pt x="76" y="10"/>
                    </a:lnTo>
                    <a:lnTo>
                      <a:pt x="86" y="29"/>
                    </a:lnTo>
                    <a:lnTo>
                      <a:pt x="86" y="47"/>
                    </a:lnTo>
                    <a:lnTo>
                      <a:pt x="67" y="66"/>
                    </a:lnTo>
                    <a:lnTo>
                      <a:pt x="57" y="76"/>
                    </a:lnTo>
                    <a:lnTo>
                      <a:pt x="39" y="85"/>
                    </a:lnTo>
                    <a:lnTo>
                      <a:pt x="20" y="76"/>
                    </a:lnTo>
                    <a:lnTo>
                      <a:pt x="10" y="66"/>
                    </a:lnTo>
                    <a:lnTo>
                      <a:pt x="10" y="57"/>
                    </a:lnTo>
                    <a:lnTo>
                      <a:pt x="0" y="47"/>
                    </a:lnTo>
                    <a:lnTo>
                      <a:pt x="20" y="1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27" name="Freeform 102"/>
              <p:cNvSpPr>
                <a:spLocks/>
              </p:cNvSpPr>
              <p:nvPr/>
            </p:nvSpPr>
            <p:spPr bwMode="auto">
              <a:xfrm>
                <a:off x="409" y="1971"/>
                <a:ext cx="40" cy="59"/>
              </a:xfrm>
              <a:custGeom>
                <a:avLst/>
                <a:gdLst>
                  <a:gd name="T0" fmla="*/ 0 w 160"/>
                  <a:gd name="T1" fmla="*/ 0 h 235"/>
                  <a:gd name="T2" fmla="*/ 0 w 160"/>
                  <a:gd name="T3" fmla="*/ 0 h 235"/>
                  <a:gd name="T4" fmla="*/ 0 w 160"/>
                  <a:gd name="T5" fmla="*/ 0 h 235"/>
                  <a:gd name="T6" fmla="*/ 0 w 160"/>
                  <a:gd name="T7" fmla="*/ 0 h 235"/>
                  <a:gd name="T8" fmla="*/ 0 w 160"/>
                  <a:gd name="T9" fmla="*/ 0 h 235"/>
                  <a:gd name="T10" fmla="*/ 0 w 160"/>
                  <a:gd name="T11" fmla="*/ 0 h 235"/>
                  <a:gd name="T12" fmla="*/ 0 w 160"/>
                  <a:gd name="T13" fmla="*/ 0 h 235"/>
                  <a:gd name="T14" fmla="*/ 0 w 160"/>
                  <a:gd name="T15" fmla="*/ 0 h 235"/>
                  <a:gd name="T16" fmla="*/ 0 w 160"/>
                  <a:gd name="T17" fmla="*/ 0 h 235"/>
                  <a:gd name="T18" fmla="*/ 0 w 160"/>
                  <a:gd name="T19" fmla="*/ 0 h 235"/>
                  <a:gd name="T20" fmla="*/ 0 w 160"/>
                  <a:gd name="T21" fmla="*/ 0 h 235"/>
                  <a:gd name="T22" fmla="*/ 0 w 160"/>
                  <a:gd name="T23" fmla="*/ 0 h 235"/>
                  <a:gd name="T24" fmla="*/ 0 w 160"/>
                  <a:gd name="T25" fmla="*/ 0 h 235"/>
                  <a:gd name="T26" fmla="*/ 0 w 160"/>
                  <a:gd name="T27" fmla="*/ 0 h 235"/>
                  <a:gd name="T28" fmla="*/ 0 w 160"/>
                  <a:gd name="T29" fmla="*/ 0 h 235"/>
                  <a:gd name="T30" fmla="*/ 0 w 160"/>
                  <a:gd name="T31" fmla="*/ 0 h 235"/>
                  <a:gd name="T32" fmla="*/ 0 w 160"/>
                  <a:gd name="T33" fmla="*/ 0 h 235"/>
                  <a:gd name="T34" fmla="*/ 0 w 160"/>
                  <a:gd name="T35" fmla="*/ 0 h 235"/>
                  <a:gd name="T36" fmla="*/ 0 w 160"/>
                  <a:gd name="T37" fmla="*/ 0 h 2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60"/>
                  <a:gd name="T58" fmla="*/ 0 h 235"/>
                  <a:gd name="T59" fmla="*/ 160 w 160"/>
                  <a:gd name="T60" fmla="*/ 235 h 23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60" h="235">
                    <a:moveTo>
                      <a:pt x="160" y="103"/>
                    </a:moveTo>
                    <a:lnTo>
                      <a:pt x="141" y="160"/>
                    </a:lnTo>
                    <a:lnTo>
                      <a:pt x="113" y="197"/>
                    </a:lnTo>
                    <a:lnTo>
                      <a:pt x="76" y="225"/>
                    </a:lnTo>
                    <a:lnTo>
                      <a:pt x="37" y="235"/>
                    </a:lnTo>
                    <a:lnTo>
                      <a:pt x="0" y="235"/>
                    </a:lnTo>
                    <a:lnTo>
                      <a:pt x="19" y="225"/>
                    </a:lnTo>
                    <a:lnTo>
                      <a:pt x="37" y="207"/>
                    </a:lnTo>
                    <a:lnTo>
                      <a:pt x="66" y="178"/>
                    </a:lnTo>
                    <a:lnTo>
                      <a:pt x="76" y="141"/>
                    </a:lnTo>
                    <a:lnTo>
                      <a:pt x="76" y="84"/>
                    </a:lnTo>
                    <a:lnTo>
                      <a:pt x="66" y="56"/>
                    </a:lnTo>
                    <a:lnTo>
                      <a:pt x="47" y="27"/>
                    </a:lnTo>
                    <a:lnTo>
                      <a:pt x="27" y="0"/>
                    </a:lnTo>
                    <a:lnTo>
                      <a:pt x="66" y="18"/>
                    </a:lnTo>
                    <a:lnTo>
                      <a:pt x="103" y="27"/>
                    </a:lnTo>
                    <a:lnTo>
                      <a:pt x="141" y="56"/>
                    </a:lnTo>
                    <a:lnTo>
                      <a:pt x="150" y="74"/>
                    </a:lnTo>
                    <a:lnTo>
                      <a:pt x="160" y="103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28" name="Freeform 103"/>
              <p:cNvSpPr>
                <a:spLocks/>
              </p:cNvSpPr>
              <p:nvPr/>
            </p:nvSpPr>
            <p:spPr bwMode="auto">
              <a:xfrm>
                <a:off x="385" y="1879"/>
                <a:ext cx="28" cy="193"/>
              </a:xfrm>
              <a:custGeom>
                <a:avLst/>
                <a:gdLst>
                  <a:gd name="T0" fmla="*/ 0 w 114"/>
                  <a:gd name="T1" fmla="*/ 0 h 773"/>
                  <a:gd name="T2" fmla="*/ 0 w 114"/>
                  <a:gd name="T3" fmla="*/ 0 h 773"/>
                  <a:gd name="T4" fmla="*/ 0 w 114"/>
                  <a:gd name="T5" fmla="*/ 0 h 773"/>
                  <a:gd name="T6" fmla="*/ 0 w 114"/>
                  <a:gd name="T7" fmla="*/ 0 h 773"/>
                  <a:gd name="T8" fmla="*/ 0 w 114"/>
                  <a:gd name="T9" fmla="*/ 0 h 773"/>
                  <a:gd name="T10" fmla="*/ 0 w 114"/>
                  <a:gd name="T11" fmla="*/ 0 h 773"/>
                  <a:gd name="T12" fmla="*/ 0 w 114"/>
                  <a:gd name="T13" fmla="*/ 0 h 773"/>
                  <a:gd name="T14" fmla="*/ 0 w 114"/>
                  <a:gd name="T15" fmla="*/ 0 h 773"/>
                  <a:gd name="T16" fmla="*/ 0 w 114"/>
                  <a:gd name="T17" fmla="*/ 0 h 773"/>
                  <a:gd name="T18" fmla="*/ 0 w 114"/>
                  <a:gd name="T19" fmla="*/ 0 h 773"/>
                  <a:gd name="T20" fmla="*/ 0 w 114"/>
                  <a:gd name="T21" fmla="*/ 0 h 773"/>
                  <a:gd name="T22" fmla="*/ 0 w 114"/>
                  <a:gd name="T23" fmla="*/ 0 h 773"/>
                  <a:gd name="T24" fmla="*/ 0 w 114"/>
                  <a:gd name="T25" fmla="*/ 0 h 773"/>
                  <a:gd name="T26" fmla="*/ 0 w 114"/>
                  <a:gd name="T27" fmla="*/ 0 h 773"/>
                  <a:gd name="T28" fmla="*/ 0 w 114"/>
                  <a:gd name="T29" fmla="*/ 0 h 773"/>
                  <a:gd name="T30" fmla="*/ 0 w 114"/>
                  <a:gd name="T31" fmla="*/ 0 h 773"/>
                  <a:gd name="T32" fmla="*/ 0 w 114"/>
                  <a:gd name="T33" fmla="*/ 0 h 773"/>
                  <a:gd name="T34" fmla="*/ 0 w 114"/>
                  <a:gd name="T35" fmla="*/ 0 h 773"/>
                  <a:gd name="T36" fmla="*/ 0 w 114"/>
                  <a:gd name="T37" fmla="*/ 0 h 773"/>
                  <a:gd name="T38" fmla="*/ 0 w 114"/>
                  <a:gd name="T39" fmla="*/ 0 h 773"/>
                  <a:gd name="T40" fmla="*/ 0 w 114"/>
                  <a:gd name="T41" fmla="*/ 0 h 773"/>
                  <a:gd name="T42" fmla="*/ 0 w 114"/>
                  <a:gd name="T43" fmla="*/ 0 h 773"/>
                  <a:gd name="T44" fmla="*/ 0 w 114"/>
                  <a:gd name="T45" fmla="*/ 0 h 773"/>
                  <a:gd name="T46" fmla="*/ 0 w 114"/>
                  <a:gd name="T47" fmla="*/ 0 h 77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4"/>
                  <a:gd name="T73" fmla="*/ 0 h 773"/>
                  <a:gd name="T74" fmla="*/ 114 w 114"/>
                  <a:gd name="T75" fmla="*/ 773 h 773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4" h="773">
                    <a:moveTo>
                      <a:pt x="48" y="0"/>
                    </a:moveTo>
                    <a:lnTo>
                      <a:pt x="57" y="9"/>
                    </a:lnTo>
                    <a:lnTo>
                      <a:pt x="67" y="122"/>
                    </a:lnTo>
                    <a:lnTo>
                      <a:pt x="85" y="245"/>
                    </a:lnTo>
                    <a:lnTo>
                      <a:pt x="85" y="292"/>
                    </a:lnTo>
                    <a:lnTo>
                      <a:pt x="95" y="339"/>
                    </a:lnTo>
                    <a:lnTo>
                      <a:pt x="104" y="433"/>
                    </a:lnTo>
                    <a:lnTo>
                      <a:pt x="114" y="593"/>
                    </a:lnTo>
                    <a:lnTo>
                      <a:pt x="114" y="763"/>
                    </a:lnTo>
                    <a:lnTo>
                      <a:pt x="104" y="773"/>
                    </a:lnTo>
                    <a:lnTo>
                      <a:pt x="95" y="773"/>
                    </a:lnTo>
                    <a:lnTo>
                      <a:pt x="75" y="773"/>
                    </a:lnTo>
                    <a:lnTo>
                      <a:pt x="57" y="754"/>
                    </a:lnTo>
                    <a:lnTo>
                      <a:pt x="57" y="726"/>
                    </a:lnTo>
                    <a:lnTo>
                      <a:pt x="57" y="669"/>
                    </a:lnTo>
                    <a:lnTo>
                      <a:pt x="57" y="584"/>
                    </a:lnTo>
                    <a:lnTo>
                      <a:pt x="57" y="499"/>
                    </a:lnTo>
                    <a:lnTo>
                      <a:pt x="48" y="339"/>
                    </a:lnTo>
                    <a:lnTo>
                      <a:pt x="19" y="178"/>
                    </a:lnTo>
                    <a:lnTo>
                      <a:pt x="10" y="103"/>
                    </a:lnTo>
                    <a:lnTo>
                      <a:pt x="0" y="37"/>
                    </a:lnTo>
                    <a:lnTo>
                      <a:pt x="0" y="18"/>
                    </a:lnTo>
                    <a:lnTo>
                      <a:pt x="10" y="9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29" name="Freeform 104"/>
              <p:cNvSpPr>
                <a:spLocks/>
              </p:cNvSpPr>
              <p:nvPr/>
            </p:nvSpPr>
            <p:spPr bwMode="auto">
              <a:xfrm>
                <a:off x="390" y="1884"/>
                <a:ext cx="19" cy="184"/>
              </a:xfrm>
              <a:custGeom>
                <a:avLst/>
                <a:gdLst>
                  <a:gd name="T0" fmla="*/ 0 w 76"/>
                  <a:gd name="T1" fmla="*/ 0 h 736"/>
                  <a:gd name="T2" fmla="*/ 0 w 76"/>
                  <a:gd name="T3" fmla="*/ 0 h 736"/>
                  <a:gd name="T4" fmla="*/ 0 w 76"/>
                  <a:gd name="T5" fmla="*/ 0 h 736"/>
                  <a:gd name="T6" fmla="*/ 0 w 76"/>
                  <a:gd name="T7" fmla="*/ 0 h 736"/>
                  <a:gd name="T8" fmla="*/ 0 w 76"/>
                  <a:gd name="T9" fmla="*/ 0 h 736"/>
                  <a:gd name="T10" fmla="*/ 0 w 76"/>
                  <a:gd name="T11" fmla="*/ 0 h 736"/>
                  <a:gd name="T12" fmla="*/ 0 w 76"/>
                  <a:gd name="T13" fmla="*/ 0 h 736"/>
                  <a:gd name="T14" fmla="*/ 0 w 76"/>
                  <a:gd name="T15" fmla="*/ 0 h 736"/>
                  <a:gd name="T16" fmla="*/ 0 w 76"/>
                  <a:gd name="T17" fmla="*/ 0 h 736"/>
                  <a:gd name="T18" fmla="*/ 0 w 76"/>
                  <a:gd name="T19" fmla="*/ 0 h 736"/>
                  <a:gd name="T20" fmla="*/ 0 w 76"/>
                  <a:gd name="T21" fmla="*/ 0 h 736"/>
                  <a:gd name="T22" fmla="*/ 0 w 76"/>
                  <a:gd name="T23" fmla="*/ 0 h 736"/>
                  <a:gd name="T24" fmla="*/ 0 w 76"/>
                  <a:gd name="T25" fmla="*/ 0 h 736"/>
                  <a:gd name="T26" fmla="*/ 0 w 76"/>
                  <a:gd name="T27" fmla="*/ 0 h 736"/>
                  <a:gd name="T28" fmla="*/ 0 w 76"/>
                  <a:gd name="T29" fmla="*/ 0 h 736"/>
                  <a:gd name="T30" fmla="*/ 0 w 76"/>
                  <a:gd name="T31" fmla="*/ 0 h 736"/>
                  <a:gd name="T32" fmla="*/ 0 w 76"/>
                  <a:gd name="T33" fmla="*/ 0 h 736"/>
                  <a:gd name="T34" fmla="*/ 0 w 76"/>
                  <a:gd name="T35" fmla="*/ 0 h 7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6"/>
                  <a:gd name="T55" fmla="*/ 0 h 736"/>
                  <a:gd name="T56" fmla="*/ 76 w 76"/>
                  <a:gd name="T57" fmla="*/ 736 h 7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6" h="736">
                    <a:moveTo>
                      <a:pt x="19" y="0"/>
                    </a:moveTo>
                    <a:lnTo>
                      <a:pt x="29" y="19"/>
                    </a:lnTo>
                    <a:lnTo>
                      <a:pt x="29" y="38"/>
                    </a:lnTo>
                    <a:lnTo>
                      <a:pt x="29" y="85"/>
                    </a:lnTo>
                    <a:lnTo>
                      <a:pt x="38" y="113"/>
                    </a:lnTo>
                    <a:lnTo>
                      <a:pt x="38" y="142"/>
                    </a:lnTo>
                    <a:lnTo>
                      <a:pt x="38" y="199"/>
                    </a:lnTo>
                    <a:lnTo>
                      <a:pt x="56" y="330"/>
                    </a:lnTo>
                    <a:lnTo>
                      <a:pt x="76" y="462"/>
                    </a:lnTo>
                    <a:lnTo>
                      <a:pt x="76" y="604"/>
                    </a:lnTo>
                    <a:lnTo>
                      <a:pt x="76" y="736"/>
                    </a:lnTo>
                    <a:lnTo>
                      <a:pt x="56" y="726"/>
                    </a:lnTo>
                    <a:lnTo>
                      <a:pt x="56" y="547"/>
                    </a:lnTo>
                    <a:lnTo>
                      <a:pt x="48" y="368"/>
                    </a:lnTo>
                    <a:lnTo>
                      <a:pt x="29" y="18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30" name="Freeform 105"/>
              <p:cNvSpPr>
                <a:spLocks/>
              </p:cNvSpPr>
              <p:nvPr/>
            </p:nvSpPr>
            <p:spPr bwMode="auto">
              <a:xfrm>
                <a:off x="265" y="1775"/>
                <a:ext cx="80" cy="114"/>
              </a:xfrm>
              <a:custGeom>
                <a:avLst/>
                <a:gdLst>
                  <a:gd name="T0" fmla="*/ 0 w 321"/>
                  <a:gd name="T1" fmla="*/ 0 h 452"/>
                  <a:gd name="T2" fmla="*/ 0 w 321"/>
                  <a:gd name="T3" fmla="*/ 0 h 452"/>
                  <a:gd name="T4" fmla="*/ 0 w 321"/>
                  <a:gd name="T5" fmla="*/ 0 h 452"/>
                  <a:gd name="T6" fmla="*/ 0 w 321"/>
                  <a:gd name="T7" fmla="*/ 0 h 452"/>
                  <a:gd name="T8" fmla="*/ 0 w 321"/>
                  <a:gd name="T9" fmla="*/ 0 h 452"/>
                  <a:gd name="T10" fmla="*/ 0 w 321"/>
                  <a:gd name="T11" fmla="*/ 0 h 452"/>
                  <a:gd name="T12" fmla="*/ 0 w 321"/>
                  <a:gd name="T13" fmla="*/ 0 h 452"/>
                  <a:gd name="T14" fmla="*/ 0 w 321"/>
                  <a:gd name="T15" fmla="*/ 0 h 452"/>
                  <a:gd name="T16" fmla="*/ 0 w 321"/>
                  <a:gd name="T17" fmla="*/ 0 h 452"/>
                  <a:gd name="T18" fmla="*/ 0 w 321"/>
                  <a:gd name="T19" fmla="*/ 0 h 452"/>
                  <a:gd name="T20" fmla="*/ 0 w 321"/>
                  <a:gd name="T21" fmla="*/ 0 h 452"/>
                  <a:gd name="T22" fmla="*/ 0 w 321"/>
                  <a:gd name="T23" fmla="*/ 0 h 452"/>
                  <a:gd name="T24" fmla="*/ 0 w 321"/>
                  <a:gd name="T25" fmla="*/ 0 h 452"/>
                  <a:gd name="T26" fmla="*/ 0 w 321"/>
                  <a:gd name="T27" fmla="*/ 0 h 452"/>
                  <a:gd name="T28" fmla="*/ 0 w 321"/>
                  <a:gd name="T29" fmla="*/ 0 h 452"/>
                  <a:gd name="T30" fmla="*/ 0 w 321"/>
                  <a:gd name="T31" fmla="*/ 0 h 452"/>
                  <a:gd name="T32" fmla="*/ 0 w 321"/>
                  <a:gd name="T33" fmla="*/ 0 h 452"/>
                  <a:gd name="T34" fmla="*/ 0 w 321"/>
                  <a:gd name="T35" fmla="*/ 0 h 452"/>
                  <a:gd name="T36" fmla="*/ 0 w 321"/>
                  <a:gd name="T37" fmla="*/ 0 h 452"/>
                  <a:gd name="T38" fmla="*/ 0 w 321"/>
                  <a:gd name="T39" fmla="*/ 0 h 452"/>
                  <a:gd name="T40" fmla="*/ 0 w 321"/>
                  <a:gd name="T41" fmla="*/ 0 h 452"/>
                  <a:gd name="T42" fmla="*/ 0 w 321"/>
                  <a:gd name="T43" fmla="*/ 0 h 452"/>
                  <a:gd name="T44" fmla="*/ 0 w 321"/>
                  <a:gd name="T45" fmla="*/ 0 h 452"/>
                  <a:gd name="T46" fmla="*/ 0 w 321"/>
                  <a:gd name="T47" fmla="*/ 0 h 452"/>
                  <a:gd name="T48" fmla="*/ 0 w 321"/>
                  <a:gd name="T49" fmla="*/ 0 h 452"/>
                  <a:gd name="T50" fmla="*/ 0 w 321"/>
                  <a:gd name="T51" fmla="*/ 0 h 452"/>
                  <a:gd name="T52" fmla="*/ 0 w 321"/>
                  <a:gd name="T53" fmla="*/ 0 h 452"/>
                  <a:gd name="T54" fmla="*/ 0 w 321"/>
                  <a:gd name="T55" fmla="*/ 0 h 452"/>
                  <a:gd name="T56" fmla="*/ 0 w 321"/>
                  <a:gd name="T57" fmla="*/ 0 h 452"/>
                  <a:gd name="T58" fmla="*/ 0 w 321"/>
                  <a:gd name="T59" fmla="*/ 0 h 452"/>
                  <a:gd name="T60" fmla="*/ 0 w 321"/>
                  <a:gd name="T61" fmla="*/ 0 h 452"/>
                  <a:gd name="T62" fmla="*/ 0 w 321"/>
                  <a:gd name="T63" fmla="*/ 0 h 452"/>
                  <a:gd name="T64" fmla="*/ 0 w 321"/>
                  <a:gd name="T65" fmla="*/ 0 h 452"/>
                  <a:gd name="T66" fmla="*/ 0 w 321"/>
                  <a:gd name="T67" fmla="*/ 0 h 452"/>
                  <a:gd name="T68" fmla="*/ 0 w 321"/>
                  <a:gd name="T69" fmla="*/ 0 h 452"/>
                  <a:gd name="T70" fmla="*/ 0 w 321"/>
                  <a:gd name="T71" fmla="*/ 0 h 452"/>
                  <a:gd name="T72" fmla="*/ 0 w 321"/>
                  <a:gd name="T73" fmla="*/ 0 h 4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21"/>
                  <a:gd name="T112" fmla="*/ 0 h 452"/>
                  <a:gd name="T113" fmla="*/ 321 w 321"/>
                  <a:gd name="T114" fmla="*/ 452 h 45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21" h="452">
                    <a:moveTo>
                      <a:pt x="151" y="0"/>
                    </a:moveTo>
                    <a:lnTo>
                      <a:pt x="180" y="0"/>
                    </a:lnTo>
                    <a:lnTo>
                      <a:pt x="217" y="0"/>
                    </a:lnTo>
                    <a:lnTo>
                      <a:pt x="245" y="8"/>
                    </a:lnTo>
                    <a:lnTo>
                      <a:pt x="274" y="37"/>
                    </a:lnTo>
                    <a:lnTo>
                      <a:pt x="284" y="57"/>
                    </a:lnTo>
                    <a:lnTo>
                      <a:pt x="274" y="75"/>
                    </a:lnTo>
                    <a:lnTo>
                      <a:pt x="264" y="94"/>
                    </a:lnTo>
                    <a:lnTo>
                      <a:pt x="255" y="104"/>
                    </a:lnTo>
                    <a:lnTo>
                      <a:pt x="227" y="104"/>
                    </a:lnTo>
                    <a:lnTo>
                      <a:pt x="217" y="104"/>
                    </a:lnTo>
                    <a:lnTo>
                      <a:pt x="208" y="94"/>
                    </a:lnTo>
                    <a:lnTo>
                      <a:pt x="198" y="75"/>
                    </a:lnTo>
                    <a:lnTo>
                      <a:pt x="198" y="57"/>
                    </a:lnTo>
                    <a:lnTo>
                      <a:pt x="198" y="47"/>
                    </a:lnTo>
                    <a:lnTo>
                      <a:pt x="217" y="18"/>
                    </a:lnTo>
                    <a:lnTo>
                      <a:pt x="217" y="8"/>
                    </a:lnTo>
                    <a:lnTo>
                      <a:pt x="188" y="18"/>
                    </a:lnTo>
                    <a:lnTo>
                      <a:pt x="161" y="18"/>
                    </a:lnTo>
                    <a:lnTo>
                      <a:pt x="104" y="57"/>
                    </a:lnTo>
                    <a:lnTo>
                      <a:pt x="85" y="84"/>
                    </a:lnTo>
                    <a:lnTo>
                      <a:pt x="76" y="94"/>
                    </a:lnTo>
                    <a:lnTo>
                      <a:pt x="67" y="112"/>
                    </a:lnTo>
                    <a:lnTo>
                      <a:pt x="76" y="151"/>
                    </a:lnTo>
                    <a:lnTo>
                      <a:pt x="94" y="178"/>
                    </a:lnTo>
                    <a:lnTo>
                      <a:pt x="114" y="207"/>
                    </a:lnTo>
                    <a:lnTo>
                      <a:pt x="141" y="235"/>
                    </a:lnTo>
                    <a:lnTo>
                      <a:pt x="217" y="245"/>
                    </a:lnTo>
                    <a:lnTo>
                      <a:pt x="255" y="254"/>
                    </a:lnTo>
                    <a:lnTo>
                      <a:pt x="292" y="273"/>
                    </a:lnTo>
                    <a:lnTo>
                      <a:pt x="311" y="311"/>
                    </a:lnTo>
                    <a:lnTo>
                      <a:pt x="321" y="329"/>
                    </a:lnTo>
                    <a:lnTo>
                      <a:pt x="321" y="348"/>
                    </a:lnTo>
                    <a:lnTo>
                      <a:pt x="302" y="386"/>
                    </a:lnTo>
                    <a:lnTo>
                      <a:pt x="274" y="424"/>
                    </a:lnTo>
                    <a:lnTo>
                      <a:pt x="245" y="443"/>
                    </a:lnTo>
                    <a:lnTo>
                      <a:pt x="208" y="452"/>
                    </a:lnTo>
                    <a:lnTo>
                      <a:pt x="161" y="452"/>
                    </a:lnTo>
                    <a:lnTo>
                      <a:pt x="123" y="443"/>
                    </a:lnTo>
                    <a:lnTo>
                      <a:pt x="76" y="424"/>
                    </a:lnTo>
                    <a:lnTo>
                      <a:pt x="57" y="405"/>
                    </a:lnTo>
                    <a:lnTo>
                      <a:pt x="38" y="386"/>
                    </a:lnTo>
                    <a:lnTo>
                      <a:pt x="28" y="358"/>
                    </a:lnTo>
                    <a:lnTo>
                      <a:pt x="38" y="339"/>
                    </a:lnTo>
                    <a:lnTo>
                      <a:pt x="47" y="320"/>
                    </a:lnTo>
                    <a:lnTo>
                      <a:pt x="67" y="311"/>
                    </a:lnTo>
                    <a:lnTo>
                      <a:pt x="104" y="320"/>
                    </a:lnTo>
                    <a:lnTo>
                      <a:pt x="114" y="320"/>
                    </a:lnTo>
                    <a:lnTo>
                      <a:pt x="123" y="329"/>
                    </a:lnTo>
                    <a:lnTo>
                      <a:pt x="132" y="348"/>
                    </a:lnTo>
                    <a:lnTo>
                      <a:pt x="141" y="386"/>
                    </a:lnTo>
                    <a:lnTo>
                      <a:pt x="132" y="405"/>
                    </a:lnTo>
                    <a:lnTo>
                      <a:pt x="123" y="415"/>
                    </a:lnTo>
                    <a:lnTo>
                      <a:pt x="104" y="424"/>
                    </a:lnTo>
                    <a:lnTo>
                      <a:pt x="114" y="433"/>
                    </a:lnTo>
                    <a:lnTo>
                      <a:pt x="123" y="424"/>
                    </a:lnTo>
                    <a:lnTo>
                      <a:pt x="161" y="424"/>
                    </a:lnTo>
                    <a:lnTo>
                      <a:pt x="180" y="424"/>
                    </a:lnTo>
                    <a:lnTo>
                      <a:pt x="208" y="405"/>
                    </a:lnTo>
                    <a:lnTo>
                      <a:pt x="217" y="368"/>
                    </a:lnTo>
                    <a:lnTo>
                      <a:pt x="227" y="320"/>
                    </a:lnTo>
                    <a:lnTo>
                      <a:pt x="198" y="273"/>
                    </a:lnTo>
                    <a:lnTo>
                      <a:pt x="180" y="264"/>
                    </a:lnTo>
                    <a:lnTo>
                      <a:pt x="161" y="245"/>
                    </a:lnTo>
                    <a:lnTo>
                      <a:pt x="151" y="254"/>
                    </a:lnTo>
                    <a:lnTo>
                      <a:pt x="132" y="245"/>
                    </a:lnTo>
                    <a:lnTo>
                      <a:pt x="76" y="225"/>
                    </a:lnTo>
                    <a:lnTo>
                      <a:pt x="19" y="198"/>
                    </a:lnTo>
                    <a:lnTo>
                      <a:pt x="0" y="169"/>
                    </a:lnTo>
                    <a:lnTo>
                      <a:pt x="0" y="122"/>
                    </a:lnTo>
                    <a:lnTo>
                      <a:pt x="19" y="75"/>
                    </a:lnTo>
                    <a:lnTo>
                      <a:pt x="47" y="47"/>
                    </a:lnTo>
                    <a:lnTo>
                      <a:pt x="85" y="28"/>
                    </a:lnTo>
                    <a:lnTo>
                      <a:pt x="123" y="18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31" name="Freeform 106"/>
              <p:cNvSpPr>
                <a:spLocks/>
              </p:cNvSpPr>
              <p:nvPr/>
            </p:nvSpPr>
            <p:spPr bwMode="auto">
              <a:xfrm>
                <a:off x="267" y="1785"/>
                <a:ext cx="24" cy="47"/>
              </a:xfrm>
              <a:custGeom>
                <a:avLst/>
                <a:gdLst>
                  <a:gd name="T0" fmla="*/ 0 w 94"/>
                  <a:gd name="T1" fmla="*/ 0 h 188"/>
                  <a:gd name="T2" fmla="*/ 0 w 94"/>
                  <a:gd name="T3" fmla="*/ 0 h 188"/>
                  <a:gd name="T4" fmla="*/ 0 w 94"/>
                  <a:gd name="T5" fmla="*/ 0 h 188"/>
                  <a:gd name="T6" fmla="*/ 0 w 94"/>
                  <a:gd name="T7" fmla="*/ 0 h 188"/>
                  <a:gd name="T8" fmla="*/ 0 w 94"/>
                  <a:gd name="T9" fmla="*/ 0 h 188"/>
                  <a:gd name="T10" fmla="*/ 0 w 94"/>
                  <a:gd name="T11" fmla="*/ 0 h 188"/>
                  <a:gd name="T12" fmla="*/ 0 w 94"/>
                  <a:gd name="T13" fmla="*/ 0 h 188"/>
                  <a:gd name="T14" fmla="*/ 0 w 94"/>
                  <a:gd name="T15" fmla="*/ 0 h 188"/>
                  <a:gd name="T16" fmla="*/ 0 w 94"/>
                  <a:gd name="T17" fmla="*/ 0 h 188"/>
                  <a:gd name="T18" fmla="*/ 0 w 94"/>
                  <a:gd name="T19" fmla="*/ 0 h 188"/>
                  <a:gd name="T20" fmla="*/ 0 w 94"/>
                  <a:gd name="T21" fmla="*/ 0 h 188"/>
                  <a:gd name="T22" fmla="*/ 0 w 94"/>
                  <a:gd name="T23" fmla="*/ 0 h 188"/>
                  <a:gd name="T24" fmla="*/ 0 w 94"/>
                  <a:gd name="T25" fmla="*/ 0 h 188"/>
                  <a:gd name="T26" fmla="*/ 0 w 94"/>
                  <a:gd name="T27" fmla="*/ 0 h 188"/>
                  <a:gd name="T28" fmla="*/ 0 w 94"/>
                  <a:gd name="T29" fmla="*/ 0 h 188"/>
                  <a:gd name="T30" fmla="*/ 0 w 94"/>
                  <a:gd name="T31" fmla="*/ 0 h 1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94"/>
                  <a:gd name="T49" fmla="*/ 0 h 188"/>
                  <a:gd name="T50" fmla="*/ 94 w 94"/>
                  <a:gd name="T51" fmla="*/ 188 h 18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94" h="188">
                    <a:moveTo>
                      <a:pt x="94" y="0"/>
                    </a:moveTo>
                    <a:lnTo>
                      <a:pt x="84" y="0"/>
                    </a:lnTo>
                    <a:lnTo>
                      <a:pt x="84" y="10"/>
                    </a:lnTo>
                    <a:lnTo>
                      <a:pt x="66" y="28"/>
                    </a:lnTo>
                    <a:lnTo>
                      <a:pt x="57" y="57"/>
                    </a:lnTo>
                    <a:lnTo>
                      <a:pt x="47" y="94"/>
                    </a:lnTo>
                    <a:lnTo>
                      <a:pt x="66" y="132"/>
                    </a:lnTo>
                    <a:lnTo>
                      <a:pt x="94" y="188"/>
                    </a:lnTo>
                    <a:lnTo>
                      <a:pt x="47" y="170"/>
                    </a:lnTo>
                    <a:lnTo>
                      <a:pt x="18" y="151"/>
                    </a:lnTo>
                    <a:lnTo>
                      <a:pt x="0" y="123"/>
                    </a:lnTo>
                    <a:lnTo>
                      <a:pt x="0" y="94"/>
                    </a:lnTo>
                    <a:lnTo>
                      <a:pt x="9" y="67"/>
                    </a:lnTo>
                    <a:lnTo>
                      <a:pt x="37" y="28"/>
                    </a:lnTo>
                    <a:lnTo>
                      <a:pt x="66" y="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32" name="Freeform 107"/>
              <p:cNvSpPr>
                <a:spLocks/>
              </p:cNvSpPr>
              <p:nvPr/>
            </p:nvSpPr>
            <p:spPr bwMode="auto">
              <a:xfrm>
                <a:off x="274" y="1858"/>
                <a:ext cx="22" cy="19"/>
              </a:xfrm>
              <a:custGeom>
                <a:avLst/>
                <a:gdLst>
                  <a:gd name="T0" fmla="*/ 0 w 85"/>
                  <a:gd name="T1" fmla="*/ 0 h 76"/>
                  <a:gd name="T2" fmla="*/ 0 w 85"/>
                  <a:gd name="T3" fmla="*/ 0 h 76"/>
                  <a:gd name="T4" fmla="*/ 0 w 85"/>
                  <a:gd name="T5" fmla="*/ 0 h 76"/>
                  <a:gd name="T6" fmla="*/ 0 w 85"/>
                  <a:gd name="T7" fmla="*/ 0 h 76"/>
                  <a:gd name="T8" fmla="*/ 0 w 85"/>
                  <a:gd name="T9" fmla="*/ 0 h 76"/>
                  <a:gd name="T10" fmla="*/ 0 w 85"/>
                  <a:gd name="T11" fmla="*/ 0 h 76"/>
                  <a:gd name="T12" fmla="*/ 0 w 85"/>
                  <a:gd name="T13" fmla="*/ 0 h 76"/>
                  <a:gd name="T14" fmla="*/ 0 w 85"/>
                  <a:gd name="T15" fmla="*/ 0 h 76"/>
                  <a:gd name="T16" fmla="*/ 0 w 85"/>
                  <a:gd name="T17" fmla="*/ 0 h 76"/>
                  <a:gd name="T18" fmla="*/ 0 w 85"/>
                  <a:gd name="T19" fmla="*/ 0 h 76"/>
                  <a:gd name="T20" fmla="*/ 0 w 85"/>
                  <a:gd name="T21" fmla="*/ 0 h 76"/>
                  <a:gd name="T22" fmla="*/ 0 w 85"/>
                  <a:gd name="T23" fmla="*/ 0 h 76"/>
                  <a:gd name="T24" fmla="*/ 0 w 85"/>
                  <a:gd name="T25" fmla="*/ 0 h 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5"/>
                  <a:gd name="T40" fmla="*/ 0 h 76"/>
                  <a:gd name="T41" fmla="*/ 85 w 85"/>
                  <a:gd name="T42" fmla="*/ 76 h 7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5" h="76">
                    <a:moveTo>
                      <a:pt x="85" y="10"/>
                    </a:moveTo>
                    <a:lnTo>
                      <a:pt x="85" y="39"/>
                    </a:lnTo>
                    <a:lnTo>
                      <a:pt x="85" y="57"/>
                    </a:lnTo>
                    <a:lnTo>
                      <a:pt x="66" y="76"/>
                    </a:lnTo>
                    <a:lnTo>
                      <a:pt x="47" y="76"/>
                    </a:lnTo>
                    <a:lnTo>
                      <a:pt x="38" y="66"/>
                    </a:lnTo>
                    <a:lnTo>
                      <a:pt x="29" y="76"/>
                    </a:lnTo>
                    <a:lnTo>
                      <a:pt x="9" y="57"/>
                    </a:lnTo>
                    <a:lnTo>
                      <a:pt x="0" y="29"/>
                    </a:lnTo>
                    <a:lnTo>
                      <a:pt x="19" y="0"/>
                    </a:lnTo>
                    <a:lnTo>
                      <a:pt x="38" y="0"/>
                    </a:lnTo>
                    <a:lnTo>
                      <a:pt x="56" y="0"/>
                    </a:lnTo>
                    <a:lnTo>
                      <a:pt x="85" y="1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33" name="Freeform 108"/>
              <p:cNvSpPr>
                <a:spLocks/>
              </p:cNvSpPr>
              <p:nvPr/>
            </p:nvSpPr>
            <p:spPr bwMode="auto">
              <a:xfrm>
                <a:off x="317" y="1780"/>
                <a:ext cx="16" cy="17"/>
              </a:xfrm>
              <a:custGeom>
                <a:avLst/>
                <a:gdLst>
                  <a:gd name="T0" fmla="*/ 0 w 66"/>
                  <a:gd name="T1" fmla="*/ 0 h 66"/>
                  <a:gd name="T2" fmla="*/ 0 w 66"/>
                  <a:gd name="T3" fmla="*/ 0 h 66"/>
                  <a:gd name="T4" fmla="*/ 0 w 66"/>
                  <a:gd name="T5" fmla="*/ 0 h 66"/>
                  <a:gd name="T6" fmla="*/ 0 w 66"/>
                  <a:gd name="T7" fmla="*/ 0 h 66"/>
                  <a:gd name="T8" fmla="*/ 0 w 66"/>
                  <a:gd name="T9" fmla="*/ 0 h 66"/>
                  <a:gd name="T10" fmla="*/ 0 w 66"/>
                  <a:gd name="T11" fmla="*/ 0 h 66"/>
                  <a:gd name="T12" fmla="*/ 0 w 66"/>
                  <a:gd name="T13" fmla="*/ 0 h 66"/>
                  <a:gd name="T14" fmla="*/ 0 w 66"/>
                  <a:gd name="T15" fmla="*/ 0 h 66"/>
                  <a:gd name="T16" fmla="*/ 0 w 66"/>
                  <a:gd name="T17" fmla="*/ 0 h 66"/>
                  <a:gd name="T18" fmla="*/ 0 w 66"/>
                  <a:gd name="T19" fmla="*/ 0 h 66"/>
                  <a:gd name="T20" fmla="*/ 0 w 66"/>
                  <a:gd name="T21" fmla="*/ 0 h 66"/>
                  <a:gd name="T22" fmla="*/ 0 w 66"/>
                  <a:gd name="T23" fmla="*/ 0 h 6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6"/>
                  <a:gd name="T37" fmla="*/ 0 h 66"/>
                  <a:gd name="T38" fmla="*/ 66 w 66"/>
                  <a:gd name="T39" fmla="*/ 66 h 6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6" h="66">
                    <a:moveTo>
                      <a:pt x="37" y="0"/>
                    </a:moveTo>
                    <a:lnTo>
                      <a:pt x="56" y="19"/>
                    </a:lnTo>
                    <a:lnTo>
                      <a:pt x="56" y="29"/>
                    </a:lnTo>
                    <a:lnTo>
                      <a:pt x="66" y="39"/>
                    </a:lnTo>
                    <a:lnTo>
                      <a:pt x="47" y="57"/>
                    </a:lnTo>
                    <a:lnTo>
                      <a:pt x="27" y="66"/>
                    </a:lnTo>
                    <a:lnTo>
                      <a:pt x="9" y="66"/>
                    </a:lnTo>
                    <a:lnTo>
                      <a:pt x="0" y="57"/>
                    </a:lnTo>
                    <a:lnTo>
                      <a:pt x="0" y="47"/>
                    </a:lnTo>
                    <a:lnTo>
                      <a:pt x="0" y="39"/>
                    </a:lnTo>
                    <a:lnTo>
                      <a:pt x="9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34" name="Freeform 109"/>
              <p:cNvSpPr>
                <a:spLocks/>
              </p:cNvSpPr>
              <p:nvPr/>
            </p:nvSpPr>
            <p:spPr bwMode="auto">
              <a:xfrm>
                <a:off x="310" y="1839"/>
                <a:ext cx="33" cy="47"/>
              </a:xfrm>
              <a:custGeom>
                <a:avLst/>
                <a:gdLst>
                  <a:gd name="T0" fmla="*/ 0 w 131"/>
                  <a:gd name="T1" fmla="*/ 0 h 189"/>
                  <a:gd name="T2" fmla="*/ 0 w 131"/>
                  <a:gd name="T3" fmla="*/ 0 h 189"/>
                  <a:gd name="T4" fmla="*/ 0 w 131"/>
                  <a:gd name="T5" fmla="*/ 0 h 189"/>
                  <a:gd name="T6" fmla="*/ 0 w 131"/>
                  <a:gd name="T7" fmla="*/ 0 h 189"/>
                  <a:gd name="T8" fmla="*/ 0 w 131"/>
                  <a:gd name="T9" fmla="*/ 0 h 189"/>
                  <a:gd name="T10" fmla="*/ 0 w 131"/>
                  <a:gd name="T11" fmla="*/ 0 h 189"/>
                  <a:gd name="T12" fmla="*/ 0 w 131"/>
                  <a:gd name="T13" fmla="*/ 0 h 189"/>
                  <a:gd name="T14" fmla="*/ 0 w 131"/>
                  <a:gd name="T15" fmla="*/ 0 h 189"/>
                  <a:gd name="T16" fmla="*/ 0 w 131"/>
                  <a:gd name="T17" fmla="*/ 0 h 189"/>
                  <a:gd name="T18" fmla="*/ 0 w 131"/>
                  <a:gd name="T19" fmla="*/ 0 h 189"/>
                  <a:gd name="T20" fmla="*/ 0 w 131"/>
                  <a:gd name="T21" fmla="*/ 0 h 189"/>
                  <a:gd name="T22" fmla="*/ 0 w 131"/>
                  <a:gd name="T23" fmla="*/ 0 h 189"/>
                  <a:gd name="T24" fmla="*/ 0 w 131"/>
                  <a:gd name="T25" fmla="*/ 0 h 189"/>
                  <a:gd name="T26" fmla="*/ 0 w 131"/>
                  <a:gd name="T27" fmla="*/ 0 h 189"/>
                  <a:gd name="T28" fmla="*/ 0 w 131"/>
                  <a:gd name="T29" fmla="*/ 0 h 18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31"/>
                  <a:gd name="T46" fmla="*/ 0 h 189"/>
                  <a:gd name="T47" fmla="*/ 131 w 131"/>
                  <a:gd name="T48" fmla="*/ 189 h 18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31" h="189">
                    <a:moveTo>
                      <a:pt x="131" y="75"/>
                    </a:moveTo>
                    <a:lnTo>
                      <a:pt x="112" y="122"/>
                    </a:lnTo>
                    <a:lnTo>
                      <a:pt x="94" y="151"/>
                    </a:lnTo>
                    <a:lnTo>
                      <a:pt x="65" y="170"/>
                    </a:lnTo>
                    <a:lnTo>
                      <a:pt x="28" y="189"/>
                    </a:lnTo>
                    <a:lnTo>
                      <a:pt x="0" y="189"/>
                    </a:lnTo>
                    <a:lnTo>
                      <a:pt x="37" y="161"/>
                    </a:lnTo>
                    <a:lnTo>
                      <a:pt x="47" y="132"/>
                    </a:lnTo>
                    <a:lnTo>
                      <a:pt x="55" y="104"/>
                    </a:lnTo>
                    <a:lnTo>
                      <a:pt x="55" y="57"/>
                    </a:lnTo>
                    <a:lnTo>
                      <a:pt x="37" y="19"/>
                    </a:lnTo>
                    <a:lnTo>
                      <a:pt x="18" y="0"/>
                    </a:lnTo>
                    <a:lnTo>
                      <a:pt x="84" y="19"/>
                    </a:lnTo>
                    <a:lnTo>
                      <a:pt x="112" y="38"/>
                    </a:lnTo>
                    <a:lnTo>
                      <a:pt x="131" y="75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35" name="Freeform 110"/>
              <p:cNvSpPr>
                <a:spLocks/>
              </p:cNvSpPr>
              <p:nvPr/>
            </p:nvSpPr>
            <p:spPr bwMode="auto">
              <a:xfrm>
                <a:off x="291" y="1764"/>
                <a:ext cx="23" cy="155"/>
              </a:xfrm>
              <a:custGeom>
                <a:avLst/>
                <a:gdLst>
                  <a:gd name="T0" fmla="*/ 0 w 94"/>
                  <a:gd name="T1" fmla="*/ 0 h 622"/>
                  <a:gd name="T2" fmla="*/ 0 w 94"/>
                  <a:gd name="T3" fmla="*/ 0 h 622"/>
                  <a:gd name="T4" fmla="*/ 0 w 94"/>
                  <a:gd name="T5" fmla="*/ 0 h 622"/>
                  <a:gd name="T6" fmla="*/ 0 w 94"/>
                  <a:gd name="T7" fmla="*/ 0 h 622"/>
                  <a:gd name="T8" fmla="*/ 0 w 94"/>
                  <a:gd name="T9" fmla="*/ 0 h 622"/>
                  <a:gd name="T10" fmla="*/ 0 w 94"/>
                  <a:gd name="T11" fmla="*/ 0 h 622"/>
                  <a:gd name="T12" fmla="*/ 0 w 94"/>
                  <a:gd name="T13" fmla="*/ 0 h 622"/>
                  <a:gd name="T14" fmla="*/ 0 w 94"/>
                  <a:gd name="T15" fmla="*/ 0 h 622"/>
                  <a:gd name="T16" fmla="*/ 0 w 94"/>
                  <a:gd name="T17" fmla="*/ 0 h 622"/>
                  <a:gd name="T18" fmla="*/ 0 w 94"/>
                  <a:gd name="T19" fmla="*/ 0 h 622"/>
                  <a:gd name="T20" fmla="*/ 0 w 94"/>
                  <a:gd name="T21" fmla="*/ 0 h 622"/>
                  <a:gd name="T22" fmla="*/ 0 w 94"/>
                  <a:gd name="T23" fmla="*/ 0 h 622"/>
                  <a:gd name="T24" fmla="*/ 0 w 94"/>
                  <a:gd name="T25" fmla="*/ 0 h 622"/>
                  <a:gd name="T26" fmla="*/ 0 w 94"/>
                  <a:gd name="T27" fmla="*/ 0 h 622"/>
                  <a:gd name="T28" fmla="*/ 0 w 94"/>
                  <a:gd name="T29" fmla="*/ 0 h 622"/>
                  <a:gd name="T30" fmla="*/ 0 w 94"/>
                  <a:gd name="T31" fmla="*/ 0 h 622"/>
                  <a:gd name="T32" fmla="*/ 0 w 94"/>
                  <a:gd name="T33" fmla="*/ 0 h 622"/>
                  <a:gd name="T34" fmla="*/ 0 w 94"/>
                  <a:gd name="T35" fmla="*/ 0 h 622"/>
                  <a:gd name="T36" fmla="*/ 0 w 94"/>
                  <a:gd name="T37" fmla="*/ 0 h 622"/>
                  <a:gd name="T38" fmla="*/ 0 w 94"/>
                  <a:gd name="T39" fmla="*/ 0 h 622"/>
                  <a:gd name="T40" fmla="*/ 0 w 94"/>
                  <a:gd name="T41" fmla="*/ 0 h 622"/>
                  <a:gd name="T42" fmla="*/ 0 w 94"/>
                  <a:gd name="T43" fmla="*/ 0 h 6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94"/>
                  <a:gd name="T67" fmla="*/ 0 h 622"/>
                  <a:gd name="T68" fmla="*/ 94 w 94"/>
                  <a:gd name="T69" fmla="*/ 622 h 62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94" h="622">
                    <a:moveTo>
                      <a:pt x="37" y="0"/>
                    </a:moveTo>
                    <a:lnTo>
                      <a:pt x="47" y="8"/>
                    </a:lnTo>
                    <a:lnTo>
                      <a:pt x="57" y="104"/>
                    </a:lnTo>
                    <a:lnTo>
                      <a:pt x="66" y="198"/>
                    </a:lnTo>
                    <a:lnTo>
                      <a:pt x="76" y="272"/>
                    </a:lnTo>
                    <a:lnTo>
                      <a:pt x="84" y="348"/>
                    </a:lnTo>
                    <a:lnTo>
                      <a:pt x="94" y="480"/>
                    </a:lnTo>
                    <a:lnTo>
                      <a:pt x="94" y="612"/>
                    </a:lnTo>
                    <a:lnTo>
                      <a:pt x="84" y="622"/>
                    </a:lnTo>
                    <a:lnTo>
                      <a:pt x="76" y="622"/>
                    </a:lnTo>
                    <a:lnTo>
                      <a:pt x="66" y="622"/>
                    </a:lnTo>
                    <a:lnTo>
                      <a:pt x="47" y="603"/>
                    </a:lnTo>
                    <a:lnTo>
                      <a:pt x="47" y="584"/>
                    </a:lnTo>
                    <a:lnTo>
                      <a:pt x="47" y="537"/>
                    </a:lnTo>
                    <a:lnTo>
                      <a:pt x="47" y="405"/>
                    </a:lnTo>
                    <a:lnTo>
                      <a:pt x="37" y="272"/>
                    </a:lnTo>
                    <a:lnTo>
                      <a:pt x="19" y="151"/>
                    </a:lnTo>
                    <a:lnTo>
                      <a:pt x="10" y="84"/>
                    </a:lnTo>
                    <a:lnTo>
                      <a:pt x="0" y="28"/>
                    </a:lnTo>
                    <a:lnTo>
                      <a:pt x="0" y="18"/>
                    </a:lnTo>
                    <a:lnTo>
                      <a:pt x="10" y="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36" name="Freeform 111"/>
              <p:cNvSpPr>
                <a:spLocks/>
              </p:cNvSpPr>
              <p:nvPr/>
            </p:nvSpPr>
            <p:spPr bwMode="auto">
              <a:xfrm>
                <a:off x="293" y="1768"/>
                <a:ext cx="17" cy="146"/>
              </a:xfrm>
              <a:custGeom>
                <a:avLst/>
                <a:gdLst>
                  <a:gd name="T0" fmla="*/ 0 w 66"/>
                  <a:gd name="T1" fmla="*/ 0 h 585"/>
                  <a:gd name="T2" fmla="*/ 0 w 66"/>
                  <a:gd name="T3" fmla="*/ 0 h 585"/>
                  <a:gd name="T4" fmla="*/ 0 w 66"/>
                  <a:gd name="T5" fmla="*/ 0 h 585"/>
                  <a:gd name="T6" fmla="*/ 0 w 66"/>
                  <a:gd name="T7" fmla="*/ 0 h 585"/>
                  <a:gd name="T8" fmla="*/ 0 w 66"/>
                  <a:gd name="T9" fmla="*/ 0 h 585"/>
                  <a:gd name="T10" fmla="*/ 0 w 66"/>
                  <a:gd name="T11" fmla="*/ 0 h 585"/>
                  <a:gd name="T12" fmla="*/ 0 w 66"/>
                  <a:gd name="T13" fmla="*/ 0 h 585"/>
                  <a:gd name="T14" fmla="*/ 0 w 66"/>
                  <a:gd name="T15" fmla="*/ 0 h 585"/>
                  <a:gd name="T16" fmla="*/ 0 w 66"/>
                  <a:gd name="T17" fmla="*/ 0 h 585"/>
                  <a:gd name="T18" fmla="*/ 0 w 66"/>
                  <a:gd name="T19" fmla="*/ 0 h 585"/>
                  <a:gd name="T20" fmla="*/ 0 w 66"/>
                  <a:gd name="T21" fmla="*/ 0 h 585"/>
                  <a:gd name="T22" fmla="*/ 0 w 66"/>
                  <a:gd name="T23" fmla="*/ 0 h 585"/>
                  <a:gd name="T24" fmla="*/ 0 w 66"/>
                  <a:gd name="T25" fmla="*/ 0 h 585"/>
                  <a:gd name="T26" fmla="*/ 0 w 66"/>
                  <a:gd name="T27" fmla="*/ 0 h 585"/>
                  <a:gd name="T28" fmla="*/ 0 w 66"/>
                  <a:gd name="T29" fmla="*/ 0 h 58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6"/>
                  <a:gd name="T46" fmla="*/ 0 h 585"/>
                  <a:gd name="T47" fmla="*/ 66 w 66"/>
                  <a:gd name="T48" fmla="*/ 585 h 58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6" h="585">
                    <a:moveTo>
                      <a:pt x="18" y="0"/>
                    </a:moveTo>
                    <a:lnTo>
                      <a:pt x="27" y="10"/>
                    </a:lnTo>
                    <a:lnTo>
                      <a:pt x="27" y="29"/>
                    </a:lnTo>
                    <a:lnTo>
                      <a:pt x="27" y="66"/>
                    </a:lnTo>
                    <a:lnTo>
                      <a:pt x="37" y="113"/>
                    </a:lnTo>
                    <a:lnTo>
                      <a:pt x="37" y="151"/>
                    </a:lnTo>
                    <a:lnTo>
                      <a:pt x="66" y="368"/>
                    </a:lnTo>
                    <a:lnTo>
                      <a:pt x="66" y="481"/>
                    </a:lnTo>
                    <a:lnTo>
                      <a:pt x="66" y="585"/>
                    </a:lnTo>
                    <a:lnTo>
                      <a:pt x="56" y="575"/>
                    </a:lnTo>
                    <a:lnTo>
                      <a:pt x="37" y="293"/>
                    </a:lnTo>
                    <a:lnTo>
                      <a:pt x="27" y="151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37" name="Freeform 112"/>
              <p:cNvSpPr>
                <a:spLocks/>
              </p:cNvSpPr>
              <p:nvPr/>
            </p:nvSpPr>
            <p:spPr bwMode="auto">
              <a:xfrm>
                <a:off x="192" y="1908"/>
                <a:ext cx="63" cy="91"/>
              </a:xfrm>
              <a:custGeom>
                <a:avLst/>
                <a:gdLst>
                  <a:gd name="T0" fmla="*/ 0 w 255"/>
                  <a:gd name="T1" fmla="*/ 0 h 367"/>
                  <a:gd name="T2" fmla="*/ 0 w 255"/>
                  <a:gd name="T3" fmla="*/ 0 h 367"/>
                  <a:gd name="T4" fmla="*/ 0 w 255"/>
                  <a:gd name="T5" fmla="*/ 0 h 367"/>
                  <a:gd name="T6" fmla="*/ 0 w 255"/>
                  <a:gd name="T7" fmla="*/ 0 h 367"/>
                  <a:gd name="T8" fmla="*/ 0 w 255"/>
                  <a:gd name="T9" fmla="*/ 0 h 367"/>
                  <a:gd name="T10" fmla="*/ 0 w 255"/>
                  <a:gd name="T11" fmla="*/ 0 h 367"/>
                  <a:gd name="T12" fmla="*/ 0 w 255"/>
                  <a:gd name="T13" fmla="*/ 0 h 367"/>
                  <a:gd name="T14" fmla="*/ 0 w 255"/>
                  <a:gd name="T15" fmla="*/ 0 h 367"/>
                  <a:gd name="T16" fmla="*/ 0 w 255"/>
                  <a:gd name="T17" fmla="*/ 0 h 367"/>
                  <a:gd name="T18" fmla="*/ 0 w 255"/>
                  <a:gd name="T19" fmla="*/ 0 h 367"/>
                  <a:gd name="T20" fmla="*/ 0 w 255"/>
                  <a:gd name="T21" fmla="*/ 0 h 367"/>
                  <a:gd name="T22" fmla="*/ 0 w 255"/>
                  <a:gd name="T23" fmla="*/ 0 h 367"/>
                  <a:gd name="T24" fmla="*/ 0 w 255"/>
                  <a:gd name="T25" fmla="*/ 0 h 367"/>
                  <a:gd name="T26" fmla="*/ 0 w 255"/>
                  <a:gd name="T27" fmla="*/ 0 h 367"/>
                  <a:gd name="T28" fmla="*/ 0 w 255"/>
                  <a:gd name="T29" fmla="*/ 0 h 367"/>
                  <a:gd name="T30" fmla="*/ 0 w 255"/>
                  <a:gd name="T31" fmla="*/ 0 h 367"/>
                  <a:gd name="T32" fmla="*/ 0 w 255"/>
                  <a:gd name="T33" fmla="*/ 0 h 367"/>
                  <a:gd name="T34" fmla="*/ 0 w 255"/>
                  <a:gd name="T35" fmla="*/ 0 h 367"/>
                  <a:gd name="T36" fmla="*/ 0 w 255"/>
                  <a:gd name="T37" fmla="*/ 0 h 367"/>
                  <a:gd name="T38" fmla="*/ 0 w 255"/>
                  <a:gd name="T39" fmla="*/ 0 h 367"/>
                  <a:gd name="T40" fmla="*/ 0 w 255"/>
                  <a:gd name="T41" fmla="*/ 0 h 367"/>
                  <a:gd name="T42" fmla="*/ 0 w 255"/>
                  <a:gd name="T43" fmla="*/ 0 h 367"/>
                  <a:gd name="T44" fmla="*/ 0 w 255"/>
                  <a:gd name="T45" fmla="*/ 0 h 367"/>
                  <a:gd name="T46" fmla="*/ 0 w 255"/>
                  <a:gd name="T47" fmla="*/ 0 h 367"/>
                  <a:gd name="T48" fmla="*/ 0 w 255"/>
                  <a:gd name="T49" fmla="*/ 0 h 367"/>
                  <a:gd name="T50" fmla="*/ 0 w 255"/>
                  <a:gd name="T51" fmla="*/ 0 h 367"/>
                  <a:gd name="T52" fmla="*/ 0 w 255"/>
                  <a:gd name="T53" fmla="*/ 0 h 367"/>
                  <a:gd name="T54" fmla="*/ 0 w 255"/>
                  <a:gd name="T55" fmla="*/ 0 h 367"/>
                  <a:gd name="T56" fmla="*/ 0 w 255"/>
                  <a:gd name="T57" fmla="*/ 0 h 367"/>
                  <a:gd name="T58" fmla="*/ 0 w 255"/>
                  <a:gd name="T59" fmla="*/ 0 h 367"/>
                  <a:gd name="T60" fmla="*/ 0 w 255"/>
                  <a:gd name="T61" fmla="*/ 0 h 367"/>
                  <a:gd name="T62" fmla="*/ 0 w 255"/>
                  <a:gd name="T63" fmla="*/ 0 h 367"/>
                  <a:gd name="T64" fmla="*/ 0 w 255"/>
                  <a:gd name="T65" fmla="*/ 0 h 36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5"/>
                  <a:gd name="T100" fmla="*/ 0 h 367"/>
                  <a:gd name="T101" fmla="*/ 255 w 255"/>
                  <a:gd name="T102" fmla="*/ 367 h 36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5" h="367">
                    <a:moveTo>
                      <a:pt x="122" y="0"/>
                    </a:moveTo>
                    <a:lnTo>
                      <a:pt x="179" y="0"/>
                    </a:lnTo>
                    <a:lnTo>
                      <a:pt x="198" y="9"/>
                    </a:lnTo>
                    <a:lnTo>
                      <a:pt x="226" y="28"/>
                    </a:lnTo>
                    <a:lnTo>
                      <a:pt x="226" y="47"/>
                    </a:lnTo>
                    <a:lnTo>
                      <a:pt x="226" y="56"/>
                    </a:lnTo>
                    <a:lnTo>
                      <a:pt x="216" y="75"/>
                    </a:lnTo>
                    <a:lnTo>
                      <a:pt x="208" y="75"/>
                    </a:lnTo>
                    <a:lnTo>
                      <a:pt x="179" y="85"/>
                    </a:lnTo>
                    <a:lnTo>
                      <a:pt x="169" y="85"/>
                    </a:lnTo>
                    <a:lnTo>
                      <a:pt x="169" y="75"/>
                    </a:lnTo>
                    <a:lnTo>
                      <a:pt x="161" y="56"/>
                    </a:lnTo>
                    <a:lnTo>
                      <a:pt x="161" y="37"/>
                    </a:lnTo>
                    <a:lnTo>
                      <a:pt x="179" y="18"/>
                    </a:lnTo>
                    <a:lnTo>
                      <a:pt x="179" y="9"/>
                    </a:lnTo>
                    <a:lnTo>
                      <a:pt x="132" y="18"/>
                    </a:lnTo>
                    <a:lnTo>
                      <a:pt x="85" y="37"/>
                    </a:lnTo>
                    <a:lnTo>
                      <a:pt x="65" y="65"/>
                    </a:lnTo>
                    <a:lnTo>
                      <a:pt x="57" y="94"/>
                    </a:lnTo>
                    <a:lnTo>
                      <a:pt x="65" y="122"/>
                    </a:lnTo>
                    <a:lnTo>
                      <a:pt x="75" y="141"/>
                    </a:lnTo>
                    <a:lnTo>
                      <a:pt x="122" y="188"/>
                    </a:lnTo>
                    <a:lnTo>
                      <a:pt x="179" y="188"/>
                    </a:lnTo>
                    <a:lnTo>
                      <a:pt x="208" y="198"/>
                    </a:lnTo>
                    <a:lnTo>
                      <a:pt x="236" y="216"/>
                    </a:lnTo>
                    <a:lnTo>
                      <a:pt x="255" y="245"/>
                    </a:lnTo>
                    <a:lnTo>
                      <a:pt x="255" y="263"/>
                    </a:lnTo>
                    <a:lnTo>
                      <a:pt x="255" y="282"/>
                    </a:lnTo>
                    <a:lnTo>
                      <a:pt x="245" y="311"/>
                    </a:lnTo>
                    <a:lnTo>
                      <a:pt x="216" y="339"/>
                    </a:lnTo>
                    <a:lnTo>
                      <a:pt x="198" y="358"/>
                    </a:lnTo>
                    <a:lnTo>
                      <a:pt x="169" y="367"/>
                    </a:lnTo>
                    <a:lnTo>
                      <a:pt x="94" y="358"/>
                    </a:lnTo>
                    <a:lnTo>
                      <a:pt x="65" y="339"/>
                    </a:lnTo>
                    <a:lnTo>
                      <a:pt x="28" y="311"/>
                    </a:lnTo>
                    <a:lnTo>
                      <a:pt x="28" y="292"/>
                    </a:lnTo>
                    <a:lnTo>
                      <a:pt x="28" y="273"/>
                    </a:lnTo>
                    <a:lnTo>
                      <a:pt x="47" y="255"/>
                    </a:lnTo>
                    <a:lnTo>
                      <a:pt x="57" y="255"/>
                    </a:lnTo>
                    <a:lnTo>
                      <a:pt x="85" y="255"/>
                    </a:lnTo>
                    <a:lnTo>
                      <a:pt x="94" y="263"/>
                    </a:lnTo>
                    <a:lnTo>
                      <a:pt x="113" y="273"/>
                    </a:lnTo>
                    <a:lnTo>
                      <a:pt x="113" y="302"/>
                    </a:lnTo>
                    <a:lnTo>
                      <a:pt x="104" y="329"/>
                    </a:lnTo>
                    <a:lnTo>
                      <a:pt x="85" y="339"/>
                    </a:lnTo>
                    <a:lnTo>
                      <a:pt x="94" y="349"/>
                    </a:lnTo>
                    <a:lnTo>
                      <a:pt x="94" y="339"/>
                    </a:lnTo>
                    <a:lnTo>
                      <a:pt x="132" y="339"/>
                    </a:lnTo>
                    <a:lnTo>
                      <a:pt x="151" y="339"/>
                    </a:lnTo>
                    <a:lnTo>
                      <a:pt x="169" y="320"/>
                    </a:lnTo>
                    <a:lnTo>
                      <a:pt x="179" y="292"/>
                    </a:lnTo>
                    <a:lnTo>
                      <a:pt x="188" y="255"/>
                    </a:lnTo>
                    <a:lnTo>
                      <a:pt x="161" y="216"/>
                    </a:lnTo>
                    <a:lnTo>
                      <a:pt x="132" y="198"/>
                    </a:lnTo>
                    <a:lnTo>
                      <a:pt x="122" y="208"/>
                    </a:lnTo>
                    <a:lnTo>
                      <a:pt x="122" y="198"/>
                    </a:lnTo>
                    <a:lnTo>
                      <a:pt x="113" y="198"/>
                    </a:lnTo>
                    <a:lnTo>
                      <a:pt x="65" y="188"/>
                    </a:lnTo>
                    <a:lnTo>
                      <a:pt x="18" y="159"/>
                    </a:lnTo>
                    <a:lnTo>
                      <a:pt x="9" y="132"/>
                    </a:lnTo>
                    <a:lnTo>
                      <a:pt x="0" y="104"/>
                    </a:lnTo>
                    <a:lnTo>
                      <a:pt x="18" y="65"/>
                    </a:lnTo>
                    <a:lnTo>
                      <a:pt x="38" y="37"/>
                    </a:lnTo>
                    <a:lnTo>
                      <a:pt x="65" y="18"/>
                    </a:lnTo>
                    <a:lnTo>
                      <a:pt x="94" y="9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38" name="Freeform 113"/>
              <p:cNvSpPr>
                <a:spLocks/>
              </p:cNvSpPr>
              <p:nvPr/>
            </p:nvSpPr>
            <p:spPr bwMode="auto">
              <a:xfrm>
                <a:off x="194" y="1914"/>
                <a:ext cx="21" cy="38"/>
              </a:xfrm>
              <a:custGeom>
                <a:avLst/>
                <a:gdLst>
                  <a:gd name="T0" fmla="*/ 0 w 85"/>
                  <a:gd name="T1" fmla="*/ 0 h 151"/>
                  <a:gd name="T2" fmla="*/ 0 w 85"/>
                  <a:gd name="T3" fmla="*/ 0 h 151"/>
                  <a:gd name="T4" fmla="*/ 0 w 85"/>
                  <a:gd name="T5" fmla="*/ 0 h 151"/>
                  <a:gd name="T6" fmla="*/ 0 w 85"/>
                  <a:gd name="T7" fmla="*/ 0 h 151"/>
                  <a:gd name="T8" fmla="*/ 0 w 85"/>
                  <a:gd name="T9" fmla="*/ 0 h 151"/>
                  <a:gd name="T10" fmla="*/ 0 w 85"/>
                  <a:gd name="T11" fmla="*/ 0 h 151"/>
                  <a:gd name="T12" fmla="*/ 0 w 85"/>
                  <a:gd name="T13" fmla="*/ 0 h 151"/>
                  <a:gd name="T14" fmla="*/ 0 w 85"/>
                  <a:gd name="T15" fmla="*/ 0 h 151"/>
                  <a:gd name="T16" fmla="*/ 0 w 85"/>
                  <a:gd name="T17" fmla="*/ 0 h 151"/>
                  <a:gd name="T18" fmla="*/ 0 w 85"/>
                  <a:gd name="T19" fmla="*/ 0 h 151"/>
                  <a:gd name="T20" fmla="*/ 0 w 85"/>
                  <a:gd name="T21" fmla="*/ 0 h 151"/>
                  <a:gd name="T22" fmla="*/ 0 w 85"/>
                  <a:gd name="T23" fmla="*/ 0 h 151"/>
                  <a:gd name="T24" fmla="*/ 0 w 85"/>
                  <a:gd name="T25" fmla="*/ 0 h 151"/>
                  <a:gd name="T26" fmla="*/ 0 w 85"/>
                  <a:gd name="T27" fmla="*/ 0 h 151"/>
                  <a:gd name="T28" fmla="*/ 0 w 85"/>
                  <a:gd name="T29" fmla="*/ 0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5"/>
                  <a:gd name="T46" fmla="*/ 0 h 151"/>
                  <a:gd name="T47" fmla="*/ 85 w 85"/>
                  <a:gd name="T48" fmla="*/ 151 h 15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5" h="151">
                    <a:moveTo>
                      <a:pt x="76" y="0"/>
                    </a:moveTo>
                    <a:lnTo>
                      <a:pt x="76" y="9"/>
                    </a:lnTo>
                    <a:lnTo>
                      <a:pt x="56" y="28"/>
                    </a:lnTo>
                    <a:lnTo>
                      <a:pt x="48" y="47"/>
                    </a:lnTo>
                    <a:lnTo>
                      <a:pt x="48" y="76"/>
                    </a:lnTo>
                    <a:lnTo>
                      <a:pt x="48" y="104"/>
                    </a:lnTo>
                    <a:lnTo>
                      <a:pt x="85" y="151"/>
                    </a:lnTo>
                    <a:lnTo>
                      <a:pt x="38" y="131"/>
                    </a:lnTo>
                    <a:lnTo>
                      <a:pt x="19" y="123"/>
                    </a:lnTo>
                    <a:lnTo>
                      <a:pt x="0" y="94"/>
                    </a:lnTo>
                    <a:lnTo>
                      <a:pt x="0" y="76"/>
                    </a:lnTo>
                    <a:lnTo>
                      <a:pt x="9" y="57"/>
                    </a:lnTo>
                    <a:lnTo>
                      <a:pt x="29" y="19"/>
                    </a:lnTo>
                    <a:lnTo>
                      <a:pt x="56" y="9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39" name="Freeform 114"/>
              <p:cNvSpPr>
                <a:spLocks/>
              </p:cNvSpPr>
              <p:nvPr/>
            </p:nvSpPr>
            <p:spPr bwMode="auto">
              <a:xfrm>
                <a:off x="201" y="1973"/>
                <a:ext cx="17" cy="14"/>
              </a:xfrm>
              <a:custGeom>
                <a:avLst/>
                <a:gdLst>
                  <a:gd name="T0" fmla="*/ 0 w 66"/>
                  <a:gd name="T1" fmla="*/ 0 h 57"/>
                  <a:gd name="T2" fmla="*/ 0 w 66"/>
                  <a:gd name="T3" fmla="*/ 0 h 57"/>
                  <a:gd name="T4" fmla="*/ 0 w 66"/>
                  <a:gd name="T5" fmla="*/ 0 h 57"/>
                  <a:gd name="T6" fmla="*/ 0 w 66"/>
                  <a:gd name="T7" fmla="*/ 0 h 57"/>
                  <a:gd name="T8" fmla="*/ 0 w 66"/>
                  <a:gd name="T9" fmla="*/ 0 h 57"/>
                  <a:gd name="T10" fmla="*/ 0 w 66"/>
                  <a:gd name="T11" fmla="*/ 0 h 57"/>
                  <a:gd name="T12" fmla="*/ 0 w 66"/>
                  <a:gd name="T13" fmla="*/ 0 h 57"/>
                  <a:gd name="T14" fmla="*/ 0 w 66"/>
                  <a:gd name="T15" fmla="*/ 0 h 57"/>
                  <a:gd name="T16" fmla="*/ 0 w 66"/>
                  <a:gd name="T17" fmla="*/ 0 h 57"/>
                  <a:gd name="T18" fmla="*/ 0 w 66"/>
                  <a:gd name="T19" fmla="*/ 0 h 57"/>
                  <a:gd name="T20" fmla="*/ 0 w 66"/>
                  <a:gd name="T21" fmla="*/ 0 h 57"/>
                  <a:gd name="T22" fmla="*/ 0 w 66"/>
                  <a:gd name="T23" fmla="*/ 0 h 5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6"/>
                  <a:gd name="T37" fmla="*/ 0 h 57"/>
                  <a:gd name="T38" fmla="*/ 66 w 66"/>
                  <a:gd name="T39" fmla="*/ 57 h 5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6" h="57">
                    <a:moveTo>
                      <a:pt x="56" y="10"/>
                    </a:moveTo>
                    <a:lnTo>
                      <a:pt x="66" y="29"/>
                    </a:lnTo>
                    <a:lnTo>
                      <a:pt x="66" y="48"/>
                    </a:lnTo>
                    <a:lnTo>
                      <a:pt x="56" y="57"/>
                    </a:lnTo>
                    <a:lnTo>
                      <a:pt x="37" y="57"/>
                    </a:lnTo>
                    <a:lnTo>
                      <a:pt x="27" y="57"/>
                    </a:lnTo>
                    <a:lnTo>
                      <a:pt x="19" y="57"/>
                    </a:lnTo>
                    <a:lnTo>
                      <a:pt x="9" y="39"/>
                    </a:lnTo>
                    <a:lnTo>
                      <a:pt x="0" y="19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6" y="1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40" name="Freeform 115"/>
              <p:cNvSpPr>
                <a:spLocks/>
              </p:cNvSpPr>
              <p:nvPr/>
            </p:nvSpPr>
            <p:spPr bwMode="auto">
              <a:xfrm>
                <a:off x="234" y="1912"/>
                <a:ext cx="12" cy="12"/>
              </a:xfrm>
              <a:custGeom>
                <a:avLst/>
                <a:gdLst>
                  <a:gd name="T0" fmla="*/ 0 w 47"/>
                  <a:gd name="T1" fmla="*/ 0 h 47"/>
                  <a:gd name="T2" fmla="*/ 0 w 47"/>
                  <a:gd name="T3" fmla="*/ 0 h 47"/>
                  <a:gd name="T4" fmla="*/ 0 w 47"/>
                  <a:gd name="T5" fmla="*/ 0 h 47"/>
                  <a:gd name="T6" fmla="*/ 0 w 47"/>
                  <a:gd name="T7" fmla="*/ 0 h 47"/>
                  <a:gd name="T8" fmla="*/ 0 w 47"/>
                  <a:gd name="T9" fmla="*/ 0 h 47"/>
                  <a:gd name="T10" fmla="*/ 0 w 47"/>
                  <a:gd name="T11" fmla="*/ 0 h 47"/>
                  <a:gd name="T12" fmla="*/ 0 w 47"/>
                  <a:gd name="T13" fmla="*/ 0 h 47"/>
                  <a:gd name="T14" fmla="*/ 0 w 47"/>
                  <a:gd name="T15" fmla="*/ 0 h 47"/>
                  <a:gd name="T16" fmla="*/ 0 w 47"/>
                  <a:gd name="T17" fmla="*/ 0 h 47"/>
                  <a:gd name="T18" fmla="*/ 0 w 47"/>
                  <a:gd name="T19" fmla="*/ 0 h 47"/>
                  <a:gd name="T20" fmla="*/ 0 w 47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7"/>
                  <a:gd name="T34" fmla="*/ 0 h 47"/>
                  <a:gd name="T35" fmla="*/ 47 w 47"/>
                  <a:gd name="T36" fmla="*/ 47 h 4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7" h="47">
                    <a:moveTo>
                      <a:pt x="29" y="0"/>
                    </a:moveTo>
                    <a:lnTo>
                      <a:pt x="39" y="10"/>
                    </a:lnTo>
                    <a:lnTo>
                      <a:pt x="47" y="19"/>
                    </a:lnTo>
                    <a:lnTo>
                      <a:pt x="47" y="29"/>
                    </a:lnTo>
                    <a:lnTo>
                      <a:pt x="39" y="47"/>
                    </a:lnTo>
                    <a:lnTo>
                      <a:pt x="19" y="47"/>
                    </a:lnTo>
                    <a:lnTo>
                      <a:pt x="10" y="47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10" y="1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41" name="Freeform 116"/>
              <p:cNvSpPr>
                <a:spLocks/>
              </p:cNvSpPr>
              <p:nvPr/>
            </p:nvSpPr>
            <p:spPr bwMode="auto">
              <a:xfrm>
                <a:off x="227" y="1957"/>
                <a:ext cx="26" cy="38"/>
              </a:xfrm>
              <a:custGeom>
                <a:avLst/>
                <a:gdLst>
                  <a:gd name="T0" fmla="*/ 0 w 104"/>
                  <a:gd name="T1" fmla="*/ 0 h 151"/>
                  <a:gd name="T2" fmla="*/ 0 w 104"/>
                  <a:gd name="T3" fmla="*/ 0 h 151"/>
                  <a:gd name="T4" fmla="*/ 0 w 104"/>
                  <a:gd name="T5" fmla="*/ 0 h 151"/>
                  <a:gd name="T6" fmla="*/ 0 w 104"/>
                  <a:gd name="T7" fmla="*/ 0 h 151"/>
                  <a:gd name="T8" fmla="*/ 0 w 104"/>
                  <a:gd name="T9" fmla="*/ 0 h 151"/>
                  <a:gd name="T10" fmla="*/ 0 w 104"/>
                  <a:gd name="T11" fmla="*/ 0 h 151"/>
                  <a:gd name="T12" fmla="*/ 0 w 104"/>
                  <a:gd name="T13" fmla="*/ 0 h 151"/>
                  <a:gd name="T14" fmla="*/ 0 w 104"/>
                  <a:gd name="T15" fmla="*/ 0 h 151"/>
                  <a:gd name="T16" fmla="*/ 0 w 104"/>
                  <a:gd name="T17" fmla="*/ 0 h 151"/>
                  <a:gd name="T18" fmla="*/ 0 w 104"/>
                  <a:gd name="T19" fmla="*/ 0 h 151"/>
                  <a:gd name="T20" fmla="*/ 0 w 104"/>
                  <a:gd name="T21" fmla="*/ 0 h 151"/>
                  <a:gd name="T22" fmla="*/ 0 w 104"/>
                  <a:gd name="T23" fmla="*/ 0 h 151"/>
                  <a:gd name="T24" fmla="*/ 0 w 104"/>
                  <a:gd name="T25" fmla="*/ 0 h 151"/>
                  <a:gd name="T26" fmla="*/ 0 w 104"/>
                  <a:gd name="T27" fmla="*/ 0 h 151"/>
                  <a:gd name="T28" fmla="*/ 0 w 104"/>
                  <a:gd name="T29" fmla="*/ 0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4"/>
                  <a:gd name="T46" fmla="*/ 0 h 151"/>
                  <a:gd name="T47" fmla="*/ 104 w 104"/>
                  <a:gd name="T48" fmla="*/ 151 h 15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4" h="151">
                    <a:moveTo>
                      <a:pt x="104" y="65"/>
                    </a:moveTo>
                    <a:lnTo>
                      <a:pt x="95" y="104"/>
                    </a:lnTo>
                    <a:lnTo>
                      <a:pt x="75" y="122"/>
                    </a:lnTo>
                    <a:lnTo>
                      <a:pt x="57" y="141"/>
                    </a:lnTo>
                    <a:lnTo>
                      <a:pt x="28" y="151"/>
                    </a:lnTo>
                    <a:lnTo>
                      <a:pt x="0" y="151"/>
                    </a:lnTo>
                    <a:lnTo>
                      <a:pt x="38" y="131"/>
                    </a:lnTo>
                    <a:lnTo>
                      <a:pt x="47" y="113"/>
                    </a:lnTo>
                    <a:lnTo>
                      <a:pt x="47" y="84"/>
                    </a:lnTo>
                    <a:lnTo>
                      <a:pt x="47" y="57"/>
                    </a:lnTo>
                    <a:lnTo>
                      <a:pt x="38" y="18"/>
                    </a:lnTo>
                    <a:lnTo>
                      <a:pt x="20" y="0"/>
                    </a:lnTo>
                    <a:lnTo>
                      <a:pt x="75" y="18"/>
                    </a:lnTo>
                    <a:lnTo>
                      <a:pt x="95" y="37"/>
                    </a:lnTo>
                    <a:lnTo>
                      <a:pt x="104" y="65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42" name="Freeform 117"/>
              <p:cNvSpPr>
                <a:spLocks/>
              </p:cNvSpPr>
              <p:nvPr/>
            </p:nvSpPr>
            <p:spPr bwMode="auto">
              <a:xfrm>
                <a:off x="213" y="1898"/>
                <a:ext cx="19" cy="125"/>
              </a:xfrm>
              <a:custGeom>
                <a:avLst/>
                <a:gdLst>
                  <a:gd name="T0" fmla="*/ 0 w 76"/>
                  <a:gd name="T1" fmla="*/ 0 h 500"/>
                  <a:gd name="T2" fmla="*/ 0 w 76"/>
                  <a:gd name="T3" fmla="*/ 0 h 500"/>
                  <a:gd name="T4" fmla="*/ 0 w 76"/>
                  <a:gd name="T5" fmla="*/ 0 h 500"/>
                  <a:gd name="T6" fmla="*/ 0 w 76"/>
                  <a:gd name="T7" fmla="*/ 0 h 500"/>
                  <a:gd name="T8" fmla="*/ 0 w 76"/>
                  <a:gd name="T9" fmla="*/ 0 h 500"/>
                  <a:gd name="T10" fmla="*/ 0 w 76"/>
                  <a:gd name="T11" fmla="*/ 0 h 500"/>
                  <a:gd name="T12" fmla="*/ 0 w 76"/>
                  <a:gd name="T13" fmla="*/ 0 h 500"/>
                  <a:gd name="T14" fmla="*/ 0 w 76"/>
                  <a:gd name="T15" fmla="*/ 0 h 500"/>
                  <a:gd name="T16" fmla="*/ 0 w 76"/>
                  <a:gd name="T17" fmla="*/ 0 h 500"/>
                  <a:gd name="T18" fmla="*/ 0 w 76"/>
                  <a:gd name="T19" fmla="*/ 0 h 500"/>
                  <a:gd name="T20" fmla="*/ 0 w 76"/>
                  <a:gd name="T21" fmla="*/ 0 h 500"/>
                  <a:gd name="T22" fmla="*/ 0 w 76"/>
                  <a:gd name="T23" fmla="*/ 0 h 500"/>
                  <a:gd name="T24" fmla="*/ 0 w 76"/>
                  <a:gd name="T25" fmla="*/ 0 h 500"/>
                  <a:gd name="T26" fmla="*/ 0 w 76"/>
                  <a:gd name="T27" fmla="*/ 0 h 500"/>
                  <a:gd name="T28" fmla="*/ 0 w 76"/>
                  <a:gd name="T29" fmla="*/ 0 h 500"/>
                  <a:gd name="T30" fmla="*/ 0 w 76"/>
                  <a:gd name="T31" fmla="*/ 0 h 500"/>
                  <a:gd name="T32" fmla="*/ 0 w 76"/>
                  <a:gd name="T33" fmla="*/ 0 h 50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6"/>
                  <a:gd name="T52" fmla="*/ 0 h 500"/>
                  <a:gd name="T53" fmla="*/ 76 w 76"/>
                  <a:gd name="T54" fmla="*/ 500 h 50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6" h="500">
                    <a:moveTo>
                      <a:pt x="28" y="0"/>
                    </a:moveTo>
                    <a:lnTo>
                      <a:pt x="37" y="9"/>
                    </a:lnTo>
                    <a:lnTo>
                      <a:pt x="56" y="160"/>
                    </a:lnTo>
                    <a:lnTo>
                      <a:pt x="56" y="217"/>
                    </a:lnTo>
                    <a:lnTo>
                      <a:pt x="66" y="283"/>
                    </a:lnTo>
                    <a:lnTo>
                      <a:pt x="76" y="490"/>
                    </a:lnTo>
                    <a:lnTo>
                      <a:pt x="66" y="500"/>
                    </a:lnTo>
                    <a:lnTo>
                      <a:pt x="47" y="500"/>
                    </a:lnTo>
                    <a:lnTo>
                      <a:pt x="37" y="481"/>
                    </a:lnTo>
                    <a:lnTo>
                      <a:pt x="37" y="462"/>
                    </a:lnTo>
                    <a:lnTo>
                      <a:pt x="37" y="434"/>
                    </a:lnTo>
                    <a:lnTo>
                      <a:pt x="37" y="320"/>
                    </a:lnTo>
                    <a:lnTo>
                      <a:pt x="28" y="217"/>
                    </a:lnTo>
                    <a:lnTo>
                      <a:pt x="19" y="123"/>
                    </a:lnTo>
                    <a:lnTo>
                      <a:pt x="0" y="28"/>
                    </a:lnTo>
                    <a:lnTo>
                      <a:pt x="9" y="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72743" name="Freeform 118"/>
              <p:cNvSpPr>
                <a:spLocks/>
              </p:cNvSpPr>
              <p:nvPr/>
            </p:nvSpPr>
            <p:spPr bwMode="auto">
              <a:xfrm>
                <a:off x="215" y="1900"/>
                <a:ext cx="15" cy="118"/>
              </a:xfrm>
              <a:custGeom>
                <a:avLst/>
                <a:gdLst>
                  <a:gd name="T0" fmla="*/ 0 w 57"/>
                  <a:gd name="T1" fmla="*/ 0 h 472"/>
                  <a:gd name="T2" fmla="*/ 0 w 57"/>
                  <a:gd name="T3" fmla="*/ 0 h 472"/>
                  <a:gd name="T4" fmla="*/ 0 w 57"/>
                  <a:gd name="T5" fmla="*/ 0 h 472"/>
                  <a:gd name="T6" fmla="*/ 0 w 57"/>
                  <a:gd name="T7" fmla="*/ 0 h 472"/>
                  <a:gd name="T8" fmla="*/ 0 w 57"/>
                  <a:gd name="T9" fmla="*/ 0 h 472"/>
                  <a:gd name="T10" fmla="*/ 0 w 57"/>
                  <a:gd name="T11" fmla="*/ 0 h 472"/>
                  <a:gd name="T12" fmla="*/ 0 w 57"/>
                  <a:gd name="T13" fmla="*/ 0 h 472"/>
                  <a:gd name="T14" fmla="*/ 0 w 57"/>
                  <a:gd name="T15" fmla="*/ 0 h 472"/>
                  <a:gd name="T16" fmla="*/ 0 w 57"/>
                  <a:gd name="T17" fmla="*/ 0 h 472"/>
                  <a:gd name="T18" fmla="*/ 0 w 57"/>
                  <a:gd name="T19" fmla="*/ 0 h 472"/>
                  <a:gd name="T20" fmla="*/ 0 w 57"/>
                  <a:gd name="T21" fmla="*/ 0 h 472"/>
                  <a:gd name="T22" fmla="*/ 0 w 57"/>
                  <a:gd name="T23" fmla="*/ 0 h 472"/>
                  <a:gd name="T24" fmla="*/ 0 w 57"/>
                  <a:gd name="T25" fmla="*/ 0 h 472"/>
                  <a:gd name="T26" fmla="*/ 0 w 57"/>
                  <a:gd name="T27" fmla="*/ 0 h 4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7"/>
                  <a:gd name="T43" fmla="*/ 0 h 472"/>
                  <a:gd name="T44" fmla="*/ 57 w 57"/>
                  <a:gd name="T45" fmla="*/ 472 h 47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7" h="472">
                    <a:moveTo>
                      <a:pt x="19" y="0"/>
                    </a:moveTo>
                    <a:lnTo>
                      <a:pt x="19" y="19"/>
                    </a:lnTo>
                    <a:lnTo>
                      <a:pt x="19" y="29"/>
                    </a:lnTo>
                    <a:lnTo>
                      <a:pt x="19" y="57"/>
                    </a:lnTo>
                    <a:lnTo>
                      <a:pt x="28" y="94"/>
                    </a:lnTo>
                    <a:lnTo>
                      <a:pt x="28" y="133"/>
                    </a:lnTo>
                    <a:lnTo>
                      <a:pt x="47" y="302"/>
                    </a:lnTo>
                    <a:lnTo>
                      <a:pt x="57" y="387"/>
                    </a:lnTo>
                    <a:lnTo>
                      <a:pt x="47" y="472"/>
                    </a:lnTo>
                    <a:lnTo>
                      <a:pt x="28" y="245"/>
                    </a:lnTo>
                    <a:lnTo>
                      <a:pt x="19" y="133"/>
                    </a:lnTo>
                    <a:lnTo>
                      <a:pt x="0" y="10"/>
                    </a:lnTo>
                    <a:lnTo>
                      <a:pt x="10" y="1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</p:grpSp>
      </p:grpSp>
      <p:sp>
        <p:nvSpPr>
          <p:cNvPr id="639095" name="Rectangle 119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8991600" cy="6172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Toward right idea: 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State maximum resource needs in advance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Allow particular thread to proceed if: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	(available resources - #requested) </a:t>
            </a:r>
            <a:r>
              <a:rPr lang="en-US" altLang="ko-KR">
                <a:latin typeface="Helvetica" charset="0"/>
                <a:ea typeface="Gulim" charset="0"/>
                <a:cs typeface="Gulim" charset="0"/>
                <a:sym typeface="Symbol" charset="0"/>
              </a:rPr>
              <a:t> max </a:t>
            </a:r>
            <a:br>
              <a:rPr lang="en-US" altLang="ko-KR">
                <a:latin typeface="Helvetica" charset="0"/>
                <a:ea typeface="Gulim" charset="0"/>
                <a:cs typeface="Gulim" charset="0"/>
                <a:sym typeface="Symbol" charset="0"/>
              </a:rPr>
            </a:br>
            <a:r>
              <a:rPr lang="en-US" altLang="ko-KR">
                <a:latin typeface="Helvetica" charset="0"/>
                <a:ea typeface="Gulim" charset="0"/>
                <a:cs typeface="Gulim" charset="0"/>
                <a:sym typeface="Symbol" charset="0"/>
              </a:rPr>
              <a:t>remaining that might be needed by any thread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endParaRPr lang="en-US" altLang="ko-KR"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Banker’s algorithm (less conservative):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Allocate resources dynamically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Evaluate each request and grant if some </a:t>
            </a:r>
            <a:br>
              <a:rPr lang="en-US" altLang="ko-KR">
                <a:latin typeface="Helvetica" charset="0"/>
                <a:ea typeface="Gulim" charset="0"/>
                <a:cs typeface="Gulim" charset="0"/>
              </a:rPr>
            </a:b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ordering of threads is still deadlock free afterward 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Keeps system in a “SAFE” state, i.e. there exists a sequence {T</a:t>
            </a:r>
            <a:r>
              <a:rPr lang="en-US" altLang="ko-KR" baseline="-25000">
                <a:latin typeface="Helvetica" charset="0"/>
                <a:ea typeface="Gulim" charset="0"/>
                <a:cs typeface="Gulim" charset="0"/>
              </a:rPr>
              <a:t>1</a:t>
            </a: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, T</a:t>
            </a:r>
            <a:r>
              <a:rPr lang="en-US" altLang="ko-KR" baseline="-25000">
                <a:latin typeface="Helvetica" charset="0"/>
                <a:ea typeface="Gulim" charset="0"/>
                <a:cs typeface="Gulim" charset="0"/>
              </a:rPr>
              <a:t>2</a:t>
            </a: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, … T</a:t>
            </a:r>
            <a:r>
              <a:rPr lang="en-US" altLang="ko-KR" baseline="-25000">
                <a:latin typeface="Helvetica" charset="0"/>
                <a:ea typeface="Gulim" charset="0"/>
                <a:cs typeface="Gulim" charset="0"/>
              </a:rPr>
              <a:t>n</a:t>
            </a: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} with T</a:t>
            </a:r>
            <a:r>
              <a:rPr lang="en-US" altLang="ko-KR" baseline="-25000">
                <a:latin typeface="Helvetica" charset="0"/>
                <a:ea typeface="Gulim" charset="0"/>
                <a:cs typeface="Gulim" charset="0"/>
              </a:rPr>
              <a:t>1</a:t>
            </a: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 requesting all remaining resources, finishing, then T</a:t>
            </a:r>
            <a:r>
              <a:rPr lang="en-US" altLang="ko-KR" baseline="-25000">
                <a:latin typeface="Helvetica" charset="0"/>
                <a:ea typeface="Gulim" charset="0"/>
                <a:cs typeface="Gulim" charset="0"/>
              </a:rPr>
              <a:t>2</a:t>
            </a: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 requesting all remaining resources, etc..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Algorithm allows the sum of maximum resource needs of all current threads to be greater than total resources</a:t>
            </a:r>
          </a:p>
        </p:txBody>
      </p:sp>
      <p:sp>
        <p:nvSpPr>
          <p:cNvPr id="72708" name="Rectangle 120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Gulim" charset="0"/>
                <a:cs typeface="Gulim" charset="0"/>
              </a:rPr>
              <a:t>Banker’s Algorithm for Preventing Deadlock</a:t>
            </a:r>
          </a:p>
        </p:txBody>
      </p:sp>
      <p:grpSp>
        <p:nvGrpSpPr>
          <p:cNvPr id="72709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72710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kern="1200" smtClean="0">
                <a:latin typeface="Comic Sans MS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72711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kern="1200" smtClean="0">
                <a:latin typeface="Comic Sans MS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72712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kern="1200" smtClean="0">
                <a:latin typeface="Comic Sans MS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72713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kern="1200" smtClean="0">
                <a:latin typeface="Comic Sans MS" charset="0"/>
                <a:ea typeface="MS PGothic" charset="0"/>
                <a:cs typeface="MS PGothic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909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55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Gulim" charset="0"/>
                <a:cs typeface="Gulim" charset="0"/>
              </a:rPr>
              <a:t>Banker’s Algorithm</a:t>
            </a:r>
          </a:p>
        </p:txBody>
      </p:sp>
      <p:sp>
        <p:nvSpPr>
          <p:cNvPr id="532536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382000" cy="6019800"/>
          </a:xfrm>
        </p:spPr>
        <p:txBody>
          <a:bodyPr/>
          <a:lstStyle/>
          <a:p>
            <a:pPr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dirty="0">
                <a:solidFill>
                  <a:srgbClr val="000000"/>
                </a:solidFill>
                <a:latin typeface="Helvetica" charset="0"/>
                <a:ea typeface="Gulim" charset="0"/>
                <a:cs typeface="Gulim" charset="0"/>
              </a:rPr>
              <a:t>Technique: pretend each request is granted, then run deadlock detection algorithm, substitute </a:t>
            </a:r>
            <a:br>
              <a:rPr lang="en-US" altLang="ko-KR" dirty="0">
                <a:solidFill>
                  <a:srgbClr val="000000"/>
                </a:solidFill>
                <a:latin typeface="Helvetica" charset="0"/>
                <a:ea typeface="Gulim" charset="0"/>
                <a:cs typeface="Gulim" charset="0"/>
              </a:rPr>
            </a:br>
            <a:r>
              <a:rPr lang="en-US" altLang="ko-KR" dirty="0">
                <a:solidFill>
                  <a:srgbClr val="FF0000"/>
                </a:solidFill>
                <a:latin typeface="Helvetica" charset="0"/>
                <a:ea typeface="Gulim" charset="0"/>
                <a:cs typeface="Gulim" charset="0"/>
              </a:rPr>
              <a:t> ([</a:t>
            </a:r>
            <a:r>
              <a:rPr lang="en-US" altLang="ko-KR" dirty="0" err="1">
                <a:solidFill>
                  <a:srgbClr val="FF0000"/>
                </a:solidFill>
                <a:latin typeface="Helvetica" charset="0"/>
                <a:ea typeface="Gulim" charset="0"/>
                <a:cs typeface="Gulim" charset="0"/>
              </a:rPr>
              <a:t>Request</a:t>
            </a:r>
            <a:r>
              <a:rPr lang="en-US" altLang="ko-KR" baseline="-25000" dirty="0" err="1">
                <a:solidFill>
                  <a:srgbClr val="FF0000"/>
                </a:solidFill>
                <a:latin typeface="Helvetica" charset="0"/>
                <a:ea typeface="Gulim" charset="0"/>
                <a:cs typeface="Gulim" charset="0"/>
              </a:rPr>
              <a:t>node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Gulim" charset="0"/>
                <a:cs typeface="Gulim" charset="0"/>
              </a:rPr>
              <a:t>] ≤ [Avail])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Gulim" charset="0"/>
                <a:cs typeface="Gulim" charset="0"/>
                <a:sym typeface="Wingdings" charset="0"/>
              </a:rPr>
              <a:t>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Gulim" charset="0"/>
                <a:cs typeface="Gulim" charset="0"/>
              </a:rPr>
              <a:t>([</a:t>
            </a:r>
            <a:r>
              <a:rPr lang="en-US" altLang="ko-KR" dirty="0" err="1">
                <a:solidFill>
                  <a:srgbClr val="FF0000"/>
                </a:solidFill>
                <a:latin typeface="Helvetica" charset="0"/>
                <a:ea typeface="Gulim" charset="0"/>
                <a:cs typeface="Gulim" charset="0"/>
              </a:rPr>
              <a:t>Max</a:t>
            </a:r>
            <a:r>
              <a:rPr lang="en-US" altLang="ko-KR" baseline="-25000" dirty="0" err="1">
                <a:solidFill>
                  <a:srgbClr val="FF0000"/>
                </a:solidFill>
                <a:latin typeface="Helvetica" charset="0"/>
                <a:ea typeface="Gulim" charset="0"/>
                <a:cs typeface="Gulim" charset="0"/>
              </a:rPr>
              <a:t>node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Gulim" charset="0"/>
                <a:cs typeface="Gulim" charset="0"/>
              </a:rPr>
              <a:t>]-[</a:t>
            </a:r>
            <a:r>
              <a:rPr lang="en-US" altLang="ko-KR" dirty="0" err="1">
                <a:solidFill>
                  <a:srgbClr val="FF0000"/>
                </a:solidFill>
                <a:latin typeface="Helvetica" charset="0"/>
                <a:ea typeface="Gulim" charset="0"/>
                <a:cs typeface="Gulim" charset="0"/>
              </a:rPr>
              <a:t>Alloc</a:t>
            </a:r>
            <a:r>
              <a:rPr lang="en-US" altLang="ko-KR" baseline="-25000" dirty="0" err="1">
                <a:solidFill>
                  <a:srgbClr val="FF0000"/>
                </a:solidFill>
                <a:latin typeface="Helvetica" charset="0"/>
                <a:ea typeface="Gulim" charset="0"/>
                <a:cs typeface="Gulim" charset="0"/>
              </a:rPr>
              <a:t>node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Gulim" charset="0"/>
                <a:cs typeface="Gulim" charset="0"/>
              </a:rPr>
              <a:t>] ≤ [Avail])</a:t>
            </a:r>
          </a:p>
          <a:p>
            <a:pPr lvl="3"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endParaRPr lang="en-US" altLang="ko-KR" dirty="0">
              <a:solidFill>
                <a:srgbClr val="000000"/>
              </a:solidFill>
              <a:latin typeface="Helvetica" charset="0"/>
              <a:ea typeface="Gulim" charset="0"/>
              <a:cs typeface="Gulim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2000" dirty="0">
                <a:latin typeface="Consolas" charset="0"/>
                <a:ea typeface="Gulim" charset="0"/>
                <a:cs typeface="Consolas" charset="0"/>
              </a:rPr>
              <a:t>	</a:t>
            </a:r>
            <a:r>
              <a:rPr lang="en-US" altLang="ko-KR" sz="2000" dirty="0" smtClean="0">
                <a:latin typeface="Consolas" charset="0"/>
                <a:ea typeface="Gulim" charset="0"/>
                <a:cs typeface="Consolas" charset="0"/>
              </a:rPr>
              <a:t>	</a:t>
            </a:r>
            <a:r>
              <a:rPr lang="en-US" altLang="ko-KR" sz="1800" dirty="0" smtClean="0">
                <a:latin typeface="Consolas" charset="0"/>
                <a:ea typeface="Gulim" charset="0"/>
                <a:cs typeface="Consolas" charset="0"/>
              </a:rPr>
              <a:t>[</a:t>
            </a:r>
            <a:r>
              <a:rPr lang="en-US" altLang="ko-KR" sz="1800" dirty="0" err="1">
                <a:latin typeface="Consolas" charset="0"/>
                <a:ea typeface="Gulim" charset="0"/>
                <a:cs typeface="Consolas" charset="0"/>
              </a:rPr>
              <a:t>FreeResources</a:t>
            </a:r>
            <a:r>
              <a:rPr lang="en-US" altLang="ko-KR" sz="1800" dirty="0">
                <a:latin typeface="Consolas" charset="0"/>
                <a:ea typeface="Gulim" charset="0"/>
                <a:cs typeface="Consolas" charset="0"/>
              </a:rPr>
              <a:t>]: 	</a:t>
            </a:r>
            <a:r>
              <a:rPr lang="en-US" altLang="ko-KR" sz="1800" dirty="0">
                <a:latin typeface="Helvetica" charset="0"/>
                <a:ea typeface="Gulim" charset="0"/>
                <a:cs typeface="Helvetica" charset="0"/>
              </a:rPr>
              <a:t>Current free resources each </a:t>
            </a:r>
            <a:r>
              <a:rPr lang="en-US" altLang="ko-KR" sz="1800" dirty="0" smtClean="0">
                <a:latin typeface="Helvetica" charset="0"/>
                <a:ea typeface="Gulim" charset="0"/>
                <a:cs typeface="Helvetica" charset="0"/>
              </a:rPr>
              <a:t>type</a:t>
            </a:r>
          </a:p>
          <a:p>
            <a:pPr>
              <a:spcBef>
                <a:spcPct val="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1800" dirty="0">
                <a:solidFill>
                  <a:srgbClr val="FF0000"/>
                </a:solidFill>
                <a:latin typeface="Helvetica" charset="0"/>
                <a:ea typeface="Gulim" charset="0"/>
                <a:cs typeface="Helvetica" charset="0"/>
              </a:rPr>
              <a:t>	</a:t>
            </a:r>
            <a:r>
              <a:rPr lang="en-US" altLang="ko-KR" sz="1800" dirty="0" smtClean="0">
                <a:solidFill>
                  <a:srgbClr val="FF0000"/>
                </a:solidFill>
                <a:latin typeface="Helvetica" charset="0"/>
                <a:ea typeface="Gulim" charset="0"/>
                <a:cs typeface="Helvetica" charset="0"/>
              </a:rPr>
              <a:t>				    </a:t>
            </a:r>
            <a:r>
              <a:rPr lang="en-US" altLang="ko-KR" sz="1800" dirty="0" smtClean="0">
                <a:solidFill>
                  <a:srgbClr val="FF0000"/>
                </a:solidFill>
                <a:latin typeface="Consolas" charset="0"/>
                <a:ea typeface="Gulim" charset="0"/>
                <a:cs typeface="Consolas" charset="0"/>
              </a:rPr>
              <a:t>[</a:t>
            </a:r>
            <a:r>
              <a:rPr lang="en-US" altLang="ko-KR" sz="1800" dirty="0" err="1">
                <a:solidFill>
                  <a:srgbClr val="FF0000"/>
                </a:solidFill>
                <a:latin typeface="Consolas" charset="0"/>
                <a:ea typeface="Gulim" charset="0"/>
                <a:cs typeface="Consolas" charset="0"/>
              </a:rPr>
              <a:t>Max</a:t>
            </a:r>
            <a:r>
              <a:rPr lang="en-US" altLang="ko-KR" sz="1800" baseline="-25000" dirty="0" err="1">
                <a:solidFill>
                  <a:srgbClr val="FF0000"/>
                </a:solidFill>
                <a:latin typeface="Consolas" charset="0"/>
                <a:ea typeface="Gulim" charset="0"/>
                <a:cs typeface="Consolas" charset="0"/>
              </a:rPr>
              <a:t>X</a:t>
            </a:r>
            <a:r>
              <a:rPr lang="en-US" altLang="ko-KR" sz="1800" dirty="0">
                <a:solidFill>
                  <a:srgbClr val="FF0000"/>
                </a:solidFill>
                <a:latin typeface="Consolas" charset="0"/>
                <a:ea typeface="Gulim" charset="0"/>
                <a:cs typeface="Consolas" charset="0"/>
              </a:rPr>
              <a:t>]:	</a:t>
            </a:r>
            <a:r>
              <a:rPr lang="en-US" altLang="ko-KR" sz="1800" dirty="0">
                <a:solidFill>
                  <a:srgbClr val="FF0000"/>
                </a:solidFill>
                <a:latin typeface="Helvetica" charset="0"/>
                <a:ea typeface="Gulim" charset="0"/>
                <a:cs typeface="Helvetica" charset="0"/>
              </a:rPr>
              <a:t>Max resources requested by thread </a:t>
            </a:r>
            <a:r>
              <a:rPr lang="en-US" altLang="ko-KR" sz="1800" dirty="0" smtClean="0">
                <a:solidFill>
                  <a:srgbClr val="FF0000"/>
                </a:solidFill>
                <a:latin typeface="Helvetica" charset="0"/>
                <a:ea typeface="Gulim" charset="0"/>
                <a:cs typeface="Helvetica" charset="0"/>
              </a:rPr>
              <a:t>X</a:t>
            </a:r>
          </a:p>
          <a:p>
            <a:pPr>
              <a:spcBef>
                <a:spcPct val="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1800" dirty="0">
                <a:solidFill>
                  <a:srgbClr val="FF0000"/>
                </a:solidFill>
                <a:latin typeface="Helvetica" charset="0"/>
                <a:ea typeface="Gulim" charset="0"/>
                <a:cs typeface="Helvetica" charset="0"/>
              </a:rPr>
              <a:t>	</a:t>
            </a:r>
            <a:r>
              <a:rPr lang="en-US" altLang="ko-KR" sz="1800" dirty="0" smtClean="0">
                <a:solidFill>
                  <a:srgbClr val="FF0000"/>
                </a:solidFill>
                <a:latin typeface="Helvetica" charset="0"/>
                <a:ea typeface="Gulim" charset="0"/>
                <a:cs typeface="Helvetica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Helvetica" charset="0"/>
                <a:ea typeface="Gulim" charset="0"/>
                <a:cs typeface="Helvetica" charset="0"/>
              </a:rPr>
              <a:t>	</a:t>
            </a:r>
            <a:r>
              <a:rPr lang="en-US" altLang="ko-KR" sz="1800" dirty="0" smtClean="0">
                <a:solidFill>
                  <a:srgbClr val="FF0000"/>
                </a:solidFill>
                <a:latin typeface="Helvetica" charset="0"/>
                <a:ea typeface="Gulim" charset="0"/>
                <a:cs typeface="Helvetica" charset="0"/>
              </a:rPr>
              <a:t>		</a:t>
            </a:r>
            <a:r>
              <a:rPr lang="en-US" altLang="ko-KR" sz="1800" dirty="0" smtClean="0">
                <a:latin typeface="Consolas" charset="0"/>
                <a:ea typeface="Gulim" charset="0"/>
                <a:cs typeface="Consolas" charset="0"/>
              </a:rPr>
              <a:t>[</a:t>
            </a:r>
            <a:r>
              <a:rPr lang="en-US" altLang="ko-KR" sz="1800" dirty="0" err="1" smtClean="0">
                <a:latin typeface="Consolas" charset="0"/>
                <a:ea typeface="Gulim" charset="0"/>
                <a:cs typeface="Consolas" charset="0"/>
              </a:rPr>
              <a:t>Alloc</a:t>
            </a:r>
            <a:r>
              <a:rPr lang="en-US" altLang="ko-KR" sz="1800" baseline="-25000" dirty="0" err="1" smtClean="0">
                <a:latin typeface="Consolas" charset="0"/>
                <a:ea typeface="Gulim" charset="0"/>
                <a:cs typeface="Consolas" charset="0"/>
              </a:rPr>
              <a:t>X</a:t>
            </a:r>
            <a:r>
              <a:rPr lang="en-US" altLang="ko-KR" sz="1800" dirty="0" smtClean="0">
                <a:latin typeface="Consolas" charset="0"/>
                <a:ea typeface="Gulim" charset="0"/>
                <a:cs typeface="Consolas" charset="0"/>
              </a:rPr>
              <a:t>]:	</a:t>
            </a:r>
            <a:r>
              <a:rPr lang="en-US" altLang="ko-KR" sz="1800" dirty="0" smtClean="0">
                <a:latin typeface="Helvetica" charset="0"/>
                <a:ea typeface="Gulim" charset="0"/>
                <a:cs typeface="Helvetica" charset="0"/>
              </a:rPr>
              <a:t>Current resources held by thread X</a:t>
            </a:r>
          </a:p>
          <a:p>
            <a:pPr>
              <a:spcBef>
                <a:spcPct val="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endParaRPr lang="en-US" altLang="ko-KR" sz="1800" dirty="0">
              <a:solidFill>
                <a:srgbClr val="FF0000"/>
              </a:solidFill>
              <a:latin typeface="Helvetica" charset="0"/>
              <a:ea typeface="Gulim" charset="0"/>
              <a:cs typeface="Helvetica" charset="0"/>
            </a:endParaRPr>
          </a:p>
          <a:p>
            <a:pPr lvl="1">
              <a:spcBef>
                <a:spcPct val="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endParaRPr lang="en-US" altLang="ko-KR" sz="1800" dirty="0">
              <a:latin typeface="Consolas" charset="0"/>
              <a:ea typeface="Gulim" charset="0"/>
              <a:cs typeface="Consolas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1800" dirty="0">
                <a:latin typeface="Consolas" charset="0"/>
                <a:ea typeface="Gulim" charset="0"/>
                <a:cs typeface="Consolas" charset="0"/>
              </a:rPr>
              <a:t>	   </a:t>
            </a:r>
            <a:r>
              <a:rPr lang="en-US" altLang="ko-KR" sz="1800" dirty="0" smtClean="0">
                <a:latin typeface="Consolas" charset="0"/>
                <a:ea typeface="Gulim" charset="0"/>
                <a:cs typeface="Consolas" charset="0"/>
              </a:rPr>
              <a:t>[</a:t>
            </a:r>
            <a:r>
              <a:rPr lang="en-US" altLang="ko-KR" sz="1800" dirty="0">
                <a:latin typeface="Consolas" charset="0"/>
                <a:ea typeface="Gulim" charset="0"/>
                <a:cs typeface="Consolas" charset="0"/>
              </a:rPr>
              <a:t>Avail] = [</a:t>
            </a:r>
            <a:r>
              <a:rPr lang="en-US" altLang="ko-KR" sz="1800" dirty="0" err="1">
                <a:latin typeface="Consolas" charset="0"/>
                <a:ea typeface="Gulim" charset="0"/>
                <a:cs typeface="Consolas" charset="0"/>
              </a:rPr>
              <a:t>FreeResources</a:t>
            </a:r>
            <a:r>
              <a:rPr lang="en-US" altLang="ko-KR" sz="1800" dirty="0">
                <a:latin typeface="Consolas" charset="0"/>
                <a:ea typeface="Gulim" charset="0"/>
                <a:cs typeface="Consolas" charset="0"/>
              </a:rPr>
              <a:t>] </a:t>
            </a:r>
            <a:br>
              <a:rPr lang="en-US" altLang="ko-KR" sz="1800" dirty="0">
                <a:latin typeface="Consolas" charset="0"/>
                <a:ea typeface="Gulim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Gulim" charset="0"/>
                <a:cs typeface="Consolas" charset="0"/>
              </a:rPr>
              <a:t>	Add all nodes to UNFINISHED 	</a:t>
            </a:r>
            <a:br>
              <a:rPr lang="en-US" altLang="ko-KR" sz="1800" dirty="0">
                <a:latin typeface="Consolas" charset="0"/>
                <a:ea typeface="Gulim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Gulim" charset="0"/>
                <a:cs typeface="Consolas" charset="0"/>
              </a:rPr>
              <a:t>	do {</a:t>
            </a:r>
          </a:p>
          <a:p>
            <a:pPr>
              <a:spcBef>
                <a:spcPct val="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1800" dirty="0">
                <a:latin typeface="Consolas" charset="0"/>
                <a:ea typeface="Gulim" charset="0"/>
                <a:cs typeface="Consolas" charset="0"/>
              </a:rPr>
              <a:t>			done = true</a:t>
            </a:r>
            <a:br>
              <a:rPr lang="en-US" altLang="ko-KR" sz="1800" dirty="0">
                <a:latin typeface="Consolas" charset="0"/>
                <a:ea typeface="Gulim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Gulim" charset="0"/>
                <a:cs typeface="Consolas" charset="0"/>
              </a:rPr>
              <a:t>		</a:t>
            </a:r>
            <a:r>
              <a:rPr lang="en-US" altLang="ko-KR" sz="1800" dirty="0" err="1" smtClean="0">
                <a:latin typeface="Consolas" charset="0"/>
                <a:ea typeface="Gulim" charset="0"/>
                <a:cs typeface="Consolas" charset="0"/>
              </a:rPr>
              <a:t>Foreach</a:t>
            </a:r>
            <a:r>
              <a:rPr lang="en-US" altLang="ko-KR" sz="1800" dirty="0" smtClean="0">
                <a:latin typeface="Consolas" charset="0"/>
                <a:ea typeface="Gulim" charset="0"/>
                <a:cs typeface="Consolas" charset="0"/>
              </a:rPr>
              <a:t> </a:t>
            </a:r>
            <a:r>
              <a:rPr lang="en-US" altLang="ko-KR" sz="1800" dirty="0">
                <a:latin typeface="Consolas" charset="0"/>
                <a:ea typeface="Gulim" charset="0"/>
                <a:cs typeface="Consolas" charset="0"/>
              </a:rPr>
              <a:t>node in UNFINISHED {	</a:t>
            </a:r>
            <a:endParaRPr lang="en-US" altLang="ko-KR" sz="1800" dirty="0" smtClean="0">
              <a:latin typeface="Consolas" charset="0"/>
              <a:ea typeface="Gulim" charset="0"/>
              <a:cs typeface="Consolas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1800" dirty="0">
                <a:latin typeface="Consolas" charset="0"/>
                <a:ea typeface="Gulim" charset="0"/>
                <a:cs typeface="Consolas" charset="0"/>
              </a:rPr>
              <a:t>	</a:t>
            </a:r>
            <a:r>
              <a:rPr lang="en-US" altLang="ko-KR" sz="1800" dirty="0" smtClean="0">
                <a:latin typeface="Consolas" charset="0"/>
                <a:ea typeface="Gulim" charset="0"/>
                <a:cs typeface="Consolas" charset="0"/>
              </a:rPr>
              <a:t>		if </a:t>
            </a:r>
            <a:r>
              <a:rPr lang="en-US" altLang="ko-KR" sz="1800" dirty="0">
                <a:latin typeface="Consolas" charset="0"/>
                <a:ea typeface="Gulim" charset="0"/>
                <a:cs typeface="Consolas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onsolas" charset="0"/>
                <a:ea typeface="Gulim" charset="0"/>
                <a:cs typeface="Consolas" charset="0"/>
              </a:rPr>
              <a:t>[</a:t>
            </a:r>
            <a:r>
              <a:rPr lang="en-US" altLang="ko-KR" sz="1800" dirty="0" err="1">
                <a:solidFill>
                  <a:srgbClr val="FF0000"/>
                </a:solidFill>
                <a:latin typeface="Consolas" charset="0"/>
                <a:ea typeface="Gulim" charset="0"/>
                <a:cs typeface="Consolas" charset="0"/>
              </a:rPr>
              <a:t>Max</a:t>
            </a:r>
            <a:r>
              <a:rPr lang="en-US" altLang="ko-KR" sz="1800" baseline="-25000" dirty="0" err="1">
                <a:solidFill>
                  <a:srgbClr val="FF0000"/>
                </a:solidFill>
                <a:latin typeface="Consolas" charset="0"/>
                <a:ea typeface="Gulim" charset="0"/>
                <a:cs typeface="Consolas" charset="0"/>
              </a:rPr>
              <a:t>node</a:t>
            </a:r>
            <a:r>
              <a:rPr lang="en-US" altLang="ko-KR" sz="1800" dirty="0">
                <a:solidFill>
                  <a:srgbClr val="FF0000"/>
                </a:solidFill>
                <a:latin typeface="Consolas" charset="0"/>
                <a:ea typeface="Gulim" charset="0"/>
                <a:cs typeface="Consolas" charset="0"/>
              </a:rPr>
              <a:t>]–[</a:t>
            </a:r>
            <a:r>
              <a:rPr lang="en-US" altLang="ko-KR" sz="1800" dirty="0" err="1">
                <a:solidFill>
                  <a:srgbClr val="FF0000"/>
                </a:solidFill>
                <a:latin typeface="Consolas" charset="0"/>
                <a:ea typeface="Gulim" charset="0"/>
                <a:cs typeface="Consolas" charset="0"/>
              </a:rPr>
              <a:t>Alloc</a:t>
            </a:r>
            <a:r>
              <a:rPr lang="en-US" altLang="ko-KR" sz="1800" baseline="-25000" dirty="0" err="1">
                <a:solidFill>
                  <a:srgbClr val="FF0000"/>
                </a:solidFill>
                <a:latin typeface="Consolas" charset="0"/>
                <a:ea typeface="Gulim" charset="0"/>
                <a:cs typeface="Consolas" charset="0"/>
              </a:rPr>
              <a:t>node</a:t>
            </a:r>
            <a:r>
              <a:rPr lang="en-US" altLang="ko-KR" sz="1800" dirty="0" smtClean="0">
                <a:solidFill>
                  <a:srgbClr val="FF0000"/>
                </a:solidFill>
                <a:latin typeface="Consolas" charset="0"/>
                <a:ea typeface="Gulim" charset="0"/>
                <a:cs typeface="Consolas" charset="0"/>
              </a:rPr>
              <a:t>] &lt;</a:t>
            </a:r>
            <a:r>
              <a:rPr lang="en-US" altLang="ko-KR" sz="1800" dirty="0">
                <a:solidFill>
                  <a:srgbClr val="FF0000"/>
                </a:solidFill>
                <a:latin typeface="Consolas" charset="0"/>
                <a:ea typeface="Gulim" charset="0"/>
                <a:cs typeface="Consolas" charset="0"/>
              </a:rPr>
              <a:t>= [Avail]</a:t>
            </a:r>
            <a:r>
              <a:rPr lang="en-US" altLang="ko-KR" sz="1800" dirty="0">
                <a:latin typeface="Consolas" charset="0"/>
                <a:ea typeface="Gulim" charset="0"/>
                <a:cs typeface="Consolas" charset="0"/>
              </a:rPr>
              <a:t>) {</a:t>
            </a:r>
            <a:br>
              <a:rPr lang="en-US" altLang="ko-KR" sz="1800" dirty="0">
                <a:latin typeface="Consolas" charset="0"/>
                <a:ea typeface="Gulim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Gulim" charset="0"/>
                <a:cs typeface="Consolas" charset="0"/>
              </a:rPr>
              <a:t>				remove node from UNFINISHED</a:t>
            </a:r>
            <a:br>
              <a:rPr lang="en-US" altLang="ko-KR" sz="1800" dirty="0">
                <a:latin typeface="Consolas" charset="0"/>
                <a:ea typeface="Gulim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Gulim" charset="0"/>
                <a:cs typeface="Consolas" charset="0"/>
              </a:rPr>
              <a:t>				[Avail] = [Avail] + [</a:t>
            </a:r>
            <a:r>
              <a:rPr lang="en-US" altLang="ko-KR" sz="1800" dirty="0" err="1">
                <a:latin typeface="Consolas" charset="0"/>
                <a:ea typeface="Gulim" charset="0"/>
                <a:cs typeface="Consolas" charset="0"/>
              </a:rPr>
              <a:t>Alloc</a:t>
            </a:r>
            <a:r>
              <a:rPr lang="en-US" altLang="ko-KR" sz="1800" baseline="-25000" dirty="0" err="1">
                <a:latin typeface="Consolas" charset="0"/>
                <a:ea typeface="Gulim" charset="0"/>
                <a:cs typeface="Consolas" charset="0"/>
              </a:rPr>
              <a:t>node</a:t>
            </a:r>
            <a:r>
              <a:rPr lang="en-US" altLang="ko-KR" sz="1800" dirty="0">
                <a:latin typeface="Consolas" charset="0"/>
                <a:ea typeface="Gulim" charset="0"/>
                <a:cs typeface="Consolas" charset="0"/>
              </a:rPr>
              <a:t>]</a:t>
            </a:r>
            <a:br>
              <a:rPr lang="en-US" altLang="ko-KR" sz="1800" dirty="0">
                <a:latin typeface="Consolas" charset="0"/>
                <a:ea typeface="Gulim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Gulim" charset="0"/>
                <a:cs typeface="Consolas" charset="0"/>
              </a:rPr>
              <a:t>				done = false</a:t>
            </a:r>
            <a:br>
              <a:rPr lang="en-US" altLang="ko-KR" sz="1800" dirty="0">
                <a:latin typeface="Consolas" charset="0"/>
                <a:ea typeface="Gulim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Gulim" charset="0"/>
                <a:cs typeface="Consolas" charset="0"/>
              </a:rPr>
              <a:t>			}</a:t>
            </a:r>
            <a:br>
              <a:rPr lang="en-US" altLang="ko-KR" sz="1800" dirty="0">
                <a:latin typeface="Consolas" charset="0"/>
                <a:ea typeface="Gulim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Gulim" charset="0"/>
                <a:cs typeface="Consolas" charset="0"/>
              </a:rPr>
              <a:t>		}</a:t>
            </a:r>
            <a:br>
              <a:rPr lang="en-US" altLang="ko-KR" sz="1800" dirty="0">
                <a:latin typeface="Consolas" charset="0"/>
                <a:ea typeface="Gulim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Gulim" charset="0"/>
                <a:cs typeface="Consolas" charset="0"/>
              </a:rPr>
              <a:t>	} until(done)</a:t>
            </a:r>
            <a:r>
              <a:rPr lang="en-US" altLang="ko-KR" sz="1800" dirty="0">
                <a:latin typeface="Courier New" charset="0"/>
                <a:ea typeface="Gulim" charset="0"/>
                <a:cs typeface="Gulim" charset="0"/>
              </a:rPr>
              <a:t>		</a:t>
            </a:r>
            <a:r>
              <a:rPr lang="en-US" altLang="ko-KR" sz="1800" dirty="0">
                <a:latin typeface="Helvetica" charset="0"/>
                <a:ea typeface="Gulim" charset="0"/>
                <a:cs typeface="Gulim" charset="0"/>
              </a:rPr>
              <a:t>		</a:t>
            </a:r>
          </a:p>
        </p:txBody>
      </p:sp>
      <p:grpSp>
        <p:nvGrpSpPr>
          <p:cNvPr id="73732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73733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kern="1200" smtClean="0">
                <a:latin typeface="Comic Sans MS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73734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kern="1200" smtClean="0">
                <a:latin typeface="Comic Sans MS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73735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kern="1200" smtClean="0">
                <a:latin typeface="Comic Sans MS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73736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kern="1200" smtClean="0">
                <a:latin typeface="Comic Sans MS" charset="0"/>
                <a:ea typeface="MS PGothic" charset="0"/>
                <a:cs typeface="MS PGothic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Gulim" charset="0"/>
                <a:cs typeface="Gulim" charset="0"/>
              </a:rPr>
              <a:t>Summary: Deadlock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Starvation vs. Deadlock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Starvation: thread waits indefinitely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Deadlock: circular waiting for resources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endParaRPr lang="en-US" altLang="ko-KR"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Four conditions for deadlocks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Mutual exclusion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Only one thread at a time can use a resource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Hold and wait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Thread holding at least one resource is waiting to acquire additional resources held by other threads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No preemption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Resources are released only voluntarily by the threads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Circular wait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  <a:sym typeface="Symbol" charset="0"/>
              </a:rPr>
              <a:t></a:t>
            </a: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 set {</a:t>
            </a:r>
            <a:r>
              <a:rPr lang="en-US" altLang="ko-KR" i="1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baseline="-25000">
                <a:latin typeface="Helvetica" charset="0"/>
                <a:ea typeface="Gulim" charset="0"/>
                <a:cs typeface="Gulim" charset="0"/>
              </a:rPr>
              <a:t>1</a:t>
            </a: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, …, </a:t>
            </a:r>
            <a:r>
              <a:rPr lang="en-US" altLang="ko-KR" i="1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baseline="-25000">
                <a:latin typeface="Helvetica" charset="0"/>
                <a:ea typeface="Gulim" charset="0"/>
                <a:cs typeface="Gulim" charset="0"/>
              </a:rPr>
              <a:t>n</a:t>
            </a: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} of threads with a cyclic waiting pattern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endParaRPr lang="en-US" altLang="ko-KR"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Deadlock preemption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Deadlock prevention (Banker’s algorithm)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Helvetica" charset="0"/>
                <a:ea typeface="굴림" charset="-127"/>
                <a:cs typeface="굴림" charset="-127"/>
              </a:rPr>
              <a:t>Scheduling </a:t>
            </a:r>
            <a:r>
              <a:rPr lang="en-US" altLang="ko-KR" dirty="0" smtClean="0">
                <a:latin typeface="Helvetica" charset="0"/>
                <a:ea typeface="굴림" charset="-127"/>
                <a:cs typeface="굴림" charset="-127"/>
              </a:rPr>
              <a:t>Metrics</a:t>
            </a:r>
            <a:endParaRPr lang="en-US" altLang="ko-KR" dirty="0">
              <a:latin typeface="Helvetica" charset="0"/>
              <a:ea typeface="굴림" charset="-127"/>
              <a:cs typeface="굴림" charset="-127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dirty="0" smtClean="0">
                <a:latin typeface="Helvetica" charset="0"/>
                <a:ea typeface="굴림" charset="-127"/>
                <a:cs typeface="굴림" charset="-127"/>
              </a:rPr>
              <a:t>Waiting Time</a:t>
            </a:r>
            <a:r>
              <a:rPr lang="en-US" altLang="ko-KR" b="0" dirty="0" smtClean="0">
                <a:latin typeface="Helvetica" charset="0"/>
                <a:ea typeface="굴림" charset="-127"/>
                <a:cs typeface="굴림" charset="-127"/>
              </a:rPr>
              <a:t>: time the job is waiting in the ready queue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 smtClean="0">
                <a:latin typeface="Helvetica" charset="0"/>
                <a:ea typeface="굴림" charset="-127"/>
                <a:cs typeface="굴림" charset="-127"/>
              </a:rPr>
              <a:t>Time between job’s arrival in the ready queue and launching the job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dirty="0" smtClean="0">
                <a:latin typeface="Helvetica" charset="0"/>
                <a:ea typeface="굴림" charset="-127"/>
                <a:cs typeface="굴림" charset="-127"/>
              </a:rPr>
              <a:t>Service (Execution) Time</a:t>
            </a:r>
            <a:r>
              <a:rPr lang="en-US" altLang="ko-KR" b="0" dirty="0" smtClean="0">
                <a:latin typeface="Helvetica" charset="0"/>
                <a:ea typeface="굴림" charset="-127"/>
                <a:cs typeface="굴림" charset="-127"/>
              </a:rPr>
              <a:t>: time the job is running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dirty="0" smtClean="0">
                <a:latin typeface="Helvetica" charset="0"/>
                <a:ea typeface="굴림" charset="-127"/>
                <a:cs typeface="굴림" charset="-127"/>
              </a:rPr>
              <a:t>Response (Completion) Time</a:t>
            </a:r>
            <a:r>
              <a:rPr lang="en-US" altLang="ko-KR" b="0" dirty="0" smtClean="0">
                <a:latin typeface="Helvetica" charset="0"/>
                <a:ea typeface="굴림" charset="-127"/>
                <a:cs typeface="굴림" charset="-127"/>
              </a:rPr>
              <a:t>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T</a:t>
            </a:r>
            <a:r>
              <a:rPr lang="en-US" altLang="ko-KR" b="0" dirty="0" smtClean="0">
                <a:latin typeface="Helvetica" charset="0"/>
                <a:ea typeface="굴림" charset="-127"/>
                <a:cs typeface="굴림" charset="-127"/>
              </a:rPr>
              <a:t>ime between job’s arrival in the ready queue and job’s completion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Response time is what the user sees: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Time to echo a keystroke in editor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Time to compile a </a:t>
            </a:r>
            <a:r>
              <a:rPr lang="en-US" altLang="ko-KR" b="0" dirty="0" smtClean="0">
                <a:latin typeface="Helvetica" charset="0"/>
                <a:ea typeface="굴림" charset="-127"/>
                <a:cs typeface="굴림" charset="-127"/>
              </a:rPr>
              <a:t>program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b="0" dirty="0">
              <a:latin typeface="Helvetica" charset="0"/>
              <a:ea typeface="굴림" charset="-127"/>
              <a:cs typeface="굴림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ko-KR" b="0" dirty="0" smtClean="0">
                <a:latin typeface="Helvetica" charset="0"/>
                <a:ea typeface="굴림" charset="-127"/>
                <a:cs typeface="굴림" charset="-127"/>
              </a:rPr>
              <a:t>	Response Time = Waiting Time + Service Time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FontTx/>
              <a:buNone/>
              <a:defRPr/>
            </a:pPr>
            <a:endParaRPr lang="en-US" altLang="ko-KR" b="0" dirty="0">
              <a:latin typeface="Helvetica" charset="0"/>
              <a:ea typeface="굴림" charset="-127"/>
              <a:cs typeface="굴림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dirty="0" smtClean="0">
                <a:latin typeface="Helvetica" charset="0"/>
                <a:ea typeface="굴림" charset="-127"/>
                <a:cs typeface="굴림" charset="-127"/>
              </a:rPr>
              <a:t>Throughput:</a:t>
            </a:r>
            <a:r>
              <a:rPr lang="en-US" altLang="ko-KR" b="0" dirty="0" smtClean="0">
                <a:latin typeface="Helvetica" charset="0"/>
                <a:ea typeface="굴림" charset="-127"/>
                <a:cs typeface="굴림" charset="-127"/>
              </a:rPr>
              <a:t> number of jobs completed per unit of time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 smtClean="0">
                <a:latin typeface="Helvetica" charset="0"/>
                <a:ea typeface="굴림" charset="-127"/>
                <a:cs typeface="굴림" charset="-127"/>
              </a:rPr>
              <a:t>Throughput </a:t>
            </a: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related to response time, but not </a:t>
            </a:r>
            <a:r>
              <a:rPr lang="en-US" altLang="ko-KR" b="0" dirty="0" smtClean="0">
                <a:latin typeface="Helvetica" charset="0"/>
                <a:ea typeface="굴림" charset="-127"/>
                <a:cs typeface="굴림" charset="-127"/>
              </a:rPr>
              <a:t>same thing:</a:t>
            </a:r>
            <a:endParaRPr lang="en-US" altLang="ko-KR" b="0" dirty="0">
              <a:latin typeface="Helvetica" charset="0"/>
              <a:ea typeface="굴림" charset="-127"/>
              <a:cs typeface="굴림" charset="-127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Minimizing response time will lead to more context switching than if you only maximized throughput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b="0" dirty="0" smtClean="0">
              <a:latin typeface="Helvetica" charset="0"/>
              <a:ea typeface="굴림" charset="-127"/>
              <a:cs typeface="굴림" charset="-127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Helvetica" charset="0"/>
                <a:ea typeface="굴림" charset="-127"/>
                <a:cs typeface="굴림" charset="-127"/>
              </a:rPr>
              <a:t>Scheduling Policy Goals/Criteria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Minimize Response Time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Minimize elapsed time to do an operation (or job)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endParaRPr lang="en-US" altLang="ko-KR" b="0" dirty="0" smtClean="0">
              <a:latin typeface="Helvetica" charset="0"/>
              <a:ea typeface="굴림" charset="-127"/>
              <a:cs typeface="굴림" charset="-127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ko-KR" b="0" dirty="0" smtClean="0">
                <a:latin typeface="Helvetica" charset="0"/>
                <a:ea typeface="굴림" charset="-127"/>
                <a:cs typeface="굴림" charset="-127"/>
              </a:rPr>
              <a:t>Maximize </a:t>
            </a: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Throughput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ko-KR" b="0" dirty="0" smtClean="0">
                <a:latin typeface="Helvetica" charset="0"/>
                <a:ea typeface="굴림" charset="-127"/>
                <a:cs typeface="굴림" charset="-127"/>
              </a:rPr>
              <a:t>Two </a:t>
            </a: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parts to maximizing throughput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Minimize overhead (for example, context-switching)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Efficient use of resources (CPU, disk, memory, etc)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lang="en-US" altLang="ko-KR" b="0" dirty="0" smtClean="0">
              <a:latin typeface="Helvetica" charset="0"/>
              <a:ea typeface="굴림" charset="-127"/>
              <a:cs typeface="굴림" charset="-127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ko-KR" b="0" dirty="0" smtClean="0">
                <a:latin typeface="Helvetica" charset="0"/>
                <a:ea typeface="굴림" charset="-127"/>
                <a:cs typeface="굴림" charset="-127"/>
              </a:rPr>
              <a:t>Fairness</a:t>
            </a:r>
            <a:endParaRPr lang="en-US" altLang="ko-KR" b="0" dirty="0">
              <a:latin typeface="Helvetica" charset="0"/>
              <a:ea typeface="굴림" charset="-127"/>
              <a:cs typeface="굴림" charset="-127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Share CPU among users in some equitable way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Fairness is not minimizing average response time: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Better </a:t>
            </a:r>
            <a:r>
              <a:rPr lang="en-US" altLang="ko-KR" b="0" i="1" dirty="0">
                <a:latin typeface="Helvetica" charset="0"/>
                <a:ea typeface="굴림" charset="-127"/>
                <a:cs typeface="굴림" charset="-127"/>
              </a:rPr>
              <a:t>average</a:t>
            </a: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 response time by making system </a:t>
            </a:r>
            <a:r>
              <a:rPr lang="en-US" altLang="ko-KR" b="0" i="1" dirty="0">
                <a:latin typeface="Helvetica" charset="0"/>
                <a:ea typeface="굴림" charset="-127"/>
                <a:cs typeface="굴림" charset="-127"/>
              </a:rPr>
              <a:t>less</a:t>
            </a: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 fair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Summary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6019800"/>
          </a:xfrm>
        </p:spPr>
        <p:txBody>
          <a:bodyPr/>
          <a:lstStyle/>
          <a:p>
            <a:pPr>
              <a:spcBef>
                <a:spcPct val="25000"/>
              </a:spcBef>
              <a:defRPr/>
            </a:pPr>
            <a:r>
              <a:rPr lang="en-US" altLang="ko-KR" b="0" dirty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Scheduling</a:t>
            </a: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: selecting a </a:t>
            </a:r>
            <a:r>
              <a:rPr lang="en-US" altLang="ko-KR" b="0" dirty="0" smtClean="0">
                <a:latin typeface="Helvetica" charset="0"/>
                <a:ea typeface="굴림" charset="0"/>
                <a:cs typeface="굴림" charset="0"/>
              </a:rPr>
              <a:t>process </a:t>
            </a: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from the ready queue and allocating the CPU to it</a:t>
            </a:r>
          </a:p>
          <a:p>
            <a:pPr>
              <a:spcBef>
                <a:spcPct val="25000"/>
              </a:spcBef>
              <a:defRPr/>
            </a:pPr>
            <a:endParaRPr lang="en-US" altLang="ko-KR" b="0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spcBef>
                <a:spcPct val="25000"/>
              </a:spcBef>
              <a:defRPr/>
            </a:pPr>
            <a:r>
              <a:rPr lang="en-US" altLang="ko-KR" b="0" dirty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FCFS Scheduling</a:t>
            </a: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:</a:t>
            </a:r>
          </a:p>
          <a:p>
            <a:pPr lvl="1">
              <a:spcBef>
                <a:spcPct val="25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Run threads to completion in order of submission</a:t>
            </a:r>
          </a:p>
          <a:p>
            <a:pPr lvl="1">
              <a:spcBef>
                <a:spcPct val="25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Pros: Simple (+)</a:t>
            </a:r>
          </a:p>
          <a:p>
            <a:pPr lvl="1">
              <a:spcBef>
                <a:spcPct val="25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Cons: Short jobs get stuck behind long ones (-)</a:t>
            </a:r>
          </a:p>
          <a:p>
            <a:pPr lvl="1">
              <a:spcBef>
                <a:spcPct val="25000"/>
              </a:spcBef>
              <a:defRPr/>
            </a:pPr>
            <a:endParaRPr lang="en-US" altLang="ko-KR" b="0" dirty="0">
              <a:latin typeface="Helvetica" charset="0"/>
              <a:ea typeface="굴림" charset="0"/>
              <a:cs typeface="굴림" charset="0"/>
            </a:endParaRPr>
          </a:p>
          <a:p>
            <a:pPr>
              <a:spcBef>
                <a:spcPct val="25000"/>
              </a:spcBef>
              <a:defRPr/>
            </a:pPr>
            <a:r>
              <a:rPr lang="en-US" altLang="ko-KR" b="0" dirty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Round-Robin Scheduling</a:t>
            </a: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: </a:t>
            </a:r>
          </a:p>
          <a:p>
            <a:pPr lvl="1">
              <a:spcBef>
                <a:spcPct val="25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Give each thread a small amount of CPU time when it executes; cycle between all ready threads</a:t>
            </a:r>
          </a:p>
          <a:p>
            <a:pPr lvl="1">
              <a:spcBef>
                <a:spcPct val="25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Pros: Better for short jobs (+)</a:t>
            </a:r>
          </a:p>
          <a:p>
            <a:pPr lvl="1">
              <a:spcBef>
                <a:spcPct val="25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Cons: Poor when jobs are same length (-)</a:t>
            </a:r>
          </a:p>
          <a:p>
            <a:pPr lvl="1">
              <a:spcBef>
                <a:spcPct val="25000"/>
              </a:spcBef>
              <a:defRPr/>
            </a:pPr>
            <a:endParaRPr lang="en-US" altLang="ko-KR" b="0" dirty="0">
              <a:latin typeface="Helvetica" charset="0"/>
              <a:ea typeface="굴림" charset="0"/>
              <a:cs typeface="굴림" charset="0"/>
            </a:endParaRPr>
          </a:p>
          <a:p>
            <a:pPr>
              <a:spcBef>
                <a:spcPct val="25000"/>
              </a:spcBef>
              <a:buFontTx/>
              <a:buNone/>
              <a:defRPr/>
            </a:pPr>
            <a:endParaRPr lang="en-US" altLang="ko-KR" b="0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spcBef>
                <a:spcPct val="25000"/>
              </a:spcBef>
              <a:buFontTx/>
              <a:buNone/>
              <a:defRPr/>
            </a:pPr>
            <a:endParaRPr lang="en-US" altLang="ko-KR" b="0" dirty="0">
              <a:latin typeface="Helvetica" charset="0"/>
              <a:ea typeface="굴림" charset="0"/>
              <a:cs typeface="굴림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Helvetica" charset="0"/>
                <a:ea typeface="굴림" charset="-127"/>
                <a:cs typeface="굴림" charset="-127"/>
              </a:rPr>
              <a:t>Summary </a:t>
            </a:r>
            <a:r>
              <a:rPr lang="en-US" altLang="ko-KR" dirty="0" smtClean="0">
                <a:latin typeface="Helvetica" charset="0"/>
                <a:ea typeface="굴림" charset="-127"/>
                <a:cs typeface="굴림" charset="-127"/>
              </a:rPr>
              <a:t>(cont’d)</a:t>
            </a:r>
            <a:endParaRPr lang="en-US" altLang="ko-KR" dirty="0">
              <a:latin typeface="Helvetica" charset="0"/>
              <a:ea typeface="굴림" charset="-127"/>
              <a:cs typeface="굴림" charset="-127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60198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altLang="ko-KR" b="0" dirty="0" smtClean="0">
                <a:solidFill>
                  <a:schemeClr val="hlink"/>
                </a:solidFill>
                <a:latin typeface="Helvetica" charset="0"/>
                <a:ea typeface="굴림" charset="-127"/>
                <a:cs typeface="굴림" charset="-127"/>
              </a:rPr>
              <a:t>Shortest </a:t>
            </a:r>
            <a:r>
              <a:rPr lang="en-US" altLang="ko-KR" b="0" dirty="0">
                <a:solidFill>
                  <a:schemeClr val="hlink"/>
                </a:solidFill>
                <a:latin typeface="Helvetica" charset="0"/>
                <a:ea typeface="굴림" charset="-127"/>
                <a:cs typeface="굴림" charset="-127"/>
              </a:rPr>
              <a:t>Job First (SJF)/Shortest Remaining Time First (SRTF)</a:t>
            </a: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Run whatever job has the least amount of computation to do/least remaining amount of computation to do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Pros: Optimal (average response time)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>
                <a:latin typeface="Helvetica" charset="0"/>
                <a:ea typeface="굴림" charset="-127"/>
                <a:cs typeface="굴림" charset="-127"/>
              </a:rPr>
              <a:t>Cons: Hard to predict future, </a:t>
            </a:r>
            <a:r>
              <a:rPr lang="en-US" altLang="ko-KR" b="0" dirty="0" smtClean="0">
                <a:latin typeface="Helvetica" charset="0"/>
                <a:ea typeface="굴림" charset="-127"/>
                <a:cs typeface="굴림" charset="-127"/>
              </a:rPr>
              <a:t>Unfair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b="0" dirty="0" smtClean="0">
              <a:solidFill>
                <a:srgbClr val="FF0000"/>
              </a:solidFill>
              <a:ea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 smtClean="0">
                <a:solidFill>
                  <a:srgbClr val="FF0000"/>
                </a:solidFill>
                <a:ea typeface="굴림" charset="0"/>
              </a:rPr>
              <a:t>Multi-Level Feedback Scheduling</a:t>
            </a:r>
            <a:r>
              <a:rPr lang="en-US" altLang="ko-KR" b="0" dirty="0" smtClean="0">
                <a:ea typeface="굴림" charset="0"/>
              </a:rPr>
              <a:t>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 smtClean="0">
                <a:ea typeface="굴림" charset="0"/>
              </a:rPr>
              <a:t>Multiple queues of different priorities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 smtClean="0">
                <a:ea typeface="굴림" charset="0"/>
              </a:rPr>
              <a:t>Automatic promotion/demotion of process priority in order to approximate SJF/SRTF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b="0" dirty="0" smtClean="0">
              <a:solidFill>
                <a:srgbClr val="FF0000"/>
              </a:solidFill>
              <a:ea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 smtClean="0">
                <a:solidFill>
                  <a:srgbClr val="FF0000"/>
                </a:solidFill>
                <a:ea typeface="굴림" charset="0"/>
              </a:rPr>
              <a:t>Lottery Scheduling</a:t>
            </a:r>
            <a:r>
              <a:rPr lang="en-US" altLang="ko-KR" b="0" dirty="0" smtClean="0">
                <a:ea typeface="굴림" charset="0"/>
              </a:rPr>
              <a:t>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 smtClean="0">
                <a:ea typeface="굴림" charset="0"/>
              </a:rPr>
              <a:t>Give each thread a number of tokens (short tasks </a:t>
            </a:r>
            <a:r>
              <a:rPr lang="en-US" altLang="ko-KR" b="0" dirty="0" smtClean="0">
                <a:ea typeface="굴림" charset="0"/>
                <a:sym typeface="Symbol" charset="0"/>
              </a:rPr>
              <a:t> more tokens)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b="0" dirty="0" smtClean="0">
                <a:ea typeface="굴림" charset="0"/>
              </a:rPr>
              <a:t>Reserve a minimum number of tokens for every thread to ensure forward progress/fairness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b="0" dirty="0">
              <a:latin typeface="Helvetica" charset="0"/>
              <a:ea typeface="굴림" charset="-127"/>
              <a:cs typeface="굴림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b="0" dirty="0">
              <a:latin typeface="Helvetica" charset="0"/>
              <a:ea typeface="굴림" charset="-127"/>
              <a:cs typeface="굴림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457200" y="1600200"/>
            <a:ext cx="8229600" cy="4967574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152400" algn="ctr"/>
            <a:endParaRPr lang="en-US" b="1" dirty="0" smtClean="0">
              <a:latin typeface="Calibri"/>
              <a:cs typeface="Calibri"/>
            </a:endParaRPr>
          </a:p>
          <a:p>
            <a:pPr marL="152400" algn="ctr"/>
            <a:endParaRPr lang="en-US" b="1" dirty="0" smtClean="0">
              <a:latin typeface="Calibri"/>
              <a:cs typeface="Calibri"/>
            </a:endParaRPr>
          </a:p>
          <a:p>
            <a:pPr marL="152400" algn="ctr"/>
            <a:endParaRPr lang="en-US" b="1" dirty="0" smtClean="0">
              <a:latin typeface="Calibri"/>
              <a:cs typeface="Calibri"/>
            </a:endParaRPr>
          </a:p>
          <a:p>
            <a:pPr marL="152400" algn="ctr"/>
            <a:endParaRPr lang="en-US" b="1" dirty="0" smtClean="0">
              <a:latin typeface="Calibri"/>
              <a:cs typeface="Calibri"/>
            </a:endParaRPr>
          </a:p>
          <a:p>
            <a:pPr marL="152400" algn="ctr"/>
            <a:endParaRPr lang="en-US" sz="2400" b="1" dirty="0" smtClean="0">
              <a:latin typeface="Calibri"/>
              <a:cs typeface="Calibri"/>
            </a:endParaRPr>
          </a:p>
          <a:p>
            <a:pPr marL="152400" algn="ctr"/>
            <a:endParaRPr lang="en-US" sz="2400" b="1" dirty="0">
              <a:latin typeface="Calibri"/>
              <a:cs typeface="Calibri"/>
            </a:endParaRPr>
          </a:p>
          <a:p>
            <a:pPr marL="152400" algn="ctr"/>
            <a:r>
              <a:rPr lang="en-US" sz="2400" b="1" dirty="0" smtClean="0">
                <a:latin typeface="Calibri"/>
                <a:cs typeface="Calibri"/>
              </a:rPr>
              <a:t>Worksheet</a:t>
            </a:r>
            <a:r>
              <a:rPr lang="en-US" b="1" dirty="0" smtClean="0">
                <a:latin typeface="Calibri"/>
                <a:cs typeface="Calibri"/>
              </a:rPr>
              <a:t>…</a:t>
            </a:r>
            <a:endParaRPr lang="en-US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7702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8696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457200" y="446850"/>
            <a:ext cx="8229600" cy="6120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969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2100" b="0" i="0" u="none" strike="noStrike" cap="none" baseline="0" dirty="0">
                <a:solidFill>
                  <a:schemeClr val="dk1"/>
                </a:solidFill>
                <a:latin typeface="Calibri"/>
                <a:cs typeface="Calibri"/>
                <a:sym typeface="Arial"/>
                <a:rtl val="0"/>
              </a:rPr>
              <a:t>Name the conditions causing deadlock, given </a:t>
            </a:r>
            <a:r>
              <a:rPr lang="en" sz="2100" b="0" i="0" u="none" strike="noStrike" cap="none" baseline="0" dirty="0" smtClean="0">
                <a:solidFill>
                  <a:schemeClr val="dk1"/>
                </a:solidFill>
                <a:latin typeface="Calibri"/>
                <a:cs typeface="Calibri"/>
                <a:sym typeface="Arial"/>
                <a:rtl val="0"/>
              </a:rPr>
              <a:t>definitions</a:t>
            </a:r>
            <a:r>
              <a:rPr lang="en-US" sz="2100" b="0" i="0" u="none" strike="noStrike" cap="none" baseline="0" dirty="0" smtClean="0">
                <a:solidFill>
                  <a:schemeClr val="dk1"/>
                </a:solidFill>
                <a:latin typeface="Calibri"/>
                <a:cs typeface="Calibri"/>
                <a:sym typeface="Arial"/>
                <a:rtl val="0"/>
              </a:rPr>
              <a:t> </a:t>
            </a:r>
            <a:r>
              <a:rPr lang="en" sz="2100" b="0" i="0" u="none" strike="noStrike" cap="none" baseline="0" dirty="0" smtClean="0">
                <a:solidFill>
                  <a:schemeClr val="dk1"/>
                </a:solidFill>
                <a:latin typeface="Calibri"/>
                <a:cs typeface="Calibri"/>
                <a:sym typeface="Arial"/>
                <a:rtl val="0"/>
              </a:rPr>
              <a:t>(0.5 </a:t>
            </a:r>
            <a:r>
              <a:rPr lang="en" sz="2100" b="0" i="0" u="none" strike="noStrike" cap="none" baseline="0" dirty="0">
                <a:solidFill>
                  <a:schemeClr val="dk1"/>
                </a:solidFill>
                <a:latin typeface="Calibri"/>
                <a:cs typeface="Calibri"/>
                <a:sym typeface="Arial"/>
                <a:rtl val="0"/>
              </a:rPr>
              <a:t>points each):</a:t>
            </a:r>
          </a:p>
          <a:p>
            <a:pPr marL="914400" marR="0" lvl="1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" sz="2100" b="0" i="0" u="none" strike="noStrike" cap="none" baseline="0" dirty="0">
                <a:solidFill>
                  <a:schemeClr val="dk1"/>
                </a:solidFill>
                <a:latin typeface="Calibri"/>
                <a:cs typeface="Calibri"/>
                <a:sym typeface="Arial"/>
                <a:rtl val="0"/>
              </a:rPr>
              <a:t>chain of n threads T(i); T(i) depends on T(i+1); T(n) depends on T(0) </a:t>
            </a:r>
            <a:endParaRPr lang="en-US" sz="2100" b="0" i="0" u="none" strike="noStrike" cap="none" baseline="0" dirty="0" smtClean="0">
              <a:solidFill>
                <a:schemeClr val="dk1"/>
              </a:solidFill>
              <a:latin typeface="Calibri"/>
              <a:cs typeface="Calibri"/>
              <a:sym typeface="Arial"/>
              <a:rtl val="0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" sz="2100" b="0" i="0" u="none" strike="noStrike" cap="none" baseline="0" dirty="0" smtClean="0">
                <a:solidFill>
                  <a:schemeClr val="dk1"/>
                </a:solidFill>
                <a:latin typeface="Calibri"/>
                <a:cs typeface="Calibri"/>
                <a:sym typeface="Arial"/>
                <a:rtl val="0"/>
              </a:rPr>
              <a:t>thread </a:t>
            </a:r>
            <a:r>
              <a:rPr lang="en" sz="2100" b="0" i="0" u="none" strike="noStrike" cap="none" baseline="0" dirty="0">
                <a:solidFill>
                  <a:schemeClr val="dk1"/>
                </a:solidFill>
                <a:latin typeface="Calibri"/>
                <a:cs typeface="Calibri"/>
                <a:sym typeface="Arial"/>
                <a:rtl val="0"/>
              </a:rPr>
              <a:t>holding at least one resource waits to acquire other resources held by other threads </a:t>
            </a:r>
            <a:endParaRPr lang="en-US" sz="2100" b="0" i="0" u="none" strike="noStrike" cap="none" baseline="0" dirty="0" smtClean="0">
              <a:solidFill>
                <a:schemeClr val="dk1"/>
              </a:solidFill>
              <a:latin typeface="Calibri"/>
              <a:cs typeface="Calibri"/>
              <a:sym typeface="Arial"/>
              <a:rtl val="0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" sz="2100" b="0" i="0" u="none" strike="noStrike" cap="none" baseline="0" dirty="0" smtClean="0">
                <a:solidFill>
                  <a:schemeClr val="dk1"/>
                </a:solidFill>
                <a:latin typeface="Calibri"/>
                <a:cs typeface="Calibri"/>
                <a:sym typeface="Arial"/>
                <a:rtl val="0"/>
              </a:rPr>
              <a:t>resource </a:t>
            </a:r>
            <a:r>
              <a:rPr lang="en" sz="2100" b="0" i="0" u="none" strike="noStrike" cap="none" baseline="0" dirty="0">
                <a:solidFill>
                  <a:schemeClr val="dk1"/>
                </a:solidFill>
                <a:latin typeface="Calibri"/>
                <a:cs typeface="Calibri"/>
                <a:sym typeface="Arial"/>
                <a:rtl val="0"/>
              </a:rPr>
              <a:t>only released voluntarily by the thread holding it after done using the resource </a:t>
            </a:r>
            <a:endParaRPr lang="en-US" sz="2100" b="0" i="0" u="none" strike="noStrike" cap="none" baseline="0" dirty="0" smtClean="0">
              <a:solidFill>
                <a:schemeClr val="dk1"/>
              </a:solidFill>
              <a:latin typeface="Calibri"/>
              <a:cs typeface="Calibri"/>
              <a:sym typeface="Arial"/>
              <a:rtl val="0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" sz="2100" b="0" i="0" u="none" strike="noStrike" cap="none" baseline="0" dirty="0" smtClean="0">
                <a:solidFill>
                  <a:schemeClr val="dk1"/>
                </a:solidFill>
                <a:latin typeface="Calibri"/>
                <a:cs typeface="Calibri"/>
                <a:sym typeface="Arial"/>
                <a:rtl val="0"/>
              </a:rPr>
              <a:t>only </a:t>
            </a:r>
            <a:r>
              <a:rPr lang="en" sz="2100" b="0" i="0" u="none" strike="noStrike" cap="none" baseline="0" dirty="0">
                <a:solidFill>
                  <a:schemeClr val="dk1"/>
                </a:solidFill>
                <a:latin typeface="Calibri"/>
                <a:cs typeface="Calibri"/>
                <a:sym typeface="Arial"/>
                <a:rtl val="0"/>
              </a:rPr>
              <a:t>one thread at a time can use a </a:t>
            </a:r>
            <a:r>
              <a:rPr lang="en" sz="2100" b="0" i="0" u="none" strike="noStrike" cap="none" baseline="0" dirty="0" smtClean="0">
                <a:solidFill>
                  <a:schemeClr val="dk1"/>
                </a:solidFill>
                <a:latin typeface="Calibri"/>
                <a:cs typeface="Calibri"/>
                <a:sym typeface="Arial"/>
                <a:rtl val="0"/>
              </a:rPr>
              <a:t>resource</a:t>
            </a:r>
            <a:endParaRPr lang="en-US" sz="2100" b="0" i="0" u="none" strike="noStrike" cap="none" baseline="0" dirty="0" smtClean="0">
              <a:solidFill>
                <a:schemeClr val="dk1"/>
              </a:solidFill>
              <a:latin typeface="Calibri"/>
              <a:cs typeface="Calibri"/>
              <a:sym typeface="Arial"/>
              <a:rtl val="0"/>
            </a:endParaRPr>
          </a:p>
          <a:p>
            <a:pPr marL="5969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1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196850" indent="0">
              <a:buSzPct val="100000"/>
              <a:buNone/>
            </a:pPr>
            <a:r>
              <a:rPr lang="en-US" sz="2100" dirty="0">
                <a:solidFill>
                  <a:srgbClr val="000000"/>
                </a:solidFill>
                <a:latin typeface="Calibri"/>
                <a:cs typeface="Calibri"/>
              </a:rPr>
              <a:t>(True/False</a:t>
            </a:r>
            <a:r>
              <a:rPr lang="en-US" sz="2100" dirty="0" smtClean="0">
                <a:solidFill>
                  <a:srgbClr val="000000"/>
                </a:solidFill>
                <a:latin typeface="Calibri"/>
                <a:cs typeface="Calibri"/>
              </a:rPr>
              <a:t>)</a:t>
            </a:r>
            <a:endParaRPr lang="en-US" sz="2100" b="0" i="0" u="none" strike="noStrike" cap="none" baseline="0" dirty="0" smtClean="0">
              <a:solidFill>
                <a:srgbClr val="000000"/>
              </a:solidFill>
              <a:latin typeface="Calibri"/>
              <a:cs typeface="Calibri"/>
              <a:sym typeface="Arial"/>
              <a:rtl val="0"/>
            </a:endParaRPr>
          </a:p>
          <a:p>
            <a:pPr marL="5969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 startAt="2"/>
            </a:pPr>
            <a:r>
              <a:rPr lang="en" sz="2100" b="0" i="0" u="none" strike="noStrike" cap="none" baseline="0" dirty="0" smtClean="0">
                <a:solidFill>
                  <a:srgbClr val="000000"/>
                </a:solidFill>
                <a:latin typeface="Calibri"/>
                <a:cs typeface="Calibri"/>
                <a:sym typeface="Arial"/>
                <a:rtl val="0"/>
              </a:rPr>
              <a:t>Deadlock implies starvation (that a thread waits indefinitely)</a:t>
            </a:r>
            <a:endParaRPr lang="en-US" sz="21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5969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 startAt="2"/>
            </a:pPr>
            <a:r>
              <a:rPr lang="en" sz="2100" b="0" i="0" u="none" strike="noStrike" cap="none" baseline="0" dirty="0" smtClean="0">
                <a:solidFill>
                  <a:srgbClr val="000000"/>
                </a:solidFill>
                <a:latin typeface="Calibri"/>
                <a:cs typeface="Calibri"/>
                <a:sym typeface="Arial"/>
                <a:rtl val="0"/>
              </a:rPr>
              <a:t>Starvation implies deadlock</a:t>
            </a:r>
            <a:endParaRPr lang="en-US" sz="21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5969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 startAt="2"/>
            </a:pPr>
            <a:r>
              <a:rPr lang="en" sz="2100" b="0" i="0" u="none" strike="noStrike" cap="none" baseline="0" dirty="0" smtClean="0">
                <a:solidFill>
                  <a:schemeClr val="dk1"/>
                </a:solidFill>
                <a:latin typeface="Calibri"/>
                <a:cs typeface="Calibri"/>
                <a:sym typeface="Arial"/>
                <a:rtl val="0"/>
              </a:rPr>
              <a:t>To </a:t>
            </a:r>
            <a:r>
              <a:rPr lang="en" sz="2100" b="0" i="0" u="none" strike="noStrike" cap="none" baseline="0" dirty="0">
                <a:solidFill>
                  <a:schemeClr val="dk1"/>
                </a:solidFill>
                <a:latin typeface="Calibri"/>
                <a:cs typeface="Calibri"/>
                <a:sym typeface="Arial"/>
                <a:rtl val="0"/>
              </a:rPr>
              <a:t>find general deadlocks, it is enough to look for loops in the resource allocation graph</a:t>
            </a:r>
            <a:r>
              <a:rPr lang="en" sz="2100" b="0" i="0" u="none" strike="noStrike" cap="none" baseline="0" dirty="0" smtClean="0">
                <a:solidFill>
                  <a:schemeClr val="dk1"/>
                </a:solidFill>
                <a:latin typeface="Calibri"/>
                <a:cs typeface="Calibri"/>
                <a:sym typeface="Arial"/>
                <a:rtl val="0"/>
              </a:rPr>
              <a:t>.</a:t>
            </a:r>
            <a:endParaRPr lang="en" sz="2100" b="0" i="0" u="none" strike="noStrike" cap="none" baseline="0" dirty="0">
              <a:solidFill>
                <a:srgbClr val="FF0000"/>
              </a:solidFill>
              <a:latin typeface="Calibri"/>
              <a:cs typeface="Calibri"/>
              <a:sym typeface="Arial"/>
              <a:rtl val="0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40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Today’s Section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Project administrivia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Quiz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Lecture Review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Worksheet and Discussion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40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Project 1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3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Autograder is up </a:t>
            </a:r>
          </a:p>
          <a:p>
            <a:pPr marL="438150" marR="0" lvl="1" indent="-6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nsolas"/>
              <a:buNone/>
            </a:pPr>
            <a:r>
              <a:rPr lang="en" sz="2000" b="0" i="0" u="none" strike="noStrike" cap="none" baseline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submit proj1-test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3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Due 10/8 (Tuesday) at 11:59 </a:t>
            </a:r>
            <a:r>
              <a:rPr lang="en" sz="30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PM</a:t>
            </a:r>
            <a:endParaRPr lang="en-US" sz="30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marL="438150" lvl="1" indent="0">
              <a:buSzPct val="100000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submit </a:t>
            </a:r>
            <a:r>
              <a:rPr lang="en" sz="2000" dirty="0" smtClean="0">
                <a:latin typeface="Consolas"/>
                <a:ea typeface="Consolas"/>
                <a:cs typeface="Consolas"/>
                <a:sym typeface="Consolas"/>
              </a:rPr>
              <a:t>proj1-code</a:t>
            </a:r>
            <a:endParaRPr lang="en-US" sz="2000" b="0" i="0" u="none" strike="noStrike" cap="none" baseline="0" dirty="0" smtClean="0">
              <a:solidFill>
                <a:schemeClr val="dk1"/>
              </a:solidFill>
              <a:latin typeface="Consolas"/>
              <a:ea typeface="Calibri"/>
              <a:cs typeface="Consolas"/>
              <a:sym typeface="Calibri"/>
              <a:rtl val="0"/>
            </a:endParaRPr>
          </a:p>
          <a:p>
            <a:pPr marL="457200" indent="-419100">
              <a:buSzPct val="100000"/>
              <a:buFont typeface="Calibri"/>
              <a:buChar char="●"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Due 10/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Wednesday</a:t>
            </a: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at 11:59 </a:t>
            </a: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PM</a:t>
            </a:r>
            <a:endParaRPr lang="en-US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438150" lvl="2" indent="0">
              <a:spcBef>
                <a:spcPts val="600"/>
              </a:spcBef>
              <a:buSzPct val="100000"/>
              <a:buNone/>
            </a:pP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Final design doc &amp; Project 1 Group </a:t>
            </a:r>
            <a:r>
              <a:rPr lang="en-US" sz="2000" dirty="0" err="1" smtClean="0">
                <a:latin typeface="Consolas"/>
                <a:ea typeface="Consolas"/>
                <a:cs typeface="Consolas"/>
                <a:sym typeface="Consolas"/>
              </a:rPr>
              <a:t>Evals</a:t>
            </a: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" sz="30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30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Questions</a:t>
            </a:r>
            <a:r>
              <a:rPr lang="en" sz="3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457200" y="763881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54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
 Quiz…</a:t>
            </a:r>
          </a:p>
          <a:p>
            <a:endParaRPr lang="en" sz="5400" b="1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80"/>
          <p:cNvSpPr txBox="1">
            <a:spLocks/>
          </p:cNvSpPr>
          <p:nvPr/>
        </p:nvSpPr>
        <p:spPr>
          <a:xfrm>
            <a:off x="457200" y="446850"/>
            <a:ext cx="8229600" cy="6120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596900" indent="-457200">
              <a:spcBef>
                <a:spcPts val="60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2100" dirty="0" smtClean="0">
                <a:solidFill>
                  <a:schemeClr val="dk1"/>
                </a:solidFill>
                <a:latin typeface="Calibri"/>
                <a:cs typeface="Calibri"/>
              </a:rPr>
              <a:t>Name the conditions causing deadlock, given definitions</a:t>
            </a:r>
            <a:r>
              <a:rPr lang="en-US" sz="2100" dirty="0" smtClean="0">
                <a:solidFill>
                  <a:schemeClr val="dk1"/>
                </a:solidFill>
                <a:latin typeface="Calibri"/>
                <a:cs typeface="Calibri"/>
              </a:rPr>
              <a:t> </a:t>
            </a:r>
            <a:r>
              <a:rPr lang="en" sz="2100" dirty="0" smtClean="0">
                <a:solidFill>
                  <a:schemeClr val="dk1"/>
                </a:solidFill>
                <a:latin typeface="Calibri"/>
                <a:cs typeface="Calibri"/>
              </a:rPr>
              <a:t>(0.5 points each):</a:t>
            </a:r>
          </a:p>
          <a:p>
            <a:pPr marL="914400" lvl="1" indent="-31750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" sz="2100" dirty="0" smtClean="0">
                <a:solidFill>
                  <a:schemeClr val="dk1"/>
                </a:solidFill>
                <a:latin typeface="Calibri"/>
                <a:cs typeface="Calibri"/>
              </a:rPr>
              <a:t>thread holding at least one resource waits to acquire other resources held by other threads</a:t>
            </a:r>
            <a:endParaRPr lang="en-US" sz="2100" dirty="0" smtClean="0">
              <a:solidFill>
                <a:schemeClr val="dk1"/>
              </a:solidFill>
              <a:latin typeface="Calibri"/>
              <a:cs typeface="Calibri"/>
            </a:endParaRPr>
          </a:p>
          <a:p>
            <a:pPr marL="914400" lvl="1" indent="-317500">
              <a:spcBef>
                <a:spcPts val="480"/>
              </a:spcBef>
              <a:buSzPct val="100000"/>
              <a:buFont typeface="Arial"/>
              <a:buAutoNum type="alphaLcPeriod"/>
            </a:pPr>
            <a:r>
              <a:rPr lang="en" sz="2100" dirty="0" smtClean="0">
                <a:latin typeface="Calibri"/>
                <a:cs typeface="Calibri"/>
              </a:rPr>
              <a:t>only one thread at a time can use a resource</a:t>
            </a:r>
            <a:endParaRPr lang="en-US" sz="2100" dirty="0" smtClean="0">
              <a:solidFill>
                <a:schemeClr val="dk1"/>
              </a:solidFill>
              <a:latin typeface="Calibri"/>
              <a:cs typeface="Calibri"/>
            </a:endParaRPr>
          </a:p>
          <a:p>
            <a:pPr marL="914400" lvl="1" indent="-31750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" sz="2100" dirty="0" smtClean="0">
                <a:solidFill>
                  <a:schemeClr val="dk1"/>
                </a:solidFill>
                <a:latin typeface="Calibri"/>
                <a:cs typeface="Calibri"/>
              </a:rPr>
              <a:t>resource only released voluntarily by the thread holding it after done using the resource </a:t>
            </a:r>
            <a:endParaRPr lang="en-US" sz="2100" dirty="0" smtClean="0">
              <a:solidFill>
                <a:schemeClr val="dk1"/>
              </a:solidFill>
              <a:latin typeface="Calibri"/>
              <a:cs typeface="Calibri"/>
            </a:endParaRPr>
          </a:p>
          <a:p>
            <a:pPr marL="914400" lvl="1" indent="-317500">
              <a:spcBef>
                <a:spcPts val="480"/>
              </a:spcBef>
              <a:buSzPct val="100000"/>
              <a:buFont typeface="Arial"/>
              <a:buAutoNum type="alphaLcPeriod"/>
            </a:pPr>
            <a:r>
              <a:rPr lang="en" sz="2100" dirty="0" smtClean="0">
                <a:latin typeface="Calibri"/>
                <a:cs typeface="Calibri"/>
              </a:rPr>
              <a:t>chain of n threads T(i); T(i) depends on T(i+1); T(n) depends on T(0) </a:t>
            </a:r>
            <a:endParaRPr lang="en-US" sz="2100" dirty="0" smtClean="0">
              <a:solidFill>
                <a:schemeClr val="dk1"/>
              </a:solidFill>
              <a:latin typeface="Calibri"/>
              <a:cs typeface="Calibri"/>
            </a:endParaRPr>
          </a:p>
          <a:p>
            <a:pPr marL="596900" lvl="1">
              <a:spcBef>
                <a:spcPts val="480"/>
              </a:spcBef>
              <a:buClr>
                <a:schemeClr val="dk1"/>
              </a:buClr>
              <a:buSzPct val="100000"/>
            </a:pPr>
            <a:endParaRPr lang="en-US" sz="2100" dirty="0" smtClean="0">
              <a:latin typeface="Calibri"/>
              <a:cs typeface="Calibri"/>
            </a:endParaRPr>
          </a:p>
          <a:p>
            <a:pPr marL="139700">
              <a:spcBef>
                <a:spcPts val="480"/>
              </a:spcBef>
              <a:buSzPct val="100000"/>
            </a:pPr>
            <a:r>
              <a:rPr lang="en-US" sz="2100" dirty="0" smtClean="0">
                <a:latin typeface="Calibri"/>
                <a:cs typeface="Calibri"/>
              </a:rPr>
              <a:t>(True/False)</a:t>
            </a:r>
          </a:p>
          <a:p>
            <a:pPr marL="596900" indent="-457200">
              <a:spcBef>
                <a:spcPts val="480"/>
              </a:spcBef>
              <a:buSzPct val="100000"/>
              <a:buFont typeface="+mj-lt"/>
              <a:buAutoNum type="arabicPeriod" startAt="2"/>
            </a:pPr>
            <a:r>
              <a:rPr lang="en" sz="2100" dirty="0" smtClean="0">
                <a:latin typeface="Calibri"/>
                <a:cs typeface="Calibri"/>
              </a:rPr>
              <a:t>Starvation implies deadlock</a:t>
            </a:r>
            <a:endParaRPr lang="en-US" sz="2100" dirty="0" smtClean="0">
              <a:latin typeface="Calibri"/>
              <a:cs typeface="Calibri"/>
            </a:endParaRPr>
          </a:p>
          <a:p>
            <a:pPr marL="596900" indent="-457200">
              <a:spcBef>
                <a:spcPts val="480"/>
              </a:spcBef>
              <a:buSzPct val="100000"/>
              <a:buFont typeface="+mj-lt"/>
              <a:buAutoNum type="arabicPeriod" startAt="2"/>
            </a:pPr>
            <a:r>
              <a:rPr lang="en" sz="2100" dirty="0" smtClean="0">
                <a:latin typeface="Calibri"/>
                <a:cs typeface="Calibri"/>
              </a:rPr>
              <a:t>Deadlock implies starvation (that a thread waits indefinitely)</a:t>
            </a:r>
            <a:endParaRPr lang="en-US" sz="210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596900" indent="-457200">
              <a:spcBef>
                <a:spcPts val="480"/>
              </a:spcBef>
              <a:buSzPct val="100000"/>
              <a:buFont typeface="+mj-lt"/>
              <a:buAutoNum type="arabicPeriod" startAt="2"/>
            </a:pPr>
            <a:r>
              <a:rPr lang="en" sz="2100" dirty="0" smtClean="0">
                <a:solidFill>
                  <a:schemeClr val="dk1"/>
                </a:solidFill>
                <a:latin typeface="Calibri"/>
                <a:cs typeface="Calibri"/>
              </a:rPr>
              <a:t>To find general deadlocks, it is enough to look for loops in the resource allocation graph.</a:t>
            </a:r>
            <a:endParaRPr lang="en" sz="21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8587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457200" y="219618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6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Lecture Review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Gulim" charset="0"/>
                <a:cs typeface="Gulim" charset="0"/>
              </a:rPr>
              <a:t>Starvation vs Deadlock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50888"/>
            <a:ext cx="8259763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Starvation vs. Deadlock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Starvation: thread waits indefinitely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Example, low-priority thread waiting for resources constantly in use by high-priority threads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Deadlock: circular waiting for resources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Thread A owns Res 1 and is waiting for Res 2</a:t>
            </a:r>
            <a:br>
              <a:rPr lang="en-US" altLang="ko-KR">
                <a:latin typeface="Helvetica" charset="0"/>
                <a:ea typeface="Gulim" charset="0"/>
                <a:cs typeface="Gulim" charset="0"/>
              </a:rPr>
            </a:b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Thread B owns Res 2 and is waiting for Res 1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>
              <a:latin typeface="Helvetica" charset="0"/>
              <a:ea typeface="Gulim" charset="0"/>
              <a:cs typeface="Gulim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>
              <a:latin typeface="Helvetica" charset="0"/>
              <a:ea typeface="Gulim" charset="0"/>
              <a:cs typeface="Gulim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>
              <a:latin typeface="Helvetica" charset="0"/>
              <a:ea typeface="Gulim" charset="0"/>
              <a:cs typeface="Gulim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>
              <a:latin typeface="Helvetica" charset="0"/>
              <a:ea typeface="Gulim" charset="0"/>
              <a:cs typeface="Gulim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>
              <a:latin typeface="Helvetica" charset="0"/>
              <a:ea typeface="Gulim" charset="0"/>
              <a:cs typeface="Gulim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>
              <a:latin typeface="Helvetica" charset="0"/>
              <a:ea typeface="Gulim" charset="0"/>
              <a:cs typeface="Gulim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>
              <a:latin typeface="Helvetica" charset="0"/>
              <a:ea typeface="Gulim" charset="0"/>
              <a:cs typeface="Gulim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>
              <a:latin typeface="Helvetica" charset="0"/>
              <a:ea typeface="Gulim" charset="0"/>
              <a:cs typeface="Gulim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Deadlock </a:t>
            </a:r>
            <a:r>
              <a:rPr lang="en-US" altLang="ko-KR">
                <a:latin typeface="Helvetica" charset="0"/>
                <a:ea typeface="Gulim" charset="0"/>
                <a:cs typeface="Gulim" charset="0"/>
                <a:sym typeface="Symbol" charset="0"/>
              </a:rPr>
              <a:t> Starvation but not vice versa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  <a:sym typeface="Symbol" charset="0"/>
              </a:rPr>
              <a:t>Starvation can end (but doesn’t have to)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  <a:sym typeface="Symbol" charset="0"/>
              </a:rPr>
              <a:t>Deadlock can’t end without external intervention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>
              <a:latin typeface="Helvetica" charset="0"/>
              <a:ea typeface="Gulim" charset="0"/>
              <a:cs typeface="Gulim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332038" y="2971800"/>
            <a:ext cx="4060825" cy="2597150"/>
            <a:chOff x="1429" y="1743"/>
            <a:chExt cx="2590" cy="1657"/>
          </a:xfrm>
        </p:grpSpPr>
        <p:sp>
          <p:nvSpPr>
            <p:cNvPr id="26634" name="Rectangle 4"/>
            <p:cNvSpPr>
              <a:spLocks noChangeArrowheads="1"/>
            </p:cNvSpPr>
            <p:nvPr/>
          </p:nvSpPr>
          <p:spPr bwMode="auto">
            <a:xfrm>
              <a:off x="3116" y="2383"/>
              <a:ext cx="512" cy="384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 kern="1200" smtClean="0">
                  <a:latin typeface="Helvetica" charset="0"/>
                  <a:ea typeface="MS PGothic" charset="0"/>
                  <a:cs typeface="MS PGothic" charset="0"/>
                </a:rPr>
                <a:t>Res 2</a:t>
              </a:r>
            </a:p>
          </p:txBody>
        </p:sp>
        <p:sp>
          <p:nvSpPr>
            <p:cNvPr id="26635" name="Rectangle 5"/>
            <p:cNvSpPr>
              <a:spLocks noChangeArrowheads="1"/>
            </p:cNvSpPr>
            <p:nvPr/>
          </p:nvSpPr>
          <p:spPr bwMode="auto">
            <a:xfrm>
              <a:off x="1787" y="2397"/>
              <a:ext cx="511" cy="384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 kern="1200" smtClean="0">
                  <a:latin typeface="Helvetica" charset="0"/>
                  <a:ea typeface="MS PGothic" charset="0"/>
                  <a:cs typeface="MS PGothic" charset="0"/>
                </a:rPr>
                <a:t>Res 1</a:t>
              </a:r>
            </a:p>
          </p:txBody>
        </p:sp>
        <p:sp>
          <p:nvSpPr>
            <p:cNvPr id="26636" name="Oval 7"/>
            <p:cNvSpPr>
              <a:spLocks noChangeArrowheads="1"/>
            </p:cNvSpPr>
            <p:nvPr/>
          </p:nvSpPr>
          <p:spPr bwMode="auto">
            <a:xfrm>
              <a:off x="2405" y="2853"/>
              <a:ext cx="597" cy="547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kern="1200" smtClean="0">
                  <a:latin typeface="Helvetica" charset="0"/>
                  <a:ea typeface="MS PGothic" charset="0"/>
                  <a:cs typeface="MS PGothic" charset="0"/>
                </a:rPr>
                <a:t>Thread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kern="1200" smtClean="0">
                  <a:latin typeface="Helvetica" charset="0"/>
                  <a:ea typeface="MS PGothic" charset="0"/>
                  <a:cs typeface="MS PGothic" charset="0"/>
                </a:rPr>
                <a:t>B</a:t>
              </a:r>
            </a:p>
          </p:txBody>
        </p:sp>
        <p:sp>
          <p:nvSpPr>
            <p:cNvPr id="26637" name="Oval 8"/>
            <p:cNvSpPr>
              <a:spLocks noChangeArrowheads="1"/>
            </p:cNvSpPr>
            <p:nvPr/>
          </p:nvSpPr>
          <p:spPr bwMode="auto">
            <a:xfrm>
              <a:off x="2407" y="1743"/>
              <a:ext cx="597" cy="547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kern="1200" smtClean="0">
                  <a:latin typeface="Helvetica" charset="0"/>
                  <a:ea typeface="MS PGothic" charset="0"/>
                  <a:cs typeface="MS PGothic" charset="0"/>
                </a:rPr>
                <a:t>Thread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kern="1200" smtClean="0">
                  <a:latin typeface="Helvetica" charset="0"/>
                  <a:ea typeface="MS PGothic" charset="0"/>
                  <a:cs typeface="MS PGothic" charset="0"/>
                </a:rPr>
                <a:t>A</a:t>
              </a:r>
            </a:p>
          </p:txBody>
        </p:sp>
        <p:sp>
          <p:nvSpPr>
            <p:cNvPr id="26638" name="AutoShape 10"/>
            <p:cNvSpPr>
              <a:spLocks noChangeArrowheads="1"/>
            </p:cNvSpPr>
            <p:nvPr/>
          </p:nvSpPr>
          <p:spPr bwMode="auto">
            <a:xfrm>
              <a:off x="1978" y="1878"/>
              <a:ext cx="470" cy="5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09 w 21600"/>
                <a:gd name="T13" fmla="*/ 2911 h 21600"/>
                <a:gd name="T14" fmla="*/ 18245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kern="1200" smtClean="0">
                <a:latin typeface="Comic Sans MS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6639" name="AutoShape 11"/>
            <p:cNvSpPr>
              <a:spLocks noChangeArrowheads="1"/>
            </p:cNvSpPr>
            <p:nvPr/>
          </p:nvSpPr>
          <p:spPr bwMode="auto">
            <a:xfrm rot="5400000">
              <a:off x="3023" y="1935"/>
              <a:ext cx="469" cy="5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kern="1200" smtClean="0">
                <a:latin typeface="Comic Sans MS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6640" name="AutoShape 12"/>
            <p:cNvSpPr>
              <a:spLocks noChangeArrowheads="1"/>
            </p:cNvSpPr>
            <p:nvPr/>
          </p:nvSpPr>
          <p:spPr bwMode="auto">
            <a:xfrm rot="10800000">
              <a:off x="2959" y="2767"/>
              <a:ext cx="470" cy="51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09 w 21600"/>
                <a:gd name="T13" fmla="*/ 2917 h 21600"/>
                <a:gd name="T14" fmla="*/ 18245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kern="1200" smtClean="0">
                <a:latin typeface="Comic Sans MS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6641" name="AutoShape 13"/>
            <p:cNvSpPr>
              <a:spLocks noChangeArrowheads="1"/>
            </p:cNvSpPr>
            <p:nvPr/>
          </p:nvSpPr>
          <p:spPr bwMode="auto">
            <a:xfrm rot="-5400000">
              <a:off x="1921" y="2704"/>
              <a:ext cx="469" cy="5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kern="1200" smtClean="0">
                <a:latin typeface="Comic Sans MS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6642" name="Text Box 14"/>
            <p:cNvSpPr txBox="1">
              <a:spLocks noChangeArrowheads="1"/>
            </p:cNvSpPr>
            <p:nvPr/>
          </p:nvSpPr>
          <p:spPr bwMode="auto">
            <a:xfrm>
              <a:off x="3380" y="1895"/>
              <a:ext cx="429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 kern="1200" smtClean="0">
                  <a:solidFill>
                    <a:srgbClr val="000000"/>
                  </a:solidFill>
                  <a:latin typeface="Helvetica" charset="0"/>
                </a:rPr>
                <a:t>Wait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 kern="1200" smtClean="0">
                  <a:solidFill>
                    <a:srgbClr val="000000"/>
                  </a:solidFill>
                  <a:latin typeface="Helvetica" charset="0"/>
                </a:rPr>
                <a:t>For</a:t>
              </a:r>
            </a:p>
          </p:txBody>
        </p:sp>
        <p:sp>
          <p:nvSpPr>
            <p:cNvPr id="26643" name="Text Box 17"/>
            <p:cNvSpPr txBox="1">
              <a:spLocks noChangeArrowheads="1"/>
            </p:cNvSpPr>
            <p:nvPr/>
          </p:nvSpPr>
          <p:spPr bwMode="auto">
            <a:xfrm>
              <a:off x="1567" y="2851"/>
              <a:ext cx="429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 kern="1200" smtClean="0">
                  <a:solidFill>
                    <a:srgbClr val="000000"/>
                  </a:solidFill>
                  <a:latin typeface="Helvetica" charset="0"/>
                </a:rPr>
                <a:t>Wait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 kern="1200" smtClean="0">
                  <a:solidFill>
                    <a:srgbClr val="000000"/>
                  </a:solidFill>
                  <a:latin typeface="Helvetica" charset="0"/>
                </a:rPr>
                <a:t>For</a:t>
              </a:r>
            </a:p>
          </p:txBody>
        </p:sp>
        <p:sp>
          <p:nvSpPr>
            <p:cNvPr id="26644" name="Text Box 18"/>
            <p:cNvSpPr txBox="1">
              <a:spLocks noChangeArrowheads="1"/>
            </p:cNvSpPr>
            <p:nvPr/>
          </p:nvSpPr>
          <p:spPr bwMode="auto">
            <a:xfrm>
              <a:off x="3410" y="2759"/>
              <a:ext cx="609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 kern="1200" smtClean="0">
                  <a:solidFill>
                    <a:srgbClr val="000000"/>
                  </a:solidFill>
                  <a:latin typeface="Helvetica" charset="0"/>
                </a:rPr>
                <a:t>Owned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 kern="1200" smtClean="0">
                  <a:solidFill>
                    <a:srgbClr val="000000"/>
                  </a:solidFill>
                  <a:latin typeface="Helvetica" charset="0"/>
                </a:rPr>
                <a:t>By</a:t>
              </a:r>
            </a:p>
          </p:txBody>
        </p:sp>
        <p:sp>
          <p:nvSpPr>
            <p:cNvPr id="26645" name="Text Box 19"/>
            <p:cNvSpPr txBox="1">
              <a:spLocks noChangeArrowheads="1"/>
            </p:cNvSpPr>
            <p:nvPr/>
          </p:nvSpPr>
          <p:spPr bwMode="auto">
            <a:xfrm>
              <a:off x="1429" y="1998"/>
              <a:ext cx="609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 kern="1200" smtClean="0">
                  <a:solidFill>
                    <a:srgbClr val="000000"/>
                  </a:solidFill>
                  <a:latin typeface="Helvetica" charset="0"/>
                </a:rPr>
                <a:t>Owned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 kern="1200" smtClean="0">
                  <a:solidFill>
                    <a:srgbClr val="000000"/>
                  </a:solidFill>
                  <a:latin typeface="Helvetica" charset="0"/>
                </a:rPr>
                <a:t>By</a:t>
              </a:r>
            </a:p>
          </p:txBody>
        </p:sp>
      </p:grpSp>
      <p:grpSp>
        <p:nvGrpSpPr>
          <p:cNvPr id="26629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26630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kern="1200" smtClean="0">
                <a:latin typeface="Comic Sans MS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6631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kern="1200" smtClean="0">
                <a:latin typeface="Comic Sans MS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6632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kern="1200" smtClean="0">
                <a:latin typeface="Comic Sans MS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6633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kern="1200" smtClean="0">
                <a:latin typeface="Comic Sans MS" charset="0"/>
                <a:ea typeface="MS PGothic" charset="0"/>
                <a:cs typeface="MS PGothic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Gulim" charset="0"/>
                <a:cs typeface="Gulim" charset="0"/>
              </a:rPr>
              <a:t>Four requirements for Deadlock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534400" cy="59436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Mutual exclusion</a:t>
            </a:r>
          </a:p>
          <a:p>
            <a:pPr lvl="1"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Only one thread at a time can use a resource</a:t>
            </a:r>
          </a:p>
          <a:p>
            <a:pPr>
              <a:spcBef>
                <a:spcPct val="20000"/>
              </a:spcBef>
            </a:pPr>
            <a:r>
              <a:rPr lang="en-US" altLang="ko-KR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Hold and wait</a:t>
            </a:r>
          </a:p>
          <a:p>
            <a:pPr lvl="1"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Thread holding at least one resource is waiting to acquire additional resources held by other threads</a:t>
            </a:r>
          </a:p>
          <a:p>
            <a:pPr>
              <a:spcBef>
                <a:spcPct val="20000"/>
              </a:spcBef>
            </a:pPr>
            <a:r>
              <a:rPr lang="en-US" altLang="ko-KR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No preemption</a:t>
            </a:r>
          </a:p>
          <a:p>
            <a:pPr lvl="1"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Resources are released only voluntarily by the thread holding the resource, after thread is finished with it</a:t>
            </a:r>
          </a:p>
          <a:p>
            <a:pPr>
              <a:spcBef>
                <a:spcPct val="20000"/>
              </a:spcBef>
            </a:pPr>
            <a:r>
              <a:rPr lang="en-US" altLang="ko-KR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Circular wait</a:t>
            </a:r>
          </a:p>
          <a:p>
            <a:pPr lvl="1"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There exists a set {</a:t>
            </a:r>
            <a:r>
              <a:rPr lang="en-US" altLang="ko-KR" i="1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baseline="-25000">
                <a:latin typeface="Helvetica" charset="0"/>
                <a:ea typeface="Gulim" charset="0"/>
                <a:cs typeface="Gulim" charset="0"/>
              </a:rPr>
              <a:t>1</a:t>
            </a: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, …, </a:t>
            </a:r>
            <a:r>
              <a:rPr lang="en-US" altLang="ko-KR" i="1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baseline="-25000">
                <a:latin typeface="Helvetica" charset="0"/>
                <a:ea typeface="Gulim" charset="0"/>
                <a:cs typeface="Gulim" charset="0"/>
              </a:rPr>
              <a:t>n</a:t>
            </a: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} of waiting threads</a:t>
            </a:r>
          </a:p>
          <a:p>
            <a:pPr lvl="2">
              <a:spcBef>
                <a:spcPct val="20000"/>
              </a:spcBef>
            </a:pPr>
            <a:r>
              <a:rPr lang="en-US" altLang="ko-KR" i="1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baseline="-25000">
                <a:latin typeface="Helvetica" charset="0"/>
                <a:ea typeface="Gulim" charset="0"/>
                <a:cs typeface="Gulim" charset="0"/>
              </a:rPr>
              <a:t>1 </a:t>
            </a: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is waiting for a resource that is held by </a:t>
            </a:r>
            <a:r>
              <a:rPr lang="en-US" altLang="ko-KR" i="1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baseline="-25000">
                <a:latin typeface="Helvetica" charset="0"/>
                <a:ea typeface="Gulim" charset="0"/>
                <a:cs typeface="Gulim" charset="0"/>
              </a:rPr>
              <a:t>2</a:t>
            </a:r>
            <a:endParaRPr lang="en-US" altLang="ko-KR">
              <a:latin typeface="Helvetica" charset="0"/>
              <a:ea typeface="Gulim" charset="0"/>
              <a:cs typeface="Gulim" charset="0"/>
            </a:endParaRPr>
          </a:p>
          <a:p>
            <a:pPr lvl="2">
              <a:spcBef>
                <a:spcPct val="20000"/>
              </a:spcBef>
            </a:pPr>
            <a:r>
              <a:rPr lang="en-US" altLang="ko-KR" i="1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baseline="-25000">
                <a:latin typeface="Helvetica" charset="0"/>
                <a:ea typeface="Gulim" charset="0"/>
                <a:cs typeface="Gulim" charset="0"/>
              </a:rPr>
              <a:t>2</a:t>
            </a: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 is waiting for a resource that is held by </a:t>
            </a:r>
            <a:r>
              <a:rPr lang="en-US" altLang="ko-KR" i="1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baseline="-25000">
                <a:latin typeface="Helvetica" charset="0"/>
                <a:ea typeface="Gulim" charset="0"/>
                <a:cs typeface="Gulim" charset="0"/>
              </a:rPr>
              <a:t>3</a:t>
            </a:r>
            <a:endParaRPr lang="en-US" altLang="ko-KR">
              <a:latin typeface="Helvetica" charset="0"/>
              <a:ea typeface="Gulim" charset="0"/>
              <a:cs typeface="Gulim" charset="0"/>
            </a:endParaRPr>
          </a:p>
          <a:p>
            <a:pPr lvl="2"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…</a:t>
            </a:r>
          </a:p>
          <a:p>
            <a:pPr lvl="2">
              <a:spcBef>
                <a:spcPct val="20000"/>
              </a:spcBef>
            </a:pPr>
            <a:r>
              <a:rPr lang="en-US" altLang="ko-KR" i="1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i="1" baseline="-25000">
                <a:latin typeface="Helvetica" charset="0"/>
                <a:ea typeface="Gulim" charset="0"/>
                <a:cs typeface="Gulim" charset="0"/>
              </a:rPr>
              <a:t>n</a:t>
            </a: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 is waiting for a resource that is held by </a:t>
            </a:r>
            <a:r>
              <a:rPr lang="en-US" altLang="ko-KR" i="1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baseline="-25000">
                <a:latin typeface="Helvetica" charset="0"/>
                <a:ea typeface="Gulim" charset="0"/>
                <a:cs typeface="Gulim" charset="0"/>
              </a:rPr>
              <a:t>1</a:t>
            </a:r>
            <a:endParaRPr lang="en-US" altLang="ko-KR">
              <a:latin typeface="Helvetica" charset="0"/>
              <a:ea typeface="Gulim" charset="0"/>
              <a:cs typeface="Gulim" charset="0"/>
            </a:endParaRPr>
          </a:p>
        </p:txBody>
      </p:sp>
      <p:grpSp>
        <p:nvGrpSpPr>
          <p:cNvPr id="32772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32773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kern="1200" smtClean="0">
                <a:latin typeface="Comic Sans MS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2774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kern="1200" smtClean="0">
                <a:latin typeface="Comic Sans MS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2775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kern="1200" smtClean="0">
                <a:latin typeface="Comic Sans MS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2776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kern="1200" smtClean="0">
                <a:latin typeface="Comic Sans MS" charset="0"/>
                <a:ea typeface="MS PGothic" charset="0"/>
                <a:cs typeface="MS PGothic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6553200" y="3259138"/>
            <a:ext cx="2016125" cy="2760662"/>
            <a:chOff x="4320" y="1728"/>
            <a:chExt cx="1200" cy="1643"/>
          </a:xfrm>
        </p:grpSpPr>
        <p:sp>
          <p:nvSpPr>
            <p:cNvPr id="38922" name="Rectangle 59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kern="1200" smtClean="0">
                <a:latin typeface="Helvetica" charset="0"/>
                <a:ea typeface="MS PGothic" charset="0"/>
                <a:cs typeface="MS PGothic" charset="0"/>
              </a:endParaRPr>
            </a:p>
          </p:txBody>
        </p:sp>
        <p:grpSp>
          <p:nvGrpSpPr>
            <p:cNvPr id="38923" name="Group 84"/>
            <p:cNvGrpSpPr>
              <a:grpSpLocks/>
            </p:cNvGrpSpPr>
            <p:nvPr/>
          </p:nvGrpSpPr>
          <p:grpSpPr bwMode="auto">
            <a:xfrm>
              <a:off x="4391" y="1728"/>
              <a:ext cx="1007" cy="1560"/>
              <a:chOff x="4391" y="1728"/>
              <a:chExt cx="1007" cy="1560"/>
            </a:xfrm>
          </p:grpSpPr>
          <p:sp>
            <p:nvSpPr>
              <p:cNvPr id="38924" name="Oval 61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kern="1200" smtClean="0">
                    <a:latin typeface="Helvetica" charset="0"/>
                    <a:ea typeface="MS PGothic" charset="0"/>
                    <a:cs typeface="MS PGothic" charset="0"/>
                  </a:rPr>
                  <a:t>T</a:t>
                </a:r>
                <a:r>
                  <a:rPr lang="en-US" sz="1800" b="1" kern="1200" baseline="-25000" smtClean="0">
                    <a:latin typeface="Helvetica" charset="0"/>
                    <a:ea typeface="MS PGothic" charset="0"/>
                    <a:cs typeface="MS PGothic" charset="0"/>
                  </a:rPr>
                  <a:t>1</a:t>
                </a:r>
                <a:endParaRPr lang="en-US" sz="1800" b="1" kern="1200" smtClean="0">
                  <a:latin typeface="Helvetica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38925" name="Oval 62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kern="1200" smtClean="0">
                    <a:latin typeface="Helvetica" charset="0"/>
                    <a:ea typeface="MS PGothic" charset="0"/>
                    <a:cs typeface="MS PGothic" charset="0"/>
                  </a:rPr>
                  <a:t>T</a:t>
                </a:r>
                <a:r>
                  <a:rPr lang="en-US" sz="1800" b="1" kern="1200" baseline="-25000" smtClean="0">
                    <a:latin typeface="Helvetica" charset="0"/>
                    <a:ea typeface="MS PGothic" charset="0"/>
                    <a:cs typeface="MS PGothic" charset="0"/>
                  </a:rPr>
                  <a:t>2</a:t>
                </a:r>
                <a:endParaRPr lang="en-US" sz="1800" b="1" kern="1200" smtClean="0">
                  <a:latin typeface="Helvetica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38926" name="Oval 63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kern="1200" smtClean="0">
                    <a:latin typeface="Helvetica" charset="0"/>
                    <a:ea typeface="MS PGothic" charset="0"/>
                    <a:cs typeface="MS PGothic" charset="0"/>
                  </a:rPr>
                  <a:t>T</a:t>
                </a:r>
                <a:r>
                  <a:rPr lang="en-US" sz="1800" b="1" kern="1200" baseline="-25000" smtClean="0">
                    <a:latin typeface="Helvetica" charset="0"/>
                    <a:ea typeface="MS PGothic" charset="0"/>
                    <a:cs typeface="MS PGothic" charset="0"/>
                  </a:rPr>
                  <a:t>3</a:t>
                </a:r>
                <a:endParaRPr lang="en-US" sz="1800" b="1" kern="1200" smtClean="0">
                  <a:latin typeface="Helvetica" charset="0"/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38927" name="Group 64"/>
              <p:cNvGrpSpPr>
                <a:grpSpLocks/>
              </p:cNvGrpSpPr>
              <p:nvPr/>
            </p:nvGrpSpPr>
            <p:grpSpPr bwMode="auto">
              <a:xfrm>
                <a:off x="4713" y="2779"/>
                <a:ext cx="262" cy="509"/>
                <a:chOff x="672" y="2112"/>
                <a:chExt cx="392" cy="763"/>
              </a:xfrm>
            </p:grpSpPr>
            <p:grpSp>
              <p:nvGrpSpPr>
                <p:cNvPr id="38940" name="Group 65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38942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800" b="1" kern="1200" smtClean="0">
                      <a:latin typeface="Helvetica" charset="0"/>
                      <a:ea typeface="MS PGothic" charset="0"/>
                      <a:cs typeface="MS PGothic" charset="0"/>
                    </a:endParaRPr>
                  </a:p>
                </p:txBody>
              </p:sp>
              <p:sp>
                <p:nvSpPr>
                  <p:cNvPr id="38943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800" b="1" kern="1200" smtClean="0">
                      <a:latin typeface="Helvetica" charset="0"/>
                      <a:ea typeface="MS PGothic" charset="0"/>
                      <a:cs typeface="MS PGothic" charset="0"/>
                    </a:endParaRPr>
                  </a:p>
                </p:txBody>
              </p:sp>
              <p:sp>
                <p:nvSpPr>
                  <p:cNvPr id="38944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800" b="1" kern="1200" smtClean="0">
                      <a:latin typeface="Helvetica" charset="0"/>
                      <a:ea typeface="MS PGothic" charset="0"/>
                      <a:cs typeface="MS PGothic" charset="0"/>
                    </a:endParaRPr>
                  </a:p>
                </p:txBody>
              </p:sp>
            </p:grpSp>
            <p:sp>
              <p:nvSpPr>
                <p:cNvPr id="38941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89" cy="3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800" kern="1200" smtClean="0">
                      <a:solidFill>
                        <a:srgbClr val="000000"/>
                      </a:solidFill>
                      <a:latin typeface="Helvetica" charset="0"/>
                    </a:rPr>
                    <a:t>R</a:t>
                  </a:r>
                  <a:r>
                    <a:rPr lang="en-US" sz="1800" kern="1200" baseline="-25000" smtClean="0">
                      <a:solidFill>
                        <a:srgbClr val="000000"/>
                      </a:solidFill>
                      <a:latin typeface="Helvetica" charset="0"/>
                    </a:rPr>
                    <a:t>2</a:t>
                  </a:r>
                  <a:endParaRPr lang="en-US" sz="1800" kern="1200" smtClean="0">
                    <a:solidFill>
                      <a:srgbClr val="000000"/>
                    </a:solidFill>
                    <a:latin typeface="Helvetica" charset="0"/>
                  </a:endParaRPr>
                </a:p>
              </p:txBody>
            </p:sp>
          </p:grpSp>
          <p:sp>
            <p:nvSpPr>
              <p:cNvPr id="38928" name="Line 70"/>
              <p:cNvSpPr>
                <a:spLocks noChangeShapeType="1"/>
              </p:cNvSpPr>
              <p:nvPr/>
            </p:nvSpPr>
            <p:spPr bwMode="auto">
              <a:xfrm flipV="1">
                <a:off x="4584" y="2277"/>
                <a:ext cx="126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38929" name="Line 71"/>
              <p:cNvSpPr>
                <a:spLocks noChangeShapeType="1"/>
              </p:cNvSpPr>
              <p:nvPr/>
            </p:nvSpPr>
            <p:spPr bwMode="auto">
              <a:xfrm flipH="1" flipV="1">
                <a:off x="4595" y="2649"/>
                <a:ext cx="243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38930" name="Line 72"/>
              <p:cNvSpPr>
                <a:spLocks noChangeShapeType="1"/>
              </p:cNvSpPr>
              <p:nvPr/>
            </p:nvSpPr>
            <p:spPr bwMode="auto">
              <a:xfrm>
                <a:off x="4837" y="2969"/>
                <a:ext cx="304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38931" name="Line 73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38932" name="Group 75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38937" name="Rectangle 76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00" b="1" kern="1200" smtClean="0">
                    <a:latin typeface="Helvetica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38938" name="Oval 77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00" b="1" kern="1200" smtClean="0">
                    <a:latin typeface="Helvetica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38939" name="Oval 78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00" b="1" kern="1200" smtClean="0">
                    <a:latin typeface="Helvetica" charset="0"/>
                    <a:ea typeface="MS PGothic" charset="0"/>
                    <a:cs typeface="MS PGothic" charset="0"/>
                  </a:endParaRPr>
                </a:p>
              </p:txBody>
            </p:sp>
          </p:grpSp>
          <p:sp>
            <p:nvSpPr>
              <p:cNvPr id="38933" name="Text Box 79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60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kern="1200" smtClean="0">
                    <a:solidFill>
                      <a:srgbClr val="000000"/>
                    </a:solidFill>
                    <a:latin typeface="Helvetica" charset="0"/>
                  </a:rPr>
                  <a:t>R</a:t>
                </a:r>
                <a:r>
                  <a:rPr lang="en-US" sz="1800" kern="1200" baseline="-25000" smtClean="0">
                    <a:solidFill>
                      <a:srgbClr val="000000"/>
                    </a:solidFill>
                    <a:latin typeface="Helvetica" charset="0"/>
                  </a:rPr>
                  <a:t>1</a:t>
                </a:r>
                <a:endParaRPr lang="en-US" sz="1800" kern="1200" smtClean="0">
                  <a:solidFill>
                    <a:srgbClr val="000000"/>
                  </a:solidFill>
                  <a:latin typeface="Helvetica" charset="0"/>
                </a:endParaRPr>
              </a:p>
            </p:txBody>
          </p:sp>
          <p:sp>
            <p:nvSpPr>
              <p:cNvPr id="38934" name="Oval 80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kern="1200" smtClean="0">
                    <a:latin typeface="Helvetica" charset="0"/>
                    <a:ea typeface="MS PGothic" charset="0"/>
                    <a:cs typeface="MS PGothic" charset="0"/>
                  </a:rPr>
                  <a:t>T</a:t>
                </a:r>
                <a:r>
                  <a:rPr lang="en-US" sz="1800" b="1" kern="1200" baseline="-25000" smtClean="0">
                    <a:latin typeface="Helvetica" charset="0"/>
                    <a:ea typeface="MS PGothic" charset="0"/>
                    <a:cs typeface="MS PGothic" charset="0"/>
                  </a:rPr>
                  <a:t>4</a:t>
                </a:r>
                <a:endParaRPr lang="en-US" sz="1800" b="1" kern="1200" smtClean="0">
                  <a:latin typeface="Helvetica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38935" name="Line 81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38936" name="Line 82"/>
              <p:cNvSpPr>
                <a:spLocks noChangeShapeType="1"/>
              </p:cNvSpPr>
              <p:nvPr/>
            </p:nvSpPr>
            <p:spPr bwMode="auto">
              <a:xfrm flipV="1">
                <a:off x="4841" y="1987"/>
                <a:ext cx="286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1" kern="1200" smtClean="0">
                  <a:latin typeface="Comic Sans MS" charset="0"/>
                  <a:ea typeface="MS PGothic" charset="0"/>
                  <a:cs typeface="MS PGothic" charset="0"/>
                </a:endParaRPr>
              </a:p>
            </p:txBody>
          </p:sp>
        </p:grpSp>
      </p:grpSp>
      <p:sp>
        <p:nvSpPr>
          <p:cNvPr id="38915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Gulim" charset="0"/>
                <a:cs typeface="Gulim" charset="0"/>
              </a:rPr>
              <a:t>Deadlock Detection Algorithm</a:t>
            </a:r>
          </a:p>
        </p:txBody>
      </p:sp>
      <p:sp>
        <p:nvSpPr>
          <p:cNvPr id="532536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3820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Only one of each type of resource </a:t>
            </a:r>
            <a:r>
              <a:rPr lang="en-US" altLang="ko-KR">
                <a:latin typeface="Helvetica" charset="0"/>
                <a:ea typeface="Gulim" charset="0"/>
                <a:cs typeface="Gulim" charset="0"/>
                <a:sym typeface="Symbol" charset="0"/>
              </a:rPr>
              <a:t> </a:t>
            </a: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look for loops</a:t>
            </a: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More General Deadlock Detection Algorithm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Let [X] represent an m-ary vector of non-negative </a:t>
            </a:r>
            <a:br>
              <a:rPr lang="en-US" altLang="ko-KR">
                <a:latin typeface="Helvetica" charset="0"/>
                <a:ea typeface="Gulim" charset="0"/>
                <a:cs typeface="Gulim" charset="0"/>
              </a:rPr>
            </a:b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integers (quantities of resources of each type):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2000">
                <a:latin typeface="Helvetica" charset="0"/>
                <a:ea typeface="Gulim" charset="0"/>
                <a:cs typeface="Gulim" charset="0"/>
              </a:rPr>
              <a:t>	</a:t>
            </a:r>
            <a:r>
              <a:rPr lang="en-US" altLang="ko-KR" sz="1900">
                <a:latin typeface="Courier New" charset="0"/>
                <a:ea typeface="Gulim" charset="0"/>
                <a:cs typeface="Gulim" charset="0"/>
              </a:rPr>
              <a:t>[FreeResources]:</a:t>
            </a:r>
            <a:r>
              <a:rPr lang="en-US" altLang="ko-KR" sz="1900">
                <a:latin typeface="Helvetica" charset="0"/>
                <a:ea typeface="Gulim" charset="0"/>
                <a:cs typeface="Gulim" charset="0"/>
              </a:rPr>
              <a:t> 	Current free resources each type</a:t>
            </a:r>
            <a:br>
              <a:rPr lang="en-US" altLang="ko-KR" sz="1900">
                <a:latin typeface="Helvetica" charset="0"/>
                <a:ea typeface="Gulim" charset="0"/>
                <a:cs typeface="Gulim" charset="0"/>
              </a:rPr>
            </a:br>
            <a:r>
              <a:rPr lang="en-US" altLang="ko-KR" sz="190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900" baseline="-25000">
                <a:latin typeface="Courier New" charset="0"/>
                <a:ea typeface="Gulim" charset="0"/>
                <a:cs typeface="Gulim" charset="0"/>
              </a:rPr>
              <a:t>X</a:t>
            </a:r>
            <a:r>
              <a:rPr lang="en-US" altLang="ko-KR" sz="1900">
                <a:latin typeface="Courier New" charset="0"/>
                <a:ea typeface="Gulim" charset="0"/>
                <a:cs typeface="Gulim" charset="0"/>
              </a:rPr>
              <a:t>]:</a:t>
            </a:r>
            <a:r>
              <a:rPr lang="en-US" altLang="ko-KR" sz="1900">
                <a:latin typeface="Helvetica" charset="0"/>
                <a:ea typeface="Gulim" charset="0"/>
                <a:cs typeface="Gulim" charset="0"/>
              </a:rPr>
              <a:t>	Current requests from thread X</a:t>
            </a:r>
            <a:br>
              <a:rPr lang="en-US" altLang="ko-KR" sz="1900">
                <a:latin typeface="Helvetica" charset="0"/>
                <a:ea typeface="Gulim" charset="0"/>
                <a:cs typeface="Gulim" charset="0"/>
              </a:rPr>
            </a:br>
            <a:r>
              <a:rPr lang="en-US" altLang="ko-KR" sz="1900">
                <a:latin typeface="Helvetica" charset="0"/>
                <a:ea typeface="Gulim" charset="0"/>
                <a:cs typeface="Gulim" charset="0"/>
              </a:rPr>
              <a:t>	</a:t>
            </a:r>
            <a:r>
              <a:rPr lang="en-US" altLang="ko-KR" sz="1900">
                <a:latin typeface="Courier New" charset="0"/>
                <a:ea typeface="Gulim" charset="0"/>
                <a:cs typeface="Gulim" charset="0"/>
              </a:rPr>
              <a:t>[Alloc</a:t>
            </a:r>
            <a:r>
              <a:rPr lang="en-US" altLang="ko-KR" sz="1900" baseline="-25000">
                <a:latin typeface="Courier New" charset="0"/>
                <a:ea typeface="Gulim" charset="0"/>
                <a:cs typeface="Gulim" charset="0"/>
              </a:rPr>
              <a:t>X</a:t>
            </a:r>
            <a:r>
              <a:rPr lang="en-US" altLang="ko-KR" sz="1900">
                <a:latin typeface="Courier New" charset="0"/>
                <a:ea typeface="Gulim" charset="0"/>
                <a:cs typeface="Gulim" charset="0"/>
              </a:rPr>
              <a:t>]:	</a:t>
            </a:r>
            <a:r>
              <a:rPr lang="en-US" altLang="ko-KR" sz="1900">
                <a:latin typeface="Helvetica" charset="0"/>
                <a:ea typeface="Gulim" charset="0"/>
                <a:cs typeface="Gulim" charset="0"/>
              </a:rPr>
              <a:t>Current resources held by thread X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See if tasks can eventually terminate on their own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1900">
                <a:latin typeface="Helvetica" charset="0"/>
                <a:ea typeface="Gulim" charset="0"/>
                <a:cs typeface="Gulim" charset="0"/>
              </a:rPr>
              <a:t>		</a:t>
            </a:r>
            <a:r>
              <a:rPr lang="en-US" altLang="ko-KR" sz="1900">
                <a:latin typeface="Courier New" charset="0"/>
                <a:ea typeface="Gulim" charset="0"/>
                <a:cs typeface="Gulim" charset="0"/>
              </a:rPr>
              <a:t>[Avail] = [FreeResources] </a:t>
            </a:r>
            <a:br>
              <a:rPr lang="en-US" altLang="ko-KR" sz="190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900">
                <a:latin typeface="Courier New" charset="0"/>
                <a:ea typeface="Gulim" charset="0"/>
                <a:cs typeface="Gulim" charset="0"/>
              </a:rPr>
              <a:t>	Add all nodes to UNFINISHED 	</a:t>
            </a:r>
            <a:br>
              <a:rPr lang="en-US" altLang="ko-KR" sz="190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900">
                <a:latin typeface="Courier New" charset="0"/>
                <a:ea typeface="Gulim" charset="0"/>
                <a:cs typeface="Gulim" charset="0"/>
              </a:rPr>
              <a:t>	do {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1900">
                <a:latin typeface="Courier New" charset="0"/>
                <a:ea typeface="Gulim" charset="0"/>
                <a:cs typeface="Gulim" charset="0"/>
              </a:rPr>
              <a:t>			done = true</a:t>
            </a:r>
            <a:br>
              <a:rPr lang="en-US" altLang="ko-KR" sz="190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900">
                <a:latin typeface="Courier New" charset="0"/>
                <a:ea typeface="Gulim" charset="0"/>
                <a:cs typeface="Gulim" charset="0"/>
              </a:rPr>
              <a:t>		Foreach node in UNFINISHED {	</a:t>
            </a:r>
            <a:br>
              <a:rPr lang="en-US" altLang="ko-KR" sz="190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900">
                <a:latin typeface="Courier New" charset="0"/>
                <a:ea typeface="Gulim" charset="0"/>
                <a:cs typeface="Gulim" charset="0"/>
              </a:rPr>
              <a:t>			if ([Request</a:t>
            </a:r>
            <a:r>
              <a:rPr lang="en-US" altLang="ko-KR" sz="1900" baseline="-25000">
                <a:latin typeface="Courier New" charset="0"/>
                <a:ea typeface="Gulim" charset="0"/>
                <a:cs typeface="Gulim" charset="0"/>
              </a:rPr>
              <a:t>node</a:t>
            </a:r>
            <a:r>
              <a:rPr lang="en-US" altLang="ko-KR" sz="190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90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900">
                <a:latin typeface="Courier New" charset="0"/>
                <a:ea typeface="Gulim" charset="0"/>
                <a:cs typeface="Gulim" charset="0"/>
              </a:rPr>
              <a:t>				remove node from UNFINISHED</a:t>
            </a:r>
            <a:br>
              <a:rPr lang="en-US" altLang="ko-KR" sz="190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900">
                <a:latin typeface="Courier New" charset="0"/>
                <a:ea typeface="Gulim" charset="0"/>
                <a:cs typeface="Gulim" charset="0"/>
              </a:rPr>
              <a:t>				[Avail] = [Avail] + [Alloc</a:t>
            </a:r>
            <a:r>
              <a:rPr lang="en-US" altLang="ko-KR" sz="1900" baseline="-25000">
                <a:latin typeface="Courier New" charset="0"/>
                <a:ea typeface="Gulim" charset="0"/>
                <a:cs typeface="Gulim" charset="0"/>
              </a:rPr>
              <a:t>node</a:t>
            </a:r>
            <a:r>
              <a:rPr lang="en-US" altLang="ko-KR" sz="190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90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900">
                <a:latin typeface="Courier New" charset="0"/>
                <a:ea typeface="Gulim" charset="0"/>
                <a:cs typeface="Gulim" charset="0"/>
              </a:rPr>
              <a:t>				done = false</a:t>
            </a:r>
            <a:br>
              <a:rPr lang="en-US" altLang="ko-KR" sz="190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900">
                <a:latin typeface="Courier New" charset="0"/>
                <a:ea typeface="Gulim" charset="0"/>
                <a:cs typeface="Gulim" charset="0"/>
              </a:rPr>
              <a:t>			}</a:t>
            </a:r>
            <a:br>
              <a:rPr lang="en-US" altLang="ko-KR" sz="190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900">
                <a:latin typeface="Courier New" charset="0"/>
                <a:ea typeface="Gulim" charset="0"/>
                <a:cs typeface="Gulim" charset="0"/>
              </a:rPr>
              <a:t>		}</a:t>
            </a:r>
            <a:br>
              <a:rPr lang="en-US" altLang="ko-KR" sz="190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900">
                <a:latin typeface="Courier New" charset="0"/>
                <a:ea typeface="Gulim" charset="0"/>
                <a:cs typeface="Gulim" charset="0"/>
              </a:rPr>
              <a:t>	} until(done)		</a:t>
            </a:r>
            <a:r>
              <a:rPr lang="en-US" altLang="ko-KR" sz="1900">
                <a:latin typeface="Helvetica" charset="0"/>
                <a:ea typeface="Gulim" charset="0"/>
                <a:cs typeface="Gulim" charset="0"/>
              </a:rPr>
              <a:t>		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Nodes left in UNFINISHED </a:t>
            </a:r>
            <a:r>
              <a:rPr lang="en-US" altLang="ko-KR">
                <a:latin typeface="Helvetica" charset="0"/>
                <a:ea typeface="Gulim" charset="0"/>
                <a:cs typeface="Gulim" charset="0"/>
                <a:sym typeface="Symbol" charset="0"/>
              </a:rPr>
              <a:t> deadlocked</a:t>
            </a:r>
          </a:p>
        </p:txBody>
      </p:sp>
      <p:grpSp>
        <p:nvGrpSpPr>
          <p:cNvPr id="38917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38918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kern="1200" smtClean="0">
                <a:latin typeface="Comic Sans MS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8919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kern="1200" smtClean="0">
                <a:latin typeface="Comic Sans MS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8920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kern="1200" smtClean="0">
                <a:latin typeface="Comic Sans MS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38921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kern="1200" smtClean="0">
                <a:latin typeface="Comic Sans MS" charset="0"/>
                <a:ea typeface="MS PGothic" charset="0"/>
                <a:cs typeface="MS PGothic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6" grpId="0" build="p"/>
    </p:bld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8_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AA"/>
        </a:solidFill>
        <a:ln w="25400" cap="flat" cmpd="sng" algn="ctr">
          <a:solidFill>
            <a:schemeClr val="tx1"/>
          </a:solidFill>
          <a:prstDash val="solid"/>
          <a:round/>
          <a:headEnd type="triangle" w="med" len="med"/>
          <a:tailEnd type="none" w="med" len="med"/>
        </a:ln>
        <a:effectLst/>
      </a:spPr>
      <a:bodyPr rtlCol="0" anchor="ctr"/>
      <a:lstStyle>
        <a:defPPr algn="ctr">
          <a:defRPr b="0" dirty="0" smtClean="0">
            <a:latin typeface="Helvetica"/>
            <a:cs typeface="Helvetica"/>
          </a:defRPr>
        </a:defPPr>
      </a:lstStyle>
    </a:spDef>
    <a:lnDef>
      <a:spPr bwMode="auto">
        <a:solidFill>
          <a:schemeClr val="bg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000" b="0" dirty="0" smtClean="0">
            <a:latin typeface="Helvetica"/>
            <a:cs typeface="Helvetica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0_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AA"/>
        </a:solidFill>
        <a:ln w="25400" cap="flat" cmpd="sng" algn="ctr">
          <a:solidFill>
            <a:schemeClr val="tx1"/>
          </a:solidFill>
          <a:prstDash val="solid"/>
          <a:round/>
          <a:headEnd type="triangle" w="med" len="med"/>
          <a:tailEnd type="none" w="med" len="med"/>
        </a:ln>
        <a:effectLst/>
      </a:spPr>
      <a:bodyPr rtlCol="0" anchor="ctr"/>
      <a:lstStyle>
        <a:defPPr algn="ctr">
          <a:defRPr b="0" dirty="0" smtClean="0">
            <a:latin typeface="Helvetica"/>
            <a:cs typeface="Helvetica"/>
          </a:defRPr>
        </a:defPPr>
      </a:lstStyle>
    </a:spDef>
    <a:lnDef>
      <a:spPr bwMode="auto">
        <a:solidFill>
          <a:schemeClr val="bg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000" b="0" dirty="0" smtClean="0">
            <a:latin typeface="Helvetica"/>
            <a:cs typeface="Helvetica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AA"/>
        </a:solidFill>
        <a:ln w="25400" cap="flat" cmpd="sng" algn="ctr">
          <a:solidFill>
            <a:schemeClr val="tx1"/>
          </a:solidFill>
          <a:prstDash val="solid"/>
          <a:round/>
          <a:headEnd type="triangle" w="med" len="med"/>
          <a:tailEnd type="none" w="med" len="med"/>
        </a:ln>
        <a:effectLst/>
      </a:spPr>
      <a:bodyPr rtlCol="0" anchor="ctr"/>
      <a:lstStyle>
        <a:defPPr algn="ctr">
          <a:defRPr b="0" dirty="0" smtClean="0">
            <a:latin typeface="Helvetica"/>
            <a:cs typeface="Helvetica"/>
          </a:defRPr>
        </a:defPPr>
      </a:lstStyle>
    </a:spDef>
    <a:lnDef>
      <a:spPr bwMode="auto">
        <a:solidFill>
          <a:schemeClr val="bg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000" b="0" dirty="0" smtClean="0">
            <a:latin typeface="Helvetica"/>
            <a:cs typeface="Helvetica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AA"/>
        </a:solidFill>
        <a:ln w="25400" cap="flat" cmpd="sng" algn="ctr">
          <a:solidFill>
            <a:schemeClr val="tx1"/>
          </a:solidFill>
          <a:prstDash val="solid"/>
          <a:round/>
          <a:headEnd type="triangle" w="med" len="med"/>
          <a:tailEnd type="none" w="med" len="med"/>
        </a:ln>
        <a:effectLst/>
      </a:spPr>
      <a:bodyPr rtlCol="0" anchor="ctr"/>
      <a:lstStyle>
        <a:defPPr algn="ctr">
          <a:defRPr b="0" dirty="0" smtClean="0">
            <a:latin typeface="Helvetica"/>
            <a:cs typeface="Helvetica"/>
          </a:defRPr>
        </a:defPPr>
      </a:lstStyle>
    </a:spDef>
    <a:lnDef>
      <a:spPr bwMode="auto">
        <a:solidFill>
          <a:schemeClr val="bg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000" b="0" dirty="0" smtClean="0">
            <a:latin typeface="Helvetica"/>
            <a:cs typeface="Helvetica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AA"/>
        </a:solidFill>
        <a:ln w="25400" cap="flat" cmpd="sng" algn="ctr">
          <a:solidFill>
            <a:schemeClr val="tx1"/>
          </a:solidFill>
          <a:prstDash val="solid"/>
          <a:round/>
          <a:headEnd type="triangle" w="med" len="med"/>
          <a:tailEnd type="none" w="med" len="med"/>
        </a:ln>
        <a:effectLst/>
      </a:spPr>
      <a:bodyPr rtlCol="0" anchor="ctr"/>
      <a:lstStyle>
        <a:defPPr algn="ctr">
          <a:defRPr b="0" dirty="0" smtClean="0">
            <a:latin typeface="Helvetica"/>
            <a:cs typeface="Helvetica"/>
          </a:defRPr>
        </a:defPPr>
      </a:lstStyle>
    </a:spDef>
    <a:lnDef>
      <a:spPr bwMode="auto">
        <a:solidFill>
          <a:schemeClr val="bg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000" b="0" dirty="0" smtClean="0">
            <a:latin typeface="Helvetica"/>
            <a:cs typeface="Helvetica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AA"/>
        </a:solidFill>
        <a:ln w="25400" cap="flat" cmpd="sng" algn="ctr">
          <a:solidFill>
            <a:schemeClr val="tx1"/>
          </a:solidFill>
          <a:prstDash val="solid"/>
          <a:round/>
          <a:headEnd type="triangle" w="med" len="med"/>
          <a:tailEnd type="none" w="med" len="med"/>
        </a:ln>
        <a:effectLst/>
      </a:spPr>
      <a:bodyPr rtlCol="0" anchor="ctr"/>
      <a:lstStyle>
        <a:defPPr algn="ctr">
          <a:defRPr b="0" dirty="0" smtClean="0">
            <a:latin typeface="Helvetica"/>
            <a:cs typeface="Helvetica"/>
          </a:defRPr>
        </a:defPPr>
      </a:lstStyle>
    </a:spDef>
    <a:lnDef>
      <a:spPr bwMode="auto">
        <a:solidFill>
          <a:schemeClr val="bg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000" b="0" dirty="0" smtClean="0">
            <a:latin typeface="Helvetica"/>
            <a:cs typeface="Helvetica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1082</Words>
  <Application>Microsoft Macintosh PowerPoint</Application>
  <PresentationFormat>On-screen Show (4:3)</PresentationFormat>
  <Paragraphs>217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Custom Theme</vt:lpstr>
      <vt:lpstr>8_Office</vt:lpstr>
      <vt:lpstr>Office</vt:lpstr>
      <vt:lpstr>10_Office</vt:lpstr>
      <vt:lpstr>2_Office</vt:lpstr>
      <vt:lpstr>3_Office</vt:lpstr>
      <vt:lpstr>4_Office</vt:lpstr>
      <vt:lpstr>5_Office</vt:lpstr>
      <vt:lpstr>CS 162 Discussion Section Week 4  9/30 - 10/4</vt:lpstr>
      <vt:lpstr>Today’s Section</vt:lpstr>
      <vt:lpstr>Project 1</vt:lpstr>
      <vt:lpstr>PowerPoint Presentation</vt:lpstr>
      <vt:lpstr>PowerPoint Presentation</vt:lpstr>
      <vt:lpstr>Lecture Review</vt:lpstr>
      <vt:lpstr>Starvation vs Deadlock</vt:lpstr>
      <vt:lpstr>Four requirements for Deadlock</vt:lpstr>
      <vt:lpstr>Deadlock Detection Algorithm</vt:lpstr>
      <vt:lpstr>Banker’s Algorithm for Preventing Deadlock</vt:lpstr>
      <vt:lpstr>Banker’s Algorithm</vt:lpstr>
      <vt:lpstr>Summary: Deadlock</vt:lpstr>
      <vt:lpstr>Scheduling Metrics</vt:lpstr>
      <vt:lpstr>Scheduling Policy Goals/Criteria</vt:lpstr>
      <vt:lpstr>Summary</vt:lpstr>
      <vt:lpstr>Summary (cont’d)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162 Discussion Section Week 4  9/30 - 10/4</dc:title>
  <cp:lastModifiedBy>Kevin Klues</cp:lastModifiedBy>
  <cp:revision>25</cp:revision>
  <dcterms:modified xsi:type="dcterms:W3CDTF">2013-10-02T19:12:22Z</dcterms:modified>
</cp:coreProperties>
</file>