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 id="2147483712" r:id="rId2"/>
    <p:sldMasterId id="2147483726" r:id="rId3"/>
    <p:sldMasterId id="2147483740" r:id="rId4"/>
    <p:sldMasterId id="2147483754" r:id="rId5"/>
  </p:sldMasterIdLst>
  <p:notesMasterIdLst>
    <p:notesMasterId r:id="rId37"/>
  </p:notesMasterIdLst>
  <p:sldIdLst>
    <p:sldId id="256" r:id="rId6"/>
    <p:sldId id="257" r:id="rId7"/>
    <p:sldId id="258" r:id="rId8"/>
    <p:sldId id="259" r:id="rId9"/>
    <p:sldId id="288" r:id="rId10"/>
    <p:sldId id="261"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13" r:id="rId26"/>
    <p:sldId id="304" r:id="rId27"/>
    <p:sldId id="305" r:id="rId28"/>
    <p:sldId id="306" r:id="rId29"/>
    <p:sldId id="307" r:id="rId30"/>
    <p:sldId id="308" r:id="rId31"/>
    <p:sldId id="312" r:id="rId32"/>
    <p:sldId id="309" r:id="rId33"/>
    <p:sldId id="310" r:id="rId34"/>
    <p:sldId id="311" r:id="rId35"/>
    <p:sldId id="286" r:id="rId36"/>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389" autoAdjust="0"/>
  </p:normalViewPr>
  <p:slideViewPr>
    <p:cSldViewPr snapToGrid="0" snapToObjects="1">
      <p:cViewPr varScale="1">
        <p:scale>
          <a:sx n="73" d="100"/>
          <a:sy n="73" d="100"/>
        </p:scale>
        <p:origin x="-1920"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defRPr sz="1100" b="0" i="0" u="none" strike="noStrike" cap="none" baseline="0"/>
            </a:lvl1pPr>
            <a:lvl2pPr marL="0" marR="0" indent="0" algn="l" rtl="0">
              <a:defRPr sz="1100" b="0" i="0" u="none" strike="noStrike" cap="none" baseline="0"/>
            </a:lvl2pPr>
            <a:lvl3pPr marL="0" marR="0" indent="0" algn="l" rtl="0">
              <a:defRPr sz="1100" b="0" i="0" u="none" strike="noStrike" cap="none" baseline="0"/>
            </a:lvl3pPr>
            <a:lvl4pPr marL="0" marR="0" indent="0" algn="l" rtl="0">
              <a:defRPr sz="1100" b="0" i="0" u="none" strike="noStrike" cap="none" baseline="0"/>
            </a:lvl4pPr>
            <a:lvl5pPr marL="0" marR="0" indent="0" algn="l" rtl="0">
              <a:defRPr sz="1100" b="0" i="0" u="none" strike="noStrike" cap="none" baseline="0"/>
            </a:lvl5pPr>
            <a:lvl6pPr marL="0" marR="0" indent="0" algn="l" rtl="0">
              <a:defRPr sz="1100" b="0" i="0" u="none" strike="noStrike" cap="none" baseline="0"/>
            </a:lvl6pPr>
            <a:lvl7pPr marL="0" marR="0" indent="0" algn="l" rtl="0">
              <a:defRPr sz="1100" b="0" i="0" u="none" strike="noStrike" cap="none" baseline="0"/>
            </a:lvl7pPr>
            <a:lvl8pPr marL="0" marR="0" indent="0" algn="l" rtl="0">
              <a:defRPr sz="1100" b="0" i="0" u="none" strike="noStrike" cap="none" baseline="0"/>
            </a:lvl8pPr>
            <a:lvl9pPr marL="0" marR="0" indent="0" algn="l" rtl="0">
              <a:defRPr sz="1100" b="0" i="0" u="none" strike="noStrike" cap="none" baseline="0"/>
            </a:lvl9pPr>
          </a:lstStyle>
          <a:p>
            <a:endParaRPr/>
          </a:p>
        </p:txBody>
      </p:sp>
    </p:spTree>
    <p:extLst>
      <p:ext uri="{BB962C8B-B14F-4D97-AF65-F5344CB8AC3E}">
        <p14:creationId xmlns:p14="http://schemas.microsoft.com/office/powerpoint/2010/main" val="286866651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61" name="Shape 26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ChangeArrowheads="1" noTextEdit="1"/>
          </p:cNvSpPr>
          <p:nvPr>
            <p:ph type="sldImg"/>
          </p:nvPr>
        </p:nvSpPr>
        <p:spPr>
          <a:ln/>
        </p:spPr>
      </p:sp>
      <p:sp>
        <p:nvSpPr>
          <p:cNvPr id="921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a:ea typeface="굴림" charset="0"/>
                <a:cs typeface="굴림" charset="0"/>
              </a:rPr>
              <a:t>Is caching always good?</a:t>
            </a:r>
            <a:endParaRPr lang="ko-KR" altLang="en-US">
              <a:ea typeface="굴림" charset="0"/>
              <a:cs typeface="굴림"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body" idx="1"/>
          </p:nvPr>
        </p:nvSpPr>
        <p:spPr>
          <a:xfrm>
            <a:off x="515938" y="4343798"/>
            <a:ext cx="5910036" cy="4115594"/>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2" tIns="46986" rIns="95652" bIns="46986"/>
          <a:lstStyle/>
          <a:p>
            <a:r>
              <a:rPr lang="en-US" altLang="ko-KR">
                <a:ea typeface="굴림" charset="0"/>
                <a:cs typeface="굴림" charset="0"/>
              </a:rPr>
              <a:t>How does the memory hierarchy work?  Well it is rather simple, at least in principle.</a:t>
            </a:r>
          </a:p>
          <a:p>
            <a:r>
              <a:rPr lang="en-US" altLang="ko-KR">
                <a:ea typeface="굴림" charset="0"/>
                <a:cs typeface="굴림" charset="0"/>
              </a:rPr>
              <a:t>In order to take advantage of the temporal locality, that is the locality in time, the memory hierarchy will keep those more recently accessed data items closer to the processor because chances are (points to the principle), the processor will access them again soon.</a:t>
            </a:r>
          </a:p>
          <a:p>
            <a:r>
              <a:rPr lang="en-US" altLang="ko-KR">
                <a:ea typeface="굴림" charset="0"/>
                <a:cs typeface="굴림" charset="0"/>
              </a:rPr>
              <a:t>In order to take advantage of the spatial locality, not ONLY do we move the item that has just been accessed to the upper level, but we ALSO move the data items that are adjacent to it.</a:t>
            </a:r>
          </a:p>
          <a:p>
            <a:endParaRPr lang="en-US" altLang="ko-KR">
              <a:ea typeface="굴림" charset="0"/>
              <a:cs typeface="굴림" charset="0"/>
            </a:endParaRPr>
          </a:p>
          <a:p>
            <a:r>
              <a:rPr lang="en-US" altLang="ko-KR">
                <a:ea typeface="굴림" charset="0"/>
                <a:cs typeface="굴림" charset="0"/>
              </a:rPr>
              <a:t>+1 = 15 min. (X:55)</a:t>
            </a:r>
          </a:p>
        </p:txBody>
      </p:sp>
      <p:sp>
        <p:nvSpPr>
          <p:cNvPr id="15362" name="Rectangle 3"/>
          <p:cNvSpPr>
            <a:spLocks noChangeArrowheads="1" noTextEdit="1"/>
          </p:cNvSpPr>
          <p:nvPr>
            <p:ph type="sldImg"/>
          </p:nvPr>
        </p:nvSpPr>
        <p:spPr>
          <a:xfrm>
            <a:off x="2136321" y="589360"/>
            <a:ext cx="2600099" cy="3413125"/>
          </a:xfrm>
          <a:ln>
            <a:noFill/>
          </a:ln>
          <a:extLst>
            <a:ext uri="{91240B29-F687-4f45-9708-019B960494DF}">
              <a14:hiddenLine xmlns:a14="http://schemas.microsoft.com/office/drawing/2010/main" w="12700">
                <a:solidFill>
                  <a:schemeClr val="tx1"/>
                </a:solidFill>
                <a:miter lim="800000"/>
                <a:headEnd/>
                <a:tailEnd/>
              </a14:hiddenLine>
            </a:ext>
          </a:extLs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body" idx="1"/>
          </p:nvPr>
        </p:nvSpPr>
        <p:spPr>
          <a:xfrm>
            <a:off x="514804" y="4341813"/>
            <a:ext cx="5911170" cy="4115594"/>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2" tIns="46986" rIns="95652" bIns="46986"/>
          <a:lstStyle/>
          <a:p>
            <a:r>
              <a:rPr lang="en-US" altLang="ko-KR">
                <a:ea typeface="굴림" charset="0"/>
                <a:cs typeface="굴림" charset="0"/>
              </a:rPr>
              <a:t>(Capacity miss) That is the cache misses are due to the fact that the cache is simply not large enough to contain all the blocks that are accessed by the program.</a:t>
            </a:r>
          </a:p>
          <a:p>
            <a:r>
              <a:rPr lang="en-US" altLang="ko-KR">
                <a:ea typeface="굴림" charset="0"/>
                <a:cs typeface="굴림" charset="0"/>
              </a:rPr>
              <a:t>The solution to reduce the Capacity miss rate is simple: increase the cache size.</a:t>
            </a:r>
          </a:p>
          <a:p>
            <a:r>
              <a:rPr lang="en-US" altLang="ko-KR">
                <a:ea typeface="굴림" charset="0"/>
                <a:cs typeface="굴림" charset="0"/>
              </a:rPr>
              <a:t>Here is a summary of other types of cache miss we talked about.</a:t>
            </a:r>
          </a:p>
          <a:p>
            <a:r>
              <a:rPr lang="en-US" altLang="ko-KR">
                <a:ea typeface="굴림" charset="0"/>
                <a:cs typeface="굴림" charset="0"/>
              </a:rPr>
              <a:t>First is the Compulsory misses. These are the misses that we cannot avoid.  They are caused when we first start the program.</a:t>
            </a:r>
          </a:p>
          <a:p>
            <a:r>
              <a:rPr lang="en-US" altLang="ko-KR">
                <a:ea typeface="굴림" charset="0"/>
                <a:cs typeface="굴림" charset="0"/>
              </a:rPr>
              <a:t>Then we talked about the conflict misses.  They are the misses that caused by multiple memory locations being mapped to the same cache location.</a:t>
            </a:r>
          </a:p>
          <a:p>
            <a:r>
              <a:rPr lang="en-US" altLang="ko-KR">
                <a:ea typeface="굴림" charset="0"/>
                <a:cs typeface="굴림" charset="0"/>
              </a:rPr>
              <a:t>There are two solutions to reduce conflict misses.  The first one is, once again, increase the cache size.  The second one is to increase the associativity.</a:t>
            </a:r>
          </a:p>
          <a:p>
            <a:r>
              <a:rPr lang="en-US" altLang="ko-KR">
                <a:ea typeface="굴림" charset="0"/>
                <a:cs typeface="굴림" charset="0"/>
              </a:rPr>
              <a:t>For example, say using a 2-way set associative cache instead of directed mapped cache.</a:t>
            </a:r>
          </a:p>
          <a:p>
            <a:r>
              <a:rPr lang="en-US" altLang="ko-KR">
                <a:ea typeface="굴림" charset="0"/>
                <a:cs typeface="굴림" charset="0"/>
              </a:rPr>
              <a:t>But keep in mind that cache miss rate is only one part of the equation.  You also have to worry about cache access time and miss penalty.  Do NOT optimize miss rate alone.</a:t>
            </a:r>
          </a:p>
          <a:p>
            <a:r>
              <a:rPr lang="en-US" altLang="ko-KR">
                <a:ea typeface="굴림" charset="0"/>
                <a:cs typeface="굴림" charset="0"/>
              </a:rPr>
              <a:t>Finally, there is another source of cache miss we will not cover today.  Those are referred to as invalidation misses caused by another process, such as IO , update the main memory so you have to flush the cache to avoid inconsistency between memory and cache.</a:t>
            </a:r>
          </a:p>
          <a:p>
            <a:endParaRPr lang="en-US" altLang="ko-KR">
              <a:ea typeface="굴림" charset="0"/>
              <a:cs typeface="굴림" charset="0"/>
            </a:endParaRPr>
          </a:p>
          <a:p>
            <a:r>
              <a:rPr lang="en-US" altLang="ko-KR">
                <a:ea typeface="굴림" charset="0"/>
                <a:cs typeface="굴림" charset="0"/>
              </a:rPr>
              <a:t>+2 = 43 min. (Y:23)</a:t>
            </a:r>
          </a:p>
        </p:txBody>
      </p:sp>
      <p:sp>
        <p:nvSpPr>
          <p:cNvPr id="17410" name="Rectangle 3"/>
          <p:cNvSpPr>
            <a:spLocks noChangeArrowheads="1" noTextEdit="1"/>
          </p:cNvSpPr>
          <p:nvPr>
            <p:ph type="sldImg"/>
          </p:nvPr>
        </p:nvSpPr>
        <p:spPr>
          <a:xfrm>
            <a:off x="2135188" y="591345"/>
            <a:ext cx="2598964" cy="3411141"/>
          </a:xfrm>
          <a:ln>
            <a:noFill/>
          </a:ln>
          <a:extLst>
            <a:ext uri="{91240B29-F687-4f45-9708-019B960494DF}">
              <a14:hiddenLine xmlns:a14="http://schemas.microsoft.com/office/drawing/2010/main" w="12700">
                <a:solidFill>
                  <a:schemeClr val="tx1"/>
                </a:solidFill>
                <a:miter lim="800000"/>
                <a:headEnd/>
                <a:tailEnd/>
              </a14:hiddenLine>
            </a:ext>
          </a:extLs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ChangeArrowheads="1" noTextEdit="1"/>
          </p:cNvSpPr>
          <p:nvPr>
            <p:ph type="sldImg"/>
          </p:nvPr>
        </p:nvSpPr>
        <p:spPr>
          <a:ln/>
        </p:spPr>
      </p:sp>
      <p:sp>
        <p:nvSpPr>
          <p:cNvPr id="3277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a:ea typeface="굴림" charset="0"/>
                <a:cs typeface="굴림" charset="0"/>
              </a:rPr>
              <a:t>2-way set associative cache with 4 sets</a:t>
            </a:r>
            <a:endParaRPr lang="ko-KR" altLang="en-US">
              <a:ea typeface="굴림" charset="0"/>
              <a:cs typeface="굴림"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ChangeArrowheads="1" noTextEdit="1"/>
          </p:cNvSpPr>
          <p:nvPr>
            <p:ph type="sldImg"/>
          </p:nvPr>
        </p:nvSpPr>
        <p:spPr>
          <a:ln/>
        </p:spPr>
      </p:sp>
      <p:sp>
        <p:nvSpPr>
          <p:cNvPr id="3481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ChangeArrowheads="1" noTextEdit="1"/>
          </p:cNvSpPr>
          <p:nvPr>
            <p:ph type="sldImg"/>
          </p:nvPr>
        </p:nvSpPr>
        <p:spPr>
          <a:ln/>
        </p:spPr>
      </p:sp>
      <p:sp>
        <p:nvSpPr>
          <p:cNvPr id="3686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ChangeArrowheads="1" noTextEdit="1"/>
          </p:cNvSpPr>
          <p:nvPr>
            <p:ph type="sldImg"/>
          </p:nvPr>
        </p:nvSpPr>
        <p:spPr>
          <a:ln/>
        </p:spPr>
      </p:sp>
      <p:sp>
        <p:nvSpPr>
          <p:cNvPr id="4198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굴림" charset="0"/>
              <a:cs typeface="굴림"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a:ln/>
        </p:spPr>
      </p:sp>
      <p:sp>
        <p:nvSpPr>
          <p:cNvPr id="6041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67" name="Shape 26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73" name="Shape 27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78" name="Shape 27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2274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8" name="Shape 28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noTextEdit="1"/>
          </p:cNvSpPr>
          <p:nvPr>
            <p:ph type="sldImg"/>
          </p:nvPr>
        </p:nvSpPr>
        <p:spPr>
          <a:ln/>
        </p:spPr>
      </p:sp>
      <p:sp>
        <p:nvSpPr>
          <p:cNvPr id="634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Gulim" charset="0"/>
              <a:cs typeface="Gulim"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noTextEdit="1"/>
          </p:cNvSpPr>
          <p:nvPr>
            <p:ph type="sldImg"/>
          </p:nvPr>
        </p:nvSpPr>
        <p:spPr>
          <a:ln/>
        </p:spPr>
      </p:sp>
      <p:sp>
        <p:nvSpPr>
          <p:cNvPr id="645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Gulim" charset="0"/>
              <a:cs typeface="Gulim"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noTextEdit="1"/>
          </p:cNvSpPr>
          <p:nvPr>
            <p:ph type="sldImg"/>
          </p:nvPr>
        </p:nvSpPr>
        <p:spPr>
          <a:ln/>
        </p:spPr>
      </p:sp>
      <p:sp>
        <p:nvSpPr>
          <p:cNvPr id="675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ko-KR" altLang="en-US">
              <a:ea typeface="Gulim" charset="0"/>
              <a:cs typeface="Gulim"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2111123"/>
            <a:ext cx="7772400" cy="1546473"/>
          </a:xfrm>
          <a:prstGeom prst="rect">
            <a:avLst/>
          </a:prstGeom>
          <a:noFill/>
          <a:ln>
            <a:noFill/>
          </a:ln>
        </p:spPr>
        <p:txBody>
          <a:bodyPr lIns="91425" tIns="91425" rIns="91425" bIns="91425" anchor="b" anchorCtr="0"/>
          <a:lstStyle>
            <a:lvl1pPr marL="0" marR="0" indent="304800" algn="ctr" rtl="0">
              <a:lnSpc>
                <a:spcPct val="100000"/>
              </a:lnSpc>
              <a:spcBef>
                <a:spcPts val="0"/>
              </a:spcBef>
              <a:spcAft>
                <a:spcPts val="0"/>
              </a:spcAft>
              <a:buClr>
                <a:schemeClr val="dk1"/>
              </a:buClr>
              <a:buFont typeface="Arial"/>
              <a:buNone/>
              <a:defRPr sz="4800" b="1" i="0" u="none" strike="noStrike" cap="none" baseline="0">
                <a:solidFill>
                  <a:schemeClr val="dk1"/>
                </a:solidFill>
                <a:latin typeface="Arial"/>
                <a:ea typeface="Arial"/>
                <a:cs typeface="Arial"/>
                <a:sym typeface="Arial"/>
                <a:rtl val="0"/>
              </a:defRPr>
            </a:lvl1pPr>
            <a:lvl2pPr marL="0" marR="0" indent="304800" algn="ctr" rtl="0">
              <a:lnSpc>
                <a:spcPct val="100000"/>
              </a:lnSpc>
              <a:spcBef>
                <a:spcPts val="0"/>
              </a:spcBef>
              <a:spcAft>
                <a:spcPts val="0"/>
              </a:spcAft>
              <a:buClr>
                <a:schemeClr val="dk1"/>
              </a:buClr>
              <a:buFont typeface="Arial"/>
              <a:buNone/>
              <a:defRPr sz="4800" b="1" i="0" u="none" strike="noStrike" cap="none" baseline="0">
                <a:solidFill>
                  <a:schemeClr val="dk1"/>
                </a:solidFill>
                <a:latin typeface="Arial"/>
                <a:ea typeface="Arial"/>
                <a:cs typeface="Arial"/>
                <a:sym typeface="Arial"/>
                <a:rtl val="0"/>
              </a:defRPr>
            </a:lvl2pPr>
            <a:lvl3pPr marL="0" marR="0" indent="304800" algn="ctr" rtl="0">
              <a:spcBef>
                <a:spcPts val="0"/>
              </a:spcBef>
              <a:buClr>
                <a:schemeClr val="dk1"/>
              </a:buClr>
              <a:buFont typeface="Arial"/>
              <a:buNone/>
              <a:defRPr sz="4800" b="1" i="0" u="none" strike="noStrike" cap="none" baseline="0">
                <a:solidFill>
                  <a:schemeClr val="dk1"/>
                </a:solidFill>
                <a:latin typeface="Arial"/>
                <a:ea typeface="Arial"/>
                <a:cs typeface="Arial"/>
                <a:sym typeface="Arial"/>
              </a:defRPr>
            </a:lvl3pPr>
            <a:lvl4pPr marL="0" marR="0" indent="304800" algn="ctr" rtl="0">
              <a:spcBef>
                <a:spcPts val="0"/>
              </a:spcBef>
              <a:buClr>
                <a:schemeClr val="dk1"/>
              </a:buClr>
              <a:buFont typeface="Arial"/>
              <a:buNone/>
              <a:defRPr sz="4800" b="1" i="0" u="none" strike="noStrike" cap="none" baseline="0">
                <a:solidFill>
                  <a:schemeClr val="dk1"/>
                </a:solidFill>
                <a:latin typeface="Arial"/>
                <a:ea typeface="Arial"/>
                <a:cs typeface="Arial"/>
                <a:sym typeface="Arial"/>
              </a:defRPr>
            </a:lvl4pPr>
            <a:lvl5pPr marL="0" marR="0" indent="304800" algn="ctr" rtl="0">
              <a:spcBef>
                <a:spcPts val="0"/>
              </a:spcBef>
              <a:buClr>
                <a:schemeClr val="dk1"/>
              </a:buClr>
              <a:buFont typeface="Arial"/>
              <a:buNone/>
              <a:defRPr sz="4800" b="1" i="0" u="none" strike="noStrike" cap="none" baseline="0">
                <a:solidFill>
                  <a:schemeClr val="dk1"/>
                </a:solidFill>
                <a:latin typeface="Arial"/>
                <a:ea typeface="Arial"/>
                <a:cs typeface="Arial"/>
                <a:sym typeface="Arial"/>
              </a:defRPr>
            </a:lvl5pPr>
            <a:lvl6pPr marL="0" marR="0" indent="304800" algn="ctr" rtl="0">
              <a:spcBef>
                <a:spcPts val="0"/>
              </a:spcBef>
              <a:buClr>
                <a:schemeClr val="dk1"/>
              </a:buClr>
              <a:buFont typeface="Arial"/>
              <a:buNone/>
              <a:defRPr sz="4800" b="1" i="0" u="none" strike="noStrike" cap="none" baseline="0">
                <a:solidFill>
                  <a:schemeClr val="dk1"/>
                </a:solidFill>
                <a:latin typeface="Arial"/>
                <a:ea typeface="Arial"/>
                <a:cs typeface="Arial"/>
                <a:sym typeface="Arial"/>
              </a:defRPr>
            </a:lvl6pPr>
            <a:lvl7pPr marL="0" marR="0" indent="304800" algn="ctr" rtl="0">
              <a:spcBef>
                <a:spcPts val="0"/>
              </a:spcBef>
              <a:buClr>
                <a:schemeClr val="dk1"/>
              </a:buClr>
              <a:buFont typeface="Arial"/>
              <a:buNone/>
              <a:defRPr sz="4800" b="1" i="0" u="none" strike="noStrike" cap="none" baseline="0">
                <a:solidFill>
                  <a:schemeClr val="dk1"/>
                </a:solidFill>
                <a:latin typeface="Arial"/>
                <a:ea typeface="Arial"/>
                <a:cs typeface="Arial"/>
                <a:sym typeface="Arial"/>
              </a:defRPr>
            </a:lvl7pPr>
            <a:lvl8pPr marL="0" marR="0" indent="304800" algn="ctr" rtl="0">
              <a:spcBef>
                <a:spcPts val="0"/>
              </a:spcBef>
              <a:buClr>
                <a:schemeClr val="dk1"/>
              </a:buClr>
              <a:buFont typeface="Arial"/>
              <a:buNone/>
              <a:defRPr sz="4800" b="1" i="0" u="none" strike="noStrike" cap="none" baseline="0">
                <a:solidFill>
                  <a:schemeClr val="dk1"/>
                </a:solidFill>
                <a:latin typeface="Arial"/>
                <a:ea typeface="Arial"/>
                <a:cs typeface="Arial"/>
                <a:sym typeface="Arial"/>
              </a:defRPr>
            </a:lvl8pPr>
            <a:lvl9pPr marL="0" marR="0" indent="304800" algn="ctr" rtl="0">
              <a:spcBef>
                <a:spcPts val="0"/>
              </a:spcBef>
              <a:buClr>
                <a:schemeClr val="dk1"/>
              </a:buClr>
              <a:buFont typeface="Arial"/>
              <a:buNone/>
              <a:defRPr sz="4800" b="1" i="0" u="none" strike="noStrike" cap="none" baseline="0">
                <a:solidFill>
                  <a:schemeClr val="dk1"/>
                </a:solidFill>
                <a:latin typeface="Arial"/>
                <a:ea typeface="Arial"/>
                <a:cs typeface="Arial"/>
                <a:sym typeface="Arial"/>
              </a:defRPr>
            </a:lvl9pPr>
          </a:lstStyle>
          <a:p>
            <a:endParaRPr/>
          </a:p>
        </p:txBody>
      </p:sp>
      <p:sp>
        <p:nvSpPr>
          <p:cNvPr id="9" name="Shape 9"/>
          <p:cNvSpPr txBox="1">
            <a:spLocks noGrp="1"/>
          </p:cNvSpPr>
          <p:nvPr>
            <p:ph type="subTitle" idx="1"/>
          </p:nvPr>
        </p:nvSpPr>
        <p:spPr>
          <a:xfrm>
            <a:off x="685800" y="3786737"/>
            <a:ext cx="7772400" cy="1046317"/>
          </a:xfrm>
          <a:prstGeom prst="rect">
            <a:avLst/>
          </a:prstGeom>
          <a:noFill/>
          <a:ln>
            <a:noFill/>
          </a:ln>
        </p:spPr>
        <p:txBody>
          <a:bodyPr lIns="91425" tIns="91425" rIns="91425" bIns="91425" anchor="t" anchorCtr="0"/>
          <a:lstStyle>
            <a:lvl1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rtl val="0"/>
              </a:defRPr>
            </a:lvl1pPr>
            <a:lvl2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rtl val="0"/>
              </a:defRPr>
            </a:lvl2pPr>
            <a:lvl3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rtl val="0"/>
              </a:defRPr>
            </a:lvl3pPr>
            <a:lvl4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rtl val="0"/>
              </a:defRPr>
            </a:lvl4pPr>
            <a:lvl5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rtl val="0"/>
              </a:defRPr>
            </a:lvl5pPr>
            <a:lvl6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rtl val="0"/>
              </a:defRPr>
            </a:lvl6pPr>
            <a:lvl7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rtl val="0"/>
              </a:defRPr>
            </a:lvl7pPr>
            <a:lvl8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rtl val="0"/>
              </a:defRPr>
            </a:lvl8pPr>
            <a:lvl9pPr marL="0" marR="0" indent="190500" algn="ctr" rtl="0">
              <a:lnSpc>
                <a:spcPct val="100000"/>
              </a:lnSpc>
              <a:spcBef>
                <a:spcPts val="0"/>
              </a:spcBef>
              <a:spcAft>
                <a:spcPts val="0"/>
              </a:spcAft>
              <a:buClr>
                <a:schemeClr val="dk2"/>
              </a:buClr>
              <a:buFont typeface="Arial"/>
              <a:buNone/>
              <a:defRPr sz="3000" b="0" i="0" u="none" strike="noStrike" cap="none" baseline="0">
                <a:solidFill>
                  <a:schemeClr val="dk2"/>
                </a:solidFill>
                <a:latin typeface="Arial"/>
                <a:ea typeface="Arial"/>
                <a:cs typeface="Arial"/>
                <a:sym typeface="Arial"/>
                <a:rtl val="0"/>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914400"/>
            <a:ext cx="3886200" cy="51054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86200" cy="51054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3612030"/>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34952266"/>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798834853"/>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7944725"/>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25799048"/>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34299893"/>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914400"/>
            <a:ext cx="7924800" cy="51054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309615"/>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152400"/>
            <a:ext cx="1981200" cy="586740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52400"/>
            <a:ext cx="5791200" cy="58674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21695958"/>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914400"/>
            <a:ext cx="3886200" cy="5105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86200" cy="5105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55847850"/>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914400"/>
            <a:ext cx="7924800" cy="5105400"/>
          </a:xfrm>
        </p:spPr>
        <p:txBody>
          <a:bodyPr/>
          <a:lstStyle/>
          <a:p>
            <a:pPr lvl="0"/>
            <a:endParaRPr lang="en-US" noProof="0" smtClean="0"/>
          </a:p>
        </p:txBody>
      </p:sp>
    </p:spTree>
    <p:extLst>
      <p:ext uri="{BB962C8B-B14F-4D97-AF65-F5344CB8AC3E}">
        <p14:creationId xmlns:p14="http://schemas.microsoft.com/office/powerpoint/2010/main" val="567686784"/>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x" type="tx">
  <p:cSld name="TITLE_AND_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Font typeface="Arial"/>
              <a:buNone/>
              <a:defRPr sz="3600" b="1">
                <a:solidFill>
                  <a:schemeClr val="dk1"/>
                </a:solidFill>
                <a:latin typeface="Arial"/>
                <a:ea typeface="Arial"/>
                <a:cs typeface="Arial"/>
                <a:sym typeface="Arial"/>
              </a:defRPr>
            </a:lvl1pPr>
            <a:lvl2pPr algn="l" rtl="0">
              <a:spcBef>
                <a:spcPts val="0"/>
              </a:spcBef>
              <a:buClr>
                <a:schemeClr val="dk1"/>
              </a:buClr>
              <a:buFont typeface="Arial"/>
              <a:buNone/>
              <a:defRPr sz="3600" b="1">
                <a:solidFill>
                  <a:schemeClr val="dk1"/>
                </a:solidFill>
                <a:latin typeface="Arial"/>
                <a:ea typeface="Arial"/>
                <a:cs typeface="Arial"/>
                <a:sym typeface="Arial"/>
              </a:defRPr>
            </a:lvl2pPr>
            <a:lvl3pPr algn="l" rtl="0">
              <a:spcBef>
                <a:spcPts val="0"/>
              </a:spcBef>
              <a:buClr>
                <a:schemeClr val="dk1"/>
              </a:buClr>
              <a:buFont typeface="Arial"/>
              <a:buNone/>
              <a:defRPr sz="3600" b="1">
                <a:solidFill>
                  <a:schemeClr val="dk1"/>
                </a:solidFill>
                <a:latin typeface="Arial"/>
                <a:ea typeface="Arial"/>
                <a:cs typeface="Arial"/>
                <a:sym typeface="Arial"/>
              </a:defRPr>
            </a:lvl3pPr>
            <a:lvl4pPr algn="l" rtl="0">
              <a:spcBef>
                <a:spcPts val="0"/>
              </a:spcBef>
              <a:buClr>
                <a:schemeClr val="dk1"/>
              </a:buClr>
              <a:buFont typeface="Arial"/>
              <a:buNone/>
              <a:defRPr sz="3600" b="1">
                <a:solidFill>
                  <a:schemeClr val="dk1"/>
                </a:solidFill>
                <a:latin typeface="Arial"/>
                <a:ea typeface="Arial"/>
                <a:cs typeface="Arial"/>
                <a:sym typeface="Arial"/>
              </a:defRPr>
            </a:lvl4pPr>
            <a:lvl5pPr algn="l" rtl="0">
              <a:spcBef>
                <a:spcPts val="0"/>
              </a:spcBef>
              <a:buClr>
                <a:schemeClr val="dk1"/>
              </a:buClr>
              <a:buFont typeface="Arial"/>
              <a:buNone/>
              <a:defRPr sz="3600" b="1">
                <a:solidFill>
                  <a:schemeClr val="dk1"/>
                </a:solidFill>
                <a:latin typeface="Arial"/>
                <a:ea typeface="Arial"/>
                <a:cs typeface="Arial"/>
                <a:sym typeface="Arial"/>
              </a:defRPr>
            </a:lvl5pPr>
            <a:lvl6pPr algn="l" rtl="0">
              <a:spcBef>
                <a:spcPts val="0"/>
              </a:spcBef>
              <a:buClr>
                <a:schemeClr val="dk1"/>
              </a:buClr>
              <a:buFont typeface="Arial"/>
              <a:buNone/>
              <a:defRPr sz="3600" b="1">
                <a:solidFill>
                  <a:schemeClr val="dk1"/>
                </a:solidFill>
                <a:latin typeface="Arial"/>
                <a:ea typeface="Arial"/>
                <a:cs typeface="Arial"/>
                <a:sym typeface="Arial"/>
              </a:defRPr>
            </a:lvl6pPr>
            <a:lvl7pPr algn="l" rtl="0">
              <a:spcBef>
                <a:spcPts val="0"/>
              </a:spcBef>
              <a:buClr>
                <a:schemeClr val="dk1"/>
              </a:buClr>
              <a:buFont typeface="Arial"/>
              <a:buNone/>
              <a:defRPr sz="3600" b="1">
                <a:solidFill>
                  <a:schemeClr val="dk1"/>
                </a:solidFill>
                <a:latin typeface="Arial"/>
                <a:ea typeface="Arial"/>
                <a:cs typeface="Arial"/>
                <a:sym typeface="Arial"/>
              </a:defRPr>
            </a:lvl7pPr>
            <a:lvl8pPr algn="l" rtl="0">
              <a:spcBef>
                <a:spcPts val="0"/>
              </a:spcBef>
              <a:buClr>
                <a:schemeClr val="dk1"/>
              </a:buClr>
              <a:buFont typeface="Arial"/>
              <a:buNone/>
              <a:defRPr sz="3600" b="1">
                <a:solidFill>
                  <a:schemeClr val="dk1"/>
                </a:solidFill>
                <a:latin typeface="Arial"/>
                <a:ea typeface="Arial"/>
                <a:cs typeface="Arial"/>
                <a:sym typeface="Arial"/>
              </a:defRPr>
            </a:lvl8pPr>
            <a:lvl9pPr algn="l" rtl="0">
              <a:spcBef>
                <a:spcPts val="0"/>
              </a:spcBef>
              <a:buClr>
                <a:schemeClr val="dk1"/>
              </a:buClr>
              <a:buFont typeface="Arial"/>
              <a:buNone/>
              <a:defRPr sz="36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defRPr/>
            </a:lvl1pPr>
            <a:lvl2pPr marL="742950" indent="-285750" rtl="0">
              <a:defRPr/>
            </a:lvl2pPr>
            <a:lvl3pPr marL="1143000" indent="-228600" rtl="0">
              <a:defRPr/>
            </a:lvl3pPr>
            <a:lvl4pPr marL="1600200" indent="-228600"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685800" y="2130425"/>
            <a:ext cx="7772400" cy="1470025"/>
          </a:xfrm>
          <a:prstGeom prst="rect">
            <a:avLst/>
          </a:prstGeom>
        </p:spPr>
        <p:txBody>
          <a:bodyPr/>
          <a:lstStyle>
            <a:lvl1pPr>
              <a:defRPr sz="3600"/>
            </a:lvl1pPr>
          </a:lstStyle>
          <a:p>
            <a:r>
              <a:rPr lang="en-US"/>
              <a:t>Click to edit Master title style</a:t>
            </a:r>
          </a:p>
        </p:txBody>
      </p:sp>
      <p:sp>
        <p:nvSpPr>
          <p:cNvPr id="128003" name="Rectangle 3"/>
          <p:cNvSpPr>
            <a:spLocks noGrp="1" noChangeArrowheads="1"/>
          </p:cNvSpPr>
          <p:nvPr>
            <p:ph type="subTitle" idx="1"/>
          </p:nvPr>
        </p:nvSpPr>
        <p:spPr>
          <a:xfrm>
            <a:off x="1371600" y="3886200"/>
            <a:ext cx="6400800" cy="1752600"/>
          </a:xfrm>
          <a:prstGeom prst="rect">
            <a:avLst/>
          </a:prstGeom>
        </p:spPr>
        <p:txBody>
          <a:bodyP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639343303"/>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09600" y="914400"/>
            <a:ext cx="7924800" cy="5105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28726485"/>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73631032"/>
      </p:ext>
    </p:extLst>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914400"/>
            <a:ext cx="3886200" cy="51054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86200" cy="51054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3612030"/>
      </p:ext>
    </p:extLst>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34952266"/>
      </p:ext>
    </p:extLst>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798834853"/>
      </p:ext>
    </p:extLst>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7944725"/>
      </p:ext>
    </p:extLst>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25799048"/>
      </p:ext>
    </p:extLst>
  </p:cSld>
  <p:clrMapOvr>
    <a:masterClrMapping/>
  </p:clrMapOvr>
  <p:transition xmlns:p14="http://schemas.microsoft.com/office/powerpoint/2010/main"/>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34299893"/>
      </p:ext>
    </p:extLst>
  </p:cSld>
  <p:clrMapOvr>
    <a:masterClrMapping/>
  </p:clrMapOvr>
  <p:transition xmlns:p14="http://schemas.microsoft.com/office/powerpoint/2010/mai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914400"/>
            <a:ext cx="7924800" cy="51054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309615"/>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ColTx" type="twoColTx">
  <p:cSld name="TITLE_AND_TWO_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Font typeface="Arial"/>
              <a:buNone/>
              <a:defRPr sz="3600" b="1">
                <a:solidFill>
                  <a:schemeClr val="dk1"/>
                </a:solidFill>
                <a:latin typeface="Arial"/>
                <a:ea typeface="Arial"/>
                <a:cs typeface="Arial"/>
                <a:sym typeface="Arial"/>
              </a:defRPr>
            </a:lvl1pPr>
            <a:lvl2pPr algn="l" rtl="0">
              <a:spcBef>
                <a:spcPts val="0"/>
              </a:spcBef>
              <a:buClr>
                <a:schemeClr val="dk1"/>
              </a:buClr>
              <a:buFont typeface="Arial"/>
              <a:buNone/>
              <a:defRPr sz="3600" b="1">
                <a:solidFill>
                  <a:schemeClr val="dk1"/>
                </a:solidFill>
                <a:latin typeface="Arial"/>
                <a:ea typeface="Arial"/>
                <a:cs typeface="Arial"/>
                <a:sym typeface="Arial"/>
              </a:defRPr>
            </a:lvl2pPr>
            <a:lvl3pPr algn="l" rtl="0">
              <a:spcBef>
                <a:spcPts val="0"/>
              </a:spcBef>
              <a:buClr>
                <a:schemeClr val="dk1"/>
              </a:buClr>
              <a:buFont typeface="Arial"/>
              <a:buNone/>
              <a:defRPr sz="3600" b="1">
                <a:solidFill>
                  <a:schemeClr val="dk1"/>
                </a:solidFill>
                <a:latin typeface="Arial"/>
                <a:ea typeface="Arial"/>
                <a:cs typeface="Arial"/>
                <a:sym typeface="Arial"/>
              </a:defRPr>
            </a:lvl3pPr>
            <a:lvl4pPr algn="l" rtl="0">
              <a:spcBef>
                <a:spcPts val="0"/>
              </a:spcBef>
              <a:buClr>
                <a:schemeClr val="dk1"/>
              </a:buClr>
              <a:buFont typeface="Arial"/>
              <a:buNone/>
              <a:defRPr sz="3600" b="1">
                <a:solidFill>
                  <a:schemeClr val="dk1"/>
                </a:solidFill>
                <a:latin typeface="Arial"/>
                <a:ea typeface="Arial"/>
                <a:cs typeface="Arial"/>
                <a:sym typeface="Arial"/>
              </a:defRPr>
            </a:lvl4pPr>
            <a:lvl5pPr algn="l" rtl="0">
              <a:spcBef>
                <a:spcPts val="0"/>
              </a:spcBef>
              <a:buClr>
                <a:schemeClr val="dk1"/>
              </a:buClr>
              <a:buFont typeface="Arial"/>
              <a:buNone/>
              <a:defRPr sz="3600" b="1">
                <a:solidFill>
                  <a:schemeClr val="dk1"/>
                </a:solidFill>
                <a:latin typeface="Arial"/>
                <a:ea typeface="Arial"/>
                <a:cs typeface="Arial"/>
                <a:sym typeface="Arial"/>
              </a:defRPr>
            </a:lvl5pPr>
            <a:lvl6pPr algn="l" rtl="0">
              <a:spcBef>
                <a:spcPts val="0"/>
              </a:spcBef>
              <a:buClr>
                <a:schemeClr val="dk1"/>
              </a:buClr>
              <a:buFont typeface="Arial"/>
              <a:buNone/>
              <a:defRPr sz="3600" b="1">
                <a:solidFill>
                  <a:schemeClr val="dk1"/>
                </a:solidFill>
                <a:latin typeface="Arial"/>
                <a:ea typeface="Arial"/>
                <a:cs typeface="Arial"/>
                <a:sym typeface="Arial"/>
              </a:defRPr>
            </a:lvl6pPr>
            <a:lvl7pPr algn="l" rtl="0">
              <a:spcBef>
                <a:spcPts val="0"/>
              </a:spcBef>
              <a:buClr>
                <a:schemeClr val="dk1"/>
              </a:buClr>
              <a:buFont typeface="Arial"/>
              <a:buNone/>
              <a:defRPr sz="3600" b="1">
                <a:solidFill>
                  <a:schemeClr val="dk1"/>
                </a:solidFill>
                <a:latin typeface="Arial"/>
                <a:ea typeface="Arial"/>
                <a:cs typeface="Arial"/>
                <a:sym typeface="Arial"/>
              </a:defRPr>
            </a:lvl7pPr>
            <a:lvl8pPr algn="l" rtl="0">
              <a:spcBef>
                <a:spcPts val="0"/>
              </a:spcBef>
              <a:buClr>
                <a:schemeClr val="dk1"/>
              </a:buClr>
              <a:buFont typeface="Arial"/>
              <a:buNone/>
              <a:defRPr sz="3600" b="1">
                <a:solidFill>
                  <a:schemeClr val="dk1"/>
                </a:solidFill>
                <a:latin typeface="Arial"/>
                <a:ea typeface="Arial"/>
                <a:cs typeface="Arial"/>
                <a:sym typeface="Arial"/>
              </a:defRPr>
            </a:lvl8pPr>
            <a:lvl9pPr algn="l" rtl="0">
              <a:spcBef>
                <a:spcPts val="0"/>
              </a:spcBef>
              <a:buClr>
                <a:schemeClr val="dk1"/>
              </a:buClr>
              <a:buFont typeface="Arial"/>
              <a:buNone/>
              <a:defRPr sz="3600" b="1">
                <a:solidFill>
                  <a:schemeClr val="dk1"/>
                </a:solidFill>
                <a:latin typeface="Arial"/>
                <a:ea typeface="Arial"/>
                <a:cs typeface="Arial"/>
                <a:sym typeface="Arial"/>
              </a:defRPr>
            </a:lvl9pPr>
          </a:lstStyle>
          <a:p>
            <a:endParaRPr/>
          </a:p>
        </p:txBody>
      </p:sp>
      <p:sp>
        <p:nvSpPr>
          <p:cNvPr id="15" name="Shape 15"/>
          <p:cNvSpPr txBox="1">
            <a:spLocks noGrp="1"/>
          </p:cNvSpPr>
          <p:nvPr>
            <p:ph type="body" idx="1"/>
          </p:nvPr>
        </p:nvSpPr>
        <p:spPr>
          <a:xfrm>
            <a:off x="457200" y="1600200"/>
            <a:ext cx="3994524"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16" name="Shape 16"/>
          <p:cNvSpPr txBox="1">
            <a:spLocks noGrp="1"/>
          </p:cNvSpPr>
          <p:nvPr>
            <p:ph type="body" idx="2"/>
          </p:nvPr>
        </p:nvSpPr>
        <p:spPr>
          <a:xfrm>
            <a:off x="4692273" y="1600200"/>
            <a:ext cx="3994524" cy="496757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152400"/>
            <a:ext cx="1981200" cy="586740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52400"/>
            <a:ext cx="5791200" cy="58674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21695958"/>
      </p:ext>
    </p:extLst>
  </p:cSld>
  <p:clrMapOvr>
    <a:masterClrMapping/>
  </p:clrMapOvr>
  <p:transition xmlns:p14="http://schemas.microsoft.com/office/powerpoint/2010/main"/>
</p:sldLayout>
</file>

<file path=ppt/slideLayouts/slideLayout3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914400"/>
            <a:ext cx="3886200" cy="5105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86200" cy="5105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55847850"/>
      </p:ext>
    </p:extLst>
  </p:cSld>
  <p:clrMapOvr>
    <a:masterClrMapping/>
  </p:clrMapOvr>
  <p:transition xmlns:p14="http://schemas.microsoft.com/office/powerpoint/2010/main"/>
</p:sldLayout>
</file>

<file path=ppt/slideLayouts/slideLayout3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914400"/>
            <a:ext cx="7924800" cy="5105400"/>
          </a:xfrm>
        </p:spPr>
        <p:txBody>
          <a:bodyPr/>
          <a:lstStyle/>
          <a:p>
            <a:pPr lvl="0"/>
            <a:endParaRPr lang="en-US" noProof="0" smtClean="0"/>
          </a:p>
        </p:txBody>
      </p:sp>
    </p:spTree>
    <p:extLst>
      <p:ext uri="{BB962C8B-B14F-4D97-AF65-F5344CB8AC3E}">
        <p14:creationId xmlns:p14="http://schemas.microsoft.com/office/powerpoint/2010/main" val="567686784"/>
      </p:ext>
    </p:extLst>
  </p:cSld>
  <p:clrMapOvr>
    <a:masterClrMapping/>
  </p:clrMapOvr>
  <p:transition xmlns:p14="http://schemas.microsoft.com/office/powerpoint/2010/mai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685800" y="2130425"/>
            <a:ext cx="7772400" cy="1470025"/>
          </a:xfrm>
          <a:prstGeom prst="rect">
            <a:avLst/>
          </a:prstGeom>
        </p:spPr>
        <p:txBody>
          <a:bodyPr/>
          <a:lstStyle>
            <a:lvl1pPr>
              <a:defRPr sz="3600"/>
            </a:lvl1pPr>
          </a:lstStyle>
          <a:p>
            <a:r>
              <a:rPr lang="en-US"/>
              <a:t>Click to edit Master title style</a:t>
            </a:r>
          </a:p>
        </p:txBody>
      </p:sp>
      <p:sp>
        <p:nvSpPr>
          <p:cNvPr id="128003" name="Rectangle 3"/>
          <p:cNvSpPr>
            <a:spLocks noGrp="1" noChangeArrowheads="1"/>
          </p:cNvSpPr>
          <p:nvPr>
            <p:ph type="subTitle" idx="1"/>
          </p:nvPr>
        </p:nvSpPr>
        <p:spPr>
          <a:xfrm>
            <a:off x="1371600" y="3886200"/>
            <a:ext cx="6400800" cy="1752600"/>
          </a:xfrm>
          <a:prstGeom prst="rect">
            <a:avLst/>
          </a:prstGeom>
        </p:spPr>
        <p:txBody>
          <a:bodyP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639343303"/>
      </p:ext>
    </p:extLst>
  </p:cSld>
  <p:clrMapOvr>
    <a:masterClrMapping/>
  </p:clrMapOvr>
  <p:transition xmlns:p14="http://schemas.microsoft.com/office/powerpoint/2010/main"/>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09600" y="914400"/>
            <a:ext cx="7924800" cy="5105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28726485"/>
      </p:ext>
    </p:extLst>
  </p:cSld>
  <p:clrMapOvr>
    <a:masterClrMapping/>
  </p:clrMapOvr>
  <p:transition xmlns:p14="http://schemas.microsoft.com/office/powerpoint/2010/main"/>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73631032"/>
      </p:ext>
    </p:extLst>
  </p:cSld>
  <p:clrMapOvr>
    <a:masterClrMapping/>
  </p:clrMapOvr>
  <p:transition xmlns:p14="http://schemas.microsoft.com/office/powerpoint/2010/main"/>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914400"/>
            <a:ext cx="3886200" cy="51054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86200" cy="51054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3612030"/>
      </p:ext>
    </p:extLst>
  </p:cSld>
  <p:clrMapOvr>
    <a:masterClrMapping/>
  </p:clrMapOvr>
  <p:transition xmlns:p14="http://schemas.microsoft.com/office/powerpoint/2010/main"/>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34952266"/>
      </p:ext>
    </p:extLst>
  </p:cSld>
  <p:clrMapOvr>
    <a:masterClrMapping/>
  </p:clrMapOvr>
  <p:transition xmlns:p14="http://schemas.microsoft.com/office/powerpoint/2010/mai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798834853"/>
      </p:ext>
    </p:extLst>
  </p:cSld>
  <p:clrMapOvr>
    <a:masterClrMapping/>
  </p:clrMapOvr>
  <p:transition xmlns:p14="http://schemas.microsoft.com/office/powerpoint/2010/main"/>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7944725"/>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Only" type="titleOnly">
  <p:cSld name="TITLE_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Font typeface="Arial"/>
              <a:buNone/>
              <a:defRPr sz="3600" b="1">
                <a:solidFill>
                  <a:schemeClr val="dk1"/>
                </a:solidFill>
                <a:latin typeface="Arial"/>
                <a:ea typeface="Arial"/>
                <a:cs typeface="Arial"/>
                <a:sym typeface="Arial"/>
              </a:defRPr>
            </a:lvl1pPr>
            <a:lvl2pPr algn="l" rtl="0">
              <a:spcBef>
                <a:spcPts val="0"/>
              </a:spcBef>
              <a:buClr>
                <a:schemeClr val="dk1"/>
              </a:buClr>
              <a:buFont typeface="Arial"/>
              <a:buNone/>
              <a:defRPr sz="3600" b="1">
                <a:solidFill>
                  <a:schemeClr val="dk1"/>
                </a:solidFill>
                <a:latin typeface="Arial"/>
                <a:ea typeface="Arial"/>
                <a:cs typeface="Arial"/>
                <a:sym typeface="Arial"/>
              </a:defRPr>
            </a:lvl2pPr>
            <a:lvl3pPr algn="l" rtl="0">
              <a:spcBef>
                <a:spcPts val="0"/>
              </a:spcBef>
              <a:buClr>
                <a:schemeClr val="dk1"/>
              </a:buClr>
              <a:buFont typeface="Arial"/>
              <a:buNone/>
              <a:defRPr sz="3600" b="1">
                <a:solidFill>
                  <a:schemeClr val="dk1"/>
                </a:solidFill>
                <a:latin typeface="Arial"/>
                <a:ea typeface="Arial"/>
                <a:cs typeface="Arial"/>
                <a:sym typeface="Arial"/>
              </a:defRPr>
            </a:lvl3pPr>
            <a:lvl4pPr algn="l" rtl="0">
              <a:spcBef>
                <a:spcPts val="0"/>
              </a:spcBef>
              <a:buClr>
                <a:schemeClr val="dk1"/>
              </a:buClr>
              <a:buFont typeface="Arial"/>
              <a:buNone/>
              <a:defRPr sz="3600" b="1">
                <a:solidFill>
                  <a:schemeClr val="dk1"/>
                </a:solidFill>
                <a:latin typeface="Arial"/>
                <a:ea typeface="Arial"/>
                <a:cs typeface="Arial"/>
                <a:sym typeface="Arial"/>
              </a:defRPr>
            </a:lvl4pPr>
            <a:lvl5pPr algn="l" rtl="0">
              <a:spcBef>
                <a:spcPts val="0"/>
              </a:spcBef>
              <a:buClr>
                <a:schemeClr val="dk1"/>
              </a:buClr>
              <a:buFont typeface="Arial"/>
              <a:buNone/>
              <a:defRPr sz="3600" b="1">
                <a:solidFill>
                  <a:schemeClr val="dk1"/>
                </a:solidFill>
                <a:latin typeface="Arial"/>
                <a:ea typeface="Arial"/>
                <a:cs typeface="Arial"/>
                <a:sym typeface="Arial"/>
              </a:defRPr>
            </a:lvl5pPr>
            <a:lvl6pPr algn="l" rtl="0">
              <a:spcBef>
                <a:spcPts val="0"/>
              </a:spcBef>
              <a:buClr>
                <a:schemeClr val="dk1"/>
              </a:buClr>
              <a:buFont typeface="Arial"/>
              <a:buNone/>
              <a:defRPr sz="3600" b="1">
                <a:solidFill>
                  <a:schemeClr val="dk1"/>
                </a:solidFill>
                <a:latin typeface="Arial"/>
                <a:ea typeface="Arial"/>
                <a:cs typeface="Arial"/>
                <a:sym typeface="Arial"/>
              </a:defRPr>
            </a:lvl6pPr>
            <a:lvl7pPr algn="l" rtl="0">
              <a:spcBef>
                <a:spcPts val="0"/>
              </a:spcBef>
              <a:buClr>
                <a:schemeClr val="dk1"/>
              </a:buClr>
              <a:buFont typeface="Arial"/>
              <a:buNone/>
              <a:defRPr sz="3600" b="1">
                <a:solidFill>
                  <a:schemeClr val="dk1"/>
                </a:solidFill>
                <a:latin typeface="Arial"/>
                <a:ea typeface="Arial"/>
                <a:cs typeface="Arial"/>
                <a:sym typeface="Arial"/>
              </a:defRPr>
            </a:lvl7pPr>
            <a:lvl8pPr algn="l" rtl="0">
              <a:spcBef>
                <a:spcPts val="0"/>
              </a:spcBef>
              <a:buClr>
                <a:schemeClr val="dk1"/>
              </a:buClr>
              <a:buFont typeface="Arial"/>
              <a:buNone/>
              <a:defRPr sz="3600" b="1">
                <a:solidFill>
                  <a:schemeClr val="dk1"/>
                </a:solidFill>
                <a:latin typeface="Arial"/>
                <a:ea typeface="Arial"/>
                <a:cs typeface="Arial"/>
                <a:sym typeface="Arial"/>
              </a:defRPr>
            </a:lvl8pPr>
            <a:lvl9pPr algn="l" rtl="0">
              <a:spcBef>
                <a:spcPts val="0"/>
              </a:spcBef>
              <a:buClr>
                <a:schemeClr val="dk1"/>
              </a:buClr>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25799048"/>
      </p:ext>
    </p:extLst>
  </p:cSld>
  <p:clrMapOvr>
    <a:masterClrMapping/>
  </p:clrMapOvr>
  <p:transition xmlns:p14="http://schemas.microsoft.com/office/powerpoint/2010/main"/>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34299893"/>
      </p:ext>
    </p:extLst>
  </p:cSld>
  <p:clrMapOvr>
    <a:masterClrMapping/>
  </p:clrMapOvr>
  <p:transition xmlns:p14="http://schemas.microsoft.com/office/powerpoint/2010/main"/>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914400"/>
            <a:ext cx="7924800" cy="51054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309615"/>
      </p:ext>
    </p:extLst>
  </p:cSld>
  <p:clrMapOvr>
    <a:masterClrMapping/>
  </p:clrMapOvr>
  <p:transition xmlns:p14="http://schemas.microsoft.com/office/powerpoint/2010/mai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152400"/>
            <a:ext cx="1981200" cy="586740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52400"/>
            <a:ext cx="5791200" cy="58674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21695958"/>
      </p:ext>
    </p:extLst>
  </p:cSld>
  <p:clrMapOvr>
    <a:masterClrMapping/>
  </p:clrMapOvr>
  <p:transition xmlns:p14="http://schemas.microsoft.com/office/powerpoint/2010/main"/>
</p:sldLayout>
</file>

<file path=ppt/slideLayouts/slideLayout4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914400"/>
            <a:ext cx="3886200" cy="5105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86200" cy="5105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55847850"/>
      </p:ext>
    </p:extLst>
  </p:cSld>
  <p:clrMapOvr>
    <a:masterClrMapping/>
  </p:clrMapOvr>
  <p:transition xmlns:p14="http://schemas.microsoft.com/office/powerpoint/2010/main"/>
</p:sldLayout>
</file>

<file path=ppt/slideLayouts/slideLayout4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914400"/>
            <a:ext cx="7924800" cy="5105400"/>
          </a:xfrm>
        </p:spPr>
        <p:txBody>
          <a:bodyPr/>
          <a:lstStyle/>
          <a:p>
            <a:pPr lvl="0"/>
            <a:endParaRPr lang="en-US" noProof="0" smtClean="0"/>
          </a:p>
        </p:txBody>
      </p:sp>
    </p:spTree>
    <p:extLst>
      <p:ext uri="{BB962C8B-B14F-4D97-AF65-F5344CB8AC3E}">
        <p14:creationId xmlns:p14="http://schemas.microsoft.com/office/powerpoint/2010/main" val="567686784"/>
      </p:ext>
    </p:extLst>
  </p:cSld>
  <p:clrMapOvr>
    <a:masterClrMapping/>
  </p:clrMapOvr>
  <p:transition xmlns:p14="http://schemas.microsoft.com/office/powerpoint/2010/mai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685800" y="2130425"/>
            <a:ext cx="7772400" cy="1470025"/>
          </a:xfrm>
          <a:prstGeom prst="rect">
            <a:avLst/>
          </a:prstGeom>
        </p:spPr>
        <p:txBody>
          <a:bodyPr/>
          <a:lstStyle>
            <a:lvl1pPr>
              <a:defRPr sz="3600"/>
            </a:lvl1pPr>
          </a:lstStyle>
          <a:p>
            <a:r>
              <a:rPr lang="en-US"/>
              <a:t>Click to edit Master title style</a:t>
            </a:r>
          </a:p>
        </p:txBody>
      </p:sp>
      <p:sp>
        <p:nvSpPr>
          <p:cNvPr id="128003" name="Rectangle 3"/>
          <p:cNvSpPr>
            <a:spLocks noGrp="1" noChangeArrowheads="1"/>
          </p:cNvSpPr>
          <p:nvPr>
            <p:ph type="subTitle" idx="1"/>
          </p:nvPr>
        </p:nvSpPr>
        <p:spPr>
          <a:xfrm>
            <a:off x="1371600" y="3886200"/>
            <a:ext cx="6400800" cy="1752600"/>
          </a:xfrm>
          <a:prstGeom prst="rect">
            <a:avLst/>
          </a:prstGeom>
        </p:spPr>
        <p:txBody>
          <a:bodyP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639343303"/>
      </p:ext>
    </p:extLst>
  </p:cSld>
  <p:clrMapOvr>
    <a:masterClrMapping/>
  </p:clrMapOvr>
  <p:transition xmlns:p14="http://schemas.microsoft.com/office/powerpoint/2010/mai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09600" y="914400"/>
            <a:ext cx="7924800" cy="5105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28726485"/>
      </p:ext>
    </p:extLst>
  </p:cSld>
  <p:clrMapOvr>
    <a:masterClrMapping/>
  </p:clrMapOvr>
  <p:transition xmlns:p14="http://schemas.microsoft.com/office/powerpoint/2010/main"/>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73631032"/>
      </p:ext>
    </p:extLst>
  </p:cSld>
  <p:clrMapOvr>
    <a:masterClrMapping/>
  </p:clrMapOvr>
  <p:transition xmlns:p14="http://schemas.microsoft.com/office/powerpoint/2010/main"/>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914400"/>
            <a:ext cx="3886200" cy="51054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86200" cy="51054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3612030"/>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5875078"/>
            <a:ext cx="8229600" cy="692692"/>
          </a:xfrm>
          <a:prstGeom prst="rect">
            <a:avLst/>
          </a:prstGeom>
          <a:noFill/>
          <a:ln>
            <a:noFill/>
          </a:ln>
        </p:spPr>
        <p:txBody>
          <a:bodyPr lIns="91425" tIns="91425" rIns="91425" bIns="91425" anchor="t" anchorCtr="0"/>
          <a:lstStyle>
            <a:lvl1pPr marL="285750" indent="-95250" algn="ctr" rtl="0">
              <a:lnSpc>
                <a:spcPct val="100000"/>
              </a:lnSpc>
              <a:spcBef>
                <a:spcPts val="360"/>
              </a:spcBef>
              <a:spcAft>
                <a:spcPts val="0"/>
              </a:spcAft>
              <a:buClr>
                <a:schemeClr val="dk1"/>
              </a:buClr>
              <a:buFont typeface="Arial"/>
              <a:buChar char="•"/>
              <a:defRPr sz="1800">
                <a:solidFill>
                  <a:schemeClr val="dk1"/>
                </a:solidFill>
              </a:defRPr>
            </a:lvl1pPr>
            <a:lvl2pPr marL="285750" indent="-171450" algn="ctr" rtl="0">
              <a:lnSpc>
                <a:spcPct val="100000"/>
              </a:lnSpc>
              <a:spcBef>
                <a:spcPts val="360"/>
              </a:spcBef>
              <a:spcAft>
                <a:spcPts val="0"/>
              </a:spcAft>
              <a:buClr>
                <a:schemeClr val="dk1"/>
              </a:buClr>
              <a:buFont typeface="Arial"/>
              <a:buChar char="o"/>
              <a:defRPr sz="1800">
                <a:solidFill>
                  <a:schemeClr val="dk1"/>
                </a:solidFill>
              </a:defRPr>
            </a:lvl2pPr>
            <a:lvl3pPr marL="285750" indent="-171450" algn="ctr" rtl="0">
              <a:lnSpc>
                <a:spcPct val="100000"/>
              </a:lnSpc>
              <a:spcBef>
                <a:spcPts val="360"/>
              </a:spcBef>
              <a:spcAft>
                <a:spcPts val="0"/>
              </a:spcAft>
              <a:buClr>
                <a:schemeClr val="dk1"/>
              </a:buClr>
              <a:buFont typeface="Arial"/>
              <a:buChar char="▪"/>
              <a:defRPr sz="1800">
                <a:solidFill>
                  <a:schemeClr val="dk1"/>
                </a:solidFill>
              </a:defRPr>
            </a:lvl3pPr>
            <a:lvl4pPr marL="285750" indent="-95250" algn="ctr" rtl="0">
              <a:lnSpc>
                <a:spcPct val="100000"/>
              </a:lnSpc>
              <a:spcBef>
                <a:spcPts val="360"/>
              </a:spcBef>
              <a:spcAft>
                <a:spcPts val="0"/>
              </a:spcAft>
              <a:buClr>
                <a:schemeClr val="dk1"/>
              </a:buClr>
              <a:buFont typeface="Arial"/>
              <a:buChar char="•"/>
              <a:defRPr sz="1800">
                <a:solidFill>
                  <a:schemeClr val="dk1"/>
                </a:solidFill>
              </a:defRPr>
            </a:lvl4pPr>
            <a:lvl5pPr marL="285750" indent="-171450" algn="ctr" rtl="0">
              <a:lnSpc>
                <a:spcPct val="100000"/>
              </a:lnSpc>
              <a:spcBef>
                <a:spcPts val="360"/>
              </a:spcBef>
              <a:spcAft>
                <a:spcPts val="0"/>
              </a:spcAft>
              <a:buClr>
                <a:schemeClr val="dk1"/>
              </a:buClr>
              <a:buFont typeface="Arial"/>
              <a:buChar char="o"/>
              <a:defRPr sz="1800">
                <a:solidFill>
                  <a:schemeClr val="dk1"/>
                </a:solidFill>
              </a:defRPr>
            </a:lvl5pPr>
            <a:lvl6pPr marL="285750" indent="-171450" algn="ctr" rtl="0">
              <a:lnSpc>
                <a:spcPct val="100000"/>
              </a:lnSpc>
              <a:spcBef>
                <a:spcPts val="360"/>
              </a:spcBef>
              <a:spcAft>
                <a:spcPts val="0"/>
              </a:spcAft>
              <a:buClr>
                <a:schemeClr val="dk1"/>
              </a:buClr>
              <a:buFont typeface="Arial"/>
              <a:buChar char="▪"/>
              <a:defRPr sz="1800">
                <a:solidFill>
                  <a:schemeClr val="dk1"/>
                </a:solidFill>
              </a:defRPr>
            </a:lvl6pPr>
            <a:lvl7pPr marL="285750" indent="-95250" algn="ctr" rtl="0">
              <a:lnSpc>
                <a:spcPct val="100000"/>
              </a:lnSpc>
              <a:spcBef>
                <a:spcPts val="360"/>
              </a:spcBef>
              <a:spcAft>
                <a:spcPts val="0"/>
              </a:spcAft>
              <a:buClr>
                <a:schemeClr val="dk1"/>
              </a:buClr>
              <a:buFont typeface="Arial"/>
              <a:buChar char="•"/>
              <a:defRPr sz="1800">
                <a:solidFill>
                  <a:schemeClr val="dk1"/>
                </a:solidFill>
              </a:defRPr>
            </a:lvl7pPr>
            <a:lvl8pPr marL="285750" indent="-171450" algn="ctr" rtl="0">
              <a:lnSpc>
                <a:spcPct val="100000"/>
              </a:lnSpc>
              <a:spcBef>
                <a:spcPts val="360"/>
              </a:spcBef>
              <a:spcAft>
                <a:spcPts val="0"/>
              </a:spcAft>
              <a:buClr>
                <a:schemeClr val="dk1"/>
              </a:buClr>
              <a:buFont typeface="Arial"/>
              <a:buChar char="o"/>
              <a:defRPr sz="1800">
                <a:solidFill>
                  <a:schemeClr val="dk1"/>
                </a:solidFill>
              </a:defRPr>
            </a:lvl8pPr>
            <a:lvl9pPr marL="285750" indent="-171450" algn="ctr" rtl="0">
              <a:lnSpc>
                <a:spcPct val="100000"/>
              </a:lnSpc>
              <a:spcBef>
                <a:spcPts val="360"/>
              </a:spcBef>
              <a:spcAft>
                <a:spcPts val="0"/>
              </a:spcAft>
              <a:buClr>
                <a:schemeClr val="dk1"/>
              </a:buClr>
              <a:buFont typeface="Arial"/>
              <a:buChar char="▪"/>
              <a:defRPr sz="1800">
                <a:solidFill>
                  <a:schemeClr val="dk1"/>
                </a:solidFill>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34952266"/>
      </p:ext>
    </p:extLst>
  </p:cSld>
  <p:clrMapOvr>
    <a:masterClrMapping/>
  </p:clrMapOvr>
  <p:transition xmlns:p14="http://schemas.microsoft.com/office/powerpoint/2010/mai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798834853"/>
      </p:ext>
    </p:extLst>
  </p:cSld>
  <p:clrMapOvr>
    <a:masterClrMapping/>
  </p:clrMapOvr>
  <p:transition xmlns:p14="http://schemas.microsoft.com/office/powerpoint/2010/main"/>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7944725"/>
      </p:ext>
    </p:extLst>
  </p:cSld>
  <p:clrMapOvr>
    <a:masterClrMapping/>
  </p:clrMapOvr>
  <p:transition xmlns:p14="http://schemas.microsoft.com/office/powerpoint/2010/main"/>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25799048"/>
      </p:ext>
    </p:extLst>
  </p:cSld>
  <p:clrMapOvr>
    <a:masterClrMapping/>
  </p:clrMapOvr>
  <p:transition xmlns:p14="http://schemas.microsoft.com/office/powerpoint/2010/main"/>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34299893"/>
      </p:ext>
    </p:extLst>
  </p:cSld>
  <p:clrMapOvr>
    <a:masterClrMapping/>
  </p:clrMapOvr>
  <p:transition xmlns:p14="http://schemas.microsoft.com/office/powerpoint/2010/mai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914400"/>
            <a:ext cx="7924800" cy="51054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309615"/>
      </p:ext>
    </p:extLst>
  </p:cSld>
  <p:clrMapOvr>
    <a:masterClrMapping/>
  </p:clrMapOvr>
  <p:transition xmlns:p14="http://schemas.microsoft.com/office/powerpoint/2010/mai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152400"/>
            <a:ext cx="1981200" cy="586740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52400"/>
            <a:ext cx="5791200" cy="58674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21695958"/>
      </p:ext>
    </p:extLst>
  </p:cSld>
  <p:clrMapOvr>
    <a:masterClrMapping/>
  </p:clrMapOvr>
  <p:transition xmlns:p14="http://schemas.microsoft.com/office/powerpoint/2010/main"/>
</p:sldLayout>
</file>

<file path=ppt/slideLayouts/slideLayout5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914400"/>
            <a:ext cx="3886200" cy="5105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86200" cy="5105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55847850"/>
      </p:ext>
    </p:extLst>
  </p:cSld>
  <p:clrMapOvr>
    <a:masterClrMapping/>
  </p:clrMapOvr>
  <p:transition xmlns:p14="http://schemas.microsoft.com/office/powerpoint/2010/main"/>
</p:sldLayout>
</file>

<file path=ppt/slideLayouts/slideLayout5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914400"/>
            <a:ext cx="7924800" cy="5105400"/>
          </a:xfrm>
        </p:spPr>
        <p:txBody>
          <a:bodyPr/>
          <a:lstStyle/>
          <a:p>
            <a:pPr lvl="0"/>
            <a:endParaRPr lang="en-US" noProof="0" smtClean="0"/>
          </a:p>
        </p:txBody>
      </p:sp>
    </p:spTree>
    <p:extLst>
      <p:ext uri="{BB962C8B-B14F-4D97-AF65-F5344CB8AC3E}">
        <p14:creationId xmlns:p14="http://schemas.microsoft.com/office/powerpoint/2010/main" val="567686784"/>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685800" y="2130425"/>
            <a:ext cx="7772400" cy="1470025"/>
          </a:xfrm>
          <a:prstGeom prst="rect">
            <a:avLst/>
          </a:prstGeom>
        </p:spPr>
        <p:txBody>
          <a:bodyPr/>
          <a:lstStyle>
            <a:lvl1pPr>
              <a:defRPr sz="3600"/>
            </a:lvl1pPr>
          </a:lstStyle>
          <a:p>
            <a:r>
              <a:rPr lang="en-US"/>
              <a:t>Click to edit Master title style</a:t>
            </a:r>
          </a:p>
        </p:txBody>
      </p:sp>
      <p:sp>
        <p:nvSpPr>
          <p:cNvPr id="128003" name="Rectangle 3"/>
          <p:cNvSpPr>
            <a:spLocks noGrp="1" noChangeArrowheads="1"/>
          </p:cNvSpPr>
          <p:nvPr>
            <p:ph type="subTitle" idx="1"/>
          </p:nvPr>
        </p:nvSpPr>
        <p:spPr>
          <a:xfrm>
            <a:off x="1371600" y="3886200"/>
            <a:ext cx="6400800" cy="1752600"/>
          </a:xfrm>
          <a:prstGeom prst="rect">
            <a:avLst/>
          </a:prstGeom>
        </p:spPr>
        <p:txBody>
          <a:bodyP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639343303"/>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09600" y="914400"/>
            <a:ext cx="7924800" cy="5105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28726485"/>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73631032"/>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7.xml"/><Relationship Id="rId12" Type="http://schemas.openxmlformats.org/officeDocument/2006/relationships/slideLayout" Target="../slideLayouts/slideLayout18.xml"/><Relationship Id="rId13" Type="http://schemas.openxmlformats.org/officeDocument/2006/relationships/slideLayout" Target="../slideLayouts/slideLayout19.xml"/><Relationship Id="rId14" Type="http://schemas.openxmlformats.org/officeDocument/2006/relationships/theme" Target="../theme/theme2.xml"/><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 Id="rId9" Type="http://schemas.openxmlformats.org/officeDocument/2006/relationships/slideLayout" Target="../slideLayouts/slideLayout15.xml"/><Relationship Id="rId10"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0.xml"/><Relationship Id="rId12" Type="http://schemas.openxmlformats.org/officeDocument/2006/relationships/slideLayout" Target="../slideLayouts/slideLayout31.xml"/><Relationship Id="rId13" Type="http://schemas.openxmlformats.org/officeDocument/2006/relationships/slideLayout" Target="../slideLayouts/slideLayout32.xml"/><Relationship Id="rId14" Type="http://schemas.openxmlformats.org/officeDocument/2006/relationships/theme" Target="../theme/theme3.xml"/><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 Id="rId9" Type="http://schemas.openxmlformats.org/officeDocument/2006/relationships/slideLayout" Target="../slideLayouts/slideLayout28.xml"/><Relationship Id="rId10"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theme" Target="../theme/theme4.xml"/><Relationship Id="rId1" Type="http://schemas.openxmlformats.org/officeDocument/2006/relationships/slideLayout" Target="../slideLayouts/slideLayout33.xml"/><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theme" Target="../theme/theme5.xml"/><Relationship Id="rId1" Type="http://schemas.openxmlformats.org/officeDocument/2006/relationships/slideLayout" Target="../slideLayouts/slideLayout46.xml"/><Relationship Id="rId2" Type="http://schemas.openxmlformats.org/officeDocument/2006/relationships/slideLayout" Target="../slideLayouts/slideLayout47.xml"/><Relationship Id="rId3" Type="http://schemas.openxmlformats.org/officeDocument/2006/relationships/slideLayout" Target="../slideLayouts/slideLayout48.xml"/><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marR="0" indent="228600" algn="l" rtl="0">
              <a:lnSpc>
                <a:spcPct val="100000"/>
              </a:lnSpc>
              <a:spcBef>
                <a:spcPts val="0"/>
              </a:spcBef>
              <a:spcAft>
                <a:spcPts val="0"/>
              </a:spcAft>
              <a:buClr>
                <a:schemeClr val="dk1"/>
              </a:buClr>
              <a:buFont typeface="Arial"/>
              <a:buNone/>
              <a:defRPr sz="3600" b="1" i="0" u="none" strike="noStrike" cap="none" baseline="0">
                <a:solidFill>
                  <a:schemeClr val="dk1"/>
                </a:solidFill>
                <a:latin typeface="Arial"/>
                <a:ea typeface="Arial"/>
                <a:cs typeface="Arial"/>
                <a:sym typeface="Arial"/>
                <a:rtl val="0"/>
              </a:defRPr>
            </a:lvl1pPr>
            <a:lvl2pPr marL="0" marR="0" indent="228600" algn="l" rtl="0">
              <a:lnSpc>
                <a:spcPct val="100000"/>
              </a:lnSpc>
              <a:spcBef>
                <a:spcPts val="0"/>
              </a:spcBef>
              <a:spcAft>
                <a:spcPts val="0"/>
              </a:spcAft>
              <a:buClr>
                <a:schemeClr val="dk1"/>
              </a:buClr>
              <a:buFont typeface="Arial"/>
              <a:buNone/>
              <a:defRPr sz="3600" b="1" i="0" u="none" strike="noStrike" cap="none" baseline="0">
                <a:solidFill>
                  <a:schemeClr val="dk1"/>
                </a:solidFill>
                <a:latin typeface="Arial"/>
                <a:ea typeface="Arial"/>
                <a:cs typeface="Arial"/>
                <a:sym typeface="Arial"/>
                <a:rtl val="0"/>
              </a:defRPr>
            </a:lvl2pPr>
            <a:lvl3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3pPr>
            <a:lvl4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4pPr>
            <a:lvl5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5pPr>
            <a:lvl6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6pPr>
            <a:lvl7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7pPr>
            <a:lvl8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8pPr>
            <a:lvl9pPr marL="0" marR="0" indent="228600" algn="l" rtl="0">
              <a:spcBef>
                <a:spcPts val="0"/>
              </a:spcBef>
              <a:buClr>
                <a:schemeClr val="dk1"/>
              </a:buClr>
              <a:buFont typeface="Arial"/>
              <a:buNone/>
              <a:defRPr sz="3600" b="1" i="0" u="none" strike="noStrike" cap="none" baseline="0">
                <a:solidFill>
                  <a:schemeClr val="dk1"/>
                </a:solidFill>
                <a:latin typeface="Arial"/>
                <a:ea typeface="Arial"/>
                <a:cs typeface="Arial"/>
                <a:sym typeface="Arial"/>
              </a:defRPr>
            </a:lvl9pPr>
          </a:lstStyle>
          <a:p>
            <a:endParaRPr/>
          </a:p>
        </p:txBody>
      </p:sp>
      <p:sp>
        <p:nvSpPr>
          <p:cNvPr id="6" name="Shape 6"/>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marL="342900" marR="0" indent="-25401" algn="l" rtl="0">
              <a:lnSpc>
                <a:spcPct val="100000"/>
              </a:lnSpc>
              <a:spcBef>
                <a:spcPts val="600"/>
              </a:spcBef>
              <a:spcAft>
                <a:spcPts val="0"/>
              </a:spcAft>
              <a:buClr>
                <a:schemeClr val="dk1"/>
              </a:buClr>
              <a:buFont typeface="Arial"/>
              <a:buChar char="•"/>
              <a:defRPr sz="3000" b="0" i="0" u="none" strike="noStrike" cap="none" baseline="0">
                <a:solidFill>
                  <a:schemeClr val="dk1"/>
                </a:solidFill>
                <a:latin typeface="Arial"/>
                <a:ea typeface="Arial"/>
                <a:cs typeface="Arial"/>
                <a:sym typeface="Arial"/>
                <a:rtl val="0"/>
              </a:defRPr>
            </a:lvl1pPr>
            <a:lvl2pPr marL="742950" marR="0" indent="-133350" algn="l" rtl="0">
              <a:lnSpc>
                <a:spcPct val="100000"/>
              </a:lnSpc>
              <a:spcBef>
                <a:spcPts val="480"/>
              </a:spcBef>
              <a:spcAft>
                <a:spcPts val="0"/>
              </a:spcAft>
              <a:buClr>
                <a:schemeClr val="dk1"/>
              </a:buClr>
              <a:buFont typeface="Arial"/>
              <a:buChar char="o"/>
              <a:defRPr sz="2400" b="0" i="0" u="none" strike="noStrike" cap="none" baseline="0">
                <a:solidFill>
                  <a:schemeClr val="dk1"/>
                </a:solidFill>
                <a:latin typeface="Arial"/>
                <a:ea typeface="Arial"/>
                <a:cs typeface="Arial"/>
                <a:sym typeface="Arial"/>
                <a:rtl val="0"/>
              </a:defRPr>
            </a:lvl2pPr>
            <a:lvl3pPr marL="1143000" marR="0" indent="-76200" algn="l" rtl="0">
              <a:lnSpc>
                <a:spcPct val="100000"/>
              </a:lnSpc>
              <a:spcBef>
                <a:spcPts val="480"/>
              </a:spcBef>
              <a:spcAft>
                <a:spcPts val="0"/>
              </a:spcAft>
              <a:buClr>
                <a:schemeClr val="dk1"/>
              </a:buClr>
              <a:buFont typeface="Arial"/>
              <a:buChar char="▪"/>
              <a:defRPr sz="2400" b="0" i="0" u="none" strike="noStrike" cap="none" baseline="0">
                <a:solidFill>
                  <a:schemeClr val="dk1"/>
                </a:solidFill>
                <a:latin typeface="Arial"/>
                <a:ea typeface="Arial"/>
                <a:cs typeface="Arial"/>
                <a:sym typeface="Arial"/>
                <a:rtl val="0"/>
              </a:defRPr>
            </a:lvl3pPr>
            <a:lvl4pPr marL="1600200" marR="0" indent="-38100" algn="l" rtl="0">
              <a:lnSpc>
                <a:spcPct val="100000"/>
              </a:lnSpc>
              <a:spcBef>
                <a:spcPts val="360"/>
              </a:spcBef>
              <a:spcAft>
                <a:spcPts val="0"/>
              </a:spcAft>
              <a:buClr>
                <a:schemeClr val="dk1"/>
              </a:buClr>
              <a:buFont typeface="Arial"/>
              <a:buChar char="•"/>
              <a:defRPr sz="1800" b="0" i="0" u="none" strike="noStrike" cap="none" baseline="0">
                <a:solidFill>
                  <a:schemeClr val="dk1"/>
                </a:solidFill>
                <a:latin typeface="Arial"/>
                <a:ea typeface="Arial"/>
                <a:cs typeface="Arial"/>
                <a:sym typeface="Arial"/>
                <a:rtl val="0"/>
              </a:defRPr>
            </a:lvl4pPr>
            <a:lvl5pPr marL="2057400" marR="0" indent="-114300" algn="l" rtl="0">
              <a:lnSpc>
                <a:spcPct val="100000"/>
              </a:lnSpc>
              <a:spcBef>
                <a:spcPts val="360"/>
              </a:spcBef>
              <a:spcAft>
                <a:spcPts val="0"/>
              </a:spcAft>
              <a:buClr>
                <a:schemeClr val="dk1"/>
              </a:buClr>
              <a:buFont typeface="Arial"/>
              <a:buChar char="o"/>
              <a:defRPr sz="1800" b="0" i="0" u="none" strike="noStrike" cap="none" baseline="0">
                <a:solidFill>
                  <a:schemeClr val="dk1"/>
                </a:solidFill>
                <a:latin typeface="Arial"/>
                <a:ea typeface="Arial"/>
                <a:cs typeface="Arial"/>
                <a:sym typeface="Arial"/>
                <a:rtl val="0"/>
              </a:defRPr>
            </a:lvl5pPr>
            <a:lvl6pPr marL="2514600" marR="0" indent="-114300" algn="l" rtl="0">
              <a:lnSpc>
                <a:spcPct val="100000"/>
              </a:lnSpc>
              <a:spcBef>
                <a:spcPts val="360"/>
              </a:spcBef>
              <a:spcAft>
                <a:spcPts val="0"/>
              </a:spcAft>
              <a:buClr>
                <a:schemeClr val="dk1"/>
              </a:buClr>
              <a:buFont typeface="Arial"/>
              <a:buChar char="▪"/>
              <a:defRPr sz="1800" b="0" i="0" u="none" strike="noStrike" cap="none" baseline="0">
                <a:solidFill>
                  <a:schemeClr val="dk1"/>
                </a:solidFill>
                <a:latin typeface="Arial"/>
                <a:ea typeface="Arial"/>
                <a:cs typeface="Arial"/>
                <a:sym typeface="Arial"/>
                <a:rtl val="0"/>
              </a:defRPr>
            </a:lvl6pPr>
            <a:lvl7pPr marL="2971800" marR="0" indent="-38100" algn="l" rtl="0">
              <a:lnSpc>
                <a:spcPct val="100000"/>
              </a:lnSpc>
              <a:spcBef>
                <a:spcPts val="360"/>
              </a:spcBef>
              <a:spcAft>
                <a:spcPts val="0"/>
              </a:spcAft>
              <a:buClr>
                <a:schemeClr val="dk1"/>
              </a:buClr>
              <a:buFont typeface="Arial"/>
              <a:buChar char="•"/>
              <a:defRPr sz="1800" b="0" i="0" u="none" strike="noStrike" cap="none" baseline="0">
                <a:solidFill>
                  <a:schemeClr val="dk1"/>
                </a:solidFill>
                <a:latin typeface="Arial"/>
                <a:ea typeface="Arial"/>
                <a:cs typeface="Arial"/>
                <a:sym typeface="Arial"/>
                <a:rtl val="0"/>
              </a:defRPr>
            </a:lvl7pPr>
            <a:lvl8pPr marL="3429000" marR="0" indent="-114300" algn="l" rtl="0">
              <a:lnSpc>
                <a:spcPct val="100000"/>
              </a:lnSpc>
              <a:spcBef>
                <a:spcPts val="360"/>
              </a:spcBef>
              <a:spcAft>
                <a:spcPts val="0"/>
              </a:spcAft>
              <a:buClr>
                <a:schemeClr val="dk1"/>
              </a:buClr>
              <a:buFont typeface="Arial"/>
              <a:buChar char="o"/>
              <a:defRPr sz="1800" b="0" i="0" u="none" strike="noStrike" cap="none" baseline="0">
                <a:solidFill>
                  <a:schemeClr val="dk1"/>
                </a:solidFill>
                <a:latin typeface="Arial"/>
                <a:ea typeface="Arial"/>
                <a:cs typeface="Arial"/>
                <a:sym typeface="Arial"/>
                <a:rtl val="0"/>
              </a:defRPr>
            </a:lvl8pPr>
            <a:lvl9pPr marL="3886200" marR="0" indent="-114300" algn="l" rtl="0">
              <a:lnSpc>
                <a:spcPct val="100000"/>
              </a:lnSpc>
              <a:spcBef>
                <a:spcPts val="360"/>
              </a:spcBef>
              <a:spcAft>
                <a:spcPts val="0"/>
              </a:spcAft>
              <a:buClr>
                <a:schemeClr val="dk1"/>
              </a:buClr>
              <a:buFont typeface="Arial"/>
              <a:buChar char="▪"/>
              <a:defRPr sz="1800" b="0" i="0" u="none" strike="noStrike" cap="none" baseline="0">
                <a:solidFill>
                  <a:schemeClr val="dk1"/>
                </a:solidFill>
                <a:latin typeface="Arial"/>
                <a:ea typeface="Arial"/>
                <a:cs typeface="Arial"/>
                <a:sym typeface="Arial"/>
                <a:rtl val="0"/>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152400"/>
            <a:ext cx="7162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78" tIns="44445" rIns="90478" bIns="44445" numCol="1" anchor="ctr" anchorCtr="0" compatLnSpc="1">
            <a:prstTxWarp prst="textNoShape">
              <a:avLst/>
            </a:prstTxWarp>
          </a:bodyPr>
          <a:lstStyle/>
          <a:p>
            <a:pPr lvl="0"/>
            <a:r>
              <a:rPr lang="en-US"/>
              <a:t>Slide Title</a:t>
            </a:r>
          </a:p>
        </p:txBody>
      </p:sp>
      <p:sp>
        <p:nvSpPr>
          <p:cNvPr id="1027" name="Rectangle 3"/>
          <p:cNvSpPr>
            <a:spLocks noGrp="1" noChangeArrowheads="1"/>
          </p:cNvSpPr>
          <p:nvPr>
            <p:ph type="body" idx="1"/>
          </p:nvPr>
        </p:nvSpPr>
        <p:spPr bwMode="auto">
          <a:xfrm>
            <a:off x="609600" y="914400"/>
            <a:ext cx="7924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78" tIns="44445" rIns="90478" bIns="44445"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ChangeArrowheads="1"/>
          </p:cNvSpPr>
          <p:nvPr userDrawn="1"/>
        </p:nvSpPr>
        <p:spPr bwMode="auto">
          <a:xfrm>
            <a:off x="7951788" y="6397625"/>
            <a:ext cx="5826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8" tIns="44445" rIns="90478" bIns="44445">
            <a:spAutoFit/>
          </a:bodyPr>
          <a:lstStyle/>
          <a:p>
            <a:pPr fontAlgn="base">
              <a:spcBef>
                <a:spcPct val="0"/>
              </a:spcBef>
              <a:spcAft>
                <a:spcPct val="0"/>
              </a:spcAft>
            </a:pPr>
            <a:r>
              <a:rPr lang="en-US" kern="1200" smtClean="0">
                <a:solidFill>
                  <a:srgbClr val="2A40E2"/>
                </a:solidFill>
                <a:latin typeface="Helvetica" charset="0"/>
                <a:ea typeface="MS PGothic" charset="0"/>
                <a:cs typeface="MS PGothic" charset="0"/>
              </a:rPr>
              <a:t>9.</a:t>
            </a:r>
            <a:fld id="{70A24380-58E5-2346-B1E0-DD49A3FB6ECB}" type="slidenum">
              <a:rPr lang="en-US" kern="1200" smtClean="0">
                <a:solidFill>
                  <a:srgbClr val="2A40E2"/>
                </a:solidFill>
                <a:latin typeface="Helvetica" charset="0"/>
                <a:ea typeface="MS PGothic" charset="0"/>
                <a:cs typeface="MS PGothic" charset="0"/>
              </a:rPr>
              <a:pPr fontAlgn="base">
                <a:spcBef>
                  <a:spcPct val="0"/>
                </a:spcBef>
                <a:spcAft>
                  <a:spcPct val="0"/>
                </a:spcAft>
              </a:pPr>
              <a:t>‹#›</a:t>
            </a:fld>
            <a:endParaRPr lang="en-US" i="1" kern="1200" smtClean="0">
              <a:solidFill>
                <a:srgbClr val="2A40E2"/>
              </a:solidFill>
              <a:latin typeface="Helvetica" charset="0"/>
              <a:ea typeface="MS PGothic" charset="0"/>
              <a:cs typeface="MS PGothic" charset="0"/>
            </a:endParaRPr>
          </a:p>
        </p:txBody>
      </p:sp>
      <p:sp>
        <p:nvSpPr>
          <p:cNvPr id="10" name="Text Box 5"/>
          <p:cNvSpPr txBox="1">
            <a:spLocks noChangeArrowheads="1"/>
          </p:cNvSpPr>
          <p:nvPr userDrawn="1"/>
        </p:nvSpPr>
        <p:spPr bwMode="auto">
          <a:xfrm>
            <a:off x="152400" y="6394450"/>
            <a:ext cx="9826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lIns="91429" tIns="45714" rIns="91429" bIns="45714">
            <a:spAutoFit/>
          </a:bodyPr>
          <a:lstStyle>
            <a:lvl1pPr>
              <a:defRPr sz="2200" b="1">
                <a:solidFill>
                  <a:schemeClr val="tx1"/>
                </a:solidFill>
                <a:latin typeface="Comic Sans MS" charset="0"/>
                <a:ea typeface="ＭＳ Ｐゴシック" charset="0"/>
                <a:cs typeface="ＭＳ Ｐゴシック" charset="0"/>
              </a:defRPr>
            </a:lvl1pPr>
            <a:lvl2pPr marL="742950" indent="-285750">
              <a:defRPr sz="2200" b="1">
                <a:solidFill>
                  <a:schemeClr val="tx1"/>
                </a:solidFill>
                <a:latin typeface="Comic Sans MS" charset="0"/>
                <a:ea typeface="ＭＳ Ｐゴシック" charset="0"/>
              </a:defRPr>
            </a:lvl2pPr>
            <a:lvl3pPr marL="1143000" indent="-228600">
              <a:defRPr sz="2200" b="1">
                <a:solidFill>
                  <a:schemeClr val="tx1"/>
                </a:solidFill>
                <a:latin typeface="Comic Sans MS" charset="0"/>
                <a:ea typeface="ＭＳ Ｐゴシック" charset="0"/>
              </a:defRPr>
            </a:lvl3pPr>
            <a:lvl4pPr marL="1600200" indent="-228600">
              <a:defRPr sz="2200" b="1">
                <a:solidFill>
                  <a:schemeClr val="tx1"/>
                </a:solidFill>
                <a:latin typeface="Comic Sans MS" charset="0"/>
                <a:ea typeface="ＭＳ Ｐゴシック" charset="0"/>
              </a:defRPr>
            </a:lvl4pPr>
            <a:lvl5pPr marL="2057400" indent="-228600">
              <a:defRPr sz="2200" b="1">
                <a:solidFill>
                  <a:schemeClr val="tx1"/>
                </a:solidFill>
                <a:latin typeface="Comic Sans MS" charset="0"/>
                <a:ea typeface="ＭＳ Ｐゴシック"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ＭＳ Ｐゴシック"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ＭＳ Ｐゴシック"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ＭＳ Ｐゴシック"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ＭＳ Ｐゴシック" charset="0"/>
              </a:defRPr>
            </a:lvl9pPr>
          </a:lstStyle>
          <a:p>
            <a:pPr fontAlgn="base">
              <a:spcBef>
                <a:spcPct val="0"/>
              </a:spcBef>
              <a:spcAft>
                <a:spcPct val="0"/>
              </a:spcAft>
              <a:defRPr/>
            </a:pPr>
            <a:r>
              <a:rPr lang="en-US" sz="1400" b="0" kern="1200" dirty="0" smtClean="0">
                <a:solidFill>
                  <a:srgbClr val="2A40E2"/>
                </a:solidFill>
                <a:latin typeface="Helvetica" charset="0"/>
                <a:cs typeface="Helvetica" charset="0"/>
              </a:rPr>
              <a:t>10/2/2013</a:t>
            </a:r>
          </a:p>
        </p:txBody>
      </p:sp>
      <p:sp>
        <p:nvSpPr>
          <p:cNvPr id="7" name="Text Box 7"/>
          <p:cNvSpPr txBox="1">
            <a:spLocks noChangeArrowheads="1"/>
          </p:cNvSpPr>
          <p:nvPr userDrawn="1"/>
        </p:nvSpPr>
        <p:spPr bwMode="auto">
          <a:xfrm>
            <a:off x="1524000" y="6400800"/>
            <a:ext cx="56054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lIns="91429" tIns="45714" rIns="91429" bIns="45714">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400" b="0" kern="1200" smtClean="0">
                <a:solidFill>
                  <a:srgbClr val="2A40E2"/>
                </a:solidFill>
                <a:latin typeface="Helvetica" charset="0"/>
              </a:rPr>
              <a:t>Anthony D. Joseph and John Canny       CS162        ©UCB Fall 2013</a:t>
            </a:r>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transition xmlns:p14="http://schemas.microsoft.com/office/powerpoint/2010/main"/>
  <p:timing>
    <p:tnLst>
      <p:par>
        <p:cTn xmlns:p14="http://schemas.microsoft.com/office/powerpoint/2010/main" id="1" dur="indefinite" restart="never" nodeType="tmRoot"/>
      </p:par>
    </p:tnLst>
  </p:timing>
  <p:txStyles>
    <p:titleStyle>
      <a:lvl1pPr algn="ctr" rtl="0" eaLnBrk="0" fontAlgn="base" hangingPunct="0">
        <a:lnSpc>
          <a:spcPct val="90000"/>
        </a:lnSpc>
        <a:spcBef>
          <a:spcPct val="0"/>
        </a:spcBef>
        <a:spcAft>
          <a:spcPct val="0"/>
        </a:spcAft>
        <a:defRPr sz="3200" b="1">
          <a:solidFill>
            <a:srgbClr val="2A40E2"/>
          </a:solidFill>
          <a:latin typeface="Helvetica"/>
          <a:ea typeface="MS PGothic" pitchFamily="34" charset="-128"/>
          <a:cs typeface="MS PGothic" charset="0"/>
        </a:defRPr>
      </a:lvl1pPr>
      <a:lvl2pPr algn="ctr" rtl="0" eaLnBrk="0" fontAlgn="base" hangingPunct="0">
        <a:lnSpc>
          <a:spcPct val="90000"/>
        </a:lnSpc>
        <a:spcBef>
          <a:spcPct val="0"/>
        </a:spcBef>
        <a:spcAft>
          <a:spcPct val="0"/>
        </a:spcAft>
        <a:defRPr sz="3200" b="1">
          <a:solidFill>
            <a:srgbClr val="2A40E2"/>
          </a:solidFill>
          <a:latin typeface="Helvetica" charset="0"/>
          <a:ea typeface="MS PGothic" pitchFamily="34" charset="-128"/>
          <a:cs typeface="MS PGothic" charset="0"/>
        </a:defRPr>
      </a:lvl2pPr>
      <a:lvl3pPr algn="ctr" rtl="0" eaLnBrk="0" fontAlgn="base" hangingPunct="0">
        <a:lnSpc>
          <a:spcPct val="90000"/>
        </a:lnSpc>
        <a:spcBef>
          <a:spcPct val="0"/>
        </a:spcBef>
        <a:spcAft>
          <a:spcPct val="0"/>
        </a:spcAft>
        <a:defRPr sz="3200" b="1">
          <a:solidFill>
            <a:srgbClr val="2A40E2"/>
          </a:solidFill>
          <a:latin typeface="Helvetica" charset="0"/>
          <a:ea typeface="MS PGothic" pitchFamily="34" charset="-128"/>
          <a:cs typeface="MS PGothic" charset="0"/>
        </a:defRPr>
      </a:lvl3pPr>
      <a:lvl4pPr algn="ctr" rtl="0" eaLnBrk="0" fontAlgn="base" hangingPunct="0">
        <a:lnSpc>
          <a:spcPct val="90000"/>
        </a:lnSpc>
        <a:spcBef>
          <a:spcPct val="0"/>
        </a:spcBef>
        <a:spcAft>
          <a:spcPct val="0"/>
        </a:spcAft>
        <a:defRPr sz="3200" b="1">
          <a:solidFill>
            <a:srgbClr val="2A40E2"/>
          </a:solidFill>
          <a:latin typeface="Helvetica" charset="0"/>
          <a:ea typeface="MS PGothic" pitchFamily="34" charset="-128"/>
          <a:cs typeface="MS PGothic" charset="0"/>
        </a:defRPr>
      </a:lvl4pPr>
      <a:lvl5pPr algn="ctr" rtl="0" eaLnBrk="0" fontAlgn="base" hangingPunct="0">
        <a:lnSpc>
          <a:spcPct val="90000"/>
        </a:lnSpc>
        <a:spcBef>
          <a:spcPct val="0"/>
        </a:spcBef>
        <a:spcAft>
          <a:spcPct val="0"/>
        </a:spcAft>
        <a:defRPr sz="3200" b="1">
          <a:solidFill>
            <a:srgbClr val="2A40E2"/>
          </a:solidFill>
          <a:latin typeface="Helvetica" charset="0"/>
          <a:ea typeface="MS PGothic" pitchFamily="34" charset="-128"/>
          <a:cs typeface="MS PGothic" charset="0"/>
        </a:defRPr>
      </a:lvl5pPr>
      <a:lvl6pPr marL="457200" algn="ctr" rtl="0" eaLnBrk="0" fontAlgn="base" hangingPunct="0">
        <a:lnSpc>
          <a:spcPct val="90000"/>
        </a:lnSpc>
        <a:spcBef>
          <a:spcPct val="0"/>
        </a:spcBef>
        <a:spcAft>
          <a:spcPct val="0"/>
        </a:spcAft>
        <a:defRPr sz="2400" b="1">
          <a:solidFill>
            <a:srgbClr val="2A40E2"/>
          </a:solidFill>
          <a:latin typeface="Comic Sans MS" charset="0"/>
        </a:defRPr>
      </a:lvl6pPr>
      <a:lvl7pPr marL="914400" algn="ctr" rtl="0" eaLnBrk="0" fontAlgn="base" hangingPunct="0">
        <a:lnSpc>
          <a:spcPct val="90000"/>
        </a:lnSpc>
        <a:spcBef>
          <a:spcPct val="0"/>
        </a:spcBef>
        <a:spcAft>
          <a:spcPct val="0"/>
        </a:spcAft>
        <a:defRPr sz="2400" b="1">
          <a:solidFill>
            <a:srgbClr val="2A40E2"/>
          </a:solidFill>
          <a:latin typeface="Comic Sans MS" charset="0"/>
        </a:defRPr>
      </a:lvl7pPr>
      <a:lvl8pPr marL="1371600" algn="ctr" rtl="0" eaLnBrk="0" fontAlgn="base" hangingPunct="0">
        <a:lnSpc>
          <a:spcPct val="90000"/>
        </a:lnSpc>
        <a:spcBef>
          <a:spcPct val="0"/>
        </a:spcBef>
        <a:spcAft>
          <a:spcPct val="0"/>
        </a:spcAft>
        <a:defRPr sz="2400" b="1">
          <a:solidFill>
            <a:srgbClr val="2A40E2"/>
          </a:solidFill>
          <a:latin typeface="Comic Sans MS" charset="0"/>
        </a:defRPr>
      </a:lvl8pPr>
      <a:lvl9pPr marL="1828800" algn="ctr" rtl="0" eaLnBrk="0" fontAlgn="base" hangingPunct="0">
        <a:lnSpc>
          <a:spcPct val="90000"/>
        </a:lnSpc>
        <a:spcBef>
          <a:spcPct val="0"/>
        </a:spcBef>
        <a:spcAft>
          <a:spcPct val="0"/>
        </a:spcAft>
        <a:defRPr sz="2400" b="1">
          <a:solidFill>
            <a:srgbClr val="2A40E2"/>
          </a:solidFill>
          <a:latin typeface="Comic Sans MS"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Helvetica"/>
          <a:ea typeface="MS PGothic" pitchFamily="34" charset="-128"/>
          <a:cs typeface="MS PGothic"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Helvetica"/>
          <a:ea typeface="MS PGothic" pitchFamily="34" charset="-128"/>
          <a:cs typeface="MS PGothic"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Helvetica"/>
          <a:ea typeface="MS PGothic" pitchFamily="34" charset="-128"/>
          <a:cs typeface="MS PGothic"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Helvetica"/>
          <a:ea typeface="MS PGothic" pitchFamily="34" charset="-128"/>
          <a:cs typeface="MS PGothic"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Helvetica"/>
          <a:ea typeface="MS PGothic" pitchFamily="34" charset="-128"/>
          <a:cs typeface="MS PGothic"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152400"/>
            <a:ext cx="7162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78" tIns="44445" rIns="90478" bIns="44445" numCol="1" anchor="ctr" anchorCtr="0" compatLnSpc="1">
            <a:prstTxWarp prst="textNoShape">
              <a:avLst/>
            </a:prstTxWarp>
          </a:bodyPr>
          <a:lstStyle/>
          <a:p>
            <a:pPr lvl="0"/>
            <a:r>
              <a:rPr lang="en-US"/>
              <a:t>Slide Title</a:t>
            </a:r>
          </a:p>
        </p:txBody>
      </p:sp>
      <p:sp>
        <p:nvSpPr>
          <p:cNvPr id="1027" name="Rectangle 3"/>
          <p:cNvSpPr>
            <a:spLocks noGrp="1" noChangeArrowheads="1"/>
          </p:cNvSpPr>
          <p:nvPr>
            <p:ph type="body" idx="1"/>
          </p:nvPr>
        </p:nvSpPr>
        <p:spPr bwMode="auto">
          <a:xfrm>
            <a:off x="609600" y="914400"/>
            <a:ext cx="7924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78" tIns="44445" rIns="90478" bIns="44445"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ChangeArrowheads="1"/>
          </p:cNvSpPr>
          <p:nvPr userDrawn="1"/>
        </p:nvSpPr>
        <p:spPr bwMode="auto">
          <a:xfrm>
            <a:off x="7951788" y="6397625"/>
            <a:ext cx="5826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8" tIns="44445" rIns="90478" bIns="44445">
            <a:spAutoFit/>
          </a:bodyPr>
          <a:lstStyle/>
          <a:p>
            <a:pPr fontAlgn="base">
              <a:spcBef>
                <a:spcPct val="0"/>
              </a:spcBef>
              <a:spcAft>
                <a:spcPct val="0"/>
              </a:spcAft>
            </a:pPr>
            <a:r>
              <a:rPr lang="en-US" kern="1200" smtClean="0">
                <a:solidFill>
                  <a:srgbClr val="2A40E2"/>
                </a:solidFill>
                <a:latin typeface="Helvetica" charset="0"/>
                <a:ea typeface="MS PGothic" charset="0"/>
                <a:cs typeface="MS PGothic" charset="0"/>
              </a:rPr>
              <a:t>9.</a:t>
            </a:r>
            <a:fld id="{70A24380-58E5-2346-B1E0-DD49A3FB6ECB}" type="slidenum">
              <a:rPr lang="en-US" kern="1200" smtClean="0">
                <a:solidFill>
                  <a:srgbClr val="2A40E2"/>
                </a:solidFill>
                <a:latin typeface="Helvetica" charset="0"/>
                <a:ea typeface="MS PGothic" charset="0"/>
                <a:cs typeface="MS PGothic" charset="0"/>
              </a:rPr>
              <a:pPr fontAlgn="base">
                <a:spcBef>
                  <a:spcPct val="0"/>
                </a:spcBef>
                <a:spcAft>
                  <a:spcPct val="0"/>
                </a:spcAft>
              </a:pPr>
              <a:t>‹#›</a:t>
            </a:fld>
            <a:endParaRPr lang="en-US" i="1" kern="1200" smtClean="0">
              <a:solidFill>
                <a:srgbClr val="2A40E2"/>
              </a:solidFill>
              <a:latin typeface="Helvetica" charset="0"/>
              <a:ea typeface="MS PGothic" charset="0"/>
              <a:cs typeface="MS PGothic" charset="0"/>
            </a:endParaRPr>
          </a:p>
        </p:txBody>
      </p:sp>
      <p:sp>
        <p:nvSpPr>
          <p:cNvPr id="10" name="Text Box 5"/>
          <p:cNvSpPr txBox="1">
            <a:spLocks noChangeArrowheads="1"/>
          </p:cNvSpPr>
          <p:nvPr userDrawn="1"/>
        </p:nvSpPr>
        <p:spPr bwMode="auto">
          <a:xfrm>
            <a:off x="152400" y="6394450"/>
            <a:ext cx="9826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lIns="91429" tIns="45714" rIns="91429" bIns="45714">
            <a:spAutoFit/>
          </a:bodyPr>
          <a:lstStyle>
            <a:lvl1pPr>
              <a:defRPr sz="2200" b="1">
                <a:solidFill>
                  <a:schemeClr val="tx1"/>
                </a:solidFill>
                <a:latin typeface="Comic Sans MS" charset="0"/>
                <a:ea typeface="ＭＳ Ｐゴシック" charset="0"/>
                <a:cs typeface="ＭＳ Ｐゴシック" charset="0"/>
              </a:defRPr>
            </a:lvl1pPr>
            <a:lvl2pPr marL="742950" indent="-285750">
              <a:defRPr sz="2200" b="1">
                <a:solidFill>
                  <a:schemeClr val="tx1"/>
                </a:solidFill>
                <a:latin typeface="Comic Sans MS" charset="0"/>
                <a:ea typeface="ＭＳ Ｐゴシック" charset="0"/>
              </a:defRPr>
            </a:lvl2pPr>
            <a:lvl3pPr marL="1143000" indent="-228600">
              <a:defRPr sz="2200" b="1">
                <a:solidFill>
                  <a:schemeClr val="tx1"/>
                </a:solidFill>
                <a:latin typeface="Comic Sans MS" charset="0"/>
                <a:ea typeface="ＭＳ Ｐゴシック" charset="0"/>
              </a:defRPr>
            </a:lvl3pPr>
            <a:lvl4pPr marL="1600200" indent="-228600">
              <a:defRPr sz="2200" b="1">
                <a:solidFill>
                  <a:schemeClr val="tx1"/>
                </a:solidFill>
                <a:latin typeface="Comic Sans MS" charset="0"/>
                <a:ea typeface="ＭＳ Ｐゴシック" charset="0"/>
              </a:defRPr>
            </a:lvl4pPr>
            <a:lvl5pPr marL="2057400" indent="-228600">
              <a:defRPr sz="2200" b="1">
                <a:solidFill>
                  <a:schemeClr val="tx1"/>
                </a:solidFill>
                <a:latin typeface="Comic Sans MS" charset="0"/>
                <a:ea typeface="ＭＳ Ｐゴシック"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ＭＳ Ｐゴシック"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ＭＳ Ｐゴシック"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ＭＳ Ｐゴシック"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ＭＳ Ｐゴシック" charset="0"/>
              </a:defRPr>
            </a:lvl9pPr>
          </a:lstStyle>
          <a:p>
            <a:pPr fontAlgn="base">
              <a:spcBef>
                <a:spcPct val="0"/>
              </a:spcBef>
              <a:spcAft>
                <a:spcPct val="0"/>
              </a:spcAft>
              <a:defRPr/>
            </a:pPr>
            <a:r>
              <a:rPr lang="en-US" sz="1400" b="0" kern="1200" dirty="0" smtClean="0">
                <a:solidFill>
                  <a:srgbClr val="2A40E2"/>
                </a:solidFill>
                <a:latin typeface="Helvetica" charset="0"/>
                <a:cs typeface="Helvetica" charset="0"/>
              </a:rPr>
              <a:t>10/2/2013</a:t>
            </a:r>
          </a:p>
        </p:txBody>
      </p:sp>
      <p:sp>
        <p:nvSpPr>
          <p:cNvPr id="7" name="Text Box 7"/>
          <p:cNvSpPr txBox="1">
            <a:spLocks noChangeArrowheads="1"/>
          </p:cNvSpPr>
          <p:nvPr userDrawn="1"/>
        </p:nvSpPr>
        <p:spPr bwMode="auto">
          <a:xfrm>
            <a:off x="1524000" y="6400800"/>
            <a:ext cx="56054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lIns="91429" tIns="45714" rIns="91429" bIns="45714">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400" b="0" kern="1200" smtClean="0">
                <a:solidFill>
                  <a:srgbClr val="2A40E2"/>
                </a:solidFill>
                <a:latin typeface="Helvetica" charset="0"/>
              </a:rPr>
              <a:t>Anthony D. Joseph and John Canny       CS162        ©UCB Fall 2013</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Lst>
  <p:transition xmlns:p14="http://schemas.microsoft.com/office/powerpoint/2010/main"/>
  <p:timing>
    <p:tnLst>
      <p:par>
        <p:cTn xmlns:p14="http://schemas.microsoft.com/office/powerpoint/2010/main" id="1" dur="indefinite" restart="never" nodeType="tmRoot"/>
      </p:par>
    </p:tnLst>
  </p:timing>
  <p:txStyles>
    <p:titleStyle>
      <a:lvl1pPr algn="ctr" rtl="0" eaLnBrk="0" fontAlgn="base" hangingPunct="0">
        <a:lnSpc>
          <a:spcPct val="90000"/>
        </a:lnSpc>
        <a:spcBef>
          <a:spcPct val="0"/>
        </a:spcBef>
        <a:spcAft>
          <a:spcPct val="0"/>
        </a:spcAft>
        <a:defRPr sz="3200" b="1">
          <a:solidFill>
            <a:srgbClr val="2A40E2"/>
          </a:solidFill>
          <a:latin typeface="Helvetica"/>
          <a:ea typeface="MS PGothic" pitchFamily="34" charset="-128"/>
          <a:cs typeface="MS PGothic" charset="0"/>
        </a:defRPr>
      </a:lvl1pPr>
      <a:lvl2pPr algn="ctr" rtl="0" eaLnBrk="0" fontAlgn="base" hangingPunct="0">
        <a:lnSpc>
          <a:spcPct val="90000"/>
        </a:lnSpc>
        <a:spcBef>
          <a:spcPct val="0"/>
        </a:spcBef>
        <a:spcAft>
          <a:spcPct val="0"/>
        </a:spcAft>
        <a:defRPr sz="3200" b="1">
          <a:solidFill>
            <a:srgbClr val="2A40E2"/>
          </a:solidFill>
          <a:latin typeface="Helvetica" charset="0"/>
          <a:ea typeface="MS PGothic" pitchFamily="34" charset="-128"/>
          <a:cs typeface="MS PGothic" charset="0"/>
        </a:defRPr>
      </a:lvl2pPr>
      <a:lvl3pPr algn="ctr" rtl="0" eaLnBrk="0" fontAlgn="base" hangingPunct="0">
        <a:lnSpc>
          <a:spcPct val="90000"/>
        </a:lnSpc>
        <a:spcBef>
          <a:spcPct val="0"/>
        </a:spcBef>
        <a:spcAft>
          <a:spcPct val="0"/>
        </a:spcAft>
        <a:defRPr sz="3200" b="1">
          <a:solidFill>
            <a:srgbClr val="2A40E2"/>
          </a:solidFill>
          <a:latin typeface="Helvetica" charset="0"/>
          <a:ea typeface="MS PGothic" pitchFamily="34" charset="-128"/>
          <a:cs typeface="MS PGothic" charset="0"/>
        </a:defRPr>
      </a:lvl3pPr>
      <a:lvl4pPr algn="ctr" rtl="0" eaLnBrk="0" fontAlgn="base" hangingPunct="0">
        <a:lnSpc>
          <a:spcPct val="90000"/>
        </a:lnSpc>
        <a:spcBef>
          <a:spcPct val="0"/>
        </a:spcBef>
        <a:spcAft>
          <a:spcPct val="0"/>
        </a:spcAft>
        <a:defRPr sz="3200" b="1">
          <a:solidFill>
            <a:srgbClr val="2A40E2"/>
          </a:solidFill>
          <a:latin typeface="Helvetica" charset="0"/>
          <a:ea typeface="MS PGothic" pitchFamily="34" charset="-128"/>
          <a:cs typeface="MS PGothic" charset="0"/>
        </a:defRPr>
      </a:lvl4pPr>
      <a:lvl5pPr algn="ctr" rtl="0" eaLnBrk="0" fontAlgn="base" hangingPunct="0">
        <a:lnSpc>
          <a:spcPct val="90000"/>
        </a:lnSpc>
        <a:spcBef>
          <a:spcPct val="0"/>
        </a:spcBef>
        <a:spcAft>
          <a:spcPct val="0"/>
        </a:spcAft>
        <a:defRPr sz="3200" b="1">
          <a:solidFill>
            <a:srgbClr val="2A40E2"/>
          </a:solidFill>
          <a:latin typeface="Helvetica" charset="0"/>
          <a:ea typeface="MS PGothic" pitchFamily="34" charset="-128"/>
          <a:cs typeface="MS PGothic" charset="0"/>
        </a:defRPr>
      </a:lvl5pPr>
      <a:lvl6pPr marL="457200" algn="ctr" rtl="0" eaLnBrk="0" fontAlgn="base" hangingPunct="0">
        <a:lnSpc>
          <a:spcPct val="90000"/>
        </a:lnSpc>
        <a:spcBef>
          <a:spcPct val="0"/>
        </a:spcBef>
        <a:spcAft>
          <a:spcPct val="0"/>
        </a:spcAft>
        <a:defRPr sz="2400" b="1">
          <a:solidFill>
            <a:srgbClr val="2A40E2"/>
          </a:solidFill>
          <a:latin typeface="Comic Sans MS" charset="0"/>
        </a:defRPr>
      </a:lvl6pPr>
      <a:lvl7pPr marL="914400" algn="ctr" rtl="0" eaLnBrk="0" fontAlgn="base" hangingPunct="0">
        <a:lnSpc>
          <a:spcPct val="90000"/>
        </a:lnSpc>
        <a:spcBef>
          <a:spcPct val="0"/>
        </a:spcBef>
        <a:spcAft>
          <a:spcPct val="0"/>
        </a:spcAft>
        <a:defRPr sz="2400" b="1">
          <a:solidFill>
            <a:srgbClr val="2A40E2"/>
          </a:solidFill>
          <a:latin typeface="Comic Sans MS" charset="0"/>
        </a:defRPr>
      </a:lvl7pPr>
      <a:lvl8pPr marL="1371600" algn="ctr" rtl="0" eaLnBrk="0" fontAlgn="base" hangingPunct="0">
        <a:lnSpc>
          <a:spcPct val="90000"/>
        </a:lnSpc>
        <a:spcBef>
          <a:spcPct val="0"/>
        </a:spcBef>
        <a:spcAft>
          <a:spcPct val="0"/>
        </a:spcAft>
        <a:defRPr sz="2400" b="1">
          <a:solidFill>
            <a:srgbClr val="2A40E2"/>
          </a:solidFill>
          <a:latin typeface="Comic Sans MS" charset="0"/>
        </a:defRPr>
      </a:lvl8pPr>
      <a:lvl9pPr marL="1828800" algn="ctr" rtl="0" eaLnBrk="0" fontAlgn="base" hangingPunct="0">
        <a:lnSpc>
          <a:spcPct val="90000"/>
        </a:lnSpc>
        <a:spcBef>
          <a:spcPct val="0"/>
        </a:spcBef>
        <a:spcAft>
          <a:spcPct val="0"/>
        </a:spcAft>
        <a:defRPr sz="2400" b="1">
          <a:solidFill>
            <a:srgbClr val="2A40E2"/>
          </a:solidFill>
          <a:latin typeface="Comic Sans MS"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Helvetica"/>
          <a:ea typeface="MS PGothic" pitchFamily="34" charset="-128"/>
          <a:cs typeface="MS PGothic"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Helvetica"/>
          <a:ea typeface="MS PGothic" pitchFamily="34" charset="-128"/>
          <a:cs typeface="MS PGothic"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Helvetica"/>
          <a:ea typeface="MS PGothic" pitchFamily="34" charset="-128"/>
          <a:cs typeface="MS PGothic"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Helvetica"/>
          <a:ea typeface="MS PGothic" pitchFamily="34" charset="-128"/>
          <a:cs typeface="MS PGothic"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Helvetica"/>
          <a:ea typeface="MS PGothic" pitchFamily="34" charset="-128"/>
          <a:cs typeface="MS PGothic"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152400"/>
            <a:ext cx="7162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78" tIns="44445" rIns="90478" bIns="44445" numCol="1" anchor="ctr" anchorCtr="0" compatLnSpc="1">
            <a:prstTxWarp prst="textNoShape">
              <a:avLst/>
            </a:prstTxWarp>
          </a:bodyPr>
          <a:lstStyle/>
          <a:p>
            <a:pPr lvl="0"/>
            <a:r>
              <a:rPr lang="en-US"/>
              <a:t>Slide Title</a:t>
            </a:r>
          </a:p>
        </p:txBody>
      </p:sp>
      <p:sp>
        <p:nvSpPr>
          <p:cNvPr id="1027" name="Rectangle 3"/>
          <p:cNvSpPr>
            <a:spLocks noGrp="1" noChangeArrowheads="1"/>
          </p:cNvSpPr>
          <p:nvPr>
            <p:ph type="body" idx="1"/>
          </p:nvPr>
        </p:nvSpPr>
        <p:spPr bwMode="auto">
          <a:xfrm>
            <a:off x="609600" y="914400"/>
            <a:ext cx="7924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78" tIns="44445" rIns="90478" bIns="44445"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ChangeArrowheads="1"/>
          </p:cNvSpPr>
          <p:nvPr userDrawn="1"/>
        </p:nvSpPr>
        <p:spPr bwMode="auto">
          <a:xfrm>
            <a:off x="7951788" y="6397625"/>
            <a:ext cx="5826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8" tIns="44445" rIns="90478" bIns="44445">
            <a:spAutoFit/>
          </a:bodyPr>
          <a:lstStyle/>
          <a:p>
            <a:pPr fontAlgn="base">
              <a:spcBef>
                <a:spcPct val="0"/>
              </a:spcBef>
              <a:spcAft>
                <a:spcPct val="0"/>
              </a:spcAft>
            </a:pPr>
            <a:r>
              <a:rPr lang="en-US" kern="1200" smtClean="0">
                <a:solidFill>
                  <a:srgbClr val="2A40E2"/>
                </a:solidFill>
                <a:latin typeface="Helvetica" charset="0"/>
                <a:ea typeface="MS PGothic" charset="0"/>
                <a:cs typeface="MS PGothic" charset="0"/>
              </a:rPr>
              <a:t>9.</a:t>
            </a:r>
            <a:fld id="{70A24380-58E5-2346-B1E0-DD49A3FB6ECB}" type="slidenum">
              <a:rPr lang="en-US" kern="1200" smtClean="0">
                <a:solidFill>
                  <a:srgbClr val="2A40E2"/>
                </a:solidFill>
                <a:latin typeface="Helvetica" charset="0"/>
                <a:ea typeface="MS PGothic" charset="0"/>
                <a:cs typeface="MS PGothic" charset="0"/>
              </a:rPr>
              <a:pPr fontAlgn="base">
                <a:spcBef>
                  <a:spcPct val="0"/>
                </a:spcBef>
                <a:spcAft>
                  <a:spcPct val="0"/>
                </a:spcAft>
              </a:pPr>
              <a:t>‹#›</a:t>
            </a:fld>
            <a:endParaRPr lang="en-US" i="1" kern="1200" smtClean="0">
              <a:solidFill>
                <a:srgbClr val="2A40E2"/>
              </a:solidFill>
              <a:latin typeface="Helvetica" charset="0"/>
              <a:ea typeface="MS PGothic" charset="0"/>
              <a:cs typeface="MS PGothic" charset="0"/>
            </a:endParaRPr>
          </a:p>
        </p:txBody>
      </p:sp>
      <p:sp>
        <p:nvSpPr>
          <p:cNvPr id="10" name="Text Box 5"/>
          <p:cNvSpPr txBox="1">
            <a:spLocks noChangeArrowheads="1"/>
          </p:cNvSpPr>
          <p:nvPr userDrawn="1"/>
        </p:nvSpPr>
        <p:spPr bwMode="auto">
          <a:xfrm>
            <a:off x="152400" y="6394450"/>
            <a:ext cx="9826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lIns="91429" tIns="45714" rIns="91429" bIns="45714">
            <a:spAutoFit/>
          </a:bodyPr>
          <a:lstStyle>
            <a:lvl1pPr>
              <a:defRPr sz="2200" b="1">
                <a:solidFill>
                  <a:schemeClr val="tx1"/>
                </a:solidFill>
                <a:latin typeface="Comic Sans MS" charset="0"/>
                <a:ea typeface="ＭＳ Ｐゴシック" charset="0"/>
                <a:cs typeface="ＭＳ Ｐゴシック" charset="0"/>
              </a:defRPr>
            </a:lvl1pPr>
            <a:lvl2pPr marL="742950" indent="-285750">
              <a:defRPr sz="2200" b="1">
                <a:solidFill>
                  <a:schemeClr val="tx1"/>
                </a:solidFill>
                <a:latin typeface="Comic Sans MS" charset="0"/>
                <a:ea typeface="ＭＳ Ｐゴシック" charset="0"/>
              </a:defRPr>
            </a:lvl2pPr>
            <a:lvl3pPr marL="1143000" indent="-228600">
              <a:defRPr sz="2200" b="1">
                <a:solidFill>
                  <a:schemeClr val="tx1"/>
                </a:solidFill>
                <a:latin typeface="Comic Sans MS" charset="0"/>
                <a:ea typeface="ＭＳ Ｐゴシック" charset="0"/>
              </a:defRPr>
            </a:lvl3pPr>
            <a:lvl4pPr marL="1600200" indent="-228600">
              <a:defRPr sz="2200" b="1">
                <a:solidFill>
                  <a:schemeClr val="tx1"/>
                </a:solidFill>
                <a:latin typeface="Comic Sans MS" charset="0"/>
                <a:ea typeface="ＭＳ Ｐゴシック" charset="0"/>
              </a:defRPr>
            </a:lvl4pPr>
            <a:lvl5pPr marL="2057400" indent="-228600">
              <a:defRPr sz="2200" b="1">
                <a:solidFill>
                  <a:schemeClr val="tx1"/>
                </a:solidFill>
                <a:latin typeface="Comic Sans MS" charset="0"/>
                <a:ea typeface="ＭＳ Ｐゴシック"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ＭＳ Ｐゴシック"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ＭＳ Ｐゴシック"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ＭＳ Ｐゴシック"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ＭＳ Ｐゴシック" charset="0"/>
              </a:defRPr>
            </a:lvl9pPr>
          </a:lstStyle>
          <a:p>
            <a:pPr fontAlgn="base">
              <a:spcBef>
                <a:spcPct val="0"/>
              </a:spcBef>
              <a:spcAft>
                <a:spcPct val="0"/>
              </a:spcAft>
              <a:defRPr/>
            </a:pPr>
            <a:r>
              <a:rPr lang="en-US" sz="1400" b="0" kern="1200" dirty="0" smtClean="0">
                <a:solidFill>
                  <a:srgbClr val="2A40E2"/>
                </a:solidFill>
                <a:latin typeface="Helvetica" charset="0"/>
                <a:cs typeface="Helvetica" charset="0"/>
              </a:rPr>
              <a:t>10/2/2013</a:t>
            </a:r>
          </a:p>
        </p:txBody>
      </p:sp>
      <p:sp>
        <p:nvSpPr>
          <p:cNvPr id="7" name="Text Box 7"/>
          <p:cNvSpPr txBox="1">
            <a:spLocks noChangeArrowheads="1"/>
          </p:cNvSpPr>
          <p:nvPr userDrawn="1"/>
        </p:nvSpPr>
        <p:spPr bwMode="auto">
          <a:xfrm>
            <a:off x="1524000" y="6400800"/>
            <a:ext cx="56054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lIns="91429" tIns="45714" rIns="91429" bIns="45714">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400" b="0" kern="1200" smtClean="0">
                <a:solidFill>
                  <a:srgbClr val="2A40E2"/>
                </a:solidFill>
                <a:latin typeface="Helvetica" charset="0"/>
              </a:rPr>
              <a:t>Anthony D. Joseph and John Canny       CS162        ©UCB Fall 2013</a:t>
            </a:r>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Lst>
  <p:transition xmlns:p14="http://schemas.microsoft.com/office/powerpoint/2010/main"/>
  <p:timing>
    <p:tnLst>
      <p:par>
        <p:cTn xmlns:p14="http://schemas.microsoft.com/office/powerpoint/2010/main" id="1" dur="indefinite" restart="never" nodeType="tmRoot"/>
      </p:par>
    </p:tnLst>
  </p:timing>
  <p:txStyles>
    <p:titleStyle>
      <a:lvl1pPr algn="ctr" rtl="0" eaLnBrk="0" fontAlgn="base" hangingPunct="0">
        <a:lnSpc>
          <a:spcPct val="90000"/>
        </a:lnSpc>
        <a:spcBef>
          <a:spcPct val="0"/>
        </a:spcBef>
        <a:spcAft>
          <a:spcPct val="0"/>
        </a:spcAft>
        <a:defRPr sz="3200" b="1">
          <a:solidFill>
            <a:srgbClr val="2A40E2"/>
          </a:solidFill>
          <a:latin typeface="Helvetica"/>
          <a:ea typeface="MS PGothic" pitchFamily="34" charset="-128"/>
          <a:cs typeface="MS PGothic" charset="0"/>
        </a:defRPr>
      </a:lvl1pPr>
      <a:lvl2pPr algn="ctr" rtl="0" eaLnBrk="0" fontAlgn="base" hangingPunct="0">
        <a:lnSpc>
          <a:spcPct val="90000"/>
        </a:lnSpc>
        <a:spcBef>
          <a:spcPct val="0"/>
        </a:spcBef>
        <a:spcAft>
          <a:spcPct val="0"/>
        </a:spcAft>
        <a:defRPr sz="3200" b="1">
          <a:solidFill>
            <a:srgbClr val="2A40E2"/>
          </a:solidFill>
          <a:latin typeface="Helvetica" charset="0"/>
          <a:ea typeface="MS PGothic" pitchFamily="34" charset="-128"/>
          <a:cs typeface="MS PGothic" charset="0"/>
        </a:defRPr>
      </a:lvl2pPr>
      <a:lvl3pPr algn="ctr" rtl="0" eaLnBrk="0" fontAlgn="base" hangingPunct="0">
        <a:lnSpc>
          <a:spcPct val="90000"/>
        </a:lnSpc>
        <a:spcBef>
          <a:spcPct val="0"/>
        </a:spcBef>
        <a:spcAft>
          <a:spcPct val="0"/>
        </a:spcAft>
        <a:defRPr sz="3200" b="1">
          <a:solidFill>
            <a:srgbClr val="2A40E2"/>
          </a:solidFill>
          <a:latin typeface="Helvetica" charset="0"/>
          <a:ea typeface="MS PGothic" pitchFamily="34" charset="-128"/>
          <a:cs typeface="MS PGothic" charset="0"/>
        </a:defRPr>
      </a:lvl3pPr>
      <a:lvl4pPr algn="ctr" rtl="0" eaLnBrk="0" fontAlgn="base" hangingPunct="0">
        <a:lnSpc>
          <a:spcPct val="90000"/>
        </a:lnSpc>
        <a:spcBef>
          <a:spcPct val="0"/>
        </a:spcBef>
        <a:spcAft>
          <a:spcPct val="0"/>
        </a:spcAft>
        <a:defRPr sz="3200" b="1">
          <a:solidFill>
            <a:srgbClr val="2A40E2"/>
          </a:solidFill>
          <a:latin typeface="Helvetica" charset="0"/>
          <a:ea typeface="MS PGothic" pitchFamily="34" charset="-128"/>
          <a:cs typeface="MS PGothic" charset="0"/>
        </a:defRPr>
      </a:lvl4pPr>
      <a:lvl5pPr algn="ctr" rtl="0" eaLnBrk="0" fontAlgn="base" hangingPunct="0">
        <a:lnSpc>
          <a:spcPct val="90000"/>
        </a:lnSpc>
        <a:spcBef>
          <a:spcPct val="0"/>
        </a:spcBef>
        <a:spcAft>
          <a:spcPct val="0"/>
        </a:spcAft>
        <a:defRPr sz="3200" b="1">
          <a:solidFill>
            <a:srgbClr val="2A40E2"/>
          </a:solidFill>
          <a:latin typeface="Helvetica" charset="0"/>
          <a:ea typeface="MS PGothic" pitchFamily="34" charset="-128"/>
          <a:cs typeface="MS PGothic" charset="0"/>
        </a:defRPr>
      </a:lvl5pPr>
      <a:lvl6pPr marL="457200" algn="ctr" rtl="0" eaLnBrk="0" fontAlgn="base" hangingPunct="0">
        <a:lnSpc>
          <a:spcPct val="90000"/>
        </a:lnSpc>
        <a:spcBef>
          <a:spcPct val="0"/>
        </a:spcBef>
        <a:spcAft>
          <a:spcPct val="0"/>
        </a:spcAft>
        <a:defRPr sz="2400" b="1">
          <a:solidFill>
            <a:srgbClr val="2A40E2"/>
          </a:solidFill>
          <a:latin typeface="Comic Sans MS" charset="0"/>
        </a:defRPr>
      </a:lvl6pPr>
      <a:lvl7pPr marL="914400" algn="ctr" rtl="0" eaLnBrk="0" fontAlgn="base" hangingPunct="0">
        <a:lnSpc>
          <a:spcPct val="90000"/>
        </a:lnSpc>
        <a:spcBef>
          <a:spcPct val="0"/>
        </a:spcBef>
        <a:spcAft>
          <a:spcPct val="0"/>
        </a:spcAft>
        <a:defRPr sz="2400" b="1">
          <a:solidFill>
            <a:srgbClr val="2A40E2"/>
          </a:solidFill>
          <a:latin typeface="Comic Sans MS" charset="0"/>
        </a:defRPr>
      </a:lvl7pPr>
      <a:lvl8pPr marL="1371600" algn="ctr" rtl="0" eaLnBrk="0" fontAlgn="base" hangingPunct="0">
        <a:lnSpc>
          <a:spcPct val="90000"/>
        </a:lnSpc>
        <a:spcBef>
          <a:spcPct val="0"/>
        </a:spcBef>
        <a:spcAft>
          <a:spcPct val="0"/>
        </a:spcAft>
        <a:defRPr sz="2400" b="1">
          <a:solidFill>
            <a:srgbClr val="2A40E2"/>
          </a:solidFill>
          <a:latin typeface="Comic Sans MS" charset="0"/>
        </a:defRPr>
      </a:lvl8pPr>
      <a:lvl9pPr marL="1828800" algn="ctr" rtl="0" eaLnBrk="0" fontAlgn="base" hangingPunct="0">
        <a:lnSpc>
          <a:spcPct val="90000"/>
        </a:lnSpc>
        <a:spcBef>
          <a:spcPct val="0"/>
        </a:spcBef>
        <a:spcAft>
          <a:spcPct val="0"/>
        </a:spcAft>
        <a:defRPr sz="2400" b="1">
          <a:solidFill>
            <a:srgbClr val="2A40E2"/>
          </a:solidFill>
          <a:latin typeface="Comic Sans MS"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Helvetica"/>
          <a:ea typeface="MS PGothic" pitchFamily="34" charset="-128"/>
          <a:cs typeface="MS PGothic"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Helvetica"/>
          <a:ea typeface="MS PGothic" pitchFamily="34" charset="-128"/>
          <a:cs typeface="MS PGothic"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Helvetica"/>
          <a:ea typeface="MS PGothic" pitchFamily="34" charset="-128"/>
          <a:cs typeface="MS PGothic"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Helvetica"/>
          <a:ea typeface="MS PGothic" pitchFamily="34" charset="-128"/>
          <a:cs typeface="MS PGothic"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Helvetica"/>
          <a:ea typeface="MS PGothic" pitchFamily="34" charset="-128"/>
          <a:cs typeface="MS PGothic"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152400"/>
            <a:ext cx="7162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78" tIns="44445" rIns="90478" bIns="44445" numCol="1" anchor="ctr" anchorCtr="0" compatLnSpc="1">
            <a:prstTxWarp prst="textNoShape">
              <a:avLst/>
            </a:prstTxWarp>
          </a:bodyPr>
          <a:lstStyle/>
          <a:p>
            <a:pPr lvl="0"/>
            <a:r>
              <a:rPr lang="en-US"/>
              <a:t>Slide Title</a:t>
            </a:r>
          </a:p>
        </p:txBody>
      </p:sp>
      <p:sp>
        <p:nvSpPr>
          <p:cNvPr id="1027" name="Rectangle 3"/>
          <p:cNvSpPr>
            <a:spLocks noGrp="1" noChangeArrowheads="1"/>
          </p:cNvSpPr>
          <p:nvPr>
            <p:ph type="body" idx="1"/>
          </p:nvPr>
        </p:nvSpPr>
        <p:spPr bwMode="auto">
          <a:xfrm>
            <a:off x="609600" y="914400"/>
            <a:ext cx="7924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0478" tIns="44445" rIns="90478" bIns="44445"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ChangeArrowheads="1"/>
          </p:cNvSpPr>
          <p:nvPr userDrawn="1"/>
        </p:nvSpPr>
        <p:spPr bwMode="auto">
          <a:xfrm>
            <a:off x="7951788" y="6397625"/>
            <a:ext cx="5826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8" tIns="44445" rIns="90478" bIns="44445">
            <a:spAutoFit/>
          </a:bodyPr>
          <a:lstStyle/>
          <a:p>
            <a:pPr fontAlgn="base">
              <a:spcBef>
                <a:spcPct val="0"/>
              </a:spcBef>
              <a:spcAft>
                <a:spcPct val="0"/>
              </a:spcAft>
            </a:pPr>
            <a:r>
              <a:rPr lang="en-US" kern="1200" smtClean="0">
                <a:solidFill>
                  <a:srgbClr val="2A40E2"/>
                </a:solidFill>
                <a:latin typeface="Helvetica" charset="0"/>
                <a:ea typeface="MS PGothic" charset="0"/>
                <a:cs typeface="MS PGothic" charset="0"/>
              </a:rPr>
              <a:t>9.</a:t>
            </a:r>
            <a:fld id="{70A24380-58E5-2346-B1E0-DD49A3FB6ECB}" type="slidenum">
              <a:rPr lang="en-US" kern="1200" smtClean="0">
                <a:solidFill>
                  <a:srgbClr val="2A40E2"/>
                </a:solidFill>
                <a:latin typeface="Helvetica" charset="0"/>
                <a:ea typeface="MS PGothic" charset="0"/>
                <a:cs typeface="MS PGothic" charset="0"/>
              </a:rPr>
              <a:pPr fontAlgn="base">
                <a:spcBef>
                  <a:spcPct val="0"/>
                </a:spcBef>
                <a:spcAft>
                  <a:spcPct val="0"/>
                </a:spcAft>
              </a:pPr>
              <a:t>‹#›</a:t>
            </a:fld>
            <a:endParaRPr lang="en-US" i="1" kern="1200" smtClean="0">
              <a:solidFill>
                <a:srgbClr val="2A40E2"/>
              </a:solidFill>
              <a:latin typeface="Helvetica" charset="0"/>
              <a:ea typeface="MS PGothic" charset="0"/>
              <a:cs typeface="MS PGothic" charset="0"/>
            </a:endParaRPr>
          </a:p>
        </p:txBody>
      </p:sp>
      <p:sp>
        <p:nvSpPr>
          <p:cNvPr id="10" name="Text Box 5"/>
          <p:cNvSpPr txBox="1">
            <a:spLocks noChangeArrowheads="1"/>
          </p:cNvSpPr>
          <p:nvPr userDrawn="1"/>
        </p:nvSpPr>
        <p:spPr bwMode="auto">
          <a:xfrm>
            <a:off x="152400" y="6394450"/>
            <a:ext cx="9826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lIns="91429" tIns="45714" rIns="91429" bIns="45714">
            <a:spAutoFit/>
          </a:bodyPr>
          <a:lstStyle>
            <a:lvl1pPr>
              <a:defRPr sz="2200" b="1">
                <a:solidFill>
                  <a:schemeClr val="tx1"/>
                </a:solidFill>
                <a:latin typeface="Comic Sans MS" charset="0"/>
                <a:ea typeface="ＭＳ Ｐゴシック" charset="0"/>
                <a:cs typeface="ＭＳ Ｐゴシック" charset="0"/>
              </a:defRPr>
            </a:lvl1pPr>
            <a:lvl2pPr marL="742950" indent="-285750">
              <a:defRPr sz="2200" b="1">
                <a:solidFill>
                  <a:schemeClr val="tx1"/>
                </a:solidFill>
                <a:latin typeface="Comic Sans MS" charset="0"/>
                <a:ea typeface="ＭＳ Ｐゴシック" charset="0"/>
              </a:defRPr>
            </a:lvl2pPr>
            <a:lvl3pPr marL="1143000" indent="-228600">
              <a:defRPr sz="2200" b="1">
                <a:solidFill>
                  <a:schemeClr val="tx1"/>
                </a:solidFill>
                <a:latin typeface="Comic Sans MS" charset="0"/>
                <a:ea typeface="ＭＳ Ｐゴシック" charset="0"/>
              </a:defRPr>
            </a:lvl3pPr>
            <a:lvl4pPr marL="1600200" indent="-228600">
              <a:defRPr sz="2200" b="1">
                <a:solidFill>
                  <a:schemeClr val="tx1"/>
                </a:solidFill>
                <a:latin typeface="Comic Sans MS" charset="0"/>
                <a:ea typeface="ＭＳ Ｐゴシック" charset="0"/>
              </a:defRPr>
            </a:lvl4pPr>
            <a:lvl5pPr marL="2057400" indent="-228600">
              <a:defRPr sz="2200" b="1">
                <a:solidFill>
                  <a:schemeClr val="tx1"/>
                </a:solidFill>
                <a:latin typeface="Comic Sans MS" charset="0"/>
                <a:ea typeface="ＭＳ Ｐゴシック"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ＭＳ Ｐゴシック"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ＭＳ Ｐゴシック"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ＭＳ Ｐゴシック"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charset="0"/>
                <a:ea typeface="ＭＳ Ｐゴシック" charset="0"/>
              </a:defRPr>
            </a:lvl9pPr>
          </a:lstStyle>
          <a:p>
            <a:pPr fontAlgn="base">
              <a:spcBef>
                <a:spcPct val="0"/>
              </a:spcBef>
              <a:spcAft>
                <a:spcPct val="0"/>
              </a:spcAft>
              <a:defRPr/>
            </a:pPr>
            <a:r>
              <a:rPr lang="en-US" sz="1400" b="0" kern="1200" dirty="0" smtClean="0">
                <a:solidFill>
                  <a:srgbClr val="2A40E2"/>
                </a:solidFill>
                <a:latin typeface="Helvetica" charset="0"/>
                <a:cs typeface="Helvetica" charset="0"/>
              </a:rPr>
              <a:t>10/2/2013</a:t>
            </a:r>
          </a:p>
        </p:txBody>
      </p:sp>
      <p:sp>
        <p:nvSpPr>
          <p:cNvPr id="7" name="Text Box 7"/>
          <p:cNvSpPr txBox="1">
            <a:spLocks noChangeArrowheads="1"/>
          </p:cNvSpPr>
          <p:nvPr userDrawn="1"/>
        </p:nvSpPr>
        <p:spPr bwMode="auto">
          <a:xfrm>
            <a:off x="1524000" y="6400800"/>
            <a:ext cx="56054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lIns="91429" tIns="45714" rIns="91429" bIns="45714">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400" b="0" kern="1200" smtClean="0">
                <a:solidFill>
                  <a:srgbClr val="2A40E2"/>
                </a:solidFill>
                <a:latin typeface="Helvetica" charset="0"/>
              </a:rPr>
              <a:t>Anthony D. Joseph and John Canny       CS162        ©UCB Fall 2013</a:t>
            </a:r>
          </a:p>
        </p:txBody>
      </p:sp>
    </p:spTree>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Lst>
  <p:transition xmlns:p14="http://schemas.microsoft.com/office/powerpoint/2010/main"/>
  <p:timing>
    <p:tnLst>
      <p:par>
        <p:cTn xmlns:p14="http://schemas.microsoft.com/office/powerpoint/2010/main" id="1" dur="indefinite" restart="never" nodeType="tmRoot"/>
      </p:par>
    </p:tnLst>
  </p:timing>
  <p:txStyles>
    <p:titleStyle>
      <a:lvl1pPr algn="ctr" rtl="0" eaLnBrk="0" fontAlgn="base" hangingPunct="0">
        <a:lnSpc>
          <a:spcPct val="90000"/>
        </a:lnSpc>
        <a:spcBef>
          <a:spcPct val="0"/>
        </a:spcBef>
        <a:spcAft>
          <a:spcPct val="0"/>
        </a:spcAft>
        <a:defRPr sz="3200" b="1">
          <a:solidFill>
            <a:srgbClr val="2A40E2"/>
          </a:solidFill>
          <a:latin typeface="Helvetica"/>
          <a:ea typeface="MS PGothic" pitchFamily="34" charset="-128"/>
          <a:cs typeface="MS PGothic" charset="0"/>
        </a:defRPr>
      </a:lvl1pPr>
      <a:lvl2pPr algn="ctr" rtl="0" eaLnBrk="0" fontAlgn="base" hangingPunct="0">
        <a:lnSpc>
          <a:spcPct val="90000"/>
        </a:lnSpc>
        <a:spcBef>
          <a:spcPct val="0"/>
        </a:spcBef>
        <a:spcAft>
          <a:spcPct val="0"/>
        </a:spcAft>
        <a:defRPr sz="3200" b="1">
          <a:solidFill>
            <a:srgbClr val="2A40E2"/>
          </a:solidFill>
          <a:latin typeface="Helvetica" charset="0"/>
          <a:ea typeface="MS PGothic" pitchFamily="34" charset="-128"/>
          <a:cs typeface="MS PGothic" charset="0"/>
        </a:defRPr>
      </a:lvl2pPr>
      <a:lvl3pPr algn="ctr" rtl="0" eaLnBrk="0" fontAlgn="base" hangingPunct="0">
        <a:lnSpc>
          <a:spcPct val="90000"/>
        </a:lnSpc>
        <a:spcBef>
          <a:spcPct val="0"/>
        </a:spcBef>
        <a:spcAft>
          <a:spcPct val="0"/>
        </a:spcAft>
        <a:defRPr sz="3200" b="1">
          <a:solidFill>
            <a:srgbClr val="2A40E2"/>
          </a:solidFill>
          <a:latin typeface="Helvetica" charset="0"/>
          <a:ea typeface="MS PGothic" pitchFamily="34" charset="-128"/>
          <a:cs typeface="MS PGothic" charset="0"/>
        </a:defRPr>
      </a:lvl3pPr>
      <a:lvl4pPr algn="ctr" rtl="0" eaLnBrk="0" fontAlgn="base" hangingPunct="0">
        <a:lnSpc>
          <a:spcPct val="90000"/>
        </a:lnSpc>
        <a:spcBef>
          <a:spcPct val="0"/>
        </a:spcBef>
        <a:spcAft>
          <a:spcPct val="0"/>
        </a:spcAft>
        <a:defRPr sz="3200" b="1">
          <a:solidFill>
            <a:srgbClr val="2A40E2"/>
          </a:solidFill>
          <a:latin typeface="Helvetica" charset="0"/>
          <a:ea typeface="MS PGothic" pitchFamily="34" charset="-128"/>
          <a:cs typeface="MS PGothic" charset="0"/>
        </a:defRPr>
      </a:lvl4pPr>
      <a:lvl5pPr algn="ctr" rtl="0" eaLnBrk="0" fontAlgn="base" hangingPunct="0">
        <a:lnSpc>
          <a:spcPct val="90000"/>
        </a:lnSpc>
        <a:spcBef>
          <a:spcPct val="0"/>
        </a:spcBef>
        <a:spcAft>
          <a:spcPct val="0"/>
        </a:spcAft>
        <a:defRPr sz="3200" b="1">
          <a:solidFill>
            <a:srgbClr val="2A40E2"/>
          </a:solidFill>
          <a:latin typeface="Helvetica" charset="0"/>
          <a:ea typeface="MS PGothic" pitchFamily="34" charset="-128"/>
          <a:cs typeface="MS PGothic" charset="0"/>
        </a:defRPr>
      </a:lvl5pPr>
      <a:lvl6pPr marL="457200" algn="ctr" rtl="0" eaLnBrk="0" fontAlgn="base" hangingPunct="0">
        <a:lnSpc>
          <a:spcPct val="90000"/>
        </a:lnSpc>
        <a:spcBef>
          <a:spcPct val="0"/>
        </a:spcBef>
        <a:spcAft>
          <a:spcPct val="0"/>
        </a:spcAft>
        <a:defRPr sz="2400" b="1">
          <a:solidFill>
            <a:srgbClr val="2A40E2"/>
          </a:solidFill>
          <a:latin typeface="Comic Sans MS" charset="0"/>
        </a:defRPr>
      </a:lvl6pPr>
      <a:lvl7pPr marL="914400" algn="ctr" rtl="0" eaLnBrk="0" fontAlgn="base" hangingPunct="0">
        <a:lnSpc>
          <a:spcPct val="90000"/>
        </a:lnSpc>
        <a:spcBef>
          <a:spcPct val="0"/>
        </a:spcBef>
        <a:spcAft>
          <a:spcPct val="0"/>
        </a:spcAft>
        <a:defRPr sz="2400" b="1">
          <a:solidFill>
            <a:srgbClr val="2A40E2"/>
          </a:solidFill>
          <a:latin typeface="Comic Sans MS" charset="0"/>
        </a:defRPr>
      </a:lvl7pPr>
      <a:lvl8pPr marL="1371600" algn="ctr" rtl="0" eaLnBrk="0" fontAlgn="base" hangingPunct="0">
        <a:lnSpc>
          <a:spcPct val="90000"/>
        </a:lnSpc>
        <a:spcBef>
          <a:spcPct val="0"/>
        </a:spcBef>
        <a:spcAft>
          <a:spcPct val="0"/>
        </a:spcAft>
        <a:defRPr sz="2400" b="1">
          <a:solidFill>
            <a:srgbClr val="2A40E2"/>
          </a:solidFill>
          <a:latin typeface="Comic Sans MS" charset="0"/>
        </a:defRPr>
      </a:lvl8pPr>
      <a:lvl9pPr marL="1828800" algn="ctr" rtl="0" eaLnBrk="0" fontAlgn="base" hangingPunct="0">
        <a:lnSpc>
          <a:spcPct val="90000"/>
        </a:lnSpc>
        <a:spcBef>
          <a:spcPct val="0"/>
        </a:spcBef>
        <a:spcAft>
          <a:spcPct val="0"/>
        </a:spcAft>
        <a:defRPr sz="2400" b="1">
          <a:solidFill>
            <a:srgbClr val="2A40E2"/>
          </a:solidFill>
          <a:latin typeface="Comic Sans MS"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Helvetica"/>
          <a:ea typeface="MS PGothic" pitchFamily="34" charset="-128"/>
          <a:cs typeface="MS PGothic"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Helvetica"/>
          <a:ea typeface="MS PGothic" pitchFamily="34" charset="-128"/>
          <a:cs typeface="MS PGothic"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Helvetica"/>
          <a:ea typeface="MS PGothic" pitchFamily="34" charset="-128"/>
          <a:cs typeface="MS PGothic"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Helvetica"/>
          <a:ea typeface="MS PGothic" pitchFamily="34" charset="-128"/>
          <a:cs typeface="MS PGothic"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Helvetica"/>
          <a:ea typeface="MS PGothic" pitchFamily="34" charset="-128"/>
          <a:cs typeface="MS PGothic"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0.xml"/><Relationship Id="rId3" Type="http://schemas.openxmlformats.org/officeDocument/2006/relationships/image" Target="../media/image3.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9.xml"/><Relationship Id="rId3"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ctrTitle"/>
          </p:nvPr>
        </p:nvSpPr>
        <p:spPr>
          <a:xfrm>
            <a:off x="660897" y="1705934"/>
            <a:ext cx="7772400" cy="3030792"/>
          </a:xfrm>
          <a:prstGeom prst="rect">
            <a:avLst/>
          </a:prstGeom>
          <a:noFill/>
          <a:ln>
            <a:noFill/>
          </a:ln>
        </p:spPr>
        <p:txBody>
          <a:bodyPr lIns="91425" tIns="91425" rIns="91425" bIns="91425" anchor="b" anchorCtr="0">
            <a:noAutofit/>
          </a:bodyPr>
          <a:lstStyle/>
          <a:p>
            <a:pPr marL="0" marR="0" lvl="0" indent="304800" algn="ctr" rtl="0">
              <a:lnSpc>
                <a:spcPct val="100000"/>
              </a:lnSpc>
              <a:spcBef>
                <a:spcPts val="0"/>
              </a:spcBef>
              <a:spcAft>
                <a:spcPts val="0"/>
              </a:spcAft>
              <a:buClr>
                <a:schemeClr val="dk1"/>
              </a:buClr>
              <a:buSzPct val="25000"/>
              <a:buFont typeface="Calibri"/>
              <a:buNone/>
            </a:pPr>
            <a:r>
              <a:rPr lang="en" sz="4800" b="0" i="0" u="none" strike="noStrike" cap="none" baseline="0" dirty="0">
                <a:solidFill>
                  <a:schemeClr val="dk1"/>
                </a:solidFill>
                <a:latin typeface="Calibri"/>
                <a:ea typeface="Calibri"/>
                <a:cs typeface="Calibri"/>
                <a:sym typeface="Calibri"/>
                <a:rtl val="0"/>
              </a:rPr>
              <a:t>CS 162</a:t>
            </a:r>
          </a:p>
          <a:p>
            <a:pPr marL="0" marR="0" lvl="0" indent="304800" algn="ctr" rtl="0">
              <a:lnSpc>
                <a:spcPct val="100000"/>
              </a:lnSpc>
              <a:spcBef>
                <a:spcPts val="0"/>
              </a:spcBef>
              <a:spcAft>
                <a:spcPts val="0"/>
              </a:spcAft>
              <a:buClr>
                <a:schemeClr val="dk1"/>
              </a:buClr>
              <a:buSzPct val="25000"/>
              <a:buFont typeface="Calibri"/>
              <a:buNone/>
            </a:pPr>
            <a:r>
              <a:rPr lang="en" b="0" i="0" u="none" strike="noStrike" cap="none" baseline="0" dirty="0">
                <a:solidFill>
                  <a:schemeClr val="dk1"/>
                </a:solidFill>
                <a:latin typeface="Calibri"/>
                <a:ea typeface="Calibri"/>
                <a:cs typeface="Calibri"/>
                <a:sym typeface="Calibri"/>
                <a:rtl val="0"/>
              </a:rPr>
              <a:t>Discussion Section</a:t>
            </a:r>
            <a:br>
              <a:rPr lang="en" b="0" i="0" u="none" strike="noStrike" cap="none" baseline="0" dirty="0">
                <a:solidFill>
                  <a:schemeClr val="dk1"/>
                </a:solidFill>
                <a:latin typeface="Calibri"/>
                <a:ea typeface="Calibri"/>
                <a:cs typeface="Calibri"/>
                <a:sym typeface="Calibri"/>
                <a:rtl val="0"/>
              </a:rPr>
            </a:br>
            <a:r>
              <a:rPr lang="en" b="0" i="0" u="none" strike="noStrike" cap="none" baseline="0" dirty="0">
                <a:solidFill>
                  <a:schemeClr val="dk1"/>
                </a:solidFill>
                <a:latin typeface="Calibri"/>
                <a:ea typeface="Calibri"/>
                <a:cs typeface="Calibri"/>
                <a:sym typeface="Calibri"/>
                <a:rtl val="0"/>
              </a:rPr>
              <a:t>Week </a:t>
            </a:r>
            <a:r>
              <a:rPr lang="en-US" b="0" i="0" u="none" strike="noStrike" cap="none" baseline="0" dirty="0" smtClean="0">
                <a:solidFill>
                  <a:schemeClr val="dk1"/>
                </a:solidFill>
                <a:latin typeface="Calibri"/>
                <a:ea typeface="Calibri"/>
                <a:cs typeface="Calibri"/>
                <a:sym typeface="Calibri"/>
                <a:rtl val="0"/>
              </a:rPr>
              <a:t>5</a:t>
            </a:r>
            <a:r>
              <a:rPr lang="en" b="0" i="0" u="none" strike="noStrike" cap="none" baseline="0" dirty="0" smtClean="0">
                <a:solidFill>
                  <a:schemeClr val="dk1"/>
                </a:solidFill>
                <a:latin typeface="Calibri"/>
                <a:ea typeface="Calibri"/>
                <a:cs typeface="Calibri"/>
                <a:sym typeface="Calibri"/>
                <a:rtl val="0"/>
              </a:rPr>
              <a:t> </a:t>
            </a:r>
            <a:r>
              <a:rPr lang="en-US" b="0" i="0" u="none" strike="noStrike" cap="none" baseline="0" dirty="0" smtClean="0">
                <a:solidFill>
                  <a:schemeClr val="dk1"/>
                </a:solidFill>
                <a:latin typeface="Calibri"/>
                <a:ea typeface="Calibri"/>
                <a:cs typeface="Calibri"/>
                <a:sym typeface="Calibri"/>
                <a:rtl val="0"/>
              </a:rPr>
              <a:t/>
            </a:r>
            <a:br>
              <a:rPr lang="en-US" b="0" i="0" u="none" strike="noStrike" cap="none" baseline="0" dirty="0" smtClean="0">
                <a:solidFill>
                  <a:schemeClr val="dk1"/>
                </a:solidFill>
                <a:latin typeface="Calibri"/>
                <a:ea typeface="Calibri"/>
                <a:cs typeface="Calibri"/>
                <a:sym typeface="Calibri"/>
                <a:rtl val="0"/>
              </a:rPr>
            </a:br>
            <a:r>
              <a:rPr lang="en-US" b="0" dirty="0" smtClean="0">
                <a:latin typeface="Calibri"/>
                <a:ea typeface="Calibri"/>
                <a:cs typeface="Calibri"/>
                <a:sym typeface="Calibri"/>
              </a:rPr>
              <a:t>10</a:t>
            </a:r>
            <a:r>
              <a:rPr lang="en" b="0" i="0" u="none" strike="noStrike" cap="none" baseline="0" dirty="0" smtClean="0">
                <a:solidFill>
                  <a:schemeClr val="dk1"/>
                </a:solidFill>
                <a:latin typeface="Calibri"/>
                <a:ea typeface="Calibri"/>
                <a:cs typeface="Calibri"/>
                <a:sym typeface="Calibri"/>
                <a:rtl val="0"/>
              </a:rPr>
              <a:t>/</a:t>
            </a:r>
            <a:r>
              <a:rPr lang="en-US" b="0" i="0" u="none" strike="noStrike" cap="none" baseline="0" dirty="0" smtClean="0">
                <a:solidFill>
                  <a:schemeClr val="dk1"/>
                </a:solidFill>
                <a:latin typeface="Calibri"/>
                <a:ea typeface="Calibri"/>
                <a:cs typeface="Calibri"/>
                <a:sym typeface="Calibri"/>
                <a:rtl val="0"/>
              </a:rPr>
              <a:t>7</a:t>
            </a:r>
            <a:r>
              <a:rPr lang="en" b="0" i="0" u="none" strike="noStrike" cap="none" baseline="0" dirty="0" smtClean="0">
                <a:solidFill>
                  <a:schemeClr val="dk1"/>
                </a:solidFill>
                <a:latin typeface="Calibri"/>
                <a:ea typeface="Calibri"/>
                <a:cs typeface="Calibri"/>
                <a:sym typeface="Calibri"/>
                <a:rtl val="0"/>
              </a:rPr>
              <a:t> – 10/</a:t>
            </a:r>
            <a:r>
              <a:rPr lang="en-US" b="0" i="0" u="none" strike="noStrike" cap="none" baseline="0" dirty="0" smtClean="0">
                <a:solidFill>
                  <a:schemeClr val="dk1"/>
                </a:solidFill>
                <a:latin typeface="Calibri"/>
                <a:ea typeface="Calibri"/>
                <a:cs typeface="Calibri"/>
                <a:sym typeface="Calibri"/>
                <a:rtl val="0"/>
              </a:rPr>
              <a:t>11</a:t>
            </a:r>
            <a:endParaRPr lang="en" b="0" i="0" u="none" strike="noStrike" cap="none" baseline="0" dirty="0">
              <a:solidFill>
                <a:schemeClr val="dk1"/>
              </a:solidFill>
              <a:latin typeface="Calibri"/>
              <a:ea typeface="Calibri"/>
              <a:cs typeface="Calibri"/>
              <a:sym typeface="Calibri"/>
              <a:rtl val="0"/>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990600" y="0"/>
            <a:ext cx="7162800" cy="533400"/>
          </a:xfrm>
        </p:spPr>
        <p:txBody>
          <a:bodyPr/>
          <a:lstStyle/>
          <a:p>
            <a:r>
              <a:rPr lang="en-US" dirty="0" smtClean="0">
                <a:latin typeface="Helvetica" charset="0"/>
                <a:ea typeface="MS PGothic" charset="0"/>
              </a:rPr>
              <a:t>Address </a:t>
            </a:r>
            <a:r>
              <a:rPr lang="en-US" dirty="0">
                <a:latin typeface="Helvetica" charset="0"/>
                <a:ea typeface="MS PGothic" charset="0"/>
              </a:rPr>
              <a:t>Segmentation </a:t>
            </a:r>
          </a:p>
        </p:txBody>
      </p:sp>
      <p:sp>
        <p:nvSpPr>
          <p:cNvPr id="43011" name="TextBox 5"/>
          <p:cNvSpPr txBox="1">
            <a:spLocks noChangeArrowheads="1"/>
          </p:cNvSpPr>
          <p:nvPr/>
        </p:nvSpPr>
        <p:spPr bwMode="auto">
          <a:xfrm>
            <a:off x="152400" y="914400"/>
            <a:ext cx="10874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1111 1111</a:t>
            </a:r>
          </a:p>
        </p:txBody>
      </p:sp>
      <p:sp>
        <p:nvSpPr>
          <p:cNvPr id="43012" name="Rectangle 8"/>
          <p:cNvSpPr>
            <a:spLocks noChangeArrowheads="1"/>
          </p:cNvSpPr>
          <p:nvPr/>
        </p:nvSpPr>
        <p:spPr bwMode="auto">
          <a:xfrm>
            <a:off x="1219200" y="3048000"/>
            <a:ext cx="1295400" cy="457200"/>
          </a:xfrm>
          <a:prstGeom prst="rect">
            <a:avLst/>
          </a:prstGeom>
          <a:solidFill>
            <a:srgbClr val="CCFFCC"/>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heap</a:t>
            </a:r>
          </a:p>
        </p:txBody>
      </p:sp>
      <p:sp>
        <p:nvSpPr>
          <p:cNvPr id="10" name="Rectangle 9"/>
          <p:cNvSpPr/>
          <p:nvPr/>
        </p:nvSpPr>
        <p:spPr bwMode="auto">
          <a:xfrm>
            <a:off x="1219200" y="53340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r>
              <a:rPr lang="en-US" sz="2000" kern="1200" dirty="0">
                <a:latin typeface="Helvetica"/>
                <a:ea typeface="ＭＳ Ｐゴシック" charset="-128"/>
                <a:cs typeface="Helvetica"/>
              </a:rPr>
              <a:t>code</a:t>
            </a:r>
          </a:p>
        </p:txBody>
      </p:sp>
      <p:sp>
        <p:nvSpPr>
          <p:cNvPr id="43014" name="Rectangle 11"/>
          <p:cNvSpPr>
            <a:spLocks noChangeArrowheads="1"/>
          </p:cNvSpPr>
          <p:nvPr/>
        </p:nvSpPr>
        <p:spPr bwMode="auto">
          <a:xfrm>
            <a:off x="1219200" y="4114800"/>
            <a:ext cx="1295400" cy="609600"/>
          </a:xfrm>
          <a:prstGeom prst="rect">
            <a:avLst/>
          </a:prstGeom>
          <a:solidFill>
            <a:srgbClr val="FF6600"/>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data</a:t>
            </a:r>
          </a:p>
        </p:txBody>
      </p:sp>
      <p:sp>
        <p:nvSpPr>
          <p:cNvPr id="43015" name="Up Arrow 16"/>
          <p:cNvSpPr>
            <a:spLocks noChangeArrowheads="1"/>
          </p:cNvSpPr>
          <p:nvPr/>
        </p:nvSpPr>
        <p:spPr bwMode="auto">
          <a:xfrm flipH="1">
            <a:off x="1752600" y="27432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3016" name="Rectangle 87"/>
          <p:cNvSpPr>
            <a:spLocks noChangeArrowheads="1"/>
          </p:cNvSpPr>
          <p:nvPr/>
        </p:nvSpPr>
        <p:spPr bwMode="auto">
          <a:xfrm>
            <a:off x="1219200" y="10668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3017" name="TextBox 112"/>
          <p:cNvSpPr txBox="1">
            <a:spLocks noChangeArrowheads="1"/>
          </p:cNvSpPr>
          <p:nvPr/>
        </p:nvSpPr>
        <p:spPr bwMode="auto">
          <a:xfrm>
            <a:off x="709613" y="685800"/>
            <a:ext cx="21859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Virtual memory view</a:t>
            </a:r>
          </a:p>
        </p:txBody>
      </p:sp>
      <p:sp>
        <p:nvSpPr>
          <p:cNvPr id="43018" name="TextBox 114"/>
          <p:cNvSpPr txBox="1">
            <a:spLocks noChangeArrowheads="1"/>
          </p:cNvSpPr>
          <p:nvPr/>
        </p:nvSpPr>
        <p:spPr bwMode="auto">
          <a:xfrm>
            <a:off x="6308725" y="728663"/>
            <a:ext cx="23780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Physical memory view</a:t>
            </a:r>
          </a:p>
        </p:txBody>
      </p:sp>
      <p:sp>
        <p:nvSpPr>
          <p:cNvPr id="43019" name="Rectangle 62"/>
          <p:cNvSpPr>
            <a:spLocks noChangeArrowheads="1"/>
          </p:cNvSpPr>
          <p:nvPr/>
        </p:nvSpPr>
        <p:spPr bwMode="auto">
          <a:xfrm>
            <a:off x="6781800" y="10668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9229" name="Rectangle 63"/>
          <p:cNvSpPr>
            <a:spLocks noChangeArrowheads="1"/>
          </p:cNvSpPr>
          <p:nvPr/>
        </p:nvSpPr>
        <p:spPr bwMode="auto">
          <a:xfrm>
            <a:off x="6781800" y="3810000"/>
            <a:ext cx="1295400" cy="609600"/>
          </a:xfrm>
          <a:prstGeom prst="rect">
            <a:avLst/>
          </a:prstGeom>
          <a:solidFill>
            <a:srgbClr val="FF6600"/>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data</a:t>
            </a:r>
          </a:p>
        </p:txBody>
      </p:sp>
      <p:sp>
        <p:nvSpPr>
          <p:cNvPr id="68" name="Rectangle 67"/>
          <p:cNvSpPr/>
          <p:nvPr/>
        </p:nvSpPr>
        <p:spPr bwMode="auto">
          <a:xfrm>
            <a:off x="6781800" y="10668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grpSp>
        <p:nvGrpSpPr>
          <p:cNvPr id="9231" name="Group 52"/>
          <p:cNvGrpSpPr>
            <a:grpSpLocks/>
          </p:cNvGrpSpPr>
          <p:nvPr/>
        </p:nvGrpSpPr>
        <p:grpSpPr bwMode="auto">
          <a:xfrm>
            <a:off x="6781800" y="3200400"/>
            <a:ext cx="1295400" cy="609600"/>
            <a:chOff x="6934200" y="3200400"/>
            <a:chExt cx="1295400" cy="609600"/>
          </a:xfrm>
        </p:grpSpPr>
        <p:sp>
          <p:nvSpPr>
            <p:cNvPr id="43085" name="Rectangle 66"/>
            <p:cNvSpPr>
              <a:spLocks noChangeArrowheads="1"/>
            </p:cNvSpPr>
            <p:nvPr/>
          </p:nvSpPr>
          <p:spPr bwMode="auto">
            <a:xfrm>
              <a:off x="6934200" y="3352800"/>
              <a:ext cx="1295400" cy="457200"/>
            </a:xfrm>
            <a:prstGeom prst="rect">
              <a:avLst/>
            </a:prstGeom>
            <a:solidFill>
              <a:srgbClr val="CCFFCC"/>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heap</a:t>
              </a:r>
            </a:p>
          </p:txBody>
        </p:sp>
        <p:sp>
          <p:nvSpPr>
            <p:cNvPr id="43086" name="Up Arrow 70"/>
            <p:cNvSpPr>
              <a:spLocks noChangeArrowheads="1"/>
            </p:cNvSpPr>
            <p:nvPr/>
          </p:nvSpPr>
          <p:spPr bwMode="auto">
            <a:xfrm flipH="1">
              <a:off x="7543800" y="3200400"/>
              <a:ext cx="76200" cy="152400"/>
            </a:xfrm>
            <a:prstGeom prst="upArrow">
              <a:avLst>
                <a:gd name="adj1" fmla="val 50000"/>
                <a:gd name="adj2" fmla="val 50000"/>
              </a:avLst>
            </a:prstGeom>
            <a:solidFill>
              <a:schemeClr val="tx1"/>
            </a:solidFill>
            <a:ln w="25400">
              <a:solidFill>
                <a:schemeClr val="tx1"/>
              </a:solidFill>
              <a:round/>
              <a:headEnd type="triangle" w="med" len="med"/>
              <a:tailEnd/>
            </a:ln>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grpSp>
      <p:sp>
        <p:nvSpPr>
          <p:cNvPr id="74" name="Rectangle 73"/>
          <p:cNvSpPr/>
          <p:nvPr/>
        </p:nvSpPr>
        <p:spPr bwMode="auto">
          <a:xfrm>
            <a:off x="6781800" y="1828800"/>
            <a:ext cx="1295400" cy="4572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43024" name="Rectangle 79"/>
          <p:cNvSpPr>
            <a:spLocks noChangeArrowheads="1"/>
          </p:cNvSpPr>
          <p:nvPr/>
        </p:nvSpPr>
        <p:spPr bwMode="auto">
          <a:xfrm>
            <a:off x="1219200" y="47244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3025" name="Rectangle 80"/>
          <p:cNvSpPr>
            <a:spLocks noChangeArrowheads="1"/>
          </p:cNvSpPr>
          <p:nvPr/>
        </p:nvSpPr>
        <p:spPr bwMode="auto">
          <a:xfrm>
            <a:off x="1219200" y="35052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3026" name="Rectangle 81"/>
          <p:cNvSpPr>
            <a:spLocks noChangeArrowheads="1"/>
          </p:cNvSpPr>
          <p:nvPr/>
        </p:nvSpPr>
        <p:spPr bwMode="auto">
          <a:xfrm>
            <a:off x="1219200" y="22860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3027" name="TextBox 101"/>
          <p:cNvSpPr txBox="1">
            <a:spLocks noChangeArrowheads="1"/>
          </p:cNvSpPr>
          <p:nvPr/>
        </p:nvSpPr>
        <p:spPr bwMode="auto">
          <a:xfrm>
            <a:off x="76200" y="5681663"/>
            <a:ext cx="11541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kern="1200" smtClean="0">
                <a:solidFill>
                  <a:srgbClr val="FF0000"/>
                </a:solidFill>
                <a:latin typeface="Helvetica" charset="0"/>
              </a:rPr>
              <a:t>00</a:t>
            </a:r>
            <a:r>
              <a:rPr lang="en-US" sz="1600" kern="1200" smtClean="0">
                <a:solidFill>
                  <a:srgbClr val="2A40E2"/>
                </a:solidFill>
                <a:latin typeface="Helvetica" charset="0"/>
              </a:rPr>
              <a:t>00 0000</a:t>
            </a:r>
          </a:p>
        </p:txBody>
      </p:sp>
      <p:sp>
        <p:nvSpPr>
          <p:cNvPr id="43028" name="TextBox 102"/>
          <p:cNvSpPr txBox="1">
            <a:spLocks noChangeArrowheads="1"/>
          </p:cNvSpPr>
          <p:nvPr/>
        </p:nvSpPr>
        <p:spPr bwMode="auto">
          <a:xfrm>
            <a:off x="76200" y="4495800"/>
            <a:ext cx="11541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kern="1200" smtClean="0">
                <a:solidFill>
                  <a:srgbClr val="FF0000"/>
                </a:solidFill>
                <a:latin typeface="Helvetica" charset="0"/>
              </a:rPr>
              <a:t>01</a:t>
            </a:r>
            <a:r>
              <a:rPr lang="en-US" sz="1600" kern="1200" smtClean="0">
                <a:solidFill>
                  <a:srgbClr val="2A40E2"/>
                </a:solidFill>
                <a:latin typeface="Helvetica" charset="0"/>
              </a:rPr>
              <a:t>00 0000</a:t>
            </a:r>
          </a:p>
          <a:p>
            <a:pPr algn="r" eaLnBrk="1" fontAlgn="base" hangingPunct="1">
              <a:spcBef>
                <a:spcPct val="0"/>
              </a:spcBef>
              <a:spcAft>
                <a:spcPct val="0"/>
              </a:spcAft>
            </a:pPr>
            <a:r>
              <a:rPr lang="en-US" sz="1600" kern="1200" smtClean="0">
                <a:solidFill>
                  <a:srgbClr val="2A40E2"/>
                </a:solidFill>
                <a:latin typeface="Helvetica" charset="0"/>
              </a:rPr>
              <a:t>(0x40)</a:t>
            </a:r>
          </a:p>
        </p:txBody>
      </p:sp>
      <p:sp>
        <p:nvSpPr>
          <p:cNvPr id="43029" name="TextBox 103"/>
          <p:cNvSpPr txBox="1">
            <a:spLocks noChangeArrowheads="1"/>
          </p:cNvSpPr>
          <p:nvPr/>
        </p:nvSpPr>
        <p:spPr bwMode="auto">
          <a:xfrm>
            <a:off x="76200" y="3276600"/>
            <a:ext cx="11541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kern="1200" smtClean="0">
                <a:solidFill>
                  <a:srgbClr val="FF0000"/>
                </a:solidFill>
                <a:latin typeface="Helvetica" charset="0"/>
              </a:rPr>
              <a:t>10</a:t>
            </a:r>
            <a:r>
              <a:rPr lang="en-US" sz="1600" kern="1200" smtClean="0">
                <a:solidFill>
                  <a:srgbClr val="2A40E2"/>
                </a:solidFill>
                <a:latin typeface="Helvetica" charset="0"/>
              </a:rPr>
              <a:t>00 0000</a:t>
            </a:r>
          </a:p>
          <a:p>
            <a:pPr algn="r" eaLnBrk="1" fontAlgn="base" hangingPunct="1">
              <a:spcBef>
                <a:spcPct val="0"/>
              </a:spcBef>
              <a:spcAft>
                <a:spcPct val="0"/>
              </a:spcAft>
            </a:pPr>
            <a:r>
              <a:rPr lang="en-US" sz="1600" kern="1200" smtClean="0">
                <a:solidFill>
                  <a:srgbClr val="2A40E2"/>
                </a:solidFill>
                <a:latin typeface="Helvetica" charset="0"/>
              </a:rPr>
              <a:t>(0x80)</a:t>
            </a:r>
          </a:p>
        </p:txBody>
      </p:sp>
      <p:sp>
        <p:nvSpPr>
          <p:cNvPr id="43030" name="TextBox 104"/>
          <p:cNvSpPr txBox="1">
            <a:spLocks noChangeArrowheads="1"/>
          </p:cNvSpPr>
          <p:nvPr/>
        </p:nvSpPr>
        <p:spPr bwMode="auto">
          <a:xfrm>
            <a:off x="79375" y="2024063"/>
            <a:ext cx="1150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kern="1200" smtClean="0">
                <a:solidFill>
                  <a:srgbClr val="FF0000"/>
                </a:solidFill>
                <a:latin typeface="Helvetica" charset="0"/>
              </a:rPr>
              <a:t>11</a:t>
            </a:r>
            <a:r>
              <a:rPr lang="en-US" sz="1600" kern="1200" smtClean="0">
                <a:solidFill>
                  <a:srgbClr val="2A40E2"/>
                </a:solidFill>
                <a:latin typeface="Helvetica" charset="0"/>
              </a:rPr>
              <a:t>00 0000</a:t>
            </a:r>
          </a:p>
          <a:p>
            <a:pPr algn="r" eaLnBrk="1" fontAlgn="base" hangingPunct="1">
              <a:spcBef>
                <a:spcPct val="0"/>
              </a:spcBef>
              <a:spcAft>
                <a:spcPct val="0"/>
              </a:spcAft>
            </a:pPr>
            <a:r>
              <a:rPr lang="en-US" sz="1600" kern="1200" smtClean="0">
                <a:solidFill>
                  <a:srgbClr val="2A40E2"/>
                </a:solidFill>
                <a:latin typeface="Helvetica" charset="0"/>
              </a:rPr>
              <a:t>(0xC0)</a:t>
            </a:r>
          </a:p>
        </p:txBody>
      </p:sp>
      <p:sp>
        <p:nvSpPr>
          <p:cNvPr id="43031" name="Left Brace 53"/>
          <p:cNvSpPr>
            <a:spLocks/>
          </p:cNvSpPr>
          <p:nvPr/>
        </p:nvSpPr>
        <p:spPr bwMode="auto">
          <a:xfrm rot="5400000" flipH="1">
            <a:off x="164306" y="5922169"/>
            <a:ext cx="201613" cy="225425"/>
          </a:xfrm>
          <a:prstGeom prst="leftBrace">
            <a:avLst>
              <a:gd name="adj1" fmla="val 8344"/>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b="1" kern="1200" smtClean="0">
              <a:latin typeface="Comic Sans MS" charset="0"/>
              <a:ea typeface="MS PGothic" charset="0"/>
              <a:cs typeface="MS PGothic" charset="0"/>
            </a:endParaRPr>
          </a:p>
        </p:txBody>
      </p:sp>
      <p:sp>
        <p:nvSpPr>
          <p:cNvPr id="43032" name="TextBox 55"/>
          <p:cNvSpPr txBox="1">
            <a:spLocks noChangeArrowheads="1"/>
          </p:cNvSpPr>
          <p:nvPr/>
        </p:nvSpPr>
        <p:spPr bwMode="auto">
          <a:xfrm>
            <a:off x="-76200" y="6062663"/>
            <a:ext cx="6873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b="0" kern="1200" smtClean="0">
                <a:solidFill>
                  <a:srgbClr val="FF0000"/>
                </a:solidFill>
                <a:latin typeface="Helvetica" charset="0"/>
              </a:rPr>
              <a:t>seg #</a:t>
            </a:r>
          </a:p>
        </p:txBody>
      </p:sp>
      <p:sp>
        <p:nvSpPr>
          <p:cNvPr id="43033" name="TextBox 56"/>
          <p:cNvSpPr txBox="1">
            <a:spLocks noChangeArrowheads="1"/>
          </p:cNvSpPr>
          <p:nvPr/>
        </p:nvSpPr>
        <p:spPr bwMode="auto">
          <a:xfrm>
            <a:off x="533400" y="6062663"/>
            <a:ext cx="742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FF"/>
                </a:solidFill>
                <a:latin typeface="Helvetica" charset="0"/>
              </a:rPr>
              <a:t>offset</a:t>
            </a:r>
          </a:p>
        </p:txBody>
      </p:sp>
      <p:sp>
        <p:nvSpPr>
          <p:cNvPr id="43034" name="Left Brace 57"/>
          <p:cNvSpPr>
            <a:spLocks/>
          </p:cNvSpPr>
          <p:nvPr/>
        </p:nvSpPr>
        <p:spPr bwMode="auto">
          <a:xfrm rot="5400000" flipH="1">
            <a:off x="662781" y="5664994"/>
            <a:ext cx="201613" cy="758825"/>
          </a:xfrm>
          <a:prstGeom prst="leftBrace">
            <a:avLst>
              <a:gd name="adj1" fmla="val 8329"/>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b="1" kern="1200" smtClean="0">
              <a:latin typeface="Comic Sans MS" charset="0"/>
              <a:ea typeface="MS PGothic" charset="0"/>
              <a:cs typeface="MS PGothic" charset="0"/>
            </a:endParaRPr>
          </a:p>
        </p:txBody>
      </p:sp>
      <p:sp>
        <p:nvSpPr>
          <p:cNvPr id="62" name="Rectangle 61"/>
          <p:cNvSpPr/>
          <p:nvPr/>
        </p:nvSpPr>
        <p:spPr bwMode="auto">
          <a:xfrm>
            <a:off x="6781800" y="56388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7" name="Rectangle 76"/>
          <p:cNvSpPr/>
          <p:nvPr/>
        </p:nvSpPr>
        <p:spPr bwMode="auto">
          <a:xfrm>
            <a:off x="6781800" y="50292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r>
              <a:rPr lang="en-US" sz="2000" kern="1200" dirty="0">
                <a:latin typeface="Helvetica"/>
                <a:ea typeface="ＭＳ Ｐゴシック" charset="-128"/>
                <a:cs typeface="Helvetica"/>
              </a:rPr>
              <a:t>code</a:t>
            </a:r>
          </a:p>
        </p:txBody>
      </p:sp>
      <p:sp>
        <p:nvSpPr>
          <p:cNvPr id="83" name="Rectangle 82"/>
          <p:cNvSpPr/>
          <p:nvPr/>
        </p:nvSpPr>
        <p:spPr bwMode="auto">
          <a:xfrm>
            <a:off x="6781800" y="44196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85" name="Rectangle 84"/>
          <p:cNvSpPr/>
          <p:nvPr/>
        </p:nvSpPr>
        <p:spPr bwMode="auto">
          <a:xfrm>
            <a:off x="6781800" y="27432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43039" name="TextBox 58"/>
          <p:cNvSpPr txBox="1">
            <a:spLocks noChangeArrowheads="1"/>
          </p:cNvSpPr>
          <p:nvPr/>
        </p:nvSpPr>
        <p:spPr bwMode="auto">
          <a:xfrm>
            <a:off x="8001000" y="5791200"/>
            <a:ext cx="11541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0000 0000</a:t>
            </a:r>
          </a:p>
        </p:txBody>
      </p:sp>
      <p:sp>
        <p:nvSpPr>
          <p:cNvPr id="43040" name="TextBox 59"/>
          <p:cNvSpPr txBox="1">
            <a:spLocks noChangeArrowheads="1"/>
          </p:cNvSpPr>
          <p:nvPr/>
        </p:nvSpPr>
        <p:spPr bwMode="auto">
          <a:xfrm>
            <a:off x="8001000" y="5376863"/>
            <a:ext cx="11541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kern="1200" smtClean="0">
                <a:solidFill>
                  <a:srgbClr val="000000"/>
                </a:solidFill>
                <a:latin typeface="Helvetica" charset="0"/>
              </a:rPr>
              <a:t>0001 0000</a:t>
            </a:r>
          </a:p>
          <a:p>
            <a:pPr algn="r" eaLnBrk="1" fontAlgn="base" hangingPunct="1">
              <a:spcBef>
                <a:spcPct val="0"/>
              </a:spcBef>
              <a:spcAft>
                <a:spcPct val="0"/>
              </a:spcAft>
            </a:pPr>
            <a:r>
              <a:rPr lang="en-US" sz="1600" kern="1200" smtClean="0">
                <a:solidFill>
                  <a:srgbClr val="000000"/>
                </a:solidFill>
                <a:latin typeface="Helvetica" charset="0"/>
              </a:rPr>
              <a:t>(0x10)</a:t>
            </a:r>
          </a:p>
        </p:txBody>
      </p:sp>
      <p:sp>
        <p:nvSpPr>
          <p:cNvPr id="43041" name="TextBox 60"/>
          <p:cNvSpPr txBox="1">
            <a:spLocks noChangeArrowheads="1"/>
          </p:cNvSpPr>
          <p:nvPr/>
        </p:nvSpPr>
        <p:spPr bwMode="auto">
          <a:xfrm>
            <a:off x="8001000" y="4114800"/>
            <a:ext cx="11541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kern="1200" smtClean="0">
                <a:solidFill>
                  <a:srgbClr val="000000"/>
                </a:solidFill>
                <a:latin typeface="Helvetica" charset="0"/>
              </a:rPr>
              <a:t>0101 0000</a:t>
            </a:r>
          </a:p>
          <a:p>
            <a:pPr algn="r" eaLnBrk="1" fontAlgn="base" hangingPunct="1">
              <a:spcBef>
                <a:spcPct val="0"/>
              </a:spcBef>
              <a:spcAft>
                <a:spcPct val="0"/>
              </a:spcAft>
            </a:pPr>
            <a:r>
              <a:rPr lang="en-US" sz="1600" kern="1200" smtClean="0">
                <a:solidFill>
                  <a:srgbClr val="000000"/>
                </a:solidFill>
                <a:latin typeface="Helvetica" charset="0"/>
              </a:rPr>
              <a:t>(0x50)</a:t>
            </a:r>
          </a:p>
        </p:txBody>
      </p:sp>
      <p:sp>
        <p:nvSpPr>
          <p:cNvPr id="43042" name="TextBox 64"/>
          <p:cNvSpPr txBox="1">
            <a:spLocks noChangeArrowheads="1"/>
          </p:cNvSpPr>
          <p:nvPr/>
        </p:nvSpPr>
        <p:spPr bwMode="auto">
          <a:xfrm>
            <a:off x="8012113" y="3548063"/>
            <a:ext cx="11318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kern="1200" smtClean="0">
                <a:solidFill>
                  <a:srgbClr val="000000"/>
                </a:solidFill>
                <a:latin typeface="Helvetica" charset="0"/>
              </a:rPr>
              <a:t>0111 0000</a:t>
            </a:r>
          </a:p>
          <a:p>
            <a:pPr algn="r" eaLnBrk="1" fontAlgn="base" hangingPunct="1">
              <a:spcBef>
                <a:spcPct val="0"/>
              </a:spcBef>
              <a:spcAft>
                <a:spcPct val="0"/>
              </a:spcAft>
            </a:pPr>
            <a:r>
              <a:rPr lang="en-US" sz="1600" kern="1200" smtClean="0">
                <a:solidFill>
                  <a:srgbClr val="000000"/>
                </a:solidFill>
                <a:latin typeface="Helvetica" charset="0"/>
              </a:rPr>
              <a:t>(0x70)</a:t>
            </a:r>
          </a:p>
        </p:txBody>
      </p:sp>
      <p:sp>
        <p:nvSpPr>
          <p:cNvPr id="43043" name="TextBox 68"/>
          <p:cNvSpPr txBox="1">
            <a:spLocks noChangeArrowheads="1"/>
          </p:cNvSpPr>
          <p:nvPr/>
        </p:nvSpPr>
        <p:spPr bwMode="auto">
          <a:xfrm>
            <a:off x="8001000" y="1447800"/>
            <a:ext cx="11318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kern="1200" smtClean="0">
                <a:solidFill>
                  <a:srgbClr val="000000"/>
                </a:solidFill>
                <a:latin typeface="Helvetica" charset="0"/>
              </a:rPr>
              <a:t>1110 0000</a:t>
            </a:r>
          </a:p>
          <a:p>
            <a:pPr algn="r" eaLnBrk="1" fontAlgn="base" hangingPunct="1">
              <a:spcBef>
                <a:spcPct val="0"/>
              </a:spcBef>
              <a:spcAft>
                <a:spcPct val="0"/>
              </a:spcAft>
            </a:pPr>
            <a:r>
              <a:rPr lang="en-US" sz="1600" kern="1200" smtClean="0">
                <a:solidFill>
                  <a:srgbClr val="000000"/>
                </a:solidFill>
                <a:latin typeface="Helvetica" charset="0"/>
              </a:rPr>
              <a:t>(0xE0)</a:t>
            </a:r>
          </a:p>
        </p:txBody>
      </p:sp>
      <p:graphicFrame>
        <p:nvGraphicFramePr>
          <p:cNvPr id="49" name="Table 48"/>
          <p:cNvGraphicFramePr>
            <a:graphicFrameLocks noGrp="1"/>
          </p:cNvGraphicFramePr>
          <p:nvPr/>
        </p:nvGraphicFramePr>
        <p:xfrm>
          <a:off x="3124200" y="1944688"/>
          <a:ext cx="3124200" cy="1712912"/>
        </p:xfrm>
        <a:graphic>
          <a:graphicData uri="http://schemas.openxmlformats.org/drawingml/2006/table">
            <a:tbl>
              <a:tblPr/>
              <a:tblGrid>
                <a:gridCol w="817563"/>
                <a:gridCol w="1339850"/>
                <a:gridCol w="966787"/>
              </a:tblGrid>
              <a:tr h="33534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a:ln>
                            <a:noFill/>
                          </a:ln>
                          <a:solidFill>
                            <a:srgbClr val="000000"/>
                          </a:solidFill>
                          <a:effectLst/>
                          <a:latin typeface="Helvetica" charset="0"/>
                          <a:ea typeface="ＭＳ Ｐゴシック" charset="0"/>
                          <a:cs typeface="Helvetica" charset="0"/>
                        </a:rPr>
                        <a:t>Seg</a:t>
                      </a:r>
                      <a:r>
                        <a:rPr kumimoji="0" lang="en-US" sz="1600" b="1" i="0" u="none" strike="noStrike" cap="none" normalizeH="0" baseline="0" dirty="0">
                          <a:ln>
                            <a:noFill/>
                          </a:ln>
                          <a:solidFill>
                            <a:srgbClr val="000000"/>
                          </a:solidFill>
                          <a:effectLst/>
                          <a:latin typeface="Helvetica" charset="0"/>
                          <a:ea typeface="ＭＳ Ｐゴシック" charset="0"/>
                          <a:cs typeface="Helvetica" charset="0"/>
                        </a:rPr>
                        <a:t> #</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Helvetica" charset="0"/>
                          <a:ea typeface="ＭＳ Ｐゴシック" charset="0"/>
                          <a:cs typeface="Helvetica" charset="0"/>
                        </a:rPr>
                        <a:t>base</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Helvetica" charset="0"/>
                          <a:ea typeface="ＭＳ Ｐゴシック" charset="0"/>
                          <a:cs typeface="Helvetica" charset="0"/>
                        </a:rPr>
                        <a:t>limit</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r h="33534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Helvetica" charset="0"/>
                          <a:ea typeface="ＭＳ Ｐゴシック" charset="0"/>
                          <a:cs typeface="Helvetica" charset="0"/>
                        </a:rPr>
                        <a:t>11</a:t>
                      </a:r>
                      <a:endParaRPr kumimoji="0" lang="en-US" sz="1600" b="1" i="0" u="none" strike="noStrike" cap="none" normalizeH="0" baseline="0" dirty="0">
                        <a:ln>
                          <a:noFill/>
                        </a:ln>
                        <a:solidFill>
                          <a:srgbClr val="000000"/>
                        </a:solidFill>
                        <a:effectLst/>
                        <a:latin typeface="Helvetica" charset="0"/>
                        <a:ea typeface="ＭＳ Ｐゴシック" charset="0"/>
                        <a:cs typeface="Helvetica"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Helvetica" charset="0"/>
                          <a:ea typeface="ＭＳ Ｐゴシック" charset="0"/>
                          <a:cs typeface="Helvetica" charset="0"/>
                        </a:rPr>
                        <a:t>1011 </a:t>
                      </a:r>
                      <a:r>
                        <a:rPr kumimoji="0" lang="en-US" sz="1600" b="1" i="0" u="none" strike="noStrike" cap="none" normalizeH="0" baseline="0" dirty="0">
                          <a:ln>
                            <a:noFill/>
                          </a:ln>
                          <a:solidFill>
                            <a:srgbClr val="000000"/>
                          </a:solidFill>
                          <a:effectLst/>
                          <a:latin typeface="Helvetica" charset="0"/>
                          <a:ea typeface="ＭＳ Ｐゴシック" charset="0"/>
                          <a:cs typeface="Helvetica" charset="0"/>
                        </a:rPr>
                        <a:t>0000</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Helvetica" charset="0"/>
                          <a:ea typeface="ＭＳ Ｐゴシック" charset="0"/>
                          <a:cs typeface="Helvetica" charset="0"/>
                        </a:rPr>
                        <a:t>1 0000</a:t>
                      </a:r>
                      <a:endParaRPr kumimoji="0" lang="en-US" sz="1600" b="1" i="0" u="none" strike="noStrike" cap="none" normalizeH="0" baseline="0" dirty="0">
                        <a:ln>
                          <a:noFill/>
                        </a:ln>
                        <a:solidFill>
                          <a:srgbClr val="000000"/>
                        </a:solidFill>
                        <a:effectLst/>
                        <a:latin typeface="Helvetica" charset="0"/>
                        <a:ea typeface="ＭＳ Ｐゴシック" charset="0"/>
                        <a:cs typeface="Helvetica"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r>
              <a:tr h="33534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Helvetica" charset="0"/>
                          <a:ea typeface="ＭＳ Ｐゴシック" charset="0"/>
                          <a:cs typeface="Helvetica" charset="0"/>
                        </a:rPr>
                        <a:t>10</a:t>
                      </a:r>
                      <a:endParaRPr kumimoji="0" lang="en-US" sz="1600" b="1" i="0" u="none" strike="noStrike" cap="none" normalizeH="0" baseline="0" dirty="0">
                        <a:ln>
                          <a:noFill/>
                        </a:ln>
                        <a:solidFill>
                          <a:srgbClr val="000000"/>
                        </a:solidFill>
                        <a:effectLst/>
                        <a:latin typeface="Helvetica" charset="0"/>
                        <a:ea typeface="ＭＳ Ｐゴシック" charset="0"/>
                        <a:cs typeface="Helvetica"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Helvetica" charset="0"/>
                          <a:ea typeface="ＭＳ Ｐゴシック" charset="0"/>
                          <a:cs typeface="Helvetica" charset="0"/>
                        </a:rPr>
                        <a:t>0111 </a:t>
                      </a:r>
                      <a:r>
                        <a:rPr kumimoji="0" lang="en-US" sz="1600" b="1" i="0" u="none" strike="noStrike" cap="none" normalizeH="0" baseline="0" dirty="0">
                          <a:ln>
                            <a:noFill/>
                          </a:ln>
                          <a:solidFill>
                            <a:srgbClr val="000000"/>
                          </a:solidFill>
                          <a:effectLst/>
                          <a:latin typeface="Helvetica" charset="0"/>
                          <a:ea typeface="ＭＳ Ｐゴシック" charset="0"/>
                          <a:cs typeface="Helvetica" charset="0"/>
                        </a:rPr>
                        <a:t>0000</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Helvetica" charset="0"/>
                          <a:ea typeface="ＭＳ Ｐゴシック" charset="0"/>
                          <a:cs typeface="Helvetica" charset="0"/>
                        </a:rPr>
                        <a:t>1 1000</a:t>
                      </a:r>
                      <a:endParaRPr kumimoji="0" lang="en-US" sz="1600" b="1" i="0" u="none" strike="noStrike" cap="none" normalizeH="0" baseline="0" dirty="0">
                        <a:ln>
                          <a:noFill/>
                        </a:ln>
                        <a:solidFill>
                          <a:srgbClr val="000000"/>
                        </a:solidFill>
                        <a:effectLst/>
                        <a:latin typeface="Helvetica" charset="0"/>
                        <a:ea typeface="ＭＳ Ｐゴシック" charset="0"/>
                        <a:cs typeface="Helvetica"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r h="33534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Helvetica" charset="0"/>
                          <a:ea typeface="ＭＳ Ｐゴシック" charset="0"/>
                          <a:cs typeface="Helvetica" charset="0"/>
                        </a:rPr>
                        <a:t>01</a:t>
                      </a:r>
                      <a:endParaRPr kumimoji="0" lang="en-US" sz="1600" b="1" i="0" u="none" strike="noStrike" cap="none" normalizeH="0" baseline="0" dirty="0">
                        <a:ln>
                          <a:noFill/>
                        </a:ln>
                        <a:solidFill>
                          <a:srgbClr val="000000"/>
                        </a:solidFill>
                        <a:effectLst/>
                        <a:latin typeface="Helvetica" charset="0"/>
                        <a:ea typeface="ＭＳ Ｐゴシック" charset="0"/>
                        <a:cs typeface="Helvetica"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Helvetica" charset="0"/>
                          <a:ea typeface="ＭＳ Ｐゴシック" charset="0"/>
                          <a:cs typeface="Helvetica" charset="0"/>
                        </a:rPr>
                        <a:t>0101 </a:t>
                      </a:r>
                      <a:r>
                        <a:rPr kumimoji="0" lang="en-US" sz="1600" b="1" i="0" u="none" strike="noStrike" cap="none" normalizeH="0" baseline="0" dirty="0">
                          <a:ln>
                            <a:noFill/>
                          </a:ln>
                          <a:solidFill>
                            <a:srgbClr val="000000"/>
                          </a:solidFill>
                          <a:effectLst/>
                          <a:latin typeface="Helvetica" charset="0"/>
                          <a:ea typeface="ＭＳ Ｐゴシック" charset="0"/>
                          <a:cs typeface="Helvetica" charset="0"/>
                        </a:rPr>
                        <a:t>0000</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Helvetica" charset="0"/>
                          <a:ea typeface="ＭＳ Ｐゴシック" charset="0"/>
                          <a:cs typeface="Helvetica" charset="0"/>
                        </a:rPr>
                        <a:t>10 0000</a:t>
                      </a:r>
                      <a:endParaRPr kumimoji="0" lang="en-US" sz="1600" b="1" i="0" u="none" strike="noStrike" cap="none" normalizeH="0" baseline="0" dirty="0">
                        <a:ln>
                          <a:noFill/>
                        </a:ln>
                        <a:solidFill>
                          <a:srgbClr val="000000"/>
                        </a:solidFill>
                        <a:effectLst/>
                        <a:latin typeface="Helvetica" charset="0"/>
                        <a:ea typeface="ＭＳ Ｐゴシック" charset="0"/>
                        <a:cs typeface="Helvetica"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r>
              <a:tr h="37154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Helvetica" charset="0"/>
                          <a:ea typeface="ＭＳ Ｐゴシック" charset="0"/>
                          <a:cs typeface="Helvetica" charset="0"/>
                        </a:rPr>
                        <a:t>00</a:t>
                      </a:r>
                      <a:endParaRPr kumimoji="0" lang="en-US" sz="1600" b="1" i="0" u="none" strike="noStrike" cap="none" normalizeH="0" baseline="0" dirty="0">
                        <a:ln>
                          <a:noFill/>
                        </a:ln>
                        <a:solidFill>
                          <a:srgbClr val="000000"/>
                        </a:solidFill>
                        <a:effectLst/>
                        <a:latin typeface="Helvetica" charset="0"/>
                        <a:ea typeface="ＭＳ Ｐゴシック" charset="0"/>
                        <a:cs typeface="Helvetica"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Helvetica" charset="0"/>
                          <a:ea typeface="ＭＳ Ｐゴシック" charset="0"/>
                          <a:cs typeface="Helvetica" charset="0"/>
                        </a:rPr>
                        <a:t>0001 </a:t>
                      </a:r>
                      <a:r>
                        <a:rPr kumimoji="0" lang="en-US" sz="1600" b="1" i="0" u="none" strike="noStrike" cap="none" normalizeH="0" baseline="0" dirty="0">
                          <a:ln>
                            <a:noFill/>
                          </a:ln>
                          <a:solidFill>
                            <a:srgbClr val="000000"/>
                          </a:solidFill>
                          <a:effectLst/>
                          <a:latin typeface="Helvetica" charset="0"/>
                          <a:ea typeface="ＭＳ Ｐゴシック" charset="0"/>
                          <a:cs typeface="Helvetica" charset="0"/>
                        </a:rPr>
                        <a:t>0000</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Helvetica" charset="0"/>
                          <a:ea typeface="ＭＳ Ｐゴシック" charset="0"/>
                          <a:cs typeface="Helvetica" charset="0"/>
                        </a:rPr>
                        <a:t>10 </a:t>
                      </a:r>
                      <a:r>
                        <a:rPr kumimoji="0" lang="en-US" sz="1600" b="1" i="0" u="none" strike="noStrike" cap="none" normalizeH="0" baseline="0" dirty="0">
                          <a:ln>
                            <a:noFill/>
                          </a:ln>
                          <a:solidFill>
                            <a:srgbClr val="000000"/>
                          </a:solidFill>
                          <a:effectLst/>
                          <a:latin typeface="Helvetica" charset="0"/>
                          <a:ea typeface="ＭＳ Ｐゴシック" charset="0"/>
                          <a:cs typeface="Helvetica" charset="0"/>
                        </a:rPr>
                        <a:t>0000</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bl>
          </a:graphicData>
        </a:graphic>
      </p:graphicFrame>
      <p:cxnSp>
        <p:nvCxnSpPr>
          <p:cNvPr id="6" name="Straight Arrow Connector 5"/>
          <p:cNvCxnSpPr>
            <a:cxnSpLocks noChangeShapeType="1"/>
          </p:cNvCxnSpPr>
          <p:nvPr/>
        </p:nvCxnSpPr>
        <p:spPr bwMode="auto">
          <a:xfrm flipV="1">
            <a:off x="2514600" y="3429000"/>
            <a:ext cx="609600" cy="220980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5" name="Straight Arrow Connector 54"/>
          <p:cNvCxnSpPr>
            <a:cxnSpLocks noChangeShapeType="1"/>
          </p:cNvCxnSpPr>
          <p:nvPr/>
        </p:nvCxnSpPr>
        <p:spPr bwMode="auto">
          <a:xfrm flipV="1">
            <a:off x="2514600" y="3124200"/>
            <a:ext cx="609600" cy="137160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7" name="Straight Arrow Connector 56"/>
          <p:cNvCxnSpPr>
            <a:cxnSpLocks noChangeShapeType="1"/>
          </p:cNvCxnSpPr>
          <p:nvPr/>
        </p:nvCxnSpPr>
        <p:spPr bwMode="auto">
          <a:xfrm flipV="1">
            <a:off x="2514600" y="2801938"/>
            <a:ext cx="609600" cy="550862"/>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9" name="Straight Arrow Connector 58"/>
          <p:cNvCxnSpPr>
            <a:cxnSpLocks noChangeShapeType="1"/>
          </p:cNvCxnSpPr>
          <p:nvPr/>
        </p:nvCxnSpPr>
        <p:spPr bwMode="auto">
          <a:xfrm>
            <a:off x="2514600" y="1371600"/>
            <a:ext cx="609600" cy="114300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3" name="Straight Arrow Connector 62"/>
          <p:cNvCxnSpPr>
            <a:cxnSpLocks noChangeShapeType="1"/>
          </p:cNvCxnSpPr>
          <p:nvPr/>
        </p:nvCxnSpPr>
        <p:spPr bwMode="auto">
          <a:xfrm flipV="1">
            <a:off x="6248400" y="1600200"/>
            <a:ext cx="533400" cy="8223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6" name="Straight Arrow Connector 65"/>
          <p:cNvCxnSpPr>
            <a:cxnSpLocks noChangeShapeType="1"/>
            <a:endCxn id="43019" idx="1"/>
          </p:cNvCxnSpPr>
          <p:nvPr/>
        </p:nvCxnSpPr>
        <p:spPr bwMode="auto">
          <a:xfrm>
            <a:off x="6248400" y="2801938"/>
            <a:ext cx="533400" cy="703262"/>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9" name="Straight Arrow Connector 68"/>
          <p:cNvCxnSpPr>
            <a:cxnSpLocks noChangeShapeType="1"/>
            <a:endCxn id="9229" idx="1"/>
          </p:cNvCxnSpPr>
          <p:nvPr/>
        </p:nvCxnSpPr>
        <p:spPr bwMode="auto">
          <a:xfrm>
            <a:off x="6248400" y="3106738"/>
            <a:ext cx="533400" cy="1008062"/>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 name="Straight Arrow Connector 71"/>
          <p:cNvCxnSpPr>
            <a:cxnSpLocks noChangeShapeType="1"/>
            <a:endCxn id="77" idx="1"/>
          </p:cNvCxnSpPr>
          <p:nvPr/>
        </p:nvCxnSpPr>
        <p:spPr bwMode="auto">
          <a:xfrm>
            <a:off x="6248400" y="3411538"/>
            <a:ext cx="533400" cy="1922462"/>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3078" name="Rectangle 7"/>
          <p:cNvSpPr>
            <a:spLocks noChangeArrowheads="1"/>
          </p:cNvSpPr>
          <p:nvPr/>
        </p:nvSpPr>
        <p:spPr bwMode="auto">
          <a:xfrm>
            <a:off x="1219200" y="1066800"/>
            <a:ext cx="1295400" cy="304800"/>
          </a:xfrm>
          <a:prstGeom prst="rect">
            <a:avLst/>
          </a:prstGeom>
          <a:solidFill>
            <a:srgbClr val="FFFFAA"/>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stack</a:t>
            </a:r>
          </a:p>
        </p:txBody>
      </p:sp>
      <p:sp>
        <p:nvSpPr>
          <p:cNvPr id="43079" name="Up Arrow 17"/>
          <p:cNvSpPr>
            <a:spLocks noChangeArrowheads="1"/>
          </p:cNvSpPr>
          <p:nvPr/>
        </p:nvSpPr>
        <p:spPr bwMode="auto">
          <a:xfrm flipH="1" flipV="1">
            <a:off x="1752600" y="13716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3080" name="TextBox 105"/>
          <p:cNvSpPr txBox="1">
            <a:spLocks noChangeArrowheads="1"/>
          </p:cNvSpPr>
          <p:nvPr/>
        </p:nvSpPr>
        <p:spPr bwMode="auto">
          <a:xfrm>
            <a:off x="93663" y="1143000"/>
            <a:ext cx="11255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kern="1200" smtClean="0">
                <a:solidFill>
                  <a:srgbClr val="FF0000"/>
                </a:solidFill>
                <a:latin typeface="Helvetica" charset="0"/>
              </a:rPr>
              <a:t>11</a:t>
            </a:r>
            <a:r>
              <a:rPr lang="en-US" sz="1600" kern="1200" smtClean="0">
                <a:solidFill>
                  <a:srgbClr val="2A40E2"/>
                </a:solidFill>
                <a:latin typeface="Helvetica" charset="0"/>
              </a:rPr>
              <a:t>11 0000</a:t>
            </a:r>
          </a:p>
          <a:p>
            <a:pPr algn="r" eaLnBrk="1" fontAlgn="base" hangingPunct="1">
              <a:spcBef>
                <a:spcPct val="0"/>
              </a:spcBef>
              <a:spcAft>
                <a:spcPct val="0"/>
              </a:spcAft>
            </a:pPr>
            <a:r>
              <a:rPr lang="en-US" sz="1600" kern="1200" smtClean="0">
                <a:solidFill>
                  <a:srgbClr val="2A40E2"/>
                </a:solidFill>
                <a:latin typeface="Helvetica" charset="0"/>
              </a:rPr>
              <a:t>(0xF0)</a:t>
            </a:r>
          </a:p>
        </p:txBody>
      </p:sp>
      <p:grpSp>
        <p:nvGrpSpPr>
          <p:cNvPr id="79" name="Group 51"/>
          <p:cNvGrpSpPr>
            <a:grpSpLocks/>
          </p:cNvGrpSpPr>
          <p:nvPr/>
        </p:nvGrpSpPr>
        <p:grpSpPr bwMode="auto">
          <a:xfrm>
            <a:off x="6781800" y="1371600"/>
            <a:ext cx="1295400" cy="457200"/>
            <a:chOff x="6934200" y="1447800"/>
            <a:chExt cx="1295400" cy="457200"/>
          </a:xfrm>
        </p:grpSpPr>
        <p:sp>
          <p:nvSpPr>
            <p:cNvPr id="43083" name="Rectangle 65"/>
            <p:cNvSpPr>
              <a:spLocks noChangeArrowheads="1"/>
            </p:cNvSpPr>
            <p:nvPr/>
          </p:nvSpPr>
          <p:spPr bwMode="auto">
            <a:xfrm>
              <a:off x="6934200" y="1447800"/>
              <a:ext cx="1295400" cy="304800"/>
            </a:xfrm>
            <a:prstGeom prst="rect">
              <a:avLst/>
            </a:prstGeom>
            <a:solidFill>
              <a:srgbClr val="FFFFAA"/>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stack</a:t>
              </a:r>
            </a:p>
          </p:txBody>
        </p:sp>
        <p:sp>
          <p:nvSpPr>
            <p:cNvPr id="43084" name="Up Arrow 72"/>
            <p:cNvSpPr>
              <a:spLocks noChangeArrowheads="1"/>
            </p:cNvSpPr>
            <p:nvPr/>
          </p:nvSpPr>
          <p:spPr bwMode="auto">
            <a:xfrm flipH="1" flipV="1">
              <a:off x="7543800" y="1752600"/>
              <a:ext cx="76200" cy="152400"/>
            </a:xfrm>
            <a:prstGeom prst="upArrow">
              <a:avLst>
                <a:gd name="adj1" fmla="val 50000"/>
                <a:gd name="adj2" fmla="val 50000"/>
              </a:avLst>
            </a:prstGeom>
            <a:solidFill>
              <a:schemeClr val="tx1"/>
            </a:solidFill>
            <a:ln w="25400">
              <a:solidFill>
                <a:schemeClr val="tx1"/>
              </a:solidFill>
              <a:round/>
              <a:headEnd type="triangle" w="med" len="med"/>
              <a:tailEnd/>
            </a:ln>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grpSp>
      <p:sp>
        <p:nvSpPr>
          <p:cNvPr id="2" name="Rectangular Callout 1"/>
          <p:cNvSpPr/>
          <p:nvPr/>
        </p:nvSpPr>
        <p:spPr bwMode="auto">
          <a:xfrm>
            <a:off x="4800600" y="685800"/>
            <a:ext cx="1371600" cy="1143000"/>
          </a:xfrm>
          <a:prstGeom prst="wedgeRectCallout">
            <a:avLst>
              <a:gd name="adj1" fmla="val 80093"/>
              <a:gd name="adj2" fmla="val 52500"/>
            </a:avLst>
          </a:prstGeom>
          <a:solidFill>
            <a:schemeClr val="bg1">
              <a:lumMod val="95000"/>
            </a:schemeClr>
          </a:solidFill>
          <a:ln w="25400" cap="flat" cmpd="sng" algn="ctr">
            <a:solidFill>
              <a:schemeClr val="tx1"/>
            </a:solidFill>
            <a:prstDash val="solid"/>
            <a:round/>
            <a:headEnd type="triangle" w="med" len="med"/>
            <a:tailEnd type="none" w="med" len="med"/>
          </a:ln>
          <a:effectLst/>
        </p:spPr>
        <p:txBody>
          <a:bodyPr anchor="ctr"/>
          <a:lstStyle/>
          <a:p>
            <a:pPr fontAlgn="base">
              <a:spcBef>
                <a:spcPct val="0"/>
              </a:spcBef>
              <a:spcAft>
                <a:spcPct val="0"/>
              </a:spcAft>
              <a:defRPr/>
            </a:pPr>
            <a:r>
              <a:rPr lang="en-US" sz="1600" b="1" kern="1200" dirty="0">
                <a:latin typeface="Helvetica" charset="0"/>
                <a:ea typeface="ＭＳ Ｐゴシック" charset="0"/>
                <a:cs typeface="Helvetica" charset="0"/>
              </a:rPr>
              <a:t>1011 0000 +</a:t>
            </a:r>
          </a:p>
          <a:p>
            <a:pPr fontAlgn="base">
              <a:spcBef>
                <a:spcPct val="0"/>
              </a:spcBef>
              <a:spcAft>
                <a:spcPct val="0"/>
              </a:spcAft>
              <a:defRPr/>
            </a:pPr>
            <a:r>
              <a:rPr lang="en-US" sz="1600" b="1" kern="1200" dirty="0">
                <a:solidFill>
                  <a:srgbClr val="2A40E2"/>
                </a:solidFill>
                <a:latin typeface="Helvetica" charset="0"/>
                <a:ea typeface="ＭＳ Ｐゴシック" charset="0"/>
                <a:cs typeface="Helvetica" charset="0"/>
              </a:rPr>
              <a:t>    11 0000</a:t>
            </a:r>
          </a:p>
          <a:p>
            <a:pPr fontAlgn="base">
              <a:spcBef>
                <a:spcPct val="0"/>
              </a:spcBef>
              <a:spcAft>
                <a:spcPct val="0"/>
              </a:spcAft>
              <a:defRPr/>
            </a:pPr>
            <a:r>
              <a:rPr lang="en-US" sz="1600" b="1" kern="1200" dirty="0">
                <a:solidFill>
                  <a:srgbClr val="2A40E2"/>
                </a:solidFill>
                <a:latin typeface="Helvetica" charset="0"/>
                <a:ea typeface="ＭＳ Ｐゴシック" charset="0"/>
                <a:cs typeface="Helvetica" charset="0"/>
              </a:rPr>
              <a:t>-</a:t>
            </a:r>
            <a:r>
              <a:rPr lang="en-US" sz="1600" b="1" kern="1200" dirty="0">
                <a:latin typeface="Helvetica" charset="0"/>
                <a:ea typeface="ＭＳ Ｐゴシック" charset="0"/>
                <a:cs typeface="Helvetica" charset="0"/>
              </a:rPr>
              <a:t>--------------</a:t>
            </a:r>
          </a:p>
          <a:p>
            <a:pPr fontAlgn="base">
              <a:spcBef>
                <a:spcPct val="0"/>
              </a:spcBef>
              <a:spcAft>
                <a:spcPct val="0"/>
              </a:spcAft>
              <a:defRPr/>
            </a:pPr>
            <a:r>
              <a:rPr lang="en-US" sz="1600" b="1" kern="1200" dirty="0">
                <a:latin typeface="Helvetica" charset="0"/>
                <a:ea typeface="ＭＳ Ｐゴシック" charset="0"/>
                <a:cs typeface="Helvetica" charset="0"/>
              </a:rPr>
              <a:t>1110 0000</a:t>
            </a:r>
            <a:endParaRPr lang="en-US" sz="1600" b="1" kern="1200" dirty="0">
              <a:solidFill>
                <a:srgbClr val="2A40E2"/>
              </a:solidFill>
              <a:latin typeface="Helvetica" charset="0"/>
              <a:ea typeface="ＭＳ Ｐゴシック" charset="0"/>
              <a:cs typeface="Helvetica"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
                                        <p:tgtEl>
                                          <p:spTgt spid="5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wipe(left)">
                                      <p:cBhvr>
                                        <p:cTn id="11" dur="500"/>
                                        <p:tgtEl>
                                          <p:spTgt spid="63"/>
                                        </p:tgtEl>
                                      </p:cBhvr>
                                    </p:animEffect>
                                  </p:childTnLst>
                                </p:cTn>
                              </p:par>
                            </p:childTnLst>
                          </p:cTn>
                        </p:par>
                        <p:par>
                          <p:cTn id="12" fill="hold" nodeType="afterGroup">
                            <p:stCondLst>
                              <p:cond delay="1000"/>
                            </p:stCondLst>
                            <p:childTnLst>
                              <p:par>
                                <p:cTn id="13" presetID="1" presetClass="entr" presetSubtype="0" fill="hold" nodeType="after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par>
                                <p:cTn id="15" presetID="2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wipe(left)">
                                      <p:cBhvr>
                                        <p:cTn id="22" dur="500"/>
                                        <p:tgtEl>
                                          <p:spTgt spid="57"/>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66"/>
                                        </p:tgtEl>
                                        <p:attrNameLst>
                                          <p:attrName>style.visibility</p:attrName>
                                        </p:attrNameLst>
                                      </p:cBhvr>
                                      <p:to>
                                        <p:strVal val="visible"/>
                                      </p:to>
                                    </p:set>
                                    <p:animEffect transition="in" filter="wipe(left)">
                                      <p:cBhvr>
                                        <p:cTn id="26" dur="500"/>
                                        <p:tgtEl>
                                          <p:spTgt spid="66"/>
                                        </p:tgtEl>
                                      </p:cBhvr>
                                    </p:animEffect>
                                  </p:childTnLst>
                                </p:cTn>
                              </p:par>
                            </p:childTnLst>
                          </p:cTn>
                        </p:par>
                        <p:par>
                          <p:cTn id="27" fill="hold" nodeType="afterGroup">
                            <p:stCondLst>
                              <p:cond delay="1000"/>
                            </p:stCondLst>
                            <p:childTnLst>
                              <p:par>
                                <p:cTn id="28" presetID="1" presetClass="entr" presetSubtype="0" fill="hold" nodeType="afterEffect">
                                  <p:stCondLst>
                                    <p:cond delay="0"/>
                                  </p:stCondLst>
                                  <p:childTnLst>
                                    <p:set>
                                      <p:cBhvr>
                                        <p:cTn id="29" dur="1" fill="hold">
                                          <p:stCondLst>
                                            <p:cond delay="0"/>
                                          </p:stCondLst>
                                        </p:cTn>
                                        <p:tgtEl>
                                          <p:spTgt spid="9231"/>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wipe(left)">
                                      <p:cBhvr>
                                        <p:cTn id="34" dur="500"/>
                                        <p:tgtEl>
                                          <p:spTgt spid="55"/>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69"/>
                                        </p:tgtEl>
                                        <p:attrNameLst>
                                          <p:attrName>style.visibility</p:attrName>
                                        </p:attrNameLst>
                                      </p:cBhvr>
                                      <p:to>
                                        <p:strVal val="visible"/>
                                      </p:to>
                                    </p:set>
                                    <p:animEffect transition="in" filter="wipe(left)">
                                      <p:cBhvr>
                                        <p:cTn id="38" dur="500"/>
                                        <p:tgtEl>
                                          <p:spTgt spid="69"/>
                                        </p:tgtEl>
                                      </p:cBhvr>
                                    </p:animEffect>
                                  </p:childTnLst>
                                </p:cTn>
                              </p:par>
                            </p:childTnLst>
                          </p:cTn>
                        </p:par>
                        <p:par>
                          <p:cTn id="39" fill="hold" nodeType="afterGroup">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9229"/>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left)">
                                      <p:cBhvr>
                                        <p:cTn id="46" dur="500"/>
                                        <p:tgtEl>
                                          <p:spTgt spid="6"/>
                                        </p:tgtEl>
                                      </p:cBhvr>
                                    </p:animEffect>
                                  </p:childTnLst>
                                </p:cTn>
                              </p:par>
                            </p:childTnLst>
                          </p:cTn>
                        </p:par>
                        <p:par>
                          <p:cTn id="47" fill="hold" nodeType="afterGroup">
                            <p:stCondLst>
                              <p:cond delay="500"/>
                            </p:stCondLst>
                            <p:childTnLst>
                              <p:par>
                                <p:cTn id="48" presetID="22" presetClass="entr" presetSubtype="8" fill="hold" nodeType="afterEffect">
                                  <p:stCondLst>
                                    <p:cond delay="0"/>
                                  </p:stCondLst>
                                  <p:childTnLst>
                                    <p:set>
                                      <p:cBhvr>
                                        <p:cTn id="49" dur="1" fill="hold">
                                          <p:stCondLst>
                                            <p:cond delay="0"/>
                                          </p:stCondLst>
                                        </p:cTn>
                                        <p:tgtEl>
                                          <p:spTgt spid="72"/>
                                        </p:tgtEl>
                                        <p:attrNameLst>
                                          <p:attrName>style.visibility</p:attrName>
                                        </p:attrNameLst>
                                      </p:cBhvr>
                                      <p:to>
                                        <p:strVal val="visible"/>
                                      </p:to>
                                    </p:set>
                                    <p:animEffect transition="in" filter="wipe(left)">
                                      <p:cBhvr>
                                        <p:cTn id="50" dur="500"/>
                                        <p:tgtEl>
                                          <p:spTgt spid="72"/>
                                        </p:tgtEl>
                                      </p:cBhvr>
                                    </p:animEffect>
                                  </p:childTnLst>
                                </p:cTn>
                              </p:par>
                            </p:childTnLst>
                          </p:cTn>
                        </p:par>
                        <p:par>
                          <p:cTn id="51" fill="hold" nodeType="afterGroup">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9" grpId="0" animBg="1"/>
      <p:bldP spid="77" grpId="0" animBg="1"/>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990600" y="0"/>
            <a:ext cx="7162800" cy="533400"/>
          </a:xfrm>
        </p:spPr>
        <p:txBody>
          <a:bodyPr/>
          <a:lstStyle/>
          <a:p>
            <a:r>
              <a:rPr lang="en-US" dirty="0" smtClean="0">
                <a:latin typeface="Helvetica" charset="0"/>
                <a:ea typeface="MS PGothic" charset="0"/>
              </a:rPr>
              <a:t>Address </a:t>
            </a:r>
            <a:r>
              <a:rPr lang="en-US" dirty="0">
                <a:latin typeface="Helvetica" charset="0"/>
                <a:ea typeface="MS PGothic" charset="0"/>
              </a:rPr>
              <a:t>Segmentation </a:t>
            </a:r>
          </a:p>
        </p:txBody>
      </p:sp>
      <p:sp>
        <p:nvSpPr>
          <p:cNvPr id="44035" name="TextBox 5"/>
          <p:cNvSpPr txBox="1">
            <a:spLocks noChangeArrowheads="1"/>
          </p:cNvSpPr>
          <p:nvPr/>
        </p:nvSpPr>
        <p:spPr bwMode="auto">
          <a:xfrm>
            <a:off x="152400" y="914400"/>
            <a:ext cx="10874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1111 1111</a:t>
            </a:r>
          </a:p>
        </p:txBody>
      </p:sp>
      <p:sp>
        <p:nvSpPr>
          <p:cNvPr id="44036" name="Rectangle 7"/>
          <p:cNvSpPr>
            <a:spLocks noChangeArrowheads="1"/>
          </p:cNvSpPr>
          <p:nvPr/>
        </p:nvSpPr>
        <p:spPr bwMode="auto">
          <a:xfrm>
            <a:off x="1219200" y="1066800"/>
            <a:ext cx="1295400" cy="609600"/>
          </a:xfrm>
          <a:prstGeom prst="rect">
            <a:avLst/>
          </a:prstGeom>
          <a:solidFill>
            <a:srgbClr val="FFFFAA"/>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stack</a:t>
            </a:r>
          </a:p>
        </p:txBody>
      </p:sp>
      <p:sp>
        <p:nvSpPr>
          <p:cNvPr id="44037" name="Rectangle 8"/>
          <p:cNvSpPr>
            <a:spLocks noChangeArrowheads="1"/>
          </p:cNvSpPr>
          <p:nvPr/>
        </p:nvSpPr>
        <p:spPr bwMode="auto">
          <a:xfrm>
            <a:off x="1219200" y="3048000"/>
            <a:ext cx="1295400" cy="457200"/>
          </a:xfrm>
          <a:prstGeom prst="rect">
            <a:avLst/>
          </a:prstGeom>
          <a:solidFill>
            <a:srgbClr val="CCFFCC"/>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heap</a:t>
            </a:r>
          </a:p>
        </p:txBody>
      </p:sp>
      <p:sp>
        <p:nvSpPr>
          <p:cNvPr id="10" name="Rectangle 9"/>
          <p:cNvSpPr/>
          <p:nvPr/>
        </p:nvSpPr>
        <p:spPr bwMode="auto">
          <a:xfrm>
            <a:off x="1219200" y="53340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r>
              <a:rPr lang="en-US" sz="2000" kern="1200" dirty="0">
                <a:latin typeface="Helvetica"/>
                <a:ea typeface="ＭＳ Ｐゴシック" charset="-128"/>
                <a:cs typeface="Helvetica"/>
              </a:rPr>
              <a:t>code</a:t>
            </a:r>
          </a:p>
        </p:txBody>
      </p:sp>
      <p:sp>
        <p:nvSpPr>
          <p:cNvPr id="44039" name="Rectangle 11"/>
          <p:cNvSpPr>
            <a:spLocks noChangeArrowheads="1"/>
          </p:cNvSpPr>
          <p:nvPr/>
        </p:nvSpPr>
        <p:spPr bwMode="auto">
          <a:xfrm>
            <a:off x="1219200" y="4114800"/>
            <a:ext cx="1295400" cy="609600"/>
          </a:xfrm>
          <a:prstGeom prst="rect">
            <a:avLst/>
          </a:prstGeom>
          <a:solidFill>
            <a:srgbClr val="FF6600"/>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data</a:t>
            </a:r>
          </a:p>
        </p:txBody>
      </p:sp>
      <p:sp>
        <p:nvSpPr>
          <p:cNvPr id="44040" name="Up Arrow 16"/>
          <p:cNvSpPr>
            <a:spLocks noChangeArrowheads="1"/>
          </p:cNvSpPr>
          <p:nvPr/>
        </p:nvSpPr>
        <p:spPr bwMode="auto">
          <a:xfrm flipH="1">
            <a:off x="1752600" y="27432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4041" name="Up Arrow 17"/>
          <p:cNvSpPr>
            <a:spLocks noChangeArrowheads="1"/>
          </p:cNvSpPr>
          <p:nvPr/>
        </p:nvSpPr>
        <p:spPr bwMode="auto">
          <a:xfrm flipH="1" flipV="1">
            <a:off x="1752600" y="16764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4042" name="Rectangle 87"/>
          <p:cNvSpPr>
            <a:spLocks noChangeArrowheads="1"/>
          </p:cNvSpPr>
          <p:nvPr/>
        </p:nvSpPr>
        <p:spPr bwMode="auto">
          <a:xfrm>
            <a:off x="1219200" y="10668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4043" name="TextBox 112"/>
          <p:cNvSpPr txBox="1">
            <a:spLocks noChangeArrowheads="1"/>
          </p:cNvSpPr>
          <p:nvPr/>
        </p:nvSpPr>
        <p:spPr bwMode="auto">
          <a:xfrm>
            <a:off x="709613" y="685800"/>
            <a:ext cx="21859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Virtual memory view</a:t>
            </a:r>
          </a:p>
        </p:txBody>
      </p:sp>
      <p:sp>
        <p:nvSpPr>
          <p:cNvPr id="44044" name="TextBox 114"/>
          <p:cNvSpPr txBox="1">
            <a:spLocks noChangeArrowheads="1"/>
          </p:cNvSpPr>
          <p:nvPr/>
        </p:nvSpPr>
        <p:spPr bwMode="auto">
          <a:xfrm>
            <a:off x="6308725" y="728663"/>
            <a:ext cx="23780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Physical memory view</a:t>
            </a:r>
          </a:p>
        </p:txBody>
      </p:sp>
      <p:sp>
        <p:nvSpPr>
          <p:cNvPr id="44045" name="Rectangle 62"/>
          <p:cNvSpPr>
            <a:spLocks noChangeArrowheads="1"/>
          </p:cNvSpPr>
          <p:nvPr/>
        </p:nvSpPr>
        <p:spPr bwMode="auto">
          <a:xfrm>
            <a:off x="6781800" y="10668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4046" name="Rectangle 63"/>
          <p:cNvSpPr>
            <a:spLocks noChangeArrowheads="1"/>
          </p:cNvSpPr>
          <p:nvPr/>
        </p:nvSpPr>
        <p:spPr bwMode="auto">
          <a:xfrm>
            <a:off x="6781800" y="3810000"/>
            <a:ext cx="1295400" cy="609600"/>
          </a:xfrm>
          <a:prstGeom prst="rect">
            <a:avLst/>
          </a:prstGeom>
          <a:solidFill>
            <a:srgbClr val="FF6600"/>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data</a:t>
            </a:r>
          </a:p>
        </p:txBody>
      </p:sp>
      <p:sp>
        <p:nvSpPr>
          <p:cNvPr id="68" name="Rectangle 67"/>
          <p:cNvSpPr/>
          <p:nvPr/>
        </p:nvSpPr>
        <p:spPr bwMode="auto">
          <a:xfrm>
            <a:off x="6781800" y="10668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grpSp>
        <p:nvGrpSpPr>
          <p:cNvPr id="44048" name="Group 52"/>
          <p:cNvGrpSpPr>
            <a:grpSpLocks/>
          </p:cNvGrpSpPr>
          <p:nvPr/>
        </p:nvGrpSpPr>
        <p:grpSpPr bwMode="auto">
          <a:xfrm>
            <a:off x="6781800" y="3200400"/>
            <a:ext cx="1295400" cy="609600"/>
            <a:chOff x="6934200" y="3200400"/>
            <a:chExt cx="1295400" cy="609600"/>
          </a:xfrm>
        </p:grpSpPr>
        <p:sp>
          <p:nvSpPr>
            <p:cNvPr id="44108" name="Rectangle 66"/>
            <p:cNvSpPr>
              <a:spLocks noChangeArrowheads="1"/>
            </p:cNvSpPr>
            <p:nvPr/>
          </p:nvSpPr>
          <p:spPr bwMode="auto">
            <a:xfrm>
              <a:off x="6934200" y="3352800"/>
              <a:ext cx="1295400" cy="457200"/>
            </a:xfrm>
            <a:prstGeom prst="rect">
              <a:avLst/>
            </a:prstGeom>
            <a:solidFill>
              <a:srgbClr val="CCFFCC"/>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heap</a:t>
              </a:r>
            </a:p>
          </p:txBody>
        </p:sp>
        <p:sp>
          <p:nvSpPr>
            <p:cNvPr id="44109" name="Up Arrow 70"/>
            <p:cNvSpPr>
              <a:spLocks noChangeArrowheads="1"/>
            </p:cNvSpPr>
            <p:nvPr/>
          </p:nvSpPr>
          <p:spPr bwMode="auto">
            <a:xfrm flipH="1">
              <a:off x="7543800" y="3200400"/>
              <a:ext cx="76200" cy="152400"/>
            </a:xfrm>
            <a:prstGeom prst="upArrow">
              <a:avLst>
                <a:gd name="adj1" fmla="val 50000"/>
                <a:gd name="adj2" fmla="val 50000"/>
              </a:avLst>
            </a:prstGeom>
            <a:solidFill>
              <a:schemeClr val="tx1"/>
            </a:solidFill>
            <a:ln w="25400">
              <a:solidFill>
                <a:schemeClr val="tx1"/>
              </a:solidFill>
              <a:round/>
              <a:headEnd type="triangle" w="med" len="med"/>
              <a:tailEnd/>
            </a:ln>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grpSp>
      <p:sp>
        <p:nvSpPr>
          <p:cNvPr id="44049" name="Rectangle 65"/>
          <p:cNvSpPr>
            <a:spLocks noChangeArrowheads="1"/>
          </p:cNvSpPr>
          <p:nvPr/>
        </p:nvSpPr>
        <p:spPr bwMode="auto">
          <a:xfrm>
            <a:off x="6781800" y="1371600"/>
            <a:ext cx="1295400" cy="457200"/>
          </a:xfrm>
          <a:prstGeom prst="rect">
            <a:avLst/>
          </a:prstGeom>
          <a:solidFill>
            <a:srgbClr val="FFFFAA"/>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stack</a:t>
            </a:r>
          </a:p>
        </p:txBody>
      </p:sp>
      <p:sp>
        <p:nvSpPr>
          <p:cNvPr id="74" name="Rectangle 73"/>
          <p:cNvSpPr/>
          <p:nvPr/>
        </p:nvSpPr>
        <p:spPr bwMode="auto">
          <a:xfrm>
            <a:off x="6781800" y="1828800"/>
            <a:ext cx="1295400" cy="4572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44051" name="Rectangle 79"/>
          <p:cNvSpPr>
            <a:spLocks noChangeArrowheads="1"/>
          </p:cNvSpPr>
          <p:nvPr/>
        </p:nvSpPr>
        <p:spPr bwMode="auto">
          <a:xfrm>
            <a:off x="1219200" y="47244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4052" name="Rectangle 80"/>
          <p:cNvSpPr>
            <a:spLocks noChangeArrowheads="1"/>
          </p:cNvSpPr>
          <p:nvPr/>
        </p:nvSpPr>
        <p:spPr bwMode="auto">
          <a:xfrm>
            <a:off x="1219200" y="35052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4053" name="Rectangle 81"/>
          <p:cNvSpPr>
            <a:spLocks noChangeArrowheads="1"/>
          </p:cNvSpPr>
          <p:nvPr/>
        </p:nvSpPr>
        <p:spPr bwMode="auto">
          <a:xfrm>
            <a:off x="1219200" y="22860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4054" name="TextBox 101"/>
          <p:cNvSpPr txBox="1">
            <a:spLocks noChangeArrowheads="1"/>
          </p:cNvSpPr>
          <p:nvPr/>
        </p:nvSpPr>
        <p:spPr bwMode="auto">
          <a:xfrm>
            <a:off x="76200" y="5681663"/>
            <a:ext cx="11541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kern="1200" smtClean="0">
                <a:solidFill>
                  <a:srgbClr val="FF0000"/>
                </a:solidFill>
                <a:latin typeface="Helvetica" charset="0"/>
              </a:rPr>
              <a:t>00</a:t>
            </a:r>
            <a:r>
              <a:rPr lang="en-US" sz="1600" kern="1200" smtClean="0">
                <a:solidFill>
                  <a:srgbClr val="2A40E2"/>
                </a:solidFill>
                <a:latin typeface="Helvetica" charset="0"/>
              </a:rPr>
              <a:t>00 0000</a:t>
            </a:r>
          </a:p>
        </p:txBody>
      </p:sp>
      <p:sp>
        <p:nvSpPr>
          <p:cNvPr id="44055" name="TextBox 102"/>
          <p:cNvSpPr txBox="1">
            <a:spLocks noChangeArrowheads="1"/>
          </p:cNvSpPr>
          <p:nvPr/>
        </p:nvSpPr>
        <p:spPr bwMode="auto">
          <a:xfrm>
            <a:off x="76200" y="4495800"/>
            <a:ext cx="11541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kern="1200" smtClean="0">
                <a:solidFill>
                  <a:srgbClr val="FF0000"/>
                </a:solidFill>
                <a:latin typeface="Helvetica" charset="0"/>
              </a:rPr>
              <a:t>01</a:t>
            </a:r>
            <a:r>
              <a:rPr lang="en-US" sz="1600" kern="1200" smtClean="0">
                <a:solidFill>
                  <a:srgbClr val="2A40E2"/>
                </a:solidFill>
                <a:latin typeface="Helvetica" charset="0"/>
              </a:rPr>
              <a:t>00 0000</a:t>
            </a:r>
          </a:p>
        </p:txBody>
      </p:sp>
      <p:sp>
        <p:nvSpPr>
          <p:cNvPr id="44056" name="TextBox 103"/>
          <p:cNvSpPr txBox="1">
            <a:spLocks noChangeArrowheads="1"/>
          </p:cNvSpPr>
          <p:nvPr/>
        </p:nvSpPr>
        <p:spPr bwMode="auto">
          <a:xfrm>
            <a:off x="76200" y="3276600"/>
            <a:ext cx="11541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kern="1200" smtClean="0">
                <a:solidFill>
                  <a:srgbClr val="FF0000"/>
                </a:solidFill>
                <a:latin typeface="Helvetica" charset="0"/>
              </a:rPr>
              <a:t>10</a:t>
            </a:r>
            <a:r>
              <a:rPr lang="en-US" sz="1600" kern="1200" smtClean="0">
                <a:solidFill>
                  <a:srgbClr val="2A40E2"/>
                </a:solidFill>
                <a:latin typeface="Helvetica" charset="0"/>
              </a:rPr>
              <a:t>00 0000</a:t>
            </a:r>
          </a:p>
        </p:txBody>
      </p:sp>
      <p:sp>
        <p:nvSpPr>
          <p:cNvPr id="44057" name="TextBox 104"/>
          <p:cNvSpPr txBox="1">
            <a:spLocks noChangeArrowheads="1"/>
          </p:cNvSpPr>
          <p:nvPr/>
        </p:nvSpPr>
        <p:spPr bwMode="auto">
          <a:xfrm>
            <a:off x="87313" y="2024063"/>
            <a:ext cx="1143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kern="1200" smtClean="0">
                <a:solidFill>
                  <a:srgbClr val="FF0000"/>
                </a:solidFill>
                <a:latin typeface="Helvetica" charset="0"/>
              </a:rPr>
              <a:t>11</a:t>
            </a:r>
            <a:r>
              <a:rPr lang="en-US" sz="1600" kern="1200" smtClean="0">
                <a:solidFill>
                  <a:srgbClr val="2A40E2"/>
                </a:solidFill>
                <a:latin typeface="Helvetica" charset="0"/>
              </a:rPr>
              <a:t>00 0000</a:t>
            </a:r>
          </a:p>
        </p:txBody>
      </p:sp>
      <p:sp>
        <p:nvSpPr>
          <p:cNvPr id="44058" name="TextBox 105"/>
          <p:cNvSpPr txBox="1">
            <a:spLocks noChangeArrowheads="1"/>
          </p:cNvSpPr>
          <p:nvPr/>
        </p:nvSpPr>
        <p:spPr bwMode="auto">
          <a:xfrm>
            <a:off x="87313" y="1414463"/>
            <a:ext cx="11318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kern="1200" smtClean="0">
                <a:solidFill>
                  <a:srgbClr val="FF0000"/>
                </a:solidFill>
                <a:latin typeface="Helvetica" charset="0"/>
              </a:rPr>
              <a:t>11</a:t>
            </a:r>
            <a:r>
              <a:rPr lang="en-US" sz="1600" kern="1200" smtClean="0">
                <a:solidFill>
                  <a:srgbClr val="2A40E2"/>
                </a:solidFill>
                <a:latin typeface="Helvetica" charset="0"/>
              </a:rPr>
              <a:t>10 0000</a:t>
            </a:r>
          </a:p>
        </p:txBody>
      </p:sp>
      <p:sp>
        <p:nvSpPr>
          <p:cNvPr id="44059" name="Left Brace 53"/>
          <p:cNvSpPr>
            <a:spLocks/>
          </p:cNvSpPr>
          <p:nvPr/>
        </p:nvSpPr>
        <p:spPr bwMode="auto">
          <a:xfrm rot="5400000" flipH="1">
            <a:off x="164306" y="5922169"/>
            <a:ext cx="201613" cy="225425"/>
          </a:xfrm>
          <a:prstGeom prst="leftBrace">
            <a:avLst>
              <a:gd name="adj1" fmla="val 8344"/>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b="1" kern="1200" smtClean="0">
              <a:latin typeface="Comic Sans MS" charset="0"/>
              <a:ea typeface="MS PGothic" charset="0"/>
              <a:cs typeface="MS PGothic" charset="0"/>
            </a:endParaRPr>
          </a:p>
        </p:txBody>
      </p:sp>
      <p:sp>
        <p:nvSpPr>
          <p:cNvPr id="44060" name="TextBox 55"/>
          <p:cNvSpPr txBox="1">
            <a:spLocks noChangeArrowheads="1"/>
          </p:cNvSpPr>
          <p:nvPr/>
        </p:nvSpPr>
        <p:spPr bwMode="auto">
          <a:xfrm>
            <a:off x="-76200" y="6062663"/>
            <a:ext cx="6873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b="0" kern="1200" smtClean="0">
                <a:solidFill>
                  <a:srgbClr val="FF0000"/>
                </a:solidFill>
                <a:latin typeface="Helvetica" charset="0"/>
              </a:rPr>
              <a:t>seg #</a:t>
            </a:r>
          </a:p>
        </p:txBody>
      </p:sp>
      <p:sp>
        <p:nvSpPr>
          <p:cNvPr id="44061" name="TextBox 56"/>
          <p:cNvSpPr txBox="1">
            <a:spLocks noChangeArrowheads="1"/>
          </p:cNvSpPr>
          <p:nvPr/>
        </p:nvSpPr>
        <p:spPr bwMode="auto">
          <a:xfrm>
            <a:off x="533400" y="6062663"/>
            <a:ext cx="742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FF"/>
                </a:solidFill>
                <a:latin typeface="Helvetica" charset="0"/>
              </a:rPr>
              <a:t>offset</a:t>
            </a:r>
          </a:p>
        </p:txBody>
      </p:sp>
      <p:sp>
        <p:nvSpPr>
          <p:cNvPr id="44062" name="Left Brace 57"/>
          <p:cNvSpPr>
            <a:spLocks/>
          </p:cNvSpPr>
          <p:nvPr/>
        </p:nvSpPr>
        <p:spPr bwMode="auto">
          <a:xfrm rot="5400000" flipH="1">
            <a:off x="662781" y="5664994"/>
            <a:ext cx="201613" cy="758825"/>
          </a:xfrm>
          <a:prstGeom prst="leftBrace">
            <a:avLst>
              <a:gd name="adj1" fmla="val 8329"/>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b="1" kern="1200" smtClean="0">
              <a:latin typeface="Comic Sans MS" charset="0"/>
              <a:ea typeface="MS PGothic" charset="0"/>
              <a:cs typeface="MS PGothic" charset="0"/>
            </a:endParaRPr>
          </a:p>
        </p:txBody>
      </p:sp>
      <p:sp>
        <p:nvSpPr>
          <p:cNvPr id="62" name="Rectangle 61"/>
          <p:cNvSpPr/>
          <p:nvPr/>
        </p:nvSpPr>
        <p:spPr bwMode="auto">
          <a:xfrm>
            <a:off x="6781800" y="56388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7" name="Rectangle 76"/>
          <p:cNvSpPr/>
          <p:nvPr/>
        </p:nvSpPr>
        <p:spPr bwMode="auto">
          <a:xfrm>
            <a:off x="6781800" y="50292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r>
              <a:rPr lang="en-US" sz="2000" kern="1200" dirty="0">
                <a:latin typeface="Helvetica"/>
                <a:ea typeface="ＭＳ Ｐゴシック" charset="-128"/>
                <a:cs typeface="Helvetica"/>
              </a:rPr>
              <a:t>code</a:t>
            </a:r>
          </a:p>
        </p:txBody>
      </p:sp>
      <p:sp>
        <p:nvSpPr>
          <p:cNvPr id="83" name="Rectangle 82"/>
          <p:cNvSpPr/>
          <p:nvPr/>
        </p:nvSpPr>
        <p:spPr bwMode="auto">
          <a:xfrm>
            <a:off x="6781800" y="44196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85" name="Rectangle 84"/>
          <p:cNvSpPr/>
          <p:nvPr/>
        </p:nvSpPr>
        <p:spPr bwMode="auto">
          <a:xfrm>
            <a:off x="6781800" y="27432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44067" name="Rectangle 51"/>
          <p:cNvSpPr>
            <a:spLocks noChangeArrowheads="1"/>
          </p:cNvSpPr>
          <p:nvPr/>
        </p:nvSpPr>
        <p:spPr bwMode="auto">
          <a:xfrm>
            <a:off x="6781800" y="1828800"/>
            <a:ext cx="1295400" cy="152400"/>
          </a:xfrm>
          <a:prstGeom prst="rect">
            <a:avLst/>
          </a:prstGeom>
          <a:solidFill>
            <a:srgbClr val="FFFFAA">
              <a:alpha val="50195"/>
            </a:srgbClr>
          </a:solidFill>
          <a:ln w="25400">
            <a:solidFill>
              <a:schemeClr val="tx1"/>
            </a:solidFill>
            <a:round/>
            <a:headEnd type="triangle" w="med" len="med"/>
            <a:tailEnd/>
          </a:ln>
        </p:spPr>
        <p:txBody>
          <a:bodyPr anchor="ctr"/>
          <a:lstStyle/>
          <a:p>
            <a:pPr algn="ctr" fontAlgn="base">
              <a:spcBef>
                <a:spcPct val="0"/>
              </a:spcBef>
              <a:spcAft>
                <a:spcPct val="0"/>
              </a:spcAft>
            </a:pPr>
            <a:endParaRPr lang="en-US" sz="2000" kern="1200" smtClean="0">
              <a:latin typeface="Helvetica" charset="0"/>
              <a:ea typeface="MS PGothic" charset="0"/>
              <a:cs typeface="MS PGothic" charset="0"/>
            </a:endParaRPr>
          </a:p>
        </p:txBody>
      </p:sp>
      <p:sp>
        <p:nvSpPr>
          <p:cNvPr id="44068" name="TextBox 58"/>
          <p:cNvSpPr txBox="1">
            <a:spLocks noChangeArrowheads="1"/>
          </p:cNvSpPr>
          <p:nvPr/>
        </p:nvSpPr>
        <p:spPr bwMode="auto">
          <a:xfrm>
            <a:off x="8001000" y="5681663"/>
            <a:ext cx="11541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0000 0000</a:t>
            </a:r>
          </a:p>
        </p:txBody>
      </p:sp>
      <p:sp>
        <p:nvSpPr>
          <p:cNvPr id="44069" name="TextBox 59"/>
          <p:cNvSpPr txBox="1">
            <a:spLocks noChangeArrowheads="1"/>
          </p:cNvSpPr>
          <p:nvPr/>
        </p:nvSpPr>
        <p:spPr bwMode="auto">
          <a:xfrm>
            <a:off x="8001000" y="5376863"/>
            <a:ext cx="11541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0001 0000</a:t>
            </a:r>
          </a:p>
        </p:txBody>
      </p:sp>
      <p:sp>
        <p:nvSpPr>
          <p:cNvPr id="44070" name="TextBox 60"/>
          <p:cNvSpPr txBox="1">
            <a:spLocks noChangeArrowheads="1"/>
          </p:cNvSpPr>
          <p:nvPr/>
        </p:nvSpPr>
        <p:spPr bwMode="auto">
          <a:xfrm>
            <a:off x="8066088" y="4114800"/>
            <a:ext cx="11541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0101 0000</a:t>
            </a:r>
          </a:p>
        </p:txBody>
      </p:sp>
      <p:sp>
        <p:nvSpPr>
          <p:cNvPr id="44071" name="TextBox 64"/>
          <p:cNvSpPr txBox="1">
            <a:spLocks noChangeArrowheads="1"/>
          </p:cNvSpPr>
          <p:nvPr/>
        </p:nvSpPr>
        <p:spPr bwMode="auto">
          <a:xfrm>
            <a:off x="8077200" y="3548063"/>
            <a:ext cx="11318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0111 0000</a:t>
            </a:r>
          </a:p>
        </p:txBody>
      </p:sp>
      <p:sp>
        <p:nvSpPr>
          <p:cNvPr id="44072" name="TextBox 68"/>
          <p:cNvSpPr txBox="1">
            <a:spLocks noChangeArrowheads="1"/>
          </p:cNvSpPr>
          <p:nvPr/>
        </p:nvSpPr>
        <p:spPr bwMode="auto">
          <a:xfrm>
            <a:off x="8050213" y="1447800"/>
            <a:ext cx="11318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1110 0000</a:t>
            </a:r>
          </a:p>
        </p:txBody>
      </p:sp>
      <p:graphicFrame>
        <p:nvGraphicFramePr>
          <p:cNvPr id="49" name="Table 48"/>
          <p:cNvGraphicFramePr>
            <a:graphicFrameLocks noGrp="1"/>
          </p:cNvGraphicFramePr>
          <p:nvPr/>
        </p:nvGraphicFramePr>
        <p:xfrm>
          <a:off x="3124200" y="1944688"/>
          <a:ext cx="3124200" cy="1712912"/>
        </p:xfrm>
        <a:graphic>
          <a:graphicData uri="http://schemas.openxmlformats.org/drawingml/2006/table">
            <a:tbl>
              <a:tblPr/>
              <a:tblGrid>
                <a:gridCol w="817563"/>
                <a:gridCol w="1339850"/>
                <a:gridCol w="966787"/>
              </a:tblGrid>
              <a:tr h="33534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a:ln>
                            <a:noFill/>
                          </a:ln>
                          <a:solidFill>
                            <a:srgbClr val="000000"/>
                          </a:solidFill>
                          <a:effectLst/>
                          <a:latin typeface="Helvetica" charset="0"/>
                          <a:ea typeface="ＭＳ Ｐゴシック" charset="0"/>
                          <a:cs typeface="Helvetica" charset="0"/>
                        </a:rPr>
                        <a:t>Seg</a:t>
                      </a:r>
                      <a:r>
                        <a:rPr kumimoji="0" lang="en-US" sz="1600" b="1" i="0" u="none" strike="noStrike" cap="none" normalizeH="0" baseline="0" dirty="0">
                          <a:ln>
                            <a:noFill/>
                          </a:ln>
                          <a:solidFill>
                            <a:srgbClr val="000000"/>
                          </a:solidFill>
                          <a:effectLst/>
                          <a:latin typeface="Helvetica" charset="0"/>
                          <a:ea typeface="ＭＳ Ｐゴシック" charset="0"/>
                          <a:cs typeface="Helvetica" charset="0"/>
                        </a:rPr>
                        <a:t> #</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Helvetica" charset="0"/>
                          <a:ea typeface="ＭＳ Ｐゴシック" charset="0"/>
                          <a:cs typeface="Helvetica" charset="0"/>
                        </a:rPr>
                        <a:t>base</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Helvetica" charset="0"/>
                          <a:ea typeface="ＭＳ Ｐゴシック" charset="0"/>
                          <a:cs typeface="Helvetica" charset="0"/>
                        </a:rPr>
                        <a:t>limit</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r h="33534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Helvetica" charset="0"/>
                          <a:ea typeface="ＭＳ Ｐゴシック" charset="0"/>
                          <a:cs typeface="Helvetica" charset="0"/>
                        </a:rPr>
                        <a:t>11</a:t>
                      </a:r>
                      <a:endParaRPr kumimoji="0" lang="en-US" sz="1600" b="1" i="0" u="none" strike="noStrike" cap="none" normalizeH="0" baseline="0" dirty="0">
                        <a:ln>
                          <a:noFill/>
                        </a:ln>
                        <a:solidFill>
                          <a:srgbClr val="000000"/>
                        </a:solidFill>
                        <a:effectLst/>
                        <a:latin typeface="Helvetica" charset="0"/>
                        <a:ea typeface="ＭＳ Ｐゴシック" charset="0"/>
                        <a:cs typeface="Helvetica"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Helvetica" charset="0"/>
                          <a:ea typeface="ＭＳ Ｐゴシック" charset="0"/>
                          <a:cs typeface="Helvetica" charset="0"/>
                        </a:rPr>
                        <a:t>1011 </a:t>
                      </a:r>
                      <a:r>
                        <a:rPr kumimoji="0" lang="en-US" sz="1600" b="1" i="0" u="none" strike="noStrike" cap="none" normalizeH="0" baseline="0" dirty="0">
                          <a:ln>
                            <a:noFill/>
                          </a:ln>
                          <a:solidFill>
                            <a:srgbClr val="000000"/>
                          </a:solidFill>
                          <a:effectLst/>
                          <a:latin typeface="Helvetica" charset="0"/>
                          <a:ea typeface="ＭＳ Ｐゴシック" charset="0"/>
                          <a:cs typeface="Helvetica" charset="0"/>
                        </a:rPr>
                        <a:t>0000</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Helvetica" charset="0"/>
                          <a:ea typeface="ＭＳ Ｐゴシック" charset="0"/>
                          <a:cs typeface="Helvetica" charset="0"/>
                        </a:rPr>
                        <a:t>1 0000</a:t>
                      </a:r>
                      <a:endParaRPr kumimoji="0" lang="en-US" sz="1600" b="1" i="0" u="none" strike="noStrike" cap="none" normalizeH="0" baseline="0" dirty="0">
                        <a:ln>
                          <a:noFill/>
                        </a:ln>
                        <a:solidFill>
                          <a:srgbClr val="000000"/>
                        </a:solidFill>
                        <a:effectLst/>
                        <a:latin typeface="Helvetica" charset="0"/>
                        <a:ea typeface="ＭＳ Ｐゴシック" charset="0"/>
                        <a:cs typeface="Helvetica"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r>
              <a:tr h="33534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Helvetica" charset="0"/>
                          <a:ea typeface="ＭＳ Ｐゴシック" charset="0"/>
                          <a:cs typeface="Helvetica" charset="0"/>
                        </a:rPr>
                        <a:t>10</a:t>
                      </a:r>
                      <a:endParaRPr kumimoji="0" lang="en-US" sz="1600" b="1" i="0" u="none" strike="noStrike" cap="none" normalizeH="0" baseline="0" dirty="0">
                        <a:ln>
                          <a:noFill/>
                        </a:ln>
                        <a:solidFill>
                          <a:srgbClr val="000000"/>
                        </a:solidFill>
                        <a:effectLst/>
                        <a:latin typeface="Helvetica" charset="0"/>
                        <a:ea typeface="ＭＳ Ｐゴシック" charset="0"/>
                        <a:cs typeface="Helvetica"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Helvetica" charset="0"/>
                          <a:ea typeface="ＭＳ Ｐゴシック" charset="0"/>
                          <a:cs typeface="Helvetica" charset="0"/>
                        </a:rPr>
                        <a:t>0111 </a:t>
                      </a:r>
                      <a:r>
                        <a:rPr kumimoji="0" lang="en-US" sz="1600" b="1" i="0" u="none" strike="noStrike" cap="none" normalizeH="0" baseline="0" dirty="0">
                          <a:ln>
                            <a:noFill/>
                          </a:ln>
                          <a:solidFill>
                            <a:srgbClr val="000000"/>
                          </a:solidFill>
                          <a:effectLst/>
                          <a:latin typeface="Helvetica" charset="0"/>
                          <a:ea typeface="ＭＳ Ｐゴシック" charset="0"/>
                          <a:cs typeface="Helvetica" charset="0"/>
                        </a:rPr>
                        <a:t>0000</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Helvetica" charset="0"/>
                          <a:ea typeface="ＭＳ Ｐゴシック" charset="0"/>
                          <a:cs typeface="Helvetica" charset="0"/>
                        </a:rPr>
                        <a:t>1 1000</a:t>
                      </a:r>
                      <a:endParaRPr kumimoji="0" lang="en-US" sz="1600" b="1" i="0" u="none" strike="noStrike" cap="none" normalizeH="0" baseline="0" dirty="0">
                        <a:ln>
                          <a:noFill/>
                        </a:ln>
                        <a:solidFill>
                          <a:srgbClr val="000000"/>
                        </a:solidFill>
                        <a:effectLst/>
                        <a:latin typeface="Helvetica" charset="0"/>
                        <a:ea typeface="ＭＳ Ｐゴシック" charset="0"/>
                        <a:cs typeface="Helvetica"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r h="33534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Helvetica" charset="0"/>
                          <a:ea typeface="ＭＳ Ｐゴシック" charset="0"/>
                          <a:cs typeface="Helvetica" charset="0"/>
                        </a:rPr>
                        <a:t>01</a:t>
                      </a:r>
                      <a:endParaRPr kumimoji="0" lang="en-US" sz="1600" b="1" i="0" u="none" strike="noStrike" cap="none" normalizeH="0" baseline="0" dirty="0">
                        <a:ln>
                          <a:noFill/>
                        </a:ln>
                        <a:solidFill>
                          <a:srgbClr val="000000"/>
                        </a:solidFill>
                        <a:effectLst/>
                        <a:latin typeface="Helvetica" charset="0"/>
                        <a:ea typeface="ＭＳ Ｐゴシック" charset="0"/>
                        <a:cs typeface="Helvetica"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Helvetica" charset="0"/>
                          <a:ea typeface="ＭＳ Ｐゴシック" charset="0"/>
                          <a:cs typeface="Helvetica" charset="0"/>
                        </a:rPr>
                        <a:t>0101 </a:t>
                      </a:r>
                      <a:r>
                        <a:rPr kumimoji="0" lang="en-US" sz="1600" b="1" i="0" u="none" strike="noStrike" cap="none" normalizeH="0" baseline="0" dirty="0">
                          <a:ln>
                            <a:noFill/>
                          </a:ln>
                          <a:solidFill>
                            <a:srgbClr val="000000"/>
                          </a:solidFill>
                          <a:effectLst/>
                          <a:latin typeface="Helvetica" charset="0"/>
                          <a:ea typeface="ＭＳ Ｐゴシック" charset="0"/>
                          <a:cs typeface="Helvetica" charset="0"/>
                        </a:rPr>
                        <a:t>0000</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Helvetica" charset="0"/>
                          <a:ea typeface="ＭＳ Ｐゴシック" charset="0"/>
                          <a:cs typeface="Helvetica" charset="0"/>
                        </a:rPr>
                        <a:t>10 0000</a:t>
                      </a:r>
                      <a:endParaRPr kumimoji="0" lang="en-US" sz="1600" b="1" i="0" u="none" strike="noStrike" cap="none" normalizeH="0" baseline="0" dirty="0">
                        <a:ln>
                          <a:noFill/>
                        </a:ln>
                        <a:solidFill>
                          <a:srgbClr val="000000"/>
                        </a:solidFill>
                        <a:effectLst/>
                        <a:latin typeface="Helvetica" charset="0"/>
                        <a:ea typeface="ＭＳ Ｐゴシック" charset="0"/>
                        <a:cs typeface="Helvetica"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r>
              <a:tr h="37154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Helvetica" charset="0"/>
                          <a:ea typeface="ＭＳ Ｐゴシック" charset="0"/>
                          <a:cs typeface="Helvetica" charset="0"/>
                        </a:rPr>
                        <a:t>00</a:t>
                      </a:r>
                      <a:endParaRPr kumimoji="0" lang="en-US" sz="1600" b="1" i="0" u="none" strike="noStrike" cap="none" normalizeH="0" baseline="0" dirty="0">
                        <a:ln>
                          <a:noFill/>
                        </a:ln>
                        <a:solidFill>
                          <a:srgbClr val="000000"/>
                        </a:solidFill>
                        <a:effectLst/>
                        <a:latin typeface="Helvetica" charset="0"/>
                        <a:ea typeface="ＭＳ Ｐゴシック" charset="0"/>
                        <a:cs typeface="Helvetica"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Helvetica" charset="0"/>
                          <a:ea typeface="ＭＳ Ｐゴシック" charset="0"/>
                          <a:cs typeface="Helvetica" charset="0"/>
                        </a:rPr>
                        <a:t>0001 </a:t>
                      </a:r>
                      <a:r>
                        <a:rPr kumimoji="0" lang="en-US" sz="1600" b="1" i="0" u="none" strike="noStrike" cap="none" normalizeH="0" baseline="0" dirty="0">
                          <a:ln>
                            <a:noFill/>
                          </a:ln>
                          <a:solidFill>
                            <a:srgbClr val="000000"/>
                          </a:solidFill>
                          <a:effectLst/>
                          <a:latin typeface="Helvetica" charset="0"/>
                          <a:ea typeface="ＭＳ Ｐゴシック" charset="0"/>
                          <a:cs typeface="Helvetica" charset="0"/>
                        </a:rPr>
                        <a:t>0000</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Helvetica" charset="0"/>
                          <a:ea typeface="ＭＳ Ｐゴシック" charset="0"/>
                          <a:cs typeface="Helvetica" charset="0"/>
                        </a:rPr>
                        <a:t>10 </a:t>
                      </a:r>
                      <a:r>
                        <a:rPr kumimoji="0" lang="en-US" sz="1600" b="1" i="0" u="none" strike="noStrike" cap="none" normalizeH="0" baseline="0" dirty="0">
                          <a:ln>
                            <a:noFill/>
                          </a:ln>
                          <a:solidFill>
                            <a:srgbClr val="000000"/>
                          </a:solidFill>
                          <a:effectLst/>
                          <a:latin typeface="Helvetica" charset="0"/>
                          <a:ea typeface="ＭＳ Ｐゴシック" charset="0"/>
                          <a:cs typeface="Helvetica" charset="0"/>
                        </a:rPr>
                        <a:t>0000</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bl>
          </a:graphicData>
        </a:graphic>
      </p:graphicFrame>
      <p:cxnSp>
        <p:nvCxnSpPr>
          <p:cNvPr id="44099" name="Straight Arrow Connector 5"/>
          <p:cNvCxnSpPr>
            <a:cxnSpLocks noChangeShapeType="1"/>
          </p:cNvCxnSpPr>
          <p:nvPr/>
        </p:nvCxnSpPr>
        <p:spPr bwMode="auto">
          <a:xfrm flipV="1">
            <a:off x="2514600" y="3429000"/>
            <a:ext cx="609600" cy="220980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100" name="Straight Arrow Connector 54"/>
          <p:cNvCxnSpPr>
            <a:cxnSpLocks noChangeShapeType="1"/>
          </p:cNvCxnSpPr>
          <p:nvPr/>
        </p:nvCxnSpPr>
        <p:spPr bwMode="auto">
          <a:xfrm flipV="1">
            <a:off x="2514600" y="3124200"/>
            <a:ext cx="609600" cy="137160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101" name="Straight Arrow Connector 56"/>
          <p:cNvCxnSpPr>
            <a:cxnSpLocks noChangeShapeType="1"/>
          </p:cNvCxnSpPr>
          <p:nvPr/>
        </p:nvCxnSpPr>
        <p:spPr bwMode="auto">
          <a:xfrm flipV="1">
            <a:off x="2514600" y="2801938"/>
            <a:ext cx="609600" cy="550862"/>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102" name="Straight Arrow Connector 58"/>
          <p:cNvCxnSpPr>
            <a:cxnSpLocks noChangeShapeType="1"/>
            <a:stCxn id="44036" idx="3"/>
          </p:cNvCxnSpPr>
          <p:nvPr/>
        </p:nvCxnSpPr>
        <p:spPr bwMode="auto">
          <a:xfrm>
            <a:off x="2514600" y="1371600"/>
            <a:ext cx="609600" cy="114300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103" name="Straight Arrow Connector 62"/>
          <p:cNvCxnSpPr>
            <a:cxnSpLocks noChangeShapeType="1"/>
            <a:endCxn id="44049" idx="1"/>
          </p:cNvCxnSpPr>
          <p:nvPr/>
        </p:nvCxnSpPr>
        <p:spPr bwMode="auto">
          <a:xfrm flipV="1">
            <a:off x="6248400" y="1600200"/>
            <a:ext cx="533400" cy="8223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104" name="Straight Arrow Connector 65"/>
          <p:cNvCxnSpPr>
            <a:cxnSpLocks noChangeShapeType="1"/>
            <a:endCxn id="44045" idx="1"/>
          </p:cNvCxnSpPr>
          <p:nvPr/>
        </p:nvCxnSpPr>
        <p:spPr bwMode="auto">
          <a:xfrm>
            <a:off x="6248400" y="2801938"/>
            <a:ext cx="533400" cy="703262"/>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105" name="Straight Arrow Connector 68"/>
          <p:cNvCxnSpPr>
            <a:cxnSpLocks noChangeShapeType="1"/>
            <a:endCxn id="44046" idx="1"/>
          </p:cNvCxnSpPr>
          <p:nvPr/>
        </p:nvCxnSpPr>
        <p:spPr bwMode="auto">
          <a:xfrm>
            <a:off x="6248400" y="3106738"/>
            <a:ext cx="533400" cy="1008062"/>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106" name="Straight Arrow Connector 71"/>
          <p:cNvCxnSpPr>
            <a:cxnSpLocks noChangeShapeType="1"/>
            <a:endCxn id="77" idx="1"/>
          </p:cNvCxnSpPr>
          <p:nvPr/>
        </p:nvCxnSpPr>
        <p:spPr bwMode="auto">
          <a:xfrm>
            <a:off x="6248400" y="3411538"/>
            <a:ext cx="533400" cy="1922462"/>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3" name="Rounded Rectangular Callout 52"/>
          <p:cNvSpPr>
            <a:spLocks noChangeArrowheads="1"/>
          </p:cNvSpPr>
          <p:nvPr/>
        </p:nvSpPr>
        <p:spPr bwMode="auto">
          <a:xfrm>
            <a:off x="76200" y="2057400"/>
            <a:ext cx="2286000" cy="1143000"/>
          </a:xfrm>
          <a:prstGeom prst="wedgeRoundRectCallout">
            <a:avLst>
              <a:gd name="adj1" fmla="val 21153"/>
              <a:gd name="adj2" fmla="val -86569"/>
              <a:gd name="adj3" fmla="val 16667"/>
            </a:avLst>
          </a:prstGeom>
          <a:solidFill>
            <a:srgbClr val="FFFFFF"/>
          </a:solidFill>
          <a:ln w="25400">
            <a:solidFill>
              <a:schemeClr val="tx1"/>
            </a:solidFill>
            <a:round/>
            <a:headEnd type="triangle" w="med" len="med"/>
            <a:tailEnd/>
          </a:ln>
        </p:spPr>
        <p:txBody>
          <a:bodyPr anchor="ctr"/>
          <a:lstStyle/>
          <a:p>
            <a:pPr fontAlgn="base">
              <a:spcBef>
                <a:spcPct val="0"/>
              </a:spcBef>
              <a:spcAft>
                <a:spcPct val="0"/>
              </a:spcAft>
            </a:pPr>
            <a:r>
              <a:rPr lang="en-US" sz="2000" kern="1200" smtClean="0">
                <a:latin typeface="Helvetica" charset="0"/>
                <a:ea typeface="MS PGothic" charset="0"/>
                <a:cs typeface="MS PGothic" charset="0"/>
              </a:rPr>
              <a:t>What happens if stack grows to 1110 0000?</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990600" y="0"/>
            <a:ext cx="7162800" cy="533400"/>
          </a:xfrm>
        </p:spPr>
        <p:txBody>
          <a:bodyPr/>
          <a:lstStyle/>
          <a:p>
            <a:r>
              <a:rPr lang="en-US" dirty="0" smtClean="0">
                <a:latin typeface="Helvetica" charset="0"/>
                <a:ea typeface="MS PGothic" charset="0"/>
              </a:rPr>
              <a:t>Address </a:t>
            </a:r>
            <a:r>
              <a:rPr lang="en-US" dirty="0">
                <a:latin typeface="Helvetica" charset="0"/>
                <a:ea typeface="MS PGothic" charset="0"/>
              </a:rPr>
              <a:t>Segmentation </a:t>
            </a:r>
          </a:p>
        </p:txBody>
      </p:sp>
      <p:sp>
        <p:nvSpPr>
          <p:cNvPr id="45059" name="TextBox 5"/>
          <p:cNvSpPr txBox="1">
            <a:spLocks noChangeArrowheads="1"/>
          </p:cNvSpPr>
          <p:nvPr/>
        </p:nvSpPr>
        <p:spPr bwMode="auto">
          <a:xfrm>
            <a:off x="152400" y="914400"/>
            <a:ext cx="10874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1111 1111</a:t>
            </a:r>
          </a:p>
        </p:txBody>
      </p:sp>
      <p:sp>
        <p:nvSpPr>
          <p:cNvPr id="45060" name="Rectangle 7"/>
          <p:cNvSpPr>
            <a:spLocks noChangeArrowheads="1"/>
          </p:cNvSpPr>
          <p:nvPr/>
        </p:nvSpPr>
        <p:spPr bwMode="auto">
          <a:xfrm>
            <a:off x="1219200" y="1066800"/>
            <a:ext cx="1295400" cy="609600"/>
          </a:xfrm>
          <a:prstGeom prst="rect">
            <a:avLst/>
          </a:prstGeom>
          <a:solidFill>
            <a:srgbClr val="FFFFAA"/>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stack</a:t>
            </a:r>
          </a:p>
        </p:txBody>
      </p:sp>
      <p:sp>
        <p:nvSpPr>
          <p:cNvPr id="45061" name="Rectangle 8"/>
          <p:cNvSpPr>
            <a:spLocks noChangeArrowheads="1"/>
          </p:cNvSpPr>
          <p:nvPr/>
        </p:nvSpPr>
        <p:spPr bwMode="auto">
          <a:xfrm>
            <a:off x="1219200" y="3048000"/>
            <a:ext cx="1295400" cy="457200"/>
          </a:xfrm>
          <a:prstGeom prst="rect">
            <a:avLst/>
          </a:prstGeom>
          <a:solidFill>
            <a:srgbClr val="CCFFCC"/>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heap</a:t>
            </a:r>
          </a:p>
        </p:txBody>
      </p:sp>
      <p:sp>
        <p:nvSpPr>
          <p:cNvPr id="10" name="Rectangle 9"/>
          <p:cNvSpPr/>
          <p:nvPr/>
        </p:nvSpPr>
        <p:spPr bwMode="auto">
          <a:xfrm>
            <a:off x="1219200" y="53340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r>
              <a:rPr lang="en-US" sz="2000" kern="1200" dirty="0">
                <a:latin typeface="Helvetica"/>
                <a:ea typeface="ＭＳ Ｐゴシック" charset="-128"/>
                <a:cs typeface="Helvetica"/>
              </a:rPr>
              <a:t>code</a:t>
            </a:r>
          </a:p>
        </p:txBody>
      </p:sp>
      <p:sp>
        <p:nvSpPr>
          <p:cNvPr id="45063" name="Rectangle 11"/>
          <p:cNvSpPr>
            <a:spLocks noChangeArrowheads="1"/>
          </p:cNvSpPr>
          <p:nvPr/>
        </p:nvSpPr>
        <p:spPr bwMode="auto">
          <a:xfrm>
            <a:off x="1219200" y="4114800"/>
            <a:ext cx="1295400" cy="609600"/>
          </a:xfrm>
          <a:prstGeom prst="rect">
            <a:avLst/>
          </a:prstGeom>
          <a:solidFill>
            <a:srgbClr val="FF6600"/>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data</a:t>
            </a:r>
          </a:p>
        </p:txBody>
      </p:sp>
      <p:sp>
        <p:nvSpPr>
          <p:cNvPr id="45064" name="Up Arrow 16"/>
          <p:cNvSpPr>
            <a:spLocks noChangeArrowheads="1"/>
          </p:cNvSpPr>
          <p:nvPr/>
        </p:nvSpPr>
        <p:spPr bwMode="auto">
          <a:xfrm flipH="1">
            <a:off x="1752600" y="27432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5065" name="Up Arrow 17"/>
          <p:cNvSpPr>
            <a:spLocks noChangeArrowheads="1"/>
          </p:cNvSpPr>
          <p:nvPr/>
        </p:nvSpPr>
        <p:spPr bwMode="auto">
          <a:xfrm flipH="1" flipV="1">
            <a:off x="1752600" y="16764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5066" name="Rectangle 87"/>
          <p:cNvSpPr>
            <a:spLocks noChangeArrowheads="1"/>
          </p:cNvSpPr>
          <p:nvPr/>
        </p:nvSpPr>
        <p:spPr bwMode="auto">
          <a:xfrm>
            <a:off x="1219200" y="10668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5067" name="TextBox 112"/>
          <p:cNvSpPr txBox="1">
            <a:spLocks noChangeArrowheads="1"/>
          </p:cNvSpPr>
          <p:nvPr/>
        </p:nvSpPr>
        <p:spPr bwMode="auto">
          <a:xfrm>
            <a:off x="709613" y="685800"/>
            <a:ext cx="21859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Virtual memory view</a:t>
            </a:r>
          </a:p>
        </p:txBody>
      </p:sp>
      <p:sp>
        <p:nvSpPr>
          <p:cNvPr id="45068" name="TextBox 114"/>
          <p:cNvSpPr txBox="1">
            <a:spLocks noChangeArrowheads="1"/>
          </p:cNvSpPr>
          <p:nvPr/>
        </p:nvSpPr>
        <p:spPr bwMode="auto">
          <a:xfrm>
            <a:off x="6308725" y="728663"/>
            <a:ext cx="23780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Physical memory view</a:t>
            </a:r>
          </a:p>
        </p:txBody>
      </p:sp>
      <p:sp>
        <p:nvSpPr>
          <p:cNvPr id="45069" name="Rectangle 62"/>
          <p:cNvSpPr>
            <a:spLocks noChangeArrowheads="1"/>
          </p:cNvSpPr>
          <p:nvPr/>
        </p:nvSpPr>
        <p:spPr bwMode="auto">
          <a:xfrm>
            <a:off x="6781800" y="10668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5070" name="Rectangle 63"/>
          <p:cNvSpPr>
            <a:spLocks noChangeArrowheads="1"/>
          </p:cNvSpPr>
          <p:nvPr/>
        </p:nvSpPr>
        <p:spPr bwMode="auto">
          <a:xfrm>
            <a:off x="6781800" y="3810000"/>
            <a:ext cx="1295400" cy="609600"/>
          </a:xfrm>
          <a:prstGeom prst="rect">
            <a:avLst/>
          </a:prstGeom>
          <a:solidFill>
            <a:srgbClr val="FF6600"/>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data</a:t>
            </a:r>
          </a:p>
        </p:txBody>
      </p:sp>
      <p:sp>
        <p:nvSpPr>
          <p:cNvPr id="68" name="Rectangle 67"/>
          <p:cNvSpPr/>
          <p:nvPr/>
        </p:nvSpPr>
        <p:spPr bwMode="auto">
          <a:xfrm>
            <a:off x="6781800" y="10668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grpSp>
        <p:nvGrpSpPr>
          <p:cNvPr id="45072" name="Group 52"/>
          <p:cNvGrpSpPr>
            <a:grpSpLocks/>
          </p:cNvGrpSpPr>
          <p:nvPr/>
        </p:nvGrpSpPr>
        <p:grpSpPr bwMode="auto">
          <a:xfrm>
            <a:off x="6781800" y="3200400"/>
            <a:ext cx="1295400" cy="609600"/>
            <a:chOff x="6934200" y="3200400"/>
            <a:chExt cx="1295400" cy="609600"/>
          </a:xfrm>
        </p:grpSpPr>
        <p:sp>
          <p:nvSpPr>
            <p:cNvPr id="45132" name="Rectangle 66"/>
            <p:cNvSpPr>
              <a:spLocks noChangeArrowheads="1"/>
            </p:cNvSpPr>
            <p:nvPr/>
          </p:nvSpPr>
          <p:spPr bwMode="auto">
            <a:xfrm>
              <a:off x="6934200" y="3352800"/>
              <a:ext cx="1295400" cy="457200"/>
            </a:xfrm>
            <a:prstGeom prst="rect">
              <a:avLst/>
            </a:prstGeom>
            <a:solidFill>
              <a:srgbClr val="CCFFCC"/>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heap</a:t>
              </a:r>
            </a:p>
          </p:txBody>
        </p:sp>
        <p:sp>
          <p:nvSpPr>
            <p:cNvPr id="45133" name="Up Arrow 70"/>
            <p:cNvSpPr>
              <a:spLocks noChangeArrowheads="1"/>
            </p:cNvSpPr>
            <p:nvPr/>
          </p:nvSpPr>
          <p:spPr bwMode="auto">
            <a:xfrm flipH="1">
              <a:off x="7543800" y="3200400"/>
              <a:ext cx="76200" cy="152400"/>
            </a:xfrm>
            <a:prstGeom prst="upArrow">
              <a:avLst>
                <a:gd name="adj1" fmla="val 50000"/>
                <a:gd name="adj2" fmla="val 50000"/>
              </a:avLst>
            </a:prstGeom>
            <a:solidFill>
              <a:schemeClr val="tx1"/>
            </a:solidFill>
            <a:ln w="25400">
              <a:solidFill>
                <a:schemeClr val="tx1"/>
              </a:solidFill>
              <a:round/>
              <a:headEnd type="triangle" w="med" len="med"/>
              <a:tailEnd/>
            </a:ln>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grpSp>
      <p:sp>
        <p:nvSpPr>
          <p:cNvPr id="45073" name="Rectangle 65"/>
          <p:cNvSpPr>
            <a:spLocks noChangeArrowheads="1"/>
          </p:cNvSpPr>
          <p:nvPr/>
        </p:nvSpPr>
        <p:spPr bwMode="auto">
          <a:xfrm>
            <a:off x="6781800" y="1371600"/>
            <a:ext cx="1295400" cy="457200"/>
          </a:xfrm>
          <a:prstGeom prst="rect">
            <a:avLst/>
          </a:prstGeom>
          <a:solidFill>
            <a:srgbClr val="FFFFAA"/>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stack</a:t>
            </a:r>
          </a:p>
        </p:txBody>
      </p:sp>
      <p:sp>
        <p:nvSpPr>
          <p:cNvPr id="74" name="Rectangle 73"/>
          <p:cNvSpPr/>
          <p:nvPr/>
        </p:nvSpPr>
        <p:spPr bwMode="auto">
          <a:xfrm>
            <a:off x="6781800" y="1828800"/>
            <a:ext cx="1295400" cy="4572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45075" name="Rectangle 79"/>
          <p:cNvSpPr>
            <a:spLocks noChangeArrowheads="1"/>
          </p:cNvSpPr>
          <p:nvPr/>
        </p:nvSpPr>
        <p:spPr bwMode="auto">
          <a:xfrm>
            <a:off x="1219200" y="47244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5076" name="Rectangle 80"/>
          <p:cNvSpPr>
            <a:spLocks noChangeArrowheads="1"/>
          </p:cNvSpPr>
          <p:nvPr/>
        </p:nvSpPr>
        <p:spPr bwMode="auto">
          <a:xfrm>
            <a:off x="1219200" y="35052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5077" name="Rectangle 81"/>
          <p:cNvSpPr>
            <a:spLocks noChangeArrowheads="1"/>
          </p:cNvSpPr>
          <p:nvPr/>
        </p:nvSpPr>
        <p:spPr bwMode="auto">
          <a:xfrm>
            <a:off x="1219200" y="22860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5078" name="TextBox 101"/>
          <p:cNvSpPr txBox="1">
            <a:spLocks noChangeArrowheads="1"/>
          </p:cNvSpPr>
          <p:nvPr/>
        </p:nvSpPr>
        <p:spPr bwMode="auto">
          <a:xfrm>
            <a:off x="76200" y="5681663"/>
            <a:ext cx="11541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kern="1200" smtClean="0">
                <a:solidFill>
                  <a:srgbClr val="FF0000"/>
                </a:solidFill>
                <a:latin typeface="Helvetica" charset="0"/>
              </a:rPr>
              <a:t>00</a:t>
            </a:r>
            <a:r>
              <a:rPr lang="en-US" sz="1600" kern="1200" smtClean="0">
                <a:solidFill>
                  <a:srgbClr val="2A40E2"/>
                </a:solidFill>
                <a:latin typeface="Helvetica" charset="0"/>
              </a:rPr>
              <a:t>00 0000</a:t>
            </a:r>
          </a:p>
        </p:txBody>
      </p:sp>
      <p:sp>
        <p:nvSpPr>
          <p:cNvPr id="45079" name="TextBox 102"/>
          <p:cNvSpPr txBox="1">
            <a:spLocks noChangeArrowheads="1"/>
          </p:cNvSpPr>
          <p:nvPr/>
        </p:nvSpPr>
        <p:spPr bwMode="auto">
          <a:xfrm>
            <a:off x="76200" y="4495800"/>
            <a:ext cx="11541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kern="1200" smtClean="0">
                <a:solidFill>
                  <a:srgbClr val="FF0000"/>
                </a:solidFill>
                <a:latin typeface="Helvetica" charset="0"/>
              </a:rPr>
              <a:t>01</a:t>
            </a:r>
            <a:r>
              <a:rPr lang="en-US" sz="1600" kern="1200" smtClean="0">
                <a:solidFill>
                  <a:srgbClr val="2A40E2"/>
                </a:solidFill>
                <a:latin typeface="Helvetica" charset="0"/>
              </a:rPr>
              <a:t>00 0000</a:t>
            </a:r>
          </a:p>
        </p:txBody>
      </p:sp>
      <p:sp>
        <p:nvSpPr>
          <p:cNvPr id="45080" name="TextBox 103"/>
          <p:cNvSpPr txBox="1">
            <a:spLocks noChangeArrowheads="1"/>
          </p:cNvSpPr>
          <p:nvPr/>
        </p:nvSpPr>
        <p:spPr bwMode="auto">
          <a:xfrm>
            <a:off x="76200" y="3276600"/>
            <a:ext cx="11541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kern="1200" smtClean="0">
                <a:solidFill>
                  <a:srgbClr val="FF0000"/>
                </a:solidFill>
                <a:latin typeface="Helvetica" charset="0"/>
              </a:rPr>
              <a:t>10</a:t>
            </a:r>
            <a:r>
              <a:rPr lang="en-US" sz="1600" kern="1200" smtClean="0">
                <a:solidFill>
                  <a:srgbClr val="2A40E2"/>
                </a:solidFill>
                <a:latin typeface="Helvetica" charset="0"/>
              </a:rPr>
              <a:t>00 0000</a:t>
            </a:r>
          </a:p>
        </p:txBody>
      </p:sp>
      <p:sp>
        <p:nvSpPr>
          <p:cNvPr id="45081" name="TextBox 104"/>
          <p:cNvSpPr txBox="1">
            <a:spLocks noChangeArrowheads="1"/>
          </p:cNvSpPr>
          <p:nvPr/>
        </p:nvSpPr>
        <p:spPr bwMode="auto">
          <a:xfrm>
            <a:off x="87313" y="2024063"/>
            <a:ext cx="1143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kern="1200" smtClean="0">
                <a:solidFill>
                  <a:srgbClr val="FF0000"/>
                </a:solidFill>
                <a:latin typeface="Helvetica" charset="0"/>
              </a:rPr>
              <a:t>11</a:t>
            </a:r>
            <a:r>
              <a:rPr lang="en-US" sz="1600" kern="1200" smtClean="0">
                <a:solidFill>
                  <a:srgbClr val="2A40E2"/>
                </a:solidFill>
                <a:latin typeface="Helvetica" charset="0"/>
              </a:rPr>
              <a:t>00 0000</a:t>
            </a:r>
          </a:p>
        </p:txBody>
      </p:sp>
      <p:sp>
        <p:nvSpPr>
          <p:cNvPr id="45082" name="TextBox 105"/>
          <p:cNvSpPr txBox="1">
            <a:spLocks noChangeArrowheads="1"/>
          </p:cNvSpPr>
          <p:nvPr/>
        </p:nvSpPr>
        <p:spPr bwMode="auto">
          <a:xfrm>
            <a:off x="87313" y="1414463"/>
            <a:ext cx="11318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kern="1200" smtClean="0">
                <a:solidFill>
                  <a:srgbClr val="FF0000"/>
                </a:solidFill>
                <a:latin typeface="Helvetica" charset="0"/>
              </a:rPr>
              <a:t>11</a:t>
            </a:r>
            <a:r>
              <a:rPr lang="en-US" sz="1600" kern="1200" smtClean="0">
                <a:solidFill>
                  <a:srgbClr val="2A40E2"/>
                </a:solidFill>
                <a:latin typeface="Helvetica" charset="0"/>
              </a:rPr>
              <a:t>10 0000</a:t>
            </a:r>
          </a:p>
        </p:txBody>
      </p:sp>
      <p:sp>
        <p:nvSpPr>
          <p:cNvPr id="45083" name="Left Brace 53"/>
          <p:cNvSpPr>
            <a:spLocks/>
          </p:cNvSpPr>
          <p:nvPr/>
        </p:nvSpPr>
        <p:spPr bwMode="auto">
          <a:xfrm rot="5400000" flipH="1">
            <a:off x="164306" y="5922169"/>
            <a:ext cx="201613" cy="225425"/>
          </a:xfrm>
          <a:prstGeom prst="leftBrace">
            <a:avLst>
              <a:gd name="adj1" fmla="val 8344"/>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b="1" kern="1200" smtClean="0">
              <a:latin typeface="Comic Sans MS" charset="0"/>
              <a:ea typeface="MS PGothic" charset="0"/>
              <a:cs typeface="MS PGothic" charset="0"/>
            </a:endParaRPr>
          </a:p>
        </p:txBody>
      </p:sp>
      <p:sp>
        <p:nvSpPr>
          <p:cNvPr id="45084" name="TextBox 55"/>
          <p:cNvSpPr txBox="1">
            <a:spLocks noChangeArrowheads="1"/>
          </p:cNvSpPr>
          <p:nvPr/>
        </p:nvSpPr>
        <p:spPr bwMode="auto">
          <a:xfrm>
            <a:off x="-76200" y="6062663"/>
            <a:ext cx="6873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b="0" kern="1200" smtClean="0">
                <a:solidFill>
                  <a:srgbClr val="FF0000"/>
                </a:solidFill>
                <a:latin typeface="Helvetica" charset="0"/>
              </a:rPr>
              <a:t>seg #</a:t>
            </a:r>
          </a:p>
        </p:txBody>
      </p:sp>
      <p:sp>
        <p:nvSpPr>
          <p:cNvPr id="45085" name="TextBox 56"/>
          <p:cNvSpPr txBox="1">
            <a:spLocks noChangeArrowheads="1"/>
          </p:cNvSpPr>
          <p:nvPr/>
        </p:nvSpPr>
        <p:spPr bwMode="auto">
          <a:xfrm>
            <a:off x="533400" y="6062663"/>
            <a:ext cx="742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FF"/>
                </a:solidFill>
                <a:latin typeface="Helvetica" charset="0"/>
              </a:rPr>
              <a:t>offset</a:t>
            </a:r>
          </a:p>
        </p:txBody>
      </p:sp>
      <p:sp>
        <p:nvSpPr>
          <p:cNvPr id="45086" name="Left Brace 57"/>
          <p:cNvSpPr>
            <a:spLocks/>
          </p:cNvSpPr>
          <p:nvPr/>
        </p:nvSpPr>
        <p:spPr bwMode="auto">
          <a:xfrm rot="5400000" flipH="1">
            <a:off x="662781" y="5664994"/>
            <a:ext cx="201613" cy="758825"/>
          </a:xfrm>
          <a:prstGeom prst="leftBrace">
            <a:avLst>
              <a:gd name="adj1" fmla="val 8329"/>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b="1" kern="1200" smtClean="0">
              <a:latin typeface="Comic Sans MS" charset="0"/>
              <a:ea typeface="MS PGothic" charset="0"/>
              <a:cs typeface="MS PGothic" charset="0"/>
            </a:endParaRPr>
          </a:p>
        </p:txBody>
      </p:sp>
      <p:sp>
        <p:nvSpPr>
          <p:cNvPr id="62" name="Rectangle 61"/>
          <p:cNvSpPr/>
          <p:nvPr/>
        </p:nvSpPr>
        <p:spPr bwMode="auto">
          <a:xfrm>
            <a:off x="6781800" y="56388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7" name="Rectangle 76"/>
          <p:cNvSpPr/>
          <p:nvPr/>
        </p:nvSpPr>
        <p:spPr bwMode="auto">
          <a:xfrm>
            <a:off x="6781800" y="50292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r>
              <a:rPr lang="en-US" sz="2000" kern="1200" dirty="0">
                <a:latin typeface="Helvetica"/>
                <a:ea typeface="ＭＳ Ｐゴシック" charset="-128"/>
                <a:cs typeface="Helvetica"/>
              </a:rPr>
              <a:t>code</a:t>
            </a:r>
          </a:p>
        </p:txBody>
      </p:sp>
      <p:sp>
        <p:nvSpPr>
          <p:cNvPr id="83" name="Rectangle 82"/>
          <p:cNvSpPr/>
          <p:nvPr/>
        </p:nvSpPr>
        <p:spPr bwMode="auto">
          <a:xfrm>
            <a:off x="6781800" y="44196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85" name="Rectangle 84"/>
          <p:cNvSpPr/>
          <p:nvPr/>
        </p:nvSpPr>
        <p:spPr bwMode="auto">
          <a:xfrm>
            <a:off x="6781800" y="27432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45091" name="Rectangle 51"/>
          <p:cNvSpPr>
            <a:spLocks noChangeArrowheads="1"/>
          </p:cNvSpPr>
          <p:nvPr/>
        </p:nvSpPr>
        <p:spPr bwMode="auto">
          <a:xfrm>
            <a:off x="6781800" y="1828800"/>
            <a:ext cx="1295400" cy="152400"/>
          </a:xfrm>
          <a:prstGeom prst="rect">
            <a:avLst/>
          </a:prstGeom>
          <a:solidFill>
            <a:srgbClr val="FFFFAA">
              <a:alpha val="50195"/>
            </a:srgbClr>
          </a:solidFill>
          <a:ln w="25400">
            <a:solidFill>
              <a:schemeClr val="tx1"/>
            </a:solidFill>
            <a:round/>
            <a:headEnd type="triangle" w="med" len="med"/>
            <a:tailEnd/>
          </a:ln>
        </p:spPr>
        <p:txBody>
          <a:bodyPr anchor="ctr"/>
          <a:lstStyle/>
          <a:p>
            <a:pPr algn="ctr" fontAlgn="base">
              <a:spcBef>
                <a:spcPct val="0"/>
              </a:spcBef>
              <a:spcAft>
                <a:spcPct val="0"/>
              </a:spcAft>
            </a:pPr>
            <a:endParaRPr lang="en-US" sz="2000" kern="1200" smtClean="0">
              <a:latin typeface="Helvetica" charset="0"/>
              <a:ea typeface="MS PGothic" charset="0"/>
              <a:cs typeface="MS PGothic" charset="0"/>
            </a:endParaRPr>
          </a:p>
        </p:txBody>
      </p:sp>
      <p:sp>
        <p:nvSpPr>
          <p:cNvPr id="45092" name="TextBox 58"/>
          <p:cNvSpPr txBox="1">
            <a:spLocks noChangeArrowheads="1"/>
          </p:cNvSpPr>
          <p:nvPr/>
        </p:nvSpPr>
        <p:spPr bwMode="auto">
          <a:xfrm>
            <a:off x="8001000" y="5681663"/>
            <a:ext cx="11541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0000 0000</a:t>
            </a:r>
          </a:p>
        </p:txBody>
      </p:sp>
      <p:sp>
        <p:nvSpPr>
          <p:cNvPr id="45093" name="TextBox 59"/>
          <p:cNvSpPr txBox="1">
            <a:spLocks noChangeArrowheads="1"/>
          </p:cNvSpPr>
          <p:nvPr/>
        </p:nvSpPr>
        <p:spPr bwMode="auto">
          <a:xfrm>
            <a:off x="8001000" y="5376863"/>
            <a:ext cx="11541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0001 0000</a:t>
            </a:r>
          </a:p>
        </p:txBody>
      </p:sp>
      <p:sp>
        <p:nvSpPr>
          <p:cNvPr id="45094" name="TextBox 60"/>
          <p:cNvSpPr txBox="1">
            <a:spLocks noChangeArrowheads="1"/>
          </p:cNvSpPr>
          <p:nvPr/>
        </p:nvSpPr>
        <p:spPr bwMode="auto">
          <a:xfrm>
            <a:off x="8066088" y="4114800"/>
            <a:ext cx="11541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0101 0000</a:t>
            </a:r>
          </a:p>
        </p:txBody>
      </p:sp>
      <p:sp>
        <p:nvSpPr>
          <p:cNvPr id="45095" name="TextBox 64"/>
          <p:cNvSpPr txBox="1">
            <a:spLocks noChangeArrowheads="1"/>
          </p:cNvSpPr>
          <p:nvPr/>
        </p:nvSpPr>
        <p:spPr bwMode="auto">
          <a:xfrm>
            <a:off x="8077200" y="3548063"/>
            <a:ext cx="11318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0111 0000</a:t>
            </a:r>
          </a:p>
        </p:txBody>
      </p:sp>
      <p:sp>
        <p:nvSpPr>
          <p:cNvPr id="45096" name="TextBox 68"/>
          <p:cNvSpPr txBox="1">
            <a:spLocks noChangeArrowheads="1"/>
          </p:cNvSpPr>
          <p:nvPr/>
        </p:nvSpPr>
        <p:spPr bwMode="auto">
          <a:xfrm>
            <a:off x="8050213" y="1447800"/>
            <a:ext cx="11318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1110 0000</a:t>
            </a:r>
          </a:p>
        </p:txBody>
      </p:sp>
      <p:graphicFrame>
        <p:nvGraphicFramePr>
          <p:cNvPr id="49" name="Table 48"/>
          <p:cNvGraphicFramePr>
            <a:graphicFrameLocks noGrp="1"/>
          </p:cNvGraphicFramePr>
          <p:nvPr/>
        </p:nvGraphicFramePr>
        <p:xfrm>
          <a:off x="3124200" y="1944688"/>
          <a:ext cx="3124200" cy="1712912"/>
        </p:xfrm>
        <a:graphic>
          <a:graphicData uri="http://schemas.openxmlformats.org/drawingml/2006/table">
            <a:tbl>
              <a:tblPr/>
              <a:tblGrid>
                <a:gridCol w="817563"/>
                <a:gridCol w="1339850"/>
                <a:gridCol w="966787"/>
              </a:tblGrid>
              <a:tr h="33534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a:ln>
                            <a:noFill/>
                          </a:ln>
                          <a:solidFill>
                            <a:srgbClr val="000000"/>
                          </a:solidFill>
                          <a:effectLst/>
                          <a:latin typeface="Helvetica" charset="0"/>
                          <a:ea typeface="ＭＳ Ｐゴシック" charset="0"/>
                          <a:cs typeface="Helvetica" charset="0"/>
                        </a:rPr>
                        <a:t>Seg</a:t>
                      </a:r>
                      <a:r>
                        <a:rPr kumimoji="0" lang="en-US" sz="1600" b="1" i="0" u="none" strike="noStrike" cap="none" normalizeH="0" baseline="0" dirty="0">
                          <a:ln>
                            <a:noFill/>
                          </a:ln>
                          <a:solidFill>
                            <a:srgbClr val="000000"/>
                          </a:solidFill>
                          <a:effectLst/>
                          <a:latin typeface="Helvetica" charset="0"/>
                          <a:ea typeface="ＭＳ Ｐゴシック" charset="0"/>
                          <a:cs typeface="Helvetica" charset="0"/>
                        </a:rPr>
                        <a:t> #</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Helvetica" charset="0"/>
                          <a:ea typeface="ＭＳ Ｐゴシック" charset="0"/>
                          <a:cs typeface="Helvetica" charset="0"/>
                        </a:rPr>
                        <a:t>base</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Helvetica" charset="0"/>
                          <a:ea typeface="ＭＳ Ｐゴシック" charset="0"/>
                          <a:cs typeface="Helvetica" charset="0"/>
                        </a:rPr>
                        <a:t>limit</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r h="33534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Helvetica" charset="0"/>
                          <a:ea typeface="ＭＳ Ｐゴシック" charset="0"/>
                          <a:cs typeface="Helvetica" charset="0"/>
                        </a:rPr>
                        <a:t>11</a:t>
                      </a:r>
                      <a:endParaRPr kumimoji="0" lang="en-US" sz="1600" b="1" i="0" u="none" strike="noStrike" cap="none" normalizeH="0" baseline="0" dirty="0">
                        <a:ln>
                          <a:noFill/>
                        </a:ln>
                        <a:solidFill>
                          <a:srgbClr val="000000"/>
                        </a:solidFill>
                        <a:effectLst/>
                        <a:latin typeface="Helvetica" charset="0"/>
                        <a:ea typeface="ＭＳ Ｐゴシック" charset="0"/>
                        <a:cs typeface="Helvetica"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Helvetica" charset="0"/>
                          <a:ea typeface="ＭＳ Ｐゴシック" charset="0"/>
                          <a:cs typeface="Helvetica" charset="0"/>
                        </a:rPr>
                        <a:t>1011 </a:t>
                      </a:r>
                      <a:r>
                        <a:rPr kumimoji="0" lang="en-US" sz="1600" b="1" i="0" u="none" strike="noStrike" cap="none" normalizeH="0" baseline="0" dirty="0">
                          <a:ln>
                            <a:noFill/>
                          </a:ln>
                          <a:solidFill>
                            <a:srgbClr val="000000"/>
                          </a:solidFill>
                          <a:effectLst/>
                          <a:latin typeface="Helvetica" charset="0"/>
                          <a:ea typeface="ＭＳ Ｐゴシック" charset="0"/>
                          <a:cs typeface="Helvetica" charset="0"/>
                        </a:rPr>
                        <a:t>0000</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Helvetica" charset="0"/>
                          <a:ea typeface="ＭＳ Ｐゴシック" charset="0"/>
                          <a:cs typeface="Helvetica" charset="0"/>
                        </a:rPr>
                        <a:t>1 0000</a:t>
                      </a:r>
                      <a:endParaRPr kumimoji="0" lang="en-US" sz="1600" b="1" i="0" u="none" strike="noStrike" cap="none" normalizeH="0" baseline="0" dirty="0">
                        <a:ln>
                          <a:noFill/>
                        </a:ln>
                        <a:solidFill>
                          <a:srgbClr val="000000"/>
                        </a:solidFill>
                        <a:effectLst/>
                        <a:latin typeface="Helvetica" charset="0"/>
                        <a:ea typeface="ＭＳ Ｐゴシック" charset="0"/>
                        <a:cs typeface="Helvetica"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r>
              <a:tr h="33534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Helvetica" charset="0"/>
                          <a:ea typeface="ＭＳ Ｐゴシック" charset="0"/>
                          <a:cs typeface="Helvetica" charset="0"/>
                        </a:rPr>
                        <a:t>10</a:t>
                      </a:r>
                      <a:endParaRPr kumimoji="0" lang="en-US" sz="1600" b="1" i="0" u="none" strike="noStrike" cap="none" normalizeH="0" baseline="0" dirty="0">
                        <a:ln>
                          <a:noFill/>
                        </a:ln>
                        <a:solidFill>
                          <a:srgbClr val="000000"/>
                        </a:solidFill>
                        <a:effectLst/>
                        <a:latin typeface="Helvetica" charset="0"/>
                        <a:ea typeface="ＭＳ Ｐゴシック" charset="0"/>
                        <a:cs typeface="Helvetica"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Helvetica" charset="0"/>
                          <a:ea typeface="ＭＳ Ｐゴシック" charset="0"/>
                          <a:cs typeface="Helvetica" charset="0"/>
                        </a:rPr>
                        <a:t>0111 </a:t>
                      </a:r>
                      <a:r>
                        <a:rPr kumimoji="0" lang="en-US" sz="1600" b="1" i="0" u="none" strike="noStrike" cap="none" normalizeH="0" baseline="0" dirty="0">
                          <a:ln>
                            <a:noFill/>
                          </a:ln>
                          <a:solidFill>
                            <a:srgbClr val="000000"/>
                          </a:solidFill>
                          <a:effectLst/>
                          <a:latin typeface="Helvetica" charset="0"/>
                          <a:ea typeface="ＭＳ Ｐゴシック" charset="0"/>
                          <a:cs typeface="Helvetica" charset="0"/>
                        </a:rPr>
                        <a:t>0000</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Helvetica" charset="0"/>
                          <a:ea typeface="ＭＳ Ｐゴシック" charset="0"/>
                          <a:cs typeface="Helvetica" charset="0"/>
                        </a:rPr>
                        <a:t>1 1000</a:t>
                      </a:r>
                      <a:endParaRPr kumimoji="0" lang="en-US" sz="1600" b="1" i="0" u="none" strike="noStrike" cap="none" normalizeH="0" baseline="0" dirty="0">
                        <a:ln>
                          <a:noFill/>
                        </a:ln>
                        <a:solidFill>
                          <a:srgbClr val="000000"/>
                        </a:solidFill>
                        <a:effectLst/>
                        <a:latin typeface="Helvetica" charset="0"/>
                        <a:ea typeface="ＭＳ Ｐゴシック" charset="0"/>
                        <a:cs typeface="Helvetica"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r h="33534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Helvetica" charset="0"/>
                          <a:ea typeface="ＭＳ Ｐゴシック" charset="0"/>
                          <a:cs typeface="Helvetica" charset="0"/>
                        </a:rPr>
                        <a:t>01</a:t>
                      </a:r>
                      <a:endParaRPr kumimoji="0" lang="en-US" sz="1600" b="1" i="0" u="none" strike="noStrike" cap="none" normalizeH="0" baseline="0" dirty="0">
                        <a:ln>
                          <a:noFill/>
                        </a:ln>
                        <a:solidFill>
                          <a:srgbClr val="000000"/>
                        </a:solidFill>
                        <a:effectLst/>
                        <a:latin typeface="Helvetica" charset="0"/>
                        <a:ea typeface="ＭＳ Ｐゴシック" charset="0"/>
                        <a:cs typeface="Helvetica"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Helvetica" charset="0"/>
                          <a:ea typeface="ＭＳ Ｐゴシック" charset="0"/>
                          <a:cs typeface="Helvetica" charset="0"/>
                        </a:rPr>
                        <a:t>0101 </a:t>
                      </a:r>
                      <a:r>
                        <a:rPr kumimoji="0" lang="en-US" sz="1600" b="1" i="0" u="none" strike="noStrike" cap="none" normalizeH="0" baseline="0" dirty="0">
                          <a:ln>
                            <a:noFill/>
                          </a:ln>
                          <a:solidFill>
                            <a:srgbClr val="000000"/>
                          </a:solidFill>
                          <a:effectLst/>
                          <a:latin typeface="Helvetica" charset="0"/>
                          <a:ea typeface="ＭＳ Ｐゴシック" charset="0"/>
                          <a:cs typeface="Helvetica" charset="0"/>
                        </a:rPr>
                        <a:t>0000</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Helvetica" charset="0"/>
                          <a:ea typeface="ＭＳ Ｐゴシック" charset="0"/>
                          <a:cs typeface="Helvetica" charset="0"/>
                        </a:rPr>
                        <a:t>10 0000</a:t>
                      </a:r>
                      <a:endParaRPr kumimoji="0" lang="en-US" sz="1600" b="1" i="0" u="none" strike="noStrike" cap="none" normalizeH="0" baseline="0" dirty="0">
                        <a:ln>
                          <a:noFill/>
                        </a:ln>
                        <a:solidFill>
                          <a:srgbClr val="000000"/>
                        </a:solidFill>
                        <a:effectLst/>
                        <a:latin typeface="Helvetica" charset="0"/>
                        <a:ea typeface="ＭＳ Ｐゴシック" charset="0"/>
                        <a:cs typeface="Helvetica"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r>
              <a:tr h="371544">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Helvetica" charset="0"/>
                          <a:ea typeface="ＭＳ Ｐゴシック" charset="0"/>
                          <a:cs typeface="Helvetica" charset="0"/>
                        </a:rPr>
                        <a:t>00</a:t>
                      </a:r>
                      <a:endParaRPr kumimoji="0" lang="en-US" sz="1600" b="1" i="0" u="none" strike="noStrike" cap="none" normalizeH="0" baseline="0" dirty="0">
                        <a:ln>
                          <a:noFill/>
                        </a:ln>
                        <a:solidFill>
                          <a:srgbClr val="000000"/>
                        </a:solidFill>
                        <a:effectLst/>
                        <a:latin typeface="Helvetica" charset="0"/>
                        <a:ea typeface="ＭＳ Ｐゴシック" charset="0"/>
                        <a:cs typeface="Helvetica"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Helvetica" charset="0"/>
                          <a:ea typeface="ＭＳ Ｐゴシック" charset="0"/>
                          <a:cs typeface="Helvetica" charset="0"/>
                        </a:rPr>
                        <a:t>0001 </a:t>
                      </a:r>
                      <a:r>
                        <a:rPr kumimoji="0" lang="en-US" sz="1600" b="1" i="0" u="none" strike="noStrike" cap="none" normalizeH="0" baseline="0" dirty="0">
                          <a:ln>
                            <a:noFill/>
                          </a:ln>
                          <a:solidFill>
                            <a:srgbClr val="000000"/>
                          </a:solidFill>
                          <a:effectLst/>
                          <a:latin typeface="Helvetica" charset="0"/>
                          <a:ea typeface="ＭＳ Ｐゴシック" charset="0"/>
                          <a:cs typeface="Helvetica" charset="0"/>
                        </a:rPr>
                        <a:t>0000</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Helvetica" charset="0"/>
                          <a:ea typeface="ＭＳ Ｐゴシック" charset="0"/>
                          <a:cs typeface="Helvetica" charset="0"/>
                        </a:rPr>
                        <a:t>10 </a:t>
                      </a:r>
                      <a:r>
                        <a:rPr kumimoji="0" lang="en-US" sz="1600" b="1" i="0" u="none" strike="noStrike" cap="none" normalizeH="0" baseline="0" dirty="0">
                          <a:ln>
                            <a:noFill/>
                          </a:ln>
                          <a:solidFill>
                            <a:srgbClr val="000000"/>
                          </a:solidFill>
                          <a:effectLst/>
                          <a:latin typeface="Helvetica" charset="0"/>
                          <a:ea typeface="ＭＳ Ｐゴシック" charset="0"/>
                          <a:cs typeface="Helvetica" charset="0"/>
                        </a:rPr>
                        <a:t>0000</a:t>
                      </a: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bl>
          </a:graphicData>
        </a:graphic>
      </p:graphicFrame>
      <p:cxnSp>
        <p:nvCxnSpPr>
          <p:cNvPr id="45123" name="Straight Arrow Connector 5"/>
          <p:cNvCxnSpPr>
            <a:cxnSpLocks noChangeShapeType="1"/>
          </p:cNvCxnSpPr>
          <p:nvPr/>
        </p:nvCxnSpPr>
        <p:spPr bwMode="auto">
          <a:xfrm flipV="1">
            <a:off x="2514600" y="3429000"/>
            <a:ext cx="609600" cy="220980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5124" name="Straight Arrow Connector 54"/>
          <p:cNvCxnSpPr>
            <a:cxnSpLocks noChangeShapeType="1"/>
          </p:cNvCxnSpPr>
          <p:nvPr/>
        </p:nvCxnSpPr>
        <p:spPr bwMode="auto">
          <a:xfrm flipV="1">
            <a:off x="2514600" y="3124200"/>
            <a:ext cx="609600" cy="137160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5125" name="Straight Arrow Connector 56"/>
          <p:cNvCxnSpPr>
            <a:cxnSpLocks noChangeShapeType="1"/>
          </p:cNvCxnSpPr>
          <p:nvPr/>
        </p:nvCxnSpPr>
        <p:spPr bwMode="auto">
          <a:xfrm flipV="1">
            <a:off x="2514600" y="2801938"/>
            <a:ext cx="609600" cy="550862"/>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5126" name="Straight Arrow Connector 58"/>
          <p:cNvCxnSpPr>
            <a:cxnSpLocks noChangeShapeType="1"/>
            <a:stCxn id="45060" idx="3"/>
          </p:cNvCxnSpPr>
          <p:nvPr/>
        </p:nvCxnSpPr>
        <p:spPr bwMode="auto">
          <a:xfrm>
            <a:off x="2514600" y="1371600"/>
            <a:ext cx="609600" cy="114300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5127" name="Straight Arrow Connector 62"/>
          <p:cNvCxnSpPr>
            <a:cxnSpLocks noChangeShapeType="1"/>
            <a:endCxn id="45073" idx="1"/>
          </p:cNvCxnSpPr>
          <p:nvPr/>
        </p:nvCxnSpPr>
        <p:spPr bwMode="auto">
          <a:xfrm flipV="1">
            <a:off x="6248400" y="1600200"/>
            <a:ext cx="533400" cy="82232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5128" name="Straight Arrow Connector 65"/>
          <p:cNvCxnSpPr>
            <a:cxnSpLocks noChangeShapeType="1"/>
            <a:endCxn id="45069" idx="1"/>
          </p:cNvCxnSpPr>
          <p:nvPr/>
        </p:nvCxnSpPr>
        <p:spPr bwMode="auto">
          <a:xfrm>
            <a:off x="6248400" y="2801938"/>
            <a:ext cx="533400" cy="703262"/>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5129" name="Straight Arrow Connector 68"/>
          <p:cNvCxnSpPr>
            <a:cxnSpLocks noChangeShapeType="1"/>
            <a:endCxn id="45070" idx="1"/>
          </p:cNvCxnSpPr>
          <p:nvPr/>
        </p:nvCxnSpPr>
        <p:spPr bwMode="auto">
          <a:xfrm>
            <a:off x="6248400" y="3106738"/>
            <a:ext cx="533400" cy="1008062"/>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5130" name="Straight Arrow Connector 71"/>
          <p:cNvCxnSpPr>
            <a:cxnSpLocks noChangeShapeType="1"/>
            <a:endCxn id="77" idx="1"/>
          </p:cNvCxnSpPr>
          <p:nvPr/>
        </p:nvCxnSpPr>
        <p:spPr bwMode="auto">
          <a:xfrm>
            <a:off x="6248400" y="3411538"/>
            <a:ext cx="533400" cy="1922462"/>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5131" name="Rounded Rectangular Callout 54"/>
          <p:cNvSpPr>
            <a:spLocks noChangeArrowheads="1"/>
          </p:cNvSpPr>
          <p:nvPr/>
        </p:nvSpPr>
        <p:spPr bwMode="auto">
          <a:xfrm>
            <a:off x="5791200" y="2667000"/>
            <a:ext cx="3048000" cy="1905000"/>
          </a:xfrm>
          <a:prstGeom prst="wedgeRoundRectCallout">
            <a:avLst>
              <a:gd name="adj1" fmla="val -2597"/>
              <a:gd name="adj2" fmla="val -86569"/>
              <a:gd name="adj3" fmla="val 16667"/>
            </a:avLst>
          </a:prstGeom>
          <a:solidFill>
            <a:srgbClr val="FFFFFF"/>
          </a:solidFill>
          <a:ln w="25400">
            <a:solidFill>
              <a:schemeClr val="tx1"/>
            </a:solidFill>
            <a:round/>
            <a:headEnd type="triangle" w="med" len="med"/>
            <a:tailEnd/>
          </a:ln>
        </p:spPr>
        <p:txBody>
          <a:bodyPr anchor="ctr"/>
          <a:lstStyle/>
          <a:p>
            <a:pPr fontAlgn="base">
              <a:spcBef>
                <a:spcPct val="0"/>
              </a:spcBef>
              <a:spcAft>
                <a:spcPct val="0"/>
              </a:spcAft>
            </a:pPr>
            <a:r>
              <a:rPr lang="en-US" sz="2000" kern="1200" smtClean="0">
                <a:solidFill>
                  <a:srgbClr val="FF0000"/>
                </a:solidFill>
                <a:latin typeface="Helvetica" charset="0"/>
                <a:ea typeface="MS PGothic" charset="0"/>
                <a:cs typeface="MS PGothic" charset="0"/>
              </a:rPr>
              <a:t>No room to grow!! Buffer overflow error or</a:t>
            </a:r>
          </a:p>
          <a:p>
            <a:pPr fontAlgn="base">
              <a:spcBef>
                <a:spcPct val="0"/>
              </a:spcBef>
              <a:spcAft>
                <a:spcPct val="0"/>
              </a:spcAft>
            </a:pPr>
            <a:r>
              <a:rPr lang="en-US" sz="2000" kern="1200" smtClean="0">
                <a:solidFill>
                  <a:srgbClr val="FF0000"/>
                </a:solidFill>
                <a:latin typeface="Helvetica" charset="0"/>
                <a:ea typeface="MS PGothic" charset="0"/>
                <a:cs typeface="MS PGothic" charset="0"/>
              </a:rPr>
              <a:t>resize segment </a:t>
            </a:r>
            <a:r>
              <a:rPr lang="en-US" sz="2000" b="1" kern="1200" smtClean="0">
                <a:solidFill>
                  <a:srgbClr val="FF0000"/>
                </a:solidFill>
                <a:latin typeface="Helvetica" charset="0"/>
                <a:ea typeface="MS PGothic" charset="0"/>
                <a:cs typeface="MS PGothic" charset="0"/>
              </a:rPr>
              <a:t>and</a:t>
            </a:r>
            <a:r>
              <a:rPr lang="en-US" sz="2000" kern="1200" smtClean="0">
                <a:solidFill>
                  <a:srgbClr val="FF0000"/>
                </a:solidFill>
                <a:latin typeface="Helvetica" charset="0"/>
                <a:ea typeface="MS PGothic" charset="0"/>
                <a:cs typeface="MS PGothic" charset="0"/>
              </a:rPr>
              <a:t> move segments around to make room</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6"/>
          <p:cNvSpPr>
            <a:spLocks noChangeArrowheads="1"/>
          </p:cNvSpPr>
          <p:nvPr/>
        </p:nvSpPr>
        <p:spPr bwMode="auto">
          <a:xfrm>
            <a:off x="2819400" y="6324600"/>
            <a:ext cx="3200400" cy="533400"/>
          </a:xfrm>
          <a:prstGeom prst="rect">
            <a:avLst/>
          </a:prstGeom>
          <a:solidFill>
            <a:srgbClr val="FFFFFF"/>
          </a:solidFill>
          <a:ln>
            <a:noFill/>
          </a:ln>
          <a:extLst>
            <a:ext uri="{91240B29-F687-4f45-9708-019B960494DF}">
              <a14:hiddenLine xmlns:a14="http://schemas.microsoft.com/office/drawing/2010/main" w="25400">
                <a:solidFill>
                  <a:srgbClr val="000000"/>
                </a:solidFill>
                <a:round/>
                <a:headEnd type="triangle" w="med" len="med"/>
                <a:tailEnd/>
              </a14:hiddenLine>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6083" name="Title 1"/>
          <p:cNvSpPr>
            <a:spLocks noGrp="1"/>
          </p:cNvSpPr>
          <p:nvPr>
            <p:ph type="title"/>
          </p:nvPr>
        </p:nvSpPr>
        <p:spPr>
          <a:xfrm>
            <a:off x="990600" y="-76200"/>
            <a:ext cx="7162800" cy="533400"/>
          </a:xfrm>
        </p:spPr>
        <p:txBody>
          <a:bodyPr/>
          <a:lstStyle/>
          <a:p>
            <a:r>
              <a:rPr lang="en-US" dirty="0" smtClean="0">
                <a:latin typeface="Helvetica" charset="0"/>
                <a:ea typeface="MS PGothic" charset="0"/>
              </a:rPr>
              <a:t>Paging</a:t>
            </a:r>
            <a:endParaRPr lang="en-US" dirty="0">
              <a:latin typeface="Helvetica" charset="0"/>
              <a:ea typeface="MS PGothic" charset="0"/>
            </a:endParaRPr>
          </a:p>
        </p:txBody>
      </p:sp>
      <p:sp>
        <p:nvSpPr>
          <p:cNvPr id="21508" name="TextBox 5"/>
          <p:cNvSpPr txBox="1">
            <a:spLocks noChangeArrowheads="1"/>
          </p:cNvSpPr>
          <p:nvPr/>
        </p:nvSpPr>
        <p:spPr bwMode="auto">
          <a:xfrm>
            <a:off x="588963" y="914400"/>
            <a:ext cx="10874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37931725" indent="-37474525" eaLnBrk="0" hangingPunct="0">
              <a:defRPr sz="2400" b="1">
                <a:solidFill>
                  <a:schemeClr val="tx1"/>
                </a:solidFill>
                <a:latin typeface="Comic Sans MS" charset="0"/>
                <a:ea typeface="ＭＳ Ｐゴシック" charset="0"/>
              </a:defRPr>
            </a:lvl2pPr>
            <a:lvl3pPr eaLnBrk="0" hangingPunct="0">
              <a:defRPr sz="2400" b="1">
                <a:solidFill>
                  <a:schemeClr val="tx1"/>
                </a:solidFill>
                <a:latin typeface="Comic Sans MS" charset="0"/>
                <a:ea typeface="ＭＳ Ｐゴシック" charset="0"/>
              </a:defRPr>
            </a:lvl3pPr>
            <a:lvl4pPr eaLnBrk="0" hangingPunct="0">
              <a:defRPr sz="2400" b="1">
                <a:solidFill>
                  <a:schemeClr val="tx1"/>
                </a:solidFill>
                <a:latin typeface="Comic Sans MS" charset="0"/>
                <a:ea typeface="ＭＳ Ｐゴシック" charset="0"/>
              </a:defRPr>
            </a:lvl4pPr>
            <a:lvl5pPr eaLnBrk="0" hangingPunct="0">
              <a:defRPr sz="2400" b="1">
                <a:solidFill>
                  <a:schemeClr val="tx1"/>
                </a:solidFill>
                <a:latin typeface="Comic Sans MS" charset="0"/>
                <a:ea typeface="ＭＳ Ｐゴシック" charset="0"/>
              </a:defRPr>
            </a:lvl5pPr>
            <a:lvl6pPr marL="457200" eaLnBrk="0" fontAlgn="base" hangingPunct="0">
              <a:spcBef>
                <a:spcPct val="0"/>
              </a:spcBef>
              <a:spcAft>
                <a:spcPct val="0"/>
              </a:spcAft>
              <a:defRPr sz="2400" b="1">
                <a:solidFill>
                  <a:schemeClr val="tx1"/>
                </a:solidFill>
                <a:latin typeface="Comic Sans MS" charset="0"/>
                <a:ea typeface="ＭＳ Ｐゴシック" charset="0"/>
              </a:defRPr>
            </a:lvl6pPr>
            <a:lvl7pPr marL="914400" eaLnBrk="0" fontAlgn="base" hangingPunct="0">
              <a:spcBef>
                <a:spcPct val="0"/>
              </a:spcBef>
              <a:spcAft>
                <a:spcPct val="0"/>
              </a:spcAft>
              <a:defRPr sz="2400" b="1">
                <a:solidFill>
                  <a:schemeClr val="tx1"/>
                </a:solidFill>
                <a:latin typeface="Comic Sans MS" charset="0"/>
                <a:ea typeface="ＭＳ Ｐゴシック" charset="0"/>
              </a:defRPr>
            </a:lvl7pPr>
            <a:lvl8pPr marL="1371600" eaLnBrk="0" fontAlgn="base" hangingPunct="0">
              <a:spcBef>
                <a:spcPct val="0"/>
              </a:spcBef>
              <a:spcAft>
                <a:spcPct val="0"/>
              </a:spcAft>
              <a:defRPr sz="2400" b="1">
                <a:solidFill>
                  <a:schemeClr val="tx1"/>
                </a:solidFill>
                <a:latin typeface="Comic Sans MS" charset="0"/>
                <a:ea typeface="ＭＳ Ｐゴシック" charset="0"/>
              </a:defRPr>
            </a:lvl8pPr>
            <a:lvl9pPr marL="18288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fontAlgn="base" hangingPunct="1">
              <a:spcBef>
                <a:spcPct val="0"/>
              </a:spcBef>
              <a:spcAft>
                <a:spcPct val="0"/>
              </a:spcAft>
              <a:defRPr/>
            </a:pPr>
            <a:r>
              <a:rPr lang="en-US" sz="1600" kern="1200" dirty="0" smtClean="0">
                <a:solidFill>
                  <a:srgbClr val="FF0000"/>
                </a:solidFill>
                <a:latin typeface="Helvetica" charset="0"/>
                <a:cs typeface="Helvetica" charset="0"/>
              </a:rPr>
              <a:t>1111 1</a:t>
            </a:r>
            <a:r>
              <a:rPr lang="en-US" sz="1600" kern="1200" dirty="0" smtClean="0">
                <a:solidFill>
                  <a:srgbClr val="B7C6FE">
                    <a:lumMod val="50000"/>
                  </a:srgbClr>
                </a:solidFill>
                <a:latin typeface="Helvetica" charset="0"/>
                <a:cs typeface="Helvetica" charset="0"/>
              </a:rPr>
              <a:t>111</a:t>
            </a:r>
          </a:p>
        </p:txBody>
      </p:sp>
      <p:sp>
        <p:nvSpPr>
          <p:cNvPr id="46085" name="Rectangle 6"/>
          <p:cNvSpPr>
            <a:spLocks noChangeArrowheads="1"/>
          </p:cNvSpPr>
          <p:nvPr/>
        </p:nvSpPr>
        <p:spPr bwMode="auto">
          <a:xfrm>
            <a:off x="1676400" y="1066800"/>
            <a:ext cx="1295400" cy="304800"/>
          </a:xfrm>
          <a:prstGeom prst="rect">
            <a:avLst/>
          </a:prstGeom>
          <a:solidFill>
            <a:srgbClr val="FFFFAA"/>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stack</a:t>
            </a:r>
          </a:p>
        </p:txBody>
      </p:sp>
      <p:sp>
        <p:nvSpPr>
          <p:cNvPr id="46086" name="Rectangle 7"/>
          <p:cNvSpPr>
            <a:spLocks noChangeArrowheads="1"/>
          </p:cNvSpPr>
          <p:nvPr/>
        </p:nvSpPr>
        <p:spPr bwMode="auto">
          <a:xfrm>
            <a:off x="1676400" y="3048000"/>
            <a:ext cx="1295400" cy="457200"/>
          </a:xfrm>
          <a:prstGeom prst="rect">
            <a:avLst/>
          </a:prstGeom>
          <a:solidFill>
            <a:srgbClr val="CCFFCC"/>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heap</a:t>
            </a:r>
          </a:p>
        </p:txBody>
      </p:sp>
      <p:sp>
        <p:nvSpPr>
          <p:cNvPr id="9" name="Rectangle 8"/>
          <p:cNvSpPr/>
          <p:nvPr/>
        </p:nvSpPr>
        <p:spPr bwMode="auto">
          <a:xfrm>
            <a:off x="1676400" y="53340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r>
              <a:rPr lang="en-US" sz="2000" kern="1200" dirty="0">
                <a:latin typeface="Helvetica"/>
                <a:ea typeface="ＭＳ Ｐゴシック" charset="-128"/>
                <a:cs typeface="Helvetica"/>
              </a:rPr>
              <a:t>code</a:t>
            </a:r>
          </a:p>
        </p:txBody>
      </p:sp>
      <p:sp>
        <p:nvSpPr>
          <p:cNvPr id="46088" name="Rectangle 9"/>
          <p:cNvSpPr>
            <a:spLocks noChangeArrowheads="1"/>
          </p:cNvSpPr>
          <p:nvPr/>
        </p:nvSpPr>
        <p:spPr bwMode="auto">
          <a:xfrm>
            <a:off x="1676400" y="4114800"/>
            <a:ext cx="1295400" cy="609600"/>
          </a:xfrm>
          <a:prstGeom prst="rect">
            <a:avLst/>
          </a:prstGeom>
          <a:solidFill>
            <a:srgbClr val="FF6600"/>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data</a:t>
            </a:r>
          </a:p>
        </p:txBody>
      </p:sp>
      <p:sp>
        <p:nvSpPr>
          <p:cNvPr id="46089" name="Up Arrow 10"/>
          <p:cNvSpPr>
            <a:spLocks noChangeArrowheads="1"/>
          </p:cNvSpPr>
          <p:nvPr/>
        </p:nvSpPr>
        <p:spPr bwMode="auto">
          <a:xfrm flipH="1">
            <a:off x="2209800" y="27432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6090" name="Up Arrow 11"/>
          <p:cNvSpPr>
            <a:spLocks noChangeArrowheads="1"/>
          </p:cNvSpPr>
          <p:nvPr/>
        </p:nvSpPr>
        <p:spPr bwMode="auto">
          <a:xfrm flipH="1" flipV="1">
            <a:off x="2209800" y="13716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6091" name="Rectangle 12"/>
          <p:cNvSpPr>
            <a:spLocks noChangeArrowheads="1"/>
          </p:cNvSpPr>
          <p:nvPr/>
        </p:nvSpPr>
        <p:spPr bwMode="auto">
          <a:xfrm>
            <a:off x="1676400" y="10668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6092" name="TextBox 13"/>
          <p:cNvSpPr txBox="1">
            <a:spLocks noChangeArrowheads="1"/>
          </p:cNvSpPr>
          <p:nvPr/>
        </p:nvSpPr>
        <p:spPr bwMode="auto">
          <a:xfrm>
            <a:off x="1166813" y="685800"/>
            <a:ext cx="21859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Virtual memory view</a:t>
            </a:r>
          </a:p>
        </p:txBody>
      </p:sp>
      <p:sp>
        <p:nvSpPr>
          <p:cNvPr id="46093" name="Rectangle 14"/>
          <p:cNvSpPr>
            <a:spLocks noChangeArrowheads="1"/>
          </p:cNvSpPr>
          <p:nvPr/>
        </p:nvSpPr>
        <p:spPr bwMode="auto">
          <a:xfrm>
            <a:off x="1676400" y="47244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6094" name="Rectangle 15"/>
          <p:cNvSpPr>
            <a:spLocks noChangeArrowheads="1"/>
          </p:cNvSpPr>
          <p:nvPr/>
        </p:nvSpPr>
        <p:spPr bwMode="auto">
          <a:xfrm>
            <a:off x="1676400" y="35052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6095" name="Rectangle 16"/>
          <p:cNvSpPr>
            <a:spLocks noChangeArrowheads="1"/>
          </p:cNvSpPr>
          <p:nvPr/>
        </p:nvSpPr>
        <p:spPr bwMode="auto">
          <a:xfrm>
            <a:off x="1676400" y="22860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6096" name="TextBox 17"/>
          <p:cNvSpPr txBox="1">
            <a:spLocks noChangeArrowheads="1"/>
          </p:cNvSpPr>
          <p:nvPr/>
        </p:nvSpPr>
        <p:spPr bwMode="auto">
          <a:xfrm>
            <a:off x="533400" y="5681663"/>
            <a:ext cx="11541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kern="1200" smtClean="0">
                <a:solidFill>
                  <a:srgbClr val="FF0000"/>
                </a:solidFill>
                <a:latin typeface="Helvetica" charset="0"/>
              </a:rPr>
              <a:t>0000 0</a:t>
            </a:r>
            <a:r>
              <a:rPr lang="en-US" sz="1600" kern="1200" smtClean="0">
                <a:solidFill>
                  <a:srgbClr val="2A40E2"/>
                </a:solidFill>
                <a:latin typeface="Helvetica" charset="0"/>
              </a:rPr>
              <a:t>000</a:t>
            </a:r>
          </a:p>
        </p:txBody>
      </p:sp>
      <p:sp>
        <p:nvSpPr>
          <p:cNvPr id="46097" name="TextBox 18"/>
          <p:cNvSpPr txBox="1">
            <a:spLocks noChangeArrowheads="1"/>
          </p:cNvSpPr>
          <p:nvPr/>
        </p:nvSpPr>
        <p:spPr bwMode="auto">
          <a:xfrm>
            <a:off x="533400" y="4495800"/>
            <a:ext cx="11541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kern="1200" smtClean="0">
                <a:solidFill>
                  <a:srgbClr val="FF0000"/>
                </a:solidFill>
                <a:latin typeface="Helvetica" charset="0"/>
              </a:rPr>
              <a:t>0100 0</a:t>
            </a:r>
            <a:r>
              <a:rPr lang="en-US" sz="1600" kern="1200" smtClean="0">
                <a:solidFill>
                  <a:srgbClr val="2A40E2"/>
                </a:solidFill>
                <a:latin typeface="Helvetica" charset="0"/>
              </a:rPr>
              <a:t>000</a:t>
            </a:r>
          </a:p>
        </p:txBody>
      </p:sp>
      <p:sp>
        <p:nvSpPr>
          <p:cNvPr id="46098" name="TextBox 19"/>
          <p:cNvSpPr txBox="1">
            <a:spLocks noChangeArrowheads="1"/>
          </p:cNvSpPr>
          <p:nvPr/>
        </p:nvSpPr>
        <p:spPr bwMode="auto">
          <a:xfrm>
            <a:off x="533400" y="3276600"/>
            <a:ext cx="11541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kern="1200" smtClean="0">
                <a:solidFill>
                  <a:srgbClr val="FF0000"/>
                </a:solidFill>
                <a:latin typeface="Helvetica" charset="0"/>
              </a:rPr>
              <a:t>1000 0</a:t>
            </a:r>
            <a:r>
              <a:rPr lang="en-US" sz="1600" kern="1200" smtClean="0">
                <a:solidFill>
                  <a:srgbClr val="2A40E2"/>
                </a:solidFill>
                <a:latin typeface="Helvetica" charset="0"/>
              </a:rPr>
              <a:t>000</a:t>
            </a:r>
          </a:p>
        </p:txBody>
      </p:sp>
      <p:sp>
        <p:nvSpPr>
          <p:cNvPr id="46099" name="TextBox 20"/>
          <p:cNvSpPr txBox="1">
            <a:spLocks noChangeArrowheads="1"/>
          </p:cNvSpPr>
          <p:nvPr/>
        </p:nvSpPr>
        <p:spPr bwMode="auto">
          <a:xfrm>
            <a:off x="544513" y="2024063"/>
            <a:ext cx="1143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kern="1200" smtClean="0">
                <a:solidFill>
                  <a:srgbClr val="FF0000"/>
                </a:solidFill>
                <a:latin typeface="Helvetica" charset="0"/>
              </a:rPr>
              <a:t>1100 0</a:t>
            </a:r>
            <a:r>
              <a:rPr lang="en-US" sz="1600" kern="1200" smtClean="0">
                <a:solidFill>
                  <a:srgbClr val="2A40E2"/>
                </a:solidFill>
                <a:latin typeface="Helvetica" charset="0"/>
              </a:rPr>
              <a:t>000</a:t>
            </a:r>
          </a:p>
        </p:txBody>
      </p:sp>
      <p:sp>
        <p:nvSpPr>
          <p:cNvPr id="46100" name="TextBox 21"/>
          <p:cNvSpPr txBox="1">
            <a:spLocks noChangeArrowheads="1"/>
          </p:cNvSpPr>
          <p:nvPr/>
        </p:nvSpPr>
        <p:spPr bwMode="auto">
          <a:xfrm>
            <a:off x="555625" y="1143000"/>
            <a:ext cx="11207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kern="1200" smtClean="0">
                <a:solidFill>
                  <a:srgbClr val="FF0000"/>
                </a:solidFill>
                <a:latin typeface="Helvetica" charset="0"/>
              </a:rPr>
              <a:t>1111 0</a:t>
            </a:r>
            <a:r>
              <a:rPr lang="en-US" sz="1600" kern="1200" smtClean="0">
                <a:solidFill>
                  <a:srgbClr val="2A40E2"/>
                </a:solidFill>
                <a:latin typeface="Helvetica" charset="0"/>
              </a:rPr>
              <a:t>000</a:t>
            </a:r>
          </a:p>
        </p:txBody>
      </p:sp>
      <p:sp>
        <p:nvSpPr>
          <p:cNvPr id="46101" name="Left Brace 22"/>
          <p:cNvSpPr>
            <a:spLocks/>
          </p:cNvSpPr>
          <p:nvPr/>
        </p:nvSpPr>
        <p:spPr bwMode="auto">
          <a:xfrm rot="5400000" flipH="1">
            <a:off x="818356" y="5734844"/>
            <a:ext cx="192088" cy="609600"/>
          </a:xfrm>
          <a:prstGeom prst="leftBrace">
            <a:avLst>
              <a:gd name="adj1" fmla="val 8301"/>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b="1" kern="1200" smtClean="0">
              <a:latin typeface="Comic Sans MS" charset="0"/>
              <a:ea typeface="MS PGothic" charset="0"/>
              <a:cs typeface="MS PGothic" charset="0"/>
            </a:endParaRPr>
          </a:p>
        </p:txBody>
      </p:sp>
      <p:sp>
        <p:nvSpPr>
          <p:cNvPr id="46102" name="TextBox 23"/>
          <p:cNvSpPr txBox="1">
            <a:spLocks noChangeArrowheads="1"/>
          </p:cNvSpPr>
          <p:nvPr/>
        </p:nvSpPr>
        <p:spPr bwMode="auto">
          <a:xfrm>
            <a:off x="482600" y="6062663"/>
            <a:ext cx="812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b="0" kern="1200" smtClean="0">
                <a:solidFill>
                  <a:srgbClr val="FF0000"/>
                </a:solidFill>
                <a:latin typeface="Helvetica" charset="0"/>
              </a:rPr>
              <a:t>page #</a:t>
            </a:r>
          </a:p>
        </p:txBody>
      </p:sp>
      <p:sp>
        <p:nvSpPr>
          <p:cNvPr id="46103" name="TextBox 24"/>
          <p:cNvSpPr txBox="1">
            <a:spLocks noChangeArrowheads="1"/>
          </p:cNvSpPr>
          <p:nvPr/>
        </p:nvSpPr>
        <p:spPr bwMode="auto">
          <a:xfrm>
            <a:off x="1162050" y="6062663"/>
            <a:ext cx="742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FF"/>
                </a:solidFill>
                <a:latin typeface="Helvetica" charset="0"/>
              </a:rPr>
              <a:t>offset</a:t>
            </a:r>
          </a:p>
        </p:txBody>
      </p:sp>
      <p:sp>
        <p:nvSpPr>
          <p:cNvPr id="46104" name="Left Brace 25"/>
          <p:cNvSpPr>
            <a:spLocks/>
          </p:cNvSpPr>
          <p:nvPr/>
        </p:nvSpPr>
        <p:spPr bwMode="auto">
          <a:xfrm rot="5400000" flipH="1">
            <a:off x="1346993" y="5892007"/>
            <a:ext cx="201613" cy="304800"/>
          </a:xfrm>
          <a:prstGeom prst="leftBrace">
            <a:avLst>
              <a:gd name="adj1" fmla="val 8322"/>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b="1" kern="1200" smtClean="0">
              <a:latin typeface="Comic Sans MS" charset="0"/>
              <a:ea typeface="MS PGothic" charset="0"/>
              <a:cs typeface="MS PGothic" charset="0"/>
            </a:endParaRPr>
          </a:p>
        </p:txBody>
      </p:sp>
      <p:sp>
        <p:nvSpPr>
          <p:cNvPr id="46105" name="TextBox 27"/>
          <p:cNvSpPr txBox="1">
            <a:spLocks noChangeArrowheads="1"/>
          </p:cNvSpPr>
          <p:nvPr/>
        </p:nvSpPr>
        <p:spPr bwMode="auto">
          <a:xfrm>
            <a:off x="5943600" y="728663"/>
            <a:ext cx="23780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Physical memory view</a:t>
            </a:r>
          </a:p>
        </p:txBody>
      </p:sp>
      <p:sp>
        <p:nvSpPr>
          <p:cNvPr id="46106" name="Rectangle 28"/>
          <p:cNvSpPr>
            <a:spLocks noChangeArrowheads="1"/>
          </p:cNvSpPr>
          <p:nvPr/>
        </p:nvSpPr>
        <p:spPr bwMode="auto">
          <a:xfrm>
            <a:off x="6492875" y="10668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6107" name="Rectangle 29"/>
          <p:cNvSpPr>
            <a:spLocks noChangeArrowheads="1"/>
          </p:cNvSpPr>
          <p:nvPr/>
        </p:nvSpPr>
        <p:spPr bwMode="auto">
          <a:xfrm>
            <a:off x="6492875" y="3810000"/>
            <a:ext cx="1295400" cy="609600"/>
          </a:xfrm>
          <a:prstGeom prst="rect">
            <a:avLst/>
          </a:prstGeom>
          <a:solidFill>
            <a:srgbClr val="FF6600"/>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data</a:t>
            </a:r>
          </a:p>
        </p:txBody>
      </p:sp>
      <p:sp>
        <p:nvSpPr>
          <p:cNvPr id="31" name="Rectangle 30"/>
          <p:cNvSpPr/>
          <p:nvPr/>
        </p:nvSpPr>
        <p:spPr bwMode="auto">
          <a:xfrm>
            <a:off x="6492875" y="50292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r>
              <a:rPr lang="en-US" sz="2000" kern="1200" dirty="0">
                <a:latin typeface="Helvetica"/>
                <a:ea typeface="ＭＳ Ｐゴシック" charset="-128"/>
                <a:cs typeface="Helvetica"/>
              </a:rPr>
              <a:t>code</a:t>
            </a:r>
          </a:p>
        </p:txBody>
      </p:sp>
      <p:sp>
        <p:nvSpPr>
          <p:cNvPr id="32" name="Rectangle 31"/>
          <p:cNvSpPr/>
          <p:nvPr/>
        </p:nvSpPr>
        <p:spPr bwMode="auto">
          <a:xfrm>
            <a:off x="6492875" y="10668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33" name="Rectangle 32"/>
          <p:cNvSpPr/>
          <p:nvPr/>
        </p:nvSpPr>
        <p:spPr bwMode="auto">
          <a:xfrm>
            <a:off x="6492875" y="56388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34" name="Rectangle 33"/>
          <p:cNvSpPr/>
          <p:nvPr/>
        </p:nvSpPr>
        <p:spPr bwMode="auto">
          <a:xfrm>
            <a:off x="6492875" y="44196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46112" name="Rectangle 35"/>
          <p:cNvSpPr>
            <a:spLocks noChangeArrowheads="1"/>
          </p:cNvSpPr>
          <p:nvPr/>
        </p:nvSpPr>
        <p:spPr bwMode="auto">
          <a:xfrm>
            <a:off x="6492875" y="3352800"/>
            <a:ext cx="1295400" cy="457200"/>
          </a:xfrm>
          <a:prstGeom prst="rect">
            <a:avLst/>
          </a:prstGeom>
          <a:solidFill>
            <a:srgbClr val="CCFFCC"/>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heap</a:t>
            </a:r>
          </a:p>
        </p:txBody>
      </p:sp>
      <p:sp>
        <p:nvSpPr>
          <p:cNvPr id="38" name="Rectangle 37"/>
          <p:cNvSpPr/>
          <p:nvPr/>
        </p:nvSpPr>
        <p:spPr bwMode="auto">
          <a:xfrm>
            <a:off x="6492875" y="27432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46114" name="Rectangle 39"/>
          <p:cNvSpPr>
            <a:spLocks noChangeArrowheads="1"/>
          </p:cNvSpPr>
          <p:nvPr/>
        </p:nvSpPr>
        <p:spPr bwMode="auto">
          <a:xfrm>
            <a:off x="6492875" y="1371600"/>
            <a:ext cx="1295400" cy="304800"/>
          </a:xfrm>
          <a:prstGeom prst="rect">
            <a:avLst/>
          </a:prstGeom>
          <a:solidFill>
            <a:srgbClr val="FFFFAA"/>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stack</a:t>
            </a:r>
          </a:p>
        </p:txBody>
      </p:sp>
      <p:sp>
        <p:nvSpPr>
          <p:cNvPr id="42" name="Rectangle 41"/>
          <p:cNvSpPr/>
          <p:nvPr/>
        </p:nvSpPr>
        <p:spPr bwMode="auto">
          <a:xfrm>
            <a:off x="6492875" y="1828800"/>
            <a:ext cx="1295400" cy="4572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46116" name="TextBox 42"/>
          <p:cNvSpPr txBox="1">
            <a:spLocks noChangeArrowheads="1"/>
          </p:cNvSpPr>
          <p:nvPr/>
        </p:nvSpPr>
        <p:spPr bwMode="auto">
          <a:xfrm>
            <a:off x="7761288" y="5681663"/>
            <a:ext cx="11541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0000 0000</a:t>
            </a:r>
          </a:p>
        </p:txBody>
      </p:sp>
      <p:sp>
        <p:nvSpPr>
          <p:cNvPr id="46117" name="TextBox 43"/>
          <p:cNvSpPr txBox="1">
            <a:spLocks noChangeArrowheads="1"/>
          </p:cNvSpPr>
          <p:nvPr/>
        </p:nvSpPr>
        <p:spPr bwMode="auto">
          <a:xfrm>
            <a:off x="7761288" y="5376863"/>
            <a:ext cx="11541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0001 0000</a:t>
            </a:r>
          </a:p>
        </p:txBody>
      </p:sp>
      <p:sp>
        <p:nvSpPr>
          <p:cNvPr id="46118" name="TextBox 44"/>
          <p:cNvSpPr txBox="1">
            <a:spLocks noChangeArrowheads="1"/>
          </p:cNvSpPr>
          <p:nvPr/>
        </p:nvSpPr>
        <p:spPr bwMode="auto">
          <a:xfrm>
            <a:off x="7772400" y="4114800"/>
            <a:ext cx="1039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0101 000</a:t>
            </a:r>
          </a:p>
        </p:txBody>
      </p:sp>
      <p:sp>
        <p:nvSpPr>
          <p:cNvPr id="46119" name="TextBox 45"/>
          <p:cNvSpPr txBox="1">
            <a:spLocks noChangeArrowheads="1"/>
          </p:cNvSpPr>
          <p:nvPr/>
        </p:nvSpPr>
        <p:spPr bwMode="auto">
          <a:xfrm>
            <a:off x="7794625" y="3548063"/>
            <a:ext cx="10175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0111 000</a:t>
            </a:r>
          </a:p>
        </p:txBody>
      </p:sp>
      <p:sp>
        <p:nvSpPr>
          <p:cNvPr id="46120" name="TextBox 46"/>
          <p:cNvSpPr txBox="1">
            <a:spLocks noChangeArrowheads="1"/>
          </p:cNvSpPr>
          <p:nvPr/>
        </p:nvSpPr>
        <p:spPr bwMode="auto">
          <a:xfrm>
            <a:off x="7696200" y="1414463"/>
            <a:ext cx="11318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1110 0000</a:t>
            </a:r>
          </a:p>
        </p:txBody>
      </p:sp>
      <p:sp>
        <p:nvSpPr>
          <p:cNvPr id="48" name="Rectangle 47"/>
          <p:cNvSpPr/>
          <p:nvPr/>
        </p:nvSpPr>
        <p:spPr bwMode="auto">
          <a:xfrm>
            <a:off x="1676400" y="579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49" name="Rectangle 48"/>
          <p:cNvSpPr/>
          <p:nvPr/>
        </p:nvSpPr>
        <p:spPr bwMode="auto">
          <a:xfrm>
            <a:off x="1676400" y="563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50" name="Rectangle 49"/>
          <p:cNvSpPr/>
          <p:nvPr/>
        </p:nvSpPr>
        <p:spPr bwMode="auto">
          <a:xfrm>
            <a:off x="1676400" y="548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51" name="Rectangle 50"/>
          <p:cNvSpPr/>
          <p:nvPr/>
        </p:nvSpPr>
        <p:spPr bwMode="auto">
          <a:xfrm>
            <a:off x="1676400" y="533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57" name="Rectangle 56"/>
          <p:cNvSpPr/>
          <p:nvPr/>
        </p:nvSpPr>
        <p:spPr bwMode="auto">
          <a:xfrm>
            <a:off x="1676400" y="4724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58" name="Rectangle 57"/>
          <p:cNvSpPr/>
          <p:nvPr/>
        </p:nvSpPr>
        <p:spPr bwMode="auto">
          <a:xfrm>
            <a:off x="1676400" y="487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59" name="Rectangle 58"/>
          <p:cNvSpPr/>
          <p:nvPr/>
        </p:nvSpPr>
        <p:spPr bwMode="auto">
          <a:xfrm>
            <a:off x="1676400" y="502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0" name="Rectangle 59"/>
          <p:cNvSpPr/>
          <p:nvPr/>
        </p:nvSpPr>
        <p:spPr bwMode="auto">
          <a:xfrm>
            <a:off x="1676400" y="518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1" name="Rectangle 60"/>
          <p:cNvSpPr/>
          <p:nvPr/>
        </p:nvSpPr>
        <p:spPr bwMode="auto">
          <a:xfrm>
            <a:off x="1676400" y="4114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2" name="Rectangle 61"/>
          <p:cNvSpPr/>
          <p:nvPr/>
        </p:nvSpPr>
        <p:spPr bwMode="auto">
          <a:xfrm>
            <a:off x="1676400" y="4267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3" name="Rectangle 62"/>
          <p:cNvSpPr/>
          <p:nvPr/>
        </p:nvSpPr>
        <p:spPr bwMode="auto">
          <a:xfrm>
            <a:off x="1676400" y="4419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4" name="Rectangle 63"/>
          <p:cNvSpPr/>
          <p:nvPr/>
        </p:nvSpPr>
        <p:spPr bwMode="auto">
          <a:xfrm>
            <a:off x="1676400" y="4572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5" name="Rectangle 64"/>
          <p:cNvSpPr/>
          <p:nvPr/>
        </p:nvSpPr>
        <p:spPr bwMode="auto">
          <a:xfrm>
            <a:off x="1676400" y="3505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6" name="Rectangle 65"/>
          <p:cNvSpPr/>
          <p:nvPr/>
        </p:nvSpPr>
        <p:spPr bwMode="auto">
          <a:xfrm>
            <a:off x="1676400" y="3657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7" name="Rectangle 66"/>
          <p:cNvSpPr/>
          <p:nvPr/>
        </p:nvSpPr>
        <p:spPr bwMode="auto">
          <a:xfrm>
            <a:off x="1676400" y="3810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8" name="Rectangle 67"/>
          <p:cNvSpPr/>
          <p:nvPr/>
        </p:nvSpPr>
        <p:spPr bwMode="auto">
          <a:xfrm>
            <a:off x="1676400" y="3962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9" name="Rectangle 68"/>
          <p:cNvSpPr/>
          <p:nvPr/>
        </p:nvSpPr>
        <p:spPr bwMode="auto">
          <a:xfrm>
            <a:off x="1676400" y="2895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0" name="Rectangle 69"/>
          <p:cNvSpPr/>
          <p:nvPr/>
        </p:nvSpPr>
        <p:spPr bwMode="auto">
          <a:xfrm>
            <a:off x="1676400" y="3048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1" name="Rectangle 70"/>
          <p:cNvSpPr/>
          <p:nvPr/>
        </p:nvSpPr>
        <p:spPr bwMode="auto">
          <a:xfrm>
            <a:off x="1676400" y="3200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2" name="Rectangle 71"/>
          <p:cNvSpPr/>
          <p:nvPr/>
        </p:nvSpPr>
        <p:spPr bwMode="auto">
          <a:xfrm>
            <a:off x="1676400" y="3352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3" name="Rectangle 72"/>
          <p:cNvSpPr/>
          <p:nvPr/>
        </p:nvSpPr>
        <p:spPr bwMode="auto">
          <a:xfrm>
            <a:off x="1676400" y="2286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4" name="Rectangle 73"/>
          <p:cNvSpPr/>
          <p:nvPr/>
        </p:nvSpPr>
        <p:spPr bwMode="auto">
          <a:xfrm>
            <a:off x="1676400" y="2438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5" name="Rectangle 74"/>
          <p:cNvSpPr/>
          <p:nvPr/>
        </p:nvSpPr>
        <p:spPr bwMode="auto">
          <a:xfrm>
            <a:off x="1676400" y="2590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6" name="Rectangle 75"/>
          <p:cNvSpPr/>
          <p:nvPr/>
        </p:nvSpPr>
        <p:spPr bwMode="auto">
          <a:xfrm>
            <a:off x="1676400" y="2743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7" name="Rectangle 76"/>
          <p:cNvSpPr/>
          <p:nvPr/>
        </p:nvSpPr>
        <p:spPr bwMode="auto">
          <a:xfrm>
            <a:off x="1676400" y="167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8" name="Rectangle 77"/>
          <p:cNvSpPr/>
          <p:nvPr/>
        </p:nvSpPr>
        <p:spPr bwMode="auto">
          <a:xfrm>
            <a:off x="1676400" y="182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9" name="Rectangle 78"/>
          <p:cNvSpPr/>
          <p:nvPr/>
        </p:nvSpPr>
        <p:spPr bwMode="auto">
          <a:xfrm>
            <a:off x="1676400" y="198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80" name="Rectangle 79"/>
          <p:cNvSpPr/>
          <p:nvPr/>
        </p:nvSpPr>
        <p:spPr bwMode="auto">
          <a:xfrm>
            <a:off x="1676400" y="213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81" name="Rectangle 80"/>
          <p:cNvSpPr/>
          <p:nvPr/>
        </p:nvSpPr>
        <p:spPr bwMode="auto">
          <a:xfrm>
            <a:off x="1676400" y="106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82" name="Rectangle 81"/>
          <p:cNvSpPr/>
          <p:nvPr/>
        </p:nvSpPr>
        <p:spPr bwMode="auto">
          <a:xfrm>
            <a:off x="1676400" y="121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83" name="Rectangle 82"/>
          <p:cNvSpPr/>
          <p:nvPr/>
        </p:nvSpPr>
        <p:spPr bwMode="auto">
          <a:xfrm>
            <a:off x="1676400" y="137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84" name="Rectangle 83"/>
          <p:cNvSpPr/>
          <p:nvPr/>
        </p:nvSpPr>
        <p:spPr bwMode="auto">
          <a:xfrm>
            <a:off x="1676400" y="152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03" name="Rectangle 102"/>
          <p:cNvSpPr/>
          <p:nvPr/>
        </p:nvSpPr>
        <p:spPr bwMode="auto">
          <a:xfrm>
            <a:off x="6492875" y="3505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04" name="Rectangle 103"/>
          <p:cNvSpPr/>
          <p:nvPr/>
        </p:nvSpPr>
        <p:spPr bwMode="auto">
          <a:xfrm>
            <a:off x="6492875" y="3657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05" name="Rectangle 104"/>
          <p:cNvSpPr/>
          <p:nvPr/>
        </p:nvSpPr>
        <p:spPr bwMode="auto">
          <a:xfrm>
            <a:off x="6492875" y="3810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06" name="Rectangle 105"/>
          <p:cNvSpPr/>
          <p:nvPr/>
        </p:nvSpPr>
        <p:spPr bwMode="auto">
          <a:xfrm>
            <a:off x="6492875" y="3962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07" name="Rectangle 106"/>
          <p:cNvSpPr/>
          <p:nvPr/>
        </p:nvSpPr>
        <p:spPr bwMode="auto">
          <a:xfrm>
            <a:off x="6492875" y="4114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08" name="Rectangle 107"/>
          <p:cNvSpPr/>
          <p:nvPr/>
        </p:nvSpPr>
        <p:spPr bwMode="auto">
          <a:xfrm>
            <a:off x="6492875" y="4267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09" name="Rectangle 108"/>
          <p:cNvSpPr/>
          <p:nvPr/>
        </p:nvSpPr>
        <p:spPr bwMode="auto">
          <a:xfrm>
            <a:off x="6492875" y="4419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0" name="Rectangle 109"/>
          <p:cNvSpPr/>
          <p:nvPr/>
        </p:nvSpPr>
        <p:spPr bwMode="auto">
          <a:xfrm>
            <a:off x="6492875" y="4572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1" name="Rectangle 110"/>
          <p:cNvSpPr/>
          <p:nvPr/>
        </p:nvSpPr>
        <p:spPr bwMode="auto">
          <a:xfrm>
            <a:off x="6492875" y="4724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2" name="Rectangle 111"/>
          <p:cNvSpPr/>
          <p:nvPr/>
        </p:nvSpPr>
        <p:spPr bwMode="auto">
          <a:xfrm>
            <a:off x="6492875" y="487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3" name="Rectangle 112"/>
          <p:cNvSpPr/>
          <p:nvPr/>
        </p:nvSpPr>
        <p:spPr bwMode="auto">
          <a:xfrm>
            <a:off x="6492875" y="502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4" name="Rectangle 113"/>
          <p:cNvSpPr/>
          <p:nvPr/>
        </p:nvSpPr>
        <p:spPr bwMode="auto">
          <a:xfrm>
            <a:off x="6492875" y="518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5" name="Rectangle 114"/>
          <p:cNvSpPr/>
          <p:nvPr/>
        </p:nvSpPr>
        <p:spPr bwMode="auto">
          <a:xfrm>
            <a:off x="6492875" y="533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6" name="Rectangle 115"/>
          <p:cNvSpPr/>
          <p:nvPr/>
        </p:nvSpPr>
        <p:spPr bwMode="auto">
          <a:xfrm>
            <a:off x="6492875" y="548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7" name="Rectangle 116"/>
          <p:cNvSpPr/>
          <p:nvPr/>
        </p:nvSpPr>
        <p:spPr bwMode="auto">
          <a:xfrm>
            <a:off x="6492875" y="563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8" name="Rectangle 117"/>
          <p:cNvSpPr/>
          <p:nvPr/>
        </p:nvSpPr>
        <p:spPr bwMode="auto">
          <a:xfrm>
            <a:off x="6492875" y="579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9" name="Rectangle 118"/>
          <p:cNvSpPr/>
          <p:nvPr/>
        </p:nvSpPr>
        <p:spPr bwMode="auto">
          <a:xfrm>
            <a:off x="6492875" y="106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0" name="Rectangle 119"/>
          <p:cNvSpPr/>
          <p:nvPr/>
        </p:nvSpPr>
        <p:spPr bwMode="auto">
          <a:xfrm>
            <a:off x="6492875" y="121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1" name="Rectangle 120"/>
          <p:cNvSpPr/>
          <p:nvPr/>
        </p:nvSpPr>
        <p:spPr bwMode="auto">
          <a:xfrm>
            <a:off x="6492875" y="137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2" name="Rectangle 121"/>
          <p:cNvSpPr/>
          <p:nvPr/>
        </p:nvSpPr>
        <p:spPr bwMode="auto">
          <a:xfrm>
            <a:off x="6492875" y="152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3" name="Rectangle 122"/>
          <p:cNvSpPr/>
          <p:nvPr/>
        </p:nvSpPr>
        <p:spPr bwMode="auto">
          <a:xfrm>
            <a:off x="6492875" y="167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4" name="Rectangle 123"/>
          <p:cNvSpPr/>
          <p:nvPr/>
        </p:nvSpPr>
        <p:spPr bwMode="auto">
          <a:xfrm>
            <a:off x="6492875" y="182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5" name="Rectangle 124"/>
          <p:cNvSpPr/>
          <p:nvPr/>
        </p:nvSpPr>
        <p:spPr bwMode="auto">
          <a:xfrm>
            <a:off x="6492875" y="198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6" name="Rectangle 125"/>
          <p:cNvSpPr/>
          <p:nvPr/>
        </p:nvSpPr>
        <p:spPr bwMode="auto">
          <a:xfrm>
            <a:off x="6492875" y="213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7" name="Rectangle 126"/>
          <p:cNvSpPr/>
          <p:nvPr/>
        </p:nvSpPr>
        <p:spPr bwMode="auto">
          <a:xfrm>
            <a:off x="6492875" y="2286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8" name="Rectangle 127"/>
          <p:cNvSpPr/>
          <p:nvPr/>
        </p:nvSpPr>
        <p:spPr bwMode="auto">
          <a:xfrm>
            <a:off x="6492875" y="2438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9" name="Rectangle 128"/>
          <p:cNvSpPr/>
          <p:nvPr/>
        </p:nvSpPr>
        <p:spPr bwMode="auto">
          <a:xfrm>
            <a:off x="6492875" y="2590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30" name="Rectangle 129"/>
          <p:cNvSpPr/>
          <p:nvPr/>
        </p:nvSpPr>
        <p:spPr bwMode="auto">
          <a:xfrm>
            <a:off x="6492875" y="2743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31" name="Rectangle 130"/>
          <p:cNvSpPr/>
          <p:nvPr/>
        </p:nvSpPr>
        <p:spPr bwMode="auto">
          <a:xfrm>
            <a:off x="6492875" y="2895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32" name="Rectangle 131"/>
          <p:cNvSpPr/>
          <p:nvPr/>
        </p:nvSpPr>
        <p:spPr bwMode="auto">
          <a:xfrm>
            <a:off x="6492875" y="3048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33" name="Rectangle 132"/>
          <p:cNvSpPr/>
          <p:nvPr/>
        </p:nvSpPr>
        <p:spPr bwMode="auto">
          <a:xfrm>
            <a:off x="6492875" y="3200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34" name="Rectangle 133"/>
          <p:cNvSpPr/>
          <p:nvPr/>
        </p:nvSpPr>
        <p:spPr bwMode="auto">
          <a:xfrm>
            <a:off x="6492875" y="3352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grpSp>
        <p:nvGrpSpPr>
          <p:cNvPr id="46185" name="Group 134"/>
          <p:cNvGrpSpPr>
            <a:grpSpLocks/>
          </p:cNvGrpSpPr>
          <p:nvPr/>
        </p:nvGrpSpPr>
        <p:grpSpPr bwMode="auto">
          <a:xfrm>
            <a:off x="4187825" y="838200"/>
            <a:ext cx="1168400" cy="6002338"/>
            <a:chOff x="4188007" y="838200"/>
            <a:chExt cx="1168785" cy="6001641"/>
          </a:xfrm>
        </p:grpSpPr>
        <p:sp>
          <p:nvSpPr>
            <p:cNvPr id="46214" name="TextBox 136"/>
            <p:cNvSpPr txBox="1">
              <a:spLocks noChangeArrowheads="1"/>
            </p:cNvSpPr>
            <p:nvPr/>
          </p:nvSpPr>
          <p:spPr bwMode="auto">
            <a:xfrm>
              <a:off x="4188007" y="838200"/>
              <a:ext cx="1168785" cy="6001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200" kern="1200" smtClean="0">
                  <a:solidFill>
                    <a:srgbClr val="000000"/>
                  </a:solidFill>
                  <a:latin typeface="Helvetica" charset="0"/>
                </a:rPr>
                <a:t>11111   11101</a:t>
              </a:r>
            </a:p>
            <a:p>
              <a:pPr eaLnBrk="1" fontAlgn="base" hangingPunct="1">
                <a:spcBef>
                  <a:spcPct val="0"/>
                </a:spcBef>
                <a:spcAft>
                  <a:spcPct val="0"/>
                </a:spcAft>
              </a:pPr>
              <a:r>
                <a:rPr lang="en-US" sz="1200" kern="1200" smtClean="0">
                  <a:solidFill>
                    <a:srgbClr val="000000"/>
                  </a:solidFill>
                  <a:latin typeface="Helvetica" charset="0"/>
                </a:rPr>
                <a:t>11110   11100</a:t>
              </a:r>
            </a:p>
            <a:p>
              <a:pPr eaLnBrk="1" fontAlgn="base" hangingPunct="1">
                <a:spcBef>
                  <a:spcPct val="0"/>
                </a:spcBef>
                <a:spcAft>
                  <a:spcPct val="0"/>
                </a:spcAft>
              </a:pPr>
              <a:r>
                <a:rPr lang="en-US" sz="1200" kern="1200" smtClean="0">
                  <a:solidFill>
                    <a:srgbClr val="000000"/>
                  </a:solidFill>
                  <a:latin typeface="Helvetica" charset="0"/>
                </a:rPr>
                <a:t>11101     null   </a:t>
              </a:r>
            </a:p>
            <a:p>
              <a:pPr eaLnBrk="1" fontAlgn="base" hangingPunct="1">
                <a:spcBef>
                  <a:spcPct val="0"/>
                </a:spcBef>
                <a:spcAft>
                  <a:spcPct val="0"/>
                </a:spcAft>
              </a:pPr>
              <a:r>
                <a:rPr lang="en-US" sz="1200" kern="1200" smtClean="0">
                  <a:solidFill>
                    <a:srgbClr val="000000"/>
                  </a:solidFill>
                  <a:latin typeface="Helvetica" charset="0"/>
                </a:rPr>
                <a:t>11100     null   </a:t>
              </a:r>
            </a:p>
            <a:p>
              <a:pPr eaLnBrk="1" fontAlgn="base" hangingPunct="1">
                <a:spcBef>
                  <a:spcPct val="0"/>
                </a:spcBef>
                <a:spcAft>
                  <a:spcPct val="0"/>
                </a:spcAft>
              </a:pPr>
              <a:r>
                <a:rPr lang="en-US" sz="1200" kern="1200" smtClean="0">
                  <a:solidFill>
                    <a:srgbClr val="000000"/>
                  </a:solidFill>
                  <a:latin typeface="Helvetica" charset="0"/>
                </a:rPr>
                <a:t>11011     null</a:t>
              </a:r>
            </a:p>
            <a:p>
              <a:pPr eaLnBrk="1" fontAlgn="base" hangingPunct="1">
                <a:spcBef>
                  <a:spcPct val="0"/>
                </a:spcBef>
                <a:spcAft>
                  <a:spcPct val="0"/>
                </a:spcAft>
              </a:pPr>
              <a:r>
                <a:rPr lang="en-US" sz="1200" kern="1200" smtClean="0">
                  <a:solidFill>
                    <a:srgbClr val="000000"/>
                  </a:solidFill>
                  <a:latin typeface="Helvetica" charset="0"/>
                </a:rPr>
                <a:t>11010     null</a:t>
              </a:r>
            </a:p>
            <a:p>
              <a:pPr eaLnBrk="1" fontAlgn="base" hangingPunct="1">
                <a:spcBef>
                  <a:spcPct val="0"/>
                </a:spcBef>
                <a:spcAft>
                  <a:spcPct val="0"/>
                </a:spcAft>
              </a:pPr>
              <a:r>
                <a:rPr lang="en-US" sz="1200" kern="1200" smtClean="0">
                  <a:solidFill>
                    <a:srgbClr val="000000"/>
                  </a:solidFill>
                  <a:latin typeface="Helvetica" charset="0"/>
                </a:rPr>
                <a:t>11001     null</a:t>
              </a:r>
            </a:p>
            <a:p>
              <a:pPr eaLnBrk="1" fontAlgn="base" hangingPunct="1">
                <a:spcBef>
                  <a:spcPct val="0"/>
                </a:spcBef>
                <a:spcAft>
                  <a:spcPct val="0"/>
                </a:spcAft>
              </a:pPr>
              <a:r>
                <a:rPr lang="en-US" sz="1200" kern="1200" smtClean="0">
                  <a:solidFill>
                    <a:srgbClr val="000000"/>
                  </a:solidFill>
                  <a:latin typeface="Helvetica" charset="0"/>
                </a:rPr>
                <a:t>11000     null</a:t>
              </a:r>
            </a:p>
            <a:p>
              <a:pPr eaLnBrk="1" fontAlgn="base" hangingPunct="1">
                <a:spcBef>
                  <a:spcPct val="0"/>
                </a:spcBef>
                <a:spcAft>
                  <a:spcPct val="0"/>
                </a:spcAft>
              </a:pPr>
              <a:r>
                <a:rPr lang="en-US" sz="1200" kern="1200" smtClean="0">
                  <a:solidFill>
                    <a:srgbClr val="000000"/>
                  </a:solidFill>
                  <a:latin typeface="Helvetica" charset="0"/>
                </a:rPr>
                <a:t>10111     null</a:t>
              </a:r>
            </a:p>
            <a:p>
              <a:pPr eaLnBrk="1" fontAlgn="base" hangingPunct="1">
                <a:spcBef>
                  <a:spcPct val="0"/>
                </a:spcBef>
                <a:spcAft>
                  <a:spcPct val="0"/>
                </a:spcAft>
              </a:pPr>
              <a:r>
                <a:rPr lang="en-US" sz="1200" kern="1200" smtClean="0">
                  <a:solidFill>
                    <a:srgbClr val="000000"/>
                  </a:solidFill>
                  <a:latin typeface="Helvetica" charset="0"/>
                </a:rPr>
                <a:t>10110     null</a:t>
              </a:r>
            </a:p>
            <a:p>
              <a:pPr eaLnBrk="1" fontAlgn="base" hangingPunct="1">
                <a:spcBef>
                  <a:spcPct val="0"/>
                </a:spcBef>
                <a:spcAft>
                  <a:spcPct val="0"/>
                </a:spcAft>
              </a:pPr>
              <a:r>
                <a:rPr lang="en-US" sz="1200" kern="1200" smtClean="0">
                  <a:solidFill>
                    <a:srgbClr val="000000"/>
                  </a:solidFill>
                  <a:latin typeface="Helvetica" charset="0"/>
                </a:rPr>
                <a:t>10101     null</a:t>
              </a:r>
            </a:p>
            <a:p>
              <a:pPr eaLnBrk="1" fontAlgn="base" hangingPunct="1">
                <a:spcBef>
                  <a:spcPct val="0"/>
                </a:spcBef>
                <a:spcAft>
                  <a:spcPct val="0"/>
                </a:spcAft>
              </a:pPr>
              <a:r>
                <a:rPr lang="en-US" sz="1200" kern="1200" smtClean="0">
                  <a:solidFill>
                    <a:srgbClr val="000000"/>
                  </a:solidFill>
                  <a:latin typeface="Helvetica" charset="0"/>
                </a:rPr>
                <a:t>10100     null</a:t>
              </a:r>
            </a:p>
            <a:p>
              <a:pPr eaLnBrk="1" fontAlgn="base" hangingPunct="1">
                <a:spcBef>
                  <a:spcPct val="0"/>
                </a:spcBef>
                <a:spcAft>
                  <a:spcPct val="0"/>
                </a:spcAft>
              </a:pPr>
              <a:r>
                <a:rPr lang="en-US" sz="1200" kern="1200" smtClean="0">
                  <a:solidFill>
                    <a:srgbClr val="000000"/>
                  </a:solidFill>
                  <a:latin typeface="Helvetica" charset="0"/>
                </a:rPr>
                <a:t>10011     null</a:t>
              </a:r>
            </a:p>
            <a:p>
              <a:pPr eaLnBrk="1" fontAlgn="base" hangingPunct="1">
                <a:spcBef>
                  <a:spcPct val="0"/>
                </a:spcBef>
                <a:spcAft>
                  <a:spcPct val="0"/>
                </a:spcAft>
              </a:pPr>
              <a:r>
                <a:rPr lang="en-US" sz="1200" kern="1200" smtClean="0">
                  <a:solidFill>
                    <a:srgbClr val="000000"/>
                  </a:solidFill>
                  <a:latin typeface="Helvetica" charset="0"/>
                </a:rPr>
                <a:t>10010   10000</a:t>
              </a:r>
            </a:p>
            <a:p>
              <a:pPr eaLnBrk="1" fontAlgn="base" hangingPunct="1">
                <a:spcBef>
                  <a:spcPct val="0"/>
                </a:spcBef>
                <a:spcAft>
                  <a:spcPct val="0"/>
                </a:spcAft>
              </a:pPr>
              <a:r>
                <a:rPr lang="en-US" sz="1200" kern="1200" smtClean="0">
                  <a:solidFill>
                    <a:srgbClr val="000000"/>
                  </a:solidFill>
                  <a:latin typeface="Helvetica" charset="0"/>
                </a:rPr>
                <a:t>10001   01111</a:t>
              </a:r>
            </a:p>
            <a:p>
              <a:pPr eaLnBrk="1" fontAlgn="base" hangingPunct="1">
                <a:spcBef>
                  <a:spcPct val="0"/>
                </a:spcBef>
                <a:spcAft>
                  <a:spcPct val="0"/>
                </a:spcAft>
              </a:pPr>
              <a:r>
                <a:rPr lang="en-US" sz="1200" kern="1200" smtClean="0">
                  <a:solidFill>
                    <a:srgbClr val="000000"/>
                  </a:solidFill>
                  <a:latin typeface="Helvetica" charset="0"/>
                </a:rPr>
                <a:t>10000   01110</a:t>
              </a:r>
            </a:p>
            <a:p>
              <a:pPr eaLnBrk="1" fontAlgn="base" hangingPunct="1">
                <a:spcBef>
                  <a:spcPct val="0"/>
                </a:spcBef>
                <a:spcAft>
                  <a:spcPct val="0"/>
                </a:spcAft>
              </a:pPr>
              <a:r>
                <a:rPr lang="en-US" sz="1200" kern="1200" smtClean="0">
                  <a:solidFill>
                    <a:srgbClr val="000000"/>
                  </a:solidFill>
                  <a:latin typeface="Helvetica" charset="0"/>
                </a:rPr>
                <a:t>01111     null</a:t>
              </a:r>
            </a:p>
            <a:p>
              <a:pPr eaLnBrk="1" fontAlgn="base" hangingPunct="1">
                <a:spcBef>
                  <a:spcPct val="0"/>
                </a:spcBef>
                <a:spcAft>
                  <a:spcPct val="0"/>
                </a:spcAft>
              </a:pPr>
              <a:r>
                <a:rPr lang="en-US" sz="1200" kern="1200" smtClean="0">
                  <a:solidFill>
                    <a:srgbClr val="000000"/>
                  </a:solidFill>
                  <a:latin typeface="Helvetica" charset="0"/>
                </a:rPr>
                <a:t>01110     null      </a:t>
              </a:r>
            </a:p>
            <a:p>
              <a:pPr eaLnBrk="1" fontAlgn="base" hangingPunct="1">
                <a:spcBef>
                  <a:spcPct val="0"/>
                </a:spcBef>
                <a:spcAft>
                  <a:spcPct val="0"/>
                </a:spcAft>
              </a:pPr>
              <a:r>
                <a:rPr lang="en-US" sz="1200" kern="1200" smtClean="0">
                  <a:solidFill>
                    <a:srgbClr val="000000"/>
                  </a:solidFill>
                  <a:latin typeface="Helvetica" charset="0"/>
                </a:rPr>
                <a:t>01101     null</a:t>
              </a:r>
            </a:p>
            <a:p>
              <a:pPr eaLnBrk="1" fontAlgn="base" hangingPunct="1">
                <a:spcBef>
                  <a:spcPct val="0"/>
                </a:spcBef>
                <a:spcAft>
                  <a:spcPct val="0"/>
                </a:spcAft>
              </a:pPr>
              <a:r>
                <a:rPr lang="en-US" sz="1200" kern="1200" smtClean="0">
                  <a:solidFill>
                    <a:srgbClr val="000000"/>
                  </a:solidFill>
                  <a:latin typeface="Helvetica" charset="0"/>
                </a:rPr>
                <a:t>01100     null</a:t>
              </a:r>
            </a:p>
            <a:p>
              <a:pPr eaLnBrk="1" fontAlgn="base" hangingPunct="1">
                <a:spcBef>
                  <a:spcPct val="0"/>
                </a:spcBef>
                <a:spcAft>
                  <a:spcPct val="0"/>
                </a:spcAft>
              </a:pPr>
              <a:r>
                <a:rPr lang="en-US" sz="1200" kern="1200" smtClean="0">
                  <a:solidFill>
                    <a:srgbClr val="000000"/>
                  </a:solidFill>
                  <a:latin typeface="Helvetica" charset="0"/>
                </a:rPr>
                <a:t>01011   01101 </a:t>
              </a:r>
            </a:p>
            <a:p>
              <a:pPr eaLnBrk="1" fontAlgn="base" hangingPunct="1">
                <a:spcBef>
                  <a:spcPct val="0"/>
                </a:spcBef>
                <a:spcAft>
                  <a:spcPct val="0"/>
                </a:spcAft>
              </a:pPr>
              <a:r>
                <a:rPr lang="en-US" sz="1200" kern="1200" smtClean="0">
                  <a:solidFill>
                    <a:srgbClr val="000000"/>
                  </a:solidFill>
                  <a:latin typeface="Helvetica" charset="0"/>
                </a:rPr>
                <a:t>01010   01100 </a:t>
              </a:r>
            </a:p>
            <a:p>
              <a:pPr eaLnBrk="1" fontAlgn="base" hangingPunct="1">
                <a:spcBef>
                  <a:spcPct val="0"/>
                </a:spcBef>
                <a:spcAft>
                  <a:spcPct val="0"/>
                </a:spcAft>
              </a:pPr>
              <a:r>
                <a:rPr lang="en-US" sz="1200" kern="1200" smtClean="0">
                  <a:solidFill>
                    <a:srgbClr val="000000"/>
                  </a:solidFill>
                  <a:latin typeface="Helvetica" charset="0"/>
                </a:rPr>
                <a:t>01001   01011</a:t>
              </a:r>
            </a:p>
            <a:p>
              <a:pPr eaLnBrk="1" fontAlgn="base" hangingPunct="1">
                <a:spcBef>
                  <a:spcPct val="0"/>
                </a:spcBef>
                <a:spcAft>
                  <a:spcPct val="0"/>
                </a:spcAft>
              </a:pPr>
              <a:r>
                <a:rPr lang="en-US" sz="1200" kern="1200" smtClean="0">
                  <a:solidFill>
                    <a:srgbClr val="000000"/>
                  </a:solidFill>
                  <a:latin typeface="Helvetica" charset="0"/>
                </a:rPr>
                <a:t>01000   01010</a:t>
              </a:r>
            </a:p>
            <a:p>
              <a:pPr eaLnBrk="1" fontAlgn="base" hangingPunct="1">
                <a:spcBef>
                  <a:spcPct val="0"/>
                </a:spcBef>
                <a:spcAft>
                  <a:spcPct val="0"/>
                </a:spcAft>
              </a:pPr>
              <a:r>
                <a:rPr lang="en-US" sz="1200" kern="1200" smtClean="0">
                  <a:solidFill>
                    <a:srgbClr val="000000"/>
                  </a:solidFill>
                  <a:latin typeface="Helvetica" charset="0"/>
                </a:rPr>
                <a:t>00111     null</a:t>
              </a:r>
            </a:p>
            <a:p>
              <a:pPr eaLnBrk="1" fontAlgn="base" hangingPunct="1">
                <a:spcBef>
                  <a:spcPct val="0"/>
                </a:spcBef>
                <a:spcAft>
                  <a:spcPct val="0"/>
                </a:spcAft>
              </a:pPr>
              <a:r>
                <a:rPr lang="en-US" sz="1200" kern="1200" smtClean="0">
                  <a:solidFill>
                    <a:srgbClr val="000000"/>
                  </a:solidFill>
                  <a:latin typeface="Helvetica" charset="0"/>
                </a:rPr>
                <a:t>00110     null</a:t>
              </a:r>
            </a:p>
            <a:p>
              <a:pPr eaLnBrk="1" fontAlgn="base" hangingPunct="1">
                <a:spcBef>
                  <a:spcPct val="0"/>
                </a:spcBef>
                <a:spcAft>
                  <a:spcPct val="0"/>
                </a:spcAft>
              </a:pPr>
              <a:r>
                <a:rPr lang="en-US" sz="1200" kern="1200" smtClean="0">
                  <a:solidFill>
                    <a:srgbClr val="000000"/>
                  </a:solidFill>
                  <a:latin typeface="Helvetica" charset="0"/>
                </a:rPr>
                <a:t>00101     null </a:t>
              </a:r>
            </a:p>
            <a:p>
              <a:pPr eaLnBrk="1" fontAlgn="base" hangingPunct="1">
                <a:spcBef>
                  <a:spcPct val="0"/>
                </a:spcBef>
                <a:spcAft>
                  <a:spcPct val="0"/>
                </a:spcAft>
              </a:pPr>
              <a:r>
                <a:rPr lang="en-US" sz="1200" kern="1200" smtClean="0">
                  <a:solidFill>
                    <a:srgbClr val="000000"/>
                  </a:solidFill>
                  <a:latin typeface="Helvetica" charset="0"/>
                </a:rPr>
                <a:t>00100     null </a:t>
              </a:r>
            </a:p>
            <a:p>
              <a:pPr eaLnBrk="1" fontAlgn="base" hangingPunct="1">
                <a:spcBef>
                  <a:spcPct val="0"/>
                </a:spcBef>
                <a:spcAft>
                  <a:spcPct val="0"/>
                </a:spcAft>
              </a:pPr>
              <a:r>
                <a:rPr lang="en-US" sz="1200" kern="1200" smtClean="0">
                  <a:solidFill>
                    <a:srgbClr val="000000"/>
                  </a:solidFill>
                  <a:latin typeface="Helvetica" charset="0"/>
                </a:rPr>
                <a:t>00011   00101</a:t>
              </a:r>
            </a:p>
            <a:p>
              <a:pPr eaLnBrk="1" fontAlgn="base" hangingPunct="1">
                <a:spcBef>
                  <a:spcPct val="0"/>
                </a:spcBef>
                <a:spcAft>
                  <a:spcPct val="0"/>
                </a:spcAft>
              </a:pPr>
              <a:r>
                <a:rPr lang="en-US" sz="1200" kern="1200" smtClean="0">
                  <a:solidFill>
                    <a:srgbClr val="000000"/>
                  </a:solidFill>
                  <a:latin typeface="Helvetica" charset="0"/>
                </a:rPr>
                <a:t>00010   00100</a:t>
              </a:r>
            </a:p>
            <a:p>
              <a:pPr eaLnBrk="1" fontAlgn="base" hangingPunct="1">
                <a:spcBef>
                  <a:spcPct val="0"/>
                </a:spcBef>
                <a:spcAft>
                  <a:spcPct val="0"/>
                </a:spcAft>
              </a:pPr>
              <a:r>
                <a:rPr lang="en-US" sz="1200" kern="1200" smtClean="0">
                  <a:solidFill>
                    <a:srgbClr val="000000"/>
                  </a:solidFill>
                  <a:latin typeface="Helvetica" charset="0"/>
                </a:rPr>
                <a:t>00001   00011</a:t>
              </a:r>
            </a:p>
            <a:p>
              <a:pPr eaLnBrk="1" fontAlgn="base" hangingPunct="1">
                <a:spcBef>
                  <a:spcPct val="0"/>
                </a:spcBef>
                <a:spcAft>
                  <a:spcPct val="0"/>
                </a:spcAft>
              </a:pPr>
              <a:r>
                <a:rPr lang="en-US" sz="1200" kern="1200" smtClean="0">
                  <a:solidFill>
                    <a:srgbClr val="000000"/>
                  </a:solidFill>
                  <a:latin typeface="Helvetica" charset="0"/>
                </a:rPr>
                <a:t>00000   00010</a:t>
              </a:r>
            </a:p>
          </p:txBody>
        </p:sp>
        <p:sp>
          <p:nvSpPr>
            <p:cNvPr id="46215" name="Rectangle 138"/>
            <p:cNvSpPr>
              <a:spLocks noChangeArrowheads="1"/>
            </p:cNvSpPr>
            <p:nvPr/>
          </p:nvSpPr>
          <p:spPr bwMode="auto">
            <a:xfrm>
              <a:off x="4724400" y="838200"/>
              <a:ext cx="609600" cy="5943600"/>
            </a:xfrm>
            <a:prstGeom prst="rect">
              <a:avLst/>
            </a:prstGeom>
            <a:noFill/>
            <a:ln w="127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grpSp>
      <p:cxnSp>
        <p:nvCxnSpPr>
          <p:cNvPr id="46186" name="Straight Arrow Connector 142"/>
          <p:cNvCxnSpPr>
            <a:cxnSpLocks noChangeShapeType="1"/>
            <a:stCxn id="48" idx="3"/>
          </p:cNvCxnSpPr>
          <p:nvPr/>
        </p:nvCxnSpPr>
        <p:spPr bwMode="auto">
          <a:xfrm>
            <a:off x="2971800" y="5867400"/>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87" name="Straight Arrow Connector 143"/>
          <p:cNvCxnSpPr>
            <a:cxnSpLocks noChangeShapeType="1"/>
          </p:cNvCxnSpPr>
          <p:nvPr/>
        </p:nvCxnSpPr>
        <p:spPr bwMode="auto">
          <a:xfrm>
            <a:off x="2971800" y="5715000"/>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88" name="Straight Arrow Connector 144"/>
          <p:cNvCxnSpPr>
            <a:cxnSpLocks noChangeShapeType="1"/>
          </p:cNvCxnSpPr>
          <p:nvPr/>
        </p:nvCxnSpPr>
        <p:spPr bwMode="auto">
          <a:xfrm>
            <a:off x="2971800" y="5562600"/>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89" name="Straight Arrow Connector 145"/>
          <p:cNvCxnSpPr>
            <a:cxnSpLocks noChangeShapeType="1"/>
          </p:cNvCxnSpPr>
          <p:nvPr/>
        </p:nvCxnSpPr>
        <p:spPr bwMode="auto">
          <a:xfrm>
            <a:off x="2971800" y="5410200"/>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90" name="Straight Arrow Connector 146"/>
          <p:cNvCxnSpPr>
            <a:cxnSpLocks noChangeShapeType="1"/>
          </p:cNvCxnSpPr>
          <p:nvPr/>
        </p:nvCxnSpPr>
        <p:spPr bwMode="auto">
          <a:xfrm flipV="1">
            <a:off x="5334000" y="5105400"/>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91" name="Straight Arrow Connector 149"/>
          <p:cNvCxnSpPr>
            <a:cxnSpLocks noChangeShapeType="1"/>
          </p:cNvCxnSpPr>
          <p:nvPr/>
        </p:nvCxnSpPr>
        <p:spPr bwMode="auto">
          <a:xfrm flipV="1">
            <a:off x="5334000" y="5257800"/>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92" name="Straight Arrow Connector 150"/>
          <p:cNvCxnSpPr>
            <a:cxnSpLocks noChangeShapeType="1"/>
          </p:cNvCxnSpPr>
          <p:nvPr/>
        </p:nvCxnSpPr>
        <p:spPr bwMode="auto">
          <a:xfrm flipV="1">
            <a:off x="5334000" y="5410200"/>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93" name="Straight Arrow Connector 151"/>
          <p:cNvCxnSpPr>
            <a:cxnSpLocks noChangeShapeType="1"/>
          </p:cNvCxnSpPr>
          <p:nvPr/>
        </p:nvCxnSpPr>
        <p:spPr bwMode="auto">
          <a:xfrm flipV="1">
            <a:off x="5334000" y="5562600"/>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94" name="Straight Arrow Connector 162"/>
          <p:cNvCxnSpPr>
            <a:cxnSpLocks noChangeShapeType="1"/>
          </p:cNvCxnSpPr>
          <p:nvPr/>
        </p:nvCxnSpPr>
        <p:spPr bwMode="auto">
          <a:xfrm>
            <a:off x="2971800" y="4648200"/>
            <a:ext cx="12954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95" name="Straight Arrow Connector 164"/>
          <p:cNvCxnSpPr>
            <a:cxnSpLocks noChangeShapeType="1"/>
          </p:cNvCxnSpPr>
          <p:nvPr/>
        </p:nvCxnSpPr>
        <p:spPr bwMode="auto">
          <a:xfrm>
            <a:off x="2971800" y="4495800"/>
            <a:ext cx="12954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96" name="Straight Arrow Connector 165"/>
          <p:cNvCxnSpPr>
            <a:cxnSpLocks noChangeShapeType="1"/>
          </p:cNvCxnSpPr>
          <p:nvPr/>
        </p:nvCxnSpPr>
        <p:spPr bwMode="auto">
          <a:xfrm>
            <a:off x="2971800" y="4343400"/>
            <a:ext cx="12954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97" name="Straight Arrow Connector 166"/>
          <p:cNvCxnSpPr>
            <a:cxnSpLocks noChangeShapeType="1"/>
          </p:cNvCxnSpPr>
          <p:nvPr/>
        </p:nvCxnSpPr>
        <p:spPr bwMode="auto">
          <a:xfrm>
            <a:off x="2971800" y="4191000"/>
            <a:ext cx="12954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98" name="Straight Arrow Connector 167"/>
          <p:cNvCxnSpPr>
            <a:cxnSpLocks noChangeShapeType="1"/>
          </p:cNvCxnSpPr>
          <p:nvPr/>
        </p:nvCxnSpPr>
        <p:spPr bwMode="auto">
          <a:xfrm>
            <a:off x="2971800" y="3276600"/>
            <a:ext cx="1295400" cy="3048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199" name="Straight Arrow Connector 172"/>
          <p:cNvCxnSpPr>
            <a:cxnSpLocks noChangeShapeType="1"/>
          </p:cNvCxnSpPr>
          <p:nvPr/>
        </p:nvCxnSpPr>
        <p:spPr bwMode="auto">
          <a:xfrm>
            <a:off x="2971800" y="3429000"/>
            <a:ext cx="1295400" cy="3048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200" name="Straight Arrow Connector 173"/>
          <p:cNvCxnSpPr>
            <a:cxnSpLocks noChangeShapeType="1"/>
          </p:cNvCxnSpPr>
          <p:nvPr/>
        </p:nvCxnSpPr>
        <p:spPr bwMode="auto">
          <a:xfrm>
            <a:off x="2971800" y="3124200"/>
            <a:ext cx="1295400" cy="3048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201" name="Straight Arrow Connector 174"/>
          <p:cNvCxnSpPr>
            <a:cxnSpLocks noChangeShapeType="1"/>
          </p:cNvCxnSpPr>
          <p:nvPr/>
        </p:nvCxnSpPr>
        <p:spPr bwMode="auto">
          <a:xfrm flipV="1">
            <a:off x="2971800" y="990600"/>
            <a:ext cx="1295400"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202" name="Straight Arrow Connector 176"/>
          <p:cNvCxnSpPr>
            <a:cxnSpLocks noChangeShapeType="1"/>
          </p:cNvCxnSpPr>
          <p:nvPr/>
        </p:nvCxnSpPr>
        <p:spPr bwMode="auto">
          <a:xfrm flipV="1">
            <a:off x="2971800" y="1143000"/>
            <a:ext cx="1295400"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203" name="Straight Arrow Connector 177"/>
          <p:cNvCxnSpPr>
            <a:cxnSpLocks noChangeShapeType="1"/>
            <a:endCxn id="108" idx="1"/>
          </p:cNvCxnSpPr>
          <p:nvPr/>
        </p:nvCxnSpPr>
        <p:spPr bwMode="auto">
          <a:xfrm flipV="1">
            <a:off x="5334000" y="4343400"/>
            <a:ext cx="1158875" cy="838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204" name="Straight Arrow Connector 179"/>
          <p:cNvCxnSpPr>
            <a:cxnSpLocks noChangeShapeType="1"/>
          </p:cNvCxnSpPr>
          <p:nvPr/>
        </p:nvCxnSpPr>
        <p:spPr bwMode="auto">
          <a:xfrm flipV="1">
            <a:off x="5334000" y="4191000"/>
            <a:ext cx="1158875" cy="838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205" name="Straight Arrow Connector 180"/>
          <p:cNvCxnSpPr>
            <a:cxnSpLocks noChangeShapeType="1"/>
          </p:cNvCxnSpPr>
          <p:nvPr/>
        </p:nvCxnSpPr>
        <p:spPr bwMode="auto">
          <a:xfrm flipV="1">
            <a:off x="5334000" y="4038600"/>
            <a:ext cx="1158875" cy="838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206" name="Straight Arrow Connector 181"/>
          <p:cNvCxnSpPr>
            <a:cxnSpLocks noChangeShapeType="1"/>
          </p:cNvCxnSpPr>
          <p:nvPr/>
        </p:nvCxnSpPr>
        <p:spPr bwMode="auto">
          <a:xfrm flipV="1">
            <a:off x="5334000" y="3886200"/>
            <a:ext cx="1158875" cy="838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207" name="Straight Arrow Connector 182"/>
          <p:cNvCxnSpPr>
            <a:cxnSpLocks noChangeShapeType="1"/>
            <a:endCxn id="46112" idx="1"/>
          </p:cNvCxnSpPr>
          <p:nvPr/>
        </p:nvCxnSpPr>
        <p:spPr bwMode="auto">
          <a:xfrm>
            <a:off x="5334000" y="3581400"/>
            <a:ext cx="1158875"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208" name="Straight Arrow Connector 185"/>
          <p:cNvCxnSpPr>
            <a:cxnSpLocks noChangeShapeType="1"/>
          </p:cNvCxnSpPr>
          <p:nvPr/>
        </p:nvCxnSpPr>
        <p:spPr bwMode="auto">
          <a:xfrm>
            <a:off x="5334000" y="3733800"/>
            <a:ext cx="1158875"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209" name="Straight Arrow Connector 186"/>
          <p:cNvCxnSpPr>
            <a:cxnSpLocks noChangeShapeType="1"/>
          </p:cNvCxnSpPr>
          <p:nvPr/>
        </p:nvCxnSpPr>
        <p:spPr bwMode="auto">
          <a:xfrm>
            <a:off x="5334000" y="3427413"/>
            <a:ext cx="1158875" cy="1587"/>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210" name="Straight Arrow Connector 187"/>
          <p:cNvCxnSpPr>
            <a:cxnSpLocks noChangeShapeType="1"/>
            <a:endCxn id="121" idx="1"/>
          </p:cNvCxnSpPr>
          <p:nvPr/>
        </p:nvCxnSpPr>
        <p:spPr bwMode="auto">
          <a:xfrm>
            <a:off x="5334000" y="990600"/>
            <a:ext cx="1158875" cy="457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211" name="Straight Arrow Connector 189"/>
          <p:cNvCxnSpPr>
            <a:cxnSpLocks noChangeShapeType="1"/>
          </p:cNvCxnSpPr>
          <p:nvPr/>
        </p:nvCxnSpPr>
        <p:spPr bwMode="auto">
          <a:xfrm>
            <a:off x="5334000" y="1143000"/>
            <a:ext cx="1158875" cy="457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6212" name="TextBox 191"/>
          <p:cNvSpPr txBox="1">
            <a:spLocks noChangeArrowheads="1"/>
          </p:cNvSpPr>
          <p:nvPr/>
        </p:nvSpPr>
        <p:spPr bwMode="auto">
          <a:xfrm>
            <a:off x="4157663" y="500063"/>
            <a:ext cx="12525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Page Table</a:t>
            </a:r>
          </a:p>
        </p:txBody>
      </p:sp>
      <p:sp>
        <p:nvSpPr>
          <p:cNvPr id="46213" name="TextBox 5"/>
          <p:cNvSpPr txBox="1">
            <a:spLocks noChangeArrowheads="1"/>
          </p:cNvSpPr>
          <p:nvPr/>
        </p:nvSpPr>
        <p:spPr bwMode="auto">
          <a:xfrm rot="1327648">
            <a:off x="5357813" y="914400"/>
            <a:ext cx="10985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FF0000"/>
                </a:solidFill>
                <a:latin typeface="Helvetica" charset="0"/>
              </a:rPr>
              <a:t>1110 1</a:t>
            </a:r>
            <a:r>
              <a:rPr lang="en-US" sz="1600" kern="1200" smtClean="0">
                <a:solidFill>
                  <a:srgbClr val="0330D8"/>
                </a:solidFill>
                <a:latin typeface="Helvetica" charset="0"/>
              </a:rPr>
              <a:t>111</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6"/>
          <p:cNvSpPr>
            <a:spLocks noChangeArrowheads="1"/>
          </p:cNvSpPr>
          <p:nvPr/>
        </p:nvSpPr>
        <p:spPr bwMode="auto">
          <a:xfrm>
            <a:off x="2819400" y="6324600"/>
            <a:ext cx="3200400" cy="533400"/>
          </a:xfrm>
          <a:prstGeom prst="rect">
            <a:avLst/>
          </a:prstGeom>
          <a:solidFill>
            <a:srgbClr val="FFFFFF"/>
          </a:solidFill>
          <a:ln>
            <a:noFill/>
          </a:ln>
          <a:extLst>
            <a:ext uri="{91240B29-F687-4f45-9708-019B960494DF}">
              <a14:hiddenLine xmlns:a14="http://schemas.microsoft.com/office/drawing/2010/main" w="25400">
                <a:solidFill>
                  <a:srgbClr val="000000"/>
                </a:solidFill>
                <a:round/>
                <a:headEnd type="triangle" w="med" len="med"/>
                <a:tailEnd/>
              </a14:hiddenLine>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7107" name="Title 1"/>
          <p:cNvSpPr>
            <a:spLocks noGrp="1"/>
          </p:cNvSpPr>
          <p:nvPr>
            <p:ph type="title"/>
          </p:nvPr>
        </p:nvSpPr>
        <p:spPr>
          <a:xfrm>
            <a:off x="990600" y="-76200"/>
            <a:ext cx="7162800" cy="533400"/>
          </a:xfrm>
        </p:spPr>
        <p:txBody>
          <a:bodyPr/>
          <a:lstStyle/>
          <a:p>
            <a:r>
              <a:rPr lang="en-US" dirty="0" smtClean="0">
                <a:latin typeface="Helvetica" charset="0"/>
                <a:ea typeface="MS PGothic" charset="0"/>
              </a:rPr>
              <a:t>Paging</a:t>
            </a:r>
            <a:endParaRPr lang="en-US" dirty="0">
              <a:latin typeface="Helvetica" charset="0"/>
              <a:ea typeface="MS PGothic" charset="0"/>
            </a:endParaRPr>
          </a:p>
        </p:txBody>
      </p:sp>
      <p:sp>
        <p:nvSpPr>
          <p:cNvPr id="47108" name="TextBox 5"/>
          <p:cNvSpPr txBox="1">
            <a:spLocks noChangeArrowheads="1"/>
          </p:cNvSpPr>
          <p:nvPr/>
        </p:nvSpPr>
        <p:spPr bwMode="auto">
          <a:xfrm>
            <a:off x="588963" y="914400"/>
            <a:ext cx="10874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1111 1111</a:t>
            </a:r>
          </a:p>
        </p:txBody>
      </p:sp>
      <p:sp>
        <p:nvSpPr>
          <p:cNvPr id="47109" name="Rectangle 6"/>
          <p:cNvSpPr>
            <a:spLocks noChangeArrowheads="1"/>
          </p:cNvSpPr>
          <p:nvPr/>
        </p:nvSpPr>
        <p:spPr bwMode="auto">
          <a:xfrm>
            <a:off x="1676400" y="1066800"/>
            <a:ext cx="1295400" cy="609600"/>
          </a:xfrm>
          <a:prstGeom prst="rect">
            <a:avLst/>
          </a:prstGeom>
          <a:solidFill>
            <a:srgbClr val="FFFFAA"/>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stack</a:t>
            </a:r>
          </a:p>
        </p:txBody>
      </p:sp>
      <p:sp>
        <p:nvSpPr>
          <p:cNvPr id="47110" name="Rectangle 7"/>
          <p:cNvSpPr>
            <a:spLocks noChangeArrowheads="1"/>
          </p:cNvSpPr>
          <p:nvPr/>
        </p:nvSpPr>
        <p:spPr bwMode="auto">
          <a:xfrm>
            <a:off x="1676400" y="3048000"/>
            <a:ext cx="1295400" cy="457200"/>
          </a:xfrm>
          <a:prstGeom prst="rect">
            <a:avLst/>
          </a:prstGeom>
          <a:solidFill>
            <a:srgbClr val="CCFFCC"/>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heap</a:t>
            </a:r>
          </a:p>
        </p:txBody>
      </p:sp>
      <p:sp>
        <p:nvSpPr>
          <p:cNvPr id="9" name="Rectangle 8"/>
          <p:cNvSpPr/>
          <p:nvPr/>
        </p:nvSpPr>
        <p:spPr bwMode="auto">
          <a:xfrm>
            <a:off x="1676400" y="53340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r>
              <a:rPr lang="en-US" sz="2000" kern="1200" dirty="0">
                <a:latin typeface="Helvetica"/>
                <a:ea typeface="ＭＳ Ｐゴシック" charset="-128"/>
                <a:cs typeface="Helvetica"/>
              </a:rPr>
              <a:t>code</a:t>
            </a:r>
          </a:p>
        </p:txBody>
      </p:sp>
      <p:sp>
        <p:nvSpPr>
          <p:cNvPr id="47112" name="Rectangle 9"/>
          <p:cNvSpPr>
            <a:spLocks noChangeArrowheads="1"/>
          </p:cNvSpPr>
          <p:nvPr/>
        </p:nvSpPr>
        <p:spPr bwMode="auto">
          <a:xfrm>
            <a:off x="1676400" y="4114800"/>
            <a:ext cx="1295400" cy="609600"/>
          </a:xfrm>
          <a:prstGeom prst="rect">
            <a:avLst/>
          </a:prstGeom>
          <a:solidFill>
            <a:srgbClr val="FF6600"/>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data</a:t>
            </a:r>
          </a:p>
        </p:txBody>
      </p:sp>
      <p:sp>
        <p:nvSpPr>
          <p:cNvPr id="47113" name="Up Arrow 10"/>
          <p:cNvSpPr>
            <a:spLocks noChangeArrowheads="1"/>
          </p:cNvSpPr>
          <p:nvPr/>
        </p:nvSpPr>
        <p:spPr bwMode="auto">
          <a:xfrm flipH="1">
            <a:off x="2209800" y="27432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7114" name="Up Arrow 11"/>
          <p:cNvSpPr>
            <a:spLocks noChangeArrowheads="1"/>
          </p:cNvSpPr>
          <p:nvPr/>
        </p:nvSpPr>
        <p:spPr bwMode="auto">
          <a:xfrm flipH="1" flipV="1">
            <a:off x="2209800" y="16002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7115" name="Rectangle 12"/>
          <p:cNvSpPr>
            <a:spLocks noChangeArrowheads="1"/>
          </p:cNvSpPr>
          <p:nvPr/>
        </p:nvSpPr>
        <p:spPr bwMode="auto">
          <a:xfrm>
            <a:off x="1676400" y="10668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7116" name="TextBox 13"/>
          <p:cNvSpPr txBox="1">
            <a:spLocks noChangeArrowheads="1"/>
          </p:cNvSpPr>
          <p:nvPr/>
        </p:nvSpPr>
        <p:spPr bwMode="auto">
          <a:xfrm>
            <a:off x="1166813" y="685800"/>
            <a:ext cx="21859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Virtual memory view</a:t>
            </a:r>
          </a:p>
        </p:txBody>
      </p:sp>
      <p:sp>
        <p:nvSpPr>
          <p:cNvPr id="47117" name="Rectangle 14"/>
          <p:cNvSpPr>
            <a:spLocks noChangeArrowheads="1"/>
          </p:cNvSpPr>
          <p:nvPr/>
        </p:nvSpPr>
        <p:spPr bwMode="auto">
          <a:xfrm>
            <a:off x="1676400" y="47244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7118" name="Rectangle 15"/>
          <p:cNvSpPr>
            <a:spLocks noChangeArrowheads="1"/>
          </p:cNvSpPr>
          <p:nvPr/>
        </p:nvSpPr>
        <p:spPr bwMode="auto">
          <a:xfrm>
            <a:off x="1676400" y="35052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7119" name="Rectangle 16"/>
          <p:cNvSpPr>
            <a:spLocks noChangeArrowheads="1"/>
          </p:cNvSpPr>
          <p:nvPr/>
        </p:nvSpPr>
        <p:spPr bwMode="auto">
          <a:xfrm>
            <a:off x="1676400" y="22860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7120" name="TextBox 17"/>
          <p:cNvSpPr txBox="1">
            <a:spLocks noChangeArrowheads="1"/>
          </p:cNvSpPr>
          <p:nvPr/>
        </p:nvSpPr>
        <p:spPr bwMode="auto">
          <a:xfrm>
            <a:off x="533400" y="5681663"/>
            <a:ext cx="11541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kern="1200" smtClean="0">
                <a:solidFill>
                  <a:srgbClr val="FF0000"/>
                </a:solidFill>
                <a:latin typeface="Helvetica" charset="0"/>
              </a:rPr>
              <a:t>0000 0</a:t>
            </a:r>
            <a:r>
              <a:rPr lang="en-US" sz="1600" kern="1200" smtClean="0">
                <a:solidFill>
                  <a:srgbClr val="2A40E2"/>
                </a:solidFill>
                <a:latin typeface="Helvetica" charset="0"/>
              </a:rPr>
              <a:t>000</a:t>
            </a:r>
          </a:p>
        </p:txBody>
      </p:sp>
      <p:sp>
        <p:nvSpPr>
          <p:cNvPr id="47121" name="TextBox 18"/>
          <p:cNvSpPr txBox="1">
            <a:spLocks noChangeArrowheads="1"/>
          </p:cNvSpPr>
          <p:nvPr/>
        </p:nvSpPr>
        <p:spPr bwMode="auto">
          <a:xfrm>
            <a:off x="533400" y="4495800"/>
            <a:ext cx="11541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kern="1200" smtClean="0">
                <a:solidFill>
                  <a:srgbClr val="FF0000"/>
                </a:solidFill>
                <a:latin typeface="Helvetica" charset="0"/>
              </a:rPr>
              <a:t>0100 0</a:t>
            </a:r>
            <a:r>
              <a:rPr lang="en-US" sz="1600" kern="1200" smtClean="0">
                <a:solidFill>
                  <a:srgbClr val="2A40E2"/>
                </a:solidFill>
                <a:latin typeface="Helvetica" charset="0"/>
              </a:rPr>
              <a:t>000</a:t>
            </a:r>
          </a:p>
        </p:txBody>
      </p:sp>
      <p:sp>
        <p:nvSpPr>
          <p:cNvPr id="47122" name="TextBox 19"/>
          <p:cNvSpPr txBox="1">
            <a:spLocks noChangeArrowheads="1"/>
          </p:cNvSpPr>
          <p:nvPr/>
        </p:nvSpPr>
        <p:spPr bwMode="auto">
          <a:xfrm>
            <a:off x="533400" y="3276600"/>
            <a:ext cx="11541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kern="1200" smtClean="0">
                <a:solidFill>
                  <a:srgbClr val="FF0000"/>
                </a:solidFill>
                <a:latin typeface="Helvetica" charset="0"/>
              </a:rPr>
              <a:t>1000 0</a:t>
            </a:r>
            <a:r>
              <a:rPr lang="en-US" sz="1600" kern="1200" smtClean="0">
                <a:solidFill>
                  <a:srgbClr val="2A40E2"/>
                </a:solidFill>
                <a:latin typeface="Helvetica" charset="0"/>
              </a:rPr>
              <a:t>000</a:t>
            </a:r>
          </a:p>
        </p:txBody>
      </p:sp>
      <p:sp>
        <p:nvSpPr>
          <p:cNvPr id="47123" name="TextBox 20"/>
          <p:cNvSpPr txBox="1">
            <a:spLocks noChangeArrowheads="1"/>
          </p:cNvSpPr>
          <p:nvPr/>
        </p:nvSpPr>
        <p:spPr bwMode="auto">
          <a:xfrm>
            <a:off x="544513" y="2024063"/>
            <a:ext cx="1143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kern="1200" smtClean="0">
                <a:solidFill>
                  <a:srgbClr val="FF0000"/>
                </a:solidFill>
                <a:latin typeface="Helvetica" charset="0"/>
              </a:rPr>
              <a:t>1100 0</a:t>
            </a:r>
            <a:r>
              <a:rPr lang="en-US" sz="1600" kern="1200" smtClean="0">
                <a:solidFill>
                  <a:srgbClr val="2A40E2"/>
                </a:solidFill>
                <a:latin typeface="Helvetica" charset="0"/>
              </a:rPr>
              <a:t>000</a:t>
            </a:r>
          </a:p>
        </p:txBody>
      </p:sp>
      <p:sp>
        <p:nvSpPr>
          <p:cNvPr id="47124" name="Left Brace 22"/>
          <p:cNvSpPr>
            <a:spLocks/>
          </p:cNvSpPr>
          <p:nvPr/>
        </p:nvSpPr>
        <p:spPr bwMode="auto">
          <a:xfrm rot="5400000" flipH="1">
            <a:off x="818356" y="5734844"/>
            <a:ext cx="192088" cy="609600"/>
          </a:xfrm>
          <a:prstGeom prst="leftBrace">
            <a:avLst>
              <a:gd name="adj1" fmla="val 8301"/>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b="1" kern="1200" smtClean="0">
              <a:latin typeface="Comic Sans MS" charset="0"/>
              <a:ea typeface="MS PGothic" charset="0"/>
              <a:cs typeface="MS PGothic" charset="0"/>
            </a:endParaRPr>
          </a:p>
        </p:txBody>
      </p:sp>
      <p:sp>
        <p:nvSpPr>
          <p:cNvPr id="47125" name="TextBox 23"/>
          <p:cNvSpPr txBox="1">
            <a:spLocks noChangeArrowheads="1"/>
          </p:cNvSpPr>
          <p:nvPr/>
        </p:nvSpPr>
        <p:spPr bwMode="auto">
          <a:xfrm>
            <a:off x="482600" y="6062663"/>
            <a:ext cx="812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b="0" kern="1200" smtClean="0">
                <a:solidFill>
                  <a:srgbClr val="FF0000"/>
                </a:solidFill>
                <a:latin typeface="Helvetica" charset="0"/>
              </a:rPr>
              <a:t>page #</a:t>
            </a:r>
          </a:p>
        </p:txBody>
      </p:sp>
      <p:sp>
        <p:nvSpPr>
          <p:cNvPr id="47126" name="TextBox 24"/>
          <p:cNvSpPr txBox="1">
            <a:spLocks noChangeArrowheads="1"/>
          </p:cNvSpPr>
          <p:nvPr/>
        </p:nvSpPr>
        <p:spPr bwMode="auto">
          <a:xfrm>
            <a:off x="1162050" y="6062663"/>
            <a:ext cx="742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FF"/>
                </a:solidFill>
                <a:latin typeface="Helvetica" charset="0"/>
              </a:rPr>
              <a:t>offset</a:t>
            </a:r>
          </a:p>
        </p:txBody>
      </p:sp>
      <p:sp>
        <p:nvSpPr>
          <p:cNvPr id="47127" name="Left Brace 25"/>
          <p:cNvSpPr>
            <a:spLocks/>
          </p:cNvSpPr>
          <p:nvPr/>
        </p:nvSpPr>
        <p:spPr bwMode="auto">
          <a:xfrm rot="5400000" flipH="1">
            <a:off x="1346993" y="5892007"/>
            <a:ext cx="201613" cy="304800"/>
          </a:xfrm>
          <a:prstGeom prst="leftBrace">
            <a:avLst>
              <a:gd name="adj1" fmla="val 8322"/>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b="1" kern="1200" smtClean="0">
              <a:latin typeface="Comic Sans MS" charset="0"/>
              <a:ea typeface="MS PGothic" charset="0"/>
              <a:cs typeface="MS PGothic" charset="0"/>
            </a:endParaRPr>
          </a:p>
        </p:txBody>
      </p:sp>
      <p:sp>
        <p:nvSpPr>
          <p:cNvPr id="47128" name="TextBox 27"/>
          <p:cNvSpPr txBox="1">
            <a:spLocks noChangeArrowheads="1"/>
          </p:cNvSpPr>
          <p:nvPr/>
        </p:nvSpPr>
        <p:spPr bwMode="auto">
          <a:xfrm>
            <a:off x="5943600" y="728663"/>
            <a:ext cx="23780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Physical memory view</a:t>
            </a:r>
          </a:p>
        </p:txBody>
      </p:sp>
      <p:sp>
        <p:nvSpPr>
          <p:cNvPr id="47129" name="Rectangle 28"/>
          <p:cNvSpPr>
            <a:spLocks noChangeArrowheads="1"/>
          </p:cNvSpPr>
          <p:nvPr/>
        </p:nvSpPr>
        <p:spPr bwMode="auto">
          <a:xfrm>
            <a:off x="6492875" y="10668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7130" name="Rectangle 29"/>
          <p:cNvSpPr>
            <a:spLocks noChangeArrowheads="1"/>
          </p:cNvSpPr>
          <p:nvPr/>
        </p:nvSpPr>
        <p:spPr bwMode="auto">
          <a:xfrm>
            <a:off x="6492875" y="3810000"/>
            <a:ext cx="1295400" cy="609600"/>
          </a:xfrm>
          <a:prstGeom prst="rect">
            <a:avLst/>
          </a:prstGeom>
          <a:solidFill>
            <a:srgbClr val="FF6600"/>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data</a:t>
            </a:r>
          </a:p>
        </p:txBody>
      </p:sp>
      <p:sp>
        <p:nvSpPr>
          <p:cNvPr id="31" name="Rectangle 30"/>
          <p:cNvSpPr/>
          <p:nvPr/>
        </p:nvSpPr>
        <p:spPr bwMode="auto">
          <a:xfrm>
            <a:off x="6492875" y="50292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r>
              <a:rPr lang="en-US" sz="2000" kern="1200" dirty="0">
                <a:latin typeface="Helvetica"/>
                <a:ea typeface="ＭＳ Ｐゴシック" charset="-128"/>
                <a:cs typeface="Helvetica"/>
              </a:rPr>
              <a:t>code</a:t>
            </a:r>
          </a:p>
        </p:txBody>
      </p:sp>
      <p:sp>
        <p:nvSpPr>
          <p:cNvPr id="32" name="Rectangle 31"/>
          <p:cNvSpPr/>
          <p:nvPr/>
        </p:nvSpPr>
        <p:spPr bwMode="auto">
          <a:xfrm>
            <a:off x="6492875" y="10668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33" name="Rectangle 32"/>
          <p:cNvSpPr/>
          <p:nvPr/>
        </p:nvSpPr>
        <p:spPr bwMode="auto">
          <a:xfrm>
            <a:off x="6492875" y="56388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34" name="Rectangle 33"/>
          <p:cNvSpPr/>
          <p:nvPr/>
        </p:nvSpPr>
        <p:spPr bwMode="auto">
          <a:xfrm>
            <a:off x="6492875" y="44196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47135" name="Rectangle 35"/>
          <p:cNvSpPr>
            <a:spLocks noChangeArrowheads="1"/>
          </p:cNvSpPr>
          <p:nvPr/>
        </p:nvSpPr>
        <p:spPr bwMode="auto">
          <a:xfrm>
            <a:off x="6492875" y="3352800"/>
            <a:ext cx="1295400" cy="457200"/>
          </a:xfrm>
          <a:prstGeom prst="rect">
            <a:avLst/>
          </a:prstGeom>
          <a:solidFill>
            <a:srgbClr val="CCFFCC"/>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heap</a:t>
            </a:r>
          </a:p>
        </p:txBody>
      </p:sp>
      <p:sp>
        <p:nvSpPr>
          <p:cNvPr id="38" name="Rectangle 37"/>
          <p:cNvSpPr/>
          <p:nvPr/>
        </p:nvSpPr>
        <p:spPr bwMode="auto">
          <a:xfrm>
            <a:off x="6492875" y="27432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47137" name="Rectangle 39"/>
          <p:cNvSpPr>
            <a:spLocks noChangeArrowheads="1"/>
          </p:cNvSpPr>
          <p:nvPr/>
        </p:nvSpPr>
        <p:spPr bwMode="auto">
          <a:xfrm>
            <a:off x="6492875" y="1371600"/>
            <a:ext cx="1295400" cy="304800"/>
          </a:xfrm>
          <a:prstGeom prst="rect">
            <a:avLst/>
          </a:prstGeom>
          <a:solidFill>
            <a:srgbClr val="FFFFAA"/>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stack</a:t>
            </a:r>
          </a:p>
        </p:txBody>
      </p:sp>
      <p:sp>
        <p:nvSpPr>
          <p:cNvPr id="42" name="Rectangle 41"/>
          <p:cNvSpPr/>
          <p:nvPr/>
        </p:nvSpPr>
        <p:spPr bwMode="auto">
          <a:xfrm>
            <a:off x="6492875" y="1828800"/>
            <a:ext cx="1295400" cy="4572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47139" name="TextBox 42"/>
          <p:cNvSpPr txBox="1">
            <a:spLocks noChangeArrowheads="1"/>
          </p:cNvSpPr>
          <p:nvPr/>
        </p:nvSpPr>
        <p:spPr bwMode="auto">
          <a:xfrm>
            <a:off x="7761288" y="5681663"/>
            <a:ext cx="11541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0000 0000</a:t>
            </a:r>
          </a:p>
        </p:txBody>
      </p:sp>
      <p:sp>
        <p:nvSpPr>
          <p:cNvPr id="47140" name="TextBox 43"/>
          <p:cNvSpPr txBox="1">
            <a:spLocks noChangeArrowheads="1"/>
          </p:cNvSpPr>
          <p:nvPr/>
        </p:nvSpPr>
        <p:spPr bwMode="auto">
          <a:xfrm>
            <a:off x="7761288" y="5376863"/>
            <a:ext cx="11541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0001 0000</a:t>
            </a:r>
          </a:p>
        </p:txBody>
      </p:sp>
      <p:sp>
        <p:nvSpPr>
          <p:cNvPr id="47141" name="TextBox 44"/>
          <p:cNvSpPr txBox="1">
            <a:spLocks noChangeArrowheads="1"/>
          </p:cNvSpPr>
          <p:nvPr/>
        </p:nvSpPr>
        <p:spPr bwMode="auto">
          <a:xfrm>
            <a:off x="7772400" y="4114800"/>
            <a:ext cx="1039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0101 000</a:t>
            </a:r>
          </a:p>
        </p:txBody>
      </p:sp>
      <p:sp>
        <p:nvSpPr>
          <p:cNvPr id="47142" name="TextBox 45"/>
          <p:cNvSpPr txBox="1">
            <a:spLocks noChangeArrowheads="1"/>
          </p:cNvSpPr>
          <p:nvPr/>
        </p:nvSpPr>
        <p:spPr bwMode="auto">
          <a:xfrm>
            <a:off x="7794625" y="3548063"/>
            <a:ext cx="10175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0111 000</a:t>
            </a:r>
          </a:p>
        </p:txBody>
      </p:sp>
      <p:sp>
        <p:nvSpPr>
          <p:cNvPr id="47143" name="TextBox 46"/>
          <p:cNvSpPr txBox="1">
            <a:spLocks noChangeArrowheads="1"/>
          </p:cNvSpPr>
          <p:nvPr/>
        </p:nvSpPr>
        <p:spPr bwMode="auto">
          <a:xfrm>
            <a:off x="7696200" y="1414463"/>
            <a:ext cx="11318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1110 0000</a:t>
            </a:r>
          </a:p>
        </p:txBody>
      </p:sp>
      <p:sp>
        <p:nvSpPr>
          <p:cNvPr id="48" name="Rectangle 47"/>
          <p:cNvSpPr/>
          <p:nvPr/>
        </p:nvSpPr>
        <p:spPr bwMode="auto">
          <a:xfrm>
            <a:off x="1676400" y="579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49" name="Rectangle 48"/>
          <p:cNvSpPr/>
          <p:nvPr/>
        </p:nvSpPr>
        <p:spPr bwMode="auto">
          <a:xfrm>
            <a:off x="1676400" y="563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50" name="Rectangle 49"/>
          <p:cNvSpPr/>
          <p:nvPr/>
        </p:nvSpPr>
        <p:spPr bwMode="auto">
          <a:xfrm>
            <a:off x="1676400" y="548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51" name="Rectangle 50"/>
          <p:cNvSpPr/>
          <p:nvPr/>
        </p:nvSpPr>
        <p:spPr bwMode="auto">
          <a:xfrm>
            <a:off x="1676400" y="533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57" name="Rectangle 56"/>
          <p:cNvSpPr/>
          <p:nvPr/>
        </p:nvSpPr>
        <p:spPr bwMode="auto">
          <a:xfrm>
            <a:off x="1676400" y="4724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58" name="Rectangle 57"/>
          <p:cNvSpPr/>
          <p:nvPr/>
        </p:nvSpPr>
        <p:spPr bwMode="auto">
          <a:xfrm>
            <a:off x="1676400" y="487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59" name="Rectangle 58"/>
          <p:cNvSpPr/>
          <p:nvPr/>
        </p:nvSpPr>
        <p:spPr bwMode="auto">
          <a:xfrm>
            <a:off x="1676400" y="502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0" name="Rectangle 59"/>
          <p:cNvSpPr/>
          <p:nvPr/>
        </p:nvSpPr>
        <p:spPr bwMode="auto">
          <a:xfrm>
            <a:off x="1676400" y="518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1" name="Rectangle 60"/>
          <p:cNvSpPr/>
          <p:nvPr/>
        </p:nvSpPr>
        <p:spPr bwMode="auto">
          <a:xfrm>
            <a:off x="1676400" y="4114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2" name="Rectangle 61"/>
          <p:cNvSpPr/>
          <p:nvPr/>
        </p:nvSpPr>
        <p:spPr bwMode="auto">
          <a:xfrm>
            <a:off x="1676400" y="4267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3" name="Rectangle 62"/>
          <p:cNvSpPr/>
          <p:nvPr/>
        </p:nvSpPr>
        <p:spPr bwMode="auto">
          <a:xfrm>
            <a:off x="1676400" y="4419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4" name="Rectangle 63"/>
          <p:cNvSpPr/>
          <p:nvPr/>
        </p:nvSpPr>
        <p:spPr bwMode="auto">
          <a:xfrm>
            <a:off x="1676400" y="4572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5" name="Rectangle 64"/>
          <p:cNvSpPr/>
          <p:nvPr/>
        </p:nvSpPr>
        <p:spPr bwMode="auto">
          <a:xfrm>
            <a:off x="1676400" y="3505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6" name="Rectangle 65"/>
          <p:cNvSpPr/>
          <p:nvPr/>
        </p:nvSpPr>
        <p:spPr bwMode="auto">
          <a:xfrm>
            <a:off x="1676400" y="3657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7" name="Rectangle 66"/>
          <p:cNvSpPr/>
          <p:nvPr/>
        </p:nvSpPr>
        <p:spPr bwMode="auto">
          <a:xfrm>
            <a:off x="1676400" y="3810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8" name="Rectangle 67"/>
          <p:cNvSpPr/>
          <p:nvPr/>
        </p:nvSpPr>
        <p:spPr bwMode="auto">
          <a:xfrm>
            <a:off x="1676400" y="3962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9" name="Rectangle 68"/>
          <p:cNvSpPr/>
          <p:nvPr/>
        </p:nvSpPr>
        <p:spPr bwMode="auto">
          <a:xfrm>
            <a:off x="1676400" y="2895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0" name="Rectangle 69"/>
          <p:cNvSpPr/>
          <p:nvPr/>
        </p:nvSpPr>
        <p:spPr bwMode="auto">
          <a:xfrm>
            <a:off x="1676400" y="3048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1" name="Rectangle 70"/>
          <p:cNvSpPr/>
          <p:nvPr/>
        </p:nvSpPr>
        <p:spPr bwMode="auto">
          <a:xfrm>
            <a:off x="1676400" y="3200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2" name="Rectangle 71"/>
          <p:cNvSpPr/>
          <p:nvPr/>
        </p:nvSpPr>
        <p:spPr bwMode="auto">
          <a:xfrm>
            <a:off x="1676400" y="3352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3" name="Rectangle 72"/>
          <p:cNvSpPr/>
          <p:nvPr/>
        </p:nvSpPr>
        <p:spPr bwMode="auto">
          <a:xfrm>
            <a:off x="1676400" y="2286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4" name="Rectangle 73"/>
          <p:cNvSpPr/>
          <p:nvPr/>
        </p:nvSpPr>
        <p:spPr bwMode="auto">
          <a:xfrm>
            <a:off x="1676400" y="2438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5" name="Rectangle 74"/>
          <p:cNvSpPr/>
          <p:nvPr/>
        </p:nvSpPr>
        <p:spPr bwMode="auto">
          <a:xfrm>
            <a:off x="1676400" y="2590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6" name="Rectangle 75"/>
          <p:cNvSpPr/>
          <p:nvPr/>
        </p:nvSpPr>
        <p:spPr bwMode="auto">
          <a:xfrm>
            <a:off x="1676400" y="2743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7" name="Rectangle 76"/>
          <p:cNvSpPr/>
          <p:nvPr/>
        </p:nvSpPr>
        <p:spPr bwMode="auto">
          <a:xfrm>
            <a:off x="1676400" y="167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8" name="Rectangle 77"/>
          <p:cNvSpPr/>
          <p:nvPr/>
        </p:nvSpPr>
        <p:spPr bwMode="auto">
          <a:xfrm>
            <a:off x="1676400" y="182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9" name="Rectangle 78"/>
          <p:cNvSpPr/>
          <p:nvPr/>
        </p:nvSpPr>
        <p:spPr bwMode="auto">
          <a:xfrm>
            <a:off x="1676400" y="198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80" name="Rectangle 79"/>
          <p:cNvSpPr/>
          <p:nvPr/>
        </p:nvSpPr>
        <p:spPr bwMode="auto">
          <a:xfrm>
            <a:off x="1676400" y="213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81" name="Rectangle 80"/>
          <p:cNvSpPr/>
          <p:nvPr/>
        </p:nvSpPr>
        <p:spPr bwMode="auto">
          <a:xfrm>
            <a:off x="1676400" y="106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82" name="Rectangle 81"/>
          <p:cNvSpPr/>
          <p:nvPr/>
        </p:nvSpPr>
        <p:spPr bwMode="auto">
          <a:xfrm>
            <a:off x="1676400" y="121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83" name="Rectangle 82"/>
          <p:cNvSpPr/>
          <p:nvPr/>
        </p:nvSpPr>
        <p:spPr bwMode="auto">
          <a:xfrm>
            <a:off x="1676400" y="137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84" name="Rectangle 83"/>
          <p:cNvSpPr/>
          <p:nvPr/>
        </p:nvSpPr>
        <p:spPr bwMode="auto">
          <a:xfrm>
            <a:off x="1676400" y="152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03" name="Rectangle 102"/>
          <p:cNvSpPr/>
          <p:nvPr/>
        </p:nvSpPr>
        <p:spPr bwMode="auto">
          <a:xfrm>
            <a:off x="6492875" y="3505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04" name="Rectangle 103"/>
          <p:cNvSpPr/>
          <p:nvPr/>
        </p:nvSpPr>
        <p:spPr bwMode="auto">
          <a:xfrm>
            <a:off x="6492875" y="3657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05" name="Rectangle 104"/>
          <p:cNvSpPr/>
          <p:nvPr/>
        </p:nvSpPr>
        <p:spPr bwMode="auto">
          <a:xfrm>
            <a:off x="6492875" y="3810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06" name="Rectangle 105"/>
          <p:cNvSpPr/>
          <p:nvPr/>
        </p:nvSpPr>
        <p:spPr bwMode="auto">
          <a:xfrm>
            <a:off x="6492875" y="3962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07" name="Rectangle 106"/>
          <p:cNvSpPr/>
          <p:nvPr/>
        </p:nvSpPr>
        <p:spPr bwMode="auto">
          <a:xfrm>
            <a:off x="6492875" y="4114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08" name="Rectangle 107"/>
          <p:cNvSpPr/>
          <p:nvPr/>
        </p:nvSpPr>
        <p:spPr bwMode="auto">
          <a:xfrm>
            <a:off x="6492875" y="4267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09" name="Rectangle 108"/>
          <p:cNvSpPr/>
          <p:nvPr/>
        </p:nvSpPr>
        <p:spPr bwMode="auto">
          <a:xfrm>
            <a:off x="6492875" y="4419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0" name="Rectangle 109"/>
          <p:cNvSpPr/>
          <p:nvPr/>
        </p:nvSpPr>
        <p:spPr bwMode="auto">
          <a:xfrm>
            <a:off x="6492875" y="4572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1" name="Rectangle 110"/>
          <p:cNvSpPr/>
          <p:nvPr/>
        </p:nvSpPr>
        <p:spPr bwMode="auto">
          <a:xfrm>
            <a:off x="6492875" y="4724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2" name="Rectangle 111"/>
          <p:cNvSpPr/>
          <p:nvPr/>
        </p:nvSpPr>
        <p:spPr bwMode="auto">
          <a:xfrm>
            <a:off x="6492875" y="487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3" name="Rectangle 112"/>
          <p:cNvSpPr/>
          <p:nvPr/>
        </p:nvSpPr>
        <p:spPr bwMode="auto">
          <a:xfrm>
            <a:off x="6492875" y="502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4" name="Rectangle 113"/>
          <p:cNvSpPr/>
          <p:nvPr/>
        </p:nvSpPr>
        <p:spPr bwMode="auto">
          <a:xfrm>
            <a:off x="6492875" y="518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5" name="Rectangle 114"/>
          <p:cNvSpPr/>
          <p:nvPr/>
        </p:nvSpPr>
        <p:spPr bwMode="auto">
          <a:xfrm>
            <a:off x="6492875" y="533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6" name="Rectangle 115"/>
          <p:cNvSpPr/>
          <p:nvPr/>
        </p:nvSpPr>
        <p:spPr bwMode="auto">
          <a:xfrm>
            <a:off x="6492875" y="548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7" name="Rectangle 116"/>
          <p:cNvSpPr/>
          <p:nvPr/>
        </p:nvSpPr>
        <p:spPr bwMode="auto">
          <a:xfrm>
            <a:off x="6492875" y="563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8" name="Rectangle 117"/>
          <p:cNvSpPr/>
          <p:nvPr/>
        </p:nvSpPr>
        <p:spPr bwMode="auto">
          <a:xfrm>
            <a:off x="6492875" y="579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9" name="Rectangle 118"/>
          <p:cNvSpPr/>
          <p:nvPr/>
        </p:nvSpPr>
        <p:spPr bwMode="auto">
          <a:xfrm>
            <a:off x="6492875" y="106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0" name="Rectangle 119"/>
          <p:cNvSpPr/>
          <p:nvPr/>
        </p:nvSpPr>
        <p:spPr bwMode="auto">
          <a:xfrm>
            <a:off x="6492875" y="121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1" name="Rectangle 120"/>
          <p:cNvSpPr/>
          <p:nvPr/>
        </p:nvSpPr>
        <p:spPr bwMode="auto">
          <a:xfrm>
            <a:off x="6492875" y="137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2" name="Rectangle 121"/>
          <p:cNvSpPr/>
          <p:nvPr/>
        </p:nvSpPr>
        <p:spPr bwMode="auto">
          <a:xfrm>
            <a:off x="6492875" y="152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3" name="Rectangle 122"/>
          <p:cNvSpPr/>
          <p:nvPr/>
        </p:nvSpPr>
        <p:spPr bwMode="auto">
          <a:xfrm>
            <a:off x="6492875" y="167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4" name="Rectangle 123"/>
          <p:cNvSpPr/>
          <p:nvPr/>
        </p:nvSpPr>
        <p:spPr bwMode="auto">
          <a:xfrm>
            <a:off x="6492875" y="182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5" name="Rectangle 124"/>
          <p:cNvSpPr/>
          <p:nvPr/>
        </p:nvSpPr>
        <p:spPr bwMode="auto">
          <a:xfrm>
            <a:off x="6492875" y="198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6" name="Rectangle 125"/>
          <p:cNvSpPr/>
          <p:nvPr/>
        </p:nvSpPr>
        <p:spPr bwMode="auto">
          <a:xfrm>
            <a:off x="6492875" y="213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7" name="Rectangle 126"/>
          <p:cNvSpPr/>
          <p:nvPr/>
        </p:nvSpPr>
        <p:spPr bwMode="auto">
          <a:xfrm>
            <a:off x="6492875" y="2286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8" name="Rectangle 127"/>
          <p:cNvSpPr/>
          <p:nvPr/>
        </p:nvSpPr>
        <p:spPr bwMode="auto">
          <a:xfrm>
            <a:off x="6492875" y="2438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9" name="Rectangle 128"/>
          <p:cNvSpPr/>
          <p:nvPr/>
        </p:nvSpPr>
        <p:spPr bwMode="auto">
          <a:xfrm>
            <a:off x="6492875" y="2590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30" name="Rectangle 129"/>
          <p:cNvSpPr/>
          <p:nvPr/>
        </p:nvSpPr>
        <p:spPr bwMode="auto">
          <a:xfrm>
            <a:off x="6492875" y="2743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31" name="Rectangle 130"/>
          <p:cNvSpPr/>
          <p:nvPr/>
        </p:nvSpPr>
        <p:spPr bwMode="auto">
          <a:xfrm>
            <a:off x="6492875" y="2895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32" name="Rectangle 131"/>
          <p:cNvSpPr/>
          <p:nvPr/>
        </p:nvSpPr>
        <p:spPr bwMode="auto">
          <a:xfrm>
            <a:off x="6492875" y="3048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33" name="Rectangle 132"/>
          <p:cNvSpPr/>
          <p:nvPr/>
        </p:nvSpPr>
        <p:spPr bwMode="auto">
          <a:xfrm>
            <a:off x="6492875" y="3200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34" name="Rectangle 133"/>
          <p:cNvSpPr/>
          <p:nvPr/>
        </p:nvSpPr>
        <p:spPr bwMode="auto">
          <a:xfrm>
            <a:off x="6492875" y="3352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grpSp>
        <p:nvGrpSpPr>
          <p:cNvPr id="47208" name="Group 134"/>
          <p:cNvGrpSpPr>
            <a:grpSpLocks/>
          </p:cNvGrpSpPr>
          <p:nvPr/>
        </p:nvGrpSpPr>
        <p:grpSpPr bwMode="auto">
          <a:xfrm>
            <a:off x="4187825" y="838200"/>
            <a:ext cx="1168400" cy="6002338"/>
            <a:chOff x="4188007" y="838200"/>
            <a:chExt cx="1168785" cy="6001641"/>
          </a:xfrm>
        </p:grpSpPr>
        <p:sp>
          <p:nvSpPr>
            <p:cNvPr id="47238" name="TextBox 136"/>
            <p:cNvSpPr txBox="1">
              <a:spLocks noChangeArrowheads="1"/>
            </p:cNvSpPr>
            <p:nvPr/>
          </p:nvSpPr>
          <p:spPr bwMode="auto">
            <a:xfrm>
              <a:off x="4188007" y="838200"/>
              <a:ext cx="1168785" cy="6001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200" kern="1200" smtClean="0">
                  <a:solidFill>
                    <a:srgbClr val="000000"/>
                  </a:solidFill>
                  <a:latin typeface="Helvetica" charset="0"/>
                </a:rPr>
                <a:t>11111   11101</a:t>
              </a:r>
            </a:p>
            <a:p>
              <a:pPr eaLnBrk="1" fontAlgn="base" hangingPunct="1">
                <a:spcBef>
                  <a:spcPct val="0"/>
                </a:spcBef>
                <a:spcAft>
                  <a:spcPct val="0"/>
                </a:spcAft>
              </a:pPr>
              <a:r>
                <a:rPr lang="en-US" sz="1200" kern="1200" smtClean="0">
                  <a:solidFill>
                    <a:srgbClr val="000000"/>
                  </a:solidFill>
                  <a:latin typeface="Helvetica" charset="0"/>
                </a:rPr>
                <a:t>11110   11100</a:t>
              </a:r>
            </a:p>
            <a:p>
              <a:pPr eaLnBrk="1" fontAlgn="base" hangingPunct="1">
                <a:spcBef>
                  <a:spcPct val="0"/>
                </a:spcBef>
                <a:spcAft>
                  <a:spcPct val="0"/>
                </a:spcAft>
              </a:pPr>
              <a:r>
                <a:rPr lang="en-US" sz="1200" kern="1200" smtClean="0">
                  <a:solidFill>
                    <a:srgbClr val="000000"/>
                  </a:solidFill>
                  <a:latin typeface="Helvetica" charset="0"/>
                </a:rPr>
                <a:t>11101     null   </a:t>
              </a:r>
            </a:p>
            <a:p>
              <a:pPr eaLnBrk="1" fontAlgn="base" hangingPunct="1">
                <a:spcBef>
                  <a:spcPct val="0"/>
                </a:spcBef>
                <a:spcAft>
                  <a:spcPct val="0"/>
                </a:spcAft>
              </a:pPr>
              <a:r>
                <a:rPr lang="en-US" sz="1200" kern="1200" smtClean="0">
                  <a:solidFill>
                    <a:srgbClr val="000000"/>
                  </a:solidFill>
                  <a:latin typeface="Helvetica" charset="0"/>
                </a:rPr>
                <a:t>11100     null   </a:t>
              </a:r>
            </a:p>
            <a:p>
              <a:pPr eaLnBrk="1" fontAlgn="base" hangingPunct="1">
                <a:spcBef>
                  <a:spcPct val="0"/>
                </a:spcBef>
                <a:spcAft>
                  <a:spcPct val="0"/>
                </a:spcAft>
              </a:pPr>
              <a:r>
                <a:rPr lang="en-US" sz="1200" kern="1200" smtClean="0">
                  <a:solidFill>
                    <a:srgbClr val="000000"/>
                  </a:solidFill>
                  <a:latin typeface="Helvetica" charset="0"/>
                </a:rPr>
                <a:t>11011     null</a:t>
              </a:r>
            </a:p>
            <a:p>
              <a:pPr eaLnBrk="1" fontAlgn="base" hangingPunct="1">
                <a:spcBef>
                  <a:spcPct val="0"/>
                </a:spcBef>
                <a:spcAft>
                  <a:spcPct val="0"/>
                </a:spcAft>
              </a:pPr>
              <a:r>
                <a:rPr lang="en-US" sz="1200" kern="1200" smtClean="0">
                  <a:solidFill>
                    <a:srgbClr val="000000"/>
                  </a:solidFill>
                  <a:latin typeface="Helvetica" charset="0"/>
                </a:rPr>
                <a:t>11010     null</a:t>
              </a:r>
            </a:p>
            <a:p>
              <a:pPr eaLnBrk="1" fontAlgn="base" hangingPunct="1">
                <a:spcBef>
                  <a:spcPct val="0"/>
                </a:spcBef>
                <a:spcAft>
                  <a:spcPct val="0"/>
                </a:spcAft>
              </a:pPr>
              <a:r>
                <a:rPr lang="en-US" sz="1200" kern="1200" smtClean="0">
                  <a:solidFill>
                    <a:srgbClr val="000000"/>
                  </a:solidFill>
                  <a:latin typeface="Helvetica" charset="0"/>
                </a:rPr>
                <a:t>11001     null</a:t>
              </a:r>
            </a:p>
            <a:p>
              <a:pPr eaLnBrk="1" fontAlgn="base" hangingPunct="1">
                <a:spcBef>
                  <a:spcPct val="0"/>
                </a:spcBef>
                <a:spcAft>
                  <a:spcPct val="0"/>
                </a:spcAft>
              </a:pPr>
              <a:r>
                <a:rPr lang="en-US" sz="1200" kern="1200" smtClean="0">
                  <a:solidFill>
                    <a:srgbClr val="000000"/>
                  </a:solidFill>
                  <a:latin typeface="Helvetica" charset="0"/>
                </a:rPr>
                <a:t>11000     null</a:t>
              </a:r>
            </a:p>
            <a:p>
              <a:pPr eaLnBrk="1" fontAlgn="base" hangingPunct="1">
                <a:spcBef>
                  <a:spcPct val="0"/>
                </a:spcBef>
                <a:spcAft>
                  <a:spcPct val="0"/>
                </a:spcAft>
              </a:pPr>
              <a:r>
                <a:rPr lang="en-US" sz="1200" kern="1200" smtClean="0">
                  <a:solidFill>
                    <a:srgbClr val="000000"/>
                  </a:solidFill>
                  <a:latin typeface="Helvetica" charset="0"/>
                </a:rPr>
                <a:t>10111     null</a:t>
              </a:r>
            </a:p>
            <a:p>
              <a:pPr eaLnBrk="1" fontAlgn="base" hangingPunct="1">
                <a:spcBef>
                  <a:spcPct val="0"/>
                </a:spcBef>
                <a:spcAft>
                  <a:spcPct val="0"/>
                </a:spcAft>
              </a:pPr>
              <a:r>
                <a:rPr lang="en-US" sz="1200" kern="1200" smtClean="0">
                  <a:solidFill>
                    <a:srgbClr val="000000"/>
                  </a:solidFill>
                  <a:latin typeface="Helvetica" charset="0"/>
                </a:rPr>
                <a:t>10110     null</a:t>
              </a:r>
            </a:p>
            <a:p>
              <a:pPr eaLnBrk="1" fontAlgn="base" hangingPunct="1">
                <a:spcBef>
                  <a:spcPct val="0"/>
                </a:spcBef>
                <a:spcAft>
                  <a:spcPct val="0"/>
                </a:spcAft>
              </a:pPr>
              <a:r>
                <a:rPr lang="en-US" sz="1200" kern="1200" smtClean="0">
                  <a:solidFill>
                    <a:srgbClr val="000000"/>
                  </a:solidFill>
                  <a:latin typeface="Helvetica" charset="0"/>
                </a:rPr>
                <a:t>10101     null</a:t>
              </a:r>
            </a:p>
            <a:p>
              <a:pPr eaLnBrk="1" fontAlgn="base" hangingPunct="1">
                <a:spcBef>
                  <a:spcPct val="0"/>
                </a:spcBef>
                <a:spcAft>
                  <a:spcPct val="0"/>
                </a:spcAft>
              </a:pPr>
              <a:r>
                <a:rPr lang="en-US" sz="1200" kern="1200" smtClean="0">
                  <a:solidFill>
                    <a:srgbClr val="000000"/>
                  </a:solidFill>
                  <a:latin typeface="Helvetica" charset="0"/>
                </a:rPr>
                <a:t>10100     null</a:t>
              </a:r>
            </a:p>
            <a:p>
              <a:pPr eaLnBrk="1" fontAlgn="base" hangingPunct="1">
                <a:spcBef>
                  <a:spcPct val="0"/>
                </a:spcBef>
                <a:spcAft>
                  <a:spcPct val="0"/>
                </a:spcAft>
              </a:pPr>
              <a:r>
                <a:rPr lang="en-US" sz="1200" kern="1200" smtClean="0">
                  <a:solidFill>
                    <a:srgbClr val="000000"/>
                  </a:solidFill>
                  <a:latin typeface="Helvetica" charset="0"/>
                </a:rPr>
                <a:t>10011     null</a:t>
              </a:r>
            </a:p>
            <a:p>
              <a:pPr eaLnBrk="1" fontAlgn="base" hangingPunct="1">
                <a:spcBef>
                  <a:spcPct val="0"/>
                </a:spcBef>
                <a:spcAft>
                  <a:spcPct val="0"/>
                </a:spcAft>
              </a:pPr>
              <a:r>
                <a:rPr lang="en-US" sz="1200" kern="1200" smtClean="0">
                  <a:solidFill>
                    <a:srgbClr val="000000"/>
                  </a:solidFill>
                  <a:latin typeface="Helvetica" charset="0"/>
                </a:rPr>
                <a:t>10010   10000</a:t>
              </a:r>
            </a:p>
            <a:p>
              <a:pPr eaLnBrk="1" fontAlgn="base" hangingPunct="1">
                <a:spcBef>
                  <a:spcPct val="0"/>
                </a:spcBef>
                <a:spcAft>
                  <a:spcPct val="0"/>
                </a:spcAft>
              </a:pPr>
              <a:r>
                <a:rPr lang="en-US" sz="1200" kern="1200" smtClean="0">
                  <a:solidFill>
                    <a:srgbClr val="000000"/>
                  </a:solidFill>
                  <a:latin typeface="Helvetica" charset="0"/>
                </a:rPr>
                <a:t>10001   01111</a:t>
              </a:r>
            </a:p>
            <a:p>
              <a:pPr eaLnBrk="1" fontAlgn="base" hangingPunct="1">
                <a:spcBef>
                  <a:spcPct val="0"/>
                </a:spcBef>
                <a:spcAft>
                  <a:spcPct val="0"/>
                </a:spcAft>
              </a:pPr>
              <a:r>
                <a:rPr lang="en-US" sz="1200" kern="1200" smtClean="0">
                  <a:solidFill>
                    <a:srgbClr val="000000"/>
                  </a:solidFill>
                  <a:latin typeface="Helvetica" charset="0"/>
                </a:rPr>
                <a:t>10000   01110</a:t>
              </a:r>
            </a:p>
            <a:p>
              <a:pPr eaLnBrk="1" fontAlgn="base" hangingPunct="1">
                <a:spcBef>
                  <a:spcPct val="0"/>
                </a:spcBef>
                <a:spcAft>
                  <a:spcPct val="0"/>
                </a:spcAft>
              </a:pPr>
              <a:r>
                <a:rPr lang="en-US" sz="1200" kern="1200" smtClean="0">
                  <a:solidFill>
                    <a:srgbClr val="000000"/>
                  </a:solidFill>
                  <a:latin typeface="Helvetica" charset="0"/>
                </a:rPr>
                <a:t>01111     null</a:t>
              </a:r>
            </a:p>
            <a:p>
              <a:pPr eaLnBrk="1" fontAlgn="base" hangingPunct="1">
                <a:spcBef>
                  <a:spcPct val="0"/>
                </a:spcBef>
                <a:spcAft>
                  <a:spcPct val="0"/>
                </a:spcAft>
              </a:pPr>
              <a:r>
                <a:rPr lang="en-US" sz="1200" kern="1200" smtClean="0">
                  <a:solidFill>
                    <a:srgbClr val="000000"/>
                  </a:solidFill>
                  <a:latin typeface="Helvetica" charset="0"/>
                </a:rPr>
                <a:t>01110     null      </a:t>
              </a:r>
            </a:p>
            <a:p>
              <a:pPr eaLnBrk="1" fontAlgn="base" hangingPunct="1">
                <a:spcBef>
                  <a:spcPct val="0"/>
                </a:spcBef>
                <a:spcAft>
                  <a:spcPct val="0"/>
                </a:spcAft>
              </a:pPr>
              <a:r>
                <a:rPr lang="en-US" sz="1200" kern="1200" smtClean="0">
                  <a:solidFill>
                    <a:srgbClr val="000000"/>
                  </a:solidFill>
                  <a:latin typeface="Helvetica" charset="0"/>
                </a:rPr>
                <a:t>01101     null</a:t>
              </a:r>
            </a:p>
            <a:p>
              <a:pPr eaLnBrk="1" fontAlgn="base" hangingPunct="1">
                <a:spcBef>
                  <a:spcPct val="0"/>
                </a:spcBef>
                <a:spcAft>
                  <a:spcPct val="0"/>
                </a:spcAft>
              </a:pPr>
              <a:r>
                <a:rPr lang="en-US" sz="1200" kern="1200" smtClean="0">
                  <a:solidFill>
                    <a:srgbClr val="000000"/>
                  </a:solidFill>
                  <a:latin typeface="Helvetica" charset="0"/>
                </a:rPr>
                <a:t>01100     null</a:t>
              </a:r>
            </a:p>
            <a:p>
              <a:pPr eaLnBrk="1" fontAlgn="base" hangingPunct="1">
                <a:spcBef>
                  <a:spcPct val="0"/>
                </a:spcBef>
                <a:spcAft>
                  <a:spcPct val="0"/>
                </a:spcAft>
              </a:pPr>
              <a:r>
                <a:rPr lang="en-US" sz="1200" kern="1200" smtClean="0">
                  <a:solidFill>
                    <a:srgbClr val="000000"/>
                  </a:solidFill>
                  <a:latin typeface="Helvetica" charset="0"/>
                </a:rPr>
                <a:t>01011   01101 </a:t>
              </a:r>
            </a:p>
            <a:p>
              <a:pPr eaLnBrk="1" fontAlgn="base" hangingPunct="1">
                <a:spcBef>
                  <a:spcPct val="0"/>
                </a:spcBef>
                <a:spcAft>
                  <a:spcPct val="0"/>
                </a:spcAft>
              </a:pPr>
              <a:r>
                <a:rPr lang="en-US" sz="1200" kern="1200" smtClean="0">
                  <a:solidFill>
                    <a:srgbClr val="000000"/>
                  </a:solidFill>
                  <a:latin typeface="Helvetica" charset="0"/>
                </a:rPr>
                <a:t>01010   01100 </a:t>
              </a:r>
            </a:p>
            <a:p>
              <a:pPr eaLnBrk="1" fontAlgn="base" hangingPunct="1">
                <a:spcBef>
                  <a:spcPct val="0"/>
                </a:spcBef>
                <a:spcAft>
                  <a:spcPct val="0"/>
                </a:spcAft>
              </a:pPr>
              <a:r>
                <a:rPr lang="en-US" sz="1200" kern="1200" smtClean="0">
                  <a:solidFill>
                    <a:srgbClr val="000000"/>
                  </a:solidFill>
                  <a:latin typeface="Helvetica" charset="0"/>
                </a:rPr>
                <a:t>01001   01011</a:t>
              </a:r>
            </a:p>
            <a:p>
              <a:pPr eaLnBrk="1" fontAlgn="base" hangingPunct="1">
                <a:spcBef>
                  <a:spcPct val="0"/>
                </a:spcBef>
                <a:spcAft>
                  <a:spcPct val="0"/>
                </a:spcAft>
              </a:pPr>
              <a:r>
                <a:rPr lang="en-US" sz="1200" kern="1200" smtClean="0">
                  <a:solidFill>
                    <a:srgbClr val="000000"/>
                  </a:solidFill>
                  <a:latin typeface="Helvetica" charset="0"/>
                </a:rPr>
                <a:t>01000   01010</a:t>
              </a:r>
            </a:p>
            <a:p>
              <a:pPr eaLnBrk="1" fontAlgn="base" hangingPunct="1">
                <a:spcBef>
                  <a:spcPct val="0"/>
                </a:spcBef>
                <a:spcAft>
                  <a:spcPct val="0"/>
                </a:spcAft>
              </a:pPr>
              <a:r>
                <a:rPr lang="en-US" sz="1200" kern="1200" smtClean="0">
                  <a:solidFill>
                    <a:srgbClr val="000000"/>
                  </a:solidFill>
                  <a:latin typeface="Helvetica" charset="0"/>
                </a:rPr>
                <a:t>00111     null</a:t>
              </a:r>
            </a:p>
            <a:p>
              <a:pPr eaLnBrk="1" fontAlgn="base" hangingPunct="1">
                <a:spcBef>
                  <a:spcPct val="0"/>
                </a:spcBef>
                <a:spcAft>
                  <a:spcPct val="0"/>
                </a:spcAft>
              </a:pPr>
              <a:r>
                <a:rPr lang="en-US" sz="1200" kern="1200" smtClean="0">
                  <a:solidFill>
                    <a:srgbClr val="000000"/>
                  </a:solidFill>
                  <a:latin typeface="Helvetica" charset="0"/>
                </a:rPr>
                <a:t>00110     null</a:t>
              </a:r>
            </a:p>
            <a:p>
              <a:pPr eaLnBrk="1" fontAlgn="base" hangingPunct="1">
                <a:spcBef>
                  <a:spcPct val="0"/>
                </a:spcBef>
                <a:spcAft>
                  <a:spcPct val="0"/>
                </a:spcAft>
              </a:pPr>
              <a:r>
                <a:rPr lang="en-US" sz="1200" kern="1200" smtClean="0">
                  <a:solidFill>
                    <a:srgbClr val="000000"/>
                  </a:solidFill>
                  <a:latin typeface="Helvetica" charset="0"/>
                </a:rPr>
                <a:t>00101     null </a:t>
              </a:r>
            </a:p>
            <a:p>
              <a:pPr eaLnBrk="1" fontAlgn="base" hangingPunct="1">
                <a:spcBef>
                  <a:spcPct val="0"/>
                </a:spcBef>
                <a:spcAft>
                  <a:spcPct val="0"/>
                </a:spcAft>
              </a:pPr>
              <a:r>
                <a:rPr lang="en-US" sz="1200" kern="1200" smtClean="0">
                  <a:solidFill>
                    <a:srgbClr val="000000"/>
                  </a:solidFill>
                  <a:latin typeface="Helvetica" charset="0"/>
                </a:rPr>
                <a:t>00100     null </a:t>
              </a:r>
            </a:p>
            <a:p>
              <a:pPr eaLnBrk="1" fontAlgn="base" hangingPunct="1">
                <a:spcBef>
                  <a:spcPct val="0"/>
                </a:spcBef>
                <a:spcAft>
                  <a:spcPct val="0"/>
                </a:spcAft>
              </a:pPr>
              <a:r>
                <a:rPr lang="en-US" sz="1200" kern="1200" smtClean="0">
                  <a:solidFill>
                    <a:srgbClr val="000000"/>
                  </a:solidFill>
                  <a:latin typeface="Helvetica" charset="0"/>
                </a:rPr>
                <a:t>00011   00101</a:t>
              </a:r>
            </a:p>
            <a:p>
              <a:pPr eaLnBrk="1" fontAlgn="base" hangingPunct="1">
                <a:spcBef>
                  <a:spcPct val="0"/>
                </a:spcBef>
                <a:spcAft>
                  <a:spcPct val="0"/>
                </a:spcAft>
              </a:pPr>
              <a:r>
                <a:rPr lang="en-US" sz="1200" kern="1200" smtClean="0">
                  <a:solidFill>
                    <a:srgbClr val="000000"/>
                  </a:solidFill>
                  <a:latin typeface="Helvetica" charset="0"/>
                </a:rPr>
                <a:t>00010   00100</a:t>
              </a:r>
            </a:p>
            <a:p>
              <a:pPr eaLnBrk="1" fontAlgn="base" hangingPunct="1">
                <a:spcBef>
                  <a:spcPct val="0"/>
                </a:spcBef>
                <a:spcAft>
                  <a:spcPct val="0"/>
                </a:spcAft>
              </a:pPr>
              <a:r>
                <a:rPr lang="en-US" sz="1200" kern="1200" smtClean="0">
                  <a:solidFill>
                    <a:srgbClr val="000000"/>
                  </a:solidFill>
                  <a:latin typeface="Helvetica" charset="0"/>
                </a:rPr>
                <a:t>00001   00011</a:t>
              </a:r>
            </a:p>
            <a:p>
              <a:pPr eaLnBrk="1" fontAlgn="base" hangingPunct="1">
                <a:spcBef>
                  <a:spcPct val="0"/>
                </a:spcBef>
                <a:spcAft>
                  <a:spcPct val="0"/>
                </a:spcAft>
              </a:pPr>
              <a:r>
                <a:rPr lang="en-US" sz="1200" kern="1200" smtClean="0">
                  <a:solidFill>
                    <a:srgbClr val="000000"/>
                  </a:solidFill>
                  <a:latin typeface="Helvetica" charset="0"/>
                </a:rPr>
                <a:t>00000   00010</a:t>
              </a:r>
            </a:p>
          </p:txBody>
        </p:sp>
        <p:sp>
          <p:nvSpPr>
            <p:cNvPr id="47239" name="Rectangle 138"/>
            <p:cNvSpPr>
              <a:spLocks noChangeArrowheads="1"/>
            </p:cNvSpPr>
            <p:nvPr/>
          </p:nvSpPr>
          <p:spPr bwMode="auto">
            <a:xfrm>
              <a:off x="4724400" y="838200"/>
              <a:ext cx="609600" cy="5943600"/>
            </a:xfrm>
            <a:prstGeom prst="rect">
              <a:avLst/>
            </a:prstGeom>
            <a:noFill/>
            <a:ln w="127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grpSp>
      <p:cxnSp>
        <p:nvCxnSpPr>
          <p:cNvPr id="47209" name="Straight Arrow Connector 142"/>
          <p:cNvCxnSpPr>
            <a:cxnSpLocks noChangeShapeType="1"/>
            <a:stCxn id="48" idx="3"/>
          </p:cNvCxnSpPr>
          <p:nvPr/>
        </p:nvCxnSpPr>
        <p:spPr bwMode="auto">
          <a:xfrm>
            <a:off x="2971800" y="5867400"/>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210" name="Straight Arrow Connector 143"/>
          <p:cNvCxnSpPr>
            <a:cxnSpLocks noChangeShapeType="1"/>
          </p:cNvCxnSpPr>
          <p:nvPr/>
        </p:nvCxnSpPr>
        <p:spPr bwMode="auto">
          <a:xfrm>
            <a:off x="2971800" y="5715000"/>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211" name="Straight Arrow Connector 144"/>
          <p:cNvCxnSpPr>
            <a:cxnSpLocks noChangeShapeType="1"/>
          </p:cNvCxnSpPr>
          <p:nvPr/>
        </p:nvCxnSpPr>
        <p:spPr bwMode="auto">
          <a:xfrm>
            <a:off x="2971800" y="5562600"/>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212" name="Straight Arrow Connector 145"/>
          <p:cNvCxnSpPr>
            <a:cxnSpLocks noChangeShapeType="1"/>
          </p:cNvCxnSpPr>
          <p:nvPr/>
        </p:nvCxnSpPr>
        <p:spPr bwMode="auto">
          <a:xfrm>
            <a:off x="2971800" y="5410200"/>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213" name="Straight Arrow Connector 146"/>
          <p:cNvCxnSpPr>
            <a:cxnSpLocks noChangeShapeType="1"/>
          </p:cNvCxnSpPr>
          <p:nvPr/>
        </p:nvCxnSpPr>
        <p:spPr bwMode="auto">
          <a:xfrm flipV="1">
            <a:off x="5334000" y="5105400"/>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214" name="Straight Arrow Connector 149"/>
          <p:cNvCxnSpPr>
            <a:cxnSpLocks noChangeShapeType="1"/>
          </p:cNvCxnSpPr>
          <p:nvPr/>
        </p:nvCxnSpPr>
        <p:spPr bwMode="auto">
          <a:xfrm flipV="1">
            <a:off x="5334000" y="5257800"/>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215" name="Straight Arrow Connector 150"/>
          <p:cNvCxnSpPr>
            <a:cxnSpLocks noChangeShapeType="1"/>
          </p:cNvCxnSpPr>
          <p:nvPr/>
        </p:nvCxnSpPr>
        <p:spPr bwMode="auto">
          <a:xfrm flipV="1">
            <a:off x="5334000" y="5410200"/>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216" name="Straight Arrow Connector 151"/>
          <p:cNvCxnSpPr>
            <a:cxnSpLocks noChangeShapeType="1"/>
          </p:cNvCxnSpPr>
          <p:nvPr/>
        </p:nvCxnSpPr>
        <p:spPr bwMode="auto">
          <a:xfrm flipV="1">
            <a:off x="5334000" y="5562600"/>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217" name="Straight Arrow Connector 162"/>
          <p:cNvCxnSpPr>
            <a:cxnSpLocks noChangeShapeType="1"/>
          </p:cNvCxnSpPr>
          <p:nvPr/>
        </p:nvCxnSpPr>
        <p:spPr bwMode="auto">
          <a:xfrm>
            <a:off x="2971800" y="4648200"/>
            <a:ext cx="12954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218" name="Straight Arrow Connector 164"/>
          <p:cNvCxnSpPr>
            <a:cxnSpLocks noChangeShapeType="1"/>
          </p:cNvCxnSpPr>
          <p:nvPr/>
        </p:nvCxnSpPr>
        <p:spPr bwMode="auto">
          <a:xfrm>
            <a:off x="2971800" y="4495800"/>
            <a:ext cx="12954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219" name="Straight Arrow Connector 165"/>
          <p:cNvCxnSpPr>
            <a:cxnSpLocks noChangeShapeType="1"/>
          </p:cNvCxnSpPr>
          <p:nvPr/>
        </p:nvCxnSpPr>
        <p:spPr bwMode="auto">
          <a:xfrm>
            <a:off x="2971800" y="4343400"/>
            <a:ext cx="12954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220" name="Straight Arrow Connector 166"/>
          <p:cNvCxnSpPr>
            <a:cxnSpLocks noChangeShapeType="1"/>
          </p:cNvCxnSpPr>
          <p:nvPr/>
        </p:nvCxnSpPr>
        <p:spPr bwMode="auto">
          <a:xfrm>
            <a:off x="2971800" y="4191000"/>
            <a:ext cx="12954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221" name="Straight Arrow Connector 167"/>
          <p:cNvCxnSpPr>
            <a:cxnSpLocks noChangeShapeType="1"/>
          </p:cNvCxnSpPr>
          <p:nvPr/>
        </p:nvCxnSpPr>
        <p:spPr bwMode="auto">
          <a:xfrm>
            <a:off x="2971800" y="3276600"/>
            <a:ext cx="1295400" cy="3048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222" name="Straight Arrow Connector 172"/>
          <p:cNvCxnSpPr>
            <a:cxnSpLocks noChangeShapeType="1"/>
          </p:cNvCxnSpPr>
          <p:nvPr/>
        </p:nvCxnSpPr>
        <p:spPr bwMode="auto">
          <a:xfrm>
            <a:off x="2971800" y="3429000"/>
            <a:ext cx="1295400" cy="3048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223" name="Straight Arrow Connector 173"/>
          <p:cNvCxnSpPr>
            <a:cxnSpLocks noChangeShapeType="1"/>
          </p:cNvCxnSpPr>
          <p:nvPr/>
        </p:nvCxnSpPr>
        <p:spPr bwMode="auto">
          <a:xfrm>
            <a:off x="2971800" y="3124200"/>
            <a:ext cx="1295400" cy="3048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224" name="Straight Arrow Connector 174"/>
          <p:cNvCxnSpPr>
            <a:cxnSpLocks noChangeShapeType="1"/>
          </p:cNvCxnSpPr>
          <p:nvPr/>
        </p:nvCxnSpPr>
        <p:spPr bwMode="auto">
          <a:xfrm flipV="1">
            <a:off x="2971800" y="990600"/>
            <a:ext cx="1295400"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225" name="Straight Arrow Connector 176"/>
          <p:cNvCxnSpPr>
            <a:cxnSpLocks noChangeShapeType="1"/>
          </p:cNvCxnSpPr>
          <p:nvPr/>
        </p:nvCxnSpPr>
        <p:spPr bwMode="auto">
          <a:xfrm flipV="1">
            <a:off x="2971800" y="1143000"/>
            <a:ext cx="1295400"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226" name="Straight Arrow Connector 177"/>
          <p:cNvCxnSpPr>
            <a:cxnSpLocks noChangeShapeType="1"/>
            <a:endCxn id="108" idx="1"/>
          </p:cNvCxnSpPr>
          <p:nvPr/>
        </p:nvCxnSpPr>
        <p:spPr bwMode="auto">
          <a:xfrm flipV="1">
            <a:off x="5334000" y="4343400"/>
            <a:ext cx="1158875" cy="838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227" name="Straight Arrow Connector 179"/>
          <p:cNvCxnSpPr>
            <a:cxnSpLocks noChangeShapeType="1"/>
          </p:cNvCxnSpPr>
          <p:nvPr/>
        </p:nvCxnSpPr>
        <p:spPr bwMode="auto">
          <a:xfrm flipV="1">
            <a:off x="5334000" y="4191000"/>
            <a:ext cx="1158875" cy="838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228" name="Straight Arrow Connector 180"/>
          <p:cNvCxnSpPr>
            <a:cxnSpLocks noChangeShapeType="1"/>
          </p:cNvCxnSpPr>
          <p:nvPr/>
        </p:nvCxnSpPr>
        <p:spPr bwMode="auto">
          <a:xfrm flipV="1">
            <a:off x="5334000" y="4038600"/>
            <a:ext cx="1158875" cy="838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229" name="Straight Arrow Connector 181"/>
          <p:cNvCxnSpPr>
            <a:cxnSpLocks noChangeShapeType="1"/>
          </p:cNvCxnSpPr>
          <p:nvPr/>
        </p:nvCxnSpPr>
        <p:spPr bwMode="auto">
          <a:xfrm flipV="1">
            <a:off x="5334000" y="3886200"/>
            <a:ext cx="1158875" cy="838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230" name="Straight Arrow Connector 182"/>
          <p:cNvCxnSpPr>
            <a:cxnSpLocks noChangeShapeType="1"/>
            <a:endCxn id="47135" idx="1"/>
          </p:cNvCxnSpPr>
          <p:nvPr/>
        </p:nvCxnSpPr>
        <p:spPr bwMode="auto">
          <a:xfrm>
            <a:off x="5334000" y="3581400"/>
            <a:ext cx="1158875"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231" name="Straight Arrow Connector 185"/>
          <p:cNvCxnSpPr>
            <a:cxnSpLocks noChangeShapeType="1"/>
          </p:cNvCxnSpPr>
          <p:nvPr/>
        </p:nvCxnSpPr>
        <p:spPr bwMode="auto">
          <a:xfrm>
            <a:off x="5334000" y="3733800"/>
            <a:ext cx="1158875"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232" name="Straight Arrow Connector 186"/>
          <p:cNvCxnSpPr>
            <a:cxnSpLocks noChangeShapeType="1"/>
          </p:cNvCxnSpPr>
          <p:nvPr/>
        </p:nvCxnSpPr>
        <p:spPr bwMode="auto">
          <a:xfrm>
            <a:off x="5334000" y="3427413"/>
            <a:ext cx="1158875" cy="1587"/>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233" name="Straight Arrow Connector 187"/>
          <p:cNvCxnSpPr>
            <a:cxnSpLocks noChangeShapeType="1"/>
            <a:endCxn id="121" idx="1"/>
          </p:cNvCxnSpPr>
          <p:nvPr/>
        </p:nvCxnSpPr>
        <p:spPr bwMode="auto">
          <a:xfrm>
            <a:off x="5334000" y="990600"/>
            <a:ext cx="1158875" cy="457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234" name="Straight Arrow Connector 189"/>
          <p:cNvCxnSpPr>
            <a:cxnSpLocks noChangeShapeType="1"/>
          </p:cNvCxnSpPr>
          <p:nvPr/>
        </p:nvCxnSpPr>
        <p:spPr bwMode="auto">
          <a:xfrm>
            <a:off x="5334000" y="1143000"/>
            <a:ext cx="1158875" cy="457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7235" name="TextBox 191"/>
          <p:cNvSpPr txBox="1">
            <a:spLocks noChangeArrowheads="1"/>
          </p:cNvSpPr>
          <p:nvPr/>
        </p:nvSpPr>
        <p:spPr bwMode="auto">
          <a:xfrm>
            <a:off x="4157663" y="500063"/>
            <a:ext cx="12525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Page Table</a:t>
            </a:r>
          </a:p>
        </p:txBody>
      </p:sp>
      <p:sp>
        <p:nvSpPr>
          <p:cNvPr id="47236" name="TextBox 135"/>
          <p:cNvSpPr txBox="1">
            <a:spLocks noChangeArrowheads="1"/>
          </p:cNvSpPr>
          <p:nvPr/>
        </p:nvSpPr>
        <p:spPr bwMode="auto">
          <a:xfrm>
            <a:off x="544513" y="1490663"/>
            <a:ext cx="11318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kern="1200" smtClean="0">
                <a:solidFill>
                  <a:srgbClr val="FF0000"/>
                </a:solidFill>
                <a:latin typeface="Helvetica" charset="0"/>
              </a:rPr>
              <a:t>1110 0</a:t>
            </a:r>
            <a:r>
              <a:rPr lang="en-US" sz="1600" kern="1200" smtClean="0">
                <a:solidFill>
                  <a:srgbClr val="2A40E2"/>
                </a:solidFill>
                <a:latin typeface="Helvetica" charset="0"/>
              </a:rPr>
              <a:t>000</a:t>
            </a:r>
          </a:p>
        </p:txBody>
      </p:sp>
      <p:sp>
        <p:nvSpPr>
          <p:cNvPr id="140" name="Rounded Rectangular Callout 139"/>
          <p:cNvSpPr>
            <a:spLocks noChangeArrowheads="1"/>
          </p:cNvSpPr>
          <p:nvPr/>
        </p:nvSpPr>
        <p:spPr bwMode="auto">
          <a:xfrm>
            <a:off x="304800" y="2057400"/>
            <a:ext cx="2286000" cy="1143000"/>
          </a:xfrm>
          <a:prstGeom prst="wedgeRoundRectCallout">
            <a:avLst>
              <a:gd name="adj1" fmla="val 21153"/>
              <a:gd name="adj2" fmla="val -86569"/>
              <a:gd name="adj3" fmla="val 16667"/>
            </a:avLst>
          </a:prstGeom>
          <a:solidFill>
            <a:srgbClr val="FFFFFF"/>
          </a:solidFill>
          <a:ln w="25400">
            <a:solidFill>
              <a:schemeClr val="tx1"/>
            </a:solidFill>
            <a:round/>
            <a:headEnd type="triangle" w="med" len="med"/>
            <a:tailEnd/>
          </a:ln>
        </p:spPr>
        <p:txBody>
          <a:bodyPr anchor="ctr"/>
          <a:lstStyle/>
          <a:p>
            <a:pPr fontAlgn="base">
              <a:spcBef>
                <a:spcPct val="0"/>
              </a:spcBef>
              <a:spcAft>
                <a:spcPct val="0"/>
              </a:spcAft>
            </a:pPr>
            <a:r>
              <a:rPr lang="en-US" sz="2000" kern="1200" smtClean="0">
                <a:latin typeface="Helvetica" charset="0"/>
                <a:ea typeface="MS PGothic" charset="0"/>
                <a:cs typeface="MS PGothic" charset="0"/>
              </a:rPr>
              <a:t>What happens if stack grows to 1110 0000?</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35"/>
          <p:cNvSpPr>
            <a:spLocks noChangeArrowheads="1"/>
          </p:cNvSpPr>
          <p:nvPr/>
        </p:nvSpPr>
        <p:spPr bwMode="auto">
          <a:xfrm>
            <a:off x="6477000" y="2286000"/>
            <a:ext cx="1295400" cy="304800"/>
          </a:xfrm>
          <a:prstGeom prst="rect">
            <a:avLst/>
          </a:prstGeom>
          <a:solidFill>
            <a:srgbClr val="FFFFAA"/>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stack</a:t>
            </a:r>
          </a:p>
        </p:txBody>
      </p:sp>
      <p:sp>
        <p:nvSpPr>
          <p:cNvPr id="48131" name="Rectangle 26"/>
          <p:cNvSpPr>
            <a:spLocks noChangeArrowheads="1"/>
          </p:cNvSpPr>
          <p:nvPr/>
        </p:nvSpPr>
        <p:spPr bwMode="auto">
          <a:xfrm>
            <a:off x="2819400" y="6324600"/>
            <a:ext cx="3200400" cy="533400"/>
          </a:xfrm>
          <a:prstGeom prst="rect">
            <a:avLst/>
          </a:prstGeom>
          <a:solidFill>
            <a:srgbClr val="FFFFFF"/>
          </a:solidFill>
          <a:ln>
            <a:noFill/>
          </a:ln>
          <a:extLst>
            <a:ext uri="{91240B29-F687-4f45-9708-019B960494DF}">
              <a14:hiddenLine xmlns:a14="http://schemas.microsoft.com/office/drawing/2010/main" w="25400">
                <a:solidFill>
                  <a:srgbClr val="000000"/>
                </a:solidFill>
                <a:round/>
                <a:headEnd type="triangle" w="med" len="med"/>
                <a:tailEnd/>
              </a14:hiddenLine>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8132" name="Title 1"/>
          <p:cNvSpPr>
            <a:spLocks noGrp="1"/>
          </p:cNvSpPr>
          <p:nvPr>
            <p:ph type="title"/>
          </p:nvPr>
        </p:nvSpPr>
        <p:spPr>
          <a:xfrm>
            <a:off x="990600" y="-76200"/>
            <a:ext cx="7162800" cy="533400"/>
          </a:xfrm>
        </p:spPr>
        <p:txBody>
          <a:bodyPr/>
          <a:lstStyle/>
          <a:p>
            <a:r>
              <a:rPr lang="en-US" dirty="0" smtClean="0">
                <a:latin typeface="Helvetica" charset="0"/>
                <a:ea typeface="MS PGothic" charset="0"/>
              </a:rPr>
              <a:t>Paging</a:t>
            </a:r>
            <a:endParaRPr lang="en-US" dirty="0">
              <a:latin typeface="Helvetica" charset="0"/>
              <a:ea typeface="MS PGothic" charset="0"/>
            </a:endParaRPr>
          </a:p>
        </p:txBody>
      </p:sp>
      <p:sp>
        <p:nvSpPr>
          <p:cNvPr id="48133" name="TextBox 5"/>
          <p:cNvSpPr txBox="1">
            <a:spLocks noChangeArrowheads="1"/>
          </p:cNvSpPr>
          <p:nvPr/>
        </p:nvSpPr>
        <p:spPr bwMode="auto">
          <a:xfrm>
            <a:off x="588963" y="914400"/>
            <a:ext cx="10874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1111 1111</a:t>
            </a:r>
          </a:p>
        </p:txBody>
      </p:sp>
      <p:sp>
        <p:nvSpPr>
          <p:cNvPr id="48134" name="Rectangle 6"/>
          <p:cNvSpPr>
            <a:spLocks noChangeArrowheads="1"/>
          </p:cNvSpPr>
          <p:nvPr/>
        </p:nvSpPr>
        <p:spPr bwMode="auto">
          <a:xfrm>
            <a:off x="1676400" y="1066800"/>
            <a:ext cx="1295400" cy="609600"/>
          </a:xfrm>
          <a:prstGeom prst="rect">
            <a:avLst/>
          </a:prstGeom>
          <a:solidFill>
            <a:srgbClr val="FFFFAA"/>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stack</a:t>
            </a:r>
          </a:p>
        </p:txBody>
      </p:sp>
      <p:sp>
        <p:nvSpPr>
          <p:cNvPr id="48135" name="Rectangle 7"/>
          <p:cNvSpPr>
            <a:spLocks noChangeArrowheads="1"/>
          </p:cNvSpPr>
          <p:nvPr/>
        </p:nvSpPr>
        <p:spPr bwMode="auto">
          <a:xfrm>
            <a:off x="1676400" y="3048000"/>
            <a:ext cx="1295400" cy="457200"/>
          </a:xfrm>
          <a:prstGeom prst="rect">
            <a:avLst/>
          </a:prstGeom>
          <a:solidFill>
            <a:srgbClr val="CCFFCC"/>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heap</a:t>
            </a:r>
          </a:p>
        </p:txBody>
      </p:sp>
      <p:sp>
        <p:nvSpPr>
          <p:cNvPr id="9" name="Rectangle 8"/>
          <p:cNvSpPr/>
          <p:nvPr/>
        </p:nvSpPr>
        <p:spPr bwMode="auto">
          <a:xfrm>
            <a:off x="1676400" y="53340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r>
              <a:rPr lang="en-US" sz="2000" kern="1200" dirty="0">
                <a:latin typeface="Helvetica"/>
                <a:ea typeface="ＭＳ Ｐゴシック" charset="-128"/>
                <a:cs typeface="Helvetica"/>
              </a:rPr>
              <a:t>code</a:t>
            </a:r>
          </a:p>
        </p:txBody>
      </p:sp>
      <p:sp>
        <p:nvSpPr>
          <p:cNvPr id="48137" name="Rectangle 9"/>
          <p:cNvSpPr>
            <a:spLocks noChangeArrowheads="1"/>
          </p:cNvSpPr>
          <p:nvPr/>
        </p:nvSpPr>
        <p:spPr bwMode="auto">
          <a:xfrm>
            <a:off x="1676400" y="4114800"/>
            <a:ext cx="1295400" cy="609600"/>
          </a:xfrm>
          <a:prstGeom prst="rect">
            <a:avLst/>
          </a:prstGeom>
          <a:solidFill>
            <a:srgbClr val="FF6600"/>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data</a:t>
            </a:r>
          </a:p>
        </p:txBody>
      </p:sp>
      <p:sp>
        <p:nvSpPr>
          <p:cNvPr id="48138" name="Up Arrow 10"/>
          <p:cNvSpPr>
            <a:spLocks noChangeArrowheads="1"/>
          </p:cNvSpPr>
          <p:nvPr/>
        </p:nvSpPr>
        <p:spPr bwMode="auto">
          <a:xfrm flipH="1">
            <a:off x="2209800" y="27432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8139" name="Up Arrow 11"/>
          <p:cNvSpPr>
            <a:spLocks noChangeArrowheads="1"/>
          </p:cNvSpPr>
          <p:nvPr/>
        </p:nvSpPr>
        <p:spPr bwMode="auto">
          <a:xfrm flipH="1" flipV="1">
            <a:off x="2209800" y="16764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8140" name="Rectangle 12"/>
          <p:cNvSpPr>
            <a:spLocks noChangeArrowheads="1"/>
          </p:cNvSpPr>
          <p:nvPr/>
        </p:nvSpPr>
        <p:spPr bwMode="auto">
          <a:xfrm>
            <a:off x="1676400" y="10668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8141" name="TextBox 13"/>
          <p:cNvSpPr txBox="1">
            <a:spLocks noChangeArrowheads="1"/>
          </p:cNvSpPr>
          <p:nvPr/>
        </p:nvSpPr>
        <p:spPr bwMode="auto">
          <a:xfrm>
            <a:off x="1166813" y="685800"/>
            <a:ext cx="21859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Virtual memory view</a:t>
            </a:r>
          </a:p>
        </p:txBody>
      </p:sp>
      <p:sp>
        <p:nvSpPr>
          <p:cNvPr id="48142" name="Rectangle 14"/>
          <p:cNvSpPr>
            <a:spLocks noChangeArrowheads="1"/>
          </p:cNvSpPr>
          <p:nvPr/>
        </p:nvSpPr>
        <p:spPr bwMode="auto">
          <a:xfrm>
            <a:off x="1676400" y="47244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8143" name="Rectangle 15"/>
          <p:cNvSpPr>
            <a:spLocks noChangeArrowheads="1"/>
          </p:cNvSpPr>
          <p:nvPr/>
        </p:nvSpPr>
        <p:spPr bwMode="auto">
          <a:xfrm>
            <a:off x="1676400" y="35052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8144" name="Rectangle 16"/>
          <p:cNvSpPr>
            <a:spLocks noChangeArrowheads="1"/>
          </p:cNvSpPr>
          <p:nvPr/>
        </p:nvSpPr>
        <p:spPr bwMode="auto">
          <a:xfrm>
            <a:off x="1676400" y="22860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8145" name="TextBox 17"/>
          <p:cNvSpPr txBox="1">
            <a:spLocks noChangeArrowheads="1"/>
          </p:cNvSpPr>
          <p:nvPr/>
        </p:nvSpPr>
        <p:spPr bwMode="auto">
          <a:xfrm>
            <a:off x="533400" y="5681663"/>
            <a:ext cx="11541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kern="1200" smtClean="0">
                <a:solidFill>
                  <a:srgbClr val="FF0000"/>
                </a:solidFill>
                <a:latin typeface="Helvetica" charset="0"/>
              </a:rPr>
              <a:t>0000 0</a:t>
            </a:r>
            <a:r>
              <a:rPr lang="en-US" sz="1600" kern="1200" smtClean="0">
                <a:solidFill>
                  <a:srgbClr val="2A40E2"/>
                </a:solidFill>
                <a:latin typeface="Helvetica" charset="0"/>
              </a:rPr>
              <a:t>000</a:t>
            </a:r>
          </a:p>
        </p:txBody>
      </p:sp>
      <p:sp>
        <p:nvSpPr>
          <p:cNvPr id="48146" name="TextBox 18"/>
          <p:cNvSpPr txBox="1">
            <a:spLocks noChangeArrowheads="1"/>
          </p:cNvSpPr>
          <p:nvPr/>
        </p:nvSpPr>
        <p:spPr bwMode="auto">
          <a:xfrm>
            <a:off x="533400" y="4495800"/>
            <a:ext cx="11541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kern="1200" smtClean="0">
                <a:solidFill>
                  <a:srgbClr val="FF0000"/>
                </a:solidFill>
                <a:latin typeface="Helvetica" charset="0"/>
              </a:rPr>
              <a:t>0100 0</a:t>
            </a:r>
            <a:r>
              <a:rPr lang="en-US" sz="1600" kern="1200" smtClean="0">
                <a:solidFill>
                  <a:srgbClr val="2A40E2"/>
                </a:solidFill>
                <a:latin typeface="Helvetica" charset="0"/>
              </a:rPr>
              <a:t>000</a:t>
            </a:r>
          </a:p>
        </p:txBody>
      </p:sp>
      <p:sp>
        <p:nvSpPr>
          <p:cNvPr id="48147" name="TextBox 19"/>
          <p:cNvSpPr txBox="1">
            <a:spLocks noChangeArrowheads="1"/>
          </p:cNvSpPr>
          <p:nvPr/>
        </p:nvSpPr>
        <p:spPr bwMode="auto">
          <a:xfrm>
            <a:off x="533400" y="3276600"/>
            <a:ext cx="11541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kern="1200" smtClean="0">
                <a:solidFill>
                  <a:srgbClr val="FF0000"/>
                </a:solidFill>
                <a:latin typeface="Helvetica" charset="0"/>
              </a:rPr>
              <a:t>1000 0</a:t>
            </a:r>
            <a:r>
              <a:rPr lang="en-US" sz="1600" kern="1200" smtClean="0">
                <a:solidFill>
                  <a:srgbClr val="2A40E2"/>
                </a:solidFill>
                <a:latin typeface="Helvetica" charset="0"/>
              </a:rPr>
              <a:t>000</a:t>
            </a:r>
          </a:p>
        </p:txBody>
      </p:sp>
      <p:sp>
        <p:nvSpPr>
          <p:cNvPr id="48148" name="TextBox 20"/>
          <p:cNvSpPr txBox="1">
            <a:spLocks noChangeArrowheads="1"/>
          </p:cNvSpPr>
          <p:nvPr/>
        </p:nvSpPr>
        <p:spPr bwMode="auto">
          <a:xfrm>
            <a:off x="544513" y="2024063"/>
            <a:ext cx="1143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kern="1200" smtClean="0">
                <a:solidFill>
                  <a:srgbClr val="FF0000"/>
                </a:solidFill>
                <a:latin typeface="Helvetica" charset="0"/>
              </a:rPr>
              <a:t>1100 0</a:t>
            </a:r>
            <a:r>
              <a:rPr lang="en-US" sz="1600" kern="1200" smtClean="0">
                <a:solidFill>
                  <a:srgbClr val="2A40E2"/>
                </a:solidFill>
                <a:latin typeface="Helvetica" charset="0"/>
              </a:rPr>
              <a:t>000</a:t>
            </a:r>
          </a:p>
        </p:txBody>
      </p:sp>
      <p:sp>
        <p:nvSpPr>
          <p:cNvPr id="48149" name="Left Brace 22"/>
          <p:cNvSpPr>
            <a:spLocks/>
          </p:cNvSpPr>
          <p:nvPr/>
        </p:nvSpPr>
        <p:spPr bwMode="auto">
          <a:xfrm rot="5400000" flipH="1">
            <a:off x="818356" y="5734844"/>
            <a:ext cx="192088" cy="609600"/>
          </a:xfrm>
          <a:prstGeom prst="leftBrace">
            <a:avLst>
              <a:gd name="adj1" fmla="val 8301"/>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b="1" kern="1200" smtClean="0">
              <a:latin typeface="Comic Sans MS" charset="0"/>
              <a:ea typeface="MS PGothic" charset="0"/>
              <a:cs typeface="MS PGothic" charset="0"/>
            </a:endParaRPr>
          </a:p>
        </p:txBody>
      </p:sp>
      <p:sp>
        <p:nvSpPr>
          <p:cNvPr id="48150" name="TextBox 23"/>
          <p:cNvSpPr txBox="1">
            <a:spLocks noChangeArrowheads="1"/>
          </p:cNvSpPr>
          <p:nvPr/>
        </p:nvSpPr>
        <p:spPr bwMode="auto">
          <a:xfrm>
            <a:off x="482600" y="6062663"/>
            <a:ext cx="812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b="0" kern="1200" smtClean="0">
                <a:solidFill>
                  <a:srgbClr val="FF0000"/>
                </a:solidFill>
                <a:latin typeface="Helvetica" charset="0"/>
              </a:rPr>
              <a:t>page #</a:t>
            </a:r>
          </a:p>
        </p:txBody>
      </p:sp>
      <p:sp>
        <p:nvSpPr>
          <p:cNvPr id="48151" name="TextBox 24"/>
          <p:cNvSpPr txBox="1">
            <a:spLocks noChangeArrowheads="1"/>
          </p:cNvSpPr>
          <p:nvPr/>
        </p:nvSpPr>
        <p:spPr bwMode="auto">
          <a:xfrm>
            <a:off x="1162050" y="6062663"/>
            <a:ext cx="742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FF"/>
                </a:solidFill>
                <a:latin typeface="Helvetica" charset="0"/>
              </a:rPr>
              <a:t>offset</a:t>
            </a:r>
          </a:p>
        </p:txBody>
      </p:sp>
      <p:sp>
        <p:nvSpPr>
          <p:cNvPr id="48152" name="Left Brace 25"/>
          <p:cNvSpPr>
            <a:spLocks/>
          </p:cNvSpPr>
          <p:nvPr/>
        </p:nvSpPr>
        <p:spPr bwMode="auto">
          <a:xfrm rot="5400000" flipH="1">
            <a:off x="1346993" y="5892007"/>
            <a:ext cx="201613" cy="304800"/>
          </a:xfrm>
          <a:prstGeom prst="leftBrace">
            <a:avLst>
              <a:gd name="adj1" fmla="val 8322"/>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b="1" kern="1200" smtClean="0">
              <a:latin typeface="Comic Sans MS" charset="0"/>
              <a:ea typeface="MS PGothic" charset="0"/>
              <a:cs typeface="MS PGothic" charset="0"/>
            </a:endParaRPr>
          </a:p>
        </p:txBody>
      </p:sp>
      <p:sp>
        <p:nvSpPr>
          <p:cNvPr id="48153" name="TextBox 27"/>
          <p:cNvSpPr txBox="1">
            <a:spLocks noChangeArrowheads="1"/>
          </p:cNvSpPr>
          <p:nvPr/>
        </p:nvSpPr>
        <p:spPr bwMode="auto">
          <a:xfrm>
            <a:off x="6689725" y="728663"/>
            <a:ext cx="23780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Physical memory view</a:t>
            </a:r>
          </a:p>
        </p:txBody>
      </p:sp>
      <p:sp>
        <p:nvSpPr>
          <p:cNvPr id="48154" name="Rectangle 28"/>
          <p:cNvSpPr>
            <a:spLocks noChangeArrowheads="1"/>
          </p:cNvSpPr>
          <p:nvPr/>
        </p:nvSpPr>
        <p:spPr bwMode="auto">
          <a:xfrm>
            <a:off x="6477000" y="10668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8155" name="Rectangle 29"/>
          <p:cNvSpPr>
            <a:spLocks noChangeArrowheads="1"/>
          </p:cNvSpPr>
          <p:nvPr/>
        </p:nvSpPr>
        <p:spPr bwMode="auto">
          <a:xfrm>
            <a:off x="6477000" y="3810000"/>
            <a:ext cx="1295400" cy="609600"/>
          </a:xfrm>
          <a:prstGeom prst="rect">
            <a:avLst/>
          </a:prstGeom>
          <a:solidFill>
            <a:srgbClr val="FF6600"/>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data</a:t>
            </a:r>
          </a:p>
        </p:txBody>
      </p:sp>
      <p:sp>
        <p:nvSpPr>
          <p:cNvPr id="31" name="Rectangle 30"/>
          <p:cNvSpPr/>
          <p:nvPr/>
        </p:nvSpPr>
        <p:spPr bwMode="auto">
          <a:xfrm>
            <a:off x="6477000" y="50292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r>
              <a:rPr lang="en-US" sz="2000" kern="1200" dirty="0">
                <a:latin typeface="Helvetica"/>
                <a:ea typeface="ＭＳ Ｐゴシック" charset="-128"/>
                <a:cs typeface="Helvetica"/>
              </a:rPr>
              <a:t>code</a:t>
            </a:r>
          </a:p>
        </p:txBody>
      </p:sp>
      <p:sp>
        <p:nvSpPr>
          <p:cNvPr id="32" name="Rectangle 31"/>
          <p:cNvSpPr/>
          <p:nvPr/>
        </p:nvSpPr>
        <p:spPr bwMode="auto">
          <a:xfrm>
            <a:off x="6477000" y="10668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33" name="Rectangle 32"/>
          <p:cNvSpPr/>
          <p:nvPr/>
        </p:nvSpPr>
        <p:spPr bwMode="auto">
          <a:xfrm>
            <a:off x="6477000" y="56388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34" name="Rectangle 33"/>
          <p:cNvSpPr/>
          <p:nvPr/>
        </p:nvSpPr>
        <p:spPr bwMode="auto">
          <a:xfrm>
            <a:off x="6477000" y="44196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48160" name="Rectangle 35"/>
          <p:cNvSpPr>
            <a:spLocks noChangeArrowheads="1"/>
          </p:cNvSpPr>
          <p:nvPr/>
        </p:nvSpPr>
        <p:spPr bwMode="auto">
          <a:xfrm>
            <a:off x="6477000" y="3352800"/>
            <a:ext cx="1295400" cy="457200"/>
          </a:xfrm>
          <a:prstGeom prst="rect">
            <a:avLst/>
          </a:prstGeom>
          <a:solidFill>
            <a:srgbClr val="CCFFCC"/>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heap</a:t>
            </a:r>
          </a:p>
        </p:txBody>
      </p:sp>
      <p:sp>
        <p:nvSpPr>
          <p:cNvPr id="38" name="Rectangle 37"/>
          <p:cNvSpPr/>
          <p:nvPr/>
        </p:nvSpPr>
        <p:spPr bwMode="auto">
          <a:xfrm>
            <a:off x="6477000" y="27432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48162" name="Rectangle 39"/>
          <p:cNvSpPr>
            <a:spLocks noChangeArrowheads="1"/>
          </p:cNvSpPr>
          <p:nvPr/>
        </p:nvSpPr>
        <p:spPr bwMode="auto">
          <a:xfrm>
            <a:off x="6477000" y="1371600"/>
            <a:ext cx="1295400" cy="304800"/>
          </a:xfrm>
          <a:prstGeom prst="rect">
            <a:avLst/>
          </a:prstGeom>
          <a:solidFill>
            <a:srgbClr val="FFFFAA"/>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stack</a:t>
            </a:r>
          </a:p>
        </p:txBody>
      </p:sp>
      <p:sp>
        <p:nvSpPr>
          <p:cNvPr id="42" name="Rectangle 41"/>
          <p:cNvSpPr/>
          <p:nvPr/>
        </p:nvSpPr>
        <p:spPr bwMode="auto">
          <a:xfrm>
            <a:off x="6477000" y="1828800"/>
            <a:ext cx="1295400" cy="4572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48" name="Rectangle 47"/>
          <p:cNvSpPr/>
          <p:nvPr/>
        </p:nvSpPr>
        <p:spPr bwMode="auto">
          <a:xfrm>
            <a:off x="1676400" y="579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49" name="Rectangle 48"/>
          <p:cNvSpPr/>
          <p:nvPr/>
        </p:nvSpPr>
        <p:spPr bwMode="auto">
          <a:xfrm>
            <a:off x="1676400" y="563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50" name="Rectangle 49"/>
          <p:cNvSpPr/>
          <p:nvPr/>
        </p:nvSpPr>
        <p:spPr bwMode="auto">
          <a:xfrm>
            <a:off x="1676400" y="548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51" name="Rectangle 50"/>
          <p:cNvSpPr/>
          <p:nvPr/>
        </p:nvSpPr>
        <p:spPr bwMode="auto">
          <a:xfrm>
            <a:off x="1676400" y="533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57" name="Rectangle 56"/>
          <p:cNvSpPr/>
          <p:nvPr/>
        </p:nvSpPr>
        <p:spPr bwMode="auto">
          <a:xfrm>
            <a:off x="1676400" y="4724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58" name="Rectangle 57"/>
          <p:cNvSpPr/>
          <p:nvPr/>
        </p:nvSpPr>
        <p:spPr bwMode="auto">
          <a:xfrm>
            <a:off x="1676400" y="487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59" name="Rectangle 58"/>
          <p:cNvSpPr/>
          <p:nvPr/>
        </p:nvSpPr>
        <p:spPr bwMode="auto">
          <a:xfrm>
            <a:off x="1676400" y="502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0" name="Rectangle 59"/>
          <p:cNvSpPr/>
          <p:nvPr/>
        </p:nvSpPr>
        <p:spPr bwMode="auto">
          <a:xfrm>
            <a:off x="1676400" y="518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1" name="Rectangle 60"/>
          <p:cNvSpPr/>
          <p:nvPr/>
        </p:nvSpPr>
        <p:spPr bwMode="auto">
          <a:xfrm>
            <a:off x="1676400" y="4114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2" name="Rectangle 61"/>
          <p:cNvSpPr/>
          <p:nvPr/>
        </p:nvSpPr>
        <p:spPr bwMode="auto">
          <a:xfrm>
            <a:off x="1676400" y="4267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3" name="Rectangle 62"/>
          <p:cNvSpPr/>
          <p:nvPr/>
        </p:nvSpPr>
        <p:spPr bwMode="auto">
          <a:xfrm>
            <a:off x="1676400" y="4419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4" name="Rectangle 63"/>
          <p:cNvSpPr/>
          <p:nvPr/>
        </p:nvSpPr>
        <p:spPr bwMode="auto">
          <a:xfrm>
            <a:off x="1676400" y="4572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5" name="Rectangle 64"/>
          <p:cNvSpPr/>
          <p:nvPr/>
        </p:nvSpPr>
        <p:spPr bwMode="auto">
          <a:xfrm>
            <a:off x="1676400" y="3505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6" name="Rectangle 65"/>
          <p:cNvSpPr/>
          <p:nvPr/>
        </p:nvSpPr>
        <p:spPr bwMode="auto">
          <a:xfrm>
            <a:off x="1676400" y="3657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7" name="Rectangle 66"/>
          <p:cNvSpPr/>
          <p:nvPr/>
        </p:nvSpPr>
        <p:spPr bwMode="auto">
          <a:xfrm>
            <a:off x="1676400" y="3810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8" name="Rectangle 67"/>
          <p:cNvSpPr/>
          <p:nvPr/>
        </p:nvSpPr>
        <p:spPr bwMode="auto">
          <a:xfrm>
            <a:off x="1676400" y="3962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9" name="Rectangle 68"/>
          <p:cNvSpPr/>
          <p:nvPr/>
        </p:nvSpPr>
        <p:spPr bwMode="auto">
          <a:xfrm>
            <a:off x="1676400" y="2895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0" name="Rectangle 69"/>
          <p:cNvSpPr/>
          <p:nvPr/>
        </p:nvSpPr>
        <p:spPr bwMode="auto">
          <a:xfrm>
            <a:off x="1676400" y="3048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1" name="Rectangle 70"/>
          <p:cNvSpPr/>
          <p:nvPr/>
        </p:nvSpPr>
        <p:spPr bwMode="auto">
          <a:xfrm>
            <a:off x="1676400" y="3200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2" name="Rectangle 71"/>
          <p:cNvSpPr/>
          <p:nvPr/>
        </p:nvSpPr>
        <p:spPr bwMode="auto">
          <a:xfrm>
            <a:off x="1676400" y="3352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3" name="Rectangle 72"/>
          <p:cNvSpPr/>
          <p:nvPr/>
        </p:nvSpPr>
        <p:spPr bwMode="auto">
          <a:xfrm>
            <a:off x="1676400" y="2286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4" name="Rectangle 73"/>
          <p:cNvSpPr/>
          <p:nvPr/>
        </p:nvSpPr>
        <p:spPr bwMode="auto">
          <a:xfrm>
            <a:off x="1676400" y="2438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5" name="Rectangle 74"/>
          <p:cNvSpPr/>
          <p:nvPr/>
        </p:nvSpPr>
        <p:spPr bwMode="auto">
          <a:xfrm>
            <a:off x="1676400" y="2590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6" name="Rectangle 75"/>
          <p:cNvSpPr/>
          <p:nvPr/>
        </p:nvSpPr>
        <p:spPr bwMode="auto">
          <a:xfrm>
            <a:off x="1676400" y="2743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7" name="Rectangle 76"/>
          <p:cNvSpPr/>
          <p:nvPr/>
        </p:nvSpPr>
        <p:spPr bwMode="auto">
          <a:xfrm>
            <a:off x="1676400" y="167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8" name="Rectangle 77"/>
          <p:cNvSpPr/>
          <p:nvPr/>
        </p:nvSpPr>
        <p:spPr bwMode="auto">
          <a:xfrm>
            <a:off x="1676400" y="182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9" name="Rectangle 78"/>
          <p:cNvSpPr/>
          <p:nvPr/>
        </p:nvSpPr>
        <p:spPr bwMode="auto">
          <a:xfrm>
            <a:off x="1676400" y="198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80" name="Rectangle 79"/>
          <p:cNvSpPr/>
          <p:nvPr/>
        </p:nvSpPr>
        <p:spPr bwMode="auto">
          <a:xfrm>
            <a:off x="1676400" y="213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81" name="Rectangle 80"/>
          <p:cNvSpPr/>
          <p:nvPr/>
        </p:nvSpPr>
        <p:spPr bwMode="auto">
          <a:xfrm>
            <a:off x="1676400" y="106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82" name="Rectangle 81"/>
          <p:cNvSpPr/>
          <p:nvPr/>
        </p:nvSpPr>
        <p:spPr bwMode="auto">
          <a:xfrm>
            <a:off x="1676400" y="121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83" name="Rectangle 82"/>
          <p:cNvSpPr/>
          <p:nvPr/>
        </p:nvSpPr>
        <p:spPr bwMode="auto">
          <a:xfrm>
            <a:off x="1676400" y="137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84" name="Rectangle 83"/>
          <p:cNvSpPr/>
          <p:nvPr/>
        </p:nvSpPr>
        <p:spPr bwMode="auto">
          <a:xfrm>
            <a:off x="1676400" y="152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grpSp>
        <p:nvGrpSpPr>
          <p:cNvPr id="48196" name="Group 141"/>
          <p:cNvGrpSpPr>
            <a:grpSpLocks/>
          </p:cNvGrpSpPr>
          <p:nvPr/>
        </p:nvGrpSpPr>
        <p:grpSpPr bwMode="auto">
          <a:xfrm>
            <a:off x="4187825" y="838200"/>
            <a:ext cx="1168400" cy="6002338"/>
            <a:chOff x="4188007" y="838200"/>
            <a:chExt cx="1168785" cy="6001641"/>
          </a:xfrm>
        </p:grpSpPr>
        <p:sp>
          <p:nvSpPr>
            <p:cNvPr id="48268" name="TextBox 4"/>
            <p:cNvSpPr txBox="1">
              <a:spLocks noChangeArrowheads="1"/>
            </p:cNvSpPr>
            <p:nvPr/>
          </p:nvSpPr>
          <p:spPr bwMode="auto">
            <a:xfrm>
              <a:off x="4188007" y="838200"/>
              <a:ext cx="1168785" cy="6001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200" kern="1200" smtClean="0">
                  <a:solidFill>
                    <a:srgbClr val="000000"/>
                  </a:solidFill>
                  <a:latin typeface="Helvetica" charset="0"/>
                </a:rPr>
                <a:t>11111   11101</a:t>
              </a:r>
            </a:p>
            <a:p>
              <a:pPr eaLnBrk="1" fontAlgn="base" hangingPunct="1">
                <a:spcBef>
                  <a:spcPct val="0"/>
                </a:spcBef>
                <a:spcAft>
                  <a:spcPct val="0"/>
                </a:spcAft>
              </a:pPr>
              <a:r>
                <a:rPr lang="en-US" sz="1200" kern="1200" smtClean="0">
                  <a:solidFill>
                    <a:srgbClr val="000000"/>
                  </a:solidFill>
                  <a:latin typeface="Helvetica" charset="0"/>
                </a:rPr>
                <a:t>11110   11100</a:t>
              </a:r>
            </a:p>
            <a:p>
              <a:pPr eaLnBrk="1" fontAlgn="base" hangingPunct="1">
                <a:spcBef>
                  <a:spcPct val="0"/>
                </a:spcBef>
                <a:spcAft>
                  <a:spcPct val="0"/>
                </a:spcAft>
              </a:pPr>
              <a:r>
                <a:rPr lang="en-US" sz="1200" kern="1200" smtClean="0">
                  <a:solidFill>
                    <a:srgbClr val="FF6600"/>
                  </a:solidFill>
                  <a:latin typeface="Helvetica" charset="0"/>
                </a:rPr>
                <a:t>11101   10111</a:t>
              </a:r>
            </a:p>
            <a:p>
              <a:pPr eaLnBrk="1" fontAlgn="base" hangingPunct="1">
                <a:spcBef>
                  <a:spcPct val="0"/>
                </a:spcBef>
                <a:spcAft>
                  <a:spcPct val="0"/>
                </a:spcAft>
              </a:pPr>
              <a:r>
                <a:rPr lang="en-US" sz="1200" kern="1200" smtClean="0">
                  <a:solidFill>
                    <a:srgbClr val="FF6600"/>
                  </a:solidFill>
                  <a:latin typeface="Helvetica" charset="0"/>
                </a:rPr>
                <a:t>11100   10110</a:t>
              </a:r>
            </a:p>
            <a:p>
              <a:pPr eaLnBrk="1" fontAlgn="base" hangingPunct="1">
                <a:spcBef>
                  <a:spcPct val="0"/>
                </a:spcBef>
                <a:spcAft>
                  <a:spcPct val="0"/>
                </a:spcAft>
              </a:pPr>
              <a:r>
                <a:rPr lang="en-US" sz="1200" kern="1200" smtClean="0">
                  <a:solidFill>
                    <a:srgbClr val="000000"/>
                  </a:solidFill>
                  <a:latin typeface="Helvetica" charset="0"/>
                </a:rPr>
                <a:t>11011     null</a:t>
              </a:r>
            </a:p>
            <a:p>
              <a:pPr eaLnBrk="1" fontAlgn="base" hangingPunct="1">
                <a:spcBef>
                  <a:spcPct val="0"/>
                </a:spcBef>
                <a:spcAft>
                  <a:spcPct val="0"/>
                </a:spcAft>
              </a:pPr>
              <a:r>
                <a:rPr lang="en-US" sz="1200" kern="1200" smtClean="0">
                  <a:solidFill>
                    <a:srgbClr val="000000"/>
                  </a:solidFill>
                  <a:latin typeface="Helvetica" charset="0"/>
                </a:rPr>
                <a:t>11010     null</a:t>
              </a:r>
            </a:p>
            <a:p>
              <a:pPr eaLnBrk="1" fontAlgn="base" hangingPunct="1">
                <a:spcBef>
                  <a:spcPct val="0"/>
                </a:spcBef>
                <a:spcAft>
                  <a:spcPct val="0"/>
                </a:spcAft>
              </a:pPr>
              <a:r>
                <a:rPr lang="en-US" sz="1200" kern="1200" smtClean="0">
                  <a:solidFill>
                    <a:srgbClr val="000000"/>
                  </a:solidFill>
                  <a:latin typeface="Helvetica" charset="0"/>
                </a:rPr>
                <a:t>11001     null</a:t>
              </a:r>
            </a:p>
            <a:p>
              <a:pPr eaLnBrk="1" fontAlgn="base" hangingPunct="1">
                <a:spcBef>
                  <a:spcPct val="0"/>
                </a:spcBef>
                <a:spcAft>
                  <a:spcPct val="0"/>
                </a:spcAft>
              </a:pPr>
              <a:r>
                <a:rPr lang="en-US" sz="1200" kern="1200" smtClean="0">
                  <a:solidFill>
                    <a:srgbClr val="000000"/>
                  </a:solidFill>
                  <a:latin typeface="Helvetica" charset="0"/>
                </a:rPr>
                <a:t>11000     null</a:t>
              </a:r>
            </a:p>
            <a:p>
              <a:pPr eaLnBrk="1" fontAlgn="base" hangingPunct="1">
                <a:spcBef>
                  <a:spcPct val="0"/>
                </a:spcBef>
                <a:spcAft>
                  <a:spcPct val="0"/>
                </a:spcAft>
              </a:pPr>
              <a:r>
                <a:rPr lang="en-US" sz="1200" kern="1200" smtClean="0">
                  <a:solidFill>
                    <a:srgbClr val="000000"/>
                  </a:solidFill>
                  <a:latin typeface="Helvetica" charset="0"/>
                </a:rPr>
                <a:t>10111     null</a:t>
              </a:r>
            </a:p>
            <a:p>
              <a:pPr eaLnBrk="1" fontAlgn="base" hangingPunct="1">
                <a:spcBef>
                  <a:spcPct val="0"/>
                </a:spcBef>
                <a:spcAft>
                  <a:spcPct val="0"/>
                </a:spcAft>
              </a:pPr>
              <a:r>
                <a:rPr lang="en-US" sz="1200" kern="1200" smtClean="0">
                  <a:solidFill>
                    <a:srgbClr val="000000"/>
                  </a:solidFill>
                  <a:latin typeface="Helvetica" charset="0"/>
                </a:rPr>
                <a:t>10110     null</a:t>
              </a:r>
            </a:p>
            <a:p>
              <a:pPr eaLnBrk="1" fontAlgn="base" hangingPunct="1">
                <a:spcBef>
                  <a:spcPct val="0"/>
                </a:spcBef>
                <a:spcAft>
                  <a:spcPct val="0"/>
                </a:spcAft>
              </a:pPr>
              <a:r>
                <a:rPr lang="en-US" sz="1200" kern="1200" smtClean="0">
                  <a:solidFill>
                    <a:srgbClr val="000000"/>
                  </a:solidFill>
                  <a:latin typeface="Helvetica" charset="0"/>
                </a:rPr>
                <a:t>10101     null</a:t>
              </a:r>
            </a:p>
            <a:p>
              <a:pPr eaLnBrk="1" fontAlgn="base" hangingPunct="1">
                <a:spcBef>
                  <a:spcPct val="0"/>
                </a:spcBef>
                <a:spcAft>
                  <a:spcPct val="0"/>
                </a:spcAft>
              </a:pPr>
              <a:r>
                <a:rPr lang="en-US" sz="1200" kern="1200" smtClean="0">
                  <a:solidFill>
                    <a:srgbClr val="000000"/>
                  </a:solidFill>
                  <a:latin typeface="Helvetica" charset="0"/>
                </a:rPr>
                <a:t>10100     null</a:t>
              </a:r>
            </a:p>
            <a:p>
              <a:pPr eaLnBrk="1" fontAlgn="base" hangingPunct="1">
                <a:spcBef>
                  <a:spcPct val="0"/>
                </a:spcBef>
                <a:spcAft>
                  <a:spcPct val="0"/>
                </a:spcAft>
              </a:pPr>
              <a:r>
                <a:rPr lang="en-US" sz="1200" kern="1200" smtClean="0">
                  <a:solidFill>
                    <a:srgbClr val="000000"/>
                  </a:solidFill>
                  <a:latin typeface="Helvetica" charset="0"/>
                </a:rPr>
                <a:t>10011     null</a:t>
              </a:r>
            </a:p>
            <a:p>
              <a:pPr eaLnBrk="1" fontAlgn="base" hangingPunct="1">
                <a:spcBef>
                  <a:spcPct val="0"/>
                </a:spcBef>
                <a:spcAft>
                  <a:spcPct val="0"/>
                </a:spcAft>
              </a:pPr>
              <a:r>
                <a:rPr lang="en-US" sz="1200" kern="1200" smtClean="0">
                  <a:solidFill>
                    <a:srgbClr val="000000"/>
                  </a:solidFill>
                  <a:latin typeface="Helvetica" charset="0"/>
                </a:rPr>
                <a:t>10010   10000</a:t>
              </a:r>
            </a:p>
            <a:p>
              <a:pPr eaLnBrk="1" fontAlgn="base" hangingPunct="1">
                <a:spcBef>
                  <a:spcPct val="0"/>
                </a:spcBef>
                <a:spcAft>
                  <a:spcPct val="0"/>
                </a:spcAft>
              </a:pPr>
              <a:r>
                <a:rPr lang="en-US" sz="1200" kern="1200" smtClean="0">
                  <a:solidFill>
                    <a:srgbClr val="000000"/>
                  </a:solidFill>
                  <a:latin typeface="Helvetica" charset="0"/>
                </a:rPr>
                <a:t>10001   01111</a:t>
              </a:r>
            </a:p>
            <a:p>
              <a:pPr eaLnBrk="1" fontAlgn="base" hangingPunct="1">
                <a:spcBef>
                  <a:spcPct val="0"/>
                </a:spcBef>
                <a:spcAft>
                  <a:spcPct val="0"/>
                </a:spcAft>
              </a:pPr>
              <a:r>
                <a:rPr lang="en-US" sz="1200" kern="1200" smtClean="0">
                  <a:solidFill>
                    <a:srgbClr val="000000"/>
                  </a:solidFill>
                  <a:latin typeface="Helvetica" charset="0"/>
                </a:rPr>
                <a:t>10000   01110</a:t>
              </a:r>
            </a:p>
            <a:p>
              <a:pPr eaLnBrk="1" fontAlgn="base" hangingPunct="1">
                <a:spcBef>
                  <a:spcPct val="0"/>
                </a:spcBef>
                <a:spcAft>
                  <a:spcPct val="0"/>
                </a:spcAft>
              </a:pPr>
              <a:r>
                <a:rPr lang="en-US" sz="1200" kern="1200" smtClean="0">
                  <a:solidFill>
                    <a:srgbClr val="000000"/>
                  </a:solidFill>
                  <a:latin typeface="Helvetica" charset="0"/>
                </a:rPr>
                <a:t>01111    null</a:t>
              </a:r>
            </a:p>
            <a:p>
              <a:pPr eaLnBrk="1" fontAlgn="base" hangingPunct="1">
                <a:spcBef>
                  <a:spcPct val="0"/>
                </a:spcBef>
                <a:spcAft>
                  <a:spcPct val="0"/>
                </a:spcAft>
              </a:pPr>
              <a:r>
                <a:rPr lang="en-US" sz="1200" kern="1200" smtClean="0">
                  <a:solidFill>
                    <a:srgbClr val="000000"/>
                  </a:solidFill>
                  <a:latin typeface="Helvetica" charset="0"/>
                </a:rPr>
                <a:t>01110    null</a:t>
              </a:r>
            </a:p>
            <a:p>
              <a:pPr eaLnBrk="1" fontAlgn="base" hangingPunct="1">
                <a:spcBef>
                  <a:spcPct val="0"/>
                </a:spcBef>
                <a:spcAft>
                  <a:spcPct val="0"/>
                </a:spcAft>
              </a:pPr>
              <a:r>
                <a:rPr lang="en-US" sz="1200" kern="1200" smtClean="0">
                  <a:solidFill>
                    <a:srgbClr val="000000"/>
                  </a:solidFill>
                  <a:latin typeface="Helvetica" charset="0"/>
                </a:rPr>
                <a:t>01101    null</a:t>
              </a:r>
            </a:p>
            <a:p>
              <a:pPr eaLnBrk="1" fontAlgn="base" hangingPunct="1">
                <a:spcBef>
                  <a:spcPct val="0"/>
                </a:spcBef>
                <a:spcAft>
                  <a:spcPct val="0"/>
                </a:spcAft>
              </a:pPr>
              <a:r>
                <a:rPr lang="en-US" sz="1200" kern="1200" smtClean="0">
                  <a:solidFill>
                    <a:srgbClr val="000000"/>
                  </a:solidFill>
                  <a:latin typeface="Helvetica" charset="0"/>
                </a:rPr>
                <a:t>01100    null</a:t>
              </a:r>
            </a:p>
            <a:p>
              <a:pPr eaLnBrk="1" fontAlgn="base" hangingPunct="1">
                <a:spcBef>
                  <a:spcPct val="0"/>
                </a:spcBef>
                <a:spcAft>
                  <a:spcPct val="0"/>
                </a:spcAft>
              </a:pPr>
              <a:r>
                <a:rPr lang="en-US" sz="1200" kern="1200" smtClean="0">
                  <a:solidFill>
                    <a:srgbClr val="000000"/>
                  </a:solidFill>
                  <a:latin typeface="Helvetica" charset="0"/>
                </a:rPr>
                <a:t>01011   01101 </a:t>
              </a:r>
            </a:p>
            <a:p>
              <a:pPr eaLnBrk="1" fontAlgn="base" hangingPunct="1">
                <a:spcBef>
                  <a:spcPct val="0"/>
                </a:spcBef>
                <a:spcAft>
                  <a:spcPct val="0"/>
                </a:spcAft>
              </a:pPr>
              <a:r>
                <a:rPr lang="en-US" sz="1200" kern="1200" smtClean="0">
                  <a:solidFill>
                    <a:srgbClr val="000000"/>
                  </a:solidFill>
                  <a:latin typeface="Helvetica" charset="0"/>
                </a:rPr>
                <a:t>01010   01100 </a:t>
              </a:r>
            </a:p>
            <a:p>
              <a:pPr eaLnBrk="1" fontAlgn="base" hangingPunct="1">
                <a:spcBef>
                  <a:spcPct val="0"/>
                </a:spcBef>
                <a:spcAft>
                  <a:spcPct val="0"/>
                </a:spcAft>
              </a:pPr>
              <a:r>
                <a:rPr lang="en-US" sz="1200" kern="1200" smtClean="0">
                  <a:solidFill>
                    <a:srgbClr val="000000"/>
                  </a:solidFill>
                  <a:latin typeface="Helvetica" charset="0"/>
                </a:rPr>
                <a:t>01001   01011</a:t>
              </a:r>
            </a:p>
            <a:p>
              <a:pPr eaLnBrk="1" fontAlgn="base" hangingPunct="1">
                <a:spcBef>
                  <a:spcPct val="0"/>
                </a:spcBef>
                <a:spcAft>
                  <a:spcPct val="0"/>
                </a:spcAft>
              </a:pPr>
              <a:r>
                <a:rPr lang="en-US" sz="1200" kern="1200" smtClean="0">
                  <a:solidFill>
                    <a:srgbClr val="000000"/>
                  </a:solidFill>
                  <a:latin typeface="Helvetica" charset="0"/>
                </a:rPr>
                <a:t>01000   01010</a:t>
              </a:r>
            </a:p>
            <a:p>
              <a:pPr eaLnBrk="1" fontAlgn="base" hangingPunct="1">
                <a:spcBef>
                  <a:spcPct val="0"/>
                </a:spcBef>
                <a:spcAft>
                  <a:spcPct val="0"/>
                </a:spcAft>
              </a:pPr>
              <a:r>
                <a:rPr lang="en-US" sz="1200" kern="1200" smtClean="0">
                  <a:solidFill>
                    <a:srgbClr val="000000"/>
                  </a:solidFill>
                  <a:latin typeface="Helvetica" charset="0"/>
                </a:rPr>
                <a:t>00111    null</a:t>
              </a:r>
            </a:p>
            <a:p>
              <a:pPr eaLnBrk="1" fontAlgn="base" hangingPunct="1">
                <a:spcBef>
                  <a:spcPct val="0"/>
                </a:spcBef>
                <a:spcAft>
                  <a:spcPct val="0"/>
                </a:spcAft>
              </a:pPr>
              <a:r>
                <a:rPr lang="en-US" sz="1200" kern="1200" smtClean="0">
                  <a:solidFill>
                    <a:srgbClr val="000000"/>
                  </a:solidFill>
                  <a:latin typeface="Helvetica" charset="0"/>
                </a:rPr>
                <a:t>00110    null</a:t>
              </a:r>
            </a:p>
            <a:p>
              <a:pPr eaLnBrk="1" fontAlgn="base" hangingPunct="1">
                <a:spcBef>
                  <a:spcPct val="0"/>
                </a:spcBef>
                <a:spcAft>
                  <a:spcPct val="0"/>
                </a:spcAft>
              </a:pPr>
              <a:r>
                <a:rPr lang="en-US" sz="1200" kern="1200" smtClean="0">
                  <a:solidFill>
                    <a:srgbClr val="000000"/>
                  </a:solidFill>
                  <a:latin typeface="Helvetica" charset="0"/>
                </a:rPr>
                <a:t>00101    null </a:t>
              </a:r>
            </a:p>
            <a:p>
              <a:pPr eaLnBrk="1" fontAlgn="base" hangingPunct="1">
                <a:spcBef>
                  <a:spcPct val="0"/>
                </a:spcBef>
                <a:spcAft>
                  <a:spcPct val="0"/>
                </a:spcAft>
              </a:pPr>
              <a:r>
                <a:rPr lang="en-US" sz="1200" kern="1200" smtClean="0">
                  <a:solidFill>
                    <a:srgbClr val="000000"/>
                  </a:solidFill>
                  <a:latin typeface="Helvetica" charset="0"/>
                </a:rPr>
                <a:t>00100    null </a:t>
              </a:r>
            </a:p>
            <a:p>
              <a:pPr eaLnBrk="1" fontAlgn="base" hangingPunct="1">
                <a:spcBef>
                  <a:spcPct val="0"/>
                </a:spcBef>
                <a:spcAft>
                  <a:spcPct val="0"/>
                </a:spcAft>
              </a:pPr>
              <a:r>
                <a:rPr lang="en-US" sz="1200" kern="1200" smtClean="0">
                  <a:solidFill>
                    <a:srgbClr val="000000"/>
                  </a:solidFill>
                  <a:latin typeface="Helvetica" charset="0"/>
                </a:rPr>
                <a:t>00011   00101</a:t>
              </a:r>
            </a:p>
            <a:p>
              <a:pPr eaLnBrk="1" fontAlgn="base" hangingPunct="1">
                <a:spcBef>
                  <a:spcPct val="0"/>
                </a:spcBef>
                <a:spcAft>
                  <a:spcPct val="0"/>
                </a:spcAft>
              </a:pPr>
              <a:r>
                <a:rPr lang="en-US" sz="1200" kern="1200" smtClean="0">
                  <a:solidFill>
                    <a:srgbClr val="000000"/>
                  </a:solidFill>
                  <a:latin typeface="Helvetica" charset="0"/>
                </a:rPr>
                <a:t>00010   00100</a:t>
              </a:r>
            </a:p>
            <a:p>
              <a:pPr eaLnBrk="1" fontAlgn="base" hangingPunct="1">
                <a:spcBef>
                  <a:spcPct val="0"/>
                </a:spcBef>
                <a:spcAft>
                  <a:spcPct val="0"/>
                </a:spcAft>
              </a:pPr>
              <a:r>
                <a:rPr lang="en-US" sz="1200" kern="1200" smtClean="0">
                  <a:solidFill>
                    <a:srgbClr val="000000"/>
                  </a:solidFill>
                  <a:latin typeface="Helvetica" charset="0"/>
                </a:rPr>
                <a:t>00001   00011</a:t>
              </a:r>
            </a:p>
            <a:p>
              <a:pPr eaLnBrk="1" fontAlgn="base" hangingPunct="1">
                <a:spcBef>
                  <a:spcPct val="0"/>
                </a:spcBef>
                <a:spcAft>
                  <a:spcPct val="0"/>
                </a:spcAft>
              </a:pPr>
              <a:r>
                <a:rPr lang="en-US" sz="1200" kern="1200" smtClean="0">
                  <a:solidFill>
                    <a:srgbClr val="000000"/>
                  </a:solidFill>
                  <a:latin typeface="Helvetica" charset="0"/>
                </a:rPr>
                <a:t>00000   00010</a:t>
              </a:r>
            </a:p>
          </p:txBody>
        </p:sp>
        <p:sp>
          <p:nvSpPr>
            <p:cNvPr id="48269" name="Rectangle 85"/>
            <p:cNvSpPr>
              <a:spLocks noChangeArrowheads="1"/>
            </p:cNvSpPr>
            <p:nvPr/>
          </p:nvSpPr>
          <p:spPr bwMode="auto">
            <a:xfrm>
              <a:off x="4724400" y="838200"/>
              <a:ext cx="609600" cy="5943600"/>
            </a:xfrm>
            <a:prstGeom prst="rect">
              <a:avLst/>
            </a:prstGeom>
            <a:noFill/>
            <a:ln w="127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grpSp>
      <p:sp>
        <p:nvSpPr>
          <p:cNvPr id="103" name="Rectangle 102"/>
          <p:cNvSpPr/>
          <p:nvPr/>
        </p:nvSpPr>
        <p:spPr bwMode="auto">
          <a:xfrm>
            <a:off x="6477000" y="3505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04" name="Rectangle 103"/>
          <p:cNvSpPr/>
          <p:nvPr/>
        </p:nvSpPr>
        <p:spPr bwMode="auto">
          <a:xfrm>
            <a:off x="6477000" y="3657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05" name="Rectangle 104"/>
          <p:cNvSpPr/>
          <p:nvPr/>
        </p:nvSpPr>
        <p:spPr bwMode="auto">
          <a:xfrm>
            <a:off x="6477000" y="3810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06" name="Rectangle 105"/>
          <p:cNvSpPr/>
          <p:nvPr/>
        </p:nvSpPr>
        <p:spPr bwMode="auto">
          <a:xfrm>
            <a:off x="6477000" y="3962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07" name="Rectangle 106"/>
          <p:cNvSpPr/>
          <p:nvPr/>
        </p:nvSpPr>
        <p:spPr bwMode="auto">
          <a:xfrm>
            <a:off x="6477000" y="4114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08" name="Rectangle 107"/>
          <p:cNvSpPr/>
          <p:nvPr/>
        </p:nvSpPr>
        <p:spPr bwMode="auto">
          <a:xfrm>
            <a:off x="6477000" y="4267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09" name="Rectangle 108"/>
          <p:cNvSpPr/>
          <p:nvPr/>
        </p:nvSpPr>
        <p:spPr bwMode="auto">
          <a:xfrm>
            <a:off x="6477000" y="4419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0" name="Rectangle 109"/>
          <p:cNvSpPr/>
          <p:nvPr/>
        </p:nvSpPr>
        <p:spPr bwMode="auto">
          <a:xfrm>
            <a:off x="6477000" y="4572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1" name="Rectangle 110"/>
          <p:cNvSpPr/>
          <p:nvPr/>
        </p:nvSpPr>
        <p:spPr bwMode="auto">
          <a:xfrm>
            <a:off x="6477000" y="4724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2" name="Rectangle 111"/>
          <p:cNvSpPr/>
          <p:nvPr/>
        </p:nvSpPr>
        <p:spPr bwMode="auto">
          <a:xfrm>
            <a:off x="6477000" y="487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3" name="Rectangle 112"/>
          <p:cNvSpPr/>
          <p:nvPr/>
        </p:nvSpPr>
        <p:spPr bwMode="auto">
          <a:xfrm>
            <a:off x="6477000" y="502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4" name="Rectangle 113"/>
          <p:cNvSpPr/>
          <p:nvPr/>
        </p:nvSpPr>
        <p:spPr bwMode="auto">
          <a:xfrm>
            <a:off x="6477000" y="518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5" name="Rectangle 114"/>
          <p:cNvSpPr/>
          <p:nvPr/>
        </p:nvSpPr>
        <p:spPr bwMode="auto">
          <a:xfrm>
            <a:off x="6477000" y="533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6" name="Rectangle 115"/>
          <p:cNvSpPr/>
          <p:nvPr/>
        </p:nvSpPr>
        <p:spPr bwMode="auto">
          <a:xfrm>
            <a:off x="6477000" y="548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7" name="Rectangle 116"/>
          <p:cNvSpPr/>
          <p:nvPr/>
        </p:nvSpPr>
        <p:spPr bwMode="auto">
          <a:xfrm>
            <a:off x="6477000" y="563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8" name="Rectangle 117"/>
          <p:cNvSpPr/>
          <p:nvPr/>
        </p:nvSpPr>
        <p:spPr bwMode="auto">
          <a:xfrm>
            <a:off x="6477000" y="579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9" name="Rectangle 118"/>
          <p:cNvSpPr/>
          <p:nvPr/>
        </p:nvSpPr>
        <p:spPr bwMode="auto">
          <a:xfrm>
            <a:off x="6477000" y="106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0" name="Rectangle 119"/>
          <p:cNvSpPr/>
          <p:nvPr/>
        </p:nvSpPr>
        <p:spPr bwMode="auto">
          <a:xfrm>
            <a:off x="6477000" y="121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1" name="Rectangle 120"/>
          <p:cNvSpPr/>
          <p:nvPr/>
        </p:nvSpPr>
        <p:spPr bwMode="auto">
          <a:xfrm>
            <a:off x="6477000" y="137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2" name="Rectangle 121"/>
          <p:cNvSpPr/>
          <p:nvPr/>
        </p:nvSpPr>
        <p:spPr bwMode="auto">
          <a:xfrm>
            <a:off x="6477000" y="152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3" name="Rectangle 122"/>
          <p:cNvSpPr/>
          <p:nvPr/>
        </p:nvSpPr>
        <p:spPr bwMode="auto">
          <a:xfrm>
            <a:off x="6477000" y="167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4" name="Rectangle 123"/>
          <p:cNvSpPr/>
          <p:nvPr/>
        </p:nvSpPr>
        <p:spPr bwMode="auto">
          <a:xfrm>
            <a:off x="6477000" y="182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5" name="Rectangle 124"/>
          <p:cNvSpPr/>
          <p:nvPr/>
        </p:nvSpPr>
        <p:spPr bwMode="auto">
          <a:xfrm>
            <a:off x="6477000" y="198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6" name="Rectangle 125"/>
          <p:cNvSpPr/>
          <p:nvPr/>
        </p:nvSpPr>
        <p:spPr bwMode="auto">
          <a:xfrm>
            <a:off x="6477000" y="213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7" name="Rectangle 126"/>
          <p:cNvSpPr/>
          <p:nvPr/>
        </p:nvSpPr>
        <p:spPr bwMode="auto">
          <a:xfrm>
            <a:off x="6477000" y="2286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8" name="Rectangle 127"/>
          <p:cNvSpPr/>
          <p:nvPr/>
        </p:nvSpPr>
        <p:spPr bwMode="auto">
          <a:xfrm>
            <a:off x="6477000" y="2438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9" name="Rectangle 128"/>
          <p:cNvSpPr/>
          <p:nvPr/>
        </p:nvSpPr>
        <p:spPr bwMode="auto">
          <a:xfrm>
            <a:off x="6477000" y="2590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30" name="Rectangle 129"/>
          <p:cNvSpPr/>
          <p:nvPr/>
        </p:nvSpPr>
        <p:spPr bwMode="auto">
          <a:xfrm>
            <a:off x="6477000" y="2743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31" name="Rectangle 130"/>
          <p:cNvSpPr/>
          <p:nvPr/>
        </p:nvSpPr>
        <p:spPr bwMode="auto">
          <a:xfrm>
            <a:off x="6477000" y="2895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32" name="Rectangle 131"/>
          <p:cNvSpPr/>
          <p:nvPr/>
        </p:nvSpPr>
        <p:spPr bwMode="auto">
          <a:xfrm>
            <a:off x="6477000" y="3048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33" name="Rectangle 132"/>
          <p:cNvSpPr/>
          <p:nvPr/>
        </p:nvSpPr>
        <p:spPr bwMode="auto">
          <a:xfrm>
            <a:off x="6477000" y="3200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34" name="Rectangle 133"/>
          <p:cNvSpPr/>
          <p:nvPr/>
        </p:nvSpPr>
        <p:spPr bwMode="auto">
          <a:xfrm>
            <a:off x="6477000" y="3352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48229" name="TextBox 140"/>
          <p:cNvSpPr txBox="1">
            <a:spLocks noChangeArrowheads="1"/>
          </p:cNvSpPr>
          <p:nvPr/>
        </p:nvSpPr>
        <p:spPr bwMode="auto">
          <a:xfrm>
            <a:off x="4157663" y="500063"/>
            <a:ext cx="12525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Page Table</a:t>
            </a:r>
          </a:p>
        </p:txBody>
      </p:sp>
      <p:cxnSp>
        <p:nvCxnSpPr>
          <p:cNvPr id="48230" name="Straight Arrow Connector 142"/>
          <p:cNvCxnSpPr>
            <a:cxnSpLocks noChangeShapeType="1"/>
          </p:cNvCxnSpPr>
          <p:nvPr/>
        </p:nvCxnSpPr>
        <p:spPr bwMode="auto">
          <a:xfrm>
            <a:off x="2971800" y="5867400"/>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231" name="Straight Arrow Connector 143"/>
          <p:cNvCxnSpPr>
            <a:cxnSpLocks noChangeShapeType="1"/>
          </p:cNvCxnSpPr>
          <p:nvPr/>
        </p:nvCxnSpPr>
        <p:spPr bwMode="auto">
          <a:xfrm>
            <a:off x="2971800" y="5715000"/>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232" name="Straight Arrow Connector 144"/>
          <p:cNvCxnSpPr>
            <a:cxnSpLocks noChangeShapeType="1"/>
          </p:cNvCxnSpPr>
          <p:nvPr/>
        </p:nvCxnSpPr>
        <p:spPr bwMode="auto">
          <a:xfrm>
            <a:off x="2971800" y="5562600"/>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233" name="Straight Arrow Connector 145"/>
          <p:cNvCxnSpPr>
            <a:cxnSpLocks noChangeShapeType="1"/>
          </p:cNvCxnSpPr>
          <p:nvPr/>
        </p:nvCxnSpPr>
        <p:spPr bwMode="auto">
          <a:xfrm>
            <a:off x="2971800" y="5410200"/>
            <a:ext cx="12954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234" name="Straight Arrow Connector 146"/>
          <p:cNvCxnSpPr>
            <a:cxnSpLocks noChangeShapeType="1"/>
          </p:cNvCxnSpPr>
          <p:nvPr/>
        </p:nvCxnSpPr>
        <p:spPr bwMode="auto">
          <a:xfrm>
            <a:off x="2971800" y="4648200"/>
            <a:ext cx="12954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235" name="Straight Arrow Connector 147"/>
          <p:cNvCxnSpPr>
            <a:cxnSpLocks noChangeShapeType="1"/>
          </p:cNvCxnSpPr>
          <p:nvPr/>
        </p:nvCxnSpPr>
        <p:spPr bwMode="auto">
          <a:xfrm>
            <a:off x="2971800" y="4495800"/>
            <a:ext cx="12954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236" name="Straight Arrow Connector 148"/>
          <p:cNvCxnSpPr>
            <a:cxnSpLocks noChangeShapeType="1"/>
          </p:cNvCxnSpPr>
          <p:nvPr/>
        </p:nvCxnSpPr>
        <p:spPr bwMode="auto">
          <a:xfrm>
            <a:off x="2971800" y="4343400"/>
            <a:ext cx="12954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237" name="Straight Arrow Connector 149"/>
          <p:cNvCxnSpPr>
            <a:cxnSpLocks noChangeShapeType="1"/>
          </p:cNvCxnSpPr>
          <p:nvPr/>
        </p:nvCxnSpPr>
        <p:spPr bwMode="auto">
          <a:xfrm>
            <a:off x="2971800" y="4191000"/>
            <a:ext cx="12954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238" name="Straight Arrow Connector 150"/>
          <p:cNvCxnSpPr>
            <a:cxnSpLocks noChangeShapeType="1"/>
          </p:cNvCxnSpPr>
          <p:nvPr/>
        </p:nvCxnSpPr>
        <p:spPr bwMode="auto">
          <a:xfrm>
            <a:off x="2971800" y="3276600"/>
            <a:ext cx="1295400" cy="3048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239" name="Straight Arrow Connector 151"/>
          <p:cNvCxnSpPr>
            <a:cxnSpLocks noChangeShapeType="1"/>
          </p:cNvCxnSpPr>
          <p:nvPr/>
        </p:nvCxnSpPr>
        <p:spPr bwMode="auto">
          <a:xfrm>
            <a:off x="2971800" y="3429000"/>
            <a:ext cx="1295400" cy="3048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240" name="Straight Arrow Connector 152"/>
          <p:cNvCxnSpPr>
            <a:cxnSpLocks noChangeShapeType="1"/>
          </p:cNvCxnSpPr>
          <p:nvPr/>
        </p:nvCxnSpPr>
        <p:spPr bwMode="auto">
          <a:xfrm>
            <a:off x="2971800" y="3124200"/>
            <a:ext cx="1295400" cy="3048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241" name="Straight Arrow Connector 153"/>
          <p:cNvCxnSpPr>
            <a:cxnSpLocks noChangeShapeType="1"/>
          </p:cNvCxnSpPr>
          <p:nvPr/>
        </p:nvCxnSpPr>
        <p:spPr bwMode="auto">
          <a:xfrm flipV="1">
            <a:off x="2971800" y="990600"/>
            <a:ext cx="1295400"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242" name="Straight Arrow Connector 154"/>
          <p:cNvCxnSpPr>
            <a:cxnSpLocks noChangeShapeType="1"/>
          </p:cNvCxnSpPr>
          <p:nvPr/>
        </p:nvCxnSpPr>
        <p:spPr bwMode="auto">
          <a:xfrm flipV="1">
            <a:off x="2971800" y="1143000"/>
            <a:ext cx="1295400"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243" name="Straight Arrow Connector 155"/>
          <p:cNvCxnSpPr>
            <a:cxnSpLocks noChangeShapeType="1"/>
          </p:cNvCxnSpPr>
          <p:nvPr/>
        </p:nvCxnSpPr>
        <p:spPr bwMode="auto">
          <a:xfrm flipV="1">
            <a:off x="5334000" y="5105400"/>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244" name="Straight Arrow Connector 156"/>
          <p:cNvCxnSpPr>
            <a:cxnSpLocks noChangeShapeType="1"/>
          </p:cNvCxnSpPr>
          <p:nvPr/>
        </p:nvCxnSpPr>
        <p:spPr bwMode="auto">
          <a:xfrm flipV="1">
            <a:off x="5334000" y="5257800"/>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245" name="Straight Arrow Connector 157"/>
          <p:cNvCxnSpPr>
            <a:cxnSpLocks noChangeShapeType="1"/>
          </p:cNvCxnSpPr>
          <p:nvPr/>
        </p:nvCxnSpPr>
        <p:spPr bwMode="auto">
          <a:xfrm flipV="1">
            <a:off x="5334000" y="5410200"/>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246" name="Straight Arrow Connector 158"/>
          <p:cNvCxnSpPr>
            <a:cxnSpLocks noChangeShapeType="1"/>
          </p:cNvCxnSpPr>
          <p:nvPr/>
        </p:nvCxnSpPr>
        <p:spPr bwMode="auto">
          <a:xfrm flipV="1">
            <a:off x="5334000" y="5562600"/>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247" name="Straight Arrow Connector 159"/>
          <p:cNvCxnSpPr>
            <a:cxnSpLocks noChangeShapeType="1"/>
          </p:cNvCxnSpPr>
          <p:nvPr/>
        </p:nvCxnSpPr>
        <p:spPr bwMode="auto">
          <a:xfrm flipV="1">
            <a:off x="5334000" y="4343400"/>
            <a:ext cx="1158875" cy="838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248" name="Straight Arrow Connector 160"/>
          <p:cNvCxnSpPr>
            <a:cxnSpLocks noChangeShapeType="1"/>
          </p:cNvCxnSpPr>
          <p:nvPr/>
        </p:nvCxnSpPr>
        <p:spPr bwMode="auto">
          <a:xfrm flipV="1">
            <a:off x="5334000" y="4191000"/>
            <a:ext cx="1158875" cy="838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249" name="Straight Arrow Connector 161"/>
          <p:cNvCxnSpPr>
            <a:cxnSpLocks noChangeShapeType="1"/>
          </p:cNvCxnSpPr>
          <p:nvPr/>
        </p:nvCxnSpPr>
        <p:spPr bwMode="auto">
          <a:xfrm flipV="1">
            <a:off x="5334000" y="4038600"/>
            <a:ext cx="1158875" cy="838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250" name="Straight Arrow Connector 162"/>
          <p:cNvCxnSpPr>
            <a:cxnSpLocks noChangeShapeType="1"/>
          </p:cNvCxnSpPr>
          <p:nvPr/>
        </p:nvCxnSpPr>
        <p:spPr bwMode="auto">
          <a:xfrm flipV="1">
            <a:off x="5334000" y="3886200"/>
            <a:ext cx="1158875" cy="838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251" name="Straight Arrow Connector 163"/>
          <p:cNvCxnSpPr>
            <a:cxnSpLocks noChangeShapeType="1"/>
          </p:cNvCxnSpPr>
          <p:nvPr/>
        </p:nvCxnSpPr>
        <p:spPr bwMode="auto">
          <a:xfrm>
            <a:off x="5334000" y="3581400"/>
            <a:ext cx="1158875"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252" name="Straight Arrow Connector 164"/>
          <p:cNvCxnSpPr>
            <a:cxnSpLocks noChangeShapeType="1"/>
          </p:cNvCxnSpPr>
          <p:nvPr/>
        </p:nvCxnSpPr>
        <p:spPr bwMode="auto">
          <a:xfrm>
            <a:off x="5334000" y="3733800"/>
            <a:ext cx="1158875"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253" name="Straight Arrow Connector 165"/>
          <p:cNvCxnSpPr>
            <a:cxnSpLocks noChangeShapeType="1"/>
          </p:cNvCxnSpPr>
          <p:nvPr/>
        </p:nvCxnSpPr>
        <p:spPr bwMode="auto">
          <a:xfrm>
            <a:off x="5334000" y="3427413"/>
            <a:ext cx="1158875" cy="1587"/>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254" name="Straight Arrow Connector 166"/>
          <p:cNvCxnSpPr>
            <a:cxnSpLocks noChangeShapeType="1"/>
          </p:cNvCxnSpPr>
          <p:nvPr/>
        </p:nvCxnSpPr>
        <p:spPr bwMode="auto">
          <a:xfrm>
            <a:off x="5334000" y="990600"/>
            <a:ext cx="1158875" cy="457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255" name="Straight Arrow Connector 167"/>
          <p:cNvCxnSpPr>
            <a:cxnSpLocks noChangeShapeType="1"/>
          </p:cNvCxnSpPr>
          <p:nvPr/>
        </p:nvCxnSpPr>
        <p:spPr bwMode="auto">
          <a:xfrm>
            <a:off x="5334000" y="1143000"/>
            <a:ext cx="1158875" cy="457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8256" name="TextBox 168"/>
          <p:cNvSpPr txBox="1">
            <a:spLocks noChangeArrowheads="1"/>
          </p:cNvSpPr>
          <p:nvPr/>
        </p:nvSpPr>
        <p:spPr bwMode="auto">
          <a:xfrm>
            <a:off x="7761288" y="5681663"/>
            <a:ext cx="11541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0000 0000</a:t>
            </a:r>
          </a:p>
        </p:txBody>
      </p:sp>
      <p:sp>
        <p:nvSpPr>
          <p:cNvPr id="48257" name="TextBox 169"/>
          <p:cNvSpPr txBox="1">
            <a:spLocks noChangeArrowheads="1"/>
          </p:cNvSpPr>
          <p:nvPr/>
        </p:nvSpPr>
        <p:spPr bwMode="auto">
          <a:xfrm>
            <a:off x="7761288" y="5376863"/>
            <a:ext cx="11541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0001 0000</a:t>
            </a:r>
          </a:p>
        </p:txBody>
      </p:sp>
      <p:sp>
        <p:nvSpPr>
          <p:cNvPr id="48258" name="TextBox 170"/>
          <p:cNvSpPr txBox="1">
            <a:spLocks noChangeArrowheads="1"/>
          </p:cNvSpPr>
          <p:nvPr/>
        </p:nvSpPr>
        <p:spPr bwMode="auto">
          <a:xfrm>
            <a:off x="7772400" y="4114800"/>
            <a:ext cx="1039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0101 000</a:t>
            </a:r>
          </a:p>
        </p:txBody>
      </p:sp>
      <p:sp>
        <p:nvSpPr>
          <p:cNvPr id="48259" name="TextBox 171"/>
          <p:cNvSpPr txBox="1">
            <a:spLocks noChangeArrowheads="1"/>
          </p:cNvSpPr>
          <p:nvPr/>
        </p:nvSpPr>
        <p:spPr bwMode="auto">
          <a:xfrm>
            <a:off x="7794625" y="3548063"/>
            <a:ext cx="10175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0111 000</a:t>
            </a:r>
          </a:p>
        </p:txBody>
      </p:sp>
      <p:sp>
        <p:nvSpPr>
          <p:cNvPr id="48260" name="TextBox 172"/>
          <p:cNvSpPr txBox="1">
            <a:spLocks noChangeArrowheads="1"/>
          </p:cNvSpPr>
          <p:nvPr/>
        </p:nvSpPr>
        <p:spPr bwMode="auto">
          <a:xfrm>
            <a:off x="7696200" y="1414463"/>
            <a:ext cx="11318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1110 0000</a:t>
            </a:r>
          </a:p>
        </p:txBody>
      </p:sp>
      <p:sp>
        <p:nvSpPr>
          <p:cNvPr id="48261" name="Rounded Rectangular Callout 137"/>
          <p:cNvSpPr>
            <a:spLocks noChangeArrowheads="1"/>
          </p:cNvSpPr>
          <p:nvPr/>
        </p:nvSpPr>
        <p:spPr bwMode="auto">
          <a:xfrm>
            <a:off x="7010400" y="2895600"/>
            <a:ext cx="1828800" cy="914400"/>
          </a:xfrm>
          <a:prstGeom prst="wedgeRoundRectCallout">
            <a:avLst>
              <a:gd name="adj1" fmla="val -21194"/>
              <a:gd name="adj2" fmla="val -91648"/>
              <a:gd name="adj3" fmla="val 16667"/>
            </a:avLst>
          </a:prstGeom>
          <a:solidFill>
            <a:srgbClr val="FFFFFF"/>
          </a:solidFill>
          <a:ln w="25400">
            <a:solidFill>
              <a:schemeClr val="tx1"/>
            </a:solidFill>
            <a:round/>
            <a:headEnd type="triangle" w="med" len="med"/>
            <a:tailEnd/>
          </a:ln>
        </p:spPr>
        <p:txBody>
          <a:bodyPr anchor="ctr"/>
          <a:lstStyle/>
          <a:p>
            <a:pPr fontAlgn="base">
              <a:spcBef>
                <a:spcPct val="0"/>
              </a:spcBef>
              <a:spcAft>
                <a:spcPct val="0"/>
              </a:spcAft>
            </a:pPr>
            <a:r>
              <a:rPr lang="en-US" sz="2000" kern="1200" smtClean="0">
                <a:latin typeface="Helvetica" charset="0"/>
                <a:ea typeface="MS PGothic" charset="0"/>
                <a:cs typeface="MS PGothic" charset="0"/>
              </a:rPr>
              <a:t>Allocate new pages where room!</a:t>
            </a:r>
          </a:p>
        </p:txBody>
      </p:sp>
      <p:cxnSp>
        <p:nvCxnSpPr>
          <p:cNvPr id="48262" name="Straight Arrow Connector 173"/>
          <p:cNvCxnSpPr>
            <a:cxnSpLocks noChangeShapeType="1"/>
          </p:cNvCxnSpPr>
          <p:nvPr/>
        </p:nvCxnSpPr>
        <p:spPr bwMode="auto">
          <a:xfrm flipV="1">
            <a:off x="2971800" y="1295400"/>
            <a:ext cx="1295400" cy="152400"/>
          </a:xfrm>
          <a:prstGeom prst="straightConnector1">
            <a:avLst/>
          </a:prstGeom>
          <a:noFill/>
          <a:ln w="25400">
            <a:solidFill>
              <a:srgbClr val="FF6600"/>
            </a:solidFill>
            <a:round/>
            <a:headEnd/>
            <a:tailEnd type="triangle" w="med" len="med"/>
          </a:ln>
          <a:extLst>
            <a:ext uri="{909E8E84-426E-40dd-AFC4-6F175D3DCCD1}">
              <a14:hiddenFill xmlns:a14="http://schemas.microsoft.com/office/drawing/2010/main">
                <a:noFill/>
              </a14:hiddenFill>
            </a:ext>
          </a:extLst>
        </p:spPr>
      </p:cxnSp>
      <p:cxnSp>
        <p:nvCxnSpPr>
          <p:cNvPr id="48263" name="Straight Arrow Connector 174"/>
          <p:cNvCxnSpPr>
            <a:cxnSpLocks noChangeShapeType="1"/>
          </p:cNvCxnSpPr>
          <p:nvPr/>
        </p:nvCxnSpPr>
        <p:spPr bwMode="auto">
          <a:xfrm flipV="1">
            <a:off x="2971800" y="1447800"/>
            <a:ext cx="1295400" cy="152400"/>
          </a:xfrm>
          <a:prstGeom prst="straightConnector1">
            <a:avLst/>
          </a:prstGeom>
          <a:noFill/>
          <a:ln w="25400">
            <a:solidFill>
              <a:srgbClr val="FF6600"/>
            </a:solidFill>
            <a:round/>
            <a:headEnd/>
            <a:tailEnd type="triangle" w="med" len="med"/>
          </a:ln>
          <a:extLst>
            <a:ext uri="{909E8E84-426E-40dd-AFC4-6F175D3DCCD1}">
              <a14:hiddenFill xmlns:a14="http://schemas.microsoft.com/office/drawing/2010/main">
                <a:noFill/>
              </a14:hiddenFill>
            </a:ext>
          </a:extLst>
        </p:spPr>
      </p:cxnSp>
      <p:cxnSp>
        <p:nvCxnSpPr>
          <p:cNvPr id="48264" name="Straight Arrow Connector 175"/>
          <p:cNvCxnSpPr>
            <a:cxnSpLocks noChangeShapeType="1"/>
            <a:endCxn id="127" idx="1"/>
          </p:cNvCxnSpPr>
          <p:nvPr/>
        </p:nvCxnSpPr>
        <p:spPr bwMode="auto">
          <a:xfrm>
            <a:off x="5334000" y="1371600"/>
            <a:ext cx="1143000" cy="990600"/>
          </a:xfrm>
          <a:prstGeom prst="straightConnector1">
            <a:avLst/>
          </a:prstGeom>
          <a:noFill/>
          <a:ln w="25400">
            <a:solidFill>
              <a:srgbClr val="FF6600"/>
            </a:solidFill>
            <a:round/>
            <a:headEnd/>
            <a:tailEnd type="triangle" w="med" len="med"/>
          </a:ln>
          <a:extLst>
            <a:ext uri="{909E8E84-426E-40dd-AFC4-6F175D3DCCD1}">
              <a14:hiddenFill xmlns:a14="http://schemas.microsoft.com/office/drawing/2010/main">
                <a:noFill/>
              </a14:hiddenFill>
            </a:ext>
          </a:extLst>
        </p:spPr>
      </p:cxnSp>
      <p:cxnSp>
        <p:nvCxnSpPr>
          <p:cNvPr id="48265" name="Straight Arrow Connector 177"/>
          <p:cNvCxnSpPr>
            <a:cxnSpLocks noChangeShapeType="1"/>
          </p:cNvCxnSpPr>
          <p:nvPr/>
        </p:nvCxnSpPr>
        <p:spPr bwMode="auto">
          <a:xfrm>
            <a:off x="5334000" y="1524000"/>
            <a:ext cx="1143000" cy="990600"/>
          </a:xfrm>
          <a:prstGeom prst="straightConnector1">
            <a:avLst/>
          </a:prstGeom>
          <a:noFill/>
          <a:ln w="25400">
            <a:solidFill>
              <a:srgbClr val="FF6600"/>
            </a:solidFill>
            <a:round/>
            <a:headEnd/>
            <a:tailEnd type="triangle" w="med" len="med"/>
          </a:ln>
          <a:extLst>
            <a:ext uri="{909E8E84-426E-40dd-AFC4-6F175D3DCCD1}">
              <a14:hiddenFill xmlns:a14="http://schemas.microsoft.com/office/drawing/2010/main">
                <a:noFill/>
              </a14:hiddenFill>
            </a:ext>
          </a:extLst>
        </p:spPr>
      </p:cxnSp>
      <p:sp>
        <p:nvSpPr>
          <p:cNvPr id="179" name="Rectangle 178"/>
          <p:cNvSpPr>
            <a:spLocks noChangeArrowheads="1"/>
          </p:cNvSpPr>
          <p:nvPr/>
        </p:nvSpPr>
        <p:spPr bwMode="auto">
          <a:xfrm>
            <a:off x="-5943600" y="4114800"/>
            <a:ext cx="5943600" cy="1219200"/>
          </a:xfrm>
          <a:prstGeom prst="rect">
            <a:avLst/>
          </a:prstGeom>
          <a:solidFill>
            <a:srgbClr val="FFFFAA"/>
          </a:solidFill>
          <a:ln w="25400">
            <a:solidFill>
              <a:schemeClr val="tx1"/>
            </a:solidFill>
            <a:round/>
            <a:headEnd type="triangle" w="med" len="med"/>
            <a:tailEnd/>
          </a:ln>
        </p:spPr>
        <p:txBody>
          <a:bodyPr anchor="ctr"/>
          <a:lstStyle/>
          <a:p>
            <a:pPr algn="ctr" fontAlgn="base">
              <a:spcBef>
                <a:spcPct val="0"/>
              </a:spcBef>
              <a:spcAft>
                <a:spcPct val="0"/>
              </a:spcAft>
            </a:pPr>
            <a:r>
              <a:rPr lang="en-US" sz="2400" b="1" kern="1200" smtClean="0">
                <a:latin typeface="Helvetica" charset="0"/>
                <a:ea typeface="MS PGothic" charset="0"/>
                <a:cs typeface="MS PGothic" charset="0"/>
              </a:rPr>
              <a:t>Challenge: </a:t>
            </a:r>
            <a:r>
              <a:rPr lang="en-US" sz="2400" kern="1200" smtClean="0">
                <a:latin typeface="Helvetica" charset="0"/>
                <a:ea typeface="MS PGothic" charset="0"/>
                <a:cs typeface="MS PGothic" charset="0"/>
              </a:rPr>
              <a:t>Table size equal to # of pages in virtual memory!</a:t>
            </a:r>
          </a:p>
        </p:txBody>
      </p:sp>
      <p:sp>
        <p:nvSpPr>
          <p:cNvPr id="48267" name="TextBox 179"/>
          <p:cNvSpPr txBox="1">
            <a:spLocks noChangeArrowheads="1"/>
          </p:cNvSpPr>
          <p:nvPr/>
        </p:nvSpPr>
        <p:spPr bwMode="auto">
          <a:xfrm>
            <a:off x="544513" y="1490663"/>
            <a:ext cx="11318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kern="1200" smtClean="0">
                <a:solidFill>
                  <a:srgbClr val="FF0000"/>
                </a:solidFill>
                <a:latin typeface="Helvetica" charset="0"/>
              </a:rPr>
              <a:t>1110 0</a:t>
            </a:r>
            <a:r>
              <a:rPr lang="en-US" sz="1600" kern="1200" smtClean="0">
                <a:solidFill>
                  <a:srgbClr val="2A40E2"/>
                </a:solidFill>
                <a:latin typeface="Helvetica" charset="0"/>
              </a:rPr>
              <a:t>000</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1.00469E-6 8.32562E-7 L 0.84956 0.13321 " pathEditMode="relative" ptsTypes="AA">
                                      <p:cBhvr>
                                        <p:cTn id="6" dur="500" fill="hold"/>
                                        <p:tgtEl>
                                          <p:spTgt spid="17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35"/>
          <p:cNvSpPr>
            <a:spLocks noChangeArrowheads="1"/>
          </p:cNvSpPr>
          <p:nvPr/>
        </p:nvSpPr>
        <p:spPr bwMode="auto">
          <a:xfrm>
            <a:off x="6629400" y="2286000"/>
            <a:ext cx="1295400" cy="304800"/>
          </a:xfrm>
          <a:prstGeom prst="rect">
            <a:avLst/>
          </a:prstGeom>
          <a:solidFill>
            <a:srgbClr val="FFFFAA"/>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stack</a:t>
            </a:r>
          </a:p>
        </p:txBody>
      </p:sp>
      <p:sp>
        <p:nvSpPr>
          <p:cNvPr id="49155" name="Title 1"/>
          <p:cNvSpPr>
            <a:spLocks noGrp="1"/>
          </p:cNvSpPr>
          <p:nvPr>
            <p:ph type="title"/>
          </p:nvPr>
        </p:nvSpPr>
        <p:spPr>
          <a:xfrm>
            <a:off x="990600" y="76200"/>
            <a:ext cx="7162800" cy="533400"/>
          </a:xfrm>
        </p:spPr>
        <p:txBody>
          <a:bodyPr/>
          <a:lstStyle/>
          <a:p>
            <a:r>
              <a:rPr lang="en-US" dirty="0" smtClean="0">
                <a:latin typeface="Helvetica" charset="0"/>
                <a:ea typeface="MS PGothic" charset="0"/>
              </a:rPr>
              <a:t>Two</a:t>
            </a:r>
            <a:r>
              <a:rPr lang="en-US" dirty="0">
                <a:latin typeface="Helvetica" charset="0"/>
                <a:ea typeface="MS PGothic" charset="0"/>
              </a:rPr>
              <a:t>-Level Paging</a:t>
            </a:r>
          </a:p>
        </p:txBody>
      </p:sp>
      <p:sp>
        <p:nvSpPr>
          <p:cNvPr id="24580" name="TextBox 5"/>
          <p:cNvSpPr txBox="1">
            <a:spLocks noChangeArrowheads="1"/>
          </p:cNvSpPr>
          <p:nvPr/>
        </p:nvSpPr>
        <p:spPr bwMode="auto">
          <a:xfrm>
            <a:off x="127000" y="914400"/>
            <a:ext cx="11096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37931725" indent="-37474525" eaLnBrk="0" hangingPunct="0">
              <a:defRPr sz="2400" b="1">
                <a:solidFill>
                  <a:schemeClr val="tx1"/>
                </a:solidFill>
                <a:latin typeface="Comic Sans MS" charset="0"/>
                <a:ea typeface="ＭＳ Ｐゴシック" charset="0"/>
              </a:defRPr>
            </a:lvl2pPr>
            <a:lvl3pPr eaLnBrk="0" hangingPunct="0">
              <a:defRPr sz="2400" b="1">
                <a:solidFill>
                  <a:schemeClr val="tx1"/>
                </a:solidFill>
                <a:latin typeface="Comic Sans MS" charset="0"/>
                <a:ea typeface="ＭＳ Ｐゴシック" charset="0"/>
              </a:defRPr>
            </a:lvl3pPr>
            <a:lvl4pPr eaLnBrk="0" hangingPunct="0">
              <a:defRPr sz="2400" b="1">
                <a:solidFill>
                  <a:schemeClr val="tx1"/>
                </a:solidFill>
                <a:latin typeface="Comic Sans MS" charset="0"/>
                <a:ea typeface="ＭＳ Ｐゴシック" charset="0"/>
              </a:defRPr>
            </a:lvl4pPr>
            <a:lvl5pPr eaLnBrk="0" hangingPunct="0">
              <a:defRPr sz="2400" b="1">
                <a:solidFill>
                  <a:schemeClr val="tx1"/>
                </a:solidFill>
                <a:latin typeface="Comic Sans MS" charset="0"/>
                <a:ea typeface="ＭＳ Ｐゴシック" charset="0"/>
              </a:defRPr>
            </a:lvl5pPr>
            <a:lvl6pPr marL="457200" eaLnBrk="0" fontAlgn="base" hangingPunct="0">
              <a:spcBef>
                <a:spcPct val="0"/>
              </a:spcBef>
              <a:spcAft>
                <a:spcPct val="0"/>
              </a:spcAft>
              <a:defRPr sz="2400" b="1">
                <a:solidFill>
                  <a:schemeClr val="tx1"/>
                </a:solidFill>
                <a:latin typeface="Comic Sans MS" charset="0"/>
                <a:ea typeface="ＭＳ Ｐゴシック" charset="0"/>
              </a:defRPr>
            </a:lvl6pPr>
            <a:lvl7pPr marL="914400" eaLnBrk="0" fontAlgn="base" hangingPunct="0">
              <a:spcBef>
                <a:spcPct val="0"/>
              </a:spcBef>
              <a:spcAft>
                <a:spcPct val="0"/>
              </a:spcAft>
              <a:defRPr sz="2400" b="1">
                <a:solidFill>
                  <a:schemeClr val="tx1"/>
                </a:solidFill>
                <a:latin typeface="Comic Sans MS" charset="0"/>
                <a:ea typeface="ＭＳ Ｐゴシック" charset="0"/>
              </a:defRPr>
            </a:lvl7pPr>
            <a:lvl8pPr marL="1371600" eaLnBrk="0" fontAlgn="base" hangingPunct="0">
              <a:spcBef>
                <a:spcPct val="0"/>
              </a:spcBef>
              <a:spcAft>
                <a:spcPct val="0"/>
              </a:spcAft>
              <a:defRPr sz="2400" b="1">
                <a:solidFill>
                  <a:schemeClr val="tx1"/>
                </a:solidFill>
                <a:latin typeface="Comic Sans MS" charset="0"/>
                <a:ea typeface="ＭＳ Ｐゴシック" charset="0"/>
              </a:defRPr>
            </a:lvl8pPr>
            <a:lvl9pPr marL="18288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fontAlgn="base" hangingPunct="1">
              <a:spcBef>
                <a:spcPct val="0"/>
              </a:spcBef>
              <a:spcAft>
                <a:spcPct val="0"/>
              </a:spcAft>
              <a:defRPr/>
            </a:pPr>
            <a:r>
              <a:rPr lang="en-US" sz="1600" i="1" kern="1200" dirty="0" smtClean="0">
                <a:solidFill>
                  <a:srgbClr val="FF0000"/>
                </a:solidFill>
                <a:latin typeface="Helvetica" charset="0"/>
                <a:cs typeface="Helvetica" charset="0"/>
              </a:rPr>
              <a:t>111</a:t>
            </a:r>
            <a:r>
              <a:rPr lang="en-US" sz="1600" kern="1200" dirty="0" smtClean="0">
                <a:solidFill>
                  <a:srgbClr val="008000"/>
                </a:solidFill>
                <a:latin typeface="Helvetica" charset="0"/>
                <a:cs typeface="Helvetica" charset="0"/>
              </a:rPr>
              <a:t>1 1</a:t>
            </a:r>
            <a:r>
              <a:rPr lang="en-US" sz="1600" kern="1200" dirty="0" smtClean="0">
                <a:solidFill>
                  <a:srgbClr val="B7C6FE">
                    <a:lumMod val="50000"/>
                  </a:srgbClr>
                </a:solidFill>
                <a:latin typeface="Helvetica" charset="0"/>
                <a:cs typeface="Helvetica" charset="0"/>
              </a:rPr>
              <a:t>111</a:t>
            </a:r>
          </a:p>
        </p:txBody>
      </p:sp>
      <p:sp>
        <p:nvSpPr>
          <p:cNvPr id="49157" name="Rectangle 6"/>
          <p:cNvSpPr>
            <a:spLocks noChangeArrowheads="1"/>
          </p:cNvSpPr>
          <p:nvPr/>
        </p:nvSpPr>
        <p:spPr bwMode="auto">
          <a:xfrm>
            <a:off x="1193800" y="1066800"/>
            <a:ext cx="1295400" cy="609600"/>
          </a:xfrm>
          <a:prstGeom prst="rect">
            <a:avLst/>
          </a:prstGeom>
          <a:solidFill>
            <a:srgbClr val="FFFFAA"/>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stack</a:t>
            </a:r>
          </a:p>
        </p:txBody>
      </p:sp>
      <p:sp>
        <p:nvSpPr>
          <p:cNvPr id="49158" name="Rectangle 7"/>
          <p:cNvSpPr>
            <a:spLocks noChangeArrowheads="1"/>
          </p:cNvSpPr>
          <p:nvPr/>
        </p:nvSpPr>
        <p:spPr bwMode="auto">
          <a:xfrm>
            <a:off x="1193800" y="3048000"/>
            <a:ext cx="1295400" cy="457200"/>
          </a:xfrm>
          <a:prstGeom prst="rect">
            <a:avLst/>
          </a:prstGeom>
          <a:solidFill>
            <a:srgbClr val="CCFFCC"/>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heap</a:t>
            </a:r>
          </a:p>
        </p:txBody>
      </p:sp>
      <p:sp>
        <p:nvSpPr>
          <p:cNvPr id="9" name="Rectangle 8"/>
          <p:cNvSpPr/>
          <p:nvPr/>
        </p:nvSpPr>
        <p:spPr bwMode="auto">
          <a:xfrm>
            <a:off x="1193800" y="53340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r>
              <a:rPr lang="en-US" sz="2000" kern="1200" dirty="0">
                <a:latin typeface="Helvetica"/>
                <a:ea typeface="ＭＳ Ｐゴシック" charset="-128"/>
                <a:cs typeface="Helvetica"/>
              </a:rPr>
              <a:t>code</a:t>
            </a:r>
          </a:p>
        </p:txBody>
      </p:sp>
      <p:sp>
        <p:nvSpPr>
          <p:cNvPr id="49160" name="Rectangle 9"/>
          <p:cNvSpPr>
            <a:spLocks noChangeArrowheads="1"/>
          </p:cNvSpPr>
          <p:nvPr/>
        </p:nvSpPr>
        <p:spPr bwMode="auto">
          <a:xfrm>
            <a:off x="1193800" y="4114800"/>
            <a:ext cx="1295400" cy="609600"/>
          </a:xfrm>
          <a:prstGeom prst="rect">
            <a:avLst/>
          </a:prstGeom>
          <a:solidFill>
            <a:srgbClr val="FF6600"/>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data</a:t>
            </a:r>
          </a:p>
        </p:txBody>
      </p:sp>
      <p:sp>
        <p:nvSpPr>
          <p:cNvPr id="49161" name="Up Arrow 10"/>
          <p:cNvSpPr>
            <a:spLocks noChangeArrowheads="1"/>
          </p:cNvSpPr>
          <p:nvPr/>
        </p:nvSpPr>
        <p:spPr bwMode="auto">
          <a:xfrm flipH="1">
            <a:off x="1727200" y="27432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9162" name="Up Arrow 11"/>
          <p:cNvSpPr>
            <a:spLocks noChangeArrowheads="1"/>
          </p:cNvSpPr>
          <p:nvPr/>
        </p:nvSpPr>
        <p:spPr bwMode="auto">
          <a:xfrm flipH="1" flipV="1">
            <a:off x="1727200" y="16764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9163" name="Rectangle 12"/>
          <p:cNvSpPr>
            <a:spLocks noChangeArrowheads="1"/>
          </p:cNvSpPr>
          <p:nvPr/>
        </p:nvSpPr>
        <p:spPr bwMode="auto">
          <a:xfrm>
            <a:off x="1193800" y="10668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9164" name="TextBox 13"/>
          <p:cNvSpPr txBox="1">
            <a:spLocks noChangeArrowheads="1"/>
          </p:cNvSpPr>
          <p:nvPr/>
        </p:nvSpPr>
        <p:spPr bwMode="auto">
          <a:xfrm>
            <a:off x="685800" y="685800"/>
            <a:ext cx="218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Virtual memory view</a:t>
            </a:r>
          </a:p>
        </p:txBody>
      </p:sp>
      <p:sp>
        <p:nvSpPr>
          <p:cNvPr id="49165" name="Rectangle 14"/>
          <p:cNvSpPr>
            <a:spLocks noChangeArrowheads="1"/>
          </p:cNvSpPr>
          <p:nvPr/>
        </p:nvSpPr>
        <p:spPr bwMode="auto">
          <a:xfrm>
            <a:off x="1193800" y="47244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9166" name="Rectangle 15"/>
          <p:cNvSpPr>
            <a:spLocks noChangeArrowheads="1"/>
          </p:cNvSpPr>
          <p:nvPr/>
        </p:nvSpPr>
        <p:spPr bwMode="auto">
          <a:xfrm>
            <a:off x="1193800" y="35052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9167" name="Rectangle 16"/>
          <p:cNvSpPr>
            <a:spLocks noChangeArrowheads="1"/>
          </p:cNvSpPr>
          <p:nvPr/>
        </p:nvSpPr>
        <p:spPr bwMode="auto">
          <a:xfrm>
            <a:off x="1193800" y="22860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9168" name="TextBox 17"/>
          <p:cNvSpPr txBox="1">
            <a:spLocks noChangeArrowheads="1"/>
          </p:cNvSpPr>
          <p:nvPr/>
        </p:nvSpPr>
        <p:spPr bwMode="auto">
          <a:xfrm>
            <a:off x="50800" y="5681663"/>
            <a:ext cx="11541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i="1" kern="1200" smtClean="0">
                <a:solidFill>
                  <a:srgbClr val="FF0000"/>
                </a:solidFill>
                <a:latin typeface="Helvetica" charset="0"/>
              </a:rPr>
              <a:t>000</a:t>
            </a:r>
            <a:r>
              <a:rPr lang="en-US" sz="1600" kern="1200" smtClean="0">
                <a:solidFill>
                  <a:srgbClr val="008200"/>
                </a:solidFill>
                <a:latin typeface="Helvetica" charset="0"/>
              </a:rPr>
              <a:t>0 0</a:t>
            </a:r>
            <a:r>
              <a:rPr lang="en-US" sz="1600" kern="1200" smtClean="0">
                <a:solidFill>
                  <a:srgbClr val="2A40E2"/>
                </a:solidFill>
                <a:latin typeface="Helvetica" charset="0"/>
              </a:rPr>
              <a:t>000</a:t>
            </a:r>
          </a:p>
        </p:txBody>
      </p:sp>
      <p:sp>
        <p:nvSpPr>
          <p:cNvPr id="49169" name="TextBox 18"/>
          <p:cNvSpPr txBox="1">
            <a:spLocks noChangeArrowheads="1"/>
          </p:cNvSpPr>
          <p:nvPr/>
        </p:nvSpPr>
        <p:spPr bwMode="auto">
          <a:xfrm>
            <a:off x="39688" y="4495800"/>
            <a:ext cx="11652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i="1" kern="1200" smtClean="0">
                <a:solidFill>
                  <a:srgbClr val="FF0000"/>
                </a:solidFill>
                <a:latin typeface="Helvetica" charset="0"/>
              </a:rPr>
              <a:t>010</a:t>
            </a:r>
            <a:r>
              <a:rPr lang="en-US" sz="1600" kern="1200" smtClean="0">
                <a:solidFill>
                  <a:srgbClr val="008200"/>
                </a:solidFill>
                <a:latin typeface="Helvetica" charset="0"/>
              </a:rPr>
              <a:t>0 0</a:t>
            </a:r>
            <a:r>
              <a:rPr lang="en-US" sz="1600" kern="1200" smtClean="0">
                <a:solidFill>
                  <a:srgbClr val="2A40E2"/>
                </a:solidFill>
                <a:latin typeface="Helvetica" charset="0"/>
              </a:rPr>
              <a:t>000</a:t>
            </a:r>
          </a:p>
        </p:txBody>
      </p:sp>
      <p:sp>
        <p:nvSpPr>
          <p:cNvPr id="49170" name="TextBox 19"/>
          <p:cNvSpPr txBox="1">
            <a:spLocks noChangeArrowheads="1"/>
          </p:cNvSpPr>
          <p:nvPr/>
        </p:nvSpPr>
        <p:spPr bwMode="auto">
          <a:xfrm>
            <a:off x="39688" y="3276600"/>
            <a:ext cx="11652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i="1" kern="1200" smtClean="0">
                <a:solidFill>
                  <a:srgbClr val="FF0000"/>
                </a:solidFill>
                <a:latin typeface="Helvetica" charset="0"/>
              </a:rPr>
              <a:t>100</a:t>
            </a:r>
            <a:r>
              <a:rPr lang="en-US" sz="1600" kern="1200" smtClean="0">
                <a:solidFill>
                  <a:srgbClr val="008200"/>
                </a:solidFill>
                <a:latin typeface="Helvetica" charset="0"/>
              </a:rPr>
              <a:t>0 0</a:t>
            </a:r>
            <a:r>
              <a:rPr lang="en-US" sz="1600" kern="1200" smtClean="0">
                <a:solidFill>
                  <a:srgbClr val="2A40E2"/>
                </a:solidFill>
                <a:latin typeface="Helvetica" charset="0"/>
              </a:rPr>
              <a:t>000</a:t>
            </a:r>
          </a:p>
        </p:txBody>
      </p:sp>
      <p:sp>
        <p:nvSpPr>
          <p:cNvPr id="49171" name="TextBox 20"/>
          <p:cNvSpPr txBox="1">
            <a:spLocks noChangeArrowheads="1"/>
          </p:cNvSpPr>
          <p:nvPr/>
        </p:nvSpPr>
        <p:spPr bwMode="auto">
          <a:xfrm>
            <a:off x="50800" y="2024063"/>
            <a:ext cx="11541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i="1" kern="1200" smtClean="0">
                <a:solidFill>
                  <a:srgbClr val="FF0000"/>
                </a:solidFill>
                <a:latin typeface="Helvetica" charset="0"/>
              </a:rPr>
              <a:t>110</a:t>
            </a:r>
            <a:r>
              <a:rPr lang="en-US" sz="1600" kern="1200" smtClean="0">
                <a:solidFill>
                  <a:srgbClr val="008200"/>
                </a:solidFill>
                <a:latin typeface="Helvetica" charset="0"/>
              </a:rPr>
              <a:t>0 0</a:t>
            </a:r>
            <a:r>
              <a:rPr lang="en-US" sz="1600" kern="1200" smtClean="0">
                <a:solidFill>
                  <a:srgbClr val="2A40E2"/>
                </a:solidFill>
                <a:latin typeface="Helvetica" charset="0"/>
              </a:rPr>
              <a:t>000</a:t>
            </a:r>
          </a:p>
        </p:txBody>
      </p:sp>
      <p:sp>
        <p:nvSpPr>
          <p:cNvPr id="49172" name="Left Brace 22"/>
          <p:cNvSpPr>
            <a:spLocks/>
          </p:cNvSpPr>
          <p:nvPr/>
        </p:nvSpPr>
        <p:spPr bwMode="auto">
          <a:xfrm rot="5400000" flipH="1">
            <a:off x="209550" y="5865813"/>
            <a:ext cx="187325" cy="352425"/>
          </a:xfrm>
          <a:prstGeom prst="leftBrace">
            <a:avLst>
              <a:gd name="adj1" fmla="val 8309"/>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b="1" kern="1200" smtClean="0">
              <a:latin typeface="Comic Sans MS" charset="0"/>
              <a:ea typeface="MS PGothic" charset="0"/>
              <a:cs typeface="MS PGothic" charset="0"/>
            </a:endParaRPr>
          </a:p>
        </p:txBody>
      </p:sp>
      <p:sp>
        <p:nvSpPr>
          <p:cNvPr id="49173" name="TextBox 23"/>
          <p:cNvSpPr txBox="1">
            <a:spLocks noChangeArrowheads="1"/>
          </p:cNvSpPr>
          <p:nvPr/>
        </p:nvSpPr>
        <p:spPr bwMode="auto">
          <a:xfrm>
            <a:off x="-50800" y="6062663"/>
            <a:ext cx="9286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b="0" kern="1200" smtClean="0">
                <a:solidFill>
                  <a:srgbClr val="FF0000"/>
                </a:solidFill>
                <a:latin typeface="Helvetica" charset="0"/>
              </a:rPr>
              <a:t>page1 #</a:t>
            </a:r>
          </a:p>
        </p:txBody>
      </p:sp>
      <p:sp>
        <p:nvSpPr>
          <p:cNvPr id="49174" name="TextBox 24"/>
          <p:cNvSpPr txBox="1">
            <a:spLocks noChangeArrowheads="1"/>
          </p:cNvSpPr>
          <p:nvPr/>
        </p:nvSpPr>
        <p:spPr bwMode="auto">
          <a:xfrm>
            <a:off x="781050" y="6062663"/>
            <a:ext cx="742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FF"/>
                </a:solidFill>
                <a:latin typeface="Helvetica" charset="0"/>
              </a:rPr>
              <a:t>offset</a:t>
            </a:r>
          </a:p>
        </p:txBody>
      </p:sp>
      <p:sp>
        <p:nvSpPr>
          <p:cNvPr id="49175" name="Left Brace 25"/>
          <p:cNvSpPr>
            <a:spLocks/>
          </p:cNvSpPr>
          <p:nvPr/>
        </p:nvSpPr>
        <p:spPr bwMode="auto">
          <a:xfrm rot="5400000" flipH="1">
            <a:off x="864393" y="5892007"/>
            <a:ext cx="201613" cy="304800"/>
          </a:xfrm>
          <a:prstGeom prst="leftBrace">
            <a:avLst>
              <a:gd name="adj1" fmla="val 8322"/>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b="1" kern="1200" smtClean="0">
              <a:latin typeface="Comic Sans MS" charset="0"/>
              <a:ea typeface="MS PGothic" charset="0"/>
              <a:cs typeface="MS PGothic" charset="0"/>
            </a:endParaRPr>
          </a:p>
        </p:txBody>
      </p:sp>
      <p:sp>
        <p:nvSpPr>
          <p:cNvPr id="49176" name="TextBox 27"/>
          <p:cNvSpPr txBox="1">
            <a:spLocks noChangeArrowheads="1"/>
          </p:cNvSpPr>
          <p:nvPr/>
        </p:nvSpPr>
        <p:spPr bwMode="auto">
          <a:xfrm>
            <a:off x="6461125" y="728663"/>
            <a:ext cx="23780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Physical memory view</a:t>
            </a:r>
          </a:p>
        </p:txBody>
      </p:sp>
      <p:sp>
        <p:nvSpPr>
          <p:cNvPr id="49177" name="Rectangle 28"/>
          <p:cNvSpPr>
            <a:spLocks noChangeArrowheads="1"/>
          </p:cNvSpPr>
          <p:nvPr/>
        </p:nvSpPr>
        <p:spPr bwMode="auto">
          <a:xfrm>
            <a:off x="6629400" y="10668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9178" name="Rectangle 29"/>
          <p:cNvSpPr>
            <a:spLocks noChangeArrowheads="1"/>
          </p:cNvSpPr>
          <p:nvPr/>
        </p:nvSpPr>
        <p:spPr bwMode="auto">
          <a:xfrm>
            <a:off x="6629400" y="3810000"/>
            <a:ext cx="1295400" cy="609600"/>
          </a:xfrm>
          <a:prstGeom prst="rect">
            <a:avLst/>
          </a:prstGeom>
          <a:solidFill>
            <a:srgbClr val="FF6600"/>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data</a:t>
            </a:r>
          </a:p>
        </p:txBody>
      </p:sp>
      <p:sp>
        <p:nvSpPr>
          <p:cNvPr id="31" name="Rectangle 30"/>
          <p:cNvSpPr/>
          <p:nvPr/>
        </p:nvSpPr>
        <p:spPr bwMode="auto">
          <a:xfrm>
            <a:off x="6629400" y="50292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r>
              <a:rPr lang="en-US" sz="2000" kern="1200" dirty="0">
                <a:latin typeface="Helvetica"/>
                <a:ea typeface="ＭＳ Ｐゴシック" charset="-128"/>
                <a:cs typeface="Helvetica"/>
              </a:rPr>
              <a:t>code</a:t>
            </a:r>
          </a:p>
        </p:txBody>
      </p:sp>
      <p:sp>
        <p:nvSpPr>
          <p:cNvPr id="32" name="Rectangle 31"/>
          <p:cNvSpPr/>
          <p:nvPr/>
        </p:nvSpPr>
        <p:spPr bwMode="auto">
          <a:xfrm>
            <a:off x="6629400" y="10668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33" name="Rectangle 32"/>
          <p:cNvSpPr/>
          <p:nvPr/>
        </p:nvSpPr>
        <p:spPr bwMode="auto">
          <a:xfrm>
            <a:off x="6629400" y="56388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34" name="Rectangle 33"/>
          <p:cNvSpPr/>
          <p:nvPr/>
        </p:nvSpPr>
        <p:spPr bwMode="auto">
          <a:xfrm>
            <a:off x="6629400" y="44196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49183" name="Rectangle 35"/>
          <p:cNvSpPr>
            <a:spLocks noChangeArrowheads="1"/>
          </p:cNvSpPr>
          <p:nvPr/>
        </p:nvSpPr>
        <p:spPr bwMode="auto">
          <a:xfrm>
            <a:off x="6629400" y="3352800"/>
            <a:ext cx="1295400" cy="457200"/>
          </a:xfrm>
          <a:prstGeom prst="rect">
            <a:avLst/>
          </a:prstGeom>
          <a:solidFill>
            <a:srgbClr val="CCFFCC"/>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heap</a:t>
            </a:r>
          </a:p>
        </p:txBody>
      </p:sp>
      <p:sp>
        <p:nvSpPr>
          <p:cNvPr id="38" name="Rectangle 37"/>
          <p:cNvSpPr/>
          <p:nvPr/>
        </p:nvSpPr>
        <p:spPr bwMode="auto">
          <a:xfrm>
            <a:off x="6629400" y="27432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49185" name="Rectangle 39"/>
          <p:cNvSpPr>
            <a:spLocks noChangeArrowheads="1"/>
          </p:cNvSpPr>
          <p:nvPr/>
        </p:nvSpPr>
        <p:spPr bwMode="auto">
          <a:xfrm>
            <a:off x="6629400" y="1371600"/>
            <a:ext cx="1295400" cy="304800"/>
          </a:xfrm>
          <a:prstGeom prst="rect">
            <a:avLst/>
          </a:prstGeom>
          <a:solidFill>
            <a:srgbClr val="FFFFAA"/>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stack</a:t>
            </a:r>
          </a:p>
        </p:txBody>
      </p:sp>
      <p:sp>
        <p:nvSpPr>
          <p:cNvPr id="42" name="Rectangle 41"/>
          <p:cNvSpPr/>
          <p:nvPr/>
        </p:nvSpPr>
        <p:spPr bwMode="auto">
          <a:xfrm>
            <a:off x="6629400" y="1828800"/>
            <a:ext cx="1295400" cy="4572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48" name="Rectangle 47"/>
          <p:cNvSpPr/>
          <p:nvPr/>
        </p:nvSpPr>
        <p:spPr bwMode="auto">
          <a:xfrm>
            <a:off x="1193800" y="579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49" name="Rectangle 48"/>
          <p:cNvSpPr/>
          <p:nvPr/>
        </p:nvSpPr>
        <p:spPr bwMode="auto">
          <a:xfrm>
            <a:off x="1193800" y="563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50" name="Rectangle 49"/>
          <p:cNvSpPr/>
          <p:nvPr/>
        </p:nvSpPr>
        <p:spPr bwMode="auto">
          <a:xfrm>
            <a:off x="1193800" y="548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51" name="Rectangle 50"/>
          <p:cNvSpPr/>
          <p:nvPr/>
        </p:nvSpPr>
        <p:spPr bwMode="auto">
          <a:xfrm>
            <a:off x="1193800" y="533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57" name="Rectangle 56"/>
          <p:cNvSpPr/>
          <p:nvPr/>
        </p:nvSpPr>
        <p:spPr bwMode="auto">
          <a:xfrm>
            <a:off x="1193800" y="4724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58" name="Rectangle 57"/>
          <p:cNvSpPr/>
          <p:nvPr/>
        </p:nvSpPr>
        <p:spPr bwMode="auto">
          <a:xfrm>
            <a:off x="1193800" y="487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59" name="Rectangle 58"/>
          <p:cNvSpPr/>
          <p:nvPr/>
        </p:nvSpPr>
        <p:spPr bwMode="auto">
          <a:xfrm>
            <a:off x="1193800" y="502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0" name="Rectangle 59"/>
          <p:cNvSpPr/>
          <p:nvPr/>
        </p:nvSpPr>
        <p:spPr bwMode="auto">
          <a:xfrm>
            <a:off x="1193800" y="518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1" name="Rectangle 60"/>
          <p:cNvSpPr/>
          <p:nvPr/>
        </p:nvSpPr>
        <p:spPr bwMode="auto">
          <a:xfrm>
            <a:off x="1193800" y="4114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2" name="Rectangle 61"/>
          <p:cNvSpPr/>
          <p:nvPr/>
        </p:nvSpPr>
        <p:spPr bwMode="auto">
          <a:xfrm>
            <a:off x="1193800" y="4267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3" name="Rectangle 62"/>
          <p:cNvSpPr/>
          <p:nvPr/>
        </p:nvSpPr>
        <p:spPr bwMode="auto">
          <a:xfrm>
            <a:off x="1193800" y="4419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4" name="Rectangle 63"/>
          <p:cNvSpPr/>
          <p:nvPr/>
        </p:nvSpPr>
        <p:spPr bwMode="auto">
          <a:xfrm>
            <a:off x="1193800" y="4572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5" name="Rectangle 64"/>
          <p:cNvSpPr/>
          <p:nvPr/>
        </p:nvSpPr>
        <p:spPr bwMode="auto">
          <a:xfrm>
            <a:off x="1193800" y="3505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6" name="Rectangle 65"/>
          <p:cNvSpPr/>
          <p:nvPr/>
        </p:nvSpPr>
        <p:spPr bwMode="auto">
          <a:xfrm>
            <a:off x="1193800" y="3657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7" name="Rectangle 66"/>
          <p:cNvSpPr/>
          <p:nvPr/>
        </p:nvSpPr>
        <p:spPr bwMode="auto">
          <a:xfrm>
            <a:off x="1193800" y="3810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8" name="Rectangle 67"/>
          <p:cNvSpPr/>
          <p:nvPr/>
        </p:nvSpPr>
        <p:spPr bwMode="auto">
          <a:xfrm>
            <a:off x="1193800" y="3962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9" name="Rectangle 68"/>
          <p:cNvSpPr/>
          <p:nvPr/>
        </p:nvSpPr>
        <p:spPr bwMode="auto">
          <a:xfrm>
            <a:off x="1193800" y="2895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0" name="Rectangle 69"/>
          <p:cNvSpPr/>
          <p:nvPr/>
        </p:nvSpPr>
        <p:spPr bwMode="auto">
          <a:xfrm>
            <a:off x="1193800" y="3048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1" name="Rectangle 70"/>
          <p:cNvSpPr/>
          <p:nvPr/>
        </p:nvSpPr>
        <p:spPr bwMode="auto">
          <a:xfrm>
            <a:off x="1193800" y="3200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2" name="Rectangle 71"/>
          <p:cNvSpPr/>
          <p:nvPr/>
        </p:nvSpPr>
        <p:spPr bwMode="auto">
          <a:xfrm>
            <a:off x="1193800" y="3352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3" name="Rectangle 72"/>
          <p:cNvSpPr/>
          <p:nvPr/>
        </p:nvSpPr>
        <p:spPr bwMode="auto">
          <a:xfrm>
            <a:off x="1193800" y="2286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4" name="Rectangle 73"/>
          <p:cNvSpPr/>
          <p:nvPr/>
        </p:nvSpPr>
        <p:spPr bwMode="auto">
          <a:xfrm>
            <a:off x="1193800" y="2438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5" name="Rectangle 74"/>
          <p:cNvSpPr/>
          <p:nvPr/>
        </p:nvSpPr>
        <p:spPr bwMode="auto">
          <a:xfrm>
            <a:off x="1193800" y="2590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6" name="Rectangle 75"/>
          <p:cNvSpPr/>
          <p:nvPr/>
        </p:nvSpPr>
        <p:spPr bwMode="auto">
          <a:xfrm>
            <a:off x="1193800" y="2743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7" name="Rectangle 76"/>
          <p:cNvSpPr/>
          <p:nvPr/>
        </p:nvSpPr>
        <p:spPr bwMode="auto">
          <a:xfrm>
            <a:off x="1193800" y="167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8" name="Rectangle 77"/>
          <p:cNvSpPr/>
          <p:nvPr/>
        </p:nvSpPr>
        <p:spPr bwMode="auto">
          <a:xfrm>
            <a:off x="1193800" y="182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9" name="Rectangle 78"/>
          <p:cNvSpPr/>
          <p:nvPr/>
        </p:nvSpPr>
        <p:spPr bwMode="auto">
          <a:xfrm>
            <a:off x="1193800" y="198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80" name="Rectangle 79"/>
          <p:cNvSpPr/>
          <p:nvPr/>
        </p:nvSpPr>
        <p:spPr bwMode="auto">
          <a:xfrm>
            <a:off x="1193800" y="213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81" name="Rectangle 80"/>
          <p:cNvSpPr/>
          <p:nvPr/>
        </p:nvSpPr>
        <p:spPr bwMode="auto">
          <a:xfrm>
            <a:off x="1193800" y="106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82" name="Rectangle 81"/>
          <p:cNvSpPr/>
          <p:nvPr/>
        </p:nvSpPr>
        <p:spPr bwMode="auto">
          <a:xfrm>
            <a:off x="1193800" y="121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83" name="Rectangle 82"/>
          <p:cNvSpPr/>
          <p:nvPr/>
        </p:nvSpPr>
        <p:spPr bwMode="auto">
          <a:xfrm>
            <a:off x="1193800" y="137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84" name="Rectangle 83"/>
          <p:cNvSpPr/>
          <p:nvPr/>
        </p:nvSpPr>
        <p:spPr bwMode="auto">
          <a:xfrm>
            <a:off x="1193800" y="152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03" name="Rectangle 102"/>
          <p:cNvSpPr/>
          <p:nvPr/>
        </p:nvSpPr>
        <p:spPr bwMode="auto">
          <a:xfrm>
            <a:off x="6629400" y="3505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04" name="Rectangle 103"/>
          <p:cNvSpPr/>
          <p:nvPr/>
        </p:nvSpPr>
        <p:spPr bwMode="auto">
          <a:xfrm>
            <a:off x="6629400" y="3657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solidFill>
                <a:srgbClr val="00AE00">
                  <a:lumMod val="60000"/>
                  <a:lumOff val="40000"/>
                </a:srgbClr>
              </a:solidFill>
              <a:latin typeface="Helvetica"/>
              <a:ea typeface="ＭＳ Ｐゴシック" charset="-128"/>
              <a:cs typeface="Helvetica"/>
            </a:endParaRPr>
          </a:p>
        </p:txBody>
      </p:sp>
      <p:sp>
        <p:nvSpPr>
          <p:cNvPr id="105" name="Rectangle 104"/>
          <p:cNvSpPr/>
          <p:nvPr/>
        </p:nvSpPr>
        <p:spPr bwMode="auto">
          <a:xfrm>
            <a:off x="6629400" y="3810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06" name="Rectangle 105"/>
          <p:cNvSpPr/>
          <p:nvPr/>
        </p:nvSpPr>
        <p:spPr bwMode="auto">
          <a:xfrm>
            <a:off x="6629400" y="3962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07" name="Rectangle 106"/>
          <p:cNvSpPr/>
          <p:nvPr/>
        </p:nvSpPr>
        <p:spPr bwMode="auto">
          <a:xfrm>
            <a:off x="6629400" y="4114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08" name="Rectangle 107"/>
          <p:cNvSpPr/>
          <p:nvPr/>
        </p:nvSpPr>
        <p:spPr bwMode="auto">
          <a:xfrm>
            <a:off x="6629400" y="4267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09" name="Rectangle 108"/>
          <p:cNvSpPr/>
          <p:nvPr/>
        </p:nvSpPr>
        <p:spPr bwMode="auto">
          <a:xfrm>
            <a:off x="6629400" y="4419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0" name="Rectangle 109"/>
          <p:cNvSpPr/>
          <p:nvPr/>
        </p:nvSpPr>
        <p:spPr bwMode="auto">
          <a:xfrm>
            <a:off x="6629400" y="4572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1" name="Rectangle 110"/>
          <p:cNvSpPr/>
          <p:nvPr/>
        </p:nvSpPr>
        <p:spPr bwMode="auto">
          <a:xfrm>
            <a:off x="6629400" y="4724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2" name="Rectangle 111"/>
          <p:cNvSpPr/>
          <p:nvPr/>
        </p:nvSpPr>
        <p:spPr bwMode="auto">
          <a:xfrm>
            <a:off x="6629400" y="487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3" name="Rectangle 112"/>
          <p:cNvSpPr/>
          <p:nvPr/>
        </p:nvSpPr>
        <p:spPr bwMode="auto">
          <a:xfrm>
            <a:off x="6629400" y="502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4" name="Rectangle 113"/>
          <p:cNvSpPr/>
          <p:nvPr/>
        </p:nvSpPr>
        <p:spPr bwMode="auto">
          <a:xfrm>
            <a:off x="6629400" y="518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5" name="Rectangle 114"/>
          <p:cNvSpPr/>
          <p:nvPr/>
        </p:nvSpPr>
        <p:spPr bwMode="auto">
          <a:xfrm>
            <a:off x="6629400" y="533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6" name="Rectangle 115"/>
          <p:cNvSpPr/>
          <p:nvPr/>
        </p:nvSpPr>
        <p:spPr bwMode="auto">
          <a:xfrm>
            <a:off x="6629400" y="548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7" name="Rectangle 116"/>
          <p:cNvSpPr/>
          <p:nvPr/>
        </p:nvSpPr>
        <p:spPr bwMode="auto">
          <a:xfrm>
            <a:off x="6629400" y="563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8" name="Rectangle 117"/>
          <p:cNvSpPr/>
          <p:nvPr/>
        </p:nvSpPr>
        <p:spPr bwMode="auto">
          <a:xfrm>
            <a:off x="6629400" y="579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9" name="Rectangle 118"/>
          <p:cNvSpPr/>
          <p:nvPr/>
        </p:nvSpPr>
        <p:spPr bwMode="auto">
          <a:xfrm>
            <a:off x="6629400" y="106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0" name="Rectangle 119"/>
          <p:cNvSpPr/>
          <p:nvPr/>
        </p:nvSpPr>
        <p:spPr bwMode="auto">
          <a:xfrm>
            <a:off x="6629400" y="121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1" name="Rectangle 120"/>
          <p:cNvSpPr/>
          <p:nvPr/>
        </p:nvSpPr>
        <p:spPr bwMode="auto">
          <a:xfrm>
            <a:off x="6629400" y="137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2" name="Rectangle 121"/>
          <p:cNvSpPr/>
          <p:nvPr/>
        </p:nvSpPr>
        <p:spPr bwMode="auto">
          <a:xfrm>
            <a:off x="6629400" y="152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3" name="Rectangle 122"/>
          <p:cNvSpPr/>
          <p:nvPr/>
        </p:nvSpPr>
        <p:spPr bwMode="auto">
          <a:xfrm>
            <a:off x="6629400" y="167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4" name="Rectangle 123"/>
          <p:cNvSpPr/>
          <p:nvPr/>
        </p:nvSpPr>
        <p:spPr bwMode="auto">
          <a:xfrm>
            <a:off x="6629400" y="182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5" name="Rectangle 124"/>
          <p:cNvSpPr/>
          <p:nvPr/>
        </p:nvSpPr>
        <p:spPr bwMode="auto">
          <a:xfrm>
            <a:off x="6629400" y="198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6" name="Rectangle 125"/>
          <p:cNvSpPr/>
          <p:nvPr/>
        </p:nvSpPr>
        <p:spPr bwMode="auto">
          <a:xfrm>
            <a:off x="6629400" y="213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7" name="Rectangle 126"/>
          <p:cNvSpPr/>
          <p:nvPr/>
        </p:nvSpPr>
        <p:spPr bwMode="auto">
          <a:xfrm>
            <a:off x="6629400" y="2286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8" name="Rectangle 127"/>
          <p:cNvSpPr/>
          <p:nvPr/>
        </p:nvSpPr>
        <p:spPr bwMode="auto">
          <a:xfrm>
            <a:off x="6629400" y="2438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9" name="Rectangle 128"/>
          <p:cNvSpPr/>
          <p:nvPr/>
        </p:nvSpPr>
        <p:spPr bwMode="auto">
          <a:xfrm>
            <a:off x="6629400" y="2590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30" name="Rectangle 129"/>
          <p:cNvSpPr/>
          <p:nvPr/>
        </p:nvSpPr>
        <p:spPr bwMode="auto">
          <a:xfrm>
            <a:off x="6629400" y="2743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31" name="Rectangle 130"/>
          <p:cNvSpPr/>
          <p:nvPr/>
        </p:nvSpPr>
        <p:spPr bwMode="auto">
          <a:xfrm>
            <a:off x="6629400" y="2895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32" name="Rectangle 131"/>
          <p:cNvSpPr/>
          <p:nvPr/>
        </p:nvSpPr>
        <p:spPr bwMode="auto">
          <a:xfrm>
            <a:off x="6629400" y="3048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33" name="Rectangle 132"/>
          <p:cNvSpPr/>
          <p:nvPr/>
        </p:nvSpPr>
        <p:spPr bwMode="auto">
          <a:xfrm>
            <a:off x="6629400" y="3200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34" name="Rectangle 133"/>
          <p:cNvSpPr/>
          <p:nvPr/>
        </p:nvSpPr>
        <p:spPr bwMode="auto">
          <a:xfrm>
            <a:off x="6629400" y="3352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49251" name="TextBox 168"/>
          <p:cNvSpPr txBox="1">
            <a:spLocks noChangeArrowheads="1"/>
          </p:cNvSpPr>
          <p:nvPr/>
        </p:nvSpPr>
        <p:spPr bwMode="auto">
          <a:xfrm>
            <a:off x="7913688" y="5681663"/>
            <a:ext cx="11541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0000 0000</a:t>
            </a:r>
          </a:p>
        </p:txBody>
      </p:sp>
      <p:sp>
        <p:nvSpPr>
          <p:cNvPr id="49252" name="TextBox 169"/>
          <p:cNvSpPr txBox="1">
            <a:spLocks noChangeArrowheads="1"/>
          </p:cNvSpPr>
          <p:nvPr/>
        </p:nvSpPr>
        <p:spPr bwMode="auto">
          <a:xfrm>
            <a:off x="7913688" y="5376863"/>
            <a:ext cx="11541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0001 0000</a:t>
            </a:r>
          </a:p>
        </p:txBody>
      </p:sp>
      <p:sp>
        <p:nvSpPr>
          <p:cNvPr id="49253" name="TextBox 170"/>
          <p:cNvSpPr txBox="1">
            <a:spLocks noChangeArrowheads="1"/>
          </p:cNvSpPr>
          <p:nvPr/>
        </p:nvSpPr>
        <p:spPr bwMode="auto">
          <a:xfrm>
            <a:off x="7924800" y="4114800"/>
            <a:ext cx="1039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0101 000</a:t>
            </a:r>
          </a:p>
        </p:txBody>
      </p:sp>
      <p:sp>
        <p:nvSpPr>
          <p:cNvPr id="49254" name="TextBox 171"/>
          <p:cNvSpPr txBox="1">
            <a:spLocks noChangeArrowheads="1"/>
          </p:cNvSpPr>
          <p:nvPr/>
        </p:nvSpPr>
        <p:spPr bwMode="auto">
          <a:xfrm>
            <a:off x="7947025" y="3548063"/>
            <a:ext cx="10175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0111 000</a:t>
            </a:r>
          </a:p>
        </p:txBody>
      </p:sp>
      <p:sp>
        <p:nvSpPr>
          <p:cNvPr id="49255" name="TextBox 172"/>
          <p:cNvSpPr txBox="1">
            <a:spLocks noChangeArrowheads="1"/>
          </p:cNvSpPr>
          <p:nvPr/>
        </p:nvSpPr>
        <p:spPr bwMode="auto">
          <a:xfrm>
            <a:off x="7848600" y="1414463"/>
            <a:ext cx="11318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1110 0000</a:t>
            </a:r>
          </a:p>
        </p:txBody>
      </p:sp>
      <p:sp>
        <p:nvSpPr>
          <p:cNvPr id="49256" name="Left Brace 176"/>
          <p:cNvSpPr>
            <a:spLocks/>
          </p:cNvSpPr>
          <p:nvPr/>
        </p:nvSpPr>
        <p:spPr bwMode="auto">
          <a:xfrm rot="5400000">
            <a:off x="571500" y="5600700"/>
            <a:ext cx="152400" cy="228600"/>
          </a:xfrm>
          <a:prstGeom prst="leftBrace">
            <a:avLst>
              <a:gd name="adj1" fmla="val 8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b="1" kern="1200" smtClean="0">
              <a:latin typeface="Comic Sans MS" charset="0"/>
              <a:ea typeface="MS PGothic" charset="0"/>
              <a:cs typeface="MS PGothic" charset="0"/>
            </a:endParaRPr>
          </a:p>
        </p:txBody>
      </p:sp>
      <p:sp>
        <p:nvSpPr>
          <p:cNvPr id="49257" name="TextBox 178"/>
          <p:cNvSpPr txBox="1">
            <a:spLocks noChangeArrowheads="1"/>
          </p:cNvSpPr>
          <p:nvPr/>
        </p:nvSpPr>
        <p:spPr bwMode="auto">
          <a:xfrm>
            <a:off x="101600" y="5257800"/>
            <a:ext cx="9286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b="0" kern="1200" smtClean="0">
                <a:solidFill>
                  <a:srgbClr val="008200"/>
                </a:solidFill>
                <a:latin typeface="Helvetica" charset="0"/>
              </a:rPr>
              <a:t>page2 #</a:t>
            </a:r>
          </a:p>
        </p:txBody>
      </p:sp>
      <p:grpSp>
        <p:nvGrpSpPr>
          <p:cNvPr id="49258" name="Group 141"/>
          <p:cNvGrpSpPr>
            <a:grpSpLocks/>
          </p:cNvGrpSpPr>
          <p:nvPr/>
        </p:nvGrpSpPr>
        <p:grpSpPr bwMode="auto">
          <a:xfrm>
            <a:off x="3124200" y="2544763"/>
            <a:ext cx="990600" cy="1570037"/>
            <a:chOff x="4188007" y="838200"/>
            <a:chExt cx="990600" cy="1569660"/>
          </a:xfrm>
        </p:grpSpPr>
        <p:sp>
          <p:nvSpPr>
            <p:cNvPr id="49301" name="TextBox 180"/>
            <p:cNvSpPr txBox="1">
              <a:spLocks noChangeArrowheads="1"/>
            </p:cNvSpPr>
            <p:nvPr/>
          </p:nvSpPr>
          <p:spPr bwMode="auto">
            <a:xfrm>
              <a:off x="4188007" y="838200"/>
              <a:ext cx="9906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200" kern="1200" smtClean="0">
                  <a:solidFill>
                    <a:srgbClr val="FF0000"/>
                  </a:solidFill>
                  <a:latin typeface="Helvetica" charset="0"/>
                </a:rPr>
                <a:t>111</a:t>
              </a:r>
              <a:r>
                <a:rPr lang="en-US" sz="1200" kern="1200" smtClean="0">
                  <a:solidFill>
                    <a:srgbClr val="000000"/>
                  </a:solidFill>
                  <a:latin typeface="Helvetica" charset="0"/>
                </a:rPr>
                <a:t>       </a:t>
              </a:r>
              <a:endParaRPr lang="en-US" sz="1200" kern="1200" smtClean="0">
                <a:solidFill>
                  <a:srgbClr val="FF0000"/>
                </a:solidFill>
                <a:latin typeface="Helvetica" charset="0"/>
              </a:endParaRPr>
            </a:p>
            <a:p>
              <a:pPr eaLnBrk="1" fontAlgn="base" hangingPunct="1">
                <a:spcBef>
                  <a:spcPct val="0"/>
                </a:spcBef>
                <a:spcAft>
                  <a:spcPct val="0"/>
                </a:spcAft>
              </a:pPr>
              <a:r>
                <a:rPr lang="en-US" sz="1200" kern="1200" smtClean="0">
                  <a:solidFill>
                    <a:srgbClr val="FF0000"/>
                  </a:solidFill>
                  <a:latin typeface="Helvetica" charset="0"/>
                </a:rPr>
                <a:t>110</a:t>
              </a:r>
              <a:r>
                <a:rPr lang="en-US" sz="1200" kern="1200" smtClean="0">
                  <a:solidFill>
                    <a:srgbClr val="000000"/>
                  </a:solidFill>
                  <a:latin typeface="Helvetica" charset="0"/>
                </a:rPr>
                <a:t>   null</a:t>
              </a:r>
            </a:p>
            <a:p>
              <a:pPr eaLnBrk="1" fontAlgn="base" hangingPunct="1">
                <a:spcBef>
                  <a:spcPct val="0"/>
                </a:spcBef>
                <a:spcAft>
                  <a:spcPct val="0"/>
                </a:spcAft>
              </a:pPr>
              <a:r>
                <a:rPr lang="en-US" sz="1200" kern="1200" smtClean="0">
                  <a:solidFill>
                    <a:srgbClr val="FF0000"/>
                  </a:solidFill>
                  <a:latin typeface="Helvetica" charset="0"/>
                </a:rPr>
                <a:t>101</a:t>
              </a:r>
              <a:r>
                <a:rPr lang="en-US" sz="1200" kern="1200" smtClean="0">
                  <a:solidFill>
                    <a:srgbClr val="000000"/>
                  </a:solidFill>
                  <a:latin typeface="Helvetica" charset="0"/>
                </a:rPr>
                <a:t>   null</a:t>
              </a:r>
            </a:p>
            <a:p>
              <a:pPr eaLnBrk="1" fontAlgn="base" hangingPunct="1">
                <a:spcBef>
                  <a:spcPct val="0"/>
                </a:spcBef>
                <a:spcAft>
                  <a:spcPct val="0"/>
                </a:spcAft>
              </a:pPr>
              <a:r>
                <a:rPr lang="en-US" sz="1200" kern="1200" smtClean="0">
                  <a:solidFill>
                    <a:srgbClr val="FF0000"/>
                  </a:solidFill>
                  <a:latin typeface="Helvetica" charset="0"/>
                </a:rPr>
                <a:t>100</a:t>
              </a:r>
              <a:r>
                <a:rPr lang="en-US" sz="1200" kern="1200" smtClean="0">
                  <a:solidFill>
                    <a:srgbClr val="000000"/>
                  </a:solidFill>
                  <a:latin typeface="Helvetica" charset="0"/>
                </a:rPr>
                <a:t>   </a:t>
              </a:r>
              <a:endParaRPr lang="en-US" sz="1200" kern="1200" smtClean="0">
                <a:solidFill>
                  <a:srgbClr val="FF0000"/>
                </a:solidFill>
                <a:latin typeface="Helvetica" charset="0"/>
              </a:endParaRPr>
            </a:p>
            <a:p>
              <a:pPr eaLnBrk="1" fontAlgn="base" hangingPunct="1">
                <a:spcBef>
                  <a:spcPct val="0"/>
                </a:spcBef>
                <a:spcAft>
                  <a:spcPct val="0"/>
                </a:spcAft>
              </a:pPr>
              <a:r>
                <a:rPr lang="en-US" sz="1200" kern="1200" smtClean="0">
                  <a:solidFill>
                    <a:srgbClr val="FF0000"/>
                  </a:solidFill>
                  <a:latin typeface="Helvetica" charset="0"/>
                </a:rPr>
                <a:t>011</a:t>
              </a:r>
              <a:r>
                <a:rPr lang="en-US" sz="1200" kern="1200" smtClean="0">
                  <a:solidFill>
                    <a:srgbClr val="000000"/>
                  </a:solidFill>
                  <a:latin typeface="Helvetica" charset="0"/>
                </a:rPr>
                <a:t>   null</a:t>
              </a:r>
            </a:p>
            <a:p>
              <a:pPr eaLnBrk="1" fontAlgn="base" hangingPunct="1">
                <a:spcBef>
                  <a:spcPct val="0"/>
                </a:spcBef>
                <a:spcAft>
                  <a:spcPct val="0"/>
                </a:spcAft>
              </a:pPr>
              <a:r>
                <a:rPr lang="en-US" sz="1200" kern="1200" smtClean="0">
                  <a:solidFill>
                    <a:srgbClr val="FF0000"/>
                  </a:solidFill>
                  <a:latin typeface="Helvetica" charset="0"/>
                </a:rPr>
                <a:t>010</a:t>
              </a:r>
              <a:r>
                <a:rPr lang="en-US" sz="1200" kern="1200" smtClean="0">
                  <a:solidFill>
                    <a:srgbClr val="000000"/>
                  </a:solidFill>
                  <a:latin typeface="Helvetica" charset="0"/>
                </a:rPr>
                <a:t>   </a:t>
              </a:r>
              <a:endParaRPr lang="en-US" sz="1200" kern="1200" smtClean="0">
                <a:solidFill>
                  <a:srgbClr val="FF0000"/>
                </a:solidFill>
                <a:latin typeface="Helvetica" charset="0"/>
              </a:endParaRPr>
            </a:p>
            <a:p>
              <a:pPr eaLnBrk="1" fontAlgn="base" hangingPunct="1">
                <a:spcBef>
                  <a:spcPct val="0"/>
                </a:spcBef>
                <a:spcAft>
                  <a:spcPct val="0"/>
                </a:spcAft>
              </a:pPr>
              <a:r>
                <a:rPr lang="en-US" sz="1200" kern="1200" smtClean="0">
                  <a:solidFill>
                    <a:srgbClr val="FF0000"/>
                  </a:solidFill>
                  <a:latin typeface="Helvetica" charset="0"/>
                </a:rPr>
                <a:t>001</a:t>
              </a:r>
              <a:r>
                <a:rPr lang="en-US" sz="1200" kern="1200" smtClean="0">
                  <a:solidFill>
                    <a:srgbClr val="000000"/>
                  </a:solidFill>
                  <a:latin typeface="Helvetica" charset="0"/>
                </a:rPr>
                <a:t>   null</a:t>
              </a:r>
              <a:endParaRPr lang="en-US" sz="1200" kern="1200" smtClean="0">
                <a:solidFill>
                  <a:srgbClr val="FF0000"/>
                </a:solidFill>
                <a:latin typeface="Helvetica" charset="0"/>
              </a:endParaRPr>
            </a:p>
            <a:p>
              <a:pPr eaLnBrk="1" fontAlgn="base" hangingPunct="1">
                <a:spcBef>
                  <a:spcPct val="0"/>
                </a:spcBef>
                <a:spcAft>
                  <a:spcPct val="0"/>
                </a:spcAft>
              </a:pPr>
              <a:r>
                <a:rPr lang="en-US" sz="1200" kern="1200" smtClean="0">
                  <a:solidFill>
                    <a:srgbClr val="FF0000"/>
                  </a:solidFill>
                  <a:latin typeface="Helvetica" charset="0"/>
                </a:rPr>
                <a:t>000</a:t>
              </a:r>
              <a:r>
                <a:rPr lang="en-US" sz="1200" kern="1200" smtClean="0">
                  <a:solidFill>
                    <a:srgbClr val="000000"/>
                  </a:solidFill>
                  <a:latin typeface="Helvetica" charset="0"/>
                </a:rPr>
                <a:t>   </a:t>
              </a:r>
            </a:p>
          </p:txBody>
        </p:sp>
        <p:sp>
          <p:nvSpPr>
            <p:cNvPr id="49302" name="Rectangle 182"/>
            <p:cNvSpPr>
              <a:spLocks noChangeArrowheads="1"/>
            </p:cNvSpPr>
            <p:nvPr/>
          </p:nvSpPr>
          <p:spPr bwMode="auto">
            <a:xfrm>
              <a:off x="4569007" y="838200"/>
              <a:ext cx="533400" cy="1524000"/>
            </a:xfrm>
            <a:prstGeom prst="rect">
              <a:avLst/>
            </a:prstGeom>
            <a:noFill/>
            <a:ln w="127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grpSp>
      <p:sp>
        <p:nvSpPr>
          <p:cNvPr id="49259" name="TextBox 184"/>
          <p:cNvSpPr txBox="1">
            <a:spLocks noChangeArrowheads="1"/>
          </p:cNvSpPr>
          <p:nvPr/>
        </p:nvSpPr>
        <p:spPr bwMode="auto">
          <a:xfrm>
            <a:off x="4876800" y="1303338"/>
            <a:ext cx="914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200" kern="1200" smtClean="0">
                <a:solidFill>
                  <a:srgbClr val="008000"/>
                </a:solidFill>
                <a:latin typeface="Helvetica" charset="0"/>
              </a:rPr>
              <a:t>11</a:t>
            </a:r>
            <a:r>
              <a:rPr lang="en-US" sz="1200" kern="1200" smtClean="0">
                <a:solidFill>
                  <a:srgbClr val="000000"/>
                </a:solidFill>
                <a:latin typeface="Helvetica" charset="0"/>
              </a:rPr>
              <a:t>   11101    </a:t>
            </a:r>
            <a:endParaRPr lang="en-US" sz="1200" kern="1200" smtClean="0">
              <a:solidFill>
                <a:srgbClr val="008000"/>
              </a:solidFill>
              <a:latin typeface="Helvetica" charset="0"/>
            </a:endParaRPr>
          </a:p>
          <a:p>
            <a:pPr eaLnBrk="1" fontAlgn="base" hangingPunct="1">
              <a:spcBef>
                <a:spcPct val="0"/>
              </a:spcBef>
              <a:spcAft>
                <a:spcPct val="0"/>
              </a:spcAft>
            </a:pPr>
            <a:r>
              <a:rPr lang="en-US" sz="1200" kern="1200" smtClean="0">
                <a:solidFill>
                  <a:srgbClr val="008000"/>
                </a:solidFill>
                <a:latin typeface="Helvetica" charset="0"/>
              </a:rPr>
              <a:t>10</a:t>
            </a:r>
            <a:r>
              <a:rPr lang="en-US" sz="1200" kern="1200" smtClean="0">
                <a:solidFill>
                  <a:srgbClr val="000000"/>
                </a:solidFill>
                <a:latin typeface="Helvetica" charset="0"/>
              </a:rPr>
              <a:t>   11100</a:t>
            </a:r>
            <a:endParaRPr lang="en-US" sz="1200" kern="1200" smtClean="0">
              <a:solidFill>
                <a:srgbClr val="008000"/>
              </a:solidFill>
              <a:latin typeface="Helvetica" charset="0"/>
            </a:endParaRPr>
          </a:p>
          <a:p>
            <a:pPr eaLnBrk="1" fontAlgn="base" hangingPunct="1">
              <a:spcBef>
                <a:spcPct val="0"/>
              </a:spcBef>
              <a:spcAft>
                <a:spcPct val="0"/>
              </a:spcAft>
            </a:pPr>
            <a:r>
              <a:rPr lang="en-US" sz="1200" kern="1200" smtClean="0">
                <a:solidFill>
                  <a:srgbClr val="008000"/>
                </a:solidFill>
                <a:latin typeface="Helvetica" charset="0"/>
              </a:rPr>
              <a:t>01</a:t>
            </a:r>
            <a:r>
              <a:rPr lang="en-US" sz="1200" kern="1200" smtClean="0">
                <a:solidFill>
                  <a:srgbClr val="000000"/>
                </a:solidFill>
                <a:latin typeface="Helvetica" charset="0"/>
              </a:rPr>
              <a:t>   10111</a:t>
            </a:r>
          </a:p>
          <a:p>
            <a:pPr eaLnBrk="1" fontAlgn="base" hangingPunct="1">
              <a:spcBef>
                <a:spcPct val="0"/>
              </a:spcBef>
              <a:spcAft>
                <a:spcPct val="0"/>
              </a:spcAft>
            </a:pPr>
            <a:r>
              <a:rPr lang="en-US" sz="1200" kern="1200" smtClean="0">
                <a:solidFill>
                  <a:srgbClr val="008000"/>
                </a:solidFill>
                <a:latin typeface="Helvetica" charset="0"/>
              </a:rPr>
              <a:t>00</a:t>
            </a:r>
            <a:r>
              <a:rPr lang="en-US" sz="1200" kern="1200" smtClean="0">
                <a:solidFill>
                  <a:srgbClr val="000000"/>
                </a:solidFill>
                <a:latin typeface="Helvetica" charset="0"/>
              </a:rPr>
              <a:t>   10110</a:t>
            </a:r>
          </a:p>
        </p:txBody>
      </p:sp>
      <p:sp>
        <p:nvSpPr>
          <p:cNvPr id="49260" name="Rectangle 185"/>
          <p:cNvSpPr>
            <a:spLocks noChangeArrowheads="1"/>
          </p:cNvSpPr>
          <p:nvPr/>
        </p:nvSpPr>
        <p:spPr bwMode="auto">
          <a:xfrm>
            <a:off x="5181600" y="1295400"/>
            <a:ext cx="609600" cy="838200"/>
          </a:xfrm>
          <a:prstGeom prst="rect">
            <a:avLst/>
          </a:prstGeom>
          <a:noFill/>
          <a:ln w="127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9261" name="TextBox 190"/>
          <p:cNvSpPr txBox="1">
            <a:spLocks noChangeArrowheads="1"/>
          </p:cNvSpPr>
          <p:nvPr/>
        </p:nvSpPr>
        <p:spPr bwMode="auto">
          <a:xfrm>
            <a:off x="4876800" y="3817938"/>
            <a:ext cx="914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200" kern="1200" smtClean="0">
                <a:solidFill>
                  <a:srgbClr val="008000"/>
                </a:solidFill>
                <a:latin typeface="Helvetica" charset="0"/>
              </a:rPr>
              <a:t>11</a:t>
            </a:r>
            <a:r>
              <a:rPr lang="en-US" sz="1200" kern="1200" smtClean="0">
                <a:solidFill>
                  <a:srgbClr val="000000"/>
                </a:solidFill>
                <a:latin typeface="Helvetica" charset="0"/>
              </a:rPr>
              <a:t>   01101    </a:t>
            </a:r>
          </a:p>
          <a:p>
            <a:pPr eaLnBrk="1" fontAlgn="base" hangingPunct="1">
              <a:spcBef>
                <a:spcPct val="0"/>
              </a:spcBef>
              <a:spcAft>
                <a:spcPct val="0"/>
              </a:spcAft>
            </a:pPr>
            <a:r>
              <a:rPr lang="en-US" sz="1200" kern="1200" smtClean="0">
                <a:solidFill>
                  <a:srgbClr val="008000"/>
                </a:solidFill>
                <a:latin typeface="Helvetica" charset="0"/>
              </a:rPr>
              <a:t>10</a:t>
            </a:r>
            <a:r>
              <a:rPr lang="en-US" sz="1200" kern="1200" smtClean="0">
                <a:solidFill>
                  <a:srgbClr val="000000"/>
                </a:solidFill>
                <a:latin typeface="Helvetica" charset="0"/>
              </a:rPr>
              <a:t>   01100</a:t>
            </a:r>
          </a:p>
          <a:p>
            <a:pPr eaLnBrk="1" fontAlgn="base" hangingPunct="1">
              <a:spcBef>
                <a:spcPct val="0"/>
              </a:spcBef>
              <a:spcAft>
                <a:spcPct val="0"/>
              </a:spcAft>
            </a:pPr>
            <a:r>
              <a:rPr lang="en-US" sz="1200" kern="1200" smtClean="0">
                <a:solidFill>
                  <a:srgbClr val="008000"/>
                </a:solidFill>
                <a:latin typeface="Helvetica" charset="0"/>
              </a:rPr>
              <a:t>01</a:t>
            </a:r>
            <a:r>
              <a:rPr lang="en-US" sz="1200" kern="1200" smtClean="0">
                <a:solidFill>
                  <a:srgbClr val="000000"/>
                </a:solidFill>
                <a:latin typeface="Helvetica" charset="0"/>
              </a:rPr>
              <a:t>   01011</a:t>
            </a:r>
            <a:endParaRPr lang="en-US" sz="1200" kern="1200" smtClean="0">
              <a:solidFill>
                <a:srgbClr val="008000"/>
              </a:solidFill>
              <a:latin typeface="Helvetica" charset="0"/>
            </a:endParaRPr>
          </a:p>
          <a:p>
            <a:pPr eaLnBrk="1" fontAlgn="base" hangingPunct="1">
              <a:spcBef>
                <a:spcPct val="0"/>
              </a:spcBef>
              <a:spcAft>
                <a:spcPct val="0"/>
              </a:spcAft>
            </a:pPr>
            <a:r>
              <a:rPr lang="en-US" sz="1200" kern="1200" smtClean="0">
                <a:solidFill>
                  <a:srgbClr val="008000"/>
                </a:solidFill>
                <a:latin typeface="Helvetica" charset="0"/>
              </a:rPr>
              <a:t>00</a:t>
            </a:r>
            <a:r>
              <a:rPr lang="en-US" sz="1200" kern="1200" smtClean="0">
                <a:solidFill>
                  <a:srgbClr val="000000"/>
                </a:solidFill>
                <a:latin typeface="Helvetica" charset="0"/>
              </a:rPr>
              <a:t>   01010</a:t>
            </a:r>
          </a:p>
        </p:txBody>
      </p:sp>
      <p:sp>
        <p:nvSpPr>
          <p:cNvPr id="49262" name="Rectangle 191"/>
          <p:cNvSpPr>
            <a:spLocks noChangeArrowheads="1"/>
          </p:cNvSpPr>
          <p:nvPr/>
        </p:nvSpPr>
        <p:spPr bwMode="auto">
          <a:xfrm>
            <a:off x="5181600" y="3810000"/>
            <a:ext cx="609600" cy="838200"/>
          </a:xfrm>
          <a:prstGeom prst="rect">
            <a:avLst/>
          </a:prstGeom>
          <a:noFill/>
          <a:ln w="127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9263" name="TextBox 193"/>
          <p:cNvSpPr txBox="1">
            <a:spLocks noChangeArrowheads="1"/>
          </p:cNvSpPr>
          <p:nvPr/>
        </p:nvSpPr>
        <p:spPr bwMode="auto">
          <a:xfrm>
            <a:off x="4876800" y="4960938"/>
            <a:ext cx="914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200" kern="1200" smtClean="0">
                <a:solidFill>
                  <a:srgbClr val="008000"/>
                </a:solidFill>
                <a:latin typeface="Helvetica" charset="0"/>
              </a:rPr>
              <a:t>11</a:t>
            </a:r>
            <a:r>
              <a:rPr lang="en-US" sz="1200" kern="1200" smtClean="0">
                <a:solidFill>
                  <a:srgbClr val="000000"/>
                </a:solidFill>
                <a:latin typeface="Helvetica" charset="0"/>
              </a:rPr>
              <a:t>   00101    </a:t>
            </a:r>
          </a:p>
          <a:p>
            <a:pPr eaLnBrk="1" fontAlgn="base" hangingPunct="1">
              <a:spcBef>
                <a:spcPct val="0"/>
              </a:spcBef>
              <a:spcAft>
                <a:spcPct val="0"/>
              </a:spcAft>
            </a:pPr>
            <a:r>
              <a:rPr lang="en-US" sz="1200" kern="1200" smtClean="0">
                <a:solidFill>
                  <a:srgbClr val="008000"/>
                </a:solidFill>
                <a:latin typeface="Helvetica" charset="0"/>
              </a:rPr>
              <a:t>10</a:t>
            </a:r>
            <a:r>
              <a:rPr lang="en-US" sz="1200" kern="1200" smtClean="0">
                <a:solidFill>
                  <a:srgbClr val="000000"/>
                </a:solidFill>
                <a:latin typeface="Helvetica" charset="0"/>
              </a:rPr>
              <a:t>   00100</a:t>
            </a:r>
          </a:p>
          <a:p>
            <a:pPr eaLnBrk="1" fontAlgn="base" hangingPunct="1">
              <a:spcBef>
                <a:spcPct val="0"/>
              </a:spcBef>
              <a:spcAft>
                <a:spcPct val="0"/>
              </a:spcAft>
            </a:pPr>
            <a:r>
              <a:rPr lang="en-US" sz="1200" kern="1200" smtClean="0">
                <a:solidFill>
                  <a:srgbClr val="008000"/>
                </a:solidFill>
                <a:latin typeface="Helvetica" charset="0"/>
              </a:rPr>
              <a:t>01</a:t>
            </a:r>
            <a:r>
              <a:rPr lang="en-US" sz="1200" kern="1200" smtClean="0">
                <a:solidFill>
                  <a:srgbClr val="000000"/>
                </a:solidFill>
                <a:latin typeface="Helvetica" charset="0"/>
              </a:rPr>
              <a:t>   00011</a:t>
            </a:r>
            <a:endParaRPr lang="en-US" sz="1200" kern="1200" smtClean="0">
              <a:solidFill>
                <a:srgbClr val="008000"/>
              </a:solidFill>
              <a:latin typeface="Helvetica" charset="0"/>
            </a:endParaRPr>
          </a:p>
          <a:p>
            <a:pPr eaLnBrk="1" fontAlgn="base" hangingPunct="1">
              <a:spcBef>
                <a:spcPct val="0"/>
              </a:spcBef>
              <a:spcAft>
                <a:spcPct val="0"/>
              </a:spcAft>
            </a:pPr>
            <a:r>
              <a:rPr lang="en-US" sz="1200" kern="1200" smtClean="0">
                <a:solidFill>
                  <a:srgbClr val="008000"/>
                </a:solidFill>
                <a:latin typeface="Helvetica" charset="0"/>
              </a:rPr>
              <a:t>00</a:t>
            </a:r>
            <a:r>
              <a:rPr lang="en-US" sz="1200" kern="1200" smtClean="0">
                <a:solidFill>
                  <a:srgbClr val="000000"/>
                </a:solidFill>
                <a:latin typeface="Helvetica" charset="0"/>
              </a:rPr>
              <a:t>   00010</a:t>
            </a:r>
          </a:p>
        </p:txBody>
      </p:sp>
      <p:sp>
        <p:nvSpPr>
          <p:cNvPr id="49264" name="Rectangle 194"/>
          <p:cNvSpPr>
            <a:spLocks noChangeArrowheads="1"/>
          </p:cNvSpPr>
          <p:nvPr/>
        </p:nvSpPr>
        <p:spPr bwMode="auto">
          <a:xfrm>
            <a:off x="5181600" y="4953000"/>
            <a:ext cx="609600" cy="838200"/>
          </a:xfrm>
          <a:prstGeom prst="rect">
            <a:avLst/>
          </a:prstGeom>
          <a:noFill/>
          <a:ln w="127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9265" name="TextBox 196"/>
          <p:cNvSpPr txBox="1">
            <a:spLocks noChangeArrowheads="1"/>
          </p:cNvSpPr>
          <p:nvPr/>
        </p:nvSpPr>
        <p:spPr bwMode="auto">
          <a:xfrm>
            <a:off x="4876800" y="2522538"/>
            <a:ext cx="914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200" kern="1200" smtClean="0">
                <a:solidFill>
                  <a:srgbClr val="008000"/>
                </a:solidFill>
                <a:latin typeface="Helvetica" charset="0"/>
              </a:rPr>
              <a:t>11</a:t>
            </a:r>
            <a:r>
              <a:rPr lang="en-US" sz="1200" kern="1200" smtClean="0">
                <a:solidFill>
                  <a:srgbClr val="000000"/>
                </a:solidFill>
                <a:latin typeface="Helvetica" charset="0"/>
              </a:rPr>
              <a:t>     null  </a:t>
            </a:r>
          </a:p>
          <a:p>
            <a:pPr eaLnBrk="1" fontAlgn="base" hangingPunct="1">
              <a:spcBef>
                <a:spcPct val="0"/>
              </a:spcBef>
              <a:spcAft>
                <a:spcPct val="0"/>
              </a:spcAft>
            </a:pPr>
            <a:r>
              <a:rPr lang="en-US" sz="1200" kern="1200" smtClean="0">
                <a:solidFill>
                  <a:srgbClr val="008000"/>
                </a:solidFill>
                <a:latin typeface="Helvetica" charset="0"/>
              </a:rPr>
              <a:t>10</a:t>
            </a:r>
            <a:r>
              <a:rPr lang="en-US" sz="1200" kern="1200" smtClean="0">
                <a:solidFill>
                  <a:srgbClr val="000000"/>
                </a:solidFill>
                <a:latin typeface="Helvetica" charset="0"/>
              </a:rPr>
              <a:t>   10000</a:t>
            </a:r>
            <a:endParaRPr lang="en-US" sz="1200" kern="1200" smtClean="0">
              <a:solidFill>
                <a:srgbClr val="008000"/>
              </a:solidFill>
              <a:latin typeface="Helvetica" charset="0"/>
            </a:endParaRPr>
          </a:p>
          <a:p>
            <a:pPr eaLnBrk="1" fontAlgn="base" hangingPunct="1">
              <a:spcBef>
                <a:spcPct val="0"/>
              </a:spcBef>
              <a:spcAft>
                <a:spcPct val="0"/>
              </a:spcAft>
            </a:pPr>
            <a:r>
              <a:rPr lang="en-US" sz="1200" kern="1200" smtClean="0">
                <a:solidFill>
                  <a:srgbClr val="008000"/>
                </a:solidFill>
                <a:latin typeface="Helvetica" charset="0"/>
              </a:rPr>
              <a:t>01</a:t>
            </a:r>
            <a:r>
              <a:rPr lang="en-US" sz="1200" kern="1200" smtClean="0">
                <a:solidFill>
                  <a:srgbClr val="000000"/>
                </a:solidFill>
                <a:latin typeface="Helvetica" charset="0"/>
              </a:rPr>
              <a:t>   01111</a:t>
            </a:r>
          </a:p>
          <a:p>
            <a:pPr eaLnBrk="1" fontAlgn="base" hangingPunct="1">
              <a:spcBef>
                <a:spcPct val="0"/>
              </a:spcBef>
              <a:spcAft>
                <a:spcPct val="0"/>
              </a:spcAft>
            </a:pPr>
            <a:r>
              <a:rPr lang="en-US" sz="1200" kern="1200" smtClean="0">
                <a:solidFill>
                  <a:srgbClr val="008000"/>
                </a:solidFill>
                <a:latin typeface="Helvetica" charset="0"/>
              </a:rPr>
              <a:t>00</a:t>
            </a:r>
            <a:r>
              <a:rPr lang="en-US" sz="1200" kern="1200" smtClean="0">
                <a:solidFill>
                  <a:srgbClr val="000000"/>
                </a:solidFill>
                <a:latin typeface="Helvetica" charset="0"/>
              </a:rPr>
              <a:t>   01110</a:t>
            </a:r>
          </a:p>
        </p:txBody>
      </p:sp>
      <p:sp>
        <p:nvSpPr>
          <p:cNvPr id="49266" name="Rectangle 197"/>
          <p:cNvSpPr>
            <a:spLocks noChangeArrowheads="1"/>
          </p:cNvSpPr>
          <p:nvPr/>
        </p:nvSpPr>
        <p:spPr bwMode="auto">
          <a:xfrm>
            <a:off x="5181600" y="2514600"/>
            <a:ext cx="609600" cy="838200"/>
          </a:xfrm>
          <a:prstGeom prst="rect">
            <a:avLst/>
          </a:prstGeom>
          <a:noFill/>
          <a:ln w="127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cxnSp>
        <p:nvCxnSpPr>
          <p:cNvPr id="49267" name="Straight Arrow Connector 199"/>
          <p:cNvCxnSpPr>
            <a:cxnSpLocks noChangeShapeType="1"/>
          </p:cNvCxnSpPr>
          <p:nvPr/>
        </p:nvCxnSpPr>
        <p:spPr bwMode="auto">
          <a:xfrm>
            <a:off x="5791200" y="1447800"/>
            <a:ext cx="854075"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268" name="Straight Arrow Connector 202"/>
          <p:cNvCxnSpPr>
            <a:cxnSpLocks noChangeShapeType="1"/>
          </p:cNvCxnSpPr>
          <p:nvPr/>
        </p:nvCxnSpPr>
        <p:spPr bwMode="auto">
          <a:xfrm>
            <a:off x="5791200" y="1600200"/>
            <a:ext cx="854075"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269" name="Straight Arrow Connector 203"/>
          <p:cNvCxnSpPr>
            <a:cxnSpLocks noChangeShapeType="1"/>
            <a:endCxn id="127" idx="1"/>
          </p:cNvCxnSpPr>
          <p:nvPr/>
        </p:nvCxnSpPr>
        <p:spPr bwMode="auto">
          <a:xfrm>
            <a:off x="5791200" y="1827213"/>
            <a:ext cx="838200" cy="534987"/>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270" name="Straight Arrow Connector 205"/>
          <p:cNvCxnSpPr>
            <a:cxnSpLocks noChangeShapeType="1"/>
          </p:cNvCxnSpPr>
          <p:nvPr/>
        </p:nvCxnSpPr>
        <p:spPr bwMode="auto">
          <a:xfrm>
            <a:off x="5791200" y="1979613"/>
            <a:ext cx="838200" cy="534987"/>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271" name="Straight Arrow Connector 208"/>
          <p:cNvCxnSpPr>
            <a:cxnSpLocks noChangeShapeType="1"/>
          </p:cNvCxnSpPr>
          <p:nvPr/>
        </p:nvCxnSpPr>
        <p:spPr bwMode="auto">
          <a:xfrm>
            <a:off x="5791200" y="3048000"/>
            <a:ext cx="8382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272" name="Straight Arrow Connector 212"/>
          <p:cNvCxnSpPr>
            <a:cxnSpLocks noChangeShapeType="1"/>
          </p:cNvCxnSpPr>
          <p:nvPr/>
        </p:nvCxnSpPr>
        <p:spPr bwMode="auto">
          <a:xfrm>
            <a:off x="5791200" y="3200400"/>
            <a:ext cx="8382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273" name="Straight Arrow Connector 213"/>
          <p:cNvCxnSpPr>
            <a:cxnSpLocks noChangeShapeType="1"/>
          </p:cNvCxnSpPr>
          <p:nvPr/>
        </p:nvCxnSpPr>
        <p:spPr bwMode="auto">
          <a:xfrm>
            <a:off x="5791200" y="2895600"/>
            <a:ext cx="8382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274" name="Straight Arrow Connector 214"/>
          <p:cNvCxnSpPr>
            <a:cxnSpLocks noChangeShapeType="1"/>
          </p:cNvCxnSpPr>
          <p:nvPr/>
        </p:nvCxnSpPr>
        <p:spPr bwMode="auto">
          <a:xfrm rot="5400000" flipH="1" flipV="1">
            <a:off x="3619500" y="1409700"/>
            <a:ext cx="1371600" cy="1143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275" name="Straight Arrow Connector 218"/>
          <p:cNvCxnSpPr>
            <a:cxnSpLocks noChangeShapeType="1"/>
          </p:cNvCxnSpPr>
          <p:nvPr/>
        </p:nvCxnSpPr>
        <p:spPr bwMode="auto">
          <a:xfrm flipV="1">
            <a:off x="3733800" y="2514600"/>
            <a:ext cx="1143000" cy="6858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276" name="Straight Arrow Connector 220"/>
          <p:cNvCxnSpPr>
            <a:cxnSpLocks noChangeShapeType="1"/>
            <a:stCxn id="49297" idx="5"/>
          </p:cNvCxnSpPr>
          <p:nvPr/>
        </p:nvCxnSpPr>
        <p:spPr bwMode="auto">
          <a:xfrm rot="16200000" flipH="1">
            <a:off x="4217988" y="3151188"/>
            <a:ext cx="163512" cy="115411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277" name="Straight Arrow Connector 222"/>
          <p:cNvCxnSpPr>
            <a:cxnSpLocks noChangeShapeType="1"/>
          </p:cNvCxnSpPr>
          <p:nvPr/>
        </p:nvCxnSpPr>
        <p:spPr bwMode="auto">
          <a:xfrm>
            <a:off x="3733800" y="3962400"/>
            <a:ext cx="1143000" cy="990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278" name="Straight Arrow Connector 224"/>
          <p:cNvCxnSpPr>
            <a:cxnSpLocks noChangeShapeType="1"/>
          </p:cNvCxnSpPr>
          <p:nvPr/>
        </p:nvCxnSpPr>
        <p:spPr bwMode="auto">
          <a:xfrm rot="16200000" flipH="1">
            <a:off x="2286000" y="1828800"/>
            <a:ext cx="1371600" cy="457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9279" name="Right Brace 227"/>
          <p:cNvSpPr>
            <a:spLocks/>
          </p:cNvSpPr>
          <p:nvPr/>
        </p:nvSpPr>
        <p:spPr bwMode="auto">
          <a:xfrm>
            <a:off x="2514600" y="1066800"/>
            <a:ext cx="228600" cy="609600"/>
          </a:xfrm>
          <a:prstGeom prst="rightBrace">
            <a:avLst>
              <a:gd name="adj1" fmla="val 8333"/>
              <a:gd name="adj2" fmla="val 50000"/>
            </a:avLst>
          </a:prstGeom>
          <a:solidFill>
            <a:schemeClr val="bg1"/>
          </a:solidFill>
          <a:ln w="25400">
            <a:solidFill>
              <a:schemeClr val="tx1"/>
            </a:solidFill>
            <a:round/>
            <a:headEnd/>
            <a:tailEnd/>
          </a:ln>
        </p:spPr>
        <p:txBody>
          <a:bodyPr anchor="ctr"/>
          <a:lstStyle/>
          <a:p>
            <a:pPr algn="ctr" fontAlgn="base">
              <a:spcBef>
                <a:spcPct val="0"/>
              </a:spcBef>
              <a:spcAft>
                <a:spcPct val="0"/>
              </a:spcAft>
            </a:pPr>
            <a:endParaRPr lang="en-US" sz="2400" b="1" kern="1200" smtClean="0">
              <a:latin typeface="Comic Sans MS" charset="0"/>
              <a:ea typeface="MS PGothic" charset="0"/>
              <a:cs typeface="MS PGothic" charset="0"/>
            </a:endParaRPr>
          </a:p>
        </p:txBody>
      </p:sp>
      <p:sp>
        <p:nvSpPr>
          <p:cNvPr id="49280" name="Right Brace 229"/>
          <p:cNvSpPr>
            <a:spLocks/>
          </p:cNvSpPr>
          <p:nvPr/>
        </p:nvSpPr>
        <p:spPr bwMode="auto">
          <a:xfrm>
            <a:off x="2514600" y="3048000"/>
            <a:ext cx="228600" cy="457200"/>
          </a:xfrm>
          <a:prstGeom prst="rightBrace">
            <a:avLst>
              <a:gd name="adj1" fmla="val 8333"/>
              <a:gd name="adj2" fmla="val 50000"/>
            </a:avLst>
          </a:prstGeom>
          <a:solidFill>
            <a:schemeClr val="bg1"/>
          </a:solidFill>
          <a:ln w="25400">
            <a:solidFill>
              <a:schemeClr val="tx1"/>
            </a:solidFill>
            <a:round/>
            <a:headEnd/>
            <a:tailEnd/>
          </a:ln>
        </p:spPr>
        <p:txBody>
          <a:bodyPr anchor="ctr"/>
          <a:lstStyle/>
          <a:p>
            <a:pPr algn="ctr" fontAlgn="base">
              <a:spcBef>
                <a:spcPct val="0"/>
              </a:spcBef>
              <a:spcAft>
                <a:spcPct val="0"/>
              </a:spcAft>
            </a:pPr>
            <a:endParaRPr lang="en-US" sz="2400" b="1" kern="1200" smtClean="0">
              <a:latin typeface="Comic Sans MS" charset="0"/>
              <a:ea typeface="MS PGothic" charset="0"/>
              <a:cs typeface="MS PGothic" charset="0"/>
            </a:endParaRPr>
          </a:p>
        </p:txBody>
      </p:sp>
      <p:sp>
        <p:nvSpPr>
          <p:cNvPr id="49281" name="Right Brace 230"/>
          <p:cNvSpPr>
            <a:spLocks/>
          </p:cNvSpPr>
          <p:nvPr/>
        </p:nvSpPr>
        <p:spPr bwMode="auto">
          <a:xfrm>
            <a:off x="2514600" y="4114800"/>
            <a:ext cx="228600" cy="609600"/>
          </a:xfrm>
          <a:prstGeom prst="rightBrace">
            <a:avLst>
              <a:gd name="adj1" fmla="val 8333"/>
              <a:gd name="adj2" fmla="val 50000"/>
            </a:avLst>
          </a:prstGeom>
          <a:solidFill>
            <a:schemeClr val="bg1"/>
          </a:solidFill>
          <a:ln w="25400">
            <a:solidFill>
              <a:schemeClr val="tx1"/>
            </a:solidFill>
            <a:round/>
            <a:headEnd/>
            <a:tailEnd/>
          </a:ln>
        </p:spPr>
        <p:txBody>
          <a:bodyPr anchor="ctr"/>
          <a:lstStyle/>
          <a:p>
            <a:pPr algn="ctr" fontAlgn="base">
              <a:spcBef>
                <a:spcPct val="0"/>
              </a:spcBef>
              <a:spcAft>
                <a:spcPct val="0"/>
              </a:spcAft>
            </a:pPr>
            <a:endParaRPr lang="en-US" sz="2400" b="1" kern="1200" smtClean="0">
              <a:latin typeface="Comic Sans MS" charset="0"/>
              <a:ea typeface="MS PGothic" charset="0"/>
              <a:cs typeface="MS PGothic" charset="0"/>
            </a:endParaRPr>
          </a:p>
        </p:txBody>
      </p:sp>
      <p:sp>
        <p:nvSpPr>
          <p:cNvPr id="49282" name="Right Brace 231"/>
          <p:cNvSpPr>
            <a:spLocks/>
          </p:cNvSpPr>
          <p:nvPr/>
        </p:nvSpPr>
        <p:spPr bwMode="auto">
          <a:xfrm>
            <a:off x="2514600" y="5334000"/>
            <a:ext cx="228600" cy="609600"/>
          </a:xfrm>
          <a:prstGeom prst="rightBrace">
            <a:avLst>
              <a:gd name="adj1" fmla="val 8333"/>
              <a:gd name="adj2" fmla="val 50000"/>
            </a:avLst>
          </a:prstGeom>
          <a:solidFill>
            <a:schemeClr val="bg1"/>
          </a:solidFill>
          <a:ln w="25400">
            <a:solidFill>
              <a:schemeClr val="tx1"/>
            </a:solidFill>
            <a:round/>
            <a:headEnd/>
            <a:tailEnd/>
          </a:ln>
        </p:spPr>
        <p:txBody>
          <a:bodyPr anchor="ctr"/>
          <a:lstStyle/>
          <a:p>
            <a:pPr algn="ctr" fontAlgn="base">
              <a:spcBef>
                <a:spcPct val="0"/>
              </a:spcBef>
              <a:spcAft>
                <a:spcPct val="0"/>
              </a:spcAft>
            </a:pPr>
            <a:endParaRPr lang="en-US" sz="2400" b="1" kern="1200" smtClean="0">
              <a:latin typeface="Comic Sans MS" charset="0"/>
              <a:ea typeface="MS PGothic" charset="0"/>
              <a:cs typeface="MS PGothic" charset="0"/>
            </a:endParaRPr>
          </a:p>
        </p:txBody>
      </p:sp>
      <p:cxnSp>
        <p:nvCxnSpPr>
          <p:cNvPr id="49283" name="Straight Arrow Connector 233"/>
          <p:cNvCxnSpPr>
            <a:cxnSpLocks noChangeShapeType="1"/>
            <a:stCxn id="49280" idx="1"/>
          </p:cNvCxnSpPr>
          <p:nvPr/>
        </p:nvCxnSpPr>
        <p:spPr bwMode="auto">
          <a:xfrm>
            <a:off x="2743200" y="3276600"/>
            <a:ext cx="457200" cy="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284" name="Straight Arrow Connector 235"/>
          <p:cNvCxnSpPr>
            <a:cxnSpLocks noChangeShapeType="1"/>
          </p:cNvCxnSpPr>
          <p:nvPr/>
        </p:nvCxnSpPr>
        <p:spPr bwMode="auto">
          <a:xfrm rot="5400000" flipH="1" flipV="1">
            <a:off x="2552700" y="3771900"/>
            <a:ext cx="838200" cy="457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285" name="Straight Arrow Connector 237"/>
          <p:cNvCxnSpPr>
            <a:cxnSpLocks noChangeShapeType="1"/>
          </p:cNvCxnSpPr>
          <p:nvPr/>
        </p:nvCxnSpPr>
        <p:spPr bwMode="auto">
          <a:xfrm rot="5400000" flipH="1" flipV="1">
            <a:off x="2133600" y="4572000"/>
            <a:ext cx="1676400" cy="457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286" name="Straight Arrow Connector 239"/>
          <p:cNvCxnSpPr>
            <a:cxnSpLocks noChangeShapeType="1"/>
            <a:endCxn id="105" idx="1"/>
          </p:cNvCxnSpPr>
          <p:nvPr/>
        </p:nvCxnSpPr>
        <p:spPr bwMode="auto">
          <a:xfrm flipV="1">
            <a:off x="5791200" y="3886200"/>
            <a:ext cx="838200" cy="76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287" name="Straight Arrow Connector 241"/>
          <p:cNvCxnSpPr>
            <a:cxnSpLocks noChangeShapeType="1"/>
          </p:cNvCxnSpPr>
          <p:nvPr/>
        </p:nvCxnSpPr>
        <p:spPr bwMode="auto">
          <a:xfrm flipV="1">
            <a:off x="5791200" y="4038600"/>
            <a:ext cx="838200" cy="76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288" name="Straight Arrow Connector 242"/>
          <p:cNvCxnSpPr>
            <a:cxnSpLocks noChangeShapeType="1"/>
          </p:cNvCxnSpPr>
          <p:nvPr/>
        </p:nvCxnSpPr>
        <p:spPr bwMode="auto">
          <a:xfrm flipV="1">
            <a:off x="5791200" y="4191000"/>
            <a:ext cx="838200"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289" name="Straight Arrow Connector 243"/>
          <p:cNvCxnSpPr>
            <a:cxnSpLocks noChangeShapeType="1"/>
          </p:cNvCxnSpPr>
          <p:nvPr/>
        </p:nvCxnSpPr>
        <p:spPr bwMode="auto">
          <a:xfrm flipV="1">
            <a:off x="5791200" y="4343400"/>
            <a:ext cx="838200"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290" name="Straight Arrow Connector 244"/>
          <p:cNvCxnSpPr>
            <a:cxnSpLocks noChangeShapeType="1"/>
            <a:endCxn id="113" idx="1"/>
          </p:cNvCxnSpPr>
          <p:nvPr/>
        </p:nvCxnSpPr>
        <p:spPr bwMode="auto">
          <a:xfrm>
            <a:off x="5791200" y="5105400"/>
            <a:ext cx="838200"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291" name="Straight Arrow Connector 246"/>
          <p:cNvCxnSpPr>
            <a:cxnSpLocks noChangeShapeType="1"/>
          </p:cNvCxnSpPr>
          <p:nvPr/>
        </p:nvCxnSpPr>
        <p:spPr bwMode="auto">
          <a:xfrm>
            <a:off x="5791200" y="5257800"/>
            <a:ext cx="838200" cy="1588"/>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292" name="Straight Arrow Connector 247"/>
          <p:cNvCxnSpPr>
            <a:cxnSpLocks noChangeShapeType="1"/>
            <a:endCxn id="115" idx="1"/>
          </p:cNvCxnSpPr>
          <p:nvPr/>
        </p:nvCxnSpPr>
        <p:spPr bwMode="auto">
          <a:xfrm flipV="1">
            <a:off x="5791200" y="5410200"/>
            <a:ext cx="838200" cy="74613"/>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293" name="Straight Arrow Connector 249"/>
          <p:cNvCxnSpPr>
            <a:cxnSpLocks noChangeShapeType="1"/>
          </p:cNvCxnSpPr>
          <p:nvPr/>
        </p:nvCxnSpPr>
        <p:spPr bwMode="auto">
          <a:xfrm flipV="1">
            <a:off x="5791200" y="5562600"/>
            <a:ext cx="838200" cy="74613"/>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9294" name="TextBox 252"/>
          <p:cNvSpPr txBox="1">
            <a:spLocks noChangeArrowheads="1"/>
          </p:cNvSpPr>
          <p:nvPr/>
        </p:nvSpPr>
        <p:spPr bwMode="auto">
          <a:xfrm>
            <a:off x="4724400" y="685800"/>
            <a:ext cx="1447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Page Tables</a:t>
            </a:r>
          </a:p>
          <a:p>
            <a:pPr eaLnBrk="1" fontAlgn="base" hangingPunct="1">
              <a:spcBef>
                <a:spcPct val="0"/>
              </a:spcBef>
              <a:spcAft>
                <a:spcPct val="0"/>
              </a:spcAft>
            </a:pPr>
            <a:r>
              <a:rPr lang="en-US" sz="1600" kern="1200" smtClean="0">
                <a:solidFill>
                  <a:srgbClr val="000000"/>
                </a:solidFill>
                <a:latin typeface="Helvetica" charset="0"/>
              </a:rPr>
              <a:t>(level 2)</a:t>
            </a:r>
          </a:p>
        </p:txBody>
      </p:sp>
      <p:sp>
        <p:nvSpPr>
          <p:cNvPr id="49295" name="TextBox 253"/>
          <p:cNvSpPr txBox="1">
            <a:spLocks noChangeArrowheads="1"/>
          </p:cNvSpPr>
          <p:nvPr/>
        </p:nvSpPr>
        <p:spPr bwMode="auto">
          <a:xfrm>
            <a:off x="3048000" y="1930400"/>
            <a:ext cx="1447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Page Table</a:t>
            </a:r>
          </a:p>
          <a:p>
            <a:pPr eaLnBrk="1" fontAlgn="base" hangingPunct="1">
              <a:spcBef>
                <a:spcPct val="0"/>
              </a:spcBef>
              <a:spcAft>
                <a:spcPct val="0"/>
              </a:spcAft>
            </a:pPr>
            <a:r>
              <a:rPr lang="en-US" sz="1600" kern="1200" smtClean="0">
                <a:solidFill>
                  <a:srgbClr val="000000"/>
                </a:solidFill>
                <a:latin typeface="Helvetica" charset="0"/>
              </a:rPr>
              <a:t>(level 1)</a:t>
            </a:r>
          </a:p>
        </p:txBody>
      </p:sp>
      <p:sp>
        <p:nvSpPr>
          <p:cNvPr id="49296" name="Oval 254"/>
          <p:cNvSpPr>
            <a:spLocks noChangeArrowheads="1"/>
          </p:cNvSpPr>
          <p:nvPr/>
        </p:nvSpPr>
        <p:spPr bwMode="auto">
          <a:xfrm>
            <a:off x="3657600" y="3886200"/>
            <a:ext cx="76200" cy="76200"/>
          </a:xfrm>
          <a:prstGeom prst="ellipse">
            <a:avLst/>
          </a:prstGeom>
          <a:solidFill>
            <a:schemeClr val="tx1"/>
          </a:solidFill>
          <a:ln w="25400">
            <a:solidFill>
              <a:schemeClr val="tx1"/>
            </a:solidFill>
            <a:round/>
            <a:headEnd type="triangle" w="med" len="med"/>
            <a:tailEnd/>
          </a:ln>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9297" name="Oval 255"/>
          <p:cNvSpPr>
            <a:spLocks noChangeArrowheads="1"/>
          </p:cNvSpPr>
          <p:nvPr/>
        </p:nvSpPr>
        <p:spPr bwMode="auto">
          <a:xfrm>
            <a:off x="3657600" y="3581400"/>
            <a:ext cx="76200" cy="76200"/>
          </a:xfrm>
          <a:prstGeom prst="ellipse">
            <a:avLst/>
          </a:prstGeom>
          <a:solidFill>
            <a:schemeClr val="tx1"/>
          </a:solidFill>
          <a:ln w="25400">
            <a:solidFill>
              <a:schemeClr val="tx1"/>
            </a:solidFill>
            <a:round/>
            <a:headEnd type="triangle" w="med" len="med"/>
            <a:tailEnd/>
          </a:ln>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9298" name="Oval 256"/>
          <p:cNvSpPr>
            <a:spLocks noChangeArrowheads="1"/>
          </p:cNvSpPr>
          <p:nvPr/>
        </p:nvSpPr>
        <p:spPr bwMode="auto">
          <a:xfrm>
            <a:off x="3657600" y="3200400"/>
            <a:ext cx="76200" cy="76200"/>
          </a:xfrm>
          <a:prstGeom prst="ellipse">
            <a:avLst/>
          </a:prstGeom>
          <a:solidFill>
            <a:schemeClr val="tx1"/>
          </a:solidFill>
          <a:ln w="25400">
            <a:solidFill>
              <a:schemeClr val="tx1"/>
            </a:solidFill>
            <a:round/>
            <a:headEnd type="triangle" w="med" len="med"/>
            <a:tailEnd/>
          </a:ln>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9299" name="Oval 257"/>
          <p:cNvSpPr>
            <a:spLocks noChangeArrowheads="1"/>
          </p:cNvSpPr>
          <p:nvPr/>
        </p:nvSpPr>
        <p:spPr bwMode="auto">
          <a:xfrm>
            <a:off x="3657600" y="2667000"/>
            <a:ext cx="76200" cy="76200"/>
          </a:xfrm>
          <a:prstGeom prst="ellipse">
            <a:avLst/>
          </a:prstGeom>
          <a:solidFill>
            <a:schemeClr val="tx1"/>
          </a:solidFill>
          <a:ln w="25400">
            <a:solidFill>
              <a:schemeClr val="tx1"/>
            </a:solidFill>
            <a:round/>
            <a:headEnd type="triangle" w="med" len="med"/>
            <a:tailEnd/>
          </a:ln>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49300" name="TextBox 261"/>
          <p:cNvSpPr txBox="1">
            <a:spLocks noChangeArrowheads="1"/>
          </p:cNvSpPr>
          <p:nvPr/>
        </p:nvSpPr>
        <p:spPr bwMode="auto">
          <a:xfrm>
            <a:off x="65088" y="1490663"/>
            <a:ext cx="1143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i="1" kern="1200" smtClean="0">
                <a:solidFill>
                  <a:srgbClr val="FF0000"/>
                </a:solidFill>
                <a:latin typeface="Helvetica" charset="0"/>
              </a:rPr>
              <a:t>111</a:t>
            </a:r>
            <a:r>
              <a:rPr lang="en-US" sz="1600" kern="1200" smtClean="0">
                <a:solidFill>
                  <a:srgbClr val="008000"/>
                </a:solidFill>
                <a:latin typeface="Helvetica" charset="0"/>
              </a:rPr>
              <a:t>1 0</a:t>
            </a:r>
            <a:r>
              <a:rPr lang="en-US" sz="1600" kern="1200" smtClean="0">
                <a:solidFill>
                  <a:srgbClr val="2A40E2"/>
                </a:solidFill>
                <a:latin typeface="Helvetica" charset="0"/>
              </a:rPr>
              <a:t>000</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35"/>
          <p:cNvSpPr>
            <a:spLocks noChangeArrowheads="1"/>
          </p:cNvSpPr>
          <p:nvPr/>
        </p:nvSpPr>
        <p:spPr bwMode="auto">
          <a:xfrm>
            <a:off x="6629400" y="2286000"/>
            <a:ext cx="1295400" cy="304800"/>
          </a:xfrm>
          <a:prstGeom prst="rect">
            <a:avLst/>
          </a:prstGeom>
          <a:solidFill>
            <a:srgbClr val="FFFFAA"/>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stack</a:t>
            </a:r>
          </a:p>
        </p:txBody>
      </p:sp>
      <p:sp>
        <p:nvSpPr>
          <p:cNvPr id="50179" name="Title 1"/>
          <p:cNvSpPr>
            <a:spLocks noGrp="1"/>
          </p:cNvSpPr>
          <p:nvPr>
            <p:ph type="title"/>
          </p:nvPr>
        </p:nvSpPr>
        <p:spPr>
          <a:xfrm>
            <a:off x="990600" y="76200"/>
            <a:ext cx="7162800" cy="533400"/>
          </a:xfrm>
        </p:spPr>
        <p:txBody>
          <a:bodyPr/>
          <a:lstStyle/>
          <a:p>
            <a:r>
              <a:rPr lang="en-US" dirty="0" smtClean="0">
                <a:latin typeface="Helvetica" charset="0"/>
                <a:ea typeface="MS PGothic" charset="0"/>
              </a:rPr>
              <a:t>Two</a:t>
            </a:r>
            <a:r>
              <a:rPr lang="en-US" dirty="0">
                <a:latin typeface="Helvetica" charset="0"/>
                <a:ea typeface="MS PGothic" charset="0"/>
              </a:rPr>
              <a:t>-Level Paging</a:t>
            </a:r>
          </a:p>
        </p:txBody>
      </p:sp>
      <p:sp>
        <p:nvSpPr>
          <p:cNvPr id="50180" name="Rectangle 6"/>
          <p:cNvSpPr>
            <a:spLocks noChangeArrowheads="1"/>
          </p:cNvSpPr>
          <p:nvPr/>
        </p:nvSpPr>
        <p:spPr bwMode="auto">
          <a:xfrm>
            <a:off x="1219200" y="1066800"/>
            <a:ext cx="1295400" cy="609600"/>
          </a:xfrm>
          <a:prstGeom prst="rect">
            <a:avLst/>
          </a:prstGeom>
          <a:solidFill>
            <a:srgbClr val="FFFFAA"/>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stack</a:t>
            </a:r>
          </a:p>
        </p:txBody>
      </p:sp>
      <p:sp>
        <p:nvSpPr>
          <p:cNvPr id="50181" name="Rectangle 7"/>
          <p:cNvSpPr>
            <a:spLocks noChangeArrowheads="1"/>
          </p:cNvSpPr>
          <p:nvPr/>
        </p:nvSpPr>
        <p:spPr bwMode="auto">
          <a:xfrm>
            <a:off x="1219200" y="3048000"/>
            <a:ext cx="1295400" cy="457200"/>
          </a:xfrm>
          <a:prstGeom prst="rect">
            <a:avLst/>
          </a:prstGeom>
          <a:solidFill>
            <a:srgbClr val="CCFFCC"/>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heap</a:t>
            </a:r>
          </a:p>
        </p:txBody>
      </p:sp>
      <p:sp>
        <p:nvSpPr>
          <p:cNvPr id="9" name="Rectangle 8"/>
          <p:cNvSpPr/>
          <p:nvPr/>
        </p:nvSpPr>
        <p:spPr bwMode="auto">
          <a:xfrm>
            <a:off x="1219200" y="53340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r>
              <a:rPr lang="en-US" sz="2000" kern="1200" dirty="0">
                <a:latin typeface="Helvetica"/>
                <a:ea typeface="ＭＳ Ｐゴシック" charset="-128"/>
                <a:cs typeface="Helvetica"/>
              </a:rPr>
              <a:t>code</a:t>
            </a:r>
          </a:p>
        </p:txBody>
      </p:sp>
      <p:sp>
        <p:nvSpPr>
          <p:cNvPr id="50183" name="Rectangle 9"/>
          <p:cNvSpPr>
            <a:spLocks noChangeArrowheads="1"/>
          </p:cNvSpPr>
          <p:nvPr/>
        </p:nvSpPr>
        <p:spPr bwMode="auto">
          <a:xfrm>
            <a:off x="1219200" y="4114800"/>
            <a:ext cx="1295400" cy="609600"/>
          </a:xfrm>
          <a:prstGeom prst="rect">
            <a:avLst/>
          </a:prstGeom>
          <a:solidFill>
            <a:srgbClr val="FF6600"/>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data</a:t>
            </a:r>
          </a:p>
        </p:txBody>
      </p:sp>
      <p:sp>
        <p:nvSpPr>
          <p:cNvPr id="50184" name="Up Arrow 10"/>
          <p:cNvSpPr>
            <a:spLocks noChangeArrowheads="1"/>
          </p:cNvSpPr>
          <p:nvPr/>
        </p:nvSpPr>
        <p:spPr bwMode="auto">
          <a:xfrm flipH="1">
            <a:off x="1752600" y="27432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50185" name="Up Arrow 11"/>
          <p:cNvSpPr>
            <a:spLocks noChangeArrowheads="1"/>
          </p:cNvSpPr>
          <p:nvPr/>
        </p:nvSpPr>
        <p:spPr bwMode="auto">
          <a:xfrm flipH="1" flipV="1">
            <a:off x="1752600" y="16764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50186" name="Rectangle 12"/>
          <p:cNvSpPr>
            <a:spLocks noChangeArrowheads="1"/>
          </p:cNvSpPr>
          <p:nvPr/>
        </p:nvSpPr>
        <p:spPr bwMode="auto">
          <a:xfrm>
            <a:off x="1219200" y="10668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50187" name="TextBox 13"/>
          <p:cNvSpPr txBox="1">
            <a:spLocks noChangeArrowheads="1"/>
          </p:cNvSpPr>
          <p:nvPr/>
        </p:nvSpPr>
        <p:spPr bwMode="auto">
          <a:xfrm>
            <a:off x="685800" y="685800"/>
            <a:ext cx="218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Virtual memory view</a:t>
            </a:r>
          </a:p>
        </p:txBody>
      </p:sp>
      <p:sp>
        <p:nvSpPr>
          <p:cNvPr id="50188" name="Rectangle 14"/>
          <p:cNvSpPr>
            <a:spLocks noChangeArrowheads="1"/>
          </p:cNvSpPr>
          <p:nvPr/>
        </p:nvSpPr>
        <p:spPr bwMode="auto">
          <a:xfrm>
            <a:off x="1219200" y="47244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50189" name="Rectangle 15"/>
          <p:cNvSpPr>
            <a:spLocks noChangeArrowheads="1"/>
          </p:cNvSpPr>
          <p:nvPr/>
        </p:nvSpPr>
        <p:spPr bwMode="auto">
          <a:xfrm>
            <a:off x="1219200" y="35052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50190" name="Rectangle 16"/>
          <p:cNvSpPr>
            <a:spLocks noChangeArrowheads="1"/>
          </p:cNvSpPr>
          <p:nvPr/>
        </p:nvSpPr>
        <p:spPr bwMode="auto">
          <a:xfrm>
            <a:off x="1219200" y="22860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50191" name="TextBox 19"/>
          <p:cNvSpPr txBox="1">
            <a:spLocks noChangeArrowheads="1"/>
          </p:cNvSpPr>
          <p:nvPr/>
        </p:nvSpPr>
        <p:spPr bwMode="auto">
          <a:xfrm>
            <a:off x="50800" y="2938463"/>
            <a:ext cx="11541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kern="1200" smtClean="0">
                <a:solidFill>
                  <a:srgbClr val="FF0000"/>
                </a:solidFill>
                <a:latin typeface="Helvetica" charset="0"/>
              </a:rPr>
              <a:t>100</a:t>
            </a:r>
            <a:r>
              <a:rPr lang="en-US" sz="1600" kern="1200" smtClean="0">
                <a:solidFill>
                  <a:srgbClr val="008200"/>
                </a:solidFill>
                <a:latin typeface="Helvetica" charset="0"/>
              </a:rPr>
              <a:t>1 0</a:t>
            </a:r>
            <a:r>
              <a:rPr lang="en-US" sz="1600" kern="1200" smtClean="0">
                <a:solidFill>
                  <a:srgbClr val="2A40E2"/>
                </a:solidFill>
                <a:latin typeface="Helvetica" charset="0"/>
              </a:rPr>
              <a:t>000</a:t>
            </a:r>
          </a:p>
          <a:p>
            <a:pPr algn="r" eaLnBrk="1" fontAlgn="base" hangingPunct="1">
              <a:spcBef>
                <a:spcPct val="0"/>
              </a:spcBef>
              <a:spcAft>
                <a:spcPct val="0"/>
              </a:spcAft>
            </a:pPr>
            <a:r>
              <a:rPr lang="en-US" sz="1600" kern="1200" smtClean="0">
                <a:solidFill>
                  <a:srgbClr val="000000"/>
                </a:solidFill>
                <a:latin typeface="Helvetica" charset="0"/>
              </a:rPr>
              <a:t>(0x90)</a:t>
            </a:r>
          </a:p>
        </p:txBody>
      </p:sp>
      <p:sp>
        <p:nvSpPr>
          <p:cNvPr id="50192" name="TextBox 27"/>
          <p:cNvSpPr txBox="1">
            <a:spLocks noChangeArrowheads="1"/>
          </p:cNvSpPr>
          <p:nvPr/>
        </p:nvSpPr>
        <p:spPr bwMode="auto">
          <a:xfrm>
            <a:off x="6461125" y="728663"/>
            <a:ext cx="23780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Physical memory view</a:t>
            </a:r>
          </a:p>
        </p:txBody>
      </p:sp>
      <p:sp>
        <p:nvSpPr>
          <p:cNvPr id="50193" name="Rectangle 28"/>
          <p:cNvSpPr>
            <a:spLocks noChangeArrowheads="1"/>
          </p:cNvSpPr>
          <p:nvPr/>
        </p:nvSpPr>
        <p:spPr bwMode="auto">
          <a:xfrm>
            <a:off x="6629400" y="10668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50194" name="Rectangle 29"/>
          <p:cNvSpPr>
            <a:spLocks noChangeArrowheads="1"/>
          </p:cNvSpPr>
          <p:nvPr/>
        </p:nvSpPr>
        <p:spPr bwMode="auto">
          <a:xfrm>
            <a:off x="6629400" y="3810000"/>
            <a:ext cx="1295400" cy="609600"/>
          </a:xfrm>
          <a:prstGeom prst="rect">
            <a:avLst/>
          </a:prstGeom>
          <a:solidFill>
            <a:srgbClr val="FF6600"/>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data</a:t>
            </a:r>
          </a:p>
        </p:txBody>
      </p:sp>
      <p:sp>
        <p:nvSpPr>
          <p:cNvPr id="31" name="Rectangle 30"/>
          <p:cNvSpPr/>
          <p:nvPr/>
        </p:nvSpPr>
        <p:spPr bwMode="auto">
          <a:xfrm>
            <a:off x="6629400" y="50292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r>
              <a:rPr lang="en-US" sz="2000" kern="1200" dirty="0">
                <a:latin typeface="Helvetica"/>
                <a:ea typeface="ＭＳ Ｐゴシック" charset="-128"/>
                <a:cs typeface="Helvetica"/>
              </a:rPr>
              <a:t>code</a:t>
            </a:r>
          </a:p>
        </p:txBody>
      </p:sp>
      <p:sp>
        <p:nvSpPr>
          <p:cNvPr id="32" name="Rectangle 31"/>
          <p:cNvSpPr/>
          <p:nvPr/>
        </p:nvSpPr>
        <p:spPr bwMode="auto">
          <a:xfrm>
            <a:off x="6629400" y="10668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33" name="Rectangle 32"/>
          <p:cNvSpPr/>
          <p:nvPr/>
        </p:nvSpPr>
        <p:spPr bwMode="auto">
          <a:xfrm>
            <a:off x="6629400" y="56388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34" name="Rectangle 33"/>
          <p:cNvSpPr/>
          <p:nvPr/>
        </p:nvSpPr>
        <p:spPr bwMode="auto">
          <a:xfrm>
            <a:off x="6629400" y="44196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50199" name="Rectangle 35"/>
          <p:cNvSpPr>
            <a:spLocks noChangeArrowheads="1"/>
          </p:cNvSpPr>
          <p:nvPr/>
        </p:nvSpPr>
        <p:spPr bwMode="auto">
          <a:xfrm>
            <a:off x="6629400" y="3352800"/>
            <a:ext cx="1295400" cy="457200"/>
          </a:xfrm>
          <a:prstGeom prst="rect">
            <a:avLst/>
          </a:prstGeom>
          <a:solidFill>
            <a:srgbClr val="CCFFCC"/>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heap</a:t>
            </a:r>
          </a:p>
        </p:txBody>
      </p:sp>
      <p:sp>
        <p:nvSpPr>
          <p:cNvPr id="38" name="Rectangle 37"/>
          <p:cNvSpPr/>
          <p:nvPr/>
        </p:nvSpPr>
        <p:spPr bwMode="auto">
          <a:xfrm>
            <a:off x="6629400" y="27432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50201" name="Rectangle 39"/>
          <p:cNvSpPr>
            <a:spLocks noChangeArrowheads="1"/>
          </p:cNvSpPr>
          <p:nvPr/>
        </p:nvSpPr>
        <p:spPr bwMode="auto">
          <a:xfrm>
            <a:off x="6629400" y="1371600"/>
            <a:ext cx="1295400" cy="304800"/>
          </a:xfrm>
          <a:prstGeom prst="rect">
            <a:avLst/>
          </a:prstGeom>
          <a:solidFill>
            <a:srgbClr val="FFFFAA"/>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stack</a:t>
            </a:r>
          </a:p>
        </p:txBody>
      </p:sp>
      <p:sp>
        <p:nvSpPr>
          <p:cNvPr id="42" name="Rectangle 41"/>
          <p:cNvSpPr/>
          <p:nvPr/>
        </p:nvSpPr>
        <p:spPr bwMode="auto">
          <a:xfrm>
            <a:off x="6629400" y="1828800"/>
            <a:ext cx="1295400" cy="4572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48" name="Rectangle 47"/>
          <p:cNvSpPr/>
          <p:nvPr/>
        </p:nvSpPr>
        <p:spPr bwMode="auto">
          <a:xfrm>
            <a:off x="1219200" y="579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49" name="Rectangle 48"/>
          <p:cNvSpPr/>
          <p:nvPr/>
        </p:nvSpPr>
        <p:spPr bwMode="auto">
          <a:xfrm>
            <a:off x="1219200" y="563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50" name="Rectangle 49"/>
          <p:cNvSpPr/>
          <p:nvPr/>
        </p:nvSpPr>
        <p:spPr bwMode="auto">
          <a:xfrm>
            <a:off x="1219200" y="548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51" name="Rectangle 50"/>
          <p:cNvSpPr/>
          <p:nvPr/>
        </p:nvSpPr>
        <p:spPr bwMode="auto">
          <a:xfrm>
            <a:off x="1219200" y="533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57" name="Rectangle 56"/>
          <p:cNvSpPr/>
          <p:nvPr/>
        </p:nvSpPr>
        <p:spPr bwMode="auto">
          <a:xfrm>
            <a:off x="1219200" y="4724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58" name="Rectangle 57"/>
          <p:cNvSpPr/>
          <p:nvPr/>
        </p:nvSpPr>
        <p:spPr bwMode="auto">
          <a:xfrm>
            <a:off x="1219200" y="487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59" name="Rectangle 58"/>
          <p:cNvSpPr/>
          <p:nvPr/>
        </p:nvSpPr>
        <p:spPr bwMode="auto">
          <a:xfrm>
            <a:off x="1219200" y="502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0" name="Rectangle 59"/>
          <p:cNvSpPr/>
          <p:nvPr/>
        </p:nvSpPr>
        <p:spPr bwMode="auto">
          <a:xfrm>
            <a:off x="1219200" y="518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1" name="Rectangle 60"/>
          <p:cNvSpPr/>
          <p:nvPr/>
        </p:nvSpPr>
        <p:spPr bwMode="auto">
          <a:xfrm>
            <a:off x="1219200" y="4114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2" name="Rectangle 61"/>
          <p:cNvSpPr/>
          <p:nvPr/>
        </p:nvSpPr>
        <p:spPr bwMode="auto">
          <a:xfrm>
            <a:off x="1219200" y="4267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3" name="Rectangle 62"/>
          <p:cNvSpPr/>
          <p:nvPr/>
        </p:nvSpPr>
        <p:spPr bwMode="auto">
          <a:xfrm>
            <a:off x="1219200" y="4419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4" name="Rectangle 63"/>
          <p:cNvSpPr/>
          <p:nvPr/>
        </p:nvSpPr>
        <p:spPr bwMode="auto">
          <a:xfrm>
            <a:off x="1219200" y="4572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5" name="Rectangle 64"/>
          <p:cNvSpPr/>
          <p:nvPr/>
        </p:nvSpPr>
        <p:spPr bwMode="auto">
          <a:xfrm>
            <a:off x="1219200" y="3505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6" name="Rectangle 65"/>
          <p:cNvSpPr/>
          <p:nvPr/>
        </p:nvSpPr>
        <p:spPr bwMode="auto">
          <a:xfrm>
            <a:off x="1219200" y="3657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7" name="Rectangle 66"/>
          <p:cNvSpPr/>
          <p:nvPr/>
        </p:nvSpPr>
        <p:spPr bwMode="auto">
          <a:xfrm>
            <a:off x="1219200" y="3810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8" name="Rectangle 67"/>
          <p:cNvSpPr/>
          <p:nvPr/>
        </p:nvSpPr>
        <p:spPr bwMode="auto">
          <a:xfrm>
            <a:off x="1219200" y="3962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9" name="Rectangle 68"/>
          <p:cNvSpPr/>
          <p:nvPr/>
        </p:nvSpPr>
        <p:spPr bwMode="auto">
          <a:xfrm>
            <a:off x="1219200" y="2895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0" name="Rectangle 69"/>
          <p:cNvSpPr/>
          <p:nvPr/>
        </p:nvSpPr>
        <p:spPr bwMode="auto">
          <a:xfrm>
            <a:off x="1219200" y="3048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1" name="Rectangle 70"/>
          <p:cNvSpPr/>
          <p:nvPr/>
        </p:nvSpPr>
        <p:spPr bwMode="auto">
          <a:xfrm>
            <a:off x="1219200" y="3200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2" name="Rectangle 71"/>
          <p:cNvSpPr/>
          <p:nvPr/>
        </p:nvSpPr>
        <p:spPr bwMode="auto">
          <a:xfrm>
            <a:off x="1219200" y="3352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3" name="Rectangle 72"/>
          <p:cNvSpPr/>
          <p:nvPr/>
        </p:nvSpPr>
        <p:spPr bwMode="auto">
          <a:xfrm>
            <a:off x="1219200" y="2286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4" name="Rectangle 73"/>
          <p:cNvSpPr/>
          <p:nvPr/>
        </p:nvSpPr>
        <p:spPr bwMode="auto">
          <a:xfrm>
            <a:off x="1219200" y="2438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5" name="Rectangle 74"/>
          <p:cNvSpPr/>
          <p:nvPr/>
        </p:nvSpPr>
        <p:spPr bwMode="auto">
          <a:xfrm>
            <a:off x="1219200" y="2590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6" name="Rectangle 75"/>
          <p:cNvSpPr/>
          <p:nvPr/>
        </p:nvSpPr>
        <p:spPr bwMode="auto">
          <a:xfrm>
            <a:off x="1219200" y="2743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7" name="Rectangle 76"/>
          <p:cNvSpPr/>
          <p:nvPr/>
        </p:nvSpPr>
        <p:spPr bwMode="auto">
          <a:xfrm>
            <a:off x="1219200" y="167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8" name="Rectangle 77"/>
          <p:cNvSpPr/>
          <p:nvPr/>
        </p:nvSpPr>
        <p:spPr bwMode="auto">
          <a:xfrm>
            <a:off x="1219200" y="182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9" name="Rectangle 78"/>
          <p:cNvSpPr/>
          <p:nvPr/>
        </p:nvSpPr>
        <p:spPr bwMode="auto">
          <a:xfrm>
            <a:off x="1219200" y="198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80" name="Rectangle 79"/>
          <p:cNvSpPr/>
          <p:nvPr/>
        </p:nvSpPr>
        <p:spPr bwMode="auto">
          <a:xfrm>
            <a:off x="1219200" y="213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81" name="Rectangle 80"/>
          <p:cNvSpPr/>
          <p:nvPr/>
        </p:nvSpPr>
        <p:spPr bwMode="auto">
          <a:xfrm>
            <a:off x="1219200" y="106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82" name="Rectangle 81"/>
          <p:cNvSpPr/>
          <p:nvPr/>
        </p:nvSpPr>
        <p:spPr bwMode="auto">
          <a:xfrm>
            <a:off x="1219200" y="121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83" name="Rectangle 82"/>
          <p:cNvSpPr/>
          <p:nvPr/>
        </p:nvSpPr>
        <p:spPr bwMode="auto">
          <a:xfrm>
            <a:off x="1219200" y="137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84" name="Rectangle 83"/>
          <p:cNvSpPr/>
          <p:nvPr/>
        </p:nvSpPr>
        <p:spPr bwMode="auto">
          <a:xfrm>
            <a:off x="1219200" y="152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03" name="Rectangle 102"/>
          <p:cNvSpPr/>
          <p:nvPr/>
        </p:nvSpPr>
        <p:spPr bwMode="auto">
          <a:xfrm>
            <a:off x="6629400" y="3505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04" name="Rectangle 103"/>
          <p:cNvSpPr/>
          <p:nvPr/>
        </p:nvSpPr>
        <p:spPr bwMode="auto">
          <a:xfrm>
            <a:off x="6629400" y="3657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solidFill>
                <a:srgbClr val="00AE00">
                  <a:lumMod val="60000"/>
                  <a:lumOff val="40000"/>
                </a:srgbClr>
              </a:solidFill>
              <a:latin typeface="Helvetica"/>
              <a:ea typeface="ＭＳ Ｐゴシック" charset="-128"/>
              <a:cs typeface="Helvetica"/>
            </a:endParaRPr>
          </a:p>
        </p:txBody>
      </p:sp>
      <p:sp>
        <p:nvSpPr>
          <p:cNvPr id="105" name="Rectangle 104"/>
          <p:cNvSpPr/>
          <p:nvPr/>
        </p:nvSpPr>
        <p:spPr bwMode="auto">
          <a:xfrm>
            <a:off x="6629400" y="3810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06" name="Rectangle 105"/>
          <p:cNvSpPr/>
          <p:nvPr/>
        </p:nvSpPr>
        <p:spPr bwMode="auto">
          <a:xfrm>
            <a:off x="6629400" y="3962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07" name="Rectangle 106"/>
          <p:cNvSpPr/>
          <p:nvPr/>
        </p:nvSpPr>
        <p:spPr bwMode="auto">
          <a:xfrm>
            <a:off x="6629400" y="4114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08" name="Rectangle 107"/>
          <p:cNvSpPr/>
          <p:nvPr/>
        </p:nvSpPr>
        <p:spPr bwMode="auto">
          <a:xfrm>
            <a:off x="6629400" y="4267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09" name="Rectangle 108"/>
          <p:cNvSpPr/>
          <p:nvPr/>
        </p:nvSpPr>
        <p:spPr bwMode="auto">
          <a:xfrm>
            <a:off x="6629400" y="4419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0" name="Rectangle 109"/>
          <p:cNvSpPr/>
          <p:nvPr/>
        </p:nvSpPr>
        <p:spPr bwMode="auto">
          <a:xfrm>
            <a:off x="6629400" y="4572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1" name="Rectangle 110"/>
          <p:cNvSpPr/>
          <p:nvPr/>
        </p:nvSpPr>
        <p:spPr bwMode="auto">
          <a:xfrm>
            <a:off x="6629400" y="4724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2" name="Rectangle 111"/>
          <p:cNvSpPr/>
          <p:nvPr/>
        </p:nvSpPr>
        <p:spPr bwMode="auto">
          <a:xfrm>
            <a:off x="6629400" y="487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3" name="Rectangle 112"/>
          <p:cNvSpPr/>
          <p:nvPr/>
        </p:nvSpPr>
        <p:spPr bwMode="auto">
          <a:xfrm>
            <a:off x="6629400" y="502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4" name="Rectangle 113"/>
          <p:cNvSpPr/>
          <p:nvPr/>
        </p:nvSpPr>
        <p:spPr bwMode="auto">
          <a:xfrm>
            <a:off x="6629400" y="518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5" name="Rectangle 114"/>
          <p:cNvSpPr/>
          <p:nvPr/>
        </p:nvSpPr>
        <p:spPr bwMode="auto">
          <a:xfrm>
            <a:off x="6629400" y="533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6" name="Rectangle 115"/>
          <p:cNvSpPr/>
          <p:nvPr/>
        </p:nvSpPr>
        <p:spPr bwMode="auto">
          <a:xfrm>
            <a:off x="6629400" y="548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7" name="Rectangle 116"/>
          <p:cNvSpPr/>
          <p:nvPr/>
        </p:nvSpPr>
        <p:spPr bwMode="auto">
          <a:xfrm>
            <a:off x="6629400" y="563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8" name="Rectangle 117"/>
          <p:cNvSpPr/>
          <p:nvPr/>
        </p:nvSpPr>
        <p:spPr bwMode="auto">
          <a:xfrm>
            <a:off x="6629400" y="579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9" name="Rectangle 118"/>
          <p:cNvSpPr/>
          <p:nvPr/>
        </p:nvSpPr>
        <p:spPr bwMode="auto">
          <a:xfrm>
            <a:off x="6629400" y="106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0" name="Rectangle 119"/>
          <p:cNvSpPr/>
          <p:nvPr/>
        </p:nvSpPr>
        <p:spPr bwMode="auto">
          <a:xfrm>
            <a:off x="6629400" y="121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1" name="Rectangle 120"/>
          <p:cNvSpPr/>
          <p:nvPr/>
        </p:nvSpPr>
        <p:spPr bwMode="auto">
          <a:xfrm>
            <a:off x="6629400" y="137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2" name="Rectangle 121"/>
          <p:cNvSpPr/>
          <p:nvPr/>
        </p:nvSpPr>
        <p:spPr bwMode="auto">
          <a:xfrm>
            <a:off x="6629400" y="152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3" name="Rectangle 122"/>
          <p:cNvSpPr/>
          <p:nvPr/>
        </p:nvSpPr>
        <p:spPr bwMode="auto">
          <a:xfrm>
            <a:off x="6629400" y="167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4" name="Rectangle 123"/>
          <p:cNvSpPr/>
          <p:nvPr/>
        </p:nvSpPr>
        <p:spPr bwMode="auto">
          <a:xfrm>
            <a:off x="6629400" y="182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5" name="Rectangle 124"/>
          <p:cNvSpPr/>
          <p:nvPr/>
        </p:nvSpPr>
        <p:spPr bwMode="auto">
          <a:xfrm>
            <a:off x="6629400" y="198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6" name="Rectangle 125"/>
          <p:cNvSpPr/>
          <p:nvPr/>
        </p:nvSpPr>
        <p:spPr bwMode="auto">
          <a:xfrm>
            <a:off x="6629400" y="213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7" name="Rectangle 126"/>
          <p:cNvSpPr/>
          <p:nvPr/>
        </p:nvSpPr>
        <p:spPr bwMode="auto">
          <a:xfrm>
            <a:off x="6629400" y="2286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8" name="Rectangle 127"/>
          <p:cNvSpPr/>
          <p:nvPr/>
        </p:nvSpPr>
        <p:spPr bwMode="auto">
          <a:xfrm>
            <a:off x="6629400" y="2438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9" name="Rectangle 128"/>
          <p:cNvSpPr/>
          <p:nvPr/>
        </p:nvSpPr>
        <p:spPr bwMode="auto">
          <a:xfrm>
            <a:off x="6629400" y="2590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30" name="Rectangle 129"/>
          <p:cNvSpPr/>
          <p:nvPr/>
        </p:nvSpPr>
        <p:spPr bwMode="auto">
          <a:xfrm>
            <a:off x="6629400" y="2743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31" name="Rectangle 130"/>
          <p:cNvSpPr/>
          <p:nvPr/>
        </p:nvSpPr>
        <p:spPr bwMode="auto">
          <a:xfrm>
            <a:off x="6629400" y="2895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32" name="Rectangle 131"/>
          <p:cNvSpPr/>
          <p:nvPr/>
        </p:nvSpPr>
        <p:spPr bwMode="auto">
          <a:xfrm>
            <a:off x="6629400" y="3048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33" name="Rectangle 132"/>
          <p:cNvSpPr/>
          <p:nvPr/>
        </p:nvSpPr>
        <p:spPr bwMode="auto">
          <a:xfrm>
            <a:off x="6629400" y="3200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34" name="Rectangle 133"/>
          <p:cNvSpPr/>
          <p:nvPr/>
        </p:nvSpPr>
        <p:spPr bwMode="auto">
          <a:xfrm>
            <a:off x="6629400" y="3352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50267" name="TextBox 168"/>
          <p:cNvSpPr txBox="1">
            <a:spLocks noChangeArrowheads="1"/>
          </p:cNvSpPr>
          <p:nvPr/>
        </p:nvSpPr>
        <p:spPr bwMode="auto">
          <a:xfrm>
            <a:off x="7913688" y="5681663"/>
            <a:ext cx="11541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0000 0000</a:t>
            </a:r>
          </a:p>
        </p:txBody>
      </p:sp>
      <p:sp>
        <p:nvSpPr>
          <p:cNvPr id="50268" name="TextBox 169"/>
          <p:cNvSpPr txBox="1">
            <a:spLocks noChangeArrowheads="1"/>
          </p:cNvSpPr>
          <p:nvPr/>
        </p:nvSpPr>
        <p:spPr bwMode="auto">
          <a:xfrm>
            <a:off x="7913688" y="5376863"/>
            <a:ext cx="11541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0001 0000</a:t>
            </a:r>
          </a:p>
        </p:txBody>
      </p:sp>
      <p:sp>
        <p:nvSpPr>
          <p:cNvPr id="50269" name="TextBox 171"/>
          <p:cNvSpPr txBox="1">
            <a:spLocks noChangeArrowheads="1"/>
          </p:cNvSpPr>
          <p:nvPr/>
        </p:nvSpPr>
        <p:spPr bwMode="auto">
          <a:xfrm>
            <a:off x="7848600" y="3243263"/>
            <a:ext cx="11541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kern="1200" smtClean="0">
                <a:solidFill>
                  <a:srgbClr val="000000"/>
                </a:solidFill>
                <a:latin typeface="Helvetica" charset="0"/>
              </a:rPr>
              <a:t>1000 0</a:t>
            </a:r>
            <a:r>
              <a:rPr lang="en-US" sz="1600" kern="1200" smtClean="0">
                <a:solidFill>
                  <a:srgbClr val="0000FF"/>
                </a:solidFill>
                <a:latin typeface="Helvetica" charset="0"/>
              </a:rPr>
              <a:t>000</a:t>
            </a:r>
          </a:p>
          <a:p>
            <a:pPr algn="r" eaLnBrk="1" fontAlgn="base" hangingPunct="1">
              <a:spcBef>
                <a:spcPct val="0"/>
              </a:spcBef>
              <a:spcAft>
                <a:spcPct val="0"/>
              </a:spcAft>
            </a:pPr>
            <a:r>
              <a:rPr lang="en-US" sz="1600" kern="1200" smtClean="0">
                <a:solidFill>
                  <a:srgbClr val="000000"/>
                </a:solidFill>
                <a:latin typeface="Helvetica" charset="0"/>
              </a:rPr>
              <a:t>(0x80)</a:t>
            </a:r>
          </a:p>
        </p:txBody>
      </p:sp>
      <p:sp>
        <p:nvSpPr>
          <p:cNvPr id="50270" name="TextBox 172"/>
          <p:cNvSpPr txBox="1">
            <a:spLocks noChangeArrowheads="1"/>
          </p:cNvSpPr>
          <p:nvPr/>
        </p:nvSpPr>
        <p:spPr bwMode="auto">
          <a:xfrm>
            <a:off x="7848600" y="1414463"/>
            <a:ext cx="11318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1110 0000</a:t>
            </a:r>
          </a:p>
        </p:txBody>
      </p:sp>
      <p:grpSp>
        <p:nvGrpSpPr>
          <p:cNvPr id="50271" name="Group 141"/>
          <p:cNvGrpSpPr>
            <a:grpSpLocks/>
          </p:cNvGrpSpPr>
          <p:nvPr/>
        </p:nvGrpSpPr>
        <p:grpSpPr bwMode="auto">
          <a:xfrm>
            <a:off x="3124200" y="2544763"/>
            <a:ext cx="990600" cy="1570037"/>
            <a:chOff x="4188007" y="838200"/>
            <a:chExt cx="990600" cy="1569660"/>
          </a:xfrm>
        </p:grpSpPr>
        <p:sp>
          <p:nvSpPr>
            <p:cNvPr id="50294" name="TextBox 180"/>
            <p:cNvSpPr txBox="1">
              <a:spLocks noChangeArrowheads="1"/>
            </p:cNvSpPr>
            <p:nvPr/>
          </p:nvSpPr>
          <p:spPr bwMode="auto">
            <a:xfrm>
              <a:off x="4188007" y="838200"/>
              <a:ext cx="9906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200" kern="1200" smtClean="0">
                  <a:solidFill>
                    <a:srgbClr val="FF0000"/>
                  </a:solidFill>
                  <a:latin typeface="Helvetica" charset="0"/>
                </a:rPr>
                <a:t>111</a:t>
              </a:r>
              <a:r>
                <a:rPr lang="en-US" sz="1200" kern="1200" smtClean="0">
                  <a:solidFill>
                    <a:srgbClr val="000000"/>
                  </a:solidFill>
                  <a:latin typeface="Helvetica" charset="0"/>
                </a:rPr>
                <a:t>       </a:t>
              </a:r>
              <a:endParaRPr lang="en-US" sz="1200" kern="1200" smtClean="0">
                <a:solidFill>
                  <a:srgbClr val="FF0000"/>
                </a:solidFill>
                <a:latin typeface="Helvetica" charset="0"/>
              </a:endParaRPr>
            </a:p>
            <a:p>
              <a:pPr eaLnBrk="1" fontAlgn="base" hangingPunct="1">
                <a:spcBef>
                  <a:spcPct val="0"/>
                </a:spcBef>
                <a:spcAft>
                  <a:spcPct val="0"/>
                </a:spcAft>
              </a:pPr>
              <a:r>
                <a:rPr lang="en-US" sz="1200" kern="1200" smtClean="0">
                  <a:solidFill>
                    <a:srgbClr val="FF0000"/>
                  </a:solidFill>
                  <a:latin typeface="Helvetica" charset="0"/>
                </a:rPr>
                <a:t>110</a:t>
              </a:r>
              <a:r>
                <a:rPr lang="en-US" sz="1200" kern="1200" smtClean="0">
                  <a:solidFill>
                    <a:srgbClr val="000000"/>
                  </a:solidFill>
                  <a:latin typeface="Helvetica" charset="0"/>
                </a:rPr>
                <a:t>   null</a:t>
              </a:r>
            </a:p>
            <a:p>
              <a:pPr eaLnBrk="1" fontAlgn="base" hangingPunct="1">
                <a:spcBef>
                  <a:spcPct val="0"/>
                </a:spcBef>
                <a:spcAft>
                  <a:spcPct val="0"/>
                </a:spcAft>
              </a:pPr>
              <a:r>
                <a:rPr lang="en-US" sz="1200" kern="1200" smtClean="0">
                  <a:solidFill>
                    <a:srgbClr val="FF0000"/>
                  </a:solidFill>
                  <a:latin typeface="Helvetica" charset="0"/>
                </a:rPr>
                <a:t>101</a:t>
              </a:r>
              <a:r>
                <a:rPr lang="en-US" sz="1200" kern="1200" smtClean="0">
                  <a:solidFill>
                    <a:srgbClr val="000000"/>
                  </a:solidFill>
                  <a:latin typeface="Helvetica" charset="0"/>
                </a:rPr>
                <a:t>   null</a:t>
              </a:r>
            </a:p>
            <a:p>
              <a:pPr eaLnBrk="1" fontAlgn="base" hangingPunct="1">
                <a:spcBef>
                  <a:spcPct val="0"/>
                </a:spcBef>
                <a:spcAft>
                  <a:spcPct val="0"/>
                </a:spcAft>
              </a:pPr>
              <a:r>
                <a:rPr lang="en-US" sz="1200" kern="1200" smtClean="0">
                  <a:solidFill>
                    <a:srgbClr val="FF0000"/>
                  </a:solidFill>
                  <a:latin typeface="Helvetica" charset="0"/>
                </a:rPr>
                <a:t>100</a:t>
              </a:r>
              <a:r>
                <a:rPr lang="en-US" sz="1200" kern="1200" smtClean="0">
                  <a:solidFill>
                    <a:srgbClr val="000000"/>
                  </a:solidFill>
                  <a:latin typeface="Helvetica" charset="0"/>
                </a:rPr>
                <a:t>              </a:t>
              </a:r>
              <a:endParaRPr lang="en-US" sz="1200" kern="1200" smtClean="0">
                <a:solidFill>
                  <a:srgbClr val="FF0000"/>
                </a:solidFill>
                <a:latin typeface="Helvetica" charset="0"/>
              </a:endParaRPr>
            </a:p>
            <a:p>
              <a:pPr eaLnBrk="1" fontAlgn="base" hangingPunct="1">
                <a:spcBef>
                  <a:spcPct val="0"/>
                </a:spcBef>
                <a:spcAft>
                  <a:spcPct val="0"/>
                </a:spcAft>
              </a:pPr>
              <a:r>
                <a:rPr lang="en-US" sz="1200" kern="1200" smtClean="0">
                  <a:solidFill>
                    <a:srgbClr val="FF0000"/>
                  </a:solidFill>
                  <a:latin typeface="Helvetica" charset="0"/>
                </a:rPr>
                <a:t>011</a:t>
              </a:r>
              <a:r>
                <a:rPr lang="en-US" sz="1200" kern="1200" smtClean="0">
                  <a:solidFill>
                    <a:srgbClr val="000000"/>
                  </a:solidFill>
                  <a:latin typeface="Helvetica" charset="0"/>
                </a:rPr>
                <a:t>   null</a:t>
              </a:r>
            </a:p>
            <a:p>
              <a:pPr eaLnBrk="1" fontAlgn="base" hangingPunct="1">
                <a:spcBef>
                  <a:spcPct val="0"/>
                </a:spcBef>
                <a:spcAft>
                  <a:spcPct val="0"/>
                </a:spcAft>
              </a:pPr>
              <a:r>
                <a:rPr lang="en-US" sz="1200" kern="1200" smtClean="0">
                  <a:solidFill>
                    <a:srgbClr val="FF0000"/>
                  </a:solidFill>
                  <a:latin typeface="Helvetica" charset="0"/>
                </a:rPr>
                <a:t>010</a:t>
              </a:r>
              <a:r>
                <a:rPr lang="en-US" sz="1200" kern="1200" smtClean="0">
                  <a:solidFill>
                    <a:srgbClr val="000000"/>
                  </a:solidFill>
                  <a:latin typeface="Helvetica" charset="0"/>
                </a:rPr>
                <a:t>   </a:t>
              </a:r>
              <a:endParaRPr lang="en-US" sz="1200" kern="1200" smtClean="0">
                <a:solidFill>
                  <a:srgbClr val="FF0000"/>
                </a:solidFill>
                <a:latin typeface="Helvetica" charset="0"/>
              </a:endParaRPr>
            </a:p>
            <a:p>
              <a:pPr eaLnBrk="1" fontAlgn="base" hangingPunct="1">
                <a:spcBef>
                  <a:spcPct val="0"/>
                </a:spcBef>
                <a:spcAft>
                  <a:spcPct val="0"/>
                </a:spcAft>
              </a:pPr>
              <a:r>
                <a:rPr lang="en-US" sz="1200" kern="1200" smtClean="0">
                  <a:solidFill>
                    <a:srgbClr val="FF0000"/>
                  </a:solidFill>
                  <a:latin typeface="Helvetica" charset="0"/>
                </a:rPr>
                <a:t>001</a:t>
              </a:r>
              <a:r>
                <a:rPr lang="en-US" sz="1200" kern="1200" smtClean="0">
                  <a:solidFill>
                    <a:srgbClr val="000000"/>
                  </a:solidFill>
                  <a:latin typeface="Helvetica" charset="0"/>
                </a:rPr>
                <a:t>   null</a:t>
              </a:r>
              <a:endParaRPr lang="en-US" sz="1200" kern="1200" smtClean="0">
                <a:solidFill>
                  <a:srgbClr val="FF0000"/>
                </a:solidFill>
                <a:latin typeface="Helvetica" charset="0"/>
              </a:endParaRPr>
            </a:p>
            <a:p>
              <a:pPr eaLnBrk="1" fontAlgn="base" hangingPunct="1">
                <a:spcBef>
                  <a:spcPct val="0"/>
                </a:spcBef>
                <a:spcAft>
                  <a:spcPct val="0"/>
                </a:spcAft>
              </a:pPr>
              <a:r>
                <a:rPr lang="en-US" sz="1200" kern="1200" smtClean="0">
                  <a:solidFill>
                    <a:srgbClr val="FF0000"/>
                  </a:solidFill>
                  <a:latin typeface="Helvetica" charset="0"/>
                </a:rPr>
                <a:t>000</a:t>
              </a:r>
              <a:r>
                <a:rPr lang="en-US" sz="1200" kern="1200" smtClean="0">
                  <a:solidFill>
                    <a:srgbClr val="000000"/>
                  </a:solidFill>
                  <a:latin typeface="Helvetica" charset="0"/>
                </a:rPr>
                <a:t>   </a:t>
              </a:r>
            </a:p>
          </p:txBody>
        </p:sp>
        <p:sp>
          <p:nvSpPr>
            <p:cNvPr id="50295" name="Rectangle 182"/>
            <p:cNvSpPr>
              <a:spLocks noChangeArrowheads="1"/>
            </p:cNvSpPr>
            <p:nvPr/>
          </p:nvSpPr>
          <p:spPr bwMode="auto">
            <a:xfrm>
              <a:off x="4569007" y="838200"/>
              <a:ext cx="533400" cy="1524000"/>
            </a:xfrm>
            <a:prstGeom prst="rect">
              <a:avLst/>
            </a:prstGeom>
            <a:noFill/>
            <a:ln w="127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grpSp>
      <p:sp>
        <p:nvSpPr>
          <p:cNvPr id="50272" name="TextBox 184"/>
          <p:cNvSpPr txBox="1">
            <a:spLocks noChangeArrowheads="1"/>
          </p:cNvSpPr>
          <p:nvPr/>
        </p:nvSpPr>
        <p:spPr bwMode="auto">
          <a:xfrm>
            <a:off x="4876800" y="1303338"/>
            <a:ext cx="914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200" kern="1200" smtClean="0">
                <a:solidFill>
                  <a:srgbClr val="008000"/>
                </a:solidFill>
                <a:latin typeface="Helvetica" charset="0"/>
              </a:rPr>
              <a:t>11</a:t>
            </a:r>
            <a:r>
              <a:rPr lang="en-US" sz="1200" kern="1200" smtClean="0">
                <a:solidFill>
                  <a:srgbClr val="000000"/>
                </a:solidFill>
                <a:latin typeface="Helvetica" charset="0"/>
              </a:rPr>
              <a:t>   11101    </a:t>
            </a:r>
            <a:endParaRPr lang="en-US" sz="1200" kern="1200" smtClean="0">
              <a:solidFill>
                <a:srgbClr val="008000"/>
              </a:solidFill>
              <a:latin typeface="Helvetica" charset="0"/>
            </a:endParaRPr>
          </a:p>
          <a:p>
            <a:pPr eaLnBrk="1" fontAlgn="base" hangingPunct="1">
              <a:spcBef>
                <a:spcPct val="0"/>
              </a:spcBef>
              <a:spcAft>
                <a:spcPct val="0"/>
              </a:spcAft>
            </a:pPr>
            <a:r>
              <a:rPr lang="en-US" sz="1200" kern="1200" smtClean="0">
                <a:solidFill>
                  <a:srgbClr val="008000"/>
                </a:solidFill>
                <a:latin typeface="Helvetica" charset="0"/>
              </a:rPr>
              <a:t>10</a:t>
            </a:r>
            <a:r>
              <a:rPr lang="en-US" sz="1200" kern="1200" smtClean="0">
                <a:solidFill>
                  <a:srgbClr val="000000"/>
                </a:solidFill>
                <a:latin typeface="Helvetica" charset="0"/>
              </a:rPr>
              <a:t>   11100</a:t>
            </a:r>
            <a:endParaRPr lang="en-US" sz="1200" kern="1200" smtClean="0">
              <a:solidFill>
                <a:srgbClr val="008000"/>
              </a:solidFill>
              <a:latin typeface="Helvetica" charset="0"/>
            </a:endParaRPr>
          </a:p>
          <a:p>
            <a:pPr eaLnBrk="1" fontAlgn="base" hangingPunct="1">
              <a:spcBef>
                <a:spcPct val="0"/>
              </a:spcBef>
              <a:spcAft>
                <a:spcPct val="0"/>
              </a:spcAft>
            </a:pPr>
            <a:r>
              <a:rPr lang="en-US" sz="1200" kern="1200" smtClean="0">
                <a:solidFill>
                  <a:srgbClr val="008000"/>
                </a:solidFill>
                <a:latin typeface="Helvetica" charset="0"/>
              </a:rPr>
              <a:t>01</a:t>
            </a:r>
            <a:r>
              <a:rPr lang="en-US" sz="1200" kern="1200" smtClean="0">
                <a:solidFill>
                  <a:srgbClr val="000000"/>
                </a:solidFill>
                <a:latin typeface="Helvetica" charset="0"/>
              </a:rPr>
              <a:t>   10111</a:t>
            </a:r>
          </a:p>
          <a:p>
            <a:pPr eaLnBrk="1" fontAlgn="base" hangingPunct="1">
              <a:spcBef>
                <a:spcPct val="0"/>
              </a:spcBef>
              <a:spcAft>
                <a:spcPct val="0"/>
              </a:spcAft>
            </a:pPr>
            <a:r>
              <a:rPr lang="en-US" sz="1200" kern="1200" smtClean="0">
                <a:solidFill>
                  <a:srgbClr val="008000"/>
                </a:solidFill>
                <a:latin typeface="Helvetica" charset="0"/>
              </a:rPr>
              <a:t>00</a:t>
            </a:r>
            <a:r>
              <a:rPr lang="en-US" sz="1200" kern="1200" smtClean="0">
                <a:solidFill>
                  <a:srgbClr val="000000"/>
                </a:solidFill>
                <a:latin typeface="Helvetica" charset="0"/>
              </a:rPr>
              <a:t>   10110</a:t>
            </a:r>
          </a:p>
        </p:txBody>
      </p:sp>
      <p:sp>
        <p:nvSpPr>
          <p:cNvPr id="50273" name="Rectangle 185"/>
          <p:cNvSpPr>
            <a:spLocks noChangeArrowheads="1"/>
          </p:cNvSpPr>
          <p:nvPr/>
        </p:nvSpPr>
        <p:spPr bwMode="auto">
          <a:xfrm>
            <a:off x="5181600" y="1295400"/>
            <a:ext cx="609600" cy="838200"/>
          </a:xfrm>
          <a:prstGeom prst="rect">
            <a:avLst/>
          </a:prstGeom>
          <a:noFill/>
          <a:ln w="127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50274" name="TextBox 190"/>
          <p:cNvSpPr txBox="1">
            <a:spLocks noChangeArrowheads="1"/>
          </p:cNvSpPr>
          <p:nvPr/>
        </p:nvSpPr>
        <p:spPr bwMode="auto">
          <a:xfrm>
            <a:off x="4876800" y="3817938"/>
            <a:ext cx="914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200" kern="1200" smtClean="0">
                <a:solidFill>
                  <a:srgbClr val="008000"/>
                </a:solidFill>
                <a:latin typeface="Helvetica" charset="0"/>
              </a:rPr>
              <a:t>11</a:t>
            </a:r>
            <a:r>
              <a:rPr lang="en-US" sz="1200" kern="1200" smtClean="0">
                <a:solidFill>
                  <a:srgbClr val="000000"/>
                </a:solidFill>
                <a:latin typeface="Helvetica" charset="0"/>
              </a:rPr>
              <a:t>   01101    </a:t>
            </a:r>
          </a:p>
          <a:p>
            <a:pPr eaLnBrk="1" fontAlgn="base" hangingPunct="1">
              <a:spcBef>
                <a:spcPct val="0"/>
              </a:spcBef>
              <a:spcAft>
                <a:spcPct val="0"/>
              </a:spcAft>
            </a:pPr>
            <a:r>
              <a:rPr lang="en-US" sz="1200" kern="1200" smtClean="0">
                <a:solidFill>
                  <a:srgbClr val="008000"/>
                </a:solidFill>
                <a:latin typeface="Helvetica" charset="0"/>
              </a:rPr>
              <a:t>10</a:t>
            </a:r>
            <a:r>
              <a:rPr lang="en-US" sz="1200" kern="1200" smtClean="0">
                <a:solidFill>
                  <a:srgbClr val="000000"/>
                </a:solidFill>
                <a:latin typeface="Helvetica" charset="0"/>
              </a:rPr>
              <a:t>   01100</a:t>
            </a:r>
          </a:p>
          <a:p>
            <a:pPr eaLnBrk="1" fontAlgn="base" hangingPunct="1">
              <a:spcBef>
                <a:spcPct val="0"/>
              </a:spcBef>
              <a:spcAft>
                <a:spcPct val="0"/>
              </a:spcAft>
            </a:pPr>
            <a:r>
              <a:rPr lang="en-US" sz="1200" kern="1200" smtClean="0">
                <a:solidFill>
                  <a:srgbClr val="008000"/>
                </a:solidFill>
                <a:latin typeface="Helvetica" charset="0"/>
              </a:rPr>
              <a:t>01</a:t>
            </a:r>
            <a:r>
              <a:rPr lang="en-US" sz="1200" kern="1200" smtClean="0">
                <a:solidFill>
                  <a:srgbClr val="000000"/>
                </a:solidFill>
                <a:latin typeface="Helvetica" charset="0"/>
              </a:rPr>
              <a:t>   01011</a:t>
            </a:r>
            <a:endParaRPr lang="en-US" sz="1200" kern="1200" smtClean="0">
              <a:solidFill>
                <a:srgbClr val="008000"/>
              </a:solidFill>
              <a:latin typeface="Helvetica" charset="0"/>
            </a:endParaRPr>
          </a:p>
          <a:p>
            <a:pPr eaLnBrk="1" fontAlgn="base" hangingPunct="1">
              <a:spcBef>
                <a:spcPct val="0"/>
              </a:spcBef>
              <a:spcAft>
                <a:spcPct val="0"/>
              </a:spcAft>
            </a:pPr>
            <a:r>
              <a:rPr lang="en-US" sz="1200" kern="1200" smtClean="0">
                <a:solidFill>
                  <a:srgbClr val="008000"/>
                </a:solidFill>
                <a:latin typeface="Helvetica" charset="0"/>
              </a:rPr>
              <a:t>00</a:t>
            </a:r>
            <a:r>
              <a:rPr lang="en-US" sz="1200" kern="1200" smtClean="0">
                <a:solidFill>
                  <a:srgbClr val="000000"/>
                </a:solidFill>
                <a:latin typeface="Helvetica" charset="0"/>
              </a:rPr>
              <a:t>   01010</a:t>
            </a:r>
          </a:p>
        </p:txBody>
      </p:sp>
      <p:sp>
        <p:nvSpPr>
          <p:cNvPr id="50275" name="Rectangle 191"/>
          <p:cNvSpPr>
            <a:spLocks noChangeArrowheads="1"/>
          </p:cNvSpPr>
          <p:nvPr/>
        </p:nvSpPr>
        <p:spPr bwMode="auto">
          <a:xfrm>
            <a:off x="5181600" y="3810000"/>
            <a:ext cx="609600" cy="838200"/>
          </a:xfrm>
          <a:prstGeom prst="rect">
            <a:avLst/>
          </a:prstGeom>
          <a:noFill/>
          <a:ln w="127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50276" name="TextBox 193"/>
          <p:cNvSpPr txBox="1">
            <a:spLocks noChangeArrowheads="1"/>
          </p:cNvSpPr>
          <p:nvPr/>
        </p:nvSpPr>
        <p:spPr bwMode="auto">
          <a:xfrm>
            <a:off x="4876800" y="4960938"/>
            <a:ext cx="914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200" kern="1200" smtClean="0">
                <a:solidFill>
                  <a:srgbClr val="008000"/>
                </a:solidFill>
                <a:latin typeface="Helvetica" charset="0"/>
              </a:rPr>
              <a:t>11</a:t>
            </a:r>
            <a:r>
              <a:rPr lang="en-US" sz="1200" kern="1200" smtClean="0">
                <a:solidFill>
                  <a:srgbClr val="000000"/>
                </a:solidFill>
                <a:latin typeface="Helvetica" charset="0"/>
              </a:rPr>
              <a:t>   00101    </a:t>
            </a:r>
          </a:p>
          <a:p>
            <a:pPr eaLnBrk="1" fontAlgn="base" hangingPunct="1">
              <a:spcBef>
                <a:spcPct val="0"/>
              </a:spcBef>
              <a:spcAft>
                <a:spcPct val="0"/>
              </a:spcAft>
            </a:pPr>
            <a:r>
              <a:rPr lang="en-US" sz="1200" kern="1200" smtClean="0">
                <a:solidFill>
                  <a:srgbClr val="008000"/>
                </a:solidFill>
                <a:latin typeface="Helvetica" charset="0"/>
              </a:rPr>
              <a:t>10</a:t>
            </a:r>
            <a:r>
              <a:rPr lang="en-US" sz="1200" kern="1200" smtClean="0">
                <a:solidFill>
                  <a:srgbClr val="000000"/>
                </a:solidFill>
                <a:latin typeface="Helvetica" charset="0"/>
              </a:rPr>
              <a:t>   00100</a:t>
            </a:r>
          </a:p>
          <a:p>
            <a:pPr eaLnBrk="1" fontAlgn="base" hangingPunct="1">
              <a:spcBef>
                <a:spcPct val="0"/>
              </a:spcBef>
              <a:spcAft>
                <a:spcPct val="0"/>
              </a:spcAft>
            </a:pPr>
            <a:r>
              <a:rPr lang="en-US" sz="1200" kern="1200" smtClean="0">
                <a:solidFill>
                  <a:srgbClr val="008000"/>
                </a:solidFill>
                <a:latin typeface="Helvetica" charset="0"/>
              </a:rPr>
              <a:t>01</a:t>
            </a:r>
            <a:r>
              <a:rPr lang="en-US" sz="1200" kern="1200" smtClean="0">
                <a:solidFill>
                  <a:srgbClr val="000000"/>
                </a:solidFill>
                <a:latin typeface="Helvetica" charset="0"/>
              </a:rPr>
              <a:t>   00011</a:t>
            </a:r>
            <a:endParaRPr lang="en-US" sz="1200" kern="1200" smtClean="0">
              <a:solidFill>
                <a:srgbClr val="008000"/>
              </a:solidFill>
              <a:latin typeface="Helvetica" charset="0"/>
            </a:endParaRPr>
          </a:p>
          <a:p>
            <a:pPr eaLnBrk="1" fontAlgn="base" hangingPunct="1">
              <a:spcBef>
                <a:spcPct val="0"/>
              </a:spcBef>
              <a:spcAft>
                <a:spcPct val="0"/>
              </a:spcAft>
            </a:pPr>
            <a:r>
              <a:rPr lang="en-US" sz="1200" kern="1200" smtClean="0">
                <a:solidFill>
                  <a:srgbClr val="008000"/>
                </a:solidFill>
                <a:latin typeface="Helvetica" charset="0"/>
              </a:rPr>
              <a:t>00</a:t>
            </a:r>
            <a:r>
              <a:rPr lang="en-US" sz="1200" kern="1200" smtClean="0">
                <a:solidFill>
                  <a:srgbClr val="000000"/>
                </a:solidFill>
                <a:latin typeface="Helvetica" charset="0"/>
              </a:rPr>
              <a:t>   00010</a:t>
            </a:r>
          </a:p>
        </p:txBody>
      </p:sp>
      <p:sp>
        <p:nvSpPr>
          <p:cNvPr id="50277" name="Rectangle 194"/>
          <p:cNvSpPr>
            <a:spLocks noChangeArrowheads="1"/>
          </p:cNvSpPr>
          <p:nvPr/>
        </p:nvSpPr>
        <p:spPr bwMode="auto">
          <a:xfrm>
            <a:off x="5181600" y="4953000"/>
            <a:ext cx="609600" cy="838200"/>
          </a:xfrm>
          <a:prstGeom prst="rect">
            <a:avLst/>
          </a:prstGeom>
          <a:noFill/>
          <a:ln w="127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50278" name="TextBox 196"/>
          <p:cNvSpPr txBox="1">
            <a:spLocks noChangeArrowheads="1"/>
          </p:cNvSpPr>
          <p:nvPr/>
        </p:nvSpPr>
        <p:spPr bwMode="auto">
          <a:xfrm>
            <a:off x="4876800" y="2522538"/>
            <a:ext cx="914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200" kern="1200" smtClean="0">
                <a:solidFill>
                  <a:srgbClr val="008000"/>
                </a:solidFill>
                <a:latin typeface="Helvetica" charset="0"/>
              </a:rPr>
              <a:t>11</a:t>
            </a:r>
            <a:r>
              <a:rPr lang="en-US" sz="1200" kern="1200" smtClean="0">
                <a:solidFill>
                  <a:srgbClr val="000000"/>
                </a:solidFill>
                <a:latin typeface="Helvetica" charset="0"/>
              </a:rPr>
              <a:t>     null  </a:t>
            </a:r>
          </a:p>
          <a:p>
            <a:pPr eaLnBrk="1" fontAlgn="base" hangingPunct="1">
              <a:spcBef>
                <a:spcPct val="0"/>
              </a:spcBef>
              <a:spcAft>
                <a:spcPct val="0"/>
              </a:spcAft>
            </a:pPr>
            <a:r>
              <a:rPr lang="en-US" sz="1200" kern="1200" smtClean="0">
                <a:solidFill>
                  <a:srgbClr val="008000"/>
                </a:solidFill>
                <a:latin typeface="Helvetica" charset="0"/>
              </a:rPr>
              <a:t>10</a:t>
            </a:r>
            <a:r>
              <a:rPr lang="en-US" sz="1200" kern="1200" smtClean="0">
                <a:solidFill>
                  <a:srgbClr val="000000"/>
                </a:solidFill>
                <a:latin typeface="Helvetica" charset="0"/>
              </a:rPr>
              <a:t>   10000</a:t>
            </a:r>
            <a:endParaRPr lang="en-US" sz="1200" kern="1200" smtClean="0">
              <a:solidFill>
                <a:srgbClr val="008000"/>
              </a:solidFill>
              <a:latin typeface="Helvetica" charset="0"/>
            </a:endParaRPr>
          </a:p>
          <a:p>
            <a:pPr eaLnBrk="1" fontAlgn="base" hangingPunct="1">
              <a:spcBef>
                <a:spcPct val="0"/>
              </a:spcBef>
              <a:spcAft>
                <a:spcPct val="0"/>
              </a:spcAft>
            </a:pPr>
            <a:r>
              <a:rPr lang="en-US" sz="1200" kern="1200" smtClean="0">
                <a:solidFill>
                  <a:srgbClr val="008000"/>
                </a:solidFill>
                <a:latin typeface="Helvetica" charset="0"/>
              </a:rPr>
              <a:t>01</a:t>
            </a:r>
            <a:r>
              <a:rPr lang="en-US" sz="1200" kern="1200" smtClean="0">
                <a:solidFill>
                  <a:srgbClr val="000000"/>
                </a:solidFill>
                <a:latin typeface="Helvetica" charset="0"/>
              </a:rPr>
              <a:t>   01111</a:t>
            </a:r>
          </a:p>
          <a:p>
            <a:pPr eaLnBrk="1" fontAlgn="base" hangingPunct="1">
              <a:spcBef>
                <a:spcPct val="0"/>
              </a:spcBef>
              <a:spcAft>
                <a:spcPct val="0"/>
              </a:spcAft>
            </a:pPr>
            <a:r>
              <a:rPr lang="en-US" sz="1200" kern="1200" smtClean="0">
                <a:solidFill>
                  <a:srgbClr val="008000"/>
                </a:solidFill>
                <a:latin typeface="Helvetica" charset="0"/>
              </a:rPr>
              <a:t>00</a:t>
            </a:r>
            <a:r>
              <a:rPr lang="en-US" sz="1200" kern="1200" smtClean="0">
                <a:solidFill>
                  <a:srgbClr val="000000"/>
                </a:solidFill>
                <a:latin typeface="Helvetica" charset="0"/>
              </a:rPr>
              <a:t>   01110</a:t>
            </a:r>
          </a:p>
        </p:txBody>
      </p:sp>
      <p:sp>
        <p:nvSpPr>
          <p:cNvPr id="50279" name="Rectangle 197"/>
          <p:cNvSpPr>
            <a:spLocks noChangeArrowheads="1"/>
          </p:cNvSpPr>
          <p:nvPr/>
        </p:nvSpPr>
        <p:spPr bwMode="auto">
          <a:xfrm>
            <a:off x="5181600" y="2514600"/>
            <a:ext cx="609600" cy="838200"/>
          </a:xfrm>
          <a:prstGeom prst="rect">
            <a:avLst/>
          </a:prstGeom>
          <a:noFill/>
          <a:ln w="127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cxnSp>
        <p:nvCxnSpPr>
          <p:cNvPr id="25704" name="Straight Arrow Connector 213"/>
          <p:cNvCxnSpPr>
            <a:cxnSpLocks noChangeShapeType="1"/>
          </p:cNvCxnSpPr>
          <p:nvPr/>
        </p:nvCxnSpPr>
        <p:spPr bwMode="auto">
          <a:xfrm>
            <a:off x="5791200" y="2895600"/>
            <a:ext cx="838200" cy="533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0281" name="Straight Arrow Connector 218"/>
          <p:cNvCxnSpPr>
            <a:cxnSpLocks noChangeShapeType="1"/>
          </p:cNvCxnSpPr>
          <p:nvPr/>
        </p:nvCxnSpPr>
        <p:spPr bwMode="auto">
          <a:xfrm flipV="1">
            <a:off x="3733800" y="2590800"/>
            <a:ext cx="1219200" cy="6096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706" name="Straight Arrow Connector 233"/>
          <p:cNvCxnSpPr>
            <a:cxnSpLocks noChangeShapeType="1"/>
          </p:cNvCxnSpPr>
          <p:nvPr/>
        </p:nvCxnSpPr>
        <p:spPr bwMode="auto">
          <a:xfrm>
            <a:off x="2514600" y="3124200"/>
            <a:ext cx="685800"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0283" name="TextBox 252"/>
          <p:cNvSpPr txBox="1">
            <a:spLocks noChangeArrowheads="1"/>
          </p:cNvSpPr>
          <p:nvPr/>
        </p:nvSpPr>
        <p:spPr bwMode="auto">
          <a:xfrm>
            <a:off x="4724400" y="685800"/>
            <a:ext cx="1447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Page Tables</a:t>
            </a:r>
          </a:p>
          <a:p>
            <a:pPr eaLnBrk="1" fontAlgn="base" hangingPunct="1">
              <a:spcBef>
                <a:spcPct val="0"/>
              </a:spcBef>
              <a:spcAft>
                <a:spcPct val="0"/>
              </a:spcAft>
            </a:pPr>
            <a:r>
              <a:rPr lang="en-US" sz="1600" kern="1200" smtClean="0">
                <a:solidFill>
                  <a:srgbClr val="000000"/>
                </a:solidFill>
                <a:latin typeface="Helvetica" charset="0"/>
              </a:rPr>
              <a:t>(level 2)</a:t>
            </a:r>
          </a:p>
        </p:txBody>
      </p:sp>
      <p:sp>
        <p:nvSpPr>
          <p:cNvPr id="50284" name="TextBox 253"/>
          <p:cNvSpPr txBox="1">
            <a:spLocks noChangeArrowheads="1"/>
          </p:cNvSpPr>
          <p:nvPr/>
        </p:nvSpPr>
        <p:spPr bwMode="auto">
          <a:xfrm>
            <a:off x="3048000" y="1930400"/>
            <a:ext cx="1447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Page Table</a:t>
            </a:r>
          </a:p>
          <a:p>
            <a:pPr eaLnBrk="1" fontAlgn="base" hangingPunct="1">
              <a:spcBef>
                <a:spcPct val="0"/>
              </a:spcBef>
              <a:spcAft>
                <a:spcPct val="0"/>
              </a:spcAft>
            </a:pPr>
            <a:r>
              <a:rPr lang="en-US" sz="1600" kern="1200" smtClean="0">
                <a:solidFill>
                  <a:srgbClr val="000000"/>
                </a:solidFill>
                <a:latin typeface="Helvetica" charset="0"/>
              </a:rPr>
              <a:t>(level 1)</a:t>
            </a:r>
          </a:p>
        </p:txBody>
      </p:sp>
      <p:sp>
        <p:nvSpPr>
          <p:cNvPr id="50285" name="Oval 254"/>
          <p:cNvSpPr>
            <a:spLocks noChangeArrowheads="1"/>
          </p:cNvSpPr>
          <p:nvPr/>
        </p:nvSpPr>
        <p:spPr bwMode="auto">
          <a:xfrm>
            <a:off x="3657600" y="3886200"/>
            <a:ext cx="76200" cy="76200"/>
          </a:xfrm>
          <a:prstGeom prst="ellipse">
            <a:avLst/>
          </a:prstGeom>
          <a:solidFill>
            <a:schemeClr val="tx1"/>
          </a:solidFill>
          <a:ln w="25400">
            <a:solidFill>
              <a:schemeClr val="tx1"/>
            </a:solidFill>
            <a:round/>
            <a:headEnd type="triangle" w="med" len="med"/>
            <a:tailEnd/>
          </a:ln>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50286" name="Oval 255"/>
          <p:cNvSpPr>
            <a:spLocks noChangeArrowheads="1"/>
          </p:cNvSpPr>
          <p:nvPr/>
        </p:nvSpPr>
        <p:spPr bwMode="auto">
          <a:xfrm>
            <a:off x="3657600" y="3581400"/>
            <a:ext cx="76200" cy="76200"/>
          </a:xfrm>
          <a:prstGeom prst="ellipse">
            <a:avLst/>
          </a:prstGeom>
          <a:solidFill>
            <a:schemeClr val="tx1"/>
          </a:solidFill>
          <a:ln w="25400">
            <a:solidFill>
              <a:schemeClr val="tx1"/>
            </a:solidFill>
            <a:round/>
            <a:headEnd type="triangle" w="med" len="med"/>
            <a:tailEnd/>
          </a:ln>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50287" name="Oval 256"/>
          <p:cNvSpPr>
            <a:spLocks noChangeArrowheads="1"/>
          </p:cNvSpPr>
          <p:nvPr/>
        </p:nvSpPr>
        <p:spPr bwMode="auto">
          <a:xfrm>
            <a:off x="3657600" y="3200400"/>
            <a:ext cx="76200" cy="76200"/>
          </a:xfrm>
          <a:prstGeom prst="ellipse">
            <a:avLst/>
          </a:prstGeom>
          <a:solidFill>
            <a:schemeClr val="tx1"/>
          </a:solidFill>
          <a:ln w="25400">
            <a:solidFill>
              <a:schemeClr val="tx1"/>
            </a:solidFill>
            <a:round/>
            <a:headEnd type="triangle" w="med" len="med"/>
            <a:tailEnd/>
          </a:ln>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50288" name="Oval 257"/>
          <p:cNvSpPr>
            <a:spLocks noChangeArrowheads="1"/>
          </p:cNvSpPr>
          <p:nvPr/>
        </p:nvSpPr>
        <p:spPr bwMode="auto">
          <a:xfrm>
            <a:off x="3657600" y="2667000"/>
            <a:ext cx="76200" cy="76200"/>
          </a:xfrm>
          <a:prstGeom prst="ellipse">
            <a:avLst/>
          </a:prstGeom>
          <a:solidFill>
            <a:schemeClr val="tx1"/>
          </a:solidFill>
          <a:ln w="25400">
            <a:solidFill>
              <a:schemeClr val="tx1"/>
            </a:solidFill>
            <a:round/>
            <a:headEnd type="triangle" w="med" len="med"/>
            <a:tailEnd/>
          </a:ln>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261" name="Rectangle 260"/>
          <p:cNvSpPr>
            <a:spLocks noChangeArrowheads="1"/>
          </p:cNvSpPr>
          <p:nvPr/>
        </p:nvSpPr>
        <p:spPr bwMode="auto">
          <a:xfrm>
            <a:off x="-6781800" y="4038600"/>
            <a:ext cx="6629400" cy="1371600"/>
          </a:xfrm>
          <a:prstGeom prst="rect">
            <a:avLst/>
          </a:prstGeom>
          <a:solidFill>
            <a:srgbClr val="FFFFAA"/>
          </a:solidFill>
          <a:ln w="25400">
            <a:solidFill>
              <a:schemeClr val="tx1"/>
            </a:solidFill>
            <a:round/>
            <a:headEnd type="triangle" w="med" len="med"/>
            <a:tailEnd/>
          </a:ln>
        </p:spPr>
        <p:txBody>
          <a:bodyPr anchor="ctr"/>
          <a:lstStyle/>
          <a:p>
            <a:pPr algn="ctr" fontAlgn="base">
              <a:spcBef>
                <a:spcPct val="0"/>
              </a:spcBef>
              <a:spcAft>
                <a:spcPct val="0"/>
              </a:spcAft>
            </a:pPr>
            <a:r>
              <a:rPr lang="en-US" sz="2400" kern="1200" smtClean="0">
                <a:latin typeface="Helvetica" charset="0"/>
                <a:ea typeface="MS PGothic" charset="0"/>
                <a:cs typeface="MS PGothic" charset="0"/>
              </a:rPr>
              <a:t>In best case, total size of page tables ≈ number of pages </a:t>
            </a:r>
            <a:r>
              <a:rPr lang="en-US" sz="2400" kern="1200" smtClean="0">
                <a:solidFill>
                  <a:srgbClr val="FF0000"/>
                </a:solidFill>
                <a:latin typeface="Helvetica" charset="0"/>
                <a:ea typeface="MS PGothic" charset="0"/>
                <a:cs typeface="MS PGothic" charset="0"/>
              </a:rPr>
              <a:t>used</a:t>
            </a:r>
            <a:r>
              <a:rPr lang="en-US" sz="2400" kern="1200" smtClean="0">
                <a:latin typeface="Helvetica" charset="0"/>
                <a:ea typeface="MS PGothic" charset="0"/>
                <a:cs typeface="MS PGothic" charset="0"/>
              </a:rPr>
              <a:t> by program </a:t>
            </a:r>
            <a:r>
              <a:rPr lang="en-US" sz="2400" kern="1200" smtClean="0">
                <a:solidFill>
                  <a:srgbClr val="FF0000"/>
                </a:solidFill>
                <a:latin typeface="Helvetica" charset="0"/>
                <a:ea typeface="MS PGothic" charset="0"/>
                <a:cs typeface="MS PGothic" charset="0"/>
              </a:rPr>
              <a:t>virtual memory</a:t>
            </a:r>
            <a:r>
              <a:rPr lang="en-US" sz="2400" kern="1200" smtClean="0">
                <a:latin typeface="Helvetica" charset="0"/>
                <a:ea typeface="MS PGothic" charset="0"/>
                <a:cs typeface="MS PGothic" charset="0"/>
              </a:rPr>
              <a:t>. Requires one additional memory access!</a:t>
            </a:r>
          </a:p>
        </p:txBody>
      </p:sp>
      <p:sp>
        <p:nvSpPr>
          <p:cNvPr id="157" name="Rectangle 156"/>
          <p:cNvSpPr/>
          <p:nvPr/>
        </p:nvSpPr>
        <p:spPr bwMode="auto">
          <a:xfrm>
            <a:off x="1219200" y="3048000"/>
            <a:ext cx="1295400" cy="152400"/>
          </a:xfrm>
          <a:prstGeom prst="rect">
            <a:avLst/>
          </a:prstGeom>
          <a:solidFill>
            <a:schemeClr val="accent6">
              <a:lumMod val="75000"/>
            </a:schemeClr>
          </a:solid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59" name="Rectangle 158"/>
          <p:cNvSpPr/>
          <p:nvPr/>
        </p:nvSpPr>
        <p:spPr bwMode="auto">
          <a:xfrm>
            <a:off x="3200400" y="3168650"/>
            <a:ext cx="838200" cy="152400"/>
          </a:xfrm>
          <a:prstGeom prst="rect">
            <a:avLst/>
          </a:prstGeom>
          <a:noFill/>
          <a:ln w="38100" cap="flat" cmpd="sng" algn="ctr">
            <a:solidFill>
              <a:schemeClr val="accent6">
                <a:lumMod val="75000"/>
              </a:schemeClr>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60" name="Rectangle 159"/>
          <p:cNvSpPr/>
          <p:nvPr/>
        </p:nvSpPr>
        <p:spPr bwMode="auto">
          <a:xfrm>
            <a:off x="4876800" y="2768600"/>
            <a:ext cx="914400" cy="152400"/>
          </a:xfrm>
          <a:prstGeom prst="rect">
            <a:avLst/>
          </a:prstGeom>
          <a:noFill/>
          <a:ln w="38100" cap="flat" cmpd="sng" algn="ctr">
            <a:solidFill>
              <a:schemeClr val="accent6">
                <a:lumMod val="75000"/>
              </a:schemeClr>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61" name="Rectangle 160"/>
          <p:cNvSpPr/>
          <p:nvPr/>
        </p:nvSpPr>
        <p:spPr bwMode="auto">
          <a:xfrm>
            <a:off x="6629400" y="3352800"/>
            <a:ext cx="1295400" cy="152400"/>
          </a:xfrm>
          <a:prstGeom prst="rect">
            <a:avLst/>
          </a:prstGeom>
          <a:solidFill>
            <a:schemeClr val="accent6">
              <a:lumMod val="75000"/>
            </a:schemeClr>
          </a:solid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706"/>
                                        </p:tgtEl>
                                        <p:attrNameLst>
                                          <p:attrName>style.visibility</p:attrName>
                                        </p:attrNameLst>
                                      </p:cBhvr>
                                      <p:to>
                                        <p:strVal val="visible"/>
                                      </p:to>
                                    </p:set>
                                    <p:animEffect transition="in" filter="wipe(left)">
                                      <p:cBhvr>
                                        <p:cTn id="7" dur="500"/>
                                        <p:tgtEl>
                                          <p:spTgt spid="2570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9"/>
                                        </p:tgtEl>
                                        <p:attrNameLst>
                                          <p:attrName>style.visibility</p:attrName>
                                        </p:attrNameLst>
                                      </p:cBhvr>
                                      <p:to>
                                        <p:strVal val="visible"/>
                                      </p:to>
                                    </p:set>
                                    <p:animEffect transition="in" filter="wipe(left)">
                                      <p:cBhvr>
                                        <p:cTn id="11" dur="500"/>
                                        <p:tgtEl>
                                          <p:spTgt spid="15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0"/>
                                        </p:tgtEl>
                                        <p:attrNameLst>
                                          <p:attrName>style.visibility</p:attrName>
                                        </p:attrNameLst>
                                      </p:cBhvr>
                                      <p:to>
                                        <p:strVal val="visible"/>
                                      </p:to>
                                    </p:set>
                                    <p:animEffect transition="in" filter="wipe(left)">
                                      <p:cBhvr>
                                        <p:cTn id="16" dur="500"/>
                                        <p:tgtEl>
                                          <p:spTgt spid="16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5704"/>
                                        </p:tgtEl>
                                        <p:attrNameLst>
                                          <p:attrName>style.visibility</p:attrName>
                                        </p:attrNameLst>
                                      </p:cBhvr>
                                      <p:to>
                                        <p:strVal val="visible"/>
                                      </p:to>
                                    </p:set>
                                    <p:animEffect transition="in" filter="wipe(left)">
                                      <p:cBhvr>
                                        <p:cTn id="21" dur="500"/>
                                        <p:tgtEl>
                                          <p:spTgt spid="25704"/>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61"/>
                                        </p:tgtEl>
                                        <p:attrNameLst>
                                          <p:attrName>style.visibility</p:attrName>
                                        </p:attrNameLst>
                                      </p:cBhvr>
                                      <p:to>
                                        <p:strVal val="visible"/>
                                      </p:to>
                                    </p:set>
                                    <p:animEffect transition="in" filter="wipe(left)">
                                      <p:cBhvr>
                                        <p:cTn id="25" dur="500"/>
                                        <p:tgtEl>
                                          <p:spTgt spid="16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0" presetClass="path" presetSubtype="0" accel="50000" decel="50000" fill="hold" grpId="0" nodeType="clickEffect">
                                  <p:stCondLst>
                                    <p:cond delay="0"/>
                                  </p:stCondLst>
                                  <p:childTnLst>
                                    <p:animMotion origin="layout" path="M -1.00469E-6 8.32562E-7 L 0.84956 0.13321 " pathEditMode="relative" ptsTypes="AA">
                                      <p:cBhvr>
                                        <p:cTn id="29" dur="500" fill="hold"/>
                                        <p:tgtEl>
                                          <p:spTgt spid="26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0" animBg="1"/>
      <p:bldP spid="159" grpId="0" animBg="1"/>
      <p:bldP spid="160" grpId="0" animBg="1"/>
      <p:bldP spid="16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990600" y="76200"/>
            <a:ext cx="7162800" cy="533400"/>
          </a:xfrm>
        </p:spPr>
        <p:txBody>
          <a:bodyPr/>
          <a:lstStyle/>
          <a:p>
            <a:r>
              <a:rPr lang="en-US" dirty="0" smtClean="0">
                <a:latin typeface="Helvetica" charset="0"/>
                <a:ea typeface="MS PGothic" charset="0"/>
              </a:rPr>
              <a:t>Inverted </a:t>
            </a:r>
            <a:r>
              <a:rPr lang="en-US" dirty="0">
                <a:latin typeface="Helvetica" charset="0"/>
                <a:ea typeface="MS PGothic" charset="0"/>
              </a:rPr>
              <a:t>Table</a:t>
            </a:r>
          </a:p>
        </p:txBody>
      </p:sp>
      <p:sp>
        <p:nvSpPr>
          <p:cNvPr id="51203" name="TextBox 5"/>
          <p:cNvSpPr txBox="1">
            <a:spLocks noChangeArrowheads="1"/>
          </p:cNvSpPr>
          <p:nvPr/>
        </p:nvSpPr>
        <p:spPr bwMode="auto">
          <a:xfrm>
            <a:off x="588963" y="914400"/>
            <a:ext cx="10874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FF0000"/>
                </a:solidFill>
                <a:latin typeface="Helvetica" charset="0"/>
              </a:rPr>
              <a:t>1111 1</a:t>
            </a:r>
            <a:r>
              <a:rPr lang="en-US" sz="1600" kern="1200" smtClean="0">
                <a:solidFill>
                  <a:srgbClr val="0000FF"/>
                </a:solidFill>
                <a:latin typeface="Helvetica" charset="0"/>
              </a:rPr>
              <a:t>111</a:t>
            </a:r>
          </a:p>
        </p:txBody>
      </p:sp>
      <p:sp>
        <p:nvSpPr>
          <p:cNvPr id="51204" name="Rectangle 6"/>
          <p:cNvSpPr>
            <a:spLocks noChangeArrowheads="1"/>
          </p:cNvSpPr>
          <p:nvPr/>
        </p:nvSpPr>
        <p:spPr bwMode="auto">
          <a:xfrm>
            <a:off x="1676400" y="1066800"/>
            <a:ext cx="1295400" cy="609600"/>
          </a:xfrm>
          <a:prstGeom prst="rect">
            <a:avLst/>
          </a:prstGeom>
          <a:solidFill>
            <a:srgbClr val="FFFFAA"/>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stack</a:t>
            </a:r>
          </a:p>
        </p:txBody>
      </p:sp>
      <p:sp>
        <p:nvSpPr>
          <p:cNvPr id="51205" name="Rectangle 7"/>
          <p:cNvSpPr>
            <a:spLocks noChangeArrowheads="1"/>
          </p:cNvSpPr>
          <p:nvPr/>
        </p:nvSpPr>
        <p:spPr bwMode="auto">
          <a:xfrm>
            <a:off x="1676400" y="3048000"/>
            <a:ext cx="1295400" cy="457200"/>
          </a:xfrm>
          <a:prstGeom prst="rect">
            <a:avLst/>
          </a:prstGeom>
          <a:solidFill>
            <a:srgbClr val="CCFFCC"/>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heap</a:t>
            </a:r>
          </a:p>
        </p:txBody>
      </p:sp>
      <p:sp>
        <p:nvSpPr>
          <p:cNvPr id="9" name="Rectangle 8"/>
          <p:cNvSpPr/>
          <p:nvPr/>
        </p:nvSpPr>
        <p:spPr bwMode="auto">
          <a:xfrm>
            <a:off x="1676400" y="53340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r>
              <a:rPr lang="en-US" sz="2000" kern="1200" dirty="0">
                <a:latin typeface="Helvetica"/>
                <a:ea typeface="ＭＳ Ｐゴシック" charset="-128"/>
                <a:cs typeface="Helvetica"/>
              </a:rPr>
              <a:t>code</a:t>
            </a:r>
          </a:p>
        </p:txBody>
      </p:sp>
      <p:sp>
        <p:nvSpPr>
          <p:cNvPr id="51207" name="Rectangle 9"/>
          <p:cNvSpPr>
            <a:spLocks noChangeArrowheads="1"/>
          </p:cNvSpPr>
          <p:nvPr/>
        </p:nvSpPr>
        <p:spPr bwMode="auto">
          <a:xfrm>
            <a:off x="1676400" y="4114800"/>
            <a:ext cx="1295400" cy="609600"/>
          </a:xfrm>
          <a:prstGeom prst="rect">
            <a:avLst/>
          </a:prstGeom>
          <a:solidFill>
            <a:srgbClr val="FF6600"/>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data</a:t>
            </a:r>
          </a:p>
        </p:txBody>
      </p:sp>
      <p:sp>
        <p:nvSpPr>
          <p:cNvPr id="51208" name="Up Arrow 10"/>
          <p:cNvSpPr>
            <a:spLocks noChangeArrowheads="1"/>
          </p:cNvSpPr>
          <p:nvPr/>
        </p:nvSpPr>
        <p:spPr bwMode="auto">
          <a:xfrm flipH="1">
            <a:off x="2209800" y="27432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51209" name="Up Arrow 11"/>
          <p:cNvSpPr>
            <a:spLocks noChangeArrowheads="1"/>
          </p:cNvSpPr>
          <p:nvPr/>
        </p:nvSpPr>
        <p:spPr bwMode="auto">
          <a:xfrm flipH="1" flipV="1">
            <a:off x="2209800" y="1676400"/>
            <a:ext cx="106363" cy="304800"/>
          </a:xfrm>
          <a:prstGeom prst="upArrow">
            <a:avLst>
              <a:gd name="adj1" fmla="val 50000"/>
              <a:gd name="adj2" fmla="val 50149"/>
            </a:avLst>
          </a:prstGeom>
          <a:solidFill>
            <a:schemeClr val="tx1"/>
          </a:solidFill>
          <a:ln w="25400">
            <a:solidFill>
              <a:schemeClr val="tx1"/>
            </a:solidFill>
            <a:round/>
            <a:headEnd type="triangle" w="med" len="med"/>
            <a:tailEnd/>
          </a:ln>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51210" name="Rectangle 12"/>
          <p:cNvSpPr>
            <a:spLocks noChangeArrowheads="1"/>
          </p:cNvSpPr>
          <p:nvPr/>
        </p:nvSpPr>
        <p:spPr bwMode="auto">
          <a:xfrm>
            <a:off x="1676400" y="10668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51211" name="TextBox 13"/>
          <p:cNvSpPr txBox="1">
            <a:spLocks noChangeArrowheads="1"/>
          </p:cNvSpPr>
          <p:nvPr/>
        </p:nvSpPr>
        <p:spPr bwMode="auto">
          <a:xfrm>
            <a:off x="1166813" y="685800"/>
            <a:ext cx="21859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Virtual memory view</a:t>
            </a:r>
          </a:p>
        </p:txBody>
      </p:sp>
      <p:sp>
        <p:nvSpPr>
          <p:cNvPr id="51212" name="Rectangle 14"/>
          <p:cNvSpPr>
            <a:spLocks noChangeArrowheads="1"/>
          </p:cNvSpPr>
          <p:nvPr/>
        </p:nvSpPr>
        <p:spPr bwMode="auto">
          <a:xfrm>
            <a:off x="1676400" y="47244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51213" name="Rectangle 15"/>
          <p:cNvSpPr>
            <a:spLocks noChangeArrowheads="1"/>
          </p:cNvSpPr>
          <p:nvPr/>
        </p:nvSpPr>
        <p:spPr bwMode="auto">
          <a:xfrm>
            <a:off x="1676400" y="35052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51214" name="Rectangle 16"/>
          <p:cNvSpPr>
            <a:spLocks noChangeArrowheads="1"/>
          </p:cNvSpPr>
          <p:nvPr/>
        </p:nvSpPr>
        <p:spPr bwMode="auto">
          <a:xfrm>
            <a:off x="1676400" y="2286000"/>
            <a:ext cx="1295400" cy="12192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51215" name="TextBox 17"/>
          <p:cNvSpPr txBox="1">
            <a:spLocks noChangeArrowheads="1"/>
          </p:cNvSpPr>
          <p:nvPr/>
        </p:nvSpPr>
        <p:spPr bwMode="auto">
          <a:xfrm>
            <a:off x="533400" y="5681663"/>
            <a:ext cx="11541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kern="1200" smtClean="0">
                <a:solidFill>
                  <a:srgbClr val="FF0000"/>
                </a:solidFill>
                <a:latin typeface="Helvetica" charset="0"/>
              </a:rPr>
              <a:t>0000 0</a:t>
            </a:r>
            <a:r>
              <a:rPr lang="en-US" sz="1600" kern="1200" smtClean="0">
                <a:solidFill>
                  <a:srgbClr val="2A40E2"/>
                </a:solidFill>
                <a:latin typeface="Helvetica" charset="0"/>
              </a:rPr>
              <a:t>000</a:t>
            </a:r>
          </a:p>
        </p:txBody>
      </p:sp>
      <p:sp>
        <p:nvSpPr>
          <p:cNvPr id="51216" name="TextBox 18"/>
          <p:cNvSpPr txBox="1">
            <a:spLocks noChangeArrowheads="1"/>
          </p:cNvSpPr>
          <p:nvPr/>
        </p:nvSpPr>
        <p:spPr bwMode="auto">
          <a:xfrm>
            <a:off x="533400" y="4495800"/>
            <a:ext cx="11541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kern="1200" smtClean="0">
                <a:solidFill>
                  <a:srgbClr val="FF0000"/>
                </a:solidFill>
                <a:latin typeface="Helvetica" charset="0"/>
              </a:rPr>
              <a:t>0100 0</a:t>
            </a:r>
            <a:r>
              <a:rPr lang="en-US" sz="1600" kern="1200" smtClean="0">
                <a:solidFill>
                  <a:srgbClr val="2A40E2"/>
                </a:solidFill>
                <a:latin typeface="Helvetica" charset="0"/>
              </a:rPr>
              <a:t>000</a:t>
            </a:r>
          </a:p>
        </p:txBody>
      </p:sp>
      <p:sp>
        <p:nvSpPr>
          <p:cNvPr id="51217" name="TextBox 19"/>
          <p:cNvSpPr txBox="1">
            <a:spLocks noChangeArrowheads="1"/>
          </p:cNvSpPr>
          <p:nvPr/>
        </p:nvSpPr>
        <p:spPr bwMode="auto">
          <a:xfrm>
            <a:off x="533400" y="3276600"/>
            <a:ext cx="11541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kern="1200" smtClean="0">
                <a:solidFill>
                  <a:srgbClr val="FF0000"/>
                </a:solidFill>
                <a:latin typeface="Helvetica" charset="0"/>
              </a:rPr>
              <a:t>1000 0</a:t>
            </a:r>
            <a:r>
              <a:rPr lang="en-US" sz="1600" kern="1200" smtClean="0">
                <a:solidFill>
                  <a:srgbClr val="2A40E2"/>
                </a:solidFill>
                <a:latin typeface="Helvetica" charset="0"/>
              </a:rPr>
              <a:t>000</a:t>
            </a:r>
          </a:p>
        </p:txBody>
      </p:sp>
      <p:sp>
        <p:nvSpPr>
          <p:cNvPr id="51218" name="TextBox 20"/>
          <p:cNvSpPr txBox="1">
            <a:spLocks noChangeArrowheads="1"/>
          </p:cNvSpPr>
          <p:nvPr/>
        </p:nvSpPr>
        <p:spPr bwMode="auto">
          <a:xfrm>
            <a:off x="544513" y="2024063"/>
            <a:ext cx="1143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kern="1200" smtClean="0">
                <a:solidFill>
                  <a:srgbClr val="FF0000"/>
                </a:solidFill>
                <a:latin typeface="Helvetica" charset="0"/>
              </a:rPr>
              <a:t>1100 0</a:t>
            </a:r>
            <a:r>
              <a:rPr lang="en-US" sz="1600" kern="1200" smtClean="0">
                <a:solidFill>
                  <a:srgbClr val="2A40E2"/>
                </a:solidFill>
                <a:latin typeface="Helvetica" charset="0"/>
              </a:rPr>
              <a:t>000</a:t>
            </a:r>
          </a:p>
        </p:txBody>
      </p:sp>
      <p:sp>
        <p:nvSpPr>
          <p:cNvPr id="51219" name="Left Brace 22"/>
          <p:cNvSpPr>
            <a:spLocks/>
          </p:cNvSpPr>
          <p:nvPr/>
        </p:nvSpPr>
        <p:spPr bwMode="auto">
          <a:xfrm rot="5400000" flipH="1">
            <a:off x="818356" y="5734844"/>
            <a:ext cx="192088" cy="609600"/>
          </a:xfrm>
          <a:prstGeom prst="leftBrace">
            <a:avLst>
              <a:gd name="adj1" fmla="val 8301"/>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b="1" kern="1200" smtClean="0">
              <a:latin typeface="Comic Sans MS" charset="0"/>
              <a:ea typeface="MS PGothic" charset="0"/>
              <a:cs typeface="MS PGothic" charset="0"/>
            </a:endParaRPr>
          </a:p>
        </p:txBody>
      </p:sp>
      <p:sp>
        <p:nvSpPr>
          <p:cNvPr id="51220" name="TextBox 23"/>
          <p:cNvSpPr txBox="1">
            <a:spLocks noChangeArrowheads="1"/>
          </p:cNvSpPr>
          <p:nvPr/>
        </p:nvSpPr>
        <p:spPr bwMode="auto">
          <a:xfrm>
            <a:off x="482600" y="6062663"/>
            <a:ext cx="812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b="0" kern="1200" smtClean="0">
                <a:solidFill>
                  <a:srgbClr val="FF0000"/>
                </a:solidFill>
                <a:latin typeface="Helvetica" charset="0"/>
              </a:rPr>
              <a:t>page #</a:t>
            </a:r>
          </a:p>
        </p:txBody>
      </p:sp>
      <p:sp>
        <p:nvSpPr>
          <p:cNvPr id="51221" name="TextBox 24"/>
          <p:cNvSpPr txBox="1">
            <a:spLocks noChangeArrowheads="1"/>
          </p:cNvSpPr>
          <p:nvPr/>
        </p:nvSpPr>
        <p:spPr bwMode="auto">
          <a:xfrm>
            <a:off x="1162050" y="6062663"/>
            <a:ext cx="742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FF"/>
                </a:solidFill>
                <a:latin typeface="Helvetica" charset="0"/>
              </a:rPr>
              <a:t>offset</a:t>
            </a:r>
          </a:p>
        </p:txBody>
      </p:sp>
      <p:sp>
        <p:nvSpPr>
          <p:cNvPr id="51222" name="Left Brace 25"/>
          <p:cNvSpPr>
            <a:spLocks/>
          </p:cNvSpPr>
          <p:nvPr/>
        </p:nvSpPr>
        <p:spPr bwMode="auto">
          <a:xfrm rot="5400000" flipH="1">
            <a:off x="1346993" y="5892007"/>
            <a:ext cx="201613" cy="304800"/>
          </a:xfrm>
          <a:prstGeom prst="leftBrace">
            <a:avLst>
              <a:gd name="adj1" fmla="val 8322"/>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b="1" kern="1200" smtClean="0">
              <a:latin typeface="Comic Sans MS" charset="0"/>
              <a:ea typeface="MS PGothic" charset="0"/>
              <a:cs typeface="MS PGothic" charset="0"/>
            </a:endParaRPr>
          </a:p>
        </p:txBody>
      </p:sp>
      <p:sp>
        <p:nvSpPr>
          <p:cNvPr id="48" name="Rectangle 47"/>
          <p:cNvSpPr/>
          <p:nvPr/>
        </p:nvSpPr>
        <p:spPr bwMode="auto">
          <a:xfrm>
            <a:off x="1676400" y="579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49" name="Rectangle 48"/>
          <p:cNvSpPr/>
          <p:nvPr/>
        </p:nvSpPr>
        <p:spPr bwMode="auto">
          <a:xfrm>
            <a:off x="1676400" y="563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50" name="Rectangle 49"/>
          <p:cNvSpPr/>
          <p:nvPr/>
        </p:nvSpPr>
        <p:spPr bwMode="auto">
          <a:xfrm>
            <a:off x="1676400" y="548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51" name="Rectangle 50"/>
          <p:cNvSpPr/>
          <p:nvPr/>
        </p:nvSpPr>
        <p:spPr bwMode="auto">
          <a:xfrm>
            <a:off x="1676400" y="533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57" name="Rectangle 56"/>
          <p:cNvSpPr/>
          <p:nvPr/>
        </p:nvSpPr>
        <p:spPr bwMode="auto">
          <a:xfrm>
            <a:off x="1676400" y="4724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58" name="Rectangle 57"/>
          <p:cNvSpPr/>
          <p:nvPr/>
        </p:nvSpPr>
        <p:spPr bwMode="auto">
          <a:xfrm>
            <a:off x="1676400" y="487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59" name="Rectangle 58"/>
          <p:cNvSpPr/>
          <p:nvPr/>
        </p:nvSpPr>
        <p:spPr bwMode="auto">
          <a:xfrm>
            <a:off x="1676400" y="502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0" name="Rectangle 59"/>
          <p:cNvSpPr/>
          <p:nvPr/>
        </p:nvSpPr>
        <p:spPr bwMode="auto">
          <a:xfrm>
            <a:off x="1676400" y="518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1" name="Rectangle 60"/>
          <p:cNvSpPr/>
          <p:nvPr/>
        </p:nvSpPr>
        <p:spPr bwMode="auto">
          <a:xfrm>
            <a:off x="1676400" y="4114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2" name="Rectangle 61"/>
          <p:cNvSpPr/>
          <p:nvPr/>
        </p:nvSpPr>
        <p:spPr bwMode="auto">
          <a:xfrm>
            <a:off x="1676400" y="4267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3" name="Rectangle 62"/>
          <p:cNvSpPr/>
          <p:nvPr/>
        </p:nvSpPr>
        <p:spPr bwMode="auto">
          <a:xfrm>
            <a:off x="1676400" y="4419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4" name="Rectangle 63"/>
          <p:cNvSpPr/>
          <p:nvPr/>
        </p:nvSpPr>
        <p:spPr bwMode="auto">
          <a:xfrm>
            <a:off x="1676400" y="4572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5" name="Rectangle 64"/>
          <p:cNvSpPr/>
          <p:nvPr/>
        </p:nvSpPr>
        <p:spPr bwMode="auto">
          <a:xfrm>
            <a:off x="1676400" y="3505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6" name="Rectangle 65"/>
          <p:cNvSpPr/>
          <p:nvPr/>
        </p:nvSpPr>
        <p:spPr bwMode="auto">
          <a:xfrm>
            <a:off x="1676400" y="3657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7" name="Rectangle 66"/>
          <p:cNvSpPr/>
          <p:nvPr/>
        </p:nvSpPr>
        <p:spPr bwMode="auto">
          <a:xfrm>
            <a:off x="1676400" y="3810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8" name="Rectangle 67"/>
          <p:cNvSpPr/>
          <p:nvPr/>
        </p:nvSpPr>
        <p:spPr bwMode="auto">
          <a:xfrm>
            <a:off x="1676400" y="3962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69" name="Rectangle 68"/>
          <p:cNvSpPr/>
          <p:nvPr/>
        </p:nvSpPr>
        <p:spPr bwMode="auto">
          <a:xfrm>
            <a:off x="1676400" y="2895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0" name="Rectangle 69"/>
          <p:cNvSpPr/>
          <p:nvPr/>
        </p:nvSpPr>
        <p:spPr bwMode="auto">
          <a:xfrm>
            <a:off x="1676400" y="3048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1" name="Rectangle 70"/>
          <p:cNvSpPr/>
          <p:nvPr/>
        </p:nvSpPr>
        <p:spPr bwMode="auto">
          <a:xfrm>
            <a:off x="1676400" y="3200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2" name="Rectangle 71"/>
          <p:cNvSpPr/>
          <p:nvPr/>
        </p:nvSpPr>
        <p:spPr bwMode="auto">
          <a:xfrm>
            <a:off x="1676400" y="3352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3" name="Rectangle 72"/>
          <p:cNvSpPr/>
          <p:nvPr/>
        </p:nvSpPr>
        <p:spPr bwMode="auto">
          <a:xfrm>
            <a:off x="1676400" y="2286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4" name="Rectangle 73"/>
          <p:cNvSpPr/>
          <p:nvPr/>
        </p:nvSpPr>
        <p:spPr bwMode="auto">
          <a:xfrm>
            <a:off x="1676400" y="2438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5" name="Rectangle 74"/>
          <p:cNvSpPr/>
          <p:nvPr/>
        </p:nvSpPr>
        <p:spPr bwMode="auto">
          <a:xfrm>
            <a:off x="1676400" y="2590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6" name="Rectangle 75"/>
          <p:cNvSpPr/>
          <p:nvPr/>
        </p:nvSpPr>
        <p:spPr bwMode="auto">
          <a:xfrm>
            <a:off x="1676400" y="2743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7" name="Rectangle 76"/>
          <p:cNvSpPr/>
          <p:nvPr/>
        </p:nvSpPr>
        <p:spPr bwMode="auto">
          <a:xfrm>
            <a:off x="1676400" y="167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8" name="Rectangle 77"/>
          <p:cNvSpPr/>
          <p:nvPr/>
        </p:nvSpPr>
        <p:spPr bwMode="auto">
          <a:xfrm>
            <a:off x="1676400" y="182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79" name="Rectangle 78"/>
          <p:cNvSpPr/>
          <p:nvPr/>
        </p:nvSpPr>
        <p:spPr bwMode="auto">
          <a:xfrm>
            <a:off x="1676400" y="198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80" name="Rectangle 79"/>
          <p:cNvSpPr/>
          <p:nvPr/>
        </p:nvSpPr>
        <p:spPr bwMode="auto">
          <a:xfrm>
            <a:off x="1676400" y="213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81" name="Rectangle 80"/>
          <p:cNvSpPr/>
          <p:nvPr/>
        </p:nvSpPr>
        <p:spPr bwMode="auto">
          <a:xfrm>
            <a:off x="1676400" y="106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82" name="Rectangle 81"/>
          <p:cNvSpPr/>
          <p:nvPr/>
        </p:nvSpPr>
        <p:spPr bwMode="auto">
          <a:xfrm>
            <a:off x="1676400" y="121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83" name="Rectangle 82"/>
          <p:cNvSpPr/>
          <p:nvPr/>
        </p:nvSpPr>
        <p:spPr bwMode="auto">
          <a:xfrm>
            <a:off x="1676400" y="137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84" name="Rectangle 83"/>
          <p:cNvSpPr/>
          <p:nvPr/>
        </p:nvSpPr>
        <p:spPr bwMode="auto">
          <a:xfrm>
            <a:off x="1676400" y="152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51255" name="TextBox 140"/>
          <p:cNvSpPr txBox="1">
            <a:spLocks noChangeArrowheads="1"/>
          </p:cNvSpPr>
          <p:nvPr/>
        </p:nvSpPr>
        <p:spPr bwMode="auto">
          <a:xfrm>
            <a:off x="3730625" y="1600200"/>
            <a:ext cx="20605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ctr" eaLnBrk="1" fontAlgn="base" hangingPunct="1">
              <a:spcBef>
                <a:spcPct val="0"/>
              </a:spcBef>
              <a:spcAft>
                <a:spcPct val="0"/>
              </a:spcAft>
            </a:pPr>
            <a:r>
              <a:rPr lang="en-US" sz="1600" kern="1200" smtClean="0">
                <a:solidFill>
                  <a:srgbClr val="000000"/>
                </a:solidFill>
                <a:latin typeface="Helvetica" charset="0"/>
              </a:rPr>
              <a:t>Inverted Table</a:t>
            </a:r>
          </a:p>
          <a:p>
            <a:pPr algn="ctr" eaLnBrk="1" fontAlgn="base" hangingPunct="1">
              <a:spcBef>
                <a:spcPct val="0"/>
              </a:spcBef>
              <a:spcAft>
                <a:spcPct val="0"/>
              </a:spcAft>
            </a:pPr>
            <a:r>
              <a:rPr lang="en-US" sz="1600" kern="1200" smtClean="0">
                <a:solidFill>
                  <a:srgbClr val="000000"/>
                </a:solidFill>
                <a:latin typeface="Helvetica" charset="0"/>
              </a:rPr>
              <a:t>hash(virt. page #) = </a:t>
            </a:r>
          </a:p>
          <a:p>
            <a:pPr algn="ctr" eaLnBrk="1" fontAlgn="base" hangingPunct="1">
              <a:spcBef>
                <a:spcPct val="0"/>
              </a:spcBef>
              <a:spcAft>
                <a:spcPct val="0"/>
              </a:spcAft>
            </a:pPr>
            <a:r>
              <a:rPr lang="en-US" sz="1600" kern="1200" smtClean="0">
                <a:solidFill>
                  <a:srgbClr val="000000"/>
                </a:solidFill>
                <a:latin typeface="Helvetica" charset="0"/>
              </a:rPr>
              <a:t>phys. page #</a:t>
            </a:r>
          </a:p>
        </p:txBody>
      </p:sp>
      <p:sp>
        <p:nvSpPr>
          <p:cNvPr id="51256" name="TextBox 179"/>
          <p:cNvSpPr txBox="1">
            <a:spLocks noChangeArrowheads="1"/>
          </p:cNvSpPr>
          <p:nvPr/>
        </p:nvSpPr>
        <p:spPr bwMode="auto">
          <a:xfrm>
            <a:off x="544513" y="1490663"/>
            <a:ext cx="11318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fontAlgn="base" hangingPunct="1">
              <a:spcBef>
                <a:spcPct val="0"/>
              </a:spcBef>
              <a:spcAft>
                <a:spcPct val="0"/>
              </a:spcAft>
            </a:pPr>
            <a:r>
              <a:rPr lang="en-US" sz="1600" kern="1200" smtClean="0">
                <a:solidFill>
                  <a:srgbClr val="FF0000"/>
                </a:solidFill>
                <a:latin typeface="Helvetica" charset="0"/>
              </a:rPr>
              <a:t>1110 0</a:t>
            </a:r>
            <a:r>
              <a:rPr lang="en-US" sz="1600" kern="1200" smtClean="0">
                <a:solidFill>
                  <a:srgbClr val="2A40E2"/>
                </a:solidFill>
                <a:latin typeface="Helvetica" charset="0"/>
              </a:rPr>
              <a:t>000</a:t>
            </a:r>
          </a:p>
        </p:txBody>
      </p:sp>
      <p:grpSp>
        <p:nvGrpSpPr>
          <p:cNvPr id="51257" name="Group 36"/>
          <p:cNvGrpSpPr>
            <a:grpSpLocks/>
          </p:cNvGrpSpPr>
          <p:nvPr/>
        </p:nvGrpSpPr>
        <p:grpSpPr bwMode="auto">
          <a:xfrm>
            <a:off x="2971800" y="1143000"/>
            <a:ext cx="1143000" cy="4724400"/>
            <a:chOff x="2971800" y="1143000"/>
            <a:chExt cx="1295400" cy="4724400"/>
          </a:xfrm>
        </p:grpSpPr>
        <p:cxnSp>
          <p:nvCxnSpPr>
            <p:cNvPr id="51330" name="Straight Arrow Connector 142"/>
            <p:cNvCxnSpPr>
              <a:cxnSpLocks noChangeShapeType="1"/>
            </p:cNvCxnSpPr>
            <p:nvPr/>
          </p:nvCxnSpPr>
          <p:spPr bwMode="auto">
            <a:xfrm flipV="1">
              <a:off x="2971800" y="5295900"/>
              <a:ext cx="1295400" cy="5715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331" name="Straight Arrow Connector 187"/>
            <p:cNvCxnSpPr>
              <a:cxnSpLocks noChangeShapeType="1"/>
            </p:cNvCxnSpPr>
            <p:nvPr/>
          </p:nvCxnSpPr>
          <p:spPr bwMode="auto">
            <a:xfrm flipV="1">
              <a:off x="2971800" y="5143500"/>
              <a:ext cx="1295400" cy="5715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332" name="Straight Arrow Connector 189"/>
            <p:cNvCxnSpPr>
              <a:cxnSpLocks noChangeShapeType="1"/>
            </p:cNvCxnSpPr>
            <p:nvPr/>
          </p:nvCxnSpPr>
          <p:spPr bwMode="auto">
            <a:xfrm flipV="1">
              <a:off x="2971800" y="4724400"/>
              <a:ext cx="1295400" cy="6858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333" name="Straight Arrow Connector 228"/>
            <p:cNvCxnSpPr>
              <a:cxnSpLocks noChangeShapeType="1"/>
            </p:cNvCxnSpPr>
            <p:nvPr/>
          </p:nvCxnSpPr>
          <p:spPr bwMode="auto">
            <a:xfrm>
              <a:off x="2971800" y="3124200"/>
              <a:ext cx="1295400" cy="381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334" name="Straight Arrow Connector 229"/>
            <p:cNvCxnSpPr>
              <a:cxnSpLocks noChangeShapeType="1"/>
            </p:cNvCxnSpPr>
            <p:nvPr/>
          </p:nvCxnSpPr>
          <p:spPr bwMode="auto">
            <a:xfrm rot="16200000" flipH="1">
              <a:off x="2743200" y="1828800"/>
              <a:ext cx="1752600" cy="1295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335" name="Straight Arrow Connector 231"/>
            <p:cNvCxnSpPr>
              <a:cxnSpLocks noChangeShapeType="1"/>
              <a:stCxn id="83" idx="3"/>
            </p:cNvCxnSpPr>
            <p:nvPr/>
          </p:nvCxnSpPr>
          <p:spPr bwMode="auto">
            <a:xfrm>
              <a:off x="2971800" y="1447800"/>
              <a:ext cx="1295400" cy="1676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336" name="Straight Arrow Connector 232"/>
            <p:cNvCxnSpPr>
              <a:cxnSpLocks noChangeShapeType="1"/>
            </p:cNvCxnSpPr>
            <p:nvPr/>
          </p:nvCxnSpPr>
          <p:spPr bwMode="auto">
            <a:xfrm rot="16200000" flipH="1">
              <a:off x="2781300" y="1485900"/>
              <a:ext cx="1676400" cy="1295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337" name="Straight Arrow Connector 235"/>
            <p:cNvCxnSpPr>
              <a:cxnSpLocks noChangeShapeType="1"/>
            </p:cNvCxnSpPr>
            <p:nvPr/>
          </p:nvCxnSpPr>
          <p:spPr bwMode="auto">
            <a:xfrm rot="16200000" flipH="1">
              <a:off x="2781300" y="1333500"/>
              <a:ext cx="1676400" cy="1295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338" name="Straight Arrow Connector 237"/>
            <p:cNvCxnSpPr>
              <a:cxnSpLocks noChangeShapeType="1"/>
            </p:cNvCxnSpPr>
            <p:nvPr/>
          </p:nvCxnSpPr>
          <p:spPr bwMode="auto">
            <a:xfrm>
              <a:off x="2971800" y="3276600"/>
              <a:ext cx="1295400" cy="381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339" name="Straight Arrow Connector 238"/>
            <p:cNvCxnSpPr>
              <a:cxnSpLocks noChangeShapeType="1"/>
            </p:cNvCxnSpPr>
            <p:nvPr/>
          </p:nvCxnSpPr>
          <p:spPr bwMode="auto">
            <a:xfrm>
              <a:off x="2971800" y="3429000"/>
              <a:ext cx="1295400" cy="381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340" name="Straight Arrow Connector 241"/>
            <p:cNvCxnSpPr>
              <a:cxnSpLocks noChangeShapeType="1"/>
            </p:cNvCxnSpPr>
            <p:nvPr/>
          </p:nvCxnSpPr>
          <p:spPr bwMode="auto">
            <a:xfrm flipV="1">
              <a:off x="2971800" y="4191000"/>
              <a:ext cx="1295400" cy="1905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341" name="Straight Arrow Connector 242"/>
            <p:cNvCxnSpPr>
              <a:cxnSpLocks noChangeShapeType="1"/>
            </p:cNvCxnSpPr>
            <p:nvPr/>
          </p:nvCxnSpPr>
          <p:spPr bwMode="auto">
            <a:xfrm flipV="1">
              <a:off x="2971800" y="4419600"/>
              <a:ext cx="1295400" cy="76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342" name="Straight Arrow Connector 244"/>
            <p:cNvCxnSpPr>
              <a:cxnSpLocks noChangeShapeType="1"/>
            </p:cNvCxnSpPr>
            <p:nvPr/>
          </p:nvCxnSpPr>
          <p:spPr bwMode="auto">
            <a:xfrm flipV="1">
              <a:off x="2971800" y="4572000"/>
              <a:ext cx="1295400" cy="76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343" name="Straight Arrow Connector 251"/>
            <p:cNvCxnSpPr>
              <a:cxnSpLocks noChangeShapeType="1"/>
            </p:cNvCxnSpPr>
            <p:nvPr/>
          </p:nvCxnSpPr>
          <p:spPr bwMode="auto">
            <a:xfrm flipV="1">
              <a:off x="2971800" y="4953000"/>
              <a:ext cx="1295400" cy="5715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51258" name="TextBox 144"/>
          <p:cNvSpPr txBox="1">
            <a:spLocks noChangeArrowheads="1"/>
          </p:cNvSpPr>
          <p:nvPr/>
        </p:nvSpPr>
        <p:spPr bwMode="auto">
          <a:xfrm>
            <a:off x="4038600" y="2590800"/>
            <a:ext cx="14478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200" kern="1200" smtClean="0">
                <a:solidFill>
                  <a:srgbClr val="000000"/>
                </a:solidFill>
                <a:latin typeface="Helvetica" charset="0"/>
              </a:rPr>
              <a:t>h(11111) =</a:t>
            </a:r>
          </a:p>
          <a:p>
            <a:pPr eaLnBrk="1" fontAlgn="base" hangingPunct="1">
              <a:spcBef>
                <a:spcPct val="0"/>
              </a:spcBef>
              <a:spcAft>
                <a:spcPct val="0"/>
              </a:spcAft>
            </a:pPr>
            <a:r>
              <a:rPr lang="en-US" sz="1200" kern="1200" smtClean="0">
                <a:solidFill>
                  <a:srgbClr val="000000"/>
                </a:solidFill>
                <a:latin typeface="Helvetica" charset="0"/>
              </a:rPr>
              <a:t>h(11110) =</a:t>
            </a:r>
          </a:p>
          <a:p>
            <a:pPr eaLnBrk="1" fontAlgn="base" hangingPunct="1">
              <a:spcBef>
                <a:spcPct val="0"/>
              </a:spcBef>
              <a:spcAft>
                <a:spcPct val="0"/>
              </a:spcAft>
            </a:pPr>
            <a:r>
              <a:rPr lang="en-US" sz="1200" kern="1200" smtClean="0">
                <a:solidFill>
                  <a:srgbClr val="000000"/>
                </a:solidFill>
                <a:latin typeface="Helvetica" charset="0"/>
              </a:rPr>
              <a:t>h(11101) =    </a:t>
            </a:r>
          </a:p>
          <a:p>
            <a:pPr eaLnBrk="1" fontAlgn="base" hangingPunct="1">
              <a:spcBef>
                <a:spcPct val="0"/>
              </a:spcBef>
              <a:spcAft>
                <a:spcPct val="0"/>
              </a:spcAft>
            </a:pPr>
            <a:r>
              <a:rPr lang="en-US" sz="1200" kern="1200" smtClean="0">
                <a:solidFill>
                  <a:srgbClr val="000000"/>
                </a:solidFill>
                <a:latin typeface="Helvetica" charset="0"/>
              </a:rPr>
              <a:t>h(11100) = </a:t>
            </a:r>
          </a:p>
          <a:p>
            <a:pPr eaLnBrk="1" fontAlgn="base" hangingPunct="1">
              <a:spcBef>
                <a:spcPct val="0"/>
              </a:spcBef>
              <a:spcAft>
                <a:spcPct val="0"/>
              </a:spcAft>
            </a:pPr>
            <a:r>
              <a:rPr lang="en-US" sz="1200" kern="1200" smtClean="0">
                <a:solidFill>
                  <a:srgbClr val="000000"/>
                </a:solidFill>
                <a:latin typeface="Helvetica" charset="0"/>
              </a:rPr>
              <a:t>h(10010)=   </a:t>
            </a:r>
          </a:p>
          <a:p>
            <a:pPr eaLnBrk="1" fontAlgn="base" hangingPunct="1">
              <a:spcBef>
                <a:spcPct val="0"/>
              </a:spcBef>
              <a:spcAft>
                <a:spcPct val="0"/>
              </a:spcAft>
            </a:pPr>
            <a:r>
              <a:rPr lang="en-US" sz="1200" kern="1200" smtClean="0">
                <a:solidFill>
                  <a:srgbClr val="000000"/>
                </a:solidFill>
                <a:latin typeface="Helvetica" charset="0"/>
              </a:rPr>
              <a:t>h(10001)=  </a:t>
            </a:r>
          </a:p>
          <a:p>
            <a:pPr eaLnBrk="1" fontAlgn="base" hangingPunct="1">
              <a:spcBef>
                <a:spcPct val="0"/>
              </a:spcBef>
              <a:spcAft>
                <a:spcPct val="0"/>
              </a:spcAft>
            </a:pPr>
            <a:r>
              <a:rPr lang="en-US" sz="1200" kern="1200" smtClean="0">
                <a:solidFill>
                  <a:srgbClr val="000000"/>
                </a:solidFill>
                <a:latin typeface="Helvetica" charset="0"/>
              </a:rPr>
              <a:t>h(10000)=</a:t>
            </a:r>
          </a:p>
          <a:p>
            <a:pPr eaLnBrk="1" fontAlgn="base" hangingPunct="1">
              <a:spcBef>
                <a:spcPct val="0"/>
              </a:spcBef>
              <a:spcAft>
                <a:spcPct val="0"/>
              </a:spcAft>
            </a:pPr>
            <a:r>
              <a:rPr lang="en-US" sz="1200" kern="1200" smtClean="0">
                <a:solidFill>
                  <a:srgbClr val="000000"/>
                </a:solidFill>
                <a:latin typeface="Helvetica" charset="0"/>
              </a:rPr>
              <a:t>h(01011)= </a:t>
            </a:r>
          </a:p>
          <a:p>
            <a:pPr eaLnBrk="1" fontAlgn="base" hangingPunct="1">
              <a:spcBef>
                <a:spcPct val="0"/>
              </a:spcBef>
              <a:spcAft>
                <a:spcPct val="0"/>
              </a:spcAft>
            </a:pPr>
            <a:r>
              <a:rPr lang="en-US" sz="1200" kern="1200" smtClean="0">
                <a:solidFill>
                  <a:srgbClr val="000000"/>
                </a:solidFill>
                <a:latin typeface="Helvetica" charset="0"/>
              </a:rPr>
              <a:t>h(01010)=  </a:t>
            </a:r>
          </a:p>
          <a:p>
            <a:pPr eaLnBrk="1" fontAlgn="base" hangingPunct="1">
              <a:spcBef>
                <a:spcPct val="0"/>
              </a:spcBef>
              <a:spcAft>
                <a:spcPct val="0"/>
              </a:spcAft>
            </a:pPr>
            <a:r>
              <a:rPr lang="en-US" sz="1200" kern="1200" smtClean="0">
                <a:solidFill>
                  <a:srgbClr val="000000"/>
                </a:solidFill>
                <a:latin typeface="Helvetica" charset="0"/>
              </a:rPr>
              <a:t>h(01001)=  </a:t>
            </a:r>
          </a:p>
          <a:p>
            <a:pPr eaLnBrk="1" fontAlgn="base" hangingPunct="1">
              <a:spcBef>
                <a:spcPct val="0"/>
              </a:spcBef>
              <a:spcAft>
                <a:spcPct val="0"/>
              </a:spcAft>
            </a:pPr>
            <a:r>
              <a:rPr lang="en-US" sz="1200" kern="1200" smtClean="0">
                <a:solidFill>
                  <a:srgbClr val="000000"/>
                </a:solidFill>
                <a:latin typeface="Helvetica" charset="0"/>
              </a:rPr>
              <a:t>h(01000)=    </a:t>
            </a:r>
          </a:p>
          <a:p>
            <a:pPr eaLnBrk="1" fontAlgn="base" hangingPunct="1">
              <a:spcBef>
                <a:spcPct val="0"/>
              </a:spcBef>
              <a:spcAft>
                <a:spcPct val="0"/>
              </a:spcAft>
            </a:pPr>
            <a:r>
              <a:rPr lang="en-US" sz="1200" kern="1200" smtClean="0">
                <a:solidFill>
                  <a:srgbClr val="000000"/>
                </a:solidFill>
                <a:latin typeface="Helvetica" charset="0"/>
              </a:rPr>
              <a:t>h(00011)=    </a:t>
            </a:r>
          </a:p>
          <a:p>
            <a:pPr eaLnBrk="1" fontAlgn="base" hangingPunct="1">
              <a:spcBef>
                <a:spcPct val="0"/>
              </a:spcBef>
              <a:spcAft>
                <a:spcPct val="0"/>
              </a:spcAft>
            </a:pPr>
            <a:r>
              <a:rPr lang="en-US" sz="1200" kern="1200" smtClean="0">
                <a:solidFill>
                  <a:srgbClr val="000000"/>
                </a:solidFill>
                <a:latin typeface="Helvetica" charset="0"/>
              </a:rPr>
              <a:t>h(00010)=   </a:t>
            </a:r>
          </a:p>
          <a:p>
            <a:pPr eaLnBrk="1" fontAlgn="base" hangingPunct="1">
              <a:spcBef>
                <a:spcPct val="0"/>
              </a:spcBef>
              <a:spcAft>
                <a:spcPct val="0"/>
              </a:spcAft>
            </a:pPr>
            <a:r>
              <a:rPr lang="en-US" sz="1200" kern="1200" smtClean="0">
                <a:solidFill>
                  <a:srgbClr val="000000"/>
                </a:solidFill>
                <a:latin typeface="Helvetica" charset="0"/>
              </a:rPr>
              <a:t>h(00001)=    </a:t>
            </a:r>
          </a:p>
          <a:p>
            <a:pPr eaLnBrk="1" fontAlgn="base" hangingPunct="1">
              <a:spcBef>
                <a:spcPct val="0"/>
              </a:spcBef>
              <a:spcAft>
                <a:spcPct val="0"/>
              </a:spcAft>
            </a:pPr>
            <a:r>
              <a:rPr lang="en-US" sz="1200" kern="1200" smtClean="0">
                <a:solidFill>
                  <a:srgbClr val="000000"/>
                </a:solidFill>
                <a:latin typeface="Helvetica" charset="0"/>
              </a:rPr>
              <a:t>h(00000)=    </a:t>
            </a:r>
          </a:p>
        </p:txBody>
      </p:sp>
      <p:grpSp>
        <p:nvGrpSpPr>
          <p:cNvPr id="51259" name="Group 1"/>
          <p:cNvGrpSpPr>
            <a:grpSpLocks/>
          </p:cNvGrpSpPr>
          <p:nvPr/>
        </p:nvGrpSpPr>
        <p:grpSpPr bwMode="auto">
          <a:xfrm>
            <a:off x="4800600" y="728663"/>
            <a:ext cx="3889375" cy="5291137"/>
            <a:chOff x="5178425" y="728663"/>
            <a:chExt cx="3889375" cy="5291137"/>
          </a:xfrm>
        </p:grpSpPr>
        <p:sp>
          <p:nvSpPr>
            <p:cNvPr id="51262" name="Rectangle 135"/>
            <p:cNvSpPr>
              <a:spLocks noChangeArrowheads="1"/>
            </p:cNvSpPr>
            <p:nvPr/>
          </p:nvSpPr>
          <p:spPr bwMode="auto">
            <a:xfrm>
              <a:off x="6477000" y="2286000"/>
              <a:ext cx="1295400" cy="304800"/>
            </a:xfrm>
            <a:prstGeom prst="rect">
              <a:avLst/>
            </a:prstGeom>
            <a:solidFill>
              <a:srgbClr val="FFFFAA"/>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stack</a:t>
              </a:r>
            </a:p>
          </p:txBody>
        </p:sp>
        <p:sp>
          <p:nvSpPr>
            <p:cNvPr id="51263" name="TextBox 27"/>
            <p:cNvSpPr txBox="1">
              <a:spLocks noChangeArrowheads="1"/>
            </p:cNvSpPr>
            <p:nvPr/>
          </p:nvSpPr>
          <p:spPr bwMode="auto">
            <a:xfrm>
              <a:off x="6689725" y="728663"/>
              <a:ext cx="23780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000000"/>
                  </a:solidFill>
                  <a:latin typeface="Helvetica" charset="0"/>
                </a:rPr>
                <a:t>Physical memory view</a:t>
              </a:r>
            </a:p>
          </p:txBody>
        </p:sp>
        <p:sp>
          <p:nvSpPr>
            <p:cNvPr id="51264" name="Rectangle 28"/>
            <p:cNvSpPr>
              <a:spLocks noChangeArrowheads="1"/>
            </p:cNvSpPr>
            <p:nvPr/>
          </p:nvSpPr>
          <p:spPr bwMode="auto">
            <a:xfrm>
              <a:off x="6477000" y="1066800"/>
              <a:ext cx="1295400" cy="4876800"/>
            </a:xfrm>
            <a:prstGeom prst="rect">
              <a:avLst/>
            </a:prstGeom>
            <a:noFill/>
            <a:ln w="254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51265" name="Rectangle 29"/>
            <p:cNvSpPr>
              <a:spLocks noChangeArrowheads="1"/>
            </p:cNvSpPr>
            <p:nvPr/>
          </p:nvSpPr>
          <p:spPr bwMode="auto">
            <a:xfrm>
              <a:off x="6477000" y="3810000"/>
              <a:ext cx="1295400" cy="609600"/>
            </a:xfrm>
            <a:prstGeom prst="rect">
              <a:avLst/>
            </a:prstGeom>
            <a:solidFill>
              <a:srgbClr val="FF6600"/>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data</a:t>
              </a:r>
            </a:p>
          </p:txBody>
        </p:sp>
        <p:sp>
          <p:nvSpPr>
            <p:cNvPr id="31" name="Rectangle 30"/>
            <p:cNvSpPr/>
            <p:nvPr/>
          </p:nvSpPr>
          <p:spPr bwMode="auto">
            <a:xfrm>
              <a:off x="6477000" y="5029200"/>
              <a:ext cx="12954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r>
                <a:rPr lang="en-US" sz="2000" kern="1200" dirty="0">
                  <a:latin typeface="Helvetica"/>
                  <a:ea typeface="ＭＳ Ｐゴシック" charset="-128"/>
                  <a:cs typeface="Helvetica"/>
                </a:rPr>
                <a:t>code</a:t>
              </a:r>
            </a:p>
          </p:txBody>
        </p:sp>
        <p:sp>
          <p:nvSpPr>
            <p:cNvPr id="32" name="Rectangle 31"/>
            <p:cNvSpPr/>
            <p:nvPr/>
          </p:nvSpPr>
          <p:spPr bwMode="auto">
            <a:xfrm>
              <a:off x="6477000" y="10668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33" name="Rectangle 32"/>
            <p:cNvSpPr/>
            <p:nvPr/>
          </p:nvSpPr>
          <p:spPr bwMode="auto">
            <a:xfrm>
              <a:off x="6477000" y="56388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34" name="Rectangle 33"/>
            <p:cNvSpPr/>
            <p:nvPr/>
          </p:nvSpPr>
          <p:spPr bwMode="auto">
            <a:xfrm>
              <a:off x="6477000" y="44196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51270" name="Rectangle 35"/>
            <p:cNvSpPr>
              <a:spLocks noChangeArrowheads="1"/>
            </p:cNvSpPr>
            <p:nvPr/>
          </p:nvSpPr>
          <p:spPr bwMode="auto">
            <a:xfrm>
              <a:off x="6477000" y="3352800"/>
              <a:ext cx="1295400" cy="457200"/>
            </a:xfrm>
            <a:prstGeom prst="rect">
              <a:avLst/>
            </a:prstGeom>
            <a:solidFill>
              <a:srgbClr val="CCFFCC"/>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heap</a:t>
              </a:r>
            </a:p>
          </p:txBody>
        </p:sp>
        <p:sp>
          <p:nvSpPr>
            <p:cNvPr id="38" name="Rectangle 37"/>
            <p:cNvSpPr/>
            <p:nvPr/>
          </p:nvSpPr>
          <p:spPr bwMode="auto">
            <a:xfrm>
              <a:off x="6477000" y="2743200"/>
              <a:ext cx="1295400" cy="3048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51272" name="Rectangle 39"/>
            <p:cNvSpPr>
              <a:spLocks noChangeArrowheads="1"/>
            </p:cNvSpPr>
            <p:nvPr/>
          </p:nvSpPr>
          <p:spPr bwMode="auto">
            <a:xfrm>
              <a:off x="6477000" y="1371600"/>
              <a:ext cx="1295400" cy="304800"/>
            </a:xfrm>
            <a:prstGeom prst="rect">
              <a:avLst/>
            </a:prstGeom>
            <a:solidFill>
              <a:srgbClr val="FFFFAA"/>
            </a:solidFill>
            <a:ln w="25400">
              <a:solidFill>
                <a:schemeClr val="tx1"/>
              </a:solidFill>
              <a:round/>
              <a:headEnd type="triangle" w="med" len="med"/>
              <a:tailEnd/>
            </a:ln>
          </p:spPr>
          <p:txBody>
            <a:bodyPr anchor="ctr"/>
            <a:lstStyle/>
            <a:p>
              <a:pPr algn="ctr" fontAlgn="base">
                <a:spcBef>
                  <a:spcPct val="0"/>
                </a:spcBef>
                <a:spcAft>
                  <a:spcPct val="0"/>
                </a:spcAft>
              </a:pPr>
              <a:r>
                <a:rPr lang="en-US" sz="2000" kern="1200" smtClean="0">
                  <a:latin typeface="Helvetica" charset="0"/>
                  <a:ea typeface="MS PGothic" charset="0"/>
                  <a:cs typeface="MS PGothic" charset="0"/>
                </a:rPr>
                <a:t>stack</a:t>
              </a:r>
            </a:p>
          </p:txBody>
        </p:sp>
        <p:sp>
          <p:nvSpPr>
            <p:cNvPr id="42" name="Rectangle 41"/>
            <p:cNvSpPr/>
            <p:nvPr/>
          </p:nvSpPr>
          <p:spPr bwMode="auto">
            <a:xfrm>
              <a:off x="6477000" y="1828800"/>
              <a:ext cx="1295400" cy="457200"/>
            </a:xfrm>
            <a:prstGeom prst="rect">
              <a:avLst/>
            </a:prstGeom>
            <a:solidFill>
              <a:schemeClr val="bg1">
                <a:lumMod val="50000"/>
              </a:schemeClr>
            </a:solidFill>
            <a:ln w="25400" cap="flat" cmpd="sng" algn="ctr">
              <a:solidFill>
                <a:schemeClr val="tx1"/>
              </a:solidFill>
              <a:prstDash val="solid"/>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03" name="Rectangle 102"/>
            <p:cNvSpPr/>
            <p:nvPr/>
          </p:nvSpPr>
          <p:spPr bwMode="auto">
            <a:xfrm>
              <a:off x="6477000" y="3505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04" name="Rectangle 103"/>
            <p:cNvSpPr/>
            <p:nvPr/>
          </p:nvSpPr>
          <p:spPr bwMode="auto">
            <a:xfrm>
              <a:off x="6477000" y="3657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05" name="Rectangle 104"/>
            <p:cNvSpPr/>
            <p:nvPr/>
          </p:nvSpPr>
          <p:spPr bwMode="auto">
            <a:xfrm>
              <a:off x="6477000" y="3810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06" name="Rectangle 105"/>
            <p:cNvSpPr/>
            <p:nvPr/>
          </p:nvSpPr>
          <p:spPr bwMode="auto">
            <a:xfrm>
              <a:off x="6477000" y="3962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07" name="Rectangle 106"/>
            <p:cNvSpPr/>
            <p:nvPr/>
          </p:nvSpPr>
          <p:spPr bwMode="auto">
            <a:xfrm>
              <a:off x="6477000" y="4114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08" name="Rectangle 107"/>
            <p:cNvSpPr/>
            <p:nvPr/>
          </p:nvSpPr>
          <p:spPr bwMode="auto">
            <a:xfrm>
              <a:off x="6477000" y="4267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09" name="Rectangle 108"/>
            <p:cNvSpPr/>
            <p:nvPr/>
          </p:nvSpPr>
          <p:spPr bwMode="auto">
            <a:xfrm>
              <a:off x="6477000" y="4419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0" name="Rectangle 109"/>
            <p:cNvSpPr/>
            <p:nvPr/>
          </p:nvSpPr>
          <p:spPr bwMode="auto">
            <a:xfrm>
              <a:off x="6477000" y="4572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1" name="Rectangle 110"/>
            <p:cNvSpPr/>
            <p:nvPr/>
          </p:nvSpPr>
          <p:spPr bwMode="auto">
            <a:xfrm>
              <a:off x="6477000" y="4724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2" name="Rectangle 111"/>
            <p:cNvSpPr/>
            <p:nvPr/>
          </p:nvSpPr>
          <p:spPr bwMode="auto">
            <a:xfrm>
              <a:off x="6477000" y="487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3" name="Rectangle 112"/>
            <p:cNvSpPr/>
            <p:nvPr/>
          </p:nvSpPr>
          <p:spPr bwMode="auto">
            <a:xfrm>
              <a:off x="6477000" y="502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4" name="Rectangle 113"/>
            <p:cNvSpPr/>
            <p:nvPr/>
          </p:nvSpPr>
          <p:spPr bwMode="auto">
            <a:xfrm>
              <a:off x="6477000" y="518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5" name="Rectangle 114"/>
            <p:cNvSpPr/>
            <p:nvPr/>
          </p:nvSpPr>
          <p:spPr bwMode="auto">
            <a:xfrm>
              <a:off x="6477000" y="533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6" name="Rectangle 115"/>
            <p:cNvSpPr/>
            <p:nvPr/>
          </p:nvSpPr>
          <p:spPr bwMode="auto">
            <a:xfrm>
              <a:off x="6477000" y="548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7" name="Rectangle 116"/>
            <p:cNvSpPr/>
            <p:nvPr/>
          </p:nvSpPr>
          <p:spPr bwMode="auto">
            <a:xfrm>
              <a:off x="6477000" y="563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8" name="Rectangle 117"/>
            <p:cNvSpPr/>
            <p:nvPr/>
          </p:nvSpPr>
          <p:spPr bwMode="auto">
            <a:xfrm>
              <a:off x="6477000" y="579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19" name="Rectangle 118"/>
            <p:cNvSpPr/>
            <p:nvPr/>
          </p:nvSpPr>
          <p:spPr bwMode="auto">
            <a:xfrm>
              <a:off x="6477000" y="1066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0" name="Rectangle 119"/>
            <p:cNvSpPr/>
            <p:nvPr/>
          </p:nvSpPr>
          <p:spPr bwMode="auto">
            <a:xfrm>
              <a:off x="6477000" y="1219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1" name="Rectangle 120"/>
            <p:cNvSpPr/>
            <p:nvPr/>
          </p:nvSpPr>
          <p:spPr bwMode="auto">
            <a:xfrm>
              <a:off x="6477000" y="1371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2" name="Rectangle 121"/>
            <p:cNvSpPr/>
            <p:nvPr/>
          </p:nvSpPr>
          <p:spPr bwMode="auto">
            <a:xfrm>
              <a:off x="6477000" y="1524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3" name="Rectangle 122"/>
            <p:cNvSpPr/>
            <p:nvPr/>
          </p:nvSpPr>
          <p:spPr bwMode="auto">
            <a:xfrm>
              <a:off x="6477000" y="1676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4" name="Rectangle 123"/>
            <p:cNvSpPr/>
            <p:nvPr/>
          </p:nvSpPr>
          <p:spPr bwMode="auto">
            <a:xfrm>
              <a:off x="6477000" y="1828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5" name="Rectangle 124"/>
            <p:cNvSpPr/>
            <p:nvPr/>
          </p:nvSpPr>
          <p:spPr bwMode="auto">
            <a:xfrm>
              <a:off x="6477000" y="1981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6" name="Rectangle 125"/>
            <p:cNvSpPr/>
            <p:nvPr/>
          </p:nvSpPr>
          <p:spPr bwMode="auto">
            <a:xfrm>
              <a:off x="6477000" y="2133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7" name="Rectangle 126"/>
            <p:cNvSpPr/>
            <p:nvPr/>
          </p:nvSpPr>
          <p:spPr bwMode="auto">
            <a:xfrm>
              <a:off x="6477000" y="2286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8" name="Rectangle 127"/>
            <p:cNvSpPr/>
            <p:nvPr/>
          </p:nvSpPr>
          <p:spPr bwMode="auto">
            <a:xfrm>
              <a:off x="6477000" y="2438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29" name="Rectangle 128"/>
            <p:cNvSpPr/>
            <p:nvPr/>
          </p:nvSpPr>
          <p:spPr bwMode="auto">
            <a:xfrm>
              <a:off x="6477000" y="2590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30" name="Rectangle 129"/>
            <p:cNvSpPr/>
            <p:nvPr/>
          </p:nvSpPr>
          <p:spPr bwMode="auto">
            <a:xfrm>
              <a:off x="6477000" y="27432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31" name="Rectangle 130"/>
            <p:cNvSpPr/>
            <p:nvPr/>
          </p:nvSpPr>
          <p:spPr bwMode="auto">
            <a:xfrm>
              <a:off x="6477000" y="28956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32" name="Rectangle 131"/>
            <p:cNvSpPr/>
            <p:nvPr/>
          </p:nvSpPr>
          <p:spPr bwMode="auto">
            <a:xfrm>
              <a:off x="6477000" y="30480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33" name="Rectangle 132"/>
            <p:cNvSpPr/>
            <p:nvPr/>
          </p:nvSpPr>
          <p:spPr bwMode="auto">
            <a:xfrm>
              <a:off x="6477000" y="32004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134" name="Rectangle 133"/>
            <p:cNvSpPr/>
            <p:nvPr/>
          </p:nvSpPr>
          <p:spPr bwMode="auto">
            <a:xfrm>
              <a:off x="6477000" y="3352800"/>
              <a:ext cx="12954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fontAlgn="base">
                <a:spcBef>
                  <a:spcPct val="0"/>
                </a:spcBef>
                <a:spcAft>
                  <a:spcPct val="0"/>
                </a:spcAft>
                <a:defRPr/>
              </a:pPr>
              <a:endParaRPr lang="en-US" sz="2000" kern="1200" dirty="0">
                <a:latin typeface="Helvetica"/>
                <a:ea typeface="ＭＳ Ｐゴシック" charset="-128"/>
                <a:cs typeface="Helvetica"/>
              </a:endParaRPr>
            </a:p>
          </p:txBody>
        </p:sp>
        <p:sp>
          <p:nvSpPr>
            <p:cNvPr id="51306" name="TextBox 168"/>
            <p:cNvSpPr txBox="1">
              <a:spLocks noChangeArrowheads="1"/>
            </p:cNvSpPr>
            <p:nvPr/>
          </p:nvSpPr>
          <p:spPr bwMode="auto">
            <a:xfrm>
              <a:off x="7761288" y="5681663"/>
              <a:ext cx="11541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FF0000"/>
                  </a:solidFill>
                  <a:latin typeface="Helvetica" charset="0"/>
                </a:rPr>
                <a:t>0000 0</a:t>
              </a:r>
              <a:r>
                <a:rPr lang="en-US" sz="1600" kern="1200" smtClean="0">
                  <a:solidFill>
                    <a:srgbClr val="0B52FC"/>
                  </a:solidFill>
                  <a:latin typeface="Helvetica" charset="0"/>
                </a:rPr>
                <a:t>000</a:t>
              </a:r>
            </a:p>
          </p:txBody>
        </p:sp>
        <p:sp>
          <p:nvSpPr>
            <p:cNvPr id="51307" name="TextBox 169"/>
            <p:cNvSpPr txBox="1">
              <a:spLocks noChangeArrowheads="1"/>
            </p:cNvSpPr>
            <p:nvPr/>
          </p:nvSpPr>
          <p:spPr bwMode="auto">
            <a:xfrm>
              <a:off x="7761288" y="5376863"/>
              <a:ext cx="11541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FF0000"/>
                  </a:solidFill>
                  <a:latin typeface="Helvetica" charset="0"/>
                </a:rPr>
                <a:t>0001 0</a:t>
              </a:r>
              <a:r>
                <a:rPr lang="en-US" sz="1600" kern="1200" smtClean="0">
                  <a:solidFill>
                    <a:srgbClr val="0B52FC"/>
                  </a:solidFill>
                  <a:latin typeface="Helvetica" charset="0"/>
                </a:rPr>
                <a:t>000</a:t>
              </a:r>
            </a:p>
          </p:txBody>
        </p:sp>
        <p:sp>
          <p:nvSpPr>
            <p:cNvPr id="51308" name="TextBox 170"/>
            <p:cNvSpPr txBox="1">
              <a:spLocks noChangeArrowheads="1"/>
            </p:cNvSpPr>
            <p:nvPr/>
          </p:nvSpPr>
          <p:spPr bwMode="auto">
            <a:xfrm>
              <a:off x="7772400" y="4114800"/>
              <a:ext cx="11545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FF0000"/>
                  </a:solidFill>
                  <a:latin typeface="Helvetica" charset="0"/>
                </a:rPr>
                <a:t>0101 0</a:t>
              </a:r>
              <a:r>
                <a:rPr lang="en-US" sz="1600" kern="1200" smtClean="0">
                  <a:solidFill>
                    <a:srgbClr val="0B52FC"/>
                  </a:solidFill>
                  <a:latin typeface="Helvetica" charset="0"/>
                </a:rPr>
                <a:t>000</a:t>
              </a:r>
            </a:p>
          </p:txBody>
        </p:sp>
        <p:sp>
          <p:nvSpPr>
            <p:cNvPr id="51309" name="TextBox 171"/>
            <p:cNvSpPr txBox="1">
              <a:spLocks noChangeArrowheads="1"/>
            </p:cNvSpPr>
            <p:nvPr/>
          </p:nvSpPr>
          <p:spPr bwMode="auto">
            <a:xfrm>
              <a:off x="7794625" y="3548063"/>
              <a:ext cx="11321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FF0000"/>
                  </a:solidFill>
                  <a:latin typeface="Helvetica" charset="0"/>
                </a:rPr>
                <a:t>0111 0</a:t>
              </a:r>
              <a:r>
                <a:rPr lang="en-US" sz="1600" kern="1200" smtClean="0">
                  <a:solidFill>
                    <a:srgbClr val="0B52FC"/>
                  </a:solidFill>
                  <a:latin typeface="Helvetica" charset="0"/>
                </a:rPr>
                <a:t>000</a:t>
              </a:r>
            </a:p>
          </p:txBody>
        </p:sp>
        <p:sp>
          <p:nvSpPr>
            <p:cNvPr id="72807" name="TextBox 172"/>
            <p:cNvSpPr txBox="1">
              <a:spLocks noChangeArrowheads="1"/>
            </p:cNvSpPr>
            <p:nvPr/>
          </p:nvSpPr>
          <p:spPr bwMode="auto">
            <a:xfrm>
              <a:off x="7780338" y="1414463"/>
              <a:ext cx="11318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fontAlgn="base" hangingPunct="1">
                <a:spcBef>
                  <a:spcPct val="0"/>
                </a:spcBef>
                <a:spcAft>
                  <a:spcPct val="0"/>
                </a:spcAft>
                <a:defRPr/>
              </a:pPr>
              <a:r>
                <a:rPr lang="en-US" sz="1600" kern="1200" dirty="0" smtClean="0">
                  <a:solidFill>
                    <a:srgbClr val="FF0000"/>
                  </a:solidFill>
                  <a:latin typeface="Helvetica" charset="0"/>
                  <a:cs typeface="Helvetica" charset="0"/>
                </a:rPr>
                <a:t>1110 0</a:t>
              </a:r>
              <a:r>
                <a:rPr lang="en-US" sz="1600" kern="1200" dirty="0" smtClean="0">
                  <a:solidFill>
                    <a:srgbClr val="618FFD">
                      <a:lumMod val="75000"/>
                    </a:srgbClr>
                  </a:solidFill>
                  <a:latin typeface="Helvetica" charset="0"/>
                  <a:cs typeface="Helvetica" charset="0"/>
                </a:rPr>
                <a:t>000</a:t>
              </a:r>
            </a:p>
          </p:txBody>
        </p:sp>
        <p:grpSp>
          <p:nvGrpSpPr>
            <p:cNvPr id="51311" name="Group 35"/>
            <p:cNvGrpSpPr>
              <a:grpSpLocks/>
            </p:cNvGrpSpPr>
            <p:nvPr/>
          </p:nvGrpSpPr>
          <p:grpSpPr bwMode="auto">
            <a:xfrm>
              <a:off x="5714998" y="1447800"/>
              <a:ext cx="762002" cy="4114800"/>
              <a:chOff x="5333997" y="1447800"/>
              <a:chExt cx="1143003" cy="4114800"/>
            </a:xfrm>
          </p:grpSpPr>
          <p:cxnSp>
            <p:nvCxnSpPr>
              <p:cNvPr id="51315" name="Straight Arrow Connector 159"/>
              <p:cNvCxnSpPr>
                <a:cxnSpLocks noChangeShapeType="1"/>
                <a:endCxn id="116" idx="1"/>
              </p:cNvCxnSpPr>
              <p:nvPr/>
            </p:nvCxnSpPr>
            <p:spPr bwMode="auto">
              <a:xfrm>
                <a:off x="5333997" y="5257800"/>
                <a:ext cx="1143000" cy="3048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316" name="Straight Arrow Connector 164"/>
              <p:cNvCxnSpPr>
                <a:cxnSpLocks noChangeShapeType="1"/>
              </p:cNvCxnSpPr>
              <p:nvPr/>
            </p:nvCxnSpPr>
            <p:spPr bwMode="auto">
              <a:xfrm flipV="1">
                <a:off x="5334000" y="4343400"/>
                <a:ext cx="1143000" cy="227013"/>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317" name="Straight Arrow Connector 193"/>
              <p:cNvCxnSpPr>
                <a:cxnSpLocks noChangeShapeType="1"/>
              </p:cNvCxnSpPr>
              <p:nvPr/>
            </p:nvCxnSpPr>
            <p:spPr bwMode="auto">
              <a:xfrm>
                <a:off x="5334000" y="5105400"/>
                <a:ext cx="1143000" cy="3048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318" name="Straight Arrow Connector 194"/>
              <p:cNvCxnSpPr>
                <a:cxnSpLocks noChangeShapeType="1"/>
              </p:cNvCxnSpPr>
              <p:nvPr/>
            </p:nvCxnSpPr>
            <p:spPr bwMode="auto">
              <a:xfrm>
                <a:off x="5334000" y="4953000"/>
                <a:ext cx="1143000" cy="3048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319" name="Straight Arrow Connector 195"/>
              <p:cNvCxnSpPr>
                <a:cxnSpLocks noChangeShapeType="1"/>
              </p:cNvCxnSpPr>
              <p:nvPr/>
            </p:nvCxnSpPr>
            <p:spPr bwMode="auto">
              <a:xfrm>
                <a:off x="5334000" y="4800600"/>
                <a:ext cx="1143000" cy="330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320" name="Straight Arrow Connector 202"/>
              <p:cNvCxnSpPr>
                <a:cxnSpLocks noChangeShapeType="1"/>
              </p:cNvCxnSpPr>
              <p:nvPr/>
            </p:nvCxnSpPr>
            <p:spPr bwMode="auto">
              <a:xfrm flipV="1">
                <a:off x="5334000" y="4040188"/>
                <a:ext cx="1143000" cy="15081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321" name="Straight Arrow Connector 204"/>
              <p:cNvCxnSpPr>
                <a:cxnSpLocks noChangeShapeType="1"/>
              </p:cNvCxnSpPr>
              <p:nvPr/>
            </p:nvCxnSpPr>
            <p:spPr bwMode="auto">
              <a:xfrm flipV="1">
                <a:off x="5334000" y="3886200"/>
                <a:ext cx="1143000" cy="150813"/>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322" name="Straight Arrow Connector 206"/>
              <p:cNvCxnSpPr>
                <a:cxnSpLocks noChangeShapeType="1"/>
              </p:cNvCxnSpPr>
              <p:nvPr/>
            </p:nvCxnSpPr>
            <p:spPr bwMode="auto">
              <a:xfrm flipV="1">
                <a:off x="5334000" y="4191000"/>
                <a:ext cx="1143000" cy="227013"/>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323" name="Straight Arrow Connector 207"/>
              <p:cNvCxnSpPr>
                <a:cxnSpLocks noChangeShapeType="1"/>
              </p:cNvCxnSpPr>
              <p:nvPr/>
            </p:nvCxnSpPr>
            <p:spPr bwMode="auto">
              <a:xfrm flipV="1">
                <a:off x="5334000" y="3733800"/>
                <a:ext cx="1143000" cy="150813"/>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324" name="Straight Arrow Connector 208"/>
              <p:cNvCxnSpPr>
                <a:cxnSpLocks noChangeShapeType="1"/>
              </p:cNvCxnSpPr>
              <p:nvPr/>
            </p:nvCxnSpPr>
            <p:spPr bwMode="auto">
              <a:xfrm flipV="1">
                <a:off x="5334000" y="3581400"/>
                <a:ext cx="1143000" cy="76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325" name="Straight Arrow Connector 210"/>
              <p:cNvCxnSpPr>
                <a:cxnSpLocks noChangeShapeType="1"/>
              </p:cNvCxnSpPr>
              <p:nvPr/>
            </p:nvCxnSpPr>
            <p:spPr bwMode="auto">
              <a:xfrm flipV="1">
                <a:off x="5334000" y="3429000"/>
                <a:ext cx="1143000" cy="76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326" name="Straight Arrow Connector 211"/>
              <p:cNvCxnSpPr>
                <a:cxnSpLocks noChangeShapeType="1"/>
              </p:cNvCxnSpPr>
              <p:nvPr/>
            </p:nvCxnSpPr>
            <p:spPr bwMode="auto">
              <a:xfrm flipV="1">
                <a:off x="5334000" y="2514600"/>
                <a:ext cx="11430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327" name="Straight Arrow Connector 213"/>
              <p:cNvCxnSpPr>
                <a:cxnSpLocks noChangeShapeType="1"/>
              </p:cNvCxnSpPr>
              <p:nvPr/>
            </p:nvCxnSpPr>
            <p:spPr bwMode="auto">
              <a:xfrm flipV="1">
                <a:off x="5334000" y="2362200"/>
                <a:ext cx="1143000" cy="762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328" name="Straight Arrow Connector 214"/>
              <p:cNvCxnSpPr>
                <a:cxnSpLocks noChangeShapeType="1"/>
                <a:endCxn id="122" idx="1"/>
              </p:cNvCxnSpPr>
              <p:nvPr/>
            </p:nvCxnSpPr>
            <p:spPr bwMode="auto">
              <a:xfrm rot="5400000" flipH="1" flipV="1">
                <a:off x="5257800" y="1676400"/>
                <a:ext cx="1295400" cy="1143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329" name="Straight Arrow Connector 216"/>
              <p:cNvCxnSpPr>
                <a:cxnSpLocks noChangeShapeType="1"/>
              </p:cNvCxnSpPr>
              <p:nvPr/>
            </p:nvCxnSpPr>
            <p:spPr bwMode="auto">
              <a:xfrm rot="5400000" flipH="1" flipV="1">
                <a:off x="5257800" y="1524000"/>
                <a:ext cx="1295400" cy="11430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51312" name="Rectangle 84"/>
            <p:cNvSpPr>
              <a:spLocks noChangeArrowheads="1"/>
            </p:cNvSpPr>
            <p:nvPr/>
          </p:nvSpPr>
          <p:spPr bwMode="auto">
            <a:xfrm>
              <a:off x="5251450" y="2590800"/>
              <a:ext cx="457200" cy="2819400"/>
            </a:xfrm>
            <a:prstGeom prst="rect">
              <a:avLst/>
            </a:prstGeom>
            <a:noFill/>
            <a:ln w="1270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p>
              <a:pPr algn="ctr" fontAlgn="base">
                <a:spcBef>
                  <a:spcPct val="0"/>
                </a:spcBef>
                <a:spcAft>
                  <a:spcPct val="0"/>
                </a:spcAft>
              </a:pPr>
              <a:endParaRPr lang="en-US" sz="2400" kern="1200" smtClean="0">
                <a:latin typeface="Helvetica" charset="0"/>
                <a:ea typeface="MS PGothic" charset="0"/>
                <a:cs typeface="MS PGothic" charset="0"/>
              </a:endParaRPr>
            </a:p>
          </p:txBody>
        </p:sp>
        <p:sp>
          <p:nvSpPr>
            <p:cNvPr id="51313" name="TextBox 143"/>
            <p:cNvSpPr txBox="1">
              <a:spLocks noChangeArrowheads="1"/>
            </p:cNvSpPr>
            <p:nvPr/>
          </p:nvSpPr>
          <p:spPr bwMode="auto">
            <a:xfrm>
              <a:off x="5178425" y="2590800"/>
              <a:ext cx="61277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200" kern="1200" smtClean="0">
                  <a:solidFill>
                    <a:srgbClr val="000000"/>
                  </a:solidFill>
                  <a:latin typeface="Helvetica" charset="0"/>
                </a:rPr>
                <a:t>11101</a:t>
              </a:r>
            </a:p>
            <a:p>
              <a:pPr eaLnBrk="1" fontAlgn="base" hangingPunct="1">
                <a:spcBef>
                  <a:spcPct val="0"/>
                </a:spcBef>
                <a:spcAft>
                  <a:spcPct val="0"/>
                </a:spcAft>
              </a:pPr>
              <a:r>
                <a:rPr lang="en-US" sz="1200" kern="1200" smtClean="0">
                  <a:solidFill>
                    <a:srgbClr val="000000"/>
                  </a:solidFill>
                  <a:latin typeface="Helvetica" charset="0"/>
                </a:rPr>
                <a:t>11100</a:t>
              </a:r>
            </a:p>
            <a:p>
              <a:pPr eaLnBrk="1" fontAlgn="base" hangingPunct="1">
                <a:spcBef>
                  <a:spcPct val="0"/>
                </a:spcBef>
                <a:spcAft>
                  <a:spcPct val="0"/>
                </a:spcAft>
              </a:pPr>
              <a:r>
                <a:rPr lang="en-US" sz="1200" kern="1200" smtClean="0">
                  <a:solidFill>
                    <a:srgbClr val="000000"/>
                  </a:solidFill>
                  <a:latin typeface="Helvetica" charset="0"/>
                </a:rPr>
                <a:t>10111   </a:t>
              </a:r>
            </a:p>
            <a:p>
              <a:pPr eaLnBrk="1" fontAlgn="base" hangingPunct="1">
                <a:spcBef>
                  <a:spcPct val="0"/>
                </a:spcBef>
                <a:spcAft>
                  <a:spcPct val="0"/>
                </a:spcAft>
              </a:pPr>
              <a:r>
                <a:rPr lang="en-US" sz="1200" kern="1200" smtClean="0">
                  <a:solidFill>
                    <a:srgbClr val="000000"/>
                  </a:solidFill>
                  <a:latin typeface="Helvetica" charset="0"/>
                </a:rPr>
                <a:t>10110</a:t>
              </a:r>
            </a:p>
            <a:p>
              <a:pPr eaLnBrk="1" fontAlgn="base" hangingPunct="1">
                <a:spcBef>
                  <a:spcPct val="0"/>
                </a:spcBef>
                <a:spcAft>
                  <a:spcPct val="0"/>
                </a:spcAft>
              </a:pPr>
              <a:r>
                <a:rPr lang="en-US" sz="1200" kern="1200" smtClean="0">
                  <a:solidFill>
                    <a:srgbClr val="000000"/>
                  </a:solidFill>
                  <a:latin typeface="Helvetica" charset="0"/>
                </a:rPr>
                <a:t>10000</a:t>
              </a:r>
            </a:p>
            <a:p>
              <a:pPr eaLnBrk="1" fontAlgn="base" hangingPunct="1">
                <a:spcBef>
                  <a:spcPct val="0"/>
                </a:spcBef>
                <a:spcAft>
                  <a:spcPct val="0"/>
                </a:spcAft>
              </a:pPr>
              <a:r>
                <a:rPr lang="en-US" sz="1200" kern="1200" smtClean="0">
                  <a:solidFill>
                    <a:srgbClr val="000000"/>
                  </a:solidFill>
                  <a:latin typeface="Helvetica" charset="0"/>
                </a:rPr>
                <a:t>01111</a:t>
              </a:r>
            </a:p>
            <a:p>
              <a:pPr eaLnBrk="1" fontAlgn="base" hangingPunct="1">
                <a:spcBef>
                  <a:spcPct val="0"/>
                </a:spcBef>
                <a:spcAft>
                  <a:spcPct val="0"/>
                </a:spcAft>
              </a:pPr>
              <a:r>
                <a:rPr lang="en-US" sz="1200" kern="1200" smtClean="0">
                  <a:solidFill>
                    <a:srgbClr val="000000"/>
                  </a:solidFill>
                  <a:latin typeface="Helvetica" charset="0"/>
                </a:rPr>
                <a:t>01110</a:t>
              </a:r>
            </a:p>
            <a:p>
              <a:pPr eaLnBrk="1" fontAlgn="base" hangingPunct="1">
                <a:spcBef>
                  <a:spcPct val="0"/>
                </a:spcBef>
                <a:spcAft>
                  <a:spcPct val="0"/>
                </a:spcAft>
              </a:pPr>
              <a:r>
                <a:rPr lang="en-US" sz="1200" kern="1200" smtClean="0">
                  <a:solidFill>
                    <a:srgbClr val="000000"/>
                  </a:solidFill>
                  <a:latin typeface="Helvetica" charset="0"/>
                </a:rPr>
                <a:t>01101   </a:t>
              </a:r>
            </a:p>
            <a:p>
              <a:pPr eaLnBrk="1" fontAlgn="base" hangingPunct="1">
                <a:spcBef>
                  <a:spcPct val="0"/>
                </a:spcBef>
                <a:spcAft>
                  <a:spcPct val="0"/>
                </a:spcAft>
              </a:pPr>
              <a:r>
                <a:rPr lang="en-US" sz="1200" kern="1200" smtClean="0">
                  <a:solidFill>
                    <a:srgbClr val="000000"/>
                  </a:solidFill>
                  <a:latin typeface="Helvetica" charset="0"/>
                </a:rPr>
                <a:t>01100</a:t>
              </a:r>
            </a:p>
            <a:p>
              <a:pPr eaLnBrk="1" fontAlgn="base" hangingPunct="1">
                <a:spcBef>
                  <a:spcPct val="0"/>
                </a:spcBef>
                <a:spcAft>
                  <a:spcPct val="0"/>
                </a:spcAft>
              </a:pPr>
              <a:r>
                <a:rPr lang="en-US" sz="1200" kern="1200" smtClean="0">
                  <a:solidFill>
                    <a:srgbClr val="000000"/>
                  </a:solidFill>
                  <a:latin typeface="Helvetica" charset="0"/>
                </a:rPr>
                <a:t>01011</a:t>
              </a:r>
            </a:p>
            <a:p>
              <a:pPr eaLnBrk="1" fontAlgn="base" hangingPunct="1">
                <a:spcBef>
                  <a:spcPct val="0"/>
                </a:spcBef>
                <a:spcAft>
                  <a:spcPct val="0"/>
                </a:spcAft>
              </a:pPr>
              <a:r>
                <a:rPr lang="en-US" sz="1200" kern="1200" smtClean="0">
                  <a:solidFill>
                    <a:srgbClr val="000000"/>
                  </a:solidFill>
                  <a:latin typeface="Helvetica" charset="0"/>
                </a:rPr>
                <a:t>01010   </a:t>
              </a:r>
            </a:p>
            <a:p>
              <a:pPr eaLnBrk="1" fontAlgn="base" hangingPunct="1">
                <a:spcBef>
                  <a:spcPct val="0"/>
                </a:spcBef>
                <a:spcAft>
                  <a:spcPct val="0"/>
                </a:spcAft>
              </a:pPr>
              <a:r>
                <a:rPr lang="en-US" sz="1200" kern="1200" smtClean="0">
                  <a:solidFill>
                    <a:srgbClr val="000000"/>
                  </a:solidFill>
                  <a:latin typeface="Helvetica" charset="0"/>
                </a:rPr>
                <a:t>00101   </a:t>
              </a:r>
            </a:p>
            <a:p>
              <a:pPr eaLnBrk="1" fontAlgn="base" hangingPunct="1">
                <a:spcBef>
                  <a:spcPct val="0"/>
                </a:spcBef>
                <a:spcAft>
                  <a:spcPct val="0"/>
                </a:spcAft>
              </a:pPr>
              <a:r>
                <a:rPr lang="en-US" sz="1200" kern="1200" smtClean="0">
                  <a:solidFill>
                    <a:srgbClr val="000000"/>
                  </a:solidFill>
                  <a:latin typeface="Helvetica" charset="0"/>
                </a:rPr>
                <a:t>00100   </a:t>
              </a:r>
            </a:p>
            <a:p>
              <a:pPr eaLnBrk="1" fontAlgn="base" hangingPunct="1">
                <a:spcBef>
                  <a:spcPct val="0"/>
                </a:spcBef>
                <a:spcAft>
                  <a:spcPct val="0"/>
                </a:spcAft>
              </a:pPr>
              <a:r>
                <a:rPr lang="en-US" sz="1200" kern="1200" smtClean="0">
                  <a:solidFill>
                    <a:srgbClr val="000000"/>
                  </a:solidFill>
                  <a:latin typeface="Helvetica" charset="0"/>
                </a:rPr>
                <a:t>00011  </a:t>
              </a:r>
            </a:p>
            <a:p>
              <a:pPr eaLnBrk="1" fontAlgn="base" hangingPunct="1">
                <a:spcBef>
                  <a:spcPct val="0"/>
                </a:spcBef>
                <a:spcAft>
                  <a:spcPct val="0"/>
                </a:spcAft>
              </a:pPr>
              <a:r>
                <a:rPr lang="en-US" sz="1200" kern="1200" smtClean="0">
                  <a:solidFill>
                    <a:srgbClr val="000000"/>
                  </a:solidFill>
                  <a:latin typeface="Helvetica" charset="0"/>
                </a:rPr>
                <a:t>00010</a:t>
              </a:r>
            </a:p>
          </p:txBody>
        </p:sp>
        <p:sp>
          <p:nvSpPr>
            <p:cNvPr id="51314" name="TextBox 172"/>
            <p:cNvSpPr txBox="1">
              <a:spLocks noChangeArrowheads="1"/>
            </p:cNvSpPr>
            <p:nvPr/>
          </p:nvSpPr>
          <p:spPr bwMode="auto">
            <a:xfrm>
              <a:off x="7769225" y="2362200"/>
              <a:ext cx="1143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fontAlgn="base" hangingPunct="1">
                <a:spcBef>
                  <a:spcPct val="0"/>
                </a:spcBef>
                <a:spcAft>
                  <a:spcPct val="0"/>
                </a:spcAft>
              </a:pPr>
              <a:r>
                <a:rPr lang="en-US" sz="1600" kern="1200" smtClean="0">
                  <a:solidFill>
                    <a:srgbClr val="FF0000"/>
                  </a:solidFill>
                  <a:latin typeface="Helvetica" charset="0"/>
                </a:rPr>
                <a:t>1011 0</a:t>
              </a:r>
              <a:r>
                <a:rPr lang="en-US" sz="1600" kern="1200" smtClean="0">
                  <a:solidFill>
                    <a:srgbClr val="0B52FC"/>
                  </a:solidFill>
                  <a:latin typeface="Helvetica" charset="0"/>
                </a:rPr>
                <a:t>000</a:t>
              </a:r>
            </a:p>
          </p:txBody>
        </p:sp>
      </p:grpSp>
      <p:cxnSp>
        <p:nvCxnSpPr>
          <p:cNvPr id="51260" name="Straight Arrow Connector 241"/>
          <p:cNvCxnSpPr>
            <a:cxnSpLocks noChangeShapeType="1"/>
          </p:cNvCxnSpPr>
          <p:nvPr/>
        </p:nvCxnSpPr>
        <p:spPr bwMode="auto">
          <a:xfrm flipV="1">
            <a:off x="2971800" y="4038600"/>
            <a:ext cx="1143000" cy="1905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3" name="Rectangle 252"/>
          <p:cNvSpPr>
            <a:spLocks noChangeArrowheads="1"/>
          </p:cNvSpPr>
          <p:nvPr/>
        </p:nvSpPr>
        <p:spPr bwMode="auto">
          <a:xfrm>
            <a:off x="-5943600" y="4114800"/>
            <a:ext cx="5943600" cy="1219200"/>
          </a:xfrm>
          <a:prstGeom prst="rect">
            <a:avLst/>
          </a:prstGeom>
          <a:solidFill>
            <a:srgbClr val="FFFFAA"/>
          </a:solidFill>
          <a:ln w="25400">
            <a:solidFill>
              <a:schemeClr val="tx1"/>
            </a:solidFill>
            <a:round/>
            <a:headEnd type="triangle" w="med" len="med"/>
            <a:tailEnd/>
          </a:ln>
        </p:spPr>
        <p:txBody>
          <a:bodyPr anchor="ctr"/>
          <a:lstStyle/>
          <a:p>
            <a:pPr algn="ctr" fontAlgn="base">
              <a:spcBef>
                <a:spcPct val="0"/>
              </a:spcBef>
              <a:spcAft>
                <a:spcPct val="0"/>
              </a:spcAft>
            </a:pPr>
            <a:r>
              <a:rPr lang="en-US" sz="2400" kern="1200" smtClean="0">
                <a:latin typeface="Helvetica" charset="0"/>
                <a:ea typeface="MS PGothic" charset="0"/>
                <a:cs typeface="MS PGothic" charset="0"/>
              </a:rPr>
              <a:t>Total size of page table ≈ number of pages </a:t>
            </a:r>
            <a:r>
              <a:rPr lang="en-US" sz="2400" kern="1200" smtClean="0">
                <a:solidFill>
                  <a:srgbClr val="FF0000"/>
                </a:solidFill>
                <a:latin typeface="Helvetica" charset="0"/>
                <a:ea typeface="MS PGothic" charset="0"/>
                <a:cs typeface="MS PGothic" charset="0"/>
              </a:rPr>
              <a:t>used</a:t>
            </a:r>
            <a:r>
              <a:rPr lang="en-US" sz="2400" kern="1200" smtClean="0">
                <a:latin typeface="Helvetica" charset="0"/>
                <a:ea typeface="MS PGothic" charset="0"/>
                <a:cs typeface="MS PGothic" charset="0"/>
              </a:rPr>
              <a:t> by program in </a:t>
            </a:r>
            <a:r>
              <a:rPr lang="en-US" sz="2400" kern="1200" smtClean="0">
                <a:solidFill>
                  <a:srgbClr val="FF0000"/>
                </a:solidFill>
                <a:latin typeface="Helvetica" charset="0"/>
                <a:ea typeface="MS PGothic" charset="0"/>
                <a:cs typeface="MS PGothic" charset="0"/>
              </a:rPr>
              <a:t>physical memory</a:t>
            </a:r>
            <a:r>
              <a:rPr lang="en-US" sz="2400" kern="1200" smtClean="0">
                <a:latin typeface="Helvetica" charset="0"/>
                <a:ea typeface="MS PGothic" charset="0"/>
                <a:cs typeface="MS PGothic" charset="0"/>
              </a:rPr>
              <a:t>. Hash more complex</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1.00469E-6 8.32562E-7 L 0.84956 0.13321 " pathEditMode="relative" ptsTypes="AA">
                                      <p:cBhvr>
                                        <p:cTn id="6" dur="500" fill="hold"/>
                                        <p:tgtEl>
                                          <p:spTgt spid="25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990600" y="0"/>
            <a:ext cx="7162800" cy="533400"/>
          </a:xfrm>
        </p:spPr>
        <p:txBody>
          <a:bodyPr/>
          <a:lstStyle/>
          <a:p>
            <a:r>
              <a:rPr lang="en-US">
                <a:latin typeface="Helvetica" charset="0"/>
                <a:ea typeface="MS PGothic" charset="0"/>
              </a:rPr>
              <a:t>Address Translation Comparison</a:t>
            </a:r>
          </a:p>
        </p:txBody>
      </p:sp>
      <p:graphicFrame>
        <p:nvGraphicFramePr>
          <p:cNvPr id="4" name="Table 3"/>
          <p:cNvGraphicFramePr>
            <a:graphicFrameLocks noGrp="1"/>
          </p:cNvGraphicFramePr>
          <p:nvPr/>
        </p:nvGraphicFramePr>
        <p:xfrm>
          <a:off x="304800" y="655638"/>
          <a:ext cx="8610600" cy="6035674"/>
        </p:xfrm>
        <a:graphic>
          <a:graphicData uri="http://schemas.openxmlformats.org/drawingml/2006/table">
            <a:tbl>
              <a:tblPr/>
              <a:tblGrid>
                <a:gridCol w="2133600"/>
                <a:gridCol w="2895600"/>
                <a:gridCol w="3581400"/>
              </a:tblGrid>
              <a:tr h="457245">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rgbClr val="000000"/>
                        </a:solidFill>
                        <a:effectLst/>
                        <a:latin typeface="Helvetica" charset="0"/>
                        <a:ea typeface="ＭＳ Ｐゴシック" charset="0"/>
                        <a:cs typeface="Helvetica"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000000"/>
                          </a:solidFill>
                          <a:effectLst/>
                          <a:latin typeface="Helvetica" charset="0"/>
                          <a:ea typeface="ＭＳ Ｐゴシック" charset="0"/>
                          <a:cs typeface="Helvetica" charset="0"/>
                        </a:rPr>
                        <a:t>Advantages</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000000"/>
                          </a:solidFill>
                          <a:effectLst/>
                          <a:latin typeface="Helvetica" charset="0"/>
                          <a:ea typeface="ＭＳ Ｐゴシック" charset="0"/>
                          <a:cs typeface="Helvetica" charset="0"/>
                        </a:rPr>
                        <a:t>Disadvantages</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r h="155464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Helvetica" charset="0"/>
                          <a:ea typeface="ＭＳ Ｐゴシック" charset="0"/>
                          <a:cs typeface="Helvetica" charset="0"/>
                        </a:rPr>
                        <a:t>Segmentation</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Helvetica" charset="0"/>
                          <a:ea typeface="ＭＳ Ｐゴシック" charset="0"/>
                          <a:cs typeface="Helvetica" charset="0"/>
                        </a:rPr>
                        <a:t>Fast context switching: Segment mapping maintained by CPU </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Helvetica" charset="0"/>
                          <a:ea typeface="ＭＳ Ｐゴシック" charset="0"/>
                          <a:cs typeface="Helvetica" charset="0"/>
                        </a:rPr>
                        <a:t>External fragmentation</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r>
              <a:tr h="1188846">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Helvetica" charset="0"/>
                          <a:ea typeface="ＭＳ Ｐゴシック" charset="0"/>
                          <a:cs typeface="Helvetica" charset="0"/>
                        </a:rPr>
                        <a:t>Paging (single-level page)</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Helvetica" charset="0"/>
                          <a:ea typeface="ＭＳ Ｐゴシック" charset="0"/>
                          <a:cs typeface="Helvetica" charset="0"/>
                        </a:rPr>
                        <a:t>No external </a:t>
                      </a:r>
                      <a:r>
                        <a:rPr kumimoji="0" lang="en-US" sz="2400" b="0" i="0" u="none" strike="noStrike" cap="none" normalizeH="0" baseline="0" dirty="0" smtClean="0">
                          <a:ln>
                            <a:noFill/>
                          </a:ln>
                          <a:solidFill>
                            <a:srgbClr val="000000"/>
                          </a:solidFill>
                          <a:effectLst/>
                          <a:latin typeface="Helvetica" charset="0"/>
                          <a:ea typeface="ＭＳ Ｐゴシック" charset="0"/>
                          <a:cs typeface="Helvetica" charset="0"/>
                        </a:rPr>
                        <a:t>fragmentation, fast easy allocation</a:t>
                      </a:r>
                      <a:endParaRPr kumimoji="0" lang="en-US" sz="2400" b="0" i="0" u="none" strike="noStrike" cap="none" normalizeH="0" baseline="0" dirty="0">
                        <a:ln>
                          <a:noFill/>
                        </a:ln>
                        <a:solidFill>
                          <a:srgbClr val="000000"/>
                        </a:solidFill>
                        <a:effectLst/>
                        <a:latin typeface="Helvetica" charset="0"/>
                        <a:ea typeface="ＭＳ Ｐゴシック" charset="0"/>
                        <a:cs typeface="Helvetica"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457200" rtl="0" eaLnBrk="1" fontAlgn="base" latinLnBrk="0" hangingPunct="1">
                        <a:lnSpc>
                          <a:spcPct val="100000"/>
                        </a:lnSpc>
                        <a:spcBef>
                          <a:spcPct val="0"/>
                        </a:spcBef>
                        <a:spcAft>
                          <a:spcPct val="0"/>
                        </a:spcAft>
                        <a:buClrTx/>
                        <a:buSzTx/>
                        <a:buFont typeface="Arial"/>
                        <a:buNone/>
                        <a:tabLst/>
                      </a:pPr>
                      <a:r>
                        <a:rPr kumimoji="0" lang="en-US" sz="2400" b="0" i="0" u="none" strike="noStrike" cap="none" normalizeH="0" baseline="0" dirty="0">
                          <a:ln>
                            <a:noFill/>
                          </a:ln>
                          <a:solidFill>
                            <a:srgbClr val="000000"/>
                          </a:solidFill>
                          <a:effectLst/>
                          <a:latin typeface="Helvetica" charset="0"/>
                          <a:ea typeface="ＭＳ Ｐゴシック" charset="0"/>
                          <a:cs typeface="Helvetica" charset="0"/>
                        </a:rPr>
                        <a:t>Large </a:t>
                      </a:r>
                      <a:r>
                        <a:rPr kumimoji="0" lang="en-US" sz="2400" b="0" i="0" u="none" strike="noStrike" cap="none" normalizeH="0" baseline="0" dirty="0" smtClean="0">
                          <a:ln>
                            <a:noFill/>
                          </a:ln>
                          <a:solidFill>
                            <a:srgbClr val="000000"/>
                          </a:solidFill>
                          <a:effectLst/>
                          <a:latin typeface="Helvetica" charset="0"/>
                          <a:ea typeface="ＭＳ Ｐゴシック" charset="0"/>
                          <a:cs typeface="Helvetica" charset="0"/>
                        </a:rPr>
                        <a:t>table </a:t>
                      </a:r>
                      <a:r>
                        <a:rPr kumimoji="0" lang="en-US" sz="2400" b="0" i="0" u="none" strike="noStrike" cap="none" normalizeH="0" baseline="0" dirty="0">
                          <a:ln>
                            <a:noFill/>
                          </a:ln>
                          <a:solidFill>
                            <a:srgbClr val="000000"/>
                          </a:solidFill>
                          <a:effectLst/>
                          <a:latin typeface="Helvetica" charset="0"/>
                          <a:ea typeface="ＭＳ Ｐゴシック" charset="0"/>
                          <a:cs typeface="Helvetica" charset="0"/>
                        </a:rPr>
                        <a:t>size ~ virtual </a:t>
                      </a:r>
                      <a:r>
                        <a:rPr kumimoji="0" lang="en-US" sz="2400" b="0" i="0" u="none" strike="noStrike" cap="none" normalizeH="0" baseline="0" dirty="0" smtClean="0">
                          <a:ln>
                            <a:noFill/>
                          </a:ln>
                          <a:solidFill>
                            <a:srgbClr val="000000"/>
                          </a:solidFill>
                          <a:effectLst/>
                          <a:latin typeface="Helvetica" charset="0"/>
                          <a:ea typeface="ＭＳ Ｐゴシック" charset="0"/>
                          <a:cs typeface="Helvetica" charset="0"/>
                        </a:rPr>
                        <a:t>memory</a:t>
                      </a:r>
                      <a:endParaRPr kumimoji="0" lang="en-US" sz="2400" b="0" i="0" u="none" strike="noStrike" cap="none" normalizeH="0" baseline="0" dirty="0">
                        <a:ln>
                          <a:noFill/>
                        </a:ln>
                        <a:solidFill>
                          <a:srgbClr val="000000"/>
                        </a:solidFill>
                        <a:effectLst/>
                        <a:latin typeface="Helvetica" charset="0"/>
                        <a:ea typeface="ＭＳ Ｐゴシック" charset="0"/>
                        <a:cs typeface="Helvetica"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r h="82304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Helvetica" charset="0"/>
                          <a:ea typeface="ＭＳ Ｐゴシック" charset="0"/>
                          <a:cs typeface="Helvetica" charset="0"/>
                        </a:rPr>
                        <a:t>Paged segmentation</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rowSpan="2">
                  <a:txBody>
                    <a:bodyPr/>
                    <a:lstStyle/>
                    <a:p>
                      <a:pPr marL="0" marR="0" lvl="0" indent="0" algn="l" defTabSz="457200" rtl="0" eaLnBrk="1" fontAlgn="base" latinLnBrk="0" hangingPunct="1">
                        <a:lnSpc>
                          <a:spcPct val="100000"/>
                        </a:lnSpc>
                        <a:spcBef>
                          <a:spcPct val="0"/>
                        </a:spcBef>
                        <a:spcAft>
                          <a:spcPct val="0"/>
                        </a:spcAft>
                        <a:buClrTx/>
                        <a:buSzTx/>
                        <a:buFont typeface="Arial"/>
                        <a:buNone/>
                        <a:tabLst/>
                        <a:defRPr/>
                      </a:pPr>
                      <a:r>
                        <a:rPr kumimoji="0" lang="en-US" sz="2400" b="0" i="0" u="none" strike="noStrike" cap="none" normalizeH="0" baseline="0" dirty="0" smtClean="0">
                          <a:ln>
                            <a:noFill/>
                          </a:ln>
                          <a:solidFill>
                            <a:srgbClr val="000000"/>
                          </a:solidFill>
                          <a:effectLst/>
                          <a:latin typeface="Helvetica" charset="0"/>
                          <a:ea typeface="ＭＳ Ｐゴシック" charset="0"/>
                          <a:cs typeface="Helvetica" charset="0"/>
                        </a:rPr>
                        <a:t>Table </a:t>
                      </a:r>
                      <a:r>
                        <a:rPr kumimoji="0" lang="en-US" sz="2400" b="0" i="0" u="none" strike="noStrike" cap="none" normalizeH="0" baseline="0" dirty="0">
                          <a:ln>
                            <a:noFill/>
                          </a:ln>
                          <a:solidFill>
                            <a:srgbClr val="000000"/>
                          </a:solidFill>
                          <a:effectLst/>
                          <a:latin typeface="Helvetica" charset="0"/>
                          <a:ea typeface="ＭＳ Ｐゴシック" charset="0"/>
                          <a:cs typeface="Helvetica" charset="0"/>
                        </a:rPr>
                        <a:t>size ~ </a:t>
                      </a:r>
                      <a:r>
                        <a:rPr kumimoji="0" lang="en-US" sz="2400" b="0" i="0" u="none" strike="noStrike" cap="none" normalizeH="0" baseline="0" dirty="0" smtClean="0">
                          <a:ln>
                            <a:noFill/>
                          </a:ln>
                          <a:solidFill>
                            <a:srgbClr val="000000"/>
                          </a:solidFill>
                          <a:effectLst/>
                          <a:latin typeface="Helvetica" charset="0"/>
                          <a:ea typeface="ＭＳ Ｐゴシック" charset="0"/>
                          <a:cs typeface="Helvetica" charset="0"/>
                        </a:rPr>
                        <a:t># of pages in </a:t>
                      </a:r>
                      <a:r>
                        <a:rPr kumimoji="0" lang="en-US" sz="2400" b="0" i="0" u="none" strike="noStrike" cap="none" normalizeH="0" baseline="0" dirty="0" smtClean="0">
                          <a:ln>
                            <a:noFill/>
                          </a:ln>
                          <a:solidFill>
                            <a:srgbClr val="FF0000"/>
                          </a:solidFill>
                          <a:effectLst/>
                          <a:latin typeface="Helvetica" charset="0"/>
                          <a:ea typeface="ＭＳ Ｐゴシック" charset="0"/>
                          <a:cs typeface="Helvetica" charset="0"/>
                        </a:rPr>
                        <a:t>virtual memory</a:t>
                      </a:r>
                      <a:r>
                        <a:rPr kumimoji="0" lang="en-US" sz="2400" b="0" i="0" u="none" strike="noStrike" cap="none" normalizeH="0" baseline="0" dirty="0" smtClean="0">
                          <a:ln>
                            <a:noFill/>
                          </a:ln>
                          <a:solidFill>
                            <a:schemeClr val="tx1"/>
                          </a:solidFill>
                          <a:effectLst/>
                          <a:latin typeface="Helvetica" charset="0"/>
                          <a:ea typeface="ＭＳ Ｐゴシック" charset="0"/>
                          <a:cs typeface="Helvetica" charset="0"/>
                        </a:rPr>
                        <a:t>, </a:t>
                      </a:r>
                      <a:r>
                        <a:rPr kumimoji="0" lang="en-US" sz="2400" b="0" i="0" u="none" strike="noStrike" cap="none" normalizeH="0" baseline="0" dirty="0" smtClean="0">
                          <a:ln>
                            <a:noFill/>
                          </a:ln>
                          <a:solidFill>
                            <a:srgbClr val="000000"/>
                          </a:solidFill>
                          <a:effectLst/>
                          <a:latin typeface="Helvetica" charset="0"/>
                          <a:ea typeface="ＭＳ Ｐゴシック" charset="0"/>
                          <a:cs typeface="Helvetica" charset="0"/>
                        </a:rPr>
                        <a:t>fast easy allocation</a:t>
                      </a:r>
                      <a:r>
                        <a:rPr kumimoji="0" lang="en-US" sz="2400" b="0" i="0" u="none" strike="noStrike" cap="none" normalizeH="0" baseline="0" dirty="0" smtClean="0">
                          <a:ln>
                            <a:noFill/>
                          </a:ln>
                          <a:solidFill>
                            <a:srgbClr val="FF0000"/>
                          </a:solidFill>
                          <a:effectLst/>
                          <a:latin typeface="Helvetica" charset="0"/>
                          <a:ea typeface="ＭＳ Ｐゴシック" charset="0"/>
                          <a:cs typeface="Helvetica" charset="0"/>
                        </a:rPr>
                        <a:t> </a:t>
                      </a:r>
                      <a:endParaRPr kumimoji="0" lang="en-US" sz="2400" b="0" i="0" u="none" strike="noStrike" cap="none" normalizeH="0" baseline="0" dirty="0">
                        <a:ln>
                          <a:noFill/>
                        </a:ln>
                        <a:solidFill>
                          <a:srgbClr val="FF0000"/>
                        </a:solidFill>
                        <a:effectLst/>
                        <a:latin typeface="Helvetica" charset="0"/>
                        <a:ea typeface="ＭＳ Ｐゴシック" charset="0"/>
                        <a:cs typeface="Helvetica"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rowSpan="2">
                  <a:txBody>
                    <a:bodyPr/>
                    <a:lstStyle/>
                    <a:p>
                      <a:pPr marL="0" marR="0" lvl="0" indent="0" algn="l" defTabSz="457200" rtl="0" eaLnBrk="1" fontAlgn="base" latinLnBrk="0" hangingPunct="1">
                        <a:lnSpc>
                          <a:spcPct val="100000"/>
                        </a:lnSpc>
                        <a:spcBef>
                          <a:spcPct val="0"/>
                        </a:spcBef>
                        <a:spcAft>
                          <a:spcPct val="0"/>
                        </a:spcAft>
                        <a:buClrTx/>
                        <a:buSzTx/>
                        <a:buFont typeface="Arial"/>
                        <a:buNone/>
                        <a:tabLst/>
                      </a:pPr>
                      <a:r>
                        <a:rPr kumimoji="0" lang="en-US" sz="2400" b="0" i="0" u="none" strike="noStrike" cap="none" normalizeH="0" baseline="0" dirty="0">
                          <a:ln>
                            <a:noFill/>
                          </a:ln>
                          <a:solidFill>
                            <a:srgbClr val="000000"/>
                          </a:solidFill>
                          <a:effectLst/>
                          <a:latin typeface="Helvetica" charset="0"/>
                          <a:ea typeface="ＭＳ Ｐゴシック" charset="0"/>
                          <a:cs typeface="Helvetica" charset="0"/>
                        </a:rPr>
                        <a:t>Multiple memory references per page access </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r>
              <a:tr h="82304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Helvetica" charset="0"/>
                          <a:ea typeface="ＭＳ Ｐゴシック" charset="0"/>
                          <a:cs typeface="Helvetica" charset="0"/>
                        </a:rPr>
                        <a:t>Two-level pages</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vMerge="1">
                  <a:txBody>
                    <a:bodyPr/>
                    <a:lstStyle/>
                    <a:p>
                      <a:pPr marL="342900" marR="0" lvl="0" indent="-342900" algn="l" defTabSz="457200" rtl="0" eaLnBrk="1" fontAlgn="base" latinLnBrk="0" hangingPunct="1">
                        <a:lnSpc>
                          <a:spcPct val="100000"/>
                        </a:lnSpc>
                        <a:spcBef>
                          <a:spcPct val="0"/>
                        </a:spcBef>
                        <a:spcAft>
                          <a:spcPct val="0"/>
                        </a:spcAft>
                        <a:buClrTx/>
                        <a:buSzTx/>
                        <a:buFont typeface="Arial"/>
                        <a:buChar char="•"/>
                        <a:tabLst/>
                      </a:pPr>
                      <a:endParaRPr kumimoji="0" lang="en-US" sz="2400" b="0" i="0" u="none" strike="noStrike" cap="none" normalizeH="0" baseline="0" dirty="0">
                        <a:ln>
                          <a:noFill/>
                        </a:ln>
                        <a:solidFill>
                          <a:srgbClr val="000000"/>
                        </a:solidFill>
                        <a:effectLst/>
                        <a:latin typeface="Helvetica" charset="0"/>
                        <a:ea typeface="ＭＳ Ｐゴシック" charset="0"/>
                        <a:cs typeface="Helvetica" charset="0"/>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vMerge="1">
                  <a:txBody>
                    <a:bodyPr/>
                    <a:lstStyle/>
                    <a:p>
                      <a:endParaRPr lang="en-US"/>
                    </a:p>
                  </a:txBody>
                  <a:tcPr/>
                </a:tc>
              </a:tr>
              <a:tr h="1188846">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Helvetica" charset="0"/>
                          <a:ea typeface="ＭＳ Ｐゴシック" charset="0"/>
                          <a:cs typeface="Helvetica" charset="0"/>
                        </a:rPr>
                        <a:t>Inverted Table</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457200" rtl="0" eaLnBrk="1" fontAlgn="base" latinLnBrk="0" hangingPunct="1">
                        <a:lnSpc>
                          <a:spcPct val="100000"/>
                        </a:lnSpc>
                        <a:spcBef>
                          <a:spcPct val="0"/>
                        </a:spcBef>
                        <a:spcAft>
                          <a:spcPct val="0"/>
                        </a:spcAft>
                        <a:buClrTx/>
                        <a:buSzTx/>
                        <a:buFont typeface="Arial"/>
                        <a:buNone/>
                        <a:tabLst/>
                      </a:pPr>
                      <a:r>
                        <a:rPr kumimoji="0" lang="en-US" sz="2400" b="0" i="0" u="none" strike="noStrike" cap="none" normalizeH="0" baseline="0" dirty="0" smtClean="0">
                          <a:ln>
                            <a:noFill/>
                          </a:ln>
                          <a:solidFill>
                            <a:srgbClr val="000000"/>
                          </a:solidFill>
                          <a:effectLst/>
                          <a:latin typeface="Helvetica" charset="0"/>
                          <a:ea typeface="ＭＳ Ｐゴシック" charset="0"/>
                          <a:cs typeface="Helvetica" charset="0"/>
                        </a:rPr>
                        <a:t>Table size ~ # of pages in </a:t>
                      </a:r>
                      <a:r>
                        <a:rPr kumimoji="0" lang="en-US" sz="2400" b="0" i="0" u="none" strike="noStrike" cap="none" normalizeH="0" baseline="0" dirty="0" smtClean="0">
                          <a:ln>
                            <a:noFill/>
                          </a:ln>
                          <a:solidFill>
                            <a:srgbClr val="FF0000"/>
                          </a:solidFill>
                          <a:effectLst/>
                          <a:latin typeface="Helvetica" charset="0"/>
                          <a:ea typeface="ＭＳ Ｐゴシック" charset="0"/>
                          <a:cs typeface="Helvetica" charset="0"/>
                        </a:rPr>
                        <a:t>physical memory</a:t>
                      </a:r>
                      <a:endParaRPr kumimoji="0" lang="en-US" sz="2400" b="0" i="0" u="none" strike="noStrike" cap="none" normalizeH="0" baseline="0" dirty="0">
                        <a:ln>
                          <a:noFill/>
                        </a:ln>
                        <a:solidFill>
                          <a:srgbClr val="FF0000"/>
                        </a:solidFill>
                        <a:effectLst/>
                        <a:latin typeface="Helvetica" charset="0"/>
                        <a:ea typeface="ＭＳ Ｐゴシック" charset="0"/>
                        <a:cs typeface="Helvetica"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Helvetica" charset="0"/>
                          <a:ea typeface="ＭＳ Ｐゴシック" charset="0"/>
                          <a:cs typeface="Helvetica" charset="0"/>
                        </a:rPr>
                        <a:t>Hash function more complex</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r>
            </a:tbl>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228600" algn="ctr" rtl="0">
              <a:lnSpc>
                <a:spcPct val="100000"/>
              </a:lnSpc>
              <a:spcBef>
                <a:spcPts val="0"/>
              </a:spcBef>
              <a:spcAft>
                <a:spcPts val="0"/>
              </a:spcAft>
              <a:buClr>
                <a:schemeClr val="dk1"/>
              </a:buClr>
              <a:buSzPct val="25000"/>
              <a:buFont typeface="Calibri"/>
              <a:buNone/>
            </a:pPr>
            <a:r>
              <a:rPr lang="en" sz="4000" b="1" i="0" u="none" strike="noStrike" cap="none" baseline="0">
                <a:solidFill>
                  <a:schemeClr val="dk1"/>
                </a:solidFill>
                <a:latin typeface="Calibri"/>
                <a:ea typeface="Calibri"/>
                <a:cs typeface="Calibri"/>
                <a:sym typeface="Calibri"/>
                <a:rtl val="0"/>
              </a:rPr>
              <a:t>Today’s Section</a:t>
            </a:r>
          </a:p>
        </p:txBody>
      </p:sp>
      <p:sp>
        <p:nvSpPr>
          <p:cNvPr id="264" name="Shape 264"/>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457200" marR="0" lvl="0" indent="-419100" algn="l" rtl="0">
              <a:lnSpc>
                <a:spcPct val="100000"/>
              </a:lnSpc>
              <a:spcBef>
                <a:spcPts val="600"/>
              </a:spcBef>
              <a:spcAft>
                <a:spcPts val="0"/>
              </a:spcAft>
              <a:buClr>
                <a:schemeClr val="dk1"/>
              </a:buClr>
              <a:buSzPct val="100000"/>
              <a:buFont typeface="Calibri"/>
              <a:buChar char="●"/>
            </a:pPr>
            <a:r>
              <a:rPr lang="en" sz="3200" b="0" i="0" u="none" strike="noStrike" cap="none" baseline="0" dirty="0">
                <a:solidFill>
                  <a:schemeClr val="dk1"/>
                </a:solidFill>
                <a:latin typeface="Calibri"/>
                <a:ea typeface="Calibri"/>
                <a:cs typeface="Calibri"/>
                <a:sym typeface="Calibri"/>
                <a:rtl val="0"/>
              </a:rPr>
              <a:t>Project </a:t>
            </a:r>
            <a:r>
              <a:rPr lang="en-US" sz="3200" b="0" i="0" u="none" strike="noStrike" cap="none" baseline="0" dirty="0" smtClean="0">
                <a:solidFill>
                  <a:schemeClr val="dk1"/>
                </a:solidFill>
                <a:latin typeface="Calibri"/>
                <a:ea typeface="Calibri"/>
                <a:cs typeface="Calibri"/>
                <a:sym typeface="Calibri"/>
                <a:rtl val="0"/>
              </a:rPr>
              <a:t>discussion (5 min)</a:t>
            </a:r>
            <a:endParaRPr lang="en" sz="3200" b="0" i="0" u="none" strike="noStrike" cap="none" baseline="0" dirty="0">
              <a:solidFill>
                <a:schemeClr val="dk1"/>
              </a:solidFill>
              <a:latin typeface="Calibri"/>
              <a:ea typeface="Calibri"/>
              <a:cs typeface="Calibri"/>
              <a:sym typeface="Calibri"/>
              <a:rtl val="0"/>
            </a:endParaRPr>
          </a:p>
          <a:p>
            <a:pPr marL="457200" marR="0" lvl="0" indent="-419100" algn="l" rtl="0">
              <a:lnSpc>
                <a:spcPct val="100000"/>
              </a:lnSpc>
              <a:spcBef>
                <a:spcPts val="600"/>
              </a:spcBef>
              <a:spcAft>
                <a:spcPts val="0"/>
              </a:spcAft>
              <a:buClr>
                <a:schemeClr val="dk1"/>
              </a:buClr>
              <a:buSzPct val="100000"/>
              <a:buFont typeface="Calibri"/>
              <a:buChar char="●"/>
            </a:pPr>
            <a:r>
              <a:rPr lang="en" sz="3200" b="0" i="0" u="none" strike="noStrike" cap="none" baseline="0" dirty="0" smtClean="0">
                <a:solidFill>
                  <a:schemeClr val="dk1"/>
                </a:solidFill>
                <a:latin typeface="Calibri"/>
                <a:ea typeface="Calibri"/>
                <a:cs typeface="Calibri"/>
                <a:sym typeface="Calibri"/>
                <a:rtl val="0"/>
              </a:rPr>
              <a:t>Quiz</a:t>
            </a:r>
            <a:r>
              <a:rPr lang="en-US" sz="3200" b="0" i="0" u="none" strike="noStrike" cap="none" baseline="0" dirty="0" smtClean="0">
                <a:solidFill>
                  <a:schemeClr val="dk1"/>
                </a:solidFill>
                <a:latin typeface="Calibri"/>
                <a:ea typeface="Calibri"/>
                <a:cs typeface="Calibri"/>
                <a:sym typeface="Calibri"/>
                <a:rtl val="0"/>
              </a:rPr>
              <a:t> (5 min)</a:t>
            </a:r>
            <a:endParaRPr lang="en" sz="3200" b="0" i="0" u="none" strike="noStrike" cap="none" baseline="0" dirty="0">
              <a:solidFill>
                <a:schemeClr val="dk1"/>
              </a:solidFill>
              <a:latin typeface="Calibri"/>
              <a:ea typeface="Calibri"/>
              <a:cs typeface="Calibri"/>
              <a:sym typeface="Calibri"/>
              <a:rtl val="0"/>
            </a:endParaRPr>
          </a:p>
          <a:p>
            <a:pPr marL="457200" marR="0" lvl="0" indent="-419100" algn="l" rtl="0">
              <a:lnSpc>
                <a:spcPct val="100000"/>
              </a:lnSpc>
              <a:spcBef>
                <a:spcPts val="600"/>
              </a:spcBef>
              <a:spcAft>
                <a:spcPts val="0"/>
              </a:spcAft>
              <a:buClr>
                <a:schemeClr val="dk1"/>
              </a:buClr>
              <a:buSzPct val="100000"/>
              <a:buFont typeface="Calibri"/>
              <a:buChar char="●"/>
            </a:pPr>
            <a:r>
              <a:rPr lang="en" sz="3200" b="0" i="0" u="none" strike="noStrike" cap="none" baseline="0" dirty="0">
                <a:solidFill>
                  <a:schemeClr val="dk1"/>
                </a:solidFill>
                <a:latin typeface="Calibri"/>
                <a:ea typeface="Calibri"/>
                <a:cs typeface="Calibri"/>
                <a:sym typeface="Calibri"/>
                <a:rtl val="0"/>
              </a:rPr>
              <a:t>Lecture </a:t>
            </a:r>
            <a:r>
              <a:rPr lang="en" sz="3200" b="0" i="0" u="none" strike="noStrike" cap="none" baseline="0" dirty="0" smtClean="0">
                <a:solidFill>
                  <a:schemeClr val="dk1"/>
                </a:solidFill>
                <a:latin typeface="Calibri"/>
                <a:ea typeface="Calibri"/>
                <a:cs typeface="Calibri"/>
                <a:sym typeface="Calibri"/>
                <a:rtl val="0"/>
              </a:rPr>
              <a:t>Review</a:t>
            </a:r>
            <a:r>
              <a:rPr lang="en-US" sz="3200" b="0" i="0" u="none" strike="noStrike" cap="none" baseline="0" dirty="0" smtClean="0">
                <a:solidFill>
                  <a:schemeClr val="dk1"/>
                </a:solidFill>
                <a:latin typeface="Calibri"/>
                <a:ea typeface="Calibri"/>
                <a:cs typeface="Calibri"/>
                <a:sym typeface="Calibri"/>
                <a:rtl val="0"/>
              </a:rPr>
              <a:t> </a:t>
            </a:r>
            <a:r>
              <a:rPr lang="en-US" sz="3200" b="0" i="0" u="none" strike="noStrike" cap="none" baseline="0" dirty="0" smtClean="0">
                <a:solidFill>
                  <a:schemeClr val="dk1"/>
                </a:solidFill>
                <a:latin typeface="Calibri"/>
                <a:ea typeface="Calibri"/>
                <a:cs typeface="Calibri"/>
                <a:sym typeface="Calibri"/>
                <a:rtl val="0"/>
              </a:rPr>
              <a:t>(</a:t>
            </a:r>
            <a:r>
              <a:rPr lang="en-US" sz="3200" dirty="0" smtClean="0">
                <a:latin typeface="Calibri"/>
                <a:ea typeface="Calibri"/>
                <a:cs typeface="Calibri"/>
                <a:sym typeface="Calibri"/>
                <a:rtl val="0"/>
              </a:rPr>
              <a:t>20</a:t>
            </a:r>
            <a:r>
              <a:rPr lang="en-US" sz="3200" b="0" i="0" u="none" strike="noStrike" cap="none" baseline="0" dirty="0" smtClean="0">
                <a:solidFill>
                  <a:schemeClr val="dk1"/>
                </a:solidFill>
                <a:latin typeface="Calibri"/>
                <a:ea typeface="Calibri"/>
                <a:cs typeface="Calibri"/>
                <a:sym typeface="Calibri"/>
                <a:rtl val="0"/>
              </a:rPr>
              <a:t> </a:t>
            </a:r>
            <a:r>
              <a:rPr lang="en-US" sz="3200" b="0" i="0" u="none" strike="noStrike" cap="none" baseline="0" dirty="0" smtClean="0">
                <a:solidFill>
                  <a:schemeClr val="dk1"/>
                </a:solidFill>
                <a:latin typeface="Calibri"/>
                <a:ea typeface="Calibri"/>
                <a:cs typeface="Calibri"/>
                <a:sym typeface="Calibri"/>
                <a:rtl val="0"/>
              </a:rPr>
              <a:t>min)</a:t>
            </a:r>
            <a:endParaRPr lang="en" sz="3200" b="0" i="0" u="none" strike="noStrike" cap="none" baseline="0" dirty="0">
              <a:solidFill>
                <a:schemeClr val="dk1"/>
              </a:solidFill>
              <a:latin typeface="Calibri"/>
              <a:ea typeface="Calibri"/>
              <a:cs typeface="Calibri"/>
              <a:sym typeface="Calibri"/>
              <a:rtl val="0"/>
            </a:endParaRPr>
          </a:p>
          <a:p>
            <a:pPr marL="457200" marR="0" lvl="0" indent="-419100" algn="l" rtl="0">
              <a:lnSpc>
                <a:spcPct val="100000"/>
              </a:lnSpc>
              <a:spcBef>
                <a:spcPts val="600"/>
              </a:spcBef>
              <a:spcAft>
                <a:spcPts val="0"/>
              </a:spcAft>
              <a:buClr>
                <a:schemeClr val="dk1"/>
              </a:buClr>
              <a:buSzPct val="100000"/>
              <a:buFont typeface="Calibri"/>
              <a:buChar char="●"/>
            </a:pPr>
            <a:r>
              <a:rPr lang="en" sz="3200" b="0" i="0" u="none" strike="noStrike" cap="none" baseline="0" dirty="0">
                <a:solidFill>
                  <a:schemeClr val="dk1"/>
                </a:solidFill>
                <a:latin typeface="Calibri"/>
                <a:ea typeface="Calibri"/>
                <a:cs typeface="Calibri"/>
                <a:sym typeface="Calibri"/>
                <a:rtl val="0"/>
              </a:rPr>
              <a:t>Worksheet and </a:t>
            </a:r>
            <a:r>
              <a:rPr lang="en" sz="3200" b="0" i="0" u="none" strike="noStrike" cap="none" baseline="0" dirty="0" smtClean="0">
                <a:solidFill>
                  <a:schemeClr val="dk1"/>
                </a:solidFill>
                <a:latin typeface="Calibri"/>
                <a:ea typeface="Calibri"/>
                <a:cs typeface="Calibri"/>
                <a:sym typeface="Calibri"/>
                <a:rtl val="0"/>
              </a:rPr>
              <a:t>Discussion</a:t>
            </a:r>
            <a:r>
              <a:rPr lang="en-US" sz="3200" b="0" i="0" u="none" strike="noStrike" cap="none" baseline="0" dirty="0" smtClean="0">
                <a:solidFill>
                  <a:schemeClr val="dk1"/>
                </a:solidFill>
                <a:latin typeface="Calibri"/>
                <a:ea typeface="Calibri"/>
                <a:cs typeface="Calibri"/>
                <a:sym typeface="Calibri"/>
                <a:rtl val="0"/>
              </a:rPr>
              <a:t> (</a:t>
            </a:r>
            <a:r>
              <a:rPr lang="en-US" sz="3200" b="0" i="0" u="none" strike="noStrike" cap="none" baseline="0" dirty="0" smtClean="0">
                <a:solidFill>
                  <a:schemeClr val="dk1"/>
                </a:solidFill>
                <a:latin typeface="Calibri"/>
                <a:ea typeface="Calibri"/>
                <a:cs typeface="Calibri"/>
                <a:sym typeface="Calibri"/>
                <a:rtl val="0"/>
              </a:rPr>
              <a:t>20 </a:t>
            </a:r>
            <a:r>
              <a:rPr lang="en-US" sz="3200" b="0" i="0" u="none" strike="noStrike" cap="none" baseline="0" dirty="0" smtClean="0">
                <a:solidFill>
                  <a:schemeClr val="dk1"/>
                </a:solidFill>
                <a:latin typeface="Calibri"/>
                <a:ea typeface="Calibri"/>
                <a:cs typeface="Calibri"/>
                <a:sym typeface="Calibri"/>
                <a:rtl val="0"/>
              </a:rPr>
              <a:t>min)</a:t>
            </a:r>
            <a:endParaRPr lang="en" sz="3200" b="0" i="0" u="none" strike="noStrike" cap="none" baseline="0" dirty="0">
              <a:solidFill>
                <a:schemeClr val="dk1"/>
              </a:solidFill>
              <a:latin typeface="Calibri"/>
              <a:ea typeface="Calibri"/>
              <a:cs typeface="Calibri"/>
              <a:sym typeface="Calibri"/>
              <a:rtl val="0"/>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p:txBody>
          <a:bodyPr/>
          <a:lstStyle/>
          <a:p>
            <a:r>
              <a:rPr lang="en-US" altLang="ko-KR">
                <a:latin typeface="Helvetica" charset="0"/>
                <a:ea typeface="굴림" charset="0"/>
                <a:cs typeface="굴림" charset="0"/>
              </a:rPr>
              <a:t>Caching Concept</a:t>
            </a:r>
          </a:p>
        </p:txBody>
      </p:sp>
      <p:sp>
        <p:nvSpPr>
          <p:cNvPr id="739331" name="Rectangle 3"/>
          <p:cNvSpPr>
            <a:spLocks noGrp="1" noChangeArrowheads="1"/>
          </p:cNvSpPr>
          <p:nvPr>
            <p:ph type="body" idx="1"/>
          </p:nvPr>
        </p:nvSpPr>
        <p:spPr>
          <a:xfrm>
            <a:off x="76200" y="2438400"/>
            <a:ext cx="9067800" cy="4114800"/>
          </a:xfrm>
        </p:spPr>
        <p:txBody>
          <a:bodyPr/>
          <a:lstStyle/>
          <a:p>
            <a:pPr>
              <a:lnSpc>
                <a:spcPct val="80000"/>
              </a:lnSpc>
              <a:spcBef>
                <a:spcPct val="20000"/>
              </a:spcBef>
            </a:pPr>
            <a:r>
              <a:rPr lang="en-US" altLang="ko-KR">
                <a:solidFill>
                  <a:schemeClr val="hlink"/>
                </a:solidFill>
                <a:latin typeface="Helvetica" charset="0"/>
                <a:ea typeface="굴림" charset="0"/>
                <a:cs typeface="굴림" charset="0"/>
              </a:rPr>
              <a:t>Cache</a:t>
            </a:r>
            <a:r>
              <a:rPr lang="en-US" altLang="ko-KR">
                <a:latin typeface="Helvetica" charset="0"/>
                <a:ea typeface="굴림" charset="0"/>
                <a:cs typeface="굴림" charset="0"/>
              </a:rPr>
              <a:t>: a repository for copies that can be accessed more quickly than the original</a:t>
            </a:r>
          </a:p>
          <a:p>
            <a:pPr lvl="1">
              <a:lnSpc>
                <a:spcPct val="80000"/>
              </a:lnSpc>
              <a:spcBef>
                <a:spcPct val="20000"/>
              </a:spcBef>
            </a:pPr>
            <a:r>
              <a:rPr lang="en-US" altLang="ko-KR">
                <a:latin typeface="Helvetica" charset="0"/>
                <a:ea typeface="굴림" charset="0"/>
                <a:cs typeface="굴림" charset="0"/>
              </a:rPr>
              <a:t>Make frequent case fast and infrequent case less dominant</a:t>
            </a:r>
          </a:p>
          <a:p>
            <a:pPr>
              <a:lnSpc>
                <a:spcPct val="80000"/>
              </a:lnSpc>
              <a:spcBef>
                <a:spcPct val="20000"/>
              </a:spcBef>
            </a:pPr>
            <a:r>
              <a:rPr lang="en-US" altLang="ko-KR">
                <a:latin typeface="Helvetica" charset="0"/>
                <a:ea typeface="굴림" charset="0"/>
                <a:cs typeface="굴림" charset="0"/>
              </a:rPr>
              <a:t>Caching at different levels</a:t>
            </a:r>
          </a:p>
          <a:p>
            <a:pPr lvl="1">
              <a:lnSpc>
                <a:spcPct val="80000"/>
              </a:lnSpc>
              <a:spcBef>
                <a:spcPct val="20000"/>
              </a:spcBef>
            </a:pPr>
            <a:r>
              <a:rPr lang="en-US" altLang="ko-KR">
                <a:latin typeface="Helvetica" charset="0"/>
                <a:ea typeface="굴림" charset="0"/>
                <a:cs typeface="굴림" charset="0"/>
              </a:rPr>
              <a:t>Can cache: memory locations, address translations, pages, file blocks, file names, network routes, etc…</a:t>
            </a:r>
          </a:p>
          <a:p>
            <a:pPr>
              <a:lnSpc>
                <a:spcPct val="80000"/>
              </a:lnSpc>
              <a:spcBef>
                <a:spcPct val="20000"/>
              </a:spcBef>
            </a:pPr>
            <a:r>
              <a:rPr lang="en-US" altLang="ko-KR">
                <a:latin typeface="Helvetica" charset="0"/>
                <a:ea typeface="굴림" charset="0"/>
                <a:cs typeface="굴림" charset="0"/>
              </a:rPr>
              <a:t>Only good if:</a:t>
            </a:r>
          </a:p>
          <a:p>
            <a:pPr lvl="1">
              <a:lnSpc>
                <a:spcPct val="80000"/>
              </a:lnSpc>
              <a:spcBef>
                <a:spcPct val="20000"/>
              </a:spcBef>
            </a:pPr>
            <a:r>
              <a:rPr lang="en-US" altLang="ko-KR">
                <a:latin typeface="Helvetica" charset="0"/>
                <a:ea typeface="굴림" charset="0"/>
                <a:cs typeface="굴림" charset="0"/>
              </a:rPr>
              <a:t>Frequent case frequent enough and</a:t>
            </a:r>
          </a:p>
          <a:p>
            <a:pPr lvl="1">
              <a:lnSpc>
                <a:spcPct val="80000"/>
              </a:lnSpc>
              <a:spcBef>
                <a:spcPct val="20000"/>
              </a:spcBef>
            </a:pPr>
            <a:r>
              <a:rPr lang="en-US" altLang="ko-KR">
                <a:latin typeface="Helvetica" charset="0"/>
                <a:ea typeface="굴림" charset="0"/>
                <a:cs typeface="굴림" charset="0"/>
              </a:rPr>
              <a:t>Infrequent case not too expensive</a:t>
            </a:r>
          </a:p>
          <a:p>
            <a:pPr>
              <a:lnSpc>
                <a:spcPct val="80000"/>
              </a:lnSpc>
              <a:spcBef>
                <a:spcPct val="20000"/>
              </a:spcBef>
            </a:pPr>
            <a:r>
              <a:rPr lang="en-US" altLang="ko-KR">
                <a:latin typeface="Helvetica" charset="0"/>
                <a:ea typeface="굴림" charset="0"/>
                <a:cs typeface="굴림" charset="0"/>
              </a:rPr>
              <a:t>Important measure: Average Access time = </a:t>
            </a:r>
            <a:br>
              <a:rPr lang="en-US" altLang="ko-KR">
                <a:latin typeface="Helvetica" charset="0"/>
                <a:ea typeface="굴림" charset="0"/>
                <a:cs typeface="굴림" charset="0"/>
              </a:rPr>
            </a:br>
            <a:r>
              <a:rPr lang="en-US" altLang="ko-KR" sz="2600">
                <a:latin typeface="Helvetica" charset="0"/>
                <a:ea typeface="굴림" charset="0"/>
                <a:cs typeface="굴림" charset="0"/>
              </a:rPr>
              <a:t>	</a:t>
            </a:r>
            <a:r>
              <a:rPr lang="en-US" altLang="ko-KR" sz="2000">
                <a:latin typeface="Helvetica" charset="0"/>
                <a:ea typeface="굴림" charset="0"/>
                <a:cs typeface="굴림" charset="0"/>
              </a:rPr>
              <a:t>(Hit Rate x </a:t>
            </a:r>
            <a:r>
              <a:rPr lang="en-US" altLang="ko-KR" sz="2000">
                <a:solidFill>
                  <a:schemeClr val="hlink"/>
                </a:solidFill>
                <a:latin typeface="Helvetica" charset="0"/>
                <a:ea typeface="굴림" charset="0"/>
                <a:cs typeface="굴림" charset="0"/>
              </a:rPr>
              <a:t>Hit Time</a:t>
            </a:r>
            <a:r>
              <a:rPr lang="en-US" altLang="ko-KR" sz="2000">
                <a:latin typeface="Helvetica" charset="0"/>
                <a:ea typeface="굴림" charset="0"/>
                <a:cs typeface="굴림" charset="0"/>
              </a:rPr>
              <a:t>) + (Miss Rate x </a:t>
            </a:r>
            <a:r>
              <a:rPr lang="en-US" altLang="ko-KR" sz="2000">
                <a:solidFill>
                  <a:schemeClr val="hlink"/>
                </a:solidFill>
                <a:latin typeface="Helvetica" charset="0"/>
                <a:ea typeface="굴림" charset="0"/>
                <a:cs typeface="굴림" charset="0"/>
              </a:rPr>
              <a:t>Miss Time</a:t>
            </a:r>
            <a:r>
              <a:rPr lang="en-US" altLang="ko-KR" sz="2000">
                <a:latin typeface="Helvetica" charset="0"/>
                <a:ea typeface="굴림" charset="0"/>
                <a:cs typeface="굴림" charset="0"/>
              </a:rPr>
              <a:t>)</a:t>
            </a:r>
          </a:p>
          <a:p>
            <a:pPr lvl="1">
              <a:lnSpc>
                <a:spcPct val="80000"/>
              </a:lnSpc>
              <a:spcBef>
                <a:spcPct val="20000"/>
              </a:spcBef>
            </a:pPr>
            <a:endParaRPr lang="ko-KR" altLang="en-US">
              <a:latin typeface="Helvetica" charset="0"/>
              <a:ea typeface="굴림" charset="0"/>
              <a:cs typeface="굴림" charset="0"/>
            </a:endParaRPr>
          </a:p>
        </p:txBody>
      </p:sp>
      <p:pic>
        <p:nvPicPr>
          <p:cNvPr id="8195"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685800"/>
            <a:ext cx="4343400" cy="185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39331">
                                            <p:txEl>
                                              <p:pRg st="0" end="0"/>
                                            </p:txEl>
                                          </p:spTgt>
                                        </p:tgtEl>
                                        <p:attrNameLst>
                                          <p:attrName>style.visibility</p:attrName>
                                        </p:attrNameLst>
                                      </p:cBhvr>
                                      <p:to>
                                        <p:strVal val="visible"/>
                                      </p:to>
                                    </p:set>
                                    <p:anim calcmode="lin" valueType="num">
                                      <p:cBhvr additive="base">
                                        <p:cTn id="7" dur="500" fill="hold"/>
                                        <p:tgtEl>
                                          <p:spTgt spid="7393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3933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39331">
                                            <p:txEl>
                                              <p:pRg st="1" end="1"/>
                                            </p:txEl>
                                          </p:spTgt>
                                        </p:tgtEl>
                                        <p:attrNameLst>
                                          <p:attrName>style.visibility</p:attrName>
                                        </p:attrNameLst>
                                      </p:cBhvr>
                                      <p:to>
                                        <p:strVal val="visible"/>
                                      </p:to>
                                    </p:set>
                                    <p:anim calcmode="lin" valueType="num">
                                      <p:cBhvr additive="base">
                                        <p:cTn id="11" dur="500" fill="hold"/>
                                        <p:tgtEl>
                                          <p:spTgt spid="73933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393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39331">
                                            <p:txEl>
                                              <p:pRg st="2" end="2"/>
                                            </p:txEl>
                                          </p:spTgt>
                                        </p:tgtEl>
                                        <p:attrNameLst>
                                          <p:attrName>style.visibility</p:attrName>
                                        </p:attrNameLst>
                                      </p:cBhvr>
                                      <p:to>
                                        <p:strVal val="visible"/>
                                      </p:to>
                                    </p:set>
                                    <p:anim calcmode="lin" valueType="num">
                                      <p:cBhvr additive="base">
                                        <p:cTn id="17" dur="500" fill="hold"/>
                                        <p:tgtEl>
                                          <p:spTgt spid="73933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39331">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739331">
                                            <p:txEl>
                                              <p:pRg st="3" end="3"/>
                                            </p:txEl>
                                          </p:spTgt>
                                        </p:tgtEl>
                                        <p:attrNameLst>
                                          <p:attrName>style.visibility</p:attrName>
                                        </p:attrNameLst>
                                      </p:cBhvr>
                                      <p:to>
                                        <p:strVal val="visible"/>
                                      </p:to>
                                    </p:set>
                                    <p:anim calcmode="lin" valueType="num">
                                      <p:cBhvr additive="base">
                                        <p:cTn id="21" dur="500" fill="hold"/>
                                        <p:tgtEl>
                                          <p:spTgt spid="739331">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393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739331">
                                            <p:txEl>
                                              <p:pRg st="4" end="4"/>
                                            </p:txEl>
                                          </p:spTgt>
                                        </p:tgtEl>
                                        <p:attrNameLst>
                                          <p:attrName>style.visibility</p:attrName>
                                        </p:attrNameLst>
                                      </p:cBhvr>
                                      <p:to>
                                        <p:strVal val="visible"/>
                                      </p:to>
                                    </p:set>
                                    <p:anim calcmode="lin" valueType="num">
                                      <p:cBhvr additive="base">
                                        <p:cTn id="27" dur="500" fill="hold"/>
                                        <p:tgtEl>
                                          <p:spTgt spid="739331">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39331">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739331">
                                            <p:txEl>
                                              <p:pRg st="5" end="5"/>
                                            </p:txEl>
                                          </p:spTgt>
                                        </p:tgtEl>
                                        <p:attrNameLst>
                                          <p:attrName>style.visibility</p:attrName>
                                        </p:attrNameLst>
                                      </p:cBhvr>
                                      <p:to>
                                        <p:strVal val="visible"/>
                                      </p:to>
                                    </p:set>
                                    <p:anim calcmode="lin" valueType="num">
                                      <p:cBhvr additive="base">
                                        <p:cTn id="31" dur="500" fill="hold"/>
                                        <p:tgtEl>
                                          <p:spTgt spid="739331">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39331">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739331">
                                            <p:txEl>
                                              <p:pRg st="6" end="6"/>
                                            </p:txEl>
                                          </p:spTgt>
                                        </p:tgtEl>
                                        <p:attrNameLst>
                                          <p:attrName>style.visibility</p:attrName>
                                        </p:attrNameLst>
                                      </p:cBhvr>
                                      <p:to>
                                        <p:strVal val="visible"/>
                                      </p:to>
                                    </p:set>
                                    <p:anim calcmode="lin" valueType="num">
                                      <p:cBhvr additive="base">
                                        <p:cTn id="35" dur="500" fill="hold"/>
                                        <p:tgtEl>
                                          <p:spTgt spid="739331">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3933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739331">
                                            <p:txEl>
                                              <p:pRg st="7" end="7"/>
                                            </p:txEl>
                                          </p:spTgt>
                                        </p:tgtEl>
                                        <p:attrNameLst>
                                          <p:attrName>style.visibility</p:attrName>
                                        </p:attrNameLst>
                                      </p:cBhvr>
                                      <p:to>
                                        <p:strVal val="visible"/>
                                      </p:to>
                                    </p:set>
                                    <p:anim calcmode="lin" valueType="num">
                                      <p:cBhvr additive="base">
                                        <p:cTn id="41" dur="500" fill="hold"/>
                                        <p:tgtEl>
                                          <p:spTgt spid="739331">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73933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331"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a:xfrm>
            <a:off x="1954213" y="228600"/>
            <a:ext cx="5148262" cy="379413"/>
          </a:xfrm>
          <a:noFill/>
        </p:spPr>
        <p:txBody>
          <a:bodyPr wrap="none" lIns="63500" tIns="25400" rIns="63500" bIns="25400" anchor="t">
            <a:spAutoFit/>
          </a:bodyPr>
          <a:lstStyle/>
          <a:p>
            <a:r>
              <a:rPr lang="en-US" altLang="ko-KR">
                <a:latin typeface="Helvetica" charset="0"/>
                <a:ea typeface="굴림" charset="0"/>
                <a:cs typeface="굴림" charset="0"/>
              </a:rPr>
              <a:t>Why Does Caching Help? Locality!</a:t>
            </a:r>
          </a:p>
        </p:txBody>
      </p:sp>
      <p:sp>
        <p:nvSpPr>
          <p:cNvPr id="730115" name="Rectangle 3"/>
          <p:cNvSpPr>
            <a:spLocks noGrp="1" noChangeArrowheads="1"/>
          </p:cNvSpPr>
          <p:nvPr>
            <p:ph type="body" idx="1"/>
          </p:nvPr>
        </p:nvSpPr>
        <p:spPr>
          <a:xfrm>
            <a:off x="457200" y="2819400"/>
            <a:ext cx="8534400" cy="1571625"/>
          </a:xfrm>
          <a:noFill/>
        </p:spPr>
        <p:txBody>
          <a:bodyPr lIns="63500" tIns="25400" rIns="63500" bIns="25400">
            <a:spAutoFit/>
          </a:bodyPr>
          <a:lstStyle/>
          <a:p>
            <a:pPr>
              <a:spcBef>
                <a:spcPct val="25000"/>
              </a:spcBef>
            </a:pPr>
            <a:r>
              <a:rPr lang="en-US" altLang="ko-KR" dirty="0">
                <a:solidFill>
                  <a:schemeClr val="hlink"/>
                </a:solidFill>
                <a:latin typeface="Helvetica" charset="0"/>
                <a:ea typeface="굴림" charset="0"/>
                <a:cs typeface="굴림" charset="0"/>
              </a:rPr>
              <a:t>Temporal Locality</a:t>
            </a:r>
            <a:r>
              <a:rPr lang="en-US" altLang="ko-KR" dirty="0">
                <a:solidFill>
                  <a:schemeClr val="accent1"/>
                </a:solidFill>
                <a:latin typeface="Helvetica" charset="0"/>
                <a:ea typeface="굴림" charset="0"/>
                <a:cs typeface="굴림" charset="0"/>
              </a:rPr>
              <a:t> </a:t>
            </a:r>
            <a:r>
              <a:rPr lang="en-US" altLang="ko-KR" dirty="0">
                <a:latin typeface="Helvetica" charset="0"/>
                <a:ea typeface="굴림" charset="0"/>
                <a:cs typeface="굴림" charset="0"/>
              </a:rPr>
              <a:t>(Locality in Time):</a:t>
            </a:r>
          </a:p>
          <a:p>
            <a:pPr lvl="1">
              <a:spcBef>
                <a:spcPct val="25000"/>
              </a:spcBef>
            </a:pPr>
            <a:r>
              <a:rPr lang="en-US" altLang="ko-KR" dirty="0">
                <a:latin typeface="Helvetica" charset="0"/>
                <a:ea typeface="굴림" charset="0"/>
                <a:cs typeface="굴림" charset="0"/>
              </a:rPr>
              <a:t>Keep recently accessed data items closer to processor</a:t>
            </a:r>
          </a:p>
          <a:p>
            <a:pPr>
              <a:spcBef>
                <a:spcPct val="25000"/>
              </a:spcBef>
            </a:pPr>
            <a:r>
              <a:rPr lang="en-US" altLang="ko-KR" dirty="0">
                <a:solidFill>
                  <a:schemeClr val="hlink"/>
                </a:solidFill>
                <a:latin typeface="Helvetica" charset="0"/>
                <a:ea typeface="굴림" charset="0"/>
                <a:cs typeface="굴림" charset="0"/>
              </a:rPr>
              <a:t>Spatial Locality</a:t>
            </a:r>
            <a:r>
              <a:rPr lang="en-US" altLang="ko-KR" dirty="0">
                <a:solidFill>
                  <a:schemeClr val="accent1"/>
                </a:solidFill>
                <a:latin typeface="Helvetica" charset="0"/>
                <a:ea typeface="굴림" charset="0"/>
                <a:cs typeface="굴림" charset="0"/>
              </a:rPr>
              <a:t> </a:t>
            </a:r>
            <a:r>
              <a:rPr lang="en-US" altLang="ko-KR" dirty="0">
                <a:latin typeface="Helvetica" charset="0"/>
                <a:ea typeface="굴림" charset="0"/>
                <a:cs typeface="굴림" charset="0"/>
              </a:rPr>
              <a:t>(Locality in Space):</a:t>
            </a:r>
          </a:p>
          <a:p>
            <a:pPr lvl="1">
              <a:spcBef>
                <a:spcPct val="25000"/>
              </a:spcBef>
            </a:pPr>
            <a:r>
              <a:rPr lang="en-US" altLang="ko-KR" dirty="0">
                <a:latin typeface="Helvetica" charset="0"/>
                <a:ea typeface="굴림" charset="0"/>
                <a:cs typeface="굴림" charset="0"/>
              </a:rPr>
              <a:t>Move contiguous blocks to the upper levels </a:t>
            </a:r>
          </a:p>
        </p:txBody>
      </p:sp>
      <p:grpSp>
        <p:nvGrpSpPr>
          <p:cNvPr id="14339" name="Group 40"/>
          <p:cNvGrpSpPr>
            <a:grpSpLocks/>
          </p:cNvGrpSpPr>
          <p:nvPr/>
        </p:nvGrpSpPr>
        <p:grpSpPr bwMode="auto">
          <a:xfrm>
            <a:off x="1676400" y="914400"/>
            <a:ext cx="5380038" cy="1819275"/>
            <a:chOff x="1050" y="861"/>
            <a:chExt cx="3198" cy="872"/>
          </a:xfrm>
        </p:grpSpPr>
        <p:sp>
          <p:nvSpPr>
            <p:cNvPr id="14360" name="Rectangle 25" descr="Zig zag"/>
            <p:cNvSpPr>
              <a:spLocks noChangeArrowheads="1"/>
            </p:cNvSpPr>
            <p:nvPr/>
          </p:nvSpPr>
          <p:spPr bwMode="auto">
            <a:xfrm>
              <a:off x="2876" y="1194"/>
              <a:ext cx="162" cy="308"/>
            </a:xfrm>
            <a:prstGeom prst="rect">
              <a:avLst/>
            </a:prstGeom>
            <a:pattFill prst="zigZag">
              <a:fgClr>
                <a:schemeClr val="hlink"/>
              </a:fgClr>
              <a:bgClr>
                <a:schemeClr val="bg1"/>
              </a:bgClr>
            </a:patt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14361" name="Rectangle 26" descr="Zig zag"/>
            <p:cNvSpPr>
              <a:spLocks noChangeArrowheads="1"/>
            </p:cNvSpPr>
            <p:nvPr/>
          </p:nvSpPr>
          <p:spPr bwMode="auto">
            <a:xfrm>
              <a:off x="2442" y="893"/>
              <a:ext cx="121" cy="614"/>
            </a:xfrm>
            <a:prstGeom prst="rect">
              <a:avLst/>
            </a:prstGeom>
            <a:pattFill prst="zigZag">
              <a:fgClr>
                <a:schemeClr val="hlink"/>
              </a:fgClr>
              <a:bgClr>
                <a:schemeClr val="bg1"/>
              </a:bgClr>
            </a:patt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14362" name="Line 27"/>
            <p:cNvSpPr>
              <a:spLocks noChangeShapeType="1"/>
            </p:cNvSpPr>
            <p:nvPr/>
          </p:nvSpPr>
          <p:spPr bwMode="auto">
            <a:xfrm>
              <a:off x="1901" y="892"/>
              <a:ext cx="0" cy="60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63" name="Line 28"/>
            <p:cNvSpPr>
              <a:spLocks noChangeShapeType="1"/>
            </p:cNvSpPr>
            <p:nvPr/>
          </p:nvSpPr>
          <p:spPr bwMode="auto">
            <a:xfrm>
              <a:off x="1865" y="1502"/>
              <a:ext cx="202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64" name="Rectangle 29"/>
            <p:cNvSpPr>
              <a:spLocks noChangeArrowheads="1"/>
            </p:cNvSpPr>
            <p:nvPr/>
          </p:nvSpPr>
          <p:spPr bwMode="auto">
            <a:xfrm>
              <a:off x="2471" y="1597"/>
              <a:ext cx="10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Arial" charset="0"/>
                  <a:ea typeface="굴림" charset="0"/>
                  <a:cs typeface="굴림" charset="0"/>
                </a:rPr>
                <a:t>Address Space</a:t>
              </a:r>
            </a:p>
          </p:txBody>
        </p:sp>
        <p:sp>
          <p:nvSpPr>
            <p:cNvPr id="14365" name="Rectangle 30"/>
            <p:cNvSpPr>
              <a:spLocks noChangeArrowheads="1"/>
            </p:cNvSpPr>
            <p:nvPr/>
          </p:nvSpPr>
          <p:spPr bwMode="auto">
            <a:xfrm>
              <a:off x="1861" y="1536"/>
              <a:ext cx="15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b="0">
                  <a:latin typeface="Arial" charset="0"/>
                  <a:ea typeface="굴림" charset="0"/>
                  <a:cs typeface="굴림" charset="0"/>
                </a:rPr>
                <a:t>0</a:t>
              </a:r>
            </a:p>
          </p:txBody>
        </p:sp>
        <p:sp>
          <p:nvSpPr>
            <p:cNvPr id="14366" name="Rectangle 31"/>
            <p:cNvSpPr>
              <a:spLocks noChangeArrowheads="1"/>
            </p:cNvSpPr>
            <p:nvPr/>
          </p:nvSpPr>
          <p:spPr bwMode="auto">
            <a:xfrm>
              <a:off x="3851" y="1536"/>
              <a:ext cx="39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b="0">
                  <a:latin typeface="Arial" charset="0"/>
                  <a:ea typeface="굴림" charset="0"/>
                  <a:cs typeface="굴림" charset="0"/>
                </a:rPr>
                <a:t>2</a:t>
              </a:r>
              <a:r>
                <a:rPr lang="en-US" altLang="ko-KR" sz="1800" b="0" baseline="30000">
                  <a:latin typeface="Arial" charset="0"/>
                  <a:ea typeface="굴림" charset="0"/>
                  <a:cs typeface="굴림" charset="0"/>
                </a:rPr>
                <a:t>n</a:t>
              </a:r>
              <a:r>
                <a:rPr lang="en-US" altLang="ko-KR" sz="1800" b="0">
                  <a:latin typeface="Arial" charset="0"/>
                  <a:ea typeface="굴림" charset="0"/>
                  <a:cs typeface="굴림" charset="0"/>
                </a:rPr>
                <a:t> - 1</a:t>
              </a:r>
            </a:p>
          </p:txBody>
        </p:sp>
        <p:sp>
          <p:nvSpPr>
            <p:cNvPr id="14367" name="Rectangle 32"/>
            <p:cNvSpPr>
              <a:spLocks noChangeArrowheads="1"/>
            </p:cNvSpPr>
            <p:nvPr/>
          </p:nvSpPr>
          <p:spPr bwMode="auto">
            <a:xfrm>
              <a:off x="1050" y="861"/>
              <a:ext cx="85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nSpc>
                  <a:spcPct val="85000"/>
                </a:lnSpc>
              </a:pPr>
              <a:r>
                <a:rPr lang="en-US" altLang="ko-KR" sz="1800">
                  <a:latin typeface="Arial" charset="0"/>
                  <a:ea typeface="굴림" charset="0"/>
                  <a:cs typeface="굴림" charset="0"/>
                </a:rPr>
                <a:t>Probability</a:t>
              </a:r>
            </a:p>
            <a:p>
              <a:pPr>
                <a:lnSpc>
                  <a:spcPct val="85000"/>
                </a:lnSpc>
              </a:pPr>
              <a:r>
                <a:rPr lang="en-US" altLang="ko-KR" sz="1800">
                  <a:latin typeface="Arial" charset="0"/>
                  <a:ea typeface="굴림" charset="0"/>
                  <a:cs typeface="굴림" charset="0"/>
                </a:rPr>
                <a:t>of reference</a:t>
              </a:r>
            </a:p>
          </p:txBody>
        </p:sp>
        <p:sp>
          <p:nvSpPr>
            <p:cNvPr id="14368" name="Line 33"/>
            <p:cNvSpPr>
              <a:spLocks noChangeShapeType="1"/>
            </p:cNvSpPr>
            <p:nvPr/>
          </p:nvSpPr>
          <p:spPr bwMode="auto">
            <a:xfrm>
              <a:off x="1905" y="1470"/>
              <a:ext cx="4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69" name="Line 34"/>
            <p:cNvSpPr>
              <a:spLocks noChangeShapeType="1"/>
            </p:cNvSpPr>
            <p:nvPr/>
          </p:nvSpPr>
          <p:spPr bwMode="auto">
            <a:xfrm flipV="1">
              <a:off x="2393" y="914"/>
              <a:ext cx="114" cy="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70" name="Line 35"/>
            <p:cNvSpPr>
              <a:spLocks noChangeShapeType="1"/>
            </p:cNvSpPr>
            <p:nvPr/>
          </p:nvSpPr>
          <p:spPr bwMode="auto">
            <a:xfrm>
              <a:off x="2515" y="922"/>
              <a:ext cx="113" cy="5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71" name="Line 36"/>
            <p:cNvSpPr>
              <a:spLocks noChangeShapeType="1"/>
            </p:cNvSpPr>
            <p:nvPr/>
          </p:nvSpPr>
          <p:spPr bwMode="auto">
            <a:xfrm>
              <a:off x="2636" y="1470"/>
              <a:ext cx="19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72" name="Line 37"/>
            <p:cNvSpPr>
              <a:spLocks noChangeShapeType="1"/>
            </p:cNvSpPr>
            <p:nvPr/>
          </p:nvSpPr>
          <p:spPr bwMode="auto">
            <a:xfrm flipV="1">
              <a:off x="2839" y="1220"/>
              <a:ext cx="113" cy="25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73" name="Line 38"/>
            <p:cNvSpPr>
              <a:spLocks noChangeShapeType="1"/>
            </p:cNvSpPr>
            <p:nvPr/>
          </p:nvSpPr>
          <p:spPr bwMode="auto">
            <a:xfrm>
              <a:off x="2960" y="1228"/>
              <a:ext cx="74" cy="2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74" name="Line 39"/>
            <p:cNvSpPr>
              <a:spLocks noChangeShapeType="1"/>
            </p:cNvSpPr>
            <p:nvPr/>
          </p:nvSpPr>
          <p:spPr bwMode="auto">
            <a:xfrm>
              <a:off x="3042" y="1470"/>
              <a:ext cx="60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41"/>
          <p:cNvGrpSpPr>
            <a:grpSpLocks/>
          </p:cNvGrpSpPr>
          <p:nvPr/>
        </p:nvGrpSpPr>
        <p:grpSpPr bwMode="auto">
          <a:xfrm>
            <a:off x="1527175" y="4445000"/>
            <a:ext cx="5330825" cy="1879600"/>
            <a:chOff x="951" y="2312"/>
            <a:chExt cx="3358" cy="1184"/>
          </a:xfrm>
        </p:grpSpPr>
        <p:sp>
          <p:nvSpPr>
            <p:cNvPr id="14341" name="Rectangle 42"/>
            <p:cNvSpPr>
              <a:spLocks noChangeArrowheads="1"/>
            </p:cNvSpPr>
            <p:nvPr/>
          </p:nvSpPr>
          <p:spPr bwMode="auto">
            <a:xfrm>
              <a:off x="2120" y="2456"/>
              <a:ext cx="800" cy="89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2" name="Rectangle 43"/>
            <p:cNvSpPr>
              <a:spLocks noChangeArrowheads="1"/>
            </p:cNvSpPr>
            <p:nvPr/>
          </p:nvSpPr>
          <p:spPr bwMode="auto">
            <a:xfrm>
              <a:off x="3512" y="2312"/>
              <a:ext cx="752" cy="1184"/>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4343" name="Rectangle 44"/>
            <p:cNvSpPr>
              <a:spLocks noChangeArrowheads="1"/>
            </p:cNvSpPr>
            <p:nvPr/>
          </p:nvSpPr>
          <p:spPr bwMode="auto">
            <a:xfrm>
              <a:off x="3509" y="2321"/>
              <a:ext cx="800"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Lower Level</a:t>
              </a:r>
            </a:p>
            <a:p>
              <a:r>
                <a:rPr lang="en-US" altLang="ko-KR" sz="1600">
                  <a:latin typeface="Times New Roman" charset="0"/>
                  <a:ea typeface="굴림" charset="0"/>
                  <a:cs typeface="굴림" charset="0"/>
                </a:rPr>
                <a:t>Memory</a:t>
              </a:r>
            </a:p>
          </p:txBody>
        </p:sp>
        <p:sp>
          <p:nvSpPr>
            <p:cNvPr id="14344" name="Rectangle 45"/>
            <p:cNvSpPr>
              <a:spLocks noChangeArrowheads="1"/>
            </p:cNvSpPr>
            <p:nvPr/>
          </p:nvSpPr>
          <p:spPr bwMode="auto">
            <a:xfrm>
              <a:off x="2117" y="2465"/>
              <a:ext cx="793"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Upper Level</a:t>
              </a:r>
            </a:p>
            <a:p>
              <a:r>
                <a:rPr lang="en-US" altLang="ko-KR" sz="1600">
                  <a:latin typeface="Times New Roman" charset="0"/>
                  <a:ea typeface="굴림" charset="0"/>
                  <a:cs typeface="굴림" charset="0"/>
                </a:rPr>
                <a:t>Memory</a:t>
              </a:r>
            </a:p>
          </p:txBody>
        </p:sp>
        <p:sp>
          <p:nvSpPr>
            <p:cNvPr id="14345" name="Line 46"/>
            <p:cNvSpPr>
              <a:spLocks noChangeShapeType="1"/>
            </p:cNvSpPr>
            <p:nvPr/>
          </p:nvSpPr>
          <p:spPr bwMode="auto">
            <a:xfrm flipH="1">
              <a:off x="952" y="2688"/>
              <a:ext cx="116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6" name="Rectangle 47"/>
            <p:cNvSpPr>
              <a:spLocks noChangeArrowheads="1"/>
            </p:cNvSpPr>
            <p:nvPr/>
          </p:nvSpPr>
          <p:spPr bwMode="auto">
            <a:xfrm>
              <a:off x="1191" y="2496"/>
              <a:ext cx="82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To Processor</a:t>
              </a:r>
            </a:p>
          </p:txBody>
        </p:sp>
        <p:sp>
          <p:nvSpPr>
            <p:cNvPr id="14347" name="Line 48"/>
            <p:cNvSpPr>
              <a:spLocks noChangeShapeType="1"/>
            </p:cNvSpPr>
            <p:nvPr/>
          </p:nvSpPr>
          <p:spPr bwMode="auto">
            <a:xfrm>
              <a:off x="968" y="3168"/>
              <a:ext cx="113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8" name="Rectangle 49"/>
            <p:cNvSpPr>
              <a:spLocks noChangeArrowheads="1"/>
            </p:cNvSpPr>
            <p:nvPr/>
          </p:nvSpPr>
          <p:spPr bwMode="auto">
            <a:xfrm>
              <a:off x="951" y="2976"/>
              <a:ext cx="98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Times New Roman" charset="0"/>
                  <a:ea typeface="굴림" charset="0"/>
                  <a:cs typeface="굴림" charset="0"/>
                </a:rPr>
                <a:t>From Processor</a:t>
              </a:r>
            </a:p>
          </p:txBody>
        </p:sp>
        <p:sp>
          <p:nvSpPr>
            <p:cNvPr id="14349" name="Line 50"/>
            <p:cNvSpPr>
              <a:spLocks noChangeShapeType="1"/>
            </p:cNvSpPr>
            <p:nvPr/>
          </p:nvSpPr>
          <p:spPr bwMode="auto">
            <a:xfrm>
              <a:off x="2936" y="2880"/>
              <a:ext cx="560"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50" name="Rectangle 51"/>
            <p:cNvSpPr>
              <a:spLocks noChangeArrowheads="1"/>
            </p:cNvSpPr>
            <p:nvPr/>
          </p:nvSpPr>
          <p:spPr bwMode="auto">
            <a:xfrm>
              <a:off x="2212" y="3028"/>
              <a:ext cx="568" cy="232"/>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4351" name="Rectangle 52"/>
            <p:cNvSpPr>
              <a:spLocks noChangeArrowheads="1"/>
            </p:cNvSpPr>
            <p:nvPr/>
          </p:nvSpPr>
          <p:spPr bwMode="auto">
            <a:xfrm>
              <a:off x="2295" y="2847"/>
              <a:ext cx="38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b="0">
                  <a:latin typeface="Times New Roman" charset="0"/>
                  <a:ea typeface="굴림" charset="0"/>
                  <a:cs typeface="굴림" charset="0"/>
                </a:rPr>
                <a:t>Blk X</a:t>
              </a:r>
            </a:p>
          </p:txBody>
        </p:sp>
        <p:sp>
          <p:nvSpPr>
            <p:cNvPr id="14352" name="Rectangle 53"/>
            <p:cNvSpPr>
              <a:spLocks noChangeArrowheads="1"/>
            </p:cNvSpPr>
            <p:nvPr/>
          </p:nvSpPr>
          <p:spPr bwMode="auto">
            <a:xfrm>
              <a:off x="3604" y="3220"/>
              <a:ext cx="568" cy="232"/>
            </a:xfrm>
            <a:prstGeom prst="rect">
              <a:avLst/>
            </a:prstGeom>
            <a:solidFill>
              <a:schemeClr val="hlink"/>
            </a:solidFill>
            <a:ln w="12700">
              <a:solidFill>
                <a:schemeClr val="tx1"/>
              </a:solidFill>
              <a:miter lim="800000"/>
              <a:headEnd/>
              <a:tailEnd/>
            </a:ln>
          </p:spPr>
          <p:txBody>
            <a:bodyPr wrap="none" anchor="ctr"/>
            <a:lstStyle/>
            <a:p>
              <a:endParaRPr lang="en-US"/>
            </a:p>
          </p:txBody>
        </p:sp>
        <p:sp>
          <p:nvSpPr>
            <p:cNvPr id="14353" name="Rectangle 54"/>
            <p:cNvSpPr>
              <a:spLocks noChangeArrowheads="1"/>
            </p:cNvSpPr>
            <p:nvPr/>
          </p:nvSpPr>
          <p:spPr bwMode="auto">
            <a:xfrm>
              <a:off x="3687" y="3039"/>
              <a:ext cx="385"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b="0">
                  <a:latin typeface="Times New Roman" charset="0"/>
                  <a:ea typeface="굴림" charset="0"/>
                  <a:cs typeface="굴림" charset="0"/>
                </a:rPr>
                <a:t>Blk Y</a:t>
              </a:r>
            </a:p>
          </p:txBody>
        </p:sp>
        <p:sp>
          <p:nvSpPr>
            <p:cNvPr id="14354" name="Line 55"/>
            <p:cNvSpPr>
              <a:spLocks noChangeShapeType="1"/>
            </p:cNvSpPr>
            <p:nvPr/>
          </p:nvSpPr>
          <p:spPr bwMode="auto">
            <a:xfrm>
              <a:off x="2496" y="3032"/>
              <a:ext cx="0" cy="2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5" name="Line 56"/>
            <p:cNvSpPr>
              <a:spLocks noChangeShapeType="1"/>
            </p:cNvSpPr>
            <p:nvPr/>
          </p:nvSpPr>
          <p:spPr bwMode="auto">
            <a:xfrm>
              <a:off x="2640" y="3032"/>
              <a:ext cx="0" cy="2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6" name="Line 57"/>
            <p:cNvSpPr>
              <a:spLocks noChangeShapeType="1"/>
            </p:cNvSpPr>
            <p:nvPr/>
          </p:nvSpPr>
          <p:spPr bwMode="auto">
            <a:xfrm>
              <a:off x="2352" y="3032"/>
              <a:ext cx="0" cy="2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7" name="Line 58"/>
            <p:cNvSpPr>
              <a:spLocks noChangeShapeType="1"/>
            </p:cNvSpPr>
            <p:nvPr/>
          </p:nvSpPr>
          <p:spPr bwMode="auto">
            <a:xfrm>
              <a:off x="3888" y="3224"/>
              <a:ext cx="0" cy="2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8" name="Line 59"/>
            <p:cNvSpPr>
              <a:spLocks noChangeShapeType="1"/>
            </p:cNvSpPr>
            <p:nvPr/>
          </p:nvSpPr>
          <p:spPr bwMode="auto">
            <a:xfrm>
              <a:off x="4032" y="3224"/>
              <a:ext cx="0" cy="2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9" name="Line 60"/>
            <p:cNvSpPr>
              <a:spLocks noChangeShapeType="1"/>
            </p:cNvSpPr>
            <p:nvPr/>
          </p:nvSpPr>
          <p:spPr bwMode="auto">
            <a:xfrm>
              <a:off x="3744" y="3224"/>
              <a:ext cx="0" cy="2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30115">
                                            <p:txEl>
                                              <p:pRg st="0" end="0"/>
                                            </p:txEl>
                                          </p:spTgt>
                                        </p:tgtEl>
                                        <p:attrNameLst>
                                          <p:attrName>style.visibility</p:attrName>
                                        </p:attrNameLst>
                                      </p:cBhvr>
                                      <p:to>
                                        <p:strVal val="visible"/>
                                      </p:to>
                                    </p:set>
                                    <p:anim calcmode="lin" valueType="num">
                                      <p:cBhvr additive="base">
                                        <p:cTn id="7" dur="500" fill="hold"/>
                                        <p:tgtEl>
                                          <p:spTgt spid="7301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3011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30115">
                                            <p:txEl>
                                              <p:pRg st="1" end="1"/>
                                            </p:txEl>
                                          </p:spTgt>
                                        </p:tgtEl>
                                        <p:attrNameLst>
                                          <p:attrName>style.visibility</p:attrName>
                                        </p:attrNameLst>
                                      </p:cBhvr>
                                      <p:to>
                                        <p:strVal val="visible"/>
                                      </p:to>
                                    </p:set>
                                    <p:anim calcmode="lin" valueType="num">
                                      <p:cBhvr additive="base">
                                        <p:cTn id="11" dur="500" fill="hold"/>
                                        <p:tgtEl>
                                          <p:spTgt spid="73011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301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30115">
                                            <p:txEl>
                                              <p:pRg st="2" end="2"/>
                                            </p:txEl>
                                          </p:spTgt>
                                        </p:tgtEl>
                                        <p:attrNameLst>
                                          <p:attrName>style.visibility</p:attrName>
                                        </p:attrNameLst>
                                      </p:cBhvr>
                                      <p:to>
                                        <p:strVal val="visible"/>
                                      </p:to>
                                    </p:set>
                                    <p:anim calcmode="lin" valueType="num">
                                      <p:cBhvr additive="base">
                                        <p:cTn id="17" dur="500" fill="hold"/>
                                        <p:tgtEl>
                                          <p:spTgt spid="73011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30115">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730115">
                                            <p:txEl>
                                              <p:pRg st="3" end="3"/>
                                            </p:txEl>
                                          </p:spTgt>
                                        </p:tgtEl>
                                        <p:attrNameLst>
                                          <p:attrName>style.visibility</p:attrName>
                                        </p:attrNameLst>
                                      </p:cBhvr>
                                      <p:to>
                                        <p:strVal val="visible"/>
                                      </p:to>
                                    </p:set>
                                    <p:anim calcmode="lin" valueType="num">
                                      <p:cBhvr additive="base">
                                        <p:cTn id="21" dur="500" fill="hold"/>
                                        <p:tgtEl>
                                          <p:spTgt spid="730115">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301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1+#ppt_w/2"/>
                                          </p:val>
                                        </p:tav>
                                        <p:tav tm="100000">
                                          <p:val>
                                            <p:strVal val="#ppt_x"/>
                                          </p:val>
                                        </p:tav>
                                      </p:tavLst>
                                    </p:anim>
                                    <p:anim calcmode="lin" valueType="num">
                                      <p:cBhvr additive="base">
                                        <p:cTn id="2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15"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3602" name="Rectangle 2"/>
          <p:cNvSpPr>
            <a:spLocks noGrp="1" noChangeArrowheads="1"/>
          </p:cNvSpPr>
          <p:nvPr>
            <p:ph type="body" idx="1"/>
          </p:nvPr>
        </p:nvSpPr>
        <p:spPr>
          <a:xfrm>
            <a:off x="228600" y="762000"/>
            <a:ext cx="8839200" cy="5510213"/>
          </a:xfrm>
          <a:noFill/>
        </p:spPr>
        <p:txBody>
          <a:bodyPr lIns="63500" tIns="25400" rIns="63500" bIns="25400">
            <a:spAutoFit/>
          </a:bodyPr>
          <a:lstStyle/>
          <a:p>
            <a:r>
              <a:rPr lang="en-US" altLang="ko-KR">
                <a:solidFill>
                  <a:schemeClr val="hlink"/>
                </a:solidFill>
                <a:latin typeface="Helvetica" charset="0"/>
                <a:ea typeface="굴림" charset="0"/>
                <a:cs typeface="굴림" charset="0"/>
              </a:rPr>
              <a:t>Compulsory</a:t>
            </a:r>
            <a:r>
              <a:rPr lang="en-US" altLang="ko-KR">
                <a:solidFill>
                  <a:schemeClr val="accent1"/>
                </a:solidFill>
                <a:latin typeface="Helvetica" charset="0"/>
                <a:ea typeface="굴림" charset="0"/>
                <a:cs typeface="굴림" charset="0"/>
              </a:rPr>
              <a:t> </a:t>
            </a:r>
            <a:r>
              <a:rPr lang="en-US" altLang="ko-KR">
                <a:latin typeface="Helvetica" charset="0"/>
                <a:ea typeface="굴림" charset="0"/>
                <a:cs typeface="굴림" charset="0"/>
              </a:rPr>
              <a:t>(cold start): first reference to a block</a:t>
            </a:r>
          </a:p>
          <a:p>
            <a:pPr lvl="1"/>
            <a:r>
              <a:rPr lang="en-US" altLang="ko-KR">
                <a:latin typeface="Helvetica" charset="0"/>
                <a:ea typeface="굴림" charset="0"/>
                <a:cs typeface="굴림" charset="0"/>
              </a:rPr>
              <a:t>“Cold” fact of life: not a whole lot you can do about it</a:t>
            </a:r>
          </a:p>
          <a:p>
            <a:pPr lvl="1"/>
            <a:r>
              <a:rPr lang="en-US" altLang="ko-KR">
                <a:latin typeface="Helvetica" charset="0"/>
                <a:ea typeface="굴림" charset="0"/>
                <a:cs typeface="굴림" charset="0"/>
              </a:rPr>
              <a:t>Note: When running “billions” of instruction, Compulsory Misses are insignificant</a:t>
            </a:r>
          </a:p>
          <a:p>
            <a:r>
              <a:rPr lang="en-US" altLang="ko-KR">
                <a:solidFill>
                  <a:schemeClr val="hlink"/>
                </a:solidFill>
                <a:latin typeface="Helvetica" charset="0"/>
                <a:ea typeface="굴림" charset="0"/>
                <a:cs typeface="굴림" charset="0"/>
              </a:rPr>
              <a:t>Capacity</a:t>
            </a:r>
            <a:r>
              <a:rPr lang="en-US" altLang="ko-KR">
                <a:latin typeface="Helvetica" charset="0"/>
                <a:ea typeface="굴림" charset="0"/>
                <a:cs typeface="굴림" charset="0"/>
              </a:rPr>
              <a:t>:</a:t>
            </a:r>
          </a:p>
          <a:p>
            <a:pPr lvl="1"/>
            <a:r>
              <a:rPr lang="en-US" altLang="ko-KR">
                <a:latin typeface="Helvetica" charset="0"/>
                <a:ea typeface="굴림" charset="0"/>
                <a:cs typeface="굴림" charset="0"/>
              </a:rPr>
              <a:t>Cache cannot contain all blocks access by the program</a:t>
            </a:r>
          </a:p>
          <a:p>
            <a:pPr lvl="1"/>
            <a:r>
              <a:rPr lang="en-US" altLang="ko-KR">
                <a:latin typeface="Helvetica" charset="0"/>
                <a:ea typeface="굴림" charset="0"/>
                <a:cs typeface="굴림" charset="0"/>
              </a:rPr>
              <a:t>Solution: increase cache size</a:t>
            </a:r>
          </a:p>
          <a:p>
            <a:r>
              <a:rPr lang="en-US" altLang="ko-KR">
                <a:solidFill>
                  <a:schemeClr val="hlink"/>
                </a:solidFill>
                <a:latin typeface="Helvetica" charset="0"/>
                <a:ea typeface="굴림" charset="0"/>
                <a:cs typeface="굴림" charset="0"/>
              </a:rPr>
              <a:t>Conflict</a:t>
            </a:r>
            <a:r>
              <a:rPr lang="en-US" altLang="ko-KR">
                <a:solidFill>
                  <a:schemeClr val="accent1"/>
                </a:solidFill>
                <a:latin typeface="Helvetica" charset="0"/>
                <a:ea typeface="굴림" charset="0"/>
                <a:cs typeface="굴림" charset="0"/>
              </a:rPr>
              <a:t> </a:t>
            </a:r>
            <a:r>
              <a:rPr lang="en-US" altLang="ko-KR">
                <a:latin typeface="Helvetica" charset="0"/>
                <a:ea typeface="굴림" charset="0"/>
                <a:cs typeface="굴림" charset="0"/>
              </a:rPr>
              <a:t>(collision):</a:t>
            </a:r>
          </a:p>
          <a:p>
            <a:pPr lvl="1"/>
            <a:r>
              <a:rPr lang="en-US" altLang="ko-KR">
                <a:latin typeface="Helvetica" charset="0"/>
                <a:ea typeface="굴림" charset="0"/>
                <a:cs typeface="굴림" charset="0"/>
              </a:rPr>
              <a:t>Multiple memory locations mapped to same cache location</a:t>
            </a:r>
          </a:p>
          <a:p>
            <a:pPr lvl="1"/>
            <a:r>
              <a:rPr lang="en-US" altLang="ko-KR">
                <a:latin typeface="Helvetica" charset="0"/>
                <a:ea typeface="굴림" charset="0"/>
                <a:cs typeface="굴림" charset="0"/>
              </a:rPr>
              <a:t>Solutions: increase cache size, or increase associativity</a:t>
            </a:r>
          </a:p>
          <a:p>
            <a:r>
              <a:rPr lang="en-US" altLang="ko-KR">
                <a:solidFill>
                  <a:schemeClr val="hlink"/>
                </a:solidFill>
                <a:latin typeface="Helvetica" charset="0"/>
                <a:ea typeface="굴림" charset="0"/>
                <a:cs typeface="굴림" charset="0"/>
              </a:rPr>
              <a:t>Two others:</a:t>
            </a:r>
          </a:p>
          <a:p>
            <a:pPr lvl="1"/>
            <a:r>
              <a:rPr lang="en-US" altLang="ko-KR">
                <a:solidFill>
                  <a:schemeClr val="hlink"/>
                </a:solidFill>
                <a:latin typeface="Helvetica" charset="0"/>
                <a:ea typeface="굴림" charset="0"/>
                <a:cs typeface="굴림" charset="0"/>
              </a:rPr>
              <a:t>Coherence</a:t>
            </a:r>
            <a:r>
              <a:rPr lang="en-US" altLang="ko-KR">
                <a:latin typeface="Helvetica" charset="0"/>
                <a:ea typeface="굴림" charset="0"/>
                <a:cs typeface="굴림" charset="0"/>
              </a:rPr>
              <a:t> (Invalidation): other process (e.g., I/O) updates memory </a:t>
            </a:r>
          </a:p>
          <a:p>
            <a:pPr lvl="1"/>
            <a:r>
              <a:rPr lang="en-US" altLang="ko-KR">
                <a:solidFill>
                  <a:schemeClr val="hlink"/>
                </a:solidFill>
                <a:latin typeface="Helvetica" charset="0"/>
                <a:ea typeface="굴림" charset="0"/>
                <a:cs typeface="굴림" charset="0"/>
              </a:rPr>
              <a:t>Policy</a:t>
            </a:r>
            <a:r>
              <a:rPr lang="en-US" altLang="ko-KR">
                <a:latin typeface="Helvetica" charset="0"/>
                <a:ea typeface="굴림" charset="0"/>
                <a:cs typeface="굴림" charset="0"/>
              </a:rPr>
              <a:t>: Due to non-optimal replacement policy</a:t>
            </a:r>
          </a:p>
        </p:txBody>
      </p:sp>
      <p:sp>
        <p:nvSpPr>
          <p:cNvPr id="16386" name="Rectangle 3"/>
          <p:cNvSpPr>
            <a:spLocks noGrp="1" noChangeArrowheads="1"/>
          </p:cNvSpPr>
          <p:nvPr>
            <p:ph type="title"/>
          </p:nvPr>
        </p:nvSpPr>
        <p:spPr>
          <a:xfrm>
            <a:off x="765175" y="227013"/>
            <a:ext cx="7616825" cy="368300"/>
          </a:xfrm>
        </p:spPr>
        <p:txBody>
          <a:bodyPr/>
          <a:lstStyle/>
          <a:p>
            <a:r>
              <a:rPr lang="en-US" altLang="ko-KR">
                <a:latin typeface="Helvetica" charset="0"/>
                <a:ea typeface="굴림" charset="0"/>
                <a:cs typeface="굴림" charset="0"/>
              </a:rPr>
              <a:t>Sources of Cache Misses</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93602">
                                            <p:txEl>
                                              <p:pRg st="0" end="0"/>
                                            </p:txEl>
                                          </p:spTgt>
                                        </p:tgtEl>
                                        <p:attrNameLst>
                                          <p:attrName>style.visibility</p:attrName>
                                        </p:attrNameLst>
                                      </p:cBhvr>
                                      <p:to>
                                        <p:strVal val="visible"/>
                                      </p:to>
                                    </p:set>
                                    <p:anim calcmode="lin" valueType="num">
                                      <p:cBhvr additive="base">
                                        <p:cTn id="7" dur="500" fill="hold"/>
                                        <p:tgtEl>
                                          <p:spTgt spid="79360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9360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93602">
                                            <p:txEl>
                                              <p:pRg st="1" end="1"/>
                                            </p:txEl>
                                          </p:spTgt>
                                        </p:tgtEl>
                                        <p:attrNameLst>
                                          <p:attrName>style.visibility</p:attrName>
                                        </p:attrNameLst>
                                      </p:cBhvr>
                                      <p:to>
                                        <p:strVal val="visible"/>
                                      </p:to>
                                    </p:set>
                                    <p:anim calcmode="lin" valueType="num">
                                      <p:cBhvr additive="base">
                                        <p:cTn id="11" dur="500" fill="hold"/>
                                        <p:tgtEl>
                                          <p:spTgt spid="793602">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9360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93602">
                                            <p:txEl>
                                              <p:pRg st="2" end="2"/>
                                            </p:txEl>
                                          </p:spTgt>
                                        </p:tgtEl>
                                        <p:attrNameLst>
                                          <p:attrName>style.visibility</p:attrName>
                                        </p:attrNameLst>
                                      </p:cBhvr>
                                      <p:to>
                                        <p:strVal val="visible"/>
                                      </p:to>
                                    </p:set>
                                    <p:anim calcmode="lin" valueType="num">
                                      <p:cBhvr additive="base">
                                        <p:cTn id="15" dur="500" fill="hold"/>
                                        <p:tgtEl>
                                          <p:spTgt spid="793602">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9360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793602">
                                            <p:txEl>
                                              <p:pRg st="3" end="3"/>
                                            </p:txEl>
                                          </p:spTgt>
                                        </p:tgtEl>
                                        <p:attrNameLst>
                                          <p:attrName>style.visibility</p:attrName>
                                        </p:attrNameLst>
                                      </p:cBhvr>
                                      <p:to>
                                        <p:strVal val="visible"/>
                                      </p:to>
                                    </p:set>
                                    <p:anim calcmode="lin" valueType="num">
                                      <p:cBhvr additive="base">
                                        <p:cTn id="21" dur="500" fill="hold"/>
                                        <p:tgtEl>
                                          <p:spTgt spid="793602">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93602">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793602">
                                            <p:txEl>
                                              <p:pRg st="4" end="4"/>
                                            </p:txEl>
                                          </p:spTgt>
                                        </p:tgtEl>
                                        <p:attrNameLst>
                                          <p:attrName>style.visibility</p:attrName>
                                        </p:attrNameLst>
                                      </p:cBhvr>
                                      <p:to>
                                        <p:strVal val="visible"/>
                                      </p:to>
                                    </p:set>
                                    <p:anim calcmode="lin" valueType="num">
                                      <p:cBhvr additive="base">
                                        <p:cTn id="25" dur="500" fill="hold"/>
                                        <p:tgtEl>
                                          <p:spTgt spid="793602">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93602">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793602">
                                            <p:txEl>
                                              <p:pRg st="5" end="5"/>
                                            </p:txEl>
                                          </p:spTgt>
                                        </p:tgtEl>
                                        <p:attrNameLst>
                                          <p:attrName>style.visibility</p:attrName>
                                        </p:attrNameLst>
                                      </p:cBhvr>
                                      <p:to>
                                        <p:strVal val="visible"/>
                                      </p:to>
                                    </p:set>
                                    <p:anim calcmode="lin" valueType="num">
                                      <p:cBhvr additive="base">
                                        <p:cTn id="29" dur="500" fill="hold"/>
                                        <p:tgtEl>
                                          <p:spTgt spid="793602">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9360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793602">
                                            <p:txEl>
                                              <p:pRg st="6" end="6"/>
                                            </p:txEl>
                                          </p:spTgt>
                                        </p:tgtEl>
                                        <p:attrNameLst>
                                          <p:attrName>style.visibility</p:attrName>
                                        </p:attrNameLst>
                                      </p:cBhvr>
                                      <p:to>
                                        <p:strVal val="visible"/>
                                      </p:to>
                                    </p:set>
                                    <p:anim calcmode="lin" valueType="num">
                                      <p:cBhvr additive="base">
                                        <p:cTn id="35" dur="500" fill="hold"/>
                                        <p:tgtEl>
                                          <p:spTgt spid="793602">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93602">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793602">
                                            <p:txEl>
                                              <p:pRg st="7" end="7"/>
                                            </p:txEl>
                                          </p:spTgt>
                                        </p:tgtEl>
                                        <p:attrNameLst>
                                          <p:attrName>style.visibility</p:attrName>
                                        </p:attrNameLst>
                                      </p:cBhvr>
                                      <p:to>
                                        <p:strVal val="visible"/>
                                      </p:to>
                                    </p:set>
                                    <p:anim calcmode="lin" valueType="num">
                                      <p:cBhvr additive="base">
                                        <p:cTn id="39" dur="500" fill="hold"/>
                                        <p:tgtEl>
                                          <p:spTgt spid="793602">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793602">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793602">
                                            <p:txEl>
                                              <p:pRg st="8" end="8"/>
                                            </p:txEl>
                                          </p:spTgt>
                                        </p:tgtEl>
                                        <p:attrNameLst>
                                          <p:attrName>style.visibility</p:attrName>
                                        </p:attrNameLst>
                                      </p:cBhvr>
                                      <p:to>
                                        <p:strVal val="visible"/>
                                      </p:to>
                                    </p:set>
                                    <p:anim calcmode="lin" valueType="num">
                                      <p:cBhvr additive="base">
                                        <p:cTn id="43" dur="500" fill="hold"/>
                                        <p:tgtEl>
                                          <p:spTgt spid="793602">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93602">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793602">
                                            <p:txEl>
                                              <p:pRg st="9" end="9"/>
                                            </p:txEl>
                                          </p:spTgt>
                                        </p:tgtEl>
                                        <p:attrNameLst>
                                          <p:attrName>style.visibility</p:attrName>
                                        </p:attrNameLst>
                                      </p:cBhvr>
                                      <p:to>
                                        <p:strVal val="visible"/>
                                      </p:to>
                                    </p:set>
                                    <p:anim calcmode="lin" valueType="num">
                                      <p:cBhvr additive="base">
                                        <p:cTn id="49" dur="500" fill="hold"/>
                                        <p:tgtEl>
                                          <p:spTgt spid="793602">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93602">
                                            <p:txEl>
                                              <p:pRg st="9" end="9"/>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793602">
                                            <p:txEl>
                                              <p:pRg st="10" end="10"/>
                                            </p:txEl>
                                          </p:spTgt>
                                        </p:tgtEl>
                                        <p:attrNameLst>
                                          <p:attrName>style.visibility</p:attrName>
                                        </p:attrNameLst>
                                      </p:cBhvr>
                                      <p:to>
                                        <p:strVal val="visible"/>
                                      </p:to>
                                    </p:set>
                                    <p:anim calcmode="lin" valueType="num">
                                      <p:cBhvr additive="base">
                                        <p:cTn id="53" dur="500" fill="hold"/>
                                        <p:tgtEl>
                                          <p:spTgt spid="793602">
                                            <p:txEl>
                                              <p:pRg st="10" end="1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793602">
                                            <p:txEl>
                                              <p:pRg st="10" end="10"/>
                                            </p:tx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793602">
                                            <p:txEl>
                                              <p:pRg st="11" end="11"/>
                                            </p:txEl>
                                          </p:spTgt>
                                        </p:tgtEl>
                                        <p:attrNameLst>
                                          <p:attrName>style.visibility</p:attrName>
                                        </p:attrNameLst>
                                      </p:cBhvr>
                                      <p:to>
                                        <p:strVal val="visible"/>
                                      </p:to>
                                    </p:set>
                                    <p:anim calcmode="lin" valueType="num">
                                      <p:cBhvr additive="base">
                                        <p:cTn id="57" dur="500" fill="hold"/>
                                        <p:tgtEl>
                                          <p:spTgt spid="793602">
                                            <p:txEl>
                                              <p:pRg st="11" end="11"/>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793602">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02"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3426" name="Rectangle 2"/>
          <p:cNvSpPr>
            <a:spLocks noGrp="1" noChangeArrowheads="1"/>
          </p:cNvSpPr>
          <p:nvPr>
            <p:ph type="body" idx="1"/>
          </p:nvPr>
        </p:nvSpPr>
        <p:spPr>
          <a:xfrm>
            <a:off x="381000" y="762000"/>
            <a:ext cx="8534400" cy="379413"/>
          </a:xfrm>
          <a:noFill/>
        </p:spPr>
        <p:txBody>
          <a:bodyPr lIns="63500" tIns="25400" rIns="63500" bIns="25400">
            <a:spAutoFit/>
          </a:bodyPr>
          <a:lstStyle/>
          <a:p>
            <a:pPr marL="203200" indent="-203200"/>
            <a:r>
              <a:rPr lang="en-US" altLang="ko-KR">
                <a:latin typeface="Helvetica" charset="0"/>
                <a:ea typeface="굴림" charset="0"/>
                <a:cs typeface="굴림" charset="0"/>
              </a:rPr>
              <a:t>Example: Block 12 placed in 8 block cache</a:t>
            </a:r>
          </a:p>
        </p:txBody>
      </p:sp>
      <p:grpSp>
        <p:nvGrpSpPr>
          <p:cNvPr id="2" name="Group 89"/>
          <p:cNvGrpSpPr>
            <a:grpSpLocks/>
          </p:cNvGrpSpPr>
          <p:nvPr/>
        </p:nvGrpSpPr>
        <p:grpSpPr bwMode="auto">
          <a:xfrm>
            <a:off x="388938" y="3124200"/>
            <a:ext cx="2382837" cy="2427288"/>
            <a:chOff x="245" y="2160"/>
            <a:chExt cx="1501" cy="1529"/>
          </a:xfrm>
        </p:grpSpPr>
        <p:grpSp>
          <p:nvGrpSpPr>
            <p:cNvPr id="31832" name="Group 83"/>
            <p:cNvGrpSpPr>
              <a:grpSpLocks/>
            </p:cNvGrpSpPr>
            <p:nvPr/>
          </p:nvGrpSpPr>
          <p:grpSpPr bwMode="auto">
            <a:xfrm>
              <a:off x="245" y="2880"/>
              <a:ext cx="1291" cy="809"/>
              <a:chOff x="240" y="2832"/>
              <a:chExt cx="1291" cy="809"/>
            </a:xfrm>
          </p:grpSpPr>
          <p:sp>
            <p:nvSpPr>
              <p:cNvPr id="31834" name="Text Box 14"/>
              <p:cNvSpPr txBox="1">
                <a:spLocks noChangeArrowheads="1"/>
              </p:cNvSpPr>
              <p:nvPr/>
            </p:nvSpPr>
            <p:spPr bwMode="auto">
              <a:xfrm>
                <a:off x="702" y="2832"/>
                <a:ext cx="82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altLang="ko-KR" sz="1400">
                    <a:latin typeface="Arial" charset="0"/>
                    <a:ea typeface="굴림" charset="0"/>
                    <a:cs typeface="굴림" charset="0"/>
                  </a:rPr>
                  <a:t>0 1 2 3 4 5 6 7</a:t>
                </a:r>
                <a:endParaRPr lang="en-US" altLang="ko-KR" sz="1800">
                  <a:latin typeface="Arial" charset="0"/>
                  <a:ea typeface="굴림" charset="0"/>
                  <a:cs typeface="굴림" charset="0"/>
                </a:endParaRPr>
              </a:p>
            </p:txBody>
          </p:sp>
          <p:grpSp>
            <p:nvGrpSpPr>
              <p:cNvPr id="31835" name="Group 15"/>
              <p:cNvGrpSpPr>
                <a:grpSpLocks/>
              </p:cNvGrpSpPr>
              <p:nvPr/>
            </p:nvGrpSpPr>
            <p:grpSpPr bwMode="auto">
              <a:xfrm>
                <a:off x="715" y="3017"/>
                <a:ext cx="768" cy="624"/>
                <a:chOff x="2653" y="2441"/>
                <a:chExt cx="768" cy="624"/>
              </a:xfrm>
            </p:grpSpPr>
            <p:sp>
              <p:nvSpPr>
                <p:cNvPr id="743440" name="Rectangle 16"/>
                <p:cNvSpPr>
                  <a:spLocks noChangeArrowheads="1"/>
                </p:cNvSpPr>
                <p:nvPr/>
              </p:nvSpPr>
              <p:spPr bwMode="auto">
                <a:xfrm>
                  <a:off x="2653" y="2441"/>
                  <a:ext cx="96" cy="62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41" name="Rectangle 17"/>
                <p:cNvSpPr>
                  <a:spLocks noChangeArrowheads="1"/>
                </p:cNvSpPr>
                <p:nvPr/>
              </p:nvSpPr>
              <p:spPr bwMode="auto">
                <a:xfrm>
                  <a:off x="2749" y="2441"/>
                  <a:ext cx="96" cy="62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42" name="Rectangle 18"/>
                <p:cNvSpPr>
                  <a:spLocks noChangeArrowheads="1"/>
                </p:cNvSpPr>
                <p:nvPr/>
              </p:nvSpPr>
              <p:spPr bwMode="auto">
                <a:xfrm>
                  <a:off x="2845" y="2441"/>
                  <a:ext cx="96" cy="62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43" name="Rectangle 19"/>
                <p:cNvSpPr>
                  <a:spLocks noChangeArrowheads="1"/>
                </p:cNvSpPr>
                <p:nvPr/>
              </p:nvSpPr>
              <p:spPr bwMode="auto">
                <a:xfrm>
                  <a:off x="2941" y="2441"/>
                  <a:ext cx="96" cy="62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44" name="Rectangle 20"/>
                <p:cNvSpPr>
                  <a:spLocks noChangeArrowheads="1"/>
                </p:cNvSpPr>
                <p:nvPr/>
              </p:nvSpPr>
              <p:spPr bwMode="auto">
                <a:xfrm>
                  <a:off x="3037" y="2441"/>
                  <a:ext cx="96" cy="624"/>
                </a:xfrm>
                <a:prstGeom prst="rect">
                  <a:avLst/>
                </a:prstGeom>
                <a:solidFill>
                  <a:srgbClr val="008000"/>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45" name="Rectangle 21"/>
                <p:cNvSpPr>
                  <a:spLocks noChangeArrowheads="1"/>
                </p:cNvSpPr>
                <p:nvPr/>
              </p:nvSpPr>
              <p:spPr bwMode="auto">
                <a:xfrm>
                  <a:off x="3133" y="2441"/>
                  <a:ext cx="96" cy="62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46" name="Rectangle 22"/>
                <p:cNvSpPr>
                  <a:spLocks noChangeArrowheads="1"/>
                </p:cNvSpPr>
                <p:nvPr/>
              </p:nvSpPr>
              <p:spPr bwMode="auto">
                <a:xfrm>
                  <a:off x="3229" y="2441"/>
                  <a:ext cx="96" cy="62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47" name="Rectangle 23"/>
                <p:cNvSpPr>
                  <a:spLocks noChangeArrowheads="1"/>
                </p:cNvSpPr>
                <p:nvPr/>
              </p:nvSpPr>
              <p:spPr bwMode="auto">
                <a:xfrm>
                  <a:off x="3325" y="2441"/>
                  <a:ext cx="96" cy="62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grpSp>
          <p:sp>
            <p:nvSpPr>
              <p:cNvPr id="31836" name="Text Box 24"/>
              <p:cNvSpPr txBox="1">
                <a:spLocks noChangeArrowheads="1"/>
              </p:cNvSpPr>
              <p:nvPr/>
            </p:nvSpPr>
            <p:spPr bwMode="auto">
              <a:xfrm>
                <a:off x="240" y="2832"/>
                <a:ext cx="42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r" eaLnBrk="1" hangingPunct="1"/>
                <a:r>
                  <a:rPr lang="en-US" altLang="ko-KR" sz="1400">
                    <a:latin typeface="Arial" charset="0"/>
                    <a:ea typeface="굴림" charset="0"/>
                    <a:cs typeface="굴림" charset="0"/>
                  </a:rPr>
                  <a:t>Block</a:t>
                </a:r>
              </a:p>
              <a:p>
                <a:pPr algn="r" eaLnBrk="1" hangingPunct="1"/>
                <a:r>
                  <a:rPr lang="en-US" altLang="ko-KR" sz="1400">
                    <a:latin typeface="Arial" charset="0"/>
                    <a:ea typeface="굴림" charset="0"/>
                    <a:cs typeface="굴림" charset="0"/>
                  </a:rPr>
                  <a:t>no.</a:t>
                </a:r>
              </a:p>
            </p:txBody>
          </p:sp>
        </p:grpSp>
        <p:sp>
          <p:nvSpPr>
            <p:cNvPr id="31833" name="Text Box 25"/>
            <p:cNvSpPr txBox="1">
              <a:spLocks noChangeArrowheads="1"/>
            </p:cNvSpPr>
            <p:nvPr/>
          </p:nvSpPr>
          <p:spPr bwMode="auto">
            <a:xfrm>
              <a:off x="432" y="2160"/>
              <a:ext cx="1314"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altLang="ko-KR" sz="1800">
                  <a:solidFill>
                    <a:schemeClr val="hlink"/>
                  </a:solidFill>
                  <a:latin typeface="Arial" charset="0"/>
                  <a:ea typeface="굴림" charset="0"/>
                  <a:cs typeface="굴림" charset="0"/>
                </a:rPr>
                <a:t>Direct mapped:</a:t>
              </a:r>
            </a:p>
            <a:p>
              <a:pPr eaLnBrk="1" hangingPunct="1"/>
              <a:r>
                <a:rPr lang="en-US" altLang="ko-KR" sz="1600">
                  <a:latin typeface="Arial" charset="0"/>
                  <a:ea typeface="굴림" charset="0"/>
                  <a:cs typeface="굴림" charset="0"/>
                </a:rPr>
                <a:t>block 12 (01100) can go only into block 4 (12 mod 8)</a:t>
              </a:r>
            </a:p>
          </p:txBody>
        </p:sp>
      </p:grpSp>
      <p:grpSp>
        <p:nvGrpSpPr>
          <p:cNvPr id="5" name="Group 88"/>
          <p:cNvGrpSpPr>
            <a:grpSpLocks/>
          </p:cNvGrpSpPr>
          <p:nvPr/>
        </p:nvGrpSpPr>
        <p:grpSpPr bwMode="auto">
          <a:xfrm>
            <a:off x="2971800" y="3124200"/>
            <a:ext cx="2543175" cy="3032125"/>
            <a:chOff x="1872" y="2160"/>
            <a:chExt cx="1602" cy="1910"/>
          </a:xfrm>
        </p:grpSpPr>
        <p:sp>
          <p:nvSpPr>
            <p:cNvPr id="31816" name="Text Box 37"/>
            <p:cNvSpPr txBox="1">
              <a:spLocks noChangeArrowheads="1"/>
            </p:cNvSpPr>
            <p:nvPr/>
          </p:nvSpPr>
          <p:spPr bwMode="auto">
            <a:xfrm>
              <a:off x="2208" y="2160"/>
              <a:ext cx="1266"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altLang="ko-KR" sz="1800">
                  <a:solidFill>
                    <a:schemeClr val="hlink"/>
                  </a:solidFill>
                  <a:latin typeface="Arial" charset="0"/>
                  <a:ea typeface="굴림" charset="0"/>
                  <a:cs typeface="굴림" charset="0"/>
                </a:rPr>
                <a:t>Set associative:</a:t>
              </a:r>
            </a:p>
            <a:p>
              <a:pPr eaLnBrk="1" hangingPunct="1"/>
              <a:r>
                <a:rPr lang="en-US" altLang="ko-KR" sz="1600">
                  <a:latin typeface="Arial" charset="0"/>
                  <a:ea typeface="굴림" charset="0"/>
                  <a:cs typeface="굴림" charset="0"/>
                </a:rPr>
                <a:t>block 12 can go anywhere in set 0</a:t>
              </a:r>
            </a:p>
          </p:txBody>
        </p:sp>
        <p:grpSp>
          <p:nvGrpSpPr>
            <p:cNvPr id="31817" name="Group 84"/>
            <p:cNvGrpSpPr>
              <a:grpSpLocks/>
            </p:cNvGrpSpPr>
            <p:nvPr/>
          </p:nvGrpSpPr>
          <p:grpSpPr bwMode="auto">
            <a:xfrm>
              <a:off x="1872" y="2880"/>
              <a:ext cx="1291" cy="1190"/>
              <a:chOff x="1824" y="2832"/>
              <a:chExt cx="1291" cy="1190"/>
            </a:xfrm>
          </p:grpSpPr>
          <p:sp>
            <p:nvSpPr>
              <p:cNvPr id="31818" name="Text Box 27"/>
              <p:cNvSpPr txBox="1">
                <a:spLocks noChangeArrowheads="1"/>
              </p:cNvSpPr>
              <p:nvPr/>
            </p:nvSpPr>
            <p:spPr bwMode="auto">
              <a:xfrm>
                <a:off x="2286" y="2832"/>
                <a:ext cx="82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altLang="ko-KR" sz="1400">
                    <a:latin typeface="Arial" charset="0"/>
                    <a:ea typeface="굴림" charset="0"/>
                    <a:cs typeface="굴림" charset="0"/>
                  </a:rPr>
                  <a:t>0 1 2 3 4 5 6 7</a:t>
                </a:r>
                <a:endParaRPr lang="en-US" altLang="ko-KR" sz="1800">
                  <a:latin typeface="Arial" charset="0"/>
                  <a:ea typeface="굴림" charset="0"/>
                  <a:cs typeface="굴림" charset="0"/>
                </a:endParaRPr>
              </a:p>
            </p:txBody>
          </p:sp>
          <p:sp>
            <p:nvSpPr>
              <p:cNvPr id="743452" name="Rectangle 28"/>
              <p:cNvSpPr>
                <a:spLocks noChangeArrowheads="1"/>
              </p:cNvSpPr>
              <p:nvPr/>
            </p:nvSpPr>
            <p:spPr bwMode="auto">
              <a:xfrm>
                <a:off x="2304" y="3017"/>
                <a:ext cx="96" cy="624"/>
              </a:xfrm>
              <a:prstGeom prst="rect">
                <a:avLst/>
              </a:prstGeom>
              <a:solidFill>
                <a:srgbClr val="008000"/>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53" name="Rectangle 29"/>
              <p:cNvSpPr>
                <a:spLocks noChangeArrowheads="1"/>
              </p:cNvSpPr>
              <p:nvPr/>
            </p:nvSpPr>
            <p:spPr bwMode="auto">
              <a:xfrm>
                <a:off x="2400" y="3017"/>
                <a:ext cx="96" cy="624"/>
              </a:xfrm>
              <a:prstGeom prst="rect">
                <a:avLst/>
              </a:prstGeom>
              <a:solidFill>
                <a:schemeClr val="accent2">
                  <a:lumMod val="75000"/>
                </a:schemeClr>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54" name="Rectangle 30"/>
              <p:cNvSpPr>
                <a:spLocks noChangeArrowheads="1"/>
              </p:cNvSpPr>
              <p:nvPr/>
            </p:nvSpPr>
            <p:spPr bwMode="auto">
              <a:xfrm>
                <a:off x="2491" y="3017"/>
                <a:ext cx="96" cy="62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55" name="Rectangle 31"/>
              <p:cNvSpPr>
                <a:spLocks noChangeArrowheads="1"/>
              </p:cNvSpPr>
              <p:nvPr/>
            </p:nvSpPr>
            <p:spPr bwMode="auto">
              <a:xfrm>
                <a:off x="2587" y="3017"/>
                <a:ext cx="96" cy="62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56" name="Rectangle 32"/>
              <p:cNvSpPr>
                <a:spLocks noChangeArrowheads="1"/>
              </p:cNvSpPr>
              <p:nvPr/>
            </p:nvSpPr>
            <p:spPr bwMode="auto">
              <a:xfrm>
                <a:off x="2683" y="3017"/>
                <a:ext cx="96" cy="624"/>
              </a:xfrm>
              <a:prstGeom prst="rect">
                <a:avLst/>
              </a:prstGeom>
              <a:solidFill>
                <a:srgbClr val="FFFFFF"/>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57" name="Rectangle 33"/>
              <p:cNvSpPr>
                <a:spLocks noChangeArrowheads="1"/>
              </p:cNvSpPr>
              <p:nvPr/>
            </p:nvSpPr>
            <p:spPr bwMode="auto">
              <a:xfrm>
                <a:off x="2779" y="3017"/>
                <a:ext cx="96" cy="62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58" name="Rectangle 34"/>
              <p:cNvSpPr>
                <a:spLocks noChangeArrowheads="1"/>
              </p:cNvSpPr>
              <p:nvPr/>
            </p:nvSpPr>
            <p:spPr bwMode="auto">
              <a:xfrm>
                <a:off x="2875" y="3017"/>
                <a:ext cx="96" cy="624"/>
              </a:xfrm>
              <a:prstGeom prst="rect">
                <a:avLst/>
              </a:prstGeom>
              <a:solidFill>
                <a:srgbClr val="FFFFFF"/>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59" name="Rectangle 35"/>
              <p:cNvSpPr>
                <a:spLocks noChangeArrowheads="1"/>
              </p:cNvSpPr>
              <p:nvPr/>
            </p:nvSpPr>
            <p:spPr bwMode="auto">
              <a:xfrm>
                <a:off x="2971" y="3017"/>
                <a:ext cx="96" cy="62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31827" name="Text Box 36"/>
              <p:cNvSpPr txBox="1">
                <a:spLocks noChangeArrowheads="1"/>
              </p:cNvSpPr>
              <p:nvPr/>
            </p:nvSpPr>
            <p:spPr bwMode="auto">
              <a:xfrm>
                <a:off x="1824" y="2842"/>
                <a:ext cx="42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r" eaLnBrk="1" hangingPunct="1"/>
                <a:r>
                  <a:rPr lang="en-US" altLang="ko-KR" sz="1400">
                    <a:latin typeface="Arial" charset="0"/>
                    <a:ea typeface="굴림" charset="0"/>
                    <a:cs typeface="굴림" charset="0"/>
                  </a:rPr>
                  <a:t>Block</a:t>
                </a:r>
              </a:p>
              <a:p>
                <a:pPr algn="r" eaLnBrk="1" hangingPunct="1"/>
                <a:r>
                  <a:rPr lang="en-US" altLang="ko-KR" sz="1400">
                    <a:latin typeface="Arial" charset="0"/>
                    <a:ea typeface="굴림" charset="0"/>
                    <a:cs typeface="굴림" charset="0"/>
                  </a:rPr>
                  <a:t>no.</a:t>
                </a:r>
              </a:p>
            </p:txBody>
          </p:sp>
          <p:sp>
            <p:nvSpPr>
              <p:cNvPr id="31828" name="Text Box 38"/>
              <p:cNvSpPr txBox="1">
                <a:spLocks noChangeArrowheads="1"/>
              </p:cNvSpPr>
              <p:nvPr/>
            </p:nvSpPr>
            <p:spPr bwMode="auto">
              <a:xfrm>
                <a:off x="2235" y="3696"/>
                <a:ext cx="29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altLang="ko-KR" sz="1400">
                    <a:latin typeface="Arial" charset="0"/>
                    <a:ea typeface="굴림" charset="0"/>
                    <a:cs typeface="굴림" charset="0"/>
                  </a:rPr>
                  <a:t>Set</a:t>
                </a:r>
              </a:p>
              <a:p>
                <a:pPr eaLnBrk="1" hangingPunct="1"/>
                <a:r>
                  <a:rPr lang="en-US" altLang="ko-KR" sz="1400">
                    <a:latin typeface="Arial" charset="0"/>
                    <a:ea typeface="굴림" charset="0"/>
                    <a:cs typeface="굴림" charset="0"/>
                  </a:rPr>
                  <a:t>0</a:t>
                </a:r>
                <a:endParaRPr lang="en-US" altLang="ko-KR" sz="1800">
                  <a:latin typeface="Arial" charset="0"/>
                  <a:ea typeface="굴림" charset="0"/>
                  <a:cs typeface="굴림" charset="0"/>
                </a:endParaRPr>
              </a:p>
            </p:txBody>
          </p:sp>
          <p:sp>
            <p:nvSpPr>
              <p:cNvPr id="31829" name="Text Box 39"/>
              <p:cNvSpPr txBox="1">
                <a:spLocks noChangeArrowheads="1"/>
              </p:cNvSpPr>
              <p:nvPr/>
            </p:nvSpPr>
            <p:spPr bwMode="auto">
              <a:xfrm>
                <a:off x="2427" y="3696"/>
                <a:ext cx="29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altLang="ko-KR" sz="1400">
                    <a:latin typeface="Arial" charset="0"/>
                    <a:ea typeface="굴림" charset="0"/>
                    <a:cs typeface="굴림" charset="0"/>
                  </a:rPr>
                  <a:t>Set</a:t>
                </a:r>
              </a:p>
              <a:p>
                <a:pPr eaLnBrk="1" hangingPunct="1"/>
                <a:r>
                  <a:rPr lang="en-US" altLang="ko-KR" sz="1400">
                    <a:latin typeface="Arial" charset="0"/>
                    <a:ea typeface="굴림" charset="0"/>
                    <a:cs typeface="굴림" charset="0"/>
                  </a:rPr>
                  <a:t>1</a:t>
                </a:r>
                <a:endParaRPr lang="en-US" altLang="ko-KR" sz="1800">
                  <a:latin typeface="Arial" charset="0"/>
                  <a:ea typeface="굴림" charset="0"/>
                  <a:cs typeface="굴림" charset="0"/>
                </a:endParaRPr>
              </a:p>
            </p:txBody>
          </p:sp>
          <p:sp>
            <p:nvSpPr>
              <p:cNvPr id="31830" name="Text Box 40"/>
              <p:cNvSpPr txBox="1">
                <a:spLocks noChangeArrowheads="1"/>
              </p:cNvSpPr>
              <p:nvPr/>
            </p:nvSpPr>
            <p:spPr bwMode="auto">
              <a:xfrm>
                <a:off x="2619" y="3696"/>
                <a:ext cx="29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altLang="ko-KR" sz="1400">
                    <a:latin typeface="Arial" charset="0"/>
                    <a:ea typeface="굴림" charset="0"/>
                    <a:cs typeface="굴림" charset="0"/>
                  </a:rPr>
                  <a:t>Set</a:t>
                </a:r>
              </a:p>
              <a:p>
                <a:pPr eaLnBrk="1" hangingPunct="1"/>
                <a:r>
                  <a:rPr lang="en-US" altLang="ko-KR" sz="1400">
                    <a:latin typeface="Arial" charset="0"/>
                    <a:ea typeface="굴림" charset="0"/>
                    <a:cs typeface="굴림" charset="0"/>
                  </a:rPr>
                  <a:t>2</a:t>
                </a:r>
                <a:endParaRPr lang="en-US" altLang="ko-KR" sz="1800">
                  <a:latin typeface="Arial" charset="0"/>
                  <a:ea typeface="굴림" charset="0"/>
                  <a:cs typeface="굴림" charset="0"/>
                </a:endParaRPr>
              </a:p>
            </p:txBody>
          </p:sp>
          <p:sp>
            <p:nvSpPr>
              <p:cNvPr id="31831" name="Text Box 41"/>
              <p:cNvSpPr txBox="1">
                <a:spLocks noChangeArrowheads="1"/>
              </p:cNvSpPr>
              <p:nvPr/>
            </p:nvSpPr>
            <p:spPr bwMode="auto">
              <a:xfrm>
                <a:off x="2811" y="3696"/>
                <a:ext cx="29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altLang="ko-KR" sz="1400">
                    <a:latin typeface="Arial" charset="0"/>
                    <a:ea typeface="굴림" charset="0"/>
                    <a:cs typeface="굴림" charset="0"/>
                  </a:rPr>
                  <a:t>Set</a:t>
                </a:r>
              </a:p>
              <a:p>
                <a:pPr eaLnBrk="1" hangingPunct="1"/>
                <a:r>
                  <a:rPr lang="en-US" altLang="ko-KR" sz="1400">
                    <a:latin typeface="Arial" charset="0"/>
                    <a:ea typeface="굴림" charset="0"/>
                    <a:cs typeface="굴림" charset="0"/>
                  </a:rPr>
                  <a:t>3</a:t>
                </a:r>
                <a:endParaRPr lang="en-US" altLang="ko-KR" sz="1800">
                  <a:latin typeface="Arial" charset="0"/>
                  <a:ea typeface="굴림" charset="0"/>
                  <a:cs typeface="굴림" charset="0"/>
                </a:endParaRPr>
              </a:p>
            </p:txBody>
          </p:sp>
        </p:grpSp>
      </p:grpSp>
      <p:grpSp>
        <p:nvGrpSpPr>
          <p:cNvPr id="7" name="Group 90"/>
          <p:cNvGrpSpPr>
            <a:grpSpLocks/>
          </p:cNvGrpSpPr>
          <p:nvPr/>
        </p:nvGrpSpPr>
        <p:grpSpPr bwMode="auto">
          <a:xfrm>
            <a:off x="5722938" y="3124200"/>
            <a:ext cx="2582862" cy="2427288"/>
            <a:chOff x="3605" y="2160"/>
            <a:chExt cx="1627" cy="1529"/>
          </a:xfrm>
        </p:grpSpPr>
        <p:sp>
          <p:nvSpPr>
            <p:cNvPr id="31804" name="Text Box 12"/>
            <p:cNvSpPr txBox="1">
              <a:spLocks noChangeArrowheads="1"/>
            </p:cNvSpPr>
            <p:nvPr/>
          </p:nvSpPr>
          <p:spPr bwMode="auto">
            <a:xfrm>
              <a:off x="3840" y="2160"/>
              <a:ext cx="1392"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altLang="ko-KR" sz="1800">
                  <a:solidFill>
                    <a:schemeClr val="hlink"/>
                  </a:solidFill>
                  <a:latin typeface="Arial" charset="0"/>
                  <a:ea typeface="굴림" charset="0"/>
                  <a:cs typeface="굴림" charset="0"/>
                </a:rPr>
                <a:t>Fully associative:</a:t>
              </a:r>
            </a:p>
            <a:p>
              <a:pPr eaLnBrk="1" hangingPunct="1"/>
              <a:r>
                <a:rPr lang="en-US" altLang="ko-KR" sz="1600">
                  <a:latin typeface="Arial" charset="0"/>
                  <a:ea typeface="굴림" charset="0"/>
                  <a:cs typeface="굴림" charset="0"/>
                </a:rPr>
                <a:t>block 12 can go anywhere</a:t>
              </a:r>
            </a:p>
          </p:txBody>
        </p:sp>
        <p:grpSp>
          <p:nvGrpSpPr>
            <p:cNvPr id="31805" name="Group 85"/>
            <p:cNvGrpSpPr>
              <a:grpSpLocks/>
            </p:cNvGrpSpPr>
            <p:nvPr/>
          </p:nvGrpSpPr>
          <p:grpSpPr bwMode="auto">
            <a:xfrm>
              <a:off x="3605" y="2880"/>
              <a:ext cx="1291" cy="809"/>
              <a:chOff x="3504" y="2832"/>
              <a:chExt cx="1291" cy="809"/>
            </a:xfrm>
          </p:grpSpPr>
          <p:sp>
            <p:nvSpPr>
              <p:cNvPr id="31806" name="Text Box 3"/>
              <p:cNvSpPr txBox="1">
                <a:spLocks noChangeArrowheads="1"/>
              </p:cNvSpPr>
              <p:nvPr/>
            </p:nvSpPr>
            <p:spPr bwMode="auto">
              <a:xfrm>
                <a:off x="3966" y="2832"/>
                <a:ext cx="82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altLang="ko-KR" sz="1400">
                    <a:latin typeface="Arial" charset="0"/>
                    <a:ea typeface="굴림" charset="0"/>
                    <a:cs typeface="굴림" charset="0"/>
                  </a:rPr>
                  <a:t>0 1 2 3 4 5 6 7</a:t>
                </a:r>
                <a:endParaRPr lang="en-US" altLang="ko-KR" sz="1800">
                  <a:latin typeface="Arial" charset="0"/>
                  <a:ea typeface="굴림" charset="0"/>
                  <a:cs typeface="굴림" charset="0"/>
                </a:endParaRPr>
              </a:p>
            </p:txBody>
          </p:sp>
          <p:sp>
            <p:nvSpPr>
              <p:cNvPr id="743428" name="Rectangle 4"/>
              <p:cNvSpPr>
                <a:spLocks noChangeArrowheads="1"/>
              </p:cNvSpPr>
              <p:nvPr/>
            </p:nvSpPr>
            <p:spPr bwMode="auto">
              <a:xfrm>
                <a:off x="3979" y="3017"/>
                <a:ext cx="96" cy="624"/>
              </a:xfrm>
              <a:prstGeom prst="rect">
                <a:avLst/>
              </a:prstGeom>
              <a:solidFill>
                <a:srgbClr val="008000"/>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29" name="Rectangle 5"/>
              <p:cNvSpPr>
                <a:spLocks noChangeArrowheads="1"/>
              </p:cNvSpPr>
              <p:nvPr/>
            </p:nvSpPr>
            <p:spPr bwMode="auto">
              <a:xfrm>
                <a:off x="4075" y="3017"/>
                <a:ext cx="96" cy="624"/>
              </a:xfrm>
              <a:prstGeom prst="rect">
                <a:avLst/>
              </a:prstGeom>
              <a:solidFill>
                <a:srgbClr val="008000"/>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30" name="Rectangle 6"/>
              <p:cNvSpPr>
                <a:spLocks noChangeArrowheads="1"/>
              </p:cNvSpPr>
              <p:nvPr/>
            </p:nvSpPr>
            <p:spPr bwMode="auto">
              <a:xfrm>
                <a:off x="4171" y="3017"/>
                <a:ext cx="96" cy="624"/>
              </a:xfrm>
              <a:prstGeom prst="rect">
                <a:avLst/>
              </a:prstGeom>
              <a:solidFill>
                <a:srgbClr val="008000"/>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31" name="Rectangle 7"/>
              <p:cNvSpPr>
                <a:spLocks noChangeArrowheads="1"/>
              </p:cNvSpPr>
              <p:nvPr/>
            </p:nvSpPr>
            <p:spPr bwMode="auto">
              <a:xfrm>
                <a:off x="4267" y="3017"/>
                <a:ext cx="96" cy="624"/>
              </a:xfrm>
              <a:prstGeom prst="rect">
                <a:avLst/>
              </a:prstGeom>
              <a:solidFill>
                <a:srgbClr val="008000"/>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32" name="Rectangle 8"/>
              <p:cNvSpPr>
                <a:spLocks noChangeArrowheads="1"/>
              </p:cNvSpPr>
              <p:nvPr/>
            </p:nvSpPr>
            <p:spPr bwMode="auto">
              <a:xfrm>
                <a:off x="4363" y="3017"/>
                <a:ext cx="96" cy="624"/>
              </a:xfrm>
              <a:prstGeom prst="rect">
                <a:avLst/>
              </a:prstGeom>
              <a:solidFill>
                <a:srgbClr val="008000"/>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33" name="Rectangle 9"/>
              <p:cNvSpPr>
                <a:spLocks noChangeArrowheads="1"/>
              </p:cNvSpPr>
              <p:nvPr/>
            </p:nvSpPr>
            <p:spPr bwMode="auto">
              <a:xfrm>
                <a:off x="4459" y="3017"/>
                <a:ext cx="96" cy="624"/>
              </a:xfrm>
              <a:prstGeom prst="rect">
                <a:avLst/>
              </a:prstGeom>
              <a:solidFill>
                <a:srgbClr val="008000"/>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34" name="Rectangle 10"/>
              <p:cNvSpPr>
                <a:spLocks noChangeArrowheads="1"/>
              </p:cNvSpPr>
              <p:nvPr/>
            </p:nvSpPr>
            <p:spPr bwMode="auto">
              <a:xfrm>
                <a:off x="4555" y="3017"/>
                <a:ext cx="96" cy="624"/>
              </a:xfrm>
              <a:prstGeom prst="rect">
                <a:avLst/>
              </a:prstGeom>
              <a:solidFill>
                <a:srgbClr val="008000"/>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31814" name="Text Box 11"/>
              <p:cNvSpPr txBox="1">
                <a:spLocks noChangeArrowheads="1"/>
              </p:cNvSpPr>
              <p:nvPr/>
            </p:nvSpPr>
            <p:spPr bwMode="auto">
              <a:xfrm>
                <a:off x="3504" y="2842"/>
                <a:ext cx="42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r" eaLnBrk="1" hangingPunct="1"/>
                <a:r>
                  <a:rPr lang="en-US" altLang="ko-KR" sz="1400">
                    <a:latin typeface="Arial" charset="0"/>
                    <a:ea typeface="굴림" charset="0"/>
                    <a:cs typeface="굴림" charset="0"/>
                  </a:rPr>
                  <a:t>Block</a:t>
                </a:r>
              </a:p>
              <a:p>
                <a:pPr algn="r" eaLnBrk="1" hangingPunct="1"/>
                <a:r>
                  <a:rPr lang="en-US" altLang="ko-KR" sz="1400">
                    <a:latin typeface="Arial" charset="0"/>
                    <a:ea typeface="굴림" charset="0"/>
                    <a:cs typeface="굴림" charset="0"/>
                  </a:rPr>
                  <a:t>no.</a:t>
                </a:r>
              </a:p>
            </p:txBody>
          </p:sp>
          <p:sp>
            <p:nvSpPr>
              <p:cNvPr id="743466" name="Rectangle 42"/>
              <p:cNvSpPr>
                <a:spLocks noChangeArrowheads="1"/>
              </p:cNvSpPr>
              <p:nvPr/>
            </p:nvSpPr>
            <p:spPr bwMode="auto">
              <a:xfrm>
                <a:off x="4651" y="3017"/>
                <a:ext cx="96" cy="624"/>
              </a:xfrm>
              <a:prstGeom prst="rect">
                <a:avLst/>
              </a:prstGeom>
              <a:solidFill>
                <a:srgbClr val="008000"/>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grpSp>
      </p:grpSp>
      <p:grpSp>
        <p:nvGrpSpPr>
          <p:cNvPr id="9" name="Group 86"/>
          <p:cNvGrpSpPr>
            <a:grpSpLocks/>
          </p:cNvGrpSpPr>
          <p:nvPr/>
        </p:nvGrpSpPr>
        <p:grpSpPr bwMode="auto">
          <a:xfrm>
            <a:off x="1371600" y="1116013"/>
            <a:ext cx="5592763" cy="2008187"/>
            <a:chOff x="864" y="703"/>
            <a:chExt cx="3523" cy="1265"/>
          </a:xfrm>
        </p:grpSpPr>
        <p:sp>
          <p:nvSpPr>
            <p:cNvPr id="743468" name="Rectangle 44"/>
            <p:cNvSpPr>
              <a:spLocks noChangeArrowheads="1"/>
            </p:cNvSpPr>
            <p:nvPr/>
          </p:nvSpPr>
          <p:spPr bwMode="auto">
            <a:xfrm>
              <a:off x="1326" y="960"/>
              <a:ext cx="96" cy="62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69" name="Rectangle 45"/>
            <p:cNvSpPr>
              <a:spLocks noChangeArrowheads="1"/>
            </p:cNvSpPr>
            <p:nvPr/>
          </p:nvSpPr>
          <p:spPr bwMode="auto">
            <a:xfrm>
              <a:off x="1422" y="960"/>
              <a:ext cx="96" cy="62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70" name="Rectangle 46"/>
            <p:cNvSpPr>
              <a:spLocks noChangeArrowheads="1"/>
            </p:cNvSpPr>
            <p:nvPr/>
          </p:nvSpPr>
          <p:spPr bwMode="auto">
            <a:xfrm>
              <a:off x="1518" y="960"/>
              <a:ext cx="96" cy="62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71" name="Rectangle 47"/>
            <p:cNvSpPr>
              <a:spLocks noChangeArrowheads="1"/>
            </p:cNvSpPr>
            <p:nvPr/>
          </p:nvSpPr>
          <p:spPr bwMode="auto">
            <a:xfrm>
              <a:off x="1614" y="960"/>
              <a:ext cx="96" cy="62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ko-KR" altLang="en-US">
                <a:ea typeface="굴림" charset="-127"/>
                <a:cs typeface="굴림" charset="-127"/>
              </a:endParaRPr>
            </a:p>
          </p:txBody>
        </p:sp>
        <p:sp>
          <p:nvSpPr>
            <p:cNvPr id="743472" name="Rectangle 48"/>
            <p:cNvSpPr>
              <a:spLocks noChangeArrowheads="1"/>
            </p:cNvSpPr>
            <p:nvPr/>
          </p:nvSpPr>
          <p:spPr bwMode="auto">
            <a:xfrm>
              <a:off x="1710" y="960"/>
              <a:ext cx="96" cy="62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73" name="Rectangle 49"/>
            <p:cNvSpPr>
              <a:spLocks noChangeArrowheads="1"/>
            </p:cNvSpPr>
            <p:nvPr/>
          </p:nvSpPr>
          <p:spPr bwMode="auto">
            <a:xfrm>
              <a:off x="1806" y="960"/>
              <a:ext cx="96" cy="62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74" name="Rectangle 50"/>
            <p:cNvSpPr>
              <a:spLocks noChangeArrowheads="1"/>
            </p:cNvSpPr>
            <p:nvPr/>
          </p:nvSpPr>
          <p:spPr bwMode="auto">
            <a:xfrm>
              <a:off x="1902" y="960"/>
              <a:ext cx="96" cy="62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75" name="Rectangle 51"/>
            <p:cNvSpPr>
              <a:spLocks noChangeArrowheads="1"/>
            </p:cNvSpPr>
            <p:nvPr/>
          </p:nvSpPr>
          <p:spPr bwMode="auto">
            <a:xfrm>
              <a:off x="1998" y="960"/>
              <a:ext cx="96" cy="62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76" name="Rectangle 52"/>
            <p:cNvSpPr>
              <a:spLocks noChangeArrowheads="1"/>
            </p:cNvSpPr>
            <p:nvPr/>
          </p:nvSpPr>
          <p:spPr bwMode="auto">
            <a:xfrm>
              <a:off x="2094" y="960"/>
              <a:ext cx="96" cy="62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77" name="Rectangle 53"/>
            <p:cNvSpPr>
              <a:spLocks noChangeArrowheads="1"/>
            </p:cNvSpPr>
            <p:nvPr/>
          </p:nvSpPr>
          <p:spPr bwMode="auto">
            <a:xfrm>
              <a:off x="2190" y="960"/>
              <a:ext cx="96" cy="62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78" name="Rectangle 54"/>
            <p:cNvSpPr>
              <a:spLocks noChangeArrowheads="1"/>
            </p:cNvSpPr>
            <p:nvPr/>
          </p:nvSpPr>
          <p:spPr bwMode="auto">
            <a:xfrm>
              <a:off x="2286" y="960"/>
              <a:ext cx="96" cy="62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79" name="Rectangle 55"/>
            <p:cNvSpPr>
              <a:spLocks noChangeArrowheads="1"/>
            </p:cNvSpPr>
            <p:nvPr/>
          </p:nvSpPr>
          <p:spPr bwMode="auto">
            <a:xfrm>
              <a:off x="2382" y="960"/>
              <a:ext cx="96" cy="62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80" name="Rectangle 56"/>
            <p:cNvSpPr>
              <a:spLocks noChangeArrowheads="1"/>
            </p:cNvSpPr>
            <p:nvPr/>
          </p:nvSpPr>
          <p:spPr bwMode="auto">
            <a:xfrm>
              <a:off x="2478" y="960"/>
              <a:ext cx="96" cy="624"/>
            </a:xfrm>
            <a:prstGeom prst="rect">
              <a:avLst/>
            </a:prstGeom>
            <a:solidFill>
              <a:srgbClr val="008000"/>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81" name="Rectangle 57"/>
            <p:cNvSpPr>
              <a:spLocks noChangeArrowheads="1"/>
            </p:cNvSpPr>
            <p:nvPr/>
          </p:nvSpPr>
          <p:spPr bwMode="auto">
            <a:xfrm>
              <a:off x="2574" y="960"/>
              <a:ext cx="96" cy="62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82" name="Rectangle 58"/>
            <p:cNvSpPr>
              <a:spLocks noChangeArrowheads="1"/>
            </p:cNvSpPr>
            <p:nvPr/>
          </p:nvSpPr>
          <p:spPr bwMode="auto">
            <a:xfrm>
              <a:off x="2670" y="960"/>
              <a:ext cx="96" cy="62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83" name="Rectangle 59"/>
            <p:cNvSpPr>
              <a:spLocks noChangeArrowheads="1"/>
            </p:cNvSpPr>
            <p:nvPr/>
          </p:nvSpPr>
          <p:spPr bwMode="auto">
            <a:xfrm>
              <a:off x="2766" y="960"/>
              <a:ext cx="96" cy="62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84" name="Rectangle 60"/>
            <p:cNvSpPr>
              <a:spLocks noChangeArrowheads="1"/>
            </p:cNvSpPr>
            <p:nvPr/>
          </p:nvSpPr>
          <p:spPr bwMode="auto">
            <a:xfrm>
              <a:off x="2862" y="960"/>
              <a:ext cx="96" cy="62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85" name="Rectangle 61"/>
            <p:cNvSpPr>
              <a:spLocks noChangeArrowheads="1"/>
            </p:cNvSpPr>
            <p:nvPr/>
          </p:nvSpPr>
          <p:spPr bwMode="auto">
            <a:xfrm>
              <a:off x="2958" y="960"/>
              <a:ext cx="96" cy="62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86" name="Rectangle 62"/>
            <p:cNvSpPr>
              <a:spLocks noChangeArrowheads="1"/>
            </p:cNvSpPr>
            <p:nvPr/>
          </p:nvSpPr>
          <p:spPr bwMode="auto">
            <a:xfrm>
              <a:off x="3054" y="960"/>
              <a:ext cx="96" cy="62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87" name="Rectangle 63"/>
            <p:cNvSpPr>
              <a:spLocks noChangeArrowheads="1"/>
            </p:cNvSpPr>
            <p:nvPr/>
          </p:nvSpPr>
          <p:spPr bwMode="auto">
            <a:xfrm>
              <a:off x="3150" y="960"/>
              <a:ext cx="96" cy="62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88" name="Rectangle 64"/>
            <p:cNvSpPr>
              <a:spLocks noChangeArrowheads="1"/>
            </p:cNvSpPr>
            <p:nvPr/>
          </p:nvSpPr>
          <p:spPr bwMode="auto">
            <a:xfrm>
              <a:off x="3246" y="960"/>
              <a:ext cx="96" cy="62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89" name="Rectangle 65"/>
            <p:cNvSpPr>
              <a:spLocks noChangeArrowheads="1"/>
            </p:cNvSpPr>
            <p:nvPr/>
          </p:nvSpPr>
          <p:spPr bwMode="auto">
            <a:xfrm>
              <a:off x="3342" y="960"/>
              <a:ext cx="96" cy="62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90" name="Rectangle 66"/>
            <p:cNvSpPr>
              <a:spLocks noChangeArrowheads="1"/>
            </p:cNvSpPr>
            <p:nvPr/>
          </p:nvSpPr>
          <p:spPr bwMode="auto">
            <a:xfrm>
              <a:off x="3438" y="960"/>
              <a:ext cx="96" cy="62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91" name="Rectangle 67"/>
            <p:cNvSpPr>
              <a:spLocks noChangeArrowheads="1"/>
            </p:cNvSpPr>
            <p:nvPr/>
          </p:nvSpPr>
          <p:spPr bwMode="auto">
            <a:xfrm>
              <a:off x="3534" y="960"/>
              <a:ext cx="96" cy="62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92" name="Rectangle 68"/>
            <p:cNvSpPr>
              <a:spLocks noChangeArrowheads="1"/>
            </p:cNvSpPr>
            <p:nvPr/>
          </p:nvSpPr>
          <p:spPr bwMode="auto">
            <a:xfrm>
              <a:off x="3630" y="960"/>
              <a:ext cx="96" cy="62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93" name="Rectangle 69"/>
            <p:cNvSpPr>
              <a:spLocks noChangeArrowheads="1"/>
            </p:cNvSpPr>
            <p:nvPr/>
          </p:nvSpPr>
          <p:spPr bwMode="auto">
            <a:xfrm>
              <a:off x="3726" y="960"/>
              <a:ext cx="96" cy="62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94" name="Rectangle 70"/>
            <p:cNvSpPr>
              <a:spLocks noChangeArrowheads="1"/>
            </p:cNvSpPr>
            <p:nvPr/>
          </p:nvSpPr>
          <p:spPr bwMode="auto">
            <a:xfrm>
              <a:off x="3822" y="960"/>
              <a:ext cx="96" cy="62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95" name="Rectangle 71"/>
            <p:cNvSpPr>
              <a:spLocks noChangeArrowheads="1"/>
            </p:cNvSpPr>
            <p:nvPr/>
          </p:nvSpPr>
          <p:spPr bwMode="auto">
            <a:xfrm>
              <a:off x="3918" y="960"/>
              <a:ext cx="96" cy="62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96" name="Rectangle 72"/>
            <p:cNvSpPr>
              <a:spLocks noChangeArrowheads="1"/>
            </p:cNvSpPr>
            <p:nvPr/>
          </p:nvSpPr>
          <p:spPr bwMode="auto">
            <a:xfrm>
              <a:off x="4014" y="960"/>
              <a:ext cx="96" cy="62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97" name="Rectangle 73"/>
            <p:cNvSpPr>
              <a:spLocks noChangeArrowheads="1"/>
            </p:cNvSpPr>
            <p:nvPr/>
          </p:nvSpPr>
          <p:spPr bwMode="auto">
            <a:xfrm>
              <a:off x="4110" y="960"/>
              <a:ext cx="96" cy="62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743498" name="Rectangle 74"/>
            <p:cNvSpPr>
              <a:spLocks noChangeArrowheads="1"/>
            </p:cNvSpPr>
            <p:nvPr/>
          </p:nvSpPr>
          <p:spPr bwMode="auto">
            <a:xfrm>
              <a:off x="4206" y="960"/>
              <a:ext cx="96" cy="624"/>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ea typeface="ＭＳ Ｐゴシック" charset="-128"/>
                <a:cs typeface="ＭＳ Ｐゴシック" charset="-128"/>
              </a:endParaRPr>
            </a:p>
          </p:txBody>
        </p:sp>
        <p:sp>
          <p:nvSpPr>
            <p:cNvPr id="31800" name="Text Box 75"/>
            <p:cNvSpPr txBox="1">
              <a:spLocks noChangeArrowheads="1"/>
            </p:cNvSpPr>
            <p:nvPr/>
          </p:nvSpPr>
          <p:spPr bwMode="auto">
            <a:xfrm>
              <a:off x="1326" y="1776"/>
              <a:ext cx="30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altLang="ko-KR" sz="1400">
                  <a:latin typeface="Arial" charset="0"/>
                  <a:ea typeface="굴림" charset="0"/>
                  <a:cs typeface="굴림" charset="0"/>
                </a:rPr>
                <a:t>0 1 2 3 4 5 6 7 8 9 0 1 2 3 4 5 6 7 8 9 0 1 2 3 4 5 6 7 8 9 0 1</a:t>
              </a:r>
            </a:p>
          </p:txBody>
        </p:sp>
        <p:sp>
          <p:nvSpPr>
            <p:cNvPr id="31801" name="Text Box 76"/>
            <p:cNvSpPr txBox="1">
              <a:spLocks noChangeArrowheads="1"/>
            </p:cNvSpPr>
            <p:nvPr/>
          </p:nvSpPr>
          <p:spPr bwMode="auto">
            <a:xfrm>
              <a:off x="1278" y="703"/>
              <a:ext cx="165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altLang="ko-KR" sz="1600">
                  <a:latin typeface="Arial" charset="0"/>
                  <a:ea typeface="굴림" charset="0"/>
                  <a:cs typeface="굴림" charset="0"/>
                </a:rPr>
                <a:t>32-Block Address Space:</a:t>
              </a:r>
            </a:p>
          </p:txBody>
        </p:sp>
        <p:sp>
          <p:nvSpPr>
            <p:cNvPr id="31802" name="Text Box 77"/>
            <p:cNvSpPr txBox="1">
              <a:spLocks noChangeArrowheads="1"/>
            </p:cNvSpPr>
            <p:nvPr/>
          </p:nvSpPr>
          <p:spPr bwMode="auto">
            <a:xfrm>
              <a:off x="2238" y="1632"/>
              <a:ext cx="213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altLang="ko-KR" sz="1400">
                  <a:latin typeface="Arial" charset="0"/>
                  <a:ea typeface="굴림" charset="0"/>
                  <a:cs typeface="굴림" charset="0"/>
                </a:rPr>
                <a:t>1 1 1 1 1 1 1 1 1 1 2 2 2 2 2 2 2 2 2 2 3 3</a:t>
              </a:r>
              <a:endParaRPr lang="en-US" altLang="ko-KR" sz="1800">
                <a:latin typeface="Arial" charset="0"/>
                <a:ea typeface="굴림" charset="0"/>
                <a:cs typeface="굴림" charset="0"/>
              </a:endParaRPr>
            </a:p>
          </p:txBody>
        </p:sp>
        <p:sp>
          <p:nvSpPr>
            <p:cNvPr id="31803" name="Text Box 78"/>
            <p:cNvSpPr txBox="1">
              <a:spLocks noChangeArrowheads="1"/>
            </p:cNvSpPr>
            <p:nvPr/>
          </p:nvSpPr>
          <p:spPr bwMode="auto">
            <a:xfrm>
              <a:off x="864" y="1632"/>
              <a:ext cx="42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r" eaLnBrk="1" hangingPunct="1"/>
              <a:r>
                <a:rPr lang="en-US" altLang="ko-KR" sz="1400">
                  <a:latin typeface="Arial" charset="0"/>
                  <a:ea typeface="굴림" charset="0"/>
                  <a:cs typeface="굴림" charset="0"/>
                </a:rPr>
                <a:t>Block</a:t>
              </a:r>
            </a:p>
            <a:p>
              <a:pPr algn="r" eaLnBrk="1" hangingPunct="1"/>
              <a:r>
                <a:rPr lang="en-US" altLang="ko-KR" sz="1400">
                  <a:latin typeface="Arial" charset="0"/>
                  <a:ea typeface="굴림" charset="0"/>
                  <a:cs typeface="굴림" charset="0"/>
                </a:rPr>
                <a:t>no.</a:t>
              </a:r>
              <a:endParaRPr lang="en-US" altLang="ko-KR" sz="1800">
                <a:latin typeface="Arial" charset="0"/>
                <a:ea typeface="굴림" charset="0"/>
                <a:cs typeface="굴림" charset="0"/>
              </a:endParaRPr>
            </a:p>
          </p:txBody>
        </p:sp>
      </p:grpSp>
      <p:sp>
        <p:nvSpPr>
          <p:cNvPr id="31750" name="Rectangle 79"/>
          <p:cNvSpPr>
            <a:spLocks noGrp="1" noChangeArrowheads="1"/>
          </p:cNvSpPr>
          <p:nvPr>
            <p:ph type="title"/>
          </p:nvPr>
        </p:nvSpPr>
        <p:spPr>
          <a:xfrm>
            <a:off x="457200" y="228600"/>
            <a:ext cx="8153400" cy="368300"/>
          </a:xfrm>
        </p:spPr>
        <p:txBody>
          <a:bodyPr/>
          <a:lstStyle/>
          <a:p>
            <a:pPr>
              <a:tabLst>
                <a:tab pos="6172200" algn="l"/>
              </a:tabLst>
            </a:pPr>
            <a:r>
              <a:rPr lang="en-US" altLang="ko-KR">
                <a:latin typeface="Helvetica" charset="0"/>
                <a:ea typeface="굴림" charset="0"/>
                <a:cs typeface="굴림" charset="0"/>
              </a:rPr>
              <a:t>Where does a Block Get Placed in a Cache?</a:t>
            </a:r>
          </a:p>
        </p:txBody>
      </p:sp>
      <p:grpSp>
        <p:nvGrpSpPr>
          <p:cNvPr id="10" name="Group 108"/>
          <p:cNvGrpSpPr>
            <a:grpSpLocks/>
          </p:cNvGrpSpPr>
          <p:nvPr/>
        </p:nvGrpSpPr>
        <p:grpSpPr bwMode="auto">
          <a:xfrm>
            <a:off x="1016000" y="5715000"/>
            <a:ext cx="1665288" cy="857250"/>
            <a:chOff x="1016036" y="6019800"/>
            <a:chExt cx="1664179" cy="857072"/>
          </a:xfrm>
        </p:grpSpPr>
        <p:sp>
          <p:nvSpPr>
            <p:cNvPr id="31763" name="Rectangle 85"/>
            <p:cNvSpPr>
              <a:spLocks noChangeArrowheads="1"/>
            </p:cNvSpPr>
            <p:nvPr/>
          </p:nvSpPr>
          <p:spPr bwMode="auto">
            <a:xfrm>
              <a:off x="1219110" y="6019800"/>
              <a:ext cx="380764" cy="228464"/>
            </a:xfrm>
            <a:prstGeom prst="rect">
              <a:avLst/>
            </a:prstGeom>
            <a:solidFill>
              <a:srgbClr val="FFFFFF"/>
            </a:solidFill>
            <a:ln w="38100">
              <a:solidFill>
                <a:schemeClr val="tx1"/>
              </a:solidFill>
              <a:round/>
              <a:headEnd/>
              <a:tailEnd/>
            </a:ln>
          </p:spPr>
          <p:txBody>
            <a:bodyPr wrap="none" lIns="90478" tIns="44445" rIns="90478" bIns="44445" anchor="ctr"/>
            <a:lstStyle/>
            <a:p>
              <a:r>
                <a:rPr lang="en-US" sz="1800">
                  <a:latin typeface="Helvetica" charset="0"/>
                  <a:cs typeface="Helvetica" charset="0"/>
                </a:rPr>
                <a:t>01</a:t>
              </a:r>
            </a:p>
          </p:txBody>
        </p:sp>
        <p:sp>
          <p:nvSpPr>
            <p:cNvPr id="31764" name="Rectangle 86"/>
            <p:cNvSpPr>
              <a:spLocks noChangeArrowheads="1"/>
            </p:cNvSpPr>
            <p:nvPr/>
          </p:nvSpPr>
          <p:spPr bwMode="auto">
            <a:xfrm>
              <a:off x="1599874" y="6019800"/>
              <a:ext cx="533070" cy="228464"/>
            </a:xfrm>
            <a:prstGeom prst="rect">
              <a:avLst/>
            </a:prstGeom>
            <a:solidFill>
              <a:srgbClr val="FFFFFF"/>
            </a:solidFill>
            <a:ln w="38100">
              <a:solidFill>
                <a:schemeClr val="tx1"/>
              </a:solidFill>
              <a:round/>
              <a:headEnd/>
              <a:tailEnd/>
            </a:ln>
          </p:spPr>
          <p:txBody>
            <a:bodyPr wrap="none" lIns="90478" tIns="44445" rIns="90478" bIns="44445" anchor="ctr"/>
            <a:lstStyle/>
            <a:p>
              <a:r>
                <a:rPr lang="en-US" sz="1800">
                  <a:solidFill>
                    <a:srgbClr val="FF0000"/>
                  </a:solidFill>
                  <a:latin typeface="Helvetica" charset="0"/>
                  <a:cs typeface="Helvetica" charset="0"/>
                </a:rPr>
                <a:t>100</a:t>
              </a:r>
            </a:p>
          </p:txBody>
        </p:sp>
        <p:cxnSp>
          <p:nvCxnSpPr>
            <p:cNvPr id="31765" name="Straight Arrow Connector 88"/>
            <p:cNvCxnSpPr>
              <a:cxnSpLocks noChangeShapeType="1"/>
              <a:endCxn id="31764" idx="2"/>
            </p:cNvCxnSpPr>
            <p:nvPr/>
          </p:nvCxnSpPr>
          <p:spPr bwMode="auto">
            <a:xfrm rot="10800000">
              <a:off x="1866900" y="6248400"/>
              <a:ext cx="342900" cy="3048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1766" name="Straight Arrow Connector 90"/>
            <p:cNvCxnSpPr>
              <a:cxnSpLocks noChangeShapeType="1"/>
            </p:cNvCxnSpPr>
            <p:nvPr/>
          </p:nvCxnSpPr>
          <p:spPr bwMode="auto">
            <a:xfrm rot="5400000" flipH="1" flipV="1">
              <a:off x="1219200" y="6324600"/>
              <a:ext cx="304800" cy="1524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31767" name="TextBox 92"/>
            <p:cNvSpPr txBox="1">
              <a:spLocks noChangeArrowheads="1"/>
            </p:cNvSpPr>
            <p:nvPr/>
          </p:nvSpPr>
          <p:spPr bwMode="auto">
            <a:xfrm>
              <a:off x="1016036" y="6477000"/>
              <a:ext cx="569034" cy="399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a:latin typeface="Helvetica" charset="0"/>
                  <a:cs typeface="Helvetica" charset="0"/>
                </a:rPr>
                <a:t>tag</a:t>
              </a:r>
            </a:p>
          </p:txBody>
        </p:sp>
        <p:sp>
          <p:nvSpPr>
            <p:cNvPr id="31768" name="TextBox 93"/>
            <p:cNvSpPr txBox="1">
              <a:spLocks noChangeArrowheads="1"/>
            </p:cNvSpPr>
            <p:nvPr/>
          </p:nvSpPr>
          <p:spPr bwMode="auto">
            <a:xfrm>
              <a:off x="1816411" y="6477000"/>
              <a:ext cx="863804" cy="399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a:latin typeface="Helvetica" charset="0"/>
                  <a:cs typeface="Helvetica" charset="0"/>
                </a:rPr>
                <a:t>index</a:t>
              </a:r>
            </a:p>
          </p:txBody>
        </p:sp>
      </p:grpSp>
      <p:grpSp>
        <p:nvGrpSpPr>
          <p:cNvPr id="11" name="Group 109"/>
          <p:cNvGrpSpPr>
            <a:grpSpLocks/>
          </p:cNvGrpSpPr>
          <p:nvPr/>
        </p:nvGrpSpPr>
        <p:grpSpPr bwMode="auto">
          <a:xfrm>
            <a:off x="4864100" y="5715000"/>
            <a:ext cx="1665288" cy="857250"/>
            <a:chOff x="4864408" y="6019802"/>
            <a:chExt cx="1664179" cy="857070"/>
          </a:xfrm>
        </p:grpSpPr>
        <p:sp>
          <p:nvSpPr>
            <p:cNvPr id="31757" name="Rectangle 94"/>
            <p:cNvSpPr>
              <a:spLocks noChangeArrowheads="1"/>
            </p:cNvSpPr>
            <p:nvPr/>
          </p:nvSpPr>
          <p:spPr bwMode="auto">
            <a:xfrm>
              <a:off x="5067473" y="6024564"/>
              <a:ext cx="494970" cy="223790"/>
            </a:xfrm>
            <a:prstGeom prst="rect">
              <a:avLst/>
            </a:prstGeom>
            <a:solidFill>
              <a:srgbClr val="FFFFFF"/>
            </a:solidFill>
            <a:ln w="38100">
              <a:solidFill>
                <a:schemeClr val="tx1"/>
              </a:solidFill>
              <a:round/>
              <a:headEnd/>
              <a:tailEnd/>
            </a:ln>
          </p:spPr>
          <p:txBody>
            <a:bodyPr wrap="none" lIns="90478" tIns="44445" rIns="90478" bIns="44445" anchor="ctr"/>
            <a:lstStyle/>
            <a:p>
              <a:r>
                <a:rPr lang="en-US" sz="1800">
                  <a:latin typeface="Helvetica" charset="0"/>
                  <a:cs typeface="Helvetica" charset="0"/>
                </a:rPr>
                <a:t>011</a:t>
              </a:r>
            </a:p>
          </p:txBody>
        </p:sp>
        <p:sp>
          <p:nvSpPr>
            <p:cNvPr id="31758" name="Rectangle 95"/>
            <p:cNvSpPr>
              <a:spLocks noChangeArrowheads="1"/>
            </p:cNvSpPr>
            <p:nvPr/>
          </p:nvSpPr>
          <p:spPr bwMode="auto">
            <a:xfrm>
              <a:off x="5562443" y="6019802"/>
              <a:ext cx="418874" cy="228552"/>
            </a:xfrm>
            <a:prstGeom prst="rect">
              <a:avLst/>
            </a:prstGeom>
            <a:solidFill>
              <a:srgbClr val="FFFFFF"/>
            </a:solidFill>
            <a:ln w="38100">
              <a:solidFill>
                <a:schemeClr val="tx1"/>
              </a:solidFill>
              <a:round/>
              <a:headEnd/>
              <a:tailEnd/>
            </a:ln>
          </p:spPr>
          <p:txBody>
            <a:bodyPr wrap="none" lIns="90478" tIns="44445" rIns="90478" bIns="44445" anchor="ctr"/>
            <a:lstStyle/>
            <a:p>
              <a:r>
                <a:rPr lang="en-US" sz="1800">
                  <a:solidFill>
                    <a:srgbClr val="FF0000"/>
                  </a:solidFill>
                  <a:latin typeface="Helvetica" charset="0"/>
                  <a:cs typeface="Helvetica" charset="0"/>
                </a:rPr>
                <a:t>00</a:t>
              </a:r>
            </a:p>
          </p:txBody>
        </p:sp>
        <p:cxnSp>
          <p:nvCxnSpPr>
            <p:cNvPr id="31759" name="Straight Arrow Connector 96"/>
            <p:cNvCxnSpPr>
              <a:cxnSpLocks noChangeShapeType="1"/>
              <a:endCxn id="31758" idx="2"/>
            </p:cNvCxnSpPr>
            <p:nvPr/>
          </p:nvCxnSpPr>
          <p:spPr bwMode="auto">
            <a:xfrm flipH="1" flipV="1">
              <a:off x="5771880" y="6248354"/>
              <a:ext cx="286293" cy="304846"/>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1760" name="Straight Arrow Connector 97"/>
            <p:cNvCxnSpPr>
              <a:cxnSpLocks noChangeShapeType="1"/>
            </p:cNvCxnSpPr>
            <p:nvPr/>
          </p:nvCxnSpPr>
          <p:spPr bwMode="auto">
            <a:xfrm rot="5400000" flipH="1" flipV="1">
              <a:off x="5067572" y="6324600"/>
              <a:ext cx="304800" cy="1524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31761" name="TextBox 98"/>
            <p:cNvSpPr txBox="1">
              <a:spLocks noChangeArrowheads="1"/>
            </p:cNvSpPr>
            <p:nvPr/>
          </p:nvSpPr>
          <p:spPr bwMode="auto">
            <a:xfrm>
              <a:off x="4864408" y="6477000"/>
              <a:ext cx="569034" cy="399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a:latin typeface="Helvetica" charset="0"/>
                  <a:cs typeface="Helvetica" charset="0"/>
                </a:rPr>
                <a:t>tag</a:t>
              </a:r>
            </a:p>
          </p:txBody>
        </p:sp>
        <p:sp>
          <p:nvSpPr>
            <p:cNvPr id="31762" name="TextBox 99"/>
            <p:cNvSpPr txBox="1">
              <a:spLocks noChangeArrowheads="1"/>
            </p:cNvSpPr>
            <p:nvPr/>
          </p:nvSpPr>
          <p:spPr bwMode="auto">
            <a:xfrm>
              <a:off x="5664783" y="6477000"/>
              <a:ext cx="863804" cy="399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a:latin typeface="Helvetica" charset="0"/>
                  <a:cs typeface="Helvetica" charset="0"/>
                </a:rPr>
                <a:t>index</a:t>
              </a:r>
            </a:p>
          </p:txBody>
        </p:sp>
      </p:grpSp>
      <p:grpSp>
        <p:nvGrpSpPr>
          <p:cNvPr id="12" name="Group 110"/>
          <p:cNvGrpSpPr>
            <a:grpSpLocks/>
          </p:cNvGrpSpPr>
          <p:nvPr/>
        </p:nvGrpSpPr>
        <p:grpSpPr bwMode="auto">
          <a:xfrm>
            <a:off x="6667500" y="5715000"/>
            <a:ext cx="952500" cy="857250"/>
            <a:chOff x="6667772" y="6019800"/>
            <a:chExt cx="952228" cy="857072"/>
          </a:xfrm>
        </p:grpSpPr>
        <p:sp>
          <p:nvSpPr>
            <p:cNvPr id="31754" name="Rectangle 101"/>
            <p:cNvSpPr>
              <a:spLocks noChangeArrowheads="1"/>
            </p:cNvSpPr>
            <p:nvPr/>
          </p:nvSpPr>
          <p:spPr bwMode="auto">
            <a:xfrm>
              <a:off x="6667772" y="6019800"/>
              <a:ext cx="952228" cy="228464"/>
            </a:xfrm>
            <a:prstGeom prst="rect">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r>
                <a:rPr lang="en-US" sz="1800">
                  <a:latin typeface="Helvetica" charset="0"/>
                  <a:cs typeface="Helvetica" charset="0"/>
                </a:rPr>
                <a:t>01100</a:t>
              </a:r>
            </a:p>
          </p:txBody>
        </p:sp>
        <p:cxnSp>
          <p:nvCxnSpPr>
            <p:cNvPr id="31755" name="Straight Arrow Connector 104"/>
            <p:cNvCxnSpPr>
              <a:cxnSpLocks noChangeShapeType="1"/>
            </p:cNvCxnSpPr>
            <p:nvPr/>
          </p:nvCxnSpPr>
          <p:spPr bwMode="auto">
            <a:xfrm rot="5400000" flipH="1" flipV="1">
              <a:off x="7010400" y="6400800"/>
              <a:ext cx="304800" cy="15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31756" name="TextBox 105"/>
            <p:cNvSpPr txBox="1">
              <a:spLocks noChangeArrowheads="1"/>
            </p:cNvSpPr>
            <p:nvPr/>
          </p:nvSpPr>
          <p:spPr bwMode="auto">
            <a:xfrm>
              <a:off x="6883436" y="6477000"/>
              <a:ext cx="569224" cy="399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a:latin typeface="Helvetica" charset="0"/>
                  <a:cs typeface="Helvetica" charset="0"/>
                </a:rPr>
                <a:t>tag</a:t>
              </a: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43426">
                                            <p:txEl>
                                              <p:pRg st="0" end="0"/>
                                            </p:txEl>
                                          </p:spTgt>
                                        </p:tgtEl>
                                        <p:attrNameLst>
                                          <p:attrName>style.visibility</p:attrName>
                                        </p:attrNameLst>
                                      </p:cBhvr>
                                      <p:to>
                                        <p:strVal val="visible"/>
                                      </p:to>
                                    </p:set>
                                    <p:anim calcmode="lin" valueType="num">
                                      <p:cBhvr additive="base">
                                        <p:cTn id="7" dur="500" fill="hold"/>
                                        <p:tgtEl>
                                          <p:spTgt spid="74342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4342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26"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5586" name="Rectangle 2"/>
          <p:cNvSpPr>
            <a:spLocks noGrp="1" noChangeArrowheads="1"/>
          </p:cNvSpPr>
          <p:nvPr>
            <p:ph type="body" idx="1"/>
          </p:nvPr>
        </p:nvSpPr>
        <p:spPr>
          <a:xfrm>
            <a:off x="533400" y="1143000"/>
            <a:ext cx="8305800" cy="4303713"/>
          </a:xfrm>
          <a:noFill/>
        </p:spPr>
        <p:txBody>
          <a:bodyPr lIns="63500" tIns="25400" rIns="63500" bIns="25400">
            <a:spAutoFit/>
          </a:bodyPr>
          <a:lstStyle/>
          <a:p>
            <a:pPr>
              <a:tabLst>
                <a:tab pos="2117725" algn="r"/>
                <a:tab pos="3094038" algn="r"/>
                <a:tab pos="4114800" algn="r"/>
                <a:tab pos="5197475" algn="r"/>
                <a:tab pos="6294438" algn="r"/>
                <a:tab pos="7315200" algn="r"/>
              </a:tabLst>
            </a:pPr>
            <a:r>
              <a:rPr lang="en-US" altLang="ko-KR">
                <a:latin typeface="Helvetica" charset="0"/>
                <a:ea typeface="굴림" charset="0"/>
                <a:cs typeface="굴림" charset="0"/>
              </a:rPr>
              <a:t>Easy for Direct Mapped: Only one possibility</a:t>
            </a:r>
          </a:p>
          <a:p>
            <a:pPr>
              <a:tabLst>
                <a:tab pos="2117725" algn="r"/>
                <a:tab pos="3094038" algn="r"/>
                <a:tab pos="4114800" algn="r"/>
                <a:tab pos="5197475" algn="r"/>
                <a:tab pos="6294438" algn="r"/>
                <a:tab pos="7315200" algn="r"/>
              </a:tabLst>
            </a:pPr>
            <a:r>
              <a:rPr lang="en-US" altLang="ko-KR">
                <a:latin typeface="Helvetica" charset="0"/>
                <a:ea typeface="굴림" charset="0"/>
                <a:cs typeface="굴림" charset="0"/>
              </a:rPr>
              <a:t>Set Associative or Fully Associative:</a:t>
            </a:r>
          </a:p>
          <a:p>
            <a:pPr lvl="1">
              <a:tabLst>
                <a:tab pos="2117725" algn="r"/>
                <a:tab pos="3094038" algn="r"/>
                <a:tab pos="4114800" algn="r"/>
                <a:tab pos="5197475" algn="r"/>
                <a:tab pos="6294438" algn="r"/>
                <a:tab pos="7315200" algn="r"/>
              </a:tabLst>
            </a:pPr>
            <a:r>
              <a:rPr lang="en-US" altLang="ko-KR">
                <a:latin typeface="Helvetica" charset="0"/>
                <a:ea typeface="굴림" charset="0"/>
                <a:cs typeface="굴림" charset="0"/>
              </a:rPr>
              <a:t>Random</a:t>
            </a:r>
          </a:p>
          <a:p>
            <a:pPr lvl="1">
              <a:tabLst>
                <a:tab pos="2117725" algn="r"/>
                <a:tab pos="3094038" algn="r"/>
                <a:tab pos="4114800" algn="r"/>
                <a:tab pos="5197475" algn="r"/>
                <a:tab pos="6294438" algn="r"/>
                <a:tab pos="7315200" algn="r"/>
              </a:tabLst>
            </a:pPr>
            <a:r>
              <a:rPr lang="en-US" altLang="ko-KR">
                <a:latin typeface="Helvetica" charset="0"/>
                <a:ea typeface="굴림" charset="0"/>
                <a:cs typeface="굴림" charset="0"/>
              </a:rPr>
              <a:t>LRU (Least Recently Used)</a:t>
            </a:r>
          </a:p>
          <a:p>
            <a:pPr lvl="1">
              <a:tabLst>
                <a:tab pos="2117725" algn="r"/>
                <a:tab pos="3094038" algn="r"/>
                <a:tab pos="4114800" algn="r"/>
                <a:tab pos="5197475" algn="r"/>
                <a:tab pos="6294438" algn="r"/>
                <a:tab pos="7315200" algn="r"/>
              </a:tabLst>
            </a:pPr>
            <a:endParaRPr lang="en-US" altLang="ko-KR">
              <a:latin typeface="Helvetica" charset="0"/>
              <a:ea typeface="굴림" charset="0"/>
              <a:cs typeface="굴림" charset="0"/>
            </a:endParaRPr>
          </a:p>
          <a:p>
            <a:pPr>
              <a:buFontTx/>
              <a:buNone/>
              <a:tabLst>
                <a:tab pos="2117725" algn="r"/>
                <a:tab pos="3094038" algn="r"/>
                <a:tab pos="4114800" algn="r"/>
                <a:tab pos="5197475" algn="r"/>
                <a:tab pos="6294438" algn="r"/>
                <a:tab pos="7315200" algn="r"/>
              </a:tabLst>
            </a:pPr>
            <a:r>
              <a:rPr lang="en-US" altLang="ko-KR">
                <a:latin typeface="Helvetica" charset="0"/>
                <a:ea typeface="굴림" charset="0"/>
                <a:cs typeface="굴림" charset="0"/>
              </a:rPr>
              <a:t>	                     2-way        	   4-way          	       8-way</a:t>
            </a:r>
            <a:br>
              <a:rPr lang="en-US" altLang="ko-KR">
                <a:latin typeface="Helvetica" charset="0"/>
                <a:ea typeface="굴림" charset="0"/>
                <a:cs typeface="굴림" charset="0"/>
              </a:rPr>
            </a:br>
            <a:r>
              <a:rPr lang="en-US" altLang="ko-KR" u="sng">
                <a:latin typeface="Helvetica" charset="0"/>
                <a:ea typeface="굴림" charset="0"/>
                <a:cs typeface="굴림" charset="0"/>
              </a:rPr>
              <a:t>Size	LRU	 Random	 LRU	 Random	 LRU	 Random</a:t>
            </a:r>
          </a:p>
          <a:p>
            <a:pPr>
              <a:buFontTx/>
              <a:buNone/>
              <a:tabLst>
                <a:tab pos="2117725" algn="r"/>
                <a:tab pos="3094038" algn="r"/>
                <a:tab pos="4114800" algn="r"/>
                <a:tab pos="5197475" algn="r"/>
                <a:tab pos="6294438" algn="r"/>
                <a:tab pos="7315200" algn="r"/>
              </a:tabLst>
            </a:pPr>
            <a:r>
              <a:rPr lang="en-US" altLang="ko-KR" sz="2000">
                <a:latin typeface="Helvetica" charset="0"/>
                <a:ea typeface="굴림" charset="0"/>
                <a:cs typeface="굴림" charset="0"/>
              </a:rPr>
              <a:t>	16 KB	5.2%	5.7%	    4.7%	5.3%	4.4%	      5.0%</a:t>
            </a:r>
          </a:p>
          <a:p>
            <a:pPr>
              <a:buFontTx/>
              <a:buNone/>
              <a:tabLst>
                <a:tab pos="2117725" algn="r"/>
                <a:tab pos="3094038" algn="r"/>
                <a:tab pos="4114800" algn="r"/>
                <a:tab pos="5197475" algn="r"/>
                <a:tab pos="6294438" algn="r"/>
                <a:tab pos="7315200" algn="r"/>
              </a:tabLst>
            </a:pPr>
            <a:r>
              <a:rPr lang="en-US" altLang="ko-KR" sz="2000">
                <a:latin typeface="Helvetica" charset="0"/>
                <a:ea typeface="굴림" charset="0"/>
                <a:cs typeface="굴림" charset="0"/>
              </a:rPr>
              <a:t>	64 KB	1.9%	2.0%	    1.5%	1.7%	1.4%	      1.5%</a:t>
            </a:r>
          </a:p>
          <a:p>
            <a:pPr>
              <a:buFontTx/>
              <a:buNone/>
              <a:tabLst>
                <a:tab pos="2117725" algn="r"/>
                <a:tab pos="3094038" algn="r"/>
                <a:tab pos="4114800" algn="r"/>
                <a:tab pos="5197475" algn="r"/>
                <a:tab pos="6294438" algn="r"/>
                <a:tab pos="7315200" algn="r"/>
              </a:tabLst>
            </a:pPr>
            <a:r>
              <a:rPr lang="en-US" altLang="ko-KR" sz="2000">
                <a:latin typeface="Helvetica" charset="0"/>
                <a:ea typeface="굴림" charset="0"/>
                <a:cs typeface="굴림" charset="0"/>
              </a:rPr>
              <a:t>	256 KB	1.15%	1.17%	   1.13%	 1.13%	1.12%	      1.12%</a:t>
            </a:r>
          </a:p>
          <a:p>
            <a:pPr>
              <a:buFontTx/>
              <a:buNone/>
              <a:tabLst>
                <a:tab pos="2117725" algn="r"/>
                <a:tab pos="3094038" algn="r"/>
                <a:tab pos="4114800" algn="r"/>
                <a:tab pos="5197475" algn="r"/>
                <a:tab pos="6294438" algn="r"/>
                <a:tab pos="7315200" algn="r"/>
              </a:tabLst>
            </a:pPr>
            <a:endParaRPr lang="en-US" altLang="ko-KR" sz="2000">
              <a:latin typeface="Helvetica" charset="0"/>
              <a:ea typeface="굴림" charset="0"/>
              <a:cs typeface="굴림" charset="0"/>
            </a:endParaRPr>
          </a:p>
        </p:txBody>
      </p:sp>
      <p:sp>
        <p:nvSpPr>
          <p:cNvPr id="33794" name="Rectangle 3"/>
          <p:cNvSpPr>
            <a:spLocks noGrp="1" noChangeArrowheads="1"/>
          </p:cNvSpPr>
          <p:nvPr>
            <p:ph type="title"/>
          </p:nvPr>
        </p:nvSpPr>
        <p:spPr>
          <a:xfrm>
            <a:off x="457200" y="227013"/>
            <a:ext cx="8077200" cy="368300"/>
          </a:xfrm>
        </p:spPr>
        <p:txBody>
          <a:bodyPr/>
          <a:lstStyle/>
          <a:p>
            <a:r>
              <a:rPr lang="en-US" altLang="ko-KR">
                <a:latin typeface="Helvetica" charset="0"/>
                <a:ea typeface="굴림" charset="0"/>
                <a:cs typeface="굴림" charset="0"/>
              </a:rPr>
              <a:t>Which block should be replaced on a miss?</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35586">
                                            <p:txEl>
                                              <p:pRg st="0" end="0"/>
                                            </p:txEl>
                                          </p:spTgt>
                                        </p:tgtEl>
                                        <p:attrNameLst>
                                          <p:attrName>style.visibility</p:attrName>
                                        </p:attrNameLst>
                                      </p:cBhvr>
                                      <p:to>
                                        <p:strVal val="visible"/>
                                      </p:to>
                                    </p:set>
                                    <p:anim calcmode="lin" valueType="num">
                                      <p:cBhvr additive="base">
                                        <p:cTn id="7" dur="500" fill="hold"/>
                                        <p:tgtEl>
                                          <p:spTgt spid="83558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3558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35586">
                                            <p:txEl>
                                              <p:pRg st="1" end="1"/>
                                            </p:txEl>
                                          </p:spTgt>
                                        </p:tgtEl>
                                        <p:attrNameLst>
                                          <p:attrName>style.visibility</p:attrName>
                                        </p:attrNameLst>
                                      </p:cBhvr>
                                      <p:to>
                                        <p:strVal val="visible"/>
                                      </p:to>
                                    </p:set>
                                    <p:anim calcmode="lin" valueType="num">
                                      <p:cBhvr additive="base">
                                        <p:cTn id="13" dur="500" fill="hold"/>
                                        <p:tgtEl>
                                          <p:spTgt spid="83558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35586">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835586">
                                            <p:txEl>
                                              <p:pRg st="2" end="2"/>
                                            </p:txEl>
                                          </p:spTgt>
                                        </p:tgtEl>
                                        <p:attrNameLst>
                                          <p:attrName>style.visibility</p:attrName>
                                        </p:attrNameLst>
                                      </p:cBhvr>
                                      <p:to>
                                        <p:strVal val="visible"/>
                                      </p:to>
                                    </p:set>
                                    <p:anim calcmode="lin" valueType="num">
                                      <p:cBhvr additive="base">
                                        <p:cTn id="17" dur="500" fill="hold"/>
                                        <p:tgtEl>
                                          <p:spTgt spid="835586">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35586">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835586">
                                            <p:txEl>
                                              <p:pRg st="3" end="3"/>
                                            </p:txEl>
                                          </p:spTgt>
                                        </p:tgtEl>
                                        <p:attrNameLst>
                                          <p:attrName>style.visibility</p:attrName>
                                        </p:attrNameLst>
                                      </p:cBhvr>
                                      <p:to>
                                        <p:strVal val="visible"/>
                                      </p:to>
                                    </p:set>
                                    <p:anim calcmode="lin" valueType="num">
                                      <p:cBhvr additive="base">
                                        <p:cTn id="21" dur="500" fill="hold"/>
                                        <p:tgtEl>
                                          <p:spTgt spid="835586">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83558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835586">
                                            <p:txEl>
                                              <p:pRg st="5" end="5"/>
                                            </p:txEl>
                                          </p:spTgt>
                                        </p:tgtEl>
                                        <p:attrNameLst>
                                          <p:attrName>style.visibility</p:attrName>
                                        </p:attrNameLst>
                                      </p:cBhvr>
                                      <p:to>
                                        <p:strVal val="visible"/>
                                      </p:to>
                                    </p:set>
                                    <p:anim calcmode="lin" valueType="num">
                                      <p:cBhvr additive="base">
                                        <p:cTn id="27" dur="500" fill="hold"/>
                                        <p:tgtEl>
                                          <p:spTgt spid="835586">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835586">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835586">
                                            <p:txEl>
                                              <p:pRg st="6" end="6"/>
                                            </p:txEl>
                                          </p:spTgt>
                                        </p:tgtEl>
                                        <p:attrNameLst>
                                          <p:attrName>style.visibility</p:attrName>
                                        </p:attrNameLst>
                                      </p:cBhvr>
                                      <p:to>
                                        <p:strVal val="visible"/>
                                      </p:to>
                                    </p:set>
                                    <p:anim calcmode="lin" valueType="num">
                                      <p:cBhvr additive="base">
                                        <p:cTn id="31" dur="500" fill="hold"/>
                                        <p:tgtEl>
                                          <p:spTgt spid="835586">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35586">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835586">
                                            <p:txEl>
                                              <p:pRg st="7" end="7"/>
                                            </p:txEl>
                                          </p:spTgt>
                                        </p:tgtEl>
                                        <p:attrNameLst>
                                          <p:attrName>style.visibility</p:attrName>
                                        </p:attrNameLst>
                                      </p:cBhvr>
                                      <p:to>
                                        <p:strVal val="visible"/>
                                      </p:to>
                                    </p:set>
                                    <p:anim calcmode="lin" valueType="num">
                                      <p:cBhvr additive="base">
                                        <p:cTn id="35" dur="500" fill="hold"/>
                                        <p:tgtEl>
                                          <p:spTgt spid="835586">
                                            <p:txEl>
                                              <p:pRg st="7" end="7"/>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835586">
                                            <p:txEl>
                                              <p:pRg st="7" end="7"/>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835586">
                                            <p:txEl>
                                              <p:pRg st="8" end="8"/>
                                            </p:txEl>
                                          </p:spTgt>
                                        </p:tgtEl>
                                        <p:attrNameLst>
                                          <p:attrName>style.visibility</p:attrName>
                                        </p:attrNameLst>
                                      </p:cBhvr>
                                      <p:to>
                                        <p:strVal val="visible"/>
                                      </p:to>
                                    </p:set>
                                    <p:anim calcmode="lin" valueType="num">
                                      <p:cBhvr additive="base">
                                        <p:cTn id="39" dur="500" fill="hold"/>
                                        <p:tgtEl>
                                          <p:spTgt spid="835586">
                                            <p:txEl>
                                              <p:pRg st="8" end="8"/>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835586">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558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xfrm>
            <a:off x="228600" y="838200"/>
            <a:ext cx="8610600" cy="5035550"/>
          </a:xfrm>
          <a:noFill/>
        </p:spPr>
        <p:txBody>
          <a:bodyPr lIns="63500" tIns="25400" rIns="63500" bIns="25400">
            <a:spAutoFit/>
          </a:bodyPr>
          <a:lstStyle/>
          <a:p>
            <a:pPr>
              <a:lnSpc>
                <a:spcPct val="80000"/>
              </a:lnSpc>
              <a:spcBef>
                <a:spcPct val="20000"/>
              </a:spcBef>
            </a:pPr>
            <a:r>
              <a:rPr lang="en-US" altLang="ko-KR">
                <a:solidFill>
                  <a:schemeClr val="hlink"/>
                </a:solidFill>
                <a:latin typeface="Helvetica" charset="0"/>
                <a:ea typeface="굴림" charset="0"/>
                <a:cs typeface="굴림" charset="0"/>
              </a:rPr>
              <a:t>Write through</a:t>
            </a:r>
            <a:r>
              <a:rPr lang="en-US" altLang="ko-KR">
                <a:latin typeface="Helvetica" charset="0"/>
                <a:ea typeface="굴림" charset="0"/>
                <a:cs typeface="굴림" charset="0"/>
              </a:rPr>
              <a:t>: The information is written both to the block in the cache and to the block in the lower-level memory</a:t>
            </a:r>
          </a:p>
          <a:p>
            <a:pPr>
              <a:lnSpc>
                <a:spcPct val="80000"/>
              </a:lnSpc>
              <a:spcBef>
                <a:spcPct val="20000"/>
              </a:spcBef>
            </a:pPr>
            <a:r>
              <a:rPr lang="en-US" altLang="ko-KR">
                <a:solidFill>
                  <a:schemeClr val="hlink"/>
                </a:solidFill>
                <a:latin typeface="Helvetica" charset="0"/>
                <a:ea typeface="굴림" charset="0"/>
                <a:cs typeface="굴림" charset="0"/>
              </a:rPr>
              <a:t>Write back</a:t>
            </a:r>
            <a:r>
              <a:rPr lang="en-US" altLang="ko-KR">
                <a:latin typeface="Helvetica" charset="0"/>
                <a:ea typeface="굴림" charset="0"/>
                <a:cs typeface="굴림" charset="0"/>
              </a:rPr>
              <a:t>: The information is written only to the block in the cache. </a:t>
            </a:r>
          </a:p>
          <a:p>
            <a:pPr lvl="1">
              <a:lnSpc>
                <a:spcPct val="80000"/>
              </a:lnSpc>
              <a:spcBef>
                <a:spcPct val="20000"/>
              </a:spcBef>
            </a:pPr>
            <a:r>
              <a:rPr lang="en-US" altLang="ko-KR">
                <a:latin typeface="Helvetica" charset="0"/>
                <a:ea typeface="굴림" charset="0"/>
                <a:cs typeface="굴림" charset="0"/>
              </a:rPr>
              <a:t>Modified cache block is written to main memory only when it is replaced</a:t>
            </a:r>
          </a:p>
          <a:p>
            <a:pPr lvl="1">
              <a:lnSpc>
                <a:spcPct val="80000"/>
              </a:lnSpc>
              <a:spcBef>
                <a:spcPct val="20000"/>
              </a:spcBef>
            </a:pPr>
            <a:r>
              <a:rPr lang="en-US" altLang="ko-KR">
                <a:latin typeface="Helvetica" charset="0"/>
                <a:ea typeface="굴림" charset="0"/>
                <a:cs typeface="굴림" charset="0"/>
              </a:rPr>
              <a:t>Question is block clean or dirty?</a:t>
            </a:r>
          </a:p>
          <a:p>
            <a:pPr>
              <a:lnSpc>
                <a:spcPct val="80000"/>
              </a:lnSpc>
              <a:spcBef>
                <a:spcPct val="20000"/>
              </a:spcBef>
            </a:pPr>
            <a:r>
              <a:rPr lang="en-US" altLang="ko-KR">
                <a:latin typeface="Helvetica" charset="0"/>
                <a:ea typeface="굴림" charset="0"/>
                <a:cs typeface="굴림" charset="0"/>
              </a:rPr>
              <a:t>Pros and Cons of each?</a:t>
            </a:r>
          </a:p>
          <a:p>
            <a:pPr lvl="1">
              <a:lnSpc>
                <a:spcPct val="80000"/>
              </a:lnSpc>
              <a:spcBef>
                <a:spcPct val="20000"/>
              </a:spcBef>
            </a:pPr>
            <a:r>
              <a:rPr lang="en-US" altLang="ko-KR">
                <a:latin typeface="Helvetica" charset="0"/>
                <a:ea typeface="굴림" charset="0"/>
                <a:cs typeface="굴림" charset="0"/>
              </a:rPr>
              <a:t>WT: </a:t>
            </a:r>
          </a:p>
          <a:p>
            <a:pPr lvl="2">
              <a:lnSpc>
                <a:spcPct val="80000"/>
              </a:lnSpc>
              <a:spcBef>
                <a:spcPct val="20000"/>
              </a:spcBef>
            </a:pPr>
            <a:r>
              <a:rPr lang="en-US" altLang="ko-KR">
                <a:latin typeface="Helvetica" charset="0"/>
                <a:ea typeface="굴림" charset="0"/>
                <a:cs typeface="굴림" charset="0"/>
              </a:rPr>
              <a:t>PRO: read misses cannot result in writes</a:t>
            </a:r>
          </a:p>
          <a:p>
            <a:pPr lvl="2">
              <a:lnSpc>
                <a:spcPct val="80000"/>
              </a:lnSpc>
              <a:spcBef>
                <a:spcPct val="20000"/>
              </a:spcBef>
            </a:pPr>
            <a:r>
              <a:rPr lang="en-US" altLang="ko-KR">
                <a:latin typeface="Helvetica" charset="0"/>
                <a:ea typeface="굴림" charset="0"/>
                <a:cs typeface="굴림" charset="0"/>
              </a:rPr>
              <a:t>CON: processor held up on writes unless writes buffered</a:t>
            </a:r>
          </a:p>
          <a:p>
            <a:pPr lvl="1">
              <a:lnSpc>
                <a:spcPct val="80000"/>
              </a:lnSpc>
              <a:spcBef>
                <a:spcPct val="20000"/>
              </a:spcBef>
            </a:pPr>
            <a:r>
              <a:rPr lang="en-US" altLang="ko-KR">
                <a:latin typeface="Helvetica" charset="0"/>
                <a:ea typeface="굴림" charset="0"/>
                <a:cs typeface="굴림" charset="0"/>
              </a:rPr>
              <a:t>WB: </a:t>
            </a:r>
          </a:p>
          <a:p>
            <a:pPr lvl="2">
              <a:lnSpc>
                <a:spcPct val="80000"/>
              </a:lnSpc>
              <a:spcBef>
                <a:spcPct val="20000"/>
              </a:spcBef>
            </a:pPr>
            <a:r>
              <a:rPr lang="en-US" altLang="ko-KR">
                <a:latin typeface="Helvetica" charset="0"/>
                <a:ea typeface="굴림" charset="0"/>
                <a:cs typeface="굴림" charset="0"/>
              </a:rPr>
              <a:t>PRO: repeated writes not sent to DRAM</a:t>
            </a:r>
            <a:br>
              <a:rPr lang="en-US" altLang="ko-KR">
                <a:latin typeface="Helvetica" charset="0"/>
                <a:ea typeface="굴림" charset="0"/>
                <a:cs typeface="굴림" charset="0"/>
              </a:rPr>
            </a:br>
            <a:r>
              <a:rPr lang="en-US" altLang="ko-KR">
                <a:latin typeface="Helvetica" charset="0"/>
                <a:ea typeface="굴림" charset="0"/>
                <a:cs typeface="굴림" charset="0"/>
              </a:rPr>
              <a:t>	 processor not held up on writes</a:t>
            </a:r>
          </a:p>
          <a:p>
            <a:pPr lvl="2">
              <a:lnSpc>
                <a:spcPct val="80000"/>
              </a:lnSpc>
              <a:spcBef>
                <a:spcPct val="20000"/>
              </a:spcBef>
            </a:pPr>
            <a:r>
              <a:rPr lang="en-US" altLang="ko-KR">
                <a:latin typeface="Helvetica" charset="0"/>
                <a:ea typeface="굴림" charset="0"/>
                <a:cs typeface="굴림" charset="0"/>
              </a:rPr>
              <a:t>CON: More complex</a:t>
            </a:r>
            <a:br>
              <a:rPr lang="en-US" altLang="ko-KR">
                <a:latin typeface="Helvetica" charset="0"/>
                <a:ea typeface="굴림" charset="0"/>
                <a:cs typeface="굴림" charset="0"/>
              </a:rPr>
            </a:br>
            <a:r>
              <a:rPr lang="en-US" altLang="ko-KR">
                <a:latin typeface="Helvetica" charset="0"/>
                <a:ea typeface="굴림" charset="0"/>
                <a:cs typeface="굴림" charset="0"/>
              </a:rPr>
              <a:t>	 Read miss may require writeback of dirty data</a:t>
            </a:r>
          </a:p>
        </p:txBody>
      </p:sp>
      <p:sp>
        <p:nvSpPr>
          <p:cNvPr id="35842" name="Rectangle 3"/>
          <p:cNvSpPr>
            <a:spLocks noGrp="1" noChangeArrowheads="1"/>
          </p:cNvSpPr>
          <p:nvPr>
            <p:ph type="title"/>
          </p:nvPr>
        </p:nvSpPr>
        <p:spPr>
          <a:xfrm>
            <a:off x="765175" y="227013"/>
            <a:ext cx="7693025" cy="368300"/>
          </a:xfrm>
        </p:spPr>
        <p:txBody>
          <a:bodyPr/>
          <a:lstStyle/>
          <a:p>
            <a:r>
              <a:rPr lang="en-US" altLang="ko-KR">
                <a:latin typeface="Helvetica" charset="0"/>
                <a:ea typeface="굴림" charset="0"/>
                <a:cs typeface="굴림" charset="0"/>
              </a:rPr>
              <a:t>What happens on a write?</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2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72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722">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722">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22">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72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1" name="Rectangle 28"/>
          <p:cNvSpPr>
            <a:spLocks noChangeArrowheads="1"/>
          </p:cNvSpPr>
          <p:nvPr/>
        </p:nvSpPr>
        <p:spPr bwMode="auto">
          <a:xfrm>
            <a:off x="3048000" y="685800"/>
            <a:ext cx="2286000" cy="2667000"/>
          </a:xfrm>
          <a:prstGeom prst="rect">
            <a:avLst/>
          </a:prstGeom>
          <a:solidFill>
            <a:srgbClr val="00FFFF"/>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40962" name="Rectangle 2"/>
          <p:cNvSpPr>
            <a:spLocks noGrp="1" noChangeArrowheads="1"/>
          </p:cNvSpPr>
          <p:nvPr>
            <p:ph type="title"/>
          </p:nvPr>
        </p:nvSpPr>
        <p:spPr>
          <a:xfrm>
            <a:off x="381000" y="76200"/>
            <a:ext cx="8382000" cy="533400"/>
          </a:xfrm>
        </p:spPr>
        <p:txBody>
          <a:bodyPr/>
          <a:lstStyle/>
          <a:p>
            <a:r>
              <a:rPr lang="en-US" altLang="ko-KR">
                <a:latin typeface="Helvetica" charset="0"/>
                <a:ea typeface="굴림" charset="0"/>
                <a:cs typeface="굴림" charset="0"/>
              </a:rPr>
              <a:t>Caching Applied to Address Translation</a:t>
            </a:r>
          </a:p>
        </p:txBody>
      </p:sp>
      <p:sp>
        <p:nvSpPr>
          <p:cNvPr id="738307" name="Rectangle 3"/>
          <p:cNvSpPr>
            <a:spLocks noGrp="1" noChangeArrowheads="1"/>
          </p:cNvSpPr>
          <p:nvPr>
            <p:ph type="body" idx="1"/>
          </p:nvPr>
        </p:nvSpPr>
        <p:spPr>
          <a:xfrm>
            <a:off x="304800" y="4191000"/>
            <a:ext cx="8534400" cy="2438400"/>
          </a:xfrm>
        </p:spPr>
        <p:txBody>
          <a:bodyPr/>
          <a:lstStyle/>
          <a:p>
            <a:pPr>
              <a:lnSpc>
                <a:spcPct val="80000"/>
              </a:lnSpc>
              <a:spcBef>
                <a:spcPct val="20000"/>
              </a:spcBef>
            </a:pPr>
            <a:r>
              <a:rPr lang="en-US" altLang="ko-KR">
                <a:latin typeface="Helvetica" charset="0"/>
                <a:ea typeface="굴림" charset="0"/>
                <a:cs typeface="굴림" charset="0"/>
              </a:rPr>
              <a:t>Question is one of page locality: does it exist?</a:t>
            </a:r>
          </a:p>
          <a:p>
            <a:pPr lvl="1">
              <a:lnSpc>
                <a:spcPct val="80000"/>
              </a:lnSpc>
              <a:spcBef>
                <a:spcPct val="20000"/>
              </a:spcBef>
            </a:pPr>
            <a:r>
              <a:rPr lang="en-US" altLang="ko-KR">
                <a:latin typeface="Helvetica" charset="0"/>
                <a:ea typeface="굴림" charset="0"/>
                <a:cs typeface="굴림" charset="0"/>
              </a:rPr>
              <a:t>Instruction accesses spend a lot of time on the same page (since accesses sequential)</a:t>
            </a:r>
          </a:p>
          <a:p>
            <a:pPr lvl="1">
              <a:lnSpc>
                <a:spcPct val="80000"/>
              </a:lnSpc>
              <a:spcBef>
                <a:spcPct val="20000"/>
              </a:spcBef>
            </a:pPr>
            <a:r>
              <a:rPr lang="en-US" altLang="ko-KR">
                <a:latin typeface="Helvetica" charset="0"/>
                <a:ea typeface="굴림" charset="0"/>
                <a:cs typeface="굴림" charset="0"/>
              </a:rPr>
              <a:t>Stack accesses have definite locality of reference</a:t>
            </a:r>
          </a:p>
          <a:p>
            <a:pPr lvl="1">
              <a:lnSpc>
                <a:spcPct val="80000"/>
              </a:lnSpc>
              <a:spcBef>
                <a:spcPct val="20000"/>
              </a:spcBef>
            </a:pPr>
            <a:r>
              <a:rPr lang="en-US" altLang="ko-KR">
                <a:latin typeface="Helvetica" charset="0"/>
                <a:ea typeface="굴림" charset="0"/>
                <a:cs typeface="굴림" charset="0"/>
              </a:rPr>
              <a:t>Data accesses have less page locality, but still some…</a:t>
            </a:r>
          </a:p>
          <a:p>
            <a:pPr>
              <a:lnSpc>
                <a:spcPct val="80000"/>
              </a:lnSpc>
              <a:spcBef>
                <a:spcPct val="20000"/>
              </a:spcBef>
            </a:pPr>
            <a:r>
              <a:rPr lang="en-US" altLang="ko-KR">
                <a:latin typeface="Helvetica" charset="0"/>
                <a:ea typeface="굴림" charset="0"/>
                <a:cs typeface="굴림" charset="0"/>
              </a:rPr>
              <a:t>Can we have a TLB hierarchy?</a:t>
            </a:r>
          </a:p>
          <a:p>
            <a:pPr lvl="1">
              <a:lnSpc>
                <a:spcPct val="80000"/>
              </a:lnSpc>
              <a:spcBef>
                <a:spcPct val="20000"/>
              </a:spcBef>
            </a:pPr>
            <a:r>
              <a:rPr lang="en-US" altLang="ko-KR">
                <a:latin typeface="Helvetica" charset="0"/>
                <a:ea typeface="굴림" charset="0"/>
                <a:cs typeface="굴림" charset="0"/>
              </a:rPr>
              <a:t>Sure: multiple levels at different sizes/speeds</a:t>
            </a:r>
          </a:p>
          <a:p>
            <a:pPr lvl="1">
              <a:lnSpc>
                <a:spcPct val="80000"/>
              </a:lnSpc>
              <a:spcBef>
                <a:spcPct val="20000"/>
              </a:spcBef>
            </a:pPr>
            <a:endParaRPr lang="ko-KR" altLang="en-US">
              <a:latin typeface="Helvetica" charset="0"/>
              <a:ea typeface="굴림" charset="0"/>
              <a:cs typeface="굴림" charset="0"/>
            </a:endParaRPr>
          </a:p>
        </p:txBody>
      </p:sp>
      <p:grpSp>
        <p:nvGrpSpPr>
          <p:cNvPr id="2" name="Group 36"/>
          <p:cNvGrpSpPr>
            <a:grpSpLocks/>
          </p:cNvGrpSpPr>
          <p:nvPr/>
        </p:nvGrpSpPr>
        <p:grpSpPr bwMode="auto">
          <a:xfrm>
            <a:off x="1752600" y="1952625"/>
            <a:ext cx="5029200" cy="2305050"/>
            <a:chOff x="1104" y="1230"/>
            <a:chExt cx="3168" cy="1452"/>
          </a:xfrm>
        </p:grpSpPr>
        <p:sp>
          <p:nvSpPr>
            <p:cNvPr id="40985" name="Text Box 20"/>
            <p:cNvSpPr txBox="1">
              <a:spLocks noChangeArrowheads="1"/>
            </p:cNvSpPr>
            <p:nvPr/>
          </p:nvSpPr>
          <p:spPr bwMode="auto">
            <a:xfrm>
              <a:off x="1536" y="2238"/>
              <a:ext cx="1558"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altLang="ko-KR" sz="2000">
                  <a:latin typeface="Helvetica" charset="0"/>
                  <a:cs typeface="Helvetica" charset="0"/>
                </a:rPr>
                <a:t>Data Read or Write</a:t>
              </a:r>
            </a:p>
            <a:p>
              <a:pPr eaLnBrk="1" hangingPunct="1"/>
              <a:r>
                <a:rPr lang="en-US" altLang="ko-KR" sz="2000">
                  <a:latin typeface="Helvetica" charset="0"/>
                  <a:cs typeface="Helvetica" charset="0"/>
                </a:rPr>
                <a:t>(untranslated)</a:t>
              </a:r>
            </a:p>
          </p:txBody>
        </p:sp>
        <p:sp>
          <p:nvSpPr>
            <p:cNvPr id="40986" name="Line 21"/>
            <p:cNvSpPr>
              <a:spLocks noChangeShapeType="1"/>
            </p:cNvSpPr>
            <p:nvPr/>
          </p:nvSpPr>
          <p:spPr bwMode="auto">
            <a:xfrm>
              <a:off x="1104" y="1230"/>
              <a:ext cx="672" cy="1056"/>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sp>
          <p:nvSpPr>
            <p:cNvPr id="40987" name="Line 22"/>
            <p:cNvSpPr>
              <a:spLocks noChangeShapeType="1"/>
            </p:cNvSpPr>
            <p:nvPr/>
          </p:nvSpPr>
          <p:spPr bwMode="auto">
            <a:xfrm flipV="1">
              <a:off x="3168" y="1326"/>
              <a:ext cx="1104" cy="96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grpSp>
      <p:sp>
        <p:nvSpPr>
          <p:cNvPr id="40965" name="Oval 9"/>
          <p:cNvSpPr>
            <a:spLocks noChangeArrowheads="1"/>
          </p:cNvSpPr>
          <p:nvPr/>
        </p:nvSpPr>
        <p:spPr bwMode="auto">
          <a:xfrm>
            <a:off x="685800" y="809625"/>
            <a:ext cx="1295400" cy="1295400"/>
          </a:xfrm>
          <a:prstGeom prst="ellipse">
            <a:avLst/>
          </a:prstGeom>
          <a:solidFill>
            <a:schemeClr val="accent1"/>
          </a:solidFill>
          <a:ln w="38100">
            <a:solidFill>
              <a:schemeClr val="tx1"/>
            </a:solidFill>
            <a:round/>
            <a:headEnd/>
            <a:tailEnd/>
          </a:ln>
        </p:spPr>
        <p:txBody>
          <a:bodyPr wrap="none" lIns="90478" tIns="44445" rIns="90478" bIns="44445" anchor="ctr"/>
          <a:lstStyle/>
          <a:p>
            <a:r>
              <a:rPr lang="en-US" altLang="ko-KR" sz="2000">
                <a:latin typeface="Helvetica" charset="0"/>
                <a:cs typeface="Helvetica" charset="0"/>
              </a:rPr>
              <a:t>CPU</a:t>
            </a:r>
          </a:p>
        </p:txBody>
      </p:sp>
      <p:sp>
        <p:nvSpPr>
          <p:cNvPr id="40966" name="Rectangle 12"/>
          <p:cNvSpPr>
            <a:spLocks noChangeArrowheads="1"/>
          </p:cNvSpPr>
          <p:nvPr/>
        </p:nvSpPr>
        <p:spPr bwMode="auto">
          <a:xfrm>
            <a:off x="6934200" y="733425"/>
            <a:ext cx="1371600" cy="1905000"/>
          </a:xfrm>
          <a:prstGeom prst="rect">
            <a:avLst/>
          </a:prstGeom>
          <a:solidFill>
            <a:srgbClr val="53FB25"/>
          </a:solidFill>
          <a:ln w="38100">
            <a:solidFill>
              <a:schemeClr val="tx1"/>
            </a:solidFill>
            <a:miter lim="800000"/>
            <a:headEnd/>
            <a:tailEnd/>
          </a:ln>
        </p:spPr>
        <p:txBody>
          <a:bodyPr wrap="none" lIns="90478" tIns="44445" rIns="90478" bIns="44445" anchor="ctr"/>
          <a:lstStyle/>
          <a:p>
            <a:r>
              <a:rPr lang="en-US" altLang="ko-KR" sz="2000">
                <a:latin typeface="Helvetica" charset="0"/>
                <a:cs typeface="Helvetica" charset="0"/>
              </a:rPr>
              <a:t>Physical</a:t>
            </a:r>
          </a:p>
          <a:p>
            <a:r>
              <a:rPr lang="en-US" altLang="ko-KR" sz="2000">
                <a:latin typeface="Helvetica" charset="0"/>
                <a:cs typeface="Helvetica" charset="0"/>
              </a:rPr>
              <a:t>Memory</a:t>
            </a:r>
          </a:p>
        </p:txBody>
      </p:sp>
      <p:sp>
        <p:nvSpPr>
          <p:cNvPr id="40967" name="Text Box 5"/>
          <p:cNvSpPr txBox="1">
            <a:spLocks noChangeArrowheads="1"/>
          </p:cNvSpPr>
          <p:nvPr/>
        </p:nvSpPr>
        <p:spPr bwMode="auto">
          <a:xfrm>
            <a:off x="3962400" y="657225"/>
            <a:ext cx="6810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altLang="ko-KR" sz="2000">
                <a:latin typeface="Helvetica" charset="0"/>
                <a:cs typeface="Helvetica" charset="0"/>
              </a:rPr>
              <a:t>TLB</a:t>
            </a:r>
          </a:p>
        </p:txBody>
      </p:sp>
      <p:sp>
        <p:nvSpPr>
          <p:cNvPr id="738317" name="Text Box 13"/>
          <p:cNvSpPr txBox="1">
            <a:spLocks noChangeArrowheads="1"/>
          </p:cNvSpPr>
          <p:nvPr/>
        </p:nvSpPr>
        <p:spPr bwMode="auto">
          <a:xfrm>
            <a:off x="3360738" y="2638425"/>
            <a:ext cx="1363662"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altLang="ko-KR" sz="2000">
                <a:latin typeface="Helvetica" charset="0"/>
                <a:cs typeface="Helvetica" charset="0"/>
              </a:rPr>
              <a:t>Translate</a:t>
            </a:r>
          </a:p>
          <a:p>
            <a:pPr eaLnBrk="1" hangingPunct="1"/>
            <a:r>
              <a:rPr lang="en-US" altLang="ko-KR" sz="2000">
                <a:latin typeface="Helvetica" charset="0"/>
                <a:cs typeface="Helvetica" charset="0"/>
              </a:rPr>
              <a:t>(MMU)</a:t>
            </a:r>
          </a:p>
        </p:txBody>
      </p:sp>
      <p:grpSp>
        <p:nvGrpSpPr>
          <p:cNvPr id="3" name="Group 34"/>
          <p:cNvGrpSpPr>
            <a:grpSpLocks/>
          </p:cNvGrpSpPr>
          <p:nvPr/>
        </p:nvGrpSpPr>
        <p:grpSpPr bwMode="auto">
          <a:xfrm>
            <a:off x="3505200" y="1647825"/>
            <a:ext cx="525463" cy="914400"/>
            <a:chOff x="2208" y="1038"/>
            <a:chExt cx="331" cy="576"/>
          </a:xfrm>
        </p:grpSpPr>
        <p:sp>
          <p:nvSpPr>
            <p:cNvPr id="40983" name="Text Box 8"/>
            <p:cNvSpPr txBox="1">
              <a:spLocks noChangeArrowheads="1"/>
            </p:cNvSpPr>
            <p:nvPr/>
          </p:nvSpPr>
          <p:spPr bwMode="auto">
            <a:xfrm>
              <a:off x="2208" y="1038"/>
              <a:ext cx="3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altLang="ko-KR" sz="2000">
                  <a:latin typeface="Helvetica" charset="0"/>
                  <a:cs typeface="Helvetica" charset="0"/>
                </a:rPr>
                <a:t>No</a:t>
              </a:r>
            </a:p>
          </p:txBody>
        </p:sp>
        <p:sp>
          <p:nvSpPr>
            <p:cNvPr id="40984" name="Line 14"/>
            <p:cNvSpPr>
              <a:spLocks noChangeShapeType="1"/>
            </p:cNvSpPr>
            <p:nvPr/>
          </p:nvSpPr>
          <p:spPr bwMode="auto">
            <a:xfrm>
              <a:off x="2352" y="1230"/>
              <a:ext cx="0" cy="38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grpSp>
      <p:grpSp>
        <p:nvGrpSpPr>
          <p:cNvPr id="4" name="Group 30"/>
          <p:cNvGrpSpPr>
            <a:grpSpLocks/>
          </p:cNvGrpSpPr>
          <p:nvPr/>
        </p:nvGrpSpPr>
        <p:grpSpPr bwMode="auto">
          <a:xfrm>
            <a:off x="1905000" y="733425"/>
            <a:ext cx="1752600" cy="762000"/>
            <a:chOff x="1200" y="462"/>
            <a:chExt cx="1104" cy="480"/>
          </a:xfrm>
        </p:grpSpPr>
        <p:sp>
          <p:nvSpPr>
            <p:cNvPr id="40981" name="Line 10"/>
            <p:cNvSpPr>
              <a:spLocks noChangeShapeType="1"/>
            </p:cNvSpPr>
            <p:nvPr/>
          </p:nvSpPr>
          <p:spPr bwMode="auto">
            <a:xfrm>
              <a:off x="1248" y="894"/>
              <a:ext cx="1056" cy="4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sp>
          <p:nvSpPr>
            <p:cNvPr id="40982" name="Text Box 23"/>
            <p:cNvSpPr txBox="1">
              <a:spLocks noChangeArrowheads="1"/>
            </p:cNvSpPr>
            <p:nvPr/>
          </p:nvSpPr>
          <p:spPr bwMode="auto">
            <a:xfrm>
              <a:off x="1200" y="462"/>
              <a:ext cx="762"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altLang="ko-KR" sz="2000">
                  <a:latin typeface="Helvetica" charset="0"/>
                  <a:cs typeface="Helvetica" charset="0"/>
                </a:rPr>
                <a:t>Virtual</a:t>
              </a:r>
            </a:p>
            <a:p>
              <a:pPr eaLnBrk="1" hangingPunct="1"/>
              <a:r>
                <a:rPr lang="en-US" altLang="ko-KR" sz="2000">
                  <a:latin typeface="Helvetica" charset="0"/>
                  <a:cs typeface="Helvetica" charset="0"/>
                </a:rPr>
                <a:t>Address</a:t>
              </a:r>
            </a:p>
          </p:txBody>
        </p:sp>
      </p:grpSp>
      <p:grpSp>
        <p:nvGrpSpPr>
          <p:cNvPr id="5" name="Group 31"/>
          <p:cNvGrpSpPr>
            <a:grpSpLocks/>
          </p:cNvGrpSpPr>
          <p:nvPr/>
        </p:nvGrpSpPr>
        <p:grpSpPr bwMode="auto">
          <a:xfrm>
            <a:off x="5334000" y="857250"/>
            <a:ext cx="1571625" cy="714375"/>
            <a:chOff x="3360" y="540"/>
            <a:chExt cx="990" cy="450"/>
          </a:xfrm>
        </p:grpSpPr>
        <p:sp>
          <p:nvSpPr>
            <p:cNvPr id="40979" name="Line 16"/>
            <p:cNvSpPr>
              <a:spLocks noChangeShapeType="1"/>
            </p:cNvSpPr>
            <p:nvPr/>
          </p:nvSpPr>
          <p:spPr bwMode="auto">
            <a:xfrm>
              <a:off x="3360" y="942"/>
              <a:ext cx="960" cy="4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sp>
          <p:nvSpPr>
            <p:cNvPr id="40980" name="Text Box 25"/>
            <p:cNvSpPr txBox="1">
              <a:spLocks noChangeArrowheads="1"/>
            </p:cNvSpPr>
            <p:nvPr/>
          </p:nvSpPr>
          <p:spPr bwMode="auto">
            <a:xfrm>
              <a:off x="3579" y="540"/>
              <a:ext cx="771"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altLang="ko-KR" sz="2000">
                  <a:latin typeface="Helvetica" charset="0"/>
                  <a:cs typeface="Helvetica" charset="0"/>
                </a:rPr>
                <a:t>Physical</a:t>
              </a:r>
            </a:p>
            <a:p>
              <a:pPr eaLnBrk="1" hangingPunct="1"/>
              <a:r>
                <a:rPr lang="en-US" altLang="ko-KR" sz="2000">
                  <a:latin typeface="Helvetica" charset="0"/>
                  <a:cs typeface="Helvetica" charset="0"/>
                </a:rPr>
                <a:t>Address</a:t>
              </a:r>
            </a:p>
          </p:txBody>
        </p:sp>
      </p:grpSp>
      <p:grpSp>
        <p:nvGrpSpPr>
          <p:cNvPr id="6" name="Group 33"/>
          <p:cNvGrpSpPr>
            <a:grpSpLocks/>
          </p:cNvGrpSpPr>
          <p:nvPr/>
        </p:nvGrpSpPr>
        <p:grpSpPr bwMode="auto">
          <a:xfrm>
            <a:off x="3657600" y="1343025"/>
            <a:ext cx="1524000" cy="396875"/>
            <a:chOff x="2304" y="846"/>
            <a:chExt cx="960" cy="250"/>
          </a:xfrm>
        </p:grpSpPr>
        <p:sp>
          <p:nvSpPr>
            <p:cNvPr id="40977" name="Line 11"/>
            <p:cNvSpPr>
              <a:spLocks noChangeShapeType="1"/>
            </p:cNvSpPr>
            <p:nvPr/>
          </p:nvSpPr>
          <p:spPr bwMode="auto">
            <a:xfrm flipV="1">
              <a:off x="2688" y="942"/>
              <a:ext cx="576"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sp>
          <p:nvSpPr>
            <p:cNvPr id="40978" name="Text Box 7"/>
            <p:cNvSpPr txBox="1">
              <a:spLocks noChangeArrowheads="1"/>
            </p:cNvSpPr>
            <p:nvPr/>
          </p:nvSpPr>
          <p:spPr bwMode="auto">
            <a:xfrm>
              <a:off x="2304" y="846"/>
              <a:ext cx="3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altLang="ko-KR" sz="2000">
                  <a:latin typeface="Helvetica" charset="0"/>
                  <a:cs typeface="Helvetica" charset="0"/>
                </a:rPr>
                <a:t>Yes</a:t>
              </a:r>
            </a:p>
          </p:txBody>
        </p:sp>
      </p:grpSp>
      <p:sp>
        <p:nvSpPr>
          <p:cNvPr id="738330" name="Text Box 26"/>
          <p:cNvSpPr txBox="1">
            <a:spLocks noChangeArrowheads="1"/>
          </p:cNvSpPr>
          <p:nvPr/>
        </p:nvSpPr>
        <p:spPr bwMode="auto">
          <a:xfrm>
            <a:off x="3395663" y="1114425"/>
            <a:ext cx="1265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altLang="ko-KR" sz="2000">
                <a:latin typeface="Helvetica" charset="0"/>
                <a:cs typeface="Helvetica" charset="0"/>
              </a:rPr>
              <a:t>Cached?</a:t>
            </a:r>
          </a:p>
        </p:txBody>
      </p:sp>
      <p:grpSp>
        <p:nvGrpSpPr>
          <p:cNvPr id="7" name="Group 35"/>
          <p:cNvGrpSpPr>
            <a:grpSpLocks/>
          </p:cNvGrpSpPr>
          <p:nvPr/>
        </p:nvGrpSpPr>
        <p:grpSpPr bwMode="auto">
          <a:xfrm>
            <a:off x="3962400" y="1571625"/>
            <a:ext cx="1327150" cy="1054100"/>
            <a:chOff x="2496" y="990"/>
            <a:chExt cx="836" cy="664"/>
          </a:xfrm>
        </p:grpSpPr>
        <p:sp>
          <p:nvSpPr>
            <p:cNvPr id="40975" name="Line 15"/>
            <p:cNvSpPr>
              <a:spLocks noChangeShapeType="1"/>
            </p:cNvSpPr>
            <p:nvPr/>
          </p:nvSpPr>
          <p:spPr bwMode="auto">
            <a:xfrm flipV="1">
              <a:off x="2496" y="990"/>
              <a:ext cx="720" cy="62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sp>
          <p:nvSpPr>
            <p:cNvPr id="40976" name="Text Box 27"/>
            <p:cNvSpPr txBox="1">
              <a:spLocks noChangeArrowheads="1"/>
            </p:cNvSpPr>
            <p:nvPr/>
          </p:nvSpPr>
          <p:spPr bwMode="auto">
            <a:xfrm rot="-2498606">
              <a:off x="2723" y="1190"/>
              <a:ext cx="609"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spcBef>
                  <a:spcPct val="10000"/>
                </a:spcBef>
              </a:pPr>
              <a:r>
                <a:rPr lang="en-US" altLang="ko-KR" sz="2000">
                  <a:latin typeface="Helvetica" charset="0"/>
                  <a:cs typeface="Helvetica" charset="0"/>
                </a:rPr>
                <a:t>Save</a:t>
              </a:r>
            </a:p>
            <a:p>
              <a:pPr eaLnBrk="1" hangingPunct="1">
                <a:spcBef>
                  <a:spcPct val="10000"/>
                </a:spcBef>
              </a:pPr>
              <a:r>
                <a:rPr lang="en-US" altLang="ko-KR" sz="2000">
                  <a:latin typeface="Helvetica" charset="0"/>
                  <a:cs typeface="Helvetica" charset="0"/>
                </a:rPr>
                <a:t>Result</a:t>
              </a: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383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nodeType="afterGroup">
                            <p:stCondLst>
                              <p:cond delay="50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up)">
                                      <p:cBhvr>
                                        <p:cTn id="24" dur="500"/>
                                        <p:tgtEl>
                                          <p:spTgt spid="3"/>
                                        </p:tgtEl>
                                      </p:cBhvr>
                                    </p:animEffect>
                                  </p:childTnLst>
                                </p:cTn>
                              </p:par>
                            </p:childTnLst>
                          </p:cTn>
                        </p:par>
                        <p:par>
                          <p:cTn id="25" fill="hold" nodeType="afterGroup">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738317"/>
                                        </p:tgtEl>
                                        <p:attrNameLst>
                                          <p:attrName>style.visibility</p:attrName>
                                        </p:attrNameLst>
                                      </p:cBhvr>
                                      <p:to>
                                        <p:strVal val="visible"/>
                                      </p:to>
                                    </p:set>
                                  </p:childTnLst>
                                </p:cTn>
                              </p:par>
                            </p:childTnLst>
                          </p:cTn>
                        </p:par>
                        <p:par>
                          <p:cTn id="28" fill="hold" nodeType="afterGroup">
                            <p:stCondLst>
                              <p:cond delay="500"/>
                            </p:stCondLst>
                            <p:childTnLst>
                              <p:par>
                                <p:cTn id="29" presetID="22" presetClass="entr" presetSubtype="4"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left)">
                                      <p:cBhvr>
                                        <p:cTn id="36" dur="500"/>
                                        <p:tgtEl>
                                          <p:spTgt spid="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738307">
                                            <p:txEl>
                                              <p:pRg st="0" end="0"/>
                                            </p:txEl>
                                          </p:spTgt>
                                        </p:tgtEl>
                                        <p:attrNameLst>
                                          <p:attrName>style.visibility</p:attrName>
                                        </p:attrNameLst>
                                      </p:cBhvr>
                                      <p:to>
                                        <p:strVal val="visible"/>
                                      </p:to>
                                    </p:set>
                                    <p:anim calcmode="lin" valueType="num">
                                      <p:cBhvr additive="base">
                                        <p:cTn id="41" dur="500" fill="hold"/>
                                        <p:tgtEl>
                                          <p:spTgt spid="738307">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7383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738307">
                                            <p:txEl>
                                              <p:pRg st="1" end="1"/>
                                            </p:txEl>
                                          </p:spTgt>
                                        </p:tgtEl>
                                        <p:attrNameLst>
                                          <p:attrName>style.visibility</p:attrName>
                                        </p:attrNameLst>
                                      </p:cBhvr>
                                      <p:to>
                                        <p:strVal val="visible"/>
                                      </p:to>
                                    </p:set>
                                    <p:anim calcmode="lin" valueType="num">
                                      <p:cBhvr additive="base">
                                        <p:cTn id="47" dur="500" fill="hold"/>
                                        <p:tgtEl>
                                          <p:spTgt spid="738307">
                                            <p:txEl>
                                              <p:pRg st="1" end="1"/>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7383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738307">
                                            <p:txEl>
                                              <p:pRg st="2" end="2"/>
                                            </p:txEl>
                                          </p:spTgt>
                                        </p:tgtEl>
                                        <p:attrNameLst>
                                          <p:attrName>style.visibility</p:attrName>
                                        </p:attrNameLst>
                                      </p:cBhvr>
                                      <p:to>
                                        <p:strVal val="visible"/>
                                      </p:to>
                                    </p:set>
                                    <p:anim calcmode="lin" valueType="num">
                                      <p:cBhvr additive="base">
                                        <p:cTn id="53" dur="500" fill="hold"/>
                                        <p:tgtEl>
                                          <p:spTgt spid="738307">
                                            <p:txEl>
                                              <p:pRg st="2" end="2"/>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7383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738307">
                                            <p:txEl>
                                              <p:pRg st="3" end="3"/>
                                            </p:txEl>
                                          </p:spTgt>
                                        </p:tgtEl>
                                        <p:attrNameLst>
                                          <p:attrName>style.visibility</p:attrName>
                                        </p:attrNameLst>
                                      </p:cBhvr>
                                      <p:to>
                                        <p:strVal val="visible"/>
                                      </p:to>
                                    </p:set>
                                    <p:anim calcmode="lin" valueType="num">
                                      <p:cBhvr additive="base">
                                        <p:cTn id="59" dur="500" fill="hold"/>
                                        <p:tgtEl>
                                          <p:spTgt spid="738307">
                                            <p:txEl>
                                              <p:pRg st="3" end="3"/>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7383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738307">
                                            <p:txEl>
                                              <p:pRg st="4" end="4"/>
                                            </p:txEl>
                                          </p:spTgt>
                                        </p:tgtEl>
                                        <p:attrNameLst>
                                          <p:attrName>style.visibility</p:attrName>
                                        </p:attrNameLst>
                                      </p:cBhvr>
                                      <p:to>
                                        <p:strVal val="visible"/>
                                      </p:to>
                                    </p:set>
                                    <p:anim calcmode="lin" valueType="num">
                                      <p:cBhvr additive="base">
                                        <p:cTn id="65" dur="500" fill="hold"/>
                                        <p:tgtEl>
                                          <p:spTgt spid="738307">
                                            <p:txEl>
                                              <p:pRg st="4" end="4"/>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738307">
                                            <p:txEl>
                                              <p:pRg st="4" end="4"/>
                                            </p:txEl>
                                          </p:spTgt>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738307">
                                            <p:txEl>
                                              <p:pRg st="5" end="5"/>
                                            </p:txEl>
                                          </p:spTgt>
                                        </p:tgtEl>
                                        <p:attrNameLst>
                                          <p:attrName>style.visibility</p:attrName>
                                        </p:attrNameLst>
                                      </p:cBhvr>
                                      <p:to>
                                        <p:strVal val="visible"/>
                                      </p:to>
                                    </p:set>
                                    <p:anim calcmode="lin" valueType="num">
                                      <p:cBhvr additive="base">
                                        <p:cTn id="69" dur="500" fill="hold"/>
                                        <p:tgtEl>
                                          <p:spTgt spid="738307">
                                            <p:txEl>
                                              <p:pRg st="5" end="5"/>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73830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307" grpId="0" build="p"/>
      <p:bldP spid="738317" grpId="0"/>
      <p:bldP spid="73833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a:xfrm>
            <a:off x="685800" y="152400"/>
            <a:ext cx="7772400" cy="533400"/>
          </a:xfrm>
        </p:spPr>
        <p:txBody>
          <a:bodyPr/>
          <a:lstStyle/>
          <a:p>
            <a:r>
              <a:rPr lang="en-US" altLang="ko-KR">
                <a:latin typeface="Helvetica" charset="0"/>
                <a:ea typeface="굴림" charset="0"/>
                <a:cs typeface="굴림" charset="0"/>
              </a:rPr>
              <a:t>Overlapping TLB &amp; Cache Access (1/2)</a:t>
            </a:r>
            <a:endParaRPr lang="en-US">
              <a:latin typeface="Helvetica" charset="0"/>
              <a:ea typeface="ＭＳ Ｐゴシック" charset="0"/>
              <a:cs typeface="ＭＳ Ｐゴシック" charset="0"/>
            </a:endParaRPr>
          </a:p>
        </p:txBody>
      </p:sp>
      <p:sp>
        <p:nvSpPr>
          <p:cNvPr id="54274" name="Content Placeholder 2"/>
          <p:cNvSpPr>
            <a:spLocks noGrp="1"/>
          </p:cNvSpPr>
          <p:nvPr>
            <p:ph idx="1"/>
          </p:nvPr>
        </p:nvSpPr>
        <p:spPr>
          <a:xfrm>
            <a:off x="609600" y="914400"/>
            <a:ext cx="7924800" cy="1905000"/>
          </a:xfrm>
        </p:spPr>
        <p:txBody>
          <a:bodyPr/>
          <a:lstStyle/>
          <a:p>
            <a:r>
              <a:rPr lang="en-US">
                <a:latin typeface="Helvetica" charset="0"/>
                <a:ea typeface="ＭＳ Ｐゴシック" charset="0"/>
                <a:cs typeface="ＭＳ Ｐゴシック" charset="0"/>
              </a:rPr>
              <a:t>Main idea: </a:t>
            </a:r>
          </a:p>
          <a:p>
            <a:pPr lvl="1"/>
            <a:r>
              <a:rPr lang="en-US">
                <a:latin typeface="Helvetica" charset="0"/>
                <a:ea typeface="ＭＳ Ｐゴシック" charset="0"/>
              </a:rPr>
              <a:t>Offset in virtual address exactly covers the “cache index” and “byte select”</a:t>
            </a:r>
          </a:p>
          <a:p>
            <a:pPr lvl="1"/>
            <a:r>
              <a:rPr lang="en-US">
                <a:latin typeface="Helvetica" charset="0"/>
                <a:ea typeface="ＭＳ Ｐゴシック" charset="0"/>
              </a:rPr>
              <a:t>Thus can select the cached byte(s) in parallel to perform address translation  </a:t>
            </a:r>
          </a:p>
        </p:txBody>
      </p:sp>
      <p:grpSp>
        <p:nvGrpSpPr>
          <p:cNvPr id="54275" name="Group 11"/>
          <p:cNvGrpSpPr>
            <a:grpSpLocks/>
          </p:cNvGrpSpPr>
          <p:nvPr/>
        </p:nvGrpSpPr>
        <p:grpSpPr bwMode="auto">
          <a:xfrm>
            <a:off x="2667000" y="2971800"/>
            <a:ext cx="3505200" cy="304800"/>
            <a:chOff x="-279" y="624"/>
            <a:chExt cx="1645" cy="336"/>
          </a:xfrm>
        </p:grpSpPr>
        <p:sp>
          <p:nvSpPr>
            <p:cNvPr id="54284" name="Rectangle 5"/>
            <p:cNvSpPr>
              <a:spLocks noChangeArrowheads="1"/>
            </p:cNvSpPr>
            <p:nvPr/>
          </p:nvSpPr>
          <p:spPr bwMode="auto">
            <a:xfrm>
              <a:off x="490" y="624"/>
              <a:ext cx="876" cy="336"/>
            </a:xfrm>
            <a:prstGeom prst="rect">
              <a:avLst/>
            </a:prstGeom>
            <a:solidFill>
              <a:srgbClr val="618FFD"/>
            </a:solidFill>
            <a:ln w="38100">
              <a:solidFill>
                <a:schemeClr val="tx1"/>
              </a:solidFill>
              <a:miter lim="800000"/>
              <a:headEnd/>
              <a:tailEnd/>
            </a:ln>
          </p:spPr>
          <p:txBody>
            <a:bodyPr wrap="none" lIns="90478" tIns="44445" rIns="90478" bIns="44445" anchor="ctr"/>
            <a:lstStyle/>
            <a:p>
              <a:r>
                <a:rPr lang="en-US" sz="1800">
                  <a:latin typeface="Helvetica" charset="0"/>
                  <a:cs typeface="Helvetica" charset="0"/>
                </a:rPr>
                <a:t>Offset</a:t>
              </a:r>
            </a:p>
          </p:txBody>
        </p:sp>
        <p:sp>
          <p:nvSpPr>
            <p:cNvPr id="54285" name="Rectangle 6"/>
            <p:cNvSpPr>
              <a:spLocks noChangeArrowheads="1"/>
            </p:cNvSpPr>
            <p:nvPr/>
          </p:nvSpPr>
          <p:spPr bwMode="auto">
            <a:xfrm>
              <a:off x="-279" y="624"/>
              <a:ext cx="768" cy="336"/>
            </a:xfrm>
            <a:prstGeom prst="rect">
              <a:avLst/>
            </a:prstGeom>
            <a:solidFill>
              <a:srgbClr val="FC885D"/>
            </a:solidFill>
            <a:ln w="38100">
              <a:solidFill>
                <a:schemeClr val="tx1"/>
              </a:solidFill>
              <a:miter lim="800000"/>
              <a:headEnd/>
              <a:tailEnd/>
            </a:ln>
          </p:spPr>
          <p:txBody>
            <a:bodyPr wrap="none" lIns="90478" tIns="44445" rIns="90478" bIns="44445" anchor="ctr"/>
            <a:lstStyle/>
            <a:p>
              <a:pPr>
                <a:lnSpc>
                  <a:spcPct val="75000"/>
                </a:lnSpc>
              </a:pPr>
              <a:r>
                <a:rPr lang="en-US" sz="1800">
                  <a:latin typeface="Helvetica" charset="0"/>
                  <a:cs typeface="Helvetica" charset="0"/>
                </a:rPr>
                <a:t>Virtual Page #</a:t>
              </a:r>
            </a:p>
          </p:txBody>
        </p:sp>
      </p:grpSp>
      <p:grpSp>
        <p:nvGrpSpPr>
          <p:cNvPr id="54276" name="Group 11"/>
          <p:cNvGrpSpPr>
            <a:grpSpLocks/>
          </p:cNvGrpSpPr>
          <p:nvPr/>
        </p:nvGrpSpPr>
        <p:grpSpPr bwMode="auto">
          <a:xfrm>
            <a:off x="2667000" y="3733800"/>
            <a:ext cx="2514600" cy="304800"/>
            <a:chOff x="-279" y="624"/>
            <a:chExt cx="1180" cy="336"/>
          </a:xfrm>
        </p:grpSpPr>
        <p:sp>
          <p:nvSpPr>
            <p:cNvPr id="54282" name="Rectangle 5"/>
            <p:cNvSpPr>
              <a:spLocks noChangeArrowheads="1"/>
            </p:cNvSpPr>
            <p:nvPr/>
          </p:nvSpPr>
          <p:spPr bwMode="auto">
            <a:xfrm>
              <a:off x="472" y="624"/>
              <a:ext cx="429" cy="336"/>
            </a:xfrm>
            <a:prstGeom prst="rect">
              <a:avLst/>
            </a:prstGeom>
            <a:solidFill>
              <a:srgbClr val="618FFD"/>
            </a:solidFill>
            <a:ln w="38100">
              <a:solidFill>
                <a:schemeClr val="tx1"/>
              </a:solidFill>
              <a:miter lim="800000"/>
              <a:headEnd/>
              <a:tailEnd/>
            </a:ln>
          </p:spPr>
          <p:txBody>
            <a:bodyPr wrap="none" lIns="90478" tIns="44445" rIns="90478" bIns="44445" anchor="ctr"/>
            <a:lstStyle/>
            <a:p>
              <a:pPr algn="ctr"/>
              <a:r>
                <a:rPr lang="en-US" sz="1800">
                  <a:latin typeface="Helvetica" charset="0"/>
                  <a:cs typeface="Helvetica" charset="0"/>
                </a:rPr>
                <a:t>index</a:t>
              </a:r>
            </a:p>
          </p:txBody>
        </p:sp>
        <p:sp>
          <p:nvSpPr>
            <p:cNvPr id="54283" name="Rectangle 6"/>
            <p:cNvSpPr>
              <a:spLocks noChangeArrowheads="1"/>
            </p:cNvSpPr>
            <p:nvPr/>
          </p:nvSpPr>
          <p:spPr bwMode="auto">
            <a:xfrm>
              <a:off x="-279" y="624"/>
              <a:ext cx="751" cy="336"/>
            </a:xfrm>
            <a:prstGeom prst="rect">
              <a:avLst/>
            </a:prstGeom>
            <a:solidFill>
              <a:schemeClr val="bg1"/>
            </a:solidFill>
            <a:ln w="38100">
              <a:solidFill>
                <a:schemeClr val="tx1"/>
              </a:solidFill>
              <a:miter lim="800000"/>
              <a:headEnd/>
              <a:tailEnd/>
            </a:ln>
          </p:spPr>
          <p:txBody>
            <a:bodyPr wrap="none" lIns="90478" tIns="44445" rIns="90478" bIns="44445" anchor="ctr"/>
            <a:lstStyle/>
            <a:p>
              <a:pPr algn="ctr">
                <a:lnSpc>
                  <a:spcPct val="75000"/>
                </a:lnSpc>
              </a:pPr>
              <a:r>
                <a:rPr lang="en-US" sz="1800">
                  <a:latin typeface="Helvetica" charset="0"/>
                  <a:cs typeface="Helvetica" charset="0"/>
                </a:rPr>
                <a:t>tag / page #</a:t>
              </a:r>
            </a:p>
          </p:txBody>
        </p:sp>
      </p:grpSp>
      <p:sp>
        <p:nvSpPr>
          <p:cNvPr id="54277" name="Rectangle 5"/>
          <p:cNvSpPr>
            <a:spLocks noChangeArrowheads="1"/>
          </p:cNvSpPr>
          <p:nvPr/>
        </p:nvSpPr>
        <p:spPr bwMode="auto">
          <a:xfrm>
            <a:off x="5181600" y="3733800"/>
            <a:ext cx="990600" cy="304800"/>
          </a:xfrm>
          <a:prstGeom prst="rect">
            <a:avLst/>
          </a:prstGeom>
          <a:solidFill>
            <a:srgbClr val="618FFD"/>
          </a:solidFill>
          <a:ln w="38100">
            <a:solidFill>
              <a:schemeClr val="tx1"/>
            </a:solidFill>
            <a:miter lim="800000"/>
            <a:headEnd/>
            <a:tailEnd/>
          </a:ln>
        </p:spPr>
        <p:txBody>
          <a:bodyPr wrap="none" lIns="90478" tIns="44445" rIns="90478" bIns="44445" anchor="ctr"/>
          <a:lstStyle/>
          <a:p>
            <a:pPr algn="ctr"/>
            <a:r>
              <a:rPr lang="en-US" sz="1800">
                <a:latin typeface="Helvetica" charset="0"/>
                <a:cs typeface="Helvetica" charset="0"/>
              </a:rPr>
              <a:t>byte</a:t>
            </a:r>
          </a:p>
        </p:txBody>
      </p:sp>
      <p:cxnSp>
        <p:nvCxnSpPr>
          <p:cNvPr id="54278" name="Straight Connector 16"/>
          <p:cNvCxnSpPr>
            <a:cxnSpLocks noChangeShapeType="1"/>
          </p:cNvCxnSpPr>
          <p:nvPr/>
        </p:nvCxnSpPr>
        <p:spPr bwMode="auto">
          <a:xfrm>
            <a:off x="4267200" y="3276600"/>
            <a:ext cx="0" cy="5334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4279" name="Straight Connector 17"/>
          <p:cNvCxnSpPr>
            <a:cxnSpLocks noChangeShapeType="1"/>
          </p:cNvCxnSpPr>
          <p:nvPr/>
        </p:nvCxnSpPr>
        <p:spPr bwMode="auto">
          <a:xfrm>
            <a:off x="6172200" y="3276600"/>
            <a:ext cx="0" cy="5334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sp>
        <p:nvSpPr>
          <p:cNvPr id="54280" name="TextBox 18"/>
          <p:cNvSpPr txBox="1">
            <a:spLocks noChangeArrowheads="1"/>
          </p:cNvSpPr>
          <p:nvPr/>
        </p:nvSpPr>
        <p:spPr bwMode="auto">
          <a:xfrm>
            <a:off x="838200" y="2895600"/>
            <a:ext cx="1852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virtual address </a:t>
            </a:r>
          </a:p>
        </p:txBody>
      </p:sp>
      <p:sp>
        <p:nvSpPr>
          <p:cNvPr id="54281" name="TextBox 19"/>
          <p:cNvSpPr txBox="1">
            <a:spLocks noChangeArrowheads="1"/>
          </p:cNvSpPr>
          <p:nvPr/>
        </p:nvSpPr>
        <p:spPr bwMode="auto">
          <a:xfrm>
            <a:off x="533400" y="3638550"/>
            <a:ext cx="209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Helvetica" charset="0"/>
                <a:cs typeface="Helvetica" charset="0"/>
              </a:rPr>
              <a:t>physical address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609600" y="152400"/>
            <a:ext cx="8077200" cy="533400"/>
          </a:xfrm>
        </p:spPr>
        <p:txBody>
          <a:bodyPr/>
          <a:lstStyle/>
          <a:p>
            <a:r>
              <a:rPr lang="en-US">
                <a:latin typeface="Helvetica" charset="0"/>
                <a:ea typeface="ＭＳ Ｐゴシック" charset="0"/>
                <a:cs typeface="ＭＳ Ｐゴシック" charset="0"/>
              </a:rPr>
              <a:t>Putting Everything Together: Address Translation</a:t>
            </a:r>
          </a:p>
        </p:txBody>
      </p:sp>
      <p:sp>
        <p:nvSpPr>
          <p:cNvPr id="57346" name="Text Box 100"/>
          <p:cNvSpPr txBox="1">
            <a:spLocks noChangeArrowheads="1"/>
          </p:cNvSpPr>
          <p:nvPr/>
        </p:nvSpPr>
        <p:spPr bwMode="auto">
          <a:xfrm>
            <a:off x="4038600" y="2447925"/>
            <a:ext cx="259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Physical Address:</a:t>
            </a:r>
          </a:p>
        </p:txBody>
      </p:sp>
      <p:sp>
        <p:nvSpPr>
          <p:cNvPr id="19" name="Rectangle 98"/>
          <p:cNvSpPr>
            <a:spLocks noChangeArrowheads="1"/>
          </p:cNvSpPr>
          <p:nvPr/>
        </p:nvSpPr>
        <p:spPr bwMode="auto">
          <a:xfrm>
            <a:off x="5257800" y="2822575"/>
            <a:ext cx="12192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p>
            <a:r>
              <a:rPr lang="en-US" sz="1800" b="0">
                <a:latin typeface="Helvetica" charset="0"/>
                <a:cs typeface="Helvetica" charset="0"/>
              </a:rPr>
              <a:t>Offset</a:t>
            </a:r>
          </a:p>
        </p:txBody>
      </p:sp>
      <p:sp>
        <p:nvSpPr>
          <p:cNvPr id="20" name="Rectangle 102"/>
          <p:cNvSpPr>
            <a:spLocks noChangeArrowheads="1"/>
          </p:cNvSpPr>
          <p:nvPr/>
        </p:nvSpPr>
        <p:spPr bwMode="auto">
          <a:xfrm>
            <a:off x="4267200" y="2822575"/>
            <a:ext cx="1000125" cy="377825"/>
          </a:xfrm>
          <a:prstGeom prst="rect">
            <a:avLst/>
          </a:prstGeom>
          <a:solidFill>
            <a:srgbClr val="FC885D"/>
          </a:solidFill>
          <a:ln w="38100">
            <a:solidFill>
              <a:schemeClr val="tx1"/>
            </a:solidFill>
            <a:miter lim="800000"/>
            <a:headEnd/>
            <a:tailEnd/>
          </a:ln>
        </p:spPr>
        <p:txBody>
          <a:bodyPr wrap="none" lIns="90478" tIns="44445" rIns="90478" bIns="44445" anchor="ctr"/>
          <a:lstStyle/>
          <a:p>
            <a:pPr>
              <a:lnSpc>
                <a:spcPct val="75000"/>
              </a:lnSpc>
            </a:pPr>
            <a:r>
              <a:rPr lang="en-US" sz="1800" b="0">
                <a:latin typeface="Helvetica" charset="0"/>
                <a:cs typeface="Helvetica" charset="0"/>
              </a:rPr>
              <a:t>Physical</a:t>
            </a:r>
          </a:p>
          <a:p>
            <a:pPr>
              <a:lnSpc>
                <a:spcPct val="75000"/>
              </a:lnSpc>
            </a:pPr>
            <a:r>
              <a:rPr lang="en-US" sz="1800" b="0">
                <a:latin typeface="Helvetica" charset="0"/>
                <a:cs typeface="Helvetica" charset="0"/>
              </a:rPr>
              <a:t>Page #</a:t>
            </a:r>
          </a:p>
        </p:txBody>
      </p:sp>
      <p:sp>
        <p:nvSpPr>
          <p:cNvPr id="57349" name="Text Box 66"/>
          <p:cNvSpPr txBox="1">
            <a:spLocks noChangeArrowheads="1"/>
          </p:cNvSpPr>
          <p:nvPr/>
        </p:nvSpPr>
        <p:spPr bwMode="auto">
          <a:xfrm>
            <a:off x="152400" y="695325"/>
            <a:ext cx="289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Virtual Address:</a:t>
            </a:r>
          </a:p>
        </p:txBody>
      </p:sp>
      <p:sp>
        <p:nvSpPr>
          <p:cNvPr id="57350" name="Rectangle 68"/>
          <p:cNvSpPr>
            <a:spLocks noChangeArrowheads="1"/>
          </p:cNvSpPr>
          <p:nvPr/>
        </p:nvSpPr>
        <p:spPr bwMode="auto">
          <a:xfrm>
            <a:off x="2093913" y="1038225"/>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p>
            <a:r>
              <a:rPr lang="en-US" sz="1800" b="0">
                <a:latin typeface="Helvetica" charset="0"/>
                <a:cs typeface="Helvetica" charset="0"/>
              </a:rPr>
              <a:t>Offset</a:t>
            </a:r>
          </a:p>
        </p:txBody>
      </p:sp>
      <p:sp>
        <p:nvSpPr>
          <p:cNvPr id="57351" name="Rectangle 69"/>
          <p:cNvSpPr>
            <a:spLocks noChangeArrowheads="1"/>
          </p:cNvSpPr>
          <p:nvPr/>
        </p:nvSpPr>
        <p:spPr bwMode="auto">
          <a:xfrm>
            <a:off x="1092200" y="1038225"/>
            <a:ext cx="1001713" cy="377825"/>
          </a:xfrm>
          <a:prstGeom prst="rect">
            <a:avLst/>
          </a:prstGeom>
          <a:solidFill>
            <a:srgbClr val="FC885D"/>
          </a:solidFill>
          <a:ln w="38100">
            <a:solidFill>
              <a:schemeClr val="tx1"/>
            </a:solidFill>
            <a:miter lim="800000"/>
            <a:headEnd/>
            <a:tailEnd/>
          </a:ln>
        </p:spPr>
        <p:txBody>
          <a:bodyPr wrap="none" lIns="90478" tIns="44445" rIns="90478" bIns="44445" anchor="ctr"/>
          <a:lstStyle/>
          <a:p>
            <a:pPr>
              <a:lnSpc>
                <a:spcPct val="75000"/>
              </a:lnSpc>
            </a:pPr>
            <a:r>
              <a:rPr lang="en-US" sz="1800" b="0">
                <a:latin typeface="Helvetica" charset="0"/>
                <a:cs typeface="Helvetica" charset="0"/>
              </a:rPr>
              <a:t>Virtual</a:t>
            </a:r>
          </a:p>
          <a:p>
            <a:pPr>
              <a:lnSpc>
                <a:spcPct val="75000"/>
              </a:lnSpc>
            </a:pPr>
            <a:r>
              <a:rPr lang="en-US" sz="1800" b="0">
                <a:latin typeface="Helvetica" charset="0"/>
                <a:cs typeface="Helvetica" charset="0"/>
              </a:rPr>
              <a:t>P2 index</a:t>
            </a:r>
          </a:p>
        </p:txBody>
      </p:sp>
      <p:sp>
        <p:nvSpPr>
          <p:cNvPr id="57352" name="Rectangle 70"/>
          <p:cNvSpPr>
            <a:spLocks noChangeArrowheads="1"/>
          </p:cNvSpPr>
          <p:nvPr/>
        </p:nvSpPr>
        <p:spPr bwMode="auto">
          <a:xfrm>
            <a:off x="90488" y="1038225"/>
            <a:ext cx="1001712" cy="377825"/>
          </a:xfrm>
          <a:prstGeom prst="rect">
            <a:avLst/>
          </a:prstGeom>
          <a:solidFill>
            <a:srgbClr val="FC885D"/>
          </a:solidFill>
          <a:ln w="38100">
            <a:solidFill>
              <a:schemeClr val="tx1"/>
            </a:solidFill>
            <a:miter lim="800000"/>
            <a:headEnd/>
            <a:tailEnd/>
          </a:ln>
        </p:spPr>
        <p:txBody>
          <a:bodyPr wrap="none" lIns="90478" tIns="44445" rIns="90478" bIns="44445" anchor="ctr"/>
          <a:lstStyle/>
          <a:p>
            <a:pPr>
              <a:lnSpc>
                <a:spcPct val="75000"/>
              </a:lnSpc>
            </a:pPr>
            <a:r>
              <a:rPr lang="en-US" sz="1800" b="0">
                <a:latin typeface="Helvetica" charset="0"/>
                <a:cs typeface="Helvetica" charset="0"/>
              </a:rPr>
              <a:t>Virtual</a:t>
            </a:r>
          </a:p>
          <a:p>
            <a:pPr>
              <a:lnSpc>
                <a:spcPct val="75000"/>
              </a:lnSpc>
            </a:pPr>
            <a:r>
              <a:rPr lang="en-US" sz="1800" b="0">
                <a:latin typeface="Helvetica" charset="0"/>
                <a:cs typeface="Helvetica" charset="0"/>
              </a:rPr>
              <a:t>P1 index</a:t>
            </a:r>
          </a:p>
        </p:txBody>
      </p:sp>
      <p:sp>
        <p:nvSpPr>
          <p:cNvPr id="46" name="Freeform 93"/>
          <p:cNvSpPr>
            <a:spLocks/>
          </p:cNvSpPr>
          <p:nvPr/>
        </p:nvSpPr>
        <p:spPr bwMode="auto">
          <a:xfrm>
            <a:off x="990600" y="14160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sp>
        <p:nvSpPr>
          <p:cNvPr id="67" name="Freeform 120"/>
          <p:cNvSpPr>
            <a:spLocks/>
          </p:cNvSpPr>
          <p:nvPr/>
        </p:nvSpPr>
        <p:spPr bwMode="auto">
          <a:xfrm>
            <a:off x="1905000" y="1416050"/>
            <a:ext cx="1524000" cy="7937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sp>
        <p:nvSpPr>
          <p:cNvPr id="83" name="Line 20"/>
          <p:cNvSpPr>
            <a:spLocks noChangeShapeType="1"/>
          </p:cNvSpPr>
          <p:nvPr/>
        </p:nvSpPr>
        <p:spPr bwMode="auto">
          <a:xfrm>
            <a:off x="4114800" y="21336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4" name="Freeform 83"/>
          <p:cNvSpPr>
            <a:spLocks noChangeArrowheads="1"/>
          </p:cNvSpPr>
          <p:nvPr/>
        </p:nvSpPr>
        <p:spPr bwMode="auto">
          <a:xfrm>
            <a:off x="3368675" y="1244600"/>
            <a:ext cx="2436813" cy="1541463"/>
          </a:xfrm>
          <a:custGeom>
            <a:avLst/>
            <a:gdLst>
              <a:gd name="T0" fmla="*/ 0 w 2436241"/>
              <a:gd name="T1" fmla="*/ 0 h 1541997"/>
              <a:gd name="T2" fmla="*/ 2015689 w 2436241"/>
              <a:gd name="T3" fmla="*/ 373831 h 1541997"/>
              <a:gd name="T4" fmla="*/ 2444835 w 2436241"/>
              <a:gd name="T5" fmla="*/ 1534006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grpSp>
        <p:nvGrpSpPr>
          <p:cNvPr id="2" name="Group 94"/>
          <p:cNvGrpSpPr>
            <a:grpSpLocks/>
          </p:cNvGrpSpPr>
          <p:nvPr/>
        </p:nvGrpSpPr>
        <p:grpSpPr bwMode="auto">
          <a:xfrm>
            <a:off x="0" y="2438400"/>
            <a:ext cx="3276600" cy="1854200"/>
            <a:chOff x="0" y="2438400"/>
            <a:chExt cx="3276600" cy="1854166"/>
          </a:xfrm>
        </p:grpSpPr>
        <p:sp>
          <p:nvSpPr>
            <p:cNvPr id="57374" name="Rectangle 4"/>
            <p:cNvSpPr>
              <a:spLocks noChangeArrowheads="1"/>
            </p:cNvSpPr>
            <p:nvPr/>
          </p:nvSpPr>
          <p:spPr bwMode="auto">
            <a:xfrm>
              <a:off x="2438400" y="24574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0">
                <a:latin typeface="Helvetica" charset="0"/>
                <a:cs typeface="Helvetica" charset="0"/>
              </a:endParaRPr>
            </a:p>
          </p:txBody>
        </p:sp>
        <p:sp>
          <p:nvSpPr>
            <p:cNvPr id="57375" name="Rectangle 5" descr="80%"/>
            <p:cNvSpPr>
              <a:spLocks noChangeArrowheads="1"/>
            </p:cNvSpPr>
            <p:nvPr/>
          </p:nvSpPr>
          <p:spPr bwMode="auto">
            <a:xfrm>
              <a:off x="2438400" y="2667000"/>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57376" name="Rectangle 7" descr="75%"/>
            <p:cNvSpPr>
              <a:spLocks noChangeArrowheads="1"/>
            </p:cNvSpPr>
            <p:nvPr/>
          </p:nvSpPr>
          <p:spPr bwMode="auto">
            <a:xfrm>
              <a:off x="2438400" y="3048000"/>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57377" name="Rectangle 76"/>
            <p:cNvSpPr>
              <a:spLocks noChangeArrowheads="1"/>
            </p:cNvSpPr>
            <p:nvPr/>
          </p:nvSpPr>
          <p:spPr bwMode="auto">
            <a:xfrm>
              <a:off x="0" y="24384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p>
              <a:r>
                <a:rPr lang="en-US" sz="1800" b="0">
                  <a:latin typeface="Helvetica" charset="0"/>
                  <a:cs typeface="Helvetica" charset="0"/>
                </a:rPr>
                <a:t>PageTablePtr</a:t>
              </a:r>
            </a:p>
          </p:txBody>
        </p:sp>
        <p:sp>
          <p:nvSpPr>
            <p:cNvPr id="57378" name="Line 92"/>
            <p:cNvSpPr>
              <a:spLocks noChangeShapeType="1"/>
            </p:cNvSpPr>
            <p:nvPr/>
          </p:nvSpPr>
          <p:spPr bwMode="auto">
            <a:xfrm flipV="1">
              <a:off x="1600200" y="24828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sp>
          <p:nvSpPr>
            <p:cNvPr id="57379" name="Text Box 66"/>
            <p:cNvSpPr txBox="1">
              <a:spLocks noChangeArrowheads="1"/>
            </p:cNvSpPr>
            <p:nvPr/>
          </p:nvSpPr>
          <p:spPr bwMode="auto">
            <a:xfrm>
              <a:off x="1828800" y="3648810"/>
              <a:ext cx="1447800" cy="64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Page Table </a:t>
              </a:r>
            </a:p>
            <a:p>
              <a:pPr eaLnBrk="1" hangingPunct="1"/>
              <a:r>
                <a:rPr lang="en-US" sz="1800" b="0">
                  <a:latin typeface="Helvetica" charset="0"/>
                  <a:cs typeface="Helvetica" charset="0"/>
                </a:rPr>
                <a:t>(1</a:t>
              </a:r>
              <a:r>
                <a:rPr lang="en-US" sz="1800" b="0" baseline="30000">
                  <a:latin typeface="Helvetica" charset="0"/>
                  <a:cs typeface="Helvetica" charset="0"/>
                </a:rPr>
                <a:t>st</a:t>
              </a:r>
              <a:r>
                <a:rPr lang="en-US" sz="1800" b="0">
                  <a:latin typeface="Helvetica" charset="0"/>
                  <a:cs typeface="Helvetica" charset="0"/>
                </a:rPr>
                <a:t> level)</a:t>
              </a:r>
            </a:p>
          </p:txBody>
        </p:sp>
      </p:grpSp>
      <p:grpSp>
        <p:nvGrpSpPr>
          <p:cNvPr id="3" name="Group 95"/>
          <p:cNvGrpSpPr>
            <a:grpSpLocks/>
          </p:cNvGrpSpPr>
          <p:nvPr/>
        </p:nvGrpSpPr>
        <p:grpSpPr bwMode="auto">
          <a:xfrm>
            <a:off x="2971800" y="1524000"/>
            <a:ext cx="1447800" cy="3463925"/>
            <a:chOff x="2971800" y="1524000"/>
            <a:chExt cx="1447800" cy="3463015"/>
          </a:xfrm>
        </p:grpSpPr>
        <p:sp>
          <p:nvSpPr>
            <p:cNvPr id="57365" name="Line 20"/>
            <p:cNvSpPr>
              <a:spLocks noChangeShapeType="1"/>
            </p:cNvSpPr>
            <p:nvPr/>
          </p:nvSpPr>
          <p:spPr bwMode="auto">
            <a:xfrm flipV="1">
              <a:off x="3124200" y="15240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66" name="Line 22"/>
            <p:cNvSpPr>
              <a:spLocks noChangeShapeType="1"/>
            </p:cNvSpPr>
            <p:nvPr/>
          </p:nvSpPr>
          <p:spPr bwMode="auto">
            <a:xfrm>
              <a:off x="3109913" y="3100387"/>
              <a:ext cx="319087" cy="32861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67" name="Rectangle 8"/>
            <p:cNvSpPr>
              <a:spLocks noChangeArrowheads="1"/>
            </p:cNvSpPr>
            <p:nvPr/>
          </p:nvSpPr>
          <p:spPr bwMode="auto">
            <a:xfrm>
              <a:off x="3429000" y="15240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0">
                <a:latin typeface="Helvetica" charset="0"/>
                <a:cs typeface="Helvetica" charset="0"/>
              </a:endParaRPr>
            </a:p>
          </p:txBody>
        </p:sp>
        <p:sp>
          <p:nvSpPr>
            <p:cNvPr id="57368" name="Rectangle 10" descr="50%"/>
            <p:cNvSpPr>
              <a:spLocks noChangeArrowheads="1"/>
            </p:cNvSpPr>
            <p:nvPr/>
          </p:nvSpPr>
          <p:spPr bwMode="auto">
            <a:xfrm>
              <a:off x="3429000" y="179228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57369" name="Rectangle 11" descr="70%"/>
            <p:cNvSpPr>
              <a:spLocks noChangeArrowheads="1"/>
            </p:cNvSpPr>
            <p:nvPr/>
          </p:nvSpPr>
          <p:spPr bwMode="auto">
            <a:xfrm>
              <a:off x="3429000" y="2105025"/>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57370" name="Rectangle 8"/>
            <p:cNvSpPr>
              <a:spLocks noChangeArrowheads="1"/>
            </p:cNvSpPr>
            <p:nvPr/>
          </p:nvSpPr>
          <p:spPr bwMode="auto">
            <a:xfrm>
              <a:off x="3429000" y="33845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0">
                <a:latin typeface="Helvetica" charset="0"/>
                <a:cs typeface="Helvetica" charset="0"/>
              </a:endParaRPr>
            </a:p>
          </p:txBody>
        </p:sp>
        <p:sp>
          <p:nvSpPr>
            <p:cNvPr id="57371" name="Rectangle 10" descr="50%"/>
            <p:cNvSpPr>
              <a:spLocks noChangeArrowheads="1"/>
            </p:cNvSpPr>
            <p:nvPr/>
          </p:nvSpPr>
          <p:spPr bwMode="auto">
            <a:xfrm>
              <a:off x="3429000" y="365283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57372" name="Rectangle 10" descr="50%"/>
            <p:cNvSpPr>
              <a:spLocks noChangeArrowheads="1"/>
            </p:cNvSpPr>
            <p:nvPr/>
          </p:nvSpPr>
          <p:spPr bwMode="auto">
            <a:xfrm>
              <a:off x="3429000" y="39624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57373" name="Text Box 66"/>
            <p:cNvSpPr txBox="1">
              <a:spLocks noChangeArrowheads="1"/>
            </p:cNvSpPr>
            <p:nvPr/>
          </p:nvSpPr>
          <p:spPr bwMode="auto">
            <a:xfrm>
              <a:off x="2971800" y="4343400"/>
              <a:ext cx="1447800" cy="64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Page Table </a:t>
              </a:r>
            </a:p>
            <a:p>
              <a:pPr eaLnBrk="1" hangingPunct="1"/>
              <a:r>
                <a:rPr lang="en-US" sz="1800" b="0">
                  <a:latin typeface="Helvetica" charset="0"/>
                  <a:cs typeface="Helvetica" charset="0"/>
                </a:rPr>
                <a:t>(2</a:t>
              </a:r>
              <a:r>
                <a:rPr lang="en-US" sz="1800" b="0" baseline="30000">
                  <a:latin typeface="Helvetica" charset="0"/>
                  <a:cs typeface="Helvetica" charset="0"/>
                </a:rPr>
                <a:t>nd</a:t>
              </a:r>
              <a:r>
                <a:rPr lang="en-US" sz="1800" b="0">
                  <a:latin typeface="Helvetica" charset="0"/>
                  <a:cs typeface="Helvetica" charset="0"/>
                </a:rPr>
                <a:t> level)</a:t>
              </a:r>
            </a:p>
          </p:txBody>
        </p:sp>
      </p:grpSp>
      <p:sp>
        <p:nvSpPr>
          <p:cNvPr id="57359" name="Rectangle 8"/>
          <p:cNvSpPr>
            <a:spLocks noChangeArrowheads="1"/>
          </p:cNvSpPr>
          <p:nvPr/>
        </p:nvSpPr>
        <p:spPr bwMode="auto">
          <a:xfrm>
            <a:off x="7696200" y="1066800"/>
            <a:ext cx="1295400" cy="4191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0">
              <a:latin typeface="Helvetica" charset="0"/>
              <a:cs typeface="Helvetica" charset="0"/>
            </a:endParaRPr>
          </a:p>
        </p:txBody>
      </p:sp>
      <p:sp>
        <p:nvSpPr>
          <p:cNvPr id="88" name="Rectangle 10" descr="50%"/>
          <p:cNvSpPr>
            <a:spLocks noChangeArrowheads="1"/>
          </p:cNvSpPr>
          <p:nvPr/>
        </p:nvSpPr>
        <p:spPr bwMode="auto">
          <a:xfrm>
            <a:off x="7696200" y="16002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a:defRPr/>
            </a:pPr>
            <a:endParaRPr lang="en-US" b="0">
              <a:latin typeface="Helvetica"/>
              <a:ea typeface="ＭＳ Ｐゴシック" charset="-128"/>
              <a:cs typeface="Helvetica"/>
            </a:endParaRPr>
          </a:p>
        </p:txBody>
      </p:sp>
      <p:sp>
        <p:nvSpPr>
          <p:cNvPr id="90" name="Rectangle 10" descr="50%"/>
          <p:cNvSpPr>
            <a:spLocks noChangeArrowheads="1"/>
          </p:cNvSpPr>
          <p:nvPr/>
        </p:nvSpPr>
        <p:spPr bwMode="auto">
          <a:xfrm>
            <a:off x="7696200" y="19812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a:defRPr/>
            </a:pPr>
            <a:endParaRPr lang="en-US" b="0">
              <a:latin typeface="Helvetica"/>
              <a:ea typeface="ＭＳ Ｐゴシック" charset="-128"/>
              <a:cs typeface="Helvetica"/>
            </a:endParaRPr>
          </a:p>
        </p:txBody>
      </p:sp>
      <p:sp>
        <p:nvSpPr>
          <p:cNvPr id="92" name="Line 20"/>
          <p:cNvSpPr>
            <a:spLocks noChangeShapeType="1"/>
          </p:cNvSpPr>
          <p:nvPr/>
        </p:nvSpPr>
        <p:spPr bwMode="auto">
          <a:xfrm flipV="1">
            <a:off x="4724400" y="16002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3" name="Line 20"/>
          <p:cNvSpPr>
            <a:spLocks noChangeShapeType="1"/>
          </p:cNvSpPr>
          <p:nvPr/>
        </p:nvSpPr>
        <p:spPr bwMode="auto">
          <a:xfrm flipV="1">
            <a:off x="6096000" y="19812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64" name="Text Box 100"/>
          <p:cNvSpPr txBox="1">
            <a:spLocks noChangeArrowheads="1"/>
          </p:cNvSpPr>
          <p:nvPr/>
        </p:nvSpPr>
        <p:spPr bwMode="auto">
          <a:xfrm>
            <a:off x="7620000" y="422275"/>
            <a:ext cx="13716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Physical </a:t>
            </a:r>
          </a:p>
          <a:p>
            <a:pPr eaLnBrk="1" hangingPunct="1"/>
            <a:r>
              <a:rPr lang="en-US" sz="1800" b="0">
                <a:latin typeface="Helvetica" charset="0"/>
                <a:cs typeface="Helvetica" charset="0"/>
              </a:rPr>
              <a:t>Memory:</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9"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animEffect transition="in" filter="dissolve">
                                      <p:cBhvr>
                                        <p:cTn id="9" dur="500"/>
                                        <p:tgtEl>
                                          <p:spTgt spid="4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childTnLst>
                                </p:cTn>
                              </p:par>
                              <p:par>
                                <p:cTn id="14" presetID="9" presetClass="entr" presetSubtype="0" fill="hold" grpId="0" nodeType="with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dissolve">
                                      <p:cBhvr>
                                        <p:cTn id="16" dur="500"/>
                                        <p:tgtEl>
                                          <p:spTgt spid="6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dissolve">
                                      <p:cBhvr>
                                        <p:cTn id="25" dur="500"/>
                                        <p:tgtEl>
                                          <p:spTgt spid="2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4"/>
                                        </p:tgtEl>
                                        <p:attrNameLst>
                                          <p:attrName>style.visibility</p:attrName>
                                        </p:attrNameLst>
                                      </p:cBhvr>
                                      <p:to>
                                        <p:strVal val="visible"/>
                                      </p:to>
                                    </p:set>
                                  </p:childTnLst>
                                </p:cTn>
                              </p:par>
                              <p:par>
                                <p:cTn id="30" presetID="9"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dissolve">
                                      <p:cBhvr>
                                        <p:cTn id="32" dur="500"/>
                                        <p:tgtEl>
                                          <p:spTgt spid="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2"/>
                                        </p:tgtEl>
                                        <p:attrNameLst>
                                          <p:attrName>style.visibility</p:attrName>
                                        </p:attrNameLst>
                                      </p:cBhvr>
                                      <p:to>
                                        <p:strVal val="visible"/>
                                      </p:to>
                                    </p:set>
                                  </p:childTnLst>
                                </p:cTn>
                              </p:par>
                              <p:par>
                                <p:cTn id="37" presetID="9" presetClass="entr" presetSubtype="0" fill="hold" grpId="0" nodeType="withEffect">
                                  <p:stCondLst>
                                    <p:cond delay="0"/>
                                  </p:stCondLst>
                                  <p:childTnLst>
                                    <p:set>
                                      <p:cBhvr>
                                        <p:cTn id="38" dur="1" fill="hold">
                                          <p:stCondLst>
                                            <p:cond delay="0"/>
                                          </p:stCondLst>
                                        </p:cTn>
                                        <p:tgtEl>
                                          <p:spTgt spid="88"/>
                                        </p:tgtEl>
                                        <p:attrNameLst>
                                          <p:attrName>style.visibility</p:attrName>
                                        </p:attrNameLst>
                                      </p:cBhvr>
                                      <p:to>
                                        <p:strVal val="visible"/>
                                      </p:to>
                                    </p:set>
                                    <p:animEffect transition="in" filter="dissolve">
                                      <p:cBhvr>
                                        <p:cTn id="39" dur="500"/>
                                        <p:tgtEl>
                                          <p:spTgt spid="8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93"/>
                                        </p:tgtEl>
                                        <p:attrNameLst>
                                          <p:attrName>style.visibility</p:attrName>
                                        </p:attrNameLst>
                                      </p:cBhvr>
                                      <p:to>
                                        <p:strVal val="visible"/>
                                      </p:to>
                                    </p:set>
                                  </p:childTnLst>
                                </p:cTn>
                              </p:par>
                              <p:par>
                                <p:cTn id="44" presetID="9" presetClass="entr" presetSubtype="0" fill="hold" grpId="0" nodeType="withEffect">
                                  <p:stCondLst>
                                    <p:cond delay="0"/>
                                  </p:stCondLst>
                                  <p:childTnLst>
                                    <p:set>
                                      <p:cBhvr>
                                        <p:cTn id="45" dur="1" fill="hold">
                                          <p:stCondLst>
                                            <p:cond delay="0"/>
                                          </p:stCondLst>
                                        </p:cTn>
                                        <p:tgtEl>
                                          <p:spTgt spid="90"/>
                                        </p:tgtEl>
                                        <p:attrNameLst>
                                          <p:attrName>style.visibility</p:attrName>
                                        </p:attrNameLst>
                                      </p:cBhvr>
                                      <p:to>
                                        <p:strVal val="visible"/>
                                      </p:to>
                                    </p:set>
                                    <p:animEffect transition="in" filter="dissolve">
                                      <p:cBhvr>
                                        <p:cTn id="46"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46" grpId="0" animBg="1"/>
      <p:bldP spid="67" grpId="0" animBg="1"/>
      <p:bldP spid="83" grpId="0" animBg="1"/>
      <p:bldP spid="84" grpId="0" animBg="1"/>
      <p:bldP spid="88" grpId="0" animBg="1"/>
      <p:bldP spid="90" grpId="0" animBg="1"/>
      <p:bldP spid="92" grpId="0" animBg="1"/>
      <p:bldP spid="9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Line 20"/>
          <p:cNvSpPr>
            <a:spLocks noChangeShapeType="1"/>
          </p:cNvSpPr>
          <p:nvPr/>
        </p:nvSpPr>
        <p:spPr bwMode="auto">
          <a:xfrm flipV="1">
            <a:off x="3124200" y="15240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8370" name="Line 22"/>
          <p:cNvSpPr>
            <a:spLocks noChangeShapeType="1"/>
          </p:cNvSpPr>
          <p:nvPr/>
        </p:nvSpPr>
        <p:spPr bwMode="auto">
          <a:xfrm>
            <a:off x="3109913" y="3100388"/>
            <a:ext cx="319087" cy="32861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8371" name="Rectangle 8"/>
          <p:cNvSpPr>
            <a:spLocks noChangeArrowheads="1"/>
          </p:cNvSpPr>
          <p:nvPr/>
        </p:nvSpPr>
        <p:spPr bwMode="auto">
          <a:xfrm>
            <a:off x="3429000" y="33845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0">
              <a:latin typeface="Helvetica" charset="0"/>
              <a:cs typeface="Helvetica" charset="0"/>
            </a:endParaRPr>
          </a:p>
        </p:txBody>
      </p:sp>
      <p:sp>
        <p:nvSpPr>
          <p:cNvPr id="58372" name="Rectangle 10" descr="50%"/>
          <p:cNvSpPr>
            <a:spLocks noChangeArrowheads="1"/>
          </p:cNvSpPr>
          <p:nvPr/>
        </p:nvSpPr>
        <p:spPr bwMode="auto">
          <a:xfrm>
            <a:off x="3429000" y="3652838"/>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58373" name="Rectangle 10" descr="50%"/>
          <p:cNvSpPr>
            <a:spLocks noChangeArrowheads="1"/>
          </p:cNvSpPr>
          <p:nvPr/>
        </p:nvSpPr>
        <p:spPr bwMode="auto">
          <a:xfrm>
            <a:off x="3429000" y="39624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58374" name="Text Box 66"/>
          <p:cNvSpPr txBox="1">
            <a:spLocks noChangeArrowheads="1"/>
          </p:cNvSpPr>
          <p:nvPr/>
        </p:nvSpPr>
        <p:spPr bwMode="auto">
          <a:xfrm>
            <a:off x="2971800" y="4343400"/>
            <a:ext cx="14478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Page Table </a:t>
            </a:r>
          </a:p>
          <a:p>
            <a:pPr eaLnBrk="1" hangingPunct="1"/>
            <a:r>
              <a:rPr lang="en-US" sz="1800" b="0">
                <a:latin typeface="Helvetica" charset="0"/>
                <a:cs typeface="Helvetica" charset="0"/>
              </a:rPr>
              <a:t>(2</a:t>
            </a:r>
            <a:r>
              <a:rPr lang="en-US" sz="1800" b="0" baseline="30000">
                <a:latin typeface="Helvetica" charset="0"/>
                <a:cs typeface="Helvetica" charset="0"/>
              </a:rPr>
              <a:t>nd</a:t>
            </a:r>
            <a:r>
              <a:rPr lang="en-US" sz="1800" b="0">
                <a:latin typeface="Helvetica" charset="0"/>
                <a:cs typeface="Helvetica" charset="0"/>
              </a:rPr>
              <a:t> level)</a:t>
            </a:r>
          </a:p>
        </p:txBody>
      </p:sp>
      <p:sp>
        <p:nvSpPr>
          <p:cNvPr id="58375" name="Rectangle 8"/>
          <p:cNvSpPr>
            <a:spLocks noChangeArrowheads="1"/>
          </p:cNvSpPr>
          <p:nvPr/>
        </p:nvSpPr>
        <p:spPr bwMode="auto">
          <a:xfrm>
            <a:off x="3429000" y="15240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0">
              <a:latin typeface="Helvetica" charset="0"/>
              <a:cs typeface="Helvetica" charset="0"/>
            </a:endParaRPr>
          </a:p>
        </p:txBody>
      </p:sp>
      <p:sp>
        <p:nvSpPr>
          <p:cNvPr id="58376" name="Rectangle 10" descr="50%"/>
          <p:cNvSpPr>
            <a:spLocks noChangeArrowheads="1"/>
          </p:cNvSpPr>
          <p:nvPr/>
        </p:nvSpPr>
        <p:spPr bwMode="auto">
          <a:xfrm>
            <a:off x="3429000" y="1792288"/>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58377" name="Rectangle 11" descr="70%"/>
          <p:cNvSpPr>
            <a:spLocks noChangeArrowheads="1"/>
          </p:cNvSpPr>
          <p:nvPr/>
        </p:nvSpPr>
        <p:spPr bwMode="auto">
          <a:xfrm>
            <a:off x="3429000" y="2105025"/>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58378" name="Line 20"/>
          <p:cNvSpPr>
            <a:spLocks noChangeShapeType="1"/>
          </p:cNvSpPr>
          <p:nvPr/>
        </p:nvSpPr>
        <p:spPr bwMode="auto">
          <a:xfrm>
            <a:off x="4114800" y="21336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8379" name="Rectangle 4"/>
          <p:cNvSpPr>
            <a:spLocks noChangeArrowheads="1"/>
          </p:cNvSpPr>
          <p:nvPr/>
        </p:nvSpPr>
        <p:spPr bwMode="auto">
          <a:xfrm>
            <a:off x="2438400" y="24574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0">
              <a:latin typeface="Helvetica" charset="0"/>
              <a:cs typeface="Helvetica" charset="0"/>
            </a:endParaRPr>
          </a:p>
        </p:txBody>
      </p:sp>
      <p:sp>
        <p:nvSpPr>
          <p:cNvPr id="58380" name="Rectangle 5" descr="80%"/>
          <p:cNvSpPr>
            <a:spLocks noChangeArrowheads="1"/>
          </p:cNvSpPr>
          <p:nvPr/>
        </p:nvSpPr>
        <p:spPr bwMode="auto">
          <a:xfrm>
            <a:off x="2438400" y="2667000"/>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58381" name="Rectangle 7" descr="75%"/>
          <p:cNvSpPr>
            <a:spLocks noChangeArrowheads="1"/>
          </p:cNvSpPr>
          <p:nvPr/>
        </p:nvSpPr>
        <p:spPr bwMode="auto">
          <a:xfrm>
            <a:off x="2438400" y="3048000"/>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58382" name="Line 92"/>
          <p:cNvSpPr>
            <a:spLocks noChangeShapeType="1"/>
          </p:cNvSpPr>
          <p:nvPr/>
        </p:nvSpPr>
        <p:spPr bwMode="auto">
          <a:xfrm flipV="1">
            <a:off x="1600200" y="24828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sp>
        <p:nvSpPr>
          <p:cNvPr id="58383" name="Rectangle 76"/>
          <p:cNvSpPr>
            <a:spLocks noChangeArrowheads="1"/>
          </p:cNvSpPr>
          <p:nvPr/>
        </p:nvSpPr>
        <p:spPr bwMode="auto">
          <a:xfrm>
            <a:off x="0" y="2438400"/>
            <a:ext cx="1600200" cy="304800"/>
          </a:xfrm>
          <a:prstGeom prst="rect">
            <a:avLst/>
          </a:prstGeom>
          <a:solidFill>
            <a:srgbClr val="FF66CC"/>
          </a:solidFill>
          <a:ln w="38100">
            <a:solidFill>
              <a:schemeClr val="tx1"/>
            </a:solidFill>
            <a:miter lim="800000"/>
            <a:headEnd/>
            <a:tailEnd/>
          </a:ln>
        </p:spPr>
        <p:txBody>
          <a:bodyPr wrap="none" lIns="90478" tIns="44445" rIns="90478" bIns="44445" anchor="ctr"/>
          <a:lstStyle/>
          <a:p>
            <a:r>
              <a:rPr lang="en-US" sz="1800" b="0">
                <a:latin typeface="Helvetica" charset="0"/>
                <a:cs typeface="Helvetica" charset="0"/>
              </a:rPr>
              <a:t>PageTablePtr</a:t>
            </a:r>
          </a:p>
        </p:txBody>
      </p:sp>
      <p:sp>
        <p:nvSpPr>
          <p:cNvPr id="58384" name="Freeform 93"/>
          <p:cNvSpPr>
            <a:spLocks/>
          </p:cNvSpPr>
          <p:nvPr/>
        </p:nvSpPr>
        <p:spPr bwMode="auto">
          <a:xfrm>
            <a:off x="990600" y="14160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sp>
        <p:nvSpPr>
          <p:cNvPr id="58385" name="Freeform 120"/>
          <p:cNvSpPr>
            <a:spLocks/>
          </p:cNvSpPr>
          <p:nvPr/>
        </p:nvSpPr>
        <p:spPr bwMode="auto">
          <a:xfrm>
            <a:off x="1905000" y="14160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sp>
        <p:nvSpPr>
          <p:cNvPr id="58386" name="Text Box 66"/>
          <p:cNvSpPr txBox="1">
            <a:spLocks noChangeArrowheads="1"/>
          </p:cNvSpPr>
          <p:nvPr/>
        </p:nvSpPr>
        <p:spPr bwMode="auto">
          <a:xfrm>
            <a:off x="1905000" y="3648075"/>
            <a:ext cx="14478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Page Table </a:t>
            </a:r>
          </a:p>
          <a:p>
            <a:pPr eaLnBrk="1" hangingPunct="1"/>
            <a:r>
              <a:rPr lang="en-US" sz="1800" b="0">
                <a:latin typeface="Helvetica" charset="0"/>
                <a:cs typeface="Helvetica" charset="0"/>
              </a:rPr>
              <a:t>(1</a:t>
            </a:r>
            <a:r>
              <a:rPr lang="en-US" sz="1800" b="0" baseline="30000">
                <a:latin typeface="Helvetica" charset="0"/>
                <a:cs typeface="Helvetica" charset="0"/>
              </a:rPr>
              <a:t>st</a:t>
            </a:r>
            <a:r>
              <a:rPr lang="en-US" sz="1800" b="0">
                <a:latin typeface="Helvetica" charset="0"/>
                <a:cs typeface="Helvetica" charset="0"/>
              </a:rPr>
              <a:t> level)</a:t>
            </a:r>
          </a:p>
        </p:txBody>
      </p:sp>
      <p:sp>
        <p:nvSpPr>
          <p:cNvPr id="35" name="Rectangle 34"/>
          <p:cNvSpPr/>
          <p:nvPr/>
        </p:nvSpPr>
        <p:spPr bwMode="auto">
          <a:xfrm>
            <a:off x="0" y="685800"/>
            <a:ext cx="7696200" cy="4648200"/>
          </a:xfrm>
          <a:prstGeom prst="rect">
            <a:avLst/>
          </a:prstGeom>
          <a:solidFill>
            <a:schemeClr val="bg2">
              <a:lumMod val="40000"/>
              <a:lumOff val="60000"/>
              <a:alpha val="70000"/>
            </a:schemeClr>
          </a:solidFill>
          <a:ln w="38100" cap="flat" cmpd="sng" algn="ctr">
            <a:no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58388" name="Title 1"/>
          <p:cNvSpPr>
            <a:spLocks noGrp="1"/>
          </p:cNvSpPr>
          <p:nvPr>
            <p:ph type="title"/>
          </p:nvPr>
        </p:nvSpPr>
        <p:spPr>
          <a:xfrm>
            <a:off x="381000" y="76200"/>
            <a:ext cx="8229600" cy="533400"/>
          </a:xfrm>
        </p:spPr>
        <p:txBody>
          <a:bodyPr/>
          <a:lstStyle/>
          <a:p>
            <a:r>
              <a:rPr lang="en-US">
                <a:latin typeface="Helvetica" charset="0"/>
                <a:ea typeface="ＭＳ Ｐゴシック" charset="0"/>
                <a:cs typeface="ＭＳ Ｐゴシック" charset="0"/>
              </a:rPr>
              <a:t>Putting Everything Together: TLB</a:t>
            </a:r>
          </a:p>
        </p:txBody>
      </p:sp>
      <p:sp>
        <p:nvSpPr>
          <p:cNvPr id="58389" name="Rectangle 98"/>
          <p:cNvSpPr>
            <a:spLocks noChangeArrowheads="1"/>
          </p:cNvSpPr>
          <p:nvPr/>
        </p:nvSpPr>
        <p:spPr bwMode="auto">
          <a:xfrm>
            <a:off x="5257800" y="2822575"/>
            <a:ext cx="12192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p>
            <a:r>
              <a:rPr lang="en-US" sz="1800" b="0">
                <a:latin typeface="Helvetica" charset="0"/>
                <a:cs typeface="Helvetica" charset="0"/>
              </a:rPr>
              <a:t>Offset</a:t>
            </a:r>
          </a:p>
        </p:txBody>
      </p:sp>
      <p:sp>
        <p:nvSpPr>
          <p:cNvPr id="58390" name="Rectangle 102"/>
          <p:cNvSpPr>
            <a:spLocks noChangeArrowheads="1"/>
          </p:cNvSpPr>
          <p:nvPr/>
        </p:nvSpPr>
        <p:spPr bwMode="auto">
          <a:xfrm>
            <a:off x="4267200" y="2822575"/>
            <a:ext cx="1000125" cy="377825"/>
          </a:xfrm>
          <a:prstGeom prst="rect">
            <a:avLst/>
          </a:prstGeom>
          <a:solidFill>
            <a:srgbClr val="FFFFAA"/>
          </a:solidFill>
          <a:ln w="38100">
            <a:solidFill>
              <a:schemeClr val="tx1"/>
            </a:solidFill>
            <a:miter lim="800000"/>
            <a:headEnd/>
            <a:tailEnd/>
          </a:ln>
        </p:spPr>
        <p:txBody>
          <a:bodyPr wrap="none" lIns="90478" tIns="44445" rIns="90478" bIns="44445" anchor="ctr"/>
          <a:lstStyle/>
          <a:p>
            <a:pPr>
              <a:lnSpc>
                <a:spcPct val="75000"/>
              </a:lnSpc>
            </a:pPr>
            <a:r>
              <a:rPr lang="en-US" sz="1800" b="0">
                <a:latin typeface="Helvetica" charset="0"/>
                <a:cs typeface="Helvetica" charset="0"/>
              </a:rPr>
              <a:t>Physical</a:t>
            </a:r>
          </a:p>
          <a:p>
            <a:pPr>
              <a:lnSpc>
                <a:spcPct val="75000"/>
              </a:lnSpc>
            </a:pPr>
            <a:r>
              <a:rPr lang="en-US" sz="1800" b="0">
                <a:latin typeface="Helvetica" charset="0"/>
                <a:cs typeface="Helvetica" charset="0"/>
              </a:rPr>
              <a:t>Page #</a:t>
            </a:r>
          </a:p>
        </p:txBody>
      </p:sp>
      <p:sp>
        <p:nvSpPr>
          <p:cNvPr id="58391" name="Text Box 66"/>
          <p:cNvSpPr txBox="1">
            <a:spLocks noChangeArrowheads="1"/>
          </p:cNvSpPr>
          <p:nvPr/>
        </p:nvSpPr>
        <p:spPr bwMode="auto">
          <a:xfrm>
            <a:off x="152400" y="695325"/>
            <a:ext cx="289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Virtual Address:</a:t>
            </a:r>
          </a:p>
        </p:txBody>
      </p:sp>
      <p:sp>
        <p:nvSpPr>
          <p:cNvPr id="58392" name="Rectangle 68"/>
          <p:cNvSpPr>
            <a:spLocks noChangeArrowheads="1"/>
          </p:cNvSpPr>
          <p:nvPr/>
        </p:nvSpPr>
        <p:spPr bwMode="auto">
          <a:xfrm>
            <a:off x="2093913" y="1038225"/>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p>
            <a:r>
              <a:rPr lang="en-US" sz="1800" b="0">
                <a:latin typeface="Helvetica" charset="0"/>
                <a:cs typeface="Helvetica" charset="0"/>
              </a:rPr>
              <a:t>Offset</a:t>
            </a:r>
          </a:p>
        </p:txBody>
      </p:sp>
      <p:sp>
        <p:nvSpPr>
          <p:cNvPr id="58393" name="Rectangle 69"/>
          <p:cNvSpPr>
            <a:spLocks noChangeArrowheads="1"/>
          </p:cNvSpPr>
          <p:nvPr/>
        </p:nvSpPr>
        <p:spPr bwMode="auto">
          <a:xfrm>
            <a:off x="1092200" y="1038225"/>
            <a:ext cx="1001713" cy="377825"/>
          </a:xfrm>
          <a:prstGeom prst="rect">
            <a:avLst/>
          </a:prstGeom>
          <a:solidFill>
            <a:srgbClr val="FC885D"/>
          </a:solidFill>
          <a:ln w="38100">
            <a:solidFill>
              <a:schemeClr val="tx1"/>
            </a:solidFill>
            <a:miter lim="800000"/>
            <a:headEnd/>
            <a:tailEnd/>
          </a:ln>
        </p:spPr>
        <p:txBody>
          <a:bodyPr wrap="none" lIns="90478" tIns="44445" rIns="90478" bIns="44445" anchor="ctr"/>
          <a:lstStyle/>
          <a:p>
            <a:pPr>
              <a:lnSpc>
                <a:spcPct val="75000"/>
              </a:lnSpc>
            </a:pPr>
            <a:r>
              <a:rPr lang="en-US" sz="1800" b="0">
                <a:latin typeface="Helvetica" charset="0"/>
                <a:cs typeface="Helvetica" charset="0"/>
              </a:rPr>
              <a:t>Virtual</a:t>
            </a:r>
          </a:p>
          <a:p>
            <a:pPr>
              <a:lnSpc>
                <a:spcPct val="75000"/>
              </a:lnSpc>
            </a:pPr>
            <a:r>
              <a:rPr lang="en-US" sz="1800" b="0">
                <a:latin typeface="Helvetica" charset="0"/>
                <a:cs typeface="Helvetica" charset="0"/>
              </a:rPr>
              <a:t>P2 index</a:t>
            </a:r>
          </a:p>
        </p:txBody>
      </p:sp>
      <p:sp>
        <p:nvSpPr>
          <p:cNvPr id="58394" name="Rectangle 70"/>
          <p:cNvSpPr>
            <a:spLocks noChangeArrowheads="1"/>
          </p:cNvSpPr>
          <p:nvPr/>
        </p:nvSpPr>
        <p:spPr bwMode="auto">
          <a:xfrm>
            <a:off x="90488" y="1038225"/>
            <a:ext cx="1001712" cy="377825"/>
          </a:xfrm>
          <a:prstGeom prst="rect">
            <a:avLst/>
          </a:prstGeom>
          <a:solidFill>
            <a:srgbClr val="FC885D"/>
          </a:solidFill>
          <a:ln w="38100">
            <a:solidFill>
              <a:schemeClr val="tx1"/>
            </a:solidFill>
            <a:miter lim="800000"/>
            <a:headEnd/>
            <a:tailEnd/>
          </a:ln>
        </p:spPr>
        <p:txBody>
          <a:bodyPr wrap="none" lIns="90478" tIns="44445" rIns="90478" bIns="44445" anchor="ctr"/>
          <a:lstStyle/>
          <a:p>
            <a:pPr>
              <a:lnSpc>
                <a:spcPct val="75000"/>
              </a:lnSpc>
            </a:pPr>
            <a:r>
              <a:rPr lang="en-US" sz="1800" b="0">
                <a:latin typeface="Helvetica" charset="0"/>
                <a:cs typeface="Helvetica" charset="0"/>
              </a:rPr>
              <a:t>Virtual</a:t>
            </a:r>
          </a:p>
          <a:p>
            <a:pPr>
              <a:lnSpc>
                <a:spcPct val="75000"/>
              </a:lnSpc>
            </a:pPr>
            <a:r>
              <a:rPr lang="en-US" sz="1800" b="0">
                <a:latin typeface="Helvetica" charset="0"/>
                <a:cs typeface="Helvetica" charset="0"/>
              </a:rPr>
              <a:t>P1 index</a:t>
            </a:r>
          </a:p>
        </p:txBody>
      </p:sp>
      <p:sp>
        <p:nvSpPr>
          <p:cNvPr id="58395" name="Rectangle 8"/>
          <p:cNvSpPr>
            <a:spLocks noChangeArrowheads="1"/>
          </p:cNvSpPr>
          <p:nvPr/>
        </p:nvSpPr>
        <p:spPr bwMode="auto">
          <a:xfrm>
            <a:off x="7696200" y="1066800"/>
            <a:ext cx="1295400" cy="4191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0">
              <a:latin typeface="Helvetica" charset="0"/>
              <a:cs typeface="Helvetica" charset="0"/>
            </a:endParaRPr>
          </a:p>
        </p:txBody>
      </p:sp>
      <p:sp>
        <p:nvSpPr>
          <p:cNvPr id="88" name="Rectangle 10" descr="50%"/>
          <p:cNvSpPr>
            <a:spLocks noChangeArrowheads="1"/>
          </p:cNvSpPr>
          <p:nvPr/>
        </p:nvSpPr>
        <p:spPr bwMode="auto">
          <a:xfrm>
            <a:off x="7696200" y="16002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a:defRPr/>
            </a:pPr>
            <a:endParaRPr lang="en-US" b="0">
              <a:latin typeface="Helvetica"/>
              <a:ea typeface="ＭＳ Ｐゴシック" charset="-128"/>
              <a:cs typeface="Helvetica"/>
            </a:endParaRPr>
          </a:p>
        </p:txBody>
      </p:sp>
      <p:sp>
        <p:nvSpPr>
          <p:cNvPr id="90" name="Rectangle 10" descr="50%"/>
          <p:cNvSpPr>
            <a:spLocks noChangeArrowheads="1"/>
          </p:cNvSpPr>
          <p:nvPr/>
        </p:nvSpPr>
        <p:spPr bwMode="auto">
          <a:xfrm>
            <a:off x="7696200" y="19812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a:defRPr/>
            </a:pPr>
            <a:endParaRPr lang="en-US" b="0">
              <a:latin typeface="Helvetica"/>
              <a:ea typeface="ＭＳ Ｐゴシック" charset="-128"/>
              <a:cs typeface="Helvetica"/>
            </a:endParaRPr>
          </a:p>
        </p:txBody>
      </p:sp>
      <p:sp>
        <p:nvSpPr>
          <p:cNvPr id="58398" name="Text Box 100"/>
          <p:cNvSpPr txBox="1">
            <a:spLocks noChangeArrowheads="1"/>
          </p:cNvSpPr>
          <p:nvPr/>
        </p:nvSpPr>
        <p:spPr bwMode="auto">
          <a:xfrm>
            <a:off x="7620000" y="422275"/>
            <a:ext cx="13716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Physical </a:t>
            </a:r>
          </a:p>
          <a:p>
            <a:pPr eaLnBrk="1" hangingPunct="1"/>
            <a:r>
              <a:rPr lang="en-US" sz="1800" b="0">
                <a:latin typeface="Helvetica" charset="0"/>
                <a:cs typeface="Helvetica" charset="0"/>
              </a:rPr>
              <a:t>Memory:</a:t>
            </a:r>
          </a:p>
        </p:txBody>
      </p:sp>
      <p:sp>
        <p:nvSpPr>
          <p:cNvPr id="58399" name="Freeform 83"/>
          <p:cNvSpPr>
            <a:spLocks noChangeArrowheads="1"/>
          </p:cNvSpPr>
          <p:nvPr/>
        </p:nvSpPr>
        <p:spPr bwMode="auto">
          <a:xfrm>
            <a:off x="3368675" y="1244600"/>
            <a:ext cx="2436813" cy="1541463"/>
          </a:xfrm>
          <a:custGeom>
            <a:avLst/>
            <a:gdLst>
              <a:gd name="T0" fmla="*/ 0 w 2436241"/>
              <a:gd name="T1" fmla="*/ 0 h 1541997"/>
              <a:gd name="T2" fmla="*/ 2015689 w 2436241"/>
              <a:gd name="T3" fmla="*/ 373831 h 1541997"/>
              <a:gd name="T4" fmla="*/ 2444835 w 2436241"/>
              <a:gd name="T5" fmla="*/ 1534006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sp>
        <p:nvSpPr>
          <p:cNvPr id="58400" name="Text Box 100"/>
          <p:cNvSpPr txBox="1">
            <a:spLocks noChangeArrowheads="1"/>
          </p:cNvSpPr>
          <p:nvPr/>
        </p:nvSpPr>
        <p:spPr bwMode="auto">
          <a:xfrm>
            <a:off x="4038600" y="2447925"/>
            <a:ext cx="259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Physical Address:</a:t>
            </a:r>
          </a:p>
        </p:txBody>
      </p:sp>
      <p:sp>
        <p:nvSpPr>
          <p:cNvPr id="58401" name="Right Brace 47"/>
          <p:cNvSpPr>
            <a:spLocks/>
          </p:cNvSpPr>
          <p:nvPr/>
        </p:nvSpPr>
        <p:spPr bwMode="auto">
          <a:xfrm rot="5400000">
            <a:off x="971550" y="5905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50" name="Freeform 49"/>
          <p:cNvSpPr>
            <a:spLocks noChangeArrowheads="1"/>
          </p:cNvSpPr>
          <p:nvPr/>
        </p:nvSpPr>
        <p:spPr bwMode="auto">
          <a:xfrm>
            <a:off x="1062038" y="1676400"/>
            <a:ext cx="830262" cy="4014788"/>
          </a:xfrm>
          <a:custGeom>
            <a:avLst/>
            <a:gdLst>
              <a:gd name="T0" fmla="*/ 39518 w 829359"/>
              <a:gd name="T1" fmla="*/ 0 h 3939220"/>
              <a:gd name="T2" fmla="*/ 0 w 829359"/>
              <a:gd name="T3" fmla="*/ 5322131 h 3939220"/>
              <a:gd name="T4" fmla="*/ 843009 w 829359"/>
              <a:gd name="T5" fmla="*/ 5339697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sp>
        <p:nvSpPr>
          <p:cNvPr id="51" name="Freeform 50"/>
          <p:cNvSpPr>
            <a:spLocks noChangeArrowheads="1"/>
          </p:cNvSpPr>
          <p:nvPr/>
        </p:nvSpPr>
        <p:spPr bwMode="auto">
          <a:xfrm>
            <a:off x="4354513" y="3187700"/>
            <a:ext cx="361950" cy="2487613"/>
          </a:xfrm>
          <a:custGeom>
            <a:avLst/>
            <a:gdLst>
              <a:gd name="T0" fmla="*/ 0 w 362845"/>
              <a:gd name="T1" fmla="*/ 2483205 h 2487928"/>
              <a:gd name="T2" fmla="*/ 349649 w 362845"/>
              <a:gd name="T3" fmla="*/ 2483205 h 2487928"/>
              <a:gd name="T4" fmla="*/ 349649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grpSp>
        <p:nvGrpSpPr>
          <p:cNvPr id="2" name="Group 54"/>
          <p:cNvGrpSpPr>
            <a:grpSpLocks/>
          </p:cNvGrpSpPr>
          <p:nvPr/>
        </p:nvGrpSpPr>
        <p:grpSpPr bwMode="auto">
          <a:xfrm>
            <a:off x="1752600" y="5013325"/>
            <a:ext cx="2590800" cy="1235075"/>
            <a:chOff x="1752600" y="5013410"/>
            <a:chExt cx="2590800" cy="1234990"/>
          </a:xfrm>
        </p:grpSpPr>
        <p:sp>
          <p:nvSpPr>
            <p:cNvPr id="52" name="Rectangle 51"/>
            <p:cNvSpPr/>
            <p:nvPr/>
          </p:nvSpPr>
          <p:spPr bwMode="auto">
            <a:xfrm>
              <a:off x="1905000" y="5791231"/>
              <a:ext cx="24384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38" name="Rectangle 37"/>
            <p:cNvSpPr/>
            <p:nvPr/>
          </p:nvSpPr>
          <p:spPr bwMode="auto">
            <a:xfrm>
              <a:off x="1905000" y="5334063"/>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58409" name="Rectangle 39"/>
            <p:cNvSpPr>
              <a:spLocks noChangeArrowheads="1"/>
            </p:cNvSpPr>
            <p:nvPr/>
          </p:nvSpPr>
          <p:spPr bwMode="auto">
            <a:xfrm>
              <a:off x="1905000" y="5562600"/>
              <a:ext cx="1219200" cy="228600"/>
            </a:xfrm>
            <a:prstGeom prst="rect">
              <a:avLst/>
            </a:prstGeom>
            <a:solidFill>
              <a:srgbClr val="FC885D"/>
            </a:solidFill>
            <a:ln w="38100">
              <a:solidFill>
                <a:schemeClr val="tx1"/>
              </a:solidFill>
              <a:round/>
              <a:headEnd/>
              <a:tailEnd/>
            </a:ln>
          </p:spPr>
          <p:txBody>
            <a:bodyPr wrap="none" lIns="90478" tIns="44445" rIns="90478" bIns="44445" anchor="ctr"/>
            <a:lstStyle/>
            <a:p>
              <a:pPr marL="685800" indent="-228600"/>
              <a:endParaRPr lang="en-US" b="0">
                <a:latin typeface="Helvetica" charset="0"/>
                <a:cs typeface="Helvetica" charset="0"/>
              </a:endParaRPr>
            </a:p>
          </p:txBody>
        </p:sp>
        <p:sp>
          <p:nvSpPr>
            <p:cNvPr id="43" name="Rectangle 42"/>
            <p:cNvSpPr/>
            <p:nvPr/>
          </p:nvSpPr>
          <p:spPr bwMode="auto">
            <a:xfrm>
              <a:off x="1905000" y="6019816"/>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44" name="Rectangle 43"/>
            <p:cNvSpPr/>
            <p:nvPr/>
          </p:nvSpPr>
          <p:spPr bwMode="auto">
            <a:xfrm>
              <a:off x="3124200" y="5334063"/>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58412" name="Rectangle 44"/>
            <p:cNvSpPr>
              <a:spLocks noChangeArrowheads="1"/>
            </p:cNvSpPr>
            <p:nvPr/>
          </p:nvSpPr>
          <p:spPr bwMode="auto">
            <a:xfrm>
              <a:off x="3124200" y="55626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p>
              <a:pPr marL="685800" indent="-228600"/>
              <a:endParaRPr lang="en-US" b="0">
                <a:latin typeface="Helvetica" charset="0"/>
                <a:cs typeface="Helvetica" charset="0"/>
              </a:endParaRPr>
            </a:p>
          </p:txBody>
        </p:sp>
        <p:sp>
          <p:nvSpPr>
            <p:cNvPr id="47" name="Rectangle 46"/>
            <p:cNvSpPr/>
            <p:nvPr/>
          </p:nvSpPr>
          <p:spPr bwMode="auto">
            <a:xfrm>
              <a:off x="3124200" y="6019816"/>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58414" name="TextBox 48"/>
            <p:cNvSpPr txBox="1">
              <a:spLocks noChangeArrowheads="1"/>
            </p:cNvSpPr>
            <p:nvPr/>
          </p:nvSpPr>
          <p:spPr bwMode="auto">
            <a:xfrm>
              <a:off x="2971800" y="5645339"/>
              <a:ext cx="492443" cy="46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a:t>
              </a:r>
            </a:p>
          </p:txBody>
        </p:sp>
        <p:sp>
          <p:nvSpPr>
            <p:cNvPr id="58415" name="Text Box 66"/>
            <p:cNvSpPr txBox="1">
              <a:spLocks noChangeArrowheads="1"/>
            </p:cNvSpPr>
            <p:nvPr/>
          </p:nvSpPr>
          <p:spPr bwMode="auto">
            <a:xfrm>
              <a:off x="1752600" y="5013410"/>
              <a:ext cx="838200" cy="36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TLB:</a:t>
              </a:r>
            </a:p>
          </p:txBody>
        </p:sp>
      </p:grpSp>
      <p:sp>
        <p:nvSpPr>
          <p:cNvPr id="58405" name="Line 20"/>
          <p:cNvSpPr>
            <a:spLocks noChangeShapeType="1"/>
          </p:cNvSpPr>
          <p:nvPr/>
        </p:nvSpPr>
        <p:spPr bwMode="auto">
          <a:xfrm flipV="1">
            <a:off x="4724400" y="16002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8406" name="Line 20"/>
          <p:cNvSpPr>
            <a:spLocks noChangeShapeType="1"/>
          </p:cNvSpPr>
          <p:nvPr/>
        </p:nvSpPr>
        <p:spPr bwMode="auto">
          <a:xfrm flipV="1">
            <a:off x="6096000" y="19812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2000"/>
                                        <p:tgtEl>
                                          <p:spTgt spid="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2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noAutofit/>
          </a:bodyPr>
          <a:lstStyle/>
          <a:p>
            <a:pPr marL="0" marR="0" lvl="0" indent="228600" algn="ctr" rtl="0">
              <a:lnSpc>
                <a:spcPct val="100000"/>
              </a:lnSpc>
              <a:spcBef>
                <a:spcPts val="0"/>
              </a:spcBef>
              <a:spcAft>
                <a:spcPts val="0"/>
              </a:spcAft>
              <a:buClr>
                <a:schemeClr val="dk1"/>
              </a:buClr>
              <a:buSzPct val="25000"/>
              <a:buFont typeface="Calibri"/>
              <a:buNone/>
            </a:pPr>
            <a:r>
              <a:rPr lang="en" sz="4000" b="1" i="0" u="none" strike="noStrike" cap="none" baseline="0" dirty="0">
                <a:solidFill>
                  <a:schemeClr val="dk1"/>
                </a:solidFill>
                <a:latin typeface="Calibri"/>
                <a:ea typeface="Calibri"/>
                <a:cs typeface="Calibri"/>
                <a:sym typeface="Calibri"/>
                <a:rtl val="0"/>
              </a:rPr>
              <a:t>Project 1</a:t>
            </a:r>
          </a:p>
        </p:txBody>
      </p:sp>
      <p:sp>
        <p:nvSpPr>
          <p:cNvPr id="270" name="Shape 270"/>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noAutofit/>
          </a:bodyPr>
          <a:lstStyle/>
          <a:p>
            <a:pPr marL="457200" marR="0" lvl="0" indent="-419100" algn="l" rtl="0">
              <a:lnSpc>
                <a:spcPct val="100000"/>
              </a:lnSpc>
              <a:spcBef>
                <a:spcPts val="600"/>
              </a:spcBef>
              <a:spcAft>
                <a:spcPts val="0"/>
              </a:spcAft>
              <a:buClr>
                <a:schemeClr val="dk1"/>
              </a:buClr>
              <a:buSzPct val="100000"/>
              <a:buFont typeface="Calibri"/>
              <a:buChar char="●"/>
            </a:pPr>
            <a:r>
              <a:rPr lang="en" sz="3000" b="0" i="0" u="none" strike="noStrike" cap="none" baseline="0" dirty="0">
                <a:solidFill>
                  <a:schemeClr val="dk1"/>
                </a:solidFill>
                <a:latin typeface="Calibri"/>
                <a:ea typeface="Calibri"/>
                <a:cs typeface="Calibri"/>
                <a:sym typeface="Calibri"/>
                <a:rtl val="0"/>
              </a:rPr>
              <a:t>Autograder </a:t>
            </a:r>
            <a:r>
              <a:rPr lang="en" sz="3000" b="0" i="0" u="none" strike="noStrike" cap="none" baseline="0" dirty="0" smtClean="0">
                <a:solidFill>
                  <a:schemeClr val="dk1"/>
                </a:solidFill>
                <a:latin typeface="Calibri"/>
                <a:ea typeface="Calibri"/>
                <a:cs typeface="Calibri"/>
                <a:sym typeface="Calibri"/>
                <a:rtl val="0"/>
              </a:rPr>
              <a:t>is</a:t>
            </a:r>
            <a:r>
              <a:rPr lang="en-US" sz="3000" b="0" i="0" u="none" strike="noStrike" cap="none" baseline="0" dirty="0" smtClean="0">
                <a:solidFill>
                  <a:schemeClr val="dk1"/>
                </a:solidFill>
                <a:latin typeface="Calibri"/>
                <a:ea typeface="Calibri"/>
                <a:cs typeface="Calibri"/>
                <a:sym typeface="Calibri"/>
                <a:rtl val="0"/>
              </a:rPr>
              <a:t> still</a:t>
            </a:r>
            <a:r>
              <a:rPr lang="en" sz="3000" b="0" i="0" u="none" strike="noStrike" cap="none" baseline="0" dirty="0" smtClean="0">
                <a:solidFill>
                  <a:schemeClr val="dk1"/>
                </a:solidFill>
                <a:latin typeface="Calibri"/>
                <a:ea typeface="Calibri"/>
                <a:cs typeface="Calibri"/>
                <a:sym typeface="Calibri"/>
                <a:rtl val="0"/>
              </a:rPr>
              <a:t> </a:t>
            </a:r>
            <a:r>
              <a:rPr lang="en" sz="3000" b="0" i="0" u="none" strike="noStrike" cap="none" baseline="0" dirty="0">
                <a:solidFill>
                  <a:schemeClr val="dk1"/>
                </a:solidFill>
                <a:latin typeface="Calibri"/>
                <a:ea typeface="Calibri"/>
                <a:cs typeface="Calibri"/>
                <a:sym typeface="Calibri"/>
                <a:rtl val="0"/>
              </a:rPr>
              <a:t>up </a:t>
            </a:r>
          </a:p>
          <a:p>
            <a:pPr marL="438150" marR="0" lvl="1" indent="-6350" algn="l" rtl="0">
              <a:lnSpc>
                <a:spcPct val="100000"/>
              </a:lnSpc>
              <a:spcBef>
                <a:spcPts val="480"/>
              </a:spcBef>
              <a:spcAft>
                <a:spcPts val="0"/>
              </a:spcAft>
              <a:buClr>
                <a:schemeClr val="dk1"/>
              </a:buClr>
              <a:buSzPct val="25000"/>
              <a:buFont typeface="Consolas"/>
              <a:buNone/>
            </a:pPr>
            <a:r>
              <a:rPr lang="en" sz="2000" b="0" i="0" u="none" strike="noStrike" cap="none" baseline="0" dirty="0">
                <a:solidFill>
                  <a:schemeClr val="dk1"/>
                </a:solidFill>
                <a:latin typeface="Consolas"/>
                <a:ea typeface="Consolas"/>
                <a:cs typeface="Consolas"/>
                <a:sym typeface="Consolas"/>
                <a:rtl val="0"/>
              </a:rPr>
              <a:t>submit proj1-test</a:t>
            </a:r>
          </a:p>
          <a:p>
            <a:pPr marL="457200" marR="0" lvl="0" indent="-419100" algn="l" rtl="0">
              <a:lnSpc>
                <a:spcPct val="100000"/>
              </a:lnSpc>
              <a:spcBef>
                <a:spcPts val="600"/>
              </a:spcBef>
              <a:spcAft>
                <a:spcPts val="0"/>
              </a:spcAft>
              <a:buClr>
                <a:schemeClr val="dk1"/>
              </a:buClr>
              <a:buSzPct val="100000"/>
              <a:buFont typeface="Calibri"/>
              <a:buChar char="●"/>
            </a:pPr>
            <a:r>
              <a:rPr lang="en" sz="3000" b="0" i="0" u="none" strike="noStrike" cap="none" baseline="0" dirty="0">
                <a:solidFill>
                  <a:schemeClr val="dk1"/>
                </a:solidFill>
                <a:latin typeface="Calibri"/>
                <a:ea typeface="Calibri"/>
                <a:cs typeface="Calibri"/>
                <a:sym typeface="Calibri"/>
                <a:rtl val="0"/>
              </a:rPr>
              <a:t>Due 10/8 </a:t>
            </a:r>
            <a:r>
              <a:rPr lang="en" sz="3000" b="0" i="0" u="none" strike="noStrike" cap="none" baseline="0" dirty="0" smtClean="0">
                <a:solidFill>
                  <a:schemeClr val="dk1"/>
                </a:solidFill>
                <a:latin typeface="Calibri"/>
                <a:ea typeface="Calibri"/>
                <a:cs typeface="Calibri"/>
                <a:sym typeface="Calibri"/>
                <a:rtl val="0"/>
              </a:rPr>
              <a:t>(</a:t>
            </a:r>
            <a:r>
              <a:rPr lang="en-US" sz="3000" b="0" i="0" u="none" strike="noStrike" cap="none" baseline="0" dirty="0" smtClean="0">
                <a:solidFill>
                  <a:schemeClr val="dk1"/>
                </a:solidFill>
                <a:latin typeface="Calibri"/>
                <a:ea typeface="Calibri"/>
                <a:cs typeface="Calibri"/>
                <a:sym typeface="Calibri"/>
                <a:rtl val="0"/>
              </a:rPr>
              <a:t>Today!</a:t>
            </a:r>
            <a:r>
              <a:rPr lang="en" sz="3000" b="0" i="0" u="none" strike="noStrike" cap="none" baseline="0" dirty="0" smtClean="0">
                <a:solidFill>
                  <a:schemeClr val="dk1"/>
                </a:solidFill>
                <a:latin typeface="Calibri"/>
                <a:ea typeface="Calibri"/>
                <a:cs typeface="Calibri"/>
                <a:sym typeface="Calibri"/>
                <a:rtl val="0"/>
              </a:rPr>
              <a:t>) </a:t>
            </a:r>
            <a:r>
              <a:rPr lang="en" sz="3000" b="0" i="0" u="none" strike="noStrike" cap="none" baseline="0" dirty="0">
                <a:solidFill>
                  <a:schemeClr val="dk1"/>
                </a:solidFill>
                <a:latin typeface="Calibri"/>
                <a:ea typeface="Calibri"/>
                <a:cs typeface="Calibri"/>
                <a:sym typeface="Calibri"/>
                <a:rtl val="0"/>
              </a:rPr>
              <a:t>at 11:59 </a:t>
            </a:r>
            <a:r>
              <a:rPr lang="en" sz="3000" b="0" i="0" u="none" strike="noStrike" cap="none" baseline="0" dirty="0" smtClean="0">
                <a:solidFill>
                  <a:schemeClr val="dk1"/>
                </a:solidFill>
                <a:latin typeface="Calibri"/>
                <a:ea typeface="Calibri"/>
                <a:cs typeface="Calibri"/>
                <a:sym typeface="Calibri"/>
                <a:rtl val="0"/>
              </a:rPr>
              <a:t>PM</a:t>
            </a:r>
            <a:endParaRPr lang="en-US" sz="3000" b="0" i="0" u="none" strike="noStrike" cap="none" baseline="0" dirty="0" smtClean="0">
              <a:solidFill>
                <a:schemeClr val="dk1"/>
              </a:solidFill>
              <a:latin typeface="Calibri"/>
              <a:ea typeface="Calibri"/>
              <a:cs typeface="Calibri"/>
              <a:sym typeface="Calibri"/>
              <a:rtl val="0"/>
            </a:endParaRPr>
          </a:p>
          <a:p>
            <a:pPr marL="438150" lvl="1" indent="0">
              <a:buSzPct val="100000"/>
              <a:buNone/>
            </a:pPr>
            <a:r>
              <a:rPr lang="en" sz="2000" dirty="0">
                <a:latin typeface="Consolas"/>
                <a:ea typeface="Consolas"/>
                <a:cs typeface="Consolas"/>
                <a:sym typeface="Consolas"/>
              </a:rPr>
              <a:t>submit </a:t>
            </a:r>
            <a:r>
              <a:rPr lang="en" sz="2000" dirty="0" smtClean="0">
                <a:latin typeface="Consolas"/>
                <a:ea typeface="Consolas"/>
                <a:cs typeface="Consolas"/>
                <a:sym typeface="Consolas"/>
              </a:rPr>
              <a:t>proj1-code</a:t>
            </a:r>
            <a:endParaRPr lang="en-US" sz="2000" b="0" i="0" u="none" strike="noStrike" cap="none" baseline="0" dirty="0" smtClean="0">
              <a:solidFill>
                <a:schemeClr val="dk1"/>
              </a:solidFill>
              <a:latin typeface="Consolas"/>
              <a:ea typeface="Calibri"/>
              <a:cs typeface="Consolas"/>
              <a:sym typeface="Calibri"/>
              <a:rtl val="0"/>
            </a:endParaRPr>
          </a:p>
          <a:p>
            <a:pPr marL="457200" indent="-419100">
              <a:buSzPct val="100000"/>
              <a:buFont typeface="Calibri"/>
              <a:buChar char="●"/>
            </a:pPr>
            <a:r>
              <a:rPr lang="en" dirty="0" smtClean="0">
                <a:latin typeface="Calibri"/>
                <a:ea typeface="Calibri"/>
                <a:cs typeface="Calibri"/>
                <a:sym typeface="Calibri"/>
              </a:rPr>
              <a:t>Due 10/</a:t>
            </a:r>
            <a:r>
              <a:rPr lang="en-US" dirty="0" smtClean="0">
                <a:latin typeface="Calibri"/>
                <a:ea typeface="Calibri"/>
                <a:cs typeface="Calibri"/>
                <a:sym typeface="Calibri"/>
              </a:rPr>
              <a:t>9</a:t>
            </a:r>
            <a:r>
              <a:rPr lang="en" dirty="0" smtClean="0">
                <a:latin typeface="Calibri"/>
                <a:ea typeface="Calibri"/>
                <a:cs typeface="Calibri"/>
                <a:sym typeface="Calibri"/>
              </a:rPr>
              <a:t> (</a:t>
            </a:r>
            <a:r>
              <a:rPr lang="en-US" dirty="0">
                <a:latin typeface="Calibri"/>
                <a:ea typeface="Calibri"/>
                <a:cs typeface="Calibri"/>
                <a:sym typeface="Calibri"/>
              </a:rPr>
              <a:t>T</a:t>
            </a:r>
            <a:r>
              <a:rPr lang="en-US" dirty="0" smtClean="0">
                <a:latin typeface="Calibri"/>
                <a:ea typeface="Calibri"/>
                <a:cs typeface="Calibri"/>
                <a:sym typeface="Calibri"/>
              </a:rPr>
              <a:t>omorrow!</a:t>
            </a:r>
            <a:r>
              <a:rPr lang="en" dirty="0" smtClean="0">
                <a:latin typeface="Calibri"/>
                <a:ea typeface="Calibri"/>
                <a:cs typeface="Calibri"/>
                <a:sym typeface="Calibri"/>
              </a:rPr>
              <a:t>) </a:t>
            </a:r>
            <a:r>
              <a:rPr lang="en" dirty="0">
                <a:latin typeface="Calibri"/>
                <a:ea typeface="Calibri"/>
                <a:cs typeface="Calibri"/>
                <a:sym typeface="Calibri"/>
              </a:rPr>
              <a:t>at 11:59 </a:t>
            </a:r>
            <a:r>
              <a:rPr lang="en" dirty="0" smtClean="0">
                <a:latin typeface="Calibri"/>
                <a:ea typeface="Calibri"/>
                <a:cs typeface="Calibri"/>
                <a:sym typeface="Calibri"/>
              </a:rPr>
              <a:t>PM</a:t>
            </a:r>
            <a:endParaRPr lang="en-US" dirty="0" smtClean="0">
              <a:latin typeface="Calibri"/>
              <a:ea typeface="Calibri"/>
              <a:cs typeface="Calibri"/>
              <a:sym typeface="Calibri"/>
            </a:endParaRPr>
          </a:p>
          <a:p>
            <a:pPr marL="438150" lvl="2" indent="0">
              <a:spcBef>
                <a:spcPts val="600"/>
              </a:spcBef>
              <a:buSzPct val="100000"/>
              <a:buNone/>
            </a:pPr>
            <a:r>
              <a:rPr lang="en-US" sz="2000" dirty="0" smtClean="0">
                <a:latin typeface="Consolas"/>
                <a:ea typeface="Consolas"/>
                <a:cs typeface="Consolas"/>
                <a:sym typeface="Consolas"/>
              </a:rPr>
              <a:t>Final design doc &amp; Project 1 Group </a:t>
            </a:r>
            <a:r>
              <a:rPr lang="en-US" sz="2000" dirty="0" err="1" smtClean="0">
                <a:latin typeface="Consolas"/>
                <a:ea typeface="Consolas"/>
                <a:cs typeface="Consolas"/>
                <a:sym typeface="Consolas"/>
              </a:rPr>
              <a:t>Evals</a:t>
            </a:r>
            <a:endParaRPr lang="en-US" sz="2000" dirty="0" smtClean="0">
              <a:latin typeface="Consolas"/>
              <a:ea typeface="Consolas"/>
              <a:cs typeface="Consolas"/>
              <a:sym typeface="Consolas"/>
            </a:endParaRPr>
          </a:p>
          <a:p>
            <a:pPr marL="438150" lvl="2" indent="0">
              <a:spcBef>
                <a:spcPts val="600"/>
              </a:spcBef>
              <a:buSzPct val="100000"/>
              <a:buNone/>
            </a:pPr>
            <a:r>
              <a:rPr lang="en-US" sz="2000" dirty="0" smtClean="0">
                <a:latin typeface="Consolas"/>
                <a:ea typeface="Consolas"/>
                <a:cs typeface="Consolas"/>
                <a:sym typeface="Consolas"/>
              </a:rPr>
              <a:t>Template posted on Piazza last week</a:t>
            </a:r>
          </a:p>
          <a:p>
            <a:pPr marL="438150" lvl="2" indent="0">
              <a:spcBef>
                <a:spcPts val="600"/>
              </a:spcBef>
              <a:buSzPct val="100000"/>
              <a:buNone/>
            </a:pPr>
            <a:r>
              <a:rPr lang="en-US" sz="2000" b="0" i="0" u="none" strike="noStrike" cap="none" baseline="0" dirty="0" smtClean="0">
                <a:solidFill>
                  <a:schemeClr val="dk1"/>
                </a:solidFill>
                <a:latin typeface="Consolas"/>
                <a:ea typeface="Consolas"/>
                <a:cs typeface="Consolas"/>
                <a:sym typeface="Consolas"/>
                <a:rtl val="0"/>
              </a:rPr>
              <a:t>Will</a:t>
            </a:r>
            <a:r>
              <a:rPr lang="en-US" sz="2000" b="0" i="0" u="none" strike="noStrike" cap="none" dirty="0" smtClean="0">
                <a:solidFill>
                  <a:schemeClr val="dk1"/>
                </a:solidFill>
                <a:latin typeface="Consolas"/>
                <a:ea typeface="Consolas"/>
                <a:cs typeface="Consolas"/>
                <a:sym typeface="Consolas"/>
                <a:rtl val="0"/>
              </a:rPr>
              <a:t> post Group </a:t>
            </a:r>
            <a:r>
              <a:rPr lang="en-US" sz="2000" b="0" i="0" u="none" strike="noStrike" cap="none" dirty="0" err="1" smtClean="0">
                <a:solidFill>
                  <a:schemeClr val="dk1"/>
                </a:solidFill>
                <a:latin typeface="Consolas"/>
                <a:ea typeface="Consolas"/>
                <a:cs typeface="Consolas"/>
                <a:sym typeface="Consolas"/>
                <a:rtl val="0"/>
              </a:rPr>
              <a:t>Evals</a:t>
            </a:r>
            <a:r>
              <a:rPr lang="en-US" sz="2000" b="0" i="0" u="none" strike="noStrike" cap="none" dirty="0" smtClean="0">
                <a:solidFill>
                  <a:schemeClr val="dk1"/>
                </a:solidFill>
                <a:latin typeface="Consolas"/>
                <a:ea typeface="Consolas"/>
                <a:cs typeface="Consolas"/>
                <a:sym typeface="Consolas"/>
                <a:rtl val="0"/>
              </a:rPr>
              <a:t> Link on Piazza Wed Afternoon</a:t>
            </a:r>
            <a:endParaRPr lang="en" sz="3000" b="0" i="0" u="none" strike="noStrike" cap="none" baseline="0" dirty="0">
              <a:solidFill>
                <a:schemeClr val="dk1"/>
              </a:solidFill>
              <a:latin typeface="Calibri"/>
              <a:ea typeface="Calibri"/>
              <a:cs typeface="Calibri"/>
              <a:sym typeface="Calibri"/>
              <a:rtl val="0"/>
            </a:endParaRPr>
          </a:p>
          <a:p>
            <a:pPr marL="457200" marR="0" lvl="0" indent="-419100" algn="l" rtl="0">
              <a:lnSpc>
                <a:spcPct val="100000"/>
              </a:lnSpc>
              <a:spcBef>
                <a:spcPts val="600"/>
              </a:spcBef>
              <a:spcAft>
                <a:spcPts val="0"/>
              </a:spcAft>
              <a:buClr>
                <a:schemeClr val="dk1"/>
              </a:buClr>
              <a:buSzPct val="100000"/>
              <a:buFont typeface="Calibri"/>
              <a:buChar char="●"/>
            </a:pPr>
            <a:r>
              <a:rPr lang="en" sz="3000" b="0" i="0" u="none" strike="noStrike" cap="none" baseline="0" dirty="0" smtClean="0">
                <a:solidFill>
                  <a:schemeClr val="dk1"/>
                </a:solidFill>
                <a:latin typeface="Calibri"/>
                <a:ea typeface="Calibri"/>
                <a:cs typeface="Calibri"/>
                <a:sym typeface="Calibri"/>
                <a:rtl val="0"/>
              </a:rPr>
              <a:t>Questions</a:t>
            </a:r>
            <a:r>
              <a:rPr lang="en" sz="3000" b="0" i="0" u="none" strike="noStrike" cap="none" baseline="0" dirty="0">
                <a:solidFill>
                  <a:schemeClr val="dk1"/>
                </a:solidFill>
                <a:latin typeface="Calibri"/>
                <a:ea typeface="Calibri"/>
                <a:cs typeface="Calibri"/>
                <a:sym typeface="Calibri"/>
                <a:rtl val="0"/>
              </a:rPr>
              <a: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Line 20"/>
          <p:cNvSpPr>
            <a:spLocks noChangeShapeType="1"/>
          </p:cNvSpPr>
          <p:nvPr/>
        </p:nvSpPr>
        <p:spPr bwMode="auto">
          <a:xfrm>
            <a:off x="4114800" y="21336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2" name="Rectangle 51"/>
          <p:cNvSpPr/>
          <p:nvPr/>
        </p:nvSpPr>
        <p:spPr bwMode="auto">
          <a:xfrm>
            <a:off x="1905000" y="5791200"/>
            <a:ext cx="24384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59395" name="Line 20"/>
          <p:cNvSpPr>
            <a:spLocks noChangeShapeType="1"/>
          </p:cNvSpPr>
          <p:nvPr/>
        </p:nvSpPr>
        <p:spPr bwMode="auto">
          <a:xfrm flipV="1">
            <a:off x="3124200" y="15240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396" name="Line 22"/>
          <p:cNvSpPr>
            <a:spLocks noChangeShapeType="1"/>
          </p:cNvSpPr>
          <p:nvPr/>
        </p:nvSpPr>
        <p:spPr bwMode="auto">
          <a:xfrm>
            <a:off x="3109913" y="3100388"/>
            <a:ext cx="319087" cy="32861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397" name="Rectangle 8"/>
          <p:cNvSpPr>
            <a:spLocks noChangeArrowheads="1"/>
          </p:cNvSpPr>
          <p:nvPr/>
        </p:nvSpPr>
        <p:spPr bwMode="auto">
          <a:xfrm>
            <a:off x="3429000" y="33845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0">
              <a:latin typeface="Helvetica" charset="0"/>
              <a:cs typeface="Helvetica" charset="0"/>
            </a:endParaRPr>
          </a:p>
        </p:txBody>
      </p:sp>
      <p:sp>
        <p:nvSpPr>
          <p:cNvPr id="59398" name="Rectangle 10" descr="50%"/>
          <p:cNvSpPr>
            <a:spLocks noChangeArrowheads="1"/>
          </p:cNvSpPr>
          <p:nvPr/>
        </p:nvSpPr>
        <p:spPr bwMode="auto">
          <a:xfrm>
            <a:off x="3429000" y="3652838"/>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59399" name="Rectangle 10" descr="50%"/>
          <p:cNvSpPr>
            <a:spLocks noChangeArrowheads="1"/>
          </p:cNvSpPr>
          <p:nvPr/>
        </p:nvSpPr>
        <p:spPr bwMode="auto">
          <a:xfrm>
            <a:off x="3429000" y="39624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59400" name="Text Box 66"/>
          <p:cNvSpPr txBox="1">
            <a:spLocks noChangeArrowheads="1"/>
          </p:cNvSpPr>
          <p:nvPr/>
        </p:nvSpPr>
        <p:spPr bwMode="auto">
          <a:xfrm>
            <a:off x="2971800" y="4343400"/>
            <a:ext cx="14478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Page Table </a:t>
            </a:r>
          </a:p>
          <a:p>
            <a:pPr eaLnBrk="1" hangingPunct="1"/>
            <a:r>
              <a:rPr lang="en-US" sz="1800" b="0">
                <a:latin typeface="Helvetica" charset="0"/>
                <a:cs typeface="Helvetica" charset="0"/>
              </a:rPr>
              <a:t>(2</a:t>
            </a:r>
            <a:r>
              <a:rPr lang="en-US" sz="1800" b="0" baseline="30000">
                <a:latin typeface="Helvetica" charset="0"/>
                <a:cs typeface="Helvetica" charset="0"/>
              </a:rPr>
              <a:t>nd</a:t>
            </a:r>
            <a:r>
              <a:rPr lang="en-US" sz="1800" b="0">
                <a:latin typeface="Helvetica" charset="0"/>
                <a:cs typeface="Helvetica" charset="0"/>
              </a:rPr>
              <a:t> level)</a:t>
            </a:r>
          </a:p>
        </p:txBody>
      </p:sp>
      <p:sp>
        <p:nvSpPr>
          <p:cNvPr id="59401" name="Rectangle 8"/>
          <p:cNvSpPr>
            <a:spLocks noChangeArrowheads="1"/>
          </p:cNvSpPr>
          <p:nvPr/>
        </p:nvSpPr>
        <p:spPr bwMode="auto">
          <a:xfrm>
            <a:off x="3429000" y="15240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0">
              <a:latin typeface="Helvetica" charset="0"/>
              <a:cs typeface="Helvetica" charset="0"/>
            </a:endParaRPr>
          </a:p>
        </p:txBody>
      </p:sp>
      <p:sp>
        <p:nvSpPr>
          <p:cNvPr id="59402" name="Rectangle 10" descr="50%"/>
          <p:cNvSpPr>
            <a:spLocks noChangeArrowheads="1"/>
          </p:cNvSpPr>
          <p:nvPr/>
        </p:nvSpPr>
        <p:spPr bwMode="auto">
          <a:xfrm>
            <a:off x="3429000" y="1792288"/>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59403" name="Rectangle 11" descr="70%"/>
          <p:cNvSpPr>
            <a:spLocks noChangeArrowheads="1"/>
          </p:cNvSpPr>
          <p:nvPr/>
        </p:nvSpPr>
        <p:spPr bwMode="auto">
          <a:xfrm>
            <a:off x="3429000" y="2105025"/>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59404" name="Rectangle 4"/>
          <p:cNvSpPr>
            <a:spLocks noChangeArrowheads="1"/>
          </p:cNvSpPr>
          <p:nvPr/>
        </p:nvSpPr>
        <p:spPr bwMode="auto">
          <a:xfrm>
            <a:off x="2438400" y="24574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0">
              <a:latin typeface="Helvetica" charset="0"/>
              <a:cs typeface="Helvetica" charset="0"/>
            </a:endParaRPr>
          </a:p>
        </p:txBody>
      </p:sp>
      <p:sp>
        <p:nvSpPr>
          <p:cNvPr id="59405" name="Rectangle 5" descr="80%"/>
          <p:cNvSpPr>
            <a:spLocks noChangeArrowheads="1"/>
          </p:cNvSpPr>
          <p:nvPr/>
        </p:nvSpPr>
        <p:spPr bwMode="auto">
          <a:xfrm>
            <a:off x="2438400" y="2667000"/>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59406" name="Rectangle 7" descr="75%"/>
          <p:cNvSpPr>
            <a:spLocks noChangeArrowheads="1"/>
          </p:cNvSpPr>
          <p:nvPr/>
        </p:nvSpPr>
        <p:spPr bwMode="auto">
          <a:xfrm>
            <a:off x="2438400" y="3048000"/>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p>
            <a:endParaRPr lang="en-US" b="0">
              <a:latin typeface="Helvetica" charset="0"/>
              <a:cs typeface="Helvetica" charset="0"/>
            </a:endParaRPr>
          </a:p>
        </p:txBody>
      </p:sp>
      <p:sp>
        <p:nvSpPr>
          <p:cNvPr id="59407" name="Line 92"/>
          <p:cNvSpPr>
            <a:spLocks noChangeShapeType="1"/>
          </p:cNvSpPr>
          <p:nvPr/>
        </p:nvSpPr>
        <p:spPr bwMode="auto">
          <a:xfrm flipV="1">
            <a:off x="1600200" y="24828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78" tIns="44445" rIns="90478" bIns="44445" anchor="ctr"/>
          <a:lstStyle/>
          <a:p>
            <a:endParaRPr lang="en-US"/>
          </a:p>
        </p:txBody>
      </p:sp>
      <p:sp>
        <p:nvSpPr>
          <p:cNvPr id="59408" name="Rectangle 76"/>
          <p:cNvSpPr>
            <a:spLocks noChangeArrowheads="1"/>
          </p:cNvSpPr>
          <p:nvPr/>
        </p:nvSpPr>
        <p:spPr bwMode="auto">
          <a:xfrm>
            <a:off x="0" y="24384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p>
            <a:r>
              <a:rPr lang="en-US" sz="1800" b="0">
                <a:latin typeface="Helvetica" charset="0"/>
                <a:cs typeface="Helvetica" charset="0"/>
              </a:rPr>
              <a:t>PageTablePtr</a:t>
            </a:r>
          </a:p>
        </p:txBody>
      </p:sp>
      <p:sp>
        <p:nvSpPr>
          <p:cNvPr id="59409" name="Freeform 93"/>
          <p:cNvSpPr>
            <a:spLocks/>
          </p:cNvSpPr>
          <p:nvPr/>
        </p:nvSpPr>
        <p:spPr bwMode="auto">
          <a:xfrm>
            <a:off x="990600" y="14160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sp>
        <p:nvSpPr>
          <p:cNvPr id="59410" name="Freeform 120"/>
          <p:cNvSpPr>
            <a:spLocks/>
          </p:cNvSpPr>
          <p:nvPr/>
        </p:nvSpPr>
        <p:spPr bwMode="auto">
          <a:xfrm>
            <a:off x="1905000" y="14160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sp>
        <p:nvSpPr>
          <p:cNvPr id="59411" name="Text Box 66"/>
          <p:cNvSpPr txBox="1">
            <a:spLocks noChangeArrowheads="1"/>
          </p:cNvSpPr>
          <p:nvPr/>
        </p:nvSpPr>
        <p:spPr bwMode="auto">
          <a:xfrm>
            <a:off x="1905000" y="3648075"/>
            <a:ext cx="14478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Page Table </a:t>
            </a:r>
          </a:p>
          <a:p>
            <a:pPr eaLnBrk="1" hangingPunct="1"/>
            <a:r>
              <a:rPr lang="en-US" sz="1800" b="0">
                <a:latin typeface="Helvetica" charset="0"/>
                <a:cs typeface="Helvetica" charset="0"/>
              </a:rPr>
              <a:t>(1</a:t>
            </a:r>
            <a:r>
              <a:rPr lang="en-US" sz="1800" b="0" baseline="30000">
                <a:latin typeface="Helvetica" charset="0"/>
                <a:cs typeface="Helvetica" charset="0"/>
              </a:rPr>
              <a:t>st</a:t>
            </a:r>
            <a:r>
              <a:rPr lang="en-US" sz="1800" b="0">
                <a:latin typeface="Helvetica" charset="0"/>
                <a:cs typeface="Helvetica" charset="0"/>
              </a:rPr>
              <a:t> level)</a:t>
            </a:r>
          </a:p>
        </p:txBody>
      </p:sp>
      <p:sp>
        <p:nvSpPr>
          <p:cNvPr id="59412" name="Text Box 66"/>
          <p:cNvSpPr txBox="1">
            <a:spLocks noChangeArrowheads="1"/>
          </p:cNvSpPr>
          <p:nvPr/>
        </p:nvSpPr>
        <p:spPr bwMode="auto">
          <a:xfrm>
            <a:off x="152400" y="695325"/>
            <a:ext cx="289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Virtual Address:</a:t>
            </a:r>
          </a:p>
        </p:txBody>
      </p:sp>
      <p:sp>
        <p:nvSpPr>
          <p:cNvPr id="59413" name="Rectangle 68"/>
          <p:cNvSpPr>
            <a:spLocks noChangeArrowheads="1"/>
          </p:cNvSpPr>
          <p:nvPr/>
        </p:nvSpPr>
        <p:spPr bwMode="auto">
          <a:xfrm>
            <a:off x="2093913" y="1038225"/>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p>
            <a:r>
              <a:rPr lang="en-US" sz="1800" b="0">
                <a:latin typeface="Helvetica" charset="0"/>
                <a:cs typeface="Helvetica" charset="0"/>
              </a:rPr>
              <a:t>Offset</a:t>
            </a:r>
          </a:p>
        </p:txBody>
      </p:sp>
      <p:sp>
        <p:nvSpPr>
          <p:cNvPr id="59414" name="Rectangle 69"/>
          <p:cNvSpPr>
            <a:spLocks noChangeArrowheads="1"/>
          </p:cNvSpPr>
          <p:nvPr/>
        </p:nvSpPr>
        <p:spPr bwMode="auto">
          <a:xfrm>
            <a:off x="1092200" y="1038225"/>
            <a:ext cx="1001713" cy="377825"/>
          </a:xfrm>
          <a:prstGeom prst="rect">
            <a:avLst/>
          </a:prstGeom>
          <a:solidFill>
            <a:srgbClr val="FC885D"/>
          </a:solidFill>
          <a:ln w="38100">
            <a:solidFill>
              <a:schemeClr val="tx1"/>
            </a:solidFill>
            <a:miter lim="800000"/>
            <a:headEnd/>
            <a:tailEnd/>
          </a:ln>
        </p:spPr>
        <p:txBody>
          <a:bodyPr wrap="none" lIns="90478" tIns="44445" rIns="90478" bIns="44445" anchor="ctr"/>
          <a:lstStyle/>
          <a:p>
            <a:pPr>
              <a:lnSpc>
                <a:spcPct val="75000"/>
              </a:lnSpc>
            </a:pPr>
            <a:r>
              <a:rPr lang="en-US" sz="1800" b="0">
                <a:latin typeface="Helvetica" charset="0"/>
                <a:cs typeface="Helvetica" charset="0"/>
              </a:rPr>
              <a:t>Virtual</a:t>
            </a:r>
          </a:p>
          <a:p>
            <a:pPr>
              <a:lnSpc>
                <a:spcPct val="75000"/>
              </a:lnSpc>
            </a:pPr>
            <a:r>
              <a:rPr lang="en-US" sz="1800" b="0">
                <a:latin typeface="Helvetica" charset="0"/>
                <a:cs typeface="Helvetica" charset="0"/>
              </a:rPr>
              <a:t>P2 index</a:t>
            </a:r>
          </a:p>
        </p:txBody>
      </p:sp>
      <p:sp>
        <p:nvSpPr>
          <p:cNvPr id="59415" name="Rectangle 70"/>
          <p:cNvSpPr>
            <a:spLocks noChangeArrowheads="1"/>
          </p:cNvSpPr>
          <p:nvPr/>
        </p:nvSpPr>
        <p:spPr bwMode="auto">
          <a:xfrm>
            <a:off x="90488" y="1038225"/>
            <a:ext cx="1001712" cy="377825"/>
          </a:xfrm>
          <a:prstGeom prst="rect">
            <a:avLst/>
          </a:prstGeom>
          <a:solidFill>
            <a:srgbClr val="FC885D"/>
          </a:solidFill>
          <a:ln w="38100">
            <a:solidFill>
              <a:schemeClr val="tx1"/>
            </a:solidFill>
            <a:miter lim="800000"/>
            <a:headEnd/>
            <a:tailEnd/>
          </a:ln>
        </p:spPr>
        <p:txBody>
          <a:bodyPr wrap="none" lIns="90478" tIns="44445" rIns="90478" bIns="44445" anchor="ctr"/>
          <a:lstStyle/>
          <a:p>
            <a:pPr>
              <a:lnSpc>
                <a:spcPct val="75000"/>
              </a:lnSpc>
            </a:pPr>
            <a:r>
              <a:rPr lang="en-US" sz="1800" b="0">
                <a:latin typeface="Helvetica" charset="0"/>
                <a:cs typeface="Helvetica" charset="0"/>
              </a:rPr>
              <a:t>Virtual</a:t>
            </a:r>
          </a:p>
          <a:p>
            <a:pPr>
              <a:lnSpc>
                <a:spcPct val="75000"/>
              </a:lnSpc>
            </a:pPr>
            <a:r>
              <a:rPr lang="en-US" sz="1800" b="0">
                <a:latin typeface="Helvetica" charset="0"/>
                <a:cs typeface="Helvetica" charset="0"/>
              </a:rPr>
              <a:t>P1 index</a:t>
            </a:r>
          </a:p>
        </p:txBody>
      </p:sp>
      <p:sp>
        <p:nvSpPr>
          <p:cNvPr id="38" name="Rectangle 37"/>
          <p:cNvSpPr/>
          <p:nvPr/>
        </p:nvSpPr>
        <p:spPr bwMode="auto">
          <a:xfrm>
            <a:off x="1905000" y="53340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59417" name="Rectangle 39"/>
          <p:cNvSpPr>
            <a:spLocks noChangeArrowheads="1"/>
          </p:cNvSpPr>
          <p:nvPr/>
        </p:nvSpPr>
        <p:spPr bwMode="auto">
          <a:xfrm>
            <a:off x="1905000" y="5562600"/>
            <a:ext cx="1219200" cy="228600"/>
          </a:xfrm>
          <a:prstGeom prst="rect">
            <a:avLst/>
          </a:prstGeom>
          <a:solidFill>
            <a:srgbClr val="FC885D"/>
          </a:solidFill>
          <a:ln w="38100">
            <a:solidFill>
              <a:schemeClr val="tx1"/>
            </a:solidFill>
            <a:round/>
            <a:headEnd/>
            <a:tailEnd/>
          </a:ln>
        </p:spPr>
        <p:txBody>
          <a:bodyPr wrap="none" lIns="90478" tIns="44445" rIns="90478" bIns="44445" anchor="ctr"/>
          <a:lstStyle/>
          <a:p>
            <a:pPr marL="685800" indent="-228600"/>
            <a:endParaRPr lang="en-US" b="0">
              <a:latin typeface="Helvetica" charset="0"/>
              <a:cs typeface="Helvetica" charset="0"/>
            </a:endParaRPr>
          </a:p>
        </p:txBody>
      </p:sp>
      <p:sp>
        <p:nvSpPr>
          <p:cNvPr id="43" name="Rectangle 42"/>
          <p:cNvSpPr/>
          <p:nvPr/>
        </p:nvSpPr>
        <p:spPr bwMode="auto">
          <a:xfrm>
            <a:off x="1905000" y="60198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44" name="Rectangle 43"/>
          <p:cNvSpPr/>
          <p:nvPr/>
        </p:nvSpPr>
        <p:spPr bwMode="auto">
          <a:xfrm>
            <a:off x="3124200" y="53340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59420" name="Rectangle 44"/>
          <p:cNvSpPr>
            <a:spLocks noChangeArrowheads="1"/>
          </p:cNvSpPr>
          <p:nvPr/>
        </p:nvSpPr>
        <p:spPr bwMode="auto">
          <a:xfrm>
            <a:off x="3124200" y="55626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p>
            <a:pPr marL="685800" indent="-228600"/>
            <a:endParaRPr lang="en-US" b="0">
              <a:latin typeface="Helvetica" charset="0"/>
              <a:cs typeface="Helvetica" charset="0"/>
            </a:endParaRPr>
          </a:p>
        </p:txBody>
      </p:sp>
      <p:sp>
        <p:nvSpPr>
          <p:cNvPr id="47" name="Rectangle 46"/>
          <p:cNvSpPr/>
          <p:nvPr/>
        </p:nvSpPr>
        <p:spPr bwMode="auto">
          <a:xfrm>
            <a:off x="3124200" y="60198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59422" name="Right Brace 47"/>
          <p:cNvSpPr>
            <a:spLocks/>
          </p:cNvSpPr>
          <p:nvPr/>
        </p:nvSpPr>
        <p:spPr bwMode="auto">
          <a:xfrm rot="5400000">
            <a:off x="971550" y="5905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59423" name="TextBox 48"/>
          <p:cNvSpPr txBox="1">
            <a:spLocks noChangeArrowheads="1"/>
          </p:cNvSpPr>
          <p:nvPr/>
        </p:nvSpPr>
        <p:spPr bwMode="auto">
          <a:xfrm>
            <a:off x="2971800" y="5645150"/>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a:t>
            </a:r>
          </a:p>
        </p:txBody>
      </p:sp>
      <p:sp>
        <p:nvSpPr>
          <p:cNvPr id="59424" name="Freeform 49"/>
          <p:cNvSpPr>
            <a:spLocks noChangeArrowheads="1"/>
          </p:cNvSpPr>
          <p:nvPr/>
        </p:nvSpPr>
        <p:spPr bwMode="auto">
          <a:xfrm>
            <a:off x="1062038" y="1752600"/>
            <a:ext cx="830262" cy="3938588"/>
          </a:xfrm>
          <a:custGeom>
            <a:avLst/>
            <a:gdLst>
              <a:gd name="T0" fmla="*/ 39518 w 829359"/>
              <a:gd name="T1" fmla="*/ 0 h 3939220"/>
              <a:gd name="T2" fmla="*/ 0 w 829359"/>
              <a:gd name="T3" fmla="*/ 3916822 h 3939220"/>
              <a:gd name="T4" fmla="*/ 843009 w 829359"/>
              <a:gd name="T5" fmla="*/ 3929750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sp>
        <p:nvSpPr>
          <p:cNvPr id="59425" name="Freeform 50"/>
          <p:cNvSpPr>
            <a:spLocks noChangeArrowheads="1"/>
          </p:cNvSpPr>
          <p:nvPr/>
        </p:nvSpPr>
        <p:spPr bwMode="auto">
          <a:xfrm>
            <a:off x="4354513" y="3187700"/>
            <a:ext cx="361950" cy="2487613"/>
          </a:xfrm>
          <a:custGeom>
            <a:avLst/>
            <a:gdLst>
              <a:gd name="T0" fmla="*/ 0 w 362845"/>
              <a:gd name="T1" fmla="*/ 2483205 h 2487928"/>
              <a:gd name="T2" fmla="*/ 349649 w 362845"/>
              <a:gd name="T3" fmla="*/ 2483205 h 2487928"/>
              <a:gd name="T4" fmla="*/ 349649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sp>
        <p:nvSpPr>
          <p:cNvPr id="59426" name="Text Box 66"/>
          <p:cNvSpPr txBox="1">
            <a:spLocks noChangeArrowheads="1"/>
          </p:cNvSpPr>
          <p:nvPr/>
        </p:nvSpPr>
        <p:spPr bwMode="auto">
          <a:xfrm>
            <a:off x="1752600" y="5013325"/>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TLB:</a:t>
            </a:r>
          </a:p>
        </p:txBody>
      </p:sp>
      <p:sp>
        <p:nvSpPr>
          <p:cNvPr id="35" name="Rectangle 34"/>
          <p:cNvSpPr/>
          <p:nvPr/>
        </p:nvSpPr>
        <p:spPr bwMode="auto">
          <a:xfrm>
            <a:off x="0" y="685800"/>
            <a:ext cx="7696200" cy="5791200"/>
          </a:xfrm>
          <a:prstGeom prst="rect">
            <a:avLst/>
          </a:prstGeom>
          <a:solidFill>
            <a:schemeClr val="bg2">
              <a:lumMod val="40000"/>
              <a:lumOff val="60000"/>
              <a:alpha val="70000"/>
            </a:schemeClr>
          </a:solidFill>
          <a:ln w="38100" cap="flat" cmpd="sng" algn="ctr">
            <a:no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59428" name="Title 1"/>
          <p:cNvSpPr>
            <a:spLocks noGrp="1"/>
          </p:cNvSpPr>
          <p:nvPr>
            <p:ph type="title"/>
          </p:nvPr>
        </p:nvSpPr>
        <p:spPr>
          <a:xfrm>
            <a:off x="990600" y="76200"/>
            <a:ext cx="7162800" cy="533400"/>
          </a:xfrm>
        </p:spPr>
        <p:txBody>
          <a:bodyPr/>
          <a:lstStyle/>
          <a:p>
            <a:r>
              <a:rPr lang="en-US">
                <a:latin typeface="Helvetica" charset="0"/>
                <a:ea typeface="ＭＳ Ｐゴシック" charset="0"/>
                <a:cs typeface="ＭＳ Ｐゴシック" charset="0"/>
              </a:rPr>
              <a:t>Putting Everything Together: Cache</a:t>
            </a:r>
          </a:p>
        </p:txBody>
      </p:sp>
      <p:sp>
        <p:nvSpPr>
          <p:cNvPr id="59429" name="Rectangle 98"/>
          <p:cNvSpPr>
            <a:spLocks noChangeArrowheads="1"/>
          </p:cNvSpPr>
          <p:nvPr/>
        </p:nvSpPr>
        <p:spPr bwMode="auto">
          <a:xfrm>
            <a:off x="5257800" y="2822575"/>
            <a:ext cx="1447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p>
            <a:r>
              <a:rPr lang="en-US" sz="1800" b="0">
                <a:latin typeface="Helvetica" charset="0"/>
                <a:cs typeface="Helvetica" charset="0"/>
              </a:rPr>
              <a:t>Offset</a:t>
            </a:r>
          </a:p>
        </p:txBody>
      </p:sp>
      <p:sp>
        <p:nvSpPr>
          <p:cNvPr id="59430" name="Rectangle 8"/>
          <p:cNvSpPr>
            <a:spLocks noChangeArrowheads="1"/>
          </p:cNvSpPr>
          <p:nvPr/>
        </p:nvSpPr>
        <p:spPr bwMode="auto">
          <a:xfrm>
            <a:off x="7696200" y="1066800"/>
            <a:ext cx="1295400" cy="4191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0">
              <a:latin typeface="Helvetica" charset="0"/>
              <a:cs typeface="Helvetica" charset="0"/>
            </a:endParaRPr>
          </a:p>
        </p:txBody>
      </p:sp>
      <p:sp>
        <p:nvSpPr>
          <p:cNvPr id="88" name="Rectangle 10" descr="50%"/>
          <p:cNvSpPr>
            <a:spLocks noChangeArrowheads="1"/>
          </p:cNvSpPr>
          <p:nvPr/>
        </p:nvSpPr>
        <p:spPr bwMode="auto">
          <a:xfrm>
            <a:off x="7696200" y="16002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a:defRPr/>
            </a:pPr>
            <a:endParaRPr lang="en-US" b="0">
              <a:latin typeface="Helvetica"/>
              <a:ea typeface="ＭＳ Ｐゴシック" charset="-128"/>
              <a:cs typeface="Helvetica"/>
            </a:endParaRPr>
          </a:p>
        </p:txBody>
      </p:sp>
      <p:sp>
        <p:nvSpPr>
          <p:cNvPr id="90" name="Rectangle 10" descr="50%"/>
          <p:cNvSpPr>
            <a:spLocks noChangeArrowheads="1"/>
          </p:cNvSpPr>
          <p:nvPr/>
        </p:nvSpPr>
        <p:spPr bwMode="auto">
          <a:xfrm>
            <a:off x="7696200" y="19812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a:defRPr/>
            </a:pPr>
            <a:endParaRPr lang="en-US" b="0">
              <a:latin typeface="Helvetica"/>
              <a:ea typeface="ＭＳ Ｐゴシック" charset="-128"/>
              <a:cs typeface="Helvetica"/>
            </a:endParaRPr>
          </a:p>
        </p:txBody>
      </p:sp>
      <p:sp>
        <p:nvSpPr>
          <p:cNvPr id="59433" name="Text Box 100"/>
          <p:cNvSpPr txBox="1">
            <a:spLocks noChangeArrowheads="1"/>
          </p:cNvSpPr>
          <p:nvPr/>
        </p:nvSpPr>
        <p:spPr bwMode="auto">
          <a:xfrm>
            <a:off x="7620000" y="422275"/>
            <a:ext cx="13716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Physical </a:t>
            </a:r>
          </a:p>
          <a:p>
            <a:pPr eaLnBrk="1" hangingPunct="1"/>
            <a:r>
              <a:rPr lang="en-US" sz="1800" b="0">
                <a:latin typeface="Helvetica" charset="0"/>
                <a:cs typeface="Helvetica" charset="0"/>
              </a:rPr>
              <a:t>Memory:</a:t>
            </a:r>
          </a:p>
        </p:txBody>
      </p:sp>
      <p:sp>
        <p:nvSpPr>
          <p:cNvPr id="59434" name="Freeform 83"/>
          <p:cNvSpPr>
            <a:spLocks noChangeArrowheads="1"/>
          </p:cNvSpPr>
          <p:nvPr/>
        </p:nvSpPr>
        <p:spPr bwMode="auto">
          <a:xfrm>
            <a:off x="3368675" y="1244600"/>
            <a:ext cx="2436813" cy="1541463"/>
          </a:xfrm>
          <a:custGeom>
            <a:avLst/>
            <a:gdLst>
              <a:gd name="T0" fmla="*/ 0 w 2436241"/>
              <a:gd name="T1" fmla="*/ 0 h 1541997"/>
              <a:gd name="T2" fmla="*/ 2015689 w 2436241"/>
              <a:gd name="T3" fmla="*/ 373831 h 1541997"/>
              <a:gd name="T4" fmla="*/ 2444835 w 2436241"/>
              <a:gd name="T5" fmla="*/ 1534006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sp>
        <p:nvSpPr>
          <p:cNvPr id="59435" name="Text Box 100"/>
          <p:cNvSpPr txBox="1">
            <a:spLocks noChangeArrowheads="1"/>
          </p:cNvSpPr>
          <p:nvPr/>
        </p:nvSpPr>
        <p:spPr bwMode="auto">
          <a:xfrm>
            <a:off x="4038600" y="2447925"/>
            <a:ext cx="259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Physical Address:</a:t>
            </a:r>
          </a:p>
        </p:txBody>
      </p:sp>
      <p:sp>
        <p:nvSpPr>
          <p:cNvPr id="59436" name="Line 20"/>
          <p:cNvSpPr>
            <a:spLocks noChangeShapeType="1"/>
          </p:cNvSpPr>
          <p:nvPr/>
        </p:nvSpPr>
        <p:spPr bwMode="auto">
          <a:xfrm flipV="1">
            <a:off x="4724400" y="16002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437" name="Line 20"/>
          <p:cNvSpPr>
            <a:spLocks noChangeShapeType="1"/>
          </p:cNvSpPr>
          <p:nvPr/>
        </p:nvSpPr>
        <p:spPr bwMode="auto">
          <a:xfrm flipV="1">
            <a:off x="6096000" y="19812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438" name="Rectangle 102"/>
          <p:cNvSpPr>
            <a:spLocks noChangeArrowheads="1"/>
          </p:cNvSpPr>
          <p:nvPr/>
        </p:nvSpPr>
        <p:spPr bwMode="auto">
          <a:xfrm>
            <a:off x="4267200" y="2822575"/>
            <a:ext cx="1000125" cy="377825"/>
          </a:xfrm>
          <a:prstGeom prst="rect">
            <a:avLst/>
          </a:prstGeom>
          <a:solidFill>
            <a:srgbClr val="FFFFAA"/>
          </a:solidFill>
          <a:ln w="38100">
            <a:solidFill>
              <a:schemeClr val="tx1"/>
            </a:solidFill>
            <a:miter lim="800000"/>
            <a:headEnd/>
            <a:tailEnd/>
          </a:ln>
        </p:spPr>
        <p:txBody>
          <a:bodyPr wrap="none" lIns="90478" tIns="44445" rIns="90478" bIns="44445" anchor="ctr"/>
          <a:lstStyle/>
          <a:p>
            <a:pPr>
              <a:lnSpc>
                <a:spcPct val="75000"/>
              </a:lnSpc>
            </a:pPr>
            <a:r>
              <a:rPr lang="en-US" sz="1800" b="0">
                <a:latin typeface="Helvetica" charset="0"/>
                <a:cs typeface="Helvetica" charset="0"/>
              </a:rPr>
              <a:t>Physical</a:t>
            </a:r>
          </a:p>
          <a:p>
            <a:pPr>
              <a:lnSpc>
                <a:spcPct val="75000"/>
              </a:lnSpc>
            </a:pPr>
            <a:r>
              <a:rPr lang="en-US" sz="1800" b="0">
                <a:latin typeface="Helvetica" charset="0"/>
                <a:cs typeface="Helvetica" charset="0"/>
              </a:rPr>
              <a:t>Page #</a:t>
            </a:r>
          </a:p>
        </p:txBody>
      </p:sp>
      <p:grpSp>
        <p:nvGrpSpPr>
          <p:cNvPr id="2" name="Group 141"/>
          <p:cNvGrpSpPr>
            <a:grpSpLocks/>
          </p:cNvGrpSpPr>
          <p:nvPr/>
        </p:nvGrpSpPr>
        <p:grpSpPr bwMode="auto">
          <a:xfrm>
            <a:off x="4953000" y="4267200"/>
            <a:ext cx="2667000" cy="2209800"/>
            <a:chOff x="4953000" y="4267200"/>
            <a:chExt cx="2667000" cy="2209800"/>
          </a:xfrm>
        </p:grpSpPr>
        <p:sp>
          <p:nvSpPr>
            <p:cNvPr id="59449" name="Rectangle 138"/>
            <p:cNvSpPr>
              <a:spLocks noChangeArrowheads="1"/>
            </p:cNvSpPr>
            <p:nvPr/>
          </p:nvSpPr>
          <p:spPr bwMode="auto">
            <a:xfrm>
              <a:off x="4953000" y="4267200"/>
              <a:ext cx="2667000" cy="2209800"/>
            </a:xfrm>
            <a:prstGeom prst="rect">
              <a:avLst/>
            </a:prstGeom>
            <a:solidFill>
              <a:schemeClr val="bg1"/>
            </a:solidFill>
            <a:ln w="38100">
              <a:solidFill>
                <a:schemeClr val="tx1"/>
              </a:solidFill>
              <a:round/>
              <a:headEnd/>
              <a:tailEnd/>
            </a:ln>
          </p:spPr>
          <p:txBody>
            <a:bodyPr wrap="none" lIns="90478" tIns="44445" rIns="90478" bIns="44445" anchor="ctr"/>
            <a:lstStyle/>
            <a:p>
              <a:pPr marL="685800" indent="-228600"/>
              <a:endParaRPr lang="en-US" b="0">
                <a:latin typeface="Helvetica" charset="0"/>
                <a:cs typeface="Helvetica" charset="0"/>
              </a:endParaRPr>
            </a:p>
          </p:txBody>
        </p:sp>
        <p:sp>
          <p:nvSpPr>
            <p:cNvPr id="57" name="Rectangle 56"/>
            <p:cNvSpPr/>
            <p:nvPr/>
          </p:nvSpPr>
          <p:spPr bwMode="auto">
            <a:xfrm>
              <a:off x="5181600" y="48006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60" name="Rectangle 59"/>
            <p:cNvSpPr/>
            <p:nvPr/>
          </p:nvSpPr>
          <p:spPr bwMode="auto">
            <a:xfrm>
              <a:off x="6019800" y="48006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59452" name="TextBox 63"/>
            <p:cNvSpPr txBox="1">
              <a:spLocks noChangeArrowheads="1"/>
            </p:cNvSpPr>
            <p:nvPr/>
          </p:nvSpPr>
          <p:spPr bwMode="auto">
            <a:xfrm>
              <a:off x="6248400" y="5562600"/>
              <a:ext cx="381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a:t>
              </a:r>
            </a:p>
          </p:txBody>
        </p:sp>
        <p:sp>
          <p:nvSpPr>
            <p:cNvPr id="59453" name="Rectangle 69"/>
            <p:cNvSpPr>
              <a:spLocks noChangeArrowheads="1"/>
            </p:cNvSpPr>
            <p:nvPr/>
          </p:nvSpPr>
          <p:spPr bwMode="auto">
            <a:xfrm>
              <a:off x="6019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59454" name="Rectangle 70"/>
            <p:cNvSpPr>
              <a:spLocks noChangeArrowheads="1"/>
            </p:cNvSpPr>
            <p:nvPr/>
          </p:nvSpPr>
          <p:spPr bwMode="auto">
            <a:xfrm>
              <a:off x="6400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59455" name="Rectangle 71"/>
            <p:cNvSpPr>
              <a:spLocks noChangeArrowheads="1"/>
            </p:cNvSpPr>
            <p:nvPr/>
          </p:nvSpPr>
          <p:spPr bwMode="auto">
            <a:xfrm>
              <a:off x="6781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59456" name="Rectangle 72"/>
            <p:cNvSpPr>
              <a:spLocks noChangeArrowheads="1"/>
            </p:cNvSpPr>
            <p:nvPr/>
          </p:nvSpPr>
          <p:spPr bwMode="auto">
            <a:xfrm>
              <a:off x="7162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77" name="Rectangle 76"/>
            <p:cNvSpPr/>
            <p:nvPr/>
          </p:nvSpPr>
          <p:spPr bwMode="auto">
            <a:xfrm>
              <a:off x="5181600" y="45720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78" name="Rectangle 77"/>
            <p:cNvSpPr/>
            <p:nvPr/>
          </p:nvSpPr>
          <p:spPr bwMode="auto">
            <a:xfrm>
              <a:off x="6019800" y="45720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59459" name="Rectangle 80"/>
            <p:cNvSpPr>
              <a:spLocks noChangeArrowheads="1"/>
            </p:cNvSpPr>
            <p:nvPr/>
          </p:nvSpPr>
          <p:spPr bwMode="auto">
            <a:xfrm>
              <a:off x="6019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59460" name="Rectangle 88"/>
            <p:cNvSpPr>
              <a:spLocks noChangeArrowheads="1"/>
            </p:cNvSpPr>
            <p:nvPr/>
          </p:nvSpPr>
          <p:spPr bwMode="auto">
            <a:xfrm>
              <a:off x="6400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59461" name="Rectangle 90"/>
            <p:cNvSpPr>
              <a:spLocks noChangeArrowheads="1"/>
            </p:cNvSpPr>
            <p:nvPr/>
          </p:nvSpPr>
          <p:spPr bwMode="auto">
            <a:xfrm>
              <a:off x="6781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59462" name="Rectangle 94"/>
            <p:cNvSpPr>
              <a:spLocks noChangeArrowheads="1"/>
            </p:cNvSpPr>
            <p:nvPr/>
          </p:nvSpPr>
          <p:spPr bwMode="auto">
            <a:xfrm>
              <a:off x="7162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96" name="Rectangle 95"/>
            <p:cNvSpPr/>
            <p:nvPr/>
          </p:nvSpPr>
          <p:spPr bwMode="auto">
            <a:xfrm>
              <a:off x="5181600" y="54102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97" name="Rectangle 96"/>
            <p:cNvSpPr/>
            <p:nvPr/>
          </p:nvSpPr>
          <p:spPr bwMode="auto">
            <a:xfrm>
              <a:off x="6019800" y="54102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59465" name="Rectangle 97"/>
            <p:cNvSpPr>
              <a:spLocks noChangeArrowheads="1"/>
            </p:cNvSpPr>
            <p:nvPr/>
          </p:nvSpPr>
          <p:spPr bwMode="auto">
            <a:xfrm>
              <a:off x="6019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59466" name="Rectangle 98"/>
            <p:cNvSpPr>
              <a:spLocks noChangeArrowheads="1"/>
            </p:cNvSpPr>
            <p:nvPr/>
          </p:nvSpPr>
          <p:spPr bwMode="auto">
            <a:xfrm>
              <a:off x="6400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59467" name="Rectangle 99"/>
            <p:cNvSpPr>
              <a:spLocks noChangeArrowheads="1"/>
            </p:cNvSpPr>
            <p:nvPr/>
          </p:nvSpPr>
          <p:spPr bwMode="auto">
            <a:xfrm>
              <a:off x="6781800" y="54102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p>
              <a:pPr marL="685800" indent="-228600"/>
              <a:endParaRPr lang="en-US" b="0">
                <a:latin typeface="Helvetica" charset="0"/>
                <a:cs typeface="Helvetica" charset="0"/>
              </a:endParaRPr>
            </a:p>
          </p:txBody>
        </p:sp>
        <p:sp>
          <p:nvSpPr>
            <p:cNvPr id="59468" name="Rectangle 100"/>
            <p:cNvSpPr>
              <a:spLocks noChangeArrowheads="1"/>
            </p:cNvSpPr>
            <p:nvPr/>
          </p:nvSpPr>
          <p:spPr bwMode="auto">
            <a:xfrm>
              <a:off x="7162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102" name="Rectangle 101"/>
            <p:cNvSpPr/>
            <p:nvPr/>
          </p:nvSpPr>
          <p:spPr bwMode="auto">
            <a:xfrm>
              <a:off x="5181600" y="5181600"/>
              <a:ext cx="8382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103" name="Rectangle 102"/>
            <p:cNvSpPr/>
            <p:nvPr/>
          </p:nvSpPr>
          <p:spPr bwMode="auto">
            <a:xfrm>
              <a:off x="6019800" y="5181600"/>
              <a:ext cx="15240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59471" name="Rectangle 103"/>
            <p:cNvSpPr>
              <a:spLocks noChangeArrowheads="1"/>
            </p:cNvSpPr>
            <p:nvPr/>
          </p:nvSpPr>
          <p:spPr bwMode="auto">
            <a:xfrm>
              <a:off x="6019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59472" name="Rectangle 104"/>
            <p:cNvSpPr>
              <a:spLocks noChangeArrowheads="1"/>
            </p:cNvSpPr>
            <p:nvPr/>
          </p:nvSpPr>
          <p:spPr bwMode="auto">
            <a:xfrm>
              <a:off x="6400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106" name="Rectangle 105"/>
            <p:cNvSpPr/>
            <p:nvPr/>
          </p:nvSpPr>
          <p:spPr bwMode="auto">
            <a:xfrm>
              <a:off x="6781800" y="5181600"/>
              <a:ext cx="381000" cy="228600"/>
            </a:xfrm>
            <a:prstGeom prst="rect">
              <a:avLst/>
            </a:prstGeom>
            <a:solidFill>
              <a:schemeClr val="accent1">
                <a:lumMod val="75000"/>
              </a:schemeClr>
            </a:solidFill>
            <a:ln w="127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59474" name="Rectangle 106"/>
            <p:cNvSpPr>
              <a:spLocks noChangeArrowheads="1"/>
            </p:cNvSpPr>
            <p:nvPr/>
          </p:nvSpPr>
          <p:spPr bwMode="auto">
            <a:xfrm>
              <a:off x="7162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114" name="Rectangle 113"/>
            <p:cNvSpPr/>
            <p:nvPr/>
          </p:nvSpPr>
          <p:spPr bwMode="auto">
            <a:xfrm>
              <a:off x="5181600" y="59436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115" name="Rectangle 114"/>
            <p:cNvSpPr/>
            <p:nvPr/>
          </p:nvSpPr>
          <p:spPr bwMode="auto">
            <a:xfrm>
              <a:off x="6019800" y="59436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59477" name="Rectangle 115"/>
            <p:cNvSpPr>
              <a:spLocks noChangeArrowheads="1"/>
            </p:cNvSpPr>
            <p:nvPr/>
          </p:nvSpPr>
          <p:spPr bwMode="auto">
            <a:xfrm>
              <a:off x="6019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59478" name="Rectangle 116"/>
            <p:cNvSpPr>
              <a:spLocks noChangeArrowheads="1"/>
            </p:cNvSpPr>
            <p:nvPr/>
          </p:nvSpPr>
          <p:spPr bwMode="auto">
            <a:xfrm>
              <a:off x="6400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59479" name="Rectangle 117"/>
            <p:cNvSpPr>
              <a:spLocks noChangeArrowheads="1"/>
            </p:cNvSpPr>
            <p:nvPr/>
          </p:nvSpPr>
          <p:spPr bwMode="auto">
            <a:xfrm>
              <a:off x="6781800" y="59436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p>
              <a:pPr marL="685800" indent="-228600"/>
              <a:endParaRPr lang="en-US" b="0">
                <a:latin typeface="Helvetica" charset="0"/>
                <a:cs typeface="Helvetica" charset="0"/>
              </a:endParaRPr>
            </a:p>
          </p:txBody>
        </p:sp>
        <p:sp>
          <p:nvSpPr>
            <p:cNvPr id="59480" name="Rectangle 118"/>
            <p:cNvSpPr>
              <a:spLocks noChangeArrowheads="1"/>
            </p:cNvSpPr>
            <p:nvPr/>
          </p:nvSpPr>
          <p:spPr bwMode="auto">
            <a:xfrm>
              <a:off x="7162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59481" name="Text Box 66"/>
            <p:cNvSpPr txBox="1">
              <a:spLocks noChangeArrowheads="1"/>
            </p:cNvSpPr>
            <p:nvPr/>
          </p:nvSpPr>
          <p:spPr bwMode="auto">
            <a:xfrm>
              <a:off x="5181600" y="4267200"/>
              <a:ext cx="838200" cy="366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tag:</a:t>
              </a:r>
            </a:p>
          </p:txBody>
        </p:sp>
        <p:sp>
          <p:nvSpPr>
            <p:cNvPr id="59482" name="Text Box 66"/>
            <p:cNvSpPr txBox="1">
              <a:spLocks noChangeArrowheads="1"/>
            </p:cNvSpPr>
            <p:nvPr/>
          </p:nvSpPr>
          <p:spPr bwMode="auto">
            <a:xfrm>
              <a:off x="6324600" y="4267200"/>
              <a:ext cx="838200" cy="366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block:</a:t>
              </a:r>
            </a:p>
          </p:txBody>
        </p:sp>
        <p:sp>
          <p:nvSpPr>
            <p:cNvPr id="108" name="Rectangle 107"/>
            <p:cNvSpPr/>
            <p:nvPr/>
          </p:nvSpPr>
          <p:spPr bwMode="auto">
            <a:xfrm>
              <a:off x="5181600" y="61722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109" name="Rectangle 108"/>
            <p:cNvSpPr/>
            <p:nvPr/>
          </p:nvSpPr>
          <p:spPr bwMode="auto">
            <a:xfrm>
              <a:off x="6019800" y="61722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sp>
          <p:nvSpPr>
            <p:cNvPr id="59485" name="Rectangle 109"/>
            <p:cNvSpPr>
              <a:spLocks noChangeArrowheads="1"/>
            </p:cNvSpPr>
            <p:nvPr/>
          </p:nvSpPr>
          <p:spPr bwMode="auto">
            <a:xfrm>
              <a:off x="6019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59486" name="Rectangle 110"/>
            <p:cNvSpPr>
              <a:spLocks noChangeArrowheads="1"/>
            </p:cNvSpPr>
            <p:nvPr/>
          </p:nvSpPr>
          <p:spPr bwMode="auto">
            <a:xfrm>
              <a:off x="6400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sp>
          <p:nvSpPr>
            <p:cNvPr id="59487" name="Rectangle 111"/>
            <p:cNvSpPr>
              <a:spLocks noChangeArrowheads="1"/>
            </p:cNvSpPr>
            <p:nvPr/>
          </p:nvSpPr>
          <p:spPr bwMode="auto">
            <a:xfrm>
              <a:off x="6781800" y="61722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p>
              <a:pPr marL="685800" indent="-228600"/>
              <a:endParaRPr lang="en-US" b="0">
                <a:latin typeface="Helvetica" charset="0"/>
                <a:cs typeface="Helvetica" charset="0"/>
              </a:endParaRPr>
            </a:p>
          </p:txBody>
        </p:sp>
        <p:sp>
          <p:nvSpPr>
            <p:cNvPr id="59488" name="Rectangle 112"/>
            <p:cNvSpPr>
              <a:spLocks noChangeArrowheads="1"/>
            </p:cNvSpPr>
            <p:nvPr/>
          </p:nvSpPr>
          <p:spPr bwMode="auto">
            <a:xfrm>
              <a:off x="7162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marL="685800" indent="-228600"/>
              <a:endParaRPr lang="en-US" b="0">
                <a:latin typeface="Helvetica" charset="0"/>
                <a:cs typeface="Helvetica" charset="0"/>
              </a:endParaRPr>
            </a:p>
          </p:txBody>
        </p:sp>
      </p:grpSp>
      <p:sp>
        <p:nvSpPr>
          <p:cNvPr id="59440" name="Text Box 66"/>
          <p:cNvSpPr txBox="1">
            <a:spLocks noChangeArrowheads="1"/>
          </p:cNvSpPr>
          <p:nvPr/>
        </p:nvSpPr>
        <p:spPr bwMode="auto">
          <a:xfrm>
            <a:off x="5257800" y="39624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b="0">
                <a:latin typeface="Helvetica" charset="0"/>
                <a:cs typeface="Helvetica" charset="0"/>
              </a:rPr>
              <a:t>cache:</a:t>
            </a:r>
          </a:p>
        </p:txBody>
      </p:sp>
      <p:sp>
        <p:nvSpPr>
          <p:cNvPr id="135" name="Freeform 134"/>
          <p:cNvSpPr>
            <a:spLocks noChangeArrowheads="1"/>
          </p:cNvSpPr>
          <p:nvPr/>
        </p:nvSpPr>
        <p:spPr bwMode="auto">
          <a:xfrm>
            <a:off x="4392613" y="3965575"/>
            <a:ext cx="946150" cy="1438275"/>
          </a:xfrm>
          <a:custGeom>
            <a:avLst/>
            <a:gdLst>
              <a:gd name="T0" fmla="*/ 948432 w 945987"/>
              <a:gd name="T1" fmla="*/ 0 h 1438333"/>
              <a:gd name="T2" fmla="*/ 948432 w 945987"/>
              <a:gd name="T3" fmla="*/ 246051 h 1438333"/>
              <a:gd name="T4" fmla="*/ 0 w 945987"/>
              <a:gd name="T5" fmla="*/ 233108 h 1438333"/>
              <a:gd name="T6" fmla="*/ 0 w 945987"/>
              <a:gd name="T7" fmla="*/ 1424520 h 1438333"/>
              <a:gd name="T8" fmla="*/ 688589 w 945987"/>
              <a:gd name="T9" fmla="*/ 1437463 h 1438333"/>
              <a:gd name="T10" fmla="*/ 0 60000 65536"/>
              <a:gd name="T11" fmla="*/ 0 60000 65536"/>
              <a:gd name="T12" fmla="*/ 0 60000 65536"/>
              <a:gd name="T13" fmla="*/ 0 60000 65536"/>
              <a:gd name="T14" fmla="*/ 0 60000 65536"/>
              <a:gd name="T15" fmla="*/ 0 w 945987"/>
              <a:gd name="T16" fmla="*/ 0 h 1438333"/>
              <a:gd name="T17" fmla="*/ 945987 w 945987"/>
              <a:gd name="T18" fmla="*/ 1438333 h 1438333"/>
            </a:gdLst>
            <a:ahLst/>
            <a:cxnLst>
              <a:cxn ang="T10">
                <a:pos x="T0" y="T1"/>
              </a:cxn>
              <a:cxn ang="T11">
                <a:pos x="T2" y="T3"/>
              </a:cxn>
              <a:cxn ang="T12">
                <a:pos x="T4" y="T5"/>
              </a:cxn>
              <a:cxn ang="T13">
                <a:pos x="T6" y="T7"/>
              </a:cxn>
              <a:cxn ang="T14">
                <a:pos x="T8" y="T9"/>
              </a:cxn>
            </a:cxnLst>
            <a:rect l="T15" t="T16" r="T17" b="T18"/>
            <a:pathLst>
              <a:path w="945987" h="1438333">
                <a:moveTo>
                  <a:pt x="945987" y="0"/>
                </a:moveTo>
                <a:lnTo>
                  <a:pt x="945987" y="246201"/>
                </a:lnTo>
                <a:lnTo>
                  <a:pt x="0" y="233243"/>
                </a:lnTo>
                <a:lnTo>
                  <a:pt x="0" y="1425375"/>
                </a:lnTo>
                <a:lnTo>
                  <a:pt x="686812" y="1438333"/>
                </a:lnTo>
              </a:path>
            </a:pathLst>
          </a:custGeom>
          <a:noFill/>
          <a:ln w="508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grpSp>
        <p:nvGrpSpPr>
          <p:cNvPr id="3" name="Group 140"/>
          <p:cNvGrpSpPr>
            <a:grpSpLocks/>
          </p:cNvGrpSpPr>
          <p:nvPr/>
        </p:nvGrpSpPr>
        <p:grpSpPr bwMode="auto">
          <a:xfrm>
            <a:off x="4267200" y="3276600"/>
            <a:ext cx="2438400" cy="685800"/>
            <a:chOff x="4267200" y="3276600"/>
            <a:chExt cx="2438400" cy="685800"/>
          </a:xfrm>
        </p:grpSpPr>
        <p:sp>
          <p:nvSpPr>
            <p:cNvPr id="59445" name="Rectangle 98"/>
            <p:cNvSpPr>
              <a:spLocks noChangeArrowheads="1"/>
            </p:cNvSpPr>
            <p:nvPr/>
          </p:nvSpPr>
          <p:spPr bwMode="auto">
            <a:xfrm>
              <a:off x="4953000" y="3584575"/>
              <a:ext cx="9144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p>
              <a:r>
                <a:rPr lang="en-US" sz="1800" b="0">
                  <a:latin typeface="Helvetica" charset="0"/>
                  <a:cs typeface="Helvetica" charset="0"/>
                </a:rPr>
                <a:t>index</a:t>
              </a:r>
            </a:p>
          </p:txBody>
        </p:sp>
        <p:sp>
          <p:nvSpPr>
            <p:cNvPr id="59446" name="Rectangle 98"/>
            <p:cNvSpPr>
              <a:spLocks noChangeArrowheads="1"/>
            </p:cNvSpPr>
            <p:nvPr/>
          </p:nvSpPr>
          <p:spPr bwMode="auto">
            <a:xfrm>
              <a:off x="5867400" y="3581400"/>
              <a:ext cx="8382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p>
              <a:r>
                <a:rPr lang="en-US" sz="1800" b="0">
                  <a:latin typeface="Helvetica" charset="0"/>
                  <a:cs typeface="Helvetica" charset="0"/>
                </a:rPr>
                <a:t>byte</a:t>
              </a:r>
            </a:p>
          </p:txBody>
        </p:sp>
        <p:sp>
          <p:nvSpPr>
            <p:cNvPr id="59447" name="Rectangle 98"/>
            <p:cNvSpPr>
              <a:spLocks noChangeArrowheads="1"/>
            </p:cNvSpPr>
            <p:nvPr/>
          </p:nvSpPr>
          <p:spPr bwMode="auto">
            <a:xfrm>
              <a:off x="4267200" y="3581400"/>
              <a:ext cx="685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p>
              <a:r>
                <a:rPr lang="en-US" sz="1800" b="0">
                  <a:latin typeface="Helvetica" charset="0"/>
                  <a:cs typeface="Helvetica" charset="0"/>
                </a:rPr>
                <a:t>tag</a:t>
              </a:r>
            </a:p>
          </p:txBody>
        </p:sp>
        <p:sp>
          <p:nvSpPr>
            <p:cNvPr id="76" name="Down Arrow 75"/>
            <p:cNvSpPr/>
            <p:nvPr/>
          </p:nvSpPr>
          <p:spPr bwMode="auto">
            <a:xfrm>
              <a:off x="5257800" y="3276600"/>
              <a:ext cx="228600" cy="304800"/>
            </a:xfrm>
            <a:prstGeom prst="downArrow">
              <a:avLst/>
            </a:prstGeom>
            <a:solidFill>
              <a:schemeClr val="accent3">
                <a:lumMod val="85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Helvetica"/>
                <a:ea typeface="ＭＳ Ｐゴシック" charset="-128"/>
                <a:cs typeface="Helvetica"/>
              </a:endParaRPr>
            </a:p>
          </p:txBody>
        </p:sp>
      </p:grpSp>
      <p:sp>
        <p:nvSpPr>
          <p:cNvPr id="136" name="Freeform 135"/>
          <p:cNvSpPr>
            <a:spLocks noChangeArrowheads="1"/>
          </p:cNvSpPr>
          <p:nvPr/>
        </p:nvSpPr>
        <p:spPr bwMode="auto">
          <a:xfrm>
            <a:off x="4600575" y="3990975"/>
            <a:ext cx="733425" cy="1266825"/>
          </a:xfrm>
          <a:custGeom>
            <a:avLst/>
            <a:gdLst>
              <a:gd name="T0" fmla="*/ 5688 w 790482"/>
              <a:gd name="T1" fmla="*/ 0 h 1256923"/>
              <a:gd name="T2" fmla="*/ 0 w 790482"/>
              <a:gd name="T3" fmla="*/ 1357740 h 1256923"/>
              <a:gd name="T4" fmla="*/ 346893 w 790482"/>
              <a:gd name="T5" fmla="*/ 1371883 h 1256923"/>
              <a:gd name="T6" fmla="*/ 0 60000 65536"/>
              <a:gd name="T7" fmla="*/ 0 60000 65536"/>
              <a:gd name="T8" fmla="*/ 0 60000 65536"/>
              <a:gd name="T9" fmla="*/ 0 w 790482"/>
              <a:gd name="T10" fmla="*/ 0 h 1256923"/>
              <a:gd name="T11" fmla="*/ 790482 w 790482"/>
              <a:gd name="T12" fmla="*/ 1256923 h 1256923"/>
            </a:gdLst>
            <a:ahLst/>
            <a:cxnLst>
              <a:cxn ang="T6">
                <a:pos x="T0" y="T1"/>
              </a:cxn>
              <a:cxn ang="T7">
                <a:pos x="T2" y="T3"/>
              </a:cxn>
              <a:cxn ang="T8">
                <a:pos x="T4" y="T5"/>
              </a:cxn>
            </a:cxnLst>
            <a:rect l="T9" t="T10" r="T11" b="T12"/>
            <a:pathLst>
              <a:path w="790482" h="1256923">
                <a:moveTo>
                  <a:pt x="12959" y="0"/>
                </a:moveTo>
                <a:lnTo>
                  <a:pt x="0" y="1243965"/>
                </a:lnTo>
                <a:lnTo>
                  <a:pt x="790482" y="1256923"/>
                </a:lnTo>
              </a:path>
            </a:pathLst>
          </a:custGeom>
          <a:noFill/>
          <a:ln w="508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endParaRPr lang="en-US"/>
          </a:p>
        </p:txBody>
      </p:sp>
      <p:cxnSp>
        <p:nvCxnSpPr>
          <p:cNvPr id="138" name="Straight Arrow Connector 137"/>
          <p:cNvCxnSpPr>
            <a:cxnSpLocks noChangeShapeType="1"/>
            <a:stCxn id="59446" idx="2"/>
            <a:endCxn id="106" idx="0"/>
          </p:cNvCxnSpPr>
          <p:nvPr/>
        </p:nvCxnSpPr>
        <p:spPr bwMode="auto">
          <a:xfrm rot="16200000" flipH="1">
            <a:off x="6018212" y="4227513"/>
            <a:ext cx="1222375" cy="685800"/>
          </a:xfrm>
          <a:prstGeom prst="straightConnector1">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fade">
                                      <p:cBhvr>
                                        <p:cTn id="17" dur="2000"/>
                                        <p:tgtEl>
                                          <p:spTgt spid="1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fade">
                                      <p:cBhvr>
                                        <p:cTn id="22" dur="2000"/>
                                        <p:tgtEl>
                                          <p:spTgt spid="1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fade">
                                      <p:cBhvr>
                                        <p:cTn id="27" dur="20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457200" y="1600200"/>
            <a:ext cx="8229600" cy="4967574"/>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152400" algn="ctr"/>
            <a:endParaRPr lang="en-US" b="1" dirty="0" smtClean="0">
              <a:latin typeface="Calibri"/>
              <a:cs typeface="Calibri"/>
            </a:endParaRPr>
          </a:p>
          <a:p>
            <a:pPr marL="152400" algn="ctr"/>
            <a:endParaRPr lang="en-US" b="1" dirty="0" smtClean="0">
              <a:latin typeface="Calibri"/>
              <a:cs typeface="Calibri"/>
            </a:endParaRPr>
          </a:p>
          <a:p>
            <a:pPr marL="152400" algn="ctr"/>
            <a:endParaRPr lang="en-US" b="1" dirty="0" smtClean="0">
              <a:latin typeface="Calibri"/>
              <a:cs typeface="Calibri"/>
            </a:endParaRPr>
          </a:p>
          <a:p>
            <a:pPr marL="152400" algn="ctr"/>
            <a:endParaRPr lang="en-US" b="1" dirty="0" smtClean="0">
              <a:latin typeface="Calibri"/>
              <a:cs typeface="Calibri"/>
            </a:endParaRPr>
          </a:p>
          <a:p>
            <a:pPr marL="152400" algn="ctr"/>
            <a:endParaRPr lang="en-US" sz="2400" b="1" dirty="0" smtClean="0">
              <a:latin typeface="Calibri"/>
              <a:cs typeface="Calibri"/>
            </a:endParaRPr>
          </a:p>
          <a:p>
            <a:pPr marL="152400" algn="ctr"/>
            <a:endParaRPr lang="en-US" sz="2400" b="1" dirty="0">
              <a:latin typeface="Calibri"/>
              <a:cs typeface="Calibri"/>
            </a:endParaRPr>
          </a:p>
          <a:p>
            <a:pPr marL="152400" algn="ctr"/>
            <a:r>
              <a:rPr lang="en-US" sz="2400" b="1" dirty="0" smtClean="0">
                <a:latin typeface="Calibri"/>
                <a:cs typeface="Calibri"/>
              </a:rPr>
              <a:t>Worksheet</a:t>
            </a:r>
            <a:r>
              <a:rPr lang="en-US" b="1" dirty="0" smtClean="0">
                <a:latin typeface="Calibri"/>
                <a:cs typeface="Calibri"/>
              </a:rPr>
              <a:t>…</a:t>
            </a:r>
            <a:endParaRPr lang="en-US" b="1" dirty="0">
              <a:latin typeface="Calibri"/>
              <a:cs typeface="Calibri"/>
            </a:endParaRPr>
          </a:p>
        </p:txBody>
      </p:sp>
    </p:spTree>
    <p:extLst>
      <p:ext uri="{BB962C8B-B14F-4D97-AF65-F5344CB8AC3E}">
        <p14:creationId xmlns:p14="http://schemas.microsoft.com/office/powerpoint/2010/main" val="383770221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body" idx="1"/>
          </p:nvPr>
        </p:nvSpPr>
        <p:spPr>
          <a:xfrm>
            <a:off x="457200" y="763881"/>
            <a:ext cx="8229600" cy="4967700"/>
          </a:xfrm>
          <a:prstGeom prst="rect">
            <a:avLst/>
          </a:prstGeom>
          <a:noFill/>
          <a:ln>
            <a:noFill/>
          </a:ln>
        </p:spPr>
        <p:txBody>
          <a:bodyPr lIns="91425" tIns="91425" rIns="91425" bIns="91425" anchor="t" anchorCtr="0">
            <a:noAutofit/>
          </a:bodyPr>
          <a:lstStyle/>
          <a:p>
            <a:pPr marL="342900" marR="0" lvl="0" indent="-342900" algn="ctr" rtl="0">
              <a:lnSpc>
                <a:spcPct val="100000"/>
              </a:lnSpc>
              <a:spcBef>
                <a:spcPts val="600"/>
              </a:spcBef>
              <a:spcAft>
                <a:spcPts val="0"/>
              </a:spcAft>
              <a:buClr>
                <a:schemeClr val="dk1"/>
              </a:buClr>
              <a:buSzPct val="25000"/>
              <a:buFont typeface="Calibri"/>
              <a:buNone/>
            </a:pPr>
            <a:r>
              <a:rPr lang="en" sz="5400" b="1" i="0" u="none" strike="noStrike" cap="none" baseline="0">
                <a:solidFill>
                  <a:schemeClr val="dk1"/>
                </a:solidFill>
                <a:latin typeface="Calibri"/>
                <a:ea typeface="Calibri"/>
                <a:cs typeface="Calibri"/>
                <a:sym typeface="Calibri"/>
                <a:rtl val="0"/>
              </a:rPr>
              <a:t>
 Quiz…</a:t>
            </a:r>
          </a:p>
          <a:p>
            <a:endParaRPr lang="en" sz="5400" b="1" i="0" u="none" strike="noStrike" cap="none" baseline="0">
              <a:solidFill>
                <a:schemeClr val="dk1"/>
              </a:solidFill>
              <a:latin typeface="Calibri"/>
              <a:ea typeface="Calibri"/>
              <a:cs typeface="Calibri"/>
              <a:sym typeface="Calibri"/>
              <a:rtl val="0"/>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3459"/>
            <a:ext cx="9144000" cy="6555641"/>
          </a:xfrm>
          <a:prstGeom prst="rect">
            <a:avLst/>
          </a:prstGeom>
        </p:spPr>
        <p:txBody>
          <a:bodyPr wrap="square">
            <a:spAutoFit/>
          </a:bodyPr>
          <a:lstStyle/>
          <a:p>
            <a:r>
              <a:rPr lang="en-US" sz="2000" b="1" dirty="0" smtClean="0">
                <a:solidFill>
                  <a:schemeClr val="tx1"/>
                </a:solidFill>
                <a:latin typeface="Calibri"/>
                <a:cs typeface="Calibri"/>
              </a:rPr>
              <a:t>Short Answer</a:t>
            </a:r>
          </a:p>
          <a:p>
            <a:r>
              <a:rPr lang="en-US" sz="2000" dirty="0" smtClean="0">
                <a:solidFill>
                  <a:srgbClr val="FF0000"/>
                </a:solidFill>
                <a:latin typeface="Calibri"/>
                <a:cs typeface="Calibri"/>
              </a:rPr>
              <a:t>[Use this </a:t>
            </a:r>
            <a:r>
              <a:rPr lang="en-US" sz="2000" dirty="0">
                <a:solidFill>
                  <a:srgbClr val="FF0000"/>
                </a:solidFill>
                <a:latin typeface="Calibri"/>
                <a:cs typeface="Calibri"/>
              </a:rPr>
              <a:t>one</a:t>
            </a:r>
            <a:r>
              <a:rPr lang="en-US" sz="2000" dirty="0" smtClean="0">
                <a:solidFill>
                  <a:srgbClr val="FF0000"/>
                </a:solidFill>
                <a:latin typeface="Calibri"/>
                <a:cs typeface="Calibri"/>
              </a:rPr>
              <a:t>]</a:t>
            </a:r>
            <a:endParaRPr lang="en-US" sz="2000" dirty="0">
              <a:solidFill>
                <a:srgbClr val="FF0000"/>
              </a:solidFill>
              <a:latin typeface="Calibri"/>
              <a:cs typeface="Calibri"/>
            </a:endParaRPr>
          </a:p>
          <a:p>
            <a:pPr marL="457200" indent="-457200">
              <a:buFont typeface="+mj-lt"/>
              <a:buAutoNum type="arabicPeriod"/>
            </a:pPr>
            <a:r>
              <a:rPr lang="en-US" sz="2000" dirty="0" smtClean="0">
                <a:latin typeface="Calibri"/>
                <a:cs typeface="Calibri"/>
              </a:rPr>
              <a:t>Name </a:t>
            </a:r>
            <a:r>
              <a:rPr lang="en-US" sz="2000" dirty="0">
                <a:latin typeface="Calibri"/>
                <a:cs typeface="Calibri"/>
              </a:rPr>
              <a:t>the 4 types of cache misses discussed in class, given their causes: [0.5 </a:t>
            </a:r>
            <a:r>
              <a:rPr lang="en-US" sz="2000" dirty="0" smtClean="0">
                <a:latin typeface="Calibri"/>
                <a:cs typeface="Calibri"/>
              </a:rPr>
              <a:t>each]</a:t>
            </a:r>
          </a:p>
          <a:p>
            <a:pPr marL="457200" lvl="5" indent="-457200">
              <a:buFont typeface="+mj-lt"/>
              <a:buAutoNum type="alphaLcParenR"/>
            </a:pPr>
            <a:r>
              <a:rPr lang="en-US" sz="2000" dirty="0" smtClean="0">
                <a:latin typeface="Calibri"/>
                <a:cs typeface="Calibri"/>
              </a:rPr>
              <a:t>Program initialization, etc. (nothing you can do about them) </a:t>
            </a:r>
            <a:r>
              <a:rPr lang="en-US" sz="2000" dirty="0">
                <a:solidFill>
                  <a:srgbClr val="FF0000"/>
                </a:solidFill>
                <a:latin typeface="Calibri"/>
                <a:cs typeface="Calibri"/>
              </a:rPr>
              <a:t>[Compulsory Misses</a:t>
            </a:r>
            <a:r>
              <a:rPr lang="en-US" sz="2000" dirty="0" smtClean="0">
                <a:solidFill>
                  <a:srgbClr val="FF0000"/>
                </a:solidFill>
                <a:latin typeface="Calibri"/>
                <a:cs typeface="Calibri"/>
              </a:rPr>
              <a:t>]</a:t>
            </a:r>
          </a:p>
          <a:p>
            <a:pPr marL="457200" lvl="5" indent="-457200">
              <a:buFont typeface="+mj-lt"/>
              <a:buAutoNum type="alphaLcParenR"/>
            </a:pPr>
            <a:r>
              <a:rPr lang="en-US" sz="2000" dirty="0" smtClean="0">
                <a:latin typeface="Calibri"/>
                <a:cs typeface="Calibri"/>
              </a:rPr>
              <a:t>Two addresses map to the same cache line </a:t>
            </a:r>
            <a:r>
              <a:rPr lang="en-US" sz="2000" dirty="0" smtClean="0">
                <a:solidFill>
                  <a:srgbClr val="FF0000"/>
                </a:solidFill>
                <a:latin typeface="Calibri"/>
                <a:cs typeface="Calibri"/>
              </a:rPr>
              <a:t>[</a:t>
            </a:r>
            <a:r>
              <a:rPr lang="en-US" sz="2000" dirty="0">
                <a:solidFill>
                  <a:srgbClr val="FF0000"/>
                </a:solidFill>
                <a:latin typeface="Calibri"/>
                <a:cs typeface="Calibri"/>
              </a:rPr>
              <a:t>Conflict Misses</a:t>
            </a:r>
            <a:r>
              <a:rPr lang="en-US" sz="2000" dirty="0" smtClean="0">
                <a:solidFill>
                  <a:srgbClr val="FF0000"/>
                </a:solidFill>
                <a:latin typeface="Calibri"/>
                <a:cs typeface="Calibri"/>
              </a:rPr>
              <a:t>]</a:t>
            </a:r>
          </a:p>
          <a:p>
            <a:pPr marL="457200" lvl="5" indent="-457200">
              <a:buFont typeface="+mj-lt"/>
              <a:buAutoNum type="alphaLcParenR"/>
            </a:pPr>
            <a:r>
              <a:rPr lang="en-US" sz="2000" dirty="0" smtClean="0">
                <a:solidFill>
                  <a:schemeClr val="tx1"/>
                </a:solidFill>
                <a:latin typeface="Calibri"/>
                <a:cs typeface="Calibri"/>
              </a:rPr>
              <a:t>The </a:t>
            </a:r>
            <a:r>
              <a:rPr lang="en-US" sz="2000" dirty="0">
                <a:solidFill>
                  <a:schemeClr val="tx1"/>
                </a:solidFill>
                <a:latin typeface="Calibri"/>
                <a:cs typeface="Calibri"/>
              </a:rPr>
              <a:t>cache size is too small </a:t>
            </a:r>
            <a:r>
              <a:rPr lang="en-US" sz="2000" dirty="0">
                <a:solidFill>
                  <a:srgbClr val="FF0000"/>
                </a:solidFill>
                <a:latin typeface="Calibri"/>
                <a:cs typeface="Calibri"/>
              </a:rPr>
              <a:t>[Capacity Misses</a:t>
            </a:r>
            <a:r>
              <a:rPr lang="en-US" sz="2000" dirty="0" smtClean="0">
                <a:solidFill>
                  <a:srgbClr val="FF0000"/>
                </a:solidFill>
                <a:latin typeface="Calibri"/>
                <a:cs typeface="Calibri"/>
              </a:rPr>
              <a:t>]</a:t>
            </a:r>
          </a:p>
          <a:p>
            <a:pPr marL="457200" lvl="5" indent="-457200">
              <a:buFont typeface="+mj-lt"/>
              <a:buAutoNum type="alphaLcParenR"/>
            </a:pPr>
            <a:r>
              <a:rPr lang="en-US" sz="2000" dirty="0" smtClean="0">
                <a:solidFill>
                  <a:schemeClr val="tx1"/>
                </a:solidFill>
                <a:latin typeface="Calibri"/>
                <a:cs typeface="Calibri"/>
              </a:rPr>
              <a:t>External </a:t>
            </a:r>
            <a:r>
              <a:rPr lang="en-US" sz="2000" dirty="0">
                <a:solidFill>
                  <a:schemeClr val="tx1"/>
                </a:solidFill>
                <a:latin typeface="Calibri"/>
                <a:cs typeface="Calibri"/>
              </a:rPr>
              <a:t>processor or I/O interference </a:t>
            </a:r>
            <a:r>
              <a:rPr lang="en-US" sz="2000" dirty="0">
                <a:solidFill>
                  <a:srgbClr val="FF0000"/>
                </a:solidFill>
                <a:latin typeface="Calibri"/>
                <a:cs typeface="Calibri"/>
              </a:rPr>
              <a:t>[Coherence Misses</a:t>
            </a:r>
            <a:r>
              <a:rPr lang="en-US" sz="2000" dirty="0" smtClean="0">
                <a:solidFill>
                  <a:srgbClr val="FF0000"/>
                </a:solidFill>
                <a:latin typeface="Calibri"/>
                <a:cs typeface="Calibri"/>
              </a:rPr>
              <a:t>]</a:t>
            </a:r>
          </a:p>
          <a:p>
            <a:r>
              <a:rPr lang="en-US" sz="2000" dirty="0">
                <a:solidFill>
                  <a:srgbClr val="FF0000"/>
                </a:solidFill>
                <a:latin typeface="Calibri"/>
                <a:cs typeface="Calibri"/>
              </a:rPr>
              <a:t>[Choose 1</a:t>
            </a:r>
            <a:r>
              <a:rPr lang="en-US" sz="2000" dirty="0" smtClean="0">
                <a:solidFill>
                  <a:srgbClr val="FF0000"/>
                </a:solidFill>
                <a:latin typeface="Calibri"/>
                <a:cs typeface="Calibri"/>
              </a:rPr>
              <a:t>]</a:t>
            </a:r>
          </a:p>
          <a:p>
            <a:pPr marL="457200" indent="-457200">
              <a:buFont typeface="+mj-lt"/>
              <a:buAutoNum type="arabicPeriod" startAt="2"/>
            </a:pPr>
            <a:r>
              <a:rPr lang="en-US" sz="2000" dirty="0" smtClean="0">
                <a:solidFill>
                  <a:schemeClr val="tx1"/>
                </a:solidFill>
                <a:latin typeface="Calibri"/>
                <a:cs typeface="Calibri"/>
              </a:rPr>
              <a:t>Which </a:t>
            </a:r>
            <a:r>
              <a:rPr lang="en-US" sz="2000" dirty="0">
                <a:solidFill>
                  <a:schemeClr val="tx1"/>
                </a:solidFill>
                <a:latin typeface="Calibri"/>
                <a:cs typeface="Calibri"/>
              </a:rPr>
              <a:t>is better when a small number of items are modified </a:t>
            </a:r>
            <a:r>
              <a:rPr lang="en-US" sz="2000" dirty="0" smtClean="0">
                <a:solidFill>
                  <a:schemeClr val="tx1"/>
                </a:solidFill>
                <a:latin typeface="Calibri"/>
                <a:cs typeface="Calibri"/>
              </a:rPr>
              <a:t>frequently: write</a:t>
            </a:r>
            <a:r>
              <a:rPr lang="en-US" sz="2000" dirty="0">
                <a:solidFill>
                  <a:schemeClr val="tx1"/>
                </a:solidFill>
                <a:latin typeface="Calibri"/>
                <a:cs typeface="Calibri"/>
              </a:rPr>
              <a:t>-back caching or write-through caching? </a:t>
            </a:r>
            <a:r>
              <a:rPr lang="en-US" sz="2000" dirty="0">
                <a:solidFill>
                  <a:srgbClr val="FF0000"/>
                </a:solidFill>
                <a:latin typeface="Calibri"/>
                <a:cs typeface="Calibri"/>
              </a:rPr>
              <a:t>[Write-back</a:t>
            </a:r>
            <a:r>
              <a:rPr lang="en-US" sz="2000" dirty="0" smtClean="0">
                <a:solidFill>
                  <a:srgbClr val="FF0000"/>
                </a:solidFill>
                <a:latin typeface="Calibri"/>
                <a:cs typeface="Calibri"/>
              </a:rPr>
              <a:t>]</a:t>
            </a:r>
          </a:p>
          <a:p>
            <a:pPr marL="457200" indent="-457200">
              <a:buFont typeface="+mj-lt"/>
              <a:buAutoNum type="arabicPeriod" startAt="2"/>
            </a:pPr>
            <a:r>
              <a:rPr lang="en-US" sz="2000" dirty="0" smtClean="0">
                <a:latin typeface="Calibri"/>
                <a:cs typeface="Calibri"/>
              </a:rPr>
              <a:t>Name one of the two types of locality discussed in lecture that can benefit from some type of caching. </a:t>
            </a:r>
            <a:r>
              <a:rPr lang="en-US" sz="2000" dirty="0" smtClean="0">
                <a:solidFill>
                  <a:srgbClr val="FF0000"/>
                </a:solidFill>
                <a:latin typeface="Calibri"/>
                <a:cs typeface="Calibri"/>
              </a:rPr>
              <a:t>[Temporal or Spatial]</a:t>
            </a:r>
          </a:p>
          <a:p>
            <a:pPr marL="457200" indent="-457200">
              <a:buFont typeface="+mj-lt"/>
              <a:buAutoNum type="arabicPeriod" startAt="2"/>
            </a:pPr>
            <a:endParaRPr lang="en-US" sz="2000" dirty="0" smtClean="0">
              <a:solidFill>
                <a:srgbClr val="FF0000"/>
              </a:solidFill>
              <a:latin typeface="Calibri"/>
              <a:cs typeface="Calibri"/>
            </a:endParaRPr>
          </a:p>
          <a:p>
            <a:r>
              <a:rPr lang="en-US" sz="2000" b="1" dirty="0">
                <a:solidFill>
                  <a:schemeClr val="tx1"/>
                </a:solidFill>
                <a:latin typeface="Calibri"/>
                <a:cs typeface="Calibri"/>
              </a:rPr>
              <a:t>True/False</a:t>
            </a:r>
          </a:p>
          <a:p>
            <a:r>
              <a:rPr lang="en-US" sz="2000" dirty="0">
                <a:solidFill>
                  <a:srgbClr val="FF0000"/>
                </a:solidFill>
                <a:latin typeface="Calibri"/>
                <a:cs typeface="Calibri"/>
              </a:rPr>
              <a:t>[Choose 2]</a:t>
            </a:r>
            <a:endParaRPr lang="en-US" sz="2000" b="1" dirty="0">
              <a:solidFill>
                <a:schemeClr val="tx1"/>
              </a:solidFill>
              <a:latin typeface="Calibri"/>
              <a:cs typeface="Calibri"/>
            </a:endParaRPr>
          </a:p>
          <a:p>
            <a:pPr marL="457200" indent="-457200">
              <a:buFont typeface="+mj-lt"/>
              <a:buAutoNum type="arabicPeriod" startAt="3"/>
            </a:pPr>
            <a:r>
              <a:rPr lang="en-US" sz="2000" dirty="0" smtClean="0">
                <a:latin typeface="Calibri"/>
                <a:cs typeface="Calibri"/>
              </a:rPr>
              <a:t>Memory </a:t>
            </a:r>
            <a:r>
              <a:rPr lang="en-US" sz="2000" dirty="0">
                <a:latin typeface="Calibri"/>
                <a:cs typeface="Calibri"/>
              </a:rPr>
              <a:t>is typically allocated in finer grained units with segmentation than with paging. </a:t>
            </a:r>
            <a:r>
              <a:rPr lang="en-US" sz="2000" dirty="0">
                <a:solidFill>
                  <a:srgbClr val="FF0000"/>
                </a:solidFill>
                <a:latin typeface="Calibri"/>
                <a:cs typeface="Calibri"/>
              </a:rPr>
              <a:t>[False]</a:t>
            </a:r>
          </a:p>
          <a:p>
            <a:pPr marL="457200" indent="-457200">
              <a:buFont typeface="+mj-lt"/>
              <a:buAutoNum type="arabicPeriod" startAt="3"/>
            </a:pPr>
            <a:r>
              <a:rPr lang="en-US" sz="2000" dirty="0">
                <a:latin typeface="Calibri"/>
                <a:cs typeface="Calibri"/>
              </a:rPr>
              <a:t>TLB lookups can be performed in parallel with data cache lookups </a:t>
            </a:r>
            <a:r>
              <a:rPr lang="en-US" sz="2000" dirty="0">
                <a:solidFill>
                  <a:srgbClr val="FF0000"/>
                </a:solidFill>
                <a:latin typeface="Calibri"/>
                <a:cs typeface="Calibri"/>
              </a:rPr>
              <a:t>[True]</a:t>
            </a:r>
          </a:p>
          <a:p>
            <a:pPr marL="457200" indent="-457200">
              <a:buFont typeface="+mj-lt"/>
              <a:buAutoNum type="arabicPeriod" startAt="3"/>
            </a:pPr>
            <a:r>
              <a:rPr lang="en-US" sz="2000" dirty="0">
                <a:latin typeface="Calibri"/>
                <a:cs typeface="Calibri"/>
              </a:rPr>
              <a:t>The size of an inverted page table is proportional to the number of pages in virtual memory </a:t>
            </a:r>
            <a:r>
              <a:rPr lang="en-US" sz="2000" dirty="0">
                <a:solidFill>
                  <a:srgbClr val="FF0000"/>
                </a:solidFill>
                <a:latin typeface="Calibri"/>
                <a:cs typeface="Calibri"/>
              </a:rPr>
              <a:t>[False]</a:t>
            </a:r>
          </a:p>
          <a:p>
            <a:pPr marL="457200" indent="-457200">
              <a:buFont typeface="+mj-lt"/>
              <a:buAutoNum type="arabicPeriod" startAt="3"/>
            </a:pPr>
            <a:r>
              <a:rPr lang="en-US" sz="2000" dirty="0">
                <a:latin typeface="Calibri"/>
                <a:cs typeface="Calibri"/>
              </a:rPr>
              <a:t>Conflict misses are possible in a 3-way-set-associative cache </a:t>
            </a:r>
            <a:r>
              <a:rPr lang="en-US" sz="2000" dirty="0">
                <a:solidFill>
                  <a:srgbClr val="FF0000"/>
                </a:solidFill>
                <a:latin typeface="Calibri"/>
                <a:cs typeface="Calibri"/>
              </a:rPr>
              <a:t>[True</a:t>
            </a:r>
            <a:r>
              <a:rPr lang="en-US" sz="2000" dirty="0" smtClean="0">
                <a:solidFill>
                  <a:srgbClr val="FF0000"/>
                </a:solidFill>
                <a:latin typeface="Calibri"/>
                <a:cs typeface="Calibri"/>
              </a:rPr>
              <a:t>]</a:t>
            </a:r>
            <a:endParaRPr lang="en-US" sz="2000" dirty="0">
              <a:latin typeface="Calibri"/>
              <a:cs typeface="Calibri"/>
            </a:endParaRPr>
          </a:p>
        </p:txBody>
      </p:sp>
    </p:spTree>
    <p:extLst>
      <p:ext uri="{BB962C8B-B14F-4D97-AF65-F5344CB8AC3E}">
        <p14:creationId xmlns:p14="http://schemas.microsoft.com/office/powerpoint/2010/main" val="146858758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457200" y="2196186"/>
            <a:ext cx="8229600" cy="1143000"/>
          </a:xfrm>
          <a:prstGeom prst="rect">
            <a:avLst/>
          </a:prstGeom>
          <a:noFill/>
          <a:ln>
            <a:noFill/>
          </a:ln>
        </p:spPr>
        <p:txBody>
          <a:bodyPr lIns="91425" tIns="91425" rIns="91425" bIns="91425" anchor="b" anchorCtr="0">
            <a:noAutofit/>
          </a:bodyPr>
          <a:lstStyle/>
          <a:p>
            <a:pPr marL="0" marR="0" lvl="0" indent="228600" algn="ctr" rtl="0">
              <a:lnSpc>
                <a:spcPct val="100000"/>
              </a:lnSpc>
              <a:spcBef>
                <a:spcPts val="0"/>
              </a:spcBef>
              <a:spcAft>
                <a:spcPts val="0"/>
              </a:spcAft>
              <a:buClr>
                <a:schemeClr val="dk1"/>
              </a:buClr>
              <a:buSzPct val="25000"/>
              <a:buFont typeface="Calibri"/>
              <a:buNone/>
            </a:pPr>
            <a:r>
              <a:rPr lang="en" sz="3600" b="1" i="0" u="none" strike="noStrike" cap="none" baseline="0">
                <a:solidFill>
                  <a:schemeClr val="dk1"/>
                </a:solidFill>
                <a:latin typeface="Calibri"/>
                <a:ea typeface="Calibri"/>
                <a:cs typeface="Calibri"/>
                <a:sym typeface="Calibri"/>
                <a:rtl val="0"/>
              </a:rPr>
              <a:t>Lecture Review</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34"/>
          <p:cNvGrpSpPr>
            <a:grpSpLocks/>
          </p:cNvGrpSpPr>
          <p:nvPr/>
        </p:nvGrpSpPr>
        <p:grpSpPr bwMode="auto">
          <a:xfrm>
            <a:off x="2819400" y="868363"/>
            <a:ext cx="3657600" cy="1798637"/>
            <a:chOff x="1632" y="645"/>
            <a:chExt cx="2816" cy="1421"/>
          </a:xfrm>
        </p:grpSpPr>
        <p:sp>
          <p:nvSpPr>
            <p:cNvPr id="11269" name="Freeform 129"/>
            <p:cNvSpPr>
              <a:spLocks/>
            </p:cNvSpPr>
            <p:nvPr/>
          </p:nvSpPr>
          <p:spPr bwMode="auto">
            <a:xfrm rot="696599">
              <a:off x="2308" y="1087"/>
              <a:ext cx="847" cy="94"/>
            </a:xfrm>
            <a:custGeom>
              <a:avLst/>
              <a:gdLst>
                <a:gd name="T0" fmla="*/ 0 w 2541"/>
                <a:gd name="T1" fmla="*/ 0 h 284"/>
                <a:gd name="T2" fmla="*/ 0 w 2541"/>
                <a:gd name="T3" fmla="*/ 0 h 284"/>
                <a:gd name="T4" fmla="*/ 0 w 2541"/>
                <a:gd name="T5" fmla="*/ 0 h 284"/>
                <a:gd name="T6" fmla="*/ 0 w 2541"/>
                <a:gd name="T7" fmla="*/ 0 h 284"/>
                <a:gd name="T8" fmla="*/ 0 w 2541"/>
                <a:gd name="T9" fmla="*/ 0 h 284"/>
                <a:gd name="T10" fmla="*/ 0 w 2541"/>
                <a:gd name="T11" fmla="*/ 0 h 284"/>
                <a:gd name="T12" fmla="*/ 0 w 2541"/>
                <a:gd name="T13" fmla="*/ 0 h 284"/>
                <a:gd name="T14" fmla="*/ 0 w 2541"/>
                <a:gd name="T15" fmla="*/ 0 h 284"/>
                <a:gd name="T16" fmla="*/ 0 w 2541"/>
                <a:gd name="T17" fmla="*/ 0 h 284"/>
                <a:gd name="T18" fmla="*/ 0 w 2541"/>
                <a:gd name="T19" fmla="*/ 0 h 284"/>
                <a:gd name="T20" fmla="*/ 0 w 2541"/>
                <a:gd name="T21" fmla="*/ 0 h 284"/>
                <a:gd name="T22" fmla="*/ 0 w 2541"/>
                <a:gd name="T23" fmla="*/ 0 h 284"/>
                <a:gd name="T24" fmla="*/ 0 w 2541"/>
                <a:gd name="T25" fmla="*/ 0 h 284"/>
                <a:gd name="T26" fmla="*/ 0 w 2541"/>
                <a:gd name="T27" fmla="*/ 0 h 284"/>
                <a:gd name="T28" fmla="*/ 0 w 2541"/>
                <a:gd name="T29" fmla="*/ 0 h 284"/>
                <a:gd name="T30" fmla="*/ 0 w 2541"/>
                <a:gd name="T31" fmla="*/ 0 h 284"/>
                <a:gd name="T32" fmla="*/ 0 w 2541"/>
                <a:gd name="T33" fmla="*/ 0 h 284"/>
                <a:gd name="T34" fmla="*/ 0 w 2541"/>
                <a:gd name="T35" fmla="*/ 0 h 284"/>
                <a:gd name="T36" fmla="*/ 0 w 2541"/>
                <a:gd name="T37" fmla="*/ 0 h 284"/>
                <a:gd name="T38" fmla="*/ 0 w 2541"/>
                <a:gd name="T39" fmla="*/ 0 h 284"/>
                <a:gd name="T40" fmla="*/ 0 w 2541"/>
                <a:gd name="T41" fmla="*/ 0 h 284"/>
                <a:gd name="T42" fmla="*/ 0 w 2541"/>
                <a:gd name="T43" fmla="*/ 0 h 284"/>
                <a:gd name="T44" fmla="*/ 0 w 2541"/>
                <a:gd name="T45" fmla="*/ 0 h 284"/>
                <a:gd name="T46" fmla="*/ 0 w 2541"/>
                <a:gd name="T47" fmla="*/ 0 h 284"/>
                <a:gd name="T48" fmla="*/ 0 w 2541"/>
                <a:gd name="T49" fmla="*/ 0 h 284"/>
                <a:gd name="T50" fmla="*/ 0 w 2541"/>
                <a:gd name="T51" fmla="*/ 0 h 284"/>
                <a:gd name="T52" fmla="*/ 0 w 2541"/>
                <a:gd name="T53" fmla="*/ 0 h 284"/>
                <a:gd name="T54" fmla="*/ 0 w 2541"/>
                <a:gd name="T55" fmla="*/ 0 h 284"/>
                <a:gd name="T56" fmla="*/ 0 w 2541"/>
                <a:gd name="T57" fmla="*/ 0 h 284"/>
                <a:gd name="T58" fmla="*/ 0 w 2541"/>
                <a:gd name="T59" fmla="*/ 0 h 284"/>
                <a:gd name="T60" fmla="*/ 0 w 2541"/>
                <a:gd name="T61" fmla="*/ 0 h 284"/>
                <a:gd name="T62" fmla="*/ 0 w 2541"/>
                <a:gd name="T63" fmla="*/ 0 h 284"/>
                <a:gd name="T64" fmla="*/ 0 w 2541"/>
                <a:gd name="T65" fmla="*/ 0 h 284"/>
                <a:gd name="T66" fmla="*/ 0 w 2541"/>
                <a:gd name="T67" fmla="*/ 0 h 284"/>
                <a:gd name="T68" fmla="*/ 0 w 2541"/>
                <a:gd name="T69" fmla="*/ 0 h 284"/>
                <a:gd name="T70" fmla="*/ 0 w 2541"/>
                <a:gd name="T71" fmla="*/ 0 h 2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1"/>
                <a:gd name="T109" fmla="*/ 0 h 284"/>
                <a:gd name="T110" fmla="*/ 2541 w 2541"/>
                <a:gd name="T111" fmla="*/ 284 h 2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1" h="284">
                  <a:moveTo>
                    <a:pt x="0" y="249"/>
                  </a:moveTo>
                  <a:lnTo>
                    <a:pt x="50" y="246"/>
                  </a:lnTo>
                  <a:lnTo>
                    <a:pt x="102" y="239"/>
                  </a:lnTo>
                  <a:lnTo>
                    <a:pt x="148" y="235"/>
                  </a:lnTo>
                  <a:lnTo>
                    <a:pt x="193" y="232"/>
                  </a:lnTo>
                  <a:lnTo>
                    <a:pt x="235" y="227"/>
                  </a:lnTo>
                  <a:lnTo>
                    <a:pt x="269" y="224"/>
                  </a:lnTo>
                  <a:lnTo>
                    <a:pt x="296" y="220"/>
                  </a:lnTo>
                  <a:lnTo>
                    <a:pt x="316" y="220"/>
                  </a:lnTo>
                  <a:lnTo>
                    <a:pt x="358" y="217"/>
                  </a:lnTo>
                  <a:lnTo>
                    <a:pt x="422" y="212"/>
                  </a:lnTo>
                  <a:lnTo>
                    <a:pt x="506" y="205"/>
                  </a:lnTo>
                  <a:lnTo>
                    <a:pt x="607" y="197"/>
                  </a:lnTo>
                  <a:lnTo>
                    <a:pt x="721" y="185"/>
                  </a:lnTo>
                  <a:lnTo>
                    <a:pt x="851" y="175"/>
                  </a:lnTo>
                  <a:lnTo>
                    <a:pt x="987" y="163"/>
                  </a:lnTo>
                  <a:lnTo>
                    <a:pt x="1128" y="151"/>
                  </a:lnTo>
                  <a:lnTo>
                    <a:pt x="1273" y="143"/>
                  </a:lnTo>
                  <a:lnTo>
                    <a:pt x="1414" y="133"/>
                  </a:lnTo>
                  <a:lnTo>
                    <a:pt x="1554" y="125"/>
                  </a:lnTo>
                  <a:lnTo>
                    <a:pt x="1683" y="121"/>
                  </a:lnTo>
                  <a:lnTo>
                    <a:pt x="1804" y="116"/>
                  </a:lnTo>
                  <a:lnTo>
                    <a:pt x="1915" y="116"/>
                  </a:lnTo>
                  <a:lnTo>
                    <a:pt x="2009" y="121"/>
                  </a:lnTo>
                  <a:lnTo>
                    <a:pt x="2082" y="128"/>
                  </a:lnTo>
                  <a:lnTo>
                    <a:pt x="2112" y="133"/>
                  </a:lnTo>
                  <a:lnTo>
                    <a:pt x="2139" y="143"/>
                  </a:lnTo>
                  <a:lnTo>
                    <a:pt x="2154" y="151"/>
                  </a:lnTo>
                  <a:lnTo>
                    <a:pt x="2158" y="163"/>
                  </a:lnTo>
                  <a:lnTo>
                    <a:pt x="2142" y="197"/>
                  </a:lnTo>
                  <a:lnTo>
                    <a:pt x="2124" y="227"/>
                  </a:lnTo>
                  <a:lnTo>
                    <a:pt x="2105" y="254"/>
                  </a:lnTo>
                  <a:lnTo>
                    <a:pt x="2090" y="284"/>
                  </a:lnTo>
                  <a:lnTo>
                    <a:pt x="2134" y="235"/>
                  </a:lnTo>
                  <a:lnTo>
                    <a:pt x="2188" y="190"/>
                  </a:lnTo>
                  <a:lnTo>
                    <a:pt x="2245" y="148"/>
                  </a:lnTo>
                  <a:lnTo>
                    <a:pt x="2302" y="109"/>
                  </a:lnTo>
                  <a:lnTo>
                    <a:pt x="2363" y="79"/>
                  </a:lnTo>
                  <a:lnTo>
                    <a:pt x="2423" y="49"/>
                  </a:lnTo>
                  <a:lnTo>
                    <a:pt x="2484" y="22"/>
                  </a:lnTo>
                  <a:lnTo>
                    <a:pt x="2541" y="0"/>
                  </a:lnTo>
                  <a:lnTo>
                    <a:pt x="2457" y="3"/>
                  </a:lnTo>
                  <a:lnTo>
                    <a:pt x="2374" y="7"/>
                  </a:lnTo>
                  <a:lnTo>
                    <a:pt x="2294" y="10"/>
                  </a:lnTo>
                  <a:lnTo>
                    <a:pt x="2211" y="15"/>
                  </a:lnTo>
                  <a:lnTo>
                    <a:pt x="2127" y="18"/>
                  </a:lnTo>
                  <a:lnTo>
                    <a:pt x="2043" y="22"/>
                  </a:lnTo>
                  <a:lnTo>
                    <a:pt x="1959" y="27"/>
                  </a:lnTo>
                  <a:lnTo>
                    <a:pt x="1877" y="34"/>
                  </a:lnTo>
                  <a:lnTo>
                    <a:pt x="1793" y="37"/>
                  </a:lnTo>
                  <a:lnTo>
                    <a:pt x="1713" y="45"/>
                  </a:lnTo>
                  <a:lnTo>
                    <a:pt x="1629" y="49"/>
                  </a:lnTo>
                  <a:lnTo>
                    <a:pt x="1547" y="57"/>
                  </a:lnTo>
                  <a:lnTo>
                    <a:pt x="1463" y="64"/>
                  </a:lnTo>
                  <a:lnTo>
                    <a:pt x="1382" y="72"/>
                  </a:lnTo>
                  <a:lnTo>
                    <a:pt x="1298" y="79"/>
                  </a:lnTo>
                  <a:lnTo>
                    <a:pt x="1219" y="86"/>
                  </a:lnTo>
                  <a:lnTo>
                    <a:pt x="1140" y="94"/>
                  </a:lnTo>
                  <a:lnTo>
                    <a:pt x="1059" y="101"/>
                  </a:lnTo>
                  <a:lnTo>
                    <a:pt x="980" y="109"/>
                  </a:lnTo>
                  <a:lnTo>
                    <a:pt x="901" y="121"/>
                  </a:lnTo>
                  <a:lnTo>
                    <a:pt x="820" y="128"/>
                  </a:lnTo>
                  <a:lnTo>
                    <a:pt x="741" y="140"/>
                  </a:lnTo>
                  <a:lnTo>
                    <a:pt x="664" y="148"/>
                  </a:lnTo>
                  <a:lnTo>
                    <a:pt x="588" y="158"/>
                  </a:lnTo>
                  <a:lnTo>
                    <a:pt x="513" y="170"/>
                  </a:lnTo>
                  <a:lnTo>
                    <a:pt x="437" y="182"/>
                  </a:lnTo>
                  <a:lnTo>
                    <a:pt x="361" y="190"/>
                  </a:lnTo>
                  <a:lnTo>
                    <a:pt x="289" y="200"/>
                  </a:lnTo>
                  <a:lnTo>
                    <a:pt x="213" y="212"/>
                  </a:lnTo>
                  <a:lnTo>
                    <a:pt x="141" y="227"/>
                  </a:lnTo>
                  <a:lnTo>
                    <a:pt x="72" y="239"/>
                  </a:lnTo>
                  <a:lnTo>
                    <a:pt x="0" y="249"/>
                  </a:lnTo>
                  <a:close/>
                </a:path>
              </a:pathLst>
            </a:custGeom>
            <a:solidFill>
              <a:srgbClr val="D6E2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270" name="Freeform 21"/>
            <p:cNvSpPr>
              <a:spLocks/>
            </p:cNvSpPr>
            <p:nvPr/>
          </p:nvSpPr>
          <p:spPr bwMode="auto">
            <a:xfrm rot="696599">
              <a:off x="1935" y="1162"/>
              <a:ext cx="1035" cy="78"/>
            </a:xfrm>
            <a:custGeom>
              <a:avLst/>
              <a:gdLst>
                <a:gd name="T0" fmla="*/ 0 w 3106"/>
                <a:gd name="T1" fmla="*/ 0 h 236"/>
                <a:gd name="T2" fmla="*/ 0 w 3106"/>
                <a:gd name="T3" fmla="*/ 0 h 236"/>
                <a:gd name="T4" fmla="*/ 0 w 3106"/>
                <a:gd name="T5" fmla="*/ 0 h 236"/>
                <a:gd name="T6" fmla="*/ 0 w 3106"/>
                <a:gd name="T7" fmla="*/ 0 h 236"/>
                <a:gd name="T8" fmla="*/ 0 w 3106"/>
                <a:gd name="T9" fmla="*/ 0 h 236"/>
                <a:gd name="T10" fmla="*/ 0 w 3106"/>
                <a:gd name="T11" fmla="*/ 0 h 236"/>
                <a:gd name="T12" fmla="*/ 0 60000 65536"/>
                <a:gd name="T13" fmla="*/ 0 60000 65536"/>
                <a:gd name="T14" fmla="*/ 0 60000 65536"/>
                <a:gd name="T15" fmla="*/ 0 60000 65536"/>
                <a:gd name="T16" fmla="*/ 0 60000 65536"/>
                <a:gd name="T17" fmla="*/ 0 60000 65536"/>
                <a:gd name="T18" fmla="*/ 0 w 3106"/>
                <a:gd name="T19" fmla="*/ 0 h 236"/>
                <a:gd name="T20" fmla="*/ 3106 w 3106"/>
                <a:gd name="T21" fmla="*/ 236 h 236"/>
              </a:gdLst>
              <a:ahLst/>
              <a:cxnLst>
                <a:cxn ang="T12">
                  <a:pos x="T0" y="T1"/>
                </a:cxn>
                <a:cxn ang="T13">
                  <a:pos x="T2" y="T3"/>
                </a:cxn>
                <a:cxn ang="T14">
                  <a:pos x="T4" y="T5"/>
                </a:cxn>
                <a:cxn ang="T15">
                  <a:pos x="T6" y="T7"/>
                </a:cxn>
                <a:cxn ang="T16">
                  <a:pos x="T8" y="T9"/>
                </a:cxn>
                <a:cxn ang="T17">
                  <a:pos x="T10" y="T11"/>
                </a:cxn>
              </a:cxnLst>
              <a:rect l="T18" t="T19" r="T20" b="T21"/>
              <a:pathLst>
                <a:path w="3106" h="236">
                  <a:moveTo>
                    <a:pt x="82" y="165"/>
                  </a:moveTo>
                  <a:lnTo>
                    <a:pt x="3106" y="0"/>
                  </a:lnTo>
                  <a:lnTo>
                    <a:pt x="2940" y="126"/>
                  </a:lnTo>
                  <a:lnTo>
                    <a:pt x="82" y="236"/>
                  </a:lnTo>
                  <a:lnTo>
                    <a:pt x="0" y="183"/>
                  </a:lnTo>
                  <a:lnTo>
                    <a:pt x="82" y="165"/>
                  </a:lnTo>
                  <a:close/>
                </a:path>
              </a:pathLst>
            </a:custGeom>
            <a:solidFill>
              <a:srgbClr val="1E19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271" name="Freeform 130"/>
            <p:cNvSpPr>
              <a:spLocks/>
            </p:cNvSpPr>
            <p:nvPr/>
          </p:nvSpPr>
          <p:spPr bwMode="auto">
            <a:xfrm rot="696599">
              <a:off x="2106" y="1141"/>
              <a:ext cx="902" cy="70"/>
            </a:xfrm>
            <a:custGeom>
              <a:avLst/>
              <a:gdLst>
                <a:gd name="T0" fmla="*/ 0 w 2704"/>
                <a:gd name="T1" fmla="*/ 0 h 209"/>
                <a:gd name="T2" fmla="*/ 0 w 2704"/>
                <a:gd name="T3" fmla="*/ 0 h 209"/>
                <a:gd name="T4" fmla="*/ 0 w 2704"/>
                <a:gd name="T5" fmla="*/ 0 h 209"/>
                <a:gd name="T6" fmla="*/ 0 w 2704"/>
                <a:gd name="T7" fmla="*/ 0 h 209"/>
                <a:gd name="T8" fmla="*/ 0 60000 65536"/>
                <a:gd name="T9" fmla="*/ 0 60000 65536"/>
                <a:gd name="T10" fmla="*/ 0 60000 65536"/>
                <a:gd name="T11" fmla="*/ 0 60000 65536"/>
                <a:gd name="T12" fmla="*/ 0 w 2704"/>
                <a:gd name="T13" fmla="*/ 0 h 209"/>
                <a:gd name="T14" fmla="*/ 2704 w 2704"/>
                <a:gd name="T15" fmla="*/ 209 h 209"/>
              </a:gdLst>
              <a:ahLst/>
              <a:cxnLst>
                <a:cxn ang="T8">
                  <a:pos x="T0" y="T1"/>
                </a:cxn>
                <a:cxn ang="T9">
                  <a:pos x="T2" y="T3"/>
                </a:cxn>
                <a:cxn ang="T10">
                  <a:pos x="T4" y="T5"/>
                </a:cxn>
                <a:cxn ang="T11">
                  <a:pos x="T6" y="T7"/>
                </a:cxn>
              </a:cxnLst>
              <a:rect l="T12" t="T13" r="T14" b="T15"/>
              <a:pathLst>
                <a:path w="2704" h="209">
                  <a:moveTo>
                    <a:pt x="0" y="209"/>
                  </a:moveTo>
                  <a:lnTo>
                    <a:pt x="2598" y="64"/>
                  </a:lnTo>
                  <a:lnTo>
                    <a:pt x="2704" y="0"/>
                  </a:lnTo>
                  <a:lnTo>
                    <a:pt x="0" y="2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272" name="Freeform 10"/>
            <p:cNvSpPr>
              <a:spLocks/>
            </p:cNvSpPr>
            <p:nvPr/>
          </p:nvSpPr>
          <p:spPr bwMode="auto">
            <a:xfrm rot="696599">
              <a:off x="1947" y="1043"/>
              <a:ext cx="1250" cy="199"/>
            </a:xfrm>
            <a:custGeom>
              <a:avLst/>
              <a:gdLst>
                <a:gd name="T0" fmla="*/ 0 w 3750"/>
                <a:gd name="T1" fmla="*/ 0 h 597"/>
                <a:gd name="T2" fmla="*/ 0 w 3750"/>
                <a:gd name="T3" fmla="*/ 0 h 597"/>
                <a:gd name="T4" fmla="*/ 0 w 3750"/>
                <a:gd name="T5" fmla="*/ 0 h 597"/>
                <a:gd name="T6" fmla="*/ 0 w 3750"/>
                <a:gd name="T7" fmla="*/ 0 h 597"/>
                <a:gd name="T8" fmla="*/ 0 w 3750"/>
                <a:gd name="T9" fmla="*/ 0 h 597"/>
                <a:gd name="T10" fmla="*/ 0 w 3750"/>
                <a:gd name="T11" fmla="*/ 0 h 597"/>
                <a:gd name="T12" fmla="*/ 0 w 3750"/>
                <a:gd name="T13" fmla="*/ 0 h 597"/>
                <a:gd name="T14" fmla="*/ 0 w 3750"/>
                <a:gd name="T15" fmla="*/ 0 h 597"/>
                <a:gd name="T16" fmla="*/ 0 w 3750"/>
                <a:gd name="T17" fmla="*/ 0 h 597"/>
                <a:gd name="T18" fmla="*/ 0 w 3750"/>
                <a:gd name="T19" fmla="*/ 0 h 597"/>
                <a:gd name="T20" fmla="*/ 0 w 3750"/>
                <a:gd name="T21" fmla="*/ 0 h 597"/>
                <a:gd name="T22" fmla="*/ 0 w 3750"/>
                <a:gd name="T23" fmla="*/ 0 h 597"/>
                <a:gd name="T24" fmla="*/ 0 w 3750"/>
                <a:gd name="T25" fmla="*/ 0 h 597"/>
                <a:gd name="T26" fmla="*/ 0 w 3750"/>
                <a:gd name="T27" fmla="*/ 0 h 597"/>
                <a:gd name="T28" fmla="*/ 0 w 3750"/>
                <a:gd name="T29" fmla="*/ 0 h 597"/>
                <a:gd name="T30" fmla="*/ 0 w 3750"/>
                <a:gd name="T31" fmla="*/ 0 h 597"/>
                <a:gd name="T32" fmla="*/ 0 w 3750"/>
                <a:gd name="T33" fmla="*/ 0 h 597"/>
                <a:gd name="T34" fmla="*/ 0 w 3750"/>
                <a:gd name="T35" fmla="*/ 0 h 597"/>
                <a:gd name="T36" fmla="*/ 0 w 3750"/>
                <a:gd name="T37" fmla="*/ 0 h 597"/>
                <a:gd name="T38" fmla="*/ 0 w 3750"/>
                <a:gd name="T39" fmla="*/ 0 h 597"/>
                <a:gd name="T40" fmla="*/ 0 w 3750"/>
                <a:gd name="T41" fmla="*/ 0 h 597"/>
                <a:gd name="T42" fmla="*/ 0 w 3750"/>
                <a:gd name="T43" fmla="*/ 0 h 597"/>
                <a:gd name="T44" fmla="*/ 0 w 3750"/>
                <a:gd name="T45" fmla="*/ 0 h 597"/>
                <a:gd name="T46" fmla="*/ 0 w 3750"/>
                <a:gd name="T47" fmla="*/ 0 h 597"/>
                <a:gd name="T48" fmla="*/ 0 w 3750"/>
                <a:gd name="T49" fmla="*/ 0 h 597"/>
                <a:gd name="T50" fmla="*/ 0 w 3750"/>
                <a:gd name="T51" fmla="*/ 0 h 597"/>
                <a:gd name="T52" fmla="*/ 0 w 3750"/>
                <a:gd name="T53" fmla="*/ 0 h 597"/>
                <a:gd name="T54" fmla="*/ 0 w 3750"/>
                <a:gd name="T55" fmla="*/ 0 h 597"/>
                <a:gd name="T56" fmla="*/ 0 w 3750"/>
                <a:gd name="T57" fmla="*/ 0 h 597"/>
                <a:gd name="T58" fmla="*/ 0 w 3750"/>
                <a:gd name="T59" fmla="*/ 0 h 597"/>
                <a:gd name="T60" fmla="*/ 0 w 3750"/>
                <a:gd name="T61" fmla="*/ 0 h 597"/>
                <a:gd name="T62" fmla="*/ 0 w 3750"/>
                <a:gd name="T63" fmla="*/ 0 h 597"/>
                <a:gd name="T64" fmla="*/ 0 w 3750"/>
                <a:gd name="T65" fmla="*/ 0 h 597"/>
                <a:gd name="T66" fmla="*/ 0 w 3750"/>
                <a:gd name="T67" fmla="*/ 0 h 597"/>
                <a:gd name="T68" fmla="*/ 0 w 3750"/>
                <a:gd name="T69" fmla="*/ 0 h 597"/>
                <a:gd name="T70" fmla="*/ 0 w 3750"/>
                <a:gd name="T71" fmla="*/ 0 h 597"/>
                <a:gd name="T72" fmla="*/ 0 w 3750"/>
                <a:gd name="T73" fmla="*/ 0 h 597"/>
                <a:gd name="T74" fmla="*/ 0 w 3750"/>
                <a:gd name="T75" fmla="*/ 0 h 597"/>
                <a:gd name="T76" fmla="*/ 0 w 3750"/>
                <a:gd name="T77" fmla="*/ 0 h 597"/>
                <a:gd name="T78" fmla="*/ 0 w 3750"/>
                <a:gd name="T79" fmla="*/ 0 h 597"/>
                <a:gd name="T80" fmla="*/ 0 w 3750"/>
                <a:gd name="T81" fmla="*/ 0 h 597"/>
                <a:gd name="T82" fmla="*/ 0 w 3750"/>
                <a:gd name="T83" fmla="*/ 0 h 597"/>
                <a:gd name="T84" fmla="*/ 0 w 3750"/>
                <a:gd name="T85" fmla="*/ 0 h 597"/>
                <a:gd name="T86" fmla="*/ 0 w 3750"/>
                <a:gd name="T87" fmla="*/ 0 h 59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50"/>
                <a:gd name="T133" fmla="*/ 0 h 597"/>
                <a:gd name="T134" fmla="*/ 3750 w 3750"/>
                <a:gd name="T135" fmla="*/ 597 h 59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50" h="597">
                  <a:moveTo>
                    <a:pt x="62" y="491"/>
                  </a:moveTo>
                  <a:lnTo>
                    <a:pt x="163" y="467"/>
                  </a:lnTo>
                  <a:lnTo>
                    <a:pt x="270" y="445"/>
                  </a:lnTo>
                  <a:lnTo>
                    <a:pt x="373" y="422"/>
                  </a:lnTo>
                  <a:lnTo>
                    <a:pt x="479" y="403"/>
                  </a:lnTo>
                  <a:lnTo>
                    <a:pt x="585" y="380"/>
                  </a:lnTo>
                  <a:lnTo>
                    <a:pt x="691" y="358"/>
                  </a:lnTo>
                  <a:lnTo>
                    <a:pt x="798" y="338"/>
                  </a:lnTo>
                  <a:lnTo>
                    <a:pt x="905" y="316"/>
                  </a:lnTo>
                  <a:lnTo>
                    <a:pt x="1011" y="296"/>
                  </a:lnTo>
                  <a:lnTo>
                    <a:pt x="1121" y="277"/>
                  </a:lnTo>
                  <a:lnTo>
                    <a:pt x="1231" y="255"/>
                  </a:lnTo>
                  <a:lnTo>
                    <a:pt x="1342" y="235"/>
                  </a:lnTo>
                  <a:lnTo>
                    <a:pt x="1451" y="217"/>
                  </a:lnTo>
                  <a:lnTo>
                    <a:pt x="1562" y="202"/>
                  </a:lnTo>
                  <a:lnTo>
                    <a:pt x="1675" y="183"/>
                  </a:lnTo>
                  <a:lnTo>
                    <a:pt x="1786" y="163"/>
                  </a:lnTo>
                  <a:lnTo>
                    <a:pt x="1900" y="148"/>
                  </a:lnTo>
                  <a:lnTo>
                    <a:pt x="2013" y="133"/>
                  </a:lnTo>
                  <a:lnTo>
                    <a:pt x="2132" y="118"/>
                  </a:lnTo>
                  <a:lnTo>
                    <a:pt x="2250" y="102"/>
                  </a:lnTo>
                  <a:lnTo>
                    <a:pt x="2363" y="92"/>
                  </a:lnTo>
                  <a:lnTo>
                    <a:pt x="2485" y="77"/>
                  </a:lnTo>
                  <a:lnTo>
                    <a:pt x="2603" y="65"/>
                  </a:lnTo>
                  <a:lnTo>
                    <a:pt x="2724" y="53"/>
                  </a:lnTo>
                  <a:lnTo>
                    <a:pt x="2846" y="45"/>
                  </a:lnTo>
                  <a:lnTo>
                    <a:pt x="2968" y="35"/>
                  </a:lnTo>
                  <a:lnTo>
                    <a:pt x="3093" y="27"/>
                  </a:lnTo>
                  <a:lnTo>
                    <a:pt x="3214" y="20"/>
                  </a:lnTo>
                  <a:lnTo>
                    <a:pt x="3343" y="12"/>
                  </a:lnTo>
                  <a:lnTo>
                    <a:pt x="3469" y="8"/>
                  </a:lnTo>
                  <a:lnTo>
                    <a:pt x="3597" y="3"/>
                  </a:lnTo>
                  <a:lnTo>
                    <a:pt x="3727" y="0"/>
                  </a:lnTo>
                  <a:lnTo>
                    <a:pt x="3735" y="0"/>
                  </a:lnTo>
                  <a:lnTo>
                    <a:pt x="3738" y="0"/>
                  </a:lnTo>
                  <a:lnTo>
                    <a:pt x="3742" y="0"/>
                  </a:lnTo>
                  <a:lnTo>
                    <a:pt x="3750" y="0"/>
                  </a:lnTo>
                  <a:lnTo>
                    <a:pt x="3715" y="42"/>
                  </a:lnTo>
                  <a:lnTo>
                    <a:pt x="3681" y="80"/>
                  </a:lnTo>
                  <a:lnTo>
                    <a:pt x="3644" y="118"/>
                  </a:lnTo>
                  <a:lnTo>
                    <a:pt x="3606" y="151"/>
                  </a:lnTo>
                  <a:lnTo>
                    <a:pt x="3567" y="183"/>
                  </a:lnTo>
                  <a:lnTo>
                    <a:pt x="3530" y="213"/>
                  </a:lnTo>
                  <a:lnTo>
                    <a:pt x="3488" y="243"/>
                  </a:lnTo>
                  <a:lnTo>
                    <a:pt x="3446" y="270"/>
                  </a:lnTo>
                  <a:lnTo>
                    <a:pt x="3404" y="301"/>
                  </a:lnTo>
                  <a:lnTo>
                    <a:pt x="3362" y="323"/>
                  </a:lnTo>
                  <a:lnTo>
                    <a:pt x="3321" y="350"/>
                  </a:lnTo>
                  <a:lnTo>
                    <a:pt x="3276" y="376"/>
                  </a:lnTo>
                  <a:lnTo>
                    <a:pt x="3234" y="400"/>
                  </a:lnTo>
                  <a:lnTo>
                    <a:pt x="3187" y="425"/>
                  </a:lnTo>
                  <a:lnTo>
                    <a:pt x="3143" y="449"/>
                  </a:lnTo>
                  <a:lnTo>
                    <a:pt x="3096" y="474"/>
                  </a:lnTo>
                  <a:lnTo>
                    <a:pt x="3002" y="479"/>
                  </a:lnTo>
                  <a:lnTo>
                    <a:pt x="2906" y="482"/>
                  </a:lnTo>
                  <a:lnTo>
                    <a:pt x="2812" y="486"/>
                  </a:lnTo>
                  <a:lnTo>
                    <a:pt x="2716" y="494"/>
                  </a:lnTo>
                  <a:lnTo>
                    <a:pt x="2622" y="498"/>
                  </a:lnTo>
                  <a:lnTo>
                    <a:pt x="2526" y="501"/>
                  </a:lnTo>
                  <a:lnTo>
                    <a:pt x="2432" y="506"/>
                  </a:lnTo>
                  <a:lnTo>
                    <a:pt x="2336" y="509"/>
                  </a:lnTo>
                  <a:lnTo>
                    <a:pt x="2242" y="509"/>
                  </a:lnTo>
                  <a:lnTo>
                    <a:pt x="2144" y="513"/>
                  </a:lnTo>
                  <a:lnTo>
                    <a:pt x="2048" y="516"/>
                  </a:lnTo>
                  <a:lnTo>
                    <a:pt x="1954" y="521"/>
                  </a:lnTo>
                  <a:lnTo>
                    <a:pt x="1855" y="524"/>
                  </a:lnTo>
                  <a:lnTo>
                    <a:pt x="1759" y="528"/>
                  </a:lnTo>
                  <a:lnTo>
                    <a:pt x="1665" y="531"/>
                  </a:lnTo>
                  <a:lnTo>
                    <a:pt x="1566" y="536"/>
                  </a:lnTo>
                  <a:lnTo>
                    <a:pt x="1471" y="536"/>
                  </a:lnTo>
                  <a:lnTo>
                    <a:pt x="1376" y="540"/>
                  </a:lnTo>
                  <a:lnTo>
                    <a:pt x="1276" y="543"/>
                  </a:lnTo>
                  <a:lnTo>
                    <a:pt x="1182" y="548"/>
                  </a:lnTo>
                  <a:lnTo>
                    <a:pt x="1086" y="551"/>
                  </a:lnTo>
                  <a:lnTo>
                    <a:pt x="987" y="555"/>
                  </a:lnTo>
                  <a:lnTo>
                    <a:pt x="893" y="558"/>
                  </a:lnTo>
                  <a:lnTo>
                    <a:pt x="798" y="563"/>
                  </a:lnTo>
                  <a:lnTo>
                    <a:pt x="703" y="566"/>
                  </a:lnTo>
                  <a:lnTo>
                    <a:pt x="608" y="570"/>
                  </a:lnTo>
                  <a:lnTo>
                    <a:pt x="513" y="573"/>
                  </a:lnTo>
                  <a:lnTo>
                    <a:pt x="418" y="578"/>
                  </a:lnTo>
                  <a:lnTo>
                    <a:pt x="323" y="582"/>
                  </a:lnTo>
                  <a:lnTo>
                    <a:pt x="228" y="585"/>
                  </a:lnTo>
                  <a:lnTo>
                    <a:pt x="136" y="593"/>
                  </a:lnTo>
                  <a:lnTo>
                    <a:pt x="42" y="597"/>
                  </a:lnTo>
                  <a:lnTo>
                    <a:pt x="0" y="566"/>
                  </a:lnTo>
                  <a:lnTo>
                    <a:pt x="0" y="540"/>
                  </a:lnTo>
                  <a:lnTo>
                    <a:pt x="27" y="513"/>
                  </a:lnTo>
                  <a:lnTo>
                    <a:pt x="62" y="49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273" name="Freeform 22"/>
            <p:cNvSpPr>
              <a:spLocks/>
            </p:cNvSpPr>
            <p:nvPr/>
          </p:nvSpPr>
          <p:spPr bwMode="auto">
            <a:xfrm rot="696599">
              <a:off x="1940" y="1157"/>
              <a:ext cx="1060" cy="69"/>
            </a:xfrm>
            <a:custGeom>
              <a:avLst/>
              <a:gdLst>
                <a:gd name="T0" fmla="*/ 0 w 3180"/>
                <a:gd name="T1" fmla="*/ 0 h 205"/>
                <a:gd name="T2" fmla="*/ 0 w 3180"/>
                <a:gd name="T3" fmla="*/ 0 h 205"/>
                <a:gd name="T4" fmla="*/ 0 w 3180"/>
                <a:gd name="T5" fmla="*/ 0 h 205"/>
                <a:gd name="T6" fmla="*/ 0 w 3180"/>
                <a:gd name="T7" fmla="*/ 0 h 205"/>
                <a:gd name="T8" fmla="*/ 0 w 3180"/>
                <a:gd name="T9" fmla="*/ 0 h 205"/>
                <a:gd name="T10" fmla="*/ 0 w 3180"/>
                <a:gd name="T11" fmla="*/ 0 h 205"/>
                <a:gd name="T12" fmla="*/ 0 60000 65536"/>
                <a:gd name="T13" fmla="*/ 0 60000 65536"/>
                <a:gd name="T14" fmla="*/ 0 60000 65536"/>
                <a:gd name="T15" fmla="*/ 0 60000 65536"/>
                <a:gd name="T16" fmla="*/ 0 60000 65536"/>
                <a:gd name="T17" fmla="*/ 0 60000 65536"/>
                <a:gd name="T18" fmla="*/ 0 w 3180"/>
                <a:gd name="T19" fmla="*/ 0 h 205"/>
                <a:gd name="T20" fmla="*/ 3180 w 3180"/>
                <a:gd name="T21" fmla="*/ 205 h 205"/>
              </a:gdLst>
              <a:ahLst/>
              <a:cxnLst>
                <a:cxn ang="T12">
                  <a:pos x="T0" y="T1"/>
                </a:cxn>
                <a:cxn ang="T13">
                  <a:pos x="T2" y="T3"/>
                </a:cxn>
                <a:cxn ang="T14">
                  <a:pos x="T4" y="T5"/>
                </a:cxn>
                <a:cxn ang="T15">
                  <a:pos x="T6" y="T7"/>
                </a:cxn>
                <a:cxn ang="T16">
                  <a:pos x="T8" y="T9"/>
                </a:cxn>
                <a:cxn ang="T17">
                  <a:pos x="T10" y="T11"/>
                </a:cxn>
              </a:cxnLst>
              <a:rect l="T18" t="T19" r="T20" b="T21"/>
              <a:pathLst>
                <a:path w="3180" h="205">
                  <a:moveTo>
                    <a:pt x="84" y="160"/>
                  </a:moveTo>
                  <a:lnTo>
                    <a:pt x="3180" y="0"/>
                  </a:lnTo>
                  <a:lnTo>
                    <a:pt x="3005" y="76"/>
                  </a:lnTo>
                  <a:lnTo>
                    <a:pt x="84" y="205"/>
                  </a:lnTo>
                  <a:lnTo>
                    <a:pt x="0" y="170"/>
                  </a:lnTo>
                  <a:lnTo>
                    <a:pt x="84" y="160"/>
                  </a:lnTo>
                  <a:close/>
                </a:path>
              </a:pathLst>
            </a:custGeom>
            <a:solidFill>
              <a:srgbClr val="9999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274" name="Freeform 23"/>
            <p:cNvSpPr>
              <a:spLocks/>
            </p:cNvSpPr>
            <p:nvPr/>
          </p:nvSpPr>
          <p:spPr bwMode="auto">
            <a:xfrm rot="696599">
              <a:off x="2178" y="1099"/>
              <a:ext cx="16" cy="51"/>
            </a:xfrm>
            <a:custGeom>
              <a:avLst/>
              <a:gdLst>
                <a:gd name="T0" fmla="*/ 0 w 50"/>
                <a:gd name="T1" fmla="*/ 0 h 152"/>
                <a:gd name="T2" fmla="*/ 0 w 50"/>
                <a:gd name="T3" fmla="*/ 0 h 152"/>
                <a:gd name="T4" fmla="*/ 0 w 50"/>
                <a:gd name="T5" fmla="*/ 0 h 152"/>
                <a:gd name="T6" fmla="*/ 0 w 50"/>
                <a:gd name="T7" fmla="*/ 0 h 152"/>
                <a:gd name="T8" fmla="*/ 0 w 50"/>
                <a:gd name="T9" fmla="*/ 0 h 152"/>
                <a:gd name="T10" fmla="*/ 0 w 50"/>
                <a:gd name="T11" fmla="*/ 0 h 152"/>
                <a:gd name="T12" fmla="*/ 0 w 50"/>
                <a:gd name="T13" fmla="*/ 0 h 152"/>
                <a:gd name="T14" fmla="*/ 0 60000 65536"/>
                <a:gd name="T15" fmla="*/ 0 60000 65536"/>
                <a:gd name="T16" fmla="*/ 0 60000 65536"/>
                <a:gd name="T17" fmla="*/ 0 60000 65536"/>
                <a:gd name="T18" fmla="*/ 0 60000 65536"/>
                <a:gd name="T19" fmla="*/ 0 60000 65536"/>
                <a:gd name="T20" fmla="*/ 0 60000 65536"/>
                <a:gd name="T21" fmla="*/ 0 w 50"/>
                <a:gd name="T22" fmla="*/ 0 h 152"/>
                <a:gd name="T23" fmla="*/ 50 w 50"/>
                <a:gd name="T24" fmla="*/ 152 h 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152">
                  <a:moveTo>
                    <a:pt x="38" y="0"/>
                  </a:moveTo>
                  <a:lnTo>
                    <a:pt x="50" y="7"/>
                  </a:lnTo>
                  <a:lnTo>
                    <a:pt x="0" y="152"/>
                  </a:lnTo>
                  <a:lnTo>
                    <a:pt x="3" y="113"/>
                  </a:lnTo>
                  <a:lnTo>
                    <a:pt x="15" y="76"/>
                  </a:lnTo>
                  <a:lnTo>
                    <a:pt x="27" y="39"/>
                  </a:lnTo>
                  <a:lnTo>
                    <a:pt x="38" y="0"/>
                  </a:lnTo>
                  <a:close/>
                </a:path>
              </a:pathLst>
            </a:custGeom>
            <a:solidFill>
              <a:srgbClr val="605E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275" name="Freeform 24"/>
            <p:cNvSpPr>
              <a:spLocks/>
            </p:cNvSpPr>
            <p:nvPr/>
          </p:nvSpPr>
          <p:spPr bwMode="auto">
            <a:xfrm rot="696599">
              <a:off x="2355" y="1114"/>
              <a:ext cx="18" cy="51"/>
            </a:xfrm>
            <a:custGeom>
              <a:avLst/>
              <a:gdLst>
                <a:gd name="T0" fmla="*/ 0 w 52"/>
                <a:gd name="T1" fmla="*/ 0 h 153"/>
                <a:gd name="T2" fmla="*/ 0 w 52"/>
                <a:gd name="T3" fmla="*/ 0 h 153"/>
                <a:gd name="T4" fmla="*/ 0 w 52"/>
                <a:gd name="T5" fmla="*/ 0 h 153"/>
                <a:gd name="T6" fmla="*/ 0 w 52"/>
                <a:gd name="T7" fmla="*/ 0 h 153"/>
                <a:gd name="T8" fmla="*/ 0 w 52"/>
                <a:gd name="T9" fmla="*/ 0 h 153"/>
                <a:gd name="T10" fmla="*/ 0 w 52"/>
                <a:gd name="T11" fmla="*/ 0 h 153"/>
                <a:gd name="T12" fmla="*/ 0 w 52"/>
                <a:gd name="T13" fmla="*/ 0 h 153"/>
                <a:gd name="T14" fmla="*/ 0 60000 65536"/>
                <a:gd name="T15" fmla="*/ 0 60000 65536"/>
                <a:gd name="T16" fmla="*/ 0 60000 65536"/>
                <a:gd name="T17" fmla="*/ 0 60000 65536"/>
                <a:gd name="T18" fmla="*/ 0 60000 65536"/>
                <a:gd name="T19" fmla="*/ 0 60000 65536"/>
                <a:gd name="T20" fmla="*/ 0 60000 65536"/>
                <a:gd name="T21" fmla="*/ 0 w 52"/>
                <a:gd name="T22" fmla="*/ 0 h 153"/>
                <a:gd name="T23" fmla="*/ 52 w 52"/>
                <a:gd name="T24" fmla="*/ 153 h 1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153">
                  <a:moveTo>
                    <a:pt x="37" y="0"/>
                  </a:moveTo>
                  <a:lnTo>
                    <a:pt x="52" y="8"/>
                  </a:lnTo>
                  <a:lnTo>
                    <a:pt x="0" y="153"/>
                  </a:lnTo>
                  <a:lnTo>
                    <a:pt x="3" y="114"/>
                  </a:lnTo>
                  <a:lnTo>
                    <a:pt x="15" y="77"/>
                  </a:lnTo>
                  <a:lnTo>
                    <a:pt x="25" y="38"/>
                  </a:lnTo>
                  <a:lnTo>
                    <a:pt x="37" y="0"/>
                  </a:lnTo>
                  <a:close/>
                </a:path>
              </a:pathLst>
            </a:custGeom>
            <a:solidFill>
              <a:srgbClr val="605E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276" name="Freeform 25"/>
            <p:cNvSpPr>
              <a:spLocks/>
            </p:cNvSpPr>
            <p:nvPr/>
          </p:nvSpPr>
          <p:spPr bwMode="auto">
            <a:xfrm rot="696599">
              <a:off x="2528" y="1136"/>
              <a:ext cx="28" cy="90"/>
            </a:xfrm>
            <a:custGeom>
              <a:avLst/>
              <a:gdLst>
                <a:gd name="T0" fmla="*/ 0 w 83"/>
                <a:gd name="T1" fmla="*/ 0 h 270"/>
                <a:gd name="T2" fmla="*/ 0 w 83"/>
                <a:gd name="T3" fmla="*/ 0 h 270"/>
                <a:gd name="T4" fmla="*/ 0 w 83"/>
                <a:gd name="T5" fmla="*/ 0 h 270"/>
                <a:gd name="T6" fmla="*/ 0 w 83"/>
                <a:gd name="T7" fmla="*/ 0 h 270"/>
                <a:gd name="T8" fmla="*/ 0 w 83"/>
                <a:gd name="T9" fmla="*/ 0 h 270"/>
                <a:gd name="T10" fmla="*/ 0 w 83"/>
                <a:gd name="T11" fmla="*/ 0 h 270"/>
                <a:gd name="T12" fmla="*/ 0 w 83"/>
                <a:gd name="T13" fmla="*/ 0 h 270"/>
                <a:gd name="T14" fmla="*/ 0 60000 65536"/>
                <a:gd name="T15" fmla="*/ 0 60000 65536"/>
                <a:gd name="T16" fmla="*/ 0 60000 65536"/>
                <a:gd name="T17" fmla="*/ 0 60000 65536"/>
                <a:gd name="T18" fmla="*/ 0 60000 65536"/>
                <a:gd name="T19" fmla="*/ 0 60000 65536"/>
                <a:gd name="T20" fmla="*/ 0 60000 65536"/>
                <a:gd name="T21" fmla="*/ 0 w 83"/>
                <a:gd name="T22" fmla="*/ 0 h 270"/>
                <a:gd name="T23" fmla="*/ 83 w 83"/>
                <a:gd name="T24" fmla="*/ 270 h 2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270">
                  <a:moveTo>
                    <a:pt x="71" y="0"/>
                  </a:moveTo>
                  <a:lnTo>
                    <a:pt x="83" y="20"/>
                  </a:lnTo>
                  <a:lnTo>
                    <a:pt x="0" y="270"/>
                  </a:lnTo>
                  <a:lnTo>
                    <a:pt x="15" y="202"/>
                  </a:lnTo>
                  <a:lnTo>
                    <a:pt x="30" y="137"/>
                  </a:lnTo>
                  <a:lnTo>
                    <a:pt x="53" y="69"/>
                  </a:lnTo>
                  <a:lnTo>
                    <a:pt x="71" y="0"/>
                  </a:lnTo>
                  <a:close/>
                </a:path>
              </a:pathLst>
            </a:custGeom>
            <a:solidFill>
              <a:srgbClr val="605E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277" name="Freeform 26"/>
            <p:cNvSpPr>
              <a:spLocks/>
            </p:cNvSpPr>
            <p:nvPr/>
          </p:nvSpPr>
          <p:spPr bwMode="auto">
            <a:xfrm rot="696599">
              <a:off x="2705" y="1139"/>
              <a:ext cx="26" cy="90"/>
            </a:xfrm>
            <a:custGeom>
              <a:avLst/>
              <a:gdLst>
                <a:gd name="T0" fmla="*/ 0 w 79"/>
                <a:gd name="T1" fmla="*/ 0 h 269"/>
                <a:gd name="T2" fmla="*/ 0 w 79"/>
                <a:gd name="T3" fmla="*/ 0 h 269"/>
                <a:gd name="T4" fmla="*/ 0 w 79"/>
                <a:gd name="T5" fmla="*/ 0 h 269"/>
                <a:gd name="T6" fmla="*/ 0 w 79"/>
                <a:gd name="T7" fmla="*/ 0 h 269"/>
                <a:gd name="T8" fmla="*/ 0 w 79"/>
                <a:gd name="T9" fmla="*/ 0 h 269"/>
                <a:gd name="T10" fmla="*/ 0 w 79"/>
                <a:gd name="T11" fmla="*/ 0 h 269"/>
                <a:gd name="T12" fmla="*/ 0 w 79"/>
                <a:gd name="T13" fmla="*/ 0 h 269"/>
                <a:gd name="T14" fmla="*/ 0 60000 65536"/>
                <a:gd name="T15" fmla="*/ 0 60000 65536"/>
                <a:gd name="T16" fmla="*/ 0 60000 65536"/>
                <a:gd name="T17" fmla="*/ 0 60000 65536"/>
                <a:gd name="T18" fmla="*/ 0 60000 65536"/>
                <a:gd name="T19" fmla="*/ 0 60000 65536"/>
                <a:gd name="T20" fmla="*/ 0 60000 65536"/>
                <a:gd name="T21" fmla="*/ 0 w 79"/>
                <a:gd name="T22" fmla="*/ 0 h 269"/>
                <a:gd name="T23" fmla="*/ 79 w 79"/>
                <a:gd name="T24" fmla="*/ 269 h 2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 h="269">
                  <a:moveTo>
                    <a:pt x="76" y="0"/>
                  </a:moveTo>
                  <a:lnTo>
                    <a:pt x="79" y="19"/>
                  </a:lnTo>
                  <a:lnTo>
                    <a:pt x="0" y="269"/>
                  </a:lnTo>
                  <a:lnTo>
                    <a:pt x="15" y="205"/>
                  </a:lnTo>
                  <a:lnTo>
                    <a:pt x="35" y="136"/>
                  </a:lnTo>
                  <a:lnTo>
                    <a:pt x="57" y="69"/>
                  </a:lnTo>
                  <a:lnTo>
                    <a:pt x="76" y="0"/>
                  </a:lnTo>
                  <a:close/>
                </a:path>
              </a:pathLst>
            </a:custGeom>
            <a:solidFill>
              <a:srgbClr val="605E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278" name="Freeform 27"/>
            <p:cNvSpPr>
              <a:spLocks/>
            </p:cNvSpPr>
            <p:nvPr/>
          </p:nvSpPr>
          <p:spPr bwMode="auto">
            <a:xfrm rot="696599">
              <a:off x="2166" y="1103"/>
              <a:ext cx="10" cy="32"/>
            </a:xfrm>
            <a:custGeom>
              <a:avLst/>
              <a:gdLst>
                <a:gd name="T0" fmla="*/ 0 w 30"/>
                <a:gd name="T1" fmla="*/ 0 h 96"/>
                <a:gd name="T2" fmla="*/ 0 w 30"/>
                <a:gd name="T3" fmla="*/ 0 h 96"/>
                <a:gd name="T4" fmla="*/ 0 w 30"/>
                <a:gd name="T5" fmla="*/ 0 h 96"/>
                <a:gd name="T6" fmla="*/ 0 w 30"/>
                <a:gd name="T7" fmla="*/ 0 h 96"/>
                <a:gd name="T8" fmla="*/ 0 w 30"/>
                <a:gd name="T9" fmla="*/ 0 h 96"/>
                <a:gd name="T10" fmla="*/ 0 w 30"/>
                <a:gd name="T11" fmla="*/ 0 h 96"/>
                <a:gd name="T12" fmla="*/ 0 w 30"/>
                <a:gd name="T13" fmla="*/ 0 h 96"/>
                <a:gd name="T14" fmla="*/ 0 60000 65536"/>
                <a:gd name="T15" fmla="*/ 0 60000 65536"/>
                <a:gd name="T16" fmla="*/ 0 60000 65536"/>
                <a:gd name="T17" fmla="*/ 0 60000 65536"/>
                <a:gd name="T18" fmla="*/ 0 60000 65536"/>
                <a:gd name="T19" fmla="*/ 0 60000 65536"/>
                <a:gd name="T20" fmla="*/ 0 60000 65536"/>
                <a:gd name="T21" fmla="*/ 0 w 30"/>
                <a:gd name="T22" fmla="*/ 0 h 96"/>
                <a:gd name="T23" fmla="*/ 30 w 30"/>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96">
                  <a:moveTo>
                    <a:pt x="18" y="0"/>
                  </a:moveTo>
                  <a:lnTo>
                    <a:pt x="30" y="0"/>
                  </a:lnTo>
                  <a:lnTo>
                    <a:pt x="0" y="96"/>
                  </a:lnTo>
                  <a:lnTo>
                    <a:pt x="3" y="73"/>
                  </a:lnTo>
                  <a:lnTo>
                    <a:pt x="10" y="46"/>
                  </a:lnTo>
                  <a:lnTo>
                    <a:pt x="15" y="24"/>
                  </a:lnTo>
                  <a:lnTo>
                    <a:pt x="18" y="0"/>
                  </a:lnTo>
                  <a:close/>
                </a:path>
              </a:pathLst>
            </a:custGeom>
            <a:solidFill>
              <a:srgbClr val="605E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279" name="Freeform 28"/>
            <p:cNvSpPr>
              <a:spLocks/>
            </p:cNvSpPr>
            <p:nvPr/>
          </p:nvSpPr>
          <p:spPr bwMode="auto">
            <a:xfrm rot="696599">
              <a:off x="2343" y="1117"/>
              <a:ext cx="9" cy="32"/>
            </a:xfrm>
            <a:custGeom>
              <a:avLst/>
              <a:gdLst>
                <a:gd name="T0" fmla="*/ 0 w 27"/>
                <a:gd name="T1" fmla="*/ 0 h 95"/>
                <a:gd name="T2" fmla="*/ 0 w 27"/>
                <a:gd name="T3" fmla="*/ 0 h 95"/>
                <a:gd name="T4" fmla="*/ 0 w 27"/>
                <a:gd name="T5" fmla="*/ 0 h 95"/>
                <a:gd name="T6" fmla="*/ 0 w 27"/>
                <a:gd name="T7" fmla="*/ 0 h 95"/>
                <a:gd name="T8" fmla="*/ 0 w 27"/>
                <a:gd name="T9" fmla="*/ 0 h 95"/>
                <a:gd name="T10" fmla="*/ 0 w 27"/>
                <a:gd name="T11" fmla="*/ 0 h 95"/>
                <a:gd name="T12" fmla="*/ 0 w 27"/>
                <a:gd name="T13" fmla="*/ 0 h 95"/>
                <a:gd name="T14" fmla="*/ 0 60000 65536"/>
                <a:gd name="T15" fmla="*/ 0 60000 65536"/>
                <a:gd name="T16" fmla="*/ 0 60000 65536"/>
                <a:gd name="T17" fmla="*/ 0 60000 65536"/>
                <a:gd name="T18" fmla="*/ 0 60000 65536"/>
                <a:gd name="T19" fmla="*/ 0 60000 65536"/>
                <a:gd name="T20" fmla="*/ 0 60000 65536"/>
                <a:gd name="T21" fmla="*/ 0 w 27"/>
                <a:gd name="T22" fmla="*/ 0 h 95"/>
                <a:gd name="T23" fmla="*/ 27 w 27"/>
                <a:gd name="T24" fmla="*/ 95 h 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95">
                  <a:moveTo>
                    <a:pt x="19" y="0"/>
                  </a:moveTo>
                  <a:lnTo>
                    <a:pt x="27" y="0"/>
                  </a:lnTo>
                  <a:lnTo>
                    <a:pt x="0" y="95"/>
                  </a:lnTo>
                  <a:lnTo>
                    <a:pt x="7" y="72"/>
                  </a:lnTo>
                  <a:lnTo>
                    <a:pt x="12" y="46"/>
                  </a:lnTo>
                  <a:lnTo>
                    <a:pt x="19" y="22"/>
                  </a:lnTo>
                  <a:lnTo>
                    <a:pt x="19" y="0"/>
                  </a:lnTo>
                  <a:close/>
                </a:path>
              </a:pathLst>
            </a:custGeom>
            <a:solidFill>
              <a:srgbClr val="605E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280" name="Freeform 29"/>
            <p:cNvSpPr>
              <a:spLocks/>
            </p:cNvSpPr>
            <p:nvPr/>
          </p:nvSpPr>
          <p:spPr bwMode="auto">
            <a:xfrm rot="696599">
              <a:off x="2519" y="1147"/>
              <a:ext cx="15" cy="54"/>
            </a:xfrm>
            <a:custGeom>
              <a:avLst/>
              <a:gdLst>
                <a:gd name="T0" fmla="*/ 0 w 45"/>
                <a:gd name="T1" fmla="*/ 0 h 163"/>
                <a:gd name="T2" fmla="*/ 0 w 45"/>
                <a:gd name="T3" fmla="*/ 0 h 163"/>
                <a:gd name="T4" fmla="*/ 0 w 45"/>
                <a:gd name="T5" fmla="*/ 0 h 163"/>
                <a:gd name="T6" fmla="*/ 0 w 45"/>
                <a:gd name="T7" fmla="*/ 0 h 163"/>
                <a:gd name="T8" fmla="*/ 0 w 45"/>
                <a:gd name="T9" fmla="*/ 0 h 163"/>
                <a:gd name="T10" fmla="*/ 0 w 45"/>
                <a:gd name="T11" fmla="*/ 0 h 163"/>
                <a:gd name="T12" fmla="*/ 0 w 45"/>
                <a:gd name="T13" fmla="*/ 0 h 163"/>
                <a:gd name="T14" fmla="*/ 0 60000 65536"/>
                <a:gd name="T15" fmla="*/ 0 60000 65536"/>
                <a:gd name="T16" fmla="*/ 0 60000 65536"/>
                <a:gd name="T17" fmla="*/ 0 60000 65536"/>
                <a:gd name="T18" fmla="*/ 0 60000 65536"/>
                <a:gd name="T19" fmla="*/ 0 60000 65536"/>
                <a:gd name="T20" fmla="*/ 0 60000 65536"/>
                <a:gd name="T21" fmla="*/ 0 w 45"/>
                <a:gd name="T22" fmla="*/ 0 h 163"/>
                <a:gd name="T23" fmla="*/ 45 w 45"/>
                <a:gd name="T24" fmla="*/ 163 h 1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 h="163">
                  <a:moveTo>
                    <a:pt x="37" y="0"/>
                  </a:moveTo>
                  <a:lnTo>
                    <a:pt x="45" y="0"/>
                  </a:lnTo>
                  <a:lnTo>
                    <a:pt x="0" y="163"/>
                  </a:lnTo>
                  <a:lnTo>
                    <a:pt x="10" y="121"/>
                  </a:lnTo>
                  <a:lnTo>
                    <a:pt x="19" y="84"/>
                  </a:lnTo>
                  <a:lnTo>
                    <a:pt x="30" y="42"/>
                  </a:lnTo>
                  <a:lnTo>
                    <a:pt x="37" y="0"/>
                  </a:lnTo>
                  <a:close/>
                </a:path>
              </a:pathLst>
            </a:custGeom>
            <a:solidFill>
              <a:srgbClr val="605E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281" name="Freeform 30"/>
            <p:cNvSpPr>
              <a:spLocks/>
            </p:cNvSpPr>
            <p:nvPr/>
          </p:nvSpPr>
          <p:spPr bwMode="auto">
            <a:xfrm rot="696599">
              <a:off x="2696" y="1150"/>
              <a:ext cx="16" cy="54"/>
            </a:xfrm>
            <a:custGeom>
              <a:avLst/>
              <a:gdLst>
                <a:gd name="T0" fmla="*/ 0 w 50"/>
                <a:gd name="T1" fmla="*/ 0 h 163"/>
                <a:gd name="T2" fmla="*/ 0 w 50"/>
                <a:gd name="T3" fmla="*/ 0 h 163"/>
                <a:gd name="T4" fmla="*/ 0 w 50"/>
                <a:gd name="T5" fmla="*/ 0 h 163"/>
                <a:gd name="T6" fmla="*/ 0 w 50"/>
                <a:gd name="T7" fmla="*/ 0 h 163"/>
                <a:gd name="T8" fmla="*/ 0 w 50"/>
                <a:gd name="T9" fmla="*/ 0 h 163"/>
                <a:gd name="T10" fmla="*/ 0 w 50"/>
                <a:gd name="T11" fmla="*/ 0 h 163"/>
                <a:gd name="T12" fmla="*/ 0 w 50"/>
                <a:gd name="T13" fmla="*/ 0 h 163"/>
                <a:gd name="T14" fmla="*/ 0 60000 65536"/>
                <a:gd name="T15" fmla="*/ 0 60000 65536"/>
                <a:gd name="T16" fmla="*/ 0 60000 65536"/>
                <a:gd name="T17" fmla="*/ 0 60000 65536"/>
                <a:gd name="T18" fmla="*/ 0 60000 65536"/>
                <a:gd name="T19" fmla="*/ 0 60000 65536"/>
                <a:gd name="T20" fmla="*/ 0 60000 65536"/>
                <a:gd name="T21" fmla="*/ 0 w 50"/>
                <a:gd name="T22" fmla="*/ 0 h 163"/>
                <a:gd name="T23" fmla="*/ 50 w 50"/>
                <a:gd name="T24" fmla="*/ 163 h 1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163">
                  <a:moveTo>
                    <a:pt x="38" y="3"/>
                  </a:moveTo>
                  <a:lnTo>
                    <a:pt x="50" y="0"/>
                  </a:lnTo>
                  <a:lnTo>
                    <a:pt x="0" y="163"/>
                  </a:lnTo>
                  <a:lnTo>
                    <a:pt x="11" y="121"/>
                  </a:lnTo>
                  <a:lnTo>
                    <a:pt x="20" y="83"/>
                  </a:lnTo>
                  <a:lnTo>
                    <a:pt x="30" y="41"/>
                  </a:lnTo>
                  <a:lnTo>
                    <a:pt x="38" y="3"/>
                  </a:lnTo>
                  <a:close/>
                </a:path>
              </a:pathLst>
            </a:custGeom>
            <a:solidFill>
              <a:srgbClr val="605E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282" name="Freeform 31"/>
            <p:cNvSpPr>
              <a:spLocks/>
            </p:cNvSpPr>
            <p:nvPr/>
          </p:nvSpPr>
          <p:spPr bwMode="auto">
            <a:xfrm rot="696599">
              <a:off x="2197" y="1102"/>
              <a:ext cx="11" cy="47"/>
            </a:xfrm>
            <a:custGeom>
              <a:avLst/>
              <a:gdLst>
                <a:gd name="T0" fmla="*/ 0 w 35"/>
                <a:gd name="T1" fmla="*/ 0 h 140"/>
                <a:gd name="T2" fmla="*/ 0 w 35"/>
                <a:gd name="T3" fmla="*/ 0 h 140"/>
                <a:gd name="T4" fmla="*/ 0 w 35"/>
                <a:gd name="T5" fmla="*/ 0 h 140"/>
                <a:gd name="T6" fmla="*/ 0 w 35"/>
                <a:gd name="T7" fmla="*/ 0 h 140"/>
                <a:gd name="T8" fmla="*/ 0 w 35"/>
                <a:gd name="T9" fmla="*/ 0 h 140"/>
                <a:gd name="T10" fmla="*/ 0 w 35"/>
                <a:gd name="T11" fmla="*/ 0 h 140"/>
                <a:gd name="T12" fmla="*/ 0 w 35"/>
                <a:gd name="T13" fmla="*/ 0 h 140"/>
                <a:gd name="T14" fmla="*/ 0 w 35"/>
                <a:gd name="T15" fmla="*/ 0 h 140"/>
                <a:gd name="T16" fmla="*/ 0 w 35"/>
                <a:gd name="T17" fmla="*/ 0 h 1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
                <a:gd name="T28" fmla="*/ 0 h 140"/>
                <a:gd name="T29" fmla="*/ 35 w 35"/>
                <a:gd name="T30" fmla="*/ 140 h 1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 h="140">
                  <a:moveTo>
                    <a:pt x="35" y="0"/>
                  </a:moveTo>
                  <a:lnTo>
                    <a:pt x="35" y="34"/>
                  </a:lnTo>
                  <a:lnTo>
                    <a:pt x="23" y="68"/>
                  </a:lnTo>
                  <a:lnTo>
                    <a:pt x="8" y="106"/>
                  </a:lnTo>
                  <a:lnTo>
                    <a:pt x="0" y="140"/>
                  </a:lnTo>
                  <a:lnTo>
                    <a:pt x="12" y="106"/>
                  </a:lnTo>
                  <a:lnTo>
                    <a:pt x="20" y="68"/>
                  </a:lnTo>
                  <a:lnTo>
                    <a:pt x="23" y="34"/>
                  </a:lnTo>
                  <a:lnTo>
                    <a:pt x="35" y="0"/>
                  </a:lnTo>
                  <a:close/>
                </a:path>
              </a:pathLst>
            </a:custGeom>
            <a:solidFill>
              <a:srgbClr val="605E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283" name="Freeform 32"/>
            <p:cNvSpPr>
              <a:spLocks/>
            </p:cNvSpPr>
            <p:nvPr/>
          </p:nvSpPr>
          <p:spPr bwMode="auto">
            <a:xfrm rot="696599">
              <a:off x="2374" y="1117"/>
              <a:ext cx="12" cy="47"/>
            </a:xfrm>
            <a:custGeom>
              <a:avLst/>
              <a:gdLst>
                <a:gd name="T0" fmla="*/ 0 w 34"/>
                <a:gd name="T1" fmla="*/ 0 h 141"/>
                <a:gd name="T2" fmla="*/ 0 w 34"/>
                <a:gd name="T3" fmla="*/ 0 h 141"/>
                <a:gd name="T4" fmla="*/ 0 w 34"/>
                <a:gd name="T5" fmla="*/ 0 h 141"/>
                <a:gd name="T6" fmla="*/ 0 w 34"/>
                <a:gd name="T7" fmla="*/ 0 h 141"/>
                <a:gd name="T8" fmla="*/ 0 w 34"/>
                <a:gd name="T9" fmla="*/ 0 h 141"/>
                <a:gd name="T10" fmla="*/ 0 w 34"/>
                <a:gd name="T11" fmla="*/ 0 h 141"/>
                <a:gd name="T12" fmla="*/ 0 w 34"/>
                <a:gd name="T13" fmla="*/ 0 h 141"/>
                <a:gd name="T14" fmla="*/ 0 w 34"/>
                <a:gd name="T15" fmla="*/ 0 h 141"/>
                <a:gd name="T16" fmla="*/ 0 w 34"/>
                <a:gd name="T17" fmla="*/ 0 h 1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
                <a:gd name="T28" fmla="*/ 0 h 141"/>
                <a:gd name="T29" fmla="*/ 34 w 34"/>
                <a:gd name="T30" fmla="*/ 141 h 1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 h="141">
                  <a:moveTo>
                    <a:pt x="34" y="0"/>
                  </a:moveTo>
                  <a:lnTo>
                    <a:pt x="34" y="30"/>
                  </a:lnTo>
                  <a:lnTo>
                    <a:pt x="22" y="65"/>
                  </a:lnTo>
                  <a:lnTo>
                    <a:pt x="7" y="104"/>
                  </a:lnTo>
                  <a:lnTo>
                    <a:pt x="0" y="141"/>
                  </a:lnTo>
                  <a:lnTo>
                    <a:pt x="7" y="107"/>
                  </a:lnTo>
                  <a:lnTo>
                    <a:pt x="15" y="69"/>
                  </a:lnTo>
                  <a:lnTo>
                    <a:pt x="22" y="35"/>
                  </a:lnTo>
                  <a:lnTo>
                    <a:pt x="34" y="0"/>
                  </a:lnTo>
                  <a:close/>
                </a:path>
              </a:pathLst>
            </a:custGeom>
            <a:solidFill>
              <a:srgbClr val="605E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284" name="Freeform 33"/>
            <p:cNvSpPr>
              <a:spLocks/>
            </p:cNvSpPr>
            <p:nvPr/>
          </p:nvSpPr>
          <p:spPr bwMode="auto">
            <a:xfrm rot="696599">
              <a:off x="2549" y="1142"/>
              <a:ext cx="19" cy="79"/>
            </a:xfrm>
            <a:custGeom>
              <a:avLst/>
              <a:gdLst>
                <a:gd name="T0" fmla="*/ 0 w 57"/>
                <a:gd name="T1" fmla="*/ 0 h 236"/>
                <a:gd name="T2" fmla="*/ 0 w 57"/>
                <a:gd name="T3" fmla="*/ 0 h 236"/>
                <a:gd name="T4" fmla="*/ 0 w 57"/>
                <a:gd name="T5" fmla="*/ 0 h 236"/>
                <a:gd name="T6" fmla="*/ 0 w 57"/>
                <a:gd name="T7" fmla="*/ 0 h 236"/>
                <a:gd name="T8" fmla="*/ 0 w 57"/>
                <a:gd name="T9" fmla="*/ 0 h 236"/>
                <a:gd name="T10" fmla="*/ 0 w 57"/>
                <a:gd name="T11" fmla="*/ 0 h 236"/>
                <a:gd name="T12" fmla="*/ 0 w 57"/>
                <a:gd name="T13" fmla="*/ 0 h 236"/>
                <a:gd name="T14" fmla="*/ 0 w 57"/>
                <a:gd name="T15" fmla="*/ 0 h 236"/>
                <a:gd name="T16" fmla="*/ 0 w 57"/>
                <a:gd name="T17" fmla="*/ 0 h 2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
                <a:gd name="T28" fmla="*/ 0 h 236"/>
                <a:gd name="T29" fmla="*/ 57 w 57"/>
                <a:gd name="T30" fmla="*/ 236 h 2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 h="236">
                  <a:moveTo>
                    <a:pt x="57" y="0"/>
                  </a:moveTo>
                  <a:lnTo>
                    <a:pt x="52" y="54"/>
                  </a:lnTo>
                  <a:lnTo>
                    <a:pt x="37" y="111"/>
                  </a:lnTo>
                  <a:lnTo>
                    <a:pt x="15" y="175"/>
                  </a:lnTo>
                  <a:lnTo>
                    <a:pt x="0" y="236"/>
                  </a:lnTo>
                  <a:lnTo>
                    <a:pt x="15" y="175"/>
                  </a:lnTo>
                  <a:lnTo>
                    <a:pt x="30" y="118"/>
                  </a:lnTo>
                  <a:lnTo>
                    <a:pt x="42" y="57"/>
                  </a:lnTo>
                  <a:lnTo>
                    <a:pt x="57" y="0"/>
                  </a:lnTo>
                  <a:close/>
                </a:path>
              </a:pathLst>
            </a:custGeom>
            <a:solidFill>
              <a:srgbClr val="605E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285" name="Freeform 34"/>
            <p:cNvSpPr>
              <a:spLocks/>
            </p:cNvSpPr>
            <p:nvPr/>
          </p:nvSpPr>
          <p:spPr bwMode="auto">
            <a:xfrm rot="696599">
              <a:off x="2726" y="1145"/>
              <a:ext cx="21" cy="80"/>
            </a:xfrm>
            <a:custGeom>
              <a:avLst/>
              <a:gdLst>
                <a:gd name="T0" fmla="*/ 0 w 62"/>
                <a:gd name="T1" fmla="*/ 0 h 240"/>
                <a:gd name="T2" fmla="*/ 0 w 62"/>
                <a:gd name="T3" fmla="*/ 0 h 240"/>
                <a:gd name="T4" fmla="*/ 0 w 62"/>
                <a:gd name="T5" fmla="*/ 0 h 240"/>
                <a:gd name="T6" fmla="*/ 0 w 62"/>
                <a:gd name="T7" fmla="*/ 0 h 240"/>
                <a:gd name="T8" fmla="*/ 0 w 62"/>
                <a:gd name="T9" fmla="*/ 0 h 240"/>
                <a:gd name="T10" fmla="*/ 0 w 62"/>
                <a:gd name="T11" fmla="*/ 0 h 240"/>
                <a:gd name="T12" fmla="*/ 0 w 62"/>
                <a:gd name="T13" fmla="*/ 0 h 240"/>
                <a:gd name="T14" fmla="*/ 0 w 62"/>
                <a:gd name="T15" fmla="*/ 0 h 240"/>
                <a:gd name="T16" fmla="*/ 0 w 62"/>
                <a:gd name="T17" fmla="*/ 0 h 2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2"/>
                <a:gd name="T28" fmla="*/ 0 h 240"/>
                <a:gd name="T29" fmla="*/ 62 w 62"/>
                <a:gd name="T30" fmla="*/ 240 h 2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2" h="240">
                  <a:moveTo>
                    <a:pt x="62" y="0"/>
                  </a:moveTo>
                  <a:lnTo>
                    <a:pt x="54" y="54"/>
                  </a:lnTo>
                  <a:lnTo>
                    <a:pt x="39" y="114"/>
                  </a:lnTo>
                  <a:lnTo>
                    <a:pt x="15" y="175"/>
                  </a:lnTo>
                  <a:lnTo>
                    <a:pt x="0" y="240"/>
                  </a:lnTo>
                  <a:lnTo>
                    <a:pt x="15" y="178"/>
                  </a:lnTo>
                  <a:lnTo>
                    <a:pt x="27" y="118"/>
                  </a:lnTo>
                  <a:lnTo>
                    <a:pt x="42" y="57"/>
                  </a:lnTo>
                  <a:lnTo>
                    <a:pt x="62" y="0"/>
                  </a:lnTo>
                  <a:close/>
                </a:path>
              </a:pathLst>
            </a:custGeom>
            <a:solidFill>
              <a:srgbClr val="605E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286" name="Freeform 35"/>
            <p:cNvSpPr>
              <a:spLocks/>
            </p:cNvSpPr>
            <p:nvPr/>
          </p:nvSpPr>
          <p:spPr bwMode="auto">
            <a:xfrm rot="696599">
              <a:off x="2209" y="1098"/>
              <a:ext cx="18" cy="54"/>
            </a:xfrm>
            <a:custGeom>
              <a:avLst/>
              <a:gdLst>
                <a:gd name="T0" fmla="*/ 0 w 53"/>
                <a:gd name="T1" fmla="*/ 0 h 163"/>
                <a:gd name="T2" fmla="*/ 0 w 53"/>
                <a:gd name="T3" fmla="*/ 0 h 163"/>
                <a:gd name="T4" fmla="*/ 0 w 53"/>
                <a:gd name="T5" fmla="*/ 0 h 163"/>
                <a:gd name="T6" fmla="*/ 0 w 53"/>
                <a:gd name="T7" fmla="*/ 0 h 163"/>
                <a:gd name="T8" fmla="*/ 0 60000 65536"/>
                <a:gd name="T9" fmla="*/ 0 60000 65536"/>
                <a:gd name="T10" fmla="*/ 0 60000 65536"/>
                <a:gd name="T11" fmla="*/ 0 60000 65536"/>
                <a:gd name="T12" fmla="*/ 0 w 53"/>
                <a:gd name="T13" fmla="*/ 0 h 163"/>
                <a:gd name="T14" fmla="*/ 53 w 53"/>
                <a:gd name="T15" fmla="*/ 163 h 163"/>
              </a:gdLst>
              <a:ahLst/>
              <a:cxnLst>
                <a:cxn ang="T8">
                  <a:pos x="T0" y="T1"/>
                </a:cxn>
                <a:cxn ang="T9">
                  <a:pos x="T2" y="T3"/>
                </a:cxn>
                <a:cxn ang="T10">
                  <a:pos x="T4" y="T5"/>
                </a:cxn>
                <a:cxn ang="T11">
                  <a:pos x="T6" y="T7"/>
                </a:cxn>
              </a:cxnLst>
              <a:rect l="T12" t="T13" r="T14" b="T15"/>
              <a:pathLst>
                <a:path w="53" h="163">
                  <a:moveTo>
                    <a:pt x="53" y="0"/>
                  </a:moveTo>
                  <a:lnTo>
                    <a:pt x="0" y="163"/>
                  </a:lnTo>
                  <a:lnTo>
                    <a:pt x="38" y="23"/>
                  </a:lnTo>
                  <a:lnTo>
                    <a:pt x="53" y="0"/>
                  </a:lnTo>
                  <a:close/>
                </a:path>
              </a:pathLst>
            </a:custGeom>
            <a:solidFill>
              <a:srgbClr val="605E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287" name="Freeform 36"/>
            <p:cNvSpPr>
              <a:spLocks/>
            </p:cNvSpPr>
            <p:nvPr/>
          </p:nvSpPr>
          <p:spPr bwMode="auto">
            <a:xfrm rot="696599">
              <a:off x="2388" y="1112"/>
              <a:ext cx="18" cy="55"/>
            </a:xfrm>
            <a:custGeom>
              <a:avLst/>
              <a:gdLst>
                <a:gd name="T0" fmla="*/ 0 w 54"/>
                <a:gd name="T1" fmla="*/ 0 h 163"/>
                <a:gd name="T2" fmla="*/ 0 w 54"/>
                <a:gd name="T3" fmla="*/ 0 h 163"/>
                <a:gd name="T4" fmla="*/ 0 w 54"/>
                <a:gd name="T5" fmla="*/ 0 h 163"/>
                <a:gd name="T6" fmla="*/ 0 w 54"/>
                <a:gd name="T7" fmla="*/ 0 h 163"/>
                <a:gd name="T8" fmla="*/ 0 60000 65536"/>
                <a:gd name="T9" fmla="*/ 0 60000 65536"/>
                <a:gd name="T10" fmla="*/ 0 60000 65536"/>
                <a:gd name="T11" fmla="*/ 0 60000 65536"/>
                <a:gd name="T12" fmla="*/ 0 w 54"/>
                <a:gd name="T13" fmla="*/ 0 h 163"/>
                <a:gd name="T14" fmla="*/ 54 w 54"/>
                <a:gd name="T15" fmla="*/ 163 h 163"/>
              </a:gdLst>
              <a:ahLst/>
              <a:cxnLst>
                <a:cxn ang="T8">
                  <a:pos x="T0" y="T1"/>
                </a:cxn>
                <a:cxn ang="T9">
                  <a:pos x="T2" y="T3"/>
                </a:cxn>
                <a:cxn ang="T10">
                  <a:pos x="T4" y="T5"/>
                </a:cxn>
                <a:cxn ang="T11">
                  <a:pos x="T6" y="T7"/>
                </a:cxn>
              </a:cxnLst>
              <a:rect l="T12" t="T13" r="T14" b="T15"/>
              <a:pathLst>
                <a:path w="54" h="163">
                  <a:moveTo>
                    <a:pt x="54" y="0"/>
                  </a:moveTo>
                  <a:lnTo>
                    <a:pt x="0" y="163"/>
                  </a:lnTo>
                  <a:lnTo>
                    <a:pt x="42" y="22"/>
                  </a:lnTo>
                  <a:lnTo>
                    <a:pt x="54" y="0"/>
                  </a:lnTo>
                  <a:close/>
                </a:path>
              </a:pathLst>
            </a:custGeom>
            <a:solidFill>
              <a:srgbClr val="605E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288" name="Freeform 37"/>
            <p:cNvSpPr>
              <a:spLocks/>
            </p:cNvSpPr>
            <p:nvPr/>
          </p:nvSpPr>
          <p:spPr bwMode="auto">
            <a:xfrm rot="696599">
              <a:off x="2562" y="1131"/>
              <a:ext cx="30" cy="94"/>
            </a:xfrm>
            <a:custGeom>
              <a:avLst/>
              <a:gdLst>
                <a:gd name="T0" fmla="*/ 0 w 89"/>
                <a:gd name="T1" fmla="*/ 0 h 281"/>
                <a:gd name="T2" fmla="*/ 0 w 89"/>
                <a:gd name="T3" fmla="*/ 0 h 281"/>
                <a:gd name="T4" fmla="*/ 0 w 89"/>
                <a:gd name="T5" fmla="*/ 0 h 281"/>
                <a:gd name="T6" fmla="*/ 0 w 89"/>
                <a:gd name="T7" fmla="*/ 0 h 281"/>
                <a:gd name="T8" fmla="*/ 0 60000 65536"/>
                <a:gd name="T9" fmla="*/ 0 60000 65536"/>
                <a:gd name="T10" fmla="*/ 0 60000 65536"/>
                <a:gd name="T11" fmla="*/ 0 60000 65536"/>
                <a:gd name="T12" fmla="*/ 0 w 89"/>
                <a:gd name="T13" fmla="*/ 0 h 281"/>
                <a:gd name="T14" fmla="*/ 89 w 89"/>
                <a:gd name="T15" fmla="*/ 281 h 281"/>
              </a:gdLst>
              <a:ahLst/>
              <a:cxnLst>
                <a:cxn ang="T8">
                  <a:pos x="T0" y="T1"/>
                </a:cxn>
                <a:cxn ang="T9">
                  <a:pos x="T2" y="T3"/>
                </a:cxn>
                <a:cxn ang="T10">
                  <a:pos x="T4" y="T5"/>
                </a:cxn>
                <a:cxn ang="T11">
                  <a:pos x="T6" y="T7"/>
                </a:cxn>
              </a:cxnLst>
              <a:rect l="T12" t="T13" r="T14" b="T15"/>
              <a:pathLst>
                <a:path w="89" h="281">
                  <a:moveTo>
                    <a:pt x="89" y="0"/>
                  </a:moveTo>
                  <a:lnTo>
                    <a:pt x="0" y="281"/>
                  </a:lnTo>
                  <a:lnTo>
                    <a:pt x="69" y="34"/>
                  </a:lnTo>
                  <a:lnTo>
                    <a:pt x="89" y="0"/>
                  </a:lnTo>
                  <a:close/>
                </a:path>
              </a:pathLst>
            </a:custGeom>
            <a:solidFill>
              <a:srgbClr val="605E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289" name="Freeform 38"/>
            <p:cNvSpPr>
              <a:spLocks/>
            </p:cNvSpPr>
            <p:nvPr/>
          </p:nvSpPr>
          <p:spPr bwMode="auto">
            <a:xfrm rot="696599">
              <a:off x="2740" y="1134"/>
              <a:ext cx="31" cy="94"/>
            </a:xfrm>
            <a:custGeom>
              <a:avLst/>
              <a:gdLst>
                <a:gd name="T0" fmla="*/ 0 w 92"/>
                <a:gd name="T1" fmla="*/ 0 h 282"/>
                <a:gd name="T2" fmla="*/ 0 w 92"/>
                <a:gd name="T3" fmla="*/ 0 h 282"/>
                <a:gd name="T4" fmla="*/ 0 w 92"/>
                <a:gd name="T5" fmla="*/ 0 h 282"/>
                <a:gd name="T6" fmla="*/ 0 w 92"/>
                <a:gd name="T7" fmla="*/ 0 h 282"/>
                <a:gd name="T8" fmla="*/ 0 60000 65536"/>
                <a:gd name="T9" fmla="*/ 0 60000 65536"/>
                <a:gd name="T10" fmla="*/ 0 60000 65536"/>
                <a:gd name="T11" fmla="*/ 0 60000 65536"/>
                <a:gd name="T12" fmla="*/ 0 w 92"/>
                <a:gd name="T13" fmla="*/ 0 h 282"/>
                <a:gd name="T14" fmla="*/ 92 w 92"/>
                <a:gd name="T15" fmla="*/ 282 h 282"/>
              </a:gdLst>
              <a:ahLst/>
              <a:cxnLst>
                <a:cxn ang="T8">
                  <a:pos x="T0" y="T1"/>
                </a:cxn>
                <a:cxn ang="T9">
                  <a:pos x="T2" y="T3"/>
                </a:cxn>
                <a:cxn ang="T10">
                  <a:pos x="T4" y="T5"/>
                </a:cxn>
                <a:cxn ang="T11">
                  <a:pos x="T6" y="T7"/>
                </a:cxn>
              </a:cxnLst>
              <a:rect l="T12" t="T13" r="T14" b="T15"/>
              <a:pathLst>
                <a:path w="92" h="282">
                  <a:moveTo>
                    <a:pt x="92" y="0"/>
                  </a:moveTo>
                  <a:lnTo>
                    <a:pt x="0" y="282"/>
                  </a:lnTo>
                  <a:lnTo>
                    <a:pt x="65" y="35"/>
                  </a:lnTo>
                  <a:lnTo>
                    <a:pt x="92" y="0"/>
                  </a:lnTo>
                  <a:close/>
                </a:path>
              </a:pathLst>
            </a:custGeom>
            <a:solidFill>
              <a:srgbClr val="605E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290" name="Freeform 39"/>
            <p:cNvSpPr>
              <a:spLocks/>
            </p:cNvSpPr>
            <p:nvPr/>
          </p:nvSpPr>
          <p:spPr bwMode="auto">
            <a:xfrm rot="696599">
              <a:off x="2230" y="1102"/>
              <a:ext cx="15" cy="48"/>
            </a:xfrm>
            <a:custGeom>
              <a:avLst/>
              <a:gdLst>
                <a:gd name="T0" fmla="*/ 0 w 45"/>
                <a:gd name="T1" fmla="*/ 0 h 144"/>
                <a:gd name="T2" fmla="*/ 0 w 45"/>
                <a:gd name="T3" fmla="*/ 0 h 144"/>
                <a:gd name="T4" fmla="*/ 0 w 45"/>
                <a:gd name="T5" fmla="*/ 0 h 144"/>
                <a:gd name="T6" fmla="*/ 0 w 45"/>
                <a:gd name="T7" fmla="*/ 0 h 144"/>
                <a:gd name="T8" fmla="*/ 0 60000 65536"/>
                <a:gd name="T9" fmla="*/ 0 60000 65536"/>
                <a:gd name="T10" fmla="*/ 0 60000 65536"/>
                <a:gd name="T11" fmla="*/ 0 60000 65536"/>
                <a:gd name="T12" fmla="*/ 0 w 45"/>
                <a:gd name="T13" fmla="*/ 0 h 144"/>
                <a:gd name="T14" fmla="*/ 45 w 45"/>
                <a:gd name="T15" fmla="*/ 144 h 144"/>
              </a:gdLst>
              <a:ahLst/>
              <a:cxnLst>
                <a:cxn ang="T8">
                  <a:pos x="T0" y="T1"/>
                </a:cxn>
                <a:cxn ang="T9">
                  <a:pos x="T2" y="T3"/>
                </a:cxn>
                <a:cxn ang="T10">
                  <a:pos x="T4" y="T5"/>
                </a:cxn>
                <a:cxn ang="T11">
                  <a:pos x="T6" y="T7"/>
                </a:cxn>
              </a:cxnLst>
              <a:rect l="T12" t="T13" r="T14" b="T15"/>
              <a:pathLst>
                <a:path w="45" h="144">
                  <a:moveTo>
                    <a:pt x="45" y="0"/>
                  </a:moveTo>
                  <a:lnTo>
                    <a:pt x="0" y="144"/>
                  </a:lnTo>
                  <a:lnTo>
                    <a:pt x="40" y="0"/>
                  </a:lnTo>
                  <a:lnTo>
                    <a:pt x="45" y="0"/>
                  </a:lnTo>
                  <a:close/>
                </a:path>
              </a:pathLst>
            </a:custGeom>
            <a:solidFill>
              <a:srgbClr val="605E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291" name="Freeform 40"/>
            <p:cNvSpPr>
              <a:spLocks/>
            </p:cNvSpPr>
            <p:nvPr/>
          </p:nvSpPr>
          <p:spPr bwMode="auto">
            <a:xfrm rot="696599">
              <a:off x="2408" y="1116"/>
              <a:ext cx="17" cy="48"/>
            </a:xfrm>
            <a:custGeom>
              <a:avLst/>
              <a:gdLst>
                <a:gd name="T0" fmla="*/ 0 w 50"/>
                <a:gd name="T1" fmla="*/ 0 h 143"/>
                <a:gd name="T2" fmla="*/ 0 w 50"/>
                <a:gd name="T3" fmla="*/ 0 h 143"/>
                <a:gd name="T4" fmla="*/ 0 w 50"/>
                <a:gd name="T5" fmla="*/ 0 h 143"/>
                <a:gd name="T6" fmla="*/ 0 w 50"/>
                <a:gd name="T7" fmla="*/ 0 h 143"/>
                <a:gd name="T8" fmla="*/ 0 60000 65536"/>
                <a:gd name="T9" fmla="*/ 0 60000 65536"/>
                <a:gd name="T10" fmla="*/ 0 60000 65536"/>
                <a:gd name="T11" fmla="*/ 0 60000 65536"/>
                <a:gd name="T12" fmla="*/ 0 w 50"/>
                <a:gd name="T13" fmla="*/ 0 h 143"/>
                <a:gd name="T14" fmla="*/ 50 w 50"/>
                <a:gd name="T15" fmla="*/ 143 h 143"/>
              </a:gdLst>
              <a:ahLst/>
              <a:cxnLst>
                <a:cxn ang="T8">
                  <a:pos x="T0" y="T1"/>
                </a:cxn>
                <a:cxn ang="T9">
                  <a:pos x="T2" y="T3"/>
                </a:cxn>
                <a:cxn ang="T10">
                  <a:pos x="T4" y="T5"/>
                </a:cxn>
                <a:cxn ang="T11">
                  <a:pos x="T6" y="T7"/>
                </a:cxn>
              </a:cxnLst>
              <a:rect l="T12" t="T13" r="T14" b="T15"/>
              <a:pathLst>
                <a:path w="50" h="143">
                  <a:moveTo>
                    <a:pt x="50" y="0"/>
                  </a:moveTo>
                  <a:lnTo>
                    <a:pt x="0" y="143"/>
                  </a:lnTo>
                  <a:lnTo>
                    <a:pt x="38" y="0"/>
                  </a:lnTo>
                  <a:lnTo>
                    <a:pt x="50" y="0"/>
                  </a:lnTo>
                  <a:close/>
                </a:path>
              </a:pathLst>
            </a:custGeom>
            <a:solidFill>
              <a:srgbClr val="605E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292" name="Freeform 41"/>
            <p:cNvSpPr>
              <a:spLocks/>
            </p:cNvSpPr>
            <p:nvPr/>
          </p:nvSpPr>
          <p:spPr bwMode="auto">
            <a:xfrm rot="696599">
              <a:off x="2581" y="1135"/>
              <a:ext cx="28" cy="87"/>
            </a:xfrm>
            <a:custGeom>
              <a:avLst/>
              <a:gdLst>
                <a:gd name="T0" fmla="*/ 0 w 84"/>
                <a:gd name="T1" fmla="*/ 0 h 259"/>
                <a:gd name="T2" fmla="*/ 0 w 84"/>
                <a:gd name="T3" fmla="*/ 0 h 259"/>
                <a:gd name="T4" fmla="*/ 0 w 84"/>
                <a:gd name="T5" fmla="*/ 0 h 259"/>
                <a:gd name="T6" fmla="*/ 0 w 84"/>
                <a:gd name="T7" fmla="*/ 0 h 259"/>
                <a:gd name="T8" fmla="*/ 0 60000 65536"/>
                <a:gd name="T9" fmla="*/ 0 60000 65536"/>
                <a:gd name="T10" fmla="*/ 0 60000 65536"/>
                <a:gd name="T11" fmla="*/ 0 60000 65536"/>
                <a:gd name="T12" fmla="*/ 0 w 84"/>
                <a:gd name="T13" fmla="*/ 0 h 259"/>
                <a:gd name="T14" fmla="*/ 84 w 84"/>
                <a:gd name="T15" fmla="*/ 259 h 259"/>
              </a:gdLst>
              <a:ahLst/>
              <a:cxnLst>
                <a:cxn ang="T8">
                  <a:pos x="T0" y="T1"/>
                </a:cxn>
                <a:cxn ang="T9">
                  <a:pos x="T2" y="T3"/>
                </a:cxn>
                <a:cxn ang="T10">
                  <a:pos x="T4" y="T5"/>
                </a:cxn>
                <a:cxn ang="T11">
                  <a:pos x="T6" y="T7"/>
                </a:cxn>
              </a:cxnLst>
              <a:rect l="T12" t="T13" r="T14" b="T15"/>
              <a:pathLst>
                <a:path w="84" h="259">
                  <a:moveTo>
                    <a:pt x="84" y="0"/>
                  </a:moveTo>
                  <a:lnTo>
                    <a:pt x="0" y="259"/>
                  </a:lnTo>
                  <a:lnTo>
                    <a:pt x="69" y="8"/>
                  </a:lnTo>
                  <a:lnTo>
                    <a:pt x="84" y="0"/>
                  </a:lnTo>
                  <a:close/>
                </a:path>
              </a:pathLst>
            </a:custGeom>
            <a:solidFill>
              <a:srgbClr val="605E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293" name="Freeform 42"/>
            <p:cNvSpPr>
              <a:spLocks/>
            </p:cNvSpPr>
            <p:nvPr/>
          </p:nvSpPr>
          <p:spPr bwMode="auto">
            <a:xfrm rot="696599">
              <a:off x="2760" y="1138"/>
              <a:ext cx="27" cy="87"/>
            </a:xfrm>
            <a:custGeom>
              <a:avLst/>
              <a:gdLst>
                <a:gd name="T0" fmla="*/ 0 w 81"/>
                <a:gd name="T1" fmla="*/ 0 h 259"/>
                <a:gd name="T2" fmla="*/ 0 w 81"/>
                <a:gd name="T3" fmla="*/ 0 h 259"/>
                <a:gd name="T4" fmla="*/ 0 w 81"/>
                <a:gd name="T5" fmla="*/ 0 h 259"/>
                <a:gd name="T6" fmla="*/ 0 w 81"/>
                <a:gd name="T7" fmla="*/ 0 h 259"/>
                <a:gd name="T8" fmla="*/ 0 60000 65536"/>
                <a:gd name="T9" fmla="*/ 0 60000 65536"/>
                <a:gd name="T10" fmla="*/ 0 60000 65536"/>
                <a:gd name="T11" fmla="*/ 0 60000 65536"/>
                <a:gd name="T12" fmla="*/ 0 w 81"/>
                <a:gd name="T13" fmla="*/ 0 h 259"/>
                <a:gd name="T14" fmla="*/ 81 w 81"/>
                <a:gd name="T15" fmla="*/ 259 h 259"/>
              </a:gdLst>
              <a:ahLst/>
              <a:cxnLst>
                <a:cxn ang="T8">
                  <a:pos x="T0" y="T1"/>
                </a:cxn>
                <a:cxn ang="T9">
                  <a:pos x="T2" y="T3"/>
                </a:cxn>
                <a:cxn ang="T10">
                  <a:pos x="T4" y="T5"/>
                </a:cxn>
                <a:cxn ang="T11">
                  <a:pos x="T6" y="T7"/>
                </a:cxn>
              </a:cxnLst>
              <a:rect l="T12" t="T13" r="T14" b="T15"/>
              <a:pathLst>
                <a:path w="81" h="259">
                  <a:moveTo>
                    <a:pt x="81" y="0"/>
                  </a:moveTo>
                  <a:lnTo>
                    <a:pt x="0" y="259"/>
                  </a:lnTo>
                  <a:lnTo>
                    <a:pt x="69" y="5"/>
                  </a:lnTo>
                  <a:lnTo>
                    <a:pt x="81" y="0"/>
                  </a:lnTo>
                  <a:close/>
                </a:path>
              </a:pathLst>
            </a:custGeom>
            <a:solidFill>
              <a:srgbClr val="605E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294" name="Freeform 43"/>
            <p:cNvSpPr>
              <a:spLocks/>
            </p:cNvSpPr>
            <p:nvPr/>
          </p:nvSpPr>
          <p:spPr bwMode="auto">
            <a:xfrm rot="696599">
              <a:off x="2254" y="1106"/>
              <a:ext cx="12" cy="44"/>
            </a:xfrm>
            <a:custGeom>
              <a:avLst/>
              <a:gdLst>
                <a:gd name="T0" fmla="*/ 0 w 37"/>
                <a:gd name="T1" fmla="*/ 0 h 133"/>
                <a:gd name="T2" fmla="*/ 0 w 37"/>
                <a:gd name="T3" fmla="*/ 0 h 133"/>
                <a:gd name="T4" fmla="*/ 0 w 37"/>
                <a:gd name="T5" fmla="*/ 0 h 133"/>
                <a:gd name="T6" fmla="*/ 0 w 37"/>
                <a:gd name="T7" fmla="*/ 0 h 133"/>
                <a:gd name="T8" fmla="*/ 0 60000 65536"/>
                <a:gd name="T9" fmla="*/ 0 60000 65536"/>
                <a:gd name="T10" fmla="*/ 0 60000 65536"/>
                <a:gd name="T11" fmla="*/ 0 60000 65536"/>
                <a:gd name="T12" fmla="*/ 0 w 37"/>
                <a:gd name="T13" fmla="*/ 0 h 133"/>
                <a:gd name="T14" fmla="*/ 37 w 37"/>
                <a:gd name="T15" fmla="*/ 133 h 133"/>
              </a:gdLst>
              <a:ahLst/>
              <a:cxnLst>
                <a:cxn ang="T8">
                  <a:pos x="T0" y="T1"/>
                </a:cxn>
                <a:cxn ang="T9">
                  <a:pos x="T2" y="T3"/>
                </a:cxn>
                <a:cxn ang="T10">
                  <a:pos x="T4" y="T5"/>
                </a:cxn>
                <a:cxn ang="T11">
                  <a:pos x="T6" y="T7"/>
                </a:cxn>
              </a:cxnLst>
              <a:rect l="T12" t="T13" r="T14" b="T15"/>
              <a:pathLst>
                <a:path w="37" h="133">
                  <a:moveTo>
                    <a:pt x="37" y="0"/>
                  </a:moveTo>
                  <a:lnTo>
                    <a:pt x="0" y="133"/>
                  </a:lnTo>
                  <a:lnTo>
                    <a:pt x="27" y="12"/>
                  </a:lnTo>
                  <a:lnTo>
                    <a:pt x="37" y="0"/>
                  </a:lnTo>
                  <a:close/>
                </a:path>
              </a:pathLst>
            </a:custGeom>
            <a:solidFill>
              <a:srgbClr val="605E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295" name="Freeform 44"/>
            <p:cNvSpPr>
              <a:spLocks/>
            </p:cNvSpPr>
            <p:nvPr/>
          </p:nvSpPr>
          <p:spPr bwMode="auto">
            <a:xfrm rot="696599">
              <a:off x="2431" y="1121"/>
              <a:ext cx="12" cy="43"/>
            </a:xfrm>
            <a:custGeom>
              <a:avLst/>
              <a:gdLst>
                <a:gd name="T0" fmla="*/ 0 w 38"/>
                <a:gd name="T1" fmla="*/ 0 h 129"/>
                <a:gd name="T2" fmla="*/ 0 w 38"/>
                <a:gd name="T3" fmla="*/ 0 h 129"/>
                <a:gd name="T4" fmla="*/ 0 w 38"/>
                <a:gd name="T5" fmla="*/ 0 h 129"/>
                <a:gd name="T6" fmla="*/ 0 w 38"/>
                <a:gd name="T7" fmla="*/ 0 h 129"/>
                <a:gd name="T8" fmla="*/ 0 60000 65536"/>
                <a:gd name="T9" fmla="*/ 0 60000 65536"/>
                <a:gd name="T10" fmla="*/ 0 60000 65536"/>
                <a:gd name="T11" fmla="*/ 0 60000 65536"/>
                <a:gd name="T12" fmla="*/ 0 w 38"/>
                <a:gd name="T13" fmla="*/ 0 h 129"/>
                <a:gd name="T14" fmla="*/ 38 w 38"/>
                <a:gd name="T15" fmla="*/ 129 h 129"/>
              </a:gdLst>
              <a:ahLst/>
              <a:cxnLst>
                <a:cxn ang="T8">
                  <a:pos x="T0" y="T1"/>
                </a:cxn>
                <a:cxn ang="T9">
                  <a:pos x="T2" y="T3"/>
                </a:cxn>
                <a:cxn ang="T10">
                  <a:pos x="T4" y="T5"/>
                </a:cxn>
                <a:cxn ang="T11">
                  <a:pos x="T6" y="T7"/>
                </a:cxn>
              </a:cxnLst>
              <a:rect l="T12" t="T13" r="T14" b="T15"/>
              <a:pathLst>
                <a:path w="38" h="129">
                  <a:moveTo>
                    <a:pt x="38" y="0"/>
                  </a:moveTo>
                  <a:lnTo>
                    <a:pt x="0" y="129"/>
                  </a:lnTo>
                  <a:lnTo>
                    <a:pt x="26" y="10"/>
                  </a:lnTo>
                  <a:lnTo>
                    <a:pt x="38" y="0"/>
                  </a:lnTo>
                  <a:close/>
                </a:path>
              </a:pathLst>
            </a:custGeom>
            <a:solidFill>
              <a:srgbClr val="605E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296" name="Freeform 45"/>
            <p:cNvSpPr>
              <a:spLocks/>
            </p:cNvSpPr>
            <p:nvPr/>
          </p:nvSpPr>
          <p:spPr bwMode="auto">
            <a:xfrm rot="696599">
              <a:off x="2607" y="1138"/>
              <a:ext cx="22" cy="79"/>
            </a:xfrm>
            <a:custGeom>
              <a:avLst/>
              <a:gdLst>
                <a:gd name="T0" fmla="*/ 0 w 65"/>
                <a:gd name="T1" fmla="*/ 0 h 236"/>
                <a:gd name="T2" fmla="*/ 0 w 65"/>
                <a:gd name="T3" fmla="*/ 0 h 236"/>
                <a:gd name="T4" fmla="*/ 0 w 65"/>
                <a:gd name="T5" fmla="*/ 0 h 236"/>
                <a:gd name="T6" fmla="*/ 0 w 65"/>
                <a:gd name="T7" fmla="*/ 0 h 236"/>
                <a:gd name="T8" fmla="*/ 0 60000 65536"/>
                <a:gd name="T9" fmla="*/ 0 60000 65536"/>
                <a:gd name="T10" fmla="*/ 0 60000 65536"/>
                <a:gd name="T11" fmla="*/ 0 60000 65536"/>
                <a:gd name="T12" fmla="*/ 0 w 65"/>
                <a:gd name="T13" fmla="*/ 0 h 236"/>
                <a:gd name="T14" fmla="*/ 65 w 65"/>
                <a:gd name="T15" fmla="*/ 236 h 236"/>
              </a:gdLst>
              <a:ahLst/>
              <a:cxnLst>
                <a:cxn ang="T8">
                  <a:pos x="T0" y="T1"/>
                </a:cxn>
                <a:cxn ang="T9">
                  <a:pos x="T2" y="T3"/>
                </a:cxn>
                <a:cxn ang="T10">
                  <a:pos x="T4" y="T5"/>
                </a:cxn>
                <a:cxn ang="T11">
                  <a:pos x="T6" y="T7"/>
                </a:cxn>
              </a:cxnLst>
              <a:rect l="T12" t="T13" r="T14" b="T15"/>
              <a:pathLst>
                <a:path w="65" h="236">
                  <a:moveTo>
                    <a:pt x="65" y="0"/>
                  </a:moveTo>
                  <a:lnTo>
                    <a:pt x="0" y="236"/>
                  </a:lnTo>
                  <a:lnTo>
                    <a:pt x="54" y="29"/>
                  </a:lnTo>
                  <a:lnTo>
                    <a:pt x="65" y="0"/>
                  </a:lnTo>
                  <a:close/>
                </a:path>
              </a:pathLst>
            </a:custGeom>
            <a:solidFill>
              <a:srgbClr val="605E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297" name="Freeform 46"/>
            <p:cNvSpPr>
              <a:spLocks/>
            </p:cNvSpPr>
            <p:nvPr/>
          </p:nvSpPr>
          <p:spPr bwMode="auto">
            <a:xfrm rot="696599">
              <a:off x="2784" y="1141"/>
              <a:ext cx="23" cy="79"/>
            </a:xfrm>
            <a:custGeom>
              <a:avLst/>
              <a:gdLst>
                <a:gd name="T0" fmla="*/ 0 w 69"/>
                <a:gd name="T1" fmla="*/ 0 h 236"/>
                <a:gd name="T2" fmla="*/ 0 w 69"/>
                <a:gd name="T3" fmla="*/ 0 h 236"/>
                <a:gd name="T4" fmla="*/ 0 w 69"/>
                <a:gd name="T5" fmla="*/ 0 h 236"/>
                <a:gd name="T6" fmla="*/ 0 w 69"/>
                <a:gd name="T7" fmla="*/ 0 h 236"/>
                <a:gd name="T8" fmla="*/ 0 60000 65536"/>
                <a:gd name="T9" fmla="*/ 0 60000 65536"/>
                <a:gd name="T10" fmla="*/ 0 60000 65536"/>
                <a:gd name="T11" fmla="*/ 0 60000 65536"/>
                <a:gd name="T12" fmla="*/ 0 w 69"/>
                <a:gd name="T13" fmla="*/ 0 h 236"/>
                <a:gd name="T14" fmla="*/ 69 w 69"/>
                <a:gd name="T15" fmla="*/ 236 h 236"/>
              </a:gdLst>
              <a:ahLst/>
              <a:cxnLst>
                <a:cxn ang="T8">
                  <a:pos x="T0" y="T1"/>
                </a:cxn>
                <a:cxn ang="T9">
                  <a:pos x="T2" y="T3"/>
                </a:cxn>
                <a:cxn ang="T10">
                  <a:pos x="T4" y="T5"/>
                </a:cxn>
                <a:cxn ang="T11">
                  <a:pos x="T6" y="T7"/>
                </a:cxn>
              </a:cxnLst>
              <a:rect l="T12" t="T13" r="T14" b="T15"/>
              <a:pathLst>
                <a:path w="69" h="236">
                  <a:moveTo>
                    <a:pt x="69" y="0"/>
                  </a:moveTo>
                  <a:lnTo>
                    <a:pt x="0" y="236"/>
                  </a:lnTo>
                  <a:lnTo>
                    <a:pt x="54" y="30"/>
                  </a:lnTo>
                  <a:lnTo>
                    <a:pt x="69" y="0"/>
                  </a:lnTo>
                  <a:close/>
                </a:path>
              </a:pathLst>
            </a:custGeom>
            <a:solidFill>
              <a:srgbClr val="605E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298" name="Freeform 47"/>
            <p:cNvSpPr>
              <a:spLocks/>
            </p:cNvSpPr>
            <p:nvPr/>
          </p:nvSpPr>
          <p:spPr bwMode="auto">
            <a:xfrm rot="696599">
              <a:off x="2281" y="1108"/>
              <a:ext cx="10" cy="37"/>
            </a:xfrm>
            <a:custGeom>
              <a:avLst/>
              <a:gdLst>
                <a:gd name="T0" fmla="*/ 0 w 30"/>
                <a:gd name="T1" fmla="*/ 0 h 111"/>
                <a:gd name="T2" fmla="*/ 0 w 30"/>
                <a:gd name="T3" fmla="*/ 0 h 111"/>
                <a:gd name="T4" fmla="*/ 0 w 30"/>
                <a:gd name="T5" fmla="*/ 0 h 111"/>
                <a:gd name="T6" fmla="*/ 0 w 30"/>
                <a:gd name="T7" fmla="*/ 0 h 111"/>
                <a:gd name="T8" fmla="*/ 0 60000 65536"/>
                <a:gd name="T9" fmla="*/ 0 60000 65536"/>
                <a:gd name="T10" fmla="*/ 0 60000 65536"/>
                <a:gd name="T11" fmla="*/ 0 60000 65536"/>
                <a:gd name="T12" fmla="*/ 0 w 30"/>
                <a:gd name="T13" fmla="*/ 0 h 111"/>
                <a:gd name="T14" fmla="*/ 30 w 30"/>
                <a:gd name="T15" fmla="*/ 111 h 111"/>
              </a:gdLst>
              <a:ahLst/>
              <a:cxnLst>
                <a:cxn ang="T8">
                  <a:pos x="T0" y="T1"/>
                </a:cxn>
                <a:cxn ang="T9">
                  <a:pos x="T2" y="T3"/>
                </a:cxn>
                <a:cxn ang="T10">
                  <a:pos x="T4" y="T5"/>
                </a:cxn>
                <a:cxn ang="T11">
                  <a:pos x="T6" y="T7"/>
                </a:cxn>
              </a:cxnLst>
              <a:rect l="T12" t="T13" r="T14" b="T15"/>
              <a:pathLst>
                <a:path w="30" h="111">
                  <a:moveTo>
                    <a:pt x="30" y="0"/>
                  </a:moveTo>
                  <a:lnTo>
                    <a:pt x="0" y="111"/>
                  </a:lnTo>
                  <a:lnTo>
                    <a:pt x="8" y="27"/>
                  </a:lnTo>
                  <a:lnTo>
                    <a:pt x="30" y="0"/>
                  </a:lnTo>
                  <a:close/>
                </a:path>
              </a:pathLst>
            </a:custGeom>
            <a:solidFill>
              <a:srgbClr val="605E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299" name="Freeform 48"/>
            <p:cNvSpPr>
              <a:spLocks/>
            </p:cNvSpPr>
            <p:nvPr/>
          </p:nvSpPr>
          <p:spPr bwMode="auto">
            <a:xfrm rot="696599">
              <a:off x="2459" y="1122"/>
              <a:ext cx="12" cy="37"/>
            </a:xfrm>
            <a:custGeom>
              <a:avLst/>
              <a:gdLst>
                <a:gd name="T0" fmla="*/ 0 w 35"/>
                <a:gd name="T1" fmla="*/ 0 h 111"/>
                <a:gd name="T2" fmla="*/ 0 w 35"/>
                <a:gd name="T3" fmla="*/ 0 h 111"/>
                <a:gd name="T4" fmla="*/ 0 w 35"/>
                <a:gd name="T5" fmla="*/ 0 h 111"/>
                <a:gd name="T6" fmla="*/ 0 w 35"/>
                <a:gd name="T7" fmla="*/ 0 h 111"/>
                <a:gd name="T8" fmla="*/ 0 60000 65536"/>
                <a:gd name="T9" fmla="*/ 0 60000 65536"/>
                <a:gd name="T10" fmla="*/ 0 60000 65536"/>
                <a:gd name="T11" fmla="*/ 0 60000 65536"/>
                <a:gd name="T12" fmla="*/ 0 w 35"/>
                <a:gd name="T13" fmla="*/ 0 h 111"/>
                <a:gd name="T14" fmla="*/ 35 w 35"/>
                <a:gd name="T15" fmla="*/ 111 h 111"/>
              </a:gdLst>
              <a:ahLst/>
              <a:cxnLst>
                <a:cxn ang="T8">
                  <a:pos x="T0" y="T1"/>
                </a:cxn>
                <a:cxn ang="T9">
                  <a:pos x="T2" y="T3"/>
                </a:cxn>
                <a:cxn ang="T10">
                  <a:pos x="T4" y="T5"/>
                </a:cxn>
                <a:cxn ang="T11">
                  <a:pos x="T6" y="T7"/>
                </a:cxn>
              </a:cxnLst>
              <a:rect l="T12" t="T13" r="T14" b="T15"/>
              <a:pathLst>
                <a:path w="35" h="111">
                  <a:moveTo>
                    <a:pt x="35" y="0"/>
                  </a:moveTo>
                  <a:lnTo>
                    <a:pt x="0" y="111"/>
                  </a:lnTo>
                  <a:lnTo>
                    <a:pt x="8" y="30"/>
                  </a:lnTo>
                  <a:lnTo>
                    <a:pt x="35" y="0"/>
                  </a:lnTo>
                  <a:close/>
                </a:path>
              </a:pathLst>
            </a:custGeom>
            <a:solidFill>
              <a:srgbClr val="605E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00" name="Freeform 49"/>
            <p:cNvSpPr>
              <a:spLocks/>
            </p:cNvSpPr>
            <p:nvPr/>
          </p:nvSpPr>
          <p:spPr bwMode="auto">
            <a:xfrm rot="696599">
              <a:off x="2640" y="1139"/>
              <a:ext cx="19" cy="64"/>
            </a:xfrm>
            <a:custGeom>
              <a:avLst/>
              <a:gdLst>
                <a:gd name="T0" fmla="*/ 0 w 57"/>
                <a:gd name="T1" fmla="*/ 0 h 193"/>
                <a:gd name="T2" fmla="*/ 0 w 57"/>
                <a:gd name="T3" fmla="*/ 0 h 193"/>
                <a:gd name="T4" fmla="*/ 0 w 57"/>
                <a:gd name="T5" fmla="*/ 0 h 193"/>
                <a:gd name="T6" fmla="*/ 0 w 57"/>
                <a:gd name="T7" fmla="*/ 0 h 193"/>
                <a:gd name="T8" fmla="*/ 0 60000 65536"/>
                <a:gd name="T9" fmla="*/ 0 60000 65536"/>
                <a:gd name="T10" fmla="*/ 0 60000 65536"/>
                <a:gd name="T11" fmla="*/ 0 60000 65536"/>
                <a:gd name="T12" fmla="*/ 0 w 57"/>
                <a:gd name="T13" fmla="*/ 0 h 193"/>
                <a:gd name="T14" fmla="*/ 57 w 57"/>
                <a:gd name="T15" fmla="*/ 193 h 193"/>
              </a:gdLst>
              <a:ahLst/>
              <a:cxnLst>
                <a:cxn ang="T8">
                  <a:pos x="T0" y="T1"/>
                </a:cxn>
                <a:cxn ang="T9">
                  <a:pos x="T2" y="T3"/>
                </a:cxn>
                <a:cxn ang="T10">
                  <a:pos x="T4" y="T5"/>
                </a:cxn>
                <a:cxn ang="T11">
                  <a:pos x="T6" y="T7"/>
                </a:cxn>
              </a:cxnLst>
              <a:rect l="T12" t="T13" r="T14" b="T15"/>
              <a:pathLst>
                <a:path w="57" h="193">
                  <a:moveTo>
                    <a:pt x="57" y="0"/>
                  </a:moveTo>
                  <a:lnTo>
                    <a:pt x="0" y="193"/>
                  </a:lnTo>
                  <a:lnTo>
                    <a:pt x="30" y="44"/>
                  </a:lnTo>
                  <a:lnTo>
                    <a:pt x="57" y="0"/>
                  </a:lnTo>
                  <a:close/>
                </a:path>
              </a:pathLst>
            </a:custGeom>
            <a:solidFill>
              <a:srgbClr val="605E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01" name="Freeform 50"/>
            <p:cNvSpPr>
              <a:spLocks/>
            </p:cNvSpPr>
            <p:nvPr/>
          </p:nvSpPr>
          <p:spPr bwMode="auto">
            <a:xfrm rot="696599">
              <a:off x="2819" y="1142"/>
              <a:ext cx="18" cy="66"/>
            </a:xfrm>
            <a:custGeom>
              <a:avLst/>
              <a:gdLst>
                <a:gd name="T0" fmla="*/ 0 w 53"/>
                <a:gd name="T1" fmla="*/ 0 h 197"/>
                <a:gd name="T2" fmla="*/ 0 w 53"/>
                <a:gd name="T3" fmla="*/ 0 h 197"/>
                <a:gd name="T4" fmla="*/ 0 w 53"/>
                <a:gd name="T5" fmla="*/ 0 h 197"/>
                <a:gd name="T6" fmla="*/ 0 w 53"/>
                <a:gd name="T7" fmla="*/ 0 h 197"/>
                <a:gd name="T8" fmla="*/ 0 60000 65536"/>
                <a:gd name="T9" fmla="*/ 0 60000 65536"/>
                <a:gd name="T10" fmla="*/ 0 60000 65536"/>
                <a:gd name="T11" fmla="*/ 0 60000 65536"/>
                <a:gd name="T12" fmla="*/ 0 w 53"/>
                <a:gd name="T13" fmla="*/ 0 h 197"/>
                <a:gd name="T14" fmla="*/ 53 w 53"/>
                <a:gd name="T15" fmla="*/ 197 h 197"/>
              </a:gdLst>
              <a:ahLst/>
              <a:cxnLst>
                <a:cxn ang="T8">
                  <a:pos x="T0" y="T1"/>
                </a:cxn>
                <a:cxn ang="T9">
                  <a:pos x="T2" y="T3"/>
                </a:cxn>
                <a:cxn ang="T10">
                  <a:pos x="T4" y="T5"/>
                </a:cxn>
                <a:cxn ang="T11">
                  <a:pos x="T6" y="T7"/>
                </a:cxn>
              </a:cxnLst>
              <a:rect l="T12" t="T13" r="T14" b="T15"/>
              <a:pathLst>
                <a:path w="53" h="197">
                  <a:moveTo>
                    <a:pt x="53" y="0"/>
                  </a:moveTo>
                  <a:lnTo>
                    <a:pt x="0" y="197"/>
                  </a:lnTo>
                  <a:lnTo>
                    <a:pt x="27" y="45"/>
                  </a:lnTo>
                  <a:lnTo>
                    <a:pt x="53" y="0"/>
                  </a:lnTo>
                  <a:close/>
                </a:path>
              </a:pathLst>
            </a:custGeom>
            <a:solidFill>
              <a:srgbClr val="605E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02" name="Freeform 51"/>
            <p:cNvSpPr>
              <a:spLocks/>
            </p:cNvSpPr>
            <p:nvPr/>
          </p:nvSpPr>
          <p:spPr bwMode="auto">
            <a:xfrm rot="696599">
              <a:off x="2300" y="1116"/>
              <a:ext cx="12" cy="29"/>
            </a:xfrm>
            <a:custGeom>
              <a:avLst/>
              <a:gdLst>
                <a:gd name="T0" fmla="*/ 0 w 35"/>
                <a:gd name="T1" fmla="*/ 0 h 87"/>
                <a:gd name="T2" fmla="*/ 0 w 35"/>
                <a:gd name="T3" fmla="*/ 0 h 87"/>
                <a:gd name="T4" fmla="*/ 0 w 35"/>
                <a:gd name="T5" fmla="*/ 0 h 87"/>
                <a:gd name="T6" fmla="*/ 0 w 35"/>
                <a:gd name="T7" fmla="*/ 0 h 87"/>
                <a:gd name="T8" fmla="*/ 0 w 35"/>
                <a:gd name="T9" fmla="*/ 0 h 87"/>
                <a:gd name="T10" fmla="*/ 0 w 35"/>
                <a:gd name="T11" fmla="*/ 0 h 87"/>
                <a:gd name="T12" fmla="*/ 0 w 35"/>
                <a:gd name="T13" fmla="*/ 0 h 87"/>
                <a:gd name="T14" fmla="*/ 0 60000 65536"/>
                <a:gd name="T15" fmla="*/ 0 60000 65536"/>
                <a:gd name="T16" fmla="*/ 0 60000 65536"/>
                <a:gd name="T17" fmla="*/ 0 60000 65536"/>
                <a:gd name="T18" fmla="*/ 0 60000 65536"/>
                <a:gd name="T19" fmla="*/ 0 60000 65536"/>
                <a:gd name="T20" fmla="*/ 0 60000 65536"/>
                <a:gd name="T21" fmla="*/ 0 w 35"/>
                <a:gd name="T22" fmla="*/ 0 h 87"/>
                <a:gd name="T23" fmla="*/ 35 w 35"/>
                <a:gd name="T24" fmla="*/ 87 h 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87">
                  <a:moveTo>
                    <a:pt x="18" y="3"/>
                  </a:moveTo>
                  <a:lnTo>
                    <a:pt x="35" y="0"/>
                  </a:lnTo>
                  <a:lnTo>
                    <a:pt x="8" y="87"/>
                  </a:lnTo>
                  <a:lnTo>
                    <a:pt x="0" y="69"/>
                  </a:lnTo>
                  <a:lnTo>
                    <a:pt x="8" y="50"/>
                  </a:lnTo>
                  <a:lnTo>
                    <a:pt x="15" y="27"/>
                  </a:lnTo>
                  <a:lnTo>
                    <a:pt x="18" y="3"/>
                  </a:lnTo>
                  <a:close/>
                </a:path>
              </a:pathLst>
            </a:custGeom>
            <a:solidFill>
              <a:srgbClr val="605E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03" name="Freeform 52"/>
            <p:cNvSpPr>
              <a:spLocks/>
            </p:cNvSpPr>
            <p:nvPr/>
          </p:nvSpPr>
          <p:spPr bwMode="auto">
            <a:xfrm rot="696599">
              <a:off x="2480" y="1130"/>
              <a:ext cx="10" cy="29"/>
            </a:xfrm>
            <a:custGeom>
              <a:avLst/>
              <a:gdLst>
                <a:gd name="T0" fmla="*/ 0 w 30"/>
                <a:gd name="T1" fmla="*/ 0 h 87"/>
                <a:gd name="T2" fmla="*/ 0 w 30"/>
                <a:gd name="T3" fmla="*/ 0 h 87"/>
                <a:gd name="T4" fmla="*/ 0 w 30"/>
                <a:gd name="T5" fmla="*/ 0 h 87"/>
                <a:gd name="T6" fmla="*/ 0 w 30"/>
                <a:gd name="T7" fmla="*/ 0 h 87"/>
                <a:gd name="T8" fmla="*/ 0 w 30"/>
                <a:gd name="T9" fmla="*/ 0 h 87"/>
                <a:gd name="T10" fmla="*/ 0 w 30"/>
                <a:gd name="T11" fmla="*/ 0 h 87"/>
                <a:gd name="T12" fmla="*/ 0 w 30"/>
                <a:gd name="T13" fmla="*/ 0 h 87"/>
                <a:gd name="T14" fmla="*/ 0 60000 65536"/>
                <a:gd name="T15" fmla="*/ 0 60000 65536"/>
                <a:gd name="T16" fmla="*/ 0 60000 65536"/>
                <a:gd name="T17" fmla="*/ 0 60000 65536"/>
                <a:gd name="T18" fmla="*/ 0 60000 65536"/>
                <a:gd name="T19" fmla="*/ 0 60000 65536"/>
                <a:gd name="T20" fmla="*/ 0 60000 65536"/>
                <a:gd name="T21" fmla="*/ 0 w 30"/>
                <a:gd name="T22" fmla="*/ 0 h 87"/>
                <a:gd name="T23" fmla="*/ 30 w 30"/>
                <a:gd name="T24" fmla="*/ 87 h 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87">
                  <a:moveTo>
                    <a:pt x="15" y="3"/>
                  </a:moveTo>
                  <a:lnTo>
                    <a:pt x="30" y="0"/>
                  </a:lnTo>
                  <a:lnTo>
                    <a:pt x="3" y="87"/>
                  </a:lnTo>
                  <a:lnTo>
                    <a:pt x="0" y="67"/>
                  </a:lnTo>
                  <a:lnTo>
                    <a:pt x="3" y="49"/>
                  </a:lnTo>
                  <a:lnTo>
                    <a:pt x="15" y="25"/>
                  </a:lnTo>
                  <a:lnTo>
                    <a:pt x="15" y="3"/>
                  </a:lnTo>
                  <a:close/>
                </a:path>
              </a:pathLst>
            </a:custGeom>
            <a:solidFill>
              <a:srgbClr val="605E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04" name="Freeform 53"/>
            <p:cNvSpPr>
              <a:spLocks/>
            </p:cNvSpPr>
            <p:nvPr/>
          </p:nvSpPr>
          <p:spPr bwMode="auto">
            <a:xfrm rot="696599">
              <a:off x="2660" y="1150"/>
              <a:ext cx="16" cy="51"/>
            </a:xfrm>
            <a:custGeom>
              <a:avLst/>
              <a:gdLst>
                <a:gd name="T0" fmla="*/ 0 w 46"/>
                <a:gd name="T1" fmla="*/ 0 h 153"/>
                <a:gd name="T2" fmla="*/ 0 w 46"/>
                <a:gd name="T3" fmla="*/ 0 h 153"/>
                <a:gd name="T4" fmla="*/ 0 w 46"/>
                <a:gd name="T5" fmla="*/ 0 h 153"/>
                <a:gd name="T6" fmla="*/ 0 w 46"/>
                <a:gd name="T7" fmla="*/ 0 h 153"/>
                <a:gd name="T8" fmla="*/ 0 w 46"/>
                <a:gd name="T9" fmla="*/ 0 h 153"/>
                <a:gd name="T10" fmla="*/ 0 w 46"/>
                <a:gd name="T11" fmla="*/ 0 h 153"/>
                <a:gd name="T12" fmla="*/ 0 w 46"/>
                <a:gd name="T13" fmla="*/ 0 h 153"/>
                <a:gd name="T14" fmla="*/ 0 60000 65536"/>
                <a:gd name="T15" fmla="*/ 0 60000 65536"/>
                <a:gd name="T16" fmla="*/ 0 60000 65536"/>
                <a:gd name="T17" fmla="*/ 0 60000 65536"/>
                <a:gd name="T18" fmla="*/ 0 60000 65536"/>
                <a:gd name="T19" fmla="*/ 0 60000 65536"/>
                <a:gd name="T20" fmla="*/ 0 60000 65536"/>
                <a:gd name="T21" fmla="*/ 0 w 46"/>
                <a:gd name="T22" fmla="*/ 0 h 153"/>
                <a:gd name="T23" fmla="*/ 46 w 46"/>
                <a:gd name="T24" fmla="*/ 153 h 1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153">
                  <a:moveTo>
                    <a:pt x="31" y="12"/>
                  </a:moveTo>
                  <a:lnTo>
                    <a:pt x="46" y="0"/>
                  </a:lnTo>
                  <a:lnTo>
                    <a:pt x="0" y="153"/>
                  </a:lnTo>
                  <a:lnTo>
                    <a:pt x="0" y="118"/>
                  </a:lnTo>
                  <a:lnTo>
                    <a:pt x="12" y="84"/>
                  </a:lnTo>
                  <a:lnTo>
                    <a:pt x="22" y="46"/>
                  </a:lnTo>
                  <a:lnTo>
                    <a:pt x="31" y="12"/>
                  </a:lnTo>
                  <a:close/>
                </a:path>
              </a:pathLst>
            </a:custGeom>
            <a:solidFill>
              <a:srgbClr val="605E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05" name="Freeform 54"/>
            <p:cNvSpPr>
              <a:spLocks/>
            </p:cNvSpPr>
            <p:nvPr/>
          </p:nvSpPr>
          <p:spPr bwMode="auto">
            <a:xfrm rot="696599">
              <a:off x="2838" y="1153"/>
              <a:ext cx="15" cy="51"/>
            </a:xfrm>
            <a:custGeom>
              <a:avLst/>
              <a:gdLst>
                <a:gd name="T0" fmla="*/ 0 w 45"/>
                <a:gd name="T1" fmla="*/ 0 h 153"/>
                <a:gd name="T2" fmla="*/ 0 w 45"/>
                <a:gd name="T3" fmla="*/ 0 h 153"/>
                <a:gd name="T4" fmla="*/ 0 w 45"/>
                <a:gd name="T5" fmla="*/ 0 h 153"/>
                <a:gd name="T6" fmla="*/ 0 w 45"/>
                <a:gd name="T7" fmla="*/ 0 h 153"/>
                <a:gd name="T8" fmla="*/ 0 w 45"/>
                <a:gd name="T9" fmla="*/ 0 h 153"/>
                <a:gd name="T10" fmla="*/ 0 w 45"/>
                <a:gd name="T11" fmla="*/ 0 h 153"/>
                <a:gd name="T12" fmla="*/ 0 w 45"/>
                <a:gd name="T13" fmla="*/ 0 h 153"/>
                <a:gd name="T14" fmla="*/ 0 60000 65536"/>
                <a:gd name="T15" fmla="*/ 0 60000 65536"/>
                <a:gd name="T16" fmla="*/ 0 60000 65536"/>
                <a:gd name="T17" fmla="*/ 0 60000 65536"/>
                <a:gd name="T18" fmla="*/ 0 60000 65536"/>
                <a:gd name="T19" fmla="*/ 0 60000 65536"/>
                <a:gd name="T20" fmla="*/ 0 60000 65536"/>
                <a:gd name="T21" fmla="*/ 0 w 45"/>
                <a:gd name="T22" fmla="*/ 0 h 153"/>
                <a:gd name="T23" fmla="*/ 45 w 45"/>
                <a:gd name="T24" fmla="*/ 153 h 1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 h="153">
                  <a:moveTo>
                    <a:pt x="34" y="12"/>
                  </a:moveTo>
                  <a:lnTo>
                    <a:pt x="45" y="0"/>
                  </a:lnTo>
                  <a:lnTo>
                    <a:pt x="3" y="153"/>
                  </a:lnTo>
                  <a:lnTo>
                    <a:pt x="0" y="118"/>
                  </a:lnTo>
                  <a:lnTo>
                    <a:pt x="7" y="84"/>
                  </a:lnTo>
                  <a:lnTo>
                    <a:pt x="22" y="47"/>
                  </a:lnTo>
                  <a:lnTo>
                    <a:pt x="34" y="12"/>
                  </a:lnTo>
                  <a:close/>
                </a:path>
              </a:pathLst>
            </a:custGeom>
            <a:solidFill>
              <a:srgbClr val="605E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06" name="Freeform 55"/>
            <p:cNvSpPr>
              <a:spLocks/>
            </p:cNvSpPr>
            <p:nvPr/>
          </p:nvSpPr>
          <p:spPr bwMode="auto">
            <a:xfrm rot="696599">
              <a:off x="2324" y="1117"/>
              <a:ext cx="10" cy="35"/>
            </a:xfrm>
            <a:custGeom>
              <a:avLst/>
              <a:gdLst>
                <a:gd name="T0" fmla="*/ 0 w 30"/>
                <a:gd name="T1" fmla="*/ 0 h 106"/>
                <a:gd name="T2" fmla="*/ 0 w 30"/>
                <a:gd name="T3" fmla="*/ 0 h 106"/>
                <a:gd name="T4" fmla="*/ 0 w 30"/>
                <a:gd name="T5" fmla="*/ 0 h 106"/>
                <a:gd name="T6" fmla="*/ 0 w 30"/>
                <a:gd name="T7" fmla="*/ 0 h 106"/>
                <a:gd name="T8" fmla="*/ 0 w 30"/>
                <a:gd name="T9" fmla="*/ 0 h 106"/>
                <a:gd name="T10" fmla="*/ 0 w 30"/>
                <a:gd name="T11" fmla="*/ 0 h 106"/>
                <a:gd name="T12" fmla="*/ 0 60000 65536"/>
                <a:gd name="T13" fmla="*/ 0 60000 65536"/>
                <a:gd name="T14" fmla="*/ 0 60000 65536"/>
                <a:gd name="T15" fmla="*/ 0 60000 65536"/>
                <a:gd name="T16" fmla="*/ 0 60000 65536"/>
                <a:gd name="T17" fmla="*/ 0 60000 65536"/>
                <a:gd name="T18" fmla="*/ 0 w 30"/>
                <a:gd name="T19" fmla="*/ 0 h 106"/>
                <a:gd name="T20" fmla="*/ 30 w 30"/>
                <a:gd name="T21" fmla="*/ 106 h 106"/>
              </a:gdLst>
              <a:ahLst/>
              <a:cxnLst>
                <a:cxn ang="T12">
                  <a:pos x="T0" y="T1"/>
                </a:cxn>
                <a:cxn ang="T13">
                  <a:pos x="T2" y="T3"/>
                </a:cxn>
                <a:cxn ang="T14">
                  <a:pos x="T4" y="T5"/>
                </a:cxn>
                <a:cxn ang="T15">
                  <a:pos x="T6" y="T7"/>
                </a:cxn>
                <a:cxn ang="T16">
                  <a:pos x="T8" y="T9"/>
                </a:cxn>
                <a:cxn ang="T17">
                  <a:pos x="T10" y="T11"/>
                </a:cxn>
              </a:cxnLst>
              <a:rect l="T18" t="T19" r="T20" b="T21"/>
              <a:pathLst>
                <a:path w="30" h="106">
                  <a:moveTo>
                    <a:pt x="30" y="0"/>
                  </a:moveTo>
                  <a:lnTo>
                    <a:pt x="4" y="106"/>
                  </a:lnTo>
                  <a:lnTo>
                    <a:pt x="0" y="81"/>
                  </a:lnTo>
                  <a:lnTo>
                    <a:pt x="7" y="50"/>
                  </a:lnTo>
                  <a:lnTo>
                    <a:pt x="15" y="24"/>
                  </a:lnTo>
                  <a:lnTo>
                    <a:pt x="30" y="0"/>
                  </a:lnTo>
                  <a:close/>
                </a:path>
              </a:pathLst>
            </a:custGeom>
            <a:solidFill>
              <a:srgbClr val="605E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07" name="Freeform 56"/>
            <p:cNvSpPr>
              <a:spLocks/>
            </p:cNvSpPr>
            <p:nvPr/>
          </p:nvSpPr>
          <p:spPr bwMode="auto">
            <a:xfrm rot="696599">
              <a:off x="2503" y="1131"/>
              <a:ext cx="9" cy="36"/>
            </a:xfrm>
            <a:custGeom>
              <a:avLst/>
              <a:gdLst>
                <a:gd name="T0" fmla="*/ 0 w 27"/>
                <a:gd name="T1" fmla="*/ 0 h 106"/>
                <a:gd name="T2" fmla="*/ 0 w 27"/>
                <a:gd name="T3" fmla="*/ 0 h 106"/>
                <a:gd name="T4" fmla="*/ 0 w 27"/>
                <a:gd name="T5" fmla="*/ 0 h 106"/>
                <a:gd name="T6" fmla="*/ 0 w 27"/>
                <a:gd name="T7" fmla="*/ 0 h 106"/>
                <a:gd name="T8" fmla="*/ 0 w 27"/>
                <a:gd name="T9" fmla="*/ 0 h 106"/>
                <a:gd name="T10" fmla="*/ 0 w 27"/>
                <a:gd name="T11" fmla="*/ 0 h 106"/>
                <a:gd name="T12" fmla="*/ 0 60000 65536"/>
                <a:gd name="T13" fmla="*/ 0 60000 65536"/>
                <a:gd name="T14" fmla="*/ 0 60000 65536"/>
                <a:gd name="T15" fmla="*/ 0 60000 65536"/>
                <a:gd name="T16" fmla="*/ 0 60000 65536"/>
                <a:gd name="T17" fmla="*/ 0 60000 65536"/>
                <a:gd name="T18" fmla="*/ 0 w 27"/>
                <a:gd name="T19" fmla="*/ 0 h 106"/>
                <a:gd name="T20" fmla="*/ 27 w 27"/>
                <a:gd name="T21" fmla="*/ 106 h 106"/>
              </a:gdLst>
              <a:ahLst/>
              <a:cxnLst>
                <a:cxn ang="T12">
                  <a:pos x="T0" y="T1"/>
                </a:cxn>
                <a:cxn ang="T13">
                  <a:pos x="T2" y="T3"/>
                </a:cxn>
                <a:cxn ang="T14">
                  <a:pos x="T4" y="T5"/>
                </a:cxn>
                <a:cxn ang="T15">
                  <a:pos x="T6" y="T7"/>
                </a:cxn>
                <a:cxn ang="T16">
                  <a:pos x="T8" y="T9"/>
                </a:cxn>
                <a:cxn ang="T17">
                  <a:pos x="T10" y="T11"/>
                </a:cxn>
              </a:cxnLst>
              <a:rect l="T18" t="T19" r="T20" b="T21"/>
              <a:pathLst>
                <a:path w="27" h="106">
                  <a:moveTo>
                    <a:pt x="27" y="0"/>
                  </a:moveTo>
                  <a:lnTo>
                    <a:pt x="5" y="106"/>
                  </a:lnTo>
                  <a:lnTo>
                    <a:pt x="0" y="79"/>
                  </a:lnTo>
                  <a:lnTo>
                    <a:pt x="5" y="49"/>
                  </a:lnTo>
                  <a:lnTo>
                    <a:pt x="12" y="22"/>
                  </a:lnTo>
                  <a:lnTo>
                    <a:pt x="27" y="0"/>
                  </a:lnTo>
                  <a:close/>
                </a:path>
              </a:pathLst>
            </a:custGeom>
            <a:solidFill>
              <a:srgbClr val="605E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08" name="Freeform 57"/>
            <p:cNvSpPr>
              <a:spLocks/>
            </p:cNvSpPr>
            <p:nvPr/>
          </p:nvSpPr>
          <p:spPr bwMode="auto">
            <a:xfrm rot="696599">
              <a:off x="2683" y="1148"/>
              <a:ext cx="18" cy="62"/>
            </a:xfrm>
            <a:custGeom>
              <a:avLst/>
              <a:gdLst>
                <a:gd name="T0" fmla="*/ 0 w 54"/>
                <a:gd name="T1" fmla="*/ 0 h 185"/>
                <a:gd name="T2" fmla="*/ 0 w 54"/>
                <a:gd name="T3" fmla="*/ 0 h 185"/>
                <a:gd name="T4" fmla="*/ 0 w 54"/>
                <a:gd name="T5" fmla="*/ 0 h 185"/>
                <a:gd name="T6" fmla="*/ 0 w 54"/>
                <a:gd name="T7" fmla="*/ 0 h 185"/>
                <a:gd name="T8" fmla="*/ 0 w 54"/>
                <a:gd name="T9" fmla="*/ 0 h 185"/>
                <a:gd name="T10" fmla="*/ 0 w 54"/>
                <a:gd name="T11" fmla="*/ 0 h 185"/>
                <a:gd name="T12" fmla="*/ 0 60000 65536"/>
                <a:gd name="T13" fmla="*/ 0 60000 65536"/>
                <a:gd name="T14" fmla="*/ 0 60000 65536"/>
                <a:gd name="T15" fmla="*/ 0 60000 65536"/>
                <a:gd name="T16" fmla="*/ 0 60000 65536"/>
                <a:gd name="T17" fmla="*/ 0 60000 65536"/>
                <a:gd name="T18" fmla="*/ 0 w 54"/>
                <a:gd name="T19" fmla="*/ 0 h 185"/>
                <a:gd name="T20" fmla="*/ 54 w 54"/>
                <a:gd name="T21" fmla="*/ 185 h 185"/>
              </a:gdLst>
              <a:ahLst/>
              <a:cxnLst>
                <a:cxn ang="T12">
                  <a:pos x="T0" y="T1"/>
                </a:cxn>
                <a:cxn ang="T13">
                  <a:pos x="T2" y="T3"/>
                </a:cxn>
                <a:cxn ang="T14">
                  <a:pos x="T4" y="T5"/>
                </a:cxn>
                <a:cxn ang="T15">
                  <a:pos x="T6" y="T7"/>
                </a:cxn>
                <a:cxn ang="T16">
                  <a:pos x="T8" y="T9"/>
                </a:cxn>
                <a:cxn ang="T17">
                  <a:pos x="T10" y="T11"/>
                </a:cxn>
              </a:cxnLst>
              <a:rect l="T18" t="T19" r="T20" b="T21"/>
              <a:pathLst>
                <a:path w="54" h="185">
                  <a:moveTo>
                    <a:pt x="54" y="0"/>
                  </a:moveTo>
                  <a:lnTo>
                    <a:pt x="0" y="185"/>
                  </a:lnTo>
                  <a:lnTo>
                    <a:pt x="4" y="140"/>
                  </a:lnTo>
                  <a:lnTo>
                    <a:pt x="15" y="86"/>
                  </a:lnTo>
                  <a:lnTo>
                    <a:pt x="34" y="37"/>
                  </a:lnTo>
                  <a:lnTo>
                    <a:pt x="54" y="0"/>
                  </a:lnTo>
                  <a:close/>
                </a:path>
              </a:pathLst>
            </a:custGeom>
            <a:solidFill>
              <a:srgbClr val="605E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09" name="Freeform 58"/>
            <p:cNvSpPr>
              <a:spLocks/>
            </p:cNvSpPr>
            <p:nvPr/>
          </p:nvSpPr>
          <p:spPr bwMode="auto">
            <a:xfrm rot="696599">
              <a:off x="2863" y="1151"/>
              <a:ext cx="17" cy="59"/>
            </a:xfrm>
            <a:custGeom>
              <a:avLst/>
              <a:gdLst>
                <a:gd name="T0" fmla="*/ 0 w 49"/>
                <a:gd name="T1" fmla="*/ 0 h 178"/>
                <a:gd name="T2" fmla="*/ 0 w 49"/>
                <a:gd name="T3" fmla="*/ 0 h 178"/>
                <a:gd name="T4" fmla="*/ 0 w 49"/>
                <a:gd name="T5" fmla="*/ 0 h 178"/>
                <a:gd name="T6" fmla="*/ 0 w 49"/>
                <a:gd name="T7" fmla="*/ 0 h 178"/>
                <a:gd name="T8" fmla="*/ 0 w 49"/>
                <a:gd name="T9" fmla="*/ 0 h 178"/>
                <a:gd name="T10" fmla="*/ 0 w 49"/>
                <a:gd name="T11" fmla="*/ 0 h 178"/>
                <a:gd name="T12" fmla="*/ 0 60000 65536"/>
                <a:gd name="T13" fmla="*/ 0 60000 65536"/>
                <a:gd name="T14" fmla="*/ 0 60000 65536"/>
                <a:gd name="T15" fmla="*/ 0 60000 65536"/>
                <a:gd name="T16" fmla="*/ 0 60000 65536"/>
                <a:gd name="T17" fmla="*/ 0 60000 65536"/>
                <a:gd name="T18" fmla="*/ 0 w 49"/>
                <a:gd name="T19" fmla="*/ 0 h 178"/>
                <a:gd name="T20" fmla="*/ 49 w 49"/>
                <a:gd name="T21" fmla="*/ 178 h 178"/>
              </a:gdLst>
              <a:ahLst/>
              <a:cxnLst>
                <a:cxn ang="T12">
                  <a:pos x="T0" y="T1"/>
                </a:cxn>
                <a:cxn ang="T13">
                  <a:pos x="T2" y="T3"/>
                </a:cxn>
                <a:cxn ang="T14">
                  <a:pos x="T4" y="T5"/>
                </a:cxn>
                <a:cxn ang="T15">
                  <a:pos x="T6" y="T7"/>
                </a:cxn>
                <a:cxn ang="T16">
                  <a:pos x="T8" y="T9"/>
                </a:cxn>
                <a:cxn ang="T17">
                  <a:pos x="T10" y="T11"/>
                </a:cxn>
              </a:cxnLst>
              <a:rect l="T18" t="T19" r="T20" b="T21"/>
              <a:pathLst>
                <a:path w="49" h="178">
                  <a:moveTo>
                    <a:pt x="49" y="0"/>
                  </a:moveTo>
                  <a:lnTo>
                    <a:pt x="0" y="178"/>
                  </a:lnTo>
                  <a:lnTo>
                    <a:pt x="0" y="136"/>
                  </a:lnTo>
                  <a:lnTo>
                    <a:pt x="12" y="84"/>
                  </a:lnTo>
                  <a:lnTo>
                    <a:pt x="30" y="37"/>
                  </a:lnTo>
                  <a:lnTo>
                    <a:pt x="49" y="0"/>
                  </a:lnTo>
                  <a:close/>
                </a:path>
              </a:pathLst>
            </a:custGeom>
            <a:solidFill>
              <a:srgbClr val="605E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pic>
          <p:nvPicPr>
            <p:cNvPr id="113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23987">
              <a:off x="1632" y="720"/>
              <a:ext cx="1332" cy="1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sp>
          <p:nvSpPr>
            <p:cNvPr id="11311" name="Freeform 9"/>
            <p:cNvSpPr>
              <a:spLocks/>
            </p:cNvSpPr>
            <p:nvPr/>
          </p:nvSpPr>
          <p:spPr bwMode="auto">
            <a:xfrm rot="696599">
              <a:off x="3838" y="1329"/>
              <a:ext cx="505" cy="131"/>
            </a:xfrm>
            <a:custGeom>
              <a:avLst/>
              <a:gdLst>
                <a:gd name="T0" fmla="*/ 0 w 1515"/>
                <a:gd name="T1" fmla="*/ 0 h 395"/>
                <a:gd name="T2" fmla="*/ 0 w 1515"/>
                <a:gd name="T3" fmla="*/ 0 h 395"/>
                <a:gd name="T4" fmla="*/ 0 w 1515"/>
                <a:gd name="T5" fmla="*/ 0 h 395"/>
                <a:gd name="T6" fmla="*/ 0 w 1515"/>
                <a:gd name="T7" fmla="*/ 0 h 395"/>
                <a:gd name="T8" fmla="*/ 0 w 1515"/>
                <a:gd name="T9" fmla="*/ 0 h 395"/>
                <a:gd name="T10" fmla="*/ 0 w 1515"/>
                <a:gd name="T11" fmla="*/ 0 h 395"/>
                <a:gd name="T12" fmla="*/ 0 w 1515"/>
                <a:gd name="T13" fmla="*/ 0 h 395"/>
                <a:gd name="T14" fmla="*/ 0 w 1515"/>
                <a:gd name="T15" fmla="*/ 0 h 395"/>
                <a:gd name="T16" fmla="*/ 0 w 1515"/>
                <a:gd name="T17" fmla="*/ 0 h 395"/>
                <a:gd name="T18" fmla="*/ 0 w 1515"/>
                <a:gd name="T19" fmla="*/ 0 h 395"/>
                <a:gd name="T20" fmla="*/ 0 w 1515"/>
                <a:gd name="T21" fmla="*/ 0 h 395"/>
                <a:gd name="T22" fmla="*/ 0 w 1515"/>
                <a:gd name="T23" fmla="*/ 0 h 395"/>
                <a:gd name="T24" fmla="*/ 0 w 1515"/>
                <a:gd name="T25" fmla="*/ 0 h 395"/>
                <a:gd name="T26" fmla="*/ 0 w 1515"/>
                <a:gd name="T27" fmla="*/ 0 h 395"/>
                <a:gd name="T28" fmla="*/ 0 w 1515"/>
                <a:gd name="T29" fmla="*/ 0 h 395"/>
                <a:gd name="T30" fmla="*/ 0 w 1515"/>
                <a:gd name="T31" fmla="*/ 0 h 395"/>
                <a:gd name="T32" fmla="*/ 0 w 1515"/>
                <a:gd name="T33" fmla="*/ 0 h 395"/>
                <a:gd name="T34" fmla="*/ 0 w 1515"/>
                <a:gd name="T35" fmla="*/ 0 h 395"/>
                <a:gd name="T36" fmla="*/ 0 w 1515"/>
                <a:gd name="T37" fmla="*/ 0 h 395"/>
                <a:gd name="T38" fmla="*/ 0 w 1515"/>
                <a:gd name="T39" fmla="*/ 0 h 395"/>
                <a:gd name="T40" fmla="*/ 0 w 1515"/>
                <a:gd name="T41" fmla="*/ 0 h 395"/>
                <a:gd name="T42" fmla="*/ 0 w 1515"/>
                <a:gd name="T43" fmla="*/ 0 h 395"/>
                <a:gd name="T44" fmla="*/ 0 w 1515"/>
                <a:gd name="T45" fmla="*/ 0 h 395"/>
                <a:gd name="T46" fmla="*/ 0 w 1515"/>
                <a:gd name="T47" fmla="*/ 0 h 395"/>
                <a:gd name="T48" fmla="*/ 0 w 1515"/>
                <a:gd name="T49" fmla="*/ 0 h 395"/>
                <a:gd name="T50" fmla="*/ 0 w 1515"/>
                <a:gd name="T51" fmla="*/ 0 h 395"/>
                <a:gd name="T52" fmla="*/ 0 w 1515"/>
                <a:gd name="T53" fmla="*/ 0 h 395"/>
                <a:gd name="T54" fmla="*/ 0 w 1515"/>
                <a:gd name="T55" fmla="*/ 0 h 395"/>
                <a:gd name="T56" fmla="*/ 0 w 1515"/>
                <a:gd name="T57" fmla="*/ 0 h 395"/>
                <a:gd name="T58" fmla="*/ 0 w 1515"/>
                <a:gd name="T59" fmla="*/ 0 h 395"/>
                <a:gd name="T60" fmla="*/ 0 w 1515"/>
                <a:gd name="T61" fmla="*/ 0 h 395"/>
                <a:gd name="T62" fmla="*/ 0 w 1515"/>
                <a:gd name="T63" fmla="*/ 0 h 395"/>
                <a:gd name="T64" fmla="*/ 0 w 1515"/>
                <a:gd name="T65" fmla="*/ 0 h 395"/>
                <a:gd name="T66" fmla="*/ 0 w 1515"/>
                <a:gd name="T67" fmla="*/ 0 h 395"/>
                <a:gd name="T68" fmla="*/ 0 w 1515"/>
                <a:gd name="T69" fmla="*/ 0 h 395"/>
                <a:gd name="T70" fmla="*/ 0 w 1515"/>
                <a:gd name="T71" fmla="*/ 0 h 395"/>
                <a:gd name="T72" fmla="*/ 0 w 1515"/>
                <a:gd name="T73" fmla="*/ 0 h 395"/>
                <a:gd name="T74" fmla="*/ 0 w 1515"/>
                <a:gd name="T75" fmla="*/ 0 h 395"/>
                <a:gd name="T76" fmla="*/ 0 w 1515"/>
                <a:gd name="T77" fmla="*/ 0 h 395"/>
                <a:gd name="T78" fmla="*/ 0 w 1515"/>
                <a:gd name="T79" fmla="*/ 0 h 395"/>
                <a:gd name="T80" fmla="*/ 0 w 1515"/>
                <a:gd name="T81" fmla="*/ 0 h 395"/>
                <a:gd name="T82" fmla="*/ 0 w 1515"/>
                <a:gd name="T83" fmla="*/ 0 h 395"/>
                <a:gd name="T84" fmla="*/ 0 w 1515"/>
                <a:gd name="T85" fmla="*/ 0 h 395"/>
                <a:gd name="T86" fmla="*/ 0 w 1515"/>
                <a:gd name="T87" fmla="*/ 0 h 395"/>
                <a:gd name="T88" fmla="*/ 0 w 1515"/>
                <a:gd name="T89" fmla="*/ 0 h 395"/>
                <a:gd name="T90" fmla="*/ 0 w 1515"/>
                <a:gd name="T91" fmla="*/ 0 h 395"/>
                <a:gd name="T92" fmla="*/ 0 w 1515"/>
                <a:gd name="T93" fmla="*/ 0 h 395"/>
                <a:gd name="T94" fmla="*/ 0 w 1515"/>
                <a:gd name="T95" fmla="*/ 0 h 395"/>
                <a:gd name="T96" fmla="*/ 0 w 1515"/>
                <a:gd name="T97" fmla="*/ 0 h 395"/>
                <a:gd name="T98" fmla="*/ 0 w 1515"/>
                <a:gd name="T99" fmla="*/ 0 h 395"/>
                <a:gd name="T100" fmla="*/ 0 w 1515"/>
                <a:gd name="T101" fmla="*/ 0 h 395"/>
                <a:gd name="T102" fmla="*/ 0 w 1515"/>
                <a:gd name="T103" fmla="*/ 0 h 395"/>
                <a:gd name="T104" fmla="*/ 0 w 1515"/>
                <a:gd name="T105" fmla="*/ 0 h 395"/>
                <a:gd name="T106" fmla="*/ 0 w 1515"/>
                <a:gd name="T107" fmla="*/ 0 h 395"/>
                <a:gd name="T108" fmla="*/ 0 w 1515"/>
                <a:gd name="T109" fmla="*/ 0 h 395"/>
                <a:gd name="T110" fmla="*/ 0 w 1515"/>
                <a:gd name="T111" fmla="*/ 0 h 395"/>
                <a:gd name="T112" fmla="*/ 0 w 1515"/>
                <a:gd name="T113" fmla="*/ 0 h 39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515"/>
                <a:gd name="T172" fmla="*/ 0 h 395"/>
                <a:gd name="T173" fmla="*/ 1515 w 1515"/>
                <a:gd name="T174" fmla="*/ 395 h 39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515" h="395">
                  <a:moveTo>
                    <a:pt x="91" y="316"/>
                  </a:moveTo>
                  <a:lnTo>
                    <a:pt x="99" y="289"/>
                  </a:lnTo>
                  <a:lnTo>
                    <a:pt x="114" y="266"/>
                  </a:lnTo>
                  <a:lnTo>
                    <a:pt x="141" y="251"/>
                  </a:lnTo>
                  <a:lnTo>
                    <a:pt x="170" y="239"/>
                  </a:lnTo>
                  <a:lnTo>
                    <a:pt x="205" y="232"/>
                  </a:lnTo>
                  <a:lnTo>
                    <a:pt x="244" y="224"/>
                  </a:lnTo>
                  <a:lnTo>
                    <a:pt x="281" y="217"/>
                  </a:lnTo>
                  <a:lnTo>
                    <a:pt x="316" y="209"/>
                  </a:lnTo>
                  <a:lnTo>
                    <a:pt x="395" y="197"/>
                  </a:lnTo>
                  <a:lnTo>
                    <a:pt x="471" y="202"/>
                  </a:lnTo>
                  <a:lnTo>
                    <a:pt x="540" y="209"/>
                  </a:lnTo>
                  <a:lnTo>
                    <a:pt x="604" y="224"/>
                  </a:lnTo>
                  <a:lnTo>
                    <a:pt x="661" y="239"/>
                  </a:lnTo>
                  <a:lnTo>
                    <a:pt x="718" y="251"/>
                  </a:lnTo>
                  <a:lnTo>
                    <a:pt x="772" y="259"/>
                  </a:lnTo>
                  <a:lnTo>
                    <a:pt x="824" y="254"/>
                  </a:lnTo>
                  <a:lnTo>
                    <a:pt x="863" y="251"/>
                  </a:lnTo>
                  <a:lnTo>
                    <a:pt x="900" y="247"/>
                  </a:lnTo>
                  <a:lnTo>
                    <a:pt x="945" y="244"/>
                  </a:lnTo>
                  <a:lnTo>
                    <a:pt x="995" y="236"/>
                  </a:lnTo>
                  <a:lnTo>
                    <a:pt x="1045" y="236"/>
                  </a:lnTo>
                  <a:lnTo>
                    <a:pt x="1098" y="232"/>
                  </a:lnTo>
                  <a:lnTo>
                    <a:pt x="1152" y="232"/>
                  </a:lnTo>
                  <a:lnTo>
                    <a:pt x="1208" y="232"/>
                  </a:lnTo>
                  <a:lnTo>
                    <a:pt x="1243" y="236"/>
                  </a:lnTo>
                  <a:lnTo>
                    <a:pt x="1273" y="236"/>
                  </a:lnTo>
                  <a:lnTo>
                    <a:pt x="1303" y="239"/>
                  </a:lnTo>
                  <a:lnTo>
                    <a:pt x="1334" y="244"/>
                  </a:lnTo>
                  <a:lnTo>
                    <a:pt x="1364" y="247"/>
                  </a:lnTo>
                  <a:lnTo>
                    <a:pt x="1391" y="251"/>
                  </a:lnTo>
                  <a:lnTo>
                    <a:pt x="1416" y="259"/>
                  </a:lnTo>
                  <a:lnTo>
                    <a:pt x="1443" y="266"/>
                  </a:lnTo>
                  <a:lnTo>
                    <a:pt x="1470" y="293"/>
                  </a:lnTo>
                  <a:lnTo>
                    <a:pt x="1493" y="335"/>
                  </a:lnTo>
                  <a:lnTo>
                    <a:pt x="1508" y="377"/>
                  </a:lnTo>
                  <a:lnTo>
                    <a:pt x="1515" y="395"/>
                  </a:lnTo>
                  <a:lnTo>
                    <a:pt x="1512" y="335"/>
                  </a:lnTo>
                  <a:lnTo>
                    <a:pt x="1508" y="274"/>
                  </a:lnTo>
                  <a:lnTo>
                    <a:pt x="1508" y="212"/>
                  </a:lnTo>
                  <a:lnTo>
                    <a:pt x="1505" y="156"/>
                  </a:lnTo>
                  <a:lnTo>
                    <a:pt x="1482" y="138"/>
                  </a:lnTo>
                  <a:lnTo>
                    <a:pt x="1421" y="118"/>
                  </a:lnTo>
                  <a:lnTo>
                    <a:pt x="1330" y="96"/>
                  </a:lnTo>
                  <a:lnTo>
                    <a:pt x="1208" y="72"/>
                  </a:lnTo>
                  <a:lnTo>
                    <a:pt x="1071" y="49"/>
                  </a:lnTo>
                  <a:lnTo>
                    <a:pt x="920" y="30"/>
                  </a:lnTo>
                  <a:lnTo>
                    <a:pt x="760" y="12"/>
                  </a:lnTo>
                  <a:lnTo>
                    <a:pt x="600" y="5"/>
                  </a:lnTo>
                  <a:lnTo>
                    <a:pt x="449" y="0"/>
                  </a:lnTo>
                  <a:lnTo>
                    <a:pt x="308" y="8"/>
                  </a:lnTo>
                  <a:lnTo>
                    <a:pt x="185" y="22"/>
                  </a:lnTo>
                  <a:lnTo>
                    <a:pt x="91" y="54"/>
                  </a:lnTo>
                  <a:lnTo>
                    <a:pt x="27" y="96"/>
                  </a:lnTo>
                  <a:lnTo>
                    <a:pt x="0" y="153"/>
                  </a:lnTo>
                  <a:lnTo>
                    <a:pt x="19" y="224"/>
                  </a:lnTo>
                  <a:lnTo>
                    <a:pt x="91" y="316"/>
                  </a:lnTo>
                  <a:close/>
                </a:path>
              </a:pathLst>
            </a:custGeom>
            <a:solidFill>
              <a:srgbClr val="0056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12" name="Freeform 11"/>
            <p:cNvSpPr>
              <a:spLocks/>
            </p:cNvSpPr>
            <p:nvPr/>
          </p:nvSpPr>
          <p:spPr bwMode="auto">
            <a:xfrm rot="696599">
              <a:off x="3391" y="974"/>
              <a:ext cx="231" cy="178"/>
            </a:xfrm>
            <a:custGeom>
              <a:avLst/>
              <a:gdLst>
                <a:gd name="T0" fmla="*/ 0 w 694"/>
                <a:gd name="T1" fmla="*/ 0 h 532"/>
                <a:gd name="T2" fmla="*/ 0 w 694"/>
                <a:gd name="T3" fmla="*/ 0 h 532"/>
                <a:gd name="T4" fmla="*/ 0 w 694"/>
                <a:gd name="T5" fmla="*/ 0 h 532"/>
                <a:gd name="T6" fmla="*/ 0 w 694"/>
                <a:gd name="T7" fmla="*/ 0 h 532"/>
                <a:gd name="T8" fmla="*/ 0 w 694"/>
                <a:gd name="T9" fmla="*/ 0 h 532"/>
                <a:gd name="T10" fmla="*/ 0 w 694"/>
                <a:gd name="T11" fmla="*/ 0 h 532"/>
                <a:gd name="T12" fmla="*/ 0 w 694"/>
                <a:gd name="T13" fmla="*/ 0 h 532"/>
                <a:gd name="T14" fmla="*/ 0 w 694"/>
                <a:gd name="T15" fmla="*/ 0 h 532"/>
                <a:gd name="T16" fmla="*/ 0 w 694"/>
                <a:gd name="T17" fmla="*/ 0 h 532"/>
                <a:gd name="T18" fmla="*/ 0 w 694"/>
                <a:gd name="T19" fmla="*/ 0 h 532"/>
                <a:gd name="T20" fmla="*/ 0 w 694"/>
                <a:gd name="T21" fmla="*/ 0 h 532"/>
                <a:gd name="T22" fmla="*/ 0 w 694"/>
                <a:gd name="T23" fmla="*/ 0 h 532"/>
                <a:gd name="T24" fmla="*/ 0 w 694"/>
                <a:gd name="T25" fmla="*/ 0 h 532"/>
                <a:gd name="T26" fmla="*/ 0 w 694"/>
                <a:gd name="T27" fmla="*/ 0 h 532"/>
                <a:gd name="T28" fmla="*/ 0 w 694"/>
                <a:gd name="T29" fmla="*/ 0 h 532"/>
                <a:gd name="T30" fmla="*/ 0 w 694"/>
                <a:gd name="T31" fmla="*/ 0 h 532"/>
                <a:gd name="T32" fmla="*/ 0 w 694"/>
                <a:gd name="T33" fmla="*/ 0 h 532"/>
                <a:gd name="T34" fmla="*/ 0 w 694"/>
                <a:gd name="T35" fmla="*/ 0 h 532"/>
                <a:gd name="T36" fmla="*/ 0 w 694"/>
                <a:gd name="T37" fmla="*/ 0 h 5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94"/>
                <a:gd name="T58" fmla="*/ 0 h 532"/>
                <a:gd name="T59" fmla="*/ 694 w 694"/>
                <a:gd name="T60" fmla="*/ 532 h 53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94" h="532">
                  <a:moveTo>
                    <a:pt x="141" y="0"/>
                  </a:moveTo>
                  <a:lnTo>
                    <a:pt x="190" y="7"/>
                  </a:lnTo>
                  <a:lnTo>
                    <a:pt x="258" y="19"/>
                  </a:lnTo>
                  <a:lnTo>
                    <a:pt x="331" y="42"/>
                  </a:lnTo>
                  <a:lnTo>
                    <a:pt x="413" y="66"/>
                  </a:lnTo>
                  <a:lnTo>
                    <a:pt x="494" y="91"/>
                  </a:lnTo>
                  <a:lnTo>
                    <a:pt x="570" y="115"/>
                  </a:lnTo>
                  <a:lnTo>
                    <a:pt x="638" y="138"/>
                  </a:lnTo>
                  <a:lnTo>
                    <a:pt x="694" y="153"/>
                  </a:lnTo>
                  <a:lnTo>
                    <a:pt x="600" y="532"/>
                  </a:lnTo>
                  <a:lnTo>
                    <a:pt x="531" y="506"/>
                  </a:lnTo>
                  <a:lnTo>
                    <a:pt x="460" y="476"/>
                  </a:lnTo>
                  <a:lnTo>
                    <a:pt x="376" y="441"/>
                  </a:lnTo>
                  <a:lnTo>
                    <a:pt x="292" y="407"/>
                  </a:lnTo>
                  <a:lnTo>
                    <a:pt x="208" y="369"/>
                  </a:lnTo>
                  <a:lnTo>
                    <a:pt x="132" y="331"/>
                  </a:lnTo>
                  <a:lnTo>
                    <a:pt x="60" y="301"/>
                  </a:lnTo>
                  <a:lnTo>
                    <a:pt x="0" y="271"/>
                  </a:lnTo>
                  <a:lnTo>
                    <a:pt x="141" y="0"/>
                  </a:lnTo>
                  <a:close/>
                </a:path>
              </a:pathLst>
            </a:custGeom>
            <a:solidFill>
              <a:srgbClr val="1E19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13" name="Freeform 12"/>
            <p:cNvSpPr>
              <a:spLocks noEditPoints="1"/>
            </p:cNvSpPr>
            <p:nvPr/>
          </p:nvSpPr>
          <p:spPr bwMode="auto">
            <a:xfrm rot="696599">
              <a:off x="3488" y="645"/>
              <a:ext cx="833" cy="475"/>
            </a:xfrm>
            <a:custGeom>
              <a:avLst/>
              <a:gdLst>
                <a:gd name="T0" fmla="*/ 0 w 2499"/>
                <a:gd name="T1" fmla="*/ 0 h 1425"/>
                <a:gd name="T2" fmla="*/ 0 w 2499"/>
                <a:gd name="T3" fmla="*/ 0 h 1425"/>
                <a:gd name="T4" fmla="*/ 0 w 2499"/>
                <a:gd name="T5" fmla="*/ 0 h 1425"/>
                <a:gd name="T6" fmla="*/ 0 w 2499"/>
                <a:gd name="T7" fmla="*/ 0 h 1425"/>
                <a:gd name="T8" fmla="*/ 0 w 2499"/>
                <a:gd name="T9" fmla="*/ 0 h 1425"/>
                <a:gd name="T10" fmla="*/ 0 w 2499"/>
                <a:gd name="T11" fmla="*/ 0 h 1425"/>
                <a:gd name="T12" fmla="*/ 0 w 2499"/>
                <a:gd name="T13" fmla="*/ 0 h 1425"/>
                <a:gd name="T14" fmla="*/ 0 w 2499"/>
                <a:gd name="T15" fmla="*/ 0 h 1425"/>
                <a:gd name="T16" fmla="*/ 0 w 2499"/>
                <a:gd name="T17" fmla="*/ 0 h 1425"/>
                <a:gd name="T18" fmla="*/ 0 w 2499"/>
                <a:gd name="T19" fmla="*/ 0 h 1425"/>
                <a:gd name="T20" fmla="*/ 0 w 2499"/>
                <a:gd name="T21" fmla="*/ 0 h 1425"/>
                <a:gd name="T22" fmla="*/ 0 w 2499"/>
                <a:gd name="T23" fmla="*/ 0 h 1425"/>
                <a:gd name="T24" fmla="*/ 0 w 2499"/>
                <a:gd name="T25" fmla="*/ 0 h 1425"/>
                <a:gd name="T26" fmla="*/ 0 w 2499"/>
                <a:gd name="T27" fmla="*/ 0 h 1425"/>
                <a:gd name="T28" fmla="*/ 0 w 2499"/>
                <a:gd name="T29" fmla="*/ 0 h 1425"/>
                <a:gd name="T30" fmla="*/ 0 w 2499"/>
                <a:gd name="T31" fmla="*/ 0 h 1425"/>
                <a:gd name="T32" fmla="*/ 0 w 2499"/>
                <a:gd name="T33" fmla="*/ 0 h 1425"/>
                <a:gd name="T34" fmla="*/ 0 w 2499"/>
                <a:gd name="T35" fmla="*/ 0 h 1425"/>
                <a:gd name="T36" fmla="*/ 0 w 2499"/>
                <a:gd name="T37" fmla="*/ 0 h 1425"/>
                <a:gd name="T38" fmla="*/ 0 w 2499"/>
                <a:gd name="T39" fmla="*/ 0 h 1425"/>
                <a:gd name="T40" fmla="*/ 0 w 2499"/>
                <a:gd name="T41" fmla="*/ 0 h 1425"/>
                <a:gd name="T42" fmla="*/ 0 w 2499"/>
                <a:gd name="T43" fmla="*/ 0 h 1425"/>
                <a:gd name="T44" fmla="*/ 0 w 2499"/>
                <a:gd name="T45" fmla="*/ 0 h 1425"/>
                <a:gd name="T46" fmla="*/ 0 w 2499"/>
                <a:gd name="T47" fmla="*/ 0 h 1425"/>
                <a:gd name="T48" fmla="*/ 0 w 2499"/>
                <a:gd name="T49" fmla="*/ 0 h 1425"/>
                <a:gd name="T50" fmla="*/ 0 w 2499"/>
                <a:gd name="T51" fmla="*/ 0 h 1425"/>
                <a:gd name="T52" fmla="*/ 0 w 2499"/>
                <a:gd name="T53" fmla="*/ 0 h 1425"/>
                <a:gd name="T54" fmla="*/ 0 w 2499"/>
                <a:gd name="T55" fmla="*/ 0 h 1425"/>
                <a:gd name="T56" fmla="*/ 0 w 2499"/>
                <a:gd name="T57" fmla="*/ 0 h 1425"/>
                <a:gd name="T58" fmla="*/ 0 w 2499"/>
                <a:gd name="T59" fmla="*/ 0 h 1425"/>
                <a:gd name="T60" fmla="*/ 0 w 2499"/>
                <a:gd name="T61" fmla="*/ 0 h 1425"/>
                <a:gd name="T62" fmla="*/ 0 w 2499"/>
                <a:gd name="T63" fmla="*/ 0 h 1425"/>
                <a:gd name="T64" fmla="*/ 0 w 2499"/>
                <a:gd name="T65" fmla="*/ 0 h 1425"/>
                <a:gd name="T66" fmla="*/ 0 w 2499"/>
                <a:gd name="T67" fmla="*/ 0 h 1425"/>
                <a:gd name="T68" fmla="*/ 0 w 2499"/>
                <a:gd name="T69" fmla="*/ 0 h 1425"/>
                <a:gd name="T70" fmla="*/ 0 w 2499"/>
                <a:gd name="T71" fmla="*/ 0 h 1425"/>
                <a:gd name="T72" fmla="*/ 0 w 2499"/>
                <a:gd name="T73" fmla="*/ 0 h 1425"/>
                <a:gd name="T74" fmla="*/ 0 w 2499"/>
                <a:gd name="T75" fmla="*/ 0 h 1425"/>
                <a:gd name="T76" fmla="*/ 0 w 2499"/>
                <a:gd name="T77" fmla="*/ 0 h 1425"/>
                <a:gd name="T78" fmla="*/ 0 w 2499"/>
                <a:gd name="T79" fmla="*/ 0 h 1425"/>
                <a:gd name="T80" fmla="*/ 0 w 2499"/>
                <a:gd name="T81" fmla="*/ 0 h 1425"/>
                <a:gd name="T82" fmla="*/ 0 w 2499"/>
                <a:gd name="T83" fmla="*/ 0 h 1425"/>
                <a:gd name="T84" fmla="*/ 0 w 2499"/>
                <a:gd name="T85" fmla="*/ 0 h 1425"/>
                <a:gd name="T86" fmla="*/ 0 w 2499"/>
                <a:gd name="T87" fmla="*/ 0 h 1425"/>
                <a:gd name="T88" fmla="*/ 0 w 2499"/>
                <a:gd name="T89" fmla="*/ 0 h 1425"/>
                <a:gd name="T90" fmla="*/ 0 w 2499"/>
                <a:gd name="T91" fmla="*/ 0 h 1425"/>
                <a:gd name="T92" fmla="*/ 0 w 2499"/>
                <a:gd name="T93" fmla="*/ 0 h 1425"/>
                <a:gd name="T94" fmla="*/ 0 w 2499"/>
                <a:gd name="T95" fmla="*/ 0 h 1425"/>
                <a:gd name="T96" fmla="*/ 0 w 2499"/>
                <a:gd name="T97" fmla="*/ 0 h 1425"/>
                <a:gd name="T98" fmla="*/ 0 w 2499"/>
                <a:gd name="T99" fmla="*/ 0 h 1425"/>
                <a:gd name="T100" fmla="*/ 0 w 2499"/>
                <a:gd name="T101" fmla="*/ 0 h 1425"/>
                <a:gd name="T102" fmla="*/ 0 w 2499"/>
                <a:gd name="T103" fmla="*/ 0 h 142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499"/>
                <a:gd name="T157" fmla="*/ 0 h 1425"/>
                <a:gd name="T158" fmla="*/ 2499 w 2499"/>
                <a:gd name="T159" fmla="*/ 1425 h 142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499" h="1425">
                  <a:moveTo>
                    <a:pt x="1265" y="4"/>
                  </a:moveTo>
                  <a:lnTo>
                    <a:pt x="1280" y="4"/>
                  </a:lnTo>
                  <a:lnTo>
                    <a:pt x="1295" y="0"/>
                  </a:lnTo>
                  <a:lnTo>
                    <a:pt x="1315" y="0"/>
                  </a:lnTo>
                  <a:lnTo>
                    <a:pt x="1330" y="0"/>
                  </a:lnTo>
                  <a:lnTo>
                    <a:pt x="1344" y="0"/>
                  </a:lnTo>
                  <a:lnTo>
                    <a:pt x="1364" y="0"/>
                  </a:lnTo>
                  <a:lnTo>
                    <a:pt x="1379" y="4"/>
                  </a:lnTo>
                  <a:lnTo>
                    <a:pt x="1394" y="4"/>
                  </a:lnTo>
                  <a:lnTo>
                    <a:pt x="1458" y="19"/>
                  </a:lnTo>
                  <a:lnTo>
                    <a:pt x="1522" y="34"/>
                  </a:lnTo>
                  <a:lnTo>
                    <a:pt x="1587" y="54"/>
                  </a:lnTo>
                  <a:lnTo>
                    <a:pt x="1653" y="76"/>
                  </a:lnTo>
                  <a:lnTo>
                    <a:pt x="1712" y="103"/>
                  </a:lnTo>
                  <a:lnTo>
                    <a:pt x="1777" y="129"/>
                  </a:lnTo>
                  <a:lnTo>
                    <a:pt x="1843" y="156"/>
                  </a:lnTo>
                  <a:lnTo>
                    <a:pt x="1902" y="185"/>
                  </a:lnTo>
                  <a:lnTo>
                    <a:pt x="1967" y="217"/>
                  </a:lnTo>
                  <a:lnTo>
                    <a:pt x="2028" y="247"/>
                  </a:lnTo>
                  <a:lnTo>
                    <a:pt x="2092" y="277"/>
                  </a:lnTo>
                  <a:lnTo>
                    <a:pt x="2157" y="308"/>
                  </a:lnTo>
                  <a:lnTo>
                    <a:pt x="2218" y="343"/>
                  </a:lnTo>
                  <a:lnTo>
                    <a:pt x="2282" y="372"/>
                  </a:lnTo>
                  <a:lnTo>
                    <a:pt x="2344" y="402"/>
                  </a:lnTo>
                  <a:lnTo>
                    <a:pt x="2408" y="429"/>
                  </a:lnTo>
                  <a:lnTo>
                    <a:pt x="2465" y="459"/>
                  </a:lnTo>
                  <a:lnTo>
                    <a:pt x="2487" y="467"/>
                  </a:lnTo>
                  <a:lnTo>
                    <a:pt x="2496" y="476"/>
                  </a:lnTo>
                  <a:lnTo>
                    <a:pt x="2499" y="498"/>
                  </a:lnTo>
                  <a:lnTo>
                    <a:pt x="1265" y="1068"/>
                  </a:lnTo>
                  <a:lnTo>
                    <a:pt x="1265" y="797"/>
                  </a:lnTo>
                  <a:lnTo>
                    <a:pt x="1333" y="767"/>
                  </a:lnTo>
                  <a:lnTo>
                    <a:pt x="1401" y="733"/>
                  </a:lnTo>
                  <a:lnTo>
                    <a:pt x="1466" y="696"/>
                  </a:lnTo>
                  <a:lnTo>
                    <a:pt x="1527" y="654"/>
                  </a:lnTo>
                  <a:lnTo>
                    <a:pt x="1584" y="615"/>
                  </a:lnTo>
                  <a:lnTo>
                    <a:pt x="1629" y="574"/>
                  </a:lnTo>
                  <a:lnTo>
                    <a:pt x="1663" y="535"/>
                  </a:lnTo>
                  <a:lnTo>
                    <a:pt x="1687" y="498"/>
                  </a:lnTo>
                  <a:lnTo>
                    <a:pt x="1648" y="437"/>
                  </a:lnTo>
                  <a:lnTo>
                    <a:pt x="1606" y="392"/>
                  </a:lnTo>
                  <a:lnTo>
                    <a:pt x="1564" y="357"/>
                  </a:lnTo>
                  <a:lnTo>
                    <a:pt x="1519" y="335"/>
                  </a:lnTo>
                  <a:lnTo>
                    <a:pt x="1470" y="323"/>
                  </a:lnTo>
                  <a:lnTo>
                    <a:pt x="1413" y="316"/>
                  </a:lnTo>
                  <a:lnTo>
                    <a:pt x="1356" y="311"/>
                  </a:lnTo>
                  <a:lnTo>
                    <a:pt x="1291" y="311"/>
                  </a:lnTo>
                  <a:lnTo>
                    <a:pt x="1288" y="311"/>
                  </a:lnTo>
                  <a:lnTo>
                    <a:pt x="1280" y="311"/>
                  </a:lnTo>
                  <a:lnTo>
                    <a:pt x="1273" y="311"/>
                  </a:lnTo>
                  <a:lnTo>
                    <a:pt x="1265" y="311"/>
                  </a:lnTo>
                  <a:lnTo>
                    <a:pt x="1265" y="4"/>
                  </a:lnTo>
                  <a:close/>
                  <a:moveTo>
                    <a:pt x="0" y="1212"/>
                  </a:moveTo>
                  <a:lnTo>
                    <a:pt x="49" y="1159"/>
                  </a:lnTo>
                  <a:lnTo>
                    <a:pt x="106" y="1095"/>
                  </a:lnTo>
                  <a:lnTo>
                    <a:pt x="170" y="1019"/>
                  </a:lnTo>
                  <a:lnTo>
                    <a:pt x="239" y="935"/>
                  </a:lnTo>
                  <a:lnTo>
                    <a:pt x="311" y="844"/>
                  </a:lnTo>
                  <a:lnTo>
                    <a:pt x="387" y="745"/>
                  </a:lnTo>
                  <a:lnTo>
                    <a:pt x="467" y="649"/>
                  </a:lnTo>
                  <a:lnTo>
                    <a:pt x="550" y="550"/>
                  </a:lnTo>
                  <a:lnTo>
                    <a:pt x="637" y="452"/>
                  </a:lnTo>
                  <a:lnTo>
                    <a:pt x="725" y="360"/>
                  </a:lnTo>
                  <a:lnTo>
                    <a:pt x="812" y="274"/>
                  </a:lnTo>
                  <a:lnTo>
                    <a:pt x="903" y="194"/>
                  </a:lnTo>
                  <a:lnTo>
                    <a:pt x="995" y="126"/>
                  </a:lnTo>
                  <a:lnTo>
                    <a:pt x="1086" y="69"/>
                  </a:lnTo>
                  <a:lnTo>
                    <a:pt x="1177" y="30"/>
                  </a:lnTo>
                  <a:lnTo>
                    <a:pt x="1265" y="4"/>
                  </a:lnTo>
                  <a:lnTo>
                    <a:pt x="1265" y="311"/>
                  </a:lnTo>
                  <a:lnTo>
                    <a:pt x="1199" y="319"/>
                  </a:lnTo>
                  <a:lnTo>
                    <a:pt x="1140" y="335"/>
                  </a:lnTo>
                  <a:lnTo>
                    <a:pt x="1086" y="353"/>
                  </a:lnTo>
                  <a:lnTo>
                    <a:pt x="1036" y="384"/>
                  </a:lnTo>
                  <a:lnTo>
                    <a:pt x="992" y="417"/>
                  </a:lnTo>
                  <a:lnTo>
                    <a:pt x="950" y="456"/>
                  </a:lnTo>
                  <a:lnTo>
                    <a:pt x="911" y="501"/>
                  </a:lnTo>
                  <a:lnTo>
                    <a:pt x="876" y="550"/>
                  </a:lnTo>
                  <a:lnTo>
                    <a:pt x="858" y="592"/>
                  </a:lnTo>
                  <a:lnTo>
                    <a:pt x="846" y="639"/>
                  </a:lnTo>
                  <a:lnTo>
                    <a:pt x="851" y="688"/>
                  </a:lnTo>
                  <a:lnTo>
                    <a:pt x="858" y="733"/>
                  </a:lnTo>
                  <a:lnTo>
                    <a:pt x="881" y="779"/>
                  </a:lnTo>
                  <a:lnTo>
                    <a:pt x="911" y="817"/>
                  </a:lnTo>
                  <a:lnTo>
                    <a:pt x="950" y="847"/>
                  </a:lnTo>
                  <a:lnTo>
                    <a:pt x="999" y="863"/>
                  </a:lnTo>
                  <a:lnTo>
                    <a:pt x="1017" y="866"/>
                  </a:lnTo>
                  <a:lnTo>
                    <a:pt x="1041" y="866"/>
                  </a:lnTo>
                  <a:lnTo>
                    <a:pt x="1066" y="863"/>
                  </a:lnTo>
                  <a:lnTo>
                    <a:pt x="1101" y="856"/>
                  </a:lnTo>
                  <a:lnTo>
                    <a:pt x="1140" y="847"/>
                  </a:lnTo>
                  <a:lnTo>
                    <a:pt x="1177" y="832"/>
                  </a:lnTo>
                  <a:lnTo>
                    <a:pt x="1223" y="817"/>
                  </a:lnTo>
                  <a:lnTo>
                    <a:pt x="1265" y="797"/>
                  </a:lnTo>
                  <a:lnTo>
                    <a:pt x="1265" y="1068"/>
                  </a:lnTo>
                  <a:lnTo>
                    <a:pt x="508" y="1425"/>
                  </a:lnTo>
                  <a:lnTo>
                    <a:pt x="452" y="1406"/>
                  </a:lnTo>
                  <a:lnTo>
                    <a:pt x="387" y="1384"/>
                  </a:lnTo>
                  <a:lnTo>
                    <a:pt x="319" y="1357"/>
                  </a:lnTo>
                  <a:lnTo>
                    <a:pt x="250" y="1330"/>
                  </a:lnTo>
                  <a:lnTo>
                    <a:pt x="182" y="1300"/>
                  </a:lnTo>
                  <a:lnTo>
                    <a:pt x="117" y="1268"/>
                  </a:lnTo>
                  <a:lnTo>
                    <a:pt x="52" y="1238"/>
                  </a:lnTo>
                  <a:lnTo>
                    <a:pt x="0" y="1212"/>
                  </a:lnTo>
                  <a:close/>
                </a:path>
              </a:pathLst>
            </a:custGeom>
            <a:solidFill>
              <a:srgbClr val="3363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14" name="Freeform 13"/>
            <p:cNvSpPr>
              <a:spLocks noEditPoints="1"/>
            </p:cNvSpPr>
            <p:nvPr/>
          </p:nvSpPr>
          <p:spPr bwMode="auto">
            <a:xfrm rot="696599">
              <a:off x="3497" y="648"/>
              <a:ext cx="811" cy="461"/>
            </a:xfrm>
            <a:custGeom>
              <a:avLst/>
              <a:gdLst>
                <a:gd name="T0" fmla="*/ 0 w 2435"/>
                <a:gd name="T1" fmla="*/ 0 h 1382"/>
                <a:gd name="T2" fmla="*/ 0 w 2435"/>
                <a:gd name="T3" fmla="*/ 0 h 1382"/>
                <a:gd name="T4" fmla="*/ 0 w 2435"/>
                <a:gd name="T5" fmla="*/ 0 h 1382"/>
                <a:gd name="T6" fmla="*/ 0 w 2435"/>
                <a:gd name="T7" fmla="*/ 0 h 1382"/>
                <a:gd name="T8" fmla="*/ 0 w 2435"/>
                <a:gd name="T9" fmla="*/ 0 h 1382"/>
                <a:gd name="T10" fmla="*/ 0 w 2435"/>
                <a:gd name="T11" fmla="*/ 0 h 1382"/>
                <a:gd name="T12" fmla="*/ 0 w 2435"/>
                <a:gd name="T13" fmla="*/ 0 h 1382"/>
                <a:gd name="T14" fmla="*/ 0 w 2435"/>
                <a:gd name="T15" fmla="*/ 0 h 1382"/>
                <a:gd name="T16" fmla="*/ 0 w 2435"/>
                <a:gd name="T17" fmla="*/ 0 h 1382"/>
                <a:gd name="T18" fmla="*/ 0 w 2435"/>
                <a:gd name="T19" fmla="*/ 0 h 1382"/>
                <a:gd name="T20" fmla="*/ 0 w 2435"/>
                <a:gd name="T21" fmla="*/ 0 h 1382"/>
                <a:gd name="T22" fmla="*/ 0 w 2435"/>
                <a:gd name="T23" fmla="*/ 0 h 1382"/>
                <a:gd name="T24" fmla="*/ 0 w 2435"/>
                <a:gd name="T25" fmla="*/ 0 h 1382"/>
                <a:gd name="T26" fmla="*/ 0 w 2435"/>
                <a:gd name="T27" fmla="*/ 0 h 1382"/>
                <a:gd name="T28" fmla="*/ 0 w 2435"/>
                <a:gd name="T29" fmla="*/ 0 h 1382"/>
                <a:gd name="T30" fmla="*/ 0 w 2435"/>
                <a:gd name="T31" fmla="*/ 0 h 1382"/>
                <a:gd name="T32" fmla="*/ 0 w 2435"/>
                <a:gd name="T33" fmla="*/ 0 h 1382"/>
                <a:gd name="T34" fmla="*/ 0 w 2435"/>
                <a:gd name="T35" fmla="*/ 0 h 1382"/>
                <a:gd name="T36" fmla="*/ 0 w 2435"/>
                <a:gd name="T37" fmla="*/ 0 h 1382"/>
                <a:gd name="T38" fmla="*/ 0 w 2435"/>
                <a:gd name="T39" fmla="*/ 0 h 1382"/>
                <a:gd name="T40" fmla="*/ 0 w 2435"/>
                <a:gd name="T41" fmla="*/ 0 h 1382"/>
                <a:gd name="T42" fmla="*/ 0 w 2435"/>
                <a:gd name="T43" fmla="*/ 0 h 1382"/>
                <a:gd name="T44" fmla="*/ 0 w 2435"/>
                <a:gd name="T45" fmla="*/ 0 h 1382"/>
                <a:gd name="T46" fmla="*/ 0 w 2435"/>
                <a:gd name="T47" fmla="*/ 0 h 1382"/>
                <a:gd name="T48" fmla="*/ 0 w 2435"/>
                <a:gd name="T49" fmla="*/ 0 h 1382"/>
                <a:gd name="T50" fmla="*/ 0 w 2435"/>
                <a:gd name="T51" fmla="*/ 0 h 1382"/>
                <a:gd name="T52" fmla="*/ 0 w 2435"/>
                <a:gd name="T53" fmla="*/ 0 h 1382"/>
                <a:gd name="T54" fmla="*/ 0 w 2435"/>
                <a:gd name="T55" fmla="*/ 0 h 1382"/>
                <a:gd name="T56" fmla="*/ 0 w 2435"/>
                <a:gd name="T57" fmla="*/ 0 h 1382"/>
                <a:gd name="T58" fmla="*/ 0 w 2435"/>
                <a:gd name="T59" fmla="*/ 0 h 1382"/>
                <a:gd name="T60" fmla="*/ 0 w 2435"/>
                <a:gd name="T61" fmla="*/ 0 h 1382"/>
                <a:gd name="T62" fmla="*/ 0 w 2435"/>
                <a:gd name="T63" fmla="*/ 0 h 1382"/>
                <a:gd name="T64" fmla="*/ 0 w 2435"/>
                <a:gd name="T65" fmla="*/ 0 h 1382"/>
                <a:gd name="T66" fmla="*/ 0 w 2435"/>
                <a:gd name="T67" fmla="*/ 0 h 1382"/>
                <a:gd name="T68" fmla="*/ 0 w 2435"/>
                <a:gd name="T69" fmla="*/ 0 h 1382"/>
                <a:gd name="T70" fmla="*/ 0 w 2435"/>
                <a:gd name="T71" fmla="*/ 0 h 1382"/>
                <a:gd name="T72" fmla="*/ 0 w 2435"/>
                <a:gd name="T73" fmla="*/ 0 h 1382"/>
                <a:gd name="T74" fmla="*/ 0 w 2435"/>
                <a:gd name="T75" fmla="*/ 0 h 1382"/>
                <a:gd name="T76" fmla="*/ 0 w 2435"/>
                <a:gd name="T77" fmla="*/ 0 h 1382"/>
                <a:gd name="T78" fmla="*/ 0 w 2435"/>
                <a:gd name="T79" fmla="*/ 0 h 1382"/>
                <a:gd name="T80" fmla="*/ 0 w 2435"/>
                <a:gd name="T81" fmla="*/ 0 h 1382"/>
                <a:gd name="T82" fmla="*/ 0 w 2435"/>
                <a:gd name="T83" fmla="*/ 0 h 1382"/>
                <a:gd name="T84" fmla="*/ 0 w 2435"/>
                <a:gd name="T85" fmla="*/ 0 h 1382"/>
                <a:gd name="T86" fmla="*/ 0 w 2435"/>
                <a:gd name="T87" fmla="*/ 0 h 138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35"/>
                <a:gd name="T133" fmla="*/ 0 h 1382"/>
                <a:gd name="T134" fmla="*/ 2435 w 2435"/>
                <a:gd name="T135" fmla="*/ 1382 h 138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35" h="1382">
                  <a:moveTo>
                    <a:pt x="1238" y="7"/>
                  </a:moveTo>
                  <a:lnTo>
                    <a:pt x="1253" y="3"/>
                  </a:lnTo>
                  <a:lnTo>
                    <a:pt x="1268" y="3"/>
                  </a:lnTo>
                  <a:lnTo>
                    <a:pt x="1283" y="3"/>
                  </a:lnTo>
                  <a:lnTo>
                    <a:pt x="1298" y="0"/>
                  </a:lnTo>
                  <a:lnTo>
                    <a:pt x="1310" y="3"/>
                  </a:lnTo>
                  <a:lnTo>
                    <a:pt x="1325" y="3"/>
                  </a:lnTo>
                  <a:lnTo>
                    <a:pt x="1340" y="3"/>
                  </a:lnTo>
                  <a:lnTo>
                    <a:pt x="1355" y="7"/>
                  </a:lnTo>
                  <a:lnTo>
                    <a:pt x="1419" y="18"/>
                  </a:lnTo>
                  <a:lnTo>
                    <a:pt x="1485" y="33"/>
                  </a:lnTo>
                  <a:lnTo>
                    <a:pt x="1545" y="52"/>
                  </a:lnTo>
                  <a:lnTo>
                    <a:pt x="1609" y="75"/>
                  </a:lnTo>
                  <a:lnTo>
                    <a:pt x="1670" y="99"/>
                  </a:lnTo>
                  <a:lnTo>
                    <a:pt x="1732" y="121"/>
                  </a:lnTo>
                  <a:lnTo>
                    <a:pt x="1792" y="148"/>
                  </a:lnTo>
                  <a:lnTo>
                    <a:pt x="1853" y="178"/>
                  </a:lnTo>
                  <a:lnTo>
                    <a:pt x="1914" y="205"/>
                  </a:lnTo>
                  <a:lnTo>
                    <a:pt x="1974" y="235"/>
                  </a:lnTo>
                  <a:lnTo>
                    <a:pt x="2035" y="265"/>
                  </a:lnTo>
                  <a:lnTo>
                    <a:pt x="2097" y="296"/>
                  </a:lnTo>
                  <a:lnTo>
                    <a:pt x="2157" y="326"/>
                  </a:lnTo>
                  <a:lnTo>
                    <a:pt x="2218" y="353"/>
                  </a:lnTo>
                  <a:lnTo>
                    <a:pt x="2282" y="383"/>
                  </a:lnTo>
                  <a:lnTo>
                    <a:pt x="2343" y="410"/>
                  </a:lnTo>
                  <a:lnTo>
                    <a:pt x="2400" y="440"/>
                  </a:lnTo>
                  <a:lnTo>
                    <a:pt x="2423" y="447"/>
                  </a:lnTo>
                  <a:lnTo>
                    <a:pt x="2427" y="452"/>
                  </a:lnTo>
                  <a:lnTo>
                    <a:pt x="2435" y="474"/>
                  </a:lnTo>
                  <a:lnTo>
                    <a:pt x="2358" y="509"/>
                  </a:lnTo>
                  <a:lnTo>
                    <a:pt x="2287" y="543"/>
                  </a:lnTo>
                  <a:lnTo>
                    <a:pt x="2210" y="580"/>
                  </a:lnTo>
                  <a:lnTo>
                    <a:pt x="2134" y="615"/>
                  </a:lnTo>
                  <a:lnTo>
                    <a:pt x="2062" y="649"/>
                  </a:lnTo>
                  <a:lnTo>
                    <a:pt x="1986" y="684"/>
                  </a:lnTo>
                  <a:lnTo>
                    <a:pt x="1910" y="721"/>
                  </a:lnTo>
                  <a:lnTo>
                    <a:pt x="1838" y="755"/>
                  </a:lnTo>
                  <a:lnTo>
                    <a:pt x="1762" y="790"/>
                  </a:lnTo>
                  <a:lnTo>
                    <a:pt x="1685" y="827"/>
                  </a:lnTo>
                  <a:lnTo>
                    <a:pt x="1609" y="861"/>
                  </a:lnTo>
                  <a:lnTo>
                    <a:pt x="1537" y="896"/>
                  </a:lnTo>
                  <a:lnTo>
                    <a:pt x="1461" y="930"/>
                  </a:lnTo>
                  <a:lnTo>
                    <a:pt x="1386" y="968"/>
                  </a:lnTo>
                  <a:lnTo>
                    <a:pt x="1313" y="1002"/>
                  </a:lnTo>
                  <a:lnTo>
                    <a:pt x="1238" y="1036"/>
                  </a:lnTo>
                  <a:lnTo>
                    <a:pt x="1238" y="797"/>
                  </a:lnTo>
                  <a:lnTo>
                    <a:pt x="1310" y="763"/>
                  </a:lnTo>
                  <a:lnTo>
                    <a:pt x="1386" y="725"/>
                  </a:lnTo>
                  <a:lnTo>
                    <a:pt x="1458" y="684"/>
                  </a:lnTo>
                  <a:lnTo>
                    <a:pt x="1527" y="637"/>
                  </a:lnTo>
                  <a:lnTo>
                    <a:pt x="1584" y="595"/>
                  </a:lnTo>
                  <a:lnTo>
                    <a:pt x="1633" y="553"/>
                  </a:lnTo>
                  <a:lnTo>
                    <a:pt x="1667" y="513"/>
                  </a:lnTo>
                  <a:lnTo>
                    <a:pt x="1685" y="474"/>
                  </a:lnTo>
                  <a:lnTo>
                    <a:pt x="1648" y="413"/>
                  </a:lnTo>
                  <a:lnTo>
                    <a:pt x="1602" y="368"/>
                  </a:lnTo>
                  <a:lnTo>
                    <a:pt x="1557" y="334"/>
                  </a:lnTo>
                  <a:lnTo>
                    <a:pt x="1507" y="307"/>
                  </a:lnTo>
                  <a:lnTo>
                    <a:pt x="1454" y="292"/>
                  </a:lnTo>
                  <a:lnTo>
                    <a:pt x="1397" y="284"/>
                  </a:lnTo>
                  <a:lnTo>
                    <a:pt x="1337" y="281"/>
                  </a:lnTo>
                  <a:lnTo>
                    <a:pt x="1276" y="281"/>
                  </a:lnTo>
                  <a:lnTo>
                    <a:pt x="1268" y="281"/>
                  </a:lnTo>
                  <a:lnTo>
                    <a:pt x="1256" y="281"/>
                  </a:lnTo>
                  <a:lnTo>
                    <a:pt x="1249" y="281"/>
                  </a:lnTo>
                  <a:lnTo>
                    <a:pt x="1238" y="281"/>
                  </a:lnTo>
                  <a:lnTo>
                    <a:pt x="1238" y="7"/>
                  </a:lnTo>
                  <a:close/>
                  <a:moveTo>
                    <a:pt x="0" y="1185"/>
                  </a:moveTo>
                  <a:lnTo>
                    <a:pt x="49" y="1135"/>
                  </a:lnTo>
                  <a:lnTo>
                    <a:pt x="106" y="1071"/>
                  </a:lnTo>
                  <a:lnTo>
                    <a:pt x="166" y="995"/>
                  </a:lnTo>
                  <a:lnTo>
                    <a:pt x="230" y="911"/>
                  </a:lnTo>
                  <a:lnTo>
                    <a:pt x="303" y="824"/>
                  </a:lnTo>
                  <a:lnTo>
                    <a:pt x="380" y="728"/>
                  </a:lnTo>
                  <a:lnTo>
                    <a:pt x="459" y="634"/>
                  </a:lnTo>
                  <a:lnTo>
                    <a:pt x="543" y="538"/>
                  </a:lnTo>
                  <a:lnTo>
                    <a:pt x="627" y="444"/>
                  </a:lnTo>
                  <a:lnTo>
                    <a:pt x="713" y="353"/>
                  </a:lnTo>
                  <a:lnTo>
                    <a:pt x="800" y="269"/>
                  </a:lnTo>
                  <a:lnTo>
                    <a:pt x="888" y="193"/>
                  </a:lnTo>
                  <a:lnTo>
                    <a:pt x="979" y="124"/>
                  </a:lnTo>
                  <a:lnTo>
                    <a:pt x="1066" y="72"/>
                  </a:lnTo>
                  <a:lnTo>
                    <a:pt x="1154" y="30"/>
                  </a:lnTo>
                  <a:lnTo>
                    <a:pt x="1238" y="7"/>
                  </a:lnTo>
                  <a:lnTo>
                    <a:pt x="1238" y="281"/>
                  </a:lnTo>
                  <a:lnTo>
                    <a:pt x="1172" y="292"/>
                  </a:lnTo>
                  <a:lnTo>
                    <a:pt x="1108" y="311"/>
                  </a:lnTo>
                  <a:lnTo>
                    <a:pt x="1051" y="334"/>
                  </a:lnTo>
                  <a:lnTo>
                    <a:pt x="994" y="368"/>
                  </a:lnTo>
                  <a:lnTo>
                    <a:pt x="945" y="402"/>
                  </a:lnTo>
                  <a:lnTo>
                    <a:pt x="896" y="444"/>
                  </a:lnTo>
                  <a:lnTo>
                    <a:pt x="854" y="489"/>
                  </a:lnTo>
                  <a:lnTo>
                    <a:pt x="819" y="538"/>
                  </a:lnTo>
                  <a:lnTo>
                    <a:pt x="797" y="588"/>
                  </a:lnTo>
                  <a:lnTo>
                    <a:pt x="790" y="645"/>
                  </a:lnTo>
                  <a:lnTo>
                    <a:pt x="790" y="698"/>
                  </a:lnTo>
                  <a:lnTo>
                    <a:pt x="800" y="748"/>
                  </a:lnTo>
                  <a:lnTo>
                    <a:pt x="827" y="793"/>
                  </a:lnTo>
                  <a:lnTo>
                    <a:pt x="866" y="827"/>
                  </a:lnTo>
                  <a:lnTo>
                    <a:pt x="915" y="854"/>
                  </a:lnTo>
                  <a:lnTo>
                    <a:pt x="979" y="861"/>
                  </a:lnTo>
                  <a:lnTo>
                    <a:pt x="999" y="866"/>
                  </a:lnTo>
                  <a:lnTo>
                    <a:pt x="1017" y="861"/>
                  </a:lnTo>
                  <a:lnTo>
                    <a:pt x="1048" y="859"/>
                  </a:lnTo>
                  <a:lnTo>
                    <a:pt x="1078" y="851"/>
                  </a:lnTo>
                  <a:lnTo>
                    <a:pt x="1113" y="839"/>
                  </a:lnTo>
                  <a:lnTo>
                    <a:pt x="1154" y="827"/>
                  </a:lnTo>
                  <a:lnTo>
                    <a:pt x="1196" y="812"/>
                  </a:lnTo>
                  <a:lnTo>
                    <a:pt x="1238" y="797"/>
                  </a:lnTo>
                  <a:lnTo>
                    <a:pt x="1238" y="1036"/>
                  </a:lnTo>
                  <a:lnTo>
                    <a:pt x="1189" y="1059"/>
                  </a:lnTo>
                  <a:lnTo>
                    <a:pt x="1142" y="1083"/>
                  </a:lnTo>
                  <a:lnTo>
                    <a:pt x="1093" y="1101"/>
                  </a:lnTo>
                  <a:lnTo>
                    <a:pt x="1048" y="1123"/>
                  </a:lnTo>
                  <a:lnTo>
                    <a:pt x="999" y="1147"/>
                  </a:lnTo>
                  <a:lnTo>
                    <a:pt x="953" y="1165"/>
                  </a:lnTo>
                  <a:lnTo>
                    <a:pt x="903" y="1189"/>
                  </a:lnTo>
                  <a:lnTo>
                    <a:pt x="858" y="1207"/>
                  </a:lnTo>
                  <a:lnTo>
                    <a:pt x="809" y="1231"/>
                  </a:lnTo>
                  <a:lnTo>
                    <a:pt x="763" y="1253"/>
                  </a:lnTo>
                  <a:lnTo>
                    <a:pt x="718" y="1273"/>
                  </a:lnTo>
                  <a:lnTo>
                    <a:pt x="671" y="1295"/>
                  </a:lnTo>
                  <a:lnTo>
                    <a:pt x="622" y="1318"/>
                  </a:lnTo>
                  <a:lnTo>
                    <a:pt x="577" y="1337"/>
                  </a:lnTo>
                  <a:lnTo>
                    <a:pt x="531" y="1360"/>
                  </a:lnTo>
                  <a:lnTo>
                    <a:pt x="486" y="1382"/>
                  </a:lnTo>
                  <a:lnTo>
                    <a:pt x="429" y="1367"/>
                  </a:lnTo>
                  <a:lnTo>
                    <a:pt x="368" y="1345"/>
                  </a:lnTo>
                  <a:lnTo>
                    <a:pt x="303" y="1322"/>
                  </a:lnTo>
                  <a:lnTo>
                    <a:pt x="239" y="1295"/>
                  </a:lnTo>
                  <a:lnTo>
                    <a:pt x="173" y="1268"/>
                  </a:lnTo>
                  <a:lnTo>
                    <a:pt x="109" y="1238"/>
                  </a:lnTo>
                  <a:lnTo>
                    <a:pt x="52" y="1211"/>
                  </a:lnTo>
                  <a:lnTo>
                    <a:pt x="0" y="1185"/>
                  </a:lnTo>
                  <a:close/>
                </a:path>
              </a:pathLst>
            </a:custGeom>
            <a:solidFill>
              <a:srgbClr val="3D70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15" name="Freeform 14"/>
            <p:cNvSpPr>
              <a:spLocks noEditPoints="1"/>
            </p:cNvSpPr>
            <p:nvPr/>
          </p:nvSpPr>
          <p:spPr bwMode="auto">
            <a:xfrm rot="696599">
              <a:off x="3505" y="650"/>
              <a:ext cx="790" cy="450"/>
            </a:xfrm>
            <a:custGeom>
              <a:avLst/>
              <a:gdLst>
                <a:gd name="T0" fmla="*/ 0 w 2371"/>
                <a:gd name="T1" fmla="*/ 0 h 1350"/>
                <a:gd name="T2" fmla="*/ 0 w 2371"/>
                <a:gd name="T3" fmla="*/ 0 h 1350"/>
                <a:gd name="T4" fmla="*/ 0 w 2371"/>
                <a:gd name="T5" fmla="*/ 0 h 1350"/>
                <a:gd name="T6" fmla="*/ 0 w 2371"/>
                <a:gd name="T7" fmla="*/ 0 h 1350"/>
                <a:gd name="T8" fmla="*/ 0 w 2371"/>
                <a:gd name="T9" fmla="*/ 0 h 1350"/>
                <a:gd name="T10" fmla="*/ 0 w 2371"/>
                <a:gd name="T11" fmla="*/ 0 h 1350"/>
                <a:gd name="T12" fmla="*/ 0 w 2371"/>
                <a:gd name="T13" fmla="*/ 0 h 1350"/>
                <a:gd name="T14" fmla="*/ 0 w 2371"/>
                <a:gd name="T15" fmla="*/ 0 h 1350"/>
                <a:gd name="T16" fmla="*/ 0 w 2371"/>
                <a:gd name="T17" fmla="*/ 0 h 1350"/>
                <a:gd name="T18" fmla="*/ 0 w 2371"/>
                <a:gd name="T19" fmla="*/ 0 h 1350"/>
                <a:gd name="T20" fmla="*/ 0 w 2371"/>
                <a:gd name="T21" fmla="*/ 0 h 1350"/>
                <a:gd name="T22" fmla="*/ 0 w 2371"/>
                <a:gd name="T23" fmla="*/ 0 h 1350"/>
                <a:gd name="T24" fmla="*/ 0 w 2371"/>
                <a:gd name="T25" fmla="*/ 0 h 1350"/>
                <a:gd name="T26" fmla="*/ 0 w 2371"/>
                <a:gd name="T27" fmla="*/ 0 h 1350"/>
                <a:gd name="T28" fmla="*/ 0 w 2371"/>
                <a:gd name="T29" fmla="*/ 0 h 1350"/>
                <a:gd name="T30" fmla="*/ 0 w 2371"/>
                <a:gd name="T31" fmla="*/ 0 h 1350"/>
                <a:gd name="T32" fmla="*/ 0 w 2371"/>
                <a:gd name="T33" fmla="*/ 0 h 1350"/>
                <a:gd name="T34" fmla="*/ 0 w 2371"/>
                <a:gd name="T35" fmla="*/ 0 h 1350"/>
                <a:gd name="T36" fmla="*/ 0 w 2371"/>
                <a:gd name="T37" fmla="*/ 0 h 1350"/>
                <a:gd name="T38" fmla="*/ 0 w 2371"/>
                <a:gd name="T39" fmla="*/ 0 h 1350"/>
                <a:gd name="T40" fmla="*/ 0 w 2371"/>
                <a:gd name="T41" fmla="*/ 0 h 1350"/>
                <a:gd name="T42" fmla="*/ 0 w 2371"/>
                <a:gd name="T43" fmla="*/ 0 h 1350"/>
                <a:gd name="T44" fmla="*/ 0 w 2371"/>
                <a:gd name="T45" fmla="*/ 0 h 1350"/>
                <a:gd name="T46" fmla="*/ 0 w 2371"/>
                <a:gd name="T47" fmla="*/ 0 h 1350"/>
                <a:gd name="T48" fmla="*/ 0 w 2371"/>
                <a:gd name="T49" fmla="*/ 0 h 1350"/>
                <a:gd name="T50" fmla="*/ 0 w 2371"/>
                <a:gd name="T51" fmla="*/ 0 h 1350"/>
                <a:gd name="T52" fmla="*/ 0 w 2371"/>
                <a:gd name="T53" fmla="*/ 0 h 1350"/>
                <a:gd name="T54" fmla="*/ 0 w 2371"/>
                <a:gd name="T55" fmla="*/ 0 h 1350"/>
                <a:gd name="T56" fmla="*/ 0 w 2371"/>
                <a:gd name="T57" fmla="*/ 0 h 1350"/>
                <a:gd name="T58" fmla="*/ 0 w 2371"/>
                <a:gd name="T59" fmla="*/ 0 h 1350"/>
                <a:gd name="T60" fmla="*/ 0 w 2371"/>
                <a:gd name="T61" fmla="*/ 0 h 1350"/>
                <a:gd name="T62" fmla="*/ 0 w 2371"/>
                <a:gd name="T63" fmla="*/ 0 h 1350"/>
                <a:gd name="T64" fmla="*/ 0 w 2371"/>
                <a:gd name="T65" fmla="*/ 0 h 1350"/>
                <a:gd name="T66" fmla="*/ 0 w 2371"/>
                <a:gd name="T67" fmla="*/ 0 h 1350"/>
                <a:gd name="T68" fmla="*/ 0 w 2371"/>
                <a:gd name="T69" fmla="*/ 0 h 1350"/>
                <a:gd name="T70" fmla="*/ 0 w 2371"/>
                <a:gd name="T71" fmla="*/ 0 h 1350"/>
                <a:gd name="T72" fmla="*/ 0 w 2371"/>
                <a:gd name="T73" fmla="*/ 0 h 1350"/>
                <a:gd name="T74" fmla="*/ 0 w 2371"/>
                <a:gd name="T75" fmla="*/ 0 h 1350"/>
                <a:gd name="T76" fmla="*/ 0 w 2371"/>
                <a:gd name="T77" fmla="*/ 0 h 1350"/>
                <a:gd name="T78" fmla="*/ 0 w 2371"/>
                <a:gd name="T79" fmla="*/ 0 h 1350"/>
                <a:gd name="T80" fmla="*/ 0 w 2371"/>
                <a:gd name="T81" fmla="*/ 0 h 1350"/>
                <a:gd name="T82" fmla="*/ 0 w 2371"/>
                <a:gd name="T83" fmla="*/ 0 h 1350"/>
                <a:gd name="T84" fmla="*/ 0 w 2371"/>
                <a:gd name="T85" fmla="*/ 0 h 1350"/>
                <a:gd name="T86" fmla="*/ 0 w 2371"/>
                <a:gd name="T87" fmla="*/ 0 h 135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371"/>
                <a:gd name="T133" fmla="*/ 0 h 1350"/>
                <a:gd name="T134" fmla="*/ 2371 w 2371"/>
                <a:gd name="T135" fmla="*/ 1350 h 135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371" h="1350">
                  <a:moveTo>
                    <a:pt x="1216" y="8"/>
                  </a:moveTo>
                  <a:lnTo>
                    <a:pt x="1231" y="5"/>
                  </a:lnTo>
                  <a:lnTo>
                    <a:pt x="1246" y="5"/>
                  </a:lnTo>
                  <a:lnTo>
                    <a:pt x="1258" y="5"/>
                  </a:lnTo>
                  <a:lnTo>
                    <a:pt x="1273" y="0"/>
                  </a:lnTo>
                  <a:lnTo>
                    <a:pt x="1288" y="5"/>
                  </a:lnTo>
                  <a:lnTo>
                    <a:pt x="1303" y="5"/>
                  </a:lnTo>
                  <a:lnTo>
                    <a:pt x="1315" y="5"/>
                  </a:lnTo>
                  <a:lnTo>
                    <a:pt x="1330" y="8"/>
                  </a:lnTo>
                  <a:lnTo>
                    <a:pt x="1390" y="20"/>
                  </a:lnTo>
                  <a:lnTo>
                    <a:pt x="1456" y="35"/>
                  </a:lnTo>
                  <a:lnTo>
                    <a:pt x="1515" y="54"/>
                  </a:lnTo>
                  <a:lnTo>
                    <a:pt x="1572" y="74"/>
                  </a:lnTo>
                  <a:lnTo>
                    <a:pt x="1633" y="96"/>
                  </a:lnTo>
                  <a:lnTo>
                    <a:pt x="1695" y="119"/>
                  </a:lnTo>
                  <a:lnTo>
                    <a:pt x="1752" y="146"/>
                  </a:lnTo>
                  <a:lnTo>
                    <a:pt x="1811" y="172"/>
                  </a:lnTo>
                  <a:lnTo>
                    <a:pt x="1868" y="202"/>
                  </a:lnTo>
                  <a:lnTo>
                    <a:pt x="1927" y="229"/>
                  </a:lnTo>
                  <a:lnTo>
                    <a:pt x="1986" y="259"/>
                  </a:lnTo>
                  <a:lnTo>
                    <a:pt x="2043" y="286"/>
                  </a:lnTo>
                  <a:lnTo>
                    <a:pt x="2105" y="316"/>
                  </a:lnTo>
                  <a:lnTo>
                    <a:pt x="2161" y="346"/>
                  </a:lnTo>
                  <a:lnTo>
                    <a:pt x="2223" y="373"/>
                  </a:lnTo>
                  <a:lnTo>
                    <a:pt x="2283" y="400"/>
                  </a:lnTo>
                  <a:lnTo>
                    <a:pt x="2339" y="427"/>
                  </a:lnTo>
                  <a:lnTo>
                    <a:pt x="2363" y="434"/>
                  </a:lnTo>
                  <a:lnTo>
                    <a:pt x="2366" y="442"/>
                  </a:lnTo>
                  <a:lnTo>
                    <a:pt x="2371" y="464"/>
                  </a:lnTo>
                  <a:lnTo>
                    <a:pt x="2298" y="499"/>
                  </a:lnTo>
                  <a:lnTo>
                    <a:pt x="2226" y="528"/>
                  </a:lnTo>
                  <a:lnTo>
                    <a:pt x="2154" y="563"/>
                  </a:lnTo>
                  <a:lnTo>
                    <a:pt x="2082" y="597"/>
                  </a:lnTo>
                  <a:lnTo>
                    <a:pt x="2009" y="632"/>
                  </a:lnTo>
                  <a:lnTo>
                    <a:pt x="1937" y="662"/>
                  </a:lnTo>
                  <a:lnTo>
                    <a:pt x="1865" y="696"/>
                  </a:lnTo>
                  <a:lnTo>
                    <a:pt x="1794" y="730"/>
                  </a:lnTo>
                  <a:lnTo>
                    <a:pt x="1720" y="765"/>
                  </a:lnTo>
                  <a:lnTo>
                    <a:pt x="1648" y="799"/>
                  </a:lnTo>
                  <a:lnTo>
                    <a:pt x="1577" y="829"/>
                  </a:lnTo>
                  <a:lnTo>
                    <a:pt x="1505" y="863"/>
                  </a:lnTo>
                  <a:lnTo>
                    <a:pt x="1432" y="898"/>
                  </a:lnTo>
                  <a:lnTo>
                    <a:pt x="1360" y="932"/>
                  </a:lnTo>
                  <a:lnTo>
                    <a:pt x="1288" y="962"/>
                  </a:lnTo>
                  <a:lnTo>
                    <a:pt x="1216" y="997"/>
                  </a:lnTo>
                  <a:lnTo>
                    <a:pt x="1216" y="792"/>
                  </a:lnTo>
                  <a:lnTo>
                    <a:pt x="1295" y="753"/>
                  </a:lnTo>
                  <a:lnTo>
                    <a:pt x="1379" y="711"/>
                  </a:lnTo>
                  <a:lnTo>
                    <a:pt x="1458" y="666"/>
                  </a:lnTo>
                  <a:lnTo>
                    <a:pt x="1530" y="620"/>
                  </a:lnTo>
                  <a:lnTo>
                    <a:pt x="1596" y="575"/>
                  </a:lnTo>
                  <a:lnTo>
                    <a:pt x="1645" y="528"/>
                  </a:lnTo>
                  <a:lnTo>
                    <a:pt x="1678" y="487"/>
                  </a:lnTo>
                  <a:lnTo>
                    <a:pt x="1690" y="454"/>
                  </a:lnTo>
                  <a:lnTo>
                    <a:pt x="1653" y="392"/>
                  </a:lnTo>
                  <a:lnTo>
                    <a:pt x="1611" y="343"/>
                  </a:lnTo>
                  <a:lnTo>
                    <a:pt x="1557" y="309"/>
                  </a:lnTo>
                  <a:lnTo>
                    <a:pt x="1505" y="286"/>
                  </a:lnTo>
                  <a:lnTo>
                    <a:pt x="1444" y="271"/>
                  </a:lnTo>
                  <a:lnTo>
                    <a:pt x="1382" y="259"/>
                  </a:lnTo>
                  <a:lnTo>
                    <a:pt x="1322" y="259"/>
                  </a:lnTo>
                  <a:lnTo>
                    <a:pt x="1258" y="259"/>
                  </a:lnTo>
                  <a:lnTo>
                    <a:pt x="1246" y="259"/>
                  </a:lnTo>
                  <a:lnTo>
                    <a:pt x="1239" y="259"/>
                  </a:lnTo>
                  <a:lnTo>
                    <a:pt x="1227" y="259"/>
                  </a:lnTo>
                  <a:lnTo>
                    <a:pt x="1216" y="259"/>
                  </a:lnTo>
                  <a:lnTo>
                    <a:pt x="1216" y="8"/>
                  </a:lnTo>
                  <a:close/>
                  <a:moveTo>
                    <a:pt x="0" y="1155"/>
                  </a:moveTo>
                  <a:lnTo>
                    <a:pt x="50" y="1106"/>
                  </a:lnTo>
                  <a:lnTo>
                    <a:pt x="106" y="1046"/>
                  </a:lnTo>
                  <a:lnTo>
                    <a:pt x="168" y="973"/>
                  </a:lnTo>
                  <a:lnTo>
                    <a:pt x="232" y="890"/>
                  </a:lnTo>
                  <a:lnTo>
                    <a:pt x="304" y="802"/>
                  </a:lnTo>
                  <a:lnTo>
                    <a:pt x="380" y="711"/>
                  </a:lnTo>
                  <a:lnTo>
                    <a:pt x="456" y="620"/>
                  </a:lnTo>
                  <a:lnTo>
                    <a:pt x="539" y="525"/>
                  </a:lnTo>
                  <a:lnTo>
                    <a:pt x="619" y="434"/>
                  </a:lnTo>
                  <a:lnTo>
                    <a:pt x="706" y="346"/>
                  </a:lnTo>
                  <a:lnTo>
                    <a:pt x="790" y="264"/>
                  </a:lnTo>
                  <a:lnTo>
                    <a:pt x="877" y="187"/>
                  </a:lnTo>
                  <a:lnTo>
                    <a:pt x="965" y="123"/>
                  </a:lnTo>
                  <a:lnTo>
                    <a:pt x="1049" y="69"/>
                  </a:lnTo>
                  <a:lnTo>
                    <a:pt x="1132" y="32"/>
                  </a:lnTo>
                  <a:lnTo>
                    <a:pt x="1216" y="8"/>
                  </a:lnTo>
                  <a:lnTo>
                    <a:pt x="1216" y="259"/>
                  </a:lnTo>
                  <a:lnTo>
                    <a:pt x="1147" y="271"/>
                  </a:lnTo>
                  <a:lnTo>
                    <a:pt x="1083" y="294"/>
                  </a:lnTo>
                  <a:lnTo>
                    <a:pt x="1017" y="321"/>
                  </a:lnTo>
                  <a:lnTo>
                    <a:pt x="960" y="353"/>
                  </a:lnTo>
                  <a:lnTo>
                    <a:pt x="904" y="395"/>
                  </a:lnTo>
                  <a:lnTo>
                    <a:pt x="851" y="437"/>
                  </a:lnTo>
                  <a:lnTo>
                    <a:pt x="809" y="487"/>
                  </a:lnTo>
                  <a:lnTo>
                    <a:pt x="771" y="536"/>
                  </a:lnTo>
                  <a:lnTo>
                    <a:pt x="745" y="593"/>
                  </a:lnTo>
                  <a:lnTo>
                    <a:pt x="733" y="654"/>
                  </a:lnTo>
                  <a:lnTo>
                    <a:pt x="733" y="711"/>
                  </a:lnTo>
                  <a:lnTo>
                    <a:pt x="748" y="765"/>
                  </a:lnTo>
                  <a:lnTo>
                    <a:pt x="778" y="810"/>
                  </a:lnTo>
                  <a:lnTo>
                    <a:pt x="820" y="841"/>
                  </a:lnTo>
                  <a:lnTo>
                    <a:pt x="881" y="859"/>
                  </a:lnTo>
                  <a:lnTo>
                    <a:pt x="960" y="856"/>
                  </a:lnTo>
                  <a:lnTo>
                    <a:pt x="980" y="859"/>
                  </a:lnTo>
                  <a:lnTo>
                    <a:pt x="999" y="859"/>
                  </a:lnTo>
                  <a:lnTo>
                    <a:pt x="1029" y="856"/>
                  </a:lnTo>
                  <a:lnTo>
                    <a:pt x="1059" y="849"/>
                  </a:lnTo>
                  <a:lnTo>
                    <a:pt x="1094" y="837"/>
                  </a:lnTo>
                  <a:lnTo>
                    <a:pt x="1132" y="825"/>
                  </a:lnTo>
                  <a:lnTo>
                    <a:pt x="1174" y="810"/>
                  </a:lnTo>
                  <a:lnTo>
                    <a:pt x="1216" y="792"/>
                  </a:lnTo>
                  <a:lnTo>
                    <a:pt x="1216" y="997"/>
                  </a:lnTo>
                  <a:lnTo>
                    <a:pt x="1167" y="1019"/>
                  </a:lnTo>
                  <a:lnTo>
                    <a:pt x="1120" y="1041"/>
                  </a:lnTo>
                  <a:lnTo>
                    <a:pt x="1076" y="1061"/>
                  </a:lnTo>
                  <a:lnTo>
                    <a:pt x="1026" y="1083"/>
                  </a:lnTo>
                  <a:lnTo>
                    <a:pt x="980" y="1106"/>
                  </a:lnTo>
                  <a:lnTo>
                    <a:pt x="931" y="1130"/>
                  </a:lnTo>
                  <a:lnTo>
                    <a:pt x="886" y="1152"/>
                  </a:lnTo>
                  <a:lnTo>
                    <a:pt x="839" y="1172"/>
                  </a:lnTo>
                  <a:lnTo>
                    <a:pt x="790" y="1194"/>
                  </a:lnTo>
                  <a:lnTo>
                    <a:pt x="745" y="1216"/>
                  </a:lnTo>
                  <a:lnTo>
                    <a:pt x="699" y="1239"/>
                  </a:lnTo>
                  <a:lnTo>
                    <a:pt x="654" y="1263"/>
                  </a:lnTo>
                  <a:lnTo>
                    <a:pt x="608" y="1285"/>
                  </a:lnTo>
                  <a:lnTo>
                    <a:pt x="558" y="1303"/>
                  </a:lnTo>
                  <a:lnTo>
                    <a:pt x="513" y="1327"/>
                  </a:lnTo>
                  <a:lnTo>
                    <a:pt x="467" y="1350"/>
                  </a:lnTo>
                  <a:lnTo>
                    <a:pt x="415" y="1330"/>
                  </a:lnTo>
                  <a:lnTo>
                    <a:pt x="358" y="1312"/>
                  </a:lnTo>
                  <a:lnTo>
                    <a:pt x="296" y="1288"/>
                  </a:lnTo>
                  <a:lnTo>
                    <a:pt x="232" y="1263"/>
                  </a:lnTo>
                  <a:lnTo>
                    <a:pt x="171" y="1236"/>
                  </a:lnTo>
                  <a:lnTo>
                    <a:pt x="109" y="1209"/>
                  </a:lnTo>
                  <a:lnTo>
                    <a:pt x="53" y="1182"/>
                  </a:lnTo>
                  <a:lnTo>
                    <a:pt x="0" y="1155"/>
                  </a:lnTo>
                  <a:close/>
                </a:path>
              </a:pathLst>
            </a:custGeom>
            <a:solidFill>
              <a:srgbClr val="497F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16" name="Freeform 15"/>
            <p:cNvSpPr>
              <a:spLocks noEditPoints="1"/>
            </p:cNvSpPr>
            <p:nvPr/>
          </p:nvSpPr>
          <p:spPr bwMode="auto">
            <a:xfrm rot="696599">
              <a:off x="3515" y="654"/>
              <a:ext cx="766" cy="436"/>
            </a:xfrm>
            <a:custGeom>
              <a:avLst/>
              <a:gdLst>
                <a:gd name="T0" fmla="*/ 0 w 2297"/>
                <a:gd name="T1" fmla="*/ 0 h 1308"/>
                <a:gd name="T2" fmla="*/ 0 w 2297"/>
                <a:gd name="T3" fmla="*/ 0 h 1308"/>
                <a:gd name="T4" fmla="*/ 0 w 2297"/>
                <a:gd name="T5" fmla="*/ 0 h 1308"/>
                <a:gd name="T6" fmla="*/ 0 w 2297"/>
                <a:gd name="T7" fmla="*/ 0 h 1308"/>
                <a:gd name="T8" fmla="*/ 0 w 2297"/>
                <a:gd name="T9" fmla="*/ 0 h 1308"/>
                <a:gd name="T10" fmla="*/ 0 w 2297"/>
                <a:gd name="T11" fmla="*/ 0 h 1308"/>
                <a:gd name="T12" fmla="*/ 0 w 2297"/>
                <a:gd name="T13" fmla="*/ 0 h 1308"/>
                <a:gd name="T14" fmla="*/ 0 w 2297"/>
                <a:gd name="T15" fmla="*/ 0 h 1308"/>
                <a:gd name="T16" fmla="*/ 0 w 2297"/>
                <a:gd name="T17" fmla="*/ 0 h 1308"/>
                <a:gd name="T18" fmla="*/ 0 w 2297"/>
                <a:gd name="T19" fmla="*/ 0 h 1308"/>
                <a:gd name="T20" fmla="*/ 0 w 2297"/>
                <a:gd name="T21" fmla="*/ 0 h 1308"/>
                <a:gd name="T22" fmla="*/ 0 w 2297"/>
                <a:gd name="T23" fmla="*/ 0 h 1308"/>
                <a:gd name="T24" fmla="*/ 0 w 2297"/>
                <a:gd name="T25" fmla="*/ 0 h 1308"/>
                <a:gd name="T26" fmla="*/ 0 w 2297"/>
                <a:gd name="T27" fmla="*/ 0 h 1308"/>
                <a:gd name="T28" fmla="*/ 0 w 2297"/>
                <a:gd name="T29" fmla="*/ 0 h 1308"/>
                <a:gd name="T30" fmla="*/ 0 w 2297"/>
                <a:gd name="T31" fmla="*/ 0 h 1308"/>
                <a:gd name="T32" fmla="*/ 0 w 2297"/>
                <a:gd name="T33" fmla="*/ 0 h 1308"/>
                <a:gd name="T34" fmla="*/ 0 w 2297"/>
                <a:gd name="T35" fmla="*/ 0 h 1308"/>
                <a:gd name="T36" fmla="*/ 0 w 2297"/>
                <a:gd name="T37" fmla="*/ 0 h 1308"/>
                <a:gd name="T38" fmla="*/ 0 w 2297"/>
                <a:gd name="T39" fmla="*/ 0 h 1308"/>
                <a:gd name="T40" fmla="*/ 0 w 2297"/>
                <a:gd name="T41" fmla="*/ 0 h 1308"/>
                <a:gd name="T42" fmla="*/ 0 w 2297"/>
                <a:gd name="T43" fmla="*/ 0 h 1308"/>
                <a:gd name="T44" fmla="*/ 0 w 2297"/>
                <a:gd name="T45" fmla="*/ 0 h 1308"/>
                <a:gd name="T46" fmla="*/ 0 w 2297"/>
                <a:gd name="T47" fmla="*/ 0 h 1308"/>
                <a:gd name="T48" fmla="*/ 0 w 2297"/>
                <a:gd name="T49" fmla="*/ 0 h 1308"/>
                <a:gd name="T50" fmla="*/ 0 w 2297"/>
                <a:gd name="T51" fmla="*/ 0 h 1308"/>
                <a:gd name="T52" fmla="*/ 0 w 2297"/>
                <a:gd name="T53" fmla="*/ 0 h 1308"/>
                <a:gd name="T54" fmla="*/ 0 w 2297"/>
                <a:gd name="T55" fmla="*/ 0 h 1308"/>
                <a:gd name="T56" fmla="*/ 0 w 2297"/>
                <a:gd name="T57" fmla="*/ 0 h 1308"/>
                <a:gd name="T58" fmla="*/ 0 w 2297"/>
                <a:gd name="T59" fmla="*/ 0 h 1308"/>
                <a:gd name="T60" fmla="*/ 0 w 2297"/>
                <a:gd name="T61" fmla="*/ 0 h 1308"/>
                <a:gd name="T62" fmla="*/ 0 w 2297"/>
                <a:gd name="T63" fmla="*/ 0 h 1308"/>
                <a:gd name="T64" fmla="*/ 0 w 2297"/>
                <a:gd name="T65" fmla="*/ 0 h 1308"/>
                <a:gd name="T66" fmla="*/ 0 w 2297"/>
                <a:gd name="T67" fmla="*/ 0 h 1308"/>
                <a:gd name="T68" fmla="*/ 0 w 2297"/>
                <a:gd name="T69" fmla="*/ 0 h 1308"/>
                <a:gd name="T70" fmla="*/ 0 w 2297"/>
                <a:gd name="T71" fmla="*/ 0 h 1308"/>
                <a:gd name="T72" fmla="*/ 0 w 2297"/>
                <a:gd name="T73" fmla="*/ 0 h 1308"/>
                <a:gd name="T74" fmla="*/ 0 w 2297"/>
                <a:gd name="T75" fmla="*/ 0 h 1308"/>
                <a:gd name="T76" fmla="*/ 0 w 2297"/>
                <a:gd name="T77" fmla="*/ 0 h 1308"/>
                <a:gd name="T78" fmla="*/ 0 w 2297"/>
                <a:gd name="T79" fmla="*/ 0 h 1308"/>
                <a:gd name="T80" fmla="*/ 0 w 2297"/>
                <a:gd name="T81" fmla="*/ 0 h 1308"/>
                <a:gd name="T82" fmla="*/ 0 w 2297"/>
                <a:gd name="T83" fmla="*/ 0 h 1308"/>
                <a:gd name="T84" fmla="*/ 0 w 2297"/>
                <a:gd name="T85" fmla="*/ 0 h 130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297"/>
                <a:gd name="T130" fmla="*/ 0 h 1308"/>
                <a:gd name="T131" fmla="*/ 2297 w 2297"/>
                <a:gd name="T132" fmla="*/ 1308 h 130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297" h="1308">
                  <a:moveTo>
                    <a:pt x="1189" y="8"/>
                  </a:moveTo>
                  <a:lnTo>
                    <a:pt x="1212" y="3"/>
                  </a:lnTo>
                  <a:lnTo>
                    <a:pt x="1239" y="0"/>
                  </a:lnTo>
                  <a:lnTo>
                    <a:pt x="1264" y="3"/>
                  </a:lnTo>
                  <a:lnTo>
                    <a:pt x="1291" y="8"/>
                  </a:lnTo>
                  <a:lnTo>
                    <a:pt x="1352" y="20"/>
                  </a:lnTo>
                  <a:lnTo>
                    <a:pt x="1409" y="35"/>
                  </a:lnTo>
                  <a:lnTo>
                    <a:pt x="1470" y="50"/>
                  </a:lnTo>
                  <a:lnTo>
                    <a:pt x="1527" y="69"/>
                  </a:lnTo>
                  <a:lnTo>
                    <a:pt x="1584" y="92"/>
                  </a:lnTo>
                  <a:lnTo>
                    <a:pt x="1641" y="114"/>
                  </a:lnTo>
                  <a:lnTo>
                    <a:pt x="1698" y="137"/>
                  </a:lnTo>
                  <a:lnTo>
                    <a:pt x="1755" y="163"/>
                  </a:lnTo>
                  <a:lnTo>
                    <a:pt x="1811" y="186"/>
                  </a:lnTo>
                  <a:lnTo>
                    <a:pt x="1868" y="213"/>
                  </a:lnTo>
                  <a:lnTo>
                    <a:pt x="1925" y="243"/>
                  </a:lnTo>
                  <a:lnTo>
                    <a:pt x="1982" y="270"/>
                  </a:lnTo>
                  <a:lnTo>
                    <a:pt x="2040" y="297"/>
                  </a:lnTo>
                  <a:lnTo>
                    <a:pt x="2100" y="323"/>
                  </a:lnTo>
                  <a:lnTo>
                    <a:pt x="2157" y="350"/>
                  </a:lnTo>
                  <a:lnTo>
                    <a:pt x="2218" y="376"/>
                  </a:lnTo>
                  <a:lnTo>
                    <a:pt x="2271" y="407"/>
                  </a:lnTo>
                  <a:lnTo>
                    <a:pt x="2294" y="415"/>
                  </a:lnTo>
                  <a:lnTo>
                    <a:pt x="2297" y="418"/>
                  </a:lnTo>
                  <a:lnTo>
                    <a:pt x="2297" y="442"/>
                  </a:lnTo>
                  <a:lnTo>
                    <a:pt x="2230" y="475"/>
                  </a:lnTo>
                  <a:lnTo>
                    <a:pt x="2161" y="506"/>
                  </a:lnTo>
                  <a:lnTo>
                    <a:pt x="2093" y="540"/>
                  </a:lnTo>
                  <a:lnTo>
                    <a:pt x="2024" y="570"/>
                  </a:lnTo>
                  <a:lnTo>
                    <a:pt x="1952" y="605"/>
                  </a:lnTo>
                  <a:lnTo>
                    <a:pt x="1883" y="635"/>
                  </a:lnTo>
                  <a:lnTo>
                    <a:pt x="1816" y="669"/>
                  </a:lnTo>
                  <a:lnTo>
                    <a:pt x="1747" y="699"/>
                  </a:lnTo>
                  <a:lnTo>
                    <a:pt x="1675" y="733"/>
                  </a:lnTo>
                  <a:lnTo>
                    <a:pt x="1606" y="768"/>
                  </a:lnTo>
                  <a:lnTo>
                    <a:pt x="1538" y="798"/>
                  </a:lnTo>
                  <a:lnTo>
                    <a:pt x="1466" y="832"/>
                  </a:lnTo>
                  <a:lnTo>
                    <a:pt x="1397" y="862"/>
                  </a:lnTo>
                  <a:lnTo>
                    <a:pt x="1330" y="896"/>
                  </a:lnTo>
                  <a:lnTo>
                    <a:pt x="1257" y="928"/>
                  </a:lnTo>
                  <a:lnTo>
                    <a:pt x="1189" y="961"/>
                  </a:lnTo>
                  <a:lnTo>
                    <a:pt x="1189" y="787"/>
                  </a:lnTo>
                  <a:lnTo>
                    <a:pt x="1276" y="748"/>
                  </a:lnTo>
                  <a:lnTo>
                    <a:pt x="1367" y="703"/>
                  </a:lnTo>
                  <a:lnTo>
                    <a:pt x="1454" y="654"/>
                  </a:lnTo>
                  <a:lnTo>
                    <a:pt x="1535" y="605"/>
                  </a:lnTo>
                  <a:lnTo>
                    <a:pt x="1602" y="555"/>
                  </a:lnTo>
                  <a:lnTo>
                    <a:pt x="1656" y="506"/>
                  </a:lnTo>
                  <a:lnTo>
                    <a:pt x="1686" y="460"/>
                  </a:lnTo>
                  <a:lnTo>
                    <a:pt x="1693" y="422"/>
                  </a:lnTo>
                  <a:lnTo>
                    <a:pt x="1656" y="365"/>
                  </a:lnTo>
                  <a:lnTo>
                    <a:pt x="1606" y="316"/>
                  </a:lnTo>
                  <a:lnTo>
                    <a:pt x="1553" y="282"/>
                  </a:lnTo>
                  <a:lnTo>
                    <a:pt x="1496" y="259"/>
                  </a:lnTo>
                  <a:lnTo>
                    <a:pt x="1431" y="240"/>
                  </a:lnTo>
                  <a:lnTo>
                    <a:pt x="1367" y="232"/>
                  </a:lnTo>
                  <a:lnTo>
                    <a:pt x="1303" y="225"/>
                  </a:lnTo>
                  <a:lnTo>
                    <a:pt x="1242" y="225"/>
                  </a:lnTo>
                  <a:lnTo>
                    <a:pt x="1227" y="225"/>
                  </a:lnTo>
                  <a:lnTo>
                    <a:pt x="1212" y="225"/>
                  </a:lnTo>
                  <a:lnTo>
                    <a:pt x="1200" y="228"/>
                  </a:lnTo>
                  <a:lnTo>
                    <a:pt x="1189" y="228"/>
                  </a:lnTo>
                  <a:lnTo>
                    <a:pt x="1189" y="8"/>
                  </a:lnTo>
                  <a:close/>
                  <a:moveTo>
                    <a:pt x="0" y="1125"/>
                  </a:moveTo>
                  <a:lnTo>
                    <a:pt x="50" y="1076"/>
                  </a:lnTo>
                  <a:lnTo>
                    <a:pt x="102" y="1019"/>
                  </a:lnTo>
                  <a:lnTo>
                    <a:pt x="163" y="946"/>
                  </a:lnTo>
                  <a:lnTo>
                    <a:pt x="231" y="866"/>
                  </a:lnTo>
                  <a:lnTo>
                    <a:pt x="299" y="783"/>
                  </a:lnTo>
                  <a:lnTo>
                    <a:pt x="376" y="696"/>
                  </a:lnTo>
                  <a:lnTo>
                    <a:pt x="452" y="605"/>
                  </a:lnTo>
                  <a:lnTo>
                    <a:pt x="531" y="513"/>
                  </a:lnTo>
                  <a:lnTo>
                    <a:pt x="615" y="422"/>
                  </a:lnTo>
                  <a:lnTo>
                    <a:pt x="694" y="338"/>
                  </a:lnTo>
                  <a:lnTo>
                    <a:pt x="778" y="255"/>
                  </a:lnTo>
                  <a:lnTo>
                    <a:pt x="866" y="183"/>
                  </a:lnTo>
                  <a:lnTo>
                    <a:pt x="945" y="122"/>
                  </a:lnTo>
                  <a:lnTo>
                    <a:pt x="1029" y="69"/>
                  </a:lnTo>
                  <a:lnTo>
                    <a:pt x="1108" y="30"/>
                  </a:lnTo>
                  <a:lnTo>
                    <a:pt x="1189" y="8"/>
                  </a:lnTo>
                  <a:lnTo>
                    <a:pt x="1189" y="228"/>
                  </a:lnTo>
                  <a:lnTo>
                    <a:pt x="1120" y="243"/>
                  </a:lnTo>
                  <a:lnTo>
                    <a:pt x="1052" y="270"/>
                  </a:lnTo>
                  <a:lnTo>
                    <a:pt x="983" y="301"/>
                  </a:lnTo>
                  <a:lnTo>
                    <a:pt x="919" y="338"/>
                  </a:lnTo>
                  <a:lnTo>
                    <a:pt x="859" y="380"/>
                  </a:lnTo>
                  <a:lnTo>
                    <a:pt x="805" y="425"/>
                  </a:lnTo>
                  <a:lnTo>
                    <a:pt x="760" y="475"/>
                  </a:lnTo>
                  <a:lnTo>
                    <a:pt x="726" y="528"/>
                  </a:lnTo>
                  <a:lnTo>
                    <a:pt x="694" y="593"/>
                  </a:lnTo>
                  <a:lnTo>
                    <a:pt x="679" y="662"/>
                  </a:lnTo>
                  <a:lnTo>
                    <a:pt x="676" y="721"/>
                  </a:lnTo>
                  <a:lnTo>
                    <a:pt x="694" y="780"/>
                  </a:lnTo>
                  <a:lnTo>
                    <a:pt x="726" y="825"/>
                  </a:lnTo>
                  <a:lnTo>
                    <a:pt x="778" y="854"/>
                  </a:lnTo>
                  <a:lnTo>
                    <a:pt x="847" y="862"/>
                  </a:lnTo>
                  <a:lnTo>
                    <a:pt x="933" y="851"/>
                  </a:lnTo>
                  <a:lnTo>
                    <a:pt x="953" y="854"/>
                  </a:lnTo>
                  <a:lnTo>
                    <a:pt x="972" y="851"/>
                  </a:lnTo>
                  <a:lnTo>
                    <a:pt x="1002" y="847"/>
                  </a:lnTo>
                  <a:lnTo>
                    <a:pt x="1032" y="839"/>
                  </a:lnTo>
                  <a:lnTo>
                    <a:pt x="1067" y="829"/>
                  </a:lnTo>
                  <a:lnTo>
                    <a:pt x="1105" y="817"/>
                  </a:lnTo>
                  <a:lnTo>
                    <a:pt x="1147" y="802"/>
                  </a:lnTo>
                  <a:lnTo>
                    <a:pt x="1189" y="787"/>
                  </a:lnTo>
                  <a:lnTo>
                    <a:pt x="1189" y="961"/>
                  </a:lnTo>
                  <a:lnTo>
                    <a:pt x="1140" y="985"/>
                  </a:lnTo>
                  <a:lnTo>
                    <a:pt x="1093" y="1007"/>
                  </a:lnTo>
                  <a:lnTo>
                    <a:pt x="1049" y="1026"/>
                  </a:lnTo>
                  <a:lnTo>
                    <a:pt x="999" y="1049"/>
                  </a:lnTo>
                  <a:lnTo>
                    <a:pt x="953" y="1071"/>
                  </a:lnTo>
                  <a:lnTo>
                    <a:pt x="908" y="1091"/>
                  </a:lnTo>
                  <a:lnTo>
                    <a:pt x="862" y="1113"/>
                  </a:lnTo>
                  <a:lnTo>
                    <a:pt x="812" y="1133"/>
                  </a:lnTo>
                  <a:lnTo>
                    <a:pt x="767" y="1155"/>
                  </a:lnTo>
                  <a:lnTo>
                    <a:pt x="721" y="1178"/>
                  </a:lnTo>
                  <a:lnTo>
                    <a:pt x="676" y="1197"/>
                  </a:lnTo>
                  <a:lnTo>
                    <a:pt x="630" y="1219"/>
                  </a:lnTo>
                  <a:lnTo>
                    <a:pt x="585" y="1242"/>
                  </a:lnTo>
                  <a:lnTo>
                    <a:pt x="539" y="1261"/>
                  </a:lnTo>
                  <a:lnTo>
                    <a:pt x="494" y="1284"/>
                  </a:lnTo>
                  <a:lnTo>
                    <a:pt x="447" y="1308"/>
                  </a:lnTo>
                  <a:lnTo>
                    <a:pt x="398" y="1291"/>
                  </a:lnTo>
                  <a:lnTo>
                    <a:pt x="341" y="1273"/>
                  </a:lnTo>
                  <a:lnTo>
                    <a:pt x="284" y="1251"/>
                  </a:lnTo>
                  <a:lnTo>
                    <a:pt x="223" y="1227"/>
                  </a:lnTo>
                  <a:lnTo>
                    <a:pt x="163" y="1201"/>
                  </a:lnTo>
                  <a:lnTo>
                    <a:pt x="106" y="1175"/>
                  </a:lnTo>
                  <a:lnTo>
                    <a:pt x="50" y="1151"/>
                  </a:lnTo>
                  <a:lnTo>
                    <a:pt x="0" y="1125"/>
                  </a:lnTo>
                  <a:close/>
                </a:path>
              </a:pathLst>
            </a:custGeom>
            <a:solidFill>
              <a:srgbClr val="568E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17" name="Freeform 16"/>
            <p:cNvSpPr>
              <a:spLocks noEditPoints="1"/>
            </p:cNvSpPr>
            <p:nvPr/>
          </p:nvSpPr>
          <p:spPr bwMode="auto">
            <a:xfrm rot="696599">
              <a:off x="3524" y="658"/>
              <a:ext cx="745" cy="424"/>
            </a:xfrm>
            <a:custGeom>
              <a:avLst/>
              <a:gdLst>
                <a:gd name="T0" fmla="*/ 0 w 2237"/>
                <a:gd name="T1" fmla="*/ 0 h 1273"/>
                <a:gd name="T2" fmla="*/ 0 w 2237"/>
                <a:gd name="T3" fmla="*/ 0 h 1273"/>
                <a:gd name="T4" fmla="*/ 0 w 2237"/>
                <a:gd name="T5" fmla="*/ 0 h 1273"/>
                <a:gd name="T6" fmla="*/ 0 w 2237"/>
                <a:gd name="T7" fmla="*/ 0 h 1273"/>
                <a:gd name="T8" fmla="*/ 0 w 2237"/>
                <a:gd name="T9" fmla="*/ 0 h 1273"/>
                <a:gd name="T10" fmla="*/ 0 w 2237"/>
                <a:gd name="T11" fmla="*/ 0 h 1273"/>
                <a:gd name="T12" fmla="*/ 0 w 2237"/>
                <a:gd name="T13" fmla="*/ 0 h 1273"/>
                <a:gd name="T14" fmla="*/ 0 w 2237"/>
                <a:gd name="T15" fmla="*/ 0 h 1273"/>
                <a:gd name="T16" fmla="*/ 0 w 2237"/>
                <a:gd name="T17" fmla="*/ 0 h 1273"/>
                <a:gd name="T18" fmla="*/ 0 w 2237"/>
                <a:gd name="T19" fmla="*/ 0 h 1273"/>
                <a:gd name="T20" fmla="*/ 0 w 2237"/>
                <a:gd name="T21" fmla="*/ 0 h 1273"/>
                <a:gd name="T22" fmla="*/ 0 w 2237"/>
                <a:gd name="T23" fmla="*/ 0 h 1273"/>
                <a:gd name="T24" fmla="*/ 0 w 2237"/>
                <a:gd name="T25" fmla="*/ 0 h 1273"/>
                <a:gd name="T26" fmla="*/ 0 w 2237"/>
                <a:gd name="T27" fmla="*/ 0 h 1273"/>
                <a:gd name="T28" fmla="*/ 0 w 2237"/>
                <a:gd name="T29" fmla="*/ 0 h 1273"/>
                <a:gd name="T30" fmla="*/ 0 w 2237"/>
                <a:gd name="T31" fmla="*/ 0 h 1273"/>
                <a:gd name="T32" fmla="*/ 0 w 2237"/>
                <a:gd name="T33" fmla="*/ 0 h 1273"/>
                <a:gd name="T34" fmla="*/ 0 w 2237"/>
                <a:gd name="T35" fmla="*/ 0 h 1273"/>
                <a:gd name="T36" fmla="*/ 0 w 2237"/>
                <a:gd name="T37" fmla="*/ 0 h 1273"/>
                <a:gd name="T38" fmla="*/ 0 w 2237"/>
                <a:gd name="T39" fmla="*/ 0 h 1273"/>
                <a:gd name="T40" fmla="*/ 0 w 2237"/>
                <a:gd name="T41" fmla="*/ 0 h 1273"/>
                <a:gd name="T42" fmla="*/ 0 w 2237"/>
                <a:gd name="T43" fmla="*/ 0 h 1273"/>
                <a:gd name="T44" fmla="*/ 0 w 2237"/>
                <a:gd name="T45" fmla="*/ 0 h 1273"/>
                <a:gd name="T46" fmla="*/ 0 w 2237"/>
                <a:gd name="T47" fmla="*/ 0 h 1273"/>
                <a:gd name="T48" fmla="*/ 0 w 2237"/>
                <a:gd name="T49" fmla="*/ 0 h 1273"/>
                <a:gd name="T50" fmla="*/ 0 w 2237"/>
                <a:gd name="T51" fmla="*/ 0 h 1273"/>
                <a:gd name="T52" fmla="*/ 0 w 2237"/>
                <a:gd name="T53" fmla="*/ 0 h 1273"/>
                <a:gd name="T54" fmla="*/ 0 w 2237"/>
                <a:gd name="T55" fmla="*/ 0 h 1273"/>
                <a:gd name="T56" fmla="*/ 0 w 2237"/>
                <a:gd name="T57" fmla="*/ 0 h 1273"/>
                <a:gd name="T58" fmla="*/ 0 w 2237"/>
                <a:gd name="T59" fmla="*/ 0 h 1273"/>
                <a:gd name="T60" fmla="*/ 0 w 2237"/>
                <a:gd name="T61" fmla="*/ 0 h 1273"/>
                <a:gd name="T62" fmla="*/ 0 w 2237"/>
                <a:gd name="T63" fmla="*/ 0 h 1273"/>
                <a:gd name="T64" fmla="*/ 0 w 2237"/>
                <a:gd name="T65" fmla="*/ 0 h 1273"/>
                <a:gd name="T66" fmla="*/ 0 w 2237"/>
                <a:gd name="T67" fmla="*/ 0 h 1273"/>
                <a:gd name="T68" fmla="*/ 0 w 2237"/>
                <a:gd name="T69" fmla="*/ 0 h 1273"/>
                <a:gd name="T70" fmla="*/ 0 w 2237"/>
                <a:gd name="T71" fmla="*/ 0 h 1273"/>
                <a:gd name="T72" fmla="*/ 0 w 2237"/>
                <a:gd name="T73" fmla="*/ 0 h 1273"/>
                <a:gd name="T74" fmla="*/ 0 w 2237"/>
                <a:gd name="T75" fmla="*/ 0 h 1273"/>
                <a:gd name="T76" fmla="*/ 0 w 2237"/>
                <a:gd name="T77" fmla="*/ 0 h 1273"/>
                <a:gd name="T78" fmla="*/ 0 w 2237"/>
                <a:gd name="T79" fmla="*/ 0 h 1273"/>
                <a:gd name="T80" fmla="*/ 0 w 2237"/>
                <a:gd name="T81" fmla="*/ 0 h 1273"/>
                <a:gd name="T82" fmla="*/ 0 w 2237"/>
                <a:gd name="T83" fmla="*/ 0 h 1273"/>
                <a:gd name="T84" fmla="*/ 0 w 2237"/>
                <a:gd name="T85" fmla="*/ 0 h 127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237"/>
                <a:gd name="T130" fmla="*/ 0 h 1273"/>
                <a:gd name="T131" fmla="*/ 2237 w 2237"/>
                <a:gd name="T132" fmla="*/ 1273 h 127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237" h="1273">
                  <a:moveTo>
                    <a:pt x="1154" y="9"/>
                  </a:moveTo>
                  <a:lnTo>
                    <a:pt x="1181" y="0"/>
                  </a:lnTo>
                  <a:lnTo>
                    <a:pt x="1208" y="0"/>
                  </a:lnTo>
                  <a:lnTo>
                    <a:pt x="1235" y="0"/>
                  </a:lnTo>
                  <a:lnTo>
                    <a:pt x="1257" y="9"/>
                  </a:lnTo>
                  <a:lnTo>
                    <a:pt x="1314" y="19"/>
                  </a:lnTo>
                  <a:lnTo>
                    <a:pt x="1376" y="34"/>
                  </a:lnTo>
                  <a:lnTo>
                    <a:pt x="1432" y="51"/>
                  </a:lnTo>
                  <a:lnTo>
                    <a:pt x="1485" y="69"/>
                  </a:lnTo>
                  <a:lnTo>
                    <a:pt x="1543" y="88"/>
                  </a:lnTo>
                  <a:lnTo>
                    <a:pt x="1595" y="111"/>
                  </a:lnTo>
                  <a:lnTo>
                    <a:pt x="1652" y="133"/>
                  </a:lnTo>
                  <a:lnTo>
                    <a:pt x="1706" y="157"/>
                  </a:lnTo>
                  <a:lnTo>
                    <a:pt x="1763" y="182"/>
                  </a:lnTo>
                  <a:lnTo>
                    <a:pt x="1815" y="206"/>
                  </a:lnTo>
                  <a:lnTo>
                    <a:pt x="1869" y="232"/>
                  </a:lnTo>
                  <a:lnTo>
                    <a:pt x="1926" y="259"/>
                  </a:lnTo>
                  <a:lnTo>
                    <a:pt x="1980" y="286"/>
                  </a:lnTo>
                  <a:lnTo>
                    <a:pt x="2037" y="312"/>
                  </a:lnTo>
                  <a:lnTo>
                    <a:pt x="2093" y="339"/>
                  </a:lnTo>
                  <a:lnTo>
                    <a:pt x="2150" y="365"/>
                  </a:lnTo>
                  <a:lnTo>
                    <a:pt x="2200" y="392"/>
                  </a:lnTo>
                  <a:lnTo>
                    <a:pt x="2222" y="396"/>
                  </a:lnTo>
                  <a:lnTo>
                    <a:pt x="2230" y="404"/>
                  </a:lnTo>
                  <a:lnTo>
                    <a:pt x="2237" y="422"/>
                  </a:lnTo>
                  <a:lnTo>
                    <a:pt x="2170" y="453"/>
                  </a:lnTo>
                  <a:lnTo>
                    <a:pt x="2101" y="487"/>
                  </a:lnTo>
                  <a:lnTo>
                    <a:pt x="2032" y="517"/>
                  </a:lnTo>
                  <a:lnTo>
                    <a:pt x="1965" y="547"/>
                  </a:lnTo>
                  <a:lnTo>
                    <a:pt x="1899" y="582"/>
                  </a:lnTo>
                  <a:lnTo>
                    <a:pt x="1832" y="612"/>
                  </a:lnTo>
                  <a:lnTo>
                    <a:pt x="1763" y="643"/>
                  </a:lnTo>
                  <a:lnTo>
                    <a:pt x="1699" y="673"/>
                  </a:lnTo>
                  <a:lnTo>
                    <a:pt x="1630" y="707"/>
                  </a:lnTo>
                  <a:lnTo>
                    <a:pt x="1561" y="737"/>
                  </a:lnTo>
                  <a:lnTo>
                    <a:pt x="1494" y="769"/>
                  </a:lnTo>
                  <a:lnTo>
                    <a:pt x="1428" y="802"/>
                  </a:lnTo>
                  <a:lnTo>
                    <a:pt x="1361" y="833"/>
                  </a:lnTo>
                  <a:lnTo>
                    <a:pt x="1292" y="863"/>
                  </a:lnTo>
                  <a:lnTo>
                    <a:pt x="1223" y="897"/>
                  </a:lnTo>
                  <a:lnTo>
                    <a:pt x="1154" y="927"/>
                  </a:lnTo>
                  <a:lnTo>
                    <a:pt x="1154" y="787"/>
                  </a:lnTo>
                  <a:lnTo>
                    <a:pt x="1254" y="745"/>
                  </a:lnTo>
                  <a:lnTo>
                    <a:pt x="1353" y="692"/>
                  </a:lnTo>
                  <a:lnTo>
                    <a:pt x="1452" y="639"/>
                  </a:lnTo>
                  <a:lnTo>
                    <a:pt x="1539" y="586"/>
                  </a:lnTo>
                  <a:lnTo>
                    <a:pt x="1610" y="532"/>
                  </a:lnTo>
                  <a:lnTo>
                    <a:pt x="1664" y="483"/>
                  </a:lnTo>
                  <a:lnTo>
                    <a:pt x="1694" y="438"/>
                  </a:lnTo>
                  <a:lnTo>
                    <a:pt x="1694" y="399"/>
                  </a:lnTo>
                  <a:lnTo>
                    <a:pt x="1657" y="339"/>
                  </a:lnTo>
                  <a:lnTo>
                    <a:pt x="1607" y="290"/>
                  </a:lnTo>
                  <a:lnTo>
                    <a:pt x="1551" y="256"/>
                  </a:lnTo>
                  <a:lnTo>
                    <a:pt x="1485" y="229"/>
                  </a:lnTo>
                  <a:lnTo>
                    <a:pt x="1417" y="214"/>
                  </a:lnTo>
                  <a:lnTo>
                    <a:pt x="1349" y="206"/>
                  </a:lnTo>
                  <a:lnTo>
                    <a:pt x="1284" y="202"/>
                  </a:lnTo>
                  <a:lnTo>
                    <a:pt x="1220" y="202"/>
                  </a:lnTo>
                  <a:lnTo>
                    <a:pt x="1205" y="202"/>
                  </a:lnTo>
                  <a:lnTo>
                    <a:pt x="1189" y="202"/>
                  </a:lnTo>
                  <a:lnTo>
                    <a:pt x="1171" y="202"/>
                  </a:lnTo>
                  <a:lnTo>
                    <a:pt x="1154" y="202"/>
                  </a:lnTo>
                  <a:lnTo>
                    <a:pt x="1154" y="9"/>
                  </a:lnTo>
                  <a:close/>
                  <a:moveTo>
                    <a:pt x="0" y="1099"/>
                  </a:moveTo>
                  <a:lnTo>
                    <a:pt x="49" y="1053"/>
                  </a:lnTo>
                  <a:lnTo>
                    <a:pt x="103" y="992"/>
                  </a:lnTo>
                  <a:lnTo>
                    <a:pt x="164" y="924"/>
                  </a:lnTo>
                  <a:lnTo>
                    <a:pt x="228" y="848"/>
                  </a:lnTo>
                  <a:lnTo>
                    <a:pt x="296" y="764"/>
                  </a:lnTo>
                  <a:lnTo>
                    <a:pt x="369" y="677"/>
                  </a:lnTo>
                  <a:lnTo>
                    <a:pt x="444" y="589"/>
                  </a:lnTo>
                  <a:lnTo>
                    <a:pt x="520" y="502"/>
                  </a:lnTo>
                  <a:lnTo>
                    <a:pt x="601" y="414"/>
                  </a:lnTo>
                  <a:lnTo>
                    <a:pt x="685" y="330"/>
                  </a:lnTo>
                  <a:lnTo>
                    <a:pt x="764" y="251"/>
                  </a:lnTo>
                  <a:lnTo>
                    <a:pt x="843" y="179"/>
                  </a:lnTo>
                  <a:lnTo>
                    <a:pt x="924" y="118"/>
                  </a:lnTo>
                  <a:lnTo>
                    <a:pt x="1003" y="69"/>
                  </a:lnTo>
                  <a:lnTo>
                    <a:pt x="1079" y="31"/>
                  </a:lnTo>
                  <a:lnTo>
                    <a:pt x="1154" y="9"/>
                  </a:lnTo>
                  <a:lnTo>
                    <a:pt x="1154" y="202"/>
                  </a:lnTo>
                  <a:lnTo>
                    <a:pt x="1087" y="221"/>
                  </a:lnTo>
                  <a:lnTo>
                    <a:pt x="1015" y="248"/>
                  </a:lnTo>
                  <a:lnTo>
                    <a:pt x="942" y="281"/>
                  </a:lnTo>
                  <a:lnTo>
                    <a:pt x="875" y="323"/>
                  </a:lnTo>
                  <a:lnTo>
                    <a:pt x="813" y="369"/>
                  </a:lnTo>
                  <a:lnTo>
                    <a:pt x="756" y="419"/>
                  </a:lnTo>
                  <a:lnTo>
                    <a:pt x="710" y="468"/>
                  </a:lnTo>
                  <a:lnTo>
                    <a:pt x="673" y="517"/>
                  </a:lnTo>
                  <a:lnTo>
                    <a:pt x="638" y="589"/>
                  </a:lnTo>
                  <a:lnTo>
                    <a:pt x="619" y="665"/>
                  </a:lnTo>
                  <a:lnTo>
                    <a:pt x="619" y="734"/>
                  </a:lnTo>
                  <a:lnTo>
                    <a:pt x="638" y="791"/>
                  </a:lnTo>
                  <a:lnTo>
                    <a:pt x="673" y="836"/>
                  </a:lnTo>
                  <a:lnTo>
                    <a:pt x="734" y="867"/>
                  </a:lnTo>
                  <a:lnTo>
                    <a:pt x="813" y="870"/>
                  </a:lnTo>
                  <a:lnTo>
                    <a:pt x="919" y="848"/>
                  </a:lnTo>
                  <a:lnTo>
                    <a:pt x="934" y="851"/>
                  </a:lnTo>
                  <a:lnTo>
                    <a:pt x="957" y="848"/>
                  </a:lnTo>
                  <a:lnTo>
                    <a:pt x="984" y="843"/>
                  </a:lnTo>
                  <a:lnTo>
                    <a:pt x="1011" y="836"/>
                  </a:lnTo>
                  <a:lnTo>
                    <a:pt x="1045" y="828"/>
                  </a:lnTo>
                  <a:lnTo>
                    <a:pt x="1079" y="818"/>
                  </a:lnTo>
                  <a:lnTo>
                    <a:pt x="1117" y="802"/>
                  </a:lnTo>
                  <a:lnTo>
                    <a:pt x="1154" y="787"/>
                  </a:lnTo>
                  <a:lnTo>
                    <a:pt x="1154" y="927"/>
                  </a:lnTo>
                  <a:lnTo>
                    <a:pt x="1109" y="947"/>
                  </a:lnTo>
                  <a:lnTo>
                    <a:pt x="1065" y="969"/>
                  </a:lnTo>
                  <a:lnTo>
                    <a:pt x="1018" y="989"/>
                  </a:lnTo>
                  <a:lnTo>
                    <a:pt x="973" y="1011"/>
                  </a:lnTo>
                  <a:lnTo>
                    <a:pt x="927" y="1033"/>
                  </a:lnTo>
                  <a:lnTo>
                    <a:pt x="882" y="1053"/>
                  </a:lnTo>
                  <a:lnTo>
                    <a:pt x="836" y="1075"/>
                  </a:lnTo>
                  <a:lnTo>
                    <a:pt x="791" y="1095"/>
                  </a:lnTo>
                  <a:lnTo>
                    <a:pt x="744" y="1117"/>
                  </a:lnTo>
                  <a:lnTo>
                    <a:pt x="700" y="1140"/>
                  </a:lnTo>
                  <a:lnTo>
                    <a:pt x="653" y="1164"/>
                  </a:lnTo>
                  <a:lnTo>
                    <a:pt x="611" y="1181"/>
                  </a:lnTo>
                  <a:lnTo>
                    <a:pt x="566" y="1205"/>
                  </a:lnTo>
                  <a:lnTo>
                    <a:pt x="520" y="1228"/>
                  </a:lnTo>
                  <a:lnTo>
                    <a:pt x="475" y="1250"/>
                  </a:lnTo>
                  <a:lnTo>
                    <a:pt x="433" y="1273"/>
                  </a:lnTo>
                  <a:lnTo>
                    <a:pt x="384" y="1258"/>
                  </a:lnTo>
                  <a:lnTo>
                    <a:pt x="327" y="1240"/>
                  </a:lnTo>
                  <a:lnTo>
                    <a:pt x="273" y="1216"/>
                  </a:lnTo>
                  <a:lnTo>
                    <a:pt x="217" y="1193"/>
                  </a:lnTo>
                  <a:lnTo>
                    <a:pt x="160" y="1171"/>
                  </a:lnTo>
                  <a:lnTo>
                    <a:pt x="103" y="1149"/>
                  </a:lnTo>
                  <a:lnTo>
                    <a:pt x="49" y="1122"/>
                  </a:lnTo>
                  <a:lnTo>
                    <a:pt x="0" y="1099"/>
                  </a:lnTo>
                  <a:close/>
                </a:path>
              </a:pathLst>
            </a:custGeom>
            <a:solidFill>
              <a:srgbClr val="66A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18" name="Freeform 17"/>
            <p:cNvSpPr>
              <a:spLocks noEditPoints="1"/>
            </p:cNvSpPr>
            <p:nvPr/>
          </p:nvSpPr>
          <p:spPr bwMode="auto">
            <a:xfrm rot="696599">
              <a:off x="3534" y="661"/>
              <a:ext cx="721" cy="409"/>
            </a:xfrm>
            <a:custGeom>
              <a:avLst/>
              <a:gdLst>
                <a:gd name="T0" fmla="*/ 0 w 2165"/>
                <a:gd name="T1" fmla="*/ 0 h 1228"/>
                <a:gd name="T2" fmla="*/ 0 w 2165"/>
                <a:gd name="T3" fmla="*/ 0 h 1228"/>
                <a:gd name="T4" fmla="*/ 0 w 2165"/>
                <a:gd name="T5" fmla="*/ 0 h 1228"/>
                <a:gd name="T6" fmla="*/ 0 w 2165"/>
                <a:gd name="T7" fmla="*/ 0 h 1228"/>
                <a:gd name="T8" fmla="*/ 0 w 2165"/>
                <a:gd name="T9" fmla="*/ 0 h 1228"/>
                <a:gd name="T10" fmla="*/ 0 w 2165"/>
                <a:gd name="T11" fmla="*/ 0 h 1228"/>
                <a:gd name="T12" fmla="*/ 0 w 2165"/>
                <a:gd name="T13" fmla="*/ 0 h 1228"/>
                <a:gd name="T14" fmla="*/ 0 w 2165"/>
                <a:gd name="T15" fmla="*/ 0 h 1228"/>
                <a:gd name="T16" fmla="*/ 0 w 2165"/>
                <a:gd name="T17" fmla="*/ 0 h 1228"/>
                <a:gd name="T18" fmla="*/ 0 w 2165"/>
                <a:gd name="T19" fmla="*/ 0 h 1228"/>
                <a:gd name="T20" fmla="*/ 0 w 2165"/>
                <a:gd name="T21" fmla="*/ 0 h 1228"/>
                <a:gd name="T22" fmla="*/ 0 w 2165"/>
                <a:gd name="T23" fmla="*/ 0 h 1228"/>
                <a:gd name="T24" fmla="*/ 0 w 2165"/>
                <a:gd name="T25" fmla="*/ 0 h 1228"/>
                <a:gd name="T26" fmla="*/ 0 w 2165"/>
                <a:gd name="T27" fmla="*/ 0 h 1228"/>
                <a:gd name="T28" fmla="*/ 0 w 2165"/>
                <a:gd name="T29" fmla="*/ 0 h 1228"/>
                <a:gd name="T30" fmla="*/ 0 w 2165"/>
                <a:gd name="T31" fmla="*/ 0 h 1228"/>
                <a:gd name="T32" fmla="*/ 0 w 2165"/>
                <a:gd name="T33" fmla="*/ 0 h 1228"/>
                <a:gd name="T34" fmla="*/ 0 w 2165"/>
                <a:gd name="T35" fmla="*/ 0 h 1228"/>
                <a:gd name="T36" fmla="*/ 0 w 2165"/>
                <a:gd name="T37" fmla="*/ 0 h 1228"/>
                <a:gd name="T38" fmla="*/ 0 w 2165"/>
                <a:gd name="T39" fmla="*/ 0 h 1228"/>
                <a:gd name="T40" fmla="*/ 0 w 2165"/>
                <a:gd name="T41" fmla="*/ 0 h 1228"/>
                <a:gd name="T42" fmla="*/ 0 w 2165"/>
                <a:gd name="T43" fmla="*/ 0 h 1228"/>
                <a:gd name="T44" fmla="*/ 0 w 2165"/>
                <a:gd name="T45" fmla="*/ 0 h 1228"/>
                <a:gd name="T46" fmla="*/ 0 w 2165"/>
                <a:gd name="T47" fmla="*/ 0 h 1228"/>
                <a:gd name="T48" fmla="*/ 0 w 2165"/>
                <a:gd name="T49" fmla="*/ 0 h 1228"/>
                <a:gd name="T50" fmla="*/ 0 w 2165"/>
                <a:gd name="T51" fmla="*/ 0 h 1228"/>
                <a:gd name="T52" fmla="*/ 0 w 2165"/>
                <a:gd name="T53" fmla="*/ 0 h 1228"/>
                <a:gd name="T54" fmla="*/ 0 w 2165"/>
                <a:gd name="T55" fmla="*/ 0 h 1228"/>
                <a:gd name="T56" fmla="*/ 0 w 2165"/>
                <a:gd name="T57" fmla="*/ 0 h 1228"/>
                <a:gd name="T58" fmla="*/ 0 w 2165"/>
                <a:gd name="T59" fmla="*/ 0 h 1228"/>
                <a:gd name="T60" fmla="*/ 0 w 2165"/>
                <a:gd name="T61" fmla="*/ 0 h 1228"/>
                <a:gd name="T62" fmla="*/ 0 w 2165"/>
                <a:gd name="T63" fmla="*/ 0 h 1228"/>
                <a:gd name="T64" fmla="*/ 0 w 2165"/>
                <a:gd name="T65" fmla="*/ 0 h 1228"/>
                <a:gd name="T66" fmla="*/ 0 w 2165"/>
                <a:gd name="T67" fmla="*/ 0 h 1228"/>
                <a:gd name="T68" fmla="*/ 0 w 2165"/>
                <a:gd name="T69" fmla="*/ 0 h 1228"/>
                <a:gd name="T70" fmla="*/ 0 w 2165"/>
                <a:gd name="T71" fmla="*/ 0 h 1228"/>
                <a:gd name="T72" fmla="*/ 0 w 2165"/>
                <a:gd name="T73" fmla="*/ 0 h 1228"/>
                <a:gd name="T74" fmla="*/ 0 w 2165"/>
                <a:gd name="T75" fmla="*/ 0 h 1228"/>
                <a:gd name="T76" fmla="*/ 0 w 2165"/>
                <a:gd name="T77" fmla="*/ 0 h 1228"/>
                <a:gd name="T78" fmla="*/ 0 w 2165"/>
                <a:gd name="T79" fmla="*/ 0 h 1228"/>
                <a:gd name="T80" fmla="*/ 0 w 2165"/>
                <a:gd name="T81" fmla="*/ 0 h 1228"/>
                <a:gd name="T82" fmla="*/ 0 w 2165"/>
                <a:gd name="T83" fmla="*/ 0 h 1228"/>
                <a:gd name="T84" fmla="*/ 0 w 2165"/>
                <a:gd name="T85" fmla="*/ 0 h 1228"/>
                <a:gd name="T86" fmla="*/ 0 w 2165"/>
                <a:gd name="T87" fmla="*/ 0 h 1228"/>
                <a:gd name="T88" fmla="*/ 0 w 2165"/>
                <a:gd name="T89" fmla="*/ 0 h 1228"/>
                <a:gd name="T90" fmla="*/ 0 w 2165"/>
                <a:gd name="T91" fmla="*/ 0 h 122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165"/>
                <a:gd name="T139" fmla="*/ 0 h 1228"/>
                <a:gd name="T140" fmla="*/ 2165 w 2165"/>
                <a:gd name="T141" fmla="*/ 1228 h 122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165" h="1228">
                  <a:moveTo>
                    <a:pt x="1127" y="7"/>
                  </a:moveTo>
                  <a:lnTo>
                    <a:pt x="1154" y="0"/>
                  </a:lnTo>
                  <a:lnTo>
                    <a:pt x="1178" y="0"/>
                  </a:lnTo>
                  <a:lnTo>
                    <a:pt x="1201" y="0"/>
                  </a:lnTo>
                  <a:lnTo>
                    <a:pt x="1227" y="7"/>
                  </a:lnTo>
                  <a:lnTo>
                    <a:pt x="1284" y="19"/>
                  </a:lnTo>
                  <a:lnTo>
                    <a:pt x="1341" y="30"/>
                  </a:lnTo>
                  <a:lnTo>
                    <a:pt x="1393" y="46"/>
                  </a:lnTo>
                  <a:lnTo>
                    <a:pt x="1447" y="64"/>
                  </a:lnTo>
                  <a:lnTo>
                    <a:pt x="1500" y="84"/>
                  </a:lnTo>
                  <a:lnTo>
                    <a:pt x="1553" y="103"/>
                  </a:lnTo>
                  <a:lnTo>
                    <a:pt x="1607" y="125"/>
                  </a:lnTo>
                  <a:lnTo>
                    <a:pt x="1657" y="145"/>
                  </a:lnTo>
                  <a:lnTo>
                    <a:pt x="1709" y="170"/>
                  </a:lnTo>
                  <a:lnTo>
                    <a:pt x="1763" y="194"/>
                  </a:lnTo>
                  <a:lnTo>
                    <a:pt x="1812" y="217"/>
                  </a:lnTo>
                  <a:lnTo>
                    <a:pt x="1865" y="244"/>
                  </a:lnTo>
                  <a:lnTo>
                    <a:pt x="1918" y="266"/>
                  </a:lnTo>
                  <a:lnTo>
                    <a:pt x="1975" y="293"/>
                  </a:lnTo>
                  <a:lnTo>
                    <a:pt x="2028" y="318"/>
                  </a:lnTo>
                  <a:lnTo>
                    <a:pt x="2086" y="342"/>
                  </a:lnTo>
                  <a:lnTo>
                    <a:pt x="2135" y="368"/>
                  </a:lnTo>
                  <a:lnTo>
                    <a:pt x="2153" y="377"/>
                  </a:lnTo>
                  <a:lnTo>
                    <a:pt x="2158" y="384"/>
                  </a:lnTo>
                  <a:lnTo>
                    <a:pt x="2165" y="407"/>
                  </a:lnTo>
                  <a:lnTo>
                    <a:pt x="2101" y="437"/>
                  </a:lnTo>
                  <a:lnTo>
                    <a:pt x="2037" y="468"/>
                  </a:lnTo>
                  <a:lnTo>
                    <a:pt x="1971" y="498"/>
                  </a:lnTo>
                  <a:lnTo>
                    <a:pt x="1906" y="528"/>
                  </a:lnTo>
                  <a:lnTo>
                    <a:pt x="1842" y="558"/>
                  </a:lnTo>
                  <a:lnTo>
                    <a:pt x="1778" y="589"/>
                  </a:lnTo>
                  <a:lnTo>
                    <a:pt x="1714" y="619"/>
                  </a:lnTo>
                  <a:lnTo>
                    <a:pt x="1648" y="649"/>
                  </a:lnTo>
                  <a:lnTo>
                    <a:pt x="1580" y="680"/>
                  </a:lnTo>
                  <a:lnTo>
                    <a:pt x="1516" y="710"/>
                  </a:lnTo>
                  <a:lnTo>
                    <a:pt x="1450" y="740"/>
                  </a:lnTo>
                  <a:lnTo>
                    <a:pt x="1386" y="772"/>
                  </a:lnTo>
                  <a:lnTo>
                    <a:pt x="1322" y="802"/>
                  </a:lnTo>
                  <a:lnTo>
                    <a:pt x="1257" y="831"/>
                  </a:lnTo>
                  <a:lnTo>
                    <a:pt x="1193" y="863"/>
                  </a:lnTo>
                  <a:lnTo>
                    <a:pt x="1127" y="893"/>
                  </a:lnTo>
                  <a:lnTo>
                    <a:pt x="1127" y="782"/>
                  </a:lnTo>
                  <a:lnTo>
                    <a:pt x="1178" y="760"/>
                  </a:lnTo>
                  <a:lnTo>
                    <a:pt x="1230" y="737"/>
                  </a:lnTo>
                  <a:lnTo>
                    <a:pt x="1284" y="715"/>
                  </a:lnTo>
                  <a:lnTo>
                    <a:pt x="1337" y="688"/>
                  </a:lnTo>
                  <a:lnTo>
                    <a:pt x="1390" y="658"/>
                  </a:lnTo>
                  <a:lnTo>
                    <a:pt x="1443" y="631"/>
                  </a:lnTo>
                  <a:lnTo>
                    <a:pt x="1492" y="600"/>
                  </a:lnTo>
                  <a:lnTo>
                    <a:pt x="1539" y="570"/>
                  </a:lnTo>
                  <a:lnTo>
                    <a:pt x="1580" y="543"/>
                  </a:lnTo>
                  <a:lnTo>
                    <a:pt x="1618" y="513"/>
                  </a:lnTo>
                  <a:lnTo>
                    <a:pt x="1648" y="486"/>
                  </a:lnTo>
                  <a:lnTo>
                    <a:pt x="1675" y="459"/>
                  </a:lnTo>
                  <a:lnTo>
                    <a:pt x="1694" y="437"/>
                  </a:lnTo>
                  <a:lnTo>
                    <a:pt x="1706" y="414"/>
                  </a:lnTo>
                  <a:lnTo>
                    <a:pt x="1709" y="395"/>
                  </a:lnTo>
                  <a:lnTo>
                    <a:pt x="1702" y="377"/>
                  </a:lnTo>
                  <a:lnTo>
                    <a:pt x="1660" y="315"/>
                  </a:lnTo>
                  <a:lnTo>
                    <a:pt x="1607" y="266"/>
                  </a:lnTo>
                  <a:lnTo>
                    <a:pt x="1546" y="232"/>
                  </a:lnTo>
                  <a:lnTo>
                    <a:pt x="1477" y="205"/>
                  </a:lnTo>
                  <a:lnTo>
                    <a:pt x="1405" y="187"/>
                  </a:lnTo>
                  <a:lnTo>
                    <a:pt x="1334" y="178"/>
                  </a:lnTo>
                  <a:lnTo>
                    <a:pt x="1265" y="170"/>
                  </a:lnTo>
                  <a:lnTo>
                    <a:pt x="1201" y="170"/>
                  </a:lnTo>
                  <a:lnTo>
                    <a:pt x="1181" y="170"/>
                  </a:lnTo>
                  <a:lnTo>
                    <a:pt x="1166" y="170"/>
                  </a:lnTo>
                  <a:lnTo>
                    <a:pt x="1147" y="175"/>
                  </a:lnTo>
                  <a:lnTo>
                    <a:pt x="1127" y="178"/>
                  </a:lnTo>
                  <a:lnTo>
                    <a:pt x="1127" y="7"/>
                  </a:lnTo>
                  <a:close/>
                  <a:moveTo>
                    <a:pt x="0" y="1068"/>
                  </a:moveTo>
                  <a:lnTo>
                    <a:pt x="46" y="1021"/>
                  </a:lnTo>
                  <a:lnTo>
                    <a:pt x="98" y="965"/>
                  </a:lnTo>
                  <a:lnTo>
                    <a:pt x="155" y="900"/>
                  </a:lnTo>
                  <a:lnTo>
                    <a:pt x="219" y="824"/>
                  </a:lnTo>
                  <a:lnTo>
                    <a:pt x="288" y="745"/>
                  </a:lnTo>
                  <a:lnTo>
                    <a:pt x="360" y="661"/>
                  </a:lnTo>
                  <a:lnTo>
                    <a:pt x="436" y="574"/>
                  </a:lnTo>
                  <a:lnTo>
                    <a:pt x="513" y="486"/>
                  </a:lnTo>
                  <a:lnTo>
                    <a:pt x="592" y="402"/>
                  </a:lnTo>
                  <a:lnTo>
                    <a:pt x="673" y="323"/>
                  </a:lnTo>
                  <a:lnTo>
                    <a:pt x="752" y="244"/>
                  </a:lnTo>
                  <a:lnTo>
                    <a:pt x="831" y="175"/>
                  </a:lnTo>
                  <a:lnTo>
                    <a:pt x="907" y="114"/>
                  </a:lnTo>
                  <a:lnTo>
                    <a:pt x="984" y="64"/>
                  </a:lnTo>
                  <a:lnTo>
                    <a:pt x="1060" y="30"/>
                  </a:lnTo>
                  <a:lnTo>
                    <a:pt x="1127" y="7"/>
                  </a:lnTo>
                  <a:lnTo>
                    <a:pt x="1127" y="178"/>
                  </a:lnTo>
                  <a:lnTo>
                    <a:pt x="1055" y="197"/>
                  </a:lnTo>
                  <a:lnTo>
                    <a:pt x="979" y="224"/>
                  </a:lnTo>
                  <a:lnTo>
                    <a:pt x="907" y="262"/>
                  </a:lnTo>
                  <a:lnTo>
                    <a:pt x="831" y="308"/>
                  </a:lnTo>
                  <a:lnTo>
                    <a:pt x="764" y="353"/>
                  </a:lnTo>
                  <a:lnTo>
                    <a:pt x="702" y="402"/>
                  </a:lnTo>
                  <a:lnTo>
                    <a:pt x="653" y="456"/>
                  </a:lnTo>
                  <a:lnTo>
                    <a:pt x="619" y="505"/>
                  </a:lnTo>
                  <a:lnTo>
                    <a:pt x="581" y="589"/>
                  </a:lnTo>
                  <a:lnTo>
                    <a:pt x="562" y="668"/>
                  </a:lnTo>
                  <a:lnTo>
                    <a:pt x="557" y="745"/>
                  </a:lnTo>
                  <a:lnTo>
                    <a:pt x="581" y="806"/>
                  </a:lnTo>
                  <a:lnTo>
                    <a:pt x="623" y="851"/>
                  </a:lnTo>
                  <a:lnTo>
                    <a:pt x="688" y="878"/>
                  </a:lnTo>
                  <a:lnTo>
                    <a:pt x="774" y="873"/>
                  </a:lnTo>
                  <a:lnTo>
                    <a:pt x="892" y="839"/>
                  </a:lnTo>
                  <a:lnTo>
                    <a:pt x="907" y="843"/>
                  </a:lnTo>
                  <a:lnTo>
                    <a:pt x="930" y="843"/>
                  </a:lnTo>
                  <a:lnTo>
                    <a:pt x="957" y="839"/>
                  </a:lnTo>
                  <a:lnTo>
                    <a:pt x="984" y="831"/>
                  </a:lnTo>
                  <a:lnTo>
                    <a:pt x="1018" y="824"/>
                  </a:lnTo>
                  <a:lnTo>
                    <a:pt x="1052" y="814"/>
                  </a:lnTo>
                  <a:lnTo>
                    <a:pt x="1090" y="799"/>
                  </a:lnTo>
                  <a:lnTo>
                    <a:pt x="1127" y="782"/>
                  </a:lnTo>
                  <a:lnTo>
                    <a:pt x="1127" y="893"/>
                  </a:lnTo>
                  <a:lnTo>
                    <a:pt x="1082" y="912"/>
                  </a:lnTo>
                  <a:lnTo>
                    <a:pt x="1038" y="935"/>
                  </a:lnTo>
                  <a:lnTo>
                    <a:pt x="991" y="954"/>
                  </a:lnTo>
                  <a:lnTo>
                    <a:pt x="949" y="977"/>
                  </a:lnTo>
                  <a:lnTo>
                    <a:pt x="904" y="996"/>
                  </a:lnTo>
                  <a:lnTo>
                    <a:pt x="858" y="1018"/>
                  </a:lnTo>
                  <a:lnTo>
                    <a:pt x="813" y="1038"/>
                  </a:lnTo>
                  <a:lnTo>
                    <a:pt x="767" y="1060"/>
                  </a:lnTo>
                  <a:lnTo>
                    <a:pt x="722" y="1083"/>
                  </a:lnTo>
                  <a:lnTo>
                    <a:pt x="676" y="1102"/>
                  </a:lnTo>
                  <a:lnTo>
                    <a:pt x="634" y="1125"/>
                  </a:lnTo>
                  <a:lnTo>
                    <a:pt x="589" y="1144"/>
                  </a:lnTo>
                  <a:lnTo>
                    <a:pt x="542" y="1166"/>
                  </a:lnTo>
                  <a:lnTo>
                    <a:pt x="498" y="1186"/>
                  </a:lnTo>
                  <a:lnTo>
                    <a:pt x="456" y="1208"/>
                  </a:lnTo>
                  <a:lnTo>
                    <a:pt x="409" y="1228"/>
                  </a:lnTo>
                  <a:lnTo>
                    <a:pt x="360" y="1216"/>
                  </a:lnTo>
                  <a:lnTo>
                    <a:pt x="308" y="1196"/>
                  </a:lnTo>
                  <a:lnTo>
                    <a:pt x="254" y="1181"/>
                  </a:lnTo>
                  <a:lnTo>
                    <a:pt x="201" y="1159"/>
                  </a:lnTo>
                  <a:lnTo>
                    <a:pt x="148" y="1140"/>
                  </a:lnTo>
                  <a:lnTo>
                    <a:pt x="95" y="1117"/>
                  </a:lnTo>
                  <a:lnTo>
                    <a:pt x="46" y="1090"/>
                  </a:lnTo>
                  <a:lnTo>
                    <a:pt x="0" y="1068"/>
                  </a:lnTo>
                  <a:close/>
                </a:path>
              </a:pathLst>
            </a:custGeom>
            <a:solidFill>
              <a:srgbClr val="70AF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19" name="Freeform 18"/>
            <p:cNvSpPr>
              <a:spLocks noEditPoints="1"/>
            </p:cNvSpPr>
            <p:nvPr/>
          </p:nvSpPr>
          <p:spPr bwMode="auto">
            <a:xfrm rot="696599">
              <a:off x="3541" y="664"/>
              <a:ext cx="700" cy="397"/>
            </a:xfrm>
            <a:custGeom>
              <a:avLst/>
              <a:gdLst>
                <a:gd name="T0" fmla="*/ 0 w 2101"/>
                <a:gd name="T1" fmla="*/ 0 h 1192"/>
                <a:gd name="T2" fmla="*/ 0 w 2101"/>
                <a:gd name="T3" fmla="*/ 0 h 1192"/>
                <a:gd name="T4" fmla="*/ 0 w 2101"/>
                <a:gd name="T5" fmla="*/ 0 h 1192"/>
                <a:gd name="T6" fmla="*/ 0 w 2101"/>
                <a:gd name="T7" fmla="*/ 0 h 1192"/>
                <a:gd name="T8" fmla="*/ 0 w 2101"/>
                <a:gd name="T9" fmla="*/ 0 h 1192"/>
                <a:gd name="T10" fmla="*/ 0 w 2101"/>
                <a:gd name="T11" fmla="*/ 0 h 1192"/>
                <a:gd name="T12" fmla="*/ 0 w 2101"/>
                <a:gd name="T13" fmla="*/ 0 h 1192"/>
                <a:gd name="T14" fmla="*/ 0 w 2101"/>
                <a:gd name="T15" fmla="*/ 0 h 1192"/>
                <a:gd name="T16" fmla="*/ 0 w 2101"/>
                <a:gd name="T17" fmla="*/ 0 h 1192"/>
                <a:gd name="T18" fmla="*/ 0 w 2101"/>
                <a:gd name="T19" fmla="*/ 0 h 1192"/>
                <a:gd name="T20" fmla="*/ 0 w 2101"/>
                <a:gd name="T21" fmla="*/ 0 h 1192"/>
                <a:gd name="T22" fmla="*/ 0 w 2101"/>
                <a:gd name="T23" fmla="*/ 0 h 1192"/>
                <a:gd name="T24" fmla="*/ 0 w 2101"/>
                <a:gd name="T25" fmla="*/ 0 h 1192"/>
                <a:gd name="T26" fmla="*/ 0 w 2101"/>
                <a:gd name="T27" fmla="*/ 0 h 1192"/>
                <a:gd name="T28" fmla="*/ 0 w 2101"/>
                <a:gd name="T29" fmla="*/ 0 h 1192"/>
                <a:gd name="T30" fmla="*/ 0 w 2101"/>
                <a:gd name="T31" fmla="*/ 0 h 1192"/>
                <a:gd name="T32" fmla="*/ 0 w 2101"/>
                <a:gd name="T33" fmla="*/ 0 h 1192"/>
                <a:gd name="T34" fmla="*/ 0 w 2101"/>
                <a:gd name="T35" fmla="*/ 0 h 1192"/>
                <a:gd name="T36" fmla="*/ 0 w 2101"/>
                <a:gd name="T37" fmla="*/ 0 h 1192"/>
                <a:gd name="T38" fmla="*/ 0 w 2101"/>
                <a:gd name="T39" fmla="*/ 0 h 1192"/>
                <a:gd name="T40" fmla="*/ 0 w 2101"/>
                <a:gd name="T41" fmla="*/ 0 h 1192"/>
                <a:gd name="T42" fmla="*/ 0 w 2101"/>
                <a:gd name="T43" fmla="*/ 0 h 1192"/>
                <a:gd name="T44" fmla="*/ 0 w 2101"/>
                <a:gd name="T45" fmla="*/ 0 h 1192"/>
                <a:gd name="T46" fmla="*/ 0 w 2101"/>
                <a:gd name="T47" fmla="*/ 0 h 1192"/>
                <a:gd name="T48" fmla="*/ 0 w 2101"/>
                <a:gd name="T49" fmla="*/ 0 h 1192"/>
                <a:gd name="T50" fmla="*/ 0 w 2101"/>
                <a:gd name="T51" fmla="*/ 0 h 1192"/>
                <a:gd name="T52" fmla="*/ 0 w 2101"/>
                <a:gd name="T53" fmla="*/ 0 h 1192"/>
                <a:gd name="T54" fmla="*/ 0 w 2101"/>
                <a:gd name="T55" fmla="*/ 0 h 1192"/>
                <a:gd name="T56" fmla="*/ 0 w 2101"/>
                <a:gd name="T57" fmla="*/ 0 h 1192"/>
                <a:gd name="T58" fmla="*/ 0 w 2101"/>
                <a:gd name="T59" fmla="*/ 0 h 1192"/>
                <a:gd name="T60" fmla="*/ 0 w 2101"/>
                <a:gd name="T61" fmla="*/ 0 h 1192"/>
                <a:gd name="T62" fmla="*/ 0 w 2101"/>
                <a:gd name="T63" fmla="*/ 0 h 1192"/>
                <a:gd name="T64" fmla="*/ 0 w 2101"/>
                <a:gd name="T65" fmla="*/ 0 h 1192"/>
                <a:gd name="T66" fmla="*/ 0 w 2101"/>
                <a:gd name="T67" fmla="*/ 0 h 1192"/>
                <a:gd name="T68" fmla="*/ 0 w 2101"/>
                <a:gd name="T69" fmla="*/ 0 h 1192"/>
                <a:gd name="T70" fmla="*/ 0 w 2101"/>
                <a:gd name="T71" fmla="*/ 0 h 1192"/>
                <a:gd name="T72" fmla="*/ 0 w 2101"/>
                <a:gd name="T73" fmla="*/ 0 h 1192"/>
                <a:gd name="T74" fmla="*/ 0 w 2101"/>
                <a:gd name="T75" fmla="*/ 0 h 1192"/>
                <a:gd name="T76" fmla="*/ 0 w 2101"/>
                <a:gd name="T77" fmla="*/ 0 h 1192"/>
                <a:gd name="T78" fmla="*/ 0 w 2101"/>
                <a:gd name="T79" fmla="*/ 0 h 1192"/>
                <a:gd name="T80" fmla="*/ 0 w 2101"/>
                <a:gd name="T81" fmla="*/ 0 h 1192"/>
                <a:gd name="T82" fmla="*/ 0 w 2101"/>
                <a:gd name="T83" fmla="*/ 0 h 1192"/>
                <a:gd name="T84" fmla="*/ 0 w 2101"/>
                <a:gd name="T85" fmla="*/ 0 h 1192"/>
                <a:gd name="T86" fmla="*/ 0 w 2101"/>
                <a:gd name="T87" fmla="*/ 0 h 1192"/>
                <a:gd name="T88" fmla="*/ 0 w 2101"/>
                <a:gd name="T89" fmla="*/ 0 h 1192"/>
                <a:gd name="T90" fmla="*/ 0 w 2101"/>
                <a:gd name="T91" fmla="*/ 0 h 1192"/>
                <a:gd name="T92" fmla="*/ 0 w 2101"/>
                <a:gd name="T93" fmla="*/ 0 h 1192"/>
                <a:gd name="T94" fmla="*/ 0 w 2101"/>
                <a:gd name="T95" fmla="*/ 0 h 1192"/>
                <a:gd name="T96" fmla="*/ 0 w 2101"/>
                <a:gd name="T97" fmla="*/ 0 h 1192"/>
                <a:gd name="T98" fmla="*/ 0 w 2101"/>
                <a:gd name="T99" fmla="*/ 0 h 1192"/>
                <a:gd name="T100" fmla="*/ 0 w 2101"/>
                <a:gd name="T101" fmla="*/ 0 h 1192"/>
                <a:gd name="T102" fmla="*/ 0 w 2101"/>
                <a:gd name="T103" fmla="*/ 0 h 1192"/>
                <a:gd name="T104" fmla="*/ 0 w 2101"/>
                <a:gd name="T105" fmla="*/ 0 h 1192"/>
                <a:gd name="T106" fmla="*/ 0 w 2101"/>
                <a:gd name="T107" fmla="*/ 0 h 11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101"/>
                <a:gd name="T163" fmla="*/ 0 h 1192"/>
                <a:gd name="T164" fmla="*/ 2101 w 2101"/>
                <a:gd name="T165" fmla="*/ 1192 h 119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101" h="1192">
                  <a:moveTo>
                    <a:pt x="1105" y="7"/>
                  </a:moveTo>
                  <a:lnTo>
                    <a:pt x="1129" y="3"/>
                  </a:lnTo>
                  <a:lnTo>
                    <a:pt x="1152" y="0"/>
                  </a:lnTo>
                  <a:lnTo>
                    <a:pt x="1174" y="0"/>
                  </a:lnTo>
                  <a:lnTo>
                    <a:pt x="1193" y="7"/>
                  </a:lnTo>
                  <a:lnTo>
                    <a:pt x="1250" y="18"/>
                  </a:lnTo>
                  <a:lnTo>
                    <a:pt x="1304" y="30"/>
                  </a:lnTo>
                  <a:lnTo>
                    <a:pt x="1356" y="45"/>
                  </a:lnTo>
                  <a:lnTo>
                    <a:pt x="1410" y="60"/>
                  </a:lnTo>
                  <a:lnTo>
                    <a:pt x="1463" y="79"/>
                  </a:lnTo>
                  <a:lnTo>
                    <a:pt x="1512" y="99"/>
                  </a:lnTo>
                  <a:lnTo>
                    <a:pt x="1561" y="116"/>
                  </a:lnTo>
                  <a:lnTo>
                    <a:pt x="1611" y="140"/>
                  </a:lnTo>
                  <a:lnTo>
                    <a:pt x="1660" y="163"/>
                  </a:lnTo>
                  <a:lnTo>
                    <a:pt x="1714" y="185"/>
                  </a:lnTo>
                  <a:lnTo>
                    <a:pt x="1763" y="208"/>
                  </a:lnTo>
                  <a:lnTo>
                    <a:pt x="1813" y="232"/>
                  </a:lnTo>
                  <a:lnTo>
                    <a:pt x="1865" y="257"/>
                  </a:lnTo>
                  <a:lnTo>
                    <a:pt x="1916" y="281"/>
                  </a:lnTo>
                  <a:lnTo>
                    <a:pt x="1973" y="306"/>
                  </a:lnTo>
                  <a:lnTo>
                    <a:pt x="2025" y="330"/>
                  </a:lnTo>
                  <a:lnTo>
                    <a:pt x="2074" y="356"/>
                  </a:lnTo>
                  <a:lnTo>
                    <a:pt x="2094" y="360"/>
                  </a:lnTo>
                  <a:lnTo>
                    <a:pt x="2097" y="365"/>
                  </a:lnTo>
                  <a:lnTo>
                    <a:pt x="2101" y="383"/>
                  </a:lnTo>
                  <a:lnTo>
                    <a:pt x="1105" y="851"/>
                  </a:lnTo>
                  <a:lnTo>
                    <a:pt x="1105" y="775"/>
                  </a:lnTo>
                  <a:lnTo>
                    <a:pt x="1159" y="752"/>
                  </a:lnTo>
                  <a:lnTo>
                    <a:pt x="1216" y="728"/>
                  </a:lnTo>
                  <a:lnTo>
                    <a:pt x="1273" y="703"/>
                  </a:lnTo>
                  <a:lnTo>
                    <a:pt x="1330" y="671"/>
                  </a:lnTo>
                  <a:lnTo>
                    <a:pt x="1386" y="641"/>
                  </a:lnTo>
                  <a:lnTo>
                    <a:pt x="1440" y="612"/>
                  </a:lnTo>
                  <a:lnTo>
                    <a:pt x="1494" y="580"/>
                  </a:lnTo>
                  <a:lnTo>
                    <a:pt x="1543" y="550"/>
                  </a:lnTo>
                  <a:lnTo>
                    <a:pt x="1588" y="520"/>
                  </a:lnTo>
                  <a:lnTo>
                    <a:pt x="1626" y="489"/>
                  </a:lnTo>
                  <a:lnTo>
                    <a:pt x="1660" y="459"/>
                  </a:lnTo>
                  <a:lnTo>
                    <a:pt x="1687" y="432"/>
                  </a:lnTo>
                  <a:lnTo>
                    <a:pt x="1706" y="410"/>
                  </a:lnTo>
                  <a:lnTo>
                    <a:pt x="1717" y="387"/>
                  </a:lnTo>
                  <a:lnTo>
                    <a:pt x="1717" y="365"/>
                  </a:lnTo>
                  <a:lnTo>
                    <a:pt x="1706" y="348"/>
                  </a:lnTo>
                  <a:lnTo>
                    <a:pt x="1668" y="288"/>
                  </a:lnTo>
                  <a:lnTo>
                    <a:pt x="1611" y="239"/>
                  </a:lnTo>
                  <a:lnTo>
                    <a:pt x="1546" y="205"/>
                  </a:lnTo>
                  <a:lnTo>
                    <a:pt x="1470" y="175"/>
                  </a:lnTo>
                  <a:lnTo>
                    <a:pt x="1395" y="158"/>
                  </a:lnTo>
                  <a:lnTo>
                    <a:pt x="1315" y="148"/>
                  </a:lnTo>
                  <a:lnTo>
                    <a:pt x="1246" y="140"/>
                  </a:lnTo>
                  <a:lnTo>
                    <a:pt x="1182" y="140"/>
                  </a:lnTo>
                  <a:lnTo>
                    <a:pt x="1167" y="140"/>
                  </a:lnTo>
                  <a:lnTo>
                    <a:pt x="1147" y="143"/>
                  </a:lnTo>
                  <a:lnTo>
                    <a:pt x="1129" y="151"/>
                  </a:lnTo>
                  <a:lnTo>
                    <a:pt x="1105" y="155"/>
                  </a:lnTo>
                  <a:lnTo>
                    <a:pt x="1105" y="7"/>
                  </a:lnTo>
                  <a:close/>
                  <a:moveTo>
                    <a:pt x="0" y="1041"/>
                  </a:moveTo>
                  <a:lnTo>
                    <a:pt x="46" y="994"/>
                  </a:lnTo>
                  <a:lnTo>
                    <a:pt x="99" y="942"/>
                  </a:lnTo>
                  <a:lnTo>
                    <a:pt x="160" y="876"/>
                  </a:lnTo>
                  <a:lnTo>
                    <a:pt x="221" y="804"/>
                  </a:lnTo>
                  <a:lnTo>
                    <a:pt x="289" y="725"/>
                  </a:lnTo>
                  <a:lnTo>
                    <a:pt x="362" y="641"/>
                  </a:lnTo>
                  <a:lnTo>
                    <a:pt x="434" y="558"/>
                  </a:lnTo>
                  <a:lnTo>
                    <a:pt x="510" y="474"/>
                  </a:lnTo>
                  <a:lnTo>
                    <a:pt x="585" y="390"/>
                  </a:lnTo>
                  <a:lnTo>
                    <a:pt x="666" y="315"/>
                  </a:lnTo>
                  <a:lnTo>
                    <a:pt x="742" y="239"/>
                  </a:lnTo>
                  <a:lnTo>
                    <a:pt x="817" y="170"/>
                  </a:lnTo>
                  <a:lnTo>
                    <a:pt x="893" y="113"/>
                  </a:lnTo>
                  <a:lnTo>
                    <a:pt x="969" y="64"/>
                  </a:lnTo>
                  <a:lnTo>
                    <a:pt x="1038" y="30"/>
                  </a:lnTo>
                  <a:lnTo>
                    <a:pt x="1105" y="7"/>
                  </a:lnTo>
                  <a:lnTo>
                    <a:pt x="1105" y="155"/>
                  </a:lnTo>
                  <a:lnTo>
                    <a:pt x="1033" y="175"/>
                  </a:lnTo>
                  <a:lnTo>
                    <a:pt x="954" y="205"/>
                  </a:lnTo>
                  <a:lnTo>
                    <a:pt x="875" y="247"/>
                  </a:lnTo>
                  <a:lnTo>
                    <a:pt x="794" y="291"/>
                  </a:lnTo>
                  <a:lnTo>
                    <a:pt x="722" y="341"/>
                  </a:lnTo>
                  <a:lnTo>
                    <a:pt x="658" y="395"/>
                  </a:lnTo>
                  <a:lnTo>
                    <a:pt x="604" y="447"/>
                  </a:lnTo>
                  <a:lnTo>
                    <a:pt x="567" y="501"/>
                  </a:lnTo>
                  <a:lnTo>
                    <a:pt x="525" y="592"/>
                  </a:lnTo>
                  <a:lnTo>
                    <a:pt x="506" y="679"/>
                  </a:lnTo>
                  <a:lnTo>
                    <a:pt x="503" y="755"/>
                  </a:lnTo>
                  <a:lnTo>
                    <a:pt x="525" y="819"/>
                  </a:lnTo>
                  <a:lnTo>
                    <a:pt x="570" y="866"/>
                  </a:lnTo>
                  <a:lnTo>
                    <a:pt x="643" y="888"/>
                  </a:lnTo>
                  <a:lnTo>
                    <a:pt x="745" y="881"/>
                  </a:lnTo>
                  <a:lnTo>
                    <a:pt x="875" y="839"/>
                  </a:lnTo>
                  <a:lnTo>
                    <a:pt x="890" y="839"/>
                  </a:lnTo>
                  <a:lnTo>
                    <a:pt x="912" y="839"/>
                  </a:lnTo>
                  <a:lnTo>
                    <a:pt x="935" y="831"/>
                  </a:lnTo>
                  <a:lnTo>
                    <a:pt x="966" y="824"/>
                  </a:lnTo>
                  <a:lnTo>
                    <a:pt x="996" y="816"/>
                  </a:lnTo>
                  <a:lnTo>
                    <a:pt x="1030" y="804"/>
                  </a:lnTo>
                  <a:lnTo>
                    <a:pt x="1068" y="790"/>
                  </a:lnTo>
                  <a:lnTo>
                    <a:pt x="1105" y="775"/>
                  </a:lnTo>
                  <a:lnTo>
                    <a:pt x="1105" y="851"/>
                  </a:lnTo>
                  <a:lnTo>
                    <a:pt x="395" y="1192"/>
                  </a:lnTo>
                  <a:lnTo>
                    <a:pt x="345" y="1177"/>
                  </a:lnTo>
                  <a:lnTo>
                    <a:pt x="296" y="1162"/>
                  </a:lnTo>
                  <a:lnTo>
                    <a:pt x="247" y="1143"/>
                  </a:lnTo>
                  <a:lnTo>
                    <a:pt x="194" y="1125"/>
                  </a:lnTo>
                  <a:lnTo>
                    <a:pt x="145" y="1105"/>
                  </a:lnTo>
                  <a:lnTo>
                    <a:pt x="96" y="1083"/>
                  </a:lnTo>
                  <a:lnTo>
                    <a:pt x="46" y="1063"/>
                  </a:lnTo>
                  <a:lnTo>
                    <a:pt x="0" y="1041"/>
                  </a:lnTo>
                  <a:close/>
                </a:path>
              </a:pathLst>
            </a:custGeom>
            <a:solidFill>
              <a:srgbClr val="82C6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20" name="Freeform 19"/>
            <p:cNvSpPr>
              <a:spLocks/>
            </p:cNvSpPr>
            <p:nvPr/>
          </p:nvSpPr>
          <p:spPr bwMode="auto">
            <a:xfrm rot="696599">
              <a:off x="2083" y="954"/>
              <a:ext cx="1432" cy="871"/>
            </a:xfrm>
            <a:custGeom>
              <a:avLst/>
              <a:gdLst>
                <a:gd name="T0" fmla="*/ 0 w 4294"/>
                <a:gd name="T1" fmla="*/ 0 h 2614"/>
                <a:gd name="T2" fmla="*/ 0 w 4294"/>
                <a:gd name="T3" fmla="*/ 0 h 2614"/>
                <a:gd name="T4" fmla="*/ 0 w 4294"/>
                <a:gd name="T5" fmla="*/ 0 h 2614"/>
                <a:gd name="T6" fmla="*/ 0 w 4294"/>
                <a:gd name="T7" fmla="*/ 0 h 2614"/>
                <a:gd name="T8" fmla="*/ 0 w 4294"/>
                <a:gd name="T9" fmla="*/ 0 h 2614"/>
                <a:gd name="T10" fmla="*/ 0 w 4294"/>
                <a:gd name="T11" fmla="*/ 0 h 2614"/>
                <a:gd name="T12" fmla="*/ 0 w 4294"/>
                <a:gd name="T13" fmla="*/ 0 h 2614"/>
                <a:gd name="T14" fmla="*/ 0 w 4294"/>
                <a:gd name="T15" fmla="*/ 0 h 2614"/>
                <a:gd name="T16" fmla="*/ 0 w 4294"/>
                <a:gd name="T17" fmla="*/ 0 h 2614"/>
                <a:gd name="T18" fmla="*/ 0 w 4294"/>
                <a:gd name="T19" fmla="*/ 0 h 2614"/>
                <a:gd name="T20" fmla="*/ 0 w 4294"/>
                <a:gd name="T21" fmla="*/ 0 h 2614"/>
                <a:gd name="T22" fmla="*/ 0 w 4294"/>
                <a:gd name="T23" fmla="*/ 0 h 2614"/>
                <a:gd name="T24" fmla="*/ 0 w 4294"/>
                <a:gd name="T25" fmla="*/ 0 h 2614"/>
                <a:gd name="T26" fmla="*/ 0 w 4294"/>
                <a:gd name="T27" fmla="*/ 0 h 2614"/>
                <a:gd name="T28" fmla="*/ 0 w 4294"/>
                <a:gd name="T29" fmla="*/ 0 h 2614"/>
                <a:gd name="T30" fmla="*/ 0 w 4294"/>
                <a:gd name="T31" fmla="*/ 0 h 2614"/>
                <a:gd name="T32" fmla="*/ 0 w 4294"/>
                <a:gd name="T33" fmla="*/ 0 h 2614"/>
                <a:gd name="T34" fmla="*/ 0 w 4294"/>
                <a:gd name="T35" fmla="*/ 0 h 2614"/>
                <a:gd name="T36" fmla="*/ 0 w 4294"/>
                <a:gd name="T37" fmla="*/ 0 h 2614"/>
                <a:gd name="T38" fmla="*/ 0 w 4294"/>
                <a:gd name="T39" fmla="*/ 0 h 2614"/>
                <a:gd name="T40" fmla="*/ 0 w 4294"/>
                <a:gd name="T41" fmla="*/ 0 h 2614"/>
                <a:gd name="T42" fmla="*/ 0 w 4294"/>
                <a:gd name="T43" fmla="*/ 0 h 2614"/>
                <a:gd name="T44" fmla="*/ 0 w 4294"/>
                <a:gd name="T45" fmla="*/ 0 h 2614"/>
                <a:gd name="T46" fmla="*/ 0 w 4294"/>
                <a:gd name="T47" fmla="*/ 0 h 2614"/>
                <a:gd name="T48" fmla="*/ 0 w 4294"/>
                <a:gd name="T49" fmla="*/ 0 h 2614"/>
                <a:gd name="T50" fmla="*/ 0 w 4294"/>
                <a:gd name="T51" fmla="*/ 0 h 2614"/>
                <a:gd name="T52" fmla="*/ 0 w 4294"/>
                <a:gd name="T53" fmla="*/ 0 h 2614"/>
                <a:gd name="T54" fmla="*/ 0 w 4294"/>
                <a:gd name="T55" fmla="*/ 0 h 2614"/>
                <a:gd name="T56" fmla="*/ 0 w 4294"/>
                <a:gd name="T57" fmla="*/ 0 h 2614"/>
                <a:gd name="T58" fmla="*/ 0 w 4294"/>
                <a:gd name="T59" fmla="*/ 0 h 2614"/>
                <a:gd name="T60" fmla="*/ 0 w 4294"/>
                <a:gd name="T61" fmla="*/ 0 h 2614"/>
                <a:gd name="T62" fmla="*/ 0 w 4294"/>
                <a:gd name="T63" fmla="*/ 0 h 2614"/>
                <a:gd name="T64" fmla="*/ 0 w 4294"/>
                <a:gd name="T65" fmla="*/ 0 h 2614"/>
                <a:gd name="T66" fmla="*/ 0 w 4294"/>
                <a:gd name="T67" fmla="*/ 0 h 2614"/>
                <a:gd name="T68" fmla="*/ 0 w 4294"/>
                <a:gd name="T69" fmla="*/ 0 h 2614"/>
                <a:gd name="T70" fmla="*/ 0 w 4294"/>
                <a:gd name="T71" fmla="*/ 0 h 2614"/>
                <a:gd name="T72" fmla="*/ 0 w 4294"/>
                <a:gd name="T73" fmla="*/ 0 h 2614"/>
                <a:gd name="T74" fmla="*/ 0 w 4294"/>
                <a:gd name="T75" fmla="*/ 0 h 261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294"/>
                <a:gd name="T115" fmla="*/ 0 h 2614"/>
                <a:gd name="T116" fmla="*/ 4294 w 4294"/>
                <a:gd name="T117" fmla="*/ 2614 h 261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294" h="2614">
                  <a:moveTo>
                    <a:pt x="3545" y="821"/>
                  </a:moveTo>
                  <a:lnTo>
                    <a:pt x="3587" y="771"/>
                  </a:lnTo>
                  <a:lnTo>
                    <a:pt x="3629" y="722"/>
                  </a:lnTo>
                  <a:lnTo>
                    <a:pt x="3673" y="670"/>
                  </a:lnTo>
                  <a:lnTo>
                    <a:pt x="3720" y="620"/>
                  </a:lnTo>
                  <a:lnTo>
                    <a:pt x="3769" y="566"/>
                  </a:lnTo>
                  <a:lnTo>
                    <a:pt x="3818" y="513"/>
                  </a:lnTo>
                  <a:lnTo>
                    <a:pt x="3865" y="460"/>
                  </a:lnTo>
                  <a:lnTo>
                    <a:pt x="3914" y="406"/>
                  </a:lnTo>
                  <a:lnTo>
                    <a:pt x="3964" y="354"/>
                  </a:lnTo>
                  <a:lnTo>
                    <a:pt x="4013" y="300"/>
                  </a:lnTo>
                  <a:lnTo>
                    <a:pt x="4058" y="251"/>
                  </a:lnTo>
                  <a:lnTo>
                    <a:pt x="4104" y="198"/>
                  </a:lnTo>
                  <a:lnTo>
                    <a:pt x="4149" y="149"/>
                  </a:lnTo>
                  <a:lnTo>
                    <a:pt x="4194" y="95"/>
                  </a:lnTo>
                  <a:lnTo>
                    <a:pt x="4236" y="50"/>
                  </a:lnTo>
                  <a:lnTo>
                    <a:pt x="4275" y="0"/>
                  </a:lnTo>
                  <a:lnTo>
                    <a:pt x="4290" y="19"/>
                  </a:lnTo>
                  <a:lnTo>
                    <a:pt x="4294" y="38"/>
                  </a:lnTo>
                  <a:lnTo>
                    <a:pt x="4294" y="61"/>
                  </a:lnTo>
                  <a:lnTo>
                    <a:pt x="4290" y="88"/>
                  </a:lnTo>
                  <a:lnTo>
                    <a:pt x="4282" y="110"/>
                  </a:lnTo>
                  <a:lnTo>
                    <a:pt x="4267" y="130"/>
                  </a:lnTo>
                  <a:lnTo>
                    <a:pt x="4248" y="149"/>
                  </a:lnTo>
                  <a:lnTo>
                    <a:pt x="4233" y="172"/>
                  </a:lnTo>
                  <a:lnTo>
                    <a:pt x="4157" y="255"/>
                  </a:lnTo>
                  <a:lnTo>
                    <a:pt x="4085" y="347"/>
                  </a:lnTo>
                  <a:lnTo>
                    <a:pt x="4016" y="438"/>
                  </a:lnTo>
                  <a:lnTo>
                    <a:pt x="3952" y="525"/>
                  </a:lnTo>
                  <a:lnTo>
                    <a:pt x="3883" y="616"/>
                  </a:lnTo>
                  <a:lnTo>
                    <a:pt x="3811" y="699"/>
                  </a:lnTo>
                  <a:lnTo>
                    <a:pt x="3739" y="783"/>
                  </a:lnTo>
                  <a:lnTo>
                    <a:pt x="3655" y="855"/>
                  </a:lnTo>
                  <a:lnTo>
                    <a:pt x="3644" y="867"/>
                  </a:lnTo>
                  <a:lnTo>
                    <a:pt x="3633" y="870"/>
                  </a:lnTo>
                  <a:lnTo>
                    <a:pt x="3621" y="877"/>
                  </a:lnTo>
                  <a:lnTo>
                    <a:pt x="3606" y="882"/>
                  </a:lnTo>
                  <a:lnTo>
                    <a:pt x="3591" y="885"/>
                  </a:lnTo>
                  <a:lnTo>
                    <a:pt x="3575" y="892"/>
                  </a:lnTo>
                  <a:lnTo>
                    <a:pt x="3560" y="904"/>
                  </a:lnTo>
                  <a:lnTo>
                    <a:pt x="3542" y="919"/>
                  </a:lnTo>
                  <a:lnTo>
                    <a:pt x="3530" y="927"/>
                  </a:lnTo>
                  <a:lnTo>
                    <a:pt x="3515" y="942"/>
                  </a:lnTo>
                  <a:lnTo>
                    <a:pt x="3488" y="961"/>
                  </a:lnTo>
                  <a:lnTo>
                    <a:pt x="3458" y="984"/>
                  </a:lnTo>
                  <a:lnTo>
                    <a:pt x="3419" y="1011"/>
                  </a:lnTo>
                  <a:lnTo>
                    <a:pt x="3377" y="1041"/>
                  </a:lnTo>
                  <a:lnTo>
                    <a:pt x="3325" y="1079"/>
                  </a:lnTo>
                  <a:lnTo>
                    <a:pt x="3268" y="1117"/>
                  </a:lnTo>
                  <a:lnTo>
                    <a:pt x="3204" y="1163"/>
                  </a:lnTo>
                  <a:lnTo>
                    <a:pt x="3135" y="1208"/>
                  </a:lnTo>
                  <a:lnTo>
                    <a:pt x="3054" y="1257"/>
                  </a:lnTo>
                  <a:lnTo>
                    <a:pt x="2972" y="1311"/>
                  </a:lnTo>
                  <a:lnTo>
                    <a:pt x="2884" y="1368"/>
                  </a:lnTo>
                  <a:lnTo>
                    <a:pt x="2785" y="1425"/>
                  </a:lnTo>
                  <a:lnTo>
                    <a:pt x="2683" y="1486"/>
                  </a:lnTo>
                  <a:lnTo>
                    <a:pt x="2576" y="1546"/>
                  </a:lnTo>
                  <a:lnTo>
                    <a:pt x="2459" y="1610"/>
                  </a:lnTo>
                  <a:lnTo>
                    <a:pt x="2341" y="1676"/>
                  </a:lnTo>
                  <a:lnTo>
                    <a:pt x="2212" y="1741"/>
                  </a:lnTo>
                  <a:lnTo>
                    <a:pt x="2079" y="1809"/>
                  </a:lnTo>
                  <a:lnTo>
                    <a:pt x="1942" y="1877"/>
                  </a:lnTo>
                  <a:lnTo>
                    <a:pt x="1798" y="1945"/>
                  </a:lnTo>
                  <a:lnTo>
                    <a:pt x="1645" y="2014"/>
                  </a:lnTo>
                  <a:lnTo>
                    <a:pt x="1490" y="2082"/>
                  </a:lnTo>
                  <a:lnTo>
                    <a:pt x="1327" y="2155"/>
                  </a:lnTo>
                  <a:lnTo>
                    <a:pt x="1159" y="2222"/>
                  </a:lnTo>
                  <a:lnTo>
                    <a:pt x="989" y="2291"/>
                  </a:lnTo>
                  <a:lnTo>
                    <a:pt x="806" y="2355"/>
                  </a:lnTo>
                  <a:lnTo>
                    <a:pt x="624" y="2424"/>
                  </a:lnTo>
                  <a:lnTo>
                    <a:pt x="434" y="2488"/>
                  </a:lnTo>
                  <a:lnTo>
                    <a:pt x="240" y="2553"/>
                  </a:lnTo>
                  <a:lnTo>
                    <a:pt x="39" y="2614"/>
                  </a:lnTo>
                  <a:lnTo>
                    <a:pt x="0" y="2592"/>
                  </a:lnTo>
                  <a:lnTo>
                    <a:pt x="1964" y="1770"/>
                  </a:lnTo>
                  <a:lnTo>
                    <a:pt x="3545" y="821"/>
                  </a:lnTo>
                  <a:close/>
                </a:path>
              </a:pathLst>
            </a:custGeom>
            <a:solidFill>
              <a:srgbClr val="1E19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21" name="Freeform 20"/>
            <p:cNvSpPr>
              <a:spLocks/>
            </p:cNvSpPr>
            <p:nvPr/>
          </p:nvSpPr>
          <p:spPr bwMode="auto">
            <a:xfrm rot="696599">
              <a:off x="2077" y="914"/>
              <a:ext cx="1418" cy="899"/>
            </a:xfrm>
            <a:custGeom>
              <a:avLst/>
              <a:gdLst>
                <a:gd name="T0" fmla="*/ 0 w 4255"/>
                <a:gd name="T1" fmla="*/ 0 h 2697"/>
                <a:gd name="T2" fmla="*/ 0 w 4255"/>
                <a:gd name="T3" fmla="*/ 0 h 2697"/>
                <a:gd name="T4" fmla="*/ 0 w 4255"/>
                <a:gd name="T5" fmla="*/ 0 h 2697"/>
                <a:gd name="T6" fmla="*/ 0 w 4255"/>
                <a:gd name="T7" fmla="*/ 0 h 2697"/>
                <a:gd name="T8" fmla="*/ 0 w 4255"/>
                <a:gd name="T9" fmla="*/ 0 h 2697"/>
                <a:gd name="T10" fmla="*/ 0 w 4255"/>
                <a:gd name="T11" fmla="*/ 0 h 2697"/>
                <a:gd name="T12" fmla="*/ 0 w 4255"/>
                <a:gd name="T13" fmla="*/ 0 h 2697"/>
                <a:gd name="T14" fmla="*/ 0 w 4255"/>
                <a:gd name="T15" fmla="*/ 0 h 2697"/>
                <a:gd name="T16" fmla="*/ 0 w 4255"/>
                <a:gd name="T17" fmla="*/ 0 h 2697"/>
                <a:gd name="T18" fmla="*/ 0 w 4255"/>
                <a:gd name="T19" fmla="*/ 0 h 2697"/>
                <a:gd name="T20" fmla="*/ 0 w 4255"/>
                <a:gd name="T21" fmla="*/ 0 h 2697"/>
                <a:gd name="T22" fmla="*/ 0 w 4255"/>
                <a:gd name="T23" fmla="*/ 0 h 2697"/>
                <a:gd name="T24" fmla="*/ 0 w 4255"/>
                <a:gd name="T25" fmla="*/ 0 h 2697"/>
                <a:gd name="T26" fmla="*/ 0 w 4255"/>
                <a:gd name="T27" fmla="*/ 0 h 2697"/>
                <a:gd name="T28" fmla="*/ 0 w 4255"/>
                <a:gd name="T29" fmla="*/ 0 h 2697"/>
                <a:gd name="T30" fmla="*/ 0 w 4255"/>
                <a:gd name="T31" fmla="*/ 0 h 2697"/>
                <a:gd name="T32" fmla="*/ 0 w 4255"/>
                <a:gd name="T33" fmla="*/ 0 h 2697"/>
                <a:gd name="T34" fmla="*/ 0 w 4255"/>
                <a:gd name="T35" fmla="*/ 0 h 2697"/>
                <a:gd name="T36" fmla="*/ 0 w 4255"/>
                <a:gd name="T37" fmla="*/ 0 h 2697"/>
                <a:gd name="T38" fmla="*/ 0 w 4255"/>
                <a:gd name="T39" fmla="*/ 0 h 2697"/>
                <a:gd name="T40" fmla="*/ 0 w 4255"/>
                <a:gd name="T41" fmla="*/ 0 h 2697"/>
                <a:gd name="T42" fmla="*/ 0 w 4255"/>
                <a:gd name="T43" fmla="*/ 0 h 2697"/>
                <a:gd name="T44" fmla="*/ 0 w 4255"/>
                <a:gd name="T45" fmla="*/ 0 h 2697"/>
                <a:gd name="T46" fmla="*/ 0 w 4255"/>
                <a:gd name="T47" fmla="*/ 0 h 2697"/>
                <a:gd name="T48" fmla="*/ 0 w 4255"/>
                <a:gd name="T49" fmla="*/ 0 h 2697"/>
                <a:gd name="T50" fmla="*/ 0 w 4255"/>
                <a:gd name="T51" fmla="*/ 0 h 2697"/>
                <a:gd name="T52" fmla="*/ 0 w 4255"/>
                <a:gd name="T53" fmla="*/ 0 h 2697"/>
                <a:gd name="T54" fmla="*/ 0 w 4255"/>
                <a:gd name="T55" fmla="*/ 0 h 2697"/>
                <a:gd name="T56" fmla="*/ 0 w 4255"/>
                <a:gd name="T57" fmla="*/ 0 h 2697"/>
                <a:gd name="T58" fmla="*/ 0 w 4255"/>
                <a:gd name="T59" fmla="*/ 0 h 2697"/>
                <a:gd name="T60" fmla="*/ 0 w 4255"/>
                <a:gd name="T61" fmla="*/ 0 h 2697"/>
                <a:gd name="T62" fmla="*/ 0 w 4255"/>
                <a:gd name="T63" fmla="*/ 0 h 2697"/>
                <a:gd name="T64" fmla="*/ 0 w 4255"/>
                <a:gd name="T65" fmla="*/ 0 h 2697"/>
                <a:gd name="T66" fmla="*/ 0 w 4255"/>
                <a:gd name="T67" fmla="*/ 0 h 2697"/>
                <a:gd name="T68" fmla="*/ 0 w 4255"/>
                <a:gd name="T69" fmla="*/ 0 h 2697"/>
                <a:gd name="T70" fmla="*/ 0 w 4255"/>
                <a:gd name="T71" fmla="*/ 0 h 2697"/>
                <a:gd name="T72" fmla="*/ 0 w 4255"/>
                <a:gd name="T73" fmla="*/ 0 h 2697"/>
                <a:gd name="T74" fmla="*/ 0 w 4255"/>
                <a:gd name="T75" fmla="*/ 0 h 2697"/>
                <a:gd name="T76" fmla="*/ 0 w 4255"/>
                <a:gd name="T77" fmla="*/ 0 h 2697"/>
                <a:gd name="T78" fmla="*/ 0 w 4255"/>
                <a:gd name="T79" fmla="*/ 0 h 2697"/>
                <a:gd name="T80" fmla="*/ 0 w 4255"/>
                <a:gd name="T81" fmla="*/ 0 h 2697"/>
                <a:gd name="T82" fmla="*/ 0 w 4255"/>
                <a:gd name="T83" fmla="*/ 0 h 2697"/>
                <a:gd name="T84" fmla="*/ 0 w 4255"/>
                <a:gd name="T85" fmla="*/ 0 h 2697"/>
                <a:gd name="T86" fmla="*/ 0 w 4255"/>
                <a:gd name="T87" fmla="*/ 0 h 2697"/>
                <a:gd name="T88" fmla="*/ 0 w 4255"/>
                <a:gd name="T89" fmla="*/ 0 h 2697"/>
                <a:gd name="T90" fmla="*/ 0 w 4255"/>
                <a:gd name="T91" fmla="*/ 0 h 2697"/>
                <a:gd name="T92" fmla="*/ 0 w 4255"/>
                <a:gd name="T93" fmla="*/ 0 h 2697"/>
                <a:gd name="T94" fmla="*/ 0 w 4255"/>
                <a:gd name="T95" fmla="*/ 0 h 2697"/>
                <a:gd name="T96" fmla="*/ 0 w 4255"/>
                <a:gd name="T97" fmla="*/ 0 h 2697"/>
                <a:gd name="T98" fmla="*/ 0 w 4255"/>
                <a:gd name="T99" fmla="*/ 0 h 2697"/>
                <a:gd name="T100" fmla="*/ 0 w 4255"/>
                <a:gd name="T101" fmla="*/ 0 h 2697"/>
                <a:gd name="T102" fmla="*/ 0 w 4255"/>
                <a:gd name="T103" fmla="*/ 0 h 2697"/>
                <a:gd name="T104" fmla="*/ 0 w 4255"/>
                <a:gd name="T105" fmla="*/ 0 h 2697"/>
                <a:gd name="T106" fmla="*/ 0 w 4255"/>
                <a:gd name="T107" fmla="*/ 0 h 2697"/>
                <a:gd name="T108" fmla="*/ 0 w 4255"/>
                <a:gd name="T109" fmla="*/ 0 h 2697"/>
                <a:gd name="T110" fmla="*/ 0 w 4255"/>
                <a:gd name="T111" fmla="*/ 0 h 2697"/>
                <a:gd name="T112" fmla="*/ 0 w 4255"/>
                <a:gd name="T113" fmla="*/ 0 h 2697"/>
                <a:gd name="T114" fmla="*/ 0 w 4255"/>
                <a:gd name="T115" fmla="*/ 0 h 2697"/>
                <a:gd name="T116" fmla="*/ 0 w 4255"/>
                <a:gd name="T117" fmla="*/ 0 h 2697"/>
                <a:gd name="T118" fmla="*/ 0 w 4255"/>
                <a:gd name="T119" fmla="*/ 0 h 2697"/>
                <a:gd name="T120" fmla="*/ 0 w 4255"/>
                <a:gd name="T121" fmla="*/ 0 h 26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255"/>
                <a:gd name="T184" fmla="*/ 0 h 2697"/>
                <a:gd name="T185" fmla="*/ 4255 w 4255"/>
                <a:gd name="T186" fmla="*/ 2697 h 269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255" h="2697">
                  <a:moveTo>
                    <a:pt x="3048" y="745"/>
                  </a:moveTo>
                  <a:lnTo>
                    <a:pt x="3066" y="726"/>
                  </a:lnTo>
                  <a:lnTo>
                    <a:pt x="3085" y="706"/>
                  </a:lnTo>
                  <a:lnTo>
                    <a:pt x="3105" y="688"/>
                  </a:lnTo>
                  <a:lnTo>
                    <a:pt x="3123" y="664"/>
                  </a:lnTo>
                  <a:lnTo>
                    <a:pt x="3138" y="646"/>
                  </a:lnTo>
                  <a:lnTo>
                    <a:pt x="3150" y="623"/>
                  </a:lnTo>
                  <a:lnTo>
                    <a:pt x="3157" y="597"/>
                  </a:lnTo>
                  <a:lnTo>
                    <a:pt x="3165" y="566"/>
                  </a:lnTo>
                  <a:lnTo>
                    <a:pt x="3196" y="543"/>
                  </a:lnTo>
                  <a:lnTo>
                    <a:pt x="3221" y="521"/>
                  </a:lnTo>
                  <a:lnTo>
                    <a:pt x="3253" y="501"/>
                  </a:lnTo>
                  <a:lnTo>
                    <a:pt x="3278" y="486"/>
                  </a:lnTo>
                  <a:lnTo>
                    <a:pt x="3310" y="467"/>
                  </a:lnTo>
                  <a:lnTo>
                    <a:pt x="3337" y="449"/>
                  </a:lnTo>
                  <a:lnTo>
                    <a:pt x="3366" y="430"/>
                  </a:lnTo>
                  <a:lnTo>
                    <a:pt x="3393" y="403"/>
                  </a:lnTo>
                  <a:lnTo>
                    <a:pt x="3453" y="346"/>
                  </a:lnTo>
                  <a:lnTo>
                    <a:pt x="3503" y="292"/>
                  </a:lnTo>
                  <a:lnTo>
                    <a:pt x="3552" y="243"/>
                  </a:lnTo>
                  <a:lnTo>
                    <a:pt x="3601" y="193"/>
                  </a:lnTo>
                  <a:lnTo>
                    <a:pt x="3651" y="144"/>
                  </a:lnTo>
                  <a:lnTo>
                    <a:pt x="3700" y="99"/>
                  </a:lnTo>
                  <a:lnTo>
                    <a:pt x="3754" y="50"/>
                  </a:lnTo>
                  <a:lnTo>
                    <a:pt x="3818" y="0"/>
                  </a:lnTo>
                  <a:lnTo>
                    <a:pt x="4255" y="178"/>
                  </a:lnTo>
                  <a:lnTo>
                    <a:pt x="4213" y="232"/>
                  </a:lnTo>
                  <a:lnTo>
                    <a:pt x="4171" y="282"/>
                  </a:lnTo>
                  <a:lnTo>
                    <a:pt x="4129" y="331"/>
                  </a:lnTo>
                  <a:lnTo>
                    <a:pt x="4089" y="380"/>
                  </a:lnTo>
                  <a:lnTo>
                    <a:pt x="4050" y="425"/>
                  </a:lnTo>
                  <a:lnTo>
                    <a:pt x="4008" y="467"/>
                  </a:lnTo>
                  <a:lnTo>
                    <a:pt x="3971" y="513"/>
                  </a:lnTo>
                  <a:lnTo>
                    <a:pt x="3929" y="555"/>
                  </a:lnTo>
                  <a:lnTo>
                    <a:pt x="3887" y="597"/>
                  </a:lnTo>
                  <a:lnTo>
                    <a:pt x="3848" y="642"/>
                  </a:lnTo>
                  <a:lnTo>
                    <a:pt x="3808" y="684"/>
                  </a:lnTo>
                  <a:lnTo>
                    <a:pt x="3766" y="726"/>
                  </a:lnTo>
                  <a:lnTo>
                    <a:pt x="3724" y="771"/>
                  </a:lnTo>
                  <a:lnTo>
                    <a:pt x="3678" y="817"/>
                  </a:lnTo>
                  <a:lnTo>
                    <a:pt x="3636" y="862"/>
                  </a:lnTo>
                  <a:lnTo>
                    <a:pt x="3591" y="911"/>
                  </a:lnTo>
                  <a:lnTo>
                    <a:pt x="3517" y="973"/>
                  </a:lnTo>
                  <a:lnTo>
                    <a:pt x="3435" y="1041"/>
                  </a:lnTo>
                  <a:lnTo>
                    <a:pt x="3340" y="1113"/>
                  </a:lnTo>
                  <a:lnTo>
                    <a:pt x="3233" y="1185"/>
                  </a:lnTo>
                  <a:lnTo>
                    <a:pt x="3115" y="1261"/>
                  </a:lnTo>
                  <a:lnTo>
                    <a:pt x="2990" y="1340"/>
                  </a:lnTo>
                  <a:lnTo>
                    <a:pt x="2858" y="1424"/>
                  </a:lnTo>
                  <a:lnTo>
                    <a:pt x="2717" y="1508"/>
                  </a:lnTo>
                  <a:lnTo>
                    <a:pt x="2568" y="1592"/>
                  </a:lnTo>
                  <a:lnTo>
                    <a:pt x="2417" y="1676"/>
                  </a:lnTo>
                  <a:lnTo>
                    <a:pt x="2261" y="1759"/>
                  </a:lnTo>
                  <a:lnTo>
                    <a:pt x="2101" y="1843"/>
                  </a:lnTo>
                  <a:lnTo>
                    <a:pt x="1938" y="1927"/>
                  </a:lnTo>
                  <a:lnTo>
                    <a:pt x="1775" y="2006"/>
                  </a:lnTo>
                  <a:lnTo>
                    <a:pt x="1608" y="2085"/>
                  </a:lnTo>
                  <a:lnTo>
                    <a:pt x="1445" y="2162"/>
                  </a:lnTo>
                  <a:lnTo>
                    <a:pt x="1391" y="2184"/>
                  </a:lnTo>
                  <a:lnTo>
                    <a:pt x="1337" y="2208"/>
                  </a:lnTo>
                  <a:lnTo>
                    <a:pt x="1285" y="2230"/>
                  </a:lnTo>
                  <a:lnTo>
                    <a:pt x="1231" y="2253"/>
                  </a:lnTo>
                  <a:lnTo>
                    <a:pt x="1178" y="2275"/>
                  </a:lnTo>
                  <a:lnTo>
                    <a:pt x="1129" y="2295"/>
                  </a:lnTo>
                  <a:lnTo>
                    <a:pt x="1075" y="2317"/>
                  </a:lnTo>
                  <a:lnTo>
                    <a:pt x="1023" y="2337"/>
                  </a:lnTo>
                  <a:lnTo>
                    <a:pt x="973" y="2356"/>
                  </a:lnTo>
                  <a:lnTo>
                    <a:pt x="920" y="2378"/>
                  </a:lnTo>
                  <a:lnTo>
                    <a:pt x="870" y="2398"/>
                  </a:lnTo>
                  <a:lnTo>
                    <a:pt x="821" y="2416"/>
                  </a:lnTo>
                  <a:lnTo>
                    <a:pt x="772" y="2435"/>
                  </a:lnTo>
                  <a:lnTo>
                    <a:pt x="727" y="2455"/>
                  </a:lnTo>
                  <a:lnTo>
                    <a:pt x="677" y="2473"/>
                  </a:lnTo>
                  <a:lnTo>
                    <a:pt x="631" y="2492"/>
                  </a:lnTo>
                  <a:lnTo>
                    <a:pt x="555" y="2522"/>
                  </a:lnTo>
                  <a:lnTo>
                    <a:pt x="471" y="2553"/>
                  </a:lnTo>
                  <a:lnTo>
                    <a:pt x="387" y="2583"/>
                  </a:lnTo>
                  <a:lnTo>
                    <a:pt x="305" y="2610"/>
                  </a:lnTo>
                  <a:lnTo>
                    <a:pt x="229" y="2637"/>
                  </a:lnTo>
                  <a:lnTo>
                    <a:pt x="167" y="2655"/>
                  </a:lnTo>
                  <a:lnTo>
                    <a:pt x="122" y="2670"/>
                  </a:lnTo>
                  <a:lnTo>
                    <a:pt x="103" y="2679"/>
                  </a:lnTo>
                  <a:lnTo>
                    <a:pt x="88" y="2687"/>
                  </a:lnTo>
                  <a:lnTo>
                    <a:pt x="76" y="2690"/>
                  </a:lnTo>
                  <a:lnTo>
                    <a:pt x="66" y="2694"/>
                  </a:lnTo>
                  <a:lnTo>
                    <a:pt x="54" y="2697"/>
                  </a:lnTo>
                  <a:lnTo>
                    <a:pt x="34" y="2697"/>
                  </a:lnTo>
                  <a:lnTo>
                    <a:pt x="24" y="2687"/>
                  </a:lnTo>
                  <a:lnTo>
                    <a:pt x="12" y="2675"/>
                  </a:lnTo>
                  <a:lnTo>
                    <a:pt x="0" y="2660"/>
                  </a:lnTo>
                  <a:lnTo>
                    <a:pt x="96" y="2613"/>
                  </a:lnTo>
                  <a:lnTo>
                    <a:pt x="194" y="2568"/>
                  </a:lnTo>
                  <a:lnTo>
                    <a:pt x="293" y="2515"/>
                  </a:lnTo>
                  <a:lnTo>
                    <a:pt x="392" y="2462"/>
                  </a:lnTo>
                  <a:lnTo>
                    <a:pt x="495" y="2408"/>
                  </a:lnTo>
                  <a:lnTo>
                    <a:pt x="594" y="2352"/>
                  </a:lnTo>
                  <a:lnTo>
                    <a:pt x="695" y="2295"/>
                  </a:lnTo>
                  <a:lnTo>
                    <a:pt x="799" y="2233"/>
                  </a:lnTo>
                  <a:lnTo>
                    <a:pt x="900" y="2174"/>
                  </a:lnTo>
                  <a:lnTo>
                    <a:pt x="1003" y="2109"/>
                  </a:lnTo>
                  <a:lnTo>
                    <a:pt x="1107" y="2043"/>
                  </a:lnTo>
                  <a:lnTo>
                    <a:pt x="1208" y="1979"/>
                  </a:lnTo>
                  <a:lnTo>
                    <a:pt x="1311" y="1915"/>
                  </a:lnTo>
                  <a:lnTo>
                    <a:pt x="1413" y="1846"/>
                  </a:lnTo>
                  <a:lnTo>
                    <a:pt x="1512" y="1782"/>
                  </a:lnTo>
                  <a:lnTo>
                    <a:pt x="1615" y="1713"/>
                  </a:lnTo>
                  <a:lnTo>
                    <a:pt x="1714" y="1646"/>
                  </a:lnTo>
                  <a:lnTo>
                    <a:pt x="1817" y="1580"/>
                  </a:lnTo>
                  <a:lnTo>
                    <a:pt x="1911" y="1512"/>
                  </a:lnTo>
                  <a:lnTo>
                    <a:pt x="2010" y="1448"/>
                  </a:lnTo>
                  <a:lnTo>
                    <a:pt x="2106" y="1379"/>
                  </a:lnTo>
                  <a:lnTo>
                    <a:pt x="2200" y="1315"/>
                  </a:lnTo>
                  <a:lnTo>
                    <a:pt x="2296" y="1249"/>
                  </a:lnTo>
                  <a:lnTo>
                    <a:pt x="2387" y="1189"/>
                  </a:lnTo>
                  <a:lnTo>
                    <a:pt x="2478" y="1125"/>
                  </a:lnTo>
                  <a:lnTo>
                    <a:pt x="2565" y="1068"/>
                  </a:lnTo>
                  <a:lnTo>
                    <a:pt x="2652" y="1007"/>
                  </a:lnTo>
                  <a:lnTo>
                    <a:pt x="2735" y="950"/>
                  </a:lnTo>
                  <a:lnTo>
                    <a:pt x="2816" y="896"/>
                  </a:lnTo>
                  <a:lnTo>
                    <a:pt x="2895" y="844"/>
                  </a:lnTo>
                  <a:lnTo>
                    <a:pt x="2972" y="795"/>
                  </a:lnTo>
                  <a:lnTo>
                    <a:pt x="3048" y="745"/>
                  </a:lnTo>
                  <a:close/>
                </a:path>
              </a:pathLst>
            </a:custGeom>
            <a:solidFill>
              <a:srgbClr val="8E8E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22" name="Freeform 59"/>
            <p:cNvSpPr>
              <a:spLocks/>
            </p:cNvSpPr>
            <p:nvPr/>
          </p:nvSpPr>
          <p:spPr bwMode="auto">
            <a:xfrm rot="696599">
              <a:off x="3278" y="1343"/>
              <a:ext cx="337" cy="47"/>
            </a:xfrm>
            <a:custGeom>
              <a:avLst/>
              <a:gdLst>
                <a:gd name="T0" fmla="*/ 0 w 1011"/>
                <a:gd name="T1" fmla="*/ 0 h 140"/>
                <a:gd name="T2" fmla="*/ 0 w 1011"/>
                <a:gd name="T3" fmla="*/ 0 h 140"/>
                <a:gd name="T4" fmla="*/ 0 w 1011"/>
                <a:gd name="T5" fmla="*/ 0 h 140"/>
                <a:gd name="T6" fmla="*/ 0 w 1011"/>
                <a:gd name="T7" fmla="*/ 0 h 140"/>
                <a:gd name="T8" fmla="*/ 0 w 1011"/>
                <a:gd name="T9" fmla="*/ 0 h 140"/>
                <a:gd name="T10" fmla="*/ 0 w 1011"/>
                <a:gd name="T11" fmla="*/ 0 h 140"/>
                <a:gd name="T12" fmla="*/ 0 w 1011"/>
                <a:gd name="T13" fmla="*/ 0 h 140"/>
                <a:gd name="T14" fmla="*/ 0 w 1011"/>
                <a:gd name="T15" fmla="*/ 0 h 140"/>
                <a:gd name="T16" fmla="*/ 0 w 1011"/>
                <a:gd name="T17" fmla="*/ 0 h 140"/>
                <a:gd name="T18" fmla="*/ 0 w 1011"/>
                <a:gd name="T19" fmla="*/ 0 h 140"/>
                <a:gd name="T20" fmla="*/ 0 w 1011"/>
                <a:gd name="T21" fmla="*/ 0 h 140"/>
                <a:gd name="T22" fmla="*/ 0 w 1011"/>
                <a:gd name="T23" fmla="*/ 0 h 140"/>
                <a:gd name="T24" fmla="*/ 0 w 1011"/>
                <a:gd name="T25" fmla="*/ 0 h 140"/>
                <a:gd name="T26" fmla="*/ 0 w 1011"/>
                <a:gd name="T27" fmla="*/ 0 h 140"/>
                <a:gd name="T28" fmla="*/ 0 w 1011"/>
                <a:gd name="T29" fmla="*/ 0 h 140"/>
                <a:gd name="T30" fmla="*/ 0 w 1011"/>
                <a:gd name="T31" fmla="*/ 0 h 140"/>
                <a:gd name="T32" fmla="*/ 0 w 1011"/>
                <a:gd name="T33" fmla="*/ 0 h 140"/>
                <a:gd name="T34" fmla="*/ 0 w 1011"/>
                <a:gd name="T35" fmla="*/ 0 h 140"/>
                <a:gd name="T36" fmla="*/ 0 w 1011"/>
                <a:gd name="T37" fmla="*/ 0 h 140"/>
                <a:gd name="T38" fmla="*/ 0 w 1011"/>
                <a:gd name="T39" fmla="*/ 0 h 140"/>
                <a:gd name="T40" fmla="*/ 0 w 1011"/>
                <a:gd name="T41" fmla="*/ 0 h 140"/>
                <a:gd name="T42" fmla="*/ 0 w 1011"/>
                <a:gd name="T43" fmla="*/ 0 h 140"/>
                <a:gd name="T44" fmla="*/ 0 w 1011"/>
                <a:gd name="T45" fmla="*/ 0 h 140"/>
                <a:gd name="T46" fmla="*/ 0 w 1011"/>
                <a:gd name="T47" fmla="*/ 0 h 140"/>
                <a:gd name="T48" fmla="*/ 0 w 1011"/>
                <a:gd name="T49" fmla="*/ 0 h 140"/>
                <a:gd name="T50" fmla="*/ 0 w 1011"/>
                <a:gd name="T51" fmla="*/ 0 h 140"/>
                <a:gd name="T52" fmla="*/ 0 w 1011"/>
                <a:gd name="T53" fmla="*/ 0 h 140"/>
                <a:gd name="T54" fmla="*/ 0 w 1011"/>
                <a:gd name="T55" fmla="*/ 0 h 140"/>
                <a:gd name="T56" fmla="*/ 0 w 1011"/>
                <a:gd name="T57" fmla="*/ 0 h 140"/>
                <a:gd name="T58" fmla="*/ 0 w 1011"/>
                <a:gd name="T59" fmla="*/ 0 h 140"/>
                <a:gd name="T60" fmla="*/ 0 w 1011"/>
                <a:gd name="T61" fmla="*/ 0 h 140"/>
                <a:gd name="T62" fmla="*/ 0 w 1011"/>
                <a:gd name="T63" fmla="*/ 0 h 140"/>
                <a:gd name="T64" fmla="*/ 0 w 1011"/>
                <a:gd name="T65" fmla="*/ 0 h 140"/>
                <a:gd name="T66" fmla="*/ 0 w 1011"/>
                <a:gd name="T67" fmla="*/ 0 h 140"/>
                <a:gd name="T68" fmla="*/ 0 w 1011"/>
                <a:gd name="T69" fmla="*/ 0 h 140"/>
                <a:gd name="T70" fmla="*/ 0 w 1011"/>
                <a:gd name="T71" fmla="*/ 0 h 140"/>
                <a:gd name="T72" fmla="*/ 0 w 1011"/>
                <a:gd name="T73" fmla="*/ 0 h 140"/>
                <a:gd name="T74" fmla="*/ 0 w 1011"/>
                <a:gd name="T75" fmla="*/ 0 h 1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11"/>
                <a:gd name="T115" fmla="*/ 0 h 140"/>
                <a:gd name="T116" fmla="*/ 1011 w 1011"/>
                <a:gd name="T117" fmla="*/ 140 h 14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11" h="140">
                  <a:moveTo>
                    <a:pt x="152" y="42"/>
                  </a:moveTo>
                  <a:lnTo>
                    <a:pt x="202" y="39"/>
                  </a:lnTo>
                  <a:lnTo>
                    <a:pt x="254" y="34"/>
                  </a:lnTo>
                  <a:lnTo>
                    <a:pt x="308" y="31"/>
                  </a:lnTo>
                  <a:lnTo>
                    <a:pt x="360" y="31"/>
                  </a:lnTo>
                  <a:lnTo>
                    <a:pt x="414" y="27"/>
                  </a:lnTo>
                  <a:lnTo>
                    <a:pt x="471" y="22"/>
                  </a:lnTo>
                  <a:lnTo>
                    <a:pt x="528" y="19"/>
                  </a:lnTo>
                  <a:lnTo>
                    <a:pt x="585" y="19"/>
                  </a:lnTo>
                  <a:lnTo>
                    <a:pt x="641" y="15"/>
                  </a:lnTo>
                  <a:lnTo>
                    <a:pt x="695" y="12"/>
                  </a:lnTo>
                  <a:lnTo>
                    <a:pt x="752" y="12"/>
                  </a:lnTo>
                  <a:lnTo>
                    <a:pt x="804" y="7"/>
                  </a:lnTo>
                  <a:lnTo>
                    <a:pt x="858" y="7"/>
                  </a:lnTo>
                  <a:lnTo>
                    <a:pt x="912" y="4"/>
                  </a:lnTo>
                  <a:lnTo>
                    <a:pt x="962" y="4"/>
                  </a:lnTo>
                  <a:lnTo>
                    <a:pt x="1011" y="0"/>
                  </a:lnTo>
                  <a:lnTo>
                    <a:pt x="1006" y="19"/>
                  </a:lnTo>
                  <a:lnTo>
                    <a:pt x="991" y="46"/>
                  </a:lnTo>
                  <a:lnTo>
                    <a:pt x="972" y="76"/>
                  </a:lnTo>
                  <a:lnTo>
                    <a:pt x="957" y="95"/>
                  </a:lnTo>
                  <a:lnTo>
                    <a:pt x="900" y="95"/>
                  </a:lnTo>
                  <a:lnTo>
                    <a:pt x="839" y="95"/>
                  </a:lnTo>
                  <a:lnTo>
                    <a:pt x="782" y="98"/>
                  </a:lnTo>
                  <a:lnTo>
                    <a:pt x="722" y="103"/>
                  </a:lnTo>
                  <a:lnTo>
                    <a:pt x="664" y="106"/>
                  </a:lnTo>
                  <a:lnTo>
                    <a:pt x="604" y="110"/>
                  </a:lnTo>
                  <a:lnTo>
                    <a:pt x="543" y="113"/>
                  </a:lnTo>
                  <a:lnTo>
                    <a:pt x="483" y="118"/>
                  </a:lnTo>
                  <a:lnTo>
                    <a:pt x="422" y="121"/>
                  </a:lnTo>
                  <a:lnTo>
                    <a:pt x="360" y="125"/>
                  </a:lnTo>
                  <a:lnTo>
                    <a:pt x="300" y="130"/>
                  </a:lnTo>
                  <a:lnTo>
                    <a:pt x="239" y="133"/>
                  </a:lnTo>
                  <a:lnTo>
                    <a:pt x="182" y="137"/>
                  </a:lnTo>
                  <a:lnTo>
                    <a:pt x="121" y="137"/>
                  </a:lnTo>
                  <a:lnTo>
                    <a:pt x="61" y="140"/>
                  </a:lnTo>
                  <a:lnTo>
                    <a:pt x="0" y="140"/>
                  </a:lnTo>
                  <a:lnTo>
                    <a:pt x="152" y="42"/>
                  </a:lnTo>
                  <a:close/>
                </a:path>
              </a:pathLst>
            </a:custGeom>
            <a:solidFill>
              <a:srgbClr val="8E8E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23" name="Freeform 60"/>
            <p:cNvSpPr>
              <a:spLocks/>
            </p:cNvSpPr>
            <p:nvPr/>
          </p:nvSpPr>
          <p:spPr bwMode="auto">
            <a:xfrm rot="696599">
              <a:off x="3340" y="1228"/>
              <a:ext cx="295" cy="140"/>
            </a:xfrm>
            <a:custGeom>
              <a:avLst/>
              <a:gdLst>
                <a:gd name="T0" fmla="*/ 0 w 886"/>
                <a:gd name="T1" fmla="*/ 0 h 422"/>
                <a:gd name="T2" fmla="*/ 0 w 886"/>
                <a:gd name="T3" fmla="*/ 0 h 422"/>
                <a:gd name="T4" fmla="*/ 0 w 886"/>
                <a:gd name="T5" fmla="*/ 0 h 422"/>
                <a:gd name="T6" fmla="*/ 0 w 886"/>
                <a:gd name="T7" fmla="*/ 0 h 422"/>
                <a:gd name="T8" fmla="*/ 0 w 886"/>
                <a:gd name="T9" fmla="*/ 0 h 422"/>
                <a:gd name="T10" fmla="*/ 0 w 886"/>
                <a:gd name="T11" fmla="*/ 0 h 422"/>
                <a:gd name="T12" fmla="*/ 0 w 886"/>
                <a:gd name="T13" fmla="*/ 0 h 422"/>
                <a:gd name="T14" fmla="*/ 0 w 886"/>
                <a:gd name="T15" fmla="*/ 0 h 422"/>
                <a:gd name="T16" fmla="*/ 0 w 886"/>
                <a:gd name="T17" fmla="*/ 0 h 422"/>
                <a:gd name="T18" fmla="*/ 0 w 886"/>
                <a:gd name="T19" fmla="*/ 0 h 422"/>
                <a:gd name="T20" fmla="*/ 0 w 886"/>
                <a:gd name="T21" fmla="*/ 0 h 422"/>
                <a:gd name="T22" fmla="*/ 0 w 886"/>
                <a:gd name="T23" fmla="*/ 0 h 422"/>
                <a:gd name="T24" fmla="*/ 0 w 886"/>
                <a:gd name="T25" fmla="*/ 0 h 422"/>
                <a:gd name="T26" fmla="*/ 0 w 886"/>
                <a:gd name="T27" fmla="*/ 0 h 422"/>
                <a:gd name="T28" fmla="*/ 0 w 886"/>
                <a:gd name="T29" fmla="*/ 0 h 42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86"/>
                <a:gd name="T46" fmla="*/ 0 h 422"/>
                <a:gd name="T47" fmla="*/ 886 w 886"/>
                <a:gd name="T48" fmla="*/ 422 h 42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86" h="422">
                  <a:moveTo>
                    <a:pt x="814" y="52"/>
                  </a:moveTo>
                  <a:lnTo>
                    <a:pt x="851" y="121"/>
                  </a:lnTo>
                  <a:lnTo>
                    <a:pt x="881" y="212"/>
                  </a:lnTo>
                  <a:lnTo>
                    <a:pt x="886" y="303"/>
                  </a:lnTo>
                  <a:lnTo>
                    <a:pt x="854" y="375"/>
                  </a:lnTo>
                  <a:lnTo>
                    <a:pt x="0" y="422"/>
                  </a:lnTo>
                  <a:lnTo>
                    <a:pt x="42" y="368"/>
                  </a:lnTo>
                  <a:lnTo>
                    <a:pt x="84" y="315"/>
                  </a:lnTo>
                  <a:lnTo>
                    <a:pt x="134" y="262"/>
                  </a:lnTo>
                  <a:lnTo>
                    <a:pt x="183" y="209"/>
                  </a:lnTo>
                  <a:lnTo>
                    <a:pt x="228" y="155"/>
                  </a:lnTo>
                  <a:lnTo>
                    <a:pt x="277" y="106"/>
                  </a:lnTo>
                  <a:lnTo>
                    <a:pt x="326" y="52"/>
                  </a:lnTo>
                  <a:lnTo>
                    <a:pt x="373" y="0"/>
                  </a:lnTo>
                  <a:lnTo>
                    <a:pt x="814" y="52"/>
                  </a:lnTo>
                  <a:close/>
                </a:path>
              </a:pathLst>
            </a:custGeom>
            <a:solidFill>
              <a:srgbClr val="5654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24" name="Freeform 61"/>
            <p:cNvSpPr>
              <a:spLocks/>
            </p:cNvSpPr>
            <p:nvPr/>
          </p:nvSpPr>
          <p:spPr bwMode="auto">
            <a:xfrm rot="696599">
              <a:off x="3339" y="1241"/>
              <a:ext cx="282" cy="115"/>
            </a:xfrm>
            <a:custGeom>
              <a:avLst/>
              <a:gdLst>
                <a:gd name="T0" fmla="*/ 0 w 847"/>
                <a:gd name="T1" fmla="*/ 0 h 345"/>
                <a:gd name="T2" fmla="*/ 0 w 847"/>
                <a:gd name="T3" fmla="*/ 0 h 345"/>
                <a:gd name="T4" fmla="*/ 0 w 847"/>
                <a:gd name="T5" fmla="*/ 0 h 345"/>
                <a:gd name="T6" fmla="*/ 0 w 847"/>
                <a:gd name="T7" fmla="*/ 0 h 345"/>
                <a:gd name="T8" fmla="*/ 0 w 847"/>
                <a:gd name="T9" fmla="*/ 0 h 345"/>
                <a:gd name="T10" fmla="*/ 0 w 847"/>
                <a:gd name="T11" fmla="*/ 0 h 345"/>
                <a:gd name="T12" fmla="*/ 0 w 847"/>
                <a:gd name="T13" fmla="*/ 0 h 345"/>
                <a:gd name="T14" fmla="*/ 0 w 847"/>
                <a:gd name="T15" fmla="*/ 0 h 345"/>
                <a:gd name="T16" fmla="*/ 0 w 847"/>
                <a:gd name="T17" fmla="*/ 0 h 345"/>
                <a:gd name="T18" fmla="*/ 0 w 847"/>
                <a:gd name="T19" fmla="*/ 0 h 345"/>
                <a:gd name="T20" fmla="*/ 0 w 847"/>
                <a:gd name="T21" fmla="*/ 0 h 345"/>
                <a:gd name="T22" fmla="*/ 0 w 847"/>
                <a:gd name="T23" fmla="*/ 0 h 345"/>
                <a:gd name="T24" fmla="*/ 0 w 847"/>
                <a:gd name="T25" fmla="*/ 0 h 345"/>
                <a:gd name="T26" fmla="*/ 0 w 847"/>
                <a:gd name="T27" fmla="*/ 0 h 345"/>
                <a:gd name="T28" fmla="*/ 0 w 847"/>
                <a:gd name="T29" fmla="*/ 0 h 3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47"/>
                <a:gd name="T46" fmla="*/ 0 h 345"/>
                <a:gd name="T47" fmla="*/ 847 w 847"/>
                <a:gd name="T48" fmla="*/ 345 h 3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47" h="345">
                  <a:moveTo>
                    <a:pt x="775" y="45"/>
                  </a:moveTo>
                  <a:lnTo>
                    <a:pt x="814" y="98"/>
                  </a:lnTo>
                  <a:lnTo>
                    <a:pt x="844" y="175"/>
                  </a:lnTo>
                  <a:lnTo>
                    <a:pt x="847" y="249"/>
                  </a:lnTo>
                  <a:lnTo>
                    <a:pt x="822" y="311"/>
                  </a:lnTo>
                  <a:lnTo>
                    <a:pt x="0" y="345"/>
                  </a:lnTo>
                  <a:lnTo>
                    <a:pt x="38" y="299"/>
                  </a:lnTo>
                  <a:lnTo>
                    <a:pt x="80" y="257"/>
                  </a:lnTo>
                  <a:lnTo>
                    <a:pt x="126" y="217"/>
                  </a:lnTo>
                  <a:lnTo>
                    <a:pt x="171" y="170"/>
                  </a:lnTo>
                  <a:lnTo>
                    <a:pt x="217" y="128"/>
                  </a:lnTo>
                  <a:lnTo>
                    <a:pt x="267" y="86"/>
                  </a:lnTo>
                  <a:lnTo>
                    <a:pt x="312" y="45"/>
                  </a:lnTo>
                  <a:lnTo>
                    <a:pt x="358" y="0"/>
                  </a:lnTo>
                  <a:lnTo>
                    <a:pt x="775" y="45"/>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25" name="Freeform 62"/>
            <p:cNvSpPr>
              <a:spLocks/>
            </p:cNvSpPr>
            <p:nvPr/>
          </p:nvSpPr>
          <p:spPr bwMode="auto">
            <a:xfrm rot="696599">
              <a:off x="3577" y="1284"/>
              <a:ext cx="836" cy="383"/>
            </a:xfrm>
            <a:custGeom>
              <a:avLst/>
              <a:gdLst>
                <a:gd name="T0" fmla="*/ 0 w 2508"/>
                <a:gd name="T1" fmla="*/ 0 h 1147"/>
                <a:gd name="T2" fmla="*/ 0 w 2508"/>
                <a:gd name="T3" fmla="*/ 0 h 1147"/>
                <a:gd name="T4" fmla="*/ 0 w 2508"/>
                <a:gd name="T5" fmla="*/ 0 h 1147"/>
                <a:gd name="T6" fmla="*/ 0 w 2508"/>
                <a:gd name="T7" fmla="*/ 0 h 1147"/>
                <a:gd name="T8" fmla="*/ 0 w 2508"/>
                <a:gd name="T9" fmla="*/ 0 h 1147"/>
                <a:gd name="T10" fmla="*/ 0 w 2508"/>
                <a:gd name="T11" fmla="*/ 0 h 1147"/>
                <a:gd name="T12" fmla="*/ 0 w 2508"/>
                <a:gd name="T13" fmla="*/ 0 h 1147"/>
                <a:gd name="T14" fmla="*/ 0 w 2508"/>
                <a:gd name="T15" fmla="*/ 0 h 1147"/>
                <a:gd name="T16" fmla="*/ 0 w 2508"/>
                <a:gd name="T17" fmla="*/ 0 h 1147"/>
                <a:gd name="T18" fmla="*/ 0 w 2508"/>
                <a:gd name="T19" fmla="*/ 0 h 1147"/>
                <a:gd name="T20" fmla="*/ 0 w 2508"/>
                <a:gd name="T21" fmla="*/ 0 h 1147"/>
                <a:gd name="T22" fmla="*/ 0 w 2508"/>
                <a:gd name="T23" fmla="*/ 0 h 1147"/>
                <a:gd name="T24" fmla="*/ 0 w 2508"/>
                <a:gd name="T25" fmla="*/ 0 h 1147"/>
                <a:gd name="T26" fmla="*/ 0 w 2508"/>
                <a:gd name="T27" fmla="*/ 0 h 1147"/>
                <a:gd name="T28" fmla="*/ 0 w 2508"/>
                <a:gd name="T29" fmla="*/ 0 h 1147"/>
                <a:gd name="T30" fmla="*/ 0 w 2508"/>
                <a:gd name="T31" fmla="*/ 0 h 1147"/>
                <a:gd name="T32" fmla="*/ 0 w 2508"/>
                <a:gd name="T33" fmla="*/ 0 h 1147"/>
                <a:gd name="T34" fmla="*/ 0 w 2508"/>
                <a:gd name="T35" fmla="*/ 0 h 1147"/>
                <a:gd name="T36" fmla="*/ 0 w 2508"/>
                <a:gd name="T37" fmla="*/ 0 h 1147"/>
                <a:gd name="T38" fmla="*/ 0 w 2508"/>
                <a:gd name="T39" fmla="*/ 0 h 1147"/>
                <a:gd name="T40" fmla="*/ 0 w 2508"/>
                <a:gd name="T41" fmla="*/ 0 h 1147"/>
                <a:gd name="T42" fmla="*/ 0 w 2508"/>
                <a:gd name="T43" fmla="*/ 0 h 1147"/>
                <a:gd name="T44" fmla="*/ 0 w 2508"/>
                <a:gd name="T45" fmla="*/ 0 h 1147"/>
                <a:gd name="T46" fmla="*/ 0 w 2508"/>
                <a:gd name="T47" fmla="*/ 0 h 1147"/>
                <a:gd name="T48" fmla="*/ 0 w 2508"/>
                <a:gd name="T49" fmla="*/ 0 h 1147"/>
                <a:gd name="T50" fmla="*/ 0 w 2508"/>
                <a:gd name="T51" fmla="*/ 0 h 1147"/>
                <a:gd name="T52" fmla="*/ 0 w 2508"/>
                <a:gd name="T53" fmla="*/ 0 h 1147"/>
                <a:gd name="T54" fmla="*/ 0 w 2508"/>
                <a:gd name="T55" fmla="*/ 0 h 1147"/>
                <a:gd name="T56" fmla="*/ 0 w 2508"/>
                <a:gd name="T57" fmla="*/ 0 h 1147"/>
                <a:gd name="T58" fmla="*/ 0 w 2508"/>
                <a:gd name="T59" fmla="*/ 0 h 1147"/>
                <a:gd name="T60" fmla="*/ 0 w 2508"/>
                <a:gd name="T61" fmla="*/ 0 h 1147"/>
                <a:gd name="T62" fmla="*/ 0 w 2508"/>
                <a:gd name="T63" fmla="*/ 0 h 1147"/>
                <a:gd name="T64" fmla="*/ 0 w 2508"/>
                <a:gd name="T65" fmla="*/ 0 h 1147"/>
                <a:gd name="T66" fmla="*/ 0 w 2508"/>
                <a:gd name="T67" fmla="*/ 0 h 1147"/>
                <a:gd name="T68" fmla="*/ 0 w 2508"/>
                <a:gd name="T69" fmla="*/ 0 h 1147"/>
                <a:gd name="T70" fmla="*/ 0 w 2508"/>
                <a:gd name="T71" fmla="*/ 0 h 1147"/>
                <a:gd name="T72" fmla="*/ 0 w 2508"/>
                <a:gd name="T73" fmla="*/ 0 h 1147"/>
                <a:gd name="T74" fmla="*/ 0 w 2508"/>
                <a:gd name="T75" fmla="*/ 0 h 114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508"/>
                <a:gd name="T115" fmla="*/ 0 h 1147"/>
                <a:gd name="T116" fmla="*/ 2508 w 2508"/>
                <a:gd name="T117" fmla="*/ 1147 h 114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508" h="1147">
                  <a:moveTo>
                    <a:pt x="0" y="611"/>
                  </a:moveTo>
                  <a:lnTo>
                    <a:pt x="39" y="531"/>
                  </a:lnTo>
                  <a:lnTo>
                    <a:pt x="61" y="447"/>
                  </a:lnTo>
                  <a:lnTo>
                    <a:pt x="57" y="341"/>
                  </a:lnTo>
                  <a:lnTo>
                    <a:pt x="27" y="200"/>
                  </a:lnTo>
                  <a:lnTo>
                    <a:pt x="49" y="175"/>
                  </a:lnTo>
                  <a:lnTo>
                    <a:pt x="81" y="148"/>
                  </a:lnTo>
                  <a:lnTo>
                    <a:pt x="114" y="121"/>
                  </a:lnTo>
                  <a:lnTo>
                    <a:pt x="153" y="94"/>
                  </a:lnTo>
                  <a:lnTo>
                    <a:pt x="190" y="72"/>
                  </a:lnTo>
                  <a:lnTo>
                    <a:pt x="229" y="45"/>
                  </a:lnTo>
                  <a:lnTo>
                    <a:pt x="266" y="22"/>
                  </a:lnTo>
                  <a:lnTo>
                    <a:pt x="296" y="0"/>
                  </a:lnTo>
                  <a:lnTo>
                    <a:pt x="316" y="67"/>
                  </a:lnTo>
                  <a:lnTo>
                    <a:pt x="335" y="143"/>
                  </a:lnTo>
                  <a:lnTo>
                    <a:pt x="355" y="227"/>
                  </a:lnTo>
                  <a:lnTo>
                    <a:pt x="373" y="311"/>
                  </a:lnTo>
                  <a:lnTo>
                    <a:pt x="392" y="390"/>
                  </a:lnTo>
                  <a:lnTo>
                    <a:pt x="407" y="459"/>
                  </a:lnTo>
                  <a:lnTo>
                    <a:pt x="419" y="516"/>
                  </a:lnTo>
                  <a:lnTo>
                    <a:pt x="426" y="550"/>
                  </a:lnTo>
                  <a:lnTo>
                    <a:pt x="471" y="577"/>
                  </a:lnTo>
                  <a:lnTo>
                    <a:pt x="518" y="604"/>
                  </a:lnTo>
                  <a:lnTo>
                    <a:pt x="567" y="622"/>
                  </a:lnTo>
                  <a:lnTo>
                    <a:pt x="612" y="641"/>
                  </a:lnTo>
                  <a:lnTo>
                    <a:pt x="661" y="661"/>
                  </a:lnTo>
                  <a:lnTo>
                    <a:pt x="711" y="676"/>
                  </a:lnTo>
                  <a:lnTo>
                    <a:pt x="760" y="691"/>
                  </a:lnTo>
                  <a:lnTo>
                    <a:pt x="809" y="706"/>
                  </a:lnTo>
                  <a:lnTo>
                    <a:pt x="908" y="733"/>
                  </a:lnTo>
                  <a:lnTo>
                    <a:pt x="1014" y="763"/>
                  </a:lnTo>
                  <a:lnTo>
                    <a:pt x="1125" y="794"/>
                  </a:lnTo>
                  <a:lnTo>
                    <a:pt x="1238" y="824"/>
                  </a:lnTo>
                  <a:lnTo>
                    <a:pt x="1357" y="851"/>
                  </a:lnTo>
                  <a:lnTo>
                    <a:pt x="1475" y="876"/>
                  </a:lnTo>
                  <a:lnTo>
                    <a:pt x="1593" y="896"/>
                  </a:lnTo>
                  <a:lnTo>
                    <a:pt x="1710" y="915"/>
                  </a:lnTo>
                  <a:lnTo>
                    <a:pt x="1828" y="927"/>
                  </a:lnTo>
                  <a:lnTo>
                    <a:pt x="1941" y="930"/>
                  </a:lnTo>
                  <a:lnTo>
                    <a:pt x="2052" y="927"/>
                  </a:lnTo>
                  <a:lnTo>
                    <a:pt x="2155" y="915"/>
                  </a:lnTo>
                  <a:lnTo>
                    <a:pt x="2257" y="896"/>
                  </a:lnTo>
                  <a:lnTo>
                    <a:pt x="2348" y="861"/>
                  </a:lnTo>
                  <a:lnTo>
                    <a:pt x="2432" y="819"/>
                  </a:lnTo>
                  <a:lnTo>
                    <a:pt x="2508" y="763"/>
                  </a:lnTo>
                  <a:lnTo>
                    <a:pt x="2493" y="836"/>
                  </a:lnTo>
                  <a:lnTo>
                    <a:pt x="2469" y="896"/>
                  </a:lnTo>
                  <a:lnTo>
                    <a:pt x="2435" y="953"/>
                  </a:lnTo>
                  <a:lnTo>
                    <a:pt x="2395" y="999"/>
                  </a:lnTo>
                  <a:lnTo>
                    <a:pt x="2345" y="1041"/>
                  </a:lnTo>
                  <a:lnTo>
                    <a:pt x="2287" y="1071"/>
                  </a:lnTo>
                  <a:lnTo>
                    <a:pt x="2227" y="1098"/>
                  </a:lnTo>
                  <a:lnTo>
                    <a:pt x="2158" y="1120"/>
                  </a:lnTo>
                  <a:lnTo>
                    <a:pt x="2082" y="1135"/>
                  </a:lnTo>
                  <a:lnTo>
                    <a:pt x="2003" y="1142"/>
                  </a:lnTo>
                  <a:lnTo>
                    <a:pt x="1919" y="1147"/>
                  </a:lnTo>
                  <a:lnTo>
                    <a:pt x="1828" y="1147"/>
                  </a:lnTo>
                  <a:lnTo>
                    <a:pt x="1736" y="1139"/>
                  </a:lnTo>
                  <a:lnTo>
                    <a:pt x="1642" y="1132"/>
                  </a:lnTo>
                  <a:lnTo>
                    <a:pt x="1544" y="1117"/>
                  </a:lnTo>
                  <a:lnTo>
                    <a:pt x="1445" y="1101"/>
                  </a:lnTo>
                  <a:lnTo>
                    <a:pt x="1345" y="1078"/>
                  </a:lnTo>
                  <a:lnTo>
                    <a:pt x="1243" y="1056"/>
                  </a:lnTo>
                  <a:lnTo>
                    <a:pt x="1140" y="1029"/>
                  </a:lnTo>
                  <a:lnTo>
                    <a:pt x="1038" y="1002"/>
                  </a:lnTo>
                  <a:lnTo>
                    <a:pt x="935" y="972"/>
                  </a:lnTo>
                  <a:lnTo>
                    <a:pt x="833" y="942"/>
                  </a:lnTo>
                  <a:lnTo>
                    <a:pt x="734" y="908"/>
                  </a:lnTo>
                  <a:lnTo>
                    <a:pt x="639" y="873"/>
                  </a:lnTo>
                  <a:lnTo>
                    <a:pt x="545" y="839"/>
                  </a:lnTo>
                  <a:lnTo>
                    <a:pt x="453" y="804"/>
                  </a:lnTo>
                  <a:lnTo>
                    <a:pt x="365" y="770"/>
                  </a:lnTo>
                  <a:lnTo>
                    <a:pt x="281" y="737"/>
                  </a:lnTo>
                  <a:lnTo>
                    <a:pt x="202" y="703"/>
                  </a:lnTo>
                  <a:lnTo>
                    <a:pt x="130" y="671"/>
                  </a:lnTo>
                  <a:lnTo>
                    <a:pt x="61" y="641"/>
                  </a:lnTo>
                  <a:lnTo>
                    <a:pt x="0" y="611"/>
                  </a:lnTo>
                  <a:close/>
                </a:path>
              </a:pathLst>
            </a:custGeom>
            <a:solidFill>
              <a:srgbClr val="0056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26" name="Freeform 63"/>
            <p:cNvSpPr>
              <a:spLocks/>
            </p:cNvSpPr>
            <p:nvPr/>
          </p:nvSpPr>
          <p:spPr bwMode="auto">
            <a:xfrm rot="696599">
              <a:off x="3415" y="991"/>
              <a:ext cx="192" cy="129"/>
            </a:xfrm>
            <a:custGeom>
              <a:avLst/>
              <a:gdLst>
                <a:gd name="T0" fmla="*/ 0 w 574"/>
                <a:gd name="T1" fmla="*/ 0 h 388"/>
                <a:gd name="T2" fmla="*/ 0 w 574"/>
                <a:gd name="T3" fmla="*/ 0 h 388"/>
                <a:gd name="T4" fmla="*/ 0 w 574"/>
                <a:gd name="T5" fmla="*/ 0 h 388"/>
                <a:gd name="T6" fmla="*/ 0 w 574"/>
                <a:gd name="T7" fmla="*/ 0 h 388"/>
                <a:gd name="T8" fmla="*/ 0 w 574"/>
                <a:gd name="T9" fmla="*/ 0 h 388"/>
                <a:gd name="T10" fmla="*/ 0 w 574"/>
                <a:gd name="T11" fmla="*/ 0 h 388"/>
                <a:gd name="T12" fmla="*/ 0 w 574"/>
                <a:gd name="T13" fmla="*/ 0 h 388"/>
                <a:gd name="T14" fmla="*/ 0 w 574"/>
                <a:gd name="T15" fmla="*/ 0 h 388"/>
                <a:gd name="T16" fmla="*/ 0 w 574"/>
                <a:gd name="T17" fmla="*/ 0 h 388"/>
                <a:gd name="T18" fmla="*/ 0 w 574"/>
                <a:gd name="T19" fmla="*/ 0 h 388"/>
                <a:gd name="T20" fmla="*/ 0 w 574"/>
                <a:gd name="T21" fmla="*/ 0 h 388"/>
                <a:gd name="T22" fmla="*/ 0 w 574"/>
                <a:gd name="T23" fmla="*/ 0 h 388"/>
                <a:gd name="T24" fmla="*/ 0 w 574"/>
                <a:gd name="T25" fmla="*/ 0 h 388"/>
                <a:gd name="T26" fmla="*/ 0 w 574"/>
                <a:gd name="T27" fmla="*/ 0 h 388"/>
                <a:gd name="T28" fmla="*/ 0 w 574"/>
                <a:gd name="T29" fmla="*/ 0 h 388"/>
                <a:gd name="T30" fmla="*/ 0 w 574"/>
                <a:gd name="T31" fmla="*/ 0 h 388"/>
                <a:gd name="T32" fmla="*/ 0 w 574"/>
                <a:gd name="T33" fmla="*/ 0 h 388"/>
                <a:gd name="T34" fmla="*/ 0 w 574"/>
                <a:gd name="T35" fmla="*/ 0 h 388"/>
                <a:gd name="T36" fmla="*/ 0 w 574"/>
                <a:gd name="T37" fmla="*/ 0 h 3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74"/>
                <a:gd name="T58" fmla="*/ 0 h 388"/>
                <a:gd name="T59" fmla="*/ 574 w 574"/>
                <a:gd name="T60" fmla="*/ 388 h 38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74" h="388">
                  <a:moveTo>
                    <a:pt x="88" y="0"/>
                  </a:moveTo>
                  <a:lnTo>
                    <a:pt x="137" y="8"/>
                  </a:lnTo>
                  <a:lnTo>
                    <a:pt x="194" y="27"/>
                  </a:lnTo>
                  <a:lnTo>
                    <a:pt x="258" y="50"/>
                  </a:lnTo>
                  <a:lnTo>
                    <a:pt x="327" y="77"/>
                  </a:lnTo>
                  <a:lnTo>
                    <a:pt x="392" y="102"/>
                  </a:lnTo>
                  <a:lnTo>
                    <a:pt x="460" y="129"/>
                  </a:lnTo>
                  <a:lnTo>
                    <a:pt x="520" y="156"/>
                  </a:lnTo>
                  <a:lnTo>
                    <a:pt x="574" y="171"/>
                  </a:lnTo>
                  <a:lnTo>
                    <a:pt x="498" y="388"/>
                  </a:lnTo>
                  <a:lnTo>
                    <a:pt x="436" y="365"/>
                  </a:lnTo>
                  <a:lnTo>
                    <a:pt x="372" y="338"/>
                  </a:lnTo>
                  <a:lnTo>
                    <a:pt x="308" y="311"/>
                  </a:lnTo>
                  <a:lnTo>
                    <a:pt x="243" y="285"/>
                  </a:lnTo>
                  <a:lnTo>
                    <a:pt x="182" y="255"/>
                  </a:lnTo>
                  <a:lnTo>
                    <a:pt x="118" y="228"/>
                  </a:lnTo>
                  <a:lnTo>
                    <a:pt x="57" y="198"/>
                  </a:lnTo>
                  <a:lnTo>
                    <a:pt x="0" y="171"/>
                  </a:lnTo>
                  <a:lnTo>
                    <a:pt x="88" y="0"/>
                  </a:lnTo>
                  <a:close/>
                </a:path>
              </a:pathLst>
            </a:custGeom>
            <a:solidFill>
              <a:srgbClr val="3D3A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27" name="Freeform 64"/>
            <p:cNvSpPr>
              <a:spLocks/>
            </p:cNvSpPr>
            <p:nvPr/>
          </p:nvSpPr>
          <p:spPr bwMode="auto">
            <a:xfrm rot="696599">
              <a:off x="3451" y="994"/>
              <a:ext cx="162" cy="64"/>
            </a:xfrm>
            <a:custGeom>
              <a:avLst/>
              <a:gdLst>
                <a:gd name="T0" fmla="*/ 0 w 486"/>
                <a:gd name="T1" fmla="*/ 0 h 193"/>
                <a:gd name="T2" fmla="*/ 0 w 486"/>
                <a:gd name="T3" fmla="*/ 0 h 193"/>
                <a:gd name="T4" fmla="*/ 0 w 486"/>
                <a:gd name="T5" fmla="*/ 0 h 193"/>
                <a:gd name="T6" fmla="*/ 0 w 486"/>
                <a:gd name="T7" fmla="*/ 0 h 193"/>
                <a:gd name="T8" fmla="*/ 0 w 486"/>
                <a:gd name="T9" fmla="*/ 0 h 193"/>
                <a:gd name="T10" fmla="*/ 0 w 486"/>
                <a:gd name="T11" fmla="*/ 0 h 193"/>
                <a:gd name="T12" fmla="*/ 0 w 486"/>
                <a:gd name="T13" fmla="*/ 0 h 193"/>
                <a:gd name="T14" fmla="*/ 0 w 486"/>
                <a:gd name="T15" fmla="*/ 0 h 193"/>
                <a:gd name="T16" fmla="*/ 0 w 486"/>
                <a:gd name="T17" fmla="*/ 0 h 193"/>
                <a:gd name="T18" fmla="*/ 0 w 486"/>
                <a:gd name="T19" fmla="*/ 0 h 193"/>
                <a:gd name="T20" fmla="*/ 0 w 486"/>
                <a:gd name="T21" fmla="*/ 0 h 193"/>
                <a:gd name="T22" fmla="*/ 0 w 486"/>
                <a:gd name="T23" fmla="*/ 0 h 193"/>
                <a:gd name="T24" fmla="*/ 0 w 486"/>
                <a:gd name="T25" fmla="*/ 0 h 193"/>
                <a:gd name="T26" fmla="*/ 0 w 486"/>
                <a:gd name="T27" fmla="*/ 0 h 193"/>
                <a:gd name="T28" fmla="*/ 0 w 486"/>
                <a:gd name="T29" fmla="*/ 0 h 193"/>
                <a:gd name="T30" fmla="*/ 0 w 486"/>
                <a:gd name="T31" fmla="*/ 0 h 193"/>
                <a:gd name="T32" fmla="*/ 0 w 486"/>
                <a:gd name="T33" fmla="*/ 0 h 193"/>
                <a:gd name="T34" fmla="*/ 0 w 486"/>
                <a:gd name="T35" fmla="*/ 0 h 193"/>
                <a:gd name="T36" fmla="*/ 0 w 486"/>
                <a:gd name="T37" fmla="*/ 0 h 19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86"/>
                <a:gd name="T58" fmla="*/ 0 h 193"/>
                <a:gd name="T59" fmla="*/ 486 w 486"/>
                <a:gd name="T60" fmla="*/ 193 h 19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86" h="193">
                  <a:moveTo>
                    <a:pt x="486" y="193"/>
                  </a:moveTo>
                  <a:lnTo>
                    <a:pt x="425" y="175"/>
                  </a:lnTo>
                  <a:lnTo>
                    <a:pt x="360" y="151"/>
                  </a:lnTo>
                  <a:lnTo>
                    <a:pt x="296" y="129"/>
                  </a:lnTo>
                  <a:lnTo>
                    <a:pt x="235" y="107"/>
                  </a:lnTo>
                  <a:lnTo>
                    <a:pt x="170" y="84"/>
                  </a:lnTo>
                  <a:lnTo>
                    <a:pt x="114" y="65"/>
                  </a:lnTo>
                  <a:lnTo>
                    <a:pt x="52" y="42"/>
                  </a:lnTo>
                  <a:lnTo>
                    <a:pt x="0" y="20"/>
                  </a:lnTo>
                  <a:lnTo>
                    <a:pt x="0" y="0"/>
                  </a:lnTo>
                  <a:lnTo>
                    <a:pt x="49" y="8"/>
                  </a:lnTo>
                  <a:lnTo>
                    <a:pt x="106" y="27"/>
                  </a:lnTo>
                  <a:lnTo>
                    <a:pt x="170" y="50"/>
                  </a:lnTo>
                  <a:lnTo>
                    <a:pt x="239" y="77"/>
                  </a:lnTo>
                  <a:lnTo>
                    <a:pt x="304" y="102"/>
                  </a:lnTo>
                  <a:lnTo>
                    <a:pt x="372" y="129"/>
                  </a:lnTo>
                  <a:lnTo>
                    <a:pt x="432" y="156"/>
                  </a:lnTo>
                  <a:lnTo>
                    <a:pt x="486" y="171"/>
                  </a:lnTo>
                  <a:lnTo>
                    <a:pt x="486" y="193"/>
                  </a:lnTo>
                  <a:close/>
                </a:path>
              </a:pathLst>
            </a:custGeom>
            <a:solidFill>
              <a:srgbClr val="82C6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28" name="Freeform 65"/>
            <p:cNvSpPr>
              <a:spLocks/>
            </p:cNvSpPr>
            <p:nvPr/>
          </p:nvSpPr>
          <p:spPr bwMode="auto">
            <a:xfrm rot="696599">
              <a:off x="3605" y="813"/>
              <a:ext cx="693" cy="423"/>
            </a:xfrm>
            <a:custGeom>
              <a:avLst/>
              <a:gdLst>
                <a:gd name="T0" fmla="*/ 0 w 2077"/>
                <a:gd name="T1" fmla="*/ 0 h 1270"/>
                <a:gd name="T2" fmla="*/ 0 w 2077"/>
                <a:gd name="T3" fmla="*/ 0 h 1270"/>
                <a:gd name="T4" fmla="*/ 0 w 2077"/>
                <a:gd name="T5" fmla="*/ 0 h 1270"/>
                <a:gd name="T6" fmla="*/ 0 w 2077"/>
                <a:gd name="T7" fmla="*/ 0 h 1270"/>
                <a:gd name="T8" fmla="*/ 0 w 2077"/>
                <a:gd name="T9" fmla="*/ 0 h 1270"/>
                <a:gd name="T10" fmla="*/ 0 w 2077"/>
                <a:gd name="T11" fmla="*/ 0 h 1270"/>
                <a:gd name="T12" fmla="*/ 0 w 2077"/>
                <a:gd name="T13" fmla="*/ 0 h 1270"/>
                <a:gd name="T14" fmla="*/ 0 w 2077"/>
                <a:gd name="T15" fmla="*/ 0 h 1270"/>
                <a:gd name="T16" fmla="*/ 0 w 2077"/>
                <a:gd name="T17" fmla="*/ 0 h 1270"/>
                <a:gd name="T18" fmla="*/ 0 w 2077"/>
                <a:gd name="T19" fmla="*/ 0 h 1270"/>
                <a:gd name="T20" fmla="*/ 0 w 2077"/>
                <a:gd name="T21" fmla="*/ 0 h 1270"/>
                <a:gd name="T22" fmla="*/ 0 w 2077"/>
                <a:gd name="T23" fmla="*/ 0 h 1270"/>
                <a:gd name="T24" fmla="*/ 0 w 2077"/>
                <a:gd name="T25" fmla="*/ 0 h 1270"/>
                <a:gd name="T26" fmla="*/ 0 w 2077"/>
                <a:gd name="T27" fmla="*/ 0 h 1270"/>
                <a:gd name="T28" fmla="*/ 0 w 2077"/>
                <a:gd name="T29" fmla="*/ 0 h 1270"/>
                <a:gd name="T30" fmla="*/ 0 w 2077"/>
                <a:gd name="T31" fmla="*/ 0 h 1270"/>
                <a:gd name="T32" fmla="*/ 0 w 2077"/>
                <a:gd name="T33" fmla="*/ 0 h 1270"/>
                <a:gd name="T34" fmla="*/ 0 w 2077"/>
                <a:gd name="T35" fmla="*/ 0 h 1270"/>
                <a:gd name="T36" fmla="*/ 0 w 2077"/>
                <a:gd name="T37" fmla="*/ 0 h 1270"/>
                <a:gd name="T38" fmla="*/ 0 w 2077"/>
                <a:gd name="T39" fmla="*/ 0 h 1270"/>
                <a:gd name="T40" fmla="*/ 0 w 2077"/>
                <a:gd name="T41" fmla="*/ 0 h 1270"/>
                <a:gd name="T42" fmla="*/ 0 w 2077"/>
                <a:gd name="T43" fmla="*/ 0 h 1270"/>
                <a:gd name="T44" fmla="*/ 0 w 2077"/>
                <a:gd name="T45" fmla="*/ 0 h 1270"/>
                <a:gd name="T46" fmla="*/ 0 w 2077"/>
                <a:gd name="T47" fmla="*/ 0 h 1270"/>
                <a:gd name="T48" fmla="*/ 0 w 2077"/>
                <a:gd name="T49" fmla="*/ 0 h 1270"/>
                <a:gd name="T50" fmla="*/ 0 w 2077"/>
                <a:gd name="T51" fmla="*/ 0 h 127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77"/>
                <a:gd name="T79" fmla="*/ 0 h 1270"/>
                <a:gd name="T80" fmla="*/ 2077 w 2077"/>
                <a:gd name="T81" fmla="*/ 1270 h 127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77" h="1270">
                  <a:moveTo>
                    <a:pt x="79" y="939"/>
                  </a:moveTo>
                  <a:lnTo>
                    <a:pt x="2062" y="0"/>
                  </a:lnTo>
                  <a:lnTo>
                    <a:pt x="2074" y="65"/>
                  </a:lnTo>
                  <a:lnTo>
                    <a:pt x="2077" y="130"/>
                  </a:lnTo>
                  <a:lnTo>
                    <a:pt x="2070" y="194"/>
                  </a:lnTo>
                  <a:lnTo>
                    <a:pt x="2062" y="258"/>
                  </a:lnTo>
                  <a:lnTo>
                    <a:pt x="2017" y="281"/>
                  </a:lnTo>
                  <a:lnTo>
                    <a:pt x="1941" y="320"/>
                  </a:lnTo>
                  <a:lnTo>
                    <a:pt x="1838" y="369"/>
                  </a:lnTo>
                  <a:lnTo>
                    <a:pt x="1712" y="433"/>
                  </a:lnTo>
                  <a:lnTo>
                    <a:pt x="1569" y="502"/>
                  </a:lnTo>
                  <a:lnTo>
                    <a:pt x="1413" y="581"/>
                  </a:lnTo>
                  <a:lnTo>
                    <a:pt x="1245" y="661"/>
                  </a:lnTo>
                  <a:lnTo>
                    <a:pt x="1070" y="749"/>
                  </a:lnTo>
                  <a:lnTo>
                    <a:pt x="900" y="833"/>
                  </a:lnTo>
                  <a:lnTo>
                    <a:pt x="730" y="917"/>
                  </a:lnTo>
                  <a:lnTo>
                    <a:pt x="565" y="999"/>
                  </a:lnTo>
                  <a:lnTo>
                    <a:pt x="414" y="1072"/>
                  </a:lnTo>
                  <a:lnTo>
                    <a:pt x="276" y="1139"/>
                  </a:lnTo>
                  <a:lnTo>
                    <a:pt x="160" y="1193"/>
                  </a:lnTo>
                  <a:lnTo>
                    <a:pt x="64" y="1238"/>
                  </a:lnTo>
                  <a:lnTo>
                    <a:pt x="0" y="1270"/>
                  </a:lnTo>
                  <a:lnTo>
                    <a:pt x="19" y="1201"/>
                  </a:lnTo>
                  <a:lnTo>
                    <a:pt x="45" y="1109"/>
                  </a:lnTo>
                  <a:lnTo>
                    <a:pt x="68" y="1015"/>
                  </a:lnTo>
                  <a:lnTo>
                    <a:pt x="79" y="939"/>
                  </a:lnTo>
                  <a:close/>
                </a:path>
              </a:pathLst>
            </a:custGeom>
            <a:solidFill>
              <a:srgbClr val="0056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29" name="Freeform 66"/>
            <p:cNvSpPr>
              <a:spLocks/>
            </p:cNvSpPr>
            <p:nvPr/>
          </p:nvSpPr>
          <p:spPr bwMode="auto">
            <a:xfrm rot="696599">
              <a:off x="3540" y="950"/>
              <a:ext cx="114" cy="46"/>
            </a:xfrm>
            <a:custGeom>
              <a:avLst/>
              <a:gdLst>
                <a:gd name="T0" fmla="*/ 0 w 341"/>
                <a:gd name="T1" fmla="*/ 0 h 137"/>
                <a:gd name="T2" fmla="*/ 0 w 341"/>
                <a:gd name="T3" fmla="*/ 0 h 137"/>
                <a:gd name="T4" fmla="*/ 0 w 341"/>
                <a:gd name="T5" fmla="*/ 0 h 137"/>
                <a:gd name="T6" fmla="*/ 0 w 341"/>
                <a:gd name="T7" fmla="*/ 0 h 137"/>
                <a:gd name="T8" fmla="*/ 0 w 341"/>
                <a:gd name="T9" fmla="*/ 0 h 137"/>
                <a:gd name="T10" fmla="*/ 0 w 341"/>
                <a:gd name="T11" fmla="*/ 0 h 137"/>
                <a:gd name="T12" fmla="*/ 0 w 341"/>
                <a:gd name="T13" fmla="*/ 0 h 137"/>
                <a:gd name="T14" fmla="*/ 0 w 341"/>
                <a:gd name="T15" fmla="*/ 0 h 137"/>
                <a:gd name="T16" fmla="*/ 0 w 341"/>
                <a:gd name="T17" fmla="*/ 0 h 137"/>
                <a:gd name="T18" fmla="*/ 0 w 341"/>
                <a:gd name="T19" fmla="*/ 0 h 137"/>
                <a:gd name="T20" fmla="*/ 0 w 341"/>
                <a:gd name="T21" fmla="*/ 0 h 137"/>
                <a:gd name="T22" fmla="*/ 0 w 341"/>
                <a:gd name="T23" fmla="*/ 0 h 137"/>
                <a:gd name="T24" fmla="*/ 0 w 341"/>
                <a:gd name="T25" fmla="*/ 0 h 137"/>
                <a:gd name="T26" fmla="*/ 0 w 341"/>
                <a:gd name="T27" fmla="*/ 0 h 137"/>
                <a:gd name="T28" fmla="*/ 0 w 341"/>
                <a:gd name="T29" fmla="*/ 0 h 137"/>
                <a:gd name="T30" fmla="*/ 0 w 341"/>
                <a:gd name="T31" fmla="*/ 0 h 137"/>
                <a:gd name="T32" fmla="*/ 0 w 341"/>
                <a:gd name="T33" fmla="*/ 0 h 137"/>
                <a:gd name="T34" fmla="*/ 0 w 341"/>
                <a:gd name="T35" fmla="*/ 0 h 137"/>
                <a:gd name="T36" fmla="*/ 0 w 341"/>
                <a:gd name="T37" fmla="*/ 0 h 137"/>
                <a:gd name="T38" fmla="*/ 0 w 341"/>
                <a:gd name="T39" fmla="*/ 0 h 137"/>
                <a:gd name="T40" fmla="*/ 0 w 341"/>
                <a:gd name="T41" fmla="*/ 0 h 1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41"/>
                <a:gd name="T64" fmla="*/ 0 h 137"/>
                <a:gd name="T65" fmla="*/ 341 w 341"/>
                <a:gd name="T66" fmla="*/ 137 h 1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41" h="137">
                  <a:moveTo>
                    <a:pt x="0" y="27"/>
                  </a:moveTo>
                  <a:lnTo>
                    <a:pt x="3" y="15"/>
                  </a:lnTo>
                  <a:lnTo>
                    <a:pt x="10" y="7"/>
                  </a:lnTo>
                  <a:lnTo>
                    <a:pt x="22" y="4"/>
                  </a:lnTo>
                  <a:lnTo>
                    <a:pt x="34" y="0"/>
                  </a:lnTo>
                  <a:lnTo>
                    <a:pt x="75" y="15"/>
                  </a:lnTo>
                  <a:lnTo>
                    <a:pt x="116" y="27"/>
                  </a:lnTo>
                  <a:lnTo>
                    <a:pt x="155" y="37"/>
                  </a:lnTo>
                  <a:lnTo>
                    <a:pt x="190" y="49"/>
                  </a:lnTo>
                  <a:lnTo>
                    <a:pt x="227" y="61"/>
                  </a:lnTo>
                  <a:lnTo>
                    <a:pt x="261" y="72"/>
                  </a:lnTo>
                  <a:lnTo>
                    <a:pt x="299" y="91"/>
                  </a:lnTo>
                  <a:lnTo>
                    <a:pt x="338" y="111"/>
                  </a:lnTo>
                  <a:lnTo>
                    <a:pt x="341" y="133"/>
                  </a:lnTo>
                  <a:lnTo>
                    <a:pt x="318" y="137"/>
                  </a:lnTo>
                  <a:lnTo>
                    <a:pt x="273" y="125"/>
                  </a:lnTo>
                  <a:lnTo>
                    <a:pt x="215" y="103"/>
                  </a:lnTo>
                  <a:lnTo>
                    <a:pt x="151" y="79"/>
                  </a:lnTo>
                  <a:lnTo>
                    <a:pt x="91" y="57"/>
                  </a:lnTo>
                  <a:lnTo>
                    <a:pt x="37" y="34"/>
                  </a:lnTo>
                  <a:lnTo>
                    <a:pt x="0" y="27"/>
                  </a:lnTo>
                  <a:close/>
                </a:path>
              </a:pathLst>
            </a:custGeom>
            <a:solidFill>
              <a:srgbClr val="35A5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30" name="Freeform 67"/>
            <p:cNvSpPr>
              <a:spLocks/>
            </p:cNvSpPr>
            <p:nvPr/>
          </p:nvSpPr>
          <p:spPr bwMode="auto">
            <a:xfrm rot="696599">
              <a:off x="3684" y="774"/>
              <a:ext cx="192" cy="176"/>
            </a:xfrm>
            <a:custGeom>
              <a:avLst/>
              <a:gdLst>
                <a:gd name="T0" fmla="*/ 0 w 577"/>
                <a:gd name="T1" fmla="*/ 0 h 528"/>
                <a:gd name="T2" fmla="*/ 0 w 577"/>
                <a:gd name="T3" fmla="*/ 0 h 528"/>
                <a:gd name="T4" fmla="*/ 0 w 577"/>
                <a:gd name="T5" fmla="*/ 0 h 528"/>
                <a:gd name="T6" fmla="*/ 0 w 577"/>
                <a:gd name="T7" fmla="*/ 0 h 528"/>
                <a:gd name="T8" fmla="*/ 0 w 577"/>
                <a:gd name="T9" fmla="*/ 0 h 528"/>
                <a:gd name="T10" fmla="*/ 0 w 577"/>
                <a:gd name="T11" fmla="*/ 0 h 528"/>
                <a:gd name="T12" fmla="*/ 0 w 577"/>
                <a:gd name="T13" fmla="*/ 0 h 528"/>
                <a:gd name="T14" fmla="*/ 0 w 577"/>
                <a:gd name="T15" fmla="*/ 0 h 528"/>
                <a:gd name="T16" fmla="*/ 0 w 577"/>
                <a:gd name="T17" fmla="*/ 0 h 528"/>
                <a:gd name="T18" fmla="*/ 0 w 577"/>
                <a:gd name="T19" fmla="*/ 0 h 528"/>
                <a:gd name="T20" fmla="*/ 0 w 577"/>
                <a:gd name="T21" fmla="*/ 0 h 528"/>
                <a:gd name="T22" fmla="*/ 0 w 577"/>
                <a:gd name="T23" fmla="*/ 0 h 528"/>
                <a:gd name="T24" fmla="*/ 0 w 577"/>
                <a:gd name="T25" fmla="*/ 0 h 528"/>
                <a:gd name="T26" fmla="*/ 0 w 577"/>
                <a:gd name="T27" fmla="*/ 0 h 528"/>
                <a:gd name="T28" fmla="*/ 0 w 577"/>
                <a:gd name="T29" fmla="*/ 0 h 528"/>
                <a:gd name="T30" fmla="*/ 0 w 577"/>
                <a:gd name="T31" fmla="*/ 0 h 528"/>
                <a:gd name="T32" fmla="*/ 0 w 577"/>
                <a:gd name="T33" fmla="*/ 0 h 528"/>
                <a:gd name="T34" fmla="*/ 0 w 577"/>
                <a:gd name="T35" fmla="*/ 0 h 528"/>
                <a:gd name="T36" fmla="*/ 0 w 577"/>
                <a:gd name="T37" fmla="*/ 0 h 528"/>
                <a:gd name="T38" fmla="*/ 0 w 577"/>
                <a:gd name="T39" fmla="*/ 0 h 528"/>
                <a:gd name="T40" fmla="*/ 0 w 577"/>
                <a:gd name="T41" fmla="*/ 0 h 528"/>
                <a:gd name="T42" fmla="*/ 0 w 577"/>
                <a:gd name="T43" fmla="*/ 0 h 528"/>
                <a:gd name="T44" fmla="*/ 0 w 577"/>
                <a:gd name="T45" fmla="*/ 0 h 528"/>
                <a:gd name="T46" fmla="*/ 0 w 577"/>
                <a:gd name="T47" fmla="*/ 0 h 528"/>
                <a:gd name="T48" fmla="*/ 0 w 577"/>
                <a:gd name="T49" fmla="*/ 0 h 528"/>
                <a:gd name="T50" fmla="*/ 0 w 577"/>
                <a:gd name="T51" fmla="*/ 0 h 528"/>
                <a:gd name="T52" fmla="*/ 0 w 577"/>
                <a:gd name="T53" fmla="*/ 0 h 528"/>
                <a:gd name="T54" fmla="*/ 0 w 577"/>
                <a:gd name="T55" fmla="*/ 0 h 528"/>
                <a:gd name="T56" fmla="*/ 0 w 577"/>
                <a:gd name="T57" fmla="*/ 0 h 528"/>
                <a:gd name="T58" fmla="*/ 0 w 577"/>
                <a:gd name="T59" fmla="*/ 0 h 528"/>
                <a:gd name="T60" fmla="*/ 0 w 577"/>
                <a:gd name="T61" fmla="*/ 0 h 528"/>
                <a:gd name="T62" fmla="*/ 0 w 577"/>
                <a:gd name="T63" fmla="*/ 0 h 528"/>
                <a:gd name="T64" fmla="*/ 0 w 577"/>
                <a:gd name="T65" fmla="*/ 0 h 528"/>
                <a:gd name="T66" fmla="*/ 0 w 577"/>
                <a:gd name="T67" fmla="*/ 0 h 528"/>
                <a:gd name="T68" fmla="*/ 0 w 577"/>
                <a:gd name="T69" fmla="*/ 0 h 528"/>
                <a:gd name="T70" fmla="*/ 0 w 577"/>
                <a:gd name="T71" fmla="*/ 0 h 528"/>
                <a:gd name="T72" fmla="*/ 0 w 577"/>
                <a:gd name="T73" fmla="*/ 0 h 52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77"/>
                <a:gd name="T112" fmla="*/ 0 h 528"/>
                <a:gd name="T113" fmla="*/ 577 w 577"/>
                <a:gd name="T114" fmla="*/ 528 h 52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77" h="528">
                  <a:moveTo>
                    <a:pt x="0" y="421"/>
                  </a:moveTo>
                  <a:lnTo>
                    <a:pt x="34" y="357"/>
                  </a:lnTo>
                  <a:lnTo>
                    <a:pt x="69" y="300"/>
                  </a:lnTo>
                  <a:lnTo>
                    <a:pt x="101" y="246"/>
                  </a:lnTo>
                  <a:lnTo>
                    <a:pt x="140" y="193"/>
                  </a:lnTo>
                  <a:lnTo>
                    <a:pt x="178" y="148"/>
                  </a:lnTo>
                  <a:lnTo>
                    <a:pt x="220" y="98"/>
                  </a:lnTo>
                  <a:lnTo>
                    <a:pt x="261" y="49"/>
                  </a:lnTo>
                  <a:lnTo>
                    <a:pt x="308" y="0"/>
                  </a:lnTo>
                  <a:lnTo>
                    <a:pt x="288" y="42"/>
                  </a:lnTo>
                  <a:lnTo>
                    <a:pt x="261" y="83"/>
                  </a:lnTo>
                  <a:lnTo>
                    <a:pt x="239" y="125"/>
                  </a:lnTo>
                  <a:lnTo>
                    <a:pt x="220" y="170"/>
                  </a:lnTo>
                  <a:lnTo>
                    <a:pt x="205" y="212"/>
                  </a:lnTo>
                  <a:lnTo>
                    <a:pt x="193" y="258"/>
                  </a:lnTo>
                  <a:lnTo>
                    <a:pt x="197" y="303"/>
                  </a:lnTo>
                  <a:lnTo>
                    <a:pt x="209" y="350"/>
                  </a:lnTo>
                  <a:lnTo>
                    <a:pt x="224" y="375"/>
                  </a:lnTo>
                  <a:lnTo>
                    <a:pt x="246" y="399"/>
                  </a:lnTo>
                  <a:lnTo>
                    <a:pt x="273" y="417"/>
                  </a:lnTo>
                  <a:lnTo>
                    <a:pt x="311" y="429"/>
                  </a:lnTo>
                  <a:lnTo>
                    <a:pt x="360" y="432"/>
                  </a:lnTo>
                  <a:lnTo>
                    <a:pt x="417" y="432"/>
                  </a:lnTo>
                  <a:lnTo>
                    <a:pt x="490" y="424"/>
                  </a:lnTo>
                  <a:lnTo>
                    <a:pt x="577" y="409"/>
                  </a:lnTo>
                  <a:lnTo>
                    <a:pt x="532" y="424"/>
                  </a:lnTo>
                  <a:lnTo>
                    <a:pt x="481" y="444"/>
                  </a:lnTo>
                  <a:lnTo>
                    <a:pt x="429" y="463"/>
                  </a:lnTo>
                  <a:lnTo>
                    <a:pt x="368" y="478"/>
                  </a:lnTo>
                  <a:lnTo>
                    <a:pt x="308" y="498"/>
                  </a:lnTo>
                  <a:lnTo>
                    <a:pt x="242" y="508"/>
                  </a:lnTo>
                  <a:lnTo>
                    <a:pt x="175" y="520"/>
                  </a:lnTo>
                  <a:lnTo>
                    <a:pt x="101" y="528"/>
                  </a:lnTo>
                  <a:lnTo>
                    <a:pt x="61" y="520"/>
                  </a:lnTo>
                  <a:lnTo>
                    <a:pt x="34" y="498"/>
                  </a:lnTo>
                  <a:lnTo>
                    <a:pt x="15" y="463"/>
                  </a:lnTo>
                  <a:lnTo>
                    <a:pt x="0" y="421"/>
                  </a:lnTo>
                  <a:close/>
                </a:path>
              </a:pathLst>
            </a:custGeom>
            <a:solidFill>
              <a:srgbClr val="0077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31" name="Freeform 68"/>
            <p:cNvSpPr>
              <a:spLocks/>
            </p:cNvSpPr>
            <p:nvPr/>
          </p:nvSpPr>
          <p:spPr bwMode="auto">
            <a:xfrm rot="696599">
              <a:off x="3793" y="732"/>
              <a:ext cx="296" cy="134"/>
            </a:xfrm>
            <a:custGeom>
              <a:avLst/>
              <a:gdLst>
                <a:gd name="T0" fmla="*/ 0 w 888"/>
                <a:gd name="T1" fmla="*/ 0 h 402"/>
                <a:gd name="T2" fmla="*/ 0 w 888"/>
                <a:gd name="T3" fmla="*/ 0 h 402"/>
                <a:gd name="T4" fmla="*/ 0 w 888"/>
                <a:gd name="T5" fmla="*/ 0 h 402"/>
                <a:gd name="T6" fmla="*/ 0 w 888"/>
                <a:gd name="T7" fmla="*/ 0 h 402"/>
                <a:gd name="T8" fmla="*/ 0 w 888"/>
                <a:gd name="T9" fmla="*/ 0 h 402"/>
                <a:gd name="T10" fmla="*/ 0 w 888"/>
                <a:gd name="T11" fmla="*/ 0 h 402"/>
                <a:gd name="T12" fmla="*/ 0 w 888"/>
                <a:gd name="T13" fmla="*/ 0 h 402"/>
                <a:gd name="T14" fmla="*/ 0 w 888"/>
                <a:gd name="T15" fmla="*/ 0 h 402"/>
                <a:gd name="T16" fmla="*/ 0 w 888"/>
                <a:gd name="T17" fmla="*/ 0 h 402"/>
                <a:gd name="T18" fmla="*/ 0 w 888"/>
                <a:gd name="T19" fmla="*/ 0 h 402"/>
                <a:gd name="T20" fmla="*/ 0 w 888"/>
                <a:gd name="T21" fmla="*/ 0 h 402"/>
                <a:gd name="T22" fmla="*/ 0 w 888"/>
                <a:gd name="T23" fmla="*/ 0 h 402"/>
                <a:gd name="T24" fmla="*/ 0 w 888"/>
                <a:gd name="T25" fmla="*/ 0 h 402"/>
                <a:gd name="T26" fmla="*/ 0 w 888"/>
                <a:gd name="T27" fmla="*/ 0 h 402"/>
                <a:gd name="T28" fmla="*/ 0 w 888"/>
                <a:gd name="T29" fmla="*/ 0 h 402"/>
                <a:gd name="T30" fmla="*/ 0 w 888"/>
                <a:gd name="T31" fmla="*/ 0 h 402"/>
                <a:gd name="T32" fmla="*/ 0 w 888"/>
                <a:gd name="T33" fmla="*/ 0 h 402"/>
                <a:gd name="T34" fmla="*/ 0 w 888"/>
                <a:gd name="T35" fmla="*/ 0 h 402"/>
                <a:gd name="T36" fmla="*/ 0 w 888"/>
                <a:gd name="T37" fmla="*/ 0 h 402"/>
                <a:gd name="T38" fmla="*/ 0 w 888"/>
                <a:gd name="T39" fmla="*/ 0 h 402"/>
                <a:gd name="T40" fmla="*/ 0 w 888"/>
                <a:gd name="T41" fmla="*/ 0 h 402"/>
                <a:gd name="T42" fmla="*/ 0 w 888"/>
                <a:gd name="T43" fmla="*/ 0 h 402"/>
                <a:gd name="T44" fmla="*/ 0 w 888"/>
                <a:gd name="T45" fmla="*/ 0 h 402"/>
                <a:gd name="T46" fmla="*/ 0 w 888"/>
                <a:gd name="T47" fmla="*/ 0 h 402"/>
                <a:gd name="T48" fmla="*/ 0 w 888"/>
                <a:gd name="T49" fmla="*/ 0 h 402"/>
                <a:gd name="T50" fmla="*/ 0 w 888"/>
                <a:gd name="T51" fmla="*/ 0 h 402"/>
                <a:gd name="T52" fmla="*/ 0 w 888"/>
                <a:gd name="T53" fmla="*/ 0 h 402"/>
                <a:gd name="T54" fmla="*/ 0 w 888"/>
                <a:gd name="T55" fmla="*/ 0 h 402"/>
                <a:gd name="T56" fmla="*/ 0 w 888"/>
                <a:gd name="T57" fmla="*/ 0 h 402"/>
                <a:gd name="T58" fmla="*/ 0 w 888"/>
                <a:gd name="T59" fmla="*/ 0 h 402"/>
                <a:gd name="T60" fmla="*/ 0 w 888"/>
                <a:gd name="T61" fmla="*/ 0 h 402"/>
                <a:gd name="T62" fmla="*/ 0 w 888"/>
                <a:gd name="T63" fmla="*/ 0 h 402"/>
                <a:gd name="T64" fmla="*/ 0 w 888"/>
                <a:gd name="T65" fmla="*/ 0 h 402"/>
                <a:gd name="T66" fmla="*/ 0 w 888"/>
                <a:gd name="T67" fmla="*/ 0 h 402"/>
                <a:gd name="T68" fmla="*/ 0 w 888"/>
                <a:gd name="T69" fmla="*/ 0 h 402"/>
                <a:gd name="T70" fmla="*/ 0 w 888"/>
                <a:gd name="T71" fmla="*/ 0 h 402"/>
                <a:gd name="T72" fmla="*/ 0 w 888"/>
                <a:gd name="T73" fmla="*/ 0 h 402"/>
                <a:gd name="T74" fmla="*/ 0 w 888"/>
                <a:gd name="T75" fmla="*/ 0 h 402"/>
                <a:gd name="T76" fmla="*/ 0 w 888"/>
                <a:gd name="T77" fmla="*/ 0 h 402"/>
                <a:gd name="T78" fmla="*/ 0 w 888"/>
                <a:gd name="T79" fmla="*/ 0 h 402"/>
                <a:gd name="T80" fmla="*/ 0 w 888"/>
                <a:gd name="T81" fmla="*/ 0 h 402"/>
                <a:gd name="T82" fmla="*/ 0 w 888"/>
                <a:gd name="T83" fmla="*/ 0 h 402"/>
                <a:gd name="T84" fmla="*/ 0 w 888"/>
                <a:gd name="T85" fmla="*/ 0 h 402"/>
                <a:gd name="T86" fmla="*/ 0 w 888"/>
                <a:gd name="T87" fmla="*/ 0 h 402"/>
                <a:gd name="T88" fmla="*/ 0 w 888"/>
                <a:gd name="T89" fmla="*/ 0 h 402"/>
                <a:gd name="T90" fmla="*/ 0 w 888"/>
                <a:gd name="T91" fmla="*/ 0 h 402"/>
                <a:gd name="T92" fmla="*/ 0 w 888"/>
                <a:gd name="T93" fmla="*/ 0 h 402"/>
                <a:gd name="T94" fmla="*/ 0 w 888"/>
                <a:gd name="T95" fmla="*/ 0 h 402"/>
                <a:gd name="T96" fmla="*/ 0 w 888"/>
                <a:gd name="T97" fmla="*/ 0 h 402"/>
                <a:gd name="T98" fmla="*/ 0 w 888"/>
                <a:gd name="T99" fmla="*/ 0 h 40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88"/>
                <a:gd name="T151" fmla="*/ 0 h 402"/>
                <a:gd name="T152" fmla="*/ 888 w 888"/>
                <a:gd name="T153" fmla="*/ 402 h 40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88" h="402">
                  <a:moveTo>
                    <a:pt x="543" y="0"/>
                  </a:moveTo>
                  <a:lnTo>
                    <a:pt x="597" y="4"/>
                  </a:lnTo>
                  <a:lnTo>
                    <a:pt x="641" y="7"/>
                  </a:lnTo>
                  <a:lnTo>
                    <a:pt x="688" y="19"/>
                  </a:lnTo>
                  <a:lnTo>
                    <a:pt x="725" y="30"/>
                  </a:lnTo>
                  <a:lnTo>
                    <a:pt x="763" y="49"/>
                  </a:lnTo>
                  <a:lnTo>
                    <a:pt x="797" y="76"/>
                  </a:lnTo>
                  <a:lnTo>
                    <a:pt x="836" y="106"/>
                  </a:lnTo>
                  <a:lnTo>
                    <a:pt x="878" y="145"/>
                  </a:lnTo>
                  <a:lnTo>
                    <a:pt x="888" y="187"/>
                  </a:lnTo>
                  <a:lnTo>
                    <a:pt x="888" y="224"/>
                  </a:lnTo>
                  <a:lnTo>
                    <a:pt x="878" y="259"/>
                  </a:lnTo>
                  <a:lnTo>
                    <a:pt x="854" y="288"/>
                  </a:lnTo>
                  <a:lnTo>
                    <a:pt x="821" y="318"/>
                  </a:lnTo>
                  <a:lnTo>
                    <a:pt x="782" y="345"/>
                  </a:lnTo>
                  <a:lnTo>
                    <a:pt x="733" y="377"/>
                  </a:lnTo>
                  <a:lnTo>
                    <a:pt x="683" y="402"/>
                  </a:lnTo>
                  <a:lnTo>
                    <a:pt x="703" y="392"/>
                  </a:lnTo>
                  <a:lnTo>
                    <a:pt x="725" y="372"/>
                  </a:lnTo>
                  <a:lnTo>
                    <a:pt x="748" y="350"/>
                  </a:lnTo>
                  <a:lnTo>
                    <a:pt x="767" y="327"/>
                  </a:lnTo>
                  <a:lnTo>
                    <a:pt x="782" y="300"/>
                  </a:lnTo>
                  <a:lnTo>
                    <a:pt x="797" y="274"/>
                  </a:lnTo>
                  <a:lnTo>
                    <a:pt x="805" y="251"/>
                  </a:lnTo>
                  <a:lnTo>
                    <a:pt x="809" y="229"/>
                  </a:lnTo>
                  <a:lnTo>
                    <a:pt x="797" y="202"/>
                  </a:lnTo>
                  <a:lnTo>
                    <a:pt x="779" y="175"/>
                  </a:lnTo>
                  <a:lnTo>
                    <a:pt x="752" y="152"/>
                  </a:lnTo>
                  <a:lnTo>
                    <a:pt x="725" y="128"/>
                  </a:lnTo>
                  <a:lnTo>
                    <a:pt x="691" y="110"/>
                  </a:lnTo>
                  <a:lnTo>
                    <a:pt x="653" y="91"/>
                  </a:lnTo>
                  <a:lnTo>
                    <a:pt x="612" y="76"/>
                  </a:lnTo>
                  <a:lnTo>
                    <a:pt x="570" y="61"/>
                  </a:lnTo>
                  <a:lnTo>
                    <a:pt x="520" y="54"/>
                  </a:lnTo>
                  <a:lnTo>
                    <a:pt x="474" y="49"/>
                  </a:lnTo>
                  <a:lnTo>
                    <a:pt x="422" y="49"/>
                  </a:lnTo>
                  <a:lnTo>
                    <a:pt x="372" y="54"/>
                  </a:lnTo>
                  <a:lnTo>
                    <a:pt x="323" y="64"/>
                  </a:lnTo>
                  <a:lnTo>
                    <a:pt x="269" y="79"/>
                  </a:lnTo>
                  <a:lnTo>
                    <a:pt x="220" y="103"/>
                  </a:lnTo>
                  <a:lnTo>
                    <a:pt x="170" y="133"/>
                  </a:lnTo>
                  <a:lnTo>
                    <a:pt x="0" y="251"/>
                  </a:lnTo>
                  <a:lnTo>
                    <a:pt x="49" y="190"/>
                  </a:lnTo>
                  <a:lnTo>
                    <a:pt x="106" y="137"/>
                  </a:lnTo>
                  <a:lnTo>
                    <a:pt x="170" y="91"/>
                  </a:lnTo>
                  <a:lnTo>
                    <a:pt x="242" y="57"/>
                  </a:lnTo>
                  <a:lnTo>
                    <a:pt x="315" y="27"/>
                  </a:lnTo>
                  <a:lnTo>
                    <a:pt x="390" y="12"/>
                  </a:lnTo>
                  <a:lnTo>
                    <a:pt x="467" y="0"/>
                  </a:lnTo>
                  <a:lnTo>
                    <a:pt x="543" y="0"/>
                  </a:lnTo>
                  <a:close/>
                </a:path>
              </a:pathLst>
            </a:custGeom>
            <a:solidFill>
              <a:srgbClr val="4449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32" name="Freeform 69"/>
            <p:cNvSpPr>
              <a:spLocks/>
            </p:cNvSpPr>
            <p:nvPr/>
          </p:nvSpPr>
          <p:spPr bwMode="auto">
            <a:xfrm rot="696599">
              <a:off x="4061" y="751"/>
              <a:ext cx="183" cy="143"/>
            </a:xfrm>
            <a:custGeom>
              <a:avLst/>
              <a:gdLst>
                <a:gd name="T0" fmla="*/ 0 w 550"/>
                <a:gd name="T1" fmla="*/ 0 h 429"/>
                <a:gd name="T2" fmla="*/ 0 w 550"/>
                <a:gd name="T3" fmla="*/ 0 h 429"/>
                <a:gd name="T4" fmla="*/ 0 w 550"/>
                <a:gd name="T5" fmla="*/ 0 h 429"/>
                <a:gd name="T6" fmla="*/ 0 w 550"/>
                <a:gd name="T7" fmla="*/ 0 h 429"/>
                <a:gd name="T8" fmla="*/ 0 w 550"/>
                <a:gd name="T9" fmla="*/ 0 h 429"/>
                <a:gd name="T10" fmla="*/ 0 w 550"/>
                <a:gd name="T11" fmla="*/ 0 h 429"/>
                <a:gd name="T12" fmla="*/ 0 w 550"/>
                <a:gd name="T13" fmla="*/ 0 h 429"/>
                <a:gd name="T14" fmla="*/ 0 w 550"/>
                <a:gd name="T15" fmla="*/ 0 h 429"/>
                <a:gd name="T16" fmla="*/ 0 w 550"/>
                <a:gd name="T17" fmla="*/ 0 h 429"/>
                <a:gd name="T18" fmla="*/ 0 w 550"/>
                <a:gd name="T19" fmla="*/ 0 h 429"/>
                <a:gd name="T20" fmla="*/ 0 w 550"/>
                <a:gd name="T21" fmla="*/ 0 h 429"/>
                <a:gd name="T22" fmla="*/ 0 w 550"/>
                <a:gd name="T23" fmla="*/ 0 h 429"/>
                <a:gd name="T24" fmla="*/ 0 w 550"/>
                <a:gd name="T25" fmla="*/ 0 h 429"/>
                <a:gd name="T26" fmla="*/ 0 w 550"/>
                <a:gd name="T27" fmla="*/ 0 h 429"/>
                <a:gd name="T28" fmla="*/ 0 w 550"/>
                <a:gd name="T29" fmla="*/ 0 h 429"/>
                <a:gd name="T30" fmla="*/ 0 w 550"/>
                <a:gd name="T31" fmla="*/ 0 h 429"/>
                <a:gd name="T32" fmla="*/ 0 w 550"/>
                <a:gd name="T33" fmla="*/ 0 h 429"/>
                <a:gd name="T34" fmla="*/ 0 w 550"/>
                <a:gd name="T35" fmla="*/ 0 h 429"/>
                <a:gd name="T36" fmla="*/ 0 w 550"/>
                <a:gd name="T37" fmla="*/ 0 h 429"/>
                <a:gd name="T38" fmla="*/ 0 w 550"/>
                <a:gd name="T39" fmla="*/ 0 h 429"/>
                <a:gd name="T40" fmla="*/ 0 w 550"/>
                <a:gd name="T41" fmla="*/ 0 h 429"/>
                <a:gd name="T42" fmla="*/ 0 w 550"/>
                <a:gd name="T43" fmla="*/ 0 h 429"/>
                <a:gd name="T44" fmla="*/ 0 w 550"/>
                <a:gd name="T45" fmla="*/ 0 h 429"/>
                <a:gd name="T46" fmla="*/ 0 w 550"/>
                <a:gd name="T47" fmla="*/ 0 h 429"/>
                <a:gd name="T48" fmla="*/ 0 w 550"/>
                <a:gd name="T49" fmla="*/ 0 h 429"/>
                <a:gd name="T50" fmla="*/ 0 w 550"/>
                <a:gd name="T51" fmla="*/ 0 h 429"/>
                <a:gd name="T52" fmla="*/ 0 w 550"/>
                <a:gd name="T53" fmla="*/ 0 h 429"/>
                <a:gd name="T54" fmla="*/ 0 w 550"/>
                <a:gd name="T55" fmla="*/ 0 h 429"/>
                <a:gd name="T56" fmla="*/ 0 w 550"/>
                <a:gd name="T57" fmla="*/ 0 h 429"/>
                <a:gd name="T58" fmla="*/ 0 w 550"/>
                <a:gd name="T59" fmla="*/ 0 h 429"/>
                <a:gd name="T60" fmla="*/ 0 w 550"/>
                <a:gd name="T61" fmla="*/ 0 h 429"/>
                <a:gd name="T62" fmla="*/ 0 w 550"/>
                <a:gd name="T63" fmla="*/ 0 h 429"/>
                <a:gd name="T64" fmla="*/ 0 w 550"/>
                <a:gd name="T65" fmla="*/ 0 h 42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50"/>
                <a:gd name="T100" fmla="*/ 0 h 429"/>
                <a:gd name="T101" fmla="*/ 550 w 550"/>
                <a:gd name="T102" fmla="*/ 429 h 42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50" h="429">
                  <a:moveTo>
                    <a:pt x="417" y="292"/>
                  </a:moveTo>
                  <a:lnTo>
                    <a:pt x="414" y="266"/>
                  </a:lnTo>
                  <a:lnTo>
                    <a:pt x="379" y="232"/>
                  </a:lnTo>
                  <a:lnTo>
                    <a:pt x="330" y="185"/>
                  </a:lnTo>
                  <a:lnTo>
                    <a:pt x="266" y="136"/>
                  </a:lnTo>
                  <a:lnTo>
                    <a:pt x="192" y="91"/>
                  </a:lnTo>
                  <a:lnTo>
                    <a:pt x="121" y="49"/>
                  </a:lnTo>
                  <a:lnTo>
                    <a:pt x="52" y="19"/>
                  </a:lnTo>
                  <a:lnTo>
                    <a:pt x="0" y="0"/>
                  </a:lnTo>
                  <a:lnTo>
                    <a:pt x="34" y="7"/>
                  </a:lnTo>
                  <a:lnTo>
                    <a:pt x="98" y="30"/>
                  </a:lnTo>
                  <a:lnTo>
                    <a:pt x="185" y="64"/>
                  </a:lnTo>
                  <a:lnTo>
                    <a:pt x="281" y="111"/>
                  </a:lnTo>
                  <a:lnTo>
                    <a:pt x="379" y="160"/>
                  </a:lnTo>
                  <a:lnTo>
                    <a:pt x="463" y="209"/>
                  </a:lnTo>
                  <a:lnTo>
                    <a:pt x="523" y="254"/>
                  </a:lnTo>
                  <a:lnTo>
                    <a:pt x="550" y="289"/>
                  </a:lnTo>
                  <a:lnTo>
                    <a:pt x="550" y="308"/>
                  </a:lnTo>
                  <a:lnTo>
                    <a:pt x="535" y="326"/>
                  </a:lnTo>
                  <a:lnTo>
                    <a:pt x="513" y="346"/>
                  </a:lnTo>
                  <a:lnTo>
                    <a:pt x="481" y="365"/>
                  </a:lnTo>
                  <a:lnTo>
                    <a:pt x="439" y="380"/>
                  </a:lnTo>
                  <a:lnTo>
                    <a:pt x="399" y="399"/>
                  </a:lnTo>
                  <a:lnTo>
                    <a:pt x="348" y="414"/>
                  </a:lnTo>
                  <a:lnTo>
                    <a:pt x="299" y="429"/>
                  </a:lnTo>
                  <a:lnTo>
                    <a:pt x="308" y="417"/>
                  </a:lnTo>
                  <a:lnTo>
                    <a:pt x="323" y="402"/>
                  </a:lnTo>
                  <a:lnTo>
                    <a:pt x="341" y="387"/>
                  </a:lnTo>
                  <a:lnTo>
                    <a:pt x="364" y="368"/>
                  </a:lnTo>
                  <a:lnTo>
                    <a:pt x="382" y="350"/>
                  </a:lnTo>
                  <a:lnTo>
                    <a:pt x="402" y="331"/>
                  </a:lnTo>
                  <a:lnTo>
                    <a:pt x="414" y="311"/>
                  </a:lnTo>
                  <a:lnTo>
                    <a:pt x="417" y="292"/>
                  </a:lnTo>
                  <a:close/>
                </a:path>
              </a:pathLst>
            </a:custGeom>
            <a:solidFill>
              <a:srgbClr val="5BBA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33" name="Freeform 70"/>
            <p:cNvSpPr>
              <a:spLocks noEditPoints="1"/>
            </p:cNvSpPr>
            <p:nvPr/>
          </p:nvSpPr>
          <p:spPr bwMode="auto">
            <a:xfrm rot="696599">
              <a:off x="3683" y="1237"/>
              <a:ext cx="765" cy="384"/>
            </a:xfrm>
            <a:custGeom>
              <a:avLst/>
              <a:gdLst>
                <a:gd name="T0" fmla="*/ 0 w 2294"/>
                <a:gd name="T1" fmla="*/ 0 h 1152"/>
                <a:gd name="T2" fmla="*/ 0 w 2294"/>
                <a:gd name="T3" fmla="*/ 0 h 1152"/>
                <a:gd name="T4" fmla="*/ 0 w 2294"/>
                <a:gd name="T5" fmla="*/ 0 h 1152"/>
                <a:gd name="T6" fmla="*/ 0 w 2294"/>
                <a:gd name="T7" fmla="*/ 0 h 1152"/>
                <a:gd name="T8" fmla="*/ 0 w 2294"/>
                <a:gd name="T9" fmla="*/ 0 h 1152"/>
                <a:gd name="T10" fmla="*/ 0 w 2294"/>
                <a:gd name="T11" fmla="*/ 0 h 1152"/>
                <a:gd name="T12" fmla="*/ 0 w 2294"/>
                <a:gd name="T13" fmla="*/ 0 h 1152"/>
                <a:gd name="T14" fmla="*/ 0 w 2294"/>
                <a:gd name="T15" fmla="*/ 0 h 1152"/>
                <a:gd name="T16" fmla="*/ 0 w 2294"/>
                <a:gd name="T17" fmla="*/ 0 h 1152"/>
                <a:gd name="T18" fmla="*/ 0 w 2294"/>
                <a:gd name="T19" fmla="*/ 0 h 1152"/>
                <a:gd name="T20" fmla="*/ 0 w 2294"/>
                <a:gd name="T21" fmla="*/ 0 h 1152"/>
                <a:gd name="T22" fmla="*/ 0 w 2294"/>
                <a:gd name="T23" fmla="*/ 0 h 1152"/>
                <a:gd name="T24" fmla="*/ 0 w 2294"/>
                <a:gd name="T25" fmla="*/ 0 h 1152"/>
                <a:gd name="T26" fmla="*/ 0 w 2294"/>
                <a:gd name="T27" fmla="*/ 0 h 1152"/>
                <a:gd name="T28" fmla="*/ 0 w 2294"/>
                <a:gd name="T29" fmla="*/ 0 h 1152"/>
                <a:gd name="T30" fmla="*/ 0 w 2294"/>
                <a:gd name="T31" fmla="*/ 0 h 1152"/>
                <a:gd name="T32" fmla="*/ 0 w 2294"/>
                <a:gd name="T33" fmla="*/ 0 h 1152"/>
                <a:gd name="T34" fmla="*/ 0 w 2294"/>
                <a:gd name="T35" fmla="*/ 0 h 1152"/>
                <a:gd name="T36" fmla="*/ 0 w 2294"/>
                <a:gd name="T37" fmla="*/ 0 h 1152"/>
                <a:gd name="T38" fmla="*/ 0 w 2294"/>
                <a:gd name="T39" fmla="*/ 0 h 1152"/>
                <a:gd name="T40" fmla="*/ 0 w 2294"/>
                <a:gd name="T41" fmla="*/ 0 h 1152"/>
                <a:gd name="T42" fmla="*/ 0 w 2294"/>
                <a:gd name="T43" fmla="*/ 0 h 1152"/>
                <a:gd name="T44" fmla="*/ 0 w 2294"/>
                <a:gd name="T45" fmla="*/ 0 h 1152"/>
                <a:gd name="T46" fmla="*/ 0 w 2294"/>
                <a:gd name="T47" fmla="*/ 0 h 1152"/>
                <a:gd name="T48" fmla="*/ 0 w 2294"/>
                <a:gd name="T49" fmla="*/ 0 h 1152"/>
                <a:gd name="T50" fmla="*/ 0 w 2294"/>
                <a:gd name="T51" fmla="*/ 0 h 1152"/>
                <a:gd name="T52" fmla="*/ 0 w 2294"/>
                <a:gd name="T53" fmla="*/ 0 h 1152"/>
                <a:gd name="T54" fmla="*/ 0 w 2294"/>
                <a:gd name="T55" fmla="*/ 0 h 1152"/>
                <a:gd name="T56" fmla="*/ 0 w 2294"/>
                <a:gd name="T57" fmla="*/ 0 h 1152"/>
                <a:gd name="T58" fmla="*/ 0 w 2294"/>
                <a:gd name="T59" fmla="*/ 0 h 1152"/>
                <a:gd name="T60" fmla="*/ 0 w 2294"/>
                <a:gd name="T61" fmla="*/ 0 h 1152"/>
                <a:gd name="T62" fmla="*/ 0 w 2294"/>
                <a:gd name="T63" fmla="*/ 0 h 1152"/>
                <a:gd name="T64" fmla="*/ 0 w 2294"/>
                <a:gd name="T65" fmla="*/ 0 h 1152"/>
                <a:gd name="T66" fmla="*/ 0 w 2294"/>
                <a:gd name="T67" fmla="*/ 0 h 1152"/>
                <a:gd name="T68" fmla="*/ 0 w 2294"/>
                <a:gd name="T69" fmla="*/ 0 h 1152"/>
                <a:gd name="T70" fmla="*/ 0 w 2294"/>
                <a:gd name="T71" fmla="*/ 0 h 1152"/>
                <a:gd name="T72" fmla="*/ 0 w 2294"/>
                <a:gd name="T73" fmla="*/ 0 h 1152"/>
                <a:gd name="T74" fmla="*/ 0 w 2294"/>
                <a:gd name="T75" fmla="*/ 0 h 1152"/>
                <a:gd name="T76" fmla="*/ 0 w 2294"/>
                <a:gd name="T77" fmla="*/ 0 h 1152"/>
                <a:gd name="T78" fmla="*/ 0 w 2294"/>
                <a:gd name="T79" fmla="*/ 0 h 1152"/>
                <a:gd name="T80" fmla="*/ 0 w 2294"/>
                <a:gd name="T81" fmla="*/ 0 h 1152"/>
                <a:gd name="T82" fmla="*/ 0 w 2294"/>
                <a:gd name="T83" fmla="*/ 0 h 1152"/>
                <a:gd name="T84" fmla="*/ 0 w 2294"/>
                <a:gd name="T85" fmla="*/ 0 h 1152"/>
                <a:gd name="T86" fmla="*/ 0 w 2294"/>
                <a:gd name="T87" fmla="*/ 0 h 1152"/>
                <a:gd name="T88" fmla="*/ 0 w 2294"/>
                <a:gd name="T89" fmla="*/ 0 h 1152"/>
                <a:gd name="T90" fmla="*/ 0 w 2294"/>
                <a:gd name="T91" fmla="*/ 0 h 1152"/>
                <a:gd name="T92" fmla="*/ 0 w 2294"/>
                <a:gd name="T93" fmla="*/ 0 h 1152"/>
                <a:gd name="T94" fmla="*/ 0 w 2294"/>
                <a:gd name="T95" fmla="*/ 0 h 1152"/>
                <a:gd name="T96" fmla="*/ 0 w 2294"/>
                <a:gd name="T97" fmla="*/ 0 h 1152"/>
                <a:gd name="T98" fmla="*/ 0 w 2294"/>
                <a:gd name="T99" fmla="*/ 0 h 1152"/>
                <a:gd name="T100" fmla="*/ 0 w 2294"/>
                <a:gd name="T101" fmla="*/ 0 h 1152"/>
                <a:gd name="T102" fmla="*/ 0 w 2294"/>
                <a:gd name="T103" fmla="*/ 0 h 1152"/>
                <a:gd name="T104" fmla="*/ 0 w 2294"/>
                <a:gd name="T105" fmla="*/ 0 h 1152"/>
                <a:gd name="T106" fmla="*/ 0 w 2294"/>
                <a:gd name="T107" fmla="*/ 0 h 1152"/>
                <a:gd name="T108" fmla="*/ 0 w 2294"/>
                <a:gd name="T109" fmla="*/ 0 h 1152"/>
                <a:gd name="T110" fmla="*/ 0 w 2294"/>
                <a:gd name="T111" fmla="*/ 0 h 115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294"/>
                <a:gd name="T169" fmla="*/ 0 h 1152"/>
                <a:gd name="T170" fmla="*/ 2294 w 2294"/>
                <a:gd name="T171" fmla="*/ 1152 h 115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294" h="1152">
                  <a:moveTo>
                    <a:pt x="2050" y="12"/>
                  </a:moveTo>
                  <a:lnTo>
                    <a:pt x="2070" y="5"/>
                  </a:lnTo>
                  <a:lnTo>
                    <a:pt x="2089" y="0"/>
                  </a:lnTo>
                  <a:lnTo>
                    <a:pt x="2109" y="5"/>
                  </a:lnTo>
                  <a:lnTo>
                    <a:pt x="2126" y="8"/>
                  </a:lnTo>
                  <a:lnTo>
                    <a:pt x="2146" y="12"/>
                  </a:lnTo>
                  <a:lnTo>
                    <a:pt x="2168" y="20"/>
                  </a:lnTo>
                  <a:lnTo>
                    <a:pt x="2183" y="32"/>
                  </a:lnTo>
                  <a:lnTo>
                    <a:pt x="2203" y="39"/>
                  </a:lnTo>
                  <a:lnTo>
                    <a:pt x="2252" y="210"/>
                  </a:lnTo>
                  <a:lnTo>
                    <a:pt x="2279" y="380"/>
                  </a:lnTo>
                  <a:lnTo>
                    <a:pt x="2290" y="552"/>
                  </a:lnTo>
                  <a:lnTo>
                    <a:pt x="2294" y="718"/>
                  </a:lnTo>
                  <a:lnTo>
                    <a:pt x="2249" y="886"/>
                  </a:lnTo>
                  <a:lnTo>
                    <a:pt x="2225" y="940"/>
                  </a:lnTo>
                  <a:lnTo>
                    <a:pt x="2195" y="984"/>
                  </a:lnTo>
                  <a:lnTo>
                    <a:pt x="2161" y="1026"/>
                  </a:lnTo>
                  <a:lnTo>
                    <a:pt x="2116" y="1061"/>
                  </a:lnTo>
                  <a:lnTo>
                    <a:pt x="2067" y="1088"/>
                  </a:lnTo>
                  <a:lnTo>
                    <a:pt x="2008" y="1110"/>
                  </a:lnTo>
                  <a:lnTo>
                    <a:pt x="1949" y="1130"/>
                  </a:lnTo>
                  <a:lnTo>
                    <a:pt x="1884" y="1140"/>
                  </a:lnTo>
                  <a:lnTo>
                    <a:pt x="1811" y="1147"/>
                  </a:lnTo>
                  <a:lnTo>
                    <a:pt x="1736" y="1152"/>
                  </a:lnTo>
                  <a:lnTo>
                    <a:pt x="1660" y="1147"/>
                  </a:lnTo>
                  <a:lnTo>
                    <a:pt x="1579" y="1144"/>
                  </a:lnTo>
                  <a:lnTo>
                    <a:pt x="1497" y="1137"/>
                  </a:lnTo>
                  <a:lnTo>
                    <a:pt x="1409" y="1125"/>
                  </a:lnTo>
                  <a:lnTo>
                    <a:pt x="1322" y="1110"/>
                  </a:lnTo>
                  <a:lnTo>
                    <a:pt x="1234" y="1095"/>
                  </a:lnTo>
                  <a:lnTo>
                    <a:pt x="1234" y="784"/>
                  </a:lnTo>
                  <a:lnTo>
                    <a:pt x="1310" y="794"/>
                  </a:lnTo>
                  <a:lnTo>
                    <a:pt x="1382" y="806"/>
                  </a:lnTo>
                  <a:lnTo>
                    <a:pt x="1455" y="814"/>
                  </a:lnTo>
                  <a:lnTo>
                    <a:pt x="1527" y="817"/>
                  </a:lnTo>
                  <a:lnTo>
                    <a:pt x="1596" y="821"/>
                  </a:lnTo>
                  <a:lnTo>
                    <a:pt x="1660" y="821"/>
                  </a:lnTo>
                  <a:lnTo>
                    <a:pt x="1720" y="817"/>
                  </a:lnTo>
                  <a:lnTo>
                    <a:pt x="1778" y="809"/>
                  </a:lnTo>
                  <a:lnTo>
                    <a:pt x="1827" y="802"/>
                  </a:lnTo>
                  <a:lnTo>
                    <a:pt x="1872" y="787"/>
                  </a:lnTo>
                  <a:lnTo>
                    <a:pt x="1907" y="768"/>
                  </a:lnTo>
                  <a:lnTo>
                    <a:pt x="1937" y="742"/>
                  </a:lnTo>
                  <a:lnTo>
                    <a:pt x="1956" y="715"/>
                  </a:lnTo>
                  <a:lnTo>
                    <a:pt x="1963" y="676"/>
                  </a:lnTo>
                  <a:lnTo>
                    <a:pt x="1959" y="636"/>
                  </a:lnTo>
                  <a:lnTo>
                    <a:pt x="1949" y="590"/>
                  </a:lnTo>
                  <a:lnTo>
                    <a:pt x="1926" y="540"/>
                  </a:lnTo>
                  <a:lnTo>
                    <a:pt x="1892" y="503"/>
                  </a:lnTo>
                  <a:lnTo>
                    <a:pt x="1857" y="471"/>
                  </a:lnTo>
                  <a:lnTo>
                    <a:pt x="1815" y="449"/>
                  </a:lnTo>
                  <a:lnTo>
                    <a:pt x="1769" y="430"/>
                  </a:lnTo>
                  <a:lnTo>
                    <a:pt x="1720" y="419"/>
                  </a:lnTo>
                  <a:lnTo>
                    <a:pt x="1670" y="415"/>
                  </a:lnTo>
                  <a:lnTo>
                    <a:pt x="1618" y="412"/>
                  </a:lnTo>
                  <a:lnTo>
                    <a:pt x="1564" y="412"/>
                  </a:lnTo>
                  <a:lnTo>
                    <a:pt x="1512" y="415"/>
                  </a:lnTo>
                  <a:lnTo>
                    <a:pt x="1458" y="415"/>
                  </a:lnTo>
                  <a:lnTo>
                    <a:pt x="1409" y="419"/>
                  </a:lnTo>
                  <a:lnTo>
                    <a:pt x="1364" y="422"/>
                  </a:lnTo>
                  <a:lnTo>
                    <a:pt x="1317" y="422"/>
                  </a:lnTo>
                  <a:lnTo>
                    <a:pt x="1280" y="422"/>
                  </a:lnTo>
                  <a:lnTo>
                    <a:pt x="1246" y="415"/>
                  </a:lnTo>
                  <a:lnTo>
                    <a:pt x="1241" y="415"/>
                  </a:lnTo>
                  <a:lnTo>
                    <a:pt x="1238" y="415"/>
                  </a:lnTo>
                  <a:lnTo>
                    <a:pt x="1234" y="415"/>
                  </a:lnTo>
                  <a:lnTo>
                    <a:pt x="1234" y="130"/>
                  </a:lnTo>
                  <a:lnTo>
                    <a:pt x="1287" y="130"/>
                  </a:lnTo>
                  <a:lnTo>
                    <a:pt x="1344" y="130"/>
                  </a:lnTo>
                  <a:lnTo>
                    <a:pt x="1398" y="130"/>
                  </a:lnTo>
                  <a:lnTo>
                    <a:pt x="1447" y="130"/>
                  </a:lnTo>
                  <a:lnTo>
                    <a:pt x="1500" y="130"/>
                  </a:lnTo>
                  <a:lnTo>
                    <a:pt x="1554" y="130"/>
                  </a:lnTo>
                  <a:lnTo>
                    <a:pt x="1603" y="130"/>
                  </a:lnTo>
                  <a:lnTo>
                    <a:pt x="1652" y="126"/>
                  </a:lnTo>
                  <a:lnTo>
                    <a:pt x="1697" y="126"/>
                  </a:lnTo>
                  <a:lnTo>
                    <a:pt x="1747" y="126"/>
                  </a:lnTo>
                  <a:lnTo>
                    <a:pt x="1793" y="123"/>
                  </a:lnTo>
                  <a:lnTo>
                    <a:pt x="1835" y="123"/>
                  </a:lnTo>
                  <a:lnTo>
                    <a:pt x="1880" y="118"/>
                  </a:lnTo>
                  <a:lnTo>
                    <a:pt x="1922" y="118"/>
                  </a:lnTo>
                  <a:lnTo>
                    <a:pt x="1963" y="115"/>
                  </a:lnTo>
                  <a:lnTo>
                    <a:pt x="2001" y="111"/>
                  </a:lnTo>
                  <a:lnTo>
                    <a:pt x="2008" y="84"/>
                  </a:lnTo>
                  <a:lnTo>
                    <a:pt x="2017" y="54"/>
                  </a:lnTo>
                  <a:lnTo>
                    <a:pt x="2028" y="27"/>
                  </a:lnTo>
                  <a:lnTo>
                    <a:pt x="2050" y="12"/>
                  </a:lnTo>
                  <a:close/>
                  <a:moveTo>
                    <a:pt x="1234" y="1095"/>
                  </a:moveTo>
                  <a:lnTo>
                    <a:pt x="1150" y="1076"/>
                  </a:lnTo>
                  <a:lnTo>
                    <a:pt x="1068" y="1056"/>
                  </a:lnTo>
                  <a:lnTo>
                    <a:pt x="984" y="1038"/>
                  </a:lnTo>
                  <a:lnTo>
                    <a:pt x="900" y="1016"/>
                  </a:lnTo>
                  <a:lnTo>
                    <a:pt x="816" y="992"/>
                  </a:lnTo>
                  <a:lnTo>
                    <a:pt x="737" y="969"/>
                  </a:lnTo>
                  <a:lnTo>
                    <a:pt x="656" y="947"/>
                  </a:lnTo>
                  <a:lnTo>
                    <a:pt x="580" y="920"/>
                  </a:lnTo>
                  <a:lnTo>
                    <a:pt x="505" y="898"/>
                  </a:lnTo>
                  <a:lnTo>
                    <a:pt x="436" y="875"/>
                  </a:lnTo>
                  <a:lnTo>
                    <a:pt x="368" y="851"/>
                  </a:lnTo>
                  <a:lnTo>
                    <a:pt x="299" y="829"/>
                  </a:lnTo>
                  <a:lnTo>
                    <a:pt x="239" y="806"/>
                  </a:lnTo>
                  <a:lnTo>
                    <a:pt x="185" y="787"/>
                  </a:lnTo>
                  <a:lnTo>
                    <a:pt x="133" y="768"/>
                  </a:lnTo>
                  <a:lnTo>
                    <a:pt x="87" y="750"/>
                  </a:lnTo>
                  <a:lnTo>
                    <a:pt x="45" y="715"/>
                  </a:lnTo>
                  <a:lnTo>
                    <a:pt x="22" y="658"/>
                  </a:lnTo>
                  <a:lnTo>
                    <a:pt x="15" y="587"/>
                  </a:lnTo>
                  <a:lnTo>
                    <a:pt x="15" y="503"/>
                  </a:lnTo>
                  <a:lnTo>
                    <a:pt x="18" y="412"/>
                  </a:lnTo>
                  <a:lnTo>
                    <a:pt x="18" y="328"/>
                  </a:lnTo>
                  <a:lnTo>
                    <a:pt x="15" y="247"/>
                  </a:lnTo>
                  <a:lnTo>
                    <a:pt x="0" y="187"/>
                  </a:lnTo>
                  <a:lnTo>
                    <a:pt x="76" y="180"/>
                  </a:lnTo>
                  <a:lnTo>
                    <a:pt x="151" y="168"/>
                  </a:lnTo>
                  <a:lnTo>
                    <a:pt x="227" y="165"/>
                  </a:lnTo>
                  <a:lnTo>
                    <a:pt x="303" y="157"/>
                  </a:lnTo>
                  <a:lnTo>
                    <a:pt x="380" y="153"/>
                  </a:lnTo>
                  <a:lnTo>
                    <a:pt x="459" y="145"/>
                  </a:lnTo>
                  <a:lnTo>
                    <a:pt x="535" y="141"/>
                  </a:lnTo>
                  <a:lnTo>
                    <a:pt x="614" y="141"/>
                  </a:lnTo>
                  <a:lnTo>
                    <a:pt x="695" y="138"/>
                  </a:lnTo>
                  <a:lnTo>
                    <a:pt x="770" y="133"/>
                  </a:lnTo>
                  <a:lnTo>
                    <a:pt x="851" y="133"/>
                  </a:lnTo>
                  <a:lnTo>
                    <a:pt x="930" y="133"/>
                  </a:lnTo>
                  <a:lnTo>
                    <a:pt x="1006" y="133"/>
                  </a:lnTo>
                  <a:lnTo>
                    <a:pt x="1083" y="130"/>
                  </a:lnTo>
                  <a:lnTo>
                    <a:pt x="1159" y="130"/>
                  </a:lnTo>
                  <a:lnTo>
                    <a:pt x="1234" y="130"/>
                  </a:lnTo>
                  <a:lnTo>
                    <a:pt x="1234" y="415"/>
                  </a:lnTo>
                  <a:lnTo>
                    <a:pt x="1184" y="404"/>
                  </a:lnTo>
                  <a:lnTo>
                    <a:pt x="1135" y="392"/>
                  </a:lnTo>
                  <a:lnTo>
                    <a:pt x="1086" y="380"/>
                  </a:lnTo>
                  <a:lnTo>
                    <a:pt x="1036" y="373"/>
                  </a:lnTo>
                  <a:lnTo>
                    <a:pt x="991" y="365"/>
                  </a:lnTo>
                  <a:lnTo>
                    <a:pt x="949" y="362"/>
                  </a:lnTo>
                  <a:lnTo>
                    <a:pt x="903" y="358"/>
                  </a:lnTo>
                  <a:lnTo>
                    <a:pt x="861" y="355"/>
                  </a:lnTo>
                  <a:lnTo>
                    <a:pt x="824" y="355"/>
                  </a:lnTo>
                  <a:lnTo>
                    <a:pt x="786" y="355"/>
                  </a:lnTo>
                  <a:lnTo>
                    <a:pt x="752" y="358"/>
                  </a:lnTo>
                  <a:lnTo>
                    <a:pt x="718" y="362"/>
                  </a:lnTo>
                  <a:lnTo>
                    <a:pt x="683" y="370"/>
                  </a:lnTo>
                  <a:lnTo>
                    <a:pt x="656" y="377"/>
                  </a:lnTo>
                  <a:lnTo>
                    <a:pt x="629" y="388"/>
                  </a:lnTo>
                  <a:lnTo>
                    <a:pt x="604" y="400"/>
                  </a:lnTo>
                  <a:lnTo>
                    <a:pt x="580" y="419"/>
                  </a:lnTo>
                  <a:lnTo>
                    <a:pt x="562" y="437"/>
                  </a:lnTo>
                  <a:lnTo>
                    <a:pt x="543" y="453"/>
                  </a:lnTo>
                  <a:lnTo>
                    <a:pt x="528" y="468"/>
                  </a:lnTo>
                  <a:lnTo>
                    <a:pt x="516" y="486"/>
                  </a:lnTo>
                  <a:lnTo>
                    <a:pt x="513" y="503"/>
                  </a:lnTo>
                  <a:lnTo>
                    <a:pt x="513" y="525"/>
                  </a:lnTo>
                  <a:lnTo>
                    <a:pt x="523" y="552"/>
                  </a:lnTo>
                  <a:lnTo>
                    <a:pt x="538" y="587"/>
                  </a:lnTo>
                  <a:lnTo>
                    <a:pt x="558" y="609"/>
                  </a:lnTo>
                  <a:lnTo>
                    <a:pt x="580" y="627"/>
                  </a:lnTo>
                  <a:lnTo>
                    <a:pt x="604" y="643"/>
                  </a:lnTo>
                  <a:lnTo>
                    <a:pt x="629" y="654"/>
                  </a:lnTo>
                  <a:lnTo>
                    <a:pt x="656" y="661"/>
                  </a:lnTo>
                  <a:lnTo>
                    <a:pt x="688" y="673"/>
                  </a:lnTo>
                  <a:lnTo>
                    <a:pt x="721" y="681"/>
                  </a:lnTo>
                  <a:lnTo>
                    <a:pt x="767" y="693"/>
                  </a:lnTo>
                  <a:lnTo>
                    <a:pt x="819" y="703"/>
                  </a:lnTo>
                  <a:lnTo>
                    <a:pt x="881" y="718"/>
                  </a:lnTo>
                  <a:lnTo>
                    <a:pt x="945" y="730"/>
                  </a:lnTo>
                  <a:lnTo>
                    <a:pt x="1014" y="745"/>
                  </a:lnTo>
                  <a:lnTo>
                    <a:pt x="1086" y="760"/>
                  </a:lnTo>
                  <a:lnTo>
                    <a:pt x="1162" y="772"/>
                  </a:lnTo>
                  <a:lnTo>
                    <a:pt x="1234" y="784"/>
                  </a:lnTo>
                  <a:lnTo>
                    <a:pt x="1234" y="1095"/>
                  </a:lnTo>
                  <a:close/>
                </a:path>
              </a:pathLst>
            </a:custGeom>
            <a:solidFill>
              <a:srgbClr val="3D70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34" name="Freeform 71"/>
            <p:cNvSpPr>
              <a:spLocks noEditPoints="1"/>
            </p:cNvSpPr>
            <p:nvPr/>
          </p:nvSpPr>
          <p:spPr bwMode="auto">
            <a:xfrm rot="696599">
              <a:off x="3696" y="1244"/>
              <a:ext cx="748" cy="372"/>
            </a:xfrm>
            <a:custGeom>
              <a:avLst/>
              <a:gdLst>
                <a:gd name="T0" fmla="*/ 0 w 2245"/>
                <a:gd name="T1" fmla="*/ 0 h 1116"/>
                <a:gd name="T2" fmla="*/ 0 w 2245"/>
                <a:gd name="T3" fmla="*/ 0 h 1116"/>
                <a:gd name="T4" fmla="*/ 0 w 2245"/>
                <a:gd name="T5" fmla="*/ 0 h 1116"/>
                <a:gd name="T6" fmla="*/ 0 w 2245"/>
                <a:gd name="T7" fmla="*/ 0 h 1116"/>
                <a:gd name="T8" fmla="*/ 0 w 2245"/>
                <a:gd name="T9" fmla="*/ 0 h 1116"/>
                <a:gd name="T10" fmla="*/ 0 w 2245"/>
                <a:gd name="T11" fmla="*/ 0 h 1116"/>
                <a:gd name="T12" fmla="*/ 0 w 2245"/>
                <a:gd name="T13" fmla="*/ 0 h 1116"/>
                <a:gd name="T14" fmla="*/ 0 w 2245"/>
                <a:gd name="T15" fmla="*/ 0 h 1116"/>
                <a:gd name="T16" fmla="*/ 0 w 2245"/>
                <a:gd name="T17" fmla="*/ 0 h 1116"/>
                <a:gd name="T18" fmla="*/ 0 w 2245"/>
                <a:gd name="T19" fmla="*/ 0 h 1116"/>
                <a:gd name="T20" fmla="*/ 0 w 2245"/>
                <a:gd name="T21" fmla="*/ 0 h 1116"/>
                <a:gd name="T22" fmla="*/ 0 w 2245"/>
                <a:gd name="T23" fmla="*/ 0 h 1116"/>
                <a:gd name="T24" fmla="*/ 0 w 2245"/>
                <a:gd name="T25" fmla="*/ 0 h 1116"/>
                <a:gd name="T26" fmla="*/ 0 w 2245"/>
                <a:gd name="T27" fmla="*/ 0 h 1116"/>
                <a:gd name="T28" fmla="*/ 0 w 2245"/>
                <a:gd name="T29" fmla="*/ 0 h 1116"/>
                <a:gd name="T30" fmla="*/ 0 w 2245"/>
                <a:gd name="T31" fmla="*/ 0 h 1116"/>
                <a:gd name="T32" fmla="*/ 0 w 2245"/>
                <a:gd name="T33" fmla="*/ 0 h 1116"/>
                <a:gd name="T34" fmla="*/ 0 w 2245"/>
                <a:gd name="T35" fmla="*/ 0 h 1116"/>
                <a:gd name="T36" fmla="*/ 0 w 2245"/>
                <a:gd name="T37" fmla="*/ 0 h 1116"/>
                <a:gd name="T38" fmla="*/ 0 w 2245"/>
                <a:gd name="T39" fmla="*/ 0 h 1116"/>
                <a:gd name="T40" fmla="*/ 0 w 2245"/>
                <a:gd name="T41" fmla="*/ 0 h 1116"/>
                <a:gd name="T42" fmla="*/ 0 w 2245"/>
                <a:gd name="T43" fmla="*/ 0 h 1116"/>
                <a:gd name="T44" fmla="*/ 0 w 2245"/>
                <a:gd name="T45" fmla="*/ 0 h 1116"/>
                <a:gd name="T46" fmla="*/ 0 w 2245"/>
                <a:gd name="T47" fmla="*/ 0 h 1116"/>
                <a:gd name="T48" fmla="*/ 0 w 2245"/>
                <a:gd name="T49" fmla="*/ 0 h 1116"/>
                <a:gd name="T50" fmla="*/ 0 w 2245"/>
                <a:gd name="T51" fmla="*/ 0 h 1116"/>
                <a:gd name="T52" fmla="*/ 0 w 2245"/>
                <a:gd name="T53" fmla="*/ 0 h 1116"/>
                <a:gd name="T54" fmla="*/ 0 w 2245"/>
                <a:gd name="T55" fmla="*/ 0 h 1116"/>
                <a:gd name="T56" fmla="*/ 0 w 2245"/>
                <a:gd name="T57" fmla="*/ 0 h 1116"/>
                <a:gd name="T58" fmla="*/ 0 w 2245"/>
                <a:gd name="T59" fmla="*/ 0 h 1116"/>
                <a:gd name="T60" fmla="*/ 0 w 2245"/>
                <a:gd name="T61" fmla="*/ 0 h 1116"/>
                <a:gd name="T62" fmla="*/ 0 w 2245"/>
                <a:gd name="T63" fmla="*/ 0 h 1116"/>
                <a:gd name="T64" fmla="*/ 0 w 2245"/>
                <a:gd name="T65" fmla="*/ 0 h 1116"/>
                <a:gd name="T66" fmla="*/ 0 w 2245"/>
                <a:gd name="T67" fmla="*/ 0 h 1116"/>
                <a:gd name="T68" fmla="*/ 0 w 2245"/>
                <a:gd name="T69" fmla="*/ 0 h 1116"/>
                <a:gd name="T70" fmla="*/ 0 w 2245"/>
                <a:gd name="T71" fmla="*/ 0 h 1116"/>
                <a:gd name="T72" fmla="*/ 0 w 2245"/>
                <a:gd name="T73" fmla="*/ 0 h 1116"/>
                <a:gd name="T74" fmla="*/ 0 w 2245"/>
                <a:gd name="T75" fmla="*/ 0 h 1116"/>
                <a:gd name="T76" fmla="*/ 0 w 2245"/>
                <a:gd name="T77" fmla="*/ 0 h 1116"/>
                <a:gd name="T78" fmla="*/ 0 w 2245"/>
                <a:gd name="T79" fmla="*/ 0 h 1116"/>
                <a:gd name="T80" fmla="*/ 0 w 2245"/>
                <a:gd name="T81" fmla="*/ 0 h 1116"/>
                <a:gd name="T82" fmla="*/ 0 w 2245"/>
                <a:gd name="T83" fmla="*/ 0 h 1116"/>
                <a:gd name="T84" fmla="*/ 0 w 2245"/>
                <a:gd name="T85" fmla="*/ 0 h 1116"/>
                <a:gd name="T86" fmla="*/ 0 w 2245"/>
                <a:gd name="T87" fmla="*/ 0 h 1116"/>
                <a:gd name="T88" fmla="*/ 0 w 2245"/>
                <a:gd name="T89" fmla="*/ 0 h 1116"/>
                <a:gd name="T90" fmla="*/ 0 w 2245"/>
                <a:gd name="T91" fmla="*/ 0 h 1116"/>
                <a:gd name="T92" fmla="*/ 0 w 2245"/>
                <a:gd name="T93" fmla="*/ 0 h 1116"/>
                <a:gd name="T94" fmla="*/ 0 w 2245"/>
                <a:gd name="T95" fmla="*/ 0 h 1116"/>
                <a:gd name="T96" fmla="*/ 0 w 2245"/>
                <a:gd name="T97" fmla="*/ 0 h 1116"/>
                <a:gd name="T98" fmla="*/ 0 w 2245"/>
                <a:gd name="T99" fmla="*/ 0 h 1116"/>
                <a:gd name="T100" fmla="*/ 0 w 2245"/>
                <a:gd name="T101" fmla="*/ 0 h 1116"/>
                <a:gd name="T102" fmla="*/ 0 w 2245"/>
                <a:gd name="T103" fmla="*/ 0 h 1116"/>
                <a:gd name="T104" fmla="*/ 0 w 2245"/>
                <a:gd name="T105" fmla="*/ 0 h 1116"/>
                <a:gd name="T106" fmla="*/ 0 w 2245"/>
                <a:gd name="T107" fmla="*/ 0 h 1116"/>
                <a:gd name="T108" fmla="*/ 0 w 2245"/>
                <a:gd name="T109" fmla="*/ 0 h 111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245"/>
                <a:gd name="T166" fmla="*/ 0 h 1116"/>
                <a:gd name="T167" fmla="*/ 2245 w 2245"/>
                <a:gd name="T168" fmla="*/ 1116 h 111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245" h="1116">
                  <a:moveTo>
                    <a:pt x="2013" y="10"/>
                  </a:moveTo>
                  <a:lnTo>
                    <a:pt x="2033" y="3"/>
                  </a:lnTo>
                  <a:lnTo>
                    <a:pt x="2052" y="0"/>
                  </a:lnTo>
                  <a:lnTo>
                    <a:pt x="2067" y="0"/>
                  </a:lnTo>
                  <a:lnTo>
                    <a:pt x="2087" y="3"/>
                  </a:lnTo>
                  <a:lnTo>
                    <a:pt x="2101" y="7"/>
                  </a:lnTo>
                  <a:lnTo>
                    <a:pt x="2116" y="15"/>
                  </a:lnTo>
                  <a:lnTo>
                    <a:pt x="2131" y="22"/>
                  </a:lnTo>
                  <a:lnTo>
                    <a:pt x="2146" y="30"/>
                  </a:lnTo>
                  <a:lnTo>
                    <a:pt x="2196" y="197"/>
                  </a:lnTo>
                  <a:lnTo>
                    <a:pt x="2227" y="363"/>
                  </a:lnTo>
                  <a:lnTo>
                    <a:pt x="2238" y="535"/>
                  </a:lnTo>
                  <a:lnTo>
                    <a:pt x="2245" y="701"/>
                  </a:lnTo>
                  <a:lnTo>
                    <a:pt x="2235" y="740"/>
                  </a:lnTo>
                  <a:lnTo>
                    <a:pt x="2223" y="782"/>
                  </a:lnTo>
                  <a:lnTo>
                    <a:pt x="2208" y="819"/>
                  </a:lnTo>
                  <a:lnTo>
                    <a:pt x="2196" y="861"/>
                  </a:lnTo>
                  <a:lnTo>
                    <a:pt x="2173" y="915"/>
                  </a:lnTo>
                  <a:lnTo>
                    <a:pt x="2146" y="957"/>
                  </a:lnTo>
                  <a:lnTo>
                    <a:pt x="2109" y="999"/>
                  </a:lnTo>
                  <a:lnTo>
                    <a:pt x="2067" y="1029"/>
                  </a:lnTo>
                  <a:lnTo>
                    <a:pt x="2018" y="1056"/>
                  </a:lnTo>
                  <a:lnTo>
                    <a:pt x="1964" y="1078"/>
                  </a:lnTo>
                  <a:lnTo>
                    <a:pt x="1904" y="1093"/>
                  </a:lnTo>
                  <a:lnTo>
                    <a:pt x="1840" y="1105"/>
                  </a:lnTo>
                  <a:lnTo>
                    <a:pt x="1771" y="1113"/>
                  </a:lnTo>
                  <a:lnTo>
                    <a:pt x="1699" y="1116"/>
                  </a:lnTo>
                  <a:lnTo>
                    <a:pt x="1623" y="1116"/>
                  </a:lnTo>
                  <a:lnTo>
                    <a:pt x="1542" y="1113"/>
                  </a:lnTo>
                  <a:lnTo>
                    <a:pt x="1460" y="1105"/>
                  </a:lnTo>
                  <a:lnTo>
                    <a:pt x="1376" y="1093"/>
                  </a:lnTo>
                  <a:lnTo>
                    <a:pt x="1292" y="1081"/>
                  </a:lnTo>
                  <a:lnTo>
                    <a:pt x="1204" y="1066"/>
                  </a:lnTo>
                  <a:lnTo>
                    <a:pt x="1204" y="792"/>
                  </a:lnTo>
                  <a:lnTo>
                    <a:pt x="1280" y="804"/>
                  </a:lnTo>
                  <a:lnTo>
                    <a:pt x="1361" y="812"/>
                  </a:lnTo>
                  <a:lnTo>
                    <a:pt x="1433" y="816"/>
                  </a:lnTo>
                  <a:lnTo>
                    <a:pt x="1509" y="819"/>
                  </a:lnTo>
                  <a:lnTo>
                    <a:pt x="1581" y="824"/>
                  </a:lnTo>
                  <a:lnTo>
                    <a:pt x="1645" y="819"/>
                  </a:lnTo>
                  <a:lnTo>
                    <a:pt x="1710" y="816"/>
                  </a:lnTo>
                  <a:lnTo>
                    <a:pt x="1766" y="809"/>
                  </a:lnTo>
                  <a:lnTo>
                    <a:pt x="1820" y="792"/>
                  </a:lnTo>
                  <a:lnTo>
                    <a:pt x="1865" y="777"/>
                  </a:lnTo>
                  <a:lnTo>
                    <a:pt x="1900" y="755"/>
                  </a:lnTo>
                  <a:lnTo>
                    <a:pt x="1931" y="728"/>
                  </a:lnTo>
                  <a:lnTo>
                    <a:pt x="1949" y="694"/>
                  </a:lnTo>
                  <a:lnTo>
                    <a:pt x="1956" y="656"/>
                  </a:lnTo>
                  <a:lnTo>
                    <a:pt x="1953" y="610"/>
                  </a:lnTo>
                  <a:lnTo>
                    <a:pt x="1938" y="561"/>
                  </a:lnTo>
                  <a:lnTo>
                    <a:pt x="1915" y="511"/>
                  </a:lnTo>
                  <a:lnTo>
                    <a:pt x="1882" y="469"/>
                  </a:lnTo>
                  <a:lnTo>
                    <a:pt x="1847" y="439"/>
                  </a:lnTo>
                  <a:lnTo>
                    <a:pt x="1801" y="417"/>
                  </a:lnTo>
                  <a:lnTo>
                    <a:pt x="1756" y="398"/>
                  </a:lnTo>
                  <a:lnTo>
                    <a:pt x="1702" y="387"/>
                  </a:lnTo>
                  <a:lnTo>
                    <a:pt x="1650" y="380"/>
                  </a:lnTo>
                  <a:lnTo>
                    <a:pt x="1596" y="375"/>
                  </a:lnTo>
                  <a:lnTo>
                    <a:pt x="1539" y="380"/>
                  </a:lnTo>
                  <a:lnTo>
                    <a:pt x="1482" y="380"/>
                  </a:lnTo>
                  <a:lnTo>
                    <a:pt x="1428" y="383"/>
                  </a:lnTo>
                  <a:lnTo>
                    <a:pt x="1376" y="387"/>
                  </a:lnTo>
                  <a:lnTo>
                    <a:pt x="1327" y="390"/>
                  </a:lnTo>
                  <a:lnTo>
                    <a:pt x="1280" y="390"/>
                  </a:lnTo>
                  <a:lnTo>
                    <a:pt x="1239" y="390"/>
                  </a:lnTo>
                  <a:lnTo>
                    <a:pt x="1204" y="387"/>
                  </a:lnTo>
                  <a:lnTo>
                    <a:pt x="1204" y="383"/>
                  </a:lnTo>
                  <a:lnTo>
                    <a:pt x="1204" y="128"/>
                  </a:lnTo>
                  <a:lnTo>
                    <a:pt x="1258" y="128"/>
                  </a:lnTo>
                  <a:lnTo>
                    <a:pt x="1312" y="128"/>
                  </a:lnTo>
                  <a:lnTo>
                    <a:pt x="1364" y="128"/>
                  </a:lnTo>
                  <a:lnTo>
                    <a:pt x="1418" y="128"/>
                  </a:lnTo>
                  <a:lnTo>
                    <a:pt x="1470" y="128"/>
                  </a:lnTo>
                  <a:lnTo>
                    <a:pt x="1520" y="128"/>
                  </a:lnTo>
                  <a:lnTo>
                    <a:pt x="1569" y="128"/>
                  </a:lnTo>
                  <a:lnTo>
                    <a:pt x="1618" y="124"/>
                  </a:lnTo>
                  <a:lnTo>
                    <a:pt x="1665" y="124"/>
                  </a:lnTo>
                  <a:lnTo>
                    <a:pt x="1710" y="124"/>
                  </a:lnTo>
                  <a:lnTo>
                    <a:pt x="1756" y="124"/>
                  </a:lnTo>
                  <a:lnTo>
                    <a:pt x="1801" y="121"/>
                  </a:lnTo>
                  <a:lnTo>
                    <a:pt x="1843" y="121"/>
                  </a:lnTo>
                  <a:lnTo>
                    <a:pt x="1885" y="116"/>
                  </a:lnTo>
                  <a:lnTo>
                    <a:pt x="1926" y="116"/>
                  </a:lnTo>
                  <a:lnTo>
                    <a:pt x="1964" y="113"/>
                  </a:lnTo>
                  <a:lnTo>
                    <a:pt x="1980" y="82"/>
                  </a:lnTo>
                  <a:lnTo>
                    <a:pt x="1983" y="57"/>
                  </a:lnTo>
                  <a:lnTo>
                    <a:pt x="1995" y="30"/>
                  </a:lnTo>
                  <a:lnTo>
                    <a:pt x="2013" y="10"/>
                  </a:lnTo>
                  <a:close/>
                  <a:moveTo>
                    <a:pt x="1204" y="1066"/>
                  </a:moveTo>
                  <a:lnTo>
                    <a:pt x="1122" y="1048"/>
                  </a:lnTo>
                  <a:lnTo>
                    <a:pt x="1041" y="1032"/>
                  </a:lnTo>
                  <a:lnTo>
                    <a:pt x="957" y="1009"/>
                  </a:lnTo>
                  <a:lnTo>
                    <a:pt x="874" y="990"/>
                  </a:lnTo>
                  <a:lnTo>
                    <a:pt x="794" y="967"/>
                  </a:lnTo>
                  <a:lnTo>
                    <a:pt x="715" y="945"/>
                  </a:lnTo>
                  <a:lnTo>
                    <a:pt x="634" y="923"/>
                  </a:lnTo>
                  <a:lnTo>
                    <a:pt x="560" y="900"/>
                  </a:lnTo>
                  <a:lnTo>
                    <a:pt x="486" y="876"/>
                  </a:lnTo>
                  <a:lnTo>
                    <a:pt x="414" y="849"/>
                  </a:lnTo>
                  <a:lnTo>
                    <a:pt x="346" y="831"/>
                  </a:lnTo>
                  <a:lnTo>
                    <a:pt x="286" y="809"/>
                  </a:lnTo>
                  <a:lnTo>
                    <a:pt x="224" y="785"/>
                  </a:lnTo>
                  <a:lnTo>
                    <a:pt x="172" y="767"/>
                  </a:lnTo>
                  <a:lnTo>
                    <a:pt x="121" y="748"/>
                  </a:lnTo>
                  <a:lnTo>
                    <a:pt x="76" y="733"/>
                  </a:lnTo>
                  <a:lnTo>
                    <a:pt x="35" y="698"/>
                  </a:lnTo>
                  <a:lnTo>
                    <a:pt x="12" y="644"/>
                  </a:lnTo>
                  <a:lnTo>
                    <a:pt x="5" y="573"/>
                  </a:lnTo>
                  <a:lnTo>
                    <a:pt x="5" y="489"/>
                  </a:lnTo>
                  <a:lnTo>
                    <a:pt x="12" y="402"/>
                  </a:lnTo>
                  <a:lnTo>
                    <a:pt x="15" y="318"/>
                  </a:lnTo>
                  <a:lnTo>
                    <a:pt x="12" y="242"/>
                  </a:lnTo>
                  <a:lnTo>
                    <a:pt x="0" y="181"/>
                  </a:lnTo>
                  <a:lnTo>
                    <a:pt x="72" y="173"/>
                  </a:lnTo>
                  <a:lnTo>
                    <a:pt x="145" y="166"/>
                  </a:lnTo>
                  <a:lnTo>
                    <a:pt x="222" y="158"/>
                  </a:lnTo>
                  <a:lnTo>
                    <a:pt x="296" y="155"/>
                  </a:lnTo>
                  <a:lnTo>
                    <a:pt x="373" y="148"/>
                  </a:lnTo>
                  <a:lnTo>
                    <a:pt x="449" y="143"/>
                  </a:lnTo>
                  <a:lnTo>
                    <a:pt x="525" y="140"/>
                  </a:lnTo>
                  <a:lnTo>
                    <a:pt x="604" y="136"/>
                  </a:lnTo>
                  <a:lnTo>
                    <a:pt x="681" y="136"/>
                  </a:lnTo>
                  <a:lnTo>
                    <a:pt x="757" y="131"/>
                  </a:lnTo>
                  <a:lnTo>
                    <a:pt x="832" y="131"/>
                  </a:lnTo>
                  <a:lnTo>
                    <a:pt x="908" y="128"/>
                  </a:lnTo>
                  <a:lnTo>
                    <a:pt x="984" y="128"/>
                  </a:lnTo>
                  <a:lnTo>
                    <a:pt x="1061" y="128"/>
                  </a:lnTo>
                  <a:lnTo>
                    <a:pt x="1132" y="128"/>
                  </a:lnTo>
                  <a:lnTo>
                    <a:pt x="1204" y="128"/>
                  </a:lnTo>
                  <a:lnTo>
                    <a:pt x="1204" y="383"/>
                  </a:lnTo>
                  <a:lnTo>
                    <a:pt x="1155" y="371"/>
                  </a:lnTo>
                  <a:lnTo>
                    <a:pt x="1105" y="360"/>
                  </a:lnTo>
                  <a:lnTo>
                    <a:pt x="1056" y="353"/>
                  </a:lnTo>
                  <a:lnTo>
                    <a:pt x="1007" y="345"/>
                  </a:lnTo>
                  <a:lnTo>
                    <a:pt x="957" y="338"/>
                  </a:lnTo>
                  <a:lnTo>
                    <a:pt x="912" y="333"/>
                  </a:lnTo>
                  <a:lnTo>
                    <a:pt x="866" y="326"/>
                  </a:lnTo>
                  <a:lnTo>
                    <a:pt x="824" y="326"/>
                  </a:lnTo>
                  <a:lnTo>
                    <a:pt x="782" y="326"/>
                  </a:lnTo>
                  <a:lnTo>
                    <a:pt x="742" y="326"/>
                  </a:lnTo>
                  <a:lnTo>
                    <a:pt x="703" y="326"/>
                  </a:lnTo>
                  <a:lnTo>
                    <a:pt x="666" y="333"/>
                  </a:lnTo>
                  <a:lnTo>
                    <a:pt x="631" y="341"/>
                  </a:lnTo>
                  <a:lnTo>
                    <a:pt x="597" y="348"/>
                  </a:lnTo>
                  <a:lnTo>
                    <a:pt x="567" y="360"/>
                  </a:lnTo>
                  <a:lnTo>
                    <a:pt x="540" y="375"/>
                  </a:lnTo>
                  <a:lnTo>
                    <a:pt x="498" y="413"/>
                  </a:lnTo>
                  <a:lnTo>
                    <a:pt x="471" y="454"/>
                  </a:lnTo>
                  <a:lnTo>
                    <a:pt x="461" y="496"/>
                  </a:lnTo>
                  <a:lnTo>
                    <a:pt x="476" y="546"/>
                  </a:lnTo>
                  <a:lnTo>
                    <a:pt x="494" y="580"/>
                  </a:lnTo>
                  <a:lnTo>
                    <a:pt x="518" y="602"/>
                  </a:lnTo>
                  <a:lnTo>
                    <a:pt x="536" y="622"/>
                  </a:lnTo>
                  <a:lnTo>
                    <a:pt x="562" y="637"/>
                  </a:lnTo>
                  <a:lnTo>
                    <a:pt x="585" y="649"/>
                  </a:lnTo>
                  <a:lnTo>
                    <a:pt x="612" y="656"/>
                  </a:lnTo>
                  <a:lnTo>
                    <a:pt x="639" y="668"/>
                  </a:lnTo>
                  <a:lnTo>
                    <a:pt x="669" y="679"/>
                  </a:lnTo>
                  <a:lnTo>
                    <a:pt x="718" y="691"/>
                  </a:lnTo>
                  <a:lnTo>
                    <a:pt x="775" y="706"/>
                  </a:lnTo>
                  <a:lnTo>
                    <a:pt x="841" y="721"/>
                  </a:lnTo>
                  <a:lnTo>
                    <a:pt x="908" y="736"/>
                  </a:lnTo>
                  <a:lnTo>
                    <a:pt x="977" y="751"/>
                  </a:lnTo>
                  <a:lnTo>
                    <a:pt x="1053" y="767"/>
                  </a:lnTo>
                  <a:lnTo>
                    <a:pt x="1129" y="782"/>
                  </a:lnTo>
                  <a:lnTo>
                    <a:pt x="1204" y="792"/>
                  </a:lnTo>
                  <a:lnTo>
                    <a:pt x="1204" y="1066"/>
                  </a:lnTo>
                  <a:close/>
                </a:path>
              </a:pathLst>
            </a:custGeom>
            <a:solidFill>
              <a:srgbClr val="477C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35" name="Freeform 72"/>
            <p:cNvSpPr>
              <a:spLocks noEditPoints="1"/>
            </p:cNvSpPr>
            <p:nvPr/>
          </p:nvSpPr>
          <p:spPr bwMode="auto">
            <a:xfrm rot="696599">
              <a:off x="3706" y="1250"/>
              <a:ext cx="731" cy="362"/>
            </a:xfrm>
            <a:custGeom>
              <a:avLst/>
              <a:gdLst>
                <a:gd name="T0" fmla="*/ 0 w 2191"/>
                <a:gd name="T1" fmla="*/ 0 h 1087"/>
                <a:gd name="T2" fmla="*/ 0 w 2191"/>
                <a:gd name="T3" fmla="*/ 0 h 1087"/>
                <a:gd name="T4" fmla="*/ 0 w 2191"/>
                <a:gd name="T5" fmla="*/ 0 h 1087"/>
                <a:gd name="T6" fmla="*/ 0 w 2191"/>
                <a:gd name="T7" fmla="*/ 0 h 1087"/>
                <a:gd name="T8" fmla="*/ 0 w 2191"/>
                <a:gd name="T9" fmla="*/ 0 h 1087"/>
                <a:gd name="T10" fmla="*/ 0 w 2191"/>
                <a:gd name="T11" fmla="*/ 0 h 1087"/>
                <a:gd name="T12" fmla="*/ 0 w 2191"/>
                <a:gd name="T13" fmla="*/ 0 h 1087"/>
                <a:gd name="T14" fmla="*/ 0 w 2191"/>
                <a:gd name="T15" fmla="*/ 0 h 1087"/>
                <a:gd name="T16" fmla="*/ 0 w 2191"/>
                <a:gd name="T17" fmla="*/ 0 h 1087"/>
                <a:gd name="T18" fmla="*/ 0 w 2191"/>
                <a:gd name="T19" fmla="*/ 0 h 1087"/>
                <a:gd name="T20" fmla="*/ 0 w 2191"/>
                <a:gd name="T21" fmla="*/ 0 h 1087"/>
                <a:gd name="T22" fmla="*/ 0 w 2191"/>
                <a:gd name="T23" fmla="*/ 0 h 1087"/>
                <a:gd name="T24" fmla="*/ 0 w 2191"/>
                <a:gd name="T25" fmla="*/ 0 h 1087"/>
                <a:gd name="T26" fmla="*/ 0 w 2191"/>
                <a:gd name="T27" fmla="*/ 0 h 1087"/>
                <a:gd name="T28" fmla="*/ 0 w 2191"/>
                <a:gd name="T29" fmla="*/ 0 h 1087"/>
                <a:gd name="T30" fmla="*/ 0 w 2191"/>
                <a:gd name="T31" fmla="*/ 0 h 1087"/>
                <a:gd name="T32" fmla="*/ 0 w 2191"/>
                <a:gd name="T33" fmla="*/ 0 h 1087"/>
                <a:gd name="T34" fmla="*/ 0 w 2191"/>
                <a:gd name="T35" fmla="*/ 0 h 1087"/>
                <a:gd name="T36" fmla="*/ 0 w 2191"/>
                <a:gd name="T37" fmla="*/ 0 h 1087"/>
                <a:gd name="T38" fmla="*/ 0 w 2191"/>
                <a:gd name="T39" fmla="*/ 0 h 1087"/>
                <a:gd name="T40" fmla="*/ 0 w 2191"/>
                <a:gd name="T41" fmla="*/ 0 h 1087"/>
                <a:gd name="T42" fmla="*/ 0 w 2191"/>
                <a:gd name="T43" fmla="*/ 0 h 1087"/>
                <a:gd name="T44" fmla="*/ 0 w 2191"/>
                <a:gd name="T45" fmla="*/ 0 h 1087"/>
                <a:gd name="T46" fmla="*/ 0 w 2191"/>
                <a:gd name="T47" fmla="*/ 0 h 1087"/>
                <a:gd name="T48" fmla="*/ 0 w 2191"/>
                <a:gd name="T49" fmla="*/ 0 h 1087"/>
                <a:gd name="T50" fmla="*/ 0 w 2191"/>
                <a:gd name="T51" fmla="*/ 0 h 1087"/>
                <a:gd name="T52" fmla="*/ 0 w 2191"/>
                <a:gd name="T53" fmla="*/ 0 h 1087"/>
                <a:gd name="T54" fmla="*/ 0 w 2191"/>
                <a:gd name="T55" fmla="*/ 0 h 1087"/>
                <a:gd name="T56" fmla="*/ 0 w 2191"/>
                <a:gd name="T57" fmla="*/ 0 h 1087"/>
                <a:gd name="T58" fmla="*/ 0 w 2191"/>
                <a:gd name="T59" fmla="*/ 0 h 1087"/>
                <a:gd name="T60" fmla="*/ 0 w 2191"/>
                <a:gd name="T61" fmla="*/ 0 h 1087"/>
                <a:gd name="T62" fmla="*/ 0 w 2191"/>
                <a:gd name="T63" fmla="*/ 0 h 1087"/>
                <a:gd name="T64" fmla="*/ 0 w 2191"/>
                <a:gd name="T65" fmla="*/ 0 h 1087"/>
                <a:gd name="T66" fmla="*/ 0 w 2191"/>
                <a:gd name="T67" fmla="*/ 0 h 1087"/>
                <a:gd name="T68" fmla="*/ 0 w 2191"/>
                <a:gd name="T69" fmla="*/ 0 h 1087"/>
                <a:gd name="T70" fmla="*/ 0 w 2191"/>
                <a:gd name="T71" fmla="*/ 0 h 1087"/>
                <a:gd name="T72" fmla="*/ 0 w 2191"/>
                <a:gd name="T73" fmla="*/ 0 h 1087"/>
                <a:gd name="T74" fmla="*/ 0 w 2191"/>
                <a:gd name="T75" fmla="*/ 0 h 1087"/>
                <a:gd name="T76" fmla="*/ 0 w 2191"/>
                <a:gd name="T77" fmla="*/ 0 h 1087"/>
                <a:gd name="T78" fmla="*/ 0 w 2191"/>
                <a:gd name="T79" fmla="*/ 0 h 1087"/>
                <a:gd name="T80" fmla="*/ 0 w 2191"/>
                <a:gd name="T81" fmla="*/ 0 h 1087"/>
                <a:gd name="T82" fmla="*/ 0 w 2191"/>
                <a:gd name="T83" fmla="*/ 0 h 1087"/>
                <a:gd name="T84" fmla="*/ 0 w 2191"/>
                <a:gd name="T85" fmla="*/ 0 h 1087"/>
                <a:gd name="T86" fmla="*/ 0 w 2191"/>
                <a:gd name="T87" fmla="*/ 0 h 1087"/>
                <a:gd name="T88" fmla="*/ 0 w 2191"/>
                <a:gd name="T89" fmla="*/ 0 h 1087"/>
                <a:gd name="T90" fmla="*/ 0 w 2191"/>
                <a:gd name="T91" fmla="*/ 0 h 1087"/>
                <a:gd name="T92" fmla="*/ 0 w 2191"/>
                <a:gd name="T93" fmla="*/ 0 h 1087"/>
                <a:gd name="T94" fmla="*/ 0 w 2191"/>
                <a:gd name="T95" fmla="*/ 0 h 1087"/>
                <a:gd name="T96" fmla="*/ 0 w 2191"/>
                <a:gd name="T97" fmla="*/ 0 h 1087"/>
                <a:gd name="T98" fmla="*/ 0 w 2191"/>
                <a:gd name="T99" fmla="*/ 0 h 1087"/>
                <a:gd name="T100" fmla="*/ 0 w 2191"/>
                <a:gd name="T101" fmla="*/ 0 h 1087"/>
                <a:gd name="T102" fmla="*/ 0 w 2191"/>
                <a:gd name="T103" fmla="*/ 0 h 1087"/>
                <a:gd name="T104" fmla="*/ 0 w 2191"/>
                <a:gd name="T105" fmla="*/ 0 h 1087"/>
                <a:gd name="T106" fmla="*/ 0 w 2191"/>
                <a:gd name="T107" fmla="*/ 0 h 1087"/>
                <a:gd name="T108" fmla="*/ 0 w 2191"/>
                <a:gd name="T109" fmla="*/ 0 h 1087"/>
                <a:gd name="T110" fmla="*/ 0 w 2191"/>
                <a:gd name="T111" fmla="*/ 0 h 108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91"/>
                <a:gd name="T169" fmla="*/ 0 h 1087"/>
                <a:gd name="T170" fmla="*/ 2191 w 2191"/>
                <a:gd name="T171" fmla="*/ 1087 h 108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91" h="1087">
                  <a:moveTo>
                    <a:pt x="1981" y="12"/>
                  </a:moveTo>
                  <a:lnTo>
                    <a:pt x="2001" y="4"/>
                  </a:lnTo>
                  <a:lnTo>
                    <a:pt x="2016" y="0"/>
                  </a:lnTo>
                  <a:lnTo>
                    <a:pt x="2031" y="0"/>
                  </a:lnTo>
                  <a:lnTo>
                    <a:pt x="2047" y="0"/>
                  </a:lnTo>
                  <a:lnTo>
                    <a:pt x="2057" y="4"/>
                  </a:lnTo>
                  <a:lnTo>
                    <a:pt x="2072" y="7"/>
                  </a:lnTo>
                  <a:lnTo>
                    <a:pt x="2084" y="15"/>
                  </a:lnTo>
                  <a:lnTo>
                    <a:pt x="2099" y="22"/>
                  </a:lnTo>
                  <a:lnTo>
                    <a:pt x="2149" y="187"/>
                  </a:lnTo>
                  <a:lnTo>
                    <a:pt x="2176" y="353"/>
                  </a:lnTo>
                  <a:lnTo>
                    <a:pt x="2188" y="517"/>
                  </a:lnTo>
                  <a:lnTo>
                    <a:pt x="2191" y="683"/>
                  </a:lnTo>
                  <a:lnTo>
                    <a:pt x="2183" y="722"/>
                  </a:lnTo>
                  <a:lnTo>
                    <a:pt x="2171" y="764"/>
                  </a:lnTo>
                  <a:lnTo>
                    <a:pt x="2161" y="801"/>
                  </a:lnTo>
                  <a:lnTo>
                    <a:pt x="2149" y="843"/>
                  </a:lnTo>
                  <a:lnTo>
                    <a:pt x="2129" y="893"/>
                  </a:lnTo>
                  <a:lnTo>
                    <a:pt x="2099" y="934"/>
                  </a:lnTo>
                  <a:lnTo>
                    <a:pt x="2065" y="972"/>
                  </a:lnTo>
                  <a:lnTo>
                    <a:pt x="2023" y="1003"/>
                  </a:lnTo>
                  <a:lnTo>
                    <a:pt x="1978" y="1030"/>
                  </a:lnTo>
                  <a:lnTo>
                    <a:pt x="1924" y="1048"/>
                  </a:lnTo>
                  <a:lnTo>
                    <a:pt x="1865" y="1063"/>
                  </a:lnTo>
                  <a:lnTo>
                    <a:pt x="1803" y="1075"/>
                  </a:lnTo>
                  <a:lnTo>
                    <a:pt x="1734" y="1083"/>
                  </a:lnTo>
                  <a:lnTo>
                    <a:pt x="1663" y="1087"/>
                  </a:lnTo>
                  <a:lnTo>
                    <a:pt x="1586" y="1087"/>
                  </a:lnTo>
                  <a:lnTo>
                    <a:pt x="1510" y="1083"/>
                  </a:lnTo>
                  <a:lnTo>
                    <a:pt x="1431" y="1075"/>
                  </a:lnTo>
                  <a:lnTo>
                    <a:pt x="1347" y="1063"/>
                  </a:lnTo>
                  <a:lnTo>
                    <a:pt x="1263" y="1053"/>
                  </a:lnTo>
                  <a:lnTo>
                    <a:pt x="1177" y="1038"/>
                  </a:lnTo>
                  <a:lnTo>
                    <a:pt x="1177" y="791"/>
                  </a:lnTo>
                  <a:lnTo>
                    <a:pt x="1256" y="801"/>
                  </a:lnTo>
                  <a:lnTo>
                    <a:pt x="1337" y="809"/>
                  </a:lnTo>
                  <a:lnTo>
                    <a:pt x="1416" y="816"/>
                  </a:lnTo>
                  <a:lnTo>
                    <a:pt x="1492" y="821"/>
                  </a:lnTo>
                  <a:lnTo>
                    <a:pt x="1564" y="821"/>
                  </a:lnTo>
                  <a:lnTo>
                    <a:pt x="1633" y="816"/>
                  </a:lnTo>
                  <a:lnTo>
                    <a:pt x="1697" y="809"/>
                  </a:lnTo>
                  <a:lnTo>
                    <a:pt x="1758" y="801"/>
                  </a:lnTo>
                  <a:lnTo>
                    <a:pt x="1811" y="786"/>
                  </a:lnTo>
                  <a:lnTo>
                    <a:pt x="1857" y="767"/>
                  </a:lnTo>
                  <a:lnTo>
                    <a:pt x="1894" y="745"/>
                  </a:lnTo>
                  <a:lnTo>
                    <a:pt x="1924" y="715"/>
                  </a:lnTo>
                  <a:lnTo>
                    <a:pt x="1944" y="680"/>
                  </a:lnTo>
                  <a:lnTo>
                    <a:pt x="1956" y="638"/>
                  </a:lnTo>
                  <a:lnTo>
                    <a:pt x="1956" y="592"/>
                  </a:lnTo>
                  <a:lnTo>
                    <a:pt x="1939" y="540"/>
                  </a:lnTo>
                  <a:lnTo>
                    <a:pt x="1914" y="486"/>
                  </a:lnTo>
                  <a:lnTo>
                    <a:pt x="1883" y="444"/>
                  </a:lnTo>
                  <a:lnTo>
                    <a:pt x="1841" y="411"/>
                  </a:lnTo>
                  <a:lnTo>
                    <a:pt x="1796" y="387"/>
                  </a:lnTo>
                  <a:lnTo>
                    <a:pt x="1746" y="369"/>
                  </a:lnTo>
                  <a:lnTo>
                    <a:pt x="1693" y="353"/>
                  </a:lnTo>
                  <a:lnTo>
                    <a:pt x="1640" y="345"/>
                  </a:lnTo>
                  <a:lnTo>
                    <a:pt x="1583" y="342"/>
                  </a:lnTo>
                  <a:lnTo>
                    <a:pt x="1522" y="342"/>
                  </a:lnTo>
                  <a:lnTo>
                    <a:pt x="1465" y="342"/>
                  </a:lnTo>
                  <a:lnTo>
                    <a:pt x="1408" y="345"/>
                  </a:lnTo>
                  <a:lnTo>
                    <a:pt x="1355" y="350"/>
                  </a:lnTo>
                  <a:lnTo>
                    <a:pt x="1302" y="353"/>
                  </a:lnTo>
                  <a:lnTo>
                    <a:pt x="1256" y="353"/>
                  </a:lnTo>
                  <a:lnTo>
                    <a:pt x="1214" y="353"/>
                  </a:lnTo>
                  <a:lnTo>
                    <a:pt x="1177" y="350"/>
                  </a:lnTo>
                  <a:lnTo>
                    <a:pt x="1177" y="122"/>
                  </a:lnTo>
                  <a:lnTo>
                    <a:pt x="1230" y="122"/>
                  </a:lnTo>
                  <a:lnTo>
                    <a:pt x="1287" y="122"/>
                  </a:lnTo>
                  <a:lnTo>
                    <a:pt x="1340" y="122"/>
                  </a:lnTo>
                  <a:lnTo>
                    <a:pt x="1389" y="122"/>
                  </a:lnTo>
                  <a:lnTo>
                    <a:pt x="1443" y="122"/>
                  </a:lnTo>
                  <a:lnTo>
                    <a:pt x="1492" y="122"/>
                  </a:lnTo>
                  <a:lnTo>
                    <a:pt x="1542" y="122"/>
                  </a:lnTo>
                  <a:lnTo>
                    <a:pt x="1591" y="122"/>
                  </a:lnTo>
                  <a:lnTo>
                    <a:pt x="1636" y="118"/>
                  </a:lnTo>
                  <a:lnTo>
                    <a:pt x="1682" y="118"/>
                  </a:lnTo>
                  <a:lnTo>
                    <a:pt x="1727" y="118"/>
                  </a:lnTo>
                  <a:lnTo>
                    <a:pt x="1773" y="118"/>
                  </a:lnTo>
                  <a:lnTo>
                    <a:pt x="1815" y="113"/>
                  </a:lnTo>
                  <a:lnTo>
                    <a:pt x="1857" y="113"/>
                  </a:lnTo>
                  <a:lnTo>
                    <a:pt x="1894" y="113"/>
                  </a:lnTo>
                  <a:lnTo>
                    <a:pt x="1932" y="110"/>
                  </a:lnTo>
                  <a:lnTo>
                    <a:pt x="1951" y="83"/>
                  </a:lnTo>
                  <a:lnTo>
                    <a:pt x="1959" y="54"/>
                  </a:lnTo>
                  <a:lnTo>
                    <a:pt x="1966" y="27"/>
                  </a:lnTo>
                  <a:lnTo>
                    <a:pt x="1981" y="12"/>
                  </a:lnTo>
                  <a:close/>
                  <a:moveTo>
                    <a:pt x="1177" y="1038"/>
                  </a:moveTo>
                  <a:lnTo>
                    <a:pt x="1097" y="1018"/>
                  </a:lnTo>
                  <a:lnTo>
                    <a:pt x="1014" y="1003"/>
                  </a:lnTo>
                  <a:lnTo>
                    <a:pt x="933" y="981"/>
                  </a:lnTo>
                  <a:lnTo>
                    <a:pt x="854" y="961"/>
                  </a:lnTo>
                  <a:lnTo>
                    <a:pt x="774" y="939"/>
                  </a:lnTo>
                  <a:lnTo>
                    <a:pt x="694" y="915"/>
                  </a:lnTo>
                  <a:lnTo>
                    <a:pt x="619" y="893"/>
                  </a:lnTo>
                  <a:lnTo>
                    <a:pt x="542" y="870"/>
                  </a:lnTo>
                  <a:lnTo>
                    <a:pt x="469" y="848"/>
                  </a:lnTo>
                  <a:lnTo>
                    <a:pt x="402" y="824"/>
                  </a:lnTo>
                  <a:lnTo>
                    <a:pt x="338" y="806"/>
                  </a:lnTo>
                  <a:lnTo>
                    <a:pt x="272" y="782"/>
                  </a:lnTo>
                  <a:lnTo>
                    <a:pt x="215" y="764"/>
                  </a:lnTo>
                  <a:lnTo>
                    <a:pt x="163" y="745"/>
                  </a:lnTo>
                  <a:lnTo>
                    <a:pt x="113" y="725"/>
                  </a:lnTo>
                  <a:lnTo>
                    <a:pt x="67" y="710"/>
                  </a:lnTo>
                  <a:lnTo>
                    <a:pt x="25" y="680"/>
                  </a:lnTo>
                  <a:lnTo>
                    <a:pt x="7" y="626"/>
                  </a:lnTo>
                  <a:lnTo>
                    <a:pt x="0" y="555"/>
                  </a:lnTo>
                  <a:lnTo>
                    <a:pt x="3" y="475"/>
                  </a:lnTo>
                  <a:lnTo>
                    <a:pt x="10" y="392"/>
                  </a:lnTo>
                  <a:lnTo>
                    <a:pt x="18" y="312"/>
                  </a:lnTo>
                  <a:lnTo>
                    <a:pt x="18" y="236"/>
                  </a:lnTo>
                  <a:lnTo>
                    <a:pt x="7" y="175"/>
                  </a:lnTo>
                  <a:lnTo>
                    <a:pt x="79" y="167"/>
                  </a:lnTo>
                  <a:lnTo>
                    <a:pt x="151" y="160"/>
                  </a:lnTo>
                  <a:lnTo>
                    <a:pt x="222" y="152"/>
                  </a:lnTo>
                  <a:lnTo>
                    <a:pt x="296" y="148"/>
                  </a:lnTo>
                  <a:lnTo>
                    <a:pt x="367" y="140"/>
                  </a:lnTo>
                  <a:lnTo>
                    <a:pt x="444" y="137"/>
                  </a:lnTo>
                  <a:lnTo>
                    <a:pt x="516" y="133"/>
                  </a:lnTo>
                  <a:lnTo>
                    <a:pt x="592" y="130"/>
                  </a:lnTo>
                  <a:lnTo>
                    <a:pt x="668" y="130"/>
                  </a:lnTo>
                  <a:lnTo>
                    <a:pt x="740" y="125"/>
                  </a:lnTo>
                  <a:lnTo>
                    <a:pt x="816" y="125"/>
                  </a:lnTo>
                  <a:lnTo>
                    <a:pt x="888" y="122"/>
                  </a:lnTo>
                  <a:lnTo>
                    <a:pt x="960" y="122"/>
                  </a:lnTo>
                  <a:lnTo>
                    <a:pt x="1032" y="122"/>
                  </a:lnTo>
                  <a:lnTo>
                    <a:pt x="1105" y="122"/>
                  </a:lnTo>
                  <a:lnTo>
                    <a:pt x="1177" y="122"/>
                  </a:lnTo>
                  <a:lnTo>
                    <a:pt x="1177" y="350"/>
                  </a:lnTo>
                  <a:lnTo>
                    <a:pt x="1177" y="345"/>
                  </a:lnTo>
                  <a:lnTo>
                    <a:pt x="1172" y="345"/>
                  </a:lnTo>
                  <a:lnTo>
                    <a:pt x="1123" y="335"/>
                  </a:lnTo>
                  <a:lnTo>
                    <a:pt x="1073" y="327"/>
                  </a:lnTo>
                  <a:lnTo>
                    <a:pt x="1024" y="320"/>
                  </a:lnTo>
                  <a:lnTo>
                    <a:pt x="979" y="312"/>
                  </a:lnTo>
                  <a:lnTo>
                    <a:pt x="930" y="303"/>
                  </a:lnTo>
                  <a:lnTo>
                    <a:pt x="880" y="296"/>
                  </a:lnTo>
                  <a:lnTo>
                    <a:pt x="834" y="293"/>
                  </a:lnTo>
                  <a:lnTo>
                    <a:pt x="789" y="288"/>
                  </a:lnTo>
                  <a:lnTo>
                    <a:pt x="743" y="288"/>
                  </a:lnTo>
                  <a:lnTo>
                    <a:pt x="701" y="288"/>
                  </a:lnTo>
                  <a:lnTo>
                    <a:pt x="659" y="293"/>
                  </a:lnTo>
                  <a:lnTo>
                    <a:pt x="622" y="296"/>
                  </a:lnTo>
                  <a:lnTo>
                    <a:pt x="584" y="308"/>
                  </a:lnTo>
                  <a:lnTo>
                    <a:pt x="545" y="315"/>
                  </a:lnTo>
                  <a:lnTo>
                    <a:pt x="516" y="330"/>
                  </a:lnTo>
                  <a:lnTo>
                    <a:pt x="486" y="345"/>
                  </a:lnTo>
                  <a:lnTo>
                    <a:pt x="444" y="392"/>
                  </a:lnTo>
                  <a:lnTo>
                    <a:pt x="420" y="441"/>
                  </a:lnTo>
                  <a:lnTo>
                    <a:pt x="412" y="490"/>
                  </a:lnTo>
                  <a:lnTo>
                    <a:pt x="432" y="543"/>
                  </a:lnTo>
                  <a:lnTo>
                    <a:pt x="451" y="574"/>
                  </a:lnTo>
                  <a:lnTo>
                    <a:pt x="474" y="601"/>
                  </a:lnTo>
                  <a:lnTo>
                    <a:pt x="496" y="616"/>
                  </a:lnTo>
                  <a:lnTo>
                    <a:pt x="520" y="631"/>
                  </a:lnTo>
                  <a:lnTo>
                    <a:pt x="545" y="641"/>
                  </a:lnTo>
                  <a:lnTo>
                    <a:pt x="572" y="650"/>
                  </a:lnTo>
                  <a:lnTo>
                    <a:pt x="599" y="661"/>
                  </a:lnTo>
                  <a:lnTo>
                    <a:pt x="626" y="673"/>
                  </a:lnTo>
                  <a:lnTo>
                    <a:pt x="676" y="688"/>
                  </a:lnTo>
                  <a:lnTo>
                    <a:pt x="735" y="703"/>
                  </a:lnTo>
                  <a:lnTo>
                    <a:pt x="797" y="722"/>
                  </a:lnTo>
                  <a:lnTo>
                    <a:pt x="868" y="737"/>
                  </a:lnTo>
                  <a:lnTo>
                    <a:pt x="940" y="752"/>
                  </a:lnTo>
                  <a:lnTo>
                    <a:pt x="1017" y="764"/>
                  </a:lnTo>
                  <a:lnTo>
                    <a:pt x="1097" y="779"/>
                  </a:lnTo>
                  <a:lnTo>
                    <a:pt x="1177" y="791"/>
                  </a:lnTo>
                  <a:lnTo>
                    <a:pt x="1177" y="1038"/>
                  </a:lnTo>
                  <a:close/>
                </a:path>
              </a:pathLst>
            </a:custGeom>
            <a:solidFill>
              <a:srgbClr val="5189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36" name="Freeform 73"/>
            <p:cNvSpPr>
              <a:spLocks noEditPoints="1"/>
            </p:cNvSpPr>
            <p:nvPr/>
          </p:nvSpPr>
          <p:spPr bwMode="auto">
            <a:xfrm rot="696599">
              <a:off x="3714" y="1255"/>
              <a:ext cx="718" cy="352"/>
            </a:xfrm>
            <a:custGeom>
              <a:avLst/>
              <a:gdLst>
                <a:gd name="T0" fmla="*/ 0 w 2154"/>
                <a:gd name="T1" fmla="*/ 0 h 1056"/>
                <a:gd name="T2" fmla="*/ 0 w 2154"/>
                <a:gd name="T3" fmla="*/ 0 h 1056"/>
                <a:gd name="T4" fmla="*/ 0 w 2154"/>
                <a:gd name="T5" fmla="*/ 0 h 1056"/>
                <a:gd name="T6" fmla="*/ 0 w 2154"/>
                <a:gd name="T7" fmla="*/ 0 h 1056"/>
                <a:gd name="T8" fmla="*/ 0 w 2154"/>
                <a:gd name="T9" fmla="*/ 0 h 1056"/>
                <a:gd name="T10" fmla="*/ 0 w 2154"/>
                <a:gd name="T11" fmla="*/ 0 h 1056"/>
                <a:gd name="T12" fmla="*/ 0 w 2154"/>
                <a:gd name="T13" fmla="*/ 0 h 1056"/>
                <a:gd name="T14" fmla="*/ 0 w 2154"/>
                <a:gd name="T15" fmla="*/ 0 h 1056"/>
                <a:gd name="T16" fmla="*/ 0 w 2154"/>
                <a:gd name="T17" fmla="*/ 0 h 1056"/>
                <a:gd name="T18" fmla="*/ 0 w 2154"/>
                <a:gd name="T19" fmla="*/ 0 h 1056"/>
                <a:gd name="T20" fmla="*/ 0 w 2154"/>
                <a:gd name="T21" fmla="*/ 0 h 1056"/>
                <a:gd name="T22" fmla="*/ 0 w 2154"/>
                <a:gd name="T23" fmla="*/ 0 h 1056"/>
                <a:gd name="T24" fmla="*/ 0 w 2154"/>
                <a:gd name="T25" fmla="*/ 0 h 1056"/>
                <a:gd name="T26" fmla="*/ 0 w 2154"/>
                <a:gd name="T27" fmla="*/ 0 h 1056"/>
                <a:gd name="T28" fmla="*/ 0 w 2154"/>
                <a:gd name="T29" fmla="*/ 0 h 1056"/>
                <a:gd name="T30" fmla="*/ 0 w 2154"/>
                <a:gd name="T31" fmla="*/ 0 h 1056"/>
                <a:gd name="T32" fmla="*/ 0 w 2154"/>
                <a:gd name="T33" fmla="*/ 0 h 1056"/>
                <a:gd name="T34" fmla="*/ 0 w 2154"/>
                <a:gd name="T35" fmla="*/ 0 h 1056"/>
                <a:gd name="T36" fmla="*/ 0 w 2154"/>
                <a:gd name="T37" fmla="*/ 0 h 1056"/>
                <a:gd name="T38" fmla="*/ 0 w 2154"/>
                <a:gd name="T39" fmla="*/ 0 h 1056"/>
                <a:gd name="T40" fmla="*/ 0 w 2154"/>
                <a:gd name="T41" fmla="*/ 0 h 1056"/>
                <a:gd name="T42" fmla="*/ 0 w 2154"/>
                <a:gd name="T43" fmla="*/ 0 h 1056"/>
                <a:gd name="T44" fmla="*/ 0 w 2154"/>
                <a:gd name="T45" fmla="*/ 0 h 1056"/>
                <a:gd name="T46" fmla="*/ 0 w 2154"/>
                <a:gd name="T47" fmla="*/ 0 h 1056"/>
                <a:gd name="T48" fmla="*/ 0 w 2154"/>
                <a:gd name="T49" fmla="*/ 0 h 1056"/>
                <a:gd name="T50" fmla="*/ 0 w 2154"/>
                <a:gd name="T51" fmla="*/ 0 h 1056"/>
                <a:gd name="T52" fmla="*/ 0 w 2154"/>
                <a:gd name="T53" fmla="*/ 0 h 1056"/>
                <a:gd name="T54" fmla="*/ 0 w 2154"/>
                <a:gd name="T55" fmla="*/ 0 h 1056"/>
                <a:gd name="T56" fmla="*/ 0 w 2154"/>
                <a:gd name="T57" fmla="*/ 0 h 1056"/>
                <a:gd name="T58" fmla="*/ 0 w 2154"/>
                <a:gd name="T59" fmla="*/ 0 h 1056"/>
                <a:gd name="T60" fmla="*/ 0 w 2154"/>
                <a:gd name="T61" fmla="*/ 0 h 1056"/>
                <a:gd name="T62" fmla="*/ 0 w 2154"/>
                <a:gd name="T63" fmla="*/ 0 h 1056"/>
                <a:gd name="T64" fmla="*/ 0 w 2154"/>
                <a:gd name="T65" fmla="*/ 0 h 1056"/>
                <a:gd name="T66" fmla="*/ 0 w 2154"/>
                <a:gd name="T67" fmla="*/ 0 h 1056"/>
                <a:gd name="T68" fmla="*/ 0 w 2154"/>
                <a:gd name="T69" fmla="*/ 0 h 1056"/>
                <a:gd name="T70" fmla="*/ 0 w 2154"/>
                <a:gd name="T71" fmla="*/ 0 h 1056"/>
                <a:gd name="T72" fmla="*/ 0 w 2154"/>
                <a:gd name="T73" fmla="*/ 0 h 1056"/>
                <a:gd name="T74" fmla="*/ 0 w 2154"/>
                <a:gd name="T75" fmla="*/ 0 h 1056"/>
                <a:gd name="T76" fmla="*/ 0 w 2154"/>
                <a:gd name="T77" fmla="*/ 0 h 1056"/>
                <a:gd name="T78" fmla="*/ 0 w 2154"/>
                <a:gd name="T79" fmla="*/ 0 h 1056"/>
                <a:gd name="T80" fmla="*/ 0 w 2154"/>
                <a:gd name="T81" fmla="*/ 0 h 1056"/>
                <a:gd name="T82" fmla="*/ 0 w 2154"/>
                <a:gd name="T83" fmla="*/ 0 h 1056"/>
                <a:gd name="T84" fmla="*/ 0 w 2154"/>
                <a:gd name="T85" fmla="*/ 0 h 1056"/>
                <a:gd name="T86" fmla="*/ 0 w 2154"/>
                <a:gd name="T87" fmla="*/ 0 h 1056"/>
                <a:gd name="T88" fmla="*/ 0 w 2154"/>
                <a:gd name="T89" fmla="*/ 0 h 1056"/>
                <a:gd name="T90" fmla="*/ 0 w 2154"/>
                <a:gd name="T91" fmla="*/ 0 h 1056"/>
                <a:gd name="T92" fmla="*/ 0 w 2154"/>
                <a:gd name="T93" fmla="*/ 0 h 1056"/>
                <a:gd name="T94" fmla="*/ 0 w 2154"/>
                <a:gd name="T95" fmla="*/ 0 h 1056"/>
                <a:gd name="T96" fmla="*/ 0 w 2154"/>
                <a:gd name="T97" fmla="*/ 0 h 1056"/>
                <a:gd name="T98" fmla="*/ 0 w 2154"/>
                <a:gd name="T99" fmla="*/ 0 h 1056"/>
                <a:gd name="T100" fmla="*/ 0 w 2154"/>
                <a:gd name="T101" fmla="*/ 0 h 1056"/>
                <a:gd name="T102" fmla="*/ 0 w 2154"/>
                <a:gd name="T103" fmla="*/ 0 h 1056"/>
                <a:gd name="T104" fmla="*/ 0 w 2154"/>
                <a:gd name="T105" fmla="*/ 0 h 1056"/>
                <a:gd name="T106" fmla="*/ 0 w 2154"/>
                <a:gd name="T107" fmla="*/ 0 h 1056"/>
                <a:gd name="T108" fmla="*/ 0 w 2154"/>
                <a:gd name="T109" fmla="*/ 0 h 105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154"/>
                <a:gd name="T166" fmla="*/ 0 h 1056"/>
                <a:gd name="T167" fmla="*/ 2154 w 2154"/>
                <a:gd name="T168" fmla="*/ 1056 h 105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154" h="1056">
                  <a:moveTo>
                    <a:pt x="1959" y="19"/>
                  </a:moveTo>
                  <a:lnTo>
                    <a:pt x="1991" y="3"/>
                  </a:lnTo>
                  <a:lnTo>
                    <a:pt x="2018" y="0"/>
                  </a:lnTo>
                  <a:lnTo>
                    <a:pt x="2035" y="7"/>
                  </a:lnTo>
                  <a:lnTo>
                    <a:pt x="2062" y="22"/>
                  </a:lnTo>
                  <a:lnTo>
                    <a:pt x="2112" y="182"/>
                  </a:lnTo>
                  <a:lnTo>
                    <a:pt x="2142" y="345"/>
                  </a:lnTo>
                  <a:lnTo>
                    <a:pt x="2149" y="508"/>
                  </a:lnTo>
                  <a:lnTo>
                    <a:pt x="2154" y="671"/>
                  </a:lnTo>
                  <a:lnTo>
                    <a:pt x="2146" y="710"/>
                  </a:lnTo>
                  <a:lnTo>
                    <a:pt x="2134" y="747"/>
                  </a:lnTo>
                  <a:lnTo>
                    <a:pt x="2124" y="789"/>
                  </a:lnTo>
                  <a:lnTo>
                    <a:pt x="2116" y="828"/>
                  </a:lnTo>
                  <a:lnTo>
                    <a:pt x="2097" y="873"/>
                  </a:lnTo>
                  <a:lnTo>
                    <a:pt x="2067" y="915"/>
                  </a:lnTo>
                  <a:lnTo>
                    <a:pt x="2033" y="949"/>
                  </a:lnTo>
                  <a:lnTo>
                    <a:pt x="1991" y="979"/>
                  </a:lnTo>
                  <a:lnTo>
                    <a:pt x="1944" y="1002"/>
                  </a:lnTo>
                  <a:lnTo>
                    <a:pt x="1892" y="1021"/>
                  </a:lnTo>
                  <a:lnTo>
                    <a:pt x="1835" y="1036"/>
                  </a:lnTo>
                  <a:lnTo>
                    <a:pt x="1774" y="1048"/>
                  </a:lnTo>
                  <a:lnTo>
                    <a:pt x="1709" y="1051"/>
                  </a:lnTo>
                  <a:lnTo>
                    <a:pt x="1638" y="1056"/>
                  </a:lnTo>
                  <a:lnTo>
                    <a:pt x="1564" y="1056"/>
                  </a:lnTo>
                  <a:lnTo>
                    <a:pt x="1488" y="1051"/>
                  </a:lnTo>
                  <a:lnTo>
                    <a:pt x="1409" y="1044"/>
                  </a:lnTo>
                  <a:lnTo>
                    <a:pt x="1330" y="1033"/>
                  </a:lnTo>
                  <a:lnTo>
                    <a:pt x="1249" y="1021"/>
                  </a:lnTo>
                  <a:lnTo>
                    <a:pt x="1167" y="1006"/>
                  </a:lnTo>
                  <a:lnTo>
                    <a:pt x="1167" y="797"/>
                  </a:lnTo>
                  <a:lnTo>
                    <a:pt x="1249" y="809"/>
                  </a:lnTo>
                  <a:lnTo>
                    <a:pt x="1330" y="816"/>
                  </a:lnTo>
                  <a:lnTo>
                    <a:pt x="1409" y="819"/>
                  </a:lnTo>
                  <a:lnTo>
                    <a:pt x="1488" y="819"/>
                  </a:lnTo>
                  <a:lnTo>
                    <a:pt x="1564" y="819"/>
                  </a:lnTo>
                  <a:lnTo>
                    <a:pt x="1638" y="816"/>
                  </a:lnTo>
                  <a:lnTo>
                    <a:pt x="1702" y="809"/>
                  </a:lnTo>
                  <a:lnTo>
                    <a:pt x="1762" y="797"/>
                  </a:lnTo>
                  <a:lnTo>
                    <a:pt x="1819" y="779"/>
                  </a:lnTo>
                  <a:lnTo>
                    <a:pt x="1865" y="759"/>
                  </a:lnTo>
                  <a:lnTo>
                    <a:pt x="1902" y="733"/>
                  </a:lnTo>
                  <a:lnTo>
                    <a:pt x="1934" y="703"/>
                  </a:lnTo>
                  <a:lnTo>
                    <a:pt x="1952" y="664"/>
                  </a:lnTo>
                  <a:lnTo>
                    <a:pt x="1964" y="622"/>
                  </a:lnTo>
                  <a:lnTo>
                    <a:pt x="1959" y="572"/>
                  </a:lnTo>
                  <a:lnTo>
                    <a:pt x="1944" y="516"/>
                  </a:lnTo>
                  <a:lnTo>
                    <a:pt x="1917" y="463"/>
                  </a:lnTo>
                  <a:lnTo>
                    <a:pt x="1884" y="417"/>
                  </a:lnTo>
                  <a:lnTo>
                    <a:pt x="1846" y="383"/>
                  </a:lnTo>
                  <a:lnTo>
                    <a:pt x="1801" y="357"/>
                  </a:lnTo>
                  <a:lnTo>
                    <a:pt x="1747" y="338"/>
                  </a:lnTo>
                  <a:lnTo>
                    <a:pt x="1694" y="323"/>
                  </a:lnTo>
                  <a:lnTo>
                    <a:pt x="1638" y="311"/>
                  </a:lnTo>
                  <a:lnTo>
                    <a:pt x="1579" y="308"/>
                  </a:lnTo>
                  <a:lnTo>
                    <a:pt x="1520" y="308"/>
                  </a:lnTo>
                  <a:lnTo>
                    <a:pt x="1458" y="308"/>
                  </a:lnTo>
                  <a:lnTo>
                    <a:pt x="1401" y="311"/>
                  </a:lnTo>
                  <a:lnTo>
                    <a:pt x="1345" y="315"/>
                  </a:lnTo>
                  <a:lnTo>
                    <a:pt x="1291" y="318"/>
                  </a:lnTo>
                  <a:lnTo>
                    <a:pt x="1246" y="323"/>
                  </a:lnTo>
                  <a:lnTo>
                    <a:pt x="1204" y="323"/>
                  </a:lnTo>
                  <a:lnTo>
                    <a:pt x="1167" y="323"/>
                  </a:lnTo>
                  <a:lnTo>
                    <a:pt x="1167" y="128"/>
                  </a:lnTo>
                  <a:lnTo>
                    <a:pt x="1219" y="128"/>
                  </a:lnTo>
                  <a:lnTo>
                    <a:pt x="1273" y="125"/>
                  </a:lnTo>
                  <a:lnTo>
                    <a:pt x="1322" y="125"/>
                  </a:lnTo>
                  <a:lnTo>
                    <a:pt x="1374" y="125"/>
                  </a:lnTo>
                  <a:lnTo>
                    <a:pt x="1424" y="125"/>
                  </a:lnTo>
                  <a:lnTo>
                    <a:pt x="1473" y="125"/>
                  </a:lnTo>
                  <a:lnTo>
                    <a:pt x="1523" y="125"/>
                  </a:lnTo>
                  <a:lnTo>
                    <a:pt x="1569" y="125"/>
                  </a:lnTo>
                  <a:lnTo>
                    <a:pt x="1618" y="121"/>
                  </a:lnTo>
                  <a:lnTo>
                    <a:pt x="1663" y="121"/>
                  </a:lnTo>
                  <a:lnTo>
                    <a:pt x="1705" y="121"/>
                  </a:lnTo>
                  <a:lnTo>
                    <a:pt x="1751" y="121"/>
                  </a:lnTo>
                  <a:lnTo>
                    <a:pt x="1793" y="118"/>
                  </a:lnTo>
                  <a:lnTo>
                    <a:pt x="1835" y="118"/>
                  </a:lnTo>
                  <a:lnTo>
                    <a:pt x="1872" y="113"/>
                  </a:lnTo>
                  <a:lnTo>
                    <a:pt x="1910" y="110"/>
                  </a:lnTo>
                  <a:lnTo>
                    <a:pt x="1929" y="86"/>
                  </a:lnTo>
                  <a:lnTo>
                    <a:pt x="1941" y="59"/>
                  </a:lnTo>
                  <a:lnTo>
                    <a:pt x="1949" y="37"/>
                  </a:lnTo>
                  <a:lnTo>
                    <a:pt x="1959" y="19"/>
                  </a:lnTo>
                  <a:close/>
                  <a:moveTo>
                    <a:pt x="1167" y="1006"/>
                  </a:moveTo>
                  <a:lnTo>
                    <a:pt x="1086" y="991"/>
                  </a:lnTo>
                  <a:lnTo>
                    <a:pt x="1002" y="972"/>
                  </a:lnTo>
                  <a:lnTo>
                    <a:pt x="923" y="952"/>
                  </a:lnTo>
                  <a:lnTo>
                    <a:pt x="844" y="934"/>
                  </a:lnTo>
                  <a:lnTo>
                    <a:pt x="763" y="915"/>
                  </a:lnTo>
                  <a:lnTo>
                    <a:pt x="683" y="893"/>
                  </a:lnTo>
                  <a:lnTo>
                    <a:pt x="607" y="873"/>
                  </a:lnTo>
                  <a:lnTo>
                    <a:pt x="535" y="851"/>
                  </a:lnTo>
                  <a:lnTo>
                    <a:pt x="464" y="828"/>
                  </a:lnTo>
                  <a:lnTo>
                    <a:pt x="395" y="809"/>
                  </a:lnTo>
                  <a:lnTo>
                    <a:pt x="331" y="786"/>
                  </a:lnTo>
                  <a:lnTo>
                    <a:pt x="266" y="767"/>
                  </a:lnTo>
                  <a:lnTo>
                    <a:pt x="208" y="747"/>
                  </a:lnTo>
                  <a:lnTo>
                    <a:pt x="156" y="730"/>
                  </a:lnTo>
                  <a:lnTo>
                    <a:pt x="106" y="713"/>
                  </a:lnTo>
                  <a:lnTo>
                    <a:pt x="64" y="698"/>
                  </a:lnTo>
                  <a:lnTo>
                    <a:pt x="22" y="668"/>
                  </a:lnTo>
                  <a:lnTo>
                    <a:pt x="3" y="614"/>
                  </a:lnTo>
                  <a:lnTo>
                    <a:pt x="0" y="547"/>
                  </a:lnTo>
                  <a:lnTo>
                    <a:pt x="7" y="471"/>
                  </a:lnTo>
                  <a:lnTo>
                    <a:pt x="18" y="387"/>
                  </a:lnTo>
                  <a:lnTo>
                    <a:pt x="27" y="308"/>
                  </a:lnTo>
                  <a:lnTo>
                    <a:pt x="30" y="234"/>
                  </a:lnTo>
                  <a:lnTo>
                    <a:pt x="22" y="175"/>
                  </a:lnTo>
                  <a:lnTo>
                    <a:pt x="91" y="167"/>
                  </a:lnTo>
                  <a:lnTo>
                    <a:pt x="163" y="160"/>
                  </a:lnTo>
                  <a:lnTo>
                    <a:pt x="232" y="151"/>
                  </a:lnTo>
                  <a:lnTo>
                    <a:pt x="304" y="148"/>
                  </a:lnTo>
                  <a:lnTo>
                    <a:pt x="375" y="143"/>
                  </a:lnTo>
                  <a:lnTo>
                    <a:pt x="447" y="140"/>
                  </a:lnTo>
                  <a:lnTo>
                    <a:pt x="520" y="136"/>
                  </a:lnTo>
                  <a:lnTo>
                    <a:pt x="592" y="133"/>
                  </a:lnTo>
                  <a:lnTo>
                    <a:pt x="664" y="133"/>
                  </a:lnTo>
                  <a:lnTo>
                    <a:pt x="737" y="133"/>
                  </a:lnTo>
                  <a:lnTo>
                    <a:pt x="809" y="128"/>
                  </a:lnTo>
                  <a:lnTo>
                    <a:pt x="881" y="128"/>
                  </a:lnTo>
                  <a:lnTo>
                    <a:pt x="953" y="128"/>
                  </a:lnTo>
                  <a:lnTo>
                    <a:pt x="1026" y="128"/>
                  </a:lnTo>
                  <a:lnTo>
                    <a:pt x="1098" y="128"/>
                  </a:lnTo>
                  <a:lnTo>
                    <a:pt x="1167" y="128"/>
                  </a:lnTo>
                  <a:lnTo>
                    <a:pt x="1167" y="323"/>
                  </a:lnTo>
                  <a:lnTo>
                    <a:pt x="1162" y="323"/>
                  </a:lnTo>
                  <a:lnTo>
                    <a:pt x="1158" y="323"/>
                  </a:lnTo>
                  <a:lnTo>
                    <a:pt x="1150" y="323"/>
                  </a:lnTo>
                  <a:lnTo>
                    <a:pt x="1101" y="315"/>
                  </a:lnTo>
                  <a:lnTo>
                    <a:pt x="1056" y="303"/>
                  </a:lnTo>
                  <a:lnTo>
                    <a:pt x="1007" y="296"/>
                  </a:lnTo>
                  <a:lnTo>
                    <a:pt x="957" y="288"/>
                  </a:lnTo>
                  <a:lnTo>
                    <a:pt x="908" y="281"/>
                  </a:lnTo>
                  <a:lnTo>
                    <a:pt x="858" y="273"/>
                  </a:lnTo>
                  <a:lnTo>
                    <a:pt x="812" y="269"/>
                  </a:lnTo>
                  <a:lnTo>
                    <a:pt x="763" y="266"/>
                  </a:lnTo>
                  <a:lnTo>
                    <a:pt x="718" y="266"/>
                  </a:lnTo>
                  <a:lnTo>
                    <a:pt x="672" y="266"/>
                  </a:lnTo>
                  <a:lnTo>
                    <a:pt x="627" y="269"/>
                  </a:lnTo>
                  <a:lnTo>
                    <a:pt x="585" y="276"/>
                  </a:lnTo>
                  <a:lnTo>
                    <a:pt x="547" y="284"/>
                  </a:lnTo>
                  <a:lnTo>
                    <a:pt x="508" y="296"/>
                  </a:lnTo>
                  <a:lnTo>
                    <a:pt x="471" y="308"/>
                  </a:lnTo>
                  <a:lnTo>
                    <a:pt x="437" y="326"/>
                  </a:lnTo>
                  <a:lnTo>
                    <a:pt x="398" y="380"/>
                  </a:lnTo>
                  <a:lnTo>
                    <a:pt x="380" y="436"/>
                  </a:lnTo>
                  <a:lnTo>
                    <a:pt x="380" y="498"/>
                  </a:lnTo>
                  <a:lnTo>
                    <a:pt x="398" y="550"/>
                  </a:lnTo>
                  <a:lnTo>
                    <a:pt x="422" y="580"/>
                  </a:lnTo>
                  <a:lnTo>
                    <a:pt x="444" y="599"/>
                  </a:lnTo>
                  <a:lnTo>
                    <a:pt x="467" y="619"/>
                  </a:lnTo>
                  <a:lnTo>
                    <a:pt x="494" y="629"/>
                  </a:lnTo>
                  <a:lnTo>
                    <a:pt x="516" y="641"/>
                  </a:lnTo>
                  <a:lnTo>
                    <a:pt x="543" y="653"/>
                  </a:lnTo>
                  <a:lnTo>
                    <a:pt x="570" y="664"/>
                  </a:lnTo>
                  <a:lnTo>
                    <a:pt x="597" y="680"/>
                  </a:lnTo>
                  <a:lnTo>
                    <a:pt x="649" y="695"/>
                  </a:lnTo>
                  <a:lnTo>
                    <a:pt x="706" y="710"/>
                  </a:lnTo>
                  <a:lnTo>
                    <a:pt x="775" y="730"/>
                  </a:lnTo>
                  <a:lnTo>
                    <a:pt x="844" y="744"/>
                  </a:lnTo>
                  <a:lnTo>
                    <a:pt x="918" y="759"/>
                  </a:lnTo>
                  <a:lnTo>
                    <a:pt x="999" y="770"/>
                  </a:lnTo>
                  <a:lnTo>
                    <a:pt x="1083" y="786"/>
                  </a:lnTo>
                  <a:lnTo>
                    <a:pt x="1167" y="797"/>
                  </a:lnTo>
                  <a:lnTo>
                    <a:pt x="1167" y="1006"/>
                  </a:lnTo>
                  <a:close/>
                </a:path>
              </a:pathLst>
            </a:custGeom>
            <a:solidFill>
              <a:srgbClr val="5E96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37" name="Freeform 74"/>
            <p:cNvSpPr>
              <a:spLocks noEditPoints="1"/>
            </p:cNvSpPr>
            <p:nvPr/>
          </p:nvSpPr>
          <p:spPr bwMode="auto">
            <a:xfrm rot="696599">
              <a:off x="3723" y="1260"/>
              <a:ext cx="705" cy="340"/>
            </a:xfrm>
            <a:custGeom>
              <a:avLst/>
              <a:gdLst>
                <a:gd name="T0" fmla="*/ 0 w 2115"/>
                <a:gd name="T1" fmla="*/ 0 h 1021"/>
                <a:gd name="T2" fmla="*/ 0 w 2115"/>
                <a:gd name="T3" fmla="*/ 0 h 1021"/>
                <a:gd name="T4" fmla="*/ 0 w 2115"/>
                <a:gd name="T5" fmla="*/ 0 h 1021"/>
                <a:gd name="T6" fmla="*/ 0 w 2115"/>
                <a:gd name="T7" fmla="*/ 0 h 1021"/>
                <a:gd name="T8" fmla="*/ 0 w 2115"/>
                <a:gd name="T9" fmla="*/ 0 h 1021"/>
                <a:gd name="T10" fmla="*/ 0 w 2115"/>
                <a:gd name="T11" fmla="*/ 0 h 1021"/>
                <a:gd name="T12" fmla="*/ 0 w 2115"/>
                <a:gd name="T13" fmla="*/ 0 h 1021"/>
                <a:gd name="T14" fmla="*/ 0 w 2115"/>
                <a:gd name="T15" fmla="*/ 0 h 1021"/>
                <a:gd name="T16" fmla="*/ 0 w 2115"/>
                <a:gd name="T17" fmla="*/ 0 h 1021"/>
                <a:gd name="T18" fmla="*/ 0 w 2115"/>
                <a:gd name="T19" fmla="*/ 0 h 1021"/>
                <a:gd name="T20" fmla="*/ 0 w 2115"/>
                <a:gd name="T21" fmla="*/ 0 h 1021"/>
                <a:gd name="T22" fmla="*/ 0 w 2115"/>
                <a:gd name="T23" fmla="*/ 0 h 1021"/>
                <a:gd name="T24" fmla="*/ 0 w 2115"/>
                <a:gd name="T25" fmla="*/ 0 h 1021"/>
                <a:gd name="T26" fmla="*/ 0 w 2115"/>
                <a:gd name="T27" fmla="*/ 0 h 1021"/>
                <a:gd name="T28" fmla="*/ 0 w 2115"/>
                <a:gd name="T29" fmla="*/ 0 h 1021"/>
                <a:gd name="T30" fmla="*/ 0 w 2115"/>
                <a:gd name="T31" fmla="*/ 0 h 1021"/>
                <a:gd name="T32" fmla="*/ 0 w 2115"/>
                <a:gd name="T33" fmla="*/ 0 h 1021"/>
                <a:gd name="T34" fmla="*/ 0 w 2115"/>
                <a:gd name="T35" fmla="*/ 0 h 1021"/>
                <a:gd name="T36" fmla="*/ 0 w 2115"/>
                <a:gd name="T37" fmla="*/ 0 h 1021"/>
                <a:gd name="T38" fmla="*/ 0 w 2115"/>
                <a:gd name="T39" fmla="*/ 0 h 1021"/>
                <a:gd name="T40" fmla="*/ 0 w 2115"/>
                <a:gd name="T41" fmla="*/ 0 h 1021"/>
                <a:gd name="T42" fmla="*/ 0 w 2115"/>
                <a:gd name="T43" fmla="*/ 0 h 1021"/>
                <a:gd name="T44" fmla="*/ 0 w 2115"/>
                <a:gd name="T45" fmla="*/ 0 h 1021"/>
                <a:gd name="T46" fmla="*/ 0 w 2115"/>
                <a:gd name="T47" fmla="*/ 0 h 1021"/>
                <a:gd name="T48" fmla="*/ 0 w 2115"/>
                <a:gd name="T49" fmla="*/ 0 h 1021"/>
                <a:gd name="T50" fmla="*/ 0 w 2115"/>
                <a:gd name="T51" fmla="*/ 0 h 1021"/>
                <a:gd name="T52" fmla="*/ 0 w 2115"/>
                <a:gd name="T53" fmla="*/ 0 h 1021"/>
                <a:gd name="T54" fmla="*/ 0 w 2115"/>
                <a:gd name="T55" fmla="*/ 0 h 1021"/>
                <a:gd name="T56" fmla="*/ 0 w 2115"/>
                <a:gd name="T57" fmla="*/ 0 h 1021"/>
                <a:gd name="T58" fmla="*/ 0 w 2115"/>
                <a:gd name="T59" fmla="*/ 0 h 1021"/>
                <a:gd name="T60" fmla="*/ 0 w 2115"/>
                <a:gd name="T61" fmla="*/ 0 h 1021"/>
                <a:gd name="T62" fmla="*/ 0 w 2115"/>
                <a:gd name="T63" fmla="*/ 0 h 1021"/>
                <a:gd name="T64" fmla="*/ 0 w 2115"/>
                <a:gd name="T65" fmla="*/ 0 h 1021"/>
                <a:gd name="T66" fmla="*/ 0 w 2115"/>
                <a:gd name="T67" fmla="*/ 0 h 1021"/>
                <a:gd name="T68" fmla="*/ 0 w 2115"/>
                <a:gd name="T69" fmla="*/ 0 h 1021"/>
                <a:gd name="T70" fmla="*/ 0 w 2115"/>
                <a:gd name="T71" fmla="*/ 0 h 1021"/>
                <a:gd name="T72" fmla="*/ 0 w 2115"/>
                <a:gd name="T73" fmla="*/ 0 h 1021"/>
                <a:gd name="T74" fmla="*/ 0 w 2115"/>
                <a:gd name="T75" fmla="*/ 0 h 1021"/>
                <a:gd name="T76" fmla="*/ 0 w 2115"/>
                <a:gd name="T77" fmla="*/ 0 h 1021"/>
                <a:gd name="T78" fmla="*/ 0 w 2115"/>
                <a:gd name="T79" fmla="*/ 0 h 1021"/>
                <a:gd name="T80" fmla="*/ 0 w 2115"/>
                <a:gd name="T81" fmla="*/ 0 h 1021"/>
                <a:gd name="T82" fmla="*/ 0 w 2115"/>
                <a:gd name="T83" fmla="*/ 0 h 1021"/>
                <a:gd name="T84" fmla="*/ 0 w 2115"/>
                <a:gd name="T85" fmla="*/ 0 h 1021"/>
                <a:gd name="T86" fmla="*/ 0 w 2115"/>
                <a:gd name="T87" fmla="*/ 0 h 1021"/>
                <a:gd name="T88" fmla="*/ 0 w 2115"/>
                <a:gd name="T89" fmla="*/ 0 h 1021"/>
                <a:gd name="T90" fmla="*/ 0 w 2115"/>
                <a:gd name="T91" fmla="*/ 0 h 1021"/>
                <a:gd name="T92" fmla="*/ 0 w 2115"/>
                <a:gd name="T93" fmla="*/ 0 h 1021"/>
                <a:gd name="T94" fmla="*/ 0 w 2115"/>
                <a:gd name="T95" fmla="*/ 0 h 1021"/>
                <a:gd name="T96" fmla="*/ 0 w 2115"/>
                <a:gd name="T97" fmla="*/ 0 h 1021"/>
                <a:gd name="T98" fmla="*/ 0 w 2115"/>
                <a:gd name="T99" fmla="*/ 0 h 1021"/>
                <a:gd name="T100" fmla="*/ 0 w 2115"/>
                <a:gd name="T101" fmla="*/ 0 h 1021"/>
                <a:gd name="T102" fmla="*/ 0 w 2115"/>
                <a:gd name="T103" fmla="*/ 0 h 1021"/>
                <a:gd name="T104" fmla="*/ 0 w 2115"/>
                <a:gd name="T105" fmla="*/ 0 h 1021"/>
                <a:gd name="T106" fmla="*/ 0 w 2115"/>
                <a:gd name="T107" fmla="*/ 0 h 1021"/>
                <a:gd name="T108" fmla="*/ 0 w 2115"/>
                <a:gd name="T109" fmla="*/ 0 h 102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115"/>
                <a:gd name="T166" fmla="*/ 0 h 1021"/>
                <a:gd name="T167" fmla="*/ 2115 w 2115"/>
                <a:gd name="T168" fmla="*/ 1021 h 102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115" h="1021">
                  <a:moveTo>
                    <a:pt x="1932" y="19"/>
                  </a:moveTo>
                  <a:lnTo>
                    <a:pt x="1959" y="7"/>
                  </a:lnTo>
                  <a:lnTo>
                    <a:pt x="1979" y="0"/>
                  </a:lnTo>
                  <a:lnTo>
                    <a:pt x="2001" y="7"/>
                  </a:lnTo>
                  <a:lnTo>
                    <a:pt x="2023" y="19"/>
                  </a:lnTo>
                  <a:lnTo>
                    <a:pt x="2070" y="175"/>
                  </a:lnTo>
                  <a:lnTo>
                    <a:pt x="2097" y="335"/>
                  </a:lnTo>
                  <a:lnTo>
                    <a:pt x="2107" y="498"/>
                  </a:lnTo>
                  <a:lnTo>
                    <a:pt x="2115" y="653"/>
                  </a:lnTo>
                  <a:lnTo>
                    <a:pt x="2104" y="691"/>
                  </a:lnTo>
                  <a:lnTo>
                    <a:pt x="2092" y="732"/>
                  </a:lnTo>
                  <a:lnTo>
                    <a:pt x="2080" y="771"/>
                  </a:lnTo>
                  <a:lnTo>
                    <a:pt x="2073" y="804"/>
                  </a:lnTo>
                  <a:lnTo>
                    <a:pt x="2055" y="851"/>
                  </a:lnTo>
                  <a:lnTo>
                    <a:pt x="2028" y="888"/>
                  </a:lnTo>
                  <a:lnTo>
                    <a:pt x="1994" y="919"/>
                  </a:lnTo>
                  <a:lnTo>
                    <a:pt x="1952" y="949"/>
                  </a:lnTo>
                  <a:lnTo>
                    <a:pt x="1907" y="972"/>
                  </a:lnTo>
                  <a:lnTo>
                    <a:pt x="1857" y="991"/>
                  </a:lnTo>
                  <a:lnTo>
                    <a:pt x="1801" y="1003"/>
                  </a:lnTo>
                  <a:lnTo>
                    <a:pt x="1739" y="1014"/>
                  </a:lnTo>
                  <a:lnTo>
                    <a:pt x="1675" y="1021"/>
                  </a:lnTo>
                  <a:lnTo>
                    <a:pt x="1606" y="1021"/>
                  </a:lnTo>
                  <a:lnTo>
                    <a:pt x="1534" y="1021"/>
                  </a:lnTo>
                  <a:lnTo>
                    <a:pt x="1461" y="1018"/>
                  </a:lnTo>
                  <a:lnTo>
                    <a:pt x="1382" y="1011"/>
                  </a:lnTo>
                  <a:lnTo>
                    <a:pt x="1303" y="1003"/>
                  </a:lnTo>
                  <a:lnTo>
                    <a:pt x="1222" y="991"/>
                  </a:lnTo>
                  <a:lnTo>
                    <a:pt x="1140" y="976"/>
                  </a:lnTo>
                  <a:lnTo>
                    <a:pt x="1140" y="804"/>
                  </a:lnTo>
                  <a:lnTo>
                    <a:pt x="1222" y="813"/>
                  </a:lnTo>
                  <a:lnTo>
                    <a:pt x="1310" y="821"/>
                  </a:lnTo>
                  <a:lnTo>
                    <a:pt x="1389" y="824"/>
                  </a:lnTo>
                  <a:lnTo>
                    <a:pt x="1473" y="824"/>
                  </a:lnTo>
                  <a:lnTo>
                    <a:pt x="1549" y="824"/>
                  </a:lnTo>
                  <a:lnTo>
                    <a:pt x="1626" y="816"/>
                  </a:lnTo>
                  <a:lnTo>
                    <a:pt x="1693" y="809"/>
                  </a:lnTo>
                  <a:lnTo>
                    <a:pt x="1754" y="794"/>
                  </a:lnTo>
                  <a:lnTo>
                    <a:pt x="1811" y="774"/>
                  </a:lnTo>
                  <a:lnTo>
                    <a:pt x="1860" y="752"/>
                  </a:lnTo>
                  <a:lnTo>
                    <a:pt x="1902" y="722"/>
                  </a:lnTo>
                  <a:lnTo>
                    <a:pt x="1932" y="688"/>
                  </a:lnTo>
                  <a:lnTo>
                    <a:pt x="1952" y="649"/>
                  </a:lnTo>
                  <a:lnTo>
                    <a:pt x="1964" y="604"/>
                  </a:lnTo>
                  <a:lnTo>
                    <a:pt x="1959" y="550"/>
                  </a:lnTo>
                  <a:lnTo>
                    <a:pt x="1944" y="493"/>
                  </a:lnTo>
                  <a:lnTo>
                    <a:pt x="1917" y="441"/>
                  </a:lnTo>
                  <a:lnTo>
                    <a:pt x="1883" y="394"/>
                  </a:lnTo>
                  <a:lnTo>
                    <a:pt x="1841" y="357"/>
                  </a:lnTo>
                  <a:lnTo>
                    <a:pt x="1792" y="330"/>
                  </a:lnTo>
                  <a:lnTo>
                    <a:pt x="1742" y="308"/>
                  </a:lnTo>
                  <a:lnTo>
                    <a:pt x="1685" y="293"/>
                  </a:lnTo>
                  <a:lnTo>
                    <a:pt x="1629" y="285"/>
                  </a:lnTo>
                  <a:lnTo>
                    <a:pt x="1569" y="276"/>
                  </a:lnTo>
                  <a:lnTo>
                    <a:pt x="1507" y="273"/>
                  </a:lnTo>
                  <a:lnTo>
                    <a:pt x="1446" y="276"/>
                  </a:lnTo>
                  <a:lnTo>
                    <a:pt x="1386" y="276"/>
                  </a:lnTo>
                  <a:lnTo>
                    <a:pt x="1329" y="281"/>
                  </a:lnTo>
                  <a:lnTo>
                    <a:pt x="1271" y="285"/>
                  </a:lnTo>
                  <a:lnTo>
                    <a:pt x="1222" y="288"/>
                  </a:lnTo>
                  <a:lnTo>
                    <a:pt x="1177" y="288"/>
                  </a:lnTo>
                  <a:lnTo>
                    <a:pt x="1140" y="288"/>
                  </a:lnTo>
                  <a:lnTo>
                    <a:pt x="1140" y="125"/>
                  </a:lnTo>
                  <a:lnTo>
                    <a:pt x="1192" y="125"/>
                  </a:lnTo>
                  <a:lnTo>
                    <a:pt x="1246" y="125"/>
                  </a:lnTo>
                  <a:lnTo>
                    <a:pt x="1298" y="125"/>
                  </a:lnTo>
                  <a:lnTo>
                    <a:pt x="1347" y="125"/>
                  </a:lnTo>
                  <a:lnTo>
                    <a:pt x="1397" y="125"/>
                  </a:lnTo>
                  <a:lnTo>
                    <a:pt x="1451" y="125"/>
                  </a:lnTo>
                  <a:lnTo>
                    <a:pt x="1496" y="125"/>
                  </a:lnTo>
                  <a:lnTo>
                    <a:pt x="1545" y="125"/>
                  </a:lnTo>
                  <a:lnTo>
                    <a:pt x="1591" y="121"/>
                  </a:lnTo>
                  <a:lnTo>
                    <a:pt x="1636" y="121"/>
                  </a:lnTo>
                  <a:lnTo>
                    <a:pt x="1682" y="121"/>
                  </a:lnTo>
                  <a:lnTo>
                    <a:pt x="1724" y="121"/>
                  </a:lnTo>
                  <a:lnTo>
                    <a:pt x="1766" y="118"/>
                  </a:lnTo>
                  <a:lnTo>
                    <a:pt x="1808" y="118"/>
                  </a:lnTo>
                  <a:lnTo>
                    <a:pt x="1845" y="118"/>
                  </a:lnTo>
                  <a:lnTo>
                    <a:pt x="1883" y="113"/>
                  </a:lnTo>
                  <a:lnTo>
                    <a:pt x="1910" y="86"/>
                  </a:lnTo>
                  <a:lnTo>
                    <a:pt x="1922" y="61"/>
                  </a:lnTo>
                  <a:lnTo>
                    <a:pt x="1929" y="37"/>
                  </a:lnTo>
                  <a:lnTo>
                    <a:pt x="1932" y="19"/>
                  </a:lnTo>
                  <a:close/>
                  <a:moveTo>
                    <a:pt x="1140" y="976"/>
                  </a:moveTo>
                  <a:lnTo>
                    <a:pt x="1059" y="961"/>
                  </a:lnTo>
                  <a:lnTo>
                    <a:pt x="983" y="945"/>
                  </a:lnTo>
                  <a:lnTo>
                    <a:pt x="903" y="927"/>
                  </a:lnTo>
                  <a:lnTo>
                    <a:pt x="827" y="907"/>
                  </a:lnTo>
                  <a:lnTo>
                    <a:pt x="748" y="888"/>
                  </a:lnTo>
                  <a:lnTo>
                    <a:pt x="671" y="870"/>
                  </a:lnTo>
                  <a:lnTo>
                    <a:pt x="600" y="846"/>
                  </a:lnTo>
                  <a:lnTo>
                    <a:pt x="528" y="828"/>
                  </a:lnTo>
                  <a:lnTo>
                    <a:pt x="455" y="804"/>
                  </a:lnTo>
                  <a:lnTo>
                    <a:pt x="387" y="786"/>
                  </a:lnTo>
                  <a:lnTo>
                    <a:pt x="321" y="764"/>
                  </a:lnTo>
                  <a:lnTo>
                    <a:pt x="265" y="744"/>
                  </a:lnTo>
                  <a:lnTo>
                    <a:pt x="208" y="725"/>
                  </a:lnTo>
                  <a:lnTo>
                    <a:pt x="155" y="706"/>
                  </a:lnTo>
                  <a:lnTo>
                    <a:pt x="106" y="691"/>
                  </a:lnTo>
                  <a:lnTo>
                    <a:pt x="64" y="676"/>
                  </a:lnTo>
                  <a:lnTo>
                    <a:pt x="22" y="646"/>
                  </a:lnTo>
                  <a:lnTo>
                    <a:pt x="3" y="596"/>
                  </a:lnTo>
                  <a:lnTo>
                    <a:pt x="0" y="532"/>
                  </a:lnTo>
                  <a:lnTo>
                    <a:pt x="10" y="459"/>
                  </a:lnTo>
                  <a:lnTo>
                    <a:pt x="22" y="380"/>
                  </a:lnTo>
                  <a:lnTo>
                    <a:pt x="33" y="303"/>
                  </a:lnTo>
                  <a:lnTo>
                    <a:pt x="40" y="234"/>
                  </a:lnTo>
                  <a:lnTo>
                    <a:pt x="33" y="178"/>
                  </a:lnTo>
                  <a:lnTo>
                    <a:pt x="102" y="170"/>
                  </a:lnTo>
                  <a:lnTo>
                    <a:pt x="170" y="163"/>
                  </a:lnTo>
                  <a:lnTo>
                    <a:pt x="239" y="155"/>
                  </a:lnTo>
                  <a:lnTo>
                    <a:pt x="307" y="152"/>
                  </a:lnTo>
                  <a:lnTo>
                    <a:pt x="375" y="145"/>
                  </a:lnTo>
                  <a:lnTo>
                    <a:pt x="447" y="140"/>
                  </a:lnTo>
                  <a:lnTo>
                    <a:pt x="516" y="136"/>
                  </a:lnTo>
                  <a:lnTo>
                    <a:pt x="588" y="133"/>
                  </a:lnTo>
                  <a:lnTo>
                    <a:pt x="656" y="133"/>
                  </a:lnTo>
                  <a:lnTo>
                    <a:pt x="725" y="128"/>
                  </a:lnTo>
                  <a:lnTo>
                    <a:pt x="797" y="128"/>
                  </a:lnTo>
                  <a:lnTo>
                    <a:pt x="866" y="125"/>
                  </a:lnTo>
                  <a:lnTo>
                    <a:pt x="933" y="125"/>
                  </a:lnTo>
                  <a:lnTo>
                    <a:pt x="1002" y="125"/>
                  </a:lnTo>
                  <a:lnTo>
                    <a:pt x="1071" y="125"/>
                  </a:lnTo>
                  <a:lnTo>
                    <a:pt x="1140" y="125"/>
                  </a:lnTo>
                  <a:lnTo>
                    <a:pt x="1140" y="288"/>
                  </a:lnTo>
                  <a:lnTo>
                    <a:pt x="1135" y="288"/>
                  </a:lnTo>
                  <a:lnTo>
                    <a:pt x="1131" y="288"/>
                  </a:lnTo>
                  <a:lnTo>
                    <a:pt x="1123" y="288"/>
                  </a:lnTo>
                  <a:lnTo>
                    <a:pt x="1074" y="281"/>
                  </a:lnTo>
                  <a:lnTo>
                    <a:pt x="1024" y="273"/>
                  </a:lnTo>
                  <a:lnTo>
                    <a:pt x="975" y="266"/>
                  </a:lnTo>
                  <a:lnTo>
                    <a:pt x="926" y="261"/>
                  </a:lnTo>
                  <a:lnTo>
                    <a:pt x="876" y="254"/>
                  </a:lnTo>
                  <a:lnTo>
                    <a:pt x="827" y="246"/>
                  </a:lnTo>
                  <a:lnTo>
                    <a:pt x="778" y="243"/>
                  </a:lnTo>
                  <a:lnTo>
                    <a:pt x="728" y="239"/>
                  </a:lnTo>
                  <a:lnTo>
                    <a:pt x="683" y="239"/>
                  </a:lnTo>
                  <a:lnTo>
                    <a:pt x="634" y="239"/>
                  </a:lnTo>
                  <a:lnTo>
                    <a:pt x="592" y="243"/>
                  </a:lnTo>
                  <a:lnTo>
                    <a:pt x="546" y="251"/>
                  </a:lnTo>
                  <a:lnTo>
                    <a:pt x="504" y="258"/>
                  </a:lnTo>
                  <a:lnTo>
                    <a:pt x="462" y="273"/>
                  </a:lnTo>
                  <a:lnTo>
                    <a:pt x="425" y="288"/>
                  </a:lnTo>
                  <a:lnTo>
                    <a:pt x="390" y="308"/>
                  </a:lnTo>
                  <a:lnTo>
                    <a:pt x="348" y="360"/>
                  </a:lnTo>
                  <a:lnTo>
                    <a:pt x="333" y="429"/>
                  </a:lnTo>
                  <a:lnTo>
                    <a:pt x="341" y="498"/>
                  </a:lnTo>
                  <a:lnTo>
                    <a:pt x="368" y="554"/>
                  </a:lnTo>
                  <a:lnTo>
                    <a:pt x="390" y="581"/>
                  </a:lnTo>
                  <a:lnTo>
                    <a:pt x="413" y="599"/>
                  </a:lnTo>
                  <a:lnTo>
                    <a:pt x="437" y="619"/>
                  </a:lnTo>
                  <a:lnTo>
                    <a:pt x="459" y="631"/>
                  </a:lnTo>
                  <a:lnTo>
                    <a:pt x="481" y="641"/>
                  </a:lnTo>
                  <a:lnTo>
                    <a:pt x="504" y="653"/>
                  </a:lnTo>
                  <a:lnTo>
                    <a:pt x="528" y="668"/>
                  </a:lnTo>
                  <a:lnTo>
                    <a:pt x="550" y="683"/>
                  </a:lnTo>
                  <a:lnTo>
                    <a:pt x="607" y="698"/>
                  </a:lnTo>
                  <a:lnTo>
                    <a:pt x="668" y="718"/>
                  </a:lnTo>
                  <a:lnTo>
                    <a:pt x="736" y="732"/>
                  </a:lnTo>
                  <a:lnTo>
                    <a:pt x="812" y="747"/>
                  </a:lnTo>
                  <a:lnTo>
                    <a:pt x="888" y="767"/>
                  </a:lnTo>
                  <a:lnTo>
                    <a:pt x="972" y="779"/>
                  </a:lnTo>
                  <a:lnTo>
                    <a:pt x="1056" y="794"/>
                  </a:lnTo>
                  <a:lnTo>
                    <a:pt x="1140" y="804"/>
                  </a:lnTo>
                  <a:lnTo>
                    <a:pt x="1140" y="976"/>
                  </a:lnTo>
                  <a:close/>
                </a:path>
              </a:pathLst>
            </a:custGeom>
            <a:solidFill>
              <a:srgbClr val="68A3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38" name="Freeform 75"/>
            <p:cNvSpPr>
              <a:spLocks noEditPoints="1"/>
            </p:cNvSpPr>
            <p:nvPr/>
          </p:nvSpPr>
          <p:spPr bwMode="auto">
            <a:xfrm rot="696599">
              <a:off x="3731" y="1265"/>
              <a:ext cx="691" cy="332"/>
            </a:xfrm>
            <a:custGeom>
              <a:avLst/>
              <a:gdLst>
                <a:gd name="T0" fmla="*/ 0 w 2072"/>
                <a:gd name="T1" fmla="*/ 0 h 996"/>
                <a:gd name="T2" fmla="*/ 0 w 2072"/>
                <a:gd name="T3" fmla="*/ 0 h 996"/>
                <a:gd name="T4" fmla="*/ 0 w 2072"/>
                <a:gd name="T5" fmla="*/ 0 h 996"/>
                <a:gd name="T6" fmla="*/ 0 w 2072"/>
                <a:gd name="T7" fmla="*/ 0 h 996"/>
                <a:gd name="T8" fmla="*/ 0 w 2072"/>
                <a:gd name="T9" fmla="*/ 0 h 996"/>
                <a:gd name="T10" fmla="*/ 0 w 2072"/>
                <a:gd name="T11" fmla="*/ 0 h 996"/>
                <a:gd name="T12" fmla="*/ 0 w 2072"/>
                <a:gd name="T13" fmla="*/ 0 h 996"/>
                <a:gd name="T14" fmla="*/ 0 w 2072"/>
                <a:gd name="T15" fmla="*/ 0 h 996"/>
                <a:gd name="T16" fmla="*/ 0 w 2072"/>
                <a:gd name="T17" fmla="*/ 0 h 996"/>
                <a:gd name="T18" fmla="*/ 0 w 2072"/>
                <a:gd name="T19" fmla="*/ 0 h 996"/>
                <a:gd name="T20" fmla="*/ 0 w 2072"/>
                <a:gd name="T21" fmla="*/ 0 h 996"/>
                <a:gd name="T22" fmla="*/ 0 w 2072"/>
                <a:gd name="T23" fmla="*/ 0 h 996"/>
                <a:gd name="T24" fmla="*/ 0 w 2072"/>
                <a:gd name="T25" fmla="*/ 0 h 996"/>
                <a:gd name="T26" fmla="*/ 0 w 2072"/>
                <a:gd name="T27" fmla="*/ 0 h 996"/>
                <a:gd name="T28" fmla="*/ 0 w 2072"/>
                <a:gd name="T29" fmla="*/ 0 h 996"/>
                <a:gd name="T30" fmla="*/ 0 w 2072"/>
                <a:gd name="T31" fmla="*/ 0 h 996"/>
                <a:gd name="T32" fmla="*/ 0 w 2072"/>
                <a:gd name="T33" fmla="*/ 0 h 996"/>
                <a:gd name="T34" fmla="*/ 0 w 2072"/>
                <a:gd name="T35" fmla="*/ 0 h 996"/>
                <a:gd name="T36" fmla="*/ 0 w 2072"/>
                <a:gd name="T37" fmla="*/ 0 h 996"/>
                <a:gd name="T38" fmla="*/ 0 w 2072"/>
                <a:gd name="T39" fmla="*/ 0 h 996"/>
                <a:gd name="T40" fmla="*/ 0 w 2072"/>
                <a:gd name="T41" fmla="*/ 0 h 996"/>
                <a:gd name="T42" fmla="*/ 0 w 2072"/>
                <a:gd name="T43" fmla="*/ 0 h 996"/>
                <a:gd name="T44" fmla="*/ 0 w 2072"/>
                <a:gd name="T45" fmla="*/ 0 h 996"/>
                <a:gd name="T46" fmla="*/ 0 w 2072"/>
                <a:gd name="T47" fmla="*/ 0 h 996"/>
                <a:gd name="T48" fmla="*/ 0 w 2072"/>
                <a:gd name="T49" fmla="*/ 0 h 996"/>
                <a:gd name="T50" fmla="*/ 0 w 2072"/>
                <a:gd name="T51" fmla="*/ 0 h 996"/>
                <a:gd name="T52" fmla="*/ 0 w 2072"/>
                <a:gd name="T53" fmla="*/ 0 h 996"/>
                <a:gd name="T54" fmla="*/ 0 w 2072"/>
                <a:gd name="T55" fmla="*/ 0 h 996"/>
                <a:gd name="T56" fmla="*/ 0 w 2072"/>
                <a:gd name="T57" fmla="*/ 0 h 996"/>
                <a:gd name="T58" fmla="*/ 0 w 2072"/>
                <a:gd name="T59" fmla="*/ 0 h 996"/>
                <a:gd name="T60" fmla="*/ 0 w 2072"/>
                <a:gd name="T61" fmla="*/ 0 h 996"/>
                <a:gd name="T62" fmla="*/ 0 w 2072"/>
                <a:gd name="T63" fmla="*/ 0 h 996"/>
                <a:gd name="T64" fmla="*/ 0 w 2072"/>
                <a:gd name="T65" fmla="*/ 0 h 996"/>
                <a:gd name="T66" fmla="*/ 0 w 2072"/>
                <a:gd name="T67" fmla="*/ 0 h 996"/>
                <a:gd name="T68" fmla="*/ 0 w 2072"/>
                <a:gd name="T69" fmla="*/ 0 h 996"/>
                <a:gd name="T70" fmla="*/ 0 w 2072"/>
                <a:gd name="T71" fmla="*/ 0 h 996"/>
                <a:gd name="T72" fmla="*/ 0 w 2072"/>
                <a:gd name="T73" fmla="*/ 0 h 996"/>
                <a:gd name="T74" fmla="*/ 0 w 2072"/>
                <a:gd name="T75" fmla="*/ 0 h 996"/>
                <a:gd name="T76" fmla="*/ 0 w 2072"/>
                <a:gd name="T77" fmla="*/ 0 h 996"/>
                <a:gd name="T78" fmla="*/ 0 w 2072"/>
                <a:gd name="T79" fmla="*/ 0 h 996"/>
                <a:gd name="T80" fmla="*/ 0 w 2072"/>
                <a:gd name="T81" fmla="*/ 0 h 996"/>
                <a:gd name="T82" fmla="*/ 0 w 2072"/>
                <a:gd name="T83" fmla="*/ 0 h 996"/>
                <a:gd name="T84" fmla="*/ 0 w 2072"/>
                <a:gd name="T85" fmla="*/ 0 h 996"/>
                <a:gd name="T86" fmla="*/ 0 w 2072"/>
                <a:gd name="T87" fmla="*/ 0 h 996"/>
                <a:gd name="T88" fmla="*/ 0 w 2072"/>
                <a:gd name="T89" fmla="*/ 0 h 996"/>
                <a:gd name="T90" fmla="*/ 0 w 2072"/>
                <a:gd name="T91" fmla="*/ 0 h 996"/>
                <a:gd name="T92" fmla="*/ 0 w 2072"/>
                <a:gd name="T93" fmla="*/ 0 h 996"/>
                <a:gd name="T94" fmla="*/ 0 w 2072"/>
                <a:gd name="T95" fmla="*/ 0 h 996"/>
                <a:gd name="T96" fmla="*/ 0 w 2072"/>
                <a:gd name="T97" fmla="*/ 0 h 996"/>
                <a:gd name="T98" fmla="*/ 0 w 2072"/>
                <a:gd name="T99" fmla="*/ 0 h 996"/>
                <a:gd name="T100" fmla="*/ 0 w 2072"/>
                <a:gd name="T101" fmla="*/ 0 h 996"/>
                <a:gd name="T102" fmla="*/ 0 w 2072"/>
                <a:gd name="T103" fmla="*/ 0 h 996"/>
                <a:gd name="T104" fmla="*/ 0 w 2072"/>
                <a:gd name="T105" fmla="*/ 0 h 996"/>
                <a:gd name="T106" fmla="*/ 0 w 2072"/>
                <a:gd name="T107" fmla="*/ 0 h 996"/>
                <a:gd name="T108" fmla="*/ 0 w 2072"/>
                <a:gd name="T109" fmla="*/ 0 h 996"/>
                <a:gd name="T110" fmla="*/ 0 w 2072"/>
                <a:gd name="T111" fmla="*/ 0 h 996"/>
                <a:gd name="T112" fmla="*/ 0 w 2072"/>
                <a:gd name="T113" fmla="*/ 0 h 996"/>
                <a:gd name="T114" fmla="*/ 0 w 2072"/>
                <a:gd name="T115" fmla="*/ 0 h 99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072"/>
                <a:gd name="T175" fmla="*/ 0 h 996"/>
                <a:gd name="T176" fmla="*/ 2072 w 2072"/>
                <a:gd name="T177" fmla="*/ 996 h 99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072" h="996">
                  <a:moveTo>
                    <a:pt x="1907" y="22"/>
                  </a:moveTo>
                  <a:lnTo>
                    <a:pt x="1931" y="4"/>
                  </a:lnTo>
                  <a:lnTo>
                    <a:pt x="1946" y="0"/>
                  </a:lnTo>
                  <a:lnTo>
                    <a:pt x="1961" y="0"/>
                  </a:lnTo>
                  <a:lnTo>
                    <a:pt x="1983" y="12"/>
                  </a:lnTo>
                  <a:lnTo>
                    <a:pt x="2030" y="167"/>
                  </a:lnTo>
                  <a:lnTo>
                    <a:pt x="2055" y="323"/>
                  </a:lnTo>
                  <a:lnTo>
                    <a:pt x="2067" y="483"/>
                  </a:lnTo>
                  <a:lnTo>
                    <a:pt x="2072" y="638"/>
                  </a:lnTo>
                  <a:lnTo>
                    <a:pt x="2060" y="676"/>
                  </a:lnTo>
                  <a:lnTo>
                    <a:pt x="2052" y="714"/>
                  </a:lnTo>
                  <a:lnTo>
                    <a:pt x="2040" y="752"/>
                  </a:lnTo>
                  <a:lnTo>
                    <a:pt x="2033" y="789"/>
                  </a:lnTo>
                  <a:lnTo>
                    <a:pt x="2015" y="831"/>
                  </a:lnTo>
                  <a:lnTo>
                    <a:pt x="1991" y="870"/>
                  </a:lnTo>
                  <a:lnTo>
                    <a:pt x="1957" y="900"/>
                  </a:lnTo>
                  <a:lnTo>
                    <a:pt x="1919" y="927"/>
                  </a:lnTo>
                  <a:lnTo>
                    <a:pt x="1874" y="949"/>
                  </a:lnTo>
                  <a:lnTo>
                    <a:pt x="1825" y="964"/>
                  </a:lnTo>
                  <a:lnTo>
                    <a:pt x="1771" y="979"/>
                  </a:lnTo>
                  <a:lnTo>
                    <a:pt x="1710" y="988"/>
                  </a:lnTo>
                  <a:lnTo>
                    <a:pt x="1645" y="996"/>
                  </a:lnTo>
                  <a:lnTo>
                    <a:pt x="1581" y="996"/>
                  </a:lnTo>
                  <a:lnTo>
                    <a:pt x="1509" y="996"/>
                  </a:lnTo>
                  <a:lnTo>
                    <a:pt x="1436" y="991"/>
                  </a:lnTo>
                  <a:lnTo>
                    <a:pt x="1361" y="984"/>
                  </a:lnTo>
                  <a:lnTo>
                    <a:pt x="1285" y="976"/>
                  </a:lnTo>
                  <a:lnTo>
                    <a:pt x="1206" y="964"/>
                  </a:lnTo>
                  <a:lnTo>
                    <a:pt x="1125" y="949"/>
                  </a:lnTo>
                  <a:lnTo>
                    <a:pt x="1125" y="809"/>
                  </a:lnTo>
                  <a:lnTo>
                    <a:pt x="1213" y="816"/>
                  </a:lnTo>
                  <a:lnTo>
                    <a:pt x="1300" y="821"/>
                  </a:lnTo>
                  <a:lnTo>
                    <a:pt x="1384" y="824"/>
                  </a:lnTo>
                  <a:lnTo>
                    <a:pt x="1468" y="824"/>
                  </a:lnTo>
                  <a:lnTo>
                    <a:pt x="1547" y="821"/>
                  </a:lnTo>
                  <a:lnTo>
                    <a:pt x="1623" y="813"/>
                  </a:lnTo>
                  <a:lnTo>
                    <a:pt x="1695" y="801"/>
                  </a:lnTo>
                  <a:lnTo>
                    <a:pt x="1759" y="786"/>
                  </a:lnTo>
                  <a:lnTo>
                    <a:pt x="1816" y="764"/>
                  </a:lnTo>
                  <a:lnTo>
                    <a:pt x="1865" y="740"/>
                  </a:lnTo>
                  <a:lnTo>
                    <a:pt x="1907" y="710"/>
                  </a:lnTo>
                  <a:lnTo>
                    <a:pt x="1939" y="673"/>
                  </a:lnTo>
                  <a:lnTo>
                    <a:pt x="1957" y="631"/>
                  </a:lnTo>
                  <a:lnTo>
                    <a:pt x="1966" y="581"/>
                  </a:lnTo>
                  <a:lnTo>
                    <a:pt x="1966" y="528"/>
                  </a:lnTo>
                  <a:lnTo>
                    <a:pt x="1946" y="468"/>
                  </a:lnTo>
                  <a:lnTo>
                    <a:pt x="1919" y="409"/>
                  </a:lnTo>
                  <a:lnTo>
                    <a:pt x="1885" y="365"/>
                  </a:lnTo>
                  <a:lnTo>
                    <a:pt x="1843" y="327"/>
                  </a:lnTo>
                  <a:lnTo>
                    <a:pt x="1794" y="300"/>
                  </a:lnTo>
                  <a:lnTo>
                    <a:pt x="1741" y="278"/>
                  </a:lnTo>
                  <a:lnTo>
                    <a:pt x="1684" y="261"/>
                  </a:lnTo>
                  <a:lnTo>
                    <a:pt x="1626" y="251"/>
                  </a:lnTo>
                  <a:lnTo>
                    <a:pt x="1566" y="243"/>
                  </a:lnTo>
                  <a:lnTo>
                    <a:pt x="1502" y="243"/>
                  </a:lnTo>
                  <a:lnTo>
                    <a:pt x="1441" y="243"/>
                  </a:lnTo>
                  <a:lnTo>
                    <a:pt x="1376" y="243"/>
                  </a:lnTo>
                  <a:lnTo>
                    <a:pt x="1319" y="246"/>
                  </a:lnTo>
                  <a:lnTo>
                    <a:pt x="1263" y="254"/>
                  </a:lnTo>
                  <a:lnTo>
                    <a:pt x="1213" y="258"/>
                  </a:lnTo>
                  <a:lnTo>
                    <a:pt x="1164" y="261"/>
                  </a:lnTo>
                  <a:lnTo>
                    <a:pt x="1125" y="261"/>
                  </a:lnTo>
                  <a:lnTo>
                    <a:pt x="1125" y="121"/>
                  </a:lnTo>
                  <a:lnTo>
                    <a:pt x="1179" y="121"/>
                  </a:lnTo>
                  <a:lnTo>
                    <a:pt x="1228" y="121"/>
                  </a:lnTo>
                  <a:lnTo>
                    <a:pt x="1281" y="121"/>
                  </a:lnTo>
                  <a:lnTo>
                    <a:pt x="1330" y="121"/>
                  </a:lnTo>
                  <a:lnTo>
                    <a:pt x="1379" y="121"/>
                  </a:lnTo>
                  <a:lnTo>
                    <a:pt x="1429" y="121"/>
                  </a:lnTo>
                  <a:lnTo>
                    <a:pt x="1478" y="121"/>
                  </a:lnTo>
                  <a:lnTo>
                    <a:pt x="1524" y="121"/>
                  </a:lnTo>
                  <a:lnTo>
                    <a:pt x="1569" y="121"/>
                  </a:lnTo>
                  <a:lnTo>
                    <a:pt x="1616" y="121"/>
                  </a:lnTo>
                  <a:lnTo>
                    <a:pt x="1660" y="121"/>
                  </a:lnTo>
                  <a:lnTo>
                    <a:pt x="1702" y="121"/>
                  </a:lnTo>
                  <a:lnTo>
                    <a:pt x="1744" y="118"/>
                  </a:lnTo>
                  <a:lnTo>
                    <a:pt x="1783" y="118"/>
                  </a:lnTo>
                  <a:lnTo>
                    <a:pt x="1820" y="113"/>
                  </a:lnTo>
                  <a:lnTo>
                    <a:pt x="1858" y="110"/>
                  </a:lnTo>
                  <a:lnTo>
                    <a:pt x="1889" y="88"/>
                  </a:lnTo>
                  <a:lnTo>
                    <a:pt x="1900" y="64"/>
                  </a:lnTo>
                  <a:lnTo>
                    <a:pt x="1904" y="38"/>
                  </a:lnTo>
                  <a:lnTo>
                    <a:pt x="1907" y="22"/>
                  </a:lnTo>
                  <a:close/>
                  <a:moveTo>
                    <a:pt x="1125" y="949"/>
                  </a:moveTo>
                  <a:lnTo>
                    <a:pt x="1046" y="934"/>
                  </a:lnTo>
                  <a:lnTo>
                    <a:pt x="969" y="919"/>
                  </a:lnTo>
                  <a:lnTo>
                    <a:pt x="890" y="900"/>
                  </a:lnTo>
                  <a:lnTo>
                    <a:pt x="814" y="881"/>
                  </a:lnTo>
                  <a:lnTo>
                    <a:pt x="738" y="863"/>
                  </a:lnTo>
                  <a:lnTo>
                    <a:pt x="661" y="843"/>
                  </a:lnTo>
                  <a:lnTo>
                    <a:pt x="585" y="821"/>
                  </a:lnTo>
                  <a:lnTo>
                    <a:pt x="513" y="801"/>
                  </a:lnTo>
                  <a:lnTo>
                    <a:pt x="446" y="782"/>
                  </a:lnTo>
                  <a:lnTo>
                    <a:pt x="380" y="759"/>
                  </a:lnTo>
                  <a:lnTo>
                    <a:pt x="316" y="740"/>
                  </a:lnTo>
                  <a:lnTo>
                    <a:pt x="256" y="722"/>
                  </a:lnTo>
                  <a:lnTo>
                    <a:pt x="202" y="707"/>
                  </a:lnTo>
                  <a:lnTo>
                    <a:pt x="148" y="688"/>
                  </a:lnTo>
                  <a:lnTo>
                    <a:pt x="104" y="673"/>
                  </a:lnTo>
                  <a:lnTo>
                    <a:pt x="62" y="661"/>
                  </a:lnTo>
                  <a:lnTo>
                    <a:pt x="39" y="646"/>
                  </a:lnTo>
                  <a:lnTo>
                    <a:pt x="20" y="623"/>
                  </a:lnTo>
                  <a:lnTo>
                    <a:pt x="8" y="592"/>
                  </a:lnTo>
                  <a:lnTo>
                    <a:pt x="0" y="562"/>
                  </a:lnTo>
                  <a:lnTo>
                    <a:pt x="0" y="528"/>
                  </a:lnTo>
                  <a:lnTo>
                    <a:pt x="12" y="436"/>
                  </a:lnTo>
                  <a:lnTo>
                    <a:pt x="32" y="338"/>
                  </a:lnTo>
                  <a:lnTo>
                    <a:pt x="42" y="251"/>
                  </a:lnTo>
                  <a:lnTo>
                    <a:pt x="39" y="175"/>
                  </a:lnTo>
                  <a:lnTo>
                    <a:pt x="107" y="167"/>
                  </a:lnTo>
                  <a:lnTo>
                    <a:pt x="172" y="160"/>
                  </a:lnTo>
                  <a:lnTo>
                    <a:pt x="240" y="155"/>
                  </a:lnTo>
                  <a:lnTo>
                    <a:pt x="308" y="148"/>
                  </a:lnTo>
                  <a:lnTo>
                    <a:pt x="377" y="145"/>
                  </a:lnTo>
                  <a:lnTo>
                    <a:pt x="446" y="140"/>
                  </a:lnTo>
                  <a:lnTo>
                    <a:pt x="513" y="137"/>
                  </a:lnTo>
                  <a:lnTo>
                    <a:pt x="582" y="137"/>
                  </a:lnTo>
                  <a:lnTo>
                    <a:pt x="654" y="133"/>
                  </a:lnTo>
                  <a:lnTo>
                    <a:pt x="723" y="130"/>
                  </a:lnTo>
                  <a:lnTo>
                    <a:pt x="792" y="130"/>
                  </a:lnTo>
                  <a:lnTo>
                    <a:pt x="859" y="125"/>
                  </a:lnTo>
                  <a:lnTo>
                    <a:pt x="925" y="125"/>
                  </a:lnTo>
                  <a:lnTo>
                    <a:pt x="992" y="125"/>
                  </a:lnTo>
                  <a:lnTo>
                    <a:pt x="1061" y="121"/>
                  </a:lnTo>
                  <a:lnTo>
                    <a:pt x="1125" y="121"/>
                  </a:lnTo>
                  <a:lnTo>
                    <a:pt x="1125" y="261"/>
                  </a:lnTo>
                  <a:lnTo>
                    <a:pt x="1118" y="261"/>
                  </a:lnTo>
                  <a:lnTo>
                    <a:pt x="1106" y="261"/>
                  </a:lnTo>
                  <a:lnTo>
                    <a:pt x="1098" y="261"/>
                  </a:lnTo>
                  <a:lnTo>
                    <a:pt x="1091" y="258"/>
                  </a:lnTo>
                  <a:lnTo>
                    <a:pt x="1046" y="251"/>
                  </a:lnTo>
                  <a:lnTo>
                    <a:pt x="999" y="246"/>
                  </a:lnTo>
                  <a:lnTo>
                    <a:pt x="950" y="239"/>
                  </a:lnTo>
                  <a:lnTo>
                    <a:pt x="901" y="231"/>
                  </a:lnTo>
                  <a:lnTo>
                    <a:pt x="851" y="224"/>
                  </a:lnTo>
                  <a:lnTo>
                    <a:pt x="802" y="216"/>
                  </a:lnTo>
                  <a:lnTo>
                    <a:pt x="753" y="212"/>
                  </a:lnTo>
                  <a:lnTo>
                    <a:pt x="700" y="209"/>
                  </a:lnTo>
                  <a:lnTo>
                    <a:pt x="651" y="209"/>
                  </a:lnTo>
                  <a:lnTo>
                    <a:pt x="602" y="209"/>
                  </a:lnTo>
                  <a:lnTo>
                    <a:pt x="555" y="212"/>
                  </a:lnTo>
                  <a:lnTo>
                    <a:pt x="510" y="219"/>
                  </a:lnTo>
                  <a:lnTo>
                    <a:pt x="464" y="231"/>
                  </a:lnTo>
                  <a:lnTo>
                    <a:pt x="422" y="243"/>
                  </a:lnTo>
                  <a:lnTo>
                    <a:pt x="380" y="261"/>
                  </a:lnTo>
                  <a:lnTo>
                    <a:pt x="343" y="285"/>
                  </a:lnTo>
                  <a:lnTo>
                    <a:pt x="301" y="342"/>
                  </a:lnTo>
                  <a:lnTo>
                    <a:pt x="289" y="414"/>
                  </a:lnTo>
                  <a:lnTo>
                    <a:pt x="301" y="493"/>
                  </a:lnTo>
                  <a:lnTo>
                    <a:pt x="331" y="554"/>
                  </a:lnTo>
                  <a:lnTo>
                    <a:pt x="355" y="577"/>
                  </a:lnTo>
                  <a:lnTo>
                    <a:pt x="380" y="596"/>
                  </a:lnTo>
                  <a:lnTo>
                    <a:pt x="404" y="611"/>
                  </a:lnTo>
                  <a:lnTo>
                    <a:pt x="427" y="623"/>
                  </a:lnTo>
                  <a:lnTo>
                    <a:pt x="449" y="638"/>
                  </a:lnTo>
                  <a:lnTo>
                    <a:pt x="471" y="650"/>
                  </a:lnTo>
                  <a:lnTo>
                    <a:pt x="491" y="665"/>
                  </a:lnTo>
                  <a:lnTo>
                    <a:pt x="513" y="683"/>
                  </a:lnTo>
                  <a:lnTo>
                    <a:pt x="540" y="691"/>
                  </a:lnTo>
                  <a:lnTo>
                    <a:pt x="570" y="703"/>
                  </a:lnTo>
                  <a:lnTo>
                    <a:pt x="602" y="710"/>
                  </a:lnTo>
                  <a:lnTo>
                    <a:pt x="636" y="722"/>
                  </a:lnTo>
                  <a:lnTo>
                    <a:pt x="669" y="729"/>
                  </a:lnTo>
                  <a:lnTo>
                    <a:pt x="703" y="737"/>
                  </a:lnTo>
                  <a:lnTo>
                    <a:pt x="742" y="744"/>
                  </a:lnTo>
                  <a:lnTo>
                    <a:pt x="780" y="752"/>
                  </a:lnTo>
                  <a:lnTo>
                    <a:pt x="821" y="759"/>
                  </a:lnTo>
                  <a:lnTo>
                    <a:pt x="863" y="767"/>
                  </a:lnTo>
                  <a:lnTo>
                    <a:pt x="905" y="774"/>
                  </a:lnTo>
                  <a:lnTo>
                    <a:pt x="947" y="782"/>
                  </a:lnTo>
                  <a:lnTo>
                    <a:pt x="992" y="789"/>
                  </a:lnTo>
                  <a:lnTo>
                    <a:pt x="1034" y="798"/>
                  </a:lnTo>
                  <a:lnTo>
                    <a:pt x="1080" y="801"/>
                  </a:lnTo>
                  <a:lnTo>
                    <a:pt x="1125" y="809"/>
                  </a:lnTo>
                  <a:lnTo>
                    <a:pt x="1125" y="949"/>
                  </a:lnTo>
                  <a:close/>
                </a:path>
              </a:pathLst>
            </a:custGeom>
            <a:solidFill>
              <a:srgbClr val="75B5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39" name="Freeform 76"/>
            <p:cNvSpPr>
              <a:spLocks noEditPoints="1"/>
            </p:cNvSpPr>
            <p:nvPr/>
          </p:nvSpPr>
          <p:spPr bwMode="auto">
            <a:xfrm rot="696599">
              <a:off x="3742" y="1270"/>
              <a:ext cx="673" cy="322"/>
            </a:xfrm>
            <a:custGeom>
              <a:avLst/>
              <a:gdLst>
                <a:gd name="T0" fmla="*/ 0 w 2020"/>
                <a:gd name="T1" fmla="*/ 0 h 967"/>
                <a:gd name="T2" fmla="*/ 0 w 2020"/>
                <a:gd name="T3" fmla="*/ 0 h 967"/>
                <a:gd name="T4" fmla="*/ 0 w 2020"/>
                <a:gd name="T5" fmla="*/ 0 h 967"/>
                <a:gd name="T6" fmla="*/ 0 w 2020"/>
                <a:gd name="T7" fmla="*/ 0 h 967"/>
                <a:gd name="T8" fmla="*/ 0 w 2020"/>
                <a:gd name="T9" fmla="*/ 0 h 967"/>
                <a:gd name="T10" fmla="*/ 0 w 2020"/>
                <a:gd name="T11" fmla="*/ 0 h 967"/>
                <a:gd name="T12" fmla="*/ 0 w 2020"/>
                <a:gd name="T13" fmla="*/ 0 h 967"/>
                <a:gd name="T14" fmla="*/ 0 w 2020"/>
                <a:gd name="T15" fmla="*/ 0 h 967"/>
                <a:gd name="T16" fmla="*/ 0 w 2020"/>
                <a:gd name="T17" fmla="*/ 0 h 967"/>
                <a:gd name="T18" fmla="*/ 0 w 2020"/>
                <a:gd name="T19" fmla="*/ 0 h 967"/>
                <a:gd name="T20" fmla="*/ 0 w 2020"/>
                <a:gd name="T21" fmla="*/ 0 h 967"/>
                <a:gd name="T22" fmla="*/ 0 w 2020"/>
                <a:gd name="T23" fmla="*/ 0 h 967"/>
                <a:gd name="T24" fmla="*/ 0 w 2020"/>
                <a:gd name="T25" fmla="*/ 0 h 967"/>
                <a:gd name="T26" fmla="*/ 0 w 2020"/>
                <a:gd name="T27" fmla="*/ 0 h 967"/>
                <a:gd name="T28" fmla="*/ 0 w 2020"/>
                <a:gd name="T29" fmla="*/ 0 h 967"/>
                <a:gd name="T30" fmla="*/ 0 w 2020"/>
                <a:gd name="T31" fmla="*/ 0 h 967"/>
                <a:gd name="T32" fmla="*/ 0 w 2020"/>
                <a:gd name="T33" fmla="*/ 0 h 967"/>
                <a:gd name="T34" fmla="*/ 0 w 2020"/>
                <a:gd name="T35" fmla="*/ 0 h 967"/>
                <a:gd name="T36" fmla="*/ 0 w 2020"/>
                <a:gd name="T37" fmla="*/ 0 h 967"/>
                <a:gd name="T38" fmla="*/ 0 w 2020"/>
                <a:gd name="T39" fmla="*/ 0 h 967"/>
                <a:gd name="T40" fmla="*/ 0 w 2020"/>
                <a:gd name="T41" fmla="*/ 0 h 967"/>
                <a:gd name="T42" fmla="*/ 0 w 2020"/>
                <a:gd name="T43" fmla="*/ 0 h 967"/>
                <a:gd name="T44" fmla="*/ 0 w 2020"/>
                <a:gd name="T45" fmla="*/ 0 h 967"/>
                <a:gd name="T46" fmla="*/ 0 w 2020"/>
                <a:gd name="T47" fmla="*/ 0 h 967"/>
                <a:gd name="T48" fmla="*/ 0 w 2020"/>
                <a:gd name="T49" fmla="*/ 0 h 967"/>
                <a:gd name="T50" fmla="*/ 0 w 2020"/>
                <a:gd name="T51" fmla="*/ 0 h 967"/>
                <a:gd name="T52" fmla="*/ 0 w 2020"/>
                <a:gd name="T53" fmla="*/ 0 h 967"/>
                <a:gd name="T54" fmla="*/ 0 w 2020"/>
                <a:gd name="T55" fmla="*/ 0 h 967"/>
                <a:gd name="T56" fmla="*/ 0 w 2020"/>
                <a:gd name="T57" fmla="*/ 0 h 967"/>
                <a:gd name="T58" fmla="*/ 0 w 2020"/>
                <a:gd name="T59" fmla="*/ 0 h 967"/>
                <a:gd name="T60" fmla="*/ 0 w 2020"/>
                <a:gd name="T61" fmla="*/ 0 h 967"/>
                <a:gd name="T62" fmla="*/ 0 w 2020"/>
                <a:gd name="T63" fmla="*/ 0 h 967"/>
                <a:gd name="T64" fmla="*/ 0 w 2020"/>
                <a:gd name="T65" fmla="*/ 0 h 967"/>
                <a:gd name="T66" fmla="*/ 0 w 2020"/>
                <a:gd name="T67" fmla="*/ 0 h 967"/>
                <a:gd name="T68" fmla="*/ 0 w 2020"/>
                <a:gd name="T69" fmla="*/ 0 h 967"/>
                <a:gd name="T70" fmla="*/ 0 w 2020"/>
                <a:gd name="T71" fmla="*/ 0 h 967"/>
                <a:gd name="T72" fmla="*/ 0 w 2020"/>
                <a:gd name="T73" fmla="*/ 0 h 967"/>
                <a:gd name="T74" fmla="*/ 0 w 2020"/>
                <a:gd name="T75" fmla="*/ 0 h 967"/>
                <a:gd name="T76" fmla="*/ 0 w 2020"/>
                <a:gd name="T77" fmla="*/ 0 h 967"/>
                <a:gd name="T78" fmla="*/ 0 w 2020"/>
                <a:gd name="T79" fmla="*/ 0 h 967"/>
                <a:gd name="T80" fmla="*/ 0 w 2020"/>
                <a:gd name="T81" fmla="*/ 0 h 967"/>
                <a:gd name="T82" fmla="*/ 0 w 2020"/>
                <a:gd name="T83" fmla="*/ 0 h 967"/>
                <a:gd name="T84" fmla="*/ 0 w 2020"/>
                <a:gd name="T85" fmla="*/ 0 h 967"/>
                <a:gd name="T86" fmla="*/ 0 w 2020"/>
                <a:gd name="T87" fmla="*/ 0 h 967"/>
                <a:gd name="T88" fmla="*/ 0 w 2020"/>
                <a:gd name="T89" fmla="*/ 0 h 967"/>
                <a:gd name="T90" fmla="*/ 0 w 2020"/>
                <a:gd name="T91" fmla="*/ 0 h 967"/>
                <a:gd name="T92" fmla="*/ 0 w 2020"/>
                <a:gd name="T93" fmla="*/ 0 h 967"/>
                <a:gd name="T94" fmla="*/ 0 w 2020"/>
                <a:gd name="T95" fmla="*/ 0 h 967"/>
                <a:gd name="T96" fmla="*/ 0 w 2020"/>
                <a:gd name="T97" fmla="*/ 0 h 967"/>
                <a:gd name="T98" fmla="*/ 0 w 2020"/>
                <a:gd name="T99" fmla="*/ 0 h 967"/>
                <a:gd name="T100" fmla="*/ 0 w 2020"/>
                <a:gd name="T101" fmla="*/ 0 h 967"/>
                <a:gd name="T102" fmla="*/ 0 w 2020"/>
                <a:gd name="T103" fmla="*/ 0 h 967"/>
                <a:gd name="T104" fmla="*/ 0 w 2020"/>
                <a:gd name="T105" fmla="*/ 0 h 967"/>
                <a:gd name="T106" fmla="*/ 0 w 2020"/>
                <a:gd name="T107" fmla="*/ 0 h 967"/>
                <a:gd name="T108" fmla="*/ 0 w 2020"/>
                <a:gd name="T109" fmla="*/ 0 h 967"/>
                <a:gd name="T110" fmla="*/ 0 w 2020"/>
                <a:gd name="T111" fmla="*/ 0 h 967"/>
                <a:gd name="T112" fmla="*/ 0 w 2020"/>
                <a:gd name="T113" fmla="*/ 0 h 96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020"/>
                <a:gd name="T172" fmla="*/ 0 h 967"/>
                <a:gd name="T173" fmla="*/ 2020 w 2020"/>
                <a:gd name="T174" fmla="*/ 967 h 96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020" h="967">
                  <a:moveTo>
                    <a:pt x="1875" y="22"/>
                  </a:moveTo>
                  <a:lnTo>
                    <a:pt x="1899" y="7"/>
                  </a:lnTo>
                  <a:lnTo>
                    <a:pt x="1910" y="0"/>
                  </a:lnTo>
                  <a:lnTo>
                    <a:pt x="1917" y="3"/>
                  </a:lnTo>
                  <a:lnTo>
                    <a:pt x="1937" y="10"/>
                  </a:lnTo>
                  <a:lnTo>
                    <a:pt x="1983" y="163"/>
                  </a:lnTo>
                  <a:lnTo>
                    <a:pt x="2008" y="315"/>
                  </a:lnTo>
                  <a:lnTo>
                    <a:pt x="2016" y="471"/>
                  </a:lnTo>
                  <a:lnTo>
                    <a:pt x="2020" y="626"/>
                  </a:lnTo>
                  <a:lnTo>
                    <a:pt x="1983" y="777"/>
                  </a:lnTo>
                  <a:lnTo>
                    <a:pt x="1966" y="816"/>
                  </a:lnTo>
                  <a:lnTo>
                    <a:pt x="1941" y="851"/>
                  </a:lnTo>
                  <a:lnTo>
                    <a:pt x="1910" y="880"/>
                  </a:lnTo>
                  <a:lnTo>
                    <a:pt x="1875" y="903"/>
                  </a:lnTo>
                  <a:lnTo>
                    <a:pt x="1830" y="927"/>
                  </a:lnTo>
                  <a:lnTo>
                    <a:pt x="1784" y="942"/>
                  </a:lnTo>
                  <a:lnTo>
                    <a:pt x="1732" y="952"/>
                  </a:lnTo>
                  <a:lnTo>
                    <a:pt x="1670" y="960"/>
                  </a:lnTo>
                  <a:lnTo>
                    <a:pt x="1610" y="964"/>
                  </a:lnTo>
                  <a:lnTo>
                    <a:pt x="1545" y="967"/>
                  </a:lnTo>
                  <a:lnTo>
                    <a:pt x="1473" y="964"/>
                  </a:lnTo>
                  <a:lnTo>
                    <a:pt x="1401" y="960"/>
                  </a:lnTo>
                  <a:lnTo>
                    <a:pt x="1329" y="952"/>
                  </a:lnTo>
                  <a:lnTo>
                    <a:pt x="1249" y="945"/>
                  </a:lnTo>
                  <a:lnTo>
                    <a:pt x="1174" y="934"/>
                  </a:lnTo>
                  <a:lnTo>
                    <a:pt x="1093" y="918"/>
                  </a:lnTo>
                  <a:lnTo>
                    <a:pt x="1093" y="812"/>
                  </a:lnTo>
                  <a:lnTo>
                    <a:pt x="1181" y="819"/>
                  </a:lnTo>
                  <a:lnTo>
                    <a:pt x="1272" y="828"/>
                  </a:lnTo>
                  <a:lnTo>
                    <a:pt x="1359" y="828"/>
                  </a:lnTo>
                  <a:lnTo>
                    <a:pt x="1446" y="828"/>
                  </a:lnTo>
                  <a:lnTo>
                    <a:pt x="1527" y="824"/>
                  </a:lnTo>
                  <a:lnTo>
                    <a:pt x="1606" y="816"/>
                  </a:lnTo>
                  <a:lnTo>
                    <a:pt x="1678" y="801"/>
                  </a:lnTo>
                  <a:lnTo>
                    <a:pt x="1747" y="786"/>
                  </a:lnTo>
                  <a:lnTo>
                    <a:pt x="1803" y="762"/>
                  </a:lnTo>
                  <a:lnTo>
                    <a:pt x="1857" y="737"/>
                  </a:lnTo>
                  <a:lnTo>
                    <a:pt x="1899" y="702"/>
                  </a:lnTo>
                  <a:lnTo>
                    <a:pt x="1934" y="664"/>
                  </a:lnTo>
                  <a:lnTo>
                    <a:pt x="1951" y="619"/>
                  </a:lnTo>
                  <a:lnTo>
                    <a:pt x="1963" y="565"/>
                  </a:lnTo>
                  <a:lnTo>
                    <a:pt x="1959" y="508"/>
                  </a:lnTo>
                  <a:lnTo>
                    <a:pt x="1941" y="444"/>
                  </a:lnTo>
                  <a:lnTo>
                    <a:pt x="1914" y="387"/>
                  </a:lnTo>
                  <a:lnTo>
                    <a:pt x="1880" y="341"/>
                  </a:lnTo>
                  <a:lnTo>
                    <a:pt x="1838" y="303"/>
                  </a:lnTo>
                  <a:lnTo>
                    <a:pt x="1788" y="273"/>
                  </a:lnTo>
                  <a:lnTo>
                    <a:pt x="1732" y="249"/>
                  </a:lnTo>
                  <a:lnTo>
                    <a:pt x="1675" y="234"/>
                  </a:lnTo>
                  <a:lnTo>
                    <a:pt x="1613" y="224"/>
                  </a:lnTo>
                  <a:lnTo>
                    <a:pt x="1549" y="216"/>
                  </a:lnTo>
                  <a:lnTo>
                    <a:pt x="1485" y="212"/>
                  </a:lnTo>
                  <a:lnTo>
                    <a:pt x="1421" y="212"/>
                  </a:lnTo>
                  <a:lnTo>
                    <a:pt x="1355" y="212"/>
                  </a:lnTo>
                  <a:lnTo>
                    <a:pt x="1295" y="216"/>
                  </a:lnTo>
                  <a:lnTo>
                    <a:pt x="1238" y="219"/>
                  </a:lnTo>
                  <a:lnTo>
                    <a:pt x="1184" y="224"/>
                  </a:lnTo>
                  <a:lnTo>
                    <a:pt x="1135" y="227"/>
                  </a:lnTo>
                  <a:lnTo>
                    <a:pt x="1093" y="227"/>
                  </a:lnTo>
                  <a:lnTo>
                    <a:pt x="1093" y="128"/>
                  </a:lnTo>
                  <a:lnTo>
                    <a:pt x="1147" y="128"/>
                  </a:lnTo>
                  <a:lnTo>
                    <a:pt x="1199" y="128"/>
                  </a:lnTo>
                  <a:lnTo>
                    <a:pt x="1249" y="128"/>
                  </a:lnTo>
                  <a:lnTo>
                    <a:pt x="1302" y="128"/>
                  </a:lnTo>
                  <a:lnTo>
                    <a:pt x="1352" y="128"/>
                  </a:lnTo>
                  <a:lnTo>
                    <a:pt x="1401" y="128"/>
                  </a:lnTo>
                  <a:lnTo>
                    <a:pt x="1446" y="128"/>
                  </a:lnTo>
                  <a:lnTo>
                    <a:pt x="1495" y="128"/>
                  </a:lnTo>
                  <a:lnTo>
                    <a:pt x="1542" y="128"/>
                  </a:lnTo>
                  <a:lnTo>
                    <a:pt x="1587" y="128"/>
                  </a:lnTo>
                  <a:lnTo>
                    <a:pt x="1628" y="125"/>
                  </a:lnTo>
                  <a:lnTo>
                    <a:pt x="1675" y="125"/>
                  </a:lnTo>
                  <a:lnTo>
                    <a:pt x="1717" y="125"/>
                  </a:lnTo>
                  <a:lnTo>
                    <a:pt x="1754" y="121"/>
                  </a:lnTo>
                  <a:lnTo>
                    <a:pt x="1796" y="121"/>
                  </a:lnTo>
                  <a:lnTo>
                    <a:pt x="1833" y="118"/>
                  </a:lnTo>
                  <a:lnTo>
                    <a:pt x="1865" y="94"/>
                  </a:lnTo>
                  <a:lnTo>
                    <a:pt x="1875" y="68"/>
                  </a:lnTo>
                  <a:lnTo>
                    <a:pt x="1875" y="41"/>
                  </a:lnTo>
                  <a:lnTo>
                    <a:pt x="1875" y="22"/>
                  </a:lnTo>
                  <a:close/>
                  <a:moveTo>
                    <a:pt x="1093" y="918"/>
                  </a:moveTo>
                  <a:lnTo>
                    <a:pt x="1017" y="903"/>
                  </a:lnTo>
                  <a:lnTo>
                    <a:pt x="942" y="888"/>
                  </a:lnTo>
                  <a:lnTo>
                    <a:pt x="861" y="873"/>
                  </a:lnTo>
                  <a:lnTo>
                    <a:pt x="785" y="854"/>
                  </a:lnTo>
                  <a:lnTo>
                    <a:pt x="713" y="836"/>
                  </a:lnTo>
                  <a:lnTo>
                    <a:pt x="637" y="816"/>
                  </a:lnTo>
                  <a:lnTo>
                    <a:pt x="565" y="797"/>
                  </a:lnTo>
                  <a:lnTo>
                    <a:pt x="496" y="777"/>
                  </a:lnTo>
                  <a:lnTo>
                    <a:pt x="429" y="759"/>
                  </a:lnTo>
                  <a:lnTo>
                    <a:pt x="363" y="740"/>
                  </a:lnTo>
                  <a:lnTo>
                    <a:pt x="299" y="720"/>
                  </a:lnTo>
                  <a:lnTo>
                    <a:pt x="242" y="702"/>
                  </a:lnTo>
                  <a:lnTo>
                    <a:pt x="190" y="683"/>
                  </a:lnTo>
                  <a:lnTo>
                    <a:pt x="140" y="668"/>
                  </a:lnTo>
                  <a:lnTo>
                    <a:pt x="94" y="653"/>
                  </a:lnTo>
                  <a:lnTo>
                    <a:pt x="57" y="641"/>
                  </a:lnTo>
                  <a:lnTo>
                    <a:pt x="30" y="629"/>
                  </a:lnTo>
                  <a:lnTo>
                    <a:pt x="15" y="614"/>
                  </a:lnTo>
                  <a:lnTo>
                    <a:pt x="3" y="592"/>
                  </a:lnTo>
                  <a:lnTo>
                    <a:pt x="0" y="562"/>
                  </a:lnTo>
                  <a:lnTo>
                    <a:pt x="0" y="516"/>
                  </a:lnTo>
                  <a:lnTo>
                    <a:pt x="10" y="424"/>
                  </a:lnTo>
                  <a:lnTo>
                    <a:pt x="34" y="333"/>
                  </a:lnTo>
                  <a:lnTo>
                    <a:pt x="49" y="246"/>
                  </a:lnTo>
                  <a:lnTo>
                    <a:pt x="45" y="175"/>
                  </a:lnTo>
                  <a:lnTo>
                    <a:pt x="109" y="167"/>
                  </a:lnTo>
                  <a:lnTo>
                    <a:pt x="173" y="158"/>
                  </a:lnTo>
                  <a:lnTo>
                    <a:pt x="239" y="155"/>
                  </a:lnTo>
                  <a:lnTo>
                    <a:pt x="306" y="148"/>
                  </a:lnTo>
                  <a:lnTo>
                    <a:pt x="372" y="143"/>
                  </a:lnTo>
                  <a:lnTo>
                    <a:pt x="439" y="140"/>
                  </a:lnTo>
                  <a:lnTo>
                    <a:pt x="504" y="140"/>
                  </a:lnTo>
                  <a:lnTo>
                    <a:pt x="573" y="136"/>
                  </a:lnTo>
                  <a:lnTo>
                    <a:pt x="637" y="133"/>
                  </a:lnTo>
                  <a:lnTo>
                    <a:pt x="706" y="133"/>
                  </a:lnTo>
                  <a:lnTo>
                    <a:pt x="770" y="133"/>
                  </a:lnTo>
                  <a:lnTo>
                    <a:pt x="834" y="128"/>
                  </a:lnTo>
                  <a:lnTo>
                    <a:pt x="903" y="128"/>
                  </a:lnTo>
                  <a:lnTo>
                    <a:pt x="967" y="128"/>
                  </a:lnTo>
                  <a:lnTo>
                    <a:pt x="1029" y="128"/>
                  </a:lnTo>
                  <a:lnTo>
                    <a:pt x="1093" y="128"/>
                  </a:lnTo>
                  <a:lnTo>
                    <a:pt x="1093" y="227"/>
                  </a:lnTo>
                  <a:lnTo>
                    <a:pt x="1086" y="227"/>
                  </a:lnTo>
                  <a:lnTo>
                    <a:pt x="1074" y="227"/>
                  </a:lnTo>
                  <a:lnTo>
                    <a:pt x="1063" y="227"/>
                  </a:lnTo>
                  <a:lnTo>
                    <a:pt x="1056" y="227"/>
                  </a:lnTo>
                  <a:lnTo>
                    <a:pt x="1009" y="224"/>
                  </a:lnTo>
                  <a:lnTo>
                    <a:pt x="964" y="216"/>
                  </a:lnTo>
                  <a:lnTo>
                    <a:pt x="915" y="212"/>
                  </a:lnTo>
                  <a:lnTo>
                    <a:pt x="869" y="204"/>
                  </a:lnTo>
                  <a:lnTo>
                    <a:pt x="816" y="197"/>
                  </a:lnTo>
                  <a:lnTo>
                    <a:pt x="767" y="192"/>
                  </a:lnTo>
                  <a:lnTo>
                    <a:pt x="718" y="189"/>
                  </a:lnTo>
                  <a:lnTo>
                    <a:pt x="664" y="185"/>
                  </a:lnTo>
                  <a:lnTo>
                    <a:pt x="614" y="182"/>
                  </a:lnTo>
                  <a:lnTo>
                    <a:pt x="562" y="185"/>
                  </a:lnTo>
                  <a:lnTo>
                    <a:pt x="513" y="189"/>
                  </a:lnTo>
                  <a:lnTo>
                    <a:pt x="463" y="192"/>
                  </a:lnTo>
                  <a:lnTo>
                    <a:pt x="417" y="204"/>
                  </a:lnTo>
                  <a:lnTo>
                    <a:pt x="372" y="219"/>
                  </a:lnTo>
                  <a:lnTo>
                    <a:pt x="326" y="239"/>
                  </a:lnTo>
                  <a:lnTo>
                    <a:pt x="284" y="261"/>
                  </a:lnTo>
                  <a:lnTo>
                    <a:pt x="247" y="326"/>
                  </a:lnTo>
                  <a:lnTo>
                    <a:pt x="235" y="409"/>
                  </a:lnTo>
                  <a:lnTo>
                    <a:pt x="254" y="493"/>
                  </a:lnTo>
                  <a:lnTo>
                    <a:pt x="288" y="554"/>
                  </a:lnTo>
                  <a:lnTo>
                    <a:pt x="314" y="577"/>
                  </a:lnTo>
                  <a:lnTo>
                    <a:pt x="338" y="596"/>
                  </a:lnTo>
                  <a:lnTo>
                    <a:pt x="363" y="611"/>
                  </a:lnTo>
                  <a:lnTo>
                    <a:pt x="387" y="622"/>
                  </a:lnTo>
                  <a:lnTo>
                    <a:pt x="405" y="638"/>
                  </a:lnTo>
                  <a:lnTo>
                    <a:pt x="429" y="649"/>
                  </a:lnTo>
                  <a:lnTo>
                    <a:pt x="451" y="664"/>
                  </a:lnTo>
                  <a:lnTo>
                    <a:pt x="474" y="683"/>
                  </a:lnTo>
                  <a:lnTo>
                    <a:pt x="501" y="695"/>
                  </a:lnTo>
                  <a:lnTo>
                    <a:pt x="531" y="702"/>
                  </a:lnTo>
                  <a:lnTo>
                    <a:pt x="562" y="713"/>
                  </a:lnTo>
                  <a:lnTo>
                    <a:pt x="595" y="720"/>
                  </a:lnTo>
                  <a:lnTo>
                    <a:pt x="629" y="732"/>
                  </a:lnTo>
                  <a:lnTo>
                    <a:pt x="668" y="740"/>
                  </a:lnTo>
                  <a:lnTo>
                    <a:pt x="706" y="752"/>
                  </a:lnTo>
                  <a:lnTo>
                    <a:pt x="743" y="759"/>
                  </a:lnTo>
                  <a:lnTo>
                    <a:pt x="785" y="767"/>
                  </a:lnTo>
                  <a:lnTo>
                    <a:pt x="827" y="774"/>
                  </a:lnTo>
                  <a:lnTo>
                    <a:pt x="869" y="782"/>
                  </a:lnTo>
                  <a:lnTo>
                    <a:pt x="915" y="789"/>
                  </a:lnTo>
                  <a:lnTo>
                    <a:pt x="957" y="797"/>
                  </a:lnTo>
                  <a:lnTo>
                    <a:pt x="1002" y="801"/>
                  </a:lnTo>
                  <a:lnTo>
                    <a:pt x="1048" y="809"/>
                  </a:lnTo>
                  <a:lnTo>
                    <a:pt x="1093" y="812"/>
                  </a:lnTo>
                  <a:lnTo>
                    <a:pt x="1093" y="918"/>
                  </a:lnTo>
                  <a:close/>
                </a:path>
              </a:pathLst>
            </a:custGeom>
            <a:solidFill>
              <a:srgbClr val="82C6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40" name="Freeform 77"/>
            <p:cNvSpPr>
              <a:spLocks/>
            </p:cNvSpPr>
            <p:nvPr/>
          </p:nvSpPr>
          <p:spPr bwMode="auto">
            <a:xfrm rot="696599">
              <a:off x="3189" y="1192"/>
              <a:ext cx="97" cy="93"/>
            </a:xfrm>
            <a:custGeom>
              <a:avLst/>
              <a:gdLst>
                <a:gd name="T0" fmla="*/ 0 w 293"/>
                <a:gd name="T1" fmla="*/ 0 h 281"/>
                <a:gd name="T2" fmla="*/ 0 w 293"/>
                <a:gd name="T3" fmla="*/ 0 h 281"/>
                <a:gd name="T4" fmla="*/ 0 w 293"/>
                <a:gd name="T5" fmla="*/ 0 h 281"/>
                <a:gd name="T6" fmla="*/ 0 w 293"/>
                <a:gd name="T7" fmla="*/ 0 h 281"/>
                <a:gd name="T8" fmla="*/ 0 w 293"/>
                <a:gd name="T9" fmla="*/ 0 h 281"/>
                <a:gd name="T10" fmla="*/ 0 w 293"/>
                <a:gd name="T11" fmla="*/ 0 h 281"/>
                <a:gd name="T12" fmla="*/ 0 w 293"/>
                <a:gd name="T13" fmla="*/ 0 h 281"/>
                <a:gd name="T14" fmla="*/ 0 w 293"/>
                <a:gd name="T15" fmla="*/ 0 h 281"/>
                <a:gd name="T16" fmla="*/ 0 w 293"/>
                <a:gd name="T17" fmla="*/ 0 h 281"/>
                <a:gd name="T18" fmla="*/ 0 w 293"/>
                <a:gd name="T19" fmla="*/ 0 h 281"/>
                <a:gd name="T20" fmla="*/ 0 w 293"/>
                <a:gd name="T21" fmla="*/ 0 h 281"/>
                <a:gd name="T22" fmla="*/ 0 w 293"/>
                <a:gd name="T23" fmla="*/ 0 h 281"/>
                <a:gd name="T24" fmla="*/ 0 w 293"/>
                <a:gd name="T25" fmla="*/ 0 h 281"/>
                <a:gd name="T26" fmla="*/ 0 w 293"/>
                <a:gd name="T27" fmla="*/ 0 h 281"/>
                <a:gd name="T28" fmla="*/ 0 w 293"/>
                <a:gd name="T29" fmla="*/ 0 h 281"/>
                <a:gd name="T30" fmla="*/ 0 w 293"/>
                <a:gd name="T31" fmla="*/ 0 h 281"/>
                <a:gd name="T32" fmla="*/ 0 w 293"/>
                <a:gd name="T33" fmla="*/ 0 h 281"/>
                <a:gd name="T34" fmla="*/ 0 w 293"/>
                <a:gd name="T35" fmla="*/ 0 h 281"/>
                <a:gd name="T36" fmla="*/ 0 w 293"/>
                <a:gd name="T37" fmla="*/ 0 h 281"/>
                <a:gd name="T38" fmla="*/ 0 w 293"/>
                <a:gd name="T39" fmla="*/ 0 h 281"/>
                <a:gd name="T40" fmla="*/ 0 w 293"/>
                <a:gd name="T41" fmla="*/ 0 h 281"/>
                <a:gd name="T42" fmla="*/ 0 w 293"/>
                <a:gd name="T43" fmla="*/ 0 h 281"/>
                <a:gd name="T44" fmla="*/ 0 w 293"/>
                <a:gd name="T45" fmla="*/ 0 h 281"/>
                <a:gd name="T46" fmla="*/ 0 w 293"/>
                <a:gd name="T47" fmla="*/ 0 h 281"/>
                <a:gd name="T48" fmla="*/ 0 w 293"/>
                <a:gd name="T49" fmla="*/ 0 h 281"/>
                <a:gd name="T50" fmla="*/ 0 w 293"/>
                <a:gd name="T51" fmla="*/ 0 h 281"/>
                <a:gd name="T52" fmla="*/ 0 w 293"/>
                <a:gd name="T53" fmla="*/ 0 h 281"/>
                <a:gd name="T54" fmla="*/ 0 w 293"/>
                <a:gd name="T55" fmla="*/ 0 h 281"/>
                <a:gd name="T56" fmla="*/ 0 w 293"/>
                <a:gd name="T57" fmla="*/ 0 h 281"/>
                <a:gd name="T58" fmla="*/ 0 w 293"/>
                <a:gd name="T59" fmla="*/ 0 h 281"/>
                <a:gd name="T60" fmla="*/ 0 w 293"/>
                <a:gd name="T61" fmla="*/ 0 h 281"/>
                <a:gd name="T62" fmla="*/ 0 w 293"/>
                <a:gd name="T63" fmla="*/ 0 h 281"/>
                <a:gd name="T64" fmla="*/ 0 w 293"/>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93"/>
                <a:gd name="T100" fmla="*/ 0 h 281"/>
                <a:gd name="T101" fmla="*/ 293 w 293"/>
                <a:gd name="T102" fmla="*/ 281 h 2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93" h="281">
                  <a:moveTo>
                    <a:pt x="148" y="0"/>
                  </a:moveTo>
                  <a:lnTo>
                    <a:pt x="178" y="4"/>
                  </a:lnTo>
                  <a:lnTo>
                    <a:pt x="205" y="12"/>
                  </a:lnTo>
                  <a:lnTo>
                    <a:pt x="228" y="24"/>
                  </a:lnTo>
                  <a:lnTo>
                    <a:pt x="252" y="42"/>
                  </a:lnTo>
                  <a:lnTo>
                    <a:pt x="270" y="61"/>
                  </a:lnTo>
                  <a:lnTo>
                    <a:pt x="281" y="83"/>
                  </a:lnTo>
                  <a:lnTo>
                    <a:pt x="289" y="110"/>
                  </a:lnTo>
                  <a:lnTo>
                    <a:pt x="293" y="140"/>
                  </a:lnTo>
                  <a:lnTo>
                    <a:pt x="289" y="167"/>
                  </a:lnTo>
                  <a:lnTo>
                    <a:pt x="281" y="194"/>
                  </a:lnTo>
                  <a:lnTo>
                    <a:pt x="270" y="217"/>
                  </a:lnTo>
                  <a:lnTo>
                    <a:pt x="252" y="239"/>
                  </a:lnTo>
                  <a:lnTo>
                    <a:pt x="228" y="258"/>
                  </a:lnTo>
                  <a:lnTo>
                    <a:pt x="205" y="270"/>
                  </a:lnTo>
                  <a:lnTo>
                    <a:pt x="178" y="278"/>
                  </a:lnTo>
                  <a:lnTo>
                    <a:pt x="148" y="281"/>
                  </a:lnTo>
                  <a:lnTo>
                    <a:pt x="118" y="278"/>
                  </a:lnTo>
                  <a:lnTo>
                    <a:pt x="92" y="270"/>
                  </a:lnTo>
                  <a:lnTo>
                    <a:pt x="65" y="258"/>
                  </a:lnTo>
                  <a:lnTo>
                    <a:pt x="42" y="239"/>
                  </a:lnTo>
                  <a:lnTo>
                    <a:pt x="27" y="217"/>
                  </a:lnTo>
                  <a:lnTo>
                    <a:pt x="12" y="194"/>
                  </a:lnTo>
                  <a:lnTo>
                    <a:pt x="5" y="167"/>
                  </a:lnTo>
                  <a:lnTo>
                    <a:pt x="0" y="140"/>
                  </a:lnTo>
                  <a:lnTo>
                    <a:pt x="5" y="110"/>
                  </a:lnTo>
                  <a:lnTo>
                    <a:pt x="12" y="83"/>
                  </a:lnTo>
                  <a:lnTo>
                    <a:pt x="27" y="61"/>
                  </a:lnTo>
                  <a:lnTo>
                    <a:pt x="42" y="42"/>
                  </a:lnTo>
                  <a:lnTo>
                    <a:pt x="65" y="24"/>
                  </a:lnTo>
                  <a:lnTo>
                    <a:pt x="92" y="12"/>
                  </a:lnTo>
                  <a:lnTo>
                    <a:pt x="118" y="4"/>
                  </a:lnTo>
                  <a:lnTo>
                    <a:pt x="148" y="0"/>
                  </a:lnTo>
                  <a:close/>
                </a:path>
              </a:pathLst>
            </a:custGeom>
            <a:solidFill>
              <a:srgbClr val="1E19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41" name="Freeform 78"/>
            <p:cNvSpPr>
              <a:spLocks/>
            </p:cNvSpPr>
            <p:nvPr/>
          </p:nvSpPr>
          <p:spPr bwMode="auto">
            <a:xfrm rot="696599">
              <a:off x="3201" y="1185"/>
              <a:ext cx="98" cy="95"/>
            </a:xfrm>
            <a:custGeom>
              <a:avLst/>
              <a:gdLst>
                <a:gd name="T0" fmla="*/ 0 w 296"/>
                <a:gd name="T1" fmla="*/ 0 h 284"/>
                <a:gd name="T2" fmla="*/ 0 w 296"/>
                <a:gd name="T3" fmla="*/ 0 h 284"/>
                <a:gd name="T4" fmla="*/ 0 w 296"/>
                <a:gd name="T5" fmla="*/ 0 h 284"/>
                <a:gd name="T6" fmla="*/ 0 w 296"/>
                <a:gd name="T7" fmla="*/ 0 h 284"/>
                <a:gd name="T8" fmla="*/ 0 w 296"/>
                <a:gd name="T9" fmla="*/ 0 h 284"/>
                <a:gd name="T10" fmla="*/ 0 w 296"/>
                <a:gd name="T11" fmla="*/ 0 h 284"/>
                <a:gd name="T12" fmla="*/ 0 w 296"/>
                <a:gd name="T13" fmla="*/ 0 h 284"/>
                <a:gd name="T14" fmla="*/ 0 w 296"/>
                <a:gd name="T15" fmla="*/ 0 h 284"/>
                <a:gd name="T16" fmla="*/ 0 w 296"/>
                <a:gd name="T17" fmla="*/ 0 h 284"/>
                <a:gd name="T18" fmla="*/ 0 w 296"/>
                <a:gd name="T19" fmla="*/ 0 h 284"/>
                <a:gd name="T20" fmla="*/ 0 w 296"/>
                <a:gd name="T21" fmla="*/ 0 h 284"/>
                <a:gd name="T22" fmla="*/ 0 w 296"/>
                <a:gd name="T23" fmla="*/ 0 h 284"/>
                <a:gd name="T24" fmla="*/ 0 w 296"/>
                <a:gd name="T25" fmla="*/ 0 h 284"/>
                <a:gd name="T26" fmla="*/ 0 w 296"/>
                <a:gd name="T27" fmla="*/ 0 h 284"/>
                <a:gd name="T28" fmla="*/ 0 w 296"/>
                <a:gd name="T29" fmla="*/ 0 h 284"/>
                <a:gd name="T30" fmla="*/ 0 w 296"/>
                <a:gd name="T31" fmla="*/ 0 h 284"/>
                <a:gd name="T32" fmla="*/ 0 w 296"/>
                <a:gd name="T33" fmla="*/ 0 h 284"/>
                <a:gd name="T34" fmla="*/ 0 w 296"/>
                <a:gd name="T35" fmla="*/ 0 h 284"/>
                <a:gd name="T36" fmla="*/ 0 w 296"/>
                <a:gd name="T37" fmla="*/ 0 h 284"/>
                <a:gd name="T38" fmla="*/ 0 w 296"/>
                <a:gd name="T39" fmla="*/ 0 h 284"/>
                <a:gd name="T40" fmla="*/ 0 w 296"/>
                <a:gd name="T41" fmla="*/ 0 h 284"/>
                <a:gd name="T42" fmla="*/ 0 w 296"/>
                <a:gd name="T43" fmla="*/ 0 h 284"/>
                <a:gd name="T44" fmla="*/ 0 w 296"/>
                <a:gd name="T45" fmla="*/ 0 h 284"/>
                <a:gd name="T46" fmla="*/ 0 w 296"/>
                <a:gd name="T47" fmla="*/ 0 h 284"/>
                <a:gd name="T48" fmla="*/ 0 w 296"/>
                <a:gd name="T49" fmla="*/ 0 h 284"/>
                <a:gd name="T50" fmla="*/ 0 w 296"/>
                <a:gd name="T51" fmla="*/ 0 h 284"/>
                <a:gd name="T52" fmla="*/ 0 w 296"/>
                <a:gd name="T53" fmla="*/ 0 h 284"/>
                <a:gd name="T54" fmla="*/ 0 w 296"/>
                <a:gd name="T55" fmla="*/ 0 h 284"/>
                <a:gd name="T56" fmla="*/ 0 w 296"/>
                <a:gd name="T57" fmla="*/ 0 h 284"/>
                <a:gd name="T58" fmla="*/ 0 w 296"/>
                <a:gd name="T59" fmla="*/ 0 h 284"/>
                <a:gd name="T60" fmla="*/ 0 w 296"/>
                <a:gd name="T61" fmla="*/ 0 h 284"/>
                <a:gd name="T62" fmla="*/ 0 w 296"/>
                <a:gd name="T63" fmla="*/ 0 h 284"/>
                <a:gd name="T64" fmla="*/ 0 w 296"/>
                <a:gd name="T65" fmla="*/ 0 h 28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96"/>
                <a:gd name="T100" fmla="*/ 0 h 284"/>
                <a:gd name="T101" fmla="*/ 296 w 296"/>
                <a:gd name="T102" fmla="*/ 284 h 28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96" h="284">
                  <a:moveTo>
                    <a:pt x="145" y="0"/>
                  </a:moveTo>
                  <a:lnTo>
                    <a:pt x="175" y="3"/>
                  </a:lnTo>
                  <a:lnTo>
                    <a:pt x="202" y="11"/>
                  </a:lnTo>
                  <a:lnTo>
                    <a:pt x="229" y="23"/>
                  </a:lnTo>
                  <a:lnTo>
                    <a:pt x="251" y="41"/>
                  </a:lnTo>
                  <a:lnTo>
                    <a:pt x="271" y="65"/>
                  </a:lnTo>
                  <a:lnTo>
                    <a:pt x="286" y="87"/>
                  </a:lnTo>
                  <a:lnTo>
                    <a:pt x="293" y="114"/>
                  </a:lnTo>
                  <a:lnTo>
                    <a:pt x="296" y="144"/>
                  </a:lnTo>
                  <a:lnTo>
                    <a:pt x="293" y="171"/>
                  </a:lnTo>
                  <a:lnTo>
                    <a:pt x="286" y="198"/>
                  </a:lnTo>
                  <a:lnTo>
                    <a:pt x="271" y="220"/>
                  </a:lnTo>
                  <a:lnTo>
                    <a:pt x="251" y="243"/>
                  </a:lnTo>
                  <a:lnTo>
                    <a:pt x="229" y="258"/>
                  </a:lnTo>
                  <a:lnTo>
                    <a:pt x="202" y="272"/>
                  </a:lnTo>
                  <a:lnTo>
                    <a:pt x="175" y="280"/>
                  </a:lnTo>
                  <a:lnTo>
                    <a:pt x="145" y="284"/>
                  </a:lnTo>
                  <a:lnTo>
                    <a:pt x="115" y="280"/>
                  </a:lnTo>
                  <a:lnTo>
                    <a:pt x="88" y="272"/>
                  </a:lnTo>
                  <a:lnTo>
                    <a:pt x="65" y="258"/>
                  </a:lnTo>
                  <a:lnTo>
                    <a:pt x="42" y="243"/>
                  </a:lnTo>
                  <a:lnTo>
                    <a:pt x="24" y="220"/>
                  </a:lnTo>
                  <a:lnTo>
                    <a:pt x="12" y="198"/>
                  </a:lnTo>
                  <a:lnTo>
                    <a:pt x="5" y="171"/>
                  </a:lnTo>
                  <a:lnTo>
                    <a:pt x="0" y="144"/>
                  </a:lnTo>
                  <a:lnTo>
                    <a:pt x="5" y="114"/>
                  </a:lnTo>
                  <a:lnTo>
                    <a:pt x="12" y="87"/>
                  </a:lnTo>
                  <a:lnTo>
                    <a:pt x="24" y="65"/>
                  </a:lnTo>
                  <a:lnTo>
                    <a:pt x="42" y="41"/>
                  </a:lnTo>
                  <a:lnTo>
                    <a:pt x="65" y="23"/>
                  </a:lnTo>
                  <a:lnTo>
                    <a:pt x="88" y="11"/>
                  </a:lnTo>
                  <a:lnTo>
                    <a:pt x="115" y="3"/>
                  </a:lnTo>
                  <a:lnTo>
                    <a:pt x="145" y="0"/>
                  </a:lnTo>
                  <a:close/>
                </a:path>
              </a:pathLst>
            </a:custGeom>
            <a:solidFill>
              <a:srgbClr val="49444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42" name="Freeform 79"/>
            <p:cNvSpPr>
              <a:spLocks/>
            </p:cNvSpPr>
            <p:nvPr/>
          </p:nvSpPr>
          <p:spPr bwMode="auto">
            <a:xfrm rot="696599">
              <a:off x="3203" y="1189"/>
              <a:ext cx="93" cy="87"/>
            </a:xfrm>
            <a:custGeom>
              <a:avLst/>
              <a:gdLst>
                <a:gd name="T0" fmla="*/ 0 w 278"/>
                <a:gd name="T1" fmla="*/ 0 h 261"/>
                <a:gd name="T2" fmla="*/ 0 w 278"/>
                <a:gd name="T3" fmla="*/ 0 h 261"/>
                <a:gd name="T4" fmla="*/ 0 w 278"/>
                <a:gd name="T5" fmla="*/ 0 h 261"/>
                <a:gd name="T6" fmla="*/ 0 w 278"/>
                <a:gd name="T7" fmla="*/ 0 h 261"/>
                <a:gd name="T8" fmla="*/ 0 w 278"/>
                <a:gd name="T9" fmla="*/ 0 h 261"/>
                <a:gd name="T10" fmla="*/ 0 w 278"/>
                <a:gd name="T11" fmla="*/ 0 h 261"/>
                <a:gd name="T12" fmla="*/ 0 w 278"/>
                <a:gd name="T13" fmla="*/ 0 h 261"/>
                <a:gd name="T14" fmla="*/ 0 w 278"/>
                <a:gd name="T15" fmla="*/ 0 h 261"/>
                <a:gd name="T16" fmla="*/ 0 w 278"/>
                <a:gd name="T17" fmla="*/ 0 h 261"/>
                <a:gd name="T18" fmla="*/ 0 w 278"/>
                <a:gd name="T19" fmla="*/ 0 h 261"/>
                <a:gd name="T20" fmla="*/ 0 w 278"/>
                <a:gd name="T21" fmla="*/ 0 h 261"/>
                <a:gd name="T22" fmla="*/ 0 w 278"/>
                <a:gd name="T23" fmla="*/ 0 h 261"/>
                <a:gd name="T24" fmla="*/ 0 w 278"/>
                <a:gd name="T25" fmla="*/ 0 h 261"/>
                <a:gd name="T26" fmla="*/ 0 w 278"/>
                <a:gd name="T27" fmla="*/ 0 h 261"/>
                <a:gd name="T28" fmla="*/ 0 w 278"/>
                <a:gd name="T29" fmla="*/ 0 h 261"/>
                <a:gd name="T30" fmla="*/ 0 w 278"/>
                <a:gd name="T31" fmla="*/ 0 h 261"/>
                <a:gd name="T32" fmla="*/ 0 w 278"/>
                <a:gd name="T33" fmla="*/ 0 h 261"/>
                <a:gd name="T34" fmla="*/ 0 w 278"/>
                <a:gd name="T35" fmla="*/ 0 h 261"/>
                <a:gd name="T36" fmla="*/ 0 w 278"/>
                <a:gd name="T37" fmla="*/ 0 h 261"/>
                <a:gd name="T38" fmla="*/ 0 w 278"/>
                <a:gd name="T39" fmla="*/ 0 h 261"/>
                <a:gd name="T40" fmla="*/ 0 w 278"/>
                <a:gd name="T41" fmla="*/ 0 h 261"/>
                <a:gd name="T42" fmla="*/ 0 w 278"/>
                <a:gd name="T43" fmla="*/ 0 h 261"/>
                <a:gd name="T44" fmla="*/ 0 w 278"/>
                <a:gd name="T45" fmla="*/ 0 h 261"/>
                <a:gd name="T46" fmla="*/ 0 w 278"/>
                <a:gd name="T47" fmla="*/ 0 h 261"/>
                <a:gd name="T48" fmla="*/ 0 w 278"/>
                <a:gd name="T49" fmla="*/ 0 h 261"/>
                <a:gd name="T50" fmla="*/ 0 w 278"/>
                <a:gd name="T51" fmla="*/ 0 h 261"/>
                <a:gd name="T52" fmla="*/ 0 w 278"/>
                <a:gd name="T53" fmla="*/ 0 h 261"/>
                <a:gd name="T54" fmla="*/ 0 w 278"/>
                <a:gd name="T55" fmla="*/ 0 h 261"/>
                <a:gd name="T56" fmla="*/ 0 w 278"/>
                <a:gd name="T57" fmla="*/ 0 h 261"/>
                <a:gd name="T58" fmla="*/ 0 w 278"/>
                <a:gd name="T59" fmla="*/ 0 h 261"/>
                <a:gd name="T60" fmla="*/ 0 w 278"/>
                <a:gd name="T61" fmla="*/ 0 h 261"/>
                <a:gd name="T62" fmla="*/ 0 w 278"/>
                <a:gd name="T63" fmla="*/ 0 h 261"/>
                <a:gd name="T64" fmla="*/ 0 w 278"/>
                <a:gd name="T65" fmla="*/ 0 h 26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8"/>
                <a:gd name="T100" fmla="*/ 0 h 261"/>
                <a:gd name="T101" fmla="*/ 278 w 278"/>
                <a:gd name="T102" fmla="*/ 261 h 26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8" h="261">
                  <a:moveTo>
                    <a:pt x="137" y="0"/>
                  </a:moveTo>
                  <a:lnTo>
                    <a:pt x="164" y="4"/>
                  </a:lnTo>
                  <a:lnTo>
                    <a:pt x="190" y="12"/>
                  </a:lnTo>
                  <a:lnTo>
                    <a:pt x="214" y="22"/>
                  </a:lnTo>
                  <a:lnTo>
                    <a:pt x="236" y="39"/>
                  </a:lnTo>
                  <a:lnTo>
                    <a:pt x="255" y="57"/>
                  </a:lnTo>
                  <a:lnTo>
                    <a:pt x="266" y="79"/>
                  </a:lnTo>
                  <a:lnTo>
                    <a:pt x="273" y="103"/>
                  </a:lnTo>
                  <a:lnTo>
                    <a:pt x="278" y="128"/>
                  </a:lnTo>
                  <a:lnTo>
                    <a:pt x="273" y="155"/>
                  </a:lnTo>
                  <a:lnTo>
                    <a:pt x="266" y="182"/>
                  </a:lnTo>
                  <a:lnTo>
                    <a:pt x="255" y="205"/>
                  </a:lnTo>
                  <a:lnTo>
                    <a:pt x="236" y="224"/>
                  </a:lnTo>
                  <a:lnTo>
                    <a:pt x="214" y="239"/>
                  </a:lnTo>
                  <a:lnTo>
                    <a:pt x="190" y="251"/>
                  </a:lnTo>
                  <a:lnTo>
                    <a:pt x="164" y="258"/>
                  </a:lnTo>
                  <a:lnTo>
                    <a:pt x="137" y="261"/>
                  </a:lnTo>
                  <a:lnTo>
                    <a:pt x="110" y="258"/>
                  </a:lnTo>
                  <a:lnTo>
                    <a:pt x="83" y="251"/>
                  </a:lnTo>
                  <a:lnTo>
                    <a:pt x="61" y="239"/>
                  </a:lnTo>
                  <a:lnTo>
                    <a:pt x="42" y="224"/>
                  </a:lnTo>
                  <a:lnTo>
                    <a:pt x="24" y="205"/>
                  </a:lnTo>
                  <a:lnTo>
                    <a:pt x="12" y="182"/>
                  </a:lnTo>
                  <a:lnTo>
                    <a:pt x="4" y="155"/>
                  </a:lnTo>
                  <a:lnTo>
                    <a:pt x="0" y="128"/>
                  </a:lnTo>
                  <a:lnTo>
                    <a:pt x="4" y="103"/>
                  </a:lnTo>
                  <a:lnTo>
                    <a:pt x="12" y="79"/>
                  </a:lnTo>
                  <a:lnTo>
                    <a:pt x="24" y="57"/>
                  </a:lnTo>
                  <a:lnTo>
                    <a:pt x="42" y="39"/>
                  </a:lnTo>
                  <a:lnTo>
                    <a:pt x="61" y="22"/>
                  </a:lnTo>
                  <a:lnTo>
                    <a:pt x="83" y="12"/>
                  </a:lnTo>
                  <a:lnTo>
                    <a:pt x="110" y="4"/>
                  </a:lnTo>
                  <a:lnTo>
                    <a:pt x="137" y="0"/>
                  </a:lnTo>
                  <a:close/>
                </a:path>
              </a:pathLst>
            </a:custGeom>
            <a:solidFill>
              <a:srgbClr val="5B59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43" name="Freeform 80"/>
            <p:cNvSpPr>
              <a:spLocks/>
            </p:cNvSpPr>
            <p:nvPr/>
          </p:nvSpPr>
          <p:spPr bwMode="auto">
            <a:xfrm rot="696599">
              <a:off x="3206" y="1190"/>
              <a:ext cx="86" cy="82"/>
            </a:xfrm>
            <a:custGeom>
              <a:avLst/>
              <a:gdLst>
                <a:gd name="T0" fmla="*/ 0 w 259"/>
                <a:gd name="T1" fmla="*/ 0 h 247"/>
                <a:gd name="T2" fmla="*/ 0 w 259"/>
                <a:gd name="T3" fmla="*/ 0 h 247"/>
                <a:gd name="T4" fmla="*/ 0 w 259"/>
                <a:gd name="T5" fmla="*/ 0 h 247"/>
                <a:gd name="T6" fmla="*/ 0 w 259"/>
                <a:gd name="T7" fmla="*/ 0 h 247"/>
                <a:gd name="T8" fmla="*/ 0 w 259"/>
                <a:gd name="T9" fmla="*/ 0 h 247"/>
                <a:gd name="T10" fmla="*/ 0 w 259"/>
                <a:gd name="T11" fmla="*/ 0 h 247"/>
                <a:gd name="T12" fmla="*/ 0 w 259"/>
                <a:gd name="T13" fmla="*/ 0 h 247"/>
                <a:gd name="T14" fmla="*/ 0 w 259"/>
                <a:gd name="T15" fmla="*/ 0 h 247"/>
                <a:gd name="T16" fmla="*/ 0 w 259"/>
                <a:gd name="T17" fmla="*/ 0 h 247"/>
                <a:gd name="T18" fmla="*/ 0 w 259"/>
                <a:gd name="T19" fmla="*/ 0 h 247"/>
                <a:gd name="T20" fmla="*/ 0 w 259"/>
                <a:gd name="T21" fmla="*/ 0 h 247"/>
                <a:gd name="T22" fmla="*/ 0 w 259"/>
                <a:gd name="T23" fmla="*/ 0 h 247"/>
                <a:gd name="T24" fmla="*/ 0 w 259"/>
                <a:gd name="T25" fmla="*/ 0 h 247"/>
                <a:gd name="T26" fmla="*/ 0 w 259"/>
                <a:gd name="T27" fmla="*/ 0 h 247"/>
                <a:gd name="T28" fmla="*/ 0 w 259"/>
                <a:gd name="T29" fmla="*/ 0 h 247"/>
                <a:gd name="T30" fmla="*/ 0 w 259"/>
                <a:gd name="T31" fmla="*/ 0 h 247"/>
                <a:gd name="T32" fmla="*/ 0 w 259"/>
                <a:gd name="T33" fmla="*/ 0 h 247"/>
                <a:gd name="T34" fmla="*/ 0 w 259"/>
                <a:gd name="T35" fmla="*/ 0 h 247"/>
                <a:gd name="T36" fmla="*/ 0 w 259"/>
                <a:gd name="T37" fmla="*/ 0 h 247"/>
                <a:gd name="T38" fmla="*/ 0 w 259"/>
                <a:gd name="T39" fmla="*/ 0 h 247"/>
                <a:gd name="T40" fmla="*/ 0 w 259"/>
                <a:gd name="T41" fmla="*/ 0 h 247"/>
                <a:gd name="T42" fmla="*/ 0 w 259"/>
                <a:gd name="T43" fmla="*/ 0 h 247"/>
                <a:gd name="T44" fmla="*/ 0 w 259"/>
                <a:gd name="T45" fmla="*/ 0 h 247"/>
                <a:gd name="T46" fmla="*/ 0 w 259"/>
                <a:gd name="T47" fmla="*/ 0 h 247"/>
                <a:gd name="T48" fmla="*/ 0 w 259"/>
                <a:gd name="T49" fmla="*/ 0 h 247"/>
                <a:gd name="T50" fmla="*/ 0 w 259"/>
                <a:gd name="T51" fmla="*/ 0 h 247"/>
                <a:gd name="T52" fmla="*/ 0 w 259"/>
                <a:gd name="T53" fmla="*/ 0 h 247"/>
                <a:gd name="T54" fmla="*/ 0 w 259"/>
                <a:gd name="T55" fmla="*/ 0 h 247"/>
                <a:gd name="T56" fmla="*/ 0 w 259"/>
                <a:gd name="T57" fmla="*/ 0 h 247"/>
                <a:gd name="T58" fmla="*/ 0 w 259"/>
                <a:gd name="T59" fmla="*/ 0 h 247"/>
                <a:gd name="T60" fmla="*/ 0 w 259"/>
                <a:gd name="T61" fmla="*/ 0 h 247"/>
                <a:gd name="T62" fmla="*/ 0 w 259"/>
                <a:gd name="T63" fmla="*/ 0 h 247"/>
                <a:gd name="T64" fmla="*/ 0 w 259"/>
                <a:gd name="T65" fmla="*/ 0 h 2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9"/>
                <a:gd name="T100" fmla="*/ 0 h 247"/>
                <a:gd name="T101" fmla="*/ 259 w 259"/>
                <a:gd name="T102" fmla="*/ 247 h 2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9" h="247">
                  <a:moveTo>
                    <a:pt x="130" y="0"/>
                  </a:moveTo>
                  <a:lnTo>
                    <a:pt x="157" y="3"/>
                  </a:lnTo>
                  <a:lnTo>
                    <a:pt x="180" y="11"/>
                  </a:lnTo>
                  <a:lnTo>
                    <a:pt x="202" y="23"/>
                  </a:lnTo>
                  <a:lnTo>
                    <a:pt x="222" y="38"/>
                  </a:lnTo>
                  <a:lnTo>
                    <a:pt x="236" y="57"/>
                  </a:lnTo>
                  <a:lnTo>
                    <a:pt x="248" y="80"/>
                  </a:lnTo>
                  <a:lnTo>
                    <a:pt x="256" y="102"/>
                  </a:lnTo>
                  <a:lnTo>
                    <a:pt x="259" y="124"/>
                  </a:lnTo>
                  <a:lnTo>
                    <a:pt x="256" y="151"/>
                  </a:lnTo>
                  <a:lnTo>
                    <a:pt x="248" y="175"/>
                  </a:lnTo>
                  <a:lnTo>
                    <a:pt x="236" y="193"/>
                  </a:lnTo>
                  <a:lnTo>
                    <a:pt x="222" y="213"/>
                  </a:lnTo>
                  <a:lnTo>
                    <a:pt x="202" y="228"/>
                  </a:lnTo>
                  <a:lnTo>
                    <a:pt x="180" y="240"/>
                  </a:lnTo>
                  <a:lnTo>
                    <a:pt x="157" y="243"/>
                  </a:lnTo>
                  <a:lnTo>
                    <a:pt x="130" y="247"/>
                  </a:lnTo>
                  <a:lnTo>
                    <a:pt x="103" y="243"/>
                  </a:lnTo>
                  <a:lnTo>
                    <a:pt x="81" y="240"/>
                  </a:lnTo>
                  <a:lnTo>
                    <a:pt x="59" y="228"/>
                  </a:lnTo>
                  <a:lnTo>
                    <a:pt x="39" y="213"/>
                  </a:lnTo>
                  <a:lnTo>
                    <a:pt x="24" y="193"/>
                  </a:lnTo>
                  <a:lnTo>
                    <a:pt x="12" y="175"/>
                  </a:lnTo>
                  <a:lnTo>
                    <a:pt x="5" y="151"/>
                  </a:lnTo>
                  <a:lnTo>
                    <a:pt x="0" y="124"/>
                  </a:lnTo>
                  <a:lnTo>
                    <a:pt x="5" y="102"/>
                  </a:lnTo>
                  <a:lnTo>
                    <a:pt x="12" y="80"/>
                  </a:lnTo>
                  <a:lnTo>
                    <a:pt x="24" y="57"/>
                  </a:lnTo>
                  <a:lnTo>
                    <a:pt x="39" y="38"/>
                  </a:lnTo>
                  <a:lnTo>
                    <a:pt x="59" y="23"/>
                  </a:lnTo>
                  <a:lnTo>
                    <a:pt x="81" y="11"/>
                  </a:lnTo>
                  <a:lnTo>
                    <a:pt x="103" y="3"/>
                  </a:lnTo>
                  <a:lnTo>
                    <a:pt x="130" y="0"/>
                  </a:lnTo>
                  <a:close/>
                </a:path>
              </a:pathLst>
            </a:custGeom>
            <a:solidFill>
              <a:srgbClr val="6B68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44" name="Freeform 81"/>
            <p:cNvSpPr>
              <a:spLocks/>
            </p:cNvSpPr>
            <p:nvPr/>
          </p:nvSpPr>
          <p:spPr bwMode="auto">
            <a:xfrm rot="696599">
              <a:off x="3211" y="1194"/>
              <a:ext cx="77" cy="74"/>
            </a:xfrm>
            <a:custGeom>
              <a:avLst/>
              <a:gdLst>
                <a:gd name="T0" fmla="*/ 0 w 231"/>
                <a:gd name="T1" fmla="*/ 0 h 224"/>
                <a:gd name="T2" fmla="*/ 0 w 231"/>
                <a:gd name="T3" fmla="*/ 0 h 224"/>
                <a:gd name="T4" fmla="*/ 0 w 231"/>
                <a:gd name="T5" fmla="*/ 0 h 224"/>
                <a:gd name="T6" fmla="*/ 0 w 231"/>
                <a:gd name="T7" fmla="*/ 0 h 224"/>
                <a:gd name="T8" fmla="*/ 0 w 231"/>
                <a:gd name="T9" fmla="*/ 0 h 224"/>
                <a:gd name="T10" fmla="*/ 0 w 231"/>
                <a:gd name="T11" fmla="*/ 0 h 224"/>
                <a:gd name="T12" fmla="*/ 0 w 231"/>
                <a:gd name="T13" fmla="*/ 0 h 224"/>
                <a:gd name="T14" fmla="*/ 0 w 231"/>
                <a:gd name="T15" fmla="*/ 0 h 224"/>
                <a:gd name="T16" fmla="*/ 0 w 231"/>
                <a:gd name="T17" fmla="*/ 0 h 224"/>
                <a:gd name="T18" fmla="*/ 0 w 231"/>
                <a:gd name="T19" fmla="*/ 0 h 224"/>
                <a:gd name="T20" fmla="*/ 0 w 231"/>
                <a:gd name="T21" fmla="*/ 0 h 224"/>
                <a:gd name="T22" fmla="*/ 0 w 231"/>
                <a:gd name="T23" fmla="*/ 0 h 224"/>
                <a:gd name="T24" fmla="*/ 0 w 231"/>
                <a:gd name="T25" fmla="*/ 0 h 224"/>
                <a:gd name="T26" fmla="*/ 0 w 231"/>
                <a:gd name="T27" fmla="*/ 0 h 224"/>
                <a:gd name="T28" fmla="*/ 0 w 231"/>
                <a:gd name="T29" fmla="*/ 0 h 224"/>
                <a:gd name="T30" fmla="*/ 0 w 231"/>
                <a:gd name="T31" fmla="*/ 0 h 224"/>
                <a:gd name="T32" fmla="*/ 0 w 231"/>
                <a:gd name="T33" fmla="*/ 0 h 224"/>
                <a:gd name="T34" fmla="*/ 0 w 231"/>
                <a:gd name="T35" fmla="*/ 0 h 224"/>
                <a:gd name="T36" fmla="*/ 0 w 231"/>
                <a:gd name="T37" fmla="*/ 0 h 224"/>
                <a:gd name="T38" fmla="*/ 0 w 231"/>
                <a:gd name="T39" fmla="*/ 0 h 224"/>
                <a:gd name="T40" fmla="*/ 0 w 231"/>
                <a:gd name="T41" fmla="*/ 0 h 224"/>
                <a:gd name="T42" fmla="*/ 0 w 231"/>
                <a:gd name="T43" fmla="*/ 0 h 224"/>
                <a:gd name="T44" fmla="*/ 0 w 231"/>
                <a:gd name="T45" fmla="*/ 0 h 224"/>
                <a:gd name="T46" fmla="*/ 0 w 231"/>
                <a:gd name="T47" fmla="*/ 0 h 224"/>
                <a:gd name="T48" fmla="*/ 0 w 231"/>
                <a:gd name="T49" fmla="*/ 0 h 224"/>
                <a:gd name="T50" fmla="*/ 0 w 231"/>
                <a:gd name="T51" fmla="*/ 0 h 224"/>
                <a:gd name="T52" fmla="*/ 0 w 231"/>
                <a:gd name="T53" fmla="*/ 0 h 224"/>
                <a:gd name="T54" fmla="*/ 0 w 231"/>
                <a:gd name="T55" fmla="*/ 0 h 224"/>
                <a:gd name="T56" fmla="*/ 0 w 231"/>
                <a:gd name="T57" fmla="*/ 0 h 224"/>
                <a:gd name="T58" fmla="*/ 0 w 231"/>
                <a:gd name="T59" fmla="*/ 0 h 224"/>
                <a:gd name="T60" fmla="*/ 0 w 231"/>
                <a:gd name="T61" fmla="*/ 0 h 224"/>
                <a:gd name="T62" fmla="*/ 0 w 231"/>
                <a:gd name="T63" fmla="*/ 0 h 224"/>
                <a:gd name="T64" fmla="*/ 0 w 231"/>
                <a:gd name="T65" fmla="*/ 0 h 2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1"/>
                <a:gd name="T100" fmla="*/ 0 h 224"/>
                <a:gd name="T101" fmla="*/ 231 w 231"/>
                <a:gd name="T102" fmla="*/ 224 h 2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1" h="224">
                  <a:moveTo>
                    <a:pt x="113" y="0"/>
                  </a:moveTo>
                  <a:lnTo>
                    <a:pt x="136" y="4"/>
                  </a:lnTo>
                  <a:lnTo>
                    <a:pt x="158" y="7"/>
                  </a:lnTo>
                  <a:lnTo>
                    <a:pt x="178" y="19"/>
                  </a:lnTo>
                  <a:lnTo>
                    <a:pt x="197" y="34"/>
                  </a:lnTo>
                  <a:lnTo>
                    <a:pt x="212" y="49"/>
                  </a:lnTo>
                  <a:lnTo>
                    <a:pt x="222" y="73"/>
                  </a:lnTo>
                  <a:lnTo>
                    <a:pt x="227" y="91"/>
                  </a:lnTo>
                  <a:lnTo>
                    <a:pt x="231" y="113"/>
                  </a:lnTo>
                  <a:lnTo>
                    <a:pt x="227" y="137"/>
                  </a:lnTo>
                  <a:lnTo>
                    <a:pt x="222" y="160"/>
                  </a:lnTo>
                  <a:lnTo>
                    <a:pt x="212" y="179"/>
                  </a:lnTo>
                  <a:lnTo>
                    <a:pt x="197" y="194"/>
                  </a:lnTo>
                  <a:lnTo>
                    <a:pt x="178" y="205"/>
                  </a:lnTo>
                  <a:lnTo>
                    <a:pt x="158" y="217"/>
                  </a:lnTo>
                  <a:lnTo>
                    <a:pt x="136" y="221"/>
                  </a:lnTo>
                  <a:lnTo>
                    <a:pt x="113" y="224"/>
                  </a:lnTo>
                  <a:lnTo>
                    <a:pt x="91" y="221"/>
                  </a:lnTo>
                  <a:lnTo>
                    <a:pt x="67" y="217"/>
                  </a:lnTo>
                  <a:lnTo>
                    <a:pt x="49" y="205"/>
                  </a:lnTo>
                  <a:lnTo>
                    <a:pt x="33" y="194"/>
                  </a:lnTo>
                  <a:lnTo>
                    <a:pt x="18" y="179"/>
                  </a:lnTo>
                  <a:lnTo>
                    <a:pt x="7" y="160"/>
                  </a:lnTo>
                  <a:lnTo>
                    <a:pt x="3" y="137"/>
                  </a:lnTo>
                  <a:lnTo>
                    <a:pt x="0" y="113"/>
                  </a:lnTo>
                  <a:lnTo>
                    <a:pt x="3" y="91"/>
                  </a:lnTo>
                  <a:lnTo>
                    <a:pt x="7" y="73"/>
                  </a:lnTo>
                  <a:lnTo>
                    <a:pt x="18" y="49"/>
                  </a:lnTo>
                  <a:lnTo>
                    <a:pt x="33" y="34"/>
                  </a:lnTo>
                  <a:lnTo>
                    <a:pt x="49" y="19"/>
                  </a:lnTo>
                  <a:lnTo>
                    <a:pt x="67" y="7"/>
                  </a:lnTo>
                  <a:lnTo>
                    <a:pt x="91" y="4"/>
                  </a:lnTo>
                  <a:lnTo>
                    <a:pt x="113" y="0"/>
                  </a:lnTo>
                  <a:close/>
                </a:path>
              </a:pathLst>
            </a:custGeom>
            <a:solidFill>
              <a:srgbClr val="7C7C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45" name="Freeform 82"/>
            <p:cNvSpPr>
              <a:spLocks/>
            </p:cNvSpPr>
            <p:nvPr/>
          </p:nvSpPr>
          <p:spPr bwMode="auto">
            <a:xfrm rot="696599">
              <a:off x="3215" y="1198"/>
              <a:ext cx="68" cy="67"/>
            </a:xfrm>
            <a:custGeom>
              <a:avLst/>
              <a:gdLst>
                <a:gd name="T0" fmla="*/ 0 w 205"/>
                <a:gd name="T1" fmla="*/ 0 h 202"/>
                <a:gd name="T2" fmla="*/ 0 w 205"/>
                <a:gd name="T3" fmla="*/ 0 h 202"/>
                <a:gd name="T4" fmla="*/ 0 w 205"/>
                <a:gd name="T5" fmla="*/ 0 h 202"/>
                <a:gd name="T6" fmla="*/ 0 w 205"/>
                <a:gd name="T7" fmla="*/ 0 h 202"/>
                <a:gd name="T8" fmla="*/ 0 w 205"/>
                <a:gd name="T9" fmla="*/ 0 h 202"/>
                <a:gd name="T10" fmla="*/ 0 w 205"/>
                <a:gd name="T11" fmla="*/ 0 h 202"/>
                <a:gd name="T12" fmla="*/ 0 w 205"/>
                <a:gd name="T13" fmla="*/ 0 h 202"/>
                <a:gd name="T14" fmla="*/ 0 w 205"/>
                <a:gd name="T15" fmla="*/ 0 h 202"/>
                <a:gd name="T16" fmla="*/ 0 w 205"/>
                <a:gd name="T17" fmla="*/ 0 h 202"/>
                <a:gd name="T18" fmla="*/ 0 w 205"/>
                <a:gd name="T19" fmla="*/ 0 h 202"/>
                <a:gd name="T20" fmla="*/ 0 w 205"/>
                <a:gd name="T21" fmla="*/ 0 h 202"/>
                <a:gd name="T22" fmla="*/ 0 w 205"/>
                <a:gd name="T23" fmla="*/ 0 h 202"/>
                <a:gd name="T24" fmla="*/ 0 w 205"/>
                <a:gd name="T25" fmla="*/ 0 h 202"/>
                <a:gd name="T26" fmla="*/ 0 w 205"/>
                <a:gd name="T27" fmla="*/ 0 h 202"/>
                <a:gd name="T28" fmla="*/ 0 w 205"/>
                <a:gd name="T29" fmla="*/ 0 h 202"/>
                <a:gd name="T30" fmla="*/ 0 w 205"/>
                <a:gd name="T31" fmla="*/ 0 h 202"/>
                <a:gd name="T32" fmla="*/ 0 w 205"/>
                <a:gd name="T33" fmla="*/ 0 h 2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5"/>
                <a:gd name="T52" fmla="*/ 0 h 202"/>
                <a:gd name="T53" fmla="*/ 205 w 205"/>
                <a:gd name="T54" fmla="*/ 202 h 2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5" h="202">
                  <a:moveTo>
                    <a:pt x="103" y="0"/>
                  </a:moveTo>
                  <a:lnTo>
                    <a:pt x="145" y="7"/>
                  </a:lnTo>
                  <a:lnTo>
                    <a:pt x="180" y="30"/>
                  </a:lnTo>
                  <a:lnTo>
                    <a:pt x="198" y="64"/>
                  </a:lnTo>
                  <a:lnTo>
                    <a:pt x="205" y="101"/>
                  </a:lnTo>
                  <a:lnTo>
                    <a:pt x="198" y="140"/>
                  </a:lnTo>
                  <a:lnTo>
                    <a:pt x="180" y="175"/>
                  </a:lnTo>
                  <a:lnTo>
                    <a:pt x="145" y="193"/>
                  </a:lnTo>
                  <a:lnTo>
                    <a:pt x="103" y="202"/>
                  </a:lnTo>
                  <a:lnTo>
                    <a:pt x="61" y="193"/>
                  </a:lnTo>
                  <a:lnTo>
                    <a:pt x="32" y="175"/>
                  </a:lnTo>
                  <a:lnTo>
                    <a:pt x="8" y="140"/>
                  </a:lnTo>
                  <a:lnTo>
                    <a:pt x="0" y="101"/>
                  </a:lnTo>
                  <a:lnTo>
                    <a:pt x="8" y="64"/>
                  </a:lnTo>
                  <a:lnTo>
                    <a:pt x="32" y="30"/>
                  </a:lnTo>
                  <a:lnTo>
                    <a:pt x="61" y="7"/>
                  </a:lnTo>
                  <a:lnTo>
                    <a:pt x="103" y="0"/>
                  </a:lnTo>
                  <a:close/>
                </a:path>
              </a:pathLst>
            </a:custGeom>
            <a:solidFill>
              <a:srgbClr val="8E8E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46" name="Freeform 83"/>
            <p:cNvSpPr>
              <a:spLocks/>
            </p:cNvSpPr>
            <p:nvPr/>
          </p:nvSpPr>
          <p:spPr bwMode="auto">
            <a:xfrm rot="696599">
              <a:off x="3216" y="1200"/>
              <a:ext cx="65" cy="61"/>
            </a:xfrm>
            <a:custGeom>
              <a:avLst/>
              <a:gdLst>
                <a:gd name="T0" fmla="*/ 0 w 193"/>
                <a:gd name="T1" fmla="*/ 0 h 183"/>
                <a:gd name="T2" fmla="*/ 0 w 193"/>
                <a:gd name="T3" fmla="*/ 0 h 183"/>
                <a:gd name="T4" fmla="*/ 0 w 193"/>
                <a:gd name="T5" fmla="*/ 0 h 183"/>
                <a:gd name="T6" fmla="*/ 0 w 193"/>
                <a:gd name="T7" fmla="*/ 0 h 183"/>
                <a:gd name="T8" fmla="*/ 0 w 193"/>
                <a:gd name="T9" fmla="*/ 0 h 183"/>
                <a:gd name="T10" fmla="*/ 0 w 193"/>
                <a:gd name="T11" fmla="*/ 0 h 183"/>
                <a:gd name="T12" fmla="*/ 0 w 193"/>
                <a:gd name="T13" fmla="*/ 0 h 183"/>
                <a:gd name="T14" fmla="*/ 0 w 193"/>
                <a:gd name="T15" fmla="*/ 0 h 183"/>
                <a:gd name="T16" fmla="*/ 0 w 193"/>
                <a:gd name="T17" fmla="*/ 0 h 183"/>
                <a:gd name="T18" fmla="*/ 0 w 193"/>
                <a:gd name="T19" fmla="*/ 0 h 183"/>
                <a:gd name="T20" fmla="*/ 0 w 193"/>
                <a:gd name="T21" fmla="*/ 0 h 183"/>
                <a:gd name="T22" fmla="*/ 0 w 193"/>
                <a:gd name="T23" fmla="*/ 0 h 183"/>
                <a:gd name="T24" fmla="*/ 0 w 193"/>
                <a:gd name="T25" fmla="*/ 0 h 183"/>
                <a:gd name="T26" fmla="*/ 0 w 193"/>
                <a:gd name="T27" fmla="*/ 0 h 183"/>
                <a:gd name="T28" fmla="*/ 0 w 193"/>
                <a:gd name="T29" fmla="*/ 0 h 183"/>
                <a:gd name="T30" fmla="*/ 0 w 193"/>
                <a:gd name="T31" fmla="*/ 0 h 183"/>
                <a:gd name="T32" fmla="*/ 0 w 193"/>
                <a:gd name="T33" fmla="*/ 0 h 1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3"/>
                <a:gd name="T52" fmla="*/ 0 h 183"/>
                <a:gd name="T53" fmla="*/ 193 w 193"/>
                <a:gd name="T54" fmla="*/ 183 h 1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3" h="183">
                  <a:moveTo>
                    <a:pt x="98" y="0"/>
                  </a:moveTo>
                  <a:lnTo>
                    <a:pt x="136" y="8"/>
                  </a:lnTo>
                  <a:lnTo>
                    <a:pt x="167" y="27"/>
                  </a:lnTo>
                  <a:lnTo>
                    <a:pt x="185" y="57"/>
                  </a:lnTo>
                  <a:lnTo>
                    <a:pt x="193" y="94"/>
                  </a:lnTo>
                  <a:lnTo>
                    <a:pt x="185" y="129"/>
                  </a:lnTo>
                  <a:lnTo>
                    <a:pt x="167" y="160"/>
                  </a:lnTo>
                  <a:lnTo>
                    <a:pt x="136" y="175"/>
                  </a:lnTo>
                  <a:lnTo>
                    <a:pt x="98" y="183"/>
                  </a:lnTo>
                  <a:lnTo>
                    <a:pt x="59" y="175"/>
                  </a:lnTo>
                  <a:lnTo>
                    <a:pt x="30" y="160"/>
                  </a:lnTo>
                  <a:lnTo>
                    <a:pt x="7" y="129"/>
                  </a:lnTo>
                  <a:lnTo>
                    <a:pt x="0" y="94"/>
                  </a:lnTo>
                  <a:lnTo>
                    <a:pt x="7" y="57"/>
                  </a:lnTo>
                  <a:lnTo>
                    <a:pt x="30" y="27"/>
                  </a:lnTo>
                  <a:lnTo>
                    <a:pt x="59" y="8"/>
                  </a:lnTo>
                  <a:lnTo>
                    <a:pt x="98" y="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47" name="Freeform 84"/>
            <p:cNvSpPr>
              <a:spLocks/>
            </p:cNvSpPr>
            <p:nvPr/>
          </p:nvSpPr>
          <p:spPr bwMode="auto">
            <a:xfrm rot="696599">
              <a:off x="3220" y="1204"/>
              <a:ext cx="58" cy="54"/>
            </a:xfrm>
            <a:custGeom>
              <a:avLst/>
              <a:gdLst>
                <a:gd name="T0" fmla="*/ 0 w 175"/>
                <a:gd name="T1" fmla="*/ 0 h 163"/>
                <a:gd name="T2" fmla="*/ 0 w 175"/>
                <a:gd name="T3" fmla="*/ 0 h 163"/>
                <a:gd name="T4" fmla="*/ 0 w 175"/>
                <a:gd name="T5" fmla="*/ 0 h 163"/>
                <a:gd name="T6" fmla="*/ 0 w 175"/>
                <a:gd name="T7" fmla="*/ 0 h 163"/>
                <a:gd name="T8" fmla="*/ 0 w 175"/>
                <a:gd name="T9" fmla="*/ 0 h 163"/>
                <a:gd name="T10" fmla="*/ 0 w 175"/>
                <a:gd name="T11" fmla="*/ 0 h 163"/>
                <a:gd name="T12" fmla="*/ 0 w 175"/>
                <a:gd name="T13" fmla="*/ 0 h 163"/>
                <a:gd name="T14" fmla="*/ 0 w 175"/>
                <a:gd name="T15" fmla="*/ 0 h 163"/>
                <a:gd name="T16" fmla="*/ 0 w 175"/>
                <a:gd name="T17" fmla="*/ 0 h 163"/>
                <a:gd name="T18" fmla="*/ 0 w 175"/>
                <a:gd name="T19" fmla="*/ 0 h 163"/>
                <a:gd name="T20" fmla="*/ 0 w 175"/>
                <a:gd name="T21" fmla="*/ 0 h 163"/>
                <a:gd name="T22" fmla="*/ 0 w 175"/>
                <a:gd name="T23" fmla="*/ 0 h 163"/>
                <a:gd name="T24" fmla="*/ 0 w 175"/>
                <a:gd name="T25" fmla="*/ 0 h 163"/>
                <a:gd name="T26" fmla="*/ 0 w 175"/>
                <a:gd name="T27" fmla="*/ 0 h 163"/>
                <a:gd name="T28" fmla="*/ 0 w 175"/>
                <a:gd name="T29" fmla="*/ 0 h 163"/>
                <a:gd name="T30" fmla="*/ 0 w 175"/>
                <a:gd name="T31" fmla="*/ 0 h 163"/>
                <a:gd name="T32" fmla="*/ 0 w 175"/>
                <a:gd name="T33" fmla="*/ 0 h 1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5"/>
                <a:gd name="T52" fmla="*/ 0 h 163"/>
                <a:gd name="T53" fmla="*/ 175 w 175"/>
                <a:gd name="T54" fmla="*/ 163 h 16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5" h="163">
                  <a:moveTo>
                    <a:pt x="88" y="0"/>
                  </a:moveTo>
                  <a:lnTo>
                    <a:pt x="123" y="8"/>
                  </a:lnTo>
                  <a:lnTo>
                    <a:pt x="148" y="23"/>
                  </a:lnTo>
                  <a:lnTo>
                    <a:pt x="168" y="49"/>
                  </a:lnTo>
                  <a:lnTo>
                    <a:pt x="175" y="82"/>
                  </a:lnTo>
                  <a:lnTo>
                    <a:pt x="168" y="114"/>
                  </a:lnTo>
                  <a:lnTo>
                    <a:pt x="148" y="141"/>
                  </a:lnTo>
                  <a:lnTo>
                    <a:pt x="123" y="156"/>
                  </a:lnTo>
                  <a:lnTo>
                    <a:pt x="88" y="163"/>
                  </a:lnTo>
                  <a:lnTo>
                    <a:pt x="54" y="156"/>
                  </a:lnTo>
                  <a:lnTo>
                    <a:pt x="27" y="141"/>
                  </a:lnTo>
                  <a:lnTo>
                    <a:pt x="8" y="114"/>
                  </a:lnTo>
                  <a:lnTo>
                    <a:pt x="0" y="82"/>
                  </a:lnTo>
                  <a:lnTo>
                    <a:pt x="8" y="49"/>
                  </a:lnTo>
                  <a:lnTo>
                    <a:pt x="27" y="23"/>
                  </a:lnTo>
                  <a:lnTo>
                    <a:pt x="54" y="8"/>
                  </a:lnTo>
                  <a:lnTo>
                    <a:pt x="88" y="0"/>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48" name="Freeform 85"/>
            <p:cNvSpPr>
              <a:spLocks/>
            </p:cNvSpPr>
            <p:nvPr/>
          </p:nvSpPr>
          <p:spPr bwMode="auto">
            <a:xfrm rot="696599">
              <a:off x="3238" y="1189"/>
              <a:ext cx="33" cy="32"/>
            </a:xfrm>
            <a:custGeom>
              <a:avLst/>
              <a:gdLst>
                <a:gd name="T0" fmla="*/ 0 w 99"/>
                <a:gd name="T1" fmla="*/ 0 h 98"/>
                <a:gd name="T2" fmla="*/ 0 w 99"/>
                <a:gd name="T3" fmla="*/ 0 h 98"/>
                <a:gd name="T4" fmla="*/ 0 w 99"/>
                <a:gd name="T5" fmla="*/ 0 h 98"/>
                <a:gd name="T6" fmla="*/ 0 w 99"/>
                <a:gd name="T7" fmla="*/ 0 h 98"/>
                <a:gd name="T8" fmla="*/ 0 w 99"/>
                <a:gd name="T9" fmla="*/ 0 h 98"/>
                <a:gd name="T10" fmla="*/ 0 w 99"/>
                <a:gd name="T11" fmla="*/ 0 h 98"/>
                <a:gd name="T12" fmla="*/ 0 w 99"/>
                <a:gd name="T13" fmla="*/ 0 h 98"/>
                <a:gd name="T14" fmla="*/ 0 w 99"/>
                <a:gd name="T15" fmla="*/ 0 h 98"/>
                <a:gd name="T16" fmla="*/ 0 w 99"/>
                <a:gd name="T17" fmla="*/ 0 h 98"/>
                <a:gd name="T18" fmla="*/ 0 w 99"/>
                <a:gd name="T19" fmla="*/ 0 h 98"/>
                <a:gd name="T20" fmla="*/ 0 w 99"/>
                <a:gd name="T21" fmla="*/ 0 h 98"/>
                <a:gd name="T22" fmla="*/ 0 w 99"/>
                <a:gd name="T23" fmla="*/ 0 h 98"/>
                <a:gd name="T24" fmla="*/ 0 w 99"/>
                <a:gd name="T25" fmla="*/ 0 h 98"/>
                <a:gd name="T26" fmla="*/ 0 w 99"/>
                <a:gd name="T27" fmla="*/ 0 h 98"/>
                <a:gd name="T28" fmla="*/ 0 w 99"/>
                <a:gd name="T29" fmla="*/ 0 h 98"/>
                <a:gd name="T30" fmla="*/ 0 w 99"/>
                <a:gd name="T31" fmla="*/ 0 h 98"/>
                <a:gd name="T32" fmla="*/ 0 w 99"/>
                <a:gd name="T33" fmla="*/ 0 h 98"/>
                <a:gd name="T34" fmla="*/ 0 w 99"/>
                <a:gd name="T35" fmla="*/ 0 h 98"/>
                <a:gd name="T36" fmla="*/ 0 w 99"/>
                <a:gd name="T37" fmla="*/ 0 h 98"/>
                <a:gd name="T38" fmla="*/ 0 w 99"/>
                <a:gd name="T39" fmla="*/ 0 h 98"/>
                <a:gd name="T40" fmla="*/ 0 w 99"/>
                <a:gd name="T41" fmla="*/ 0 h 98"/>
                <a:gd name="T42" fmla="*/ 0 w 99"/>
                <a:gd name="T43" fmla="*/ 0 h 98"/>
                <a:gd name="T44" fmla="*/ 0 w 99"/>
                <a:gd name="T45" fmla="*/ 0 h 98"/>
                <a:gd name="T46" fmla="*/ 0 w 99"/>
                <a:gd name="T47" fmla="*/ 0 h 98"/>
                <a:gd name="T48" fmla="*/ 0 w 99"/>
                <a:gd name="T49" fmla="*/ 0 h 98"/>
                <a:gd name="T50" fmla="*/ 0 w 99"/>
                <a:gd name="T51" fmla="*/ 0 h 98"/>
                <a:gd name="T52" fmla="*/ 0 w 99"/>
                <a:gd name="T53" fmla="*/ 0 h 98"/>
                <a:gd name="T54" fmla="*/ 0 w 99"/>
                <a:gd name="T55" fmla="*/ 0 h 98"/>
                <a:gd name="T56" fmla="*/ 0 w 99"/>
                <a:gd name="T57" fmla="*/ 0 h 9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9"/>
                <a:gd name="T88" fmla="*/ 0 h 98"/>
                <a:gd name="T89" fmla="*/ 99 w 99"/>
                <a:gd name="T90" fmla="*/ 98 h 9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9" h="98">
                  <a:moveTo>
                    <a:pt x="0" y="15"/>
                  </a:moveTo>
                  <a:lnTo>
                    <a:pt x="15" y="34"/>
                  </a:lnTo>
                  <a:lnTo>
                    <a:pt x="15" y="57"/>
                  </a:lnTo>
                  <a:lnTo>
                    <a:pt x="37" y="69"/>
                  </a:lnTo>
                  <a:lnTo>
                    <a:pt x="37" y="76"/>
                  </a:lnTo>
                  <a:lnTo>
                    <a:pt x="37" y="79"/>
                  </a:lnTo>
                  <a:lnTo>
                    <a:pt x="37" y="88"/>
                  </a:lnTo>
                  <a:lnTo>
                    <a:pt x="45" y="95"/>
                  </a:lnTo>
                  <a:lnTo>
                    <a:pt x="60" y="98"/>
                  </a:lnTo>
                  <a:lnTo>
                    <a:pt x="72" y="98"/>
                  </a:lnTo>
                  <a:lnTo>
                    <a:pt x="79" y="98"/>
                  </a:lnTo>
                  <a:lnTo>
                    <a:pt x="99" y="79"/>
                  </a:lnTo>
                  <a:lnTo>
                    <a:pt x="64" y="69"/>
                  </a:lnTo>
                  <a:lnTo>
                    <a:pt x="64" y="64"/>
                  </a:lnTo>
                  <a:lnTo>
                    <a:pt x="60" y="61"/>
                  </a:lnTo>
                  <a:lnTo>
                    <a:pt x="57" y="54"/>
                  </a:lnTo>
                  <a:lnTo>
                    <a:pt x="60" y="46"/>
                  </a:lnTo>
                  <a:lnTo>
                    <a:pt x="60" y="39"/>
                  </a:lnTo>
                  <a:lnTo>
                    <a:pt x="60" y="34"/>
                  </a:lnTo>
                  <a:lnTo>
                    <a:pt x="57" y="30"/>
                  </a:lnTo>
                  <a:lnTo>
                    <a:pt x="49" y="22"/>
                  </a:lnTo>
                  <a:lnTo>
                    <a:pt x="42" y="15"/>
                  </a:lnTo>
                  <a:lnTo>
                    <a:pt x="34" y="7"/>
                  </a:lnTo>
                  <a:lnTo>
                    <a:pt x="30" y="4"/>
                  </a:lnTo>
                  <a:lnTo>
                    <a:pt x="27" y="0"/>
                  </a:lnTo>
                  <a:lnTo>
                    <a:pt x="22" y="4"/>
                  </a:lnTo>
                  <a:lnTo>
                    <a:pt x="10" y="7"/>
                  </a:lnTo>
                  <a:lnTo>
                    <a:pt x="3" y="12"/>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49" name="Freeform 86"/>
            <p:cNvSpPr>
              <a:spLocks/>
            </p:cNvSpPr>
            <p:nvPr/>
          </p:nvSpPr>
          <p:spPr bwMode="auto">
            <a:xfrm rot="696599">
              <a:off x="3236" y="1192"/>
              <a:ext cx="45" cy="75"/>
            </a:xfrm>
            <a:custGeom>
              <a:avLst/>
              <a:gdLst>
                <a:gd name="T0" fmla="*/ 0 w 134"/>
                <a:gd name="T1" fmla="*/ 0 h 225"/>
                <a:gd name="T2" fmla="*/ 0 w 134"/>
                <a:gd name="T3" fmla="*/ 0 h 225"/>
                <a:gd name="T4" fmla="*/ 0 w 134"/>
                <a:gd name="T5" fmla="*/ 0 h 225"/>
                <a:gd name="T6" fmla="*/ 0 w 134"/>
                <a:gd name="T7" fmla="*/ 0 h 225"/>
                <a:gd name="T8" fmla="*/ 0 w 134"/>
                <a:gd name="T9" fmla="*/ 0 h 225"/>
                <a:gd name="T10" fmla="*/ 0 w 134"/>
                <a:gd name="T11" fmla="*/ 0 h 225"/>
                <a:gd name="T12" fmla="*/ 0 w 134"/>
                <a:gd name="T13" fmla="*/ 0 h 225"/>
                <a:gd name="T14" fmla="*/ 0 w 134"/>
                <a:gd name="T15" fmla="*/ 0 h 225"/>
                <a:gd name="T16" fmla="*/ 0 w 134"/>
                <a:gd name="T17" fmla="*/ 0 h 225"/>
                <a:gd name="T18" fmla="*/ 0 w 134"/>
                <a:gd name="T19" fmla="*/ 0 h 225"/>
                <a:gd name="T20" fmla="*/ 0 w 134"/>
                <a:gd name="T21" fmla="*/ 0 h 225"/>
                <a:gd name="T22" fmla="*/ 0 w 134"/>
                <a:gd name="T23" fmla="*/ 0 h 225"/>
                <a:gd name="T24" fmla="*/ 0 w 134"/>
                <a:gd name="T25" fmla="*/ 0 h 225"/>
                <a:gd name="T26" fmla="*/ 0 w 134"/>
                <a:gd name="T27" fmla="*/ 0 h 225"/>
                <a:gd name="T28" fmla="*/ 0 w 134"/>
                <a:gd name="T29" fmla="*/ 0 h 225"/>
                <a:gd name="T30" fmla="*/ 0 w 134"/>
                <a:gd name="T31" fmla="*/ 0 h 225"/>
                <a:gd name="T32" fmla="*/ 0 w 134"/>
                <a:gd name="T33" fmla="*/ 0 h 225"/>
                <a:gd name="T34" fmla="*/ 0 w 134"/>
                <a:gd name="T35" fmla="*/ 0 h 225"/>
                <a:gd name="T36" fmla="*/ 0 w 134"/>
                <a:gd name="T37" fmla="*/ 0 h 225"/>
                <a:gd name="T38" fmla="*/ 0 w 134"/>
                <a:gd name="T39" fmla="*/ 0 h 225"/>
                <a:gd name="T40" fmla="*/ 0 w 134"/>
                <a:gd name="T41" fmla="*/ 0 h 225"/>
                <a:gd name="T42" fmla="*/ 0 w 134"/>
                <a:gd name="T43" fmla="*/ 0 h 225"/>
                <a:gd name="T44" fmla="*/ 0 w 134"/>
                <a:gd name="T45" fmla="*/ 0 h 225"/>
                <a:gd name="T46" fmla="*/ 0 w 134"/>
                <a:gd name="T47" fmla="*/ 0 h 225"/>
                <a:gd name="T48" fmla="*/ 0 w 134"/>
                <a:gd name="T49" fmla="*/ 0 h 225"/>
                <a:gd name="T50" fmla="*/ 0 w 134"/>
                <a:gd name="T51" fmla="*/ 0 h 225"/>
                <a:gd name="T52" fmla="*/ 0 w 134"/>
                <a:gd name="T53" fmla="*/ 0 h 225"/>
                <a:gd name="T54" fmla="*/ 0 w 134"/>
                <a:gd name="T55" fmla="*/ 0 h 225"/>
                <a:gd name="T56" fmla="*/ 0 w 134"/>
                <a:gd name="T57" fmla="*/ 0 h 225"/>
                <a:gd name="T58" fmla="*/ 0 w 134"/>
                <a:gd name="T59" fmla="*/ 0 h 225"/>
                <a:gd name="T60" fmla="*/ 0 w 134"/>
                <a:gd name="T61" fmla="*/ 0 h 225"/>
                <a:gd name="T62" fmla="*/ 0 w 134"/>
                <a:gd name="T63" fmla="*/ 0 h 225"/>
                <a:gd name="T64" fmla="*/ 0 w 134"/>
                <a:gd name="T65" fmla="*/ 0 h 225"/>
                <a:gd name="T66" fmla="*/ 0 w 134"/>
                <a:gd name="T67" fmla="*/ 0 h 225"/>
                <a:gd name="T68" fmla="*/ 0 w 134"/>
                <a:gd name="T69" fmla="*/ 0 h 225"/>
                <a:gd name="T70" fmla="*/ 0 w 134"/>
                <a:gd name="T71" fmla="*/ 0 h 225"/>
                <a:gd name="T72" fmla="*/ 0 w 134"/>
                <a:gd name="T73" fmla="*/ 0 h 225"/>
                <a:gd name="T74" fmla="*/ 0 w 134"/>
                <a:gd name="T75" fmla="*/ 0 h 225"/>
                <a:gd name="T76" fmla="*/ 0 w 134"/>
                <a:gd name="T77" fmla="*/ 0 h 225"/>
                <a:gd name="T78" fmla="*/ 0 w 134"/>
                <a:gd name="T79" fmla="*/ 0 h 225"/>
                <a:gd name="T80" fmla="*/ 0 w 134"/>
                <a:gd name="T81" fmla="*/ 0 h 225"/>
                <a:gd name="T82" fmla="*/ 0 w 134"/>
                <a:gd name="T83" fmla="*/ 0 h 225"/>
                <a:gd name="T84" fmla="*/ 0 w 134"/>
                <a:gd name="T85" fmla="*/ 0 h 225"/>
                <a:gd name="T86" fmla="*/ 0 w 134"/>
                <a:gd name="T87" fmla="*/ 0 h 225"/>
                <a:gd name="T88" fmla="*/ 0 w 134"/>
                <a:gd name="T89" fmla="*/ 0 h 225"/>
                <a:gd name="T90" fmla="*/ 0 w 134"/>
                <a:gd name="T91" fmla="*/ 0 h 225"/>
                <a:gd name="T92" fmla="*/ 0 w 134"/>
                <a:gd name="T93" fmla="*/ 0 h 225"/>
                <a:gd name="T94" fmla="*/ 0 w 134"/>
                <a:gd name="T95" fmla="*/ 0 h 225"/>
                <a:gd name="T96" fmla="*/ 0 w 134"/>
                <a:gd name="T97" fmla="*/ 0 h 225"/>
                <a:gd name="T98" fmla="*/ 0 w 134"/>
                <a:gd name="T99" fmla="*/ 0 h 225"/>
                <a:gd name="T100" fmla="*/ 0 w 134"/>
                <a:gd name="T101" fmla="*/ 0 h 225"/>
                <a:gd name="T102" fmla="*/ 0 w 134"/>
                <a:gd name="T103" fmla="*/ 0 h 22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34"/>
                <a:gd name="T157" fmla="*/ 0 h 225"/>
                <a:gd name="T158" fmla="*/ 134 w 134"/>
                <a:gd name="T159" fmla="*/ 225 h 22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34" h="225">
                  <a:moveTo>
                    <a:pt x="53" y="0"/>
                  </a:moveTo>
                  <a:lnTo>
                    <a:pt x="62" y="0"/>
                  </a:lnTo>
                  <a:lnTo>
                    <a:pt x="80" y="8"/>
                  </a:lnTo>
                  <a:lnTo>
                    <a:pt x="102" y="11"/>
                  </a:lnTo>
                  <a:lnTo>
                    <a:pt x="119" y="18"/>
                  </a:lnTo>
                  <a:lnTo>
                    <a:pt x="119" y="30"/>
                  </a:lnTo>
                  <a:lnTo>
                    <a:pt x="114" y="38"/>
                  </a:lnTo>
                  <a:lnTo>
                    <a:pt x="107" y="50"/>
                  </a:lnTo>
                  <a:lnTo>
                    <a:pt x="107" y="53"/>
                  </a:lnTo>
                  <a:lnTo>
                    <a:pt x="114" y="60"/>
                  </a:lnTo>
                  <a:lnTo>
                    <a:pt x="122" y="65"/>
                  </a:lnTo>
                  <a:lnTo>
                    <a:pt x="129" y="72"/>
                  </a:lnTo>
                  <a:lnTo>
                    <a:pt x="134" y="84"/>
                  </a:lnTo>
                  <a:lnTo>
                    <a:pt x="129" y="94"/>
                  </a:lnTo>
                  <a:lnTo>
                    <a:pt x="126" y="106"/>
                  </a:lnTo>
                  <a:lnTo>
                    <a:pt x="122" y="117"/>
                  </a:lnTo>
                  <a:lnTo>
                    <a:pt x="122" y="124"/>
                  </a:lnTo>
                  <a:lnTo>
                    <a:pt x="126" y="124"/>
                  </a:lnTo>
                  <a:lnTo>
                    <a:pt x="129" y="133"/>
                  </a:lnTo>
                  <a:lnTo>
                    <a:pt x="129" y="148"/>
                  </a:lnTo>
                  <a:lnTo>
                    <a:pt x="129" y="163"/>
                  </a:lnTo>
                  <a:lnTo>
                    <a:pt x="129" y="178"/>
                  </a:lnTo>
                  <a:lnTo>
                    <a:pt x="126" y="190"/>
                  </a:lnTo>
                  <a:lnTo>
                    <a:pt x="119" y="201"/>
                  </a:lnTo>
                  <a:lnTo>
                    <a:pt x="111" y="208"/>
                  </a:lnTo>
                  <a:lnTo>
                    <a:pt x="107" y="216"/>
                  </a:lnTo>
                  <a:lnTo>
                    <a:pt x="95" y="220"/>
                  </a:lnTo>
                  <a:lnTo>
                    <a:pt x="72" y="225"/>
                  </a:lnTo>
                  <a:lnTo>
                    <a:pt x="50" y="225"/>
                  </a:lnTo>
                  <a:lnTo>
                    <a:pt x="27" y="220"/>
                  </a:lnTo>
                  <a:lnTo>
                    <a:pt x="8" y="208"/>
                  </a:lnTo>
                  <a:lnTo>
                    <a:pt x="0" y="205"/>
                  </a:lnTo>
                  <a:lnTo>
                    <a:pt x="3" y="208"/>
                  </a:lnTo>
                  <a:lnTo>
                    <a:pt x="12" y="213"/>
                  </a:lnTo>
                  <a:lnTo>
                    <a:pt x="20" y="213"/>
                  </a:lnTo>
                  <a:lnTo>
                    <a:pt x="30" y="208"/>
                  </a:lnTo>
                  <a:lnTo>
                    <a:pt x="50" y="205"/>
                  </a:lnTo>
                  <a:lnTo>
                    <a:pt x="62" y="198"/>
                  </a:lnTo>
                  <a:lnTo>
                    <a:pt x="69" y="190"/>
                  </a:lnTo>
                  <a:lnTo>
                    <a:pt x="72" y="183"/>
                  </a:lnTo>
                  <a:lnTo>
                    <a:pt x="72" y="175"/>
                  </a:lnTo>
                  <a:lnTo>
                    <a:pt x="77" y="166"/>
                  </a:lnTo>
                  <a:lnTo>
                    <a:pt x="80" y="148"/>
                  </a:lnTo>
                  <a:lnTo>
                    <a:pt x="87" y="129"/>
                  </a:lnTo>
                  <a:lnTo>
                    <a:pt x="92" y="109"/>
                  </a:lnTo>
                  <a:lnTo>
                    <a:pt x="95" y="99"/>
                  </a:lnTo>
                  <a:lnTo>
                    <a:pt x="95" y="94"/>
                  </a:lnTo>
                  <a:lnTo>
                    <a:pt x="95" y="87"/>
                  </a:lnTo>
                  <a:lnTo>
                    <a:pt x="92" y="80"/>
                  </a:lnTo>
                  <a:lnTo>
                    <a:pt x="84" y="75"/>
                  </a:lnTo>
                  <a:lnTo>
                    <a:pt x="84" y="72"/>
                  </a:lnTo>
                  <a:lnTo>
                    <a:pt x="53" y="0"/>
                  </a:lnTo>
                  <a:close/>
                </a:path>
              </a:pathLst>
            </a:custGeom>
            <a:solidFill>
              <a:srgbClr val="5654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50" name="Freeform 87"/>
            <p:cNvSpPr>
              <a:spLocks/>
            </p:cNvSpPr>
            <p:nvPr/>
          </p:nvSpPr>
          <p:spPr bwMode="auto">
            <a:xfrm rot="696599">
              <a:off x="3232" y="1228"/>
              <a:ext cx="22" cy="25"/>
            </a:xfrm>
            <a:custGeom>
              <a:avLst/>
              <a:gdLst>
                <a:gd name="T0" fmla="*/ 0 w 66"/>
                <a:gd name="T1" fmla="*/ 0 h 76"/>
                <a:gd name="T2" fmla="*/ 0 w 66"/>
                <a:gd name="T3" fmla="*/ 0 h 76"/>
                <a:gd name="T4" fmla="*/ 0 w 66"/>
                <a:gd name="T5" fmla="*/ 0 h 76"/>
                <a:gd name="T6" fmla="*/ 0 w 66"/>
                <a:gd name="T7" fmla="*/ 0 h 76"/>
                <a:gd name="T8" fmla="*/ 0 w 66"/>
                <a:gd name="T9" fmla="*/ 0 h 76"/>
                <a:gd name="T10" fmla="*/ 0 w 66"/>
                <a:gd name="T11" fmla="*/ 0 h 76"/>
                <a:gd name="T12" fmla="*/ 0 w 66"/>
                <a:gd name="T13" fmla="*/ 0 h 76"/>
                <a:gd name="T14" fmla="*/ 0 w 66"/>
                <a:gd name="T15" fmla="*/ 0 h 76"/>
                <a:gd name="T16" fmla="*/ 0 w 66"/>
                <a:gd name="T17" fmla="*/ 0 h 76"/>
                <a:gd name="T18" fmla="*/ 0 w 66"/>
                <a:gd name="T19" fmla="*/ 0 h 76"/>
                <a:gd name="T20" fmla="*/ 0 w 66"/>
                <a:gd name="T21" fmla="*/ 0 h 76"/>
                <a:gd name="T22" fmla="*/ 0 w 66"/>
                <a:gd name="T23" fmla="*/ 0 h 76"/>
                <a:gd name="T24" fmla="*/ 0 w 66"/>
                <a:gd name="T25" fmla="*/ 0 h 76"/>
                <a:gd name="T26" fmla="*/ 0 w 66"/>
                <a:gd name="T27" fmla="*/ 0 h 76"/>
                <a:gd name="T28" fmla="*/ 0 w 66"/>
                <a:gd name="T29" fmla="*/ 0 h 76"/>
                <a:gd name="T30" fmla="*/ 0 w 66"/>
                <a:gd name="T31" fmla="*/ 0 h 76"/>
                <a:gd name="T32" fmla="*/ 0 w 66"/>
                <a:gd name="T33" fmla="*/ 0 h 76"/>
                <a:gd name="T34" fmla="*/ 0 w 66"/>
                <a:gd name="T35" fmla="*/ 0 h 76"/>
                <a:gd name="T36" fmla="*/ 0 w 66"/>
                <a:gd name="T37" fmla="*/ 0 h 76"/>
                <a:gd name="T38" fmla="*/ 0 w 66"/>
                <a:gd name="T39" fmla="*/ 0 h 7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6"/>
                <a:gd name="T61" fmla="*/ 0 h 76"/>
                <a:gd name="T62" fmla="*/ 66 w 66"/>
                <a:gd name="T63" fmla="*/ 76 h 7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6" h="76">
                  <a:moveTo>
                    <a:pt x="24" y="0"/>
                  </a:moveTo>
                  <a:lnTo>
                    <a:pt x="27" y="0"/>
                  </a:lnTo>
                  <a:lnTo>
                    <a:pt x="42" y="0"/>
                  </a:lnTo>
                  <a:lnTo>
                    <a:pt x="54" y="4"/>
                  </a:lnTo>
                  <a:lnTo>
                    <a:pt x="61" y="12"/>
                  </a:lnTo>
                  <a:lnTo>
                    <a:pt x="61" y="16"/>
                  </a:lnTo>
                  <a:lnTo>
                    <a:pt x="61" y="19"/>
                  </a:lnTo>
                  <a:lnTo>
                    <a:pt x="61" y="24"/>
                  </a:lnTo>
                  <a:lnTo>
                    <a:pt x="61" y="34"/>
                  </a:lnTo>
                  <a:lnTo>
                    <a:pt x="61" y="49"/>
                  </a:lnTo>
                  <a:lnTo>
                    <a:pt x="66" y="61"/>
                  </a:lnTo>
                  <a:lnTo>
                    <a:pt x="57" y="66"/>
                  </a:lnTo>
                  <a:lnTo>
                    <a:pt x="49" y="73"/>
                  </a:lnTo>
                  <a:lnTo>
                    <a:pt x="42" y="76"/>
                  </a:lnTo>
                  <a:lnTo>
                    <a:pt x="34" y="76"/>
                  </a:lnTo>
                  <a:lnTo>
                    <a:pt x="31" y="76"/>
                  </a:lnTo>
                  <a:lnTo>
                    <a:pt x="4" y="69"/>
                  </a:lnTo>
                  <a:lnTo>
                    <a:pt x="0" y="46"/>
                  </a:lnTo>
                  <a:lnTo>
                    <a:pt x="12" y="19"/>
                  </a:lnTo>
                  <a:lnTo>
                    <a:pt x="24" y="0"/>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51" name="Freeform 88"/>
            <p:cNvSpPr>
              <a:spLocks/>
            </p:cNvSpPr>
            <p:nvPr/>
          </p:nvSpPr>
          <p:spPr bwMode="auto">
            <a:xfrm rot="696599">
              <a:off x="3681" y="848"/>
              <a:ext cx="143" cy="97"/>
            </a:xfrm>
            <a:custGeom>
              <a:avLst/>
              <a:gdLst>
                <a:gd name="T0" fmla="*/ 0 w 429"/>
                <a:gd name="T1" fmla="*/ 0 h 289"/>
                <a:gd name="T2" fmla="*/ 0 w 429"/>
                <a:gd name="T3" fmla="*/ 0 h 289"/>
                <a:gd name="T4" fmla="*/ 0 w 429"/>
                <a:gd name="T5" fmla="*/ 0 h 289"/>
                <a:gd name="T6" fmla="*/ 0 w 429"/>
                <a:gd name="T7" fmla="*/ 0 h 289"/>
                <a:gd name="T8" fmla="*/ 0 w 429"/>
                <a:gd name="T9" fmla="*/ 0 h 289"/>
                <a:gd name="T10" fmla="*/ 0 w 429"/>
                <a:gd name="T11" fmla="*/ 0 h 289"/>
                <a:gd name="T12" fmla="*/ 0 w 429"/>
                <a:gd name="T13" fmla="*/ 0 h 289"/>
                <a:gd name="T14" fmla="*/ 0 w 429"/>
                <a:gd name="T15" fmla="*/ 0 h 289"/>
                <a:gd name="T16" fmla="*/ 0 w 429"/>
                <a:gd name="T17" fmla="*/ 0 h 289"/>
                <a:gd name="T18" fmla="*/ 0 w 429"/>
                <a:gd name="T19" fmla="*/ 0 h 289"/>
                <a:gd name="T20" fmla="*/ 0 w 429"/>
                <a:gd name="T21" fmla="*/ 0 h 289"/>
                <a:gd name="T22" fmla="*/ 0 w 429"/>
                <a:gd name="T23" fmla="*/ 0 h 289"/>
                <a:gd name="T24" fmla="*/ 0 w 429"/>
                <a:gd name="T25" fmla="*/ 0 h 289"/>
                <a:gd name="T26" fmla="*/ 0 w 429"/>
                <a:gd name="T27" fmla="*/ 0 h 289"/>
                <a:gd name="T28" fmla="*/ 0 w 429"/>
                <a:gd name="T29" fmla="*/ 0 h 289"/>
                <a:gd name="T30" fmla="*/ 0 w 429"/>
                <a:gd name="T31" fmla="*/ 0 h 289"/>
                <a:gd name="T32" fmla="*/ 0 w 429"/>
                <a:gd name="T33" fmla="*/ 0 h 289"/>
                <a:gd name="T34" fmla="*/ 0 w 429"/>
                <a:gd name="T35" fmla="*/ 0 h 289"/>
                <a:gd name="T36" fmla="*/ 0 w 429"/>
                <a:gd name="T37" fmla="*/ 0 h 289"/>
                <a:gd name="T38" fmla="*/ 0 w 429"/>
                <a:gd name="T39" fmla="*/ 0 h 289"/>
                <a:gd name="T40" fmla="*/ 0 w 429"/>
                <a:gd name="T41" fmla="*/ 0 h 289"/>
                <a:gd name="T42" fmla="*/ 0 w 429"/>
                <a:gd name="T43" fmla="*/ 0 h 289"/>
                <a:gd name="T44" fmla="*/ 0 w 429"/>
                <a:gd name="T45" fmla="*/ 0 h 289"/>
                <a:gd name="T46" fmla="*/ 0 w 429"/>
                <a:gd name="T47" fmla="*/ 0 h 289"/>
                <a:gd name="T48" fmla="*/ 0 w 429"/>
                <a:gd name="T49" fmla="*/ 0 h 289"/>
                <a:gd name="T50" fmla="*/ 0 w 429"/>
                <a:gd name="T51" fmla="*/ 0 h 289"/>
                <a:gd name="T52" fmla="*/ 0 w 429"/>
                <a:gd name="T53" fmla="*/ 0 h 289"/>
                <a:gd name="T54" fmla="*/ 0 w 429"/>
                <a:gd name="T55" fmla="*/ 0 h 289"/>
                <a:gd name="T56" fmla="*/ 0 w 429"/>
                <a:gd name="T57" fmla="*/ 0 h 289"/>
                <a:gd name="T58" fmla="*/ 0 w 429"/>
                <a:gd name="T59" fmla="*/ 0 h 289"/>
                <a:gd name="T60" fmla="*/ 0 w 429"/>
                <a:gd name="T61" fmla="*/ 0 h 289"/>
                <a:gd name="T62" fmla="*/ 0 w 429"/>
                <a:gd name="T63" fmla="*/ 0 h 289"/>
                <a:gd name="T64" fmla="*/ 0 w 429"/>
                <a:gd name="T65" fmla="*/ 0 h 289"/>
                <a:gd name="T66" fmla="*/ 0 w 429"/>
                <a:gd name="T67" fmla="*/ 0 h 28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29"/>
                <a:gd name="T103" fmla="*/ 0 h 289"/>
                <a:gd name="T104" fmla="*/ 429 w 429"/>
                <a:gd name="T105" fmla="*/ 289 h 28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29" h="289">
                  <a:moveTo>
                    <a:pt x="89" y="0"/>
                  </a:moveTo>
                  <a:lnTo>
                    <a:pt x="89" y="22"/>
                  </a:lnTo>
                  <a:lnTo>
                    <a:pt x="86" y="42"/>
                  </a:lnTo>
                  <a:lnTo>
                    <a:pt x="82" y="57"/>
                  </a:lnTo>
                  <a:lnTo>
                    <a:pt x="79" y="76"/>
                  </a:lnTo>
                  <a:lnTo>
                    <a:pt x="71" y="136"/>
                  </a:lnTo>
                  <a:lnTo>
                    <a:pt x="79" y="182"/>
                  </a:lnTo>
                  <a:lnTo>
                    <a:pt x="94" y="217"/>
                  </a:lnTo>
                  <a:lnTo>
                    <a:pt x="116" y="235"/>
                  </a:lnTo>
                  <a:lnTo>
                    <a:pt x="143" y="242"/>
                  </a:lnTo>
                  <a:lnTo>
                    <a:pt x="173" y="247"/>
                  </a:lnTo>
                  <a:lnTo>
                    <a:pt x="208" y="242"/>
                  </a:lnTo>
                  <a:lnTo>
                    <a:pt x="246" y="239"/>
                  </a:lnTo>
                  <a:lnTo>
                    <a:pt x="288" y="235"/>
                  </a:lnTo>
                  <a:lnTo>
                    <a:pt x="333" y="227"/>
                  </a:lnTo>
                  <a:lnTo>
                    <a:pt x="380" y="220"/>
                  </a:lnTo>
                  <a:lnTo>
                    <a:pt x="429" y="217"/>
                  </a:lnTo>
                  <a:lnTo>
                    <a:pt x="424" y="217"/>
                  </a:lnTo>
                  <a:lnTo>
                    <a:pt x="390" y="227"/>
                  </a:lnTo>
                  <a:lnTo>
                    <a:pt x="353" y="239"/>
                  </a:lnTo>
                  <a:lnTo>
                    <a:pt x="311" y="251"/>
                  </a:lnTo>
                  <a:lnTo>
                    <a:pt x="269" y="262"/>
                  </a:lnTo>
                  <a:lnTo>
                    <a:pt x="227" y="269"/>
                  </a:lnTo>
                  <a:lnTo>
                    <a:pt x="181" y="277"/>
                  </a:lnTo>
                  <a:lnTo>
                    <a:pt x="136" y="284"/>
                  </a:lnTo>
                  <a:lnTo>
                    <a:pt x="89" y="289"/>
                  </a:lnTo>
                  <a:lnTo>
                    <a:pt x="37" y="281"/>
                  </a:lnTo>
                  <a:lnTo>
                    <a:pt x="7" y="254"/>
                  </a:lnTo>
                  <a:lnTo>
                    <a:pt x="0" y="217"/>
                  </a:lnTo>
                  <a:lnTo>
                    <a:pt x="7" y="170"/>
                  </a:lnTo>
                  <a:lnTo>
                    <a:pt x="25" y="121"/>
                  </a:lnTo>
                  <a:lnTo>
                    <a:pt x="49" y="72"/>
                  </a:lnTo>
                  <a:lnTo>
                    <a:pt x="71" y="30"/>
                  </a:lnTo>
                  <a:lnTo>
                    <a:pt x="89" y="0"/>
                  </a:lnTo>
                  <a:close/>
                </a:path>
              </a:pathLst>
            </a:custGeom>
            <a:solidFill>
              <a:srgbClr val="1E19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52" name="Freeform 89"/>
            <p:cNvSpPr>
              <a:spLocks/>
            </p:cNvSpPr>
            <p:nvPr/>
          </p:nvSpPr>
          <p:spPr bwMode="auto">
            <a:xfrm rot="696599">
              <a:off x="3787" y="671"/>
              <a:ext cx="283" cy="120"/>
            </a:xfrm>
            <a:custGeom>
              <a:avLst/>
              <a:gdLst>
                <a:gd name="T0" fmla="*/ 0 w 848"/>
                <a:gd name="T1" fmla="*/ 0 h 358"/>
                <a:gd name="T2" fmla="*/ 0 w 848"/>
                <a:gd name="T3" fmla="*/ 0 h 358"/>
                <a:gd name="T4" fmla="*/ 0 w 848"/>
                <a:gd name="T5" fmla="*/ 0 h 358"/>
                <a:gd name="T6" fmla="*/ 0 w 848"/>
                <a:gd name="T7" fmla="*/ 0 h 358"/>
                <a:gd name="T8" fmla="*/ 0 w 848"/>
                <a:gd name="T9" fmla="*/ 0 h 358"/>
                <a:gd name="T10" fmla="*/ 0 w 848"/>
                <a:gd name="T11" fmla="*/ 0 h 358"/>
                <a:gd name="T12" fmla="*/ 0 w 848"/>
                <a:gd name="T13" fmla="*/ 0 h 358"/>
                <a:gd name="T14" fmla="*/ 0 w 848"/>
                <a:gd name="T15" fmla="*/ 0 h 358"/>
                <a:gd name="T16" fmla="*/ 0 w 848"/>
                <a:gd name="T17" fmla="*/ 0 h 358"/>
                <a:gd name="T18" fmla="*/ 0 w 848"/>
                <a:gd name="T19" fmla="*/ 0 h 358"/>
                <a:gd name="T20" fmla="*/ 0 w 848"/>
                <a:gd name="T21" fmla="*/ 0 h 358"/>
                <a:gd name="T22" fmla="*/ 0 w 848"/>
                <a:gd name="T23" fmla="*/ 0 h 358"/>
                <a:gd name="T24" fmla="*/ 0 w 848"/>
                <a:gd name="T25" fmla="*/ 0 h 358"/>
                <a:gd name="T26" fmla="*/ 0 w 848"/>
                <a:gd name="T27" fmla="*/ 0 h 358"/>
                <a:gd name="T28" fmla="*/ 0 w 848"/>
                <a:gd name="T29" fmla="*/ 0 h 358"/>
                <a:gd name="T30" fmla="*/ 0 w 848"/>
                <a:gd name="T31" fmla="*/ 0 h 358"/>
                <a:gd name="T32" fmla="*/ 0 w 848"/>
                <a:gd name="T33" fmla="*/ 0 h 358"/>
                <a:gd name="T34" fmla="*/ 0 w 848"/>
                <a:gd name="T35" fmla="*/ 0 h 358"/>
                <a:gd name="T36" fmla="*/ 0 w 848"/>
                <a:gd name="T37" fmla="*/ 0 h 358"/>
                <a:gd name="T38" fmla="*/ 0 w 848"/>
                <a:gd name="T39" fmla="*/ 0 h 358"/>
                <a:gd name="T40" fmla="*/ 0 w 848"/>
                <a:gd name="T41" fmla="*/ 0 h 358"/>
                <a:gd name="T42" fmla="*/ 0 w 848"/>
                <a:gd name="T43" fmla="*/ 0 h 358"/>
                <a:gd name="T44" fmla="*/ 0 w 848"/>
                <a:gd name="T45" fmla="*/ 0 h 358"/>
                <a:gd name="T46" fmla="*/ 0 w 848"/>
                <a:gd name="T47" fmla="*/ 0 h 358"/>
                <a:gd name="T48" fmla="*/ 0 w 848"/>
                <a:gd name="T49" fmla="*/ 0 h 358"/>
                <a:gd name="T50" fmla="*/ 0 w 848"/>
                <a:gd name="T51" fmla="*/ 0 h 358"/>
                <a:gd name="T52" fmla="*/ 0 w 848"/>
                <a:gd name="T53" fmla="*/ 0 h 358"/>
                <a:gd name="T54" fmla="*/ 0 w 848"/>
                <a:gd name="T55" fmla="*/ 0 h 358"/>
                <a:gd name="T56" fmla="*/ 0 w 848"/>
                <a:gd name="T57" fmla="*/ 0 h 358"/>
                <a:gd name="T58" fmla="*/ 0 w 848"/>
                <a:gd name="T59" fmla="*/ 0 h 358"/>
                <a:gd name="T60" fmla="*/ 0 w 848"/>
                <a:gd name="T61" fmla="*/ 0 h 358"/>
                <a:gd name="T62" fmla="*/ 0 w 848"/>
                <a:gd name="T63" fmla="*/ 0 h 358"/>
                <a:gd name="T64" fmla="*/ 0 w 848"/>
                <a:gd name="T65" fmla="*/ 0 h 3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8"/>
                <a:gd name="T100" fmla="*/ 0 h 358"/>
                <a:gd name="T101" fmla="*/ 848 w 848"/>
                <a:gd name="T102" fmla="*/ 358 h 3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8" h="358">
                  <a:moveTo>
                    <a:pt x="0" y="358"/>
                  </a:moveTo>
                  <a:lnTo>
                    <a:pt x="46" y="311"/>
                  </a:lnTo>
                  <a:lnTo>
                    <a:pt x="91" y="262"/>
                  </a:lnTo>
                  <a:lnTo>
                    <a:pt x="145" y="213"/>
                  </a:lnTo>
                  <a:lnTo>
                    <a:pt x="197" y="159"/>
                  </a:lnTo>
                  <a:lnTo>
                    <a:pt x="251" y="109"/>
                  </a:lnTo>
                  <a:lnTo>
                    <a:pt x="308" y="69"/>
                  </a:lnTo>
                  <a:lnTo>
                    <a:pt x="364" y="35"/>
                  </a:lnTo>
                  <a:lnTo>
                    <a:pt x="421" y="11"/>
                  </a:lnTo>
                  <a:lnTo>
                    <a:pt x="483" y="0"/>
                  </a:lnTo>
                  <a:lnTo>
                    <a:pt x="542" y="0"/>
                  </a:lnTo>
                  <a:lnTo>
                    <a:pt x="601" y="8"/>
                  </a:lnTo>
                  <a:lnTo>
                    <a:pt x="653" y="23"/>
                  </a:lnTo>
                  <a:lnTo>
                    <a:pt x="702" y="42"/>
                  </a:lnTo>
                  <a:lnTo>
                    <a:pt x="752" y="60"/>
                  </a:lnTo>
                  <a:lnTo>
                    <a:pt x="801" y="84"/>
                  </a:lnTo>
                  <a:lnTo>
                    <a:pt x="848" y="106"/>
                  </a:lnTo>
                  <a:lnTo>
                    <a:pt x="809" y="95"/>
                  </a:lnTo>
                  <a:lnTo>
                    <a:pt x="759" y="84"/>
                  </a:lnTo>
                  <a:lnTo>
                    <a:pt x="700" y="69"/>
                  </a:lnTo>
                  <a:lnTo>
                    <a:pt x="634" y="53"/>
                  </a:lnTo>
                  <a:lnTo>
                    <a:pt x="569" y="45"/>
                  </a:lnTo>
                  <a:lnTo>
                    <a:pt x="505" y="42"/>
                  </a:lnTo>
                  <a:lnTo>
                    <a:pt x="444" y="45"/>
                  </a:lnTo>
                  <a:lnTo>
                    <a:pt x="394" y="65"/>
                  </a:lnTo>
                  <a:lnTo>
                    <a:pt x="330" y="102"/>
                  </a:lnTo>
                  <a:lnTo>
                    <a:pt x="273" y="141"/>
                  </a:lnTo>
                  <a:lnTo>
                    <a:pt x="224" y="178"/>
                  </a:lnTo>
                  <a:lnTo>
                    <a:pt x="175" y="217"/>
                  </a:lnTo>
                  <a:lnTo>
                    <a:pt x="130" y="255"/>
                  </a:lnTo>
                  <a:lnTo>
                    <a:pt x="88" y="292"/>
                  </a:lnTo>
                  <a:lnTo>
                    <a:pt x="41" y="326"/>
                  </a:lnTo>
                  <a:lnTo>
                    <a:pt x="0" y="358"/>
                  </a:lnTo>
                  <a:close/>
                </a:path>
              </a:pathLst>
            </a:custGeom>
            <a:solidFill>
              <a:srgbClr val="D3EA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53" name="Freeform 90"/>
            <p:cNvSpPr>
              <a:spLocks/>
            </p:cNvSpPr>
            <p:nvPr/>
          </p:nvSpPr>
          <p:spPr bwMode="auto">
            <a:xfrm rot="696599">
              <a:off x="3589" y="872"/>
              <a:ext cx="335" cy="128"/>
            </a:xfrm>
            <a:custGeom>
              <a:avLst/>
              <a:gdLst>
                <a:gd name="T0" fmla="*/ 0 w 1007"/>
                <a:gd name="T1" fmla="*/ 0 h 385"/>
                <a:gd name="T2" fmla="*/ 0 w 1007"/>
                <a:gd name="T3" fmla="*/ 0 h 385"/>
                <a:gd name="T4" fmla="*/ 0 w 1007"/>
                <a:gd name="T5" fmla="*/ 0 h 385"/>
                <a:gd name="T6" fmla="*/ 0 w 1007"/>
                <a:gd name="T7" fmla="*/ 0 h 385"/>
                <a:gd name="T8" fmla="*/ 0 w 1007"/>
                <a:gd name="T9" fmla="*/ 0 h 385"/>
                <a:gd name="T10" fmla="*/ 0 w 1007"/>
                <a:gd name="T11" fmla="*/ 0 h 385"/>
                <a:gd name="T12" fmla="*/ 0 w 1007"/>
                <a:gd name="T13" fmla="*/ 0 h 385"/>
                <a:gd name="T14" fmla="*/ 0 w 1007"/>
                <a:gd name="T15" fmla="*/ 0 h 385"/>
                <a:gd name="T16" fmla="*/ 0 w 1007"/>
                <a:gd name="T17" fmla="*/ 0 h 385"/>
                <a:gd name="T18" fmla="*/ 0 w 1007"/>
                <a:gd name="T19" fmla="*/ 0 h 385"/>
                <a:gd name="T20" fmla="*/ 0 w 1007"/>
                <a:gd name="T21" fmla="*/ 0 h 385"/>
                <a:gd name="T22" fmla="*/ 0 w 1007"/>
                <a:gd name="T23" fmla="*/ 0 h 385"/>
                <a:gd name="T24" fmla="*/ 0 w 1007"/>
                <a:gd name="T25" fmla="*/ 0 h 385"/>
                <a:gd name="T26" fmla="*/ 0 w 1007"/>
                <a:gd name="T27" fmla="*/ 0 h 385"/>
                <a:gd name="T28" fmla="*/ 0 w 1007"/>
                <a:gd name="T29" fmla="*/ 0 h 385"/>
                <a:gd name="T30" fmla="*/ 0 w 1007"/>
                <a:gd name="T31" fmla="*/ 0 h 385"/>
                <a:gd name="T32" fmla="*/ 0 w 1007"/>
                <a:gd name="T33" fmla="*/ 0 h 385"/>
                <a:gd name="T34" fmla="*/ 0 w 1007"/>
                <a:gd name="T35" fmla="*/ 0 h 385"/>
                <a:gd name="T36" fmla="*/ 0 w 1007"/>
                <a:gd name="T37" fmla="*/ 0 h 385"/>
                <a:gd name="T38" fmla="*/ 0 w 1007"/>
                <a:gd name="T39" fmla="*/ 0 h 385"/>
                <a:gd name="T40" fmla="*/ 0 w 1007"/>
                <a:gd name="T41" fmla="*/ 0 h 385"/>
                <a:gd name="T42" fmla="*/ 0 w 1007"/>
                <a:gd name="T43" fmla="*/ 0 h 385"/>
                <a:gd name="T44" fmla="*/ 0 w 1007"/>
                <a:gd name="T45" fmla="*/ 0 h 385"/>
                <a:gd name="T46" fmla="*/ 0 w 1007"/>
                <a:gd name="T47" fmla="*/ 0 h 385"/>
                <a:gd name="T48" fmla="*/ 0 w 1007"/>
                <a:gd name="T49" fmla="*/ 0 h 385"/>
                <a:gd name="T50" fmla="*/ 0 w 1007"/>
                <a:gd name="T51" fmla="*/ 0 h 385"/>
                <a:gd name="T52" fmla="*/ 0 w 1007"/>
                <a:gd name="T53" fmla="*/ 0 h 385"/>
                <a:gd name="T54" fmla="*/ 0 w 1007"/>
                <a:gd name="T55" fmla="*/ 0 h 385"/>
                <a:gd name="T56" fmla="*/ 0 w 1007"/>
                <a:gd name="T57" fmla="*/ 0 h 385"/>
                <a:gd name="T58" fmla="*/ 0 w 1007"/>
                <a:gd name="T59" fmla="*/ 0 h 385"/>
                <a:gd name="T60" fmla="*/ 0 w 1007"/>
                <a:gd name="T61" fmla="*/ 0 h 385"/>
                <a:gd name="T62" fmla="*/ 0 w 1007"/>
                <a:gd name="T63" fmla="*/ 0 h 385"/>
                <a:gd name="T64" fmla="*/ 0 w 1007"/>
                <a:gd name="T65" fmla="*/ 0 h 385"/>
                <a:gd name="T66" fmla="*/ 0 w 1007"/>
                <a:gd name="T67" fmla="*/ 0 h 385"/>
                <a:gd name="T68" fmla="*/ 0 w 1007"/>
                <a:gd name="T69" fmla="*/ 0 h 385"/>
                <a:gd name="T70" fmla="*/ 0 w 1007"/>
                <a:gd name="T71" fmla="*/ 0 h 385"/>
                <a:gd name="T72" fmla="*/ 0 w 1007"/>
                <a:gd name="T73" fmla="*/ 0 h 385"/>
                <a:gd name="T74" fmla="*/ 0 w 1007"/>
                <a:gd name="T75" fmla="*/ 0 h 385"/>
                <a:gd name="T76" fmla="*/ 0 w 1007"/>
                <a:gd name="T77" fmla="*/ 0 h 385"/>
                <a:gd name="T78" fmla="*/ 0 w 1007"/>
                <a:gd name="T79" fmla="*/ 0 h 385"/>
                <a:gd name="T80" fmla="*/ 0 w 1007"/>
                <a:gd name="T81" fmla="*/ 0 h 385"/>
                <a:gd name="T82" fmla="*/ 0 w 1007"/>
                <a:gd name="T83" fmla="*/ 0 h 3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07"/>
                <a:gd name="T127" fmla="*/ 0 h 385"/>
                <a:gd name="T128" fmla="*/ 1007 w 1007"/>
                <a:gd name="T129" fmla="*/ 385 h 3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07" h="385">
                  <a:moveTo>
                    <a:pt x="193" y="0"/>
                  </a:moveTo>
                  <a:lnTo>
                    <a:pt x="178" y="20"/>
                  </a:lnTo>
                  <a:lnTo>
                    <a:pt x="163" y="42"/>
                  </a:lnTo>
                  <a:lnTo>
                    <a:pt x="144" y="62"/>
                  </a:lnTo>
                  <a:lnTo>
                    <a:pt x="129" y="84"/>
                  </a:lnTo>
                  <a:lnTo>
                    <a:pt x="114" y="104"/>
                  </a:lnTo>
                  <a:lnTo>
                    <a:pt x="95" y="126"/>
                  </a:lnTo>
                  <a:lnTo>
                    <a:pt x="80" y="148"/>
                  </a:lnTo>
                  <a:lnTo>
                    <a:pt x="65" y="171"/>
                  </a:lnTo>
                  <a:lnTo>
                    <a:pt x="42" y="202"/>
                  </a:lnTo>
                  <a:lnTo>
                    <a:pt x="20" y="232"/>
                  </a:lnTo>
                  <a:lnTo>
                    <a:pt x="3" y="255"/>
                  </a:lnTo>
                  <a:lnTo>
                    <a:pt x="0" y="267"/>
                  </a:lnTo>
                  <a:lnTo>
                    <a:pt x="3" y="267"/>
                  </a:lnTo>
                  <a:lnTo>
                    <a:pt x="11" y="262"/>
                  </a:lnTo>
                  <a:lnTo>
                    <a:pt x="27" y="259"/>
                  </a:lnTo>
                  <a:lnTo>
                    <a:pt x="45" y="255"/>
                  </a:lnTo>
                  <a:lnTo>
                    <a:pt x="69" y="255"/>
                  </a:lnTo>
                  <a:lnTo>
                    <a:pt x="87" y="252"/>
                  </a:lnTo>
                  <a:lnTo>
                    <a:pt x="111" y="247"/>
                  </a:lnTo>
                  <a:lnTo>
                    <a:pt x="129" y="247"/>
                  </a:lnTo>
                  <a:lnTo>
                    <a:pt x="160" y="247"/>
                  </a:lnTo>
                  <a:lnTo>
                    <a:pt x="186" y="252"/>
                  </a:lnTo>
                  <a:lnTo>
                    <a:pt x="205" y="259"/>
                  </a:lnTo>
                  <a:lnTo>
                    <a:pt x="217" y="278"/>
                  </a:lnTo>
                  <a:lnTo>
                    <a:pt x="210" y="311"/>
                  </a:lnTo>
                  <a:lnTo>
                    <a:pt x="190" y="343"/>
                  </a:lnTo>
                  <a:lnTo>
                    <a:pt x="175" y="365"/>
                  </a:lnTo>
                  <a:lnTo>
                    <a:pt x="193" y="380"/>
                  </a:lnTo>
                  <a:lnTo>
                    <a:pt x="220" y="385"/>
                  </a:lnTo>
                  <a:lnTo>
                    <a:pt x="243" y="385"/>
                  </a:lnTo>
                  <a:lnTo>
                    <a:pt x="262" y="380"/>
                  </a:lnTo>
                  <a:lnTo>
                    <a:pt x="292" y="365"/>
                  </a:lnTo>
                  <a:lnTo>
                    <a:pt x="358" y="343"/>
                  </a:lnTo>
                  <a:lnTo>
                    <a:pt x="422" y="316"/>
                  </a:lnTo>
                  <a:lnTo>
                    <a:pt x="491" y="289"/>
                  </a:lnTo>
                  <a:lnTo>
                    <a:pt x="558" y="262"/>
                  </a:lnTo>
                  <a:lnTo>
                    <a:pt x="627" y="237"/>
                  </a:lnTo>
                  <a:lnTo>
                    <a:pt x="696" y="210"/>
                  </a:lnTo>
                  <a:lnTo>
                    <a:pt x="760" y="187"/>
                  </a:lnTo>
                  <a:lnTo>
                    <a:pt x="822" y="160"/>
                  </a:lnTo>
                  <a:lnTo>
                    <a:pt x="874" y="138"/>
                  </a:lnTo>
                  <a:lnTo>
                    <a:pt x="920" y="118"/>
                  </a:lnTo>
                  <a:lnTo>
                    <a:pt x="958" y="104"/>
                  </a:lnTo>
                  <a:lnTo>
                    <a:pt x="985" y="92"/>
                  </a:lnTo>
                  <a:lnTo>
                    <a:pt x="1002" y="84"/>
                  </a:lnTo>
                  <a:lnTo>
                    <a:pt x="1007" y="80"/>
                  </a:lnTo>
                  <a:lnTo>
                    <a:pt x="999" y="80"/>
                  </a:lnTo>
                  <a:lnTo>
                    <a:pt x="973" y="89"/>
                  </a:lnTo>
                  <a:lnTo>
                    <a:pt x="938" y="99"/>
                  </a:lnTo>
                  <a:lnTo>
                    <a:pt x="896" y="114"/>
                  </a:lnTo>
                  <a:lnTo>
                    <a:pt x="851" y="133"/>
                  </a:lnTo>
                  <a:lnTo>
                    <a:pt x="798" y="156"/>
                  </a:lnTo>
                  <a:lnTo>
                    <a:pt x="745" y="178"/>
                  </a:lnTo>
                  <a:lnTo>
                    <a:pt x="691" y="202"/>
                  </a:lnTo>
                  <a:lnTo>
                    <a:pt x="635" y="225"/>
                  </a:lnTo>
                  <a:lnTo>
                    <a:pt x="578" y="247"/>
                  </a:lnTo>
                  <a:lnTo>
                    <a:pt x="521" y="270"/>
                  </a:lnTo>
                  <a:lnTo>
                    <a:pt x="464" y="293"/>
                  </a:lnTo>
                  <a:lnTo>
                    <a:pt x="415" y="311"/>
                  </a:lnTo>
                  <a:lnTo>
                    <a:pt x="365" y="328"/>
                  </a:lnTo>
                  <a:lnTo>
                    <a:pt x="323" y="338"/>
                  </a:lnTo>
                  <a:lnTo>
                    <a:pt x="285" y="346"/>
                  </a:lnTo>
                  <a:lnTo>
                    <a:pt x="252" y="350"/>
                  </a:lnTo>
                  <a:lnTo>
                    <a:pt x="228" y="346"/>
                  </a:lnTo>
                  <a:lnTo>
                    <a:pt x="235" y="319"/>
                  </a:lnTo>
                  <a:lnTo>
                    <a:pt x="240" y="296"/>
                  </a:lnTo>
                  <a:lnTo>
                    <a:pt x="232" y="274"/>
                  </a:lnTo>
                  <a:lnTo>
                    <a:pt x="217" y="252"/>
                  </a:lnTo>
                  <a:lnTo>
                    <a:pt x="210" y="244"/>
                  </a:lnTo>
                  <a:lnTo>
                    <a:pt x="198" y="240"/>
                  </a:lnTo>
                  <a:lnTo>
                    <a:pt x="183" y="237"/>
                  </a:lnTo>
                  <a:lnTo>
                    <a:pt x="168" y="232"/>
                  </a:lnTo>
                  <a:lnTo>
                    <a:pt x="148" y="228"/>
                  </a:lnTo>
                  <a:lnTo>
                    <a:pt x="122" y="228"/>
                  </a:lnTo>
                  <a:lnTo>
                    <a:pt x="92" y="232"/>
                  </a:lnTo>
                  <a:lnTo>
                    <a:pt x="53" y="237"/>
                  </a:lnTo>
                  <a:lnTo>
                    <a:pt x="72" y="198"/>
                  </a:lnTo>
                  <a:lnTo>
                    <a:pt x="87" y="171"/>
                  </a:lnTo>
                  <a:lnTo>
                    <a:pt x="107" y="145"/>
                  </a:lnTo>
                  <a:lnTo>
                    <a:pt x="126" y="118"/>
                  </a:lnTo>
                  <a:lnTo>
                    <a:pt x="141" y="96"/>
                  </a:lnTo>
                  <a:lnTo>
                    <a:pt x="160" y="69"/>
                  </a:lnTo>
                  <a:lnTo>
                    <a:pt x="175" y="38"/>
                  </a:lnTo>
                  <a:lnTo>
                    <a:pt x="19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54" name="Freeform 91"/>
            <p:cNvSpPr>
              <a:spLocks/>
            </p:cNvSpPr>
            <p:nvPr/>
          </p:nvSpPr>
          <p:spPr bwMode="auto">
            <a:xfrm rot="696599">
              <a:off x="3650" y="850"/>
              <a:ext cx="628" cy="323"/>
            </a:xfrm>
            <a:custGeom>
              <a:avLst/>
              <a:gdLst>
                <a:gd name="T0" fmla="*/ 0 w 1885"/>
                <a:gd name="T1" fmla="*/ 0 h 968"/>
                <a:gd name="T2" fmla="*/ 0 w 1885"/>
                <a:gd name="T3" fmla="*/ 0 h 968"/>
                <a:gd name="T4" fmla="*/ 0 w 1885"/>
                <a:gd name="T5" fmla="*/ 0 h 968"/>
                <a:gd name="T6" fmla="*/ 0 w 1885"/>
                <a:gd name="T7" fmla="*/ 0 h 968"/>
                <a:gd name="T8" fmla="*/ 0 60000 65536"/>
                <a:gd name="T9" fmla="*/ 0 60000 65536"/>
                <a:gd name="T10" fmla="*/ 0 60000 65536"/>
                <a:gd name="T11" fmla="*/ 0 60000 65536"/>
                <a:gd name="T12" fmla="*/ 0 w 1885"/>
                <a:gd name="T13" fmla="*/ 0 h 968"/>
                <a:gd name="T14" fmla="*/ 1885 w 1885"/>
                <a:gd name="T15" fmla="*/ 968 h 968"/>
              </a:gdLst>
              <a:ahLst/>
              <a:cxnLst>
                <a:cxn ang="T8">
                  <a:pos x="T0" y="T1"/>
                </a:cxn>
                <a:cxn ang="T9">
                  <a:pos x="T2" y="T3"/>
                </a:cxn>
                <a:cxn ang="T10">
                  <a:pos x="T4" y="T5"/>
                </a:cxn>
                <a:cxn ang="T11">
                  <a:pos x="T6" y="T7"/>
                </a:cxn>
              </a:cxnLst>
              <a:rect l="T12" t="T13" r="T14" b="T15"/>
              <a:pathLst>
                <a:path w="1885" h="968">
                  <a:moveTo>
                    <a:pt x="0" y="968"/>
                  </a:moveTo>
                  <a:lnTo>
                    <a:pt x="1873" y="117"/>
                  </a:lnTo>
                  <a:lnTo>
                    <a:pt x="1885" y="0"/>
                  </a:lnTo>
                  <a:lnTo>
                    <a:pt x="0" y="968"/>
                  </a:lnTo>
                  <a:close/>
                </a:path>
              </a:pathLst>
            </a:custGeom>
            <a:solidFill>
              <a:srgbClr val="1E19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55" name="Freeform 92"/>
            <p:cNvSpPr>
              <a:spLocks/>
            </p:cNvSpPr>
            <p:nvPr/>
          </p:nvSpPr>
          <p:spPr bwMode="auto">
            <a:xfrm rot="696599">
              <a:off x="3736" y="821"/>
              <a:ext cx="62" cy="94"/>
            </a:xfrm>
            <a:custGeom>
              <a:avLst/>
              <a:gdLst>
                <a:gd name="T0" fmla="*/ 0 w 185"/>
                <a:gd name="T1" fmla="*/ 0 h 281"/>
                <a:gd name="T2" fmla="*/ 0 w 185"/>
                <a:gd name="T3" fmla="*/ 0 h 281"/>
                <a:gd name="T4" fmla="*/ 0 w 185"/>
                <a:gd name="T5" fmla="*/ 0 h 281"/>
                <a:gd name="T6" fmla="*/ 0 w 185"/>
                <a:gd name="T7" fmla="*/ 0 h 281"/>
                <a:gd name="T8" fmla="*/ 0 w 185"/>
                <a:gd name="T9" fmla="*/ 0 h 281"/>
                <a:gd name="T10" fmla="*/ 0 w 185"/>
                <a:gd name="T11" fmla="*/ 0 h 281"/>
                <a:gd name="T12" fmla="*/ 0 w 185"/>
                <a:gd name="T13" fmla="*/ 0 h 281"/>
                <a:gd name="T14" fmla="*/ 0 w 185"/>
                <a:gd name="T15" fmla="*/ 0 h 281"/>
                <a:gd name="T16" fmla="*/ 0 w 185"/>
                <a:gd name="T17" fmla="*/ 0 h 281"/>
                <a:gd name="T18" fmla="*/ 0 w 185"/>
                <a:gd name="T19" fmla="*/ 0 h 281"/>
                <a:gd name="T20" fmla="*/ 0 w 185"/>
                <a:gd name="T21" fmla="*/ 0 h 281"/>
                <a:gd name="T22" fmla="*/ 0 w 185"/>
                <a:gd name="T23" fmla="*/ 0 h 281"/>
                <a:gd name="T24" fmla="*/ 0 w 185"/>
                <a:gd name="T25" fmla="*/ 0 h 281"/>
                <a:gd name="T26" fmla="*/ 0 w 185"/>
                <a:gd name="T27" fmla="*/ 0 h 281"/>
                <a:gd name="T28" fmla="*/ 0 w 185"/>
                <a:gd name="T29" fmla="*/ 0 h 281"/>
                <a:gd name="T30" fmla="*/ 0 w 185"/>
                <a:gd name="T31" fmla="*/ 0 h 281"/>
                <a:gd name="T32" fmla="*/ 0 w 185"/>
                <a:gd name="T33" fmla="*/ 0 h 281"/>
                <a:gd name="T34" fmla="*/ 0 w 185"/>
                <a:gd name="T35" fmla="*/ 0 h 281"/>
                <a:gd name="T36" fmla="*/ 0 w 185"/>
                <a:gd name="T37" fmla="*/ 0 h 281"/>
                <a:gd name="T38" fmla="*/ 0 w 185"/>
                <a:gd name="T39" fmla="*/ 0 h 281"/>
                <a:gd name="T40" fmla="*/ 0 w 185"/>
                <a:gd name="T41" fmla="*/ 0 h 281"/>
                <a:gd name="T42" fmla="*/ 0 w 185"/>
                <a:gd name="T43" fmla="*/ 0 h 281"/>
                <a:gd name="T44" fmla="*/ 0 w 185"/>
                <a:gd name="T45" fmla="*/ 0 h 281"/>
                <a:gd name="T46" fmla="*/ 0 w 185"/>
                <a:gd name="T47" fmla="*/ 0 h 281"/>
                <a:gd name="T48" fmla="*/ 0 w 185"/>
                <a:gd name="T49" fmla="*/ 0 h 281"/>
                <a:gd name="T50" fmla="*/ 0 w 185"/>
                <a:gd name="T51" fmla="*/ 0 h 281"/>
                <a:gd name="T52" fmla="*/ 0 w 185"/>
                <a:gd name="T53" fmla="*/ 0 h 281"/>
                <a:gd name="T54" fmla="*/ 0 w 185"/>
                <a:gd name="T55" fmla="*/ 0 h 281"/>
                <a:gd name="T56" fmla="*/ 0 w 185"/>
                <a:gd name="T57" fmla="*/ 0 h 281"/>
                <a:gd name="T58" fmla="*/ 0 w 185"/>
                <a:gd name="T59" fmla="*/ 0 h 281"/>
                <a:gd name="T60" fmla="*/ 0 w 185"/>
                <a:gd name="T61" fmla="*/ 0 h 281"/>
                <a:gd name="T62" fmla="*/ 0 w 185"/>
                <a:gd name="T63" fmla="*/ 0 h 281"/>
                <a:gd name="T64" fmla="*/ 0 w 185"/>
                <a:gd name="T65" fmla="*/ 0 h 281"/>
                <a:gd name="T66" fmla="*/ 0 w 185"/>
                <a:gd name="T67" fmla="*/ 0 h 281"/>
                <a:gd name="T68" fmla="*/ 0 w 185"/>
                <a:gd name="T69" fmla="*/ 0 h 281"/>
                <a:gd name="T70" fmla="*/ 0 w 185"/>
                <a:gd name="T71" fmla="*/ 0 h 281"/>
                <a:gd name="T72" fmla="*/ 0 w 185"/>
                <a:gd name="T73" fmla="*/ 0 h 281"/>
                <a:gd name="T74" fmla="*/ 0 w 185"/>
                <a:gd name="T75" fmla="*/ 0 h 281"/>
                <a:gd name="T76" fmla="*/ 0 w 185"/>
                <a:gd name="T77" fmla="*/ 0 h 281"/>
                <a:gd name="T78" fmla="*/ 0 w 185"/>
                <a:gd name="T79" fmla="*/ 0 h 281"/>
                <a:gd name="T80" fmla="*/ 0 w 185"/>
                <a:gd name="T81" fmla="*/ 0 h 281"/>
                <a:gd name="T82" fmla="*/ 0 w 185"/>
                <a:gd name="T83" fmla="*/ 0 h 281"/>
                <a:gd name="T84" fmla="*/ 0 w 185"/>
                <a:gd name="T85" fmla="*/ 0 h 281"/>
                <a:gd name="T86" fmla="*/ 0 w 185"/>
                <a:gd name="T87" fmla="*/ 0 h 281"/>
                <a:gd name="T88" fmla="*/ 0 w 185"/>
                <a:gd name="T89" fmla="*/ 0 h 28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5"/>
                <a:gd name="T136" fmla="*/ 0 h 281"/>
                <a:gd name="T137" fmla="*/ 185 w 185"/>
                <a:gd name="T138" fmla="*/ 281 h 28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5" h="281">
                  <a:moveTo>
                    <a:pt x="67" y="0"/>
                  </a:moveTo>
                  <a:lnTo>
                    <a:pt x="60" y="4"/>
                  </a:lnTo>
                  <a:lnTo>
                    <a:pt x="57" y="12"/>
                  </a:lnTo>
                  <a:lnTo>
                    <a:pt x="49" y="24"/>
                  </a:lnTo>
                  <a:lnTo>
                    <a:pt x="45" y="34"/>
                  </a:lnTo>
                  <a:lnTo>
                    <a:pt x="42" y="46"/>
                  </a:lnTo>
                  <a:lnTo>
                    <a:pt x="37" y="58"/>
                  </a:lnTo>
                  <a:lnTo>
                    <a:pt x="25" y="73"/>
                  </a:lnTo>
                  <a:lnTo>
                    <a:pt x="18" y="88"/>
                  </a:lnTo>
                  <a:lnTo>
                    <a:pt x="10" y="100"/>
                  </a:lnTo>
                  <a:lnTo>
                    <a:pt x="3" y="110"/>
                  </a:lnTo>
                  <a:lnTo>
                    <a:pt x="0" y="133"/>
                  </a:lnTo>
                  <a:lnTo>
                    <a:pt x="3" y="172"/>
                  </a:lnTo>
                  <a:lnTo>
                    <a:pt x="7" y="209"/>
                  </a:lnTo>
                  <a:lnTo>
                    <a:pt x="15" y="232"/>
                  </a:lnTo>
                  <a:lnTo>
                    <a:pt x="18" y="244"/>
                  </a:lnTo>
                  <a:lnTo>
                    <a:pt x="22" y="248"/>
                  </a:lnTo>
                  <a:lnTo>
                    <a:pt x="22" y="251"/>
                  </a:lnTo>
                  <a:lnTo>
                    <a:pt x="22" y="256"/>
                  </a:lnTo>
                  <a:lnTo>
                    <a:pt x="30" y="263"/>
                  </a:lnTo>
                  <a:lnTo>
                    <a:pt x="49" y="270"/>
                  </a:lnTo>
                  <a:lnTo>
                    <a:pt x="64" y="273"/>
                  </a:lnTo>
                  <a:lnTo>
                    <a:pt x="82" y="278"/>
                  </a:lnTo>
                  <a:lnTo>
                    <a:pt x="101" y="278"/>
                  </a:lnTo>
                  <a:lnTo>
                    <a:pt x="116" y="281"/>
                  </a:lnTo>
                  <a:lnTo>
                    <a:pt x="136" y="281"/>
                  </a:lnTo>
                  <a:lnTo>
                    <a:pt x="148" y="281"/>
                  </a:lnTo>
                  <a:lnTo>
                    <a:pt x="158" y="281"/>
                  </a:lnTo>
                  <a:lnTo>
                    <a:pt x="163" y="281"/>
                  </a:lnTo>
                  <a:lnTo>
                    <a:pt x="166" y="281"/>
                  </a:lnTo>
                  <a:lnTo>
                    <a:pt x="173" y="281"/>
                  </a:lnTo>
                  <a:lnTo>
                    <a:pt x="178" y="281"/>
                  </a:lnTo>
                  <a:lnTo>
                    <a:pt x="185" y="281"/>
                  </a:lnTo>
                  <a:lnTo>
                    <a:pt x="158" y="278"/>
                  </a:lnTo>
                  <a:lnTo>
                    <a:pt x="136" y="273"/>
                  </a:lnTo>
                  <a:lnTo>
                    <a:pt x="113" y="266"/>
                  </a:lnTo>
                  <a:lnTo>
                    <a:pt x="98" y="256"/>
                  </a:lnTo>
                  <a:lnTo>
                    <a:pt x="82" y="244"/>
                  </a:lnTo>
                  <a:lnTo>
                    <a:pt x="67" y="232"/>
                  </a:lnTo>
                  <a:lnTo>
                    <a:pt x="57" y="217"/>
                  </a:lnTo>
                  <a:lnTo>
                    <a:pt x="49" y="199"/>
                  </a:lnTo>
                  <a:lnTo>
                    <a:pt x="37" y="149"/>
                  </a:lnTo>
                  <a:lnTo>
                    <a:pt x="37" y="100"/>
                  </a:lnTo>
                  <a:lnTo>
                    <a:pt x="45" y="51"/>
                  </a:lnTo>
                  <a:lnTo>
                    <a:pt x="67" y="0"/>
                  </a:lnTo>
                  <a:close/>
                </a:path>
              </a:pathLst>
            </a:custGeom>
            <a:solidFill>
              <a:srgbClr val="2B0F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56" name="Freeform 93"/>
            <p:cNvSpPr>
              <a:spLocks/>
            </p:cNvSpPr>
            <p:nvPr/>
          </p:nvSpPr>
          <p:spPr bwMode="auto">
            <a:xfrm rot="696599">
              <a:off x="4148" y="1332"/>
              <a:ext cx="266" cy="207"/>
            </a:xfrm>
            <a:custGeom>
              <a:avLst/>
              <a:gdLst>
                <a:gd name="T0" fmla="*/ 0 w 797"/>
                <a:gd name="T1" fmla="*/ 0 h 619"/>
                <a:gd name="T2" fmla="*/ 0 w 797"/>
                <a:gd name="T3" fmla="*/ 0 h 619"/>
                <a:gd name="T4" fmla="*/ 0 w 797"/>
                <a:gd name="T5" fmla="*/ 0 h 619"/>
                <a:gd name="T6" fmla="*/ 0 w 797"/>
                <a:gd name="T7" fmla="*/ 0 h 619"/>
                <a:gd name="T8" fmla="*/ 0 w 797"/>
                <a:gd name="T9" fmla="*/ 0 h 619"/>
                <a:gd name="T10" fmla="*/ 0 w 797"/>
                <a:gd name="T11" fmla="*/ 0 h 619"/>
                <a:gd name="T12" fmla="*/ 0 w 797"/>
                <a:gd name="T13" fmla="*/ 0 h 619"/>
                <a:gd name="T14" fmla="*/ 0 w 797"/>
                <a:gd name="T15" fmla="*/ 0 h 619"/>
                <a:gd name="T16" fmla="*/ 0 w 797"/>
                <a:gd name="T17" fmla="*/ 0 h 619"/>
                <a:gd name="T18" fmla="*/ 0 w 797"/>
                <a:gd name="T19" fmla="*/ 0 h 619"/>
                <a:gd name="T20" fmla="*/ 0 w 797"/>
                <a:gd name="T21" fmla="*/ 0 h 619"/>
                <a:gd name="T22" fmla="*/ 0 w 797"/>
                <a:gd name="T23" fmla="*/ 0 h 619"/>
                <a:gd name="T24" fmla="*/ 0 w 797"/>
                <a:gd name="T25" fmla="*/ 0 h 619"/>
                <a:gd name="T26" fmla="*/ 0 w 797"/>
                <a:gd name="T27" fmla="*/ 0 h 619"/>
                <a:gd name="T28" fmla="*/ 0 w 797"/>
                <a:gd name="T29" fmla="*/ 0 h 619"/>
                <a:gd name="T30" fmla="*/ 0 w 797"/>
                <a:gd name="T31" fmla="*/ 0 h 619"/>
                <a:gd name="T32" fmla="*/ 0 w 797"/>
                <a:gd name="T33" fmla="*/ 0 h 619"/>
                <a:gd name="T34" fmla="*/ 0 w 797"/>
                <a:gd name="T35" fmla="*/ 0 h 619"/>
                <a:gd name="T36" fmla="*/ 0 w 797"/>
                <a:gd name="T37" fmla="*/ 0 h 619"/>
                <a:gd name="T38" fmla="*/ 0 w 797"/>
                <a:gd name="T39" fmla="*/ 0 h 619"/>
                <a:gd name="T40" fmla="*/ 0 w 797"/>
                <a:gd name="T41" fmla="*/ 0 h 619"/>
                <a:gd name="T42" fmla="*/ 0 w 797"/>
                <a:gd name="T43" fmla="*/ 0 h 619"/>
                <a:gd name="T44" fmla="*/ 0 w 797"/>
                <a:gd name="T45" fmla="*/ 0 h 619"/>
                <a:gd name="T46" fmla="*/ 0 w 797"/>
                <a:gd name="T47" fmla="*/ 0 h 619"/>
                <a:gd name="T48" fmla="*/ 0 w 797"/>
                <a:gd name="T49" fmla="*/ 0 h 619"/>
                <a:gd name="T50" fmla="*/ 0 w 797"/>
                <a:gd name="T51" fmla="*/ 0 h 619"/>
                <a:gd name="T52" fmla="*/ 0 w 797"/>
                <a:gd name="T53" fmla="*/ 0 h 619"/>
                <a:gd name="T54" fmla="*/ 0 w 797"/>
                <a:gd name="T55" fmla="*/ 0 h 619"/>
                <a:gd name="T56" fmla="*/ 0 w 797"/>
                <a:gd name="T57" fmla="*/ 0 h 619"/>
                <a:gd name="T58" fmla="*/ 0 w 797"/>
                <a:gd name="T59" fmla="*/ 0 h 619"/>
                <a:gd name="T60" fmla="*/ 0 w 797"/>
                <a:gd name="T61" fmla="*/ 0 h 619"/>
                <a:gd name="T62" fmla="*/ 0 w 797"/>
                <a:gd name="T63" fmla="*/ 0 h 619"/>
                <a:gd name="T64" fmla="*/ 0 w 797"/>
                <a:gd name="T65" fmla="*/ 0 h 619"/>
                <a:gd name="T66" fmla="*/ 0 w 797"/>
                <a:gd name="T67" fmla="*/ 0 h 619"/>
                <a:gd name="T68" fmla="*/ 0 w 797"/>
                <a:gd name="T69" fmla="*/ 0 h 619"/>
                <a:gd name="T70" fmla="*/ 0 w 797"/>
                <a:gd name="T71" fmla="*/ 0 h 619"/>
                <a:gd name="T72" fmla="*/ 0 w 797"/>
                <a:gd name="T73" fmla="*/ 0 h 619"/>
                <a:gd name="T74" fmla="*/ 0 w 797"/>
                <a:gd name="T75" fmla="*/ 0 h 619"/>
                <a:gd name="T76" fmla="*/ 0 w 797"/>
                <a:gd name="T77" fmla="*/ 0 h 619"/>
                <a:gd name="T78" fmla="*/ 0 w 797"/>
                <a:gd name="T79" fmla="*/ 0 h 619"/>
                <a:gd name="T80" fmla="*/ 0 w 797"/>
                <a:gd name="T81" fmla="*/ 0 h 619"/>
                <a:gd name="T82" fmla="*/ 0 w 797"/>
                <a:gd name="T83" fmla="*/ 0 h 619"/>
                <a:gd name="T84" fmla="*/ 0 w 797"/>
                <a:gd name="T85" fmla="*/ 0 h 619"/>
                <a:gd name="T86" fmla="*/ 0 w 797"/>
                <a:gd name="T87" fmla="*/ 0 h 619"/>
                <a:gd name="T88" fmla="*/ 0 w 797"/>
                <a:gd name="T89" fmla="*/ 0 h 619"/>
                <a:gd name="T90" fmla="*/ 0 w 797"/>
                <a:gd name="T91" fmla="*/ 0 h 619"/>
                <a:gd name="T92" fmla="*/ 0 w 797"/>
                <a:gd name="T93" fmla="*/ 0 h 619"/>
                <a:gd name="T94" fmla="*/ 0 w 797"/>
                <a:gd name="T95" fmla="*/ 0 h 619"/>
                <a:gd name="T96" fmla="*/ 0 w 797"/>
                <a:gd name="T97" fmla="*/ 0 h 619"/>
                <a:gd name="T98" fmla="*/ 0 w 797"/>
                <a:gd name="T99" fmla="*/ 0 h 619"/>
                <a:gd name="T100" fmla="*/ 0 w 797"/>
                <a:gd name="T101" fmla="*/ 0 h 61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797"/>
                <a:gd name="T154" fmla="*/ 0 h 619"/>
                <a:gd name="T155" fmla="*/ 797 w 797"/>
                <a:gd name="T156" fmla="*/ 619 h 61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797" h="619">
                  <a:moveTo>
                    <a:pt x="0" y="87"/>
                  </a:moveTo>
                  <a:lnTo>
                    <a:pt x="64" y="84"/>
                  </a:lnTo>
                  <a:lnTo>
                    <a:pt x="126" y="84"/>
                  </a:lnTo>
                  <a:lnTo>
                    <a:pt x="190" y="79"/>
                  </a:lnTo>
                  <a:lnTo>
                    <a:pt x="251" y="79"/>
                  </a:lnTo>
                  <a:lnTo>
                    <a:pt x="316" y="76"/>
                  </a:lnTo>
                  <a:lnTo>
                    <a:pt x="380" y="76"/>
                  </a:lnTo>
                  <a:lnTo>
                    <a:pt x="444" y="76"/>
                  </a:lnTo>
                  <a:lnTo>
                    <a:pt x="509" y="76"/>
                  </a:lnTo>
                  <a:lnTo>
                    <a:pt x="536" y="76"/>
                  </a:lnTo>
                  <a:lnTo>
                    <a:pt x="563" y="76"/>
                  </a:lnTo>
                  <a:lnTo>
                    <a:pt x="589" y="72"/>
                  </a:lnTo>
                  <a:lnTo>
                    <a:pt x="615" y="69"/>
                  </a:lnTo>
                  <a:lnTo>
                    <a:pt x="634" y="69"/>
                  </a:lnTo>
                  <a:lnTo>
                    <a:pt x="654" y="64"/>
                  </a:lnTo>
                  <a:lnTo>
                    <a:pt x="664" y="64"/>
                  </a:lnTo>
                  <a:lnTo>
                    <a:pt x="669" y="64"/>
                  </a:lnTo>
                  <a:lnTo>
                    <a:pt x="703" y="0"/>
                  </a:lnTo>
                  <a:lnTo>
                    <a:pt x="711" y="12"/>
                  </a:lnTo>
                  <a:lnTo>
                    <a:pt x="726" y="42"/>
                  </a:lnTo>
                  <a:lnTo>
                    <a:pt x="740" y="84"/>
                  </a:lnTo>
                  <a:lnTo>
                    <a:pt x="755" y="118"/>
                  </a:lnTo>
                  <a:lnTo>
                    <a:pt x="775" y="194"/>
                  </a:lnTo>
                  <a:lnTo>
                    <a:pt x="790" y="284"/>
                  </a:lnTo>
                  <a:lnTo>
                    <a:pt x="794" y="375"/>
                  </a:lnTo>
                  <a:lnTo>
                    <a:pt x="797" y="456"/>
                  </a:lnTo>
                  <a:lnTo>
                    <a:pt x="779" y="619"/>
                  </a:lnTo>
                  <a:lnTo>
                    <a:pt x="772" y="562"/>
                  </a:lnTo>
                  <a:lnTo>
                    <a:pt x="767" y="490"/>
                  </a:lnTo>
                  <a:lnTo>
                    <a:pt x="760" y="407"/>
                  </a:lnTo>
                  <a:lnTo>
                    <a:pt x="748" y="323"/>
                  </a:lnTo>
                  <a:lnTo>
                    <a:pt x="738" y="244"/>
                  </a:lnTo>
                  <a:lnTo>
                    <a:pt x="718" y="178"/>
                  </a:lnTo>
                  <a:lnTo>
                    <a:pt x="688" y="133"/>
                  </a:lnTo>
                  <a:lnTo>
                    <a:pt x="649" y="118"/>
                  </a:lnTo>
                  <a:lnTo>
                    <a:pt x="619" y="114"/>
                  </a:lnTo>
                  <a:lnTo>
                    <a:pt x="582" y="111"/>
                  </a:lnTo>
                  <a:lnTo>
                    <a:pt x="548" y="111"/>
                  </a:lnTo>
                  <a:lnTo>
                    <a:pt x="506" y="106"/>
                  </a:lnTo>
                  <a:lnTo>
                    <a:pt x="464" y="106"/>
                  </a:lnTo>
                  <a:lnTo>
                    <a:pt x="422" y="103"/>
                  </a:lnTo>
                  <a:lnTo>
                    <a:pt x="380" y="103"/>
                  </a:lnTo>
                  <a:lnTo>
                    <a:pt x="334" y="103"/>
                  </a:lnTo>
                  <a:lnTo>
                    <a:pt x="289" y="99"/>
                  </a:lnTo>
                  <a:lnTo>
                    <a:pt x="247" y="99"/>
                  </a:lnTo>
                  <a:lnTo>
                    <a:pt x="202" y="99"/>
                  </a:lnTo>
                  <a:lnTo>
                    <a:pt x="160" y="94"/>
                  </a:lnTo>
                  <a:lnTo>
                    <a:pt x="118" y="94"/>
                  </a:lnTo>
                  <a:lnTo>
                    <a:pt x="76" y="91"/>
                  </a:lnTo>
                  <a:lnTo>
                    <a:pt x="38" y="91"/>
                  </a:lnTo>
                  <a:lnTo>
                    <a:pt x="0" y="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57" name="Freeform 94"/>
            <p:cNvSpPr>
              <a:spLocks/>
            </p:cNvSpPr>
            <p:nvPr/>
          </p:nvSpPr>
          <p:spPr bwMode="auto">
            <a:xfrm rot="696599">
              <a:off x="3754" y="1344"/>
              <a:ext cx="440" cy="201"/>
            </a:xfrm>
            <a:custGeom>
              <a:avLst/>
              <a:gdLst>
                <a:gd name="T0" fmla="*/ 0 w 1319"/>
                <a:gd name="T1" fmla="*/ 0 h 604"/>
                <a:gd name="T2" fmla="*/ 0 w 1319"/>
                <a:gd name="T3" fmla="*/ 0 h 604"/>
                <a:gd name="T4" fmla="*/ 0 w 1319"/>
                <a:gd name="T5" fmla="*/ 0 h 604"/>
                <a:gd name="T6" fmla="*/ 0 w 1319"/>
                <a:gd name="T7" fmla="*/ 0 h 604"/>
                <a:gd name="T8" fmla="*/ 0 w 1319"/>
                <a:gd name="T9" fmla="*/ 0 h 604"/>
                <a:gd name="T10" fmla="*/ 0 w 1319"/>
                <a:gd name="T11" fmla="*/ 0 h 604"/>
                <a:gd name="T12" fmla="*/ 0 w 1319"/>
                <a:gd name="T13" fmla="*/ 0 h 604"/>
                <a:gd name="T14" fmla="*/ 0 w 1319"/>
                <a:gd name="T15" fmla="*/ 0 h 604"/>
                <a:gd name="T16" fmla="*/ 0 w 1319"/>
                <a:gd name="T17" fmla="*/ 0 h 604"/>
                <a:gd name="T18" fmla="*/ 0 w 1319"/>
                <a:gd name="T19" fmla="*/ 0 h 604"/>
                <a:gd name="T20" fmla="*/ 0 w 1319"/>
                <a:gd name="T21" fmla="*/ 0 h 604"/>
                <a:gd name="T22" fmla="*/ 0 w 1319"/>
                <a:gd name="T23" fmla="*/ 0 h 604"/>
                <a:gd name="T24" fmla="*/ 0 w 1319"/>
                <a:gd name="T25" fmla="*/ 0 h 604"/>
                <a:gd name="T26" fmla="*/ 0 w 1319"/>
                <a:gd name="T27" fmla="*/ 0 h 604"/>
                <a:gd name="T28" fmla="*/ 0 w 1319"/>
                <a:gd name="T29" fmla="*/ 0 h 604"/>
                <a:gd name="T30" fmla="*/ 0 w 1319"/>
                <a:gd name="T31" fmla="*/ 0 h 604"/>
                <a:gd name="T32" fmla="*/ 0 w 1319"/>
                <a:gd name="T33" fmla="*/ 0 h 604"/>
                <a:gd name="T34" fmla="*/ 0 w 1319"/>
                <a:gd name="T35" fmla="*/ 0 h 604"/>
                <a:gd name="T36" fmla="*/ 0 w 1319"/>
                <a:gd name="T37" fmla="*/ 0 h 604"/>
                <a:gd name="T38" fmla="*/ 0 w 1319"/>
                <a:gd name="T39" fmla="*/ 0 h 604"/>
                <a:gd name="T40" fmla="*/ 0 w 1319"/>
                <a:gd name="T41" fmla="*/ 0 h 604"/>
                <a:gd name="T42" fmla="*/ 0 w 1319"/>
                <a:gd name="T43" fmla="*/ 0 h 604"/>
                <a:gd name="T44" fmla="*/ 0 w 1319"/>
                <a:gd name="T45" fmla="*/ 0 h 604"/>
                <a:gd name="T46" fmla="*/ 0 w 1319"/>
                <a:gd name="T47" fmla="*/ 0 h 604"/>
                <a:gd name="T48" fmla="*/ 0 w 1319"/>
                <a:gd name="T49" fmla="*/ 0 h 604"/>
                <a:gd name="T50" fmla="*/ 0 w 1319"/>
                <a:gd name="T51" fmla="*/ 0 h 604"/>
                <a:gd name="T52" fmla="*/ 0 w 1319"/>
                <a:gd name="T53" fmla="*/ 0 h 604"/>
                <a:gd name="T54" fmla="*/ 0 w 1319"/>
                <a:gd name="T55" fmla="*/ 0 h 604"/>
                <a:gd name="T56" fmla="*/ 0 w 1319"/>
                <a:gd name="T57" fmla="*/ 0 h 604"/>
                <a:gd name="T58" fmla="*/ 0 w 1319"/>
                <a:gd name="T59" fmla="*/ 0 h 604"/>
                <a:gd name="T60" fmla="*/ 0 w 1319"/>
                <a:gd name="T61" fmla="*/ 0 h 604"/>
                <a:gd name="T62" fmla="*/ 0 w 1319"/>
                <a:gd name="T63" fmla="*/ 0 h 604"/>
                <a:gd name="T64" fmla="*/ 0 w 1319"/>
                <a:gd name="T65" fmla="*/ 0 h 604"/>
                <a:gd name="T66" fmla="*/ 0 w 1319"/>
                <a:gd name="T67" fmla="*/ 0 h 604"/>
                <a:gd name="T68" fmla="*/ 0 w 1319"/>
                <a:gd name="T69" fmla="*/ 0 h 604"/>
                <a:gd name="T70" fmla="*/ 0 w 1319"/>
                <a:gd name="T71" fmla="*/ 0 h 604"/>
                <a:gd name="T72" fmla="*/ 0 w 1319"/>
                <a:gd name="T73" fmla="*/ 0 h 604"/>
                <a:gd name="T74" fmla="*/ 0 w 1319"/>
                <a:gd name="T75" fmla="*/ 0 h 604"/>
                <a:gd name="T76" fmla="*/ 0 w 1319"/>
                <a:gd name="T77" fmla="*/ 0 h 604"/>
                <a:gd name="T78" fmla="*/ 0 w 1319"/>
                <a:gd name="T79" fmla="*/ 0 h 604"/>
                <a:gd name="T80" fmla="*/ 0 w 1319"/>
                <a:gd name="T81" fmla="*/ 0 h 604"/>
                <a:gd name="T82" fmla="*/ 0 w 1319"/>
                <a:gd name="T83" fmla="*/ 0 h 604"/>
                <a:gd name="T84" fmla="*/ 0 w 1319"/>
                <a:gd name="T85" fmla="*/ 0 h 604"/>
                <a:gd name="T86" fmla="*/ 0 w 1319"/>
                <a:gd name="T87" fmla="*/ 0 h 604"/>
                <a:gd name="T88" fmla="*/ 0 w 1319"/>
                <a:gd name="T89" fmla="*/ 0 h 604"/>
                <a:gd name="T90" fmla="*/ 0 w 1319"/>
                <a:gd name="T91" fmla="*/ 0 h 604"/>
                <a:gd name="T92" fmla="*/ 0 w 1319"/>
                <a:gd name="T93" fmla="*/ 0 h 604"/>
                <a:gd name="T94" fmla="*/ 0 w 1319"/>
                <a:gd name="T95" fmla="*/ 0 h 604"/>
                <a:gd name="T96" fmla="*/ 0 w 1319"/>
                <a:gd name="T97" fmla="*/ 0 h 604"/>
                <a:gd name="T98" fmla="*/ 0 w 1319"/>
                <a:gd name="T99" fmla="*/ 0 h 604"/>
                <a:gd name="T100" fmla="*/ 0 w 1319"/>
                <a:gd name="T101" fmla="*/ 0 h 604"/>
                <a:gd name="T102" fmla="*/ 0 w 1319"/>
                <a:gd name="T103" fmla="*/ 0 h 604"/>
                <a:gd name="T104" fmla="*/ 0 w 1319"/>
                <a:gd name="T105" fmla="*/ 0 h 60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19"/>
                <a:gd name="T160" fmla="*/ 0 h 604"/>
                <a:gd name="T161" fmla="*/ 1319 w 1319"/>
                <a:gd name="T162" fmla="*/ 604 h 60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19" h="604">
                  <a:moveTo>
                    <a:pt x="54" y="0"/>
                  </a:moveTo>
                  <a:lnTo>
                    <a:pt x="23" y="61"/>
                  </a:lnTo>
                  <a:lnTo>
                    <a:pt x="5" y="122"/>
                  </a:lnTo>
                  <a:lnTo>
                    <a:pt x="0" y="175"/>
                  </a:lnTo>
                  <a:lnTo>
                    <a:pt x="8" y="224"/>
                  </a:lnTo>
                  <a:lnTo>
                    <a:pt x="32" y="270"/>
                  </a:lnTo>
                  <a:lnTo>
                    <a:pt x="69" y="308"/>
                  </a:lnTo>
                  <a:lnTo>
                    <a:pt x="118" y="342"/>
                  </a:lnTo>
                  <a:lnTo>
                    <a:pt x="183" y="372"/>
                  </a:lnTo>
                  <a:lnTo>
                    <a:pt x="251" y="395"/>
                  </a:lnTo>
                  <a:lnTo>
                    <a:pt x="323" y="418"/>
                  </a:lnTo>
                  <a:lnTo>
                    <a:pt x="395" y="436"/>
                  </a:lnTo>
                  <a:lnTo>
                    <a:pt x="468" y="456"/>
                  </a:lnTo>
                  <a:lnTo>
                    <a:pt x="543" y="475"/>
                  </a:lnTo>
                  <a:lnTo>
                    <a:pt x="616" y="490"/>
                  </a:lnTo>
                  <a:lnTo>
                    <a:pt x="691" y="505"/>
                  </a:lnTo>
                  <a:lnTo>
                    <a:pt x="767" y="520"/>
                  </a:lnTo>
                  <a:lnTo>
                    <a:pt x="841" y="532"/>
                  </a:lnTo>
                  <a:lnTo>
                    <a:pt x="912" y="544"/>
                  </a:lnTo>
                  <a:lnTo>
                    <a:pt x="984" y="555"/>
                  </a:lnTo>
                  <a:lnTo>
                    <a:pt x="1049" y="567"/>
                  </a:lnTo>
                  <a:lnTo>
                    <a:pt x="1113" y="574"/>
                  </a:lnTo>
                  <a:lnTo>
                    <a:pt x="1179" y="585"/>
                  </a:lnTo>
                  <a:lnTo>
                    <a:pt x="1235" y="593"/>
                  </a:lnTo>
                  <a:lnTo>
                    <a:pt x="1288" y="601"/>
                  </a:lnTo>
                  <a:lnTo>
                    <a:pt x="1312" y="604"/>
                  </a:lnTo>
                  <a:lnTo>
                    <a:pt x="1319" y="604"/>
                  </a:lnTo>
                  <a:lnTo>
                    <a:pt x="1312" y="601"/>
                  </a:lnTo>
                  <a:lnTo>
                    <a:pt x="1292" y="596"/>
                  </a:lnTo>
                  <a:lnTo>
                    <a:pt x="1262" y="593"/>
                  </a:lnTo>
                  <a:lnTo>
                    <a:pt x="1220" y="585"/>
                  </a:lnTo>
                  <a:lnTo>
                    <a:pt x="1171" y="574"/>
                  </a:lnTo>
                  <a:lnTo>
                    <a:pt x="1110" y="562"/>
                  </a:lnTo>
                  <a:lnTo>
                    <a:pt x="1046" y="547"/>
                  </a:lnTo>
                  <a:lnTo>
                    <a:pt x="972" y="532"/>
                  </a:lnTo>
                  <a:lnTo>
                    <a:pt x="900" y="517"/>
                  </a:lnTo>
                  <a:lnTo>
                    <a:pt x="821" y="498"/>
                  </a:lnTo>
                  <a:lnTo>
                    <a:pt x="742" y="478"/>
                  </a:lnTo>
                  <a:lnTo>
                    <a:pt x="661" y="460"/>
                  </a:lnTo>
                  <a:lnTo>
                    <a:pt x="582" y="441"/>
                  </a:lnTo>
                  <a:lnTo>
                    <a:pt x="501" y="418"/>
                  </a:lnTo>
                  <a:lnTo>
                    <a:pt x="444" y="404"/>
                  </a:lnTo>
                  <a:lnTo>
                    <a:pt x="392" y="387"/>
                  </a:lnTo>
                  <a:lnTo>
                    <a:pt x="343" y="369"/>
                  </a:lnTo>
                  <a:lnTo>
                    <a:pt x="296" y="354"/>
                  </a:lnTo>
                  <a:lnTo>
                    <a:pt x="251" y="338"/>
                  </a:lnTo>
                  <a:lnTo>
                    <a:pt x="212" y="320"/>
                  </a:lnTo>
                  <a:lnTo>
                    <a:pt x="175" y="303"/>
                  </a:lnTo>
                  <a:lnTo>
                    <a:pt x="145" y="288"/>
                  </a:lnTo>
                  <a:lnTo>
                    <a:pt x="88" y="229"/>
                  </a:lnTo>
                  <a:lnTo>
                    <a:pt x="61" y="155"/>
                  </a:lnTo>
                  <a:lnTo>
                    <a:pt x="54" y="76"/>
                  </a:lnTo>
                  <a:lnTo>
                    <a:pt x="54" y="0"/>
                  </a:lnTo>
                  <a:close/>
                </a:path>
              </a:pathLst>
            </a:custGeom>
            <a:solidFill>
              <a:srgbClr val="00A5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58" name="Freeform 95"/>
            <p:cNvSpPr>
              <a:spLocks/>
            </p:cNvSpPr>
            <p:nvPr/>
          </p:nvSpPr>
          <p:spPr bwMode="auto">
            <a:xfrm rot="696599">
              <a:off x="3576" y="1298"/>
              <a:ext cx="806" cy="364"/>
            </a:xfrm>
            <a:custGeom>
              <a:avLst/>
              <a:gdLst>
                <a:gd name="T0" fmla="*/ 0 w 2417"/>
                <a:gd name="T1" fmla="*/ 0 h 1093"/>
                <a:gd name="T2" fmla="*/ 0 w 2417"/>
                <a:gd name="T3" fmla="*/ 0 h 1093"/>
                <a:gd name="T4" fmla="*/ 0 w 2417"/>
                <a:gd name="T5" fmla="*/ 0 h 1093"/>
                <a:gd name="T6" fmla="*/ 0 w 2417"/>
                <a:gd name="T7" fmla="*/ 0 h 1093"/>
                <a:gd name="T8" fmla="*/ 0 w 2417"/>
                <a:gd name="T9" fmla="*/ 0 h 1093"/>
                <a:gd name="T10" fmla="*/ 0 w 2417"/>
                <a:gd name="T11" fmla="*/ 0 h 1093"/>
                <a:gd name="T12" fmla="*/ 0 w 2417"/>
                <a:gd name="T13" fmla="*/ 0 h 1093"/>
                <a:gd name="T14" fmla="*/ 0 w 2417"/>
                <a:gd name="T15" fmla="*/ 0 h 1093"/>
                <a:gd name="T16" fmla="*/ 0 w 2417"/>
                <a:gd name="T17" fmla="*/ 0 h 1093"/>
                <a:gd name="T18" fmla="*/ 0 w 2417"/>
                <a:gd name="T19" fmla="*/ 0 h 1093"/>
                <a:gd name="T20" fmla="*/ 0 w 2417"/>
                <a:gd name="T21" fmla="*/ 0 h 1093"/>
                <a:gd name="T22" fmla="*/ 0 w 2417"/>
                <a:gd name="T23" fmla="*/ 0 h 1093"/>
                <a:gd name="T24" fmla="*/ 0 w 2417"/>
                <a:gd name="T25" fmla="*/ 0 h 1093"/>
                <a:gd name="T26" fmla="*/ 0 w 2417"/>
                <a:gd name="T27" fmla="*/ 0 h 1093"/>
                <a:gd name="T28" fmla="*/ 0 w 2417"/>
                <a:gd name="T29" fmla="*/ 0 h 1093"/>
                <a:gd name="T30" fmla="*/ 0 w 2417"/>
                <a:gd name="T31" fmla="*/ 0 h 1093"/>
                <a:gd name="T32" fmla="*/ 0 w 2417"/>
                <a:gd name="T33" fmla="*/ 0 h 1093"/>
                <a:gd name="T34" fmla="*/ 0 w 2417"/>
                <a:gd name="T35" fmla="*/ 0 h 1093"/>
                <a:gd name="T36" fmla="*/ 0 w 2417"/>
                <a:gd name="T37" fmla="*/ 0 h 1093"/>
                <a:gd name="T38" fmla="*/ 0 w 2417"/>
                <a:gd name="T39" fmla="*/ 0 h 1093"/>
                <a:gd name="T40" fmla="*/ 0 w 2417"/>
                <a:gd name="T41" fmla="*/ 0 h 1093"/>
                <a:gd name="T42" fmla="*/ 0 w 2417"/>
                <a:gd name="T43" fmla="*/ 0 h 1093"/>
                <a:gd name="T44" fmla="*/ 0 w 2417"/>
                <a:gd name="T45" fmla="*/ 0 h 1093"/>
                <a:gd name="T46" fmla="*/ 0 w 2417"/>
                <a:gd name="T47" fmla="*/ 0 h 1093"/>
                <a:gd name="T48" fmla="*/ 0 w 2417"/>
                <a:gd name="T49" fmla="*/ 0 h 1093"/>
                <a:gd name="T50" fmla="*/ 0 w 2417"/>
                <a:gd name="T51" fmla="*/ 0 h 1093"/>
                <a:gd name="T52" fmla="*/ 0 w 2417"/>
                <a:gd name="T53" fmla="*/ 0 h 1093"/>
                <a:gd name="T54" fmla="*/ 0 w 2417"/>
                <a:gd name="T55" fmla="*/ 0 h 1093"/>
                <a:gd name="T56" fmla="*/ 0 w 2417"/>
                <a:gd name="T57" fmla="*/ 0 h 1093"/>
                <a:gd name="T58" fmla="*/ 0 w 2417"/>
                <a:gd name="T59" fmla="*/ 0 h 1093"/>
                <a:gd name="T60" fmla="*/ 0 w 2417"/>
                <a:gd name="T61" fmla="*/ 0 h 1093"/>
                <a:gd name="T62" fmla="*/ 0 w 2417"/>
                <a:gd name="T63" fmla="*/ 0 h 1093"/>
                <a:gd name="T64" fmla="*/ 0 w 2417"/>
                <a:gd name="T65" fmla="*/ 0 h 1093"/>
                <a:gd name="T66" fmla="*/ 0 w 2417"/>
                <a:gd name="T67" fmla="*/ 0 h 1093"/>
                <a:gd name="T68" fmla="*/ 0 w 2417"/>
                <a:gd name="T69" fmla="*/ 0 h 1093"/>
                <a:gd name="T70" fmla="*/ 0 w 2417"/>
                <a:gd name="T71" fmla="*/ 0 h 1093"/>
                <a:gd name="T72" fmla="*/ 0 w 2417"/>
                <a:gd name="T73" fmla="*/ 0 h 1093"/>
                <a:gd name="T74" fmla="*/ 0 w 2417"/>
                <a:gd name="T75" fmla="*/ 0 h 1093"/>
                <a:gd name="T76" fmla="*/ 0 w 2417"/>
                <a:gd name="T77" fmla="*/ 0 h 1093"/>
                <a:gd name="T78" fmla="*/ 0 w 2417"/>
                <a:gd name="T79" fmla="*/ 0 h 1093"/>
                <a:gd name="T80" fmla="*/ 0 w 2417"/>
                <a:gd name="T81" fmla="*/ 0 h 1093"/>
                <a:gd name="T82" fmla="*/ 0 w 2417"/>
                <a:gd name="T83" fmla="*/ 0 h 1093"/>
                <a:gd name="T84" fmla="*/ 0 w 2417"/>
                <a:gd name="T85" fmla="*/ 0 h 1093"/>
                <a:gd name="T86" fmla="*/ 0 w 2417"/>
                <a:gd name="T87" fmla="*/ 0 h 109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17"/>
                <a:gd name="T133" fmla="*/ 0 h 1093"/>
                <a:gd name="T134" fmla="*/ 2417 w 2417"/>
                <a:gd name="T135" fmla="*/ 1093 h 109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17" h="1093">
                  <a:moveTo>
                    <a:pt x="259" y="0"/>
                  </a:moveTo>
                  <a:lnTo>
                    <a:pt x="221" y="64"/>
                  </a:lnTo>
                  <a:lnTo>
                    <a:pt x="187" y="118"/>
                  </a:lnTo>
                  <a:lnTo>
                    <a:pt x="153" y="168"/>
                  </a:lnTo>
                  <a:lnTo>
                    <a:pt x="130" y="213"/>
                  </a:lnTo>
                  <a:lnTo>
                    <a:pt x="114" y="269"/>
                  </a:lnTo>
                  <a:lnTo>
                    <a:pt x="106" y="331"/>
                  </a:lnTo>
                  <a:lnTo>
                    <a:pt x="114" y="410"/>
                  </a:lnTo>
                  <a:lnTo>
                    <a:pt x="133" y="509"/>
                  </a:lnTo>
                  <a:lnTo>
                    <a:pt x="153" y="509"/>
                  </a:lnTo>
                  <a:lnTo>
                    <a:pt x="172" y="509"/>
                  </a:lnTo>
                  <a:lnTo>
                    <a:pt x="190" y="506"/>
                  </a:lnTo>
                  <a:lnTo>
                    <a:pt x="209" y="506"/>
                  </a:lnTo>
                  <a:lnTo>
                    <a:pt x="224" y="501"/>
                  </a:lnTo>
                  <a:lnTo>
                    <a:pt x="244" y="501"/>
                  </a:lnTo>
                  <a:lnTo>
                    <a:pt x="263" y="498"/>
                  </a:lnTo>
                  <a:lnTo>
                    <a:pt x="281" y="498"/>
                  </a:lnTo>
                  <a:lnTo>
                    <a:pt x="286" y="506"/>
                  </a:lnTo>
                  <a:lnTo>
                    <a:pt x="289" y="521"/>
                  </a:lnTo>
                  <a:lnTo>
                    <a:pt x="289" y="539"/>
                  </a:lnTo>
                  <a:lnTo>
                    <a:pt x="286" y="565"/>
                  </a:lnTo>
                  <a:lnTo>
                    <a:pt x="293" y="592"/>
                  </a:lnTo>
                  <a:lnTo>
                    <a:pt x="331" y="622"/>
                  </a:lnTo>
                  <a:lnTo>
                    <a:pt x="387" y="657"/>
                  </a:lnTo>
                  <a:lnTo>
                    <a:pt x="464" y="691"/>
                  </a:lnTo>
                  <a:lnTo>
                    <a:pt x="555" y="726"/>
                  </a:lnTo>
                  <a:lnTo>
                    <a:pt x="658" y="763"/>
                  </a:lnTo>
                  <a:lnTo>
                    <a:pt x="772" y="797"/>
                  </a:lnTo>
                  <a:lnTo>
                    <a:pt x="890" y="832"/>
                  </a:lnTo>
                  <a:lnTo>
                    <a:pt x="1007" y="866"/>
                  </a:lnTo>
                  <a:lnTo>
                    <a:pt x="1129" y="901"/>
                  </a:lnTo>
                  <a:lnTo>
                    <a:pt x="1238" y="927"/>
                  </a:lnTo>
                  <a:lnTo>
                    <a:pt x="1345" y="953"/>
                  </a:lnTo>
                  <a:lnTo>
                    <a:pt x="1436" y="977"/>
                  </a:lnTo>
                  <a:lnTo>
                    <a:pt x="1512" y="995"/>
                  </a:lnTo>
                  <a:lnTo>
                    <a:pt x="1573" y="1007"/>
                  </a:lnTo>
                  <a:lnTo>
                    <a:pt x="1608" y="1014"/>
                  </a:lnTo>
                  <a:lnTo>
                    <a:pt x="1680" y="1026"/>
                  </a:lnTo>
                  <a:lnTo>
                    <a:pt x="1748" y="1037"/>
                  </a:lnTo>
                  <a:lnTo>
                    <a:pt x="1816" y="1041"/>
                  </a:lnTo>
                  <a:lnTo>
                    <a:pt x="1885" y="1044"/>
                  </a:lnTo>
                  <a:lnTo>
                    <a:pt x="1949" y="1044"/>
                  </a:lnTo>
                  <a:lnTo>
                    <a:pt x="2015" y="1044"/>
                  </a:lnTo>
                  <a:lnTo>
                    <a:pt x="2074" y="1037"/>
                  </a:lnTo>
                  <a:lnTo>
                    <a:pt x="2131" y="1026"/>
                  </a:lnTo>
                  <a:lnTo>
                    <a:pt x="2146" y="1022"/>
                  </a:lnTo>
                  <a:lnTo>
                    <a:pt x="2166" y="1017"/>
                  </a:lnTo>
                  <a:lnTo>
                    <a:pt x="2188" y="1010"/>
                  </a:lnTo>
                  <a:lnTo>
                    <a:pt x="2212" y="1002"/>
                  </a:lnTo>
                  <a:lnTo>
                    <a:pt x="2235" y="995"/>
                  </a:lnTo>
                  <a:lnTo>
                    <a:pt x="2257" y="987"/>
                  </a:lnTo>
                  <a:lnTo>
                    <a:pt x="2279" y="977"/>
                  </a:lnTo>
                  <a:lnTo>
                    <a:pt x="2299" y="965"/>
                  </a:lnTo>
                  <a:lnTo>
                    <a:pt x="2314" y="957"/>
                  </a:lnTo>
                  <a:lnTo>
                    <a:pt x="2329" y="953"/>
                  </a:lnTo>
                  <a:lnTo>
                    <a:pt x="2345" y="945"/>
                  </a:lnTo>
                  <a:lnTo>
                    <a:pt x="2360" y="938"/>
                  </a:lnTo>
                  <a:lnTo>
                    <a:pt x="2371" y="930"/>
                  </a:lnTo>
                  <a:lnTo>
                    <a:pt x="2386" y="923"/>
                  </a:lnTo>
                  <a:lnTo>
                    <a:pt x="2402" y="915"/>
                  </a:lnTo>
                  <a:lnTo>
                    <a:pt x="2417" y="908"/>
                  </a:lnTo>
                  <a:lnTo>
                    <a:pt x="2333" y="987"/>
                  </a:lnTo>
                  <a:lnTo>
                    <a:pt x="2227" y="1041"/>
                  </a:lnTo>
                  <a:lnTo>
                    <a:pt x="2097" y="1079"/>
                  </a:lnTo>
                  <a:lnTo>
                    <a:pt x="1956" y="1093"/>
                  </a:lnTo>
                  <a:lnTo>
                    <a:pt x="1798" y="1093"/>
                  </a:lnTo>
                  <a:lnTo>
                    <a:pt x="1630" y="1083"/>
                  </a:lnTo>
                  <a:lnTo>
                    <a:pt x="1455" y="1056"/>
                  </a:lnTo>
                  <a:lnTo>
                    <a:pt x="1273" y="1017"/>
                  </a:lnTo>
                  <a:lnTo>
                    <a:pt x="1090" y="972"/>
                  </a:lnTo>
                  <a:lnTo>
                    <a:pt x="908" y="915"/>
                  </a:lnTo>
                  <a:lnTo>
                    <a:pt x="730" y="859"/>
                  </a:lnTo>
                  <a:lnTo>
                    <a:pt x="559" y="797"/>
                  </a:lnTo>
                  <a:lnTo>
                    <a:pt x="395" y="737"/>
                  </a:lnTo>
                  <a:lnTo>
                    <a:pt x="247" y="676"/>
                  </a:lnTo>
                  <a:lnTo>
                    <a:pt x="114" y="615"/>
                  </a:lnTo>
                  <a:lnTo>
                    <a:pt x="0" y="562"/>
                  </a:lnTo>
                  <a:lnTo>
                    <a:pt x="39" y="482"/>
                  </a:lnTo>
                  <a:lnTo>
                    <a:pt x="61" y="398"/>
                  </a:lnTo>
                  <a:lnTo>
                    <a:pt x="57" y="292"/>
                  </a:lnTo>
                  <a:lnTo>
                    <a:pt x="27" y="151"/>
                  </a:lnTo>
                  <a:lnTo>
                    <a:pt x="42" y="133"/>
                  </a:lnTo>
                  <a:lnTo>
                    <a:pt x="64" y="114"/>
                  </a:lnTo>
                  <a:lnTo>
                    <a:pt x="96" y="94"/>
                  </a:lnTo>
                  <a:lnTo>
                    <a:pt x="130" y="72"/>
                  </a:lnTo>
                  <a:lnTo>
                    <a:pt x="168" y="52"/>
                  </a:lnTo>
                  <a:lnTo>
                    <a:pt x="202" y="30"/>
                  </a:lnTo>
                  <a:lnTo>
                    <a:pt x="232" y="15"/>
                  </a:lnTo>
                  <a:lnTo>
                    <a:pt x="259" y="0"/>
                  </a:lnTo>
                  <a:close/>
                </a:path>
              </a:pathLst>
            </a:custGeom>
            <a:solidFill>
              <a:srgbClr val="1E191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59" name="Freeform 96"/>
            <p:cNvSpPr>
              <a:spLocks/>
            </p:cNvSpPr>
            <p:nvPr/>
          </p:nvSpPr>
          <p:spPr bwMode="auto">
            <a:xfrm rot="696599">
              <a:off x="3933" y="1604"/>
              <a:ext cx="377" cy="60"/>
            </a:xfrm>
            <a:custGeom>
              <a:avLst/>
              <a:gdLst>
                <a:gd name="T0" fmla="*/ 0 w 1132"/>
                <a:gd name="T1" fmla="*/ 0 h 178"/>
                <a:gd name="T2" fmla="*/ 0 w 1132"/>
                <a:gd name="T3" fmla="*/ 0 h 178"/>
                <a:gd name="T4" fmla="*/ 0 w 1132"/>
                <a:gd name="T5" fmla="*/ 0 h 178"/>
                <a:gd name="T6" fmla="*/ 0 w 1132"/>
                <a:gd name="T7" fmla="*/ 0 h 178"/>
                <a:gd name="T8" fmla="*/ 0 w 1132"/>
                <a:gd name="T9" fmla="*/ 0 h 178"/>
                <a:gd name="T10" fmla="*/ 0 w 1132"/>
                <a:gd name="T11" fmla="*/ 0 h 178"/>
                <a:gd name="T12" fmla="*/ 0 w 1132"/>
                <a:gd name="T13" fmla="*/ 0 h 178"/>
                <a:gd name="T14" fmla="*/ 0 w 1132"/>
                <a:gd name="T15" fmla="*/ 0 h 178"/>
                <a:gd name="T16" fmla="*/ 0 w 1132"/>
                <a:gd name="T17" fmla="*/ 0 h 178"/>
                <a:gd name="T18" fmla="*/ 0 w 1132"/>
                <a:gd name="T19" fmla="*/ 0 h 178"/>
                <a:gd name="T20" fmla="*/ 0 w 1132"/>
                <a:gd name="T21" fmla="*/ 0 h 178"/>
                <a:gd name="T22" fmla="*/ 0 w 1132"/>
                <a:gd name="T23" fmla="*/ 0 h 178"/>
                <a:gd name="T24" fmla="*/ 0 w 1132"/>
                <a:gd name="T25" fmla="*/ 0 h 178"/>
                <a:gd name="T26" fmla="*/ 0 w 1132"/>
                <a:gd name="T27" fmla="*/ 0 h 178"/>
                <a:gd name="T28" fmla="*/ 0 w 1132"/>
                <a:gd name="T29" fmla="*/ 0 h 178"/>
                <a:gd name="T30" fmla="*/ 0 w 1132"/>
                <a:gd name="T31" fmla="*/ 0 h 178"/>
                <a:gd name="T32" fmla="*/ 0 w 1132"/>
                <a:gd name="T33" fmla="*/ 0 h 178"/>
                <a:gd name="T34" fmla="*/ 0 w 1132"/>
                <a:gd name="T35" fmla="*/ 0 h 178"/>
                <a:gd name="T36" fmla="*/ 0 w 1132"/>
                <a:gd name="T37" fmla="*/ 0 h 178"/>
                <a:gd name="T38" fmla="*/ 0 w 1132"/>
                <a:gd name="T39" fmla="*/ 0 h 178"/>
                <a:gd name="T40" fmla="*/ 0 w 1132"/>
                <a:gd name="T41" fmla="*/ 0 h 178"/>
                <a:gd name="T42" fmla="*/ 0 w 1132"/>
                <a:gd name="T43" fmla="*/ 0 h 178"/>
                <a:gd name="T44" fmla="*/ 0 w 1132"/>
                <a:gd name="T45" fmla="*/ 0 h 178"/>
                <a:gd name="T46" fmla="*/ 0 w 1132"/>
                <a:gd name="T47" fmla="*/ 0 h 178"/>
                <a:gd name="T48" fmla="*/ 0 w 1132"/>
                <a:gd name="T49" fmla="*/ 0 h 178"/>
                <a:gd name="T50" fmla="*/ 0 w 1132"/>
                <a:gd name="T51" fmla="*/ 0 h 178"/>
                <a:gd name="T52" fmla="*/ 0 w 1132"/>
                <a:gd name="T53" fmla="*/ 0 h 178"/>
                <a:gd name="T54" fmla="*/ 0 w 1132"/>
                <a:gd name="T55" fmla="*/ 0 h 178"/>
                <a:gd name="T56" fmla="*/ 0 w 1132"/>
                <a:gd name="T57" fmla="*/ 0 h 178"/>
                <a:gd name="T58" fmla="*/ 0 w 1132"/>
                <a:gd name="T59" fmla="*/ 0 h 178"/>
                <a:gd name="T60" fmla="*/ 0 w 1132"/>
                <a:gd name="T61" fmla="*/ 0 h 178"/>
                <a:gd name="T62" fmla="*/ 0 w 1132"/>
                <a:gd name="T63" fmla="*/ 0 h 178"/>
                <a:gd name="T64" fmla="*/ 0 w 1132"/>
                <a:gd name="T65" fmla="*/ 0 h 178"/>
                <a:gd name="T66" fmla="*/ 0 w 1132"/>
                <a:gd name="T67" fmla="*/ 0 h 178"/>
                <a:gd name="T68" fmla="*/ 0 w 1132"/>
                <a:gd name="T69" fmla="*/ 0 h 178"/>
                <a:gd name="T70" fmla="*/ 0 w 1132"/>
                <a:gd name="T71" fmla="*/ 0 h 178"/>
                <a:gd name="T72" fmla="*/ 0 w 1132"/>
                <a:gd name="T73" fmla="*/ 0 h 178"/>
                <a:gd name="T74" fmla="*/ 0 w 1132"/>
                <a:gd name="T75" fmla="*/ 0 h 178"/>
                <a:gd name="T76" fmla="*/ 0 w 1132"/>
                <a:gd name="T77" fmla="*/ 0 h 178"/>
                <a:gd name="T78" fmla="*/ 0 w 1132"/>
                <a:gd name="T79" fmla="*/ 0 h 178"/>
                <a:gd name="T80" fmla="*/ 0 w 1132"/>
                <a:gd name="T81" fmla="*/ 0 h 17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32"/>
                <a:gd name="T124" fmla="*/ 0 h 178"/>
                <a:gd name="T125" fmla="*/ 1132 w 1132"/>
                <a:gd name="T126" fmla="*/ 178 h 17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32" h="178">
                  <a:moveTo>
                    <a:pt x="0" y="0"/>
                  </a:moveTo>
                  <a:lnTo>
                    <a:pt x="42" y="12"/>
                  </a:lnTo>
                  <a:lnTo>
                    <a:pt x="80" y="23"/>
                  </a:lnTo>
                  <a:lnTo>
                    <a:pt x="122" y="30"/>
                  </a:lnTo>
                  <a:lnTo>
                    <a:pt x="160" y="42"/>
                  </a:lnTo>
                  <a:lnTo>
                    <a:pt x="202" y="50"/>
                  </a:lnTo>
                  <a:lnTo>
                    <a:pt x="239" y="62"/>
                  </a:lnTo>
                  <a:lnTo>
                    <a:pt x="281" y="69"/>
                  </a:lnTo>
                  <a:lnTo>
                    <a:pt x="323" y="80"/>
                  </a:lnTo>
                  <a:lnTo>
                    <a:pt x="369" y="91"/>
                  </a:lnTo>
                  <a:lnTo>
                    <a:pt x="414" y="99"/>
                  </a:lnTo>
                  <a:lnTo>
                    <a:pt x="460" y="111"/>
                  </a:lnTo>
                  <a:lnTo>
                    <a:pt x="510" y="121"/>
                  </a:lnTo>
                  <a:lnTo>
                    <a:pt x="559" y="133"/>
                  </a:lnTo>
                  <a:lnTo>
                    <a:pt x="616" y="144"/>
                  </a:lnTo>
                  <a:lnTo>
                    <a:pt x="673" y="156"/>
                  </a:lnTo>
                  <a:lnTo>
                    <a:pt x="734" y="171"/>
                  </a:lnTo>
                  <a:lnTo>
                    <a:pt x="813" y="175"/>
                  </a:lnTo>
                  <a:lnTo>
                    <a:pt x="875" y="178"/>
                  </a:lnTo>
                  <a:lnTo>
                    <a:pt x="927" y="175"/>
                  </a:lnTo>
                  <a:lnTo>
                    <a:pt x="973" y="163"/>
                  </a:lnTo>
                  <a:lnTo>
                    <a:pt x="1011" y="153"/>
                  </a:lnTo>
                  <a:lnTo>
                    <a:pt x="1050" y="133"/>
                  </a:lnTo>
                  <a:lnTo>
                    <a:pt x="1087" y="106"/>
                  </a:lnTo>
                  <a:lnTo>
                    <a:pt x="1132" y="77"/>
                  </a:lnTo>
                  <a:lnTo>
                    <a:pt x="1075" y="94"/>
                  </a:lnTo>
                  <a:lnTo>
                    <a:pt x="1018" y="111"/>
                  </a:lnTo>
                  <a:lnTo>
                    <a:pt x="958" y="118"/>
                  </a:lnTo>
                  <a:lnTo>
                    <a:pt x="893" y="121"/>
                  </a:lnTo>
                  <a:lnTo>
                    <a:pt x="828" y="126"/>
                  </a:lnTo>
                  <a:lnTo>
                    <a:pt x="764" y="121"/>
                  </a:lnTo>
                  <a:lnTo>
                    <a:pt x="695" y="118"/>
                  </a:lnTo>
                  <a:lnTo>
                    <a:pt x="623" y="111"/>
                  </a:lnTo>
                  <a:lnTo>
                    <a:pt x="552" y="99"/>
                  </a:lnTo>
                  <a:lnTo>
                    <a:pt x="480" y="87"/>
                  </a:lnTo>
                  <a:lnTo>
                    <a:pt x="404" y="77"/>
                  </a:lnTo>
                  <a:lnTo>
                    <a:pt x="323" y="62"/>
                  </a:lnTo>
                  <a:lnTo>
                    <a:pt x="248" y="45"/>
                  </a:lnTo>
                  <a:lnTo>
                    <a:pt x="164" y="30"/>
                  </a:lnTo>
                  <a:lnTo>
                    <a:pt x="83" y="15"/>
                  </a:lnTo>
                  <a:lnTo>
                    <a:pt x="0" y="0"/>
                  </a:lnTo>
                  <a:close/>
                </a:path>
              </a:pathLst>
            </a:custGeom>
            <a:solidFill>
              <a:srgbClr val="597F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60" name="Freeform 97"/>
            <p:cNvSpPr>
              <a:spLocks/>
            </p:cNvSpPr>
            <p:nvPr/>
          </p:nvSpPr>
          <p:spPr bwMode="auto">
            <a:xfrm rot="696599">
              <a:off x="2075" y="1069"/>
              <a:ext cx="1054" cy="684"/>
            </a:xfrm>
            <a:custGeom>
              <a:avLst/>
              <a:gdLst>
                <a:gd name="T0" fmla="*/ 0 w 3162"/>
                <a:gd name="T1" fmla="*/ 0 h 2052"/>
                <a:gd name="T2" fmla="*/ 0 w 3162"/>
                <a:gd name="T3" fmla="*/ 0 h 2052"/>
                <a:gd name="T4" fmla="*/ 0 w 3162"/>
                <a:gd name="T5" fmla="*/ 0 h 2052"/>
                <a:gd name="T6" fmla="*/ 0 w 3162"/>
                <a:gd name="T7" fmla="*/ 0 h 2052"/>
                <a:gd name="T8" fmla="*/ 0 w 3162"/>
                <a:gd name="T9" fmla="*/ 0 h 2052"/>
                <a:gd name="T10" fmla="*/ 0 w 3162"/>
                <a:gd name="T11" fmla="*/ 0 h 2052"/>
                <a:gd name="T12" fmla="*/ 0 w 3162"/>
                <a:gd name="T13" fmla="*/ 0 h 2052"/>
                <a:gd name="T14" fmla="*/ 0 w 3162"/>
                <a:gd name="T15" fmla="*/ 0 h 2052"/>
                <a:gd name="T16" fmla="*/ 0 w 3162"/>
                <a:gd name="T17" fmla="*/ 0 h 2052"/>
                <a:gd name="T18" fmla="*/ 0 w 3162"/>
                <a:gd name="T19" fmla="*/ 0 h 2052"/>
                <a:gd name="T20" fmla="*/ 0 w 3162"/>
                <a:gd name="T21" fmla="*/ 0 h 2052"/>
                <a:gd name="T22" fmla="*/ 0 w 3162"/>
                <a:gd name="T23" fmla="*/ 0 h 2052"/>
                <a:gd name="T24" fmla="*/ 0 w 3162"/>
                <a:gd name="T25" fmla="*/ 0 h 2052"/>
                <a:gd name="T26" fmla="*/ 0 w 3162"/>
                <a:gd name="T27" fmla="*/ 0 h 2052"/>
                <a:gd name="T28" fmla="*/ 0 w 3162"/>
                <a:gd name="T29" fmla="*/ 0 h 2052"/>
                <a:gd name="T30" fmla="*/ 0 w 3162"/>
                <a:gd name="T31" fmla="*/ 0 h 2052"/>
                <a:gd name="T32" fmla="*/ 0 w 3162"/>
                <a:gd name="T33" fmla="*/ 0 h 2052"/>
                <a:gd name="T34" fmla="*/ 0 w 3162"/>
                <a:gd name="T35" fmla="*/ 0 h 2052"/>
                <a:gd name="T36" fmla="*/ 0 w 3162"/>
                <a:gd name="T37" fmla="*/ 0 h 2052"/>
                <a:gd name="T38" fmla="*/ 0 w 3162"/>
                <a:gd name="T39" fmla="*/ 0 h 2052"/>
                <a:gd name="T40" fmla="*/ 0 w 3162"/>
                <a:gd name="T41" fmla="*/ 0 h 2052"/>
                <a:gd name="T42" fmla="*/ 0 w 3162"/>
                <a:gd name="T43" fmla="*/ 0 h 2052"/>
                <a:gd name="T44" fmla="*/ 0 w 3162"/>
                <a:gd name="T45" fmla="*/ 0 h 2052"/>
                <a:gd name="T46" fmla="*/ 0 w 3162"/>
                <a:gd name="T47" fmla="*/ 0 h 2052"/>
                <a:gd name="T48" fmla="*/ 0 w 3162"/>
                <a:gd name="T49" fmla="*/ 0 h 2052"/>
                <a:gd name="T50" fmla="*/ 0 w 3162"/>
                <a:gd name="T51" fmla="*/ 0 h 2052"/>
                <a:gd name="T52" fmla="*/ 0 w 3162"/>
                <a:gd name="T53" fmla="*/ 0 h 2052"/>
                <a:gd name="T54" fmla="*/ 0 w 3162"/>
                <a:gd name="T55" fmla="*/ 0 h 2052"/>
                <a:gd name="T56" fmla="*/ 0 w 3162"/>
                <a:gd name="T57" fmla="*/ 0 h 2052"/>
                <a:gd name="T58" fmla="*/ 0 w 3162"/>
                <a:gd name="T59" fmla="*/ 0 h 2052"/>
                <a:gd name="T60" fmla="*/ 0 w 3162"/>
                <a:gd name="T61" fmla="*/ 0 h 2052"/>
                <a:gd name="T62" fmla="*/ 0 w 3162"/>
                <a:gd name="T63" fmla="*/ 0 h 2052"/>
                <a:gd name="T64" fmla="*/ 0 w 3162"/>
                <a:gd name="T65" fmla="*/ 0 h 2052"/>
                <a:gd name="T66" fmla="*/ 0 w 3162"/>
                <a:gd name="T67" fmla="*/ 0 h 2052"/>
                <a:gd name="T68" fmla="*/ 0 w 3162"/>
                <a:gd name="T69" fmla="*/ 0 h 2052"/>
                <a:gd name="T70" fmla="*/ 0 w 3162"/>
                <a:gd name="T71" fmla="*/ 0 h 2052"/>
                <a:gd name="T72" fmla="*/ 0 w 3162"/>
                <a:gd name="T73" fmla="*/ 0 h 2052"/>
                <a:gd name="T74" fmla="*/ 0 w 3162"/>
                <a:gd name="T75" fmla="*/ 0 h 2052"/>
                <a:gd name="T76" fmla="*/ 0 w 3162"/>
                <a:gd name="T77" fmla="*/ 0 h 2052"/>
                <a:gd name="T78" fmla="*/ 0 w 3162"/>
                <a:gd name="T79" fmla="*/ 0 h 205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162"/>
                <a:gd name="T121" fmla="*/ 0 h 2052"/>
                <a:gd name="T122" fmla="*/ 3162 w 3162"/>
                <a:gd name="T123" fmla="*/ 2052 h 205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162" h="2052">
                  <a:moveTo>
                    <a:pt x="3154" y="0"/>
                  </a:moveTo>
                  <a:lnTo>
                    <a:pt x="3162" y="8"/>
                  </a:lnTo>
                  <a:lnTo>
                    <a:pt x="3162" y="20"/>
                  </a:lnTo>
                  <a:lnTo>
                    <a:pt x="3154" y="39"/>
                  </a:lnTo>
                  <a:lnTo>
                    <a:pt x="3138" y="57"/>
                  </a:lnTo>
                  <a:lnTo>
                    <a:pt x="3116" y="76"/>
                  </a:lnTo>
                  <a:lnTo>
                    <a:pt x="3086" y="103"/>
                  </a:lnTo>
                  <a:lnTo>
                    <a:pt x="3051" y="133"/>
                  </a:lnTo>
                  <a:lnTo>
                    <a:pt x="3014" y="165"/>
                  </a:lnTo>
                  <a:lnTo>
                    <a:pt x="2972" y="195"/>
                  </a:lnTo>
                  <a:lnTo>
                    <a:pt x="2923" y="232"/>
                  </a:lnTo>
                  <a:lnTo>
                    <a:pt x="2873" y="266"/>
                  </a:lnTo>
                  <a:lnTo>
                    <a:pt x="2819" y="308"/>
                  </a:lnTo>
                  <a:lnTo>
                    <a:pt x="2766" y="347"/>
                  </a:lnTo>
                  <a:lnTo>
                    <a:pt x="2709" y="388"/>
                  </a:lnTo>
                  <a:lnTo>
                    <a:pt x="2649" y="429"/>
                  </a:lnTo>
                  <a:lnTo>
                    <a:pt x="2592" y="476"/>
                  </a:lnTo>
                  <a:lnTo>
                    <a:pt x="2511" y="537"/>
                  </a:lnTo>
                  <a:lnTo>
                    <a:pt x="2428" y="597"/>
                  </a:lnTo>
                  <a:lnTo>
                    <a:pt x="2341" y="658"/>
                  </a:lnTo>
                  <a:lnTo>
                    <a:pt x="2254" y="723"/>
                  </a:lnTo>
                  <a:lnTo>
                    <a:pt x="2163" y="787"/>
                  </a:lnTo>
                  <a:lnTo>
                    <a:pt x="2067" y="848"/>
                  </a:lnTo>
                  <a:lnTo>
                    <a:pt x="1973" y="913"/>
                  </a:lnTo>
                  <a:lnTo>
                    <a:pt x="1877" y="977"/>
                  </a:lnTo>
                  <a:lnTo>
                    <a:pt x="1783" y="1038"/>
                  </a:lnTo>
                  <a:lnTo>
                    <a:pt x="1684" y="1103"/>
                  </a:lnTo>
                  <a:lnTo>
                    <a:pt x="1584" y="1164"/>
                  </a:lnTo>
                  <a:lnTo>
                    <a:pt x="1485" y="1228"/>
                  </a:lnTo>
                  <a:lnTo>
                    <a:pt x="1391" y="1288"/>
                  </a:lnTo>
                  <a:lnTo>
                    <a:pt x="1292" y="1349"/>
                  </a:lnTo>
                  <a:lnTo>
                    <a:pt x="1197" y="1406"/>
                  </a:lnTo>
                  <a:lnTo>
                    <a:pt x="1103" y="1463"/>
                  </a:lnTo>
                  <a:lnTo>
                    <a:pt x="1007" y="1520"/>
                  </a:lnTo>
                  <a:lnTo>
                    <a:pt x="916" y="1574"/>
                  </a:lnTo>
                  <a:lnTo>
                    <a:pt x="824" y="1626"/>
                  </a:lnTo>
                  <a:lnTo>
                    <a:pt x="738" y="1677"/>
                  </a:lnTo>
                  <a:lnTo>
                    <a:pt x="654" y="1722"/>
                  </a:lnTo>
                  <a:lnTo>
                    <a:pt x="575" y="1767"/>
                  </a:lnTo>
                  <a:lnTo>
                    <a:pt x="494" y="1808"/>
                  </a:lnTo>
                  <a:lnTo>
                    <a:pt x="422" y="1850"/>
                  </a:lnTo>
                  <a:lnTo>
                    <a:pt x="350" y="1889"/>
                  </a:lnTo>
                  <a:lnTo>
                    <a:pt x="286" y="1924"/>
                  </a:lnTo>
                  <a:lnTo>
                    <a:pt x="225" y="1954"/>
                  </a:lnTo>
                  <a:lnTo>
                    <a:pt x="168" y="1980"/>
                  </a:lnTo>
                  <a:lnTo>
                    <a:pt x="118" y="2003"/>
                  </a:lnTo>
                  <a:lnTo>
                    <a:pt x="74" y="2025"/>
                  </a:lnTo>
                  <a:lnTo>
                    <a:pt x="35" y="2040"/>
                  </a:lnTo>
                  <a:lnTo>
                    <a:pt x="0" y="2052"/>
                  </a:lnTo>
                  <a:lnTo>
                    <a:pt x="99" y="1991"/>
                  </a:lnTo>
                  <a:lnTo>
                    <a:pt x="202" y="1931"/>
                  </a:lnTo>
                  <a:lnTo>
                    <a:pt x="308" y="1867"/>
                  </a:lnTo>
                  <a:lnTo>
                    <a:pt x="415" y="1798"/>
                  </a:lnTo>
                  <a:lnTo>
                    <a:pt x="525" y="1729"/>
                  </a:lnTo>
                  <a:lnTo>
                    <a:pt x="634" y="1660"/>
                  </a:lnTo>
                  <a:lnTo>
                    <a:pt x="745" y="1589"/>
                  </a:lnTo>
                  <a:lnTo>
                    <a:pt x="859" y="1517"/>
                  </a:lnTo>
                  <a:lnTo>
                    <a:pt x="974" y="1445"/>
                  </a:lnTo>
                  <a:lnTo>
                    <a:pt x="1088" y="1372"/>
                  </a:lnTo>
                  <a:lnTo>
                    <a:pt x="1201" y="1297"/>
                  </a:lnTo>
                  <a:lnTo>
                    <a:pt x="1319" y="1221"/>
                  </a:lnTo>
                  <a:lnTo>
                    <a:pt x="1433" y="1147"/>
                  </a:lnTo>
                  <a:lnTo>
                    <a:pt x="1547" y="1073"/>
                  </a:lnTo>
                  <a:lnTo>
                    <a:pt x="1657" y="999"/>
                  </a:lnTo>
                  <a:lnTo>
                    <a:pt x="1771" y="925"/>
                  </a:lnTo>
                  <a:lnTo>
                    <a:pt x="1882" y="851"/>
                  </a:lnTo>
                  <a:lnTo>
                    <a:pt x="1988" y="779"/>
                  </a:lnTo>
                  <a:lnTo>
                    <a:pt x="2094" y="711"/>
                  </a:lnTo>
                  <a:lnTo>
                    <a:pt x="2196" y="643"/>
                  </a:lnTo>
                  <a:lnTo>
                    <a:pt x="2299" y="575"/>
                  </a:lnTo>
                  <a:lnTo>
                    <a:pt x="2398" y="510"/>
                  </a:lnTo>
                  <a:lnTo>
                    <a:pt x="2493" y="446"/>
                  </a:lnTo>
                  <a:lnTo>
                    <a:pt x="2583" y="385"/>
                  </a:lnTo>
                  <a:lnTo>
                    <a:pt x="2671" y="323"/>
                  </a:lnTo>
                  <a:lnTo>
                    <a:pt x="2755" y="271"/>
                  </a:lnTo>
                  <a:lnTo>
                    <a:pt x="2834" y="217"/>
                  </a:lnTo>
                  <a:lnTo>
                    <a:pt x="2906" y="165"/>
                  </a:lnTo>
                  <a:lnTo>
                    <a:pt x="2979" y="118"/>
                  </a:lnTo>
                  <a:lnTo>
                    <a:pt x="3044" y="76"/>
                  </a:lnTo>
                  <a:lnTo>
                    <a:pt x="3101" y="35"/>
                  </a:lnTo>
                  <a:lnTo>
                    <a:pt x="3154"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61" name="Freeform 98"/>
            <p:cNvSpPr>
              <a:spLocks/>
            </p:cNvSpPr>
            <p:nvPr/>
          </p:nvSpPr>
          <p:spPr bwMode="auto">
            <a:xfrm rot="696599">
              <a:off x="3287" y="1050"/>
              <a:ext cx="234" cy="256"/>
            </a:xfrm>
            <a:custGeom>
              <a:avLst/>
              <a:gdLst>
                <a:gd name="T0" fmla="*/ 0 w 703"/>
                <a:gd name="T1" fmla="*/ 0 h 767"/>
                <a:gd name="T2" fmla="*/ 0 w 703"/>
                <a:gd name="T3" fmla="*/ 0 h 767"/>
                <a:gd name="T4" fmla="*/ 0 w 703"/>
                <a:gd name="T5" fmla="*/ 0 h 767"/>
                <a:gd name="T6" fmla="*/ 0 w 703"/>
                <a:gd name="T7" fmla="*/ 0 h 767"/>
                <a:gd name="T8" fmla="*/ 0 w 703"/>
                <a:gd name="T9" fmla="*/ 0 h 767"/>
                <a:gd name="T10" fmla="*/ 0 w 703"/>
                <a:gd name="T11" fmla="*/ 0 h 767"/>
                <a:gd name="T12" fmla="*/ 0 w 703"/>
                <a:gd name="T13" fmla="*/ 0 h 767"/>
                <a:gd name="T14" fmla="*/ 0 w 703"/>
                <a:gd name="T15" fmla="*/ 0 h 767"/>
                <a:gd name="T16" fmla="*/ 0 w 703"/>
                <a:gd name="T17" fmla="*/ 0 h 767"/>
                <a:gd name="T18" fmla="*/ 0 w 703"/>
                <a:gd name="T19" fmla="*/ 0 h 767"/>
                <a:gd name="T20" fmla="*/ 0 w 703"/>
                <a:gd name="T21" fmla="*/ 0 h 767"/>
                <a:gd name="T22" fmla="*/ 0 w 703"/>
                <a:gd name="T23" fmla="*/ 0 h 767"/>
                <a:gd name="T24" fmla="*/ 0 w 703"/>
                <a:gd name="T25" fmla="*/ 0 h 767"/>
                <a:gd name="T26" fmla="*/ 0 w 703"/>
                <a:gd name="T27" fmla="*/ 0 h 767"/>
                <a:gd name="T28" fmla="*/ 0 w 703"/>
                <a:gd name="T29" fmla="*/ 0 h 767"/>
                <a:gd name="T30" fmla="*/ 0 w 703"/>
                <a:gd name="T31" fmla="*/ 0 h 767"/>
                <a:gd name="T32" fmla="*/ 0 w 703"/>
                <a:gd name="T33" fmla="*/ 0 h 767"/>
                <a:gd name="T34" fmla="*/ 0 w 703"/>
                <a:gd name="T35" fmla="*/ 0 h 767"/>
                <a:gd name="T36" fmla="*/ 0 w 703"/>
                <a:gd name="T37" fmla="*/ 0 h 767"/>
                <a:gd name="T38" fmla="*/ 0 w 703"/>
                <a:gd name="T39" fmla="*/ 0 h 767"/>
                <a:gd name="T40" fmla="*/ 0 w 703"/>
                <a:gd name="T41" fmla="*/ 0 h 76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03"/>
                <a:gd name="T64" fmla="*/ 0 h 767"/>
                <a:gd name="T65" fmla="*/ 703 w 703"/>
                <a:gd name="T66" fmla="*/ 767 h 76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03" h="767">
                  <a:moveTo>
                    <a:pt x="365" y="0"/>
                  </a:moveTo>
                  <a:lnTo>
                    <a:pt x="5" y="335"/>
                  </a:lnTo>
                  <a:lnTo>
                    <a:pt x="0" y="346"/>
                  </a:lnTo>
                  <a:lnTo>
                    <a:pt x="0" y="370"/>
                  </a:lnTo>
                  <a:lnTo>
                    <a:pt x="5" y="400"/>
                  </a:lnTo>
                  <a:lnTo>
                    <a:pt x="15" y="419"/>
                  </a:lnTo>
                  <a:lnTo>
                    <a:pt x="46" y="437"/>
                  </a:lnTo>
                  <a:lnTo>
                    <a:pt x="72" y="461"/>
                  </a:lnTo>
                  <a:lnTo>
                    <a:pt x="96" y="491"/>
                  </a:lnTo>
                  <a:lnTo>
                    <a:pt x="114" y="521"/>
                  </a:lnTo>
                  <a:lnTo>
                    <a:pt x="126" y="552"/>
                  </a:lnTo>
                  <a:lnTo>
                    <a:pt x="133" y="585"/>
                  </a:lnTo>
                  <a:lnTo>
                    <a:pt x="133" y="624"/>
                  </a:lnTo>
                  <a:lnTo>
                    <a:pt x="121" y="658"/>
                  </a:lnTo>
                  <a:lnTo>
                    <a:pt x="103" y="696"/>
                  </a:lnTo>
                  <a:lnTo>
                    <a:pt x="88" y="735"/>
                  </a:lnTo>
                  <a:lnTo>
                    <a:pt x="76" y="757"/>
                  </a:lnTo>
                  <a:lnTo>
                    <a:pt x="72" y="767"/>
                  </a:lnTo>
                  <a:lnTo>
                    <a:pt x="570" y="259"/>
                  </a:lnTo>
                  <a:lnTo>
                    <a:pt x="703" y="133"/>
                  </a:lnTo>
                  <a:lnTo>
                    <a:pt x="365" y="0"/>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62" name="Freeform 99"/>
            <p:cNvSpPr>
              <a:spLocks/>
            </p:cNvSpPr>
            <p:nvPr/>
          </p:nvSpPr>
          <p:spPr bwMode="auto">
            <a:xfrm rot="696599">
              <a:off x="3361" y="1237"/>
              <a:ext cx="230" cy="111"/>
            </a:xfrm>
            <a:custGeom>
              <a:avLst/>
              <a:gdLst>
                <a:gd name="T0" fmla="*/ 0 w 688"/>
                <a:gd name="T1" fmla="*/ 0 h 334"/>
                <a:gd name="T2" fmla="*/ 0 w 688"/>
                <a:gd name="T3" fmla="*/ 0 h 334"/>
                <a:gd name="T4" fmla="*/ 0 w 688"/>
                <a:gd name="T5" fmla="*/ 0 h 334"/>
                <a:gd name="T6" fmla="*/ 0 w 688"/>
                <a:gd name="T7" fmla="*/ 0 h 334"/>
                <a:gd name="T8" fmla="*/ 0 w 688"/>
                <a:gd name="T9" fmla="*/ 0 h 334"/>
                <a:gd name="T10" fmla="*/ 0 w 688"/>
                <a:gd name="T11" fmla="*/ 0 h 334"/>
                <a:gd name="T12" fmla="*/ 0 w 688"/>
                <a:gd name="T13" fmla="*/ 0 h 334"/>
                <a:gd name="T14" fmla="*/ 0 w 688"/>
                <a:gd name="T15" fmla="*/ 0 h 334"/>
                <a:gd name="T16" fmla="*/ 0 w 688"/>
                <a:gd name="T17" fmla="*/ 0 h 334"/>
                <a:gd name="T18" fmla="*/ 0 w 688"/>
                <a:gd name="T19" fmla="*/ 0 h 334"/>
                <a:gd name="T20" fmla="*/ 0 w 688"/>
                <a:gd name="T21" fmla="*/ 0 h 334"/>
                <a:gd name="T22" fmla="*/ 0 w 688"/>
                <a:gd name="T23" fmla="*/ 0 h 334"/>
                <a:gd name="T24" fmla="*/ 0 w 688"/>
                <a:gd name="T25" fmla="*/ 0 h 334"/>
                <a:gd name="T26" fmla="*/ 0 w 688"/>
                <a:gd name="T27" fmla="*/ 0 h 334"/>
                <a:gd name="T28" fmla="*/ 0 w 688"/>
                <a:gd name="T29" fmla="*/ 0 h 334"/>
                <a:gd name="T30" fmla="*/ 0 w 688"/>
                <a:gd name="T31" fmla="*/ 0 h 334"/>
                <a:gd name="T32" fmla="*/ 0 w 688"/>
                <a:gd name="T33" fmla="*/ 0 h 334"/>
                <a:gd name="T34" fmla="*/ 0 w 688"/>
                <a:gd name="T35" fmla="*/ 0 h 334"/>
                <a:gd name="T36" fmla="*/ 0 w 688"/>
                <a:gd name="T37" fmla="*/ 0 h 334"/>
                <a:gd name="T38" fmla="*/ 0 w 688"/>
                <a:gd name="T39" fmla="*/ 0 h 334"/>
                <a:gd name="T40" fmla="*/ 0 w 688"/>
                <a:gd name="T41" fmla="*/ 0 h 334"/>
                <a:gd name="T42" fmla="*/ 0 w 688"/>
                <a:gd name="T43" fmla="*/ 0 h 334"/>
                <a:gd name="T44" fmla="*/ 0 w 688"/>
                <a:gd name="T45" fmla="*/ 0 h 334"/>
                <a:gd name="T46" fmla="*/ 0 w 688"/>
                <a:gd name="T47" fmla="*/ 0 h 334"/>
                <a:gd name="T48" fmla="*/ 0 w 688"/>
                <a:gd name="T49" fmla="*/ 0 h 334"/>
                <a:gd name="T50" fmla="*/ 0 w 688"/>
                <a:gd name="T51" fmla="*/ 0 h 334"/>
                <a:gd name="T52" fmla="*/ 0 w 688"/>
                <a:gd name="T53" fmla="*/ 0 h 334"/>
                <a:gd name="T54" fmla="*/ 0 w 688"/>
                <a:gd name="T55" fmla="*/ 0 h 334"/>
                <a:gd name="T56" fmla="*/ 0 w 6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88"/>
                <a:gd name="T88" fmla="*/ 0 h 334"/>
                <a:gd name="T89" fmla="*/ 688 w 688"/>
                <a:gd name="T90" fmla="*/ 334 h 33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88" h="334">
                  <a:moveTo>
                    <a:pt x="335" y="0"/>
                  </a:moveTo>
                  <a:lnTo>
                    <a:pt x="384" y="18"/>
                  </a:lnTo>
                  <a:lnTo>
                    <a:pt x="387" y="23"/>
                  </a:lnTo>
                  <a:lnTo>
                    <a:pt x="392" y="38"/>
                  </a:lnTo>
                  <a:lnTo>
                    <a:pt x="395" y="60"/>
                  </a:lnTo>
                  <a:lnTo>
                    <a:pt x="395" y="84"/>
                  </a:lnTo>
                  <a:lnTo>
                    <a:pt x="384" y="102"/>
                  </a:lnTo>
                  <a:lnTo>
                    <a:pt x="377" y="114"/>
                  </a:lnTo>
                  <a:lnTo>
                    <a:pt x="377" y="124"/>
                  </a:lnTo>
                  <a:lnTo>
                    <a:pt x="384" y="151"/>
                  </a:lnTo>
                  <a:lnTo>
                    <a:pt x="384" y="171"/>
                  </a:lnTo>
                  <a:lnTo>
                    <a:pt x="380" y="183"/>
                  </a:lnTo>
                  <a:lnTo>
                    <a:pt x="377" y="193"/>
                  </a:lnTo>
                  <a:lnTo>
                    <a:pt x="377" y="201"/>
                  </a:lnTo>
                  <a:lnTo>
                    <a:pt x="380" y="205"/>
                  </a:lnTo>
                  <a:lnTo>
                    <a:pt x="395" y="213"/>
                  </a:lnTo>
                  <a:lnTo>
                    <a:pt x="426" y="216"/>
                  </a:lnTo>
                  <a:lnTo>
                    <a:pt x="478" y="225"/>
                  </a:lnTo>
                  <a:lnTo>
                    <a:pt x="535" y="232"/>
                  </a:lnTo>
                  <a:lnTo>
                    <a:pt x="582" y="235"/>
                  </a:lnTo>
                  <a:lnTo>
                    <a:pt x="616" y="240"/>
                  </a:lnTo>
                  <a:lnTo>
                    <a:pt x="646" y="240"/>
                  </a:lnTo>
                  <a:lnTo>
                    <a:pt x="665" y="240"/>
                  </a:lnTo>
                  <a:lnTo>
                    <a:pt x="676" y="235"/>
                  </a:lnTo>
                  <a:lnTo>
                    <a:pt x="683" y="235"/>
                  </a:lnTo>
                  <a:lnTo>
                    <a:pt x="688" y="235"/>
                  </a:lnTo>
                  <a:lnTo>
                    <a:pt x="688" y="289"/>
                  </a:lnTo>
                  <a:lnTo>
                    <a:pt x="0" y="334"/>
                  </a:lnTo>
                  <a:lnTo>
                    <a:pt x="335" y="0"/>
                  </a:lnTo>
                  <a:close/>
                </a:path>
              </a:pathLst>
            </a:custGeom>
            <a:solidFill>
              <a:srgbClr val="6B68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63" name="Freeform 100"/>
            <p:cNvSpPr>
              <a:spLocks/>
            </p:cNvSpPr>
            <p:nvPr/>
          </p:nvSpPr>
          <p:spPr bwMode="auto">
            <a:xfrm rot="696599">
              <a:off x="3288" y="1040"/>
              <a:ext cx="134" cy="256"/>
            </a:xfrm>
            <a:custGeom>
              <a:avLst/>
              <a:gdLst>
                <a:gd name="T0" fmla="*/ 0 w 402"/>
                <a:gd name="T1" fmla="*/ 0 h 767"/>
                <a:gd name="T2" fmla="*/ 0 w 402"/>
                <a:gd name="T3" fmla="*/ 0 h 767"/>
                <a:gd name="T4" fmla="*/ 0 w 402"/>
                <a:gd name="T5" fmla="*/ 0 h 767"/>
                <a:gd name="T6" fmla="*/ 0 w 402"/>
                <a:gd name="T7" fmla="*/ 0 h 767"/>
                <a:gd name="T8" fmla="*/ 0 w 402"/>
                <a:gd name="T9" fmla="*/ 0 h 767"/>
                <a:gd name="T10" fmla="*/ 0 w 402"/>
                <a:gd name="T11" fmla="*/ 0 h 767"/>
                <a:gd name="T12" fmla="*/ 0 w 402"/>
                <a:gd name="T13" fmla="*/ 0 h 767"/>
                <a:gd name="T14" fmla="*/ 0 w 402"/>
                <a:gd name="T15" fmla="*/ 0 h 767"/>
                <a:gd name="T16" fmla="*/ 0 w 402"/>
                <a:gd name="T17" fmla="*/ 0 h 767"/>
                <a:gd name="T18" fmla="*/ 0 w 402"/>
                <a:gd name="T19" fmla="*/ 0 h 767"/>
                <a:gd name="T20" fmla="*/ 0 w 402"/>
                <a:gd name="T21" fmla="*/ 0 h 767"/>
                <a:gd name="T22" fmla="*/ 0 w 402"/>
                <a:gd name="T23" fmla="*/ 0 h 767"/>
                <a:gd name="T24" fmla="*/ 0 w 402"/>
                <a:gd name="T25" fmla="*/ 0 h 767"/>
                <a:gd name="T26" fmla="*/ 0 w 402"/>
                <a:gd name="T27" fmla="*/ 0 h 767"/>
                <a:gd name="T28" fmla="*/ 0 w 402"/>
                <a:gd name="T29" fmla="*/ 0 h 767"/>
                <a:gd name="T30" fmla="*/ 0 w 402"/>
                <a:gd name="T31" fmla="*/ 0 h 767"/>
                <a:gd name="T32" fmla="*/ 0 w 402"/>
                <a:gd name="T33" fmla="*/ 0 h 767"/>
                <a:gd name="T34" fmla="*/ 0 w 402"/>
                <a:gd name="T35" fmla="*/ 0 h 767"/>
                <a:gd name="T36" fmla="*/ 0 w 402"/>
                <a:gd name="T37" fmla="*/ 0 h 767"/>
                <a:gd name="T38" fmla="*/ 0 w 402"/>
                <a:gd name="T39" fmla="*/ 0 h 767"/>
                <a:gd name="T40" fmla="*/ 0 w 402"/>
                <a:gd name="T41" fmla="*/ 0 h 767"/>
                <a:gd name="T42" fmla="*/ 0 w 402"/>
                <a:gd name="T43" fmla="*/ 0 h 767"/>
                <a:gd name="T44" fmla="*/ 0 w 402"/>
                <a:gd name="T45" fmla="*/ 0 h 767"/>
                <a:gd name="T46" fmla="*/ 0 w 402"/>
                <a:gd name="T47" fmla="*/ 0 h 767"/>
                <a:gd name="T48" fmla="*/ 0 w 402"/>
                <a:gd name="T49" fmla="*/ 0 h 767"/>
                <a:gd name="T50" fmla="*/ 0 w 402"/>
                <a:gd name="T51" fmla="*/ 0 h 767"/>
                <a:gd name="T52" fmla="*/ 0 w 402"/>
                <a:gd name="T53" fmla="*/ 0 h 767"/>
                <a:gd name="T54" fmla="*/ 0 w 402"/>
                <a:gd name="T55" fmla="*/ 0 h 767"/>
                <a:gd name="T56" fmla="*/ 0 w 402"/>
                <a:gd name="T57" fmla="*/ 0 h 767"/>
                <a:gd name="T58" fmla="*/ 0 w 402"/>
                <a:gd name="T59" fmla="*/ 0 h 767"/>
                <a:gd name="T60" fmla="*/ 0 w 402"/>
                <a:gd name="T61" fmla="*/ 0 h 767"/>
                <a:gd name="T62" fmla="*/ 0 w 402"/>
                <a:gd name="T63" fmla="*/ 0 h 767"/>
                <a:gd name="T64" fmla="*/ 0 w 402"/>
                <a:gd name="T65" fmla="*/ 0 h 767"/>
                <a:gd name="T66" fmla="*/ 0 w 402"/>
                <a:gd name="T67" fmla="*/ 0 h 767"/>
                <a:gd name="T68" fmla="*/ 0 w 402"/>
                <a:gd name="T69" fmla="*/ 0 h 767"/>
                <a:gd name="T70" fmla="*/ 0 w 402"/>
                <a:gd name="T71" fmla="*/ 0 h 767"/>
                <a:gd name="T72" fmla="*/ 0 w 402"/>
                <a:gd name="T73" fmla="*/ 0 h 767"/>
                <a:gd name="T74" fmla="*/ 0 w 402"/>
                <a:gd name="T75" fmla="*/ 0 h 767"/>
                <a:gd name="T76" fmla="*/ 0 w 402"/>
                <a:gd name="T77" fmla="*/ 0 h 767"/>
                <a:gd name="T78" fmla="*/ 0 w 402"/>
                <a:gd name="T79" fmla="*/ 0 h 767"/>
                <a:gd name="T80" fmla="*/ 0 w 402"/>
                <a:gd name="T81" fmla="*/ 0 h 767"/>
                <a:gd name="T82" fmla="*/ 0 w 402"/>
                <a:gd name="T83" fmla="*/ 0 h 767"/>
                <a:gd name="T84" fmla="*/ 0 w 402"/>
                <a:gd name="T85" fmla="*/ 0 h 767"/>
                <a:gd name="T86" fmla="*/ 0 w 402"/>
                <a:gd name="T87" fmla="*/ 0 h 767"/>
                <a:gd name="T88" fmla="*/ 0 w 402"/>
                <a:gd name="T89" fmla="*/ 0 h 767"/>
                <a:gd name="T90" fmla="*/ 0 w 402"/>
                <a:gd name="T91" fmla="*/ 0 h 767"/>
                <a:gd name="T92" fmla="*/ 0 w 402"/>
                <a:gd name="T93" fmla="*/ 0 h 767"/>
                <a:gd name="T94" fmla="*/ 0 w 402"/>
                <a:gd name="T95" fmla="*/ 0 h 76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02"/>
                <a:gd name="T145" fmla="*/ 0 h 767"/>
                <a:gd name="T146" fmla="*/ 402 w 402"/>
                <a:gd name="T147" fmla="*/ 767 h 76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02" h="767">
                  <a:moveTo>
                    <a:pt x="365" y="0"/>
                  </a:moveTo>
                  <a:lnTo>
                    <a:pt x="395" y="20"/>
                  </a:lnTo>
                  <a:lnTo>
                    <a:pt x="399" y="27"/>
                  </a:lnTo>
                  <a:lnTo>
                    <a:pt x="402" y="42"/>
                  </a:lnTo>
                  <a:lnTo>
                    <a:pt x="399" y="69"/>
                  </a:lnTo>
                  <a:lnTo>
                    <a:pt x="377" y="99"/>
                  </a:lnTo>
                  <a:lnTo>
                    <a:pt x="358" y="115"/>
                  </a:lnTo>
                  <a:lnTo>
                    <a:pt x="343" y="130"/>
                  </a:lnTo>
                  <a:lnTo>
                    <a:pt x="323" y="141"/>
                  </a:lnTo>
                  <a:lnTo>
                    <a:pt x="308" y="153"/>
                  </a:lnTo>
                  <a:lnTo>
                    <a:pt x="296" y="165"/>
                  </a:lnTo>
                  <a:lnTo>
                    <a:pt x="281" y="175"/>
                  </a:lnTo>
                  <a:lnTo>
                    <a:pt x="269" y="187"/>
                  </a:lnTo>
                  <a:lnTo>
                    <a:pt x="262" y="195"/>
                  </a:lnTo>
                  <a:lnTo>
                    <a:pt x="244" y="217"/>
                  </a:lnTo>
                  <a:lnTo>
                    <a:pt x="217" y="244"/>
                  </a:lnTo>
                  <a:lnTo>
                    <a:pt x="190" y="266"/>
                  </a:lnTo>
                  <a:lnTo>
                    <a:pt x="163" y="293"/>
                  </a:lnTo>
                  <a:lnTo>
                    <a:pt x="145" y="316"/>
                  </a:lnTo>
                  <a:lnTo>
                    <a:pt x="126" y="338"/>
                  </a:lnTo>
                  <a:lnTo>
                    <a:pt x="106" y="358"/>
                  </a:lnTo>
                  <a:lnTo>
                    <a:pt x="99" y="365"/>
                  </a:lnTo>
                  <a:lnTo>
                    <a:pt x="96" y="370"/>
                  </a:lnTo>
                  <a:lnTo>
                    <a:pt x="91" y="373"/>
                  </a:lnTo>
                  <a:lnTo>
                    <a:pt x="96" y="385"/>
                  </a:lnTo>
                  <a:lnTo>
                    <a:pt x="106" y="404"/>
                  </a:lnTo>
                  <a:lnTo>
                    <a:pt x="148" y="468"/>
                  </a:lnTo>
                  <a:lnTo>
                    <a:pt x="171" y="548"/>
                  </a:lnTo>
                  <a:lnTo>
                    <a:pt x="168" y="631"/>
                  </a:lnTo>
                  <a:lnTo>
                    <a:pt x="138" y="703"/>
                  </a:lnTo>
                  <a:lnTo>
                    <a:pt x="72" y="767"/>
                  </a:lnTo>
                  <a:lnTo>
                    <a:pt x="76" y="757"/>
                  </a:lnTo>
                  <a:lnTo>
                    <a:pt x="88" y="735"/>
                  </a:lnTo>
                  <a:lnTo>
                    <a:pt x="103" y="696"/>
                  </a:lnTo>
                  <a:lnTo>
                    <a:pt x="121" y="658"/>
                  </a:lnTo>
                  <a:lnTo>
                    <a:pt x="133" y="624"/>
                  </a:lnTo>
                  <a:lnTo>
                    <a:pt x="133" y="585"/>
                  </a:lnTo>
                  <a:lnTo>
                    <a:pt x="126" y="552"/>
                  </a:lnTo>
                  <a:lnTo>
                    <a:pt x="114" y="521"/>
                  </a:lnTo>
                  <a:lnTo>
                    <a:pt x="96" y="491"/>
                  </a:lnTo>
                  <a:lnTo>
                    <a:pt x="72" y="461"/>
                  </a:lnTo>
                  <a:lnTo>
                    <a:pt x="46" y="437"/>
                  </a:lnTo>
                  <a:lnTo>
                    <a:pt x="15" y="419"/>
                  </a:lnTo>
                  <a:lnTo>
                    <a:pt x="5" y="400"/>
                  </a:lnTo>
                  <a:lnTo>
                    <a:pt x="0" y="370"/>
                  </a:lnTo>
                  <a:lnTo>
                    <a:pt x="0" y="346"/>
                  </a:lnTo>
                  <a:lnTo>
                    <a:pt x="5" y="335"/>
                  </a:lnTo>
                  <a:lnTo>
                    <a:pt x="36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64" name="Freeform 101"/>
            <p:cNvSpPr>
              <a:spLocks/>
            </p:cNvSpPr>
            <p:nvPr/>
          </p:nvSpPr>
          <p:spPr bwMode="auto">
            <a:xfrm rot="696599">
              <a:off x="2214" y="1556"/>
              <a:ext cx="6" cy="44"/>
            </a:xfrm>
            <a:custGeom>
              <a:avLst/>
              <a:gdLst>
                <a:gd name="T0" fmla="*/ 0 w 17"/>
                <a:gd name="T1" fmla="*/ 0 h 132"/>
                <a:gd name="T2" fmla="*/ 0 w 17"/>
                <a:gd name="T3" fmla="*/ 0 h 132"/>
                <a:gd name="T4" fmla="*/ 0 w 17"/>
                <a:gd name="T5" fmla="*/ 0 h 132"/>
                <a:gd name="T6" fmla="*/ 0 w 17"/>
                <a:gd name="T7" fmla="*/ 0 h 132"/>
                <a:gd name="T8" fmla="*/ 0 w 17"/>
                <a:gd name="T9" fmla="*/ 0 h 132"/>
                <a:gd name="T10" fmla="*/ 0 w 17"/>
                <a:gd name="T11" fmla="*/ 0 h 132"/>
                <a:gd name="T12" fmla="*/ 0 w 17"/>
                <a:gd name="T13" fmla="*/ 0 h 132"/>
                <a:gd name="T14" fmla="*/ 0 60000 65536"/>
                <a:gd name="T15" fmla="*/ 0 60000 65536"/>
                <a:gd name="T16" fmla="*/ 0 60000 65536"/>
                <a:gd name="T17" fmla="*/ 0 60000 65536"/>
                <a:gd name="T18" fmla="*/ 0 60000 65536"/>
                <a:gd name="T19" fmla="*/ 0 60000 65536"/>
                <a:gd name="T20" fmla="*/ 0 60000 65536"/>
                <a:gd name="T21" fmla="*/ 0 w 17"/>
                <a:gd name="T22" fmla="*/ 0 h 132"/>
                <a:gd name="T23" fmla="*/ 17 w 17"/>
                <a:gd name="T24" fmla="*/ 132 h 1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32">
                  <a:moveTo>
                    <a:pt x="0" y="0"/>
                  </a:moveTo>
                  <a:lnTo>
                    <a:pt x="17" y="0"/>
                  </a:lnTo>
                  <a:lnTo>
                    <a:pt x="9" y="132"/>
                  </a:lnTo>
                  <a:lnTo>
                    <a:pt x="0" y="102"/>
                  </a:lnTo>
                  <a:lnTo>
                    <a:pt x="0" y="68"/>
                  </a:lnTo>
                  <a:lnTo>
                    <a:pt x="0" y="33"/>
                  </a:lnTo>
                  <a:lnTo>
                    <a:pt x="0" y="0"/>
                  </a:lnTo>
                  <a:close/>
                </a:path>
              </a:pathLst>
            </a:custGeom>
            <a:solidFill>
              <a:srgbClr val="3D3A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65" name="Freeform 102"/>
            <p:cNvSpPr>
              <a:spLocks/>
            </p:cNvSpPr>
            <p:nvPr/>
          </p:nvSpPr>
          <p:spPr bwMode="auto">
            <a:xfrm rot="696599">
              <a:off x="2408" y="1490"/>
              <a:ext cx="3" cy="47"/>
            </a:xfrm>
            <a:custGeom>
              <a:avLst/>
              <a:gdLst>
                <a:gd name="T0" fmla="*/ 0 w 10"/>
                <a:gd name="T1" fmla="*/ 0 h 140"/>
                <a:gd name="T2" fmla="*/ 0 w 10"/>
                <a:gd name="T3" fmla="*/ 0 h 140"/>
                <a:gd name="T4" fmla="*/ 0 w 10"/>
                <a:gd name="T5" fmla="*/ 0 h 140"/>
                <a:gd name="T6" fmla="*/ 0 w 10"/>
                <a:gd name="T7" fmla="*/ 0 h 140"/>
                <a:gd name="T8" fmla="*/ 0 w 10"/>
                <a:gd name="T9" fmla="*/ 0 h 140"/>
                <a:gd name="T10" fmla="*/ 0 w 10"/>
                <a:gd name="T11" fmla="*/ 0 h 140"/>
                <a:gd name="T12" fmla="*/ 0 w 10"/>
                <a:gd name="T13" fmla="*/ 0 h 140"/>
                <a:gd name="T14" fmla="*/ 0 60000 65536"/>
                <a:gd name="T15" fmla="*/ 0 60000 65536"/>
                <a:gd name="T16" fmla="*/ 0 60000 65536"/>
                <a:gd name="T17" fmla="*/ 0 60000 65536"/>
                <a:gd name="T18" fmla="*/ 0 60000 65536"/>
                <a:gd name="T19" fmla="*/ 0 60000 65536"/>
                <a:gd name="T20" fmla="*/ 0 60000 65536"/>
                <a:gd name="T21" fmla="*/ 0 w 10"/>
                <a:gd name="T22" fmla="*/ 0 h 140"/>
                <a:gd name="T23" fmla="*/ 10 w 10"/>
                <a:gd name="T24" fmla="*/ 140 h 1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 h="140">
                  <a:moveTo>
                    <a:pt x="0" y="0"/>
                  </a:moveTo>
                  <a:lnTo>
                    <a:pt x="10" y="0"/>
                  </a:lnTo>
                  <a:lnTo>
                    <a:pt x="10" y="140"/>
                  </a:lnTo>
                  <a:lnTo>
                    <a:pt x="3" y="106"/>
                  </a:lnTo>
                  <a:lnTo>
                    <a:pt x="0" y="73"/>
                  </a:lnTo>
                  <a:lnTo>
                    <a:pt x="0" y="34"/>
                  </a:lnTo>
                  <a:lnTo>
                    <a:pt x="0" y="0"/>
                  </a:lnTo>
                  <a:close/>
                </a:path>
              </a:pathLst>
            </a:custGeom>
            <a:solidFill>
              <a:srgbClr val="3D3A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66" name="Freeform 103"/>
            <p:cNvSpPr>
              <a:spLocks/>
            </p:cNvSpPr>
            <p:nvPr/>
          </p:nvSpPr>
          <p:spPr bwMode="auto">
            <a:xfrm rot="696599">
              <a:off x="2671" y="1395"/>
              <a:ext cx="6" cy="45"/>
            </a:xfrm>
            <a:custGeom>
              <a:avLst/>
              <a:gdLst>
                <a:gd name="T0" fmla="*/ 0 w 19"/>
                <a:gd name="T1" fmla="*/ 0 h 136"/>
                <a:gd name="T2" fmla="*/ 0 w 19"/>
                <a:gd name="T3" fmla="*/ 0 h 136"/>
                <a:gd name="T4" fmla="*/ 0 w 19"/>
                <a:gd name="T5" fmla="*/ 0 h 136"/>
                <a:gd name="T6" fmla="*/ 0 w 19"/>
                <a:gd name="T7" fmla="*/ 0 h 136"/>
                <a:gd name="T8" fmla="*/ 0 w 19"/>
                <a:gd name="T9" fmla="*/ 0 h 136"/>
                <a:gd name="T10" fmla="*/ 0 w 19"/>
                <a:gd name="T11" fmla="*/ 0 h 136"/>
                <a:gd name="T12" fmla="*/ 0 w 19"/>
                <a:gd name="T13" fmla="*/ 0 h 136"/>
                <a:gd name="T14" fmla="*/ 0 60000 65536"/>
                <a:gd name="T15" fmla="*/ 0 60000 65536"/>
                <a:gd name="T16" fmla="*/ 0 60000 65536"/>
                <a:gd name="T17" fmla="*/ 0 60000 65536"/>
                <a:gd name="T18" fmla="*/ 0 60000 65536"/>
                <a:gd name="T19" fmla="*/ 0 60000 65536"/>
                <a:gd name="T20" fmla="*/ 0 60000 65536"/>
                <a:gd name="T21" fmla="*/ 0 w 19"/>
                <a:gd name="T22" fmla="*/ 0 h 136"/>
                <a:gd name="T23" fmla="*/ 19 w 19"/>
                <a:gd name="T24" fmla="*/ 136 h 1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36">
                  <a:moveTo>
                    <a:pt x="0" y="0"/>
                  </a:moveTo>
                  <a:lnTo>
                    <a:pt x="19" y="0"/>
                  </a:lnTo>
                  <a:lnTo>
                    <a:pt x="12" y="136"/>
                  </a:lnTo>
                  <a:lnTo>
                    <a:pt x="4" y="106"/>
                  </a:lnTo>
                  <a:lnTo>
                    <a:pt x="4" y="72"/>
                  </a:lnTo>
                  <a:lnTo>
                    <a:pt x="4" y="37"/>
                  </a:lnTo>
                  <a:lnTo>
                    <a:pt x="0" y="0"/>
                  </a:lnTo>
                  <a:close/>
                </a:path>
              </a:pathLst>
            </a:custGeom>
            <a:solidFill>
              <a:srgbClr val="6B68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67" name="Freeform 104"/>
            <p:cNvSpPr>
              <a:spLocks/>
            </p:cNvSpPr>
            <p:nvPr/>
          </p:nvSpPr>
          <p:spPr bwMode="auto">
            <a:xfrm rot="696599">
              <a:off x="2194" y="1566"/>
              <a:ext cx="7" cy="27"/>
            </a:xfrm>
            <a:custGeom>
              <a:avLst/>
              <a:gdLst>
                <a:gd name="T0" fmla="*/ 0 w 20"/>
                <a:gd name="T1" fmla="*/ 0 h 79"/>
                <a:gd name="T2" fmla="*/ 0 w 20"/>
                <a:gd name="T3" fmla="*/ 0 h 79"/>
                <a:gd name="T4" fmla="*/ 0 w 20"/>
                <a:gd name="T5" fmla="*/ 0 h 79"/>
                <a:gd name="T6" fmla="*/ 0 w 20"/>
                <a:gd name="T7" fmla="*/ 0 h 79"/>
                <a:gd name="T8" fmla="*/ 0 w 20"/>
                <a:gd name="T9" fmla="*/ 0 h 79"/>
                <a:gd name="T10" fmla="*/ 0 w 20"/>
                <a:gd name="T11" fmla="*/ 0 h 79"/>
                <a:gd name="T12" fmla="*/ 0 w 20"/>
                <a:gd name="T13" fmla="*/ 0 h 79"/>
                <a:gd name="T14" fmla="*/ 0 60000 65536"/>
                <a:gd name="T15" fmla="*/ 0 60000 65536"/>
                <a:gd name="T16" fmla="*/ 0 60000 65536"/>
                <a:gd name="T17" fmla="*/ 0 60000 65536"/>
                <a:gd name="T18" fmla="*/ 0 60000 65536"/>
                <a:gd name="T19" fmla="*/ 0 60000 65536"/>
                <a:gd name="T20" fmla="*/ 0 60000 65536"/>
                <a:gd name="T21" fmla="*/ 0 w 20"/>
                <a:gd name="T22" fmla="*/ 0 h 79"/>
                <a:gd name="T23" fmla="*/ 20 w 20"/>
                <a:gd name="T24" fmla="*/ 79 h 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79">
                  <a:moveTo>
                    <a:pt x="0" y="3"/>
                  </a:moveTo>
                  <a:lnTo>
                    <a:pt x="12" y="0"/>
                  </a:lnTo>
                  <a:lnTo>
                    <a:pt x="20" y="79"/>
                  </a:lnTo>
                  <a:lnTo>
                    <a:pt x="17" y="60"/>
                  </a:lnTo>
                  <a:lnTo>
                    <a:pt x="12" y="41"/>
                  </a:lnTo>
                  <a:lnTo>
                    <a:pt x="8" y="23"/>
                  </a:lnTo>
                  <a:lnTo>
                    <a:pt x="0" y="3"/>
                  </a:lnTo>
                  <a:close/>
                </a:path>
              </a:pathLst>
            </a:custGeom>
            <a:solidFill>
              <a:srgbClr val="3D3A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68" name="Freeform 105"/>
            <p:cNvSpPr>
              <a:spLocks/>
            </p:cNvSpPr>
            <p:nvPr/>
          </p:nvSpPr>
          <p:spPr bwMode="auto">
            <a:xfrm rot="696599">
              <a:off x="2389" y="1500"/>
              <a:ext cx="5" cy="30"/>
            </a:xfrm>
            <a:custGeom>
              <a:avLst/>
              <a:gdLst>
                <a:gd name="T0" fmla="*/ 0 w 15"/>
                <a:gd name="T1" fmla="*/ 0 h 88"/>
                <a:gd name="T2" fmla="*/ 0 w 15"/>
                <a:gd name="T3" fmla="*/ 0 h 88"/>
                <a:gd name="T4" fmla="*/ 0 w 15"/>
                <a:gd name="T5" fmla="*/ 0 h 88"/>
                <a:gd name="T6" fmla="*/ 0 w 15"/>
                <a:gd name="T7" fmla="*/ 0 h 88"/>
                <a:gd name="T8" fmla="*/ 0 w 15"/>
                <a:gd name="T9" fmla="*/ 0 h 88"/>
                <a:gd name="T10" fmla="*/ 0 w 15"/>
                <a:gd name="T11" fmla="*/ 0 h 88"/>
                <a:gd name="T12" fmla="*/ 0 w 15"/>
                <a:gd name="T13" fmla="*/ 0 h 88"/>
                <a:gd name="T14" fmla="*/ 0 60000 65536"/>
                <a:gd name="T15" fmla="*/ 0 60000 65536"/>
                <a:gd name="T16" fmla="*/ 0 60000 65536"/>
                <a:gd name="T17" fmla="*/ 0 60000 65536"/>
                <a:gd name="T18" fmla="*/ 0 60000 65536"/>
                <a:gd name="T19" fmla="*/ 0 60000 65536"/>
                <a:gd name="T20" fmla="*/ 0 60000 65536"/>
                <a:gd name="T21" fmla="*/ 0 w 15"/>
                <a:gd name="T22" fmla="*/ 0 h 88"/>
                <a:gd name="T23" fmla="*/ 15 w 15"/>
                <a:gd name="T24" fmla="*/ 88 h 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88">
                  <a:moveTo>
                    <a:pt x="0" y="12"/>
                  </a:moveTo>
                  <a:lnTo>
                    <a:pt x="7" y="0"/>
                  </a:lnTo>
                  <a:lnTo>
                    <a:pt x="15" y="88"/>
                  </a:lnTo>
                  <a:lnTo>
                    <a:pt x="12" y="64"/>
                  </a:lnTo>
                  <a:lnTo>
                    <a:pt x="12" y="46"/>
                  </a:lnTo>
                  <a:lnTo>
                    <a:pt x="7" y="31"/>
                  </a:lnTo>
                  <a:lnTo>
                    <a:pt x="0" y="12"/>
                  </a:lnTo>
                  <a:close/>
                </a:path>
              </a:pathLst>
            </a:custGeom>
            <a:solidFill>
              <a:srgbClr val="3D3A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69" name="Freeform 106"/>
            <p:cNvSpPr>
              <a:spLocks/>
            </p:cNvSpPr>
            <p:nvPr/>
          </p:nvSpPr>
          <p:spPr bwMode="auto">
            <a:xfrm rot="696599">
              <a:off x="2652" y="1405"/>
              <a:ext cx="6" cy="29"/>
            </a:xfrm>
            <a:custGeom>
              <a:avLst/>
              <a:gdLst>
                <a:gd name="T0" fmla="*/ 0 w 18"/>
                <a:gd name="T1" fmla="*/ 0 h 87"/>
                <a:gd name="T2" fmla="*/ 0 w 18"/>
                <a:gd name="T3" fmla="*/ 0 h 87"/>
                <a:gd name="T4" fmla="*/ 0 w 18"/>
                <a:gd name="T5" fmla="*/ 0 h 87"/>
                <a:gd name="T6" fmla="*/ 0 w 18"/>
                <a:gd name="T7" fmla="*/ 0 h 87"/>
                <a:gd name="T8" fmla="*/ 0 w 18"/>
                <a:gd name="T9" fmla="*/ 0 h 87"/>
                <a:gd name="T10" fmla="*/ 0 w 18"/>
                <a:gd name="T11" fmla="*/ 0 h 87"/>
                <a:gd name="T12" fmla="*/ 0 w 18"/>
                <a:gd name="T13" fmla="*/ 0 h 87"/>
                <a:gd name="T14" fmla="*/ 0 60000 65536"/>
                <a:gd name="T15" fmla="*/ 0 60000 65536"/>
                <a:gd name="T16" fmla="*/ 0 60000 65536"/>
                <a:gd name="T17" fmla="*/ 0 60000 65536"/>
                <a:gd name="T18" fmla="*/ 0 60000 65536"/>
                <a:gd name="T19" fmla="*/ 0 60000 65536"/>
                <a:gd name="T20" fmla="*/ 0 60000 65536"/>
                <a:gd name="T21" fmla="*/ 0 w 18"/>
                <a:gd name="T22" fmla="*/ 0 h 87"/>
                <a:gd name="T23" fmla="*/ 18 w 18"/>
                <a:gd name="T24" fmla="*/ 87 h 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87">
                  <a:moveTo>
                    <a:pt x="0" y="10"/>
                  </a:moveTo>
                  <a:lnTo>
                    <a:pt x="10" y="0"/>
                  </a:lnTo>
                  <a:lnTo>
                    <a:pt x="18" y="87"/>
                  </a:lnTo>
                  <a:lnTo>
                    <a:pt x="15" y="67"/>
                  </a:lnTo>
                  <a:lnTo>
                    <a:pt x="15" y="49"/>
                  </a:lnTo>
                  <a:lnTo>
                    <a:pt x="10" y="25"/>
                  </a:lnTo>
                  <a:lnTo>
                    <a:pt x="0" y="10"/>
                  </a:lnTo>
                  <a:close/>
                </a:path>
              </a:pathLst>
            </a:custGeom>
            <a:solidFill>
              <a:srgbClr val="6B68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70" name="Freeform 107"/>
            <p:cNvSpPr>
              <a:spLocks/>
            </p:cNvSpPr>
            <p:nvPr/>
          </p:nvSpPr>
          <p:spPr bwMode="auto">
            <a:xfrm rot="696599">
              <a:off x="2233" y="1552"/>
              <a:ext cx="5" cy="39"/>
            </a:xfrm>
            <a:custGeom>
              <a:avLst/>
              <a:gdLst>
                <a:gd name="T0" fmla="*/ 0 w 15"/>
                <a:gd name="T1" fmla="*/ 0 h 116"/>
                <a:gd name="T2" fmla="*/ 0 w 15"/>
                <a:gd name="T3" fmla="*/ 0 h 116"/>
                <a:gd name="T4" fmla="*/ 0 w 15"/>
                <a:gd name="T5" fmla="*/ 0 h 116"/>
                <a:gd name="T6" fmla="*/ 0 w 15"/>
                <a:gd name="T7" fmla="*/ 0 h 116"/>
                <a:gd name="T8" fmla="*/ 0 w 15"/>
                <a:gd name="T9" fmla="*/ 0 h 116"/>
                <a:gd name="T10" fmla="*/ 0 w 15"/>
                <a:gd name="T11" fmla="*/ 0 h 116"/>
                <a:gd name="T12" fmla="*/ 0 w 15"/>
                <a:gd name="T13" fmla="*/ 0 h 116"/>
                <a:gd name="T14" fmla="*/ 0 w 15"/>
                <a:gd name="T15" fmla="*/ 0 h 116"/>
                <a:gd name="T16" fmla="*/ 0 w 15"/>
                <a:gd name="T17" fmla="*/ 0 h 1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
                <a:gd name="T28" fmla="*/ 0 h 116"/>
                <a:gd name="T29" fmla="*/ 15 w 15"/>
                <a:gd name="T30" fmla="*/ 116 h 1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 h="116">
                  <a:moveTo>
                    <a:pt x="3" y="0"/>
                  </a:moveTo>
                  <a:lnTo>
                    <a:pt x="15" y="24"/>
                  </a:lnTo>
                  <a:lnTo>
                    <a:pt x="10" y="54"/>
                  </a:lnTo>
                  <a:lnTo>
                    <a:pt x="7" y="84"/>
                  </a:lnTo>
                  <a:lnTo>
                    <a:pt x="7" y="116"/>
                  </a:lnTo>
                  <a:lnTo>
                    <a:pt x="7" y="84"/>
                  </a:lnTo>
                  <a:lnTo>
                    <a:pt x="3" y="57"/>
                  </a:lnTo>
                  <a:lnTo>
                    <a:pt x="0" y="27"/>
                  </a:lnTo>
                  <a:lnTo>
                    <a:pt x="3" y="0"/>
                  </a:lnTo>
                  <a:close/>
                </a:path>
              </a:pathLst>
            </a:custGeom>
            <a:solidFill>
              <a:srgbClr val="3D3A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71" name="Freeform 108"/>
            <p:cNvSpPr>
              <a:spLocks/>
            </p:cNvSpPr>
            <p:nvPr/>
          </p:nvSpPr>
          <p:spPr bwMode="auto">
            <a:xfrm rot="696599">
              <a:off x="2426" y="1486"/>
              <a:ext cx="5" cy="40"/>
            </a:xfrm>
            <a:custGeom>
              <a:avLst/>
              <a:gdLst>
                <a:gd name="T0" fmla="*/ 0 w 15"/>
                <a:gd name="T1" fmla="*/ 0 h 121"/>
                <a:gd name="T2" fmla="*/ 0 w 15"/>
                <a:gd name="T3" fmla="*/ 0 h 121"/>
                <a:gd name="T4" fmla="*/ 0 w 15"/>
                <a:gd name="T5" fmla="*/ 0 h 121"/>
                <a:gd name="T6" fmla="*/ 0 w 15"/>
                <a:gd name="T7" fmla="*/ 0 h 121"/>
                <a:gd name="T8" fmla="*/ 0 w 15"/>
                <a:gd name="T9" fmla="*/ 0 h 121"/>
                <a:gd name="T10" fmla="*/ 0 w 15"/>
                <a:gd name="T11" fmla="*/ 0 h 121"/>
                <a:gd name="T12" fmla="*/ 0 w 15"/>
                <a:gd name="T13" fmla="*/ 0 h 121"/>
                <a:gd name="T14" fmla="*/ 0 w 15"/>
                <a:gd name="T15" fmla="*/ 0 h 121"/>
                <a:gd name="T16" fmla="*/ 0 w 15"/>
                <a:gd name="T17" fmla="*/ 0 h 1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
                <a:gd name="T28" fmla="*/ 0 h 121"/>
                <a:gd name="T29" fmla="*/ 15 w 15"/>
                <a:gd name="T30" fmla="*/ 121 h 1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 h="121">
                  <a:moveTo>
                    <a:pt x="0" y="0"/>
                  </a:moveTo>
                  <a:lnTo>
                    <a:pt x="10" y="23"/>
                  </a:lnTo>
                  <a:lnTo>
                    <a:pt x="10" y="54"/>
                  </a:lnTo>
                  <a:lnTo>
                    <a:pt x="10" y="87"/>
                  </a:lnTo>
                  <a:lnTo>
                    <a:pt x="15" y="121"/>
                  </a:lnTo>
                  <a:lnTo>
                    <a:pt x="10" y="87"/>
                  </a:lnTo>
                  <a:lnTo>
                    <a:pt x="3" y="62"/>
                  </a:lnTo>
                  <a:lnTo>
                    <a:pt x="0" y="30"/>
                  </a:lnTo>
                  <a:lnTo>
                    <a:pt x="0" y="0"/>
                  </a:lnTo>
                  <a:close/>
                </a:path>
              </a:pathLst>
            </a:custGeom>
            <a:solidFill>
              <a:srgbClr val="3D3A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72" name="Freeform 109"/>
            <p:cNvSpPr>
              <a:spLocks/>
            </p:cNvSpPr>
            <p:nvPr/>
          </p:nvSpPr>
          <p:spPr bwMode="auto">
            <a:xfrm rot="696599">
              <a:off x="2691" y="1390"/>
              <a:ext cx="3" cy="39"/>
            </a:xfrm>
            <a:custGeom>
              <a:avLst/>
              <a:gdLst>
                <a:gd name="T0" fmla="*/ 0 w 10"/>
                <a:gd name="T1" fmla="*/ 0 h 118"/>
                <a:gd name="T2" fmla="*/ 0 w 10"/>
                <a:gd name="T3" fmla="*/ 0 h 118"/>
                <a:gd name="T4" fmla="*/ 0 w 10"/>
                <a:gd name="T5" fmla="*/ 0 h 118"/>
                <a:gd name="T6" fmla="*/ 0 w 10"/>
                <a:gd name="T7" fmla="*/ 0 h 118"/>
                <a:gd name="T8" fmla="*/ 0 w 10"/>
                <a:gd name="T9" fmla="*/ 0 h 118"/>
                <a:gd name="T10" fmla="*/ 0 w 10"/>
                <a:gd name="T11" fmla="*/ 0 h 118"/>
                <a:gd name="T12" fmla="*/ 0 w 10"/>
                <a:gd name="T13" fmla="*/ 0 h 118"/>
                <a:gd name="T14" fmla="*/ 0 w 10"/>
                <a:gd name="T15" fmla="*/ 0 h 118"/>
                <a:gd name="T16" fmla="*/ 0 w 10"/>
                <a:gd name="T17" fmla="*/ 0 h 1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
                <a:gd name="T28" fmla="*/ 0 h 118"/>
                <a:gd name="T29" fmla="*/ 10 w 10"/>
                <a:gd name="T30" fmla="*/ 118 h 1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 h="118">
                  <a:moveTo>
                    <a:pt x="0" y="0"/>
                  </a:moveTo>
                  <a:lnTo>
                    <a:pt x="10" y="24"/>
                  </a:lnTo>
                  <a:lnTo>
                    <a:pt x="10" y="54"/>
                  </a:lnTo>
                  <a:lnTo>
                    <a:pt x="7" y="88"/>
                  </a:lnTo>
                  <a:lnTo>
                    <a:pt x="7" y="118"/>
                  </a:lnTo>
                  <a:lnTo>
                    <a:pt x="7" y="88"/>
                  </a:lnTo>
                  <a:lnTo>
                    <a:pt x="3" y="58"/>
                  </a:lnTo>
                  <a:lnTo>
                    <a:pt x="0" y="31"/>
                  </a:lnTo>
                  <a:lnTo>
                    <a:pt x="0" y="0"/>
                  </a:lnTo>
                  <a:close/>
                </a:path>
              </a:pathLst>
            </a:custGeom>
            <a:solidFill>
              <a:srgbClr val="6B68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73" name="Freeform 110"/>
            <p:cNvSpPr>
              <a:spLocks/>
            </p:cNvSpPr>
            <p:nvPr/>
          </p:nvSpPr>
          <p:spPr bwMode="auto">
            <a:xfrm rot="696599">
              <a:off x="2249" y="1538"/>
              <a:ext cx="4" cy="50"/>
            </a:xfrm>
            <a:custGeom>
              <a:avLst/>
              <a:gdLst>
                <a:gd name="T0" fmla="*/ 0 w 12"/>
                <a:gd name="T1" fmla="*/ 0 h 151"/>
                <a:gd name="T2" fmla="*/ 0 w 12"/>
                <a:gd name="T3" fmla="*/ 0 h 151"/>
                <a:gd name="T4" fmla="*/ 0 w 12"/>
                <a:gd name="T5" fmla="*/ 0 h 151"/>
                <a:gd name="T6" fmla="*/ 0 w 12"/>
                <a:gd name="T7" fmla="*/ 0 h 151"/>
                <a:gd name="T8" fmla="*/ 0 60000 65536"/>
                <a:gd name="T9" fmla="*/ 0 60000 65536"/>
                <a:gd name="T10" fmla="*/ 0 60000 65536"/>
                <a:gd name="T11" fmla="*/ 0 60000 65536"/>
                <a:gd name="T12" fmla="*/ 0 w 12"/>
                <a:gd name="T13" fmla="*/ 0 h 151"/>
                <a:gd name="T14" fmla="*/ 12 w 12"/>
                <a:gd name="T15" fmla="*/ 151 h 151"/>
              </a:gdLst>
              <a:ahLst/>
              <a:cxnLst>
                <a:cxn ang="T8">
                  <a:pos x="T0" y="T1"/>
                </a:cxn>
                <a:cxn ang="T9">
                  <a:pos x="T2" y="T3"/>
                </a:cxn>
                <a:cxn ang="T10">
                  <a:pos x="T4" y="T5"/>
                </a:cxn>
                <a:cxn ang="T11">
                  <a:pos x="T6" y="T7"/>
                </a:cxn>
              </a:cxnLst>
              <a:rect l="T12" t="T13" r="T14" b="T15"/>
              <a:pathLst>
                <a:path w="12" h="151">
                  <a:moveTo>
                    <a:pt x="12" y="0"/>
                  </a:moveTo>
                  <a:lnTo>
                    <a:pt x="12" y="151"/>
                  </a:lnTo>
                  <a:lnTo>
                    <a:pt x="0" y="22"/>
                  </a:lnTo>
                  <a:lnTo>
                    <a:pt x="12" y="0"/>
                  </a:lnTo>
                  <a:close/>
                </a:path>
              </a:pathLst>
            </a:custGeom>
            <a:solidFill>
              <a:srgbClr val="3D3A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74" name="Freeform 111"/>
            <p:cNvSpPr>
              <a:spLocks/>
            </p:cNvSpPr>
            <p:nvPr/>
          </p:nvSpPr>
          <p:spPr bwMode="auto">
            <a:xfrm rot="696599">
              <a:off x="2443" y="1471"/>
              <a:ext cx="3" cy="51"/>
            </a:xfrm>
            <a:custGeom>
              <a:avLst/>
              <a:gdLst>
                <a:gd name="T0" fmla="*/ 0 w 7"/>
                <a:gd name="T1" fmla="*/ 0 h 151"/>
                <a:gd name="T2" fmla="*/ 0 w 7"/>
                <a:gd name="T3" fmla="*/ 0 h 151"/>
                <a:gd name="T4" fmla="*/ 0 w 7"/>
                <a:gd name="T5" fmla="*/ 0 h 151"/>
                <a:gd name="T6" fmla="*/ 0 w 7"/>
                <a:gd name="T7" fmla="*/ 0 h 151"/>
                <a:gd name="T8" fmla="*/ 0 60000 65536"/>
                <a:gd name="T9" fmla="*/ 0 60000 65536"/>
                <a:gd name="T10" fmla="*/ 0 60000 65536"/>
                <a:gd name="T11" fmla="*/ 0 60000 65536"/>
                <a:gd name="T12" fmla="*/ 0 w 7"/>
                <a:gd name="T13" fmla="*/ 0 h 151"/>
                <a:gd name="T14" fmla="*/ 7 w 7"/>
                <a:gd name="T15" fmla="*/ 151 h 151"/>
              </a:gdLst>
              <a:ahLst/>
              <a:cxnLst>
                <a:cxn ang="T8">
                  <a:pos x="T0" y="T1"/>
                </a:cxn>
                <a:cxn ang="T9">
                  <a:pos x="T2" y="T3"/>
                </a:cxn>
                <a:cxn ang="T10">
                  <a:pos x="T4" y="T5"/>
                </a:cxn>
                <a:cxn ang="T11">
                  <a:pos x="T6" y="T7"/>
                </a:cxn>
              </a:cxnLst>
              <a:rect l="T12" t="T13" r="T14" b="T15"/>
              <a:pathLst>
                <a:path w="7" h="151">
                  <a:moveTo>
                    <a:pt x="7" y="0"/>
                  </a:moveTo>
                  <a:lnTo>
                    <a:pt x="7" y="151"/>
                  </a:lnTo>
                  <a:lnTo>
                    <a:pt x="0" y="22"/>
                  </a:lnTo>
                  <a:lnTo>
                    <a:pt x="7" y="0"/>
                  </a:lnTo>
                  <a:close/>
                </a:path>
              </a:pathLst>
            </a:custGeom>
            <a:solidFill>
              <a:srgbClr val="3D3A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75" name="Freeform 112"/>
            <p:cNvSpPr>
              <a:spLocks/>
            </p:cNvSpPr>
            <p:nvPr/>
          </p:nvSpPr>
          <p:spPr bwMode="auto">
            <a:xfrm rot="696599">
              <a:off x="2708" y="1376"/>
              <a:ext cx="4" cy="51"/>
            </a:xfrm>
            <a:custGeom>
              <a:avLst/>
              <a:gdLst>
                <a:gd name="T0" fmla="*/ 0 w 12"/>
                <a:gd name="T1" fmla="*/ 0 h 151"/>
                <a:gd name="T2" fmla="*/ 0 w 12"/>
                <a:gd name="T3" fmla="*/ 0 h 151"/>
                <a:gd name="T4" fmla="*/ 0 w 12"/>
                <a:gd name="T5" fmla="*/ 0 h 151"/>
                <a:gd name="T6" fmla="*/ 0 w 12"/>
                <a:gd name="T7" fmla="*/ 0 h 151"/>
                <a:gd name="T8" fmla="*/ 0 60000 65536"/>
                <a:gd name="T9" fmla="*/ 0 60000 65536"/>
                <a:gd name="T10" fmla="*/ 0 60000 65536"/>
                <a:gd name="T11" fmla="*/ 0 60000 65536"/>
                <a:gd name="T12" fmla="*/ 0 w 12"/>
                <a:gd name="T13" fmla="*/ 0 h 151"/>
                <a:gd name="T14" fmla="*/ 12 w 12"/>
                <a:gd name="T15" fmla="*/ 151 h 151"/>
              </a:gdLst>
              <a:ahLst/>
              <a:cxnLst>
                <a:cxn ang="T8">
                  <a:pos x="T0" y="T1"/>
                </a:cxn>
                <a:cxn ang="T9">
                  <a:pos x="T2" y="T3"/>
                </a:cxn>
                <a:cxn ang="T10">
                  <a:pos x="T4" y="T5"/>
                </a:cxn>
                <a:cxn ang="T11">
                  <a:pos x="T6" y="T7"/>
                </a:cxn>
              </a:cxnLst>
              <a:rect l="T12" t="T13" r="T14" b="T15"/>
              <a:pathLst>
                <a:path w="12" h="151">
                  <a:moveTo>
                    <a:pt x="12" y="0"/>
                  </a:moveTo>
                  <a:lnTo>
                    <a:pt x="4" y="151"/>
                  </a:lnTo>
                  <a:lnTo>
                    <a:pt x="0" y="30"/>
                  </a:lnTo>
                  <a:lnTo>
                    <a:pt x="12" y="0"/>
                  </a:lnTo>
                  <a:close/>
                </a:path>
              </a:pathLst>
            </a:custGeom>
            <a:solidFill>
              <a:srgbClr val="6B68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76" name="Freeform 113"/>
            <p:cNvSpPr>
              <a:spLocks/>
            </p:cNvSpPr>
            <p:nvPr/>
          </p:nvSpPr>
          <p:spPr bwMode="auto">
            <a:xfrm rot="696599">
              <a:off x="2270" y="1535"/>
              <a:ext cx="3" cy="43"/>
            </a:xfrm>
            <a:custGeom>
              <a:avLst/>
              <a:gdLst>
                <a:gd name="T0" fmla="*/ 0 w 7"/>
                <a:gd name="T1" fmla="*/ 0 h 131"/>
                <a:gd name="T2" fmla="*/ 0 w 7"/>
                <a:gd name="T3" fmla="*/ 0 h 131"/>
                <a:gd name="T4" fmla="*/ 0 w 7"/>
                <a:gd name="T5" fmla="*/ 0 h 131"/>
                <a:gd name="T6" fmla="*/ 0 w 7"/>
                <a:gd name="T7" fmla="*/ 0 h 131"/>
                <a:gd name="T8" fmla="*/ 0 60000 65536"/>
                <a:gd name="T9" fmla="*/ 0 60000 65536"/>
                <a:gd name="T10" fmla="*/ 0 60000 65536"/>
                <a:gd name="T11" fmla="*/ 0 60000 65536"/>
                <a:gd name="T12" fmla="*/ 0 w 7"/>
                <a:gd name="T13" fmla="*/ 0 h 131"/>
                <a:gd name="T14" fmla="*/ 7 w 7"/>
                <a:gd name="T15" fmla="*/ 131 h 131"/>
              </a:gdLst>
              <a:ahLst/>
              <a:cxnLst>
                <a:cxn ang="T8">
                  <a:pos x="T0" y="T1"/>
                </a:cxn>
                <a:cxn ang="T9">
                  <a:pos x="T2" y="T3"/>
                </a:cxn>
                <a:cxn ang="T10">
                  <a:pos x="T4" y="T5"/>
                </a:cxn>
                <a:cxn ang="T11">
                  <a:pos x="T6" y="T7"/>
                </a:cxn>
              </a:cxnLst>
              <a:rect l="T12" t="T13" r="T14" b="T15"/>
              <a:pathLst>
                <a:path w="7" h="131">
                  <a:moveTo>
                    <a:pt x="7" y="0"/>
                  </a:moveTo>
                  <a:lnTo>
                    <a:pt x="0" y="131"/>
                  </a:lnTo>
                  <a:lnTo>
                    <a:pt x="0" y="3"/>
                  </a:lnTo>
                  <a:lnTo>
                    <a:pt x="7" y="0"/>
                  </a:lnTo>
                  <a:close/>
                </a:path>
              </a:pathLst>
            </a:custGeom>
            <a:solidFill>
              <a:srgbClr val="3D3A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77" name="Freeform 114"/>
            <p:cNvSpPr>
              <a:spLocks/>
            </p:cNvSpPr>
            <p:nvPr/>
          </p:nvSpPr>
          <p:spPr bwMode="auto">
            <a:xfrm rot="696599">
              <a:off x="2463" y="1467"/>
              <a:ext cx="4" cy="45"/>
            </a:xfrm>
            <a:custGeom>
              <a:avLst/>
              <a:gdLst>
                <a:gd name="T0" fmla="*/ 0 w 10"/>
                <a:gd name="T1" fmla="*/ 0 h 133"/>
                <a:gd name="T2" fmla="*/ 0 w 10"/>
                <a:gd name="T3" fmla="*/ 0 h 133"/>
                <a:gd name="T4" fmla="*/ 0 w 10"/>
                <a:gd name="T5" fmla="*/ 0 h 133"/>
                <a:gd name="T6" fmla="*/ 0 w 10"/>
                <a:gd name="T7" fmla="*/ 0 h 133"/>
                <a:gd name="T8" fmla="*/ 0 60000 65536"/>
                <a:gd name="T9" fmla="*/ 0 60000 65536"/>
                <a:gd name="T10" fmla="*/ 0 60000 65536"/>
                <a:gd name="T11" fmla="*/ 0 60000 65536"/>
                <a:gd name="T12" fmla="*/ 0 w 10"/>
                <a:gd name="T13" fmla="*/ 0 h 133"/>
                <a:gd name="T14" fmla="*/ 10 w 10"/>
                <a:gd name="T15" fmla="*/ 133 h 133"/>
              </a:gdLst>
              <a:ahLst/>
              <a:cxnLst>
                <a:cxn ang="T8">
                  <a:pos x="T0" y="T1"/>
                </a:cxn>
                <a:cxn ang="T9">
                  <a:pos x="T2" y="T3"/>
                </a:cxn>
                <a:cxn ang="T10">
                  <a:pos x="T4" y="T5"/>
                </a:cxn>
                <a:cxn ang="T11">
                  <a:pos x="T6" y="T7"/>
                </a:cxn>
              </a:cxnLst>
              <a:rect l="T12" t="T13" r="T14" b="T15"/>
              <a:pathLst>
                <a:path w="10" h="133">
                  <a:moveTo>
                    <a:pt x="10" y="0"/>
                  </a:moveTo>
                  <a:lnTo>
                    <a:pt x="3" y="133"/>
                  </a:lnTo>
                  <a:lnTo>
                    <a:pt x="0" y="5"/>
                  </a:lnTo>
                  <a:lnTo>
                    <a:pt x="10" y="0"/>
                  </a:lnTo>
                  <a:close/>
                </a:path>
              </a:pathLst>
            </a:custGeom>
            <a:solidFill>
              <a:srgbClr val="3D3A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78" name="Freeform 115"/>
            <p:cNvSpPr>
              <a:spLocks/>
            </p:cNvSpPr>
            <p:nvPr/>
          </p:nvSpPr>
          <p:spPr bwMode="auto">
            <a:xfrm rot="696599">
              <a:off x="2727" y="1372"/>
              <a:ext cx="1" cy="45"/>
            </a:xfrm>
            <a:custGeom>
              <a:avLst/>
              <a:gdLst>
                <a:gd name="T0" fmla="*/ 0 w 3"/>
                <a:gd name="T1" fmla="*/ 0 h 136"/>
                <a:gd name="T2" fmla="*/ 0 w 3"/>
                <a:gd name="T3" fmla="*/ 0 h 136"/>
                <a:gd name="T4" fmla="*/ 0 w 3"/>
                <a:gd name="T5" fmla="*/ 0 h 136"/>
                <a:gd name="T6" fmla="*/ 0 w 3"/>
                <a:gd name="T7" fmla="*/ 0 h 136"/>
                <a:gd name="T8" fmla="*/ 0 60000 65536"/>
                <a:gd name="T9" fmla="*/ 0 60000 65536"/>
                <a:gd name="T10" fmla="*/ 0 60000 65536"/>
                <a:gd name="T11" fmla="*/ 0 60000 65536"/>
                <a:gd name="T12" fmla="*/ 0 w 3"/>
                <a:gd name="T13" fmla="*/ 0 h 136"/>
                <a:gd name="T14" fmla="*/ 3 w 3"/>
                <a:gd name="T15" fmla="*/ 136 h 136"/>
              </a:gdLst>
              <a:ahLst/>
              <a:cxnLst>
                <a:cxn ang="T8">
                  <a:pos x="T0" y="T1"/>
                </a:cxn>
                <a:cxn ang="T9">
                  <a:pos x="T2" y="T3"/>
                </a:cxn>
                <a:cxn ang="T10">
                  <a:pos x="T4" y="T5"/>
                </a:cxn>
                <a:cxn ang="T11">
                  <a:pos x="T6" y="T7"/>
                </a:cxn>
              </a:cxnLst>
              <a:rect l="T12" t="T13" r="T14" b="T15"/>
              <a:pathLst>
                <a:path w="3" h="136">
                  <a:moveTo>
                    <a:pt x="3" y="0"/>
                  </a:moveTo>
                  <a:lnTo>
                    <a:pt x="0" y="136"/>
                  </a:lnTo>
                  <a:lnTo>
                    <a:pt x="0" y="11"/>
                  </a:lnTo>
                  <a:lnTo>
                    <a:pt x="3" y="0"/>
                  </a:lnTo>
                  <a:close/>
                </a:path>
              </a:pathLst>
            </a:custGeom>
            <a:solidFill>
              <a:srgbClr val="6B68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79" name="Freeform 116"/>
            <p:cNvSpPr>
              <a:spLocks/>
            </p:cNvSpPr>
            <p:nvPr/>
          </p:nvSpPr>
          <p:spPr bwMode="auto">
            <a:xfrm rot="696599">
              <a:off x="2291" y="1526"/>
              <a:ext cx="5" cy="41"/>
            </a:xfrm>
            <a:custGeom>
              <a:avLst/>
              <a:gdLst>
                <a:gd name="T0" fmla="*/ 0 w 15"/>
                <a:gd name="T1" fmla="*/ 0 h 125"/>
                <a:gd name="T2" fmla="*/ 0 w 15"/>
                <a:gd name="T3" fmla="*/ 0 h 125"/>
                <a:gd name="T4" fmla="*/ 0 w 15"/>
                <a:gd name="T5" fmla="*/ 0 h 125"/>
                <a:gd name="T6" fmla="*/ 0 w 15"/>
                <a:gd name="T7" fmla="*/ 0 h 125"/>
                <a:gd name="T8" fmla="*/ 0 60000 65536"/>
                <a:gd name="T9" fmla="*/ 0 60000 65536"/>
                <a:gd name="T10" fmla="*/ 0 60000 65536"/>
                <a:gd name="T11" fmla="*/ 0 60000 65536"/>
                <a:gd name="T12" fmla="*/ 0 w 15"/>
                <a:gd name="T13" fmla="*/ 0 h 125"/>
                <a:gd name="T14" fmla="*/ 15 w 15"/>
                <a:gd name="T15" fmla="*/ 125 h 125"/>
              </a:gdLst>
              <a:ahLst/>
              <a:cxnLst>
                <a:cxn ang="T8">
                  <a:pos x="T0" y="T1"/>
                </a:cxn>
                <a:cxn ang="T9">
                  <a:pos x="T2" y="T3"/>
                </a:cxn>
                <a:cxn ang="T10">
                  <a:pos x="T4" y="T5"/>
                </a:cxn>
                <a:cxn ang="T11">
                  <a:pos x="T6" y="T7"/>
                </a:cxn>
              </a:cxnLst>
              <a:rect l="T12" t="T13" r="T14" b="T15"/>
              <a:pathLst>
                <a:path w="15" h="125">
                  <a:moveTo>
                    <a:pt x="7" y="0"/>
                  </a:moveTo>
                  <a:lnTo>
                    <a:pt x="15" y="125"/>
                  </a:lnTo>
                  <a:lnTo>
                    <a:pt x="0" y="19"/>
                  </a:lnTo>
                  <a:lnTo>
                    <a:pt x="7" y="0"/>
                  </a:lnTo>
                  <a:close/>
                </a:path>
              </a:pathLst>
            </a:custGeom>
            <a:solidFill>
              <a:srgbClr val="3D3A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80" name="Freeform 117"/>
            <p:cNvSpPr>
              <a:spLocks/>
            </p:cNvSpPr>
            <p:nvPr/>
          </p:nvSpPr>
          <p:spPr bwMode="auto">
            <a:xfrm rot="696599">
              <a:off x="2487" y="1462"/>
              <a:ext cx="1" cy="40"/>
            </a:xfrm>
            <a:custGeom>
              <a:avLst/>
              <a:gdLst>
                <a:gd name="T0" fmla="*/ 0 w 3"/>
                <a:gd name="T1" fmla="*/ 0 h 118"/>
                <a:gd name="T2" fmla="*/ 0 w 3"/>
                <a:gd name="T3" fmla="*/ 0 h 118"/>
                <a:gd name="T4" fmla="*/ 0 w 3"/>
                <a:gd name="T5" fmla="*/ 0 h 118"/>
                <a:gd name="T6" fmla="*/ 0 w 3"/>
                <a:gd name="T7" fmla="*/ 0 h 118"/>
                <a:gd name="T8" fmla="*/ 0 60000 65536"/>
                <a:gd name="T9" fmla="*/ 0 60000 65536"/>
                <a:gd name="T10" fmla="*/ 0 60000 65536"/>
                <a:gd name="T11" fmla="*/ 0 60000 65536"/>
                <a:gd name="T12" fmla="*/ 0 w 3"/>
                <a:gd name="T13" fmla="*/ 0 h 118"/>
                <a:gd name="T14" fmla="*/ 3 w 3"/>
                <a:gd name="T15" fmla="*/ 118 h 118"/>
              </a:gdLst>
              <a:ahLst/>
              <a:cxnLst>
                <a:cxn ang="T8">
                  <a:pos x="T0" y="T1"/>
                </a:cxn>
                <a:cxn ang="T9">
                  <a:pos x="T2" y="T3"/>
                </a:cxn>
                <a:cxn ang="T10">
                  <a:pos x="T4" y="T5"/>
                </a:cxn>
                <a:cxn ang="T11">
                  <a:pos x="T6" y="T7"/>
                </a:cxn>
              </a:cxnLst>
              <a:rect l="T12" t="T13" r="T14" b="T15"/>
              <a:pathLst>
                <a:path w="3" h="118">
                  <a:moveTo>
                    <a:pt x="3" y="0"/>
                  </a:moveTo>
                  <a:lnTo>
                    <a:pt x="3" y="118"/>
                  </a:lnTo>
                  <a:lnTo>
                    <a:pt x="0" y="12"/>
                  </a:lnTo>
                  <a:lnTo>
                    <a:pt x="3" y="0"/>
                  </a:lnTo>
                  <a:close/>
                </a:path>
              </a:pathLst>
            </a:custGeom>
            <a:solidFill>
              <a:srgbClr val="3D3A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81" name="Freeform 118"/>
            <p:cNvSpPr>
              <a:spLocks/>
            </p:cNvSpPr>
            <p:nvPr/>
          </p:nvSpPr>
          <p:spPr bwMode="auto">
            <a:xfrm rot="696599">
              <a:off x="2749" y="1365"/>
              <a:ext cx="4" cy="41"/>
            </a:xfrm>
            <a:custGeom>
              <a:avLst/>
              <a:gdLst>
                <a:gd name="T0" fmla="*/ 0 w 12"/>
                <a:gd name="T1" fmla="*/ 0 h 121"/>
                <a:gd name="T2" fmla="*/ 0 w 12"/>
                <a:gd name="T3" fmla="*/ 0 h 121"/>
                <a:gd name="T4" fmla="*/ 0 w 12"/>
                <a:gd name="T5" fmla="*/ 0 h 121"/>
                <a:gd name="T6" fmla="*/ 0 w 12"/>
                <a:gd name="T7" fmla="*/ 0 h 121"/>
                <a:gd name="T8" fmla="*/ 0 60000 65536"/>
                <a:gd name="T9" fmla="*/ 0 60000 65536"/>
                <a:gd name="T10" fmla="*/ 0 60000 65536"/>
                <a:gd name="T11" fmla="*/ 0 60000 65536"/>
                <a:gd name="T12" fmla="*/ 0 w 12"/>
                <a:gd name="T13" fmla="*/ 0 h 121"/>
                <a:gd name="T14" fmla="*/ 12 w 12"/>
                <a:gd name="T15" fmla="*/ 121 h 121"/>
              </a:gdLst>
              <a:ahLst/>
              <a:cxnLst>
                <a:cxn ang="T8">
                  <a:pos x="T0" y="T1"/>
                </a:cxn>
                <a:cxn ang="T9">
                  <a:pos x="T2" y="T3"/>
                </a:cxn>
                <a:cxn ang="T10">
                  <a:pos x="T4" y="T5"/>
                </a:cxn>
                <a:cxn ang="T11">
                  <a:pos x="T6" y="T7"/>
                </a:cxn>
              </a:cxnLst>
              <a:rect l="T12" t="T13" r="T14" b="T15"/>
              <a:pathLst>
                <a:path w="12" h="121">
                  <a:moveTo>
                    <a:pt x="5" y="0"/>
                  </a:moveTo>
                  <a:lnTo>
                    <a:pt x="12" y="121"/>
                  </a:lnTo>
                  <a:lnTo>
                    <a:pt x="0" y="15"/>
                  </a:lnTo>
                  <a:lnTo>
                    <a:pt x="5" y="0"/>
                  </a:lnTo>
                  <a:close/>
                </a:path>
              </a:pathLst>
            </a:custGeom>
            <a:solidFill>
              <a:srgbClr val="6B68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82" name="Freeform 119"/>
            <p:cNvSpPr>
              <a:spLocks/>
            </p:cNvSpPr>
            <p:nvPr/>
          </p:nvSpPr>
          <p:spPr bwMode="auto">
            <a:xfrm rot="696599">
              <a:off x="2318" y="1516"/>
              <a:ext cx="7" cy="33"/>
            </a:xfrm>
            <a:custGeom>
              <a:avLst/>
              <a:gdLst>
                <a:gd name="T0" fmla="*/ 0 w 20"/>
                <a:gd name="T1" fmla="*/ 0 h 99"/>
                <a:gd name="T2" fmla="*/ 0 w 20"/>
                <a:gd name="T3" fmla="*/ 0 h 99"/>
                <a:gd name="T4" fmla="*/ 0 w 20"/>
                <a:gd name="T5" fmla="*/ 0 h 99"/>
                <a:gd name="T6" fmla="*/ 0 w 20"/>
                <a:gd name="T7" fmla="*/ 0 h 99"/>
                <a:gd name="T8" fmla="*/ 0 60000 65536"/>
                <a:gd name="T9" fmla="*/ 0 60000 65536"/>
                <a:gd name="T10" fmla="*/ 0 60000 65536"/>
                <a:gd name="T11" fmla="*/ 0 60000 65536"/>
                <a:gd name="T12" fmla="*/ 0 w 20"/>
                <a:gd name="T13" fmla="*/ 0 h 99"/>
                <a:gd name="T14" fmla="*/ 20 w 20"/>
                <a:gd name="T15" fmla="*/ 99 h 99"/>
              </a:gdLst>
              <a:ahLst/>
              <a:cxnLst>
                <a:cxn ang="T8">
                  <a:pos x="T0" y="T1"/>
                </a:cxn>
                <a:cxn ang="T9">
                  <a:pos x="T2" y="T3"/>
                </a:cxn>
                <a:cxn ang="T10">
                  <a:pos x="T4" y="T5"/>
                </a:cxn>
                <a:cxn ang="T11">
                  <a:pos x="T6" y="T7"/>
                </a:cxn>
              </a:cxnLst>
              <a:rect l="T12" t="T13" r="T14" b="T15"/>
              <a:pathLst>
                <a:path w="20" h="99">
                  <a:moveTo>
                    <a:pt x="12" y="0"/>
                  </a:moveTo>
                  <a:lnTo>
                    <a:pt x="20" y="99"/>
                  </a:lnTo>
                  <a:lnTo>
                    <a:pt x="0" y="34"/>
                  </a:lnTo>
                  <a:lnTo>
                    <a:pt x="12" y="0"/>
                  </a:lnTo>
                  <a:close/>
                </a:path>
              </a:pathLst>
            </a:custGeom>
            <a:solidFill>
              <a:srgbClr val="3D3A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83" name="Freeform 120"/>
            <p:cNvSpPr>
              <a:spLocks/>
            </p:cNvSpPr>
            <p:nvPr/>
          </p:nvSpPr>
          <p:spPr bwMode="auto">
            <a:xfrm rot="696599">
              <a:off x="2582" y="1420"/>
              <a:ext cx="4" cy="32"/>
            </a:xfrm>
            <a:custGeom>
              <a:avLst/>
              <a:gdLst>
                <a:gd name="T0" fmla="*/ 0 w 12"/>
                <a:gd name="T1" fmla="*/ 0 h 98"/>
                <a:gd name="T2" fmla="*/ 0 w 12"/>
                <a:gd name="T3" fmla="*/ 0 h 98"/>
                <a:gd name="T4" fmla="*/ 0 w 12"/>
                <a:gd name="T5" fmla="*/ 0 h 98"/>
                <a:gd name="T6" fmla="*/ 0 w 12"/>
                <a:gd name="T7" fmla="*/ 0 h 98"/>
                <a:gd name="T8" fmla="*/ 0 60000 65536"/>
                <a:gd name="T9" fmla="*/ 0 60000 65536"/>
                <a:gd name="T10" fmla="*/ 0 60000 65536"/>
                <a:gd name="T11" fmla="*/ 0 60000 65536"/>
                <a:gd name="T12" fmla="*/ 0 w 12"/>
                <a:gd name="T13" fmla="*/ 0 h 98"/>
                <a:gd name="T14" fmla="*/ 12 w 12"/>
                <a:gd name="T15" fmla="*/ 98 h 98"/>
              </a:gdLst>
              <a:ahLst/>
              <a:cxnLst>
                <a:cxn ang="T8">
                  <a:pos x="T0" y="T1"/>
                </a:cxn>
                <a:cxn ang="T9">
                  <a:pos x="T2" y="T3"/>
                </a:cxn>
                <a:cxn ang="T10">
                  <a:pos x="T4" y="T5"/>
                </a:cxn>
                <a:cxn ang="T11">
                  <a:pos x="T6" y="T7"/>
                </a:cxn>
              </a:cxnLst>
              <a:rect l="T12" t="T13" r="T14" b="T15"/>
              <a:pathLst>
                <a:path w="12" h="98">
                  <a:moveTo>
                    <a:pt x="8" y="0"/>
                  </a:moveTo>
                  <a:lnTo>
                    <a:pt x="12" y="98"/>
                  </a:lnTo>
                  <a:lnTo>
                    <a:pt x="0" y="30"/>
                  </a:lnTo>
                  <a:lnTo>
                    <a:pt x="8" y="0"/>
                  </a:lnTo>
                  <a:close/>
                </a:path>
              </a:pathLst>
            </a:custGeom>
            <a:solidFill>
              <a:srgbClr val="3D3A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84" name="Freeform 121"/>
            <p:cNvSpPr>
              <a:spLocks/>
            </p:cNvSpPr>
            <p:nvPr/>
          </p:nvSpPr>
          <p:spPr bwMode="auto">
            <a:xfrm rot="696599">
              <a:off x="2511" y="1449"/>
              <a:ext cx="8" cy="33"/>
            </a:xfrm>
            <a:custGeom>
              <a:avLst/>
              <a:gdLst>
                <a:gd name="T0" fmla="*/ 0 w 24"/>
                <a:gd name="T1" fmla="*/ 0 h 99"/>
                <a:gd name="T2" fmla="*/ 0 w 24"/>
                <a:gd name="T3" fmla="*/ 0 h 99"/>
                <a:gd name="T4" fmla="*/ 0 w 24"/>
                <a:gd name="T5" fmla="*/ 0 h 99"/>
                <a:gd name="T6" fmla="*/ 0 w 24"/>
                <a:gd name="T7" fmla="*/ 0 h 99"/>
                <a:gd name="T8" fmla="*/ 0 60000 65536"/>
                <a:gd name="T9" fmla="*/ 0 60000 65536"/>
                <a:gd name="T10" fmla="*/ 0 60000 65536"/>
                <a:gd name="T11" fmla="*/ 0 60000 65536"/>
                <a:gd name="T12" fmla="*/ 0 w 24"/>
                <a:gd name="T13" fmla="*/ 0 h 99"/>
                <a:gd name="T14" fmla="*/ 24 w 24"/>
                <a:gd name="T15" fmla="*/ 99 h 99"/>
              </a:gdLst>
              <a:ahLst/>
              <a:cxnLst>
                <a:cxn ang="T8">
                  <a:pos x="T0" y="T1"/>
                </a:cxn>
                <a:cxn ang="T9">
                  <a:pos x="T2" y="T3"/>
                </a:cxn>
                <a:cxn ang="T10">
                  <a:pos x="T4" y="T5"/>
                </a:cxn>
                <a:cxn ang="T11">
                  <a:pos x="T6" y="T7"/>
                </a:cxn>
              </a:cxnLst>
              <a:rect l="T12" t="T13" r="T14" b="T15"/>
              <a:pathLst>
                <a:path w="24" h="99">
                  <a:moveTo>
                    <a:pt x="16" y="0"/>
                  </a:moveTo>
                  <a:lnTo>
                    <a:pt x="24" y="99"/>
                  </a:lnTo>
                  <a:lnTo>
                    <a:pt x="0" y="35"/>
                  </a:lnTo>
                  <a:lnTo>
                    <a:pt x="16" y="0"/>
                  </a:lnTo>
                  <a:close/>
                </a:path>
              </a:pathLst>
            </a:custGeom>
            <a:solidFill>
              <a:srgbClr val="3D3A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85" name="Freeform 122"/>
            <p:cNvSpPr>
              <a:spLocks/>
            </p:cNvSpPr>
            <p:nvPr/>
          </p:nvSpPr>
          <p:spPr bwMode="auto">
            <a:xfrm rot="696599">
              <a:off x="2342" y="1514"/>
              <a:ext cx="4" cy="26"/>
            </a:xfrm>
            <a:custGeom>
              <a:avLst/>
              <a:gdLst>
                <a:gd name="T0" fmla="*/ 0 w 12"/>
                <a:gd name="T1" fmla="*/ 0 h 77"/>
                <a:gd name="T2" fmla="*/ 0 w 12"/>
                <a:gd name="T3" fmla="*/ 0 h 77"/>
                <a:gd name="T4" fmla="*/ 0 w 12"/>
                <a:gd name="T5" fmla="*/ 0 h 77"/>
                <a:gd name="T6" fmla="*/ 0 w 12"/>
                <a:gd name="T7" fmla="*/ 0 h 77"/>
                <a:gd name="T8" fmla="*/ 0 w 12"/>
                <a:gd name="T9" fmla="*/ 0 h 77"/>
                <a:gd name="T10" fmla="*/ 0 w 12"/>
                <a:gd name="T11" fmla="*/ 0 h 77"/>
                <a:gd name="T12" fmla="*/ 0 w 12"/>
                <a:gd name="T13" fmla="*/ 0 h 77"/>
                <a:gd name="T14" fmla="*/ 0 60000 65536"/>
                <a:gd name="T15" fmla="*/ 0 60000 65536"/>
                <a:gd name="T16" fmla="*/ 0 60000 65536"/>
                <a:gd name="T17" fmla="*/ 0 60000 65536"/>
                <a:gd name="T18" fmla="*/ 0 60000 65536"/>
                <a:gd name="T19" fmla="*/ 0 60000 65536"/>
                <a:gd name="T20" fmla="*/ 0 60000 65536"/>
                <a:gd name="T21" fmla="*/ 0 w 12"/>
                <a:gd name="T22" fmla="*/ 0 h 77"/>
                <a:gd name="T23" fmla="*/ 12 w 12"/>
                <a:gd name="T24" fmla="*/ 77 h 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77">
                  <a:moveTo>
                    <a:pt x="0" y="8"/>
                  </a:moveTo>
                  <a:lnTo>
                    <a:pt x="7" y="0"/>
                  </a:lnTo>
                  <a:lnTo>
                    <a:pt x="12" y="77"/>
                  </a:lnTo>
                  <a:lnTo>
                    <a:pt x="0" y="69"/>
                  </a:lnTo>
                  <a:lnTo>
                    <a:pt x="0" y="50"/>
                  </a:lnTo>
                  <a:lnTo>
                    <a:pt x="4" y="27"/>
                  </a:lnTo>
                  <a:lnTo>
                    <a:pt x="0" y="8"/>
                  </a:lnTo>
                  <a:close/>
                </a:path>
              </a:pathLst>
            </a:custGeom>
            <a:solidFill>
              <a:srgbClr val="3D3A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86" name="Freeform 123"/>
            <p:cNvSpPr>
              <a:spLocks/>
            </p:cNvSpPr>
            <p:nvPr/>
          </p:nvSpPr>
          <p:spPr bwMode="auto">
            <a:xfrm rot="696599">
              <a:off x="2602" y="1419"/>
              <a:ext cx="5" cy="25"/>
            </a:xfrm>
            <a:custGeom>
              <a:avLst/>
              <a:gdLst>
                <a:gd name="T0" fmla="*/ 0 w 15"/>
                <a:gd name="T1" fmla="*/ 0 h 76"/>
                <a:gd name="T2" fmla="*/ 0 w 15"/>
                <a:gd name="T3" fmla="*/ 0 h 76"/>
                <a:gd name="T4" fmla="*/ 0 w 15"/>
                <a:gd name="T5" fmla="*/ 0 h 76"/>
                <a:gd name="T6" fmla="*/ 0 w 15"/>
                <a:gd name="T7" fmla="*/ 0 h 76"/>
                <a:gd name="T8" fmla="*/ 0 w 15"/>
                <a:gd name="T9" fmla="*/ 0 h 76"/>
                <a:gd name="T10" fmla="*/ 0 w 15"/>
                <a:gd name="T11" fmla="*/ 0 h 76"/>
                <a:gd name="T12" fmla="*/ 0 w 15"/>
                <a:gd name="T13" fmla="*/ 0 h 76"/>
                <a:gd name="T14" fmla="*/ 0 60000 65536"/>
                <a:gd name="T15" fmla="*/ 0 60000 65536"/>
                <a:gd name="T16" fmla="*/ 0 60000 65536"/>
                <a:gd name="T17" fmla="*/ 0 60000 65536"/>
                <a:gd name="T18" fmla="*/ 0 60000 65536"/>
                <a:gd name="T19" fmla="*/ 0 60000 65536"/>
                <a:gd name="T20" fmla="*/ 0 60000 65536"/>
                <a:gd name="T21" fmla="*/ 0 w 15"/>
                <a:gd name="T22" fmla="*/ 0 h 76"/>
                <a:gd name="T23" fmla="*/ 15 w 15"/>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76">
                  <a:moveTo>
                    <a:pt x="0" y="3"/>
                  </a:moveTo>
                  <a:lnTo>
                    <a:pt x="15" y="0"/>
                  </a:lnTo>
                  <a:lnTo>
                    <a:pt x="15" y="76"/>
                  </a:lnTo>
                  <a:lnTo>
                    <a:pt x="5" y="64"/>
                  </a:lnTo>
                  <a:lnTo>
                    <a:pt x="5" y="45"/>
                  </a:lnTo>
                  <a:lnTo>
                    <a:pt x="5" y="22"/>
                  </a:lnTo>
                  <a:lnTo>
                    <a:pt x="0" y="3"/>
                  </a:lnTo>
                  <a:close/>
                </a:path>
              </a:pathLst>
            </a:custGeom>
            <a:solidFill>
              <a:srgbClr val="3D3A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87" name="Freeform 124"/>
            <p:cNvSpPr>
              <a:spLocks/>
            </p:cNvSpPr>
            <p:nvPr/>
          </p:nvSpPr>
          <p:spPr bwMode="auto">
            <a:xfrm rot="696599">
              <a:off x="2534" y="1448"/>
              <a:ext cx="5" cy="27"/>
            </a:xfrm>
            <a:custGeom>
              <a:avLst/>
              <a:gdLst>
                <a:gd name="T0" fmla="*/ 0 w 15"/>
                <a:gd name="T1" fmla="*/ 0 h 81"/>
                <a:gd name="T2" fmla="*/ 0 w 15"/>
                <a:gd name="T3" fmla="*/ 0 h 81"/>
                <a:gd name="T4" fmla="*/ 0 w 15"/>
                <a:gd name="T5" fmla="*/ 0 h 81"/>
                <a:gd name="T6" fmla="*/ 0 w 15"/>
                <a:gd name="T7" fmla="*/ 0 h 81"/>
                <a:gd name="T8" fmla="*/ 0 w 15"/>
                <a:gd name="T9" fmla="*/ 0 h 81"/>
                <a:gd name="T10" fmla="*/ 0 w 15"/>
                <a:gd name="T11" fmla="*/ 0 h 81"/>
                <a:gd name="T12" fmla="*/ 0 w 15"/>
                <a:gd name="T13" fmla="*/ 0 h 81"/>
                <a:gd name="T14" fmla="*/ 0 60000 65536"/>
                <a:gd name="T15" fmla="*/ 0 60000 65536"/>
                <a:gd name="T16" fmla="*/ 0 60000 65536"/>
                <a:gd name="T17" fmla="*/ 0 60000 65536"/>
                <a:gd name="T18" fmla="*/ 0 60000 65536"/>
                <a:gd name="T19" fmla="*/ 0 60000 65536"/>
                <a:gd name="T20" fmla="*/ 0 60000 65536"/>
                <a:gd name="T21" fmla="*/ 0 w 15"/>
                <a:gd name="T22" fmla="*/ 0 h 81"/>
                <a:gd name="T23" fmla="*/ 15 w 15"/>
                <a:gd name="T24" fmla="*/ 81 h 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81">
                  <a:moveTo>
                    <a:pt x="0" y="12"/>
                  </a:moveTo>
                  <a:lnTo>
                    <a:pt x="15" y="0"/>
                  </a:lnTo>
                  <a:lnTo>
                    <a:pt x="15" y="81"/>
                  </a:lnTo>
                  <a:lnTo>
                    <a:pt x="3" y="65"/>
                  </a:lnTo>
                  <a:lnTo>
                    <a:pt x="3" y="47"/>
                  </a:lnTo>
                  <a:lnTo>
                    <a:pt x="3" y="27"/>
                  </a:lnTo>
                  <a:lnTo>
                    <a:pt x="0" y="12"/>
                  </a:lnTo>
                  <a:close/>
                </a:path>
              </a:pathLst>
            </a:custGeom>
            <a:solidFill>
              <a:srgbClr val="3D3A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88" name="Freeform 125"/>
            <p:cNvSpPr>
              <a:spLocks/>
            </p:cNvSpPr>
            <p:nvPr/>
          </p:nvSpPr>
          <p:spPr bwMode="auto">
            <a:xfrm rot="696599">
              <a:off x="2365" y="1503"/>
              <a:ext cx="6" cy="29"/>
            </a:xfrm>
            <a:custGeom>
              <a:avLst/>
              <a:gdLst>
                <a:gd name="T0" fmla="*/ 0 w 19"/>
                <a:gd name="T1" fmla="*/ 0 h 88"/>
                <a:gd name="T2" fmla="*/ 0 w 19"/>
                <a:gd name="T3" fmla="*/ 0 h 88"/>
                <a:gd name="T4" fmla="*/ 0 w 19"/>
                <a:gd name="T5" fmla="*/ 0 h 88"/>
                <a:gd name="T6" fmla="*/ 0 w 19"/>
                <a:gd name="T7" fmla="*/ 0 h 88"/>
                <a:gd name="T8" fmla="*/ 0 w 19"/>
                <a:gd name="T9" fmla="*/ 0 h 88"/>
                <a:gd name="T10" fmla="*/ 0 w 19"/>
                <a:gd name="T11" fmla="*/ 0 h 88"/>
                <a:gd name="T12" fmla="*/ 0 60000 65536"/>
                <a:gd name="T13" fmla="*/ 0 60000 65536"/>
                <a:gd name="T14" fmla="*/ 0 60000 65536"/>
                <a:gd name="T15" fmla="*/ 0 60000 65536"/>
                <a:gd name="T16" fmla="*/ 0 60000 65536"/>
                <a:gd name="T17" fmla="*/ 0 60000 65536"/>
                <a:gd name="T18" fmla="*/ 0 w 19"/>
                <a:gd name="T19" fmla="*/ 0 h 88"/>
                <a:gd name="T20" fmla="*/ 19 w 19"/>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19" h="88">
                  <a:moveTo>
                    <a:pt x="12" y="0"/>
                  </a:moveTo>
                  <a:lnTo>
                    <a:pt x="19" y="88"/>
                  </a:lnTo>
                  <a:lnTo>
                    <a:pt x="4" y="73"/>
                  </a:lnTo>
                  <a:lnTo>
                    <a:pt x="0" y="51"/>
                  </a:lnTo>
                  <a:lnTo>
                    <a:pt x="4" y="24"/>
                  </a:lnTo>
                  <a:lnTo>
                    <a:pt x="12" y="0"/>
                  </a:lnTo>
                  <a:close/>
                </a:path>
              </a:pathLst>
            </a:custGeom>
            <a:solidFill>
              <a:srgbClr val="3D3A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89" name="Freeform 126"/>
            <p:cNvSpPr>
              <a:spLocks/>
            </p:cNvSpPr>
            <p:nvPr/>
          </p:nvSpPr>
          <p:spPr bwMode="auto">
            <a:xfrm rot="696599">
              <a:off x="2629" y="1408"/>
              <a:ext cx="7" cy="32"/>
            </a:xfrm>
            <a:custGeom>
              <a:avLst/>
              <a:gdLst>
                <a:gd name="T0" fmla="*/ 0 w 19"/>
                <a:gd name="T1" fmla="*/ 0 h 95"/>
                <a:gd name="T2" fmla="*/ 0 w 19"/>
                <a:gd name="T3" fmla="*/ 0 h 95"/>
                <a:gd name="T4" fmla="*/ 0 w 19"/>
                <a:gd name="T5" fmla="*/ 0 h 95"/>
                <a:gd name="T6" fmla="*/ 0 w 19"/>
                <a:gd name="T7" fmla="*/ 0 h 95"/>
                <a:gd name="T8" fmla="*/ 0 w 19"/>
                <a:gd name="T9" fmla="*/ 0 h 95"/>
                <a:gd name="T10" fmla="*/ 0 w 19"/>
                <a:gd name="T11" fmla="*/ 0 h 95"/>
                <a:gd name="T12" fmla="*/ 0 60000 65536"/>
                <a:gd name="T13" fmla="*/ 0 60000 65536"/>
                <a:gd name="T14" fmla="*/ 0 60000 65536"/>
                <a:gd name="T15" fmla="*/ 0 60000 65536"/>
                <a:gd name="T16" fmla="*/ 0 60000 65536"/>
                <a:gd name="T17" fmla="*/ 0 60000 65536"/>
                <a:gd name="T18" fmla="*/ 0 w 19"/>
                <a:gd name="T19" fmla="*/ 0 h 95"/>
                <a:gd name="T20" fmla="*/ 19 w 19"/>
                <a:gd name="T21" fmla="*/ 95 h 95"/>
              </a:gdLst>
              <a:ahLst/>
              <a:cxnLst>
                <a:cxn ang="T12">
                  <a:pos x="T0" y="T1"/>
                </a:cxn>
                <a:cxn ang="T13">
                  <a:pos x="T2" y="T3"/>
                </a:cxn>
                <a:cxn ang="T14">
                  <a:pos x="T4" y="T5"/>
                </a:cxn>
                <a:cxn ang="T15">
                  <a:pos x="T6" y="T7"/>
                </a:cxn>
                <a:cxn ang="T16">
                  <a:pos x="T8" y="T9"/>
                </a:cxn>
                <a:cxn ang="T17">
                  <a:pos x="T10" y="T11"/>
                </a:cxn>
              </a:cxnLst>
              <a:rect l="T18" t="T19" r="T20" b="T21"/>
              <a:pathLst>
                <a:path w="19" h="95">
                  <a:moveTo>
                    <a:pt x="12" y="0"/>
                  </a:moveTo>
                  <a:lnTo>
                    <a:pt x="19" y="95"/>
                  </a:lnTo>
                  <a:lnTo>
                    <a:pt x="4" y="77"/>
                  </a:lnTo>
                  <a:lnTo>
                    <a:pt x="0" y="50"/>
                  </a:lnTo>
                  <a:lnTo>
                    <a:pt x="4" y="23"/>
                  </a:lnTo>
                  <a:lnTo>
                    <a:pt x="12" y="0"/>
                  </a:lnTo>
                  <a:close/>
                </a:path>
              </a:pathLst>
            </a:custGeom>
            <a:solidFill>
              <a:srgbClr val="6B68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90" name="Freeform 127"/>
            <p:cNvSpPr>
              <a:spLocks/>
            </p:cNvSpPr>
            <p:nvPr/>
          </p:nvSpPr>
          <p:spPr bwMode="auto">
            <a:xfrm rot="696599">
              <a:off x="2559" y="1437"/>
              <a:ext cx="4" cy="32"/>
            </a:xfrm>
            <a:custGeom>
              <a:avLst/>
              <a:gdLst>
                <a:gd name="T0" fmla="*/ 0 w 11"/>
                <a:gd name="T1" fmla="*/ 0 h 96"/>
                <a:gd name="T2" fmla="*/ 0 w 11"/>
                <a:gd name="T3" fmla="*/ 0 h 96"/>
                <a:gd name="T4" fmla="*/ 0 w 11"/>
                <a:gd name="T5" fmla="*/ 0 h 96"/>
                <a:gd name="T6" fmla="*/ 0 w 11"/>
                <a:gd name="T7" fmla="*/ 0 h 96"/>
                <a:gd name="T8" fmla="*/ 0 w 11"/>
                <a:gd name="T9" fmla="*/ 0 h 96"/>
                <a:gd name="T10" fmla="*/ 0 w 11"/>
                <a:gd name="T11" fmla="*/ 0 h 96"/>
                <a:gd name="T12" fmla="*/ 0 60000 65536"/>
                <a:gd name="T13" fmla="*/ 0 60000 65536"/>
                <a:gd name="T14" fmla="*/ 0 60000 65536"/>
                <a:gd name="T15" fmla="*/ 0 60000 65536"/>
                <a:gd name="T16" fmla="*/ 0 60000 65536"/>
                <a:gd name="T17" fmla="*/ 0 60000 65536"/>
                <a:gd name="T18" fmla="*/ 0 w 11"/>
                <a:gd name="T19" fmla="*/ 0 h 96"/>
                <a:gd name="T20" fmla="*/ 11 w 11"/>
                <a:gd name="T21" fmla="*/ 96 h 96"/>
              </a:gdLst>
              <a:ahLst/>
              <a:cxnLst>
                <a:cxn ang="T12">
                  <a:pos x="T0" y="T1"/>
                </a:cxn>
                <a:cxn ang="T13">
                  <a:pos x="T2" y="T3"/>
                </a:cxn>
                <a:cxn ang="T14">
                  <a:pos x="T4" y="T5"/>
                </a:cxn>
                <a:cxn ang="T15">
                  <a:pos x="T6" y="T7"/>
                </a:cxn>
                <a:cxn ang="T16">
                  <a:pos x="T8" y="T9"/>
                </a:cxn>
                <a:cxn ang="T17">
                  <a:pos x="T10" y="T11"/>
                </a:cxn>
              </a:cxnLst>
              <a:rect l="T18" t="T19" r="T20" b="T21"/>
              <a:pathLst>
                <a:path w="11" h="96">
                  <a:moveTo>
                    <a:pt x="11" y="0"/>
                  </a:moveTo>
                  <a:lnTo>
                    <a:pt x="11" y="96"/>
                  </a:lnTo>
                  <a:lnTo>
                    <a:pt x="0" y="76"/>
                  </a:lnTo>
                  <a:lnTo>
                    <a:pt x="0" y="54"/>
                  </a:lnTo>
                  <a:lnTo>
                    <a:pt x="3" y="27"/>
                  </a:lnTo>
                  <a:lnTo>
                    <a:pt x="11" y="0"/>
                  </a:lnTo>
                  <a:close/>
                </a:path>
              </a:pathLst>
            </a:custGeom>
            <a:solidFill>
              <a:srgbClr val="3D3A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91" name="Freeform 128"/>
            <p:cNvSpPr>
              <a:spLocks/>
            </p:cNvSpPr>
            <p:nvPr/>
          </p:nvSpPr>
          <p:spPr bwMode="auto">
            <a:xfrm rot="696599">
              <a:off x="2479" y="1194"/>
              <a:ext cx="699" cy="458"/>
            </a:xfrm>
            <a:custGeom>
              <a:avLst/>
              <a:gdLst>
                <a:gd name="T0" fmla="*/ 0 w 2099"/>
                <a:gd name="T1" fmla="*/ 0 h 1375"/>
                <a:gd name="T2" fmla="*/ 0 w 2099"/>
                <a:gd name="T3" fmla="*/ 0 h 1375"/>
                <a:gd name="T4" fmla="*/ 0 w 2099"/>
                <a:gd name="T5" fmla="*/ 0 h 1375"/>
                <a:gd name="T6" fmla="*/ 0 w 2099"/>
                <a:gd name="T7" fmla="*/ 0 h 1375"/>
                <a:gd name="T8" fmla="*/ 0 w 2099"/>
                <a:gd name="T9" fmla="*/ 0 h 1375"/>
                <a:gd name="T10" fmla="*/ 0 w 2099"/>
                <a:gd name="T11" fmla="*/ 0 h 1375"/>
                <a:gd name="T12" fmla="*/ 0 w 2099"/>
                <a:gd name="T13" fmla="*/ 0 h 1375"/>
                <a:gd name="T14" fmla="*/ 0 w 2099"/>
                <a:gd name="T15" fmla="*/ 0 h 1375"/>
                <a:gd name="T16" fmla="*/ 0 w 2099"/>
                <a:gd name="T17" fmla="*/ 0 h 1375"/>
                <a:gd name="T18" fmla="*/ 0 w 2099"/>
                <a:gd name="T19" fmla="*/ 0 h 1375"/>
                <a:gd name="T20" fmla="*/ 0 w 2099"/>
                <a:gd name="T21" fmla="*/ 0 h 1375"/>
                <a:gd name="T22" fmla="*/ 0 w 2099"/>
                <a:gd name="T23" fmla="*/ 0 h 1375"/>
                <a:gd name="T24" fmla="*/ 0 w 2099"/>
                <a:gd name="T25" fmla="*/ 0 h 1375"/>
                <a:gd name="T26" fmla="*/ 0 w 2099"/>
                <a:gd name="T27" fmla="*/ 0 h 1375"/>
                <a:gd name="T28" fmla="*/ 0 w 2099"/>
                <a:gd name="T29" fmla="*/ 0 h 1375"/>
                <a:gd name="T30" fmla="*/ 0 w 2099"/>
                <a:gd name="T31" fmla="*/ 0 h 1375"/>
                <a:gd name="T32" fmla="*/ 0 w 2099"/>
                <a:gd name="T33" fmla="*/ 0 h 1375"/>
                <a:gd name="T34" fmla="*/ 0 w 2099"/>
                <a:gd name="T35" fmla="*/ 0 h 1375"/>
                <a:gd name="T36" fmla="*/ 0 w 2099"/>
                <a:gd name="T37" fmla="*/ 0 h 1375"/>
                <a:gd name="T38" fmla="*/ 0 w 2099"/>
                <a:gd name="T39" fmla="*/ 0 h 1375"/>
                <a:gd name="T40" fmla="*/ 0 w 2099"/>
                <a:gd name="T41" fmla="*/ 0 h 1375"/>
                <a:gd name="T42" fmla="*/ 0 w 2099"/>
                <a:gd name="T43" fmla="*/ 0 h 1375"/>
                <a:gd name="T44" fmla="*/ 0 w 2099"/>
                <a:gd name="T45" fmla="*/ 0 h 1375"/>
                <a:gd name="T46" fmla="*/ 0 w 2099"/>
                <a:gd name="T47" fmla="*/ 0 h 1375"/>
                <a:gd name="T48" fmla="*/ 0 w 2099"/>
                <a:gd name="T49" fmla="*/ 0 h 1375"/>
                <a:gd name="T50" fmla="*/ 0 w 2099"/>
                <a:gd name="T51" fmla="*/ 0 h 1375"/>
                <a:gd name="T52" fmla="*/ 0 w 2099"/>
                <a:gd name="T53" fmla="*/ 0 h 1375"/>
                <a:gd name="T54" fmla="*/ 0 w 2099"/>
                <a:gd name="T55" fmla="*/ 0 h 1375"/>
                <a:gd name="T56" fmla="*/ 0 w 2099"/>
                <a:gd name="T57" fmla="*/ 0 h 1375"/>
                <a:gd name="T58" fmla="*/ 0 w 2099"/>
                <a:gd name="T59" fmla="*/ 0 h 1375"/>
                <a:gd name="T60" fmla="*/ 0 w 2099"/>
                <a:gd name="T61" fmla="*/ 0 h 1375"/>
                <a:gd name="T62" fmla="*/ 0 w 2099"/>
                <a:gd name="T63" fmla="*/ 0 h 1375"/>
                <a:gd name="T64" fmla="*/ 0 w 2099"/>
                <a:gd name="T65" fmla="*/ 0 h 1375"/>
                <a:gd name="T66" fmla="*/ 0 w 2099"/>
                <a:gd name="T67" fmla="*/ 0 h 1375"/>
                <a:gd name="T68" fmla="*/ 0 w 2099"/>
                <a:gd name="T69" fmla="*/ 0 h 1375"/>
                <a:gd name="T70" fmla="*/ 0 w 2099"/>
                <a:gd name="T71" fmla="*/ 0 h 1375"/>
                <a:gd name="T72" fmla="*/ 0 w 2099"/>
                <a:gd name="T73" fmla="*/ 0 h 1375"/>
                <a:gd name="T74" fmla="*/ 0 w 2099"/>
                <a:gd name="T75" fmla="*/ 0 h 1375"/>
                <a:gd name="T76" fmla="*/ 0 w 2099"/>
                <a:gd name="T77" fmla="*/ 0 h 1375"/>
                <a:gd name="T78" fmla="*/ 0 w 2099"/>
                <a:gd name="T79" fmla="*/ 0 h 1375"/>
                <a:gd name="T80" fmla="*/ 0 w 2099"/>
                <a:gd name="T81" fmla="*/ 0 h 1375"/>
                <a:gd name="T82" fmla="*/ 0 w 2099"/>
                <a:gd name="T83" fmla="*/ 0 h 1375"/>
                <a:gd name="T84" fmla="*/ 0 w 2099"/>
                <a:gd name="T85" fmla="*/ 0 h 1375"/>
                <a:gd name="T86" fmla="*/ 0 w 2099"/>
                <a:gd name="T87" fmla="*/ 0 h 1375"/>
                <a:gd name="T88" fmla="*/ 0 w 2099"/>
                <a:gd name="T89" fmla="*/ 0 h 1375"/>
                <a:gd name="T90" fmla="*/ 0 w 2099"/>
                <a:gd name="T91" fmla="*/ 0 h 1375"/>
                <a:gd name="T92" fmla="*/ 0 w 2099"/>
                <a:gd name="T93" fmla="*/ 0 h 1375"/>
                <a:gd name="T94" fmla="*/ 0 w 2099"/>
                <a:gd name="T95" fmla="*/ 0 h 1375"/>
                <a:gd name="T96" fmla="*/ 0 w 2099"/>
                <a:gd name="T97" fmla="*/ 0 h 1375"/>
                <a:gd name="T98" fmla="*/ 0 w 2099"/>
                <a:gd name="T99" fmla="*/ 0 h 1375"/>
                <a:gd name="T100" fmla="*/ 0 w 2099"/>
                <a:gd name="T101" fmla="*/ 0 h 1375"/>
                <a:gd name="T102" fmla="*/ 0 w 2099"/>
                <a:gd name="T103" fmla="*/ 0 h 1375"/>
                <a:gd name="T104" fmla="*/ 0 w 2099"/>
                <a:gd name="T105" fmla="*/ 0 h 1375"/>
                <a:gd name="T106" fmla="*/ 0 w 2099"/>
                <a:gd name="T107" fmla="*/ 0 h 1375"/>
                <a:gd name="T108" fmla="*/ 0 w 2099"/>
                <a:gd name="T109" fmla="*/ 0 h 1375"/>
                <a:gd name="T110" fmla="*/ 0 w 2099"/>
                <a:gd name="T111" fmla="*/ 0 h 1375"/>
                <a:gd name="T112" fmla="*/ 0 w 2099"/>
                <a:gd name="T113" fmla="*/ 0 h 1375"/>
                <a:gd name="T114" fmla="*/ 0 w 2099"/>
                <a:gd name="T115" fmla="*/ 0 h 1375"/>
                <a:gd name="T116" fmla="*/ 0 w 2099"/>
                <a:gd name="T117" fmla="*/ 0 h 1375"/>
                <a:gd name="T118" fmla="*/ 0 w 2099"/>
                <a:gd name="T119" fmla="*/ 0 h 1375"/>
                <a:gd name="T120" fmla="*/ 0 w 2099"/>
                <a:gd name="T121" fmla="*/ 0 h 1375"/>
                <a:gd name="T122" fmla="*/ 0 w 2099"/>
                <a:gd name="T123" fmla="*/ 0 h 13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099"/>
                <a:gd name="T187" fmla="*/ 0 h 1375"/>
                <a:gd name="T188" fmla="*/ 2099 w 2099"/>
                <a:gd name="T189" fmla="*/ 1375 h 137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099" h="1375">
                  <a:moveTo>
                    <a:pt x="0" y="1375"/>
                  </a:moveTo>
                  <a:lnTo>
                    <a:pt x="88" y="1341"/>
                  </a:lnTo>
                  <a:lnTo>
                    <a:pt x="175" y="1303"/>
                  </a:lnTo>
                  <a:lnTo>
                    <a:pt x="259" y="1269"/>
                  </a:lnTo>
                  <a:lnTo>
                    <a:pt x="343" y="1231"/>
                  </a:lnTo>
                  <a:lnTo>
                    <a:pt x="426" y="1193"/>
                  </a:lnTo>
                  <a:lnTo>
                    <a:pt x="506" y="1155"/>
                  </a:lnTo>
                  <a:lnTo>
                    <a:pt x="582" y="1118"/>
                  </a:lnTo>
                  <a:lnTo>
                    <a:pt x="658" y="1079"/>
                  </a:lnTo>
                  <a:lnTo>
                    <a:pt x="730" y="1042"/>
                  </a:lnTo>
                  <a:lnTo>
                    <a:pt x="802" y="1003"/>
                  </a:lnTo>
                  <a:lnTo>
                    <a:pt x="871" y="965"/>
                  </a:lnTo>
                  <a:lnTo>
                    <a:pt x="939" y="931"/>
                  </a:lnTo>
                  <a:lnTo>
                    <a:pt x="1004" y="893"/>
                  </a:lnTo>
                  <a:lnTo>
                    <a:pt x="1065" y="859"/>
                  </a:lnTo>
                  <a:lnTo>
                    <a:pt x="1125" y="825"/>
                  </a:lnTo>
                  <a:lnTo>
                    <a:pt x="1182" y="790"/>
                  </a:lnTo>
                  <a:lnTo>
                    <a:pt x="1262" y="745"/>
                  </a:lnTo>
                  <a:lnTo>
                    <a:pt x="1334" y="703"/>
                  </a:lnTo>
                  <a:lnTo>
                    <a:pt x="1403" y="662"/>
                  </a:lnTo>
                  <a:lnTo>
                    <a:pt x="1460" y="627"/>
                  </a:lnTo>
                  <a:lnTo>
                    <a:pt x="1512" y="593"/>
                  </a:lnTo>
                  <a:lnTo>
                    <a:pt x="1559" y="563"/>
                  </a:lnTo>
                  <a:lnTo>
                    <a:pt x="1600" y="540"/>
                  </a:lnTo>
                  <a:lnTo>
                    <a:pt x="1630" y="521"/>
                  </a:lnTo>
                  <a:lnTo>
                    <a:pt x="1707" y="467"/>
                  </a:lnTo>
                  <a:lnTo>
                    <a:pt x="1790" y="403"/>
                  </a:lnTo>
                  <a:lnTo>
                    <a:pt x="1874" y="334"/>
                  </a:lnTo>
                  <a:lnTo>
                    <a:pt x="1953" y="270"/>
                  </a:lnTo>
                  <a:lnTo>
                    <a:pt x="2022" y="210"/>
                  </a:lnTo>
                  <a:lnTo>
                    <a:pt x="2072" y="161"/>
                  </a:lnTo>
                  <a:lnTo>
                    <a:pt x="2099" y="129"/>
                  </a:lnTo>
                  <a:lnTo>
                    <a:pt x="2094" y="122"/>
                  </a:lnTo>
                  <a:lnTo>
                    <a:pt x="1927" y="175"/>
                  </a:lnTo>
                  <a:lnTo>
                    <a:pt x="1938" y="84"/>
                  </a:lnTo>
                  <a:lnTo>
                    <a:pt x="1934" y="27"/>
                  </a:lnTo>
                  <a:lnTo>
                    <a:pt x="1927" y="0"/>
                  </a:lnTo>
                  <a:lnTo>
                    <a:pt x="1924" y="3"/>
                  </a:lnTo>
                  <a:lnTo>
                    <a:pt x="1912" y="23"/>
                  </a:lnTo>
                  <a:lnTo>
                    <a:pt x="1897" y="45"/>
                  </a:lnTo>
                  <a:lnTo>
                    <a:pt x="1874" y="77"/>
                  </a:lnTo>
                  <a:lnTo>
                    <a:pt x="1850" y="111"/>
                  </a:lnTo>
                  <a:lnTo>
                    <a:pt x="1828" y="144"/>
                  </a:lnTo>
                  <a:lnTo>
                    <a:pt x="1805" y="178"/>
                  </a:lnTo>
                  <a:lnTo>
                    <a:pt x="1783" y="210"/>
                  </a:lnTo>
                  <a:lnTo>
                    <a:pt x="1764" y="232"/>
                  </a:lnTo>
                  <a:lnTo>
                    <a:pt x="1699" y="309"/>
                  </a:lnTo>
                  <a:lnTo>
                    <a:pt x="1623" y="383"/>
                  </a:lnTo>
                  <a:lnTo>
                    <a:pt x="1536" y="460"/>
                  </a:lnTo>
                  <a:lnTo>
                    <a:pt x="1433" y="536"/>
                  </a:lnTo>
                  <a:lnTo>
                    <a:pt x="1327" y="612"/>
                  </a:lnTo>
                  <a:lnTo>
                    <a:pt x="1213" y="692"/>
                  </a:lnTo>
                  <a:lnTo>
                    <a:pt x="1090" y="768"/>
                  </a:lnTo>
                  <a:lnTo>
                    <a:pt x="966" y="844"/>
                  </a:lnTo>
                  <a:lnTo>
                    <a:pt x="836" y="916"/>
                  </a:lnTo>
                  <a:lnTo>
                    <a:pt x="708" y="988"/>
                  </a:lnTo>
                  <a:lnTo>
                    <a:pt x="579" y="1061"/>
                  </a:lnTo>
                  <a:lnTo>
                    <a:pt x="453" y="1128"/>
                  </a:lnTo>
                  <a:lnTo>
                    <a:pt x="331" y="1197"/>
                  </a:lnTo>
                  <a:lnTo>
                    <a:pt x="214" y="1258"/>
                  </a:lnTo>
                  <a:lnTo>
                    <a:pt x="103" y="1318"/>
                  </a:lnTo>
                  <a:lnTo>
                    <a:pt x="0" y="1375"/>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92" name="Freeform 131"/>
            <p:cNvSpPr>
              <a:spLocks/>
            </p:cNvSpPr>
            <p:nvPr/>
          </p:nvSpPr>
          <p:spPr bwMode="auto">
            <a:xfrm rot="696599">
              <a:off x="2485" y="1096"/>
              <a:ext cx="704" cy="66"/>
            </a:xfrm>
            <a:custGeom>
              <a:avLst/>
              <a:gdLst>
                <a:gd name="T0" fmla="*/ 0 w 2111"/>
                <a:gd name="T1" fmla="*/ 0 h 198"/>
                <a:gd name="T2" fmla="*/ 0 w 2111"/>
                <a:gd name="T3" fmla="*/ 0 h 198"/>
                <a:gd name="T4" fmla="*/ 0 w 2111"/>
                <a:gd name="T5" fmla="*/ 0 h 198"/>
                <a:gd name="T6" fmla="*/ 0 w 2111"/>
                <a:gd name="T7" fmla="*/ 0 h 198"/>
                <a:gd name="T8" fmla="*/ 0 w 2111"/>
                <a:gd name="T9" fmla="*/ 0 h 198"/>
                <a:gd name="T10" fmla="*/ 0 w 2111"/>
                <a:gd name="T11" fmla="*/ 0 h 198"/>
                <a:gd name="T12" fmla="*/ 0 w 2111"/>
                <a:gd name="T13" fmla="*/ 0 h 198"/>
                <a:gd name="T14" fmla="*/ 0 w 2111"/>
                <a:gd name="T15" fmla="*/ 0 h 198"/>
                <a:gd name="T16" fmla="*/ 0 w 2111"/>
                <a:gd name="T17" fmla="*/ 0 h 198"/>
                <a:gd name="T18" fmla="*/ 0 w 2111"/>
                <a:gd name="T19" fmla="*/ 0 h 198"/>
                <a:gd name="T20" fmla="*/ 0 w 2111"/>
                <a:gd name="T21" fmla="*/ 0 h 198"/>
                <a:gd name="T22" fmla="*/ 0 w 2111"/>
                <a:gd name="T23" fmla="*/ 0 h 198"/>
                <a:gd name="T24" fmla="*/ 0 w 2111"/>
                <a:gd name="T25" fmla="*/ 0 h 198"/>
                <a:gd name="T26" fmla="*/ 0 w 2111"/>
                <a:gd name="T27" fmla="*/ 0 h 198"/>
                <a:gd name="T28" fmla="*/ 0 w 2111"/>
                <a:gd name="T29" fmla="*/ 0 h 198"/>
                <a:gd name="T30" fmla="*/ 0 w 2111"/>
                <a:gd name="T31" fmla="*/ 0 h 198"/>
                <a:gd name="T32" fmla="*/ 0 w 2111"/>
                <a:gd name="T33" fmla="*/ 0 h 198"/>
                <a:gd name="T34" fmla="*/ 0 w 2111"/>
                <a:gd name="T35" fmla="*/ 0 h 198"/>
                <a:gd name="T36" fmla="*/ 0 w 2111"/>
                <a:gd name="T37" fmla="*/ 0 h 198"/>
                <a:gd name="T38" fmla="*/ 0 w 2111"/>
                <a:gd name="T39" fmla="*/ 0 h 198"/>
                <a:gd name="T40" fmla="*/ 0 w 2111"/>
                <a:gd name="T41" fmla="*/ 0 h 198"/>
                <a:gd name="T42" fmla="*/ 0 w 2111"/>
                <a:gd name="T43" fmla="*/ 0 h 198"/>
                <a:gd name="T44" fmla="*/ 0 w 2111"/>
                <a:gd name="T45" fmla="*/ 0 h 198"/>
                <a:gd name="T46" fmla="*/ 0 w 2111"/>
                <a:gd name="T47" fmla="*/ 0 h 198"/>
                <a:gd name="T48" fmla="*/ 0 w 2111"/>
                <a:gd name="T49" fmla="*/ 0 h 198"/>
                <a:gd name="T50" fmla="*/ 0 w 2111"/>
                <a:gd name="T51" fmla="*/ 0 h 198"/>
                <a:gd name="T52" fmla="*/ 0 w 2111"/>
                <a:gd name="T53" fmla="*/ 0 h 198"/>
                <a:gd name="T54" fmla="*/ 0 w 2111"/>
                <a:gd name="T55" fmla="*/ 0 h 198"/>
                <a:gd name="T56" fmla="*/ 0 w 2111"/>
                <a:gd name="T57" fmla="*/ 0 h 198"/>
                <a:gd name="T58" fmla="*/ 0 w 2111"/>
                <a:gd name="T59" fmla="*/ 0 h 198"/>
                <a:gd name="T60" fmla="*/ 0 w 2111"/>
                <a:gd name="T61" fmla="*/ 0 h 198"/>
                <a:gd name="T62" fmla="*/ 0 w 2111"/>
                <a:gd name="T63" fmla="*/ 0 h 198"/>
                <a:gd name="T64" fmla="*/ 0 w 2111"/>
                <a:gd name="T65" fmla="*/ 0 h 198"/>
                <a:gd name="T66" fmla="*/ 0 w 2111"/>
                <a:gd name="T67" fmla="*/ 0 h 198"/>
                <a:gd name="T68" fmla="*/ 0 w 2111"/>
                <a:gd name="T69" fmla="*/ 0 h 198"/>
                <a:gd name="T70" fmla="*/ 0 w 2111"/>
                <a:gd name="T71" fmla="*/ 0 h 198"/>
                <a:gd name="T72" fmla="*/ 0 w 2111"/>
                <a:gd name="T73" fmla="*/ 0 h 198"/>
                <a:gd name="T74" fmla="*/ 0 w 2111"/>
                <a:gd name="T75" fmla="*/ 0 h 198"/>
                <a:gd name="T76" fmla="*/ 0 w 2111"/>
                <a:gd name="T77" fmla="*/ 0 h 198"/>
                <a:gd name="T78" fmla="*/ 0 w 2111"/>
                <a:gd name="T79" fmla="*/ 0 h 198"/>
                <a:gd name="T80" fmla="*/ 0 w 2111"/>
                <a:gd name="T81" fmla="*/ 0 h 198"/>
                <a:gd name="T82" fmla="*/ 0 w 2111"/>
                <a:gd name="T83" fmla="*/ 0 h 198"/>
                <a:gd name="T84" fmla="*/ 0 w 2111"/>
                <a:gd name="T85" fmla="*/ 0 h 198"/>
                <a:gd name="T86" fmla="*/ 0 w 2111"/>
                <a:gd name="T87" fmla="*/ 0 h 198"/>
                <a:gd name="T88" fmla="*/ 0 w 2111"/>
                <a:gd name="T89" fmla="*/ 0 h 198"/>
                <a:gd name="T90" fmla="*/ 0 w 2111"/>
                <a:gd name="T91" fmla="*/ 0 h 198"/>
                <a:gd name="T92" fmla="*/ 0 w 2111"/>
                <a:gd name="T93" fmla="*/ 0 h 198"/>
                <a:gd name="T94" fmla="*/ 0 w 2111"/>
                <a:gd name="T95" fmla="*/ 0 h 198"/>
                <a:gd name="T96" fmla="*/ 0 w 2111"/>
                <a:gd name="T97" fmla="*/ 0 h 198"/>
                <a:gd name="T98" fmla="*/ 0 w 2111"/>
                <a:gd name="T99" fmla="*/ 0 h 198"/>
                <a:gd name="T100" fmla="*/ 0 w 2111"/>
                <a:gd name="T101" fmla="*/ 0 h 198"/>
                <a:gd name="T102" fmla="*/ 0 w 2111"/>
                <a:gd name="T103" fmla="*/ 0 h 198"/>
                <a:gd name="T104" fmla="*/ 0 w 2111"/>
                <a:gd name="T105" fmla="*/ 0 h 198"/>
                <a:gd name="T106" fmla="*/ 0 w 2111"/>
                <a:gd name="T107" fmla="*/ 0 h 198"/>
                <a:gd name="T108" fmla="*/ 0 w 2111"/>
                <a:gd name="T109" fmla="*/ 0 h 19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111"/>
                <a:gd name="T166" fmla="*/ 0 h 198"/>
                <a:gd name="T167" fmla="*/ 2111 w 2111"/>
                <a:gd name="T168" fmla="*/ 198 h 19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111" h="198">
                  <a:moveTo>
                    <a:pt x="0" y="198"/>
                  </a:moveTo>
                  <a:lnTo>
                    <a:pt x="3" y="198"/>
                  </a:lnTo>
                  <a:lnTo>
                    <a:pt x="7" y="198"/>
                  </a:lnTo>
                  <a:lnTo>
                    <a:pt x="98" y="190"/>
                  </a:lnTo>
                  <a:lnTo>
                    <a:pt x="185" y="183"/>
                  </a:lnTo>
                  <a:lnTo>
                    <a:pt x="273" y="171"/>
                  </a:lnTo>
                  <a:lnTo>
                    <a:pt x="360" y="163"/>
                  </a:lnTo>
                  <a:lnTo>
                    <a:pt x="447" y="156"/>
                  </a:lnTo>
                  <a:lnTo>
                    <a:pt x="535" y="148"/>
                  </a:lnTo>
                  <a:lnTo>
                    <a:pt x="619" y="136"/>
                  </a:lnTo>
                  <a:lnTo>
                    <a:pt x="706" y="129"/>
                  </a:lnTo>
                  <a:lnTo>
                    <a:pt x="794" y="121"/>
                  </a:lnTo>
                  <a:lnTo>
                    <a:pt x="878" y="114"/>
                  </a:lnTo>
                  <a:lnTo>
                    <a:pt x="964" y="107"/>
                  </a:lnTo>
                  <a:lnTo>
                    <a:pt x="1051" y="99"/>
                  </a:lnTo>
                  <a:lnTo>
                    <a:pt x="1139" y="92"/>
                  </a:lnTo>
                  <a:lnTo>
                    <a:pt x="1226" y="87"/>
                  </a:lnTo>
                  <a:lnTo>
                    <a:pt x="1314" y="80"/>
                  </a:lnTo>
                  <a:lnTo>
                    <a:pt x="1406" y="77"/>
                  </a:lnTo>
                  <a:lnTo>
                    <a:pt x="1447" y="77"/>
                  </a:lnTo>
                  <a:lnTo>
                    <a:pt x="1488" y="72"/>
                  </a:lnTo>
                  <a:lnTo>
                    <a:pt x="1530" y="72"/>
                  </a:lnTo>
                  <a:lnTo>
                    <a:pt x="1572" y="72"/>
                  </a:lnTo>
                  <a:lnTo>
                    <a:pt x="1618" y="72"/>
                  </a:lnTo>
                  <a:lnTo>
                    <a:pt x="1660" y="69"/>
                  </a:lnTo>
                  <a:lnTo>
                    <a:pt x="1702" y="69"/>
                  </a:lnTo>
                  <a:lnTo>
                    <a:pt x="1747" y="69"/>
                  </a:lnTo>
                  <a:lnTo>
                    <a:pt x="1788" y="65"/>
                  </a:lnTo>
                  <a:lnTo>
                    <a:pt x="1835" y="62"/>
                  </a:lnTo>
                  <a:lnTo>
                    <a:pt x="1877" y="57"/>
                  </a:lnTo>
                  <a:lnTo>
                    <a:pt x="1919" y="53"/>
                  </a:lnTo>
                  <a:lnTo>
                    <a:pt x="1959" y="50"/>
                  </a:lnTo>
                  <a:lnTo>
                    <a:pt x="2001" y="42"/>
                  </a:lnTo>
                  <a:lnTo>
                    <a:pt x="2043" y="35"/>
                  </a:lnTo>
                  <a:lnTo>
                    <a:pt x="2085" y="27"/>
                  </a:lnTo>
                  <a:lnTo>
                    <a:pt x="2092" y="20"/>
                  </a:lnTo>
                  <a:lnTo>
                    <a:pt x="2099" y="12"/>
                  </a:lnTo>
                  <a:lnTo>
                    <a:pt x="2104" y="8"/>
                  </a:lnTo>
                  <a:lnTo>
                    <a:pt x="2111" y="0"/>
                  </a:lnTo>
                  <a:lnTo>
                    <a:pt x="1968" y="3"/>
                  </a:lnTo>
                  <a:lnTo>
                    <a:pt x="1827" y="8"/>
                  </a:lnTo>
                  <a:lnTo>
                    <a:pt x="1687" y="15"/>
                  </a:lnTo>
                  <a:lnTo>
                    <a:pt x="1549" y="23"/>
                  </a:lnTo>
                  <a:lnTo>
                    <a:pt x="1413" y="30"/>
                  </a:lnTo>
                  <a:lnTo>
                    <a:pt x="1275" y="42"/>
                  </a:lnTo>
                  <a:lnTo>
                    <a:pt x="1142" y="53"/>
                  </a:lnTo>
                  <a:lnTo>
                    <a:pt x="1009" y="65"/>
                  </a:lnTo>
                  <a:lnTo>
                    <a:pt x="881" y="80"/>
                  </a:lnTo>
                  <a:lnTo>
                    <a:pt x="752" y="92"/>
                  </a:lnTo>
                  <a:lnTo>
                    <a:pt x="622" y="107"/>
                  </a:lnTo>
                  <a:lnTo>
                    <a:pt x="498" y="126"/>
                  </a:lnTo>
                  <a:lnTo>
                    <a:pt x="368" y="141"/>
                  </a:lnTo>
                  <a:lnTo>
                    <a:pt x="246" y="160"/>
                  </a:lnTo>
                  <a:lnTo>
                    <a:pt x="121" y="178"/>
                  </a:lnTo>
                  <a:lnTo>
                    <a:pt x="0" y="198"/>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1393" name="Freeform 132"/>
            <p:cNvSpPr>
              <a:spLocks/>
            </p:cNvSpPr>
            <p:nvPr/>
          </p:nvSpPr>
          <p:spPr bwMode="auto">
            <a:xfrm rot="696599">
              <a:off x="3179" y="1164"/>
              <a:ext cx="84" cy="126"/>
            </a:xfrm>
            <a:custGeom>
              <a:avLst/>
              <a:gdLst>
                <a:gd name="T0" fmla="*/ 0 w 251"/>
                <a:gd name="T1" fmla="*/ 0 h 380"/>
                <a:gd name="T2" fmla="*/ 0 w 251"/>
                <a:gd name="T3" fmla="*/ 0 h 380"/>
                <a:gd name="T4" fmla="*/ 0 w 251"/>
                <a:gd name="T5" fmla="*/ 0 h 380"/>
                <a:gd name="T6" fmla="*/ 0 w 251"/>
                <a:gd name="T7" fmla="*/ 0 h 380"/>
                <a:gd name="T8" fmla="*/ 0 w 251"/>
                <a:gd name="T9" fmla="*/ 0 h 380"/>
                <a:gd name="T10" fmla="*/ 0 w 251"/>
                <a:gd name="T11" fmla="*/ 0 h 380"/>
                <a:gd name="T12" fmla="*/ 0 w 251"/>
                <a:gd name="T13" fmla="*/ 0 h 380"/>
                <a:gd name="T14" fmla="*/ 0 w 251"/>
                <a:gd name="T15" fmla="*/ 0 h 380"/>
                <a:gd name="T16" fmla="*/ 0 w 251"/>
                <a:gd name="T17" fmla="*/ 0 h 380"/>
                <a:gd name="T18" fmla="*/ 0 w 251"/>
                <a:gd name="T19" fmla="*/ 0 h 380"/>
                <a:gd name="T20" fmla="*/ 0 w 251"/>
                <a:gd name="T21" fmla="*/ 0 h 380"/>
                <a:gd name="T22" fmla="*/ 0 w 251"/>
                <a:gd name="T23" fmla="*/ 0 h 380"/>
                <a:gd name="T24" fmla="*/ 0 w 251"/>
                <a:gd name="T25" fmla="*/ 0 h 380"/>
                <a:gd name="T26" fmla="*/ 0 w 251"/>
                <a:gd name="T27" fmla="*/ 0 h 380"/>
                <a:gd name="T28" fmla="*/ 0 w 251"/>
                <a:gd name="T29" fmla="*/ 0 h 380"/>
                <a:gd name="T30" fmla="*/ 0 w 251"/>
                <a:gd name="T31" fmla="*/ 0 h 380"/>
                <a:gd name="T32" fmla="*/ 0 w 251"/>
                <a:gd name="T33" fmla="*/ 0 h 380"/>
                <a:gd name="T34" fmla="*/ 0 w 251"/>
                <a:gd name="T35" fmla="*/ 0 h 380"/>
                <a:gd name="T36" fmla="*/ 0 w 251"/>
                <a:gd name="T37" fmla="*/ 0 h 380"/>
                <a:gd name="T38" fmla="*/ 0 w 251"/>
                <a:gd name="T39" fmla="*/ 0 h 380"/>
                <a:gd name="T40" fmla="*/ 0 w 251"/>
                <a:gd name="T41" fmla="*/ 0 h 380"/>
                <a:gd name="T42" fmla="*/ 0 w 251"/>
                <a:gd name="T43" fmla="*/ 0 h 380"/>
                <a:gd name="T44" fmla="*/ 0 w 251"/>
                <a:gd name="T45" fmla="*/ 0 h 380"/>
                <a:gd name="T46" fmla="*/ 0 w 251"/>
                <a:gd name="T47" fmla="*/ 0 h 380"/>
                <a:gd name="T48" fmla="*/ 0 w 251"/>
                <a:gd name="T49" fmla="*/ 0 h 380"/>
                <a:gd name="T50" fmla="*/ 0 w 251"/>
                <a:gd name="T51" fmla="*/ 0 h 380"/>
                <a:gd name="T52" fmla="*/ 0 w 251"/>
                <a:gd name="T53" fmla="*/ 0 h 380"/>
                <a:gd name="T54" fmla="*/ 0 w 251"/>
                <a:gd name="T55" fmla="*/ 0 h 380"/>
                <a:gd name="T56" fmla="*/ 0 w 251"/>
                <a:gd name="T57" fmla="*/ 0 h 380"/>
                <a:gd name="T58" fmla="*/ 0 w 251"/>
                <a:gd name="T59" fmla="*/ 0 h 380"/>
                <a:gd name="T60" fmla="*/ 0 w 251"/>
                <a:gd name="T61" fmla="*/ 0 h 380"/>
                <a:gd name="T62" fmla="*/ 0 w 251"/>
                <a:gd name="T63" fmla="*/ 0 h 380"/>
                <a:gd name="T64" fmla="*/ 0 w 251"/>
                <a:gd name="T65" fmla="*/ 0 h 3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1"/>
                <a:gd name="T100" fmla="*/ 0 h 380"/>
                <a:gd name="T101" fmla="*/ 251 w 251"/>
                <a:gd name="T102" fmla="*/ 380 h 3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1" h="380">
                  <a:moveTo>
                    <a:pt x="96" y="380"/>
                  </a:moveTo>
                  <a:lnTo>
                    <a:pt x="57" y="360"/>
                  </a:lnTo>
                  <a:lnTo>
                    <a:pt x="27" y="335"/>
                  </a:lnTo>
                  <a:lnTo>
                    <a:pt x="12" y="301"/>
                  </a:lnTo>
                  <a:lnTo>
                    <a:pt x="4" y="262"/>
                  </a:lnTo>
                  <a:lnTo>
                    <a:pt x="0" y="217"/>
                  </a:lnTo>
                  <a:lnTo>
                    <a:pt x="4" y="175"/>
                  </a:lnTo>
                  <a:lnTo>
                    <a:pt x="15" y="136"/>
                  </a:lnTo>
                  <a:lnTo>
                    <a:pt x="30" y="103"/>
                  </a:lnTo>
                  <a:lnTo>
                    <a:pt x="42" y="87"/>
                  </a:lnTo>
                  <a:lnTo>
                    <a:pt x="64" y="69"/>
                  </a:lnTo>
                  <a:lnTo>
                    <a:pt x="91" y="49"/>
                  </a:lnTo>
                  <a:lnTo>
                    <a:pt x="126" y="30"/>
                  </a:lnTo>
                  <a:lnTo>
                    <a:pt x="160" y="15"/>
                  </a:lnTo>
                  <a:lnTo>
                    <a:pt x="194" y="4"/>
                  </a:lnTo>
                  <a:lnTo>
                    <a:pt x="224" y="0"/>
                  </a:lnTo>
                  <a:lnTo>
                    <a:pt x="247" y="4"/>
                  </a:lnTo>
                  <a:lnTo>
                    <a:pt x="251" y="12"/>
                  </a:lnTo>
                  <a:lnTo>
                    <a:pt x="239" y="15"/>
                  </a:lnTo>
                  <a:lnTo>
                    <a:pt x="212" y="22"/>
                  </a:lnTo>
                  <a:lnTo>
                    <a:pt x="179" y="34"/>
                  </a:lnTo>
                  <a:lnTo>
                    <a:pt x="141" y="46"/>
                  </a:lnTo>
                  <a:lnTo>
                    <a:pt x="99" y="64"/>
                  </a:lnTo>
                  <a:lnTo>
                    <a:pt x="61" y="96"/>
                  </a:lnTo>
                  <a:lnTo>
                    <a:pt x="34" y="133"/>
                  </a:lnTo>
                  <a:lnTo>
                    <a:pt x="19" y="175"/>
                  </a:lnTo>
                  <a:lnTo>
                    <a:pt x="19" y="209"/>
                  </a:lnTo>
                  <a:lnTo>
                    <a:pt x="22" y="247"/>
                  </a:lnTo>
                  <a:lnTo>
                    <a:pt x="34" y="289"/>
                  </a:lnTo>
                  <a:lnTo>
                    <a:pt x="57" y="326"/>
                  </a:lnTo>
                  <a:lnTo>
                    <a:pt x="88" y="357"/>
                  </a:lnTo>
                  <a:lnTo>
                    <a:pt x="103" y="375"/>
                  </a:lnTo>
                  <a:lnTo>
                    <a:pt x="96" y="38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grpSp>
      <p:sp>
        <p:nvSpPr>
          <p:cNvPr id="11267" name="Rectangle 2"/>
          <p:cNvSpPr>
            <a:spLocks noGrp="1" noChangeArrowheads="1"/>
          </p:cNvSpPr>
          <p:nvPr>
            <p:ph type="title"/>
          </p:nvPr>
        </p:nvSpPr>
        <p:spPr/>
        <p:txBody>
          <a:bodyPr/>
          <a:lstStyle/>
          <a:p>
            <a:r>
              <a:rPr lang="en-US" altLang="ko-KR">
                <a:latin typeface="Helvetica" charset="0"/>
                <a:ea typeface="Gulim" charset="0"/>
                <a:cs typeface="Gulim" charset="0"/>
              </a:rPr>
              <a:t>Virtualizing Resources</a:t>
            </a:r>
          </a:p>
        </p:txBody>
      </p:sp>
      <p:sp>
        <p:nvSpPr>
          <p:cNvPr id="637955" name="Rectangle 3"/>
          <p:cNvSpPr>
            <a:spLocks noGrp="1" noChangeArrowheads="1"/>
          </p:cNvSpPr>
          <p:nvPr>
            <p:ph type="body" idx="1"/>
          </p:nvPr>
        </p:nvSpPr>
        <p:spPr>
          <a:xfrm>
            <a:off x="0" y="2743200"/>
            <a:ext cx="9144000" cy="3810000"/>
          </a:xfrm>
        </p:spPr>
        <p:txBody>
          <a:bodyPr/>
          <a:lstStyle/>
          <a:p>
            <a:pPr>
              <a:lnSpc>
                <a:spcPct val="80000"/>
              </a:lnSpc>
              <a:spcBef>
                <a:spcPct val="20000"/>
              </a:spcBef>
            </a:pPr>
            <a:r>
              <a:rPr lang="en-US" altLang="ko-KR">
                <a:latin typeface="Helvetica" charset="0"/>
                <a:ea typeface="Gulim" charset="0"/>
                <a:cs typeface="Gulim" charset="0"/>
              </a:rPr>
              <a:t>Physical Reality: Processes/Threads share the same hardware</a:t>
            </a:r>
          </a:p>
          <a:p>
            <a:pPr lvl="1">
              <a:lnSpc>
                <a:spcPct val="80000"/>
              </a:lnSpc>
              <a:spcBef>
                <a:spcPct val="20000"/>
              </a:spcBef>
            </a:pPr>
            <a:r>
              <a:rPr lang="en-US" altLang="ko-KR">
                <a:latin typeface="Helvetica" charset="0"/>
                <a:ea typeface="Gulim" charset="0"/>
                <a:cs typeface="Gulim" charset="0"/>
              </a:rPr>
              <a:t>Need to multiplex CPU (CPU Scheduling)</a:t>
            </a:r>
          </a:p>
          <a:p>
            <a:pPr lvl="1">
              <a:lnSpc>
                <a:spcPct val="80000"/>
              </a:lnSpc>
              <a:spcBef>
                <a:spcPct val="20000"/>
              </a:spcBef>
            </a:pPr>
            <a:r>
              <a:rPr lang="en-US" altLang="ko-KR">
                <a:latin typeface="Helvetica" charset="0"/>
                <a:ea typeface="Gulim" charset="0"/>
                <a:cs typeface="Gulim" charset="0"/>
              </a:rPr>
              <a:t>Need to multiplex use of Memory (Today)</a:t>
            </a:r>
          </a:p>
          <a:p>
            <a:pPr lvl="2">
              <a:lnSpc>
                <a:spcPct val="80000"/>
              </a:lnSpc>
              <a:spcBef>
                <a:spcPct val="20000"/>
              </a:spcBef>
            </a:pPr>
            <a:endParaRPr lang="en-US" altLang="ko-KR">
              <a:latin typeface="Helvetica" charset="0"/>
              <a:ea typeface="Gulim" charset="0"/>
              <a:cs typeface="Gulim" charset="0"/>
            </a:endParaRPr>
          </a:p>
          <a:p>
            <a:pPr>
              <a:lnSpc>
                <a:spcPct val="80000"/>
              </a:lnSpc>
              <a:spcBef>
                <a:spcPct val="20000"/>
              </a:spcBef>
            </a:pPr>
            <a:r>
              <a:rPr lang="en-US" altLang="ko-KR">
                <a:latin typeface="Helvetica" charset="0"/>
                <a:ea typeface="Gulim" charset="0"/>
                <a:cs typeface="Gulim" charset="0"/>
              </a:rPr>
              <a:t>Why worry about memory multiplexing?</a:t>
            </a:r>
          </a:p>
          <a:p>
            <a:pPr lvl="1">
              <a:lnSpc>
                <a:spcPct val="80000"/>
              </a:lnSpc>
              <a:spcBef>
                <a:spcPct val="20000"/>
              </a:spcBef>
            </a:pPr>
            <a:r>
              <a:rPr lang="en-US" altLang="ko-KR">
                <a:latin typeface="Helvetica" charset="0"/>
                <a:ea typeface="Gulim" charset="0"/>
                <a:cs typeface="Gulim" charset="0"/>
              </a:rPr>
              <a:t>The complete working state of a process and/or kernel is defined by its data in memory (and registers)</a:t>
            </a:r>
          </a:p>
          <a:p>
            <a:pPr lvl="1">
              <a:lnSpc>
                <a:spcPct val="80000"/>
              </a:lnSpc>
              <a:spcBef>
                <a:spcPct val="20000"/>
              </a:spcBef>
            </a:pPr>
            <a:r>
              <a:rPr lang="en-US" altLang="ko-KR">
                <a:latin typeface="Helvetica" charset="0"/>
                <a:ea typeface="Gulim" charset="0"/>
                <a:cs typeface="Gulim" charset="0"/>
              </a:rPr>
              <a:t>Consequently, cannot just let different processes use the same memory</a:t>
            </a:r>
          </a:p>
          <a:p>
            <a:pPr lvl="1">
              <a:lnSpc>
                <a:spcPct val="80000"/>
              </a:lnSpc>
              <a:spcBef>
                <a:spcPct val="20000"/>
              </a:spcBef>
            </a:pPr>
            <a:r>
              <a:rPr lang="en-US" altLang="ko-KR">
                <a:latin typeface="Helvetica" charset="0"/>
                <a:ea typeface="Gulim" charset="0"/>
                <a:cs typeface="Gulim" charset="0"/>
              </a:rPr>
              <a:t>Probably don’t want different processes to even have access to each other’s memory (protection)</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37955">
                                            <p:txEl>
                                              <p:pRg st="0" end="0"/>
                                            </p:txEl>
                                          </p:spTgt>
                                        </p:tgtEl>
                                        <p:attrNameLst>
                                          <p:attrName>style.visibility</p:attrName>
                                        </p:attrNameLst>
                                      </p:cBhvr>
                                      <p:to>
                                        <p:strVal val="visible"/>
                                      </p:to>
                                    </p:set>
                                    <p:anim calcmode="lin" valueType="num">
                                      <p:cBhvr additive="base">
                                        <p:cTn id="7" dur="500" fill="hold"/>
                                        <p:tgtEl>
                                          <p:spTgt spid="6379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3795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37955">
                                            <p:txEl>
                                              <p:pRg st="1" end="1"/>
                                            </p:txEl>
                                          </p:spTgt>
                                        </p:tgtEl>
                                        <p:attrNameLst>
                                          <p:attrName>style.visibility</p:attrName>
                                        </p:attrNameLst>
                                      </p:cBhvr>
                                      <p:to>
                                        <p:strVal val="visible"/>
                                      </p:to>
                                    </p:set>
                                    <p:anim calcmode="lin" valueType="num">
                                      <p:cBhvr additive="base">
                                        <p:cTn id="11" dur="500" fill="hold"/>
                                        <p:tgtEl>
                                          <p:spTgt spid="63795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63795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37955">
                                            <p:txEl>
                                              <p:pRg st="2" end="2"/>
                                            </p:txEl>
                                          </p:spTgt>
                                        </p:tgtEl>
                                        <p:attrNameLst>
                                          <p:attrName>style.visibility</p:attrName>
                                        </p:attrNameLst>
                                      </p:cBhvr>
                                      <p:to>
                                        <p:strVal val="visible"/>
                                      </p:to>
                                    </p:set>
                                    <p:anim calcmode="lin" valueType="num">
                                      <p:cBhvr additive="base">
                                        <p:cTn id="15" dur="500" fill="hold"/>
                                        <p:tgtEl>
                                          <p:spTgt spid="63795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63795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37955">
                                            <p:txEl>
                                              <p:pRg st="4" end="4"/>
                                            </p:txEl>
                                          </p:spTgt>
                                        </p:tgtEl>
                                        <p:attrNameLst>
                                          <p:attrName>style.visibility</p:attrName>
                                        </p:attrNameLst>
                                      </p:cBhvr>
                                      <p:to>
                                        <p:strVal val="visible"/>
                                      </p:to>
                                    </p:set>
                                    <p:anim calcmode="lin" valueType="num">
                                      <p:cBhvr additive="base">
                                        <p:cTn id="25" dur="500" fill="hold"/>
                                        <p:tgtEl>
                                          <p:spTgt spid="637955">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379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37955">
                                            <p:txEl>
                                              <p:pRg st="5" end="5"/>
                                            </p:txEl>
                                          </p:spTgt>
                                        </p:tgtEl>
                                        <p:attrNameLst>
                                          <p:attrName>style.visibility</p:attrName>
                                        </p:attrNameLst>
                                      </p:cBhvr>
                                      <p:to>
                                        <p:strVal val="visible"/>
                                      </p:to>
                                    </p:set>
                                    <p:anim calcmode="lin" valueType="num">
                                      <p:cBhvr additive="base">
                                        <p:cTn id="31" dur="500" fill="hold"/>
                                        <p:tgtEl>
                                          <p:spTgt spid="637955">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3795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637955">
                                            <p:txEl>
                                              <p:pRg st="6" end="6"/>
                                            </p:txEl>
                                          </p:spTgt>
                                        </p:tgtEl>
                                        <p:attrNameLst>
                                          <p:attrName>style.visibility</p:attrName>
                                        </p:attrNameLst>
                                      </p:cBhvr>
                                      <p:to>
                                        <p:strVal val="visible"/>
                                      </p:to>
                                    </p:set>
                                    <p:anim calcmode="lin" valueType="num">
                                      <p:cBhvr additive="base">
                                        <p:cTn id="37" dur="500" fill="hold"/>
                                        <p:tgtEl>
                                          <p:spTgt spid="637955">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3795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637955">
                                            <p:txEl>
                                              <p:pRg st="7" end="7"/>
                                            </p:txEl>
                                          </p:spTgt>
                                        </p:tgtEl>
                                        <p:attrNameLst>
                                          <p:attrName>style.visibility</p:attrName>
                                        </p:attrNameLst>
                                      </p:cBhvr>
                                      <p:to>
                                        <p:strVal val="visible"/>
                                      </p:to>
                                    </p:set>
                                    <p:anim calcmode="lin" valueType="num">
                                      <p:cBhvr additive="base">
                                        <p:cTn id="43" dur="500" fill="hold"/>
                                        <p:tgtEl>
                                          <p:spTgt spid="637955">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63795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152400"/>
            <a:ext cx="9144000" cy="533400"/>
          </a:xfrm>
        </p:spPr>
        <p:txBody>
          <a:bodyPr/>
          <a:lstStyle/>
          <a:p>
            <a:r>
              <a:rPr lang="en-US" altLang="ko-KR">
                <a:latin typeface="Helvetica" charset="0"/>
                <a:ea typeface="Gulim" charset="0"/>
                <a:cs typeface="Gulim" charset="0"/>
              </a:rPr>
              <a:t>Important Aspects of Memory Multiplexing</a:t>
            </a:r>
          </a:p>
        </p:txBody>
      </p:sp>
      <p:sp>
        <p:nvSpPr>
          <p:cNvPr id="55299" name="Rectangle 3"/>
          <p:cNvSpPr>
            <a:spLocks noGrp="1" noChangeArrowheads="1"/>
          </p:cNvSpPr>
          <p:nvPr>
            <p:ph type="body" idx="1"/>
          </p:nvPr>
        </p:nvSpPr>
        <p:spPr>
          <a:xfrm>
            <a:off x="304800" y="1066800"/>
            <a:ext cx="8839200" cy="5181600"/>
          </a:xfrm>
        </p:spPr>
        <p:txBody>
          <a:bodyPr/>
          <a:lstStyle/>
          <a:p>
            <a:pPr>
              <a:lnSpc>
                <a:spcPct val="80000"/>
              </a:lnSpc>
              <a:spcBef>
                <a:spcPct val="15000"/>
              </a:spcBef>
              <a:defRPr/>
            </a:pPr>
            <a:r>
              <a:rPr lang="en-US" altLang="ko-KR" dirty="0">
                <a:solidFill>
                  <a:schemeClr val="hlink"/>
                </a:solidFill>
                <a:latin typeface="Helvetica" charset="0"/>
                <a:ea typeface="굴림" charset="0"/>
                <a:cs typeface="굴림" charset="0"/>
              </a:rPr>
              <a:t>Controlled overlap:</a:t>
            </a:r>
          </a:p>
          <a:p>
            <a:pPr lvl="1">
              <a:lnSpc>
                <a:spcPct val="80000"/>
              </a:lnSpc>
              <a:spcBef>
                <a:spcPct val="15000"/>
              </a:spcBef>
              <a:defRPr/>
            </a:pPr>
            <a:r>
              <a:rPr lang="en-US" altLang="ko-KR" dirty="0">
                <a:latin typeface="Helvetica" charset="0"/>
                <a:ea typeface="굴림" charset="0"/>
                <a:cs typeface="굴림" charset="0"/>
              </a:rPr>
              <a:t>Processes should not collide in physical memory</a:t>
            </a:r>
          </a:p>
          <a:p>
            <a:pPr lvl="1">
              <a:lnSpc>
                <a:spcPct val="80000"/>
              </a:lnSpc>
              <a:spcBef>
                <a:spcPct val="15000"/>
              </a:spcBef>
              <a:defRPr/>
            </a:pPr>
            <a:r>
              <a:rPr lang="en-US" altLang="ko-KR" dirty="0">
                <a:latin typeface="Helvetica" charset="0"/>
                <a:ea typeface="굴림" charset="0"/>
                <a:cs typeface="굴림" charset="0"/>
              </a:rPr>
              <a:t>Conversely, would like the ability to share memory when desired (for communication)</a:t>
            </a:r>
          </a:p>
          <a:p>
            <a:pPr lvl="2">
              <a:lnSpc>
                <a:spcPct val="80000"/>
              </a:lnSpc>
              <a:spcBef>
                <a:spcPct val="15000"/>
              </a:spcBef>
              <a:defRPr/>
            </a:pPr>
            <a:endParaRPr lang="en-US" altLang="ko-KR" dirty="0" smtClean="0">
              <a:solidFill>
                <a:schemeClr val="hlink"/>
              </a:solidFill>
              <a:latin typeface="Helvetica" charset="0"/>
              <a:ea typeface="굴림" charset="0"/>
              <a:cs typeface="굴림" charset="0"/>
            </a:endParaRPr>
          </a:p>
          <a:p>
            <a:pPr>
              <a:lnSpc>
                <a:spcPct val="80000"/>
              </a:lnSpc>
              <a:spcBef>
                <a:spcPct val="15000"/>
              </a:spcBef>
              <a:defRPr/>
            </a:pPr>
            <a:r>
              <a:rPr lang="en-US" altLang="ko-KR" dirty="0" smtClean="0">
                <a:solidFill>
                  <a:schemeClr val="hlink"/>
                </a:solidFill>
                <a:latin typeface="Helvetica" charset="0"/>
                <a:ea typeface="굴림" charset="0"/>
                <a:cs typeface="굴림" charset="0"/>
              </a:rPr>
              <a:t>Protection:</a:t>
            </a:r>
          </a:p>
          <a:p>
            <a:pPr lvl="1">
              <a:lnSpc>
                <a:spcPct val="80000"/>
              </a:lnSpc>
              <a:spcBef>
                <a:spcPct val="15000"/>
              </a:spcBef>
              <a:defRPr/>
            </a:pPr>
            <a:r>
              <a:rPr lang="en-US" altLang="ko-KR" dirty="0" smtClean="0">
                <a:latin typeface="Helvetica" charset="0"/>
                <a:ea typeface="굴림" charset="0"/>
                <a:cs typeface="굴림" charset="0"/>
              </a:rPr>
              <a:t>Prevent access to private memory of other processes</a:t>
            </a:r>
          </a:p>
          <a:p>
            <a:pPr lvl="2">
              <a:lnSpc>
                <a:spcPct val="80000"/>
              </a:lnSpc>
              <a:spcBef>
                <a:spcPct val="15000"/>
              </a:spcBef>
              <a:defRPr/>
            </a:pPr>
            <a:r>
              <a:rPr lang="en-US" altLang="ko-KR" dirty="0" smtClean="0">
                <a:latin typeface="Helvetica" charset="0"/>
                <a:ea typeface="굴림" charset="0"/>
                <a:cs typeface="굴림" charset="0"/>
              </a:rPr>
              <a:t>Different pages of memory can be given special behavior (Read Only, Invisible to user programs, </a:t>
            </a:r>
            <a:r>
              <a:rPr lang="en-US" altLang="ko-KR" dirty="0" err="1" smtClean="0">
                <a:latin typeface="Helvetica" charset="0"/>
                <a:ea typeface="굴림" charset="0"/>
                <a:cs typeface="굴림" charset="0"/>
              </a:rPr>
              <a:t>etc</a:t>
            </a:r>
            <a:r>
              <a:rPr lang="en-US" altLang="ko-KR" dirty="0" smtClean="0">
                <a:latin typeface="Helvetica" charset="0"/>
                <a:ea typeface="굴림" charset="0"/>
                <a:cs typeface="굴림" charset="0"/>
              </a:rPr>
              <a:t>)</a:t>
            </a:r>
          </a:p>
          <a:p>
            <a:pPr lvl="2">
              <a:lnSpc>
                <a:spcPct val="80000"/>
              </a:lnSpc>
              <a:spcBef>
                <a:spcPct val="15000"/>
              </a:spcBef>
              <a:defRPr/>
            </a:pPr>
            <a:r>
              <a:rPr lang="en-US" altLang="ko-KR" dirty="0" smtClean="0">
                <a:latin typeface="Helvetica" charset="0"/>
                <a:ea typeface="굴림" charset="0"/>
                <a:cs typeface="굴림" charset="0"/>
              </a:rPr>
              <a:t>Kernel data protected from User programs</a:t>
            </a:r>
          </a:p>
          <a:p>
            <a:pPr lvl="3">
              <a:lnSpc>
                <a:spcPct val="80000"/>
              </a:lnSpc>
              <a:spcBef>
                <a:spcPct val="15000"/>
              </a:spcBef>
              <a:defRPr/>
            </a:pPr>
            <a:endParaRPr lang="en-US" altLang="ko-KR" dirty="0" smtClean="0">
              <a:solidFill>
                <a:schemeClr val="hlink"/>
              </a:solidFill>
              <a:latin typeface="Helvetica" charset="0"/>
              <a:ea typeface="굴림" charset="0"/>
              <a:cs typeface="굴림" charset="0"/>
            </a:endParaRPr>
          </a:p>
          <a:p>
            <a:pPr>
              <a:lnSpc>
                <a:spcPct val="80000"/>
              </a:lnSpc>
              <a:spcBef>
                <a:spcPct val="15000"/>
              </a:spcBef>
              <a:defRPr/>
            </a:pPr>
            <a:r>
              <a:rPr lang="en-US" altLang="ko-KR" dirty="0" smtClean="0">
                <a:solidFill>
                  <a:schemeClr val="hlink"/>
                </a:solidFill>
                <a:latin typeface="Helvetica" charset="0"/>
                <a:ea typeface="굴림" charset="0"/>
                <a:cs typeface="굴림" charset="0"/>
              </a:rPr>
              <a:t>Translation: </a:t>
            </a:r>
          </a:p>
          <a:p>
            <a:pPr lvl="1">
              <a:lnSpc>
                <a:spcPct val="80000"/>
              </a:lnSpc>
              <a:spcBef>
                <a:spcPct val="15000"/>
              </a:spcBef>
              <a:defRPr/>
            </a:pPr>
            <a:r>
              <a:rPr lang="en-US" altLang="ko-KR" dirty="0" smtClean="0">
                <a:latin typeface="Helvetica" charset="0"/>
                <a:ea typeface="굴림" charset="0"/>
                <a:cs typeface="굴림" charset="0"/>
              </a:rPr>
              <a:t>Ability to translate accesses from one address space (virtual) to a different one (physical)</a:t>
            </a:r>
          </a:p>
          <a:p>
            <a:pPr lvl="1">
              <a:lnSpc>
                <a:spcPct val="80000"/>
              </a:lnSpc>
              <a:spcBef>
                <a:spcPct val="15000"/>
              </a:spcBef>
              <a:defRPr/>
            </a:pPr>
            <a:r>
              <a:rPr lang="en-US" altLang="ko-KR" dirty="0" smtClean="0">
                <a:latin typeface="Helvetica" charset="0"/>
                <a:ea typeface="굴림" charset="0"/>
                <a:cs typeface="굴림" charset="0"/>
              </a:rPr>
              <a:t>When translation exists, process uses virtual addresses, physical memory uses physical addresses</a:t>
            </a:r>
          </a:p>
          <a:p>
            <a:pPr marL="457200" lvl="1" indent="0">
              <a:lnSpc>
                <a:spcPct val="80000"/>
              </a:lnSpc>
              <a:spcBef>
                <a:spcPct val="15000"/>
              </a:spcBef>
              <a:buFontTx/>
              <a:buNone/>
              <a:defRPr/>
            </a:pPr>
            <a:endParaRPr lang="en-US" altLang="ko-KR" dirty="0" smtClean="0">
              <a:latin typeface="Helvetica" charset="0"/>
              <a:ea typeface="굴림" charset="0"/>
              <a:cs typeface="굴림"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2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2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29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29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29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299">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5299">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299">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2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ko-KR">
                <a:latin typeface="Helvetica" charset="0"/>
                <a:ea typeface="Gulim" charset="0"/>
                <a:cs typeface="Gulim" charset="0"/>
              </a:rPr>
              <a:t>Two Views of Memory</a:t>
            </a:r>
          </a:p>
        </p:txBody>
      </p:sp>
      <p:sp>
        <p:nvSpPr>
          <p:cNvPr id="654339" name="Rectangle 3"/>
          <p:cNvSpPr>
            <a:spLocks noGrp="1" noChangeArrowheads="1"/>
          </p:cNvSpPr>
          <p:nvPr>
            <p:ph type="body" idx="1"/>
          </p:nvPr>
        </p:nvSpPr>
        <p:spPr>
          <a:xfrm>
            <a:off x="152400" y="2286000"/>
            <a:ext cx="8839200" cy="4495800"/>
          </a:xfrm>
        </p:spPr>
        <p:txBody>
          <a:bodyPr/>
          <a:lstStyle/>
          <a:p>
            <a:pPr>
              <a:lnSpc>
                <a:spcPct val="80000"/>
              </a:lnSpc>
              <a:spcBef>
                <a:spcPct val="20000"/>
              </a:spcBef>
            </a:pPr>
            <a:r>
              <a:rPr lang="en-US" altLang="ko-KR" dirty="0">
                <a:latin typeface="Helvetica" charset="0"/>
                <a:ea typeface="Gulim" charset="0"/>
                <a:cs typeface="Gulim" charset="0"/>
              </a:rPr>
              <a:t>Address Space:</a:t>
            </a:r>
          </a:p>
          <a:p>
            <a:pPr lvl="1">
              <a:lnSpc>
                <a:spcPct val="80000"/>
              </a:lnSpc>
              <a:spcBef>
                <a:spcPct val="20000"/>
              </a:spcBef>
            </a:pPr>
            <a:r>
              <a:rPr lang="en-US" altLang="ko-KR" dirty="0">
                <a:latin typeface="Helvetica" charset="0"/>
                <a:ea typeface="Gulim" charset="0"/>
                <a:cs typeface="Gulim" charset="0"/>
              </a:rPr>
              <a:t>All the addresses and state a process can touch</a:t>
            </a:r>
          </a:p>
          <a:p>
            <a:pPr lvl="1">
              <a:lnSpc>
                <a:spcPct val="80000"/>
              </a:lnSpc>
              <a:spcBef>
                <a:spcPct val="20000"/>
              </a:spcBef>
            </a:pPr>
            <a:r>
              <a:rPr lang="en-US" altLang="ko-KR" dirty="0">
                <a:latin typeface="Helvetica" charset="0"/>
                <a:ea typeface="Gulim" charset="0"/>
                <a:cs typeface="Gulim" charset="0"/>
              </a:rPr>
              <a:t>Each process and kernel has different address space</a:t>
            </a:r>
          </a:p>
          <a:p>
            <a:pPr>
              <a:lnSpc>
                <a:spcPct val="80000"/>
              </a:lnSpc>
              <a:spcBef>
                <a:spcPct val="20000"/>
              </a:spcBef>
            </a:pPr>
            <a:r>
              <a:rPr lang="en-US" altLang="ko-KR" dirty="0">
                <a:latin typeface="Helvetica" charset="0"/>
                <a:ea typeface="Gulim" charset="0"/>
                <a:cs typeface="Gulim" charset="0"/>
              </a:rPr>
              <a:t>Consequently, two views of memory:</a:t>
            </a:r>
          </a:p>
          <a:p>
            <a:pPr lvl="1">
              <a:lnSpc>
                <a:spcPct val="80000"/>
              </a:lnSpc>
              <a:spcBef>
                <a:spcPct val="20000"/>
              </a:spcBef>
            </a:pPr>
            <a:r>
              <a:rPr lang="en-US" altLang="ko-KR" dirty="0">
                <a:latin typeface="Helvetica" charset="0"/>
                <a:ea typeface="Gulim" charset="0"/>
                <a:cs typeface="Gulim" charset="0"/>
              </a:rPr>
              <a:t>View from the CPU (what program sees, virtual memory)</a:t>
            </a:r>
          </a:p>
          <a:p>
            <a:pPr lvl="1">
              <a:lnSpc>
                <a:spcPct val="80000"/>
              </a:lnSpc>
              <a:spcBef>
                <a:spcPct val="20000"/>
              </a:spcBef>
            </a:pPr>
            <a:r>
              <a:rPr lang="en-US" altLang="ko-KR" dirty="0">
                <a:latin typeface="Helvetica" charset="0"/>
                <a:ea typeface="Gulim" charset="0"/>
                <a:cs typeface="Gulim" charset="0"/>
              </a:rPr>
              <a:t>View from memory (physical memory)</a:t>
            </a:r>
          </a:p>
          <a:p>
            <a:pPr lvl="1">
              <a:lnSpc>
                <a:spcPct val="80000"/>
              </a:lnSpc>
              <a:spcBef>
                <a:spcPct val="20000"/>
              </a:spcBef>
            </a:pPr>
            <a:r>
              <a:rPr lang="en-US" altLang="ko-KR" dirty="0">
                <a:latin typeface="Helvetica" charset="0"/>
                <a:ea typeface="Gulim" charset="0"/>
                <a:cs typeface="Gulim" charset="0"/>
              </a:rPr>
              <a:t>Translation box (MMU) converts between the two views</a:t>
            </a:r>
          </a:p>
          <a:p>
            <a:pPr>
              <a:lnSpc>
                <a:spcPct val="80000"/>
              </a:lnSpc>
              <a:spcBef>
                <a:spcPct val="20000"/>
              </a:spcBef>
            </a:pPr>
            <a:r>
              <a:rPr lang="en-US" altLang="ko-KR" dirty="0">
                <a:latin typeface="Helvetica" charset="0"/>
                <a:ea typeface="Gulim" charset="0"/>
                <a:cs typeface="Gulim" charset="0"/>
              </a:rPr>
              <a:t>Translation helps to implement protection</a:t>
            </a:r>
          </a:p>
          <a:p>
            <a:pPr lvl="1">
              <a:lnSpc>
                <a:spcPct val="80000"/>
              </a:lnSpc>
              <a:spcBef>
                <a:spcPct val="20000"/>
              </a:spcBef>
            </a:pPr>
            <a:r>
              <a:rPr lang="en-US" altLang="ko-KR" dirty="0">
                <a:latin typeface="Helvetica" charset="0"/>
                <a:ea typeface="Gulim" charset="0"/>
                <a:cs typeface="Gulim" charset="0"/>
              </a:rPr>
              <a:t>If task A cannot even gain access to task B’s data, no way for A to adversely affect B</a:t>
            </a:r>
          </a:p>
          <a:p>
            <a:pPr>
              <a:lnSpc>
                <a:spcPct val="80000"/>
              </a:lnSpc>
              <a:spcBef>
                <a:spcPct val="20000"/>
              </a:spcBef>
            </a:pPr>
            <a:r>
              <a:rPr lang="en-US" altLang="ko-KR" dirty="0">
                <a:latin typeface="Helvetica" charset="0"/>
                <a:ea typeface="Gulim" charset="0"/>
                <a:cs typeface="Gulim" charset="0"/>
              </a:rPr>
              <a:t>With translation, every program can be linked/loaded into same region of user address space</a:t>
            </a:r>
          </a:p>
        </p:txBody>
      </p:sp>
      <p:grpSp>
        <p:nvGrpSpPr>
          <p:cNvPr id="19460" name="Group 18"/>
          <p:cNvGrpSpPr>
            <a:grpSpLocks/>
          </p:cNvGrpSpPr>
          <p:nvPr/>
        </p:nvGrpSpPr>
        <p:grpSpPr bwMode="auto">
          <a:xfrm>
            <a:off x="1603375" y="609600"/>
            <a:ext cx="5788025" cy="1649413"/>
            <a:chOff x="698" y="409"/>
            <a:chExt cx="4263" cy="1201"/>
          </a:xfrm>
        </p:grpSpPr>
        <p:pic>
          <p:nvPicPr>
            <p:cNvPr id="19461" name="Picture 6" descr="mem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555559">
              <a:off x="3921" y="447"/>
              <a:ext cx="1008" cy="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462" name="Group 7"/>
            <p:cNvGrpSpPr>
              <a:grpSpLocks/>
            </p:cNvGrpSpPr>
            <p:nvPr/>
          </p:nvGrpSpPr>
          <p:grpSpPr bwMode="auto">
            <a:xfrm>
              <a:off x="698" y="409"/>
              <a:ext cx="3478" cy="779"/>
              <a:chOff x="890" y="2185"/>
              <a:chExt cx="3478" cy="779"/>
            </a:xfrm>
          </p:grpSpPr>
          <p:sp>
            <p:nvSpPr>
              <p:cNvPr id="19465" name="Text Box 8"/>
              <p:cNvSpPr txBox="1">
                <a:spLocks noChangeArrowheads="1"/>
              </p:cNvSpPr>
              <p:nvPr/>
            </p:nvSpPr>
            <p:spPr bwMode="auto">
              <a:xfrm>
                <a:off x="3283" y="2213"/>
                <a:ext cx="1005" cy="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lIns="91429" tIns="45714" rIns="91429" bIns="45714">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fontAlgn="base">
                  <a:spcBef>
                    <a:spcPct val="0"/>
                  </a:spcBef>
                  <a:spcAft>
                    <a:spcPct val="0"/>
                  </a:spcAft>
                </a:pPr>
                <a:r>
                  <a:rPr lang="en-US" altLang="ko-KR" sz="1800" kern="1200" smtClean="0">
                    <a:solidFill>
                      <a:srgbClr val="000000"/>
                    </a:solidFill>
                    <a:latin typeface="Helvetica" charset="0"/>
                  </a:rPr>
                  <a:t>Physical</a:t>
                </a:r>
              </a:p>
              <a:p>
                <a:pPr fontAlgn="base">
                  <a:spcBef>
                    <a:spcPct val="0"/>
                  </a:spcBef>
                  <a:spcAft>
                    <a:spcPct val="0"/>
                  </a:spcAft>
                </a:pPr>
                <a:r>
                  <a:rPr lang="en-US" altLang="ko-KR" sz="1800" kern="1200" smtClean="0">
                    <a:solidFill>
                      <a:srgbClr val="000000"/>
                    </a:solidFill>
                    <a:latin typeface="Helvetica" charset="0"/>
                  </a:rPr>
                  <a:t>Addresses</a:t>
                </a:r>
              </a:p>
            </p:txBody>
          </p:sp>
          <p:sp>
            <p:nvSpPr>
              <p:cNvPr id="19466" name="Oval 9"/>
              <p:cNvSpPr>
                <a:spLocks noChangeArrowheads="1"/>
              </p:cNvSpPr>
              <p:nvPr/>
            </p:nvSpPr>
            <p:spPr bwMode="auto">
              <a:xfrm>
                <a:off x="890" y="2334"/>
                <a:ext cx="671" cy="630"/>
              </a:xfrm>
              <a:prstGeom prst="ellipse">
                <a:avLst/>
              </a:prstGeom>
              <a:solidFill>
                <a:schemeClr val="accent1"/>
              </a:solidFill>
              <a:ln w="57150">
                <a:solidFill>
                  <a:schemeClr val="tx1"/>
                </a:solidFill>
                <a:round/>
                <a:headEnd/>
                <a:tailEnd/>
              </a:ln>
            </p:spPr>
            <p:txBody>
              <a:bodyPr wrap="none" lIns="91429" tIns="45714" rIns="91429" bIns="45714" anchor="ctr"/>
              <a:lstStyle/>
              <a:p>
                <a:pPr eaLnBrk="0" fontAlgn="base" hangingPunct="0">
                  <a:spcBef>
                    <a:spcPct val="0"/>
                  </a:spcBef>
                  <a:spcAft>
                    <a:spcPct val="0"/>
                  </a:spcAft>
                </a:pPr>
                <a:r>
                  <a:rPr lang="en-US" altLang="ko-KR" sz="2400" b="1" kern="1200" smtClean="0">
                    <a:latin typeface="Helvetica" charset="0"/>
                    <a:ea typeface="MS PGothic" charset="0"/>
                    <a:cs typeface="MS PGothic" charset="0"/>
                  </a:rPr>
                  <a:t>CPU</a:t>
                </a:r>
              </a:p>
            </p:txBody>
          </p:sp>
          <p:sp>
            <p:nvSpPr>
              <p:cNvPr id="19467" name="Line 10"/>
              <p:cNvSpPr>
                <a:spLocks noChangeShapeType="1"/>
              </p:cNvSpPr>
              <p:nvPr/>
            </p:nvSpPr>
            <p:spPr bwMode="auto">
              <a:xfrm flipV="1">
                <a:off x="1561" y="2670"/>
                <a:ext cx="926" cy="1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9468" name="Rectangle 11"/>
              <p:cNvSpPr>
                <a:spLocks noChangeArrowheads="1"/>
              </p:cNvSpPr>
              <p:nvPr/>
            </p:nvSpPr>
            <p:spPr bwMode="auto">
              <a:xfrm>
                <a:off x="2487" y="2376"/>
                <a:ext cx="805" cy="588"/>
              </a:xfrm>
              <a:prstGeom prst="rect">
                <a:avLst/>
              </a:prstGeom>
              <a:solidFill>
                <a:schemeClr val="bg1"/>
              </a:solidFill>
              <a:ln w="57150">
                <a:solidFill>
                  <a:schemeClr val="tx1"/>
                </a:solidFill>
                <a:miter lim="800000"/>
                <a:headEnd/>
                <a:tailEnd/>
              </a:ln>
            </p:spPr>
            <p:txBody>
              <a:bodyPr wrap="none" lIns="91429" tIns="45714" rIns="91429" bIns="45714" anchor="ctr"/>
              <a:lstStyle/>
              <a:p>
                <a:pPr eaLnBrk="0" fontAlgn="base" hangingPunct="0">
                  <a:spcBef>
                    <a:spcPct val="0"/>
                  </a:spcBef>
                  <a:spcAft>
                    <a:spcPct val="0"/>
                  </a:spcAft>
                </a:pPr>
                <a:r>
                  <a:rPr lang="en-US" altLang="ko-KR" sz="2400" b="1" kern="1200" smtClean="0">
                    <a:latin typeface="Helvetica" charset="0"/>
                    <a:ea typeface="MS PGothic" charset="0"/>
                    <a:cs typeface="MS PGothic" charset="0"/>
                  </a:rPr>
                  <a:t>MMU</a:t>
                </a:r>
              </a:p>
            </p:txBody>
          </p:sp>
          <p:sp>
            <p:nvSpPr>
              <p:cNvPr id="19469" name="Line 12"/>
              <p:cNvSpPr>
                <a:spLocks noChangeShapeType="1"/>
              </p:cNvSpPr>
              <p:nvPr/>
            </p:nvSpPr>
            <p:spPr bwMode="auto">
              <a:xfrm>
                <a:off x="3292" y="2670"/>
                <a:ext cx="1076"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9470" name="Text Box 13"/>
              <p:cNvSpPr txBox="1">
                <a:spLocks noChangeArrowheads="1"/>
              </p:cNvSpPr>
              <p:nvPr/>
            </p:nvSpPr>
            <p:spPr bwMode="auto">
              <a:xfrm>
                <a:off x="1505" y="2185"/>
                <a:ext cx="1005" cy="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lIns="91429" tIns="45714" rIns="91429" bIns="45714">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fontAlgn="base">
                  <a:spcBef>
                    <a:spcPct val="0"/>
                  </a:spcBef>
                  <a:spcAft>
                    <a:spcPct val="0"/>
                  </a:spcAft>
                </a:pPr>
                <a:r>
                  <a:rPr lang="en-US" altLang="ko-KR" sz="1800" kern="1200" smtClean="0">
                    <a:solidFill>
                      <a:srgbClr val="000000"/>
                    </a:solidFill>
                    <a:latin typeface="Helvetica" charset="0"/>
                  </a:rPr>
                  <a:t>Virtual</a:t>
                </a:r>
              </a:p>
              <a:p>
                <a:pPr fontAlgn="base">
                  <a:spcBef>
                    <a:spcPct val="0"/>
                  </a:spcBef>
                  <a:spcAft>
                    <a:spcPct val="0"/>
                  </a:spcAft>
                </a:pPr>
                <a:r>
                  <a:rPr lang="en-US" altLang="ko-KR" sz="1800" kern="1200" smtClean="0">
                    <a:solidFill>
                      <a:srgbClr val="000000"/>
                    </a:solidFill>
                    <a:latin typeface="Helvetica" charset="0"/>
                  </a:rPr>
                  <a:t>Addresses</a:t>
                </a:r>
              </a:p>
            </p:txBody>
          </p:sp>
        </p:grpSp>
        <p:sp>
          <p:nvSpPr>
            <p:cNvPr id="19463" name="Freeform 14"/>
            <p:cNvSpPr>
              <a:spLocks/>
            </p:cNvSpPr>
            <p:nvPr/>
          </p:nvSpPr>
          <p:spPr bwMode="auto">
            <a:xfrm>
              <a:off x="1313" y="1019"/>
              <a:ext cx="2959" cy="325"/>
            </a:xfrm>
            <a:custGeom>
              <a:avLst/>
              <a:gdLst>
                <a:gd name="T0" fmla="*/ 0 w 2736"/>
                <a:gd name="T1" fmla="*/ 2 h 392"/>
                <a:gd name="T2" fmla="*/ 2036 w 2736"/>
                <a:gd name="T3" fmla="*/ 6 h 392"/>
                <a:gd name="T4" fmla="*/ 8147 w 2736"/>
                <a:gd name="T5" fmla="*/ 6 h 392"/>
                <a:gd name="T6" fmla="*/ 11612 w 2736"/>
                <a:gd name="T7" fmla="*/ 0 h 392"/>
                <a:gd name="T8" fmla="*/ 0 60000 65536"/>
                <a:gd name="T9" fmla="*/ 0 60000 65536"/>
                <a:gd name="T10" fmla="*/ 0 60000 65536"/>
                <a:gd name="T11" fmla="*/ 0 60000 65536"/>
                <a:gd name="T12" fmla="*/ 0 w 2736"/>
                <a:gd name="T13" fmla="*/ 0 h 392"/>
                <a:gd name="T14" fmla="*/ 2736 w 2736"/>
                <a:gd name="T15" fmla="*/ 392 h 392"/>
              </a:gdLst>
              <a:ahLst/>
              <a:cxnLst>
                <a:cxn ang="T8">
                  <a:pos x="T0" y="T1"/>
                </a:cxn>
                <a:cxn ang="T9">
                  <a:pos x="T2" y="T3"/>
                </a:cxn>
                <a:cxn ang="T10">
                  <a:pos x="T4" y="T5"/>
                </a:cxn>
                <a:cxn ang="T11">
                  <a:pos x="T6" y="T7"/>
                </a:cxn>
              </a:cxnLst>
              <a:rect l="T12" t="T13" r="T14" b="T15"/>
              <a:pathLst>
                <a:path w="2736" h="392">
                  <a:moveTo>
                    <a:pt x="0" y="48"/>
                  </a:moveTo>
                  <a:cubicBezTo>
                    <a:pt x="80" y="168"/>
                    <a:pt x="160" y="288"/>
                    <a:pt x="480" y="336"/>
                  </a:cubicBezTo>
                  <a:cubicBezTo>
                    <a:pt x="800" y="384"/>
                    <a:pt x="1544" y="392"/>
                    <a:pt x="1920" y="336"/>
                  </a:cubicBezTo>
                  <a:cubicBezTo>
                    <a:pt x="2296" y="280"/>
                    <a:pt x="2516" y="140"/>
                    <a:pt x="2736" y="0"/>
                  </a:cubicBez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90478" tIns="44445" rIns="90478" bIns="44445" anchor="ctr"/>
            <a:lstStyle/>
            <a:p>
              <a:pPr fontAlgn="base">
                <a:spcBef>
                  <a:spcPct val="0"/>
                </a:spcBef>
                <a:spcAft>
                  <a:spcPct val="0"/>
                </a:spcAft>
              </a:pPr>
              <a:endParaRPr lang="en-US" sz="2400" b="1" kern="1200" smtClean="0">
                <a:latin typeface="Comic Sans MS" charset="0"/>
                <a:ea typeface="MS PGothic" charset="0"/>
                <a:cs typeface="MS PGothic" charset="0"/>
              </a:endParaRPr>
            </a:p>
          </p:txBody>
        </p:sp>
        <p:sp>
          <p:nvSpPr>
            <p:cNvPr id="19464" name="Text Box 15"/>
            <p:cNvSpPr txBox="1">
              <a:spLocks noChangeArrowheads="1"/>
            </p:cNvSpPr>
            <p:nvPr/>
          </p:nvSpPr>
          <p:spPr bwMode="auto">
            <a:xfrm>
              <a:off x="1511" y="1343"/>
              <a:ext cx="2241"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fontAlgn="base">
                <a:spcBef>
                  <a:spcPct val="0"/>
                </a:spcBef>
                <a:spcAft>
                  <a:spcPct val="0"/>
                </a:spcAft>
              </a:pPr>
              <a:r>
                <a:rPr lang="en-US" altLang="ko-KR" sz="1800" kern="1200" smtClean="0">
                  <a:solidFill>
                    <a:srgbClr val="000000"/>
                  </a:solidFill>
                  <a:latin typeface="Helvetica" charset="0"/>
                </a:rPr>
                <a:t>Untranslated read or write</a:t>
              </a: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54339">
                                            <p:txEl>
                                              <p:pRg st="0" end="0"/>
                                            </p:txEl>
                                          </p:spTgt>
                                        </p:tgtEl>
                                        <p:attrNameLst>
                                          <p:attrName>style.visibility</p:attrName>
                                        </p:attrNameLst>
                                      </p:cBhvr>
                                      <p:to>
                                        <p:strVal val="visible"/>
                                      </p:to>
                                    </p:set>
                                    <p:anim calcmode="lin" valueType="num">
                                      <p:cBhvr additive="base">
                                        <p:cTn id="7" dur="500" fill="hold"/>
                                        <p:tgtEl>
                                          <p:spTgt spid="6543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5433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54339">
                                            <p:txEl>
                                              <p:pRg st="1" end="1"/>
                                            </p:txEl>
                                          </p:spTgt>
                                        </p:tgtEl>
                                        <p:attrNameLst>
                                          <p:attrName>style.visibility</p:attrName>
                                        </p:attrNameLst>
                                      </p:cBhvr>
                                      <p:to>
                                        <p:strVal val="visible"/>
                                      </p:to>
                                    </p:set>
                                    <p:anim calcmode="lin" valueType="num">
                                      <p:cBhvr additive="base">
                                        <p:cTn id="11" dur="500" fill="hold"/>
                                        <p:tgtEl>
                                          <p:spTgt spid="65433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65433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654339">
                                            <p:txEl>
                                              <p:pRg st="2" end="2"/>
                                            </p:txEl>
                                          </p:spTgt>
                                        </p:tgtEl>
                                        <p:attrNameLst>
                                          <p:attrName>style.visibility</p:attrName>
                                        </p:attrNameLst>
                                      </p:cBhvr>
                                      <p:to>
                                        <p:strVal val="visible"/>
                                      </p:to>
                                    </p:set>
                                    <p:anim calcmode="lin" valueType="num">
                                      <p:cBhvr additive="base">
                                        <p:cTn id="15" dur="500" fill="hold"/>
                                        <p:tgtEl>
                                          <p:spTgt spid="65433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6543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654339">
                                            <p:txEl>
                                              <p:pRg st="3" end="3"/>
                                            </p:txEl>
                                          </p:spTgt>
                                        </p:tgtEl>
                                        <p:attrNameLst>
                                          <p:attrName>style.visibility</p:attrName>
                                        </p:attrNameLst>
                                      </p:cBhvr>
                                      <p:to>
                                        <p:strVal val="visible"/>
                                      </p:to>
                                    </p:set>
                                    <p:anim calcmode="lin" valueType="num">
                                      <p:cBhvr additive="base">
                                        <p:cTn id="21" dur="500" fill="hold"/>
                                        <p:tgtEl>
                                          <p:spTgt spid="654339">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654339">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654339">
                                            <p:txEl>
                                              <p:pRg st="4" end="4"/>
                                            </p:txEl>
                                          </p:spTgt>
                                        </p:tgtEl>
                                        <p:attrNameLst>
                                          <p:attrName>style.visibility</p:attrName>
                                        </p:attrNameLst>
                                      </p:cBhvr>
                                      <p:to>
                                        <p:strVal val="visible"/>
                                      </p:to>
                                    </p:set>
                                    <p:anim calcmode="lin" valueType="num">
                                      <p:cBhvr additive="base">
                                        <p:cTn id="25" dur="500" fill="hold"/>
                                        <p:tgtEl>
                                          <p:spTgt spid="654339">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54339">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654339">
                                            <p:txEl>
                                              <p:pRg st="5" end="5"/>
                                            </p:txEl>
                                          </p:spTgt>
                                        </p:tgtEl>
                                        <p:attrNameLst>
                                          <p:attrName>style.visibility</p:attrName>
                                        </p:attrNameLst>
                                      </p:cBhvr>
                                      <p:to>
                                        <p:strVal val="visible"/>
                                      </p:to>
                                    </p:set>
                                    <p:anim calcmode="lin" valueType="num">
                                      <p:cBhvr additive="base">
                                        <p:cTn id="29" dur="500" fill="hold"/>
                                        <p:tgtEl>
                                          <p:spTgt spid="654339">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654339">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654339">
                                            <p:txEl>
                                              <p:pRg st="6" end="6"/>
                                            </p:txEl>
                                          </p:spTgt>
                                        </p:tgtEl>
                                        <p:attrNameLst>
                                          <p:attrName>style.visibility</p:attrName>
                                        </p:attrNameLst>
                                      </p:cBhvr>
                                      <p:to>
                                        <p:strVal val="visible"/>
                                      </p:to>
                                    </p:set>
                                    <p:anim calcmode="lin" valueType="num">
                                      <p:cBhvr additive="base">
                                        <p:cTn id="33" dur="500" fill="hold"/>
                                        <p:tgtEl>
                                          <p:spTgt spid="654339">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65433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654339">
                                            <p:txEl>
                                              <p:pRg st="7" end="7"/>
                                            </p:txEl>
                                          </p:spTgt>
                                        </p:tgtEl>
                                        <p:attrNameLst>
                                          <p:attrName>style.visibility</p:attrName>
                                        </p:attrNameLst>
                                      </p:cBhvr>
                                      <p:to>
                                        <p:strVal val="visible"/>
                                      </p:to>
                                    </p:set>
                                    <p:anim calcmode="lin" valueType="num">
                                      <p:cBhvr additive="base">
                                        <p:cTn id="39" dur="500" fill="hold"/>
                                        <p:tgtEl>
                                          <p:spTgt spid="654339">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654339">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654339">
                                            <p:txEl>
                                              <p:pRg st="8" end="8"/>
                                            </p:txEl>
                                          </p:spTgt>
                                        </p:tgtEl>
                                        <p:attrNameLst>
                                          <p:attrName>style.visibility</p:attrName>
                                        </p:attrNameLst>
                                      </p:cBhvr>
                                      <p:to>
                                        <p:strVal val="visible"/>
                                      </p:to>
                                    </p:set>
                                    <p:anim calcmode="lin" valueType="num">
                                      <p:cBhvr additive="base">
                                        <p:cTn id="43" dur="500" fill="hold"/>
                                        <p:tgtEl>
                                          <p:spTgt spid="654339">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65433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654339">
                                            <p:txEl>
                                              <p:pRg st="9" end="9"/>
                                            </p:txEl>
                                          </p:spTgt>
                                        </p:tgtEl>
                                        <p:attrNameLst>
                                          <p:attrName>style.visibility</p:attrName>
                                        </p:attrNameLst>
                                      </p:cBhvr>
                                      <p:to>
                                        <p:strVal val="visible"/>
                                      </p:to>
                                    </p:set>
                                    <p:anim calcmode="lin" valueType="num">
                                      <p:cBhvr additive="base">
                                        <p:cTn id="49" dur="500" fill="hold"/>
                                        <p:tgtEl>
                                          <p:spTgt spid="654339">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654339">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4339" grpId="0" build="p"/>
    </p:bldLst>
  </p:timing>
</p:sld>
</file>

<file path=ppt/theme/theme1.xml><?xml version="1.0" encoding="utf-8"?>
<a:theme xmlns:a="http://schemas.openxmlformats.org/drawingml/2006/main"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AA"/>
        </a:solidFill>
        <a:ln w="25400" cap="flat" cmpd="sng" algn="ctr">
          <a:solidFill>
            <a:schemeClr val="tx1"/>
          </a:solidFill>
          <a:prstDash val="solid"/>
          <a:round/>
          <a:headEnd type="triangle" w="med" len="med"/>
          <a:tailEnd type="none" w="med" len="med"/>
        </a:ln>
        <a:effectLst/>
      </a:spPr>
      <a:bodyPr rtlCol="0" anchor="ctr"/>
      <a:lstStyle>
        <a:defPPr algn="ctr">
          <a:defRPr b="0" dirty="0" smtClean="0">
            <a:latin typeface="Helvetica"/>
            <a:cs typeface="Helvetica"/>
          </a:defRPr>
        </a:defPPr>
      </a:lstStyle>
    </a:spDef>
    <a:lnDef>
      <a:spPr bwMode="auto">
        <a:solidFill>
          <a:schemeClr val="bg1"/>
        </a:solidFill>
        <a:ln w="38100" cap="flat" cmpd="sng" algn="ctr">
          <a:solidFill>
            <a:schemeClr val="tx1"/>
          </a:solidFill>
          <a:prstDash val="solid"/>
          <a:round/>
          <a:headEnd type="none" w="med" len="med"/>
          <a:tailEnd type="triangle"/>
        </a:ln>
        <a:effectLst/>
      </a:spPr>
      <a:bodyPr/>
      <a:lstStyle/>
    </a:lnDef>
    <a:txDef>
      <a:spPr>
        <a:noFill/>
      </a:spPr>
      <a:bodyPr wrap="none" rtlCol="0">
        <a:spAutoFit/>
      </a:bodyPr>
      <a:lstStyle>
        <a:defPPr>
          <a:defRPr sz="2000" b="0" dirty="0" smtClean="0">
            <a:latin typeface="Helvetica"/>
            <a:cs typeface="Helvetica"/>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AA"/>
        </a:solidFill>
        <a:ln w="25400" cap="flat" cmpd="sng" algn="ctr">
          <a:solidFill>
            <a:schemeClr val="tx1"/>
          </a:solidFill>
          <a:prstDash val="solid"/>
          <a:round/>
          <a:headEnd type="triangle" w="med" len="med"/>
          <a:tailEnd type="none" w="med" len="med"/>
        </a:ln>
        <a:effectLst/>
      </a:spPr>
      <a:bodyPr rtlCol="0" anchor="ctr"/>
      <a:lstStyle>
        <a:defPPr algn="ctr">
          <a:defRPr b="0" dirty="0" smtClean="0">
            <a:latin typeface="Helvetica"/>
            <a:cs typeface="Helvetica"/>
          </a:defRPr>
        </a:defPPr>
      </a:lstStyle>
    </a:spDef>
    <a:lnDef>
      <a:spPr bwMode="auto">
        <a:solidFill>
          <a:schemeClr val="bg1"/>
        </a:solidFill>
        <a:ln w="38100" cap="flat" cmpd="sng" algn="ctr">
          <a:solidFill>
            <a:schemeClr val="tx1"/>
          </a:solidFill>
          <a:prstDash val="solid"/>
          <a:round/>
          <a:headEnd type="none" w="med" len="med"/>
          <a:tailEnd type="triangle"/>
        </a:ln>
        <a:effectLst/>
      </a:spPr>
      <a:bodyPr/>
      <a:lstStyle/>
    </a:lnDef>
    <a:txDef>
      <a:spPr>
        <a:noFill/>
      </a:spPr>
      <a:bodyPr wrap="none" rtlCol="0">
        <a:spAutoFit/>
      </a:bodyPr>
      <a:lstStyle>
        <a:defPPr>
          <a:defRPr sz="2000" b="0" dirty="0" smtClean="0">
            <a:latin typeface="Helvetica"/>
            <a:cs typeface="Helvetica"/>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AA"/>
        </a:solidFill>
        <a:ln w="25400" cap="flat" cmpd="sng" algn="ctr">
          <a:solidFill>
            <a:schemeClr val="tx1"/>
          </a:solidFill>
          <a:prstDash val="solid"/>
          <a:round/>
          <a:headEnd type="triangle" w="med" len="med"/>
          <a:tailEnd type="none" w="med" len="med"/>
        </a:ln>
        <a:effectLst/>
      </a:spPr>
      <a:bodyPr rtlCol="0" anchor="ctr"/>
      <a:lstStyle>
        <a:defPPr algn="ctr">
          <a:defRPr b="0" dirty="0" smtClean="0">
            <a:latin typeface="Helvetica"/>
            <a:cs typeface="Helvetica"/>
          </a:defRPr>
        </a:defPPr>
      </a:lstStyle>
    </a:spDef>
    <a:lnDef>
      <a:spPr bwMode="auto">
        <a:solidFill>
          <a:schemeClr val="bg1"/>
        </a:solidFill>
        <a:ln w="38100" cap="flat" cmpd="sng" algn="ctr">
          <a:solidFill>
            <a:schemeClr val="tx1"/>
          </a:solidFill>
          <a:prstDash val="solid"/>
          <a:round/>
          <a:headEnd type="none" w="med" len="med"/>
          <a:tailEnd type="triangle"/>
        </a:ln>
        <a:effectLst/>
      </a:spPr>
      <a:bodyPr/>
      <a:lstStyle/>
    </a:lnDef>
    <a:txDef>
      <a:spPr>
        <a:noFill/>
      </a:spPr>
      <a:bodyPr wrap="none" rtlCol="0">
        <a:spAutoFit/>
      </a:bodyPr>
      <a:lstStyle>
        <a:defPPr>
          <a:defRPr sz="2000" b="0" dirty="0" smtClean="0">
            <a:latin typeface="Helvetica"/>
            <a:cs typeface="Helvetica"/>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AA"/>
        </a:solidFill>
        <a:ln w="25400" cap="flat" cmpd="sng" algn="ctr">
          <a:solidFill>
            <a:schemeClr val="tx1"/>
          </a:solidFill>
          <a:prstDash val="solid"/>
          <a:round/>
          <a:headEnd type="triangle" w="med" len="med"/>
          <a:tailEnd type="none" w="med" len="med"/>
        </a:ln>
        <a:effectLst/>
      </a:spPr>
      <a:bodyPr rtlCol="0" anchor="ctr"/>
      <a:lstStyle>
        <a:defPPr algn="ctr">
          <a:defRPr b="0" dirty="0" smtClean="0">
            <a:latin typeface="Helvetica"/>
            <a:cs typeface="Helvetica"/>
          </a:defRPr>
        </a:defPPr>
      </a:lstStyle>
    </a:spDef>
    <a:lnDef>
      <a:spPr bwMode="auto">
        <a:solidFill>
          <a:schemeClr val="bg1"/>
        </a:solidFill>
        <a:ln w="38100" cap="flat" cmpd="sng" algn="ctr">
          <a:solidFill>
            <a:schemeClr val="tx1"/>
          </a:solidFill>
          <a:prstDash val="solid"/>
          <a:round/>
          <a:headEnd type="none" w="med" len="med"/>
          <a:tailEnd type="triangle"/>
        </a:ln>
        <a:effectLst/>
      </a:spPr>
      <a:bodyPr/>
      <a:lstStyle/>
    </a:lnDef>
    <a:txDef>
      <a:spPr>
        <a:noFill/>
      </a:spPr>
      <a:bodyPr wrap="none" rtlCol="0">
        <a:spAutoFit/>
      </a:bodyPr>
      <a:lstStyle>
        <a:defPPr>
          <a:defRPr sz="2000" b="0" dirty="0" smtClean="0">
            <a:latin typeface="Helvetica"/>
            <a:cs typeface="Helvetica"/>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1384</TotalTime>
  <Words>2895</Words>
  <Application>Microsoft Macintosh PowerPoint</Application>
  <PresentationFormat>On-screen Show (4:3)</PresentationFormat>
  <Paragraphs>789</Paragraphs>
  <Slides>31</Slides>
  <Notes>17</Notes>
  <HiddenSlides>0</HiddenSlides>
  <MMClips>0</MMClips>
  <ScaleCrop>false</ScaleCrop>
  <HeadingPairs>
    <vt:vector size="4" baseType="variant">
      <vt:variant>
        <vt:lpstr>Theme</vt:lpstr>
      </vt:variant>
      <vt:variant>
        <vt:i4>5</vt:i4>
      </vt:variant>
      <vt:variant>
        <vt:lpstr>Slide Titles</vt:lpstr>
      </vt:variant>
      <vt:variant>
        <vt:i4>31</vt:i4>
      </vt:variant>
    </vt:vector>
  </HeadingPairs>
  <TitlesOfParts>
    <vt:vector size="36" baseType="lpstr">
      <vt:lpstr>Custom Theme</vt:lpstr>
      <vt:lpstr>Office</vt:lpstr>
      <vt:lpstr>1_Office</vt:lpstr>
      <vt:lpstr>2_Office</vt:lpstr>
      <vt:lpstr>3_Office</vt:lpstr>
      <vt:lpstr>CS 162 Discussion Section Week 5  10/7 – 10/11</vt:lpstr>
      <vt:lpstr>Today’s Section</vt:lpstr>
      <vt:lpstr>Project 1</vt:lpstr>
      <vt:lpstr>PowerPoint Presentation</vt:lpstr>
      <vt:lpstr>PowerPoint Presentation</vt:lpstr>
      <vt:lpstr>Lecture Review</vt:lpstr>
      <vt:lpstr>Virtualizing Resources</vt:lpstr>
      <vt:lpstr>Important Aspects of Memory Multiplexing</vt:lpstr>
      <vt:lpstr>Two Views of Memory</vt:lpstr>
      <vt:lpstr>Address Segmentation </vt:lpstr>
      <vt:lpstr>Address Segmentation </vt:lpstr>
      <vt:lpstr>Address Segmentation </vt:lpstr>
      <vt:lpstr>Paging</vt:lpstr>
      <vt:lpstr>Paging</vt:lpstr>
      <vt:lpstr>Paging</vt:lpstr>
      <vt:lpstr>Two-Level Paging</vt:lpstr>
      <vt:lpstr>Two-Level Paging</vt:lpstr>
      <vt:lpstr>Inverted Table</vt:lpstr>
      <vt:lpstr>Address Translation Comparison</vt:lpstr>
      <vt:lpstr>Caching Concept</vt:lpstr>
      <vt:lpstr>Why Does Caching Help? Locality!</vt:lpstr>
      <vt:lpstr>Sources of Cache Misses</vt:lpstr>
      <vt:lpstr>Where does a Block Get Placed in a Cache?</vt:lpstr>
      <vt:lpstr>Which block should be replaced on a miss?</vt:lpstr>
      <vt:lpstr>What happens on a write?</vt:lpstr>
      <vt:lpstr>Caching Applied to Address Translation</vt:lpstr>
      <vt:lpstr>Overlapping TLB &amp; Cache Access (1/2)</vt:lpstr>
      <vt:lpstr>Putting Everything Together: Address Translation</vt:lpstr>
      <vt:lpstr>Putting Everything Together: TLB</vt:lpstr>
      <vt:lpstr>Putting Everything Together: Cache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162 Discussion Section Week 4  9/30 - 10/4</dc:title>
  <cp:lastModifiedBy>Kevin Klues</cp:lastModifiedBy>
  <cp:revision>93</cp:revision>
  <dcterms:modified xsi:type="dcterms:W3CDTF">2013-10-07T19:30:20Z</dcterms:modified>
</cp:coreProperties>
</file>