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1" r:id="rId16"/>
  </p:sldIdLst>
  <p:sldSz cx="9144000" cy="6858000" type="screen4x3"/>
  <p:notesSz cx="9601200" cy="73152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A0D10D6-966C-4AC1-9C8F-FC4BF1A2A0C5}">
  <a:tblStyle styleId="{DA0D10D6-966C-4AC1-9C8F-FC4BF1A2A0C5}" styleName="Table_0">
    <a:wholeTbl>
      <a:tcTxStyle b="off" i="off"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0F4FE"/>
          </a:solidFill>
        </a:fill>
      </a:tcStyle>
    </a:wholeTbl>
    <a:band1H>
      <a:tcStyle>
        <a:tcBdr/>
        <a:fill>
          <a:solidFill>
            <a:srgbClr val="DFE8FE"/>
          </a:solidFill>
        </a:fill>
      </a:tcStyle>
    </a:band1H>
    <a:band1V>
      <a:tcStyle>
        <a:tcBdr/>
        <a:fill>
          <a:solidFill>
            <a:srgbClr val="DFE8FE"/>
          </a:solidFill>
        </a:fill>
      </a:tcStyle>
    </a:band1V>
    <a:la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8C198B04-F709-433A-89A4-0C8C462AFB40}" styleName="Table_1">
    <a:wholeTbl>
      <a:tcTxStyle b="off" i="off"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0F4FE"/>
          </a:solidFill>
        </a:fill>
      </a:tcStyle>
    </a:wholeTbl>
    <a:band1H>
      <a:tcStyle>
        <a:tcBdr/>
        <a:fill>
          <a:solidFill>
            <a:srgbClr val="DFE8FE"/>
          </a:solidFill>
        </a:fill>
      </a:tcStyle>
    </a:band1H>
    <a:band1V>
      <a:tcStyle>
        <a:tcBdr/>
        <a:fill>
          <a:solidFill>
            <a:srgbClr val="DFE8FE"/>
          </a:solidFill>
        </a:fill>
      </a:tcStyle>
    </a:band1V>
    <a:la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BE2065D9-EC38-4CCE-A907-EA7EB7ADE40C}" styleName="Table_2">
    <a:wholeTbl>
      <a:tcTxStyle b="off" i="off"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0F4FE"/>
          </a:solidFill>
        </a:fill>
      </a:tcStyle>
    </a:wholeTbl>
    <a:band1H>
      <a:tcStyle>
        <a:tcBdr/>
        <a:fill>
          <a:solidFill>
            <a:srgbClr val="DFE8FE"/>
          </a:solidFill>
        </a:fill>
      </a:tcStyle>
    </a:band1H>
    <a:band1V>
      <a:tcStyle>
        <a:tcBdr/>
        <a:fill>
          <a:solidFill>
            <a:srgbClr val="DFE8FE"/>
          </a:solidFill>
        </a:fill>
      </a:tcStyle>
    </a:band1V>
    <a:la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405312" y="6956425"/>
            <a:ext cx="792162" cy="271462"/>
          </a:xfrm>
          <a:prstGeom prst="rect">
            <a:avLst/>
          </a:prstGeom>
          <a:noFill/>
          <a:ln>
            <a:noFill/>
          </a:ln>
        </p:spPr>
        <p:txBody>
          <a:bodyPr lIns="92300" tIns="46975" rIns="92300" bIns="469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buSzPct val="25000"/>
              <a:buNone/>
            </a:pPr>
            <a:r>
              <a:rPr lang="en-US" sz="1300" b="0" i="0" u="none" strike="noStrike" cap="none" baseline="0"/>
              <a:t>Page  </a:t>
            </a:r>
          </a:p>
        </p:txBody>
      </p:sp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7"/>
            <a:ext cx="3659187" cy="27447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1281112" y="3475037"/>
            <a:ext cx="7038974" cy="3292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75290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7688"/>
            <a:ext cx="3659188" cy="2744787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971800" y="547688"/>
            <a:ext cx="3659188" cy="27447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971800" y="547688"/>
            <a:ext cx="3659188" cy="27447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2313" y="3475038"/>
            <a:ext cx="8274050" cy="32924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2" tIns="46986" rIns="95652" bIns="46986"/>
          <a:lstStyle/>
          <a:p>
            <a:r>
              <a:rPr lang="en-US">
                <a:ea typeface="MS PGothic" charset="0"/>
              </a:rPr>
              <a:t>After the OS has issued a command to the I/O device either via a special I/O instruction or by writing to a location in the I/O address space,  the OS needs to be notified when:</a:t>
            </a:r>
          </a:p>
          <a:p>
            <a:r>
              <a:rPr lang="en-US">
                <a:ea typeface="MS PGothic" charset="0"/>
              </a:rPr>
              <a:t>(a) The I/O device has completed the operation.</a:t>
            </a:r>
          </a:p>
          <a:p>
            <a:r>
              <a:rPr lang="en-US">
                <a:ea typeface="MS PGothic" charset="0"/>
              </a:rPr>
              <a:t>(b) Or when the I/O device has encountered an error.</a:t>
            </a:r>
          </a:p>
          <a:p>
            <a:r>
              <a:rPr lang="en-US">
                <a:ea typeface="MS PGothic" charset="0"/>
              </a:rPr>
              <a:t>This can be accomplished in two different ways: Polling and I/O interrupt.</a:t>
            </a:r>
          </a:p>
          <a:p>
            <a:endParaRPr lang="en-US">
              <a:ea typeface="MS PGothic" charset="0"/>
            </a:endParaRPr>
          </a:p>
          <a:p>
            <a:r>
              <a:rPr lang="en-US">
                <a:ea typeface="MS PGothic" charset="0"/>
              </a:rPr>
              <a:t>+1 = 58 min. (Y:38)</a:t>
            </a:r>
          </a:p>
        </p:txBody>
      </p:sp>
      <p:sp>
        <p:nvSpPr>
          <p:cNvPr id="78851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2990850" y="471488"/>
            <a:ext cx="3640138" cy="2730500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971800" y="547688"/>
            <a:ext cx="3659188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971800" y="547688"/>
            <a:ext cx="3659188" cy="2744787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7688"/>
            <a:ext cx="3659188" cy="2744787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7688"/>
            <a:ext cx="3659188" cy="2744787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 i="0" u="none" strike="noStrike" cap="none" baseline="0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 i="0" u="none" strike="noStrike" cap="none" baseline="0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 i="0" u="none" strike="noStrike" cap="none" baseline="0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 i="0" u="none" strike="noStrike" cap="none" baseline="0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marR="0" indent="-8890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–"/>
              <a:defRPr sz="22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»"/>
              <a:defRPr sz="20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543050" marR="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 sz="20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00250" marR="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–"/>
              <a:defRPr sz="20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457450" marR="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omic Sans MS"/>
              <a:buChar char="–"/>
              <a:defRPr sz="20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914650" marR="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omic Sans MS"/>
              <a:buChar char="–"/>
              <a:defRPr sz="20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371850" marR="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omic Sans MS"/>
              <a:buChar char="–"/>
              <a:defRPr sz="20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829050" marR="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omic Sans MS"/>
              <a:buChar char="–"/>
              <a:defRPr sz="20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 rot="5400000">
            <a:off x="4610099" y="2095500"/>
            <a:ext cx="5867400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 rot="5400000">
            <a:off x="571499" y="190500"/>
            <a:ext cx="5867400" cy="57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indent="-8890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–"/>
              <a:defRPr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indent="-101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»"/>
              <a:defRPr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54305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0025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–"/>
              <a:defRPr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45745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omic Sans MS"/>
              <a:buChar char="–"/>
              <a:defRPr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91465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omic Sans MS"/>
              <a:buChar char="–"/>
              <a:defRPr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37185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omic Sans MS"/>
              <a:buChar char="–"/>
              <a:defRPr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82905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omic Sans MS"/>
              <a:buChar char="–"/>
              <a:defRPr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990600" y="152400"/>
            <a:ext cx="7162799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09600" y="914400"/>
            <a:ext cx="3886200" cy="510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indent="-8890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–"/>
              <a:defRPr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indent="-101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»"/>
              <a:defRPr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54305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0025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–"/>
              <a:defRPr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45745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omic Sans MS"/>
              <a:buChar char="–"/>
              <a:defRPr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91465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omic Sans MS"/>
              <a:buChar char="–"/>
              <a:defRPr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37185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omic Sans MS"/>
              <a:buChar char="–"/>
              <a:defRPr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82905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omic Sans MS"/>
              <a:buChar char="–"/>
              <a:defRPr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648200" y="914400"/>
            <a:ext cx="3886200" cy="510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indent="-8890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–"/>
              <a:defRPr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indent="-101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»"/>
              <a:defRPr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54305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0025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–"/>
              <a:defRPr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45745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omic Sans MS"/>
              <a:buChar char="–"/>
              <a:defRPr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91465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omic Sans MS"/>
              <a:buChar char="–"/>
              <a:defRPr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37185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omic Sans MS"/>
              <a:buChar char="–"/>
              <a:defRPr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82905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omic Sans MS"/>
              <a:buChar char="–"/>
              <a:defRPr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x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990600" y="152400"/>
            <a:ext cx="7162799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609600" y="914400"/>
            <a:ext cx="7924799" cy="510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indent="-8890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–"/>
              <a:defRPr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indent="-101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»"/>
              <a:defRPr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54305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0025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–"/>
              <a:defRPr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45745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omic Sans MS"/>
              <a:buChar char="–"/>
              <a:defRPr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91465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omic Sans MS"/>
              <a:buChar char="–"/>
              <a:defRPr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37185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omic Sans MS"/>
              <a:buChar char="–"/>
              <a:defRPr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82905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omic Sans MS"/>
              <a:buChar char="–"/>
              <a:defRPr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Helvetica Neue"/>
              <a:buNone/>
              <a:defRPr sz="2000"/>
            </a:lvl1pPr>
            <a:lvl2pPr marL="457200" indent="0" rtl="0">
              <a:buFont typeface="Helvetica Neue"/>
              <a:buNone/>
              <a:defRPr sz="1800"/>
            </a:lvl2pPr>
            <a:lvl3pPr marL="914400" indent="0" rtl="0">
              <a:buFont typeface="Helvetica Neue"/>
              <a:buNone/>
              <a:defRPr sz="1600"/>
            </a:lvl3pPr>
            <a:lvl4pPr marL="1371600" indent="0" rtl="0">
              <a:buFont typeface="Helvetica Neue"/>
              <a:buNone/>
              <a:defRPr sz="1400"/>
            </a:lvl4pPr>
            <a:lvl5pPr marL="1828800" indent="0" rtl="0">
              <a:buFont typeface="Helvetica Neue"/>
              <a:buNone/>
              <a:defRPr sz="1400"/>
            </a:lvl5pPr>
            <a:lvl6pPr marL="2286000" indent="0" rtl="0">
              <a:buFont typeface="Comic Sans MS"/>
              <a:buNone/>
              <a:defRPr sz="1400"/>
            </a:lvl6pPr>
            <a:lvl7pPr marL="2743200" indent="0" rtl="0">
              <a:buFont typeface="Comic Sans MS"/>
              <a:buNone/>
              <a:defRPr sz="1400"/>
            </a:lvl7pPr>
            <a:lvl8pPr marL="3200400" indent="0" rtl="0">
              <a:buFont typeface="Comic Sans MS"/>
              <a:buNone/>
              <a:defRPr sz="1400"/>
            </a:lvl8pPr>
            <a:lvl9pPr marL="3657600" indent="0" rtl="0">
              <a:buFont typeface="Comic Sans MS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990600" y="152400"/>
            <a:ext cx="7162799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09600" y="914400"/>
            <a:ext cx="3886200" cy="510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48200" y="914400"/>
            <a:ext cx="3886200" cy="510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Helvetica Neue"/>
              <a:buNone/>
              <a:defRPr sz="2400" b="1"/>
            </a:lvl1pPr>
            <a:lvl2pPr marL="457200" indent="0" rtl="0">
              <a:buFont typeface="Helvetica Neue"/>
              <a:buNone/>
              <a:defRPr sz="2000" b="1"/>
            </a:lvl2pPr>
            <a:lvl3pPr marL="914400" indent="0" rtl="0">
              <a:buFont typeface="Helvetica Neue"/>
              <a:buNone/>
              <a:defRPr sz="1800" b="1"/>
            </a:lvl3pPr>
            <a:lvl4pPr marL="1371600" indent="0" rtl="0">
              <a:buFont typeface="Helvetica Neue"/>
              <a:buNone/>
              <a:defRPr sz="1600" b="1"/>
            </a:lvl4pPr>
            <a:lvl5pPr marL="1828800" indent="0" rtl="0">
              <a:buFont typeface="Helvetica Neue"/>
              <a:buNone/>
              <a:defRPr sz="1600" b="1"/>
            </a:lvl5pPr>
            <a:lvl6pPr marL="2286000" indent="0" rtl="0">
              <a:buFont typeface="Comic Sans MS"/>
              <a:buNone/>
              <a:defRPr sz="1600" b="1"/>
            </a:lvl6pPr>
            <a:lvl7pPr marL="2743200" indent="0" rtl="0">
              <a:buFont typeface="Comic Sans MS"/>
              <a:buNone/>
              <a:defRPr sz="1600" b="1"/>
            </a:lvl7pPr>
            <a:lvl8pPr marL="3200400" indent="0" rtl="0">
              <a:buFont typeface="Comic Sans MS"/>
              <a:buNone/>
              <a:defRPr sz="1600" b="1"/>
            </a:lvl8pPr>
            <a:lvl9pPr marL="3657600" indent="0" rtl="0"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Helvetica Neue"/>
              <a:buNone/>
              <a:defRPr sz="2400" b="1"/>
            </a:lvl1pPr>
            <a:lvl2pPr marL="457200" indent="0" rtl="0">
              <a:buFont typeface="Helvetica Neue"/>
              <a:buNone/>
              <a:defRPr sz="2000" b="1"/>
            </a:lvl2pPr>
            <a:lvl3pPr marL="914400" indent="0" rtl="0">
              <a:buFont typeface="Helvetica Neue"/>
              <a:buNone/>
              <a:defRPr sz="1800" b="1"/>
            </a:lvl3pPr>
            <a:lvl4pPr marL="1371600" indent="0" rtl="0">
              <a:buFont typeface="Helvetica Neue"/>
              <a:buNone/>
              <a:defRPr sz="1600" b="1"/>
            </a:lvl4pPr>
            <a:lvl5pPr marL="1828800" indent="0" rtl="0">
              <a:buFont typeface="Helvetica Neue"/>
              <a:buNone/>
              <a:defRPr sz="1600" b="1"/>
            </a:lvl5pPr>
            <a:lvl6pPr marL="2286000" indent="0" rtl="0">
              <a:buFont typeface="Comic Sans MS"/>
              <a:buNone/>
              <a:defRPr sz="1600" b="1"/>
            </a:lvl6pPr>
            <a:lvl7pPr marL="2743200" indent="0" rtl="0">
              <a:buFont typeface="Comic Sans MS"/>
              <a:buNone/>
              <a:defRPr sz="1600" b="1"/>
            </a:lvl7pPr>
            <a:lvl8pPr marL="3200400" indent="0" rtl="0">
              <a:buFont typeface="Comic Sans MS"/>
              <a:buNone/>
              <a:defRPr sz="1600" b="1"/>
            </a:lvl8pPr>
            <a:lvl9pPr marL="3657600" indent="0" rtl="0"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990600" y="152400"/>
            <a:ext cx="7162799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Helvetica Neue"/>
              <a:buNone/>
              <a:defRPr sz="1400"/>
            </a:lvl1pPr>
            <a:lvl2pPr marL="457200" indent="0" rtl="0">
              <a:buFont typeface="Helvetica Neue"/>
              <a:buNone/>
              <a:defRPr sz="1200"/>
            </a:lvl2pPr>
            <a:lvl3pPr marL="914400" indent="0" rtl="0">
              <a:buFont typeface="Helvetica Neue"/>
              <a:buNone/>
              <a:defRPr sz="1000"/>
            </a:lvl3pPr>
            <a:lvl4pPr marL="1371600" indent="0" rtl="0">
              <a:buFont typeface="Helvetica Neue"/>
              <a:buNone/>
              <a:defRPr sz="900"/>
            </a:lvl4pPr>
            <a:lvl5pPr marL="1828800" indent="0" rtl="0">
              <a:buFont typeface="Helvetica Neue"/>
              <a:buNone/>
              <a:defRPr sz="900"/>
            </a:lvl5pPr>
            <a:lvl6pPr marL="2286000" indent="0" rtl="0">
              <a:buFont typeface="Comic Sans MS"/>
              <a:buNone/>
              <a:defRPr sz="900"/>
            </a:lvl6pPr>
            <a:lvl7pPr marL="2743200" indent="0" rtl="0">
              <a:buFont typeface="Comic Sans MS"/>
              <a:buNone/>
              <a:defRPr sz="900"/>
            </a:lvl7pPr>
            <a:lvl8pPr marL="3200400" indent="0" rtl="0">
              <a:buFont typeface="Comic Sans MS"/>
              <a:buNone/>
              <a:defRPr sz="900"/>
            </a:lvl8pPr>
            <a:lvl9pPr marL="3657600" indent="0" rtl="0">
              <a:buFont typeface="Comic Sans MS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buClr>
                <a:schemeClr val="dk1"/>
              </a:buClr>
              <a:buFont typeface="Comic Sans MS"/>
              <a:buNone/>
              <a:defRPr sz="32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457200" marR="0" indent="0" algn="l" rtl="0">
              <a:buClr>
                <a:schemeClr val="dk1"/>
              </a:buClr>
              <a:buFont typeface="Comic Sans MS"/>
              <a:buNone/>
              <a:defRPr sz="2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4400" marR="0" indent="0" algn="l" rtl="0">
              <a:buClr>
                <a:schemeClr val="dk1"/>
              </a:buClr>
              <a:buFont typeface="Comic Sans MS"/>
              <a:buNone/>
              <a:defRPr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371600" marR="0" indent="0" algn="l" rtl="0">
              <a:buClr>
                <a:schemeClr val="dk1"/>
              </a:buClr>
              <a:buFont typeface="Comic Sans MS"/>
              <a:buNone/>
              <a:defRPr sz="20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828800" marR="0" indent="0" algn="l" rtl="0">
              <a:buClr>
                <a:schemeClr val="dk1"/>
              </a:buClr>
              <a:buFont typeface="Comic Sans MS"/>
              <a:buNone/>
              <a:defRPr sz="20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286000" marR="0" indent="0" algn="l" rtl="0">
              <a:buClr>
                <a:schemeClr val="dk1"/>
              </a:buClr>
              <a:buFont typeface="Comic Sans MS"/>
              <a:buNone/>
              <a:defRPr sz="20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743200" marR="0" indent="0" algn="l" rtl="0">
              <a:buClr>
                <a:schemeClr val="dk1"/>
              </a:buClr>
              <a:buFont typeface="Comic Sans MS"/>
              <a:buNone/>
              <a:defRPr sz="20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200400" marR="0" indent="0" algn="l" rtl="0">
              <a:buClr>
                <a:schemeClr val="dk1"/>
              </a:buClr>
              <a:buFont typeface="Comic Sans MS"/>
              <a:buNone/>
              <a:defRPr sz="20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657600" marR="0" indent="0" algn="l" rtl="0">
              <a:buClr>
                <a:schemeClr val="dk1"/>
              </a:buClr>
              <a:buFont typeface="Comic Sans MS"/>
              <a:buNone/>
              <a:defRPr sz="20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Helvetica Neue"/>
              <a:buNone/>
              <a:defRPr sz="1400"/>
            </a:lvl1pPr>
            <a:lvl2pPr marL="457200" indent="0" rtl="0">
              <a:buFont typeface="Helvetica Neue"/>
              <a:buNone/>
              <a:defRPr sz="1200"/>
            </a:lvl2pPr>
            <a:lvl3pPr marL="914400" indent="0" rtl="0">
              <a:buFont typeface="Helvetica Neue"/>
              <a:buNone/>
              <a:defRPr sz="1000"/>
            </a:lvl3pPr>
            <a:lvl4pPr marL="1371600" indent="0" rtl="0">
              <a:buFont typeface="Helvetica Neue"/>
              <a:buNone/>
              <a:defRPr sz="900"/>
            </a:lvl4pPr>
            <a:lvl5pPr marL="1828800" indent="0" rtl="0">
              <a:buFont typeface="Helvetica Neue"/>
              <a:buNone/>
              <a:defRPr sz="900"/>
            </a:lvl5pPr>
            <a:lvl6pPr marL="2286000" indent="0" rtl="0">
              <a:buFont typeface="Comic Sans MS"/>
              <a:buNone/>
              <a:defRPr sz="900"/>
            </a:lvl6pPr>
            <a:lvl7pPr marL="2743200" indent="0" rtl="0">
              <a:buFont typeface="Comic Sans MS"/>
              <a:buNone/>
              <a:defRPr sz="900"/>
            </a:lvl7pPr>
            <a:lvl8pPr marL="3200400" indent="0" rtl="0">
              <a:buFont typeface="Comic Sans MS"/>
              <a:buNone/>
              <a:defRPr sz="900"/>
            </a:lvl8pPr>
            <a:lvl9pPr marL="3657600" indent="0" rtl="0">
              <a:buFont typeface="Comic Sans MS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990600" y="152400"/>
            <a:ext cx="7162799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 rot="5400000">
            <a:off x="2019300" y="-495299"/>
            <a:ext cx="5105399" cy="792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indent="-8890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–"/>
              <a:defRPr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indent="-101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»"/>
              <a:defRPr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54305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0025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–"/>
              <a:defRPr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45745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omic Sans MS"/>
              <a:buChar char="–"/>
              <a:defRPr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91465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omic Sans MS"/>
              <a:buChar char="–"/>
              <a:defRPr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37185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omic Sans MS"/>
              <a:buChar char="–"/>
              <a:defRPr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82905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omic Sans MS"/>
              <a:buChar char="–"/>
              <a:defRPr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90600" y="152400"/>
            <a:ext cx="7162799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 i="0" u="none" strike="noStrike" cap="none" baseline="0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 i="0" u="none" strike="noStrike" cap="none" baseline="0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 i="0" u="none" strike="noStrike" cap="none" baseline="0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 i="0" u="none" strike="noStrike" cap="none" baseline="0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09600" y="914400"/>
            <a:ext cx="7924799" cy="510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marR="0" indent="-8890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–"/>
              <a:defRPr sz="22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»"/>
              <a:defRPr sz="20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543050" marR="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 sz="20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00250" marR="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–"/>
              <a:defRPr sz="20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457450" marR="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omic Sans MS"/>
              <a:buChar char="–"/>
              <a:defRPr sz="20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914650" marR="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omic Sans MS"/>
              <a:buChar char="–"/>
              <a:defRPr sz="20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371850" marR="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omic Sans MS"/>
              <a:buChar char="–"/>
              <a:defRPr sz="20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829050" marR="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omic Sans MS"/>
              <a:buChar char="–"/>
              <a:defRPr sz="20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660400" y="1706563"/>
            <a:ext cx="7772400" cy="30305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4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 </a:t>
            </a:r>
            <a:r>
              <a:rPr lang="en-US" sz="4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162</a:t>
            </a:r>
            <a:br>
              <a:rPr lang="en-US" sz="4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Discussion </a:t>
            </a:r>
            <a:r>
              <a:rPr lang="en-US" sz="4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br>
              <a:rPr lang="en-US" sz="4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6 </a:t>
            </a:r>
            <a:br>
              <a:rPr lang="en-US" sz="3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10/14 – 10/18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Gulim" charset="0"/>
                <a:cs typeface="Gulim" charset="0"/>
              </a:rPr>
              <a:t>Clock Algorithm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839200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10000"/>
              </a:spcBef>
              <a:tabLst>
                <a:tab pos="3030538" algn="l"/>
              </a:tabLst>
              <a:defRPr/>
            </a:pPr>
            <a:r>
              <a:rPr lang="en-US" altLang="ko-KR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Clock Algorithm: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 more efficient implementation of second chance algorithm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tabLst>
                <a:tab pos="3030538" algn="l"/>
              </a:tabLst>
              <a:defRPr/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Arrange physical pages in circle with single clock hand</a:t>
            </a:r>
          </a:p>
          <a:p>
            <a:pPr>
              <a:lnSpc>
                <a:spcPct val="100000"/>
              </a:lnSpc>
              <a:spcBef>
                <a:spcPct val="10000"/>
              </a:spcBef>
              <a:tabLst>
                <a:tab pos="3030538" algn="l"/>
              </a:tabLst>
              <a:defRPr/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Details: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tabLst>
                <a:tab pos="3030538" algn="l"/>
              </a:tabLst>
              <a:defRPr/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On page fault: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  <a:tabLst>
                <a:tab pos="3030538" algn="l"/>
              </a:tabLst>
              <a:defRPr/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Check use bit: 1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  <a:sym typeface="Symbol" charset="0"/>
              </a:rPr>
              <a:t>used recently; clear and leave it alone</a:t>
            </a:r>
            <a:br>
              <a:rPr lang="en-US" altLang="ko-KR" dirty="0">
                <a:latin typeface="Helvetica" charset="0"/>
                <a:ea typeface="굴림" charset="0"/>
                <a:cs typeface="굴림" charset="0"/>
                <a:sym typeface="Symbol" charset="0"/>
              </a:rPr>
            </a:br>
            <a:r>
              <a:rPr lang="en-US" altLang="ko-KR" dirty="0">
                <a:latin typeface="Helvetica" charset="0"/>
                <a:ea typeface="굴림" charset="0"/>
                <a:cs typeface="굴림" charset="0"/>
                <a:sym typeface="Symbol" charset="0"/>
              </a:rPr>
              <a:t>                        0selected candidate for replacement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  <a:tabLst>
                <a:tab pos="3030538" algn="l"/>
              </a:tabLst>
              <a:defRPr/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Advance clock hand (not real time)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tabLst>
                <a:tab pos="3030538" algn="l"/>
              </a:tabLst>
              <a:defRPr/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  <a:sym typeface="Symbol" charset="0"/>
              </a:rPr>
              <a:t>Will always find a page or loop forever?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  <a:tabLst>
                <a:tab pos="3030538" algn="l"/>
              </a:tabLst>
              <a:defRPr/>
            </a:pPr>
            <a:endParaRPr lang="en-US" altLang="ko-KR" dirty="0">
              <a:latin typeface="Helvetica" charset="0"/>
              <a:ea typeface="굴림" charset="0"/>
              <a:cs typeface="굴림" charset="0"/>
              <a:sym typeface="Symbol" charset="0"/>
            </a:endParaRPr>
          </a:p>
          <a:p>
            <a:pPr marL="914400" lvl="2" indent="0">
              <a:lnSpc>
                <a:spcPct val="100000"/>
              </a:lnSpc>
              <a:spcBef>
                <a:spcPct val="10000"/>
              </a:spcBef>
              <a:buFontTx/>
              <a:buNone/>
              <a:tabLst>
                <a:tab pos="3030538" algn="l"/>
              </a:tabLst>
              <a:defRPr/>
            </a:pPr>
            <a:endParaRPr lang="en-US" altLang="ko-KR" dirty="0">
              <a:latin typeface="Helvetica" charset="0"/>
              <a:ea typeface="굴림" charset="0"/>
              <a:cs typeface="굴림" charset="0"/>
              <a:sym typeface="Symbol" charset="0"/>
            </a:endParaRPr>
          </a:p>
        </p:txBody>
      </p:sp>
      <p:pic>
        <p:nvPicPr>
          <p:cNvPr id="46084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886200"/>
            <a:ext cx="13335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Gulim" charset="0"/>
                <a:cs typeface="Gulim" charset="0"/>
              </a:rPr>
              <a:t>User</a:t>
            </a:r>
            <a:r>
              <a:rPr lang="en-US" altLang="ko-KR">
                <a:latin typeface="Helvetica" charset="0"/>
                <a:ea typeface="Gulim" charset="0"/>
                <a:cs typeface="Gulim" charset="0"/>
                <a:sym typeface="Symbol" charset="0"/>
              </a:rPr>
              <a:t>Kernel (System Call)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6106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Can’t let inmate (user) get out of padded cell on own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Would defeat purpose of protection!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So, how does the user program get back into kernel?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>
              <a:solidFill>
                <a:schemeClr val="hlink"/>
              </a:solidFill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>
              <a:solidFill>
                <a:schemeClr val="hlink"/>
              </a:solidFill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>
              <a:solidFill>
                <a:schemeClr val="hlink"/>
              </a:solidFill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>
              <a:solidFill>
                <a:schemeClr val="hlink"/>
              </a:solidFill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>
              <a:solidFill>
                <a:schemeClr val="hlink"/>
              </a:solidFill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>
              <a:solidFill>
                <a:schemeClr val="hlink"/>
              </a:solidFill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>
              <a:solidFill>
                <a:schemeClr val="hlink"/>
              </a:solidFill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System call: </a:t>
            </a: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Voluntary procedure call into kernel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Hardware for controlled User</a:t>
            </a:r>
            <a:r>
              <a:rPr lang="en-US" altLang="ko-KR">
                <a:latin typeface="Helvetica" charset="0"/>
                <a:ea typeface="Gulim" charset="0"/>
                <a:cs typeface="Gulim" charset="0"/>
                <a:sym typeface="Symbol" charset="0"/>
              </a:rPr>
              <a:t>Kernel transition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Can any kernel routine be called?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No!  Only specific ones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System call ID encoded into system call instruction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Index forces well-defined interface with kernel</a:t>
            </a:r>
          </a:p>
        </p:txBody>
      </p:sp>
      <p:pic>
        <p:nvPicPr>
          <p:cNvPr id="66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t="30278" r="417" b="30000"/>
          <a:stretch>
            <a:fillRect/>
          </a:stretch>
        </p:blipFill>
        <p:spPr bwMode="auto">
          <a:xfrm>
            <a:off x="838200" y="1893888"/>
            <a:ext cx="7391400" cy="22209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ular Callout 1"/>
          <p:cNvSpPr>
            <a:spLocks noChangeArrowheads="1"/>
          </p:cNvSpPr>
          <p:nvPr/>
        </p:nvSpPr>
        <p:spPr bwMode="auto">
          <a:xfrm>
            <a:off x="4114800" y="1828800"/>
            <a:ext cx="4876800" cy="1981200"/>
          </a:xfrm>
          <a:prstGeom prst="wedgeRoundRectCallout">
            <a:avLst>
              <a:gd name="adj1" fmla="val -46875"/>
              <a:gd name="adj2" fmla="val 133269"/>
              <a:gd name="adj3" fmla="val 16667"/>
            </a:avLst>
          </a:prstGeom>
          <a:solidFill>
            <a:srgbClr val="79FF7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algn="l"/>
            <a:r>
              <a:rPr lang="en-US" altLang="ko-KR" sz="2400" b="0">
                <a:latin typeface="Helvetica" charset="0"/>
                <a:ea typeface="Gulim" charset="0"/>
                <a:cs typeface="Gulim" charset="0"/>
              </a:rPr>
              <a:t>I/O: open, close, read, write, lseek</a:t>
            </a:r>
          </a:p>
          <a:p>
            <a:pPr algn="l"/>
            <a:r>
              <a:rPr lang="en-US" altLang="ko-KR" sz="2400" b="0">
                <a:latin typeface="Helvetica" charset="0"/>
                <a:ea typeface="Gulim" charset="0"/>
                <a:cs typeface="Gulim" charset="0"/>
              </a:rPr>
              <a:t>Files: delete, mkdir, rmdir, chown</a:t>
            </a:r>
          </a:p>
          <a:p>
            <a:pPr algn="l"/>
            <a:r>
              <a:rPr lang="en-US" altLang="ko-KR" sz="2400" b="0">
                <a:latin typeface="Helvetica" charset="0"/>
                <a:ea typeface="Gulim" charset="0"/>
                <a:cs typeface="Gulim" charset="0"/>
              </a:rPr>
              <a:t>Process: fork, exit, join</a:t>
            </a:r>
          </a:p>
          <a:p>
            <a:pPr algn="l"/>
            <a:r>
              <a:rPr lang="en-US" altLang="ko-KR" sz="2400" b="0">
                <a:latin typeface="Helvetica" charset="0"/>
                <a:ea typeface="Gulim" charset="0"/>
                <a:cs typeface="Gulim" charset="0"/>
              </a:rPr>
              <a:t>Network: socket create, select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27" grpId="0" build="p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113"/>
            <a:ext cx="8915400" cy="533400"/>
          </a:xfrm>
        </p:spPr>
        <p:txBody>
          <a:bodyPr/>
          <a:lstStyle/>
          <a:p>
            <a:r>
              <a:rPr lang="en-US" altLang="ko-KR" sz="2800">
                <a:latin typeface="Helvetica" charset="0"/>
                <a:ea typeface="Gulim" charset="0"/>
                <a:cs typeface="Gulim" charset="0"/>
              </a:rPr>
              <a:t>User</a:t>
            </a:r>
            <a:r>
              <a:rPr lang="en-US" altLang="ko-KR" sz="2800">
                <a:latin typeface="Helvetica" charset="0"/>
                <a:ea typeface="Gulim" charset="0"/>
                <a:cs typeface="Gulim" charset="0"/>
                <a:sym typeface="Symbol" charset="0"/>
              </a:rPr>
              <a:t>Kernel (Exceptions: Traps and Interrupts)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33400"/>
            <a:ext cx="88392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System call instr. causes a synchronous exception (or “trap”)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In fact, often called a software “trap” instruction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endParaRPr lang="en-US" altLang="ko-KR"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Other sources of </a:t>
            </a:r>
            <a:r>
              <a:rPr lang="en-US" altLang="ko-KR" i="1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Synchronous Exceptions: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Divide by zero, Illegal instruction, Bus error (bad address, e.g. unaligned access)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Segmentation Fault (address out of range)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Page Fault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n-US" altLang="ko-KR"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Interrupts are </a:t>
            </a:r>
            <a:r>
              <a:rPr lang="en-US" altLang="ko-KR" i="1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Asynchronous Exceptions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Examples: timer, disk ready, network, etc….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Interrupts can be disabled, traps cannot!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endParaRPr lang="en-US" altLang="ko-KR"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SUMMARY – On system call, exception, or interrupt: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Hardware enters kernel mode with interrupts disabled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Saves PC, then jumps to appropriate handler in kernel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For some processors (x86), processor also saves registers, changes stack, etc.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924800" cy="533400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  <a:cs typeface="Helvetica" charset="0"/>
              </a:rPr>
              <a:t>How Does User Deal with Timing?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562600"/>
          </a:xfrm>
        </p:spPr>
        <p:txBody>
          <a:bodyPr/>
          <a:lstStyle/>
          <a:p>
            <a:r>
              <a:rPr lang="en-US">
                <a:solidFill>
                  <a:schemeClr val="hlink"/>
                </a:solidFill>
                <a:latin typeface="Helvetica" charset="0"/>
                <a:ea typeface="MS PGothic" charset="0"/>
                <a:cs typeface="Helvetica" charset="0"/>
              </a:rPr>
              <a:t>Blocking Interface: </a:t>
            </a:r>
            <a:r>
              <a:rPr lang="ja-JP" altLang="en-US">
                <a:latin typeface="Helvetica" charset="0"/>
                <a:ea typeface="MS PGothic" charset="0"/>
                <a:cs typeface="Helvetica" charset="0"/>
              </a:rPr>
              <a:t>“</a:t>
            </a:r>
            <a:r>
              <a:rPr lang="en-US" altLang="ja-JP">
                <a:latin typeface="Helvetica" charset="0"/>
                <a:ea typeface="MS PGothic" charset="0"/>
                <a:cs typeface="Helvetica" charset="0"/>
              </a:rPr>
              <a:t>Wait</a:t>
            </a:r>
            <a:r>
              <a:rPr lang="ja-JP" altLang="en-US">
                <a:latin typeface="Helvetica" charset="0"/>
                <a:ea typeface="MS PGothic" charset="0"/>
                <a:cs typeface="Helvetica" charset="0"/>
              </a:rPr>
              <a:t>”</a:t>
            </a:r>
            <a:endParaRPr lang="en-US" altLang="ja-JP">
              <a:latin typeface="Helvetica" charset="0"/>
              <a:ea typeface="MS PGothic" charset="0"/>
              <a:cs typeface="Helvetica" charset="0"/>
            </a:endParaRPr>
          </a:p>
          <a:p>
            <a:pPr lvl="1"/>
            <a:r>
              <a:rPr lang="en-US">
                <a:latin typeface="Helvetica" charset="0"/>
                <a:ea typeface="MS PGothic" charset="0"/>
                <a:cs typeface="Helvetica" charset="0"/>
              </a:rPr>
              <a:t>When request data (</a:t>
            </a:r>
            <a:r>
              <a:rPr lang="en-US" i="1">
                <a:latin typeface="Helvetica" charset="0"/>
                <a:ea typeface="MS PGothic" charset="0"/>
                <a:cs typeface="Helvetica" charset="0"/>
              </a:rPr>
              <a:t>e.g.,</a:t>
            </a:r>
            <a:r>
              <a:rPr lang="en-US">
                <a:latin typeface="Helvetica" charset="0"/>
                <a:ea typeface="MS PGothic" charset="0"/>
                <a:cs typeface="Helvetica" charset="0"/>
              </a:rPr>
              <a:t> </a:t>
            </a:r>
            <a:r>
              <a:rPr lang="en-US">
                <a:latin typeface="Courier New" charset="0"/>
                <a:ea typeface="MS PGothic" charset="0"/>
                <a:cs typeface="Helvetica" charset="0"/>
              </a:rPr>
              <a:t>read()</a:t>
            </a:r>
            <a:r>
              <a:rPr lang="en-US">
                <a:latin typeface="Comic Sans MS" charset="0"/>
                <a:ea typeface="MS PGothic" charset="0"/>
                <a:cs typeface="Helvetica" charset="0"/>
              </a:rPr>
              <a:t> </a:t>
            </a:r>
            <a:r>
              <a:rPr lang="en-US">
                <a:latin typeface="Helvetica" charset="0"/>
                <a:ea typeface="MS PGothic" charset="0"/>
                <a:cs typeface="Helvetica" charset="0"/>
              </a:rPr>
              <a:t>system call), put process to sleep until data is ready</a:t>
            </a:r>
          </a:p>
          <a:p>
            <a:pPr lvl="1"/>
            <a:r>
              <a:rPr lang="en-US">
                <a:latin typeface="Helvetica" charset="0"/>
                <a:ea typeface="MS PGothic" charset="0"/>
                <a:cs typeface="Helvetica" charset="0"/>
              </a:rPr>
              <a:t>When write data (</a:t>
            </a:r>
            <a:r>
              <a:rPr lang="en-US" i="1">
                <a:latin typeface="Helvetica" charset="0"/>
                <a:ea typeface="MS PGothic" charset="0"/>
                <a:cs typeface="Helvetica" charset="0"/>
              </a:rPr>
              <a:t>e.g.,</a:t>
            </a:r>
            <a:r>
              <a:rPr lang="en-US">
                <a:latin typeface="Helvetica" charset="0"/>
                <a:ea typeface="MS PGothic" charset="0"/>
                <a:cs typeface="Helvetica" charset="0"/>
              </a:rPr>
              <a:t> </a:t>
            </a:r>
            <a:r>
              <a:rPr lang="en-US">
                <a:latin typeface="Courier New" charset="0"/>
                <a:ea typeface="MS PGothic" charset="0"/>
                <a:cs typeface="Helvetica" charset="0"/>
              </a:rPr>
              <a:t>write()</a:t>
            </a:r>
            <a:r>
              <a:rPr lang="en-US">
                <a:latin typeface="Comic Sans MS" charset="0"/>
                <a:ea typeface="MS PGothic" charset="0"/>
                <a:cs typeface="Helvetica" charset="0"/>
              </a:rPr>
              <a:t> </a:t>
            </a:r>
            <a:r>
              <a:rPr lang="en-US">
                <a:latin typeface="Helvetica" charset="0"/>
                <a:ea typeface="MS PGothic" charset="0"/>
                <a:cs typeface="Helvetica" charset="0"/>
              </a:rPr>
              <a:t>system call), put process to sleep until device is ready for data</a:t>
            </a:r>
          </a:p>
          <a:p>
            <a:r>
              <a:rPr lang="en-US">
                <a:solidFill>
                  <a:schemeClr val="hlink"/>
                </a:solidFill>
                <a:latin typeface="Helvetica" charset="0"/>
                <a:ea typeface="MS PGothic" charset="0"/>
                <a:cs typeface="Helvetica" charset="0"/>
              </a:rPr>
              <a:t>Non-blocking Interface: </a:t>
            </a:r>
            <a:r>
              <a:rPr lang="ja-JP" altLang="en-US">
                <a:latin typeface="Helvetica" charset="0"/>
                <a:ea typeface="MS PGothic" charset="0"/>
                <a:cs typeface="Helvetica" charset="0"/>
              </a:rPr>
              <a:t>“</a:t>
            </a:r>
            <a:r>
              <a:rPr lang="en-US" altLang="ja-JP">
                <a:latin typeface="Helvetica" charset="0"/>
                <a:ea typeface="MS PGothic" charset="0"/>
                <a:cs typeface="Helvetica" charset="0"/>
              </a:rPr>
              <a:t>Don</a:t>
            </a:r>
            <a:r>
              <a:rPr lang="en-US">
                <a:latin typeface="Helvetica" charset="0"/>
                <a:ea typeface="MS PGothic" charset="0"/>
                <a:cs typeface="Helvetica" charset="0"/>
              </a:rPr>
              <a:t>’</a:t>
            </a:r>
            <a:r>
              <a:rPr lang="en-US" altLang="ja-JP">
                <a:latin typeface="Helvetica" charset="0"/>
                <a:ea typeface="MS PGothic" charset="0"/>
                <a:cs typeface="Helvetica" charset="0"/>
              </a:rPr>
              <a:t>t Wait</a:t>
            </a:r>
            <a:r>
              <a:rPr lang="ja-JP" altLang="en-US">
                <a:latin typeface="Helvetica" charset="0"/>
                <a:ea typeface="MS PGothic" charset="0"/>
                <a:cs typeface="Helvetica" charset="0"/>
              </a:rPr>
              <a:t>”</a:t>
            </a:r>
            <a:endParaRPr lang="en-US" altLang="ja-JP">
              <a:latin typeface="Helvetica" charset="0"/>
              <a:ea typeface="MS PGothic" charset="0"/>
              <a:cs typeface="Helvetica" charset="0"/>
            </a:endParaRPr>
          </a:p>
          <a:p>
            <a:pPr lvl="1"/>
            <a:r>
              <a:rPr lang="en-US">
                <a:latin typeface="Helvetica" charset="0"/>
                <a:ea typeface="MS PGothic" charset="0"/>
                <a:cs typeface="Helvetica" charset="0"/>
              </a:rPr>
              <a:t>Returns quickly from read or write request with count of bytes successfully transferred to kernel</a:t>
            </a:r>
          </a:p>
          <a:p>
            <a:pPr lvl="1"/>
            <a:r>
              <a:rPr lang="en-US">
                <a:latin typeface="Helvetica" charset="0"/>
                <a:ea typeface="MS PGothic" charset="0"/>
                <a:cs typeface="Helvetica" charset="0"/>
              </a:rPr>
              <a:t>Read may return nothing, write may write nothing</a:t>
            </a:r>
          </a:p>
          <a:p>
            <a:r>
              <a:rPr lang="en-US">
                <a:solidFill>
                  <a:schemeClr val="hlink"/>
                </a:solidFill>
                <a:latin typeface="Helvetica" charset="0"/>
                <a:ea typeface="MS PGothic" charset="0"/>
                <a:cs typeface="Helvetica" charset="0"/>
              </a:rPr>
              <a:t>Asynchronous Interface: </a:t>
            </a:r>
            <a:r>
              <a:rPr lang="ja-JP" altLang="en-US">
                <a:latin typeface="Helvetica" charset="0"/>
                <a:ea typeface="MS PGothic" charset="0"/>
                <a:cs typeface="Helvetica" charset="0"/>
              </a:rPr>
              <a:t>“</a:t>
            </a:r>
            <a:r>
              <a:rPr lang="en-US" altLang="ja-JP">
                <a:latin typeface="Helvetica" charset="0"/>
                <a:ea typeface="MS PGothic" charset="0"/>
                <a:cs typeface="Helvetica" charset="0"/>
              </a:rPr>
              <a:t>Tell Me Later</a:t>
            </a:r>
            <a:r>
              <a:rPr lang="ja-JP" altLang="en-US">
                <a:latin typeface="Helvetica" charset="0"/>
                <a:ea typeface="MS PGothic" charset="0"/>
                <a:cs typeface="Helvetica" charset="0"/>
              </a:rPr>
              <a:t>”</a:t>
            </a:r>
            <a:endParaRPr lang="en-US" altLang="ja-JP">
              <a:latin typeface="Helvetica" charset="0"/>
              <a:ea typeface="MS PGothic" charset="0"/>
              <a:cs typeface="Helvetica" charset="0"/>
            </a:endParaRPr>
          </a:p>
          <a:p>
            <a:pPr lvl="1"/>
            <a:r>
              <a:rPr lang="en-US">
                <a:latin typeface="Helvetica" charset="0"/>
                <a:ea typeface="MS PGothic" charset="0"/>
                <a:cs typeface="Helvetica" charset="0"/>
              </a:rPr>
              <a:t>When requesting data, take pointer to user’s buffer, return immediately; later kernel fills buffer and notifies user</a:t>
            </a:r>
          </a:p>
          <a:p>
            <a:pPr lvl="1"/>
            <a:r>
              <a:rPr lang="en-US">
                <a:latin typeface="Helvetica" charset="0"/>
                <a:ea typeface="MS PGothic" charset="0"/>
                <a:cs typeface="Helvetica" charset="0"/>
              </a:rPr>
              <a:t>When sending data, take pointer to user’</a:t>
            </a:r>
            <a:r>
              <a:rPr lang="en-US" altLang="ja-JP">
                <a:latin typeface="Helvetica" charset="0"/>
                <a:ea typeface="MS PGothic" charset="0"/>
                <a:cs typeface="Helvetica" charset="0"/>
              </a:rPr>
              <a:t>s buffer, return immediately; later kernel takes data and notifies user </a:t>
            </a:r>
            <a:endParaRPr lang="en-US">
              <a:latin typeface="Helvetica" charset="0"/>
              <a:ea typeface="MS PGothic" charset="0"/>
              <a:cs typeface="Helvetica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97063" y="76200"/>
            <a:ext cx="5440362" cy="503238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r>
              <a:rPr lang="en-US">
                <a:latin typeface="Helvetica" charset="0"/>
                <a:ea typeface="MS PGothic" charset="0"/>
                <a:cs typeface="Helvetica" charset="0"/>
              </a:rPr>
              <a:t>I/O Device Notifying the OS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81050"/>
            <a:ext cx="8686800" cy="5810250"/>
          </a:xfrm>
          <a:noFill/>
        </p:spPr>
        <p:txBody>
          <a:bodyPr lIns="63500" tIns="25400" rIns="63500" bIns="25400">
            <a:spAutoFit/>
          </a:bodyPr>
          <a:lstStyle/>
          <a:p>
            <a:pPr marL="203200" indent="-203200">
              <a:spcBef>
                <a:spcPct val="5000"/>
              </a:spcBef>
            </a:pPr>
            <a:r>
              <a:rPr lang="en-US">
                <a:latin typeface="Helvetica" charset="0"/>
                <a:ea typeface="MS PGothic" charset="0"/>
                <a:cs typeface="Helvetica" charset="0"/>
              </a:rPr>
              <a:t>The OS needs to know when:</a:t>
            </a:r>
          </a:p>
          <a:p>
            <a:pPr marL="508000" lvl="1" indent="-190500">
              <a:spcBef>
                <a:spcPct val="5000"/>
              </a:spcBef>
            </a:pPr>
            <a:r>
              <a:rPr lang="en-US">
                <a:latin typeface="Helvetica" charset="0"/>
                <a:ea typeface="MS PGothic" charset="0"/>
                <a:cs typeface="Helvetica" charset="0"/>
              </a:rPr>
              <a:t>The I/O device has completed an operation</a:t>
            </a:r>
          </a:p>
          <a:p>
            <a:pPr marL="508000" lvl="1" indent="-190500">
              <a:spcBef>
                <a:spcPct val="5000"/>
              </a:spcBef>
            </a:pPr>
            <a:r>
              <a:rPr lang="en-US">
                <a:latin typeface="Helvetica" charset="0"/>
                <a:ea typeface="MS PGothic" charset="0"/>
                <a:cs typeface="Helvetica" charset="0"/>
              </a:rPr>
              <a:t>The I/O operation has encountered an error</a:t>
            </a:r>
          </a:p>
          <a:p>
            <a:pPr marL="203200" indent="-203200">
              <a:spcBef>
                <a:spcPct val="5000"/>
              </a:spcBef>
            </a:pPr>
            <a:r>
              <a:rPr lang="en-US">
                <a:solidFill>
                  <a:schemeClr val="hlink"/>
                </a:solidFill>
                <a:latin typeface="Helvetica" charset="0"/>
                <a:ea typeface="MS PGothic" charset="0"/>
                <a:cs typeface="Helvetica" charset="0"/>
              </a:rPr>
              <a:t>I/O Interrupt:</a:t>
            </a:r>
          </a:p>
          <a:p>
            <a:pPr marL="508000" lvl="1" indent="-190500">
              <a:spcBef>
                <a:spcPct val="5000"/>
              </a:spcBef>
            </a:pPr>
            <a:r>
              <a:rPr lang="en-US">
                <a:latin typeface="Helvetica" charset="0"/>
                <a:ea typeface="MS PGothic" charset="0"/>
                <a:cs typeface="Helvetica" charset="0"/>
              </a:rPr>
              <a:t>Device generates an interrupt whenever it needs service</a:t>
            </a:r>
          </a:p>
          <a:p>
            <a:pPr marL="508000" lvl="1" indent="-190500">
              <a:spcBef>
                <a:spcPct val="5000"/>
              </a:spcBef>
            </a:pPr>
            <a:r>
              <a:rPr lang="en-US">
                <a:latin typeface="Helvetica" charset="0"/>
                <a:ea typeface="MS PGothic" charset="0"/>
                <a:cs typeface="Helvetica" charset="0"/>
              </a:rPr>
              <a:t>Pro: handles unpredictable events well</a:t>
            </a:r>
          </a:p>
          <a:p>
            <a:pPr marL="508000" lvl="1" indent="-190500">
              <a:spcBef>
                <a:spcPct val="5000"/>
              </a:spcBef>
            </a:pPr>
            <a:r>
              <a:rPr lang="en-US">
                <a:latin typeface="Helvetica" charset="0"/>
                <a:ea typeface="MS PGothic" charset="0"/>
                <a:cs typeface="Helvetica" charset="0"/>
              </a:rPr>
              <a:t>Con: interrupts relatively high overhead </a:t>
            </a:r>
          </a:p>
          <a:p>
            <a:pPr marL="203200" indent="-203200">
              <a:spcBef>
                <a:spcPct val="5000"/>
              </a:spcBef>
            </a:pPr>
            <a:r>
              <a:rPr lang="en-US">
                <a:solidFill>
                  <a:schemeClr val="hlink"/>
                </a:solidFill>
                <a:latin typeface="Helvetica" charset="0"/>
                <a:ea typeface="MS PGothic" charset="0"/>
                <a:cs typeface="Helvetica" charset="0"/>
              </a:rPr>
              <a:t>Polling:</a:t>
            </a:r>
          </a:p>
          <a:p>
            <a:pPr marL="508000" lvl="1" indent="-190500">
              <a:spcBef>
                <a:spcPct val="5000"/>
              </a:spcBef>
            </a:pPr>
            <a:r>
              <a:rPr lang="en-US">
                <a:latin typeface="Helvetica" charset="0"/>
                <a:ea typeface="MS PGothic" charset="0"/>
                <a:cs typeface="Helvetica" charset="0"/>
              </a:rPr>
              <a:t>OS periodically checks a device-specific status register</a:t>
            </a:r>
          </a:p>
          <a:p>
            <a:pPr marL="965200" lvl="2" indent="-342900">
              <a:spcBef>
                <a:spcPct val="5000"/>
              </a:spcBef>
            </a:pPr>
            <a:r>
              <a:rPr lang="en-US">
                <a:latin typeface="Helvetica" charset="0"/>
                <a:ea typeface="MS PGothic" charset="0"/>
                <a:cs typeface="Helvetica" charset="0"/>
              </a:rPr>
              <a:t>I/O device puts completion information in status register</a:t>
            </a:r>
          </a:p>
          <a:p>
            <a:pPr marL="508000" lvl="1" indent="-190500">
              <a:spcBef>
                <a:spcPct val="5000"/>
              </a:spcBef>
            </a:pPr>
            <a:r>
              <a:rPr lang="en-US">
                <a:latin typeface="Helvetica" charset="0"/>
                <a:ea typeface="MS PGothic" charset="0"/>
                <a:cs typeface="Helvetica" charset="0"/>
              </a:rPr>
              <a:t>Pro: low overhead</a:t>
            </a:r>
          </a:p>
          <a:p>
            <a:pPr marL="508000" lvl="1" indent="-190500">
              <a:spcBef>
                <a:spcPct val="5000"/>
              </a:spcBef>
            </a:pPr>
            <a:r>
              <a:rPr lang="en-US">
                <a:latin typeface="Helvetica" charset="0"/>
                <a:ea typeface="MS PGothic" charset="0"/>
                <a:cs typeface="Helvetica" charset="0"/>
              </a:rPr>
              <a:t>Con: may waste many cycles on polling if infrequent or unpredictable I/O operations</a:t>
            </a:r>
          </a:p>
          <a:p>
            <a:pPr marL="203200" indent="-203200">
              <a:spcBef>
                <a:spcPct val="5000"/>
              </a:spcBef>
            </a:pPr>
            <a:r>
              <a:rPr lang="en-US">
                <a:latin typeface="Helvetica" charset="0"/>
                <a:ea typeface="MS PGothic" charset="0"/>
                <a:cs typeface="Helvetica" charset="0"/>
              </a:rPr>
              <a:t>Actual devices combine both polling and interrupts</a:t>
            </a:r>
          </a:p>
          <a:p>
            <a:pPr marL="508000" lvl="1" indent="-190500">
              <a:spcBef>
                <a:spcPct val="5000"/>
              </a:spcBef>
            </a:pPr>
            <a:r>
              <a:rPr lang="en-US">
                <a:latin typeface="Helvetica" charset="0"/>
                <a:ea typeface="MS PGothic" charset="0"/>
                <a:cs typeface="Helvetica" charset="0"/>
              </a:rPr>
              <a:t>For instance – High-bandwidth network adapter: </a:t>
            </a:r>
          </a:p>
          <a:p>
            <a:pPr marL="965200" lvl="2" indent="-342900">
              <a:spcBef>
                <a:spcPct val="5000"/>
              </a:spcBef>
            </a:pPr>
            <a:r>
              <a:rPr lang="en-US">
                <a:latin typeface="Helvetica" charset="0"/>
                <a:ea typeface="MS PGothic" charset="0"/>
                <a:cs typeface="Helvetica" charset="0"/>
              </a:rPr>
              <a:t>Interrupt for first incoming packet</a:t>
            </a:r>
          </a:p>
          <a:p>
            <a:pPr marL="965200" lvl="2" indent="-342900">
              <a:spcBef>
                <a:spcPct val="5000"/>
              </a:spcBef>
            </a:pPr>
            <a:r>
              <a:rPr lang="en-US">
                <a:latin typeface="Helvetica" charset="0"/>
                <a:ea typeface="MS PGothic" charset="0"/>
                <a:cs typeface="Helvetica" charset="0"/>
              </a:rPr>
              <a:t>Poll for following packets until hardware queues are empty</a:t>
            </a:r>
          </a:p>
          <a:p>
            <a:pPr marL="965200" lvl="2" indent="-342900">
              <a:spcBef>
                <a:spcPct val="5000"/>
              </a:spcBef>
            </a:pPr>
            <a:endParaRPr lang="en-US">
              <a:latin typeface="Helvetica" charset="0"/>
              <a:ea typeface="MS PGothic" charset="0"/>
              <a:cs typeface="Helvetica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5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1955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600" b="1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Worksheet…</a:t>
            </a:r>
            <a:endParaRPr lang="en-US" sz="3600" b="1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321527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4000" b="1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Today’s Section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3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discussion (5 min)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3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Survey (5 min)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3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Lecture Review (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US" sz="3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min)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3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Worksheet and Discussion (20 min)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4000" b="1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2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66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Helvetica Neue"/>
              <a:buNone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
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Initial Design due Thurs 10/17 at 11:59pm</a:t>
            </a:r>
          </a:p>
          <a:p>
            <a:pPr marL="38100" marR="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proj2-initial-design</a:t>
            </a:r>
          </a:p>
          <a:p>
            <a:endParaRPr lang="en-US" sz="2400" b="0" i="0" u="none" strike="noStrike" cap="none" baseline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8229600" cy="4967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54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
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54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No Quiz!</a:t>
            </a:r>
            <a:endParaRPr lang="en-US" sz="5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0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(</a:t>
            </a:r>
            <a:r>
              <a:rPr lang="en-US" sz="3000" b="1" dirty="0" smtClean="0">
                <a:latin typeface="Calibri"/>
                <a:ea typeface="Calibri"/>
                <a:cs typeface="Calibri"/>
                <a:sym typeface="Calibri"/>
              </a:rPr>
              <a:t>if you’re here, you get a</a:t>
            </a:r>
            <a:r>
              <a:rPr lang="en-US" sz="30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</a:t>
            </a:r>
            <a:r>
              <a:rPr lang="en-US" sz="30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5/</a:t>
            </a:r>
            <a:r>
              <a:rPr lang="en-US" sz="30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5 on the </a:t>
            </a:r>
            <a:r>
              <a:rPr lang="en-US" sz="30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quiz!)</a:t>
            </a:r>
          </a:p>
          <a:p>
            <a:endParaRPr lang="en-US" sz="30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1955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600" b="1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Lecture Review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07"/>
          <p:cNvGrpSpPr>
            <a:grpSpLocks/>
          </p:cNvGrpSpPr>
          <p:nvPr/>
        </p:nvGrpSpPr>
        <p:grpSpPr bwMode="auto">
          <a:xfrm>
            <a:off x="1560513" y="5322888"/>
            <a:ext cx="6356350" cy="1012825"/>
            <a:chOff x="3305" y="499"/>
            <a:chExt cx="3632" cy="638"/>
          </a:xfrm>
        </p:grpSpPr>
        <p:sp>
          <p:nvSpPr>
            <p:cNvPr id="8243" name="Text Box 100"/>
            <p:cNvSpPr txBox="1">
              <a:spLocks noChangeArrowheads="1"/>
            </p:cNvSpPr>
            <p:nvPr/>
          </p:nvSpPr>
          <p:spPr bwMode="auto">
            <a:xfrm>
              <a:off x="3305" y="499"/>
              <a:ext cx="876" cy="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2000">
                  <a:latin typeface="Helvetica" charset="0"/>
                </a:rPr>
                <a:t>Physical</a:t>
              </a:r>
            </a:p>
            <a:p>
              <a:pPr eaLnBrk="1" hangingPunct="1"/>
              <a:r>
                <a:rPr lang="en-US" sz="2000">
                  <a:latin typeface="Helvetica" charset="0"/>
                </a:rPr>
                <a:t>Address:</a:t>
              </a:r>
            </a:p>
            <a:p>
              <a:pPr eaLnBrk="1" hangingPunct="1"/>
              <a:r>
                <a:rPr lang="en-US" sz="2000">
                  <a:latin typeface="Helvetica" charset="0"/>
                </a:rPr>
                <a:t>(40-50 bits)</a:t>
              </a:r>
            </a:p>
          </p:txBody>
        </p:sp>
        <p:grpSp>
          <p:nvGrpSpPr>
            <p:cNvPr id="8244" name="Group 104"/>
            <p:cNvGrpSpPr>
              <a:grpSpLocks/>
            </p:cNvGrpSpPr>
            <p:nvPr/>
          </p:nvGrpSpPr>
          <p:grpSpPr bwMode="auto">
            <a:xfrm>
              <a:off x="4294" y="699"/>
              <a:ext cx="2643" cy="238"/>
              <a:chOff x="4294" y="555"/>
              <a:chExt cx="2643" cy="238"/>
            </a:xfrm>
          </p:grpSpPr>
          <p:sp>
            <p:nvSpPr>
              <p:cNvPr id="8245" name="Rectangle 98"/>
              <p:cNvSpPr>
                <a:spLocks noChangeArrowheads="1"/>
              </p:cNvSpPr>
              <p:nvPr/>
            </p:nvSpPr>
            <p:spPr bwMode="auto">
              <a:xfrm>
                <a:off x="5952" y="555"/>
                <a:ext cx="985" cy="23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algn="ctr"/>
                <a:r>
                  <a:rPr lang="en-US" sz="1800">
                    <a:latin typeface="Helvetica" charset="0"/>
                  </a:rPr>
                  <a:t>12bit Offset</a:t>
                </a:r>
              </a:p>
            </p:txBody>
          </p:sp>
          <p:sp>
            <p:nvSpPr>
              <p:cNvPr id="8246" name="Rectangle 102"/>
              <p:cNvSpPr>
                <a:spLocks noChangeArrowheads="1"/>
              </p:cNvSpPr>
              <p:nvPr/>
            </p:nvSpPr>
            <p:spPr bwMode="auto">
              <a:xfrm>
                <a:off x="4294" y="555"/>
                <a:ext cx="1658" cy="238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>
                  <a:lnSpc>
                    <a:spcPct val="75000"/>
                  </a:lnSpc>
                </a:pPr>
                <a:r>
                  <a:rPr lang="en-US" sz="1600">
                    <a:latin typeface="Helvetica" charset="0"/>
                  </a:rPr>
                  <a:t>Physical Page #</a:t>
                </a:r>
              </a:p>
            </p:txBody>
          </p:sp>
        </p:grpSp>
      </p:grp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60513" y="76200"/>
            <a:ext cx="6021387" cy="493713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r>
              <a:rPr lang="en-US" altLang="ko-KR">
                <a:latin typeface="Helvetica" charset="0"/>
                <a:ea typeface="Gulim" charset="0"/>
                <a:cs typeface="Gulim" charset="0"/>
              </a:rPr>
              <a:t>X86_64: Four-level page table!</a:t>
            </a:r>
          </a:p>
        </p:txBody>
      </p:sp>
      <p:sp>
        <p:nvSpPr>
          <p:cNvPr id="8196" name="Rectangle 54"/>
          <p:cNvSpPr>
            <a:spLocks noChangeArrowheads="1"/>
          </p:cNvSpPr>
          <p:nvPr/>
        </p:nvSpPr>
        <p:spPr bwMode="auto">
          <a:xfrm>
            <a:off x="2181225" y="728663"/>
            <a:ext cx="7969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latin typeface="Helvetica" charset="0"/>
              </a:rPr>
              <a:t>9 bits</a:t>
            </a:r>
          </a:p>
        </p:txBody>
      </p:sp>
      <p:sp>
        <p:nvSpPr>
          <p:cNvPr id="8197" name="Rectangle 55"/>
          <p:cNvSpPr>
            <a:spLocks noChangeArrowheads="1"/>
          </p:cNvSpPr>
          <p:nvPr/>
        </p:nvSpPr>
        <p:spPr bwMode="auto">
          <a:xfrm>
            <a:off x="3182938" y="723900"/>
            <a:ext cx="7969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latin typeface="Helvetica" charset="0"/>
              </a:rPr>
              <a:t>9 bits</a:t>
            </a:r>
          </a:p>
        </p:txBody>
      </p:sp>
      <p:sp>
        <p:nvSpPr>
          <p:cNvPr id="8198" name="Rectangle 56"/>
          <p:cNvSpPr>
            <a:spLocks noChangeArrowheads="1"/>
          </p:cNvSpPr>
          <p:nvPr/>
        </p:nvSpPr>
        <p:spPr bwMode="auto">
          <a:xfrm>
            <a:off x="6345238" y="728663"/>
            <a:ext cx="942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latin typeface="Helvetica" charset="0"/>
              </a:rPr>
              <a:t>12 bits</a:t>
            </a:r>
          </a:p>
        </p:txBody>
      </p:sp>
      <p:sp>
        <p:nvSpPr>
          <p:cNvPr id="8199" name="Text Box 66"/>
          <p:cNvSpPr txBox="1">
            <a:spLocks noChangeArrowheads="1"/>
          </p:cNvSpPr>
          <p:nvPr/>
        </p:nvSpPr>
        <p:spPr bwMode="auto">
          <a:xfrm>
            <a:off x="279400" y="863600"/>
            <a:ext cx="181768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r>
              <a:rPr lang="en-US" sz="2000">
                <a:latin typeface="Helvetica" charset="0"/>
              </a:rPr>
              <a:t>48-bit Virtual </a:t>
            </a:r>
          </a:p>
          <a:p>
            <a:pPr algn="r" eaLnBrk="1" hangingPunct="1"/>
            <a:r>
              <a:rPr lang="en-US" sz="2000">
                <a:latin typeface="Helvetica" charset="0"/>
              </a:rPr>
              <a:t>Address:</a:t>
            </a:r>
          </a:p>
        </p:txBody>
      </p:sp>
      <p:sp>
        <p:nvSpPr>
          <p:cNvPr id="8200" name="Rectangle 68"/>
          <p:cNvSpPr>
            <a:spLocks noChangeArrowheads="1"/>
          </p:cNvSpPr>
          <p:nvPr/>
        </p:nvSpPr>
        <p:spPr bwMode="auto">
          <a:xfrm>
            <a:off x="6086475" y="1052513"/>
            <a:ext cx="1563688" cy="3778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algn="ctr"/>
            <a:r>
              <a:rPr lang="en-US" sz="1800">
                <a:latin typeface="Helvetica" charset="0"/>
              </a:rPr>
              <a:t>Offset</a:t>
            </a:r>
          </a:p>
        </p:txBody>
      </p:sp>
      <p:sp>
        <p:nvSpPr>
          <p:cNvPr id="8201" name="Rectangle 69"/>
          <p:cNvSpPr>
            <a:spLocks noChangeArrowheads="1"/>
          </p:cNvSpPr>
          <p:nvPr/>
        </p:nvSpPr>
        <p:spPr bwMode="auto">
          <a:xfrm>
            <a:off x="3081338" y="1052513"/>
            <a:ext cx="1001712" cy="3778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lnSpc>
                <a:spcPct val="75000"/>
              </a:lnSpc>
            </a:pPr>
            <a:r>
              <a:rPr lang="en-US" sz="1600">
                <a:latin typeface="Helvetica" charset="0"/>
              </a:rPr>
              <a:t>Virtual</a:t>
            </a:r>
          </a:p>
          <a:p>
            <a:pPr>
              <a:lnSpc>
                <a:spcPct val="75000"/>
              </a:lnSpc>
            </a:pPr>
            <a:r>
              <a:rPr lang="en-US" sz="1600">
                <a:latin typeface="Helvetica" charset="0"/>
              </a:rPr>
              <a:t>P2 index</a:t>
            </a:r>
          </a:p>
        </p:txBody>
      </p:sp>
      <p:sp>
        <p:nvSpPr>
          <p:cNvPr id="8202" name="Rectangle 70"/>
          <p:cNvSpPr>
            <a:spLocks noChangeArrowheads="1"/>
          </p:cNvSpPr>
          <p:nvPr/>
        </p:nvSpPr>
        <p:spPr bwMode="auto">
          <a:xfrm>
            <a:off x="2078038" y="1052513"/>
            <a:ext cx="1003300" cy="3778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lnSpc>
                <a:spcPct val="75000"/>
              </a:lnSpc>
            </a:pPr>
            <a:r>
              <a:rPr lang="en-US" sz="1600">
                <a:latin typeface="Helvetica" charset="0"/>
              </a:rPr>
              <a:t>Virtual</a:t>
            </a:r>
          </a:p>
          <a:p>
            <a:pPr>
              <a:lnSpc>
                <a:spcPct val="75000"/>
              </a:lnSpc>
            </a:pPr>
            <a:r>
              <a:rPr lang="en-US" sz="1600">
                <a:latin typeface="Helvetica" charset="0"/>
              </a:rPr>
              <a:t>P1 index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911475" y="2403475"/>
            <a:ext cx="669925" cy="1397000"/>
            <a:chOff x="3290594" y="2432050"/>
            <a:chExt cx="669926" cy="1397000"/>
          </a:xfrm>
        </p:grpSpPr>
        <p:sp>
          <p:nvSpPr>
            <p:cNvPr id="8239" name="Rectangle 4"/>
            <p:cNvSpPr>
              <a:spLocks noChangeArrowheads="1"/>
            </p:cNvSpPr>
            <p:nvPr/>
          </p:nvSpPr>
          <p:spPr bwMode="auto">
            <a:xfrm>
              <a:off x="3290595" y="2432050"/>
              <a:ext cx="669925" cy="1397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8240" name="Rectangle 5" descr="80%"/>
            <p:cNvSpPr>
              <a:spLocks noChangeArrowheads="1"/>
            </p:cNvSpPr>
            <p:nvPr/>
          </p:nvSpPr>
          <p:spPr bwMode="auto">
            <a:xfrm>
              <a:off x="3290594" y="2630487"/>
              <a:ext cx="669925" cy="142875"/>
            </a:xfrm>
            <a:prstGeom prst="rect">
              <a:avLst/>
            </a:prstGeom>
            <a:pattFill prst="pct8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8241" name="Rectangle 6" descr="75%"/>
            <p:cNvSpPr>
              <a:spLocks noChangeArrowheads="1"/>
            </p:cNvSpPr>
            <p:nvPr/>
          </p:nvSpPr>
          <p:spPr bwMode="auto">
            <a:xfrm>
              <a:off x="3290595" y="3044824"/>
              <a:ext cx="669925" cy="144463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8242" name="Rectangle 7" descr="75%"/>
            <p:cNvSpPr>
              <a:spLocks noChangeArrowheads="1"/>
            </p:cNvSpPr>
            <p:nvPr/>
          </p:nvSpPr>
          <p:spPr bwMode="auto">
            <a:xfrm>
              <a:off x="3290595" y="3197226"/>
              <a:ext cx="669925" cy="142875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</a:endParaRPr>
            </a:p>
          </p:txBody>
        </p:sp>
      </p:grpSp>
      <p:grpSp>
        <p:nvGrpSpPr>
          <p:cNvPr id="39980" name="Group 111"/>
          <p:cNvGrpSpPr>
            <a:grpSpLocks/>
          </p:cNvGrpSpPr>
          <p:nvPr/>
        </p:nvGrpSpPr>
        <p:grpSpPr bwMode="auto">
          <a:xfrm>
            <a:off x="2389188" y="3895725"/>
            <a:ext cx="1703387" cy="300038"/>
            <a:chOff x="1872" y="2644"/>
            <a:chExt cx="1073" cy="189"/>
          </a:xfrm>
        </p:grpSpPr>
        <p:sp>
          <p:nvSpPr>
            <p:cNvPr id="8236" name="Rectangle 47"/>
            <p:cNvSpPr>
              <a:spLocks noChangeArrowheads="1"/>
            </p:cNvSpPr>
            <p:nvPr/>
          </p:nvSpPr>
          <p:spPr bwMode="auto">
            <a:xfrm>
              <a:off x="2112" y="2644"/>
              <a:ext cx="582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>
                  <a:latin typeface="Helvetica" charset="0"/>
                </a:rPr>
                <a:t>8 bytes</a:t>
              </a:r>
            </a:p>
          </p:txBody>
        </p:sp>
        <p:sp>
          <p:nvSpPr>
            <p:cNvPr id="8237" name="Line 48"/>
            <p:cNvSpPr>
              <a:spLocks noChangeShapeType="1"/>
            </p:cNvSpPr>
            <p:nvPr/>
          </p:nvSpPr>
          <p:spPr bwMode="auto">
            <a:xfrm>
              <a:off x="1872" y="2740"/>
              <a:ext cx="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8" name="Line 49"/>
            <p:cNvSpPr>
              <a:spLocks noChangeShapeType="1"/>
            </p:cNvSpPr>
            <p:nvPr/>
          </p:nvSpPr>
          <p:spPr bwMode="auto">
            <a:xfrm flipH="1">
              <a:off x="2688" y="2740"/>
              <a:ext cx="2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81" name="Rectangle 76"/>
          <p:cNvSpPr>
            <a:spLocks noChangeArrowheads="1"/>
          </p:cNvSpPr>
          <p:nvPr/>
        </p:nvSpPr>
        <p:spPr bwMode="auto">
          <a:xfrm>
            <a:off x="442913" y="2406650"/>
            <a:ext cx="1822450" cy="315913"/>
          </a:xfrm>
          <a:prstGeom prst="rect">
            <a:avLst/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r>
              <a:rPr lang="en-US" sz="2000">
                <a:latin typeface="Helvetica" charset="0"/>
              </a:rPr>
              <a:t>PageTablePtr</a:t>
            </a:r>
          </a:p>
        </p:txBody>
      </p:sp>
      <p:sp>
        <p:nvSpPr>
          <p:cNvPr id="39982" name="Line 92"/>
          <p:cNvSpPr>
            <a:spLocks noChangeShapeType="1"/>
          </p:cNvSpPr>
          <p:nvPr/>
        </p:nvSpPr>
        <p:spPr bwMode="auto">
          <a:xfrm flipV="1">
            <a:off x="2278063" y="2441575"/>
            <a:ext cx="633412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671837" name="Freeform 93"/>
          <p:cNvSpPr>
            <a:spLocks/>
          </p:cNvSpPr>
          <p:nvPr/>
        </p:nvSpPr>
        <p:spPr bwMode="auto">
          <a:xfrm>
            <a:off x="2384425" y="1414463"/>
            <a:ext cx="527050" cy="1258887"/>
          </a:xfrm>
          <a:custGeom>
            <a:avLst/>
            <a:gdLst>
              <a:gd name="T0" fmla="*/ 0 w 912"/>
              <a:gd name="T1" fmla="*/ 0 h 960"/>
              <a:gd name="T2" fmla="*/ 0 w 912"/>
              <a:gd name="T3" fmla="*/ 2147483647 h 960"/>
              <a:gd name="T4" fmla="*/ 2147483647 w 912"/>
              <a:gd name="T5" fmla="*/ 2147483647 h 960"/>
              <a:gd name="T6" fmla="*/ 2147483647 w 912"/>
              <a:gd name="T7" fmla="*/ 2147483647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960"/>
              <a:gd name="T14" fmla="*/ 912 w 912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960">
                <a:moveTo>
                  <a:pt x="0" y="0"/>
                </a:moveTo>
                <a:lnTo>
                  <a:pt x="0" y="288"/>
                </a:lnTo>
                <a:lnTo>
                  <a:pt x="528" y="960"/>
                </a:lnTo>
                <a:lnTo>
                  <a:pt x="912" y="960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grpSp>
        <p:nvGrpSpPr>
          <p:cNvPr id="39958" name="Group 117"/>
          <p:cNvGrpSpPr>
            <a:grpSpLocks/>
          </p:cNvGrpSpPr>
          <p:nvPr/>
        </p:nvGrpSpPr>
        <p:grpSpPr bwMode="auto">
          <a:xfrm>
            <a:off x="4249738" y="2541588"/>
            <a:ext cx="668337" cy="1397000"/>
            <a:chOff x="3572" y="971"/>
            <a:chExt cx="421" cy="880"/>
          </a:xfrm>
        </p:grpSpPr>
        <p:sp>
          <p:nvSpPr>
            <p:cNvPr id="8232" name="Rectangle 8"/>
            <p:cNvSpPr>
              <a:spLocks noChangeArrowheads="1"/>
            </p:cNvSpPr>
            <p:nvPr/>
          </p:nvSpPr>
          <p:spPr bwMode="auto">
            <a:xfrm>
              <a:off x="3572" y="971"/>
              <a:ext cx="421" cy="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3" name="Rectangle 9" descr="50%"/>
            <p:cNvSpPr>
              <a:spLocks noChangeArrowheads="1"/>
            </p:cNvSpPr>
            <p:nvPr/>
          </p:nvSpPr>
          <p:spPr bwMode="auto">
            <a:xfrm>
              <a:off x="3572" y="1317"/>
              <a:ext cx="421" cy="9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4" name="Rectangle 10" descr="50%"/>
            <p:cNvSpPr>
              <a:spLocks noChangeArrowheads="1"/>
            </p:cNvSpPr>
            <p:nvPr/>
          </p:nvSpPr>
          <p:spPr bwMode="auto">
            <a:xfrm>
              <a:off x="3572" y="1416"/>
              <a:ext cx="421" cy="89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5" name="Rectangle 11" descr="70%"/>
            <p:cNvSpPr>
              <a:spLocks noChangeArrowheads="1"/>
            </p:cNvSpPr>
            <p:nvPr/>
          </p:nvSpPr>
          <p:spPr bwMode="auto">
            <a:xfrm>
              <a:off x="3572" y="1613"/>
              <a:ext cx="421" cy="91"/>
            </a:xfrm>
            <a:prstGeom prst="rect">
              <a:avLst/>
            </a:prstGeom>
            <a:pattFill prst="pct7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59" name="Group 118"/>
          <p:cNvGrpSpPr>
            <a:grpSpLocks/>
          </p:cNvGrpSpPr>
          <p:nvPr/>
        </p:nvGrpSpPr>
        <p:grpSpPr bwMode="auto">
          <a:xfrm>
            <a:off x="5473700" y="2455863"/>
            <a:ext cx="668338" cy="1398587"/>
            <a:chOff x="3572" y="2057"/>
            <a:chExt cx="421" cy="881"/>
          </a:xfrm>
        </p:grpSpPr>
        <p:sp>
          <p:nvSpPr>
            <p:cNvPr id="8228" name="Rectangle 12"/>
            <p:cNvSpPr>
              <a:spLocks noChangeArrowheads="1"/>
            </p:cNvSpPr>
            <p:nvPr/>
          </p:nvSpPr>
          <p:spPr bwMode="auto">
            <a:xfrm>
              <a:off x="3572" y="2057"/>
              <a:ext cx="421" cy="8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9" name="Rectangle 13" descr="50%"/>
            <p:cNvSpPr>
              <a:spLocks noChangeArrowheads="1"/>
            </p:cNvSpPr>
            <p:nvPr/>
          </p:nvSpPr>
          <p:spPr bwMode="auto">
            <a:xfrm>
              <a:off x="3572" y="2304"/>
              <a:ext cx="421" cy="91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0" name="Rectangle 14" descr="50%"/>
            <p:cNvSpPr>
              <a:spLocks noChangeArrowheads="1"/>
            </p:cNvSpPr>
            <p:nvPr/>
          </p:nvSpPr>
          <p:spPr bwMode="auto">
            <a:xfrm>
              <a:off x="3572" y="2403"/>
              <a:ext cx="421" cy="9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1" name="Rectangle 15" descr="50%"/>
            <p:cNvSpPr>
              <a:spLocks noChangeArrowheads="1"/>
            </p:cNvSpPr>
            <p:nvPr/>
          </p:nvSpPr>
          <p:spPr bwMode="auto">
            <a:xfrm>
              <a:off x="3572" y="2600"/>
              <a:ext cx="421" cy="91"/>
            </a:xfrm>
            <a:prstGeom prst="rect">
              <a:avLst/>
            </a:prstGeom>
            <a:pattFill prst="pct70">
              <a:fgClr>
                <a:srgbClr val="FF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1864" name="Freeform 120"/>
          <p:cNvSpPr>
            <a:spLocks/>
          </p:cNvSpPr>
          <p:nvPr/>
        </p:nvSpPr>
        <p:spPr bwMode="auto">
          <a:xfrm>
            <a:off x="3581400" y="1419225"/>
            <a:ext cx="668338" cy="2212975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2147483647 h 768"/>
              <a:gd name="T4" fmla="*/ 2147483647 w 1824"/>
              <a:gd name="T5" fmla="*/ 2147483647 h 768"/>
              <a:gd name="T6" fmla="*/ 2147483647 w 1824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768"/>
              <a:gd name="T14" fmla="*/ 1824 w 1824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8211" name="Rectangle 69"/>
          <p:cNvSpPr>
            <a:spLocks noChangeArrowheads="1"/>
          </p:cNvSpPr>
          <p:nvPr/>
        </p:nvSpPr>
        <p:spPr bwMode="auto">
          <a:xfrm>
            <a:off x="4083050" y="1052513"/>
            <a:ext cx="1001713" cy="3778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lnSpc>
                <a:spcPct val="75000"/>
              </a:lnSpc>
            </a:pPr>
            <a:r>
              <a:rPr lang="en-US" sz="1600">
                <a:latin typeface="Helvetica" charset="0"/>
              </a:rPr>
              <a:t>Virtual</a:t>
            </a:r>
          </a:p>
          <a:p>
            <a:pPr>
              <a:lnSpc>
                <a:spcPct val="75000"/>
              </a:lnSpc>
            </a:pPr>
            <a:r>
              <a:rPr lang="en-US" sz="1600">
                <a:latin typeface="Helvetica" charset="0"/>
              </a:rPr>
              <a:t>P3 index</a:t>
            </a:r>
          </a:p>
        </p:txBody>
      </p:sp>
      <p:sp>
        <p:nvSpPr>
          <p:cNvPr id="8212" name="Rectangle 69"/>
          <p:cNvSpPr>
            <a:spLocks noChangeArrowheads="1"/>
          </p:cNvSpPr>
          <p:nvPr/>
        </p:nvSpPr>
        <p:spPr bwMode="auto">
          <a:xfrm>
            <a:off x="5084763" y="1052513"/>
            <a:ext cx="1001712" cy="3778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>
              <a:lnSpc>
                <a:spcPct val="75000"/>
              </a:lnSpc>
            </a:pPr>
            <a:r>
              <a:rPr lang="en-US" sz="1600">
                <a:latin typeface="Helvetica" charset="0"/>
              </a:rPr>
              <a:t>Virtual</a:t>
            </a:r>
          </a:p>
          <a:p>
            <a:pPr>
              <a:lnSpc>
                <a:spcPct val="75000"/>
              </a:lnSpc>
            </a:pPr>
            <a:r>
              <a:rPr lang="en-US" sz="1600">
                <a:latin typeface="Helvetica" charset="0"/>
              </a:rPr>
              <a:t>P4 index</a:t>
            </a:r>
          </a:p>
        </p:txBody>
      </p:sp>
      <p:sp>
        <p:nvSpPr>
          <p:cNvPr id="8213" name="Rectangle 55"/>
          <p:cNvSpPr>
            <a:spLocks noChangeArrowheads="1"/>
          </p:cNvSpPr>
          <p:nvPr/>
        </p:nvSpPr>
        <p:spPr bwMode="auto">
          <a:xfrm>
            <a:off x="4184650" y="711200"/>
            <a:ext cx="7969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latin typeface="Helvetica" charset="0"/>
              </a:rPr>
              <a:t>9 bits</a:t>
            </a:r>
          </a:p>
        </p:txBody>
      </p:sp>
      <p:sp>
        <p:nvSpPr>
          <p:cNvPr id="8214" name="Rectangle 55"/>
          <p:cNvSpPr>
            <a:spLocks noChangeArrowheads="1"/>
          </p:cNvSpPr>
          <p:nvPr/>
        </p:nvSpPr>
        <p:spPr bwMode="auto">
          <a:xfrm>
            <a:off x="5186363" y="711200"/>
            <a:ext cx="7969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latin typeface="Helvetica" charset="0"/>
              </a:rPr>
              <a:t>9 bits</a:t>
            </a:r>
          </a:p>
        </p:txBody>
      </p:sp>
      <p:sp>
        <p:nvSpPr>
          <p:cNvPr id="81" name="Line 92"/>
          <p:cNvSpPr>
            <a:spLocks noChangeShapeType="1"/>
          </p:cNvSpPr>
          <p:nvPr/>
        </p:nvSpPr>
        <p:spPr bwMode="auto">
          <a:xfrm flipV="1">
            <a:off x="3582988" y="2541588"/>
            <a:ext cx="666750" cy="146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82" name="Line 92"/>
          <p:cNvSpPr>
            <a:spLocks noChangeShapeType="1"/>
          </p:cNvSpPr>
          <p:nvPr/>
        </p:nvSpPr>
        <p:spPr bwMode="auto">
          <a:xfrm flipV="1">
            <a:off x="4924425" y="2479675"/>
            <a:ext cx="549275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83" name="Freeform 120"/>
          <p:cNvSpPr>
            <a:spLocks/>
          </p:cNvSpPr>
          <p:nvPr/>
        </p:nvSpPr>
        <p:spPr bwMode="auto">
          <a:xfrm>
            <a:off x="4806950" y="1430338"/>
            <a:ext cx="666750" cy="1960562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2147483647 h 768"/>
              <a:gd name="T4" fmla="*/ 2147483647 w 1824"/>
              <a:gd name="T5" fmla="*/ 2147483647 h 768"/>
              <a:gd name="T6" fmla="*/ 2147483647 w 1824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768"/>
              <a:gd name="T14" fmla="*/ 1824 w 1824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grpSp>
        <p:nvGrpSpPr>
          <p:cNvPr id="84" name="Group 83"/>
          <p:cNvGrpSpPr>
            <a:grpSpLocks/>
          </p:cNvGrpSpPr>
          <p:nvPr/>
        </p:nvGrpSpPr>
        <p:grpSpPr bwMode="auto">
          <a:xfrm>
            <a:off x="6481763" y="2093913"/>
            <a:ext cx="669925" cy="1397000"/>
            <a:chOff x="3290594" y="2432050"/>
            <a:chExt cx="669926" cy="1397000"/>
          </a:xfrm>
        </p:grpSpPr>
        <p:sp>
          <p:nvSpPr>
            <p:cNvPr id="8224" name="Rectangle 4"/>
            <p:cNvSpPr>
              <a:spLocks noChangeArrowheads="1"/>
            </p:cNvSpPr>
            <p:nvPr/>
          </p:nvSpPr>
          <p:spPr bwMode="auto">
            <a:xfrm>
              <a:off x="3290595" y="2432050"/>
              <a:ext cx="669925" cy="1397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8225" name="Rectangle 5" descr="80%"/>
            <p:cNvSpPr>
              <a:spLocks noChangeArrowheads="1"/>
            </p:cNvSpPr>
            <p:nvPr/>
          </p:nvSpPr>
          <p:spPr bwMode="auto">
            <a:xfrm>
              <a:off x="3290594" y="2630487"/>
              <a:ext cx="669925" cy="142875"/>
            </a:xfrm>
            <a:prstGeom prst="rect">
              <a:avLst/>
            </a:prstGeom>
            <a:pattFill prst="pct8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8226" name="Rectangle 6" descr="75%"/>
            <p:cNvSpPr>
              <a:spLocks noChangeArrowheads="1"/>
            </p:cNvSpPr>
            <p:nvPr/>
          </p:nvSpPr>
          <p:spPr bwMode="auto">
            <a:xfrm>
              <a:off x="3290595" y="3044824"/>
              <a:ext cx="669925" cy="144463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8227" name="Rectangle 7" descr="75%"/>
            <p:cNvSpPr>
              <a:spLocks noChangeArrowheads="1"/>
            </p:cNvSpPr>
            <p:nvPr/>
          </p:nvSpPr>
          <p:spPr bwMode="auto">
            <a:xfrm>
              <a:off x="3290595" y="3197226"/>
              <a:ext cx="669925" cy="142875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</a:endParaRPr>
            </a:p>
          </p:txBody>
        </p:sp>
      </p:grpSp>
      <p:sp>
        <p:nvSpPr>
          <p:cNvPr id="89" name="Line 92"/>
          <p:cNvSpPr>
            <a:spLocks noChangeShapeType="1"/>
          </p:cNvSpPr>
          <p:nvPr/>
        </p:nvSpPr>
        <p:spPr bwMode="auto">
          <a:xfrm flipV="1">
            <a:off x="6142038" y="2093913"/>
            <a:ext cx="339725" cy="1312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90" name="Freeform 120"/>
          <p:cNvSpPr>
            <a:spLocks/>
          </p:cNvSpPr>
          <p:nvPr/>
        </p:nvSpPr>
        <p:spPr bwMode="auto">
          <a:xfrm>
            <a:off x="5902325" y="1430338"/>
            <a:ext cx="579438" cy="973137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2147483647 h 768"/>
              <a:gd name="T4" fmla="*/ 2147483647 w 1824"/>
              <a:gd name="T5" fmla="*/ 2147483647 h 768"/>
              <a:gd name="T6" fmla="*/ 2147483647 w 1824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768"/>
              <a:gd name="T14" fmla="*/ 1824 w 1824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3" name="Freeform 2"/>
          <p:cNvSpPr>
            <a:spLocks/>
          </p:cNvSpPr>
          <p:nvPr/>
        </p:nvSpPr>
        <p:spPr bwMode="auto">
          <a:xfrm>
            <a:off x="7040563" y="1430338"/>
            <a:ext cx="876300" cy="4192587"/>
          </a:xfrm>
          <a:custGeom>
            <a:avLst/>
            <a:gdLst>
              <a:gd name="T0" fmla="*/ 126704 w 533400"/>
              <a:gd name="T1" fmla="*/ 0 h 4124325"/>
              <a:gd name="T2" fmla="*/ 2365116 w 533400"/>
              <a:gd name="T3" fmla="*/ 460251 h 4124325"/>
              <a:gd name="T4" fmla="*/ 2365116 w 533400"/>
              <a:gd name="T5" fmla="*/ 3491900 h 4124325"/>
              <a:gd name="T6" fmla="*/ 0 w 533400"/>
              <a:gd name="T7" fmla="*/ 4332357 h 41243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33400" h="4124325">
                <a:moveTo>
                  <a:pt x="28575" y="0"/>
                </a:moveTo>
                <a:lnTo>
                  <a:pt x="533400" y="438150"/>
                </a:lnTo>
                <a:lnTo>
                  <a:pt x="533400" y="3324225"/>
                </a:lnTo>
                <a:lnTo>
                  <a:pt x="0" y="4124325"/>
                </a:lnTo>
              </a:path>
            </a:pathLst>
          </a:custGeom>
          <a:noFill/>
          <a:ln w="50800" cap="flat" cmpd="sng">
            <a:solidFill>
              <a:srgbClr val="233AE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" name="Freeform 3"/>
          <p:cNvSpPr>
            <a:spLocks/>
          </p:cNvSpPr>
          <p:nvPr/>
        </p:nvSpPr>
        <p:spPr bwMode="auto">
          <a:xfrm>
            <a:off x="4905375" y="2352675"/>
            <a:ext cx="2619375" cy="3257550"/>
          </a:xfrm>
          <a:custGeom>
            <a:avLst/>
            <a:gdLst>
              <a:gd name="T0" fmla="*/ 2276475 w 2619375"/>
              <a:gd name="T1" fmla="*/ 0 h 3257550"/>
              <a:gd name="T2" fmla="*/ 2619375 w 2619375"/>
              <a:gd name="T3" fmla="*/ 180975 h 3257550"/>
              <a:gd name="T4" fmla="*/ 2619375 w 2619375"/>
              <a:gd name="T5" fmla="*/ 1295400 h 3257550"/>
              <a:gd name="T6" fmla="*/ 0 w 2619375"/>
              <a:gd name="T7" fmla="*/ 3257550 h 32575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19375" h="3257550">
                <a:moveTo>
                  <a:pt x="2276475" y="0"/>
                </a:moveTo>
                <a:lnTo>
                  <a:pt x="2619375" y="180975"/>
                </a:lnTo>
                <a:lnTo>
                  <a:pt x="2619375" y="1295400"/>
                </a:lnTo>
                <a:lnTo>
                  <a:pt x="0" y="3257550"/>
                </a:lnTo>
              </a:path>
            </a:pathLst>
          </a:custGeom>
          <a:noFill/>
          <a:ln w="793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51" name="TextBox 4"/>
          <p:cNvSpPr txBox="1">
            <a:spLocks noChangeArrowheads="1"/>
          </p:cNvSpPr>
          <p:nvPr/>
        </p:nvSpPr>
        <p:spPr bwMode="auto">
          <a:xfrm>
            <a:off x="447675" y="4267200"/>
            <a:ext cx="44021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</a:rPr>
              <a:t>4096-byte pages (12 bit offset)</a:t>
            </a:r>
            <a:br>
              <a:rPr lang="en-US" sz="2000" b="0">
                <a:latin typeface="Helvetica" charset="0"/>
              </a:rPr>
            </a:br>
            <a:r>
              <a:rPr lang="en-US" sz="2000" b="0">
                <a:latin typeface="Helvetica" charset="0"/>
              </a:rPr>
              <a:t>Page tables also 4k bytes (pageable)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7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81" grpId="0" animBg="1"/>
      <p:bldP spid="39982" grpId="0" animBg="1"/>
      <p:bldP spid="671837" grpId="0" animBg="1"/>
      <p:bldP spid="671864" grpId="0" animBg="1"/>
      <p:bldP spid="81" grpId="0" animBg="1"/>
      <p:bldP spid="82" grpId="0" animBg="1"/>
      <p:bldP spid="83" grpId="0" animBg="1"/>
      <p:bldP spid="89" grpId="0" animBg="1"/>
      <p:bldP spid="90" grpId="0" animBg="1"/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410200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Need an associative map from VM page to IPT address:</a:t>
            </a:r>
            <a:br>
              <a:rPr lang="en-US">
                <a:latin typeface="Helvetica" charset="0"/>
                <a:ea typeface="MS PGothic" charset="0"/>
              </a:rPr>
            </a:br>
            <a:r>
              <a:rPr lang="en-US" b="1">
                <a:solidFill>
                  <a:srgbClr val="C00000"/>
                </a:solidFill>
                <a:latin typeface="Helvetica" charset="0"/>
                <a:ea typeface="MS PGothic" charset="0"/>
              </a:rPr>
              <a:t>Use a hash map</a:t>
            </a:r>
            <a:r>
              <a:rPr lang="en-US">
                <a:latin typeface="Helvetica" charset="0"/>
                <a:ea typeface="MS PGothic" charset="0"/>
              </a:rPr>
              <a:t>.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60600" y="152400"/>
            <a:ext cx="4657725" cy="493713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r>
              <a:rPr lang="en-US" altLang="ko-KR">
                <a:latin typeface="Helvetica" charset="0"/>
                <a:ea typeface="Gulim" charset="0"/>
                <a:cs typeface="Gulim" charset="0"/>
              </a:rPr>
              <a:t>IPT address translation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614613" y="2600325"/>
          <a:ext cx="1981200" cy="2925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295400"/>
              </a:tblGrid>
              <a:tr h="365720"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pid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VMpage0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pid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1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pid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0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VMpage1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pid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0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VMpage2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xx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free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pid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pid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1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pid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0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VMpage3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297" name="TextBox 11"/>
          <p:cNvSpPr txBox="1">
            <a:spLocks noChangeArrowheads="1"/>
          </p:cNvSpPr>
          <p:nvPr/>
        </p:nvSpPr>
        <p:spPr bwMode="auto">
          <a:xfrm>
            <a:off x="2462213" y="5657850"/>
            <a:ext cx="2374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</a:rPr>
              <a:t>Inverse Page Table</a:t>
            </a:r>
          </a:p>
        </p:txBody>
      </p:sp>
      <p:graphicFrame>
        <p:nvGraphicFramePr>
          <p:cNvPr id="93" name="Table 92"/>
          <p:cNvGraphicFramePr>
            <a:graphicFrameLocks noGrp="1"/>
          </p:cNvGraphicFramePr>
          <p:nvPr/>
        </p:nvGraphicFramePr>
        <p:xfrm>
          <a:off x="819150" y="1905000"/>
          <a:ext cx="3276600" cy="365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47800"/>
              </a:tblGrid>
              <a:tr h="3651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VMpage2 (52b)</a:t>
                      </a:r>
                    </a:p>
                  </a:txBody>
                  <a:tcPr marT="45536" marB="45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Offset (12b)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536" marB="45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EFF"/>
                    </a:solidFill>
                  </a:tcPr>
                </a:tc>
              </a:tr>
            </a:tbl>
          </a:graphicData>
        </a:graphic>
      </p:graphicFrame>
      <p:sp>
        <p:nvSpPr>
          <p:cNvPr id="11306" name="TextBox 93"/>
          <p:cNvSpPr txBox="1">
            <a:spLocks noChangeArrowheads="1"/>
          </p:cNvSpPr>
          <p:nvPr/>
        </p:nvSpPr>
        <p:spPr bwMode="auto">
          <a:xfrm>
            <a:off x="4595813" y="2592388"/>
            <a:ext cx="557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</a:rPr>
              <a:t>0x</a:t>
            </a:r>
            <a:r>
              <a:rPr lang="en-US" sz="1800" b="0">
                <a:solidFill>
                  <a:srgbClr val="C00000"/>
                </a:solidFill>
                <a:latin typeface="Helvetica" charset="0"/>
              </a:rPr>
              <a:t>0</a:t>
            </a:r>
            <a:endParaRPr lang="en-US" sz="1800" b="0">
              <a:latin typeface="Helvetica" charset="0"/>
            </a:endParaRPr>
          </a:p>
        </p:txBody>
      </p:sp>
      <p:sp>
        <p:nvSpPr>
          <p:cNvPr id="11307" name="TextBox 94"/>
          <p:cNvSpPr txBox="1">
            <a:spLocks noChangeArrowheads="1"/>
          </p:cNvSpPr>
          <p:nvPr/>
        </p:nvSpPr>
        <p:spPr bwMode="auto">
          <a:xfrm>
            <a:off x="4595813" y="2962275"/>
            <a:ext cx="557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</a:rPr>
              <a:t>0x</a:t>
            </a:r>
            <a:r>
              <a:rPr lang="en-US" sz="1800" b="0">
                <a:solidFill>
                  <a:srgbClr val="C00000"/>
                </a:solidFill>
                <a:latin typeface="Helvetica" charset="0"/>
              </a:rPr>
              <a:t>1</a:t>
            </a:r>
            <a:endParaRPr lang="en-US" sz="1800" b="0">
              <a:latin typeface="Helvetica" charset="0"/>
            </a:endParaRPr>
          </a:p>
        </p:txBody>
      </p:sp>
      <p:sp>
        <p:nvSpPr>
          <p:cNvPr id="11308" name="TextBox 95"/>
          <p:cNvSpPr txBox="1">
            <a:spLocks noChangeArrowheads="1"/>
          </p:cNvSpPr>
          <p:nvPr/>
        </p:nvSpPr>
        <p:spPr bwMode="auto">
          <a:xfrm>
            <a:off x="4595813" y="3332163"/>
            <a:ext cx="5572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</a:rPr>
              <a:t>0x</a:t>
            </a:r>
            <a:r>
              <a:rPr lang="en-US" sz="1800" b="0">
                <a:solidFill>
                  <a:srgbClr val="C00000"/>
                </a:solidFill>
                <a:latin typeface="Helvetica" charset="0"/>
              </a:rPr>
              <a:t>2</a:t>
            </a:r>
            <a:endParaRPr lang="en-US" sz="1800" b="0">
              <a:latin typeface="Helvetica" charset="0"/>
            </a:endParaRPr>
          </a:p>
        </p:txBody>
      </p:sp>
      <p:sp>
        <p:nvSpPr>
          <p:cNvPr id="11309" name="TextBox 96"/>
          <p:cNvSpPr txBox="1">
            <a:spLocks noChangeArrowheads="1"/>
          </p:cNvSpPr>
          <p:nvPr/>
        </p:nvSpPr>
        <p:spPr bwMode="auto">
          <a:xfrm>
            <a:off x="4595813" y="3694113"/>
            <a:ext cx="557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</a:rPr>
              <a:t>0x</a:t>
            </a:r>
            <a:r>
              <a:rPr lang="en-US" sz="1800" b="0">
                <a:solidFill>
                  <a:srgbClr val="C00000"/>
                </a:solidFill>
                <a:latin typeface="Helvetica" charset="0"/>
              </a:rPr>
              <a:t>3</a:t>
            </a:r>
            <a:endParaRPr lang="en-US" sz="1800" b="0">
              <a:latin typeface="Helvetica" charset="0"/>
            </a:endParaRPr>
          </a:p>
        </p:txBody>
      </p:sp>
      <p:sp>
        <p:nvSpPr>
          <p:cNvPr id="11310" name="TextBox 97"/>
          <p:cNvSpPr txBox="1">
            <a:spLocks noChangeArrowheads="1"/>
          </p:cNvSpPr>
          <p:nvPr/>
        </p:nvSpPr>
        <p:spPr bwMode="auto">
          <a:xfrm>
            <a:off x="4595813" y="4064000"/>
            <a:ext cx="557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</a:rPr>
              <a:t>0x</a:t>
            </a:r>
            <a:r>
              <a:rPr lang="en-US" sz="1800" b="0">
                <a:solidFill>
                  <a:srgbClr val="C00000"/>
                </a:solidFill>
                <a:latin typeface="Helvetica" charset="0"/>
              </a:rPr>
              <a:t>4</a:t>
            </a:r>
            <a:endParaRPr lang="en-US" sz="1800" b="0">
              <a:latin typeface="Helvetica" charset="0"/>
            </a:endParaRPr>
          </a:p>
        </p:txBody>
      </p:sp>
      <p:sp>
        <p:nvSpPr>
          <p:cNvPr id="11311" name="TextBox 98"/>
          <p:cNvSpPr txBox="1">
            <a:spLocks noChangeArrowheads="1"/>
          </p:cNvSpPr>
          <p:nvPr/>
        </p:nvSpPr>
        <p:spPr bwMode="auto">
          <a:xfrm>
            <a:off x="4595813" y="4433888"/>
            <a:ext cx="5572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</a:rPr>
              <a:t>0x</a:t>
            </a:r>
            <a:r>
              <a:rPr lang="en-US" sz="1800" b="0">
                <a:solidFill>
                  <a:srgbClr val="C00000"/>
                </a:solidFill>
                <a:latin typeface="Helvetica" charset="0"/>
              </a:rPr>
              <a:t>5</a:t>
            </a:r>
            <a:endParaRPr lang="en-US" sz="1800" b="0">
              <a:latin typeface="Helvetica" charset="0"/>
            </a:endParaRPr>
          </a:p>
        </p:txBody>
      </p:sp>
      <p:sp>
        <p:nvSpPr>
          <p:cNvPr id="11312" name="TextBox 99"/>
          <p:cNvSpPr txBox="1">
            <a:spLocks noChangeArrowheads="1"/>
          </p:cNvSpPr>
          <p:nvPr/>
        </p:nvSpPr>
        <p:spPr bwMode="auto">
          <a:xfrm>
            <a:off x="4595813" y="4802188"/>
            <a:ext cx="557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</a:rPr>
              <a:t>0x</a:t>
            </a:r>
            <a:r>
              <a:rPr lang="en-US" sz="1800" b="0">
                <a:solidFill>
                  <a:srgbClr val="C00000"/>
                </a:solidFill>
                <a:latin typeface="Helvetica" charset="0"/>
              </a:rPr>
              <a:t>6</a:t>
            </a:r>
            <a:endParaRPr lang="en-US" sz="1800" b="0">
              <a:latin typeface="Helvetica" charset="0"/>
            </a:endParaRPr>
          </a:p>
        </p:txBody>
      </p:sp>
      <p:sp>
        <p:nvSpPr>
          <p:cNvPr id="11313" name="TextBox 100"/>
          <p:cNvSpPr txBox="1">
            <a:spLocks noChangeArrowheads="1"/>
          </p:cNvSpPr>
          <p:nvPr/>
        </p:nvSpPr>
        <p:spPr bwMode="auto">
          <a:xfrm>
            <a:off x="4595813" y="5153025"/>
            <a:ext cx="5572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</a:rPr>
              <a:t>0x</a:t>
            </a:r>
            <a:r>
              <a:rPr lang="en-US" sz="1800" b="0">
                <a:solidFill>
                  <a:srgbClr val="C00000"/>
                </a:solidFill>
                <a:latin typeface="Helvetica" charset="0"/>
              </a:rPr>
              <a:t>7</a:t>
            </a:r>
            <a:endParaRPr lang="en-US" sz="1800" b="0">
              <a:latin typeface="Helvetica" charset="0"/>
            </a:endParaRPr>
          </a:p>
        </p:txBody>
      </p:sp>
      <p:sp>
        <p:nvSpPr>
          <p:cNvPr id="11314" name="TextBox 13"/>
          <p:cNvSpPr txBox="1">
            <a:spLocks noChangeArrowheads="1"/>
          </p:cNvSpPr>
          <p:nvPr/>
        </p:nvSpPr>
        <p:spPr bwMode="auto">
          <a:xfrm>
            <a:off x="685800" y="1462088"/>
            <a:ext cx="3213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</a:rPr>
              <a:t>Process 0 virtual address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5334000" y="1901825"/>
          <a:ext cx="3276600" cy="365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47800"/>
              </a:tblGrid>
              <a:tr h="36512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0x3</a:t>
                      </a:r>
                    </a:p>
                  </a:txBody>
                  <a:tcPr marT="45536" marB="45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Offset (12b)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536" marB="45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EFF"/>
                    </a:solidFill>
                  </a:tcPr>
                </a:tc>
              </a:tr>
            </a:tbl>
          </a:graphicData>
        </a:graphic>
      </p:graphicFrame>
      <p:sp>
        <p:nvSpPr>
          <p:cNvPr id="11323" name="Freeform 1"/>
          <p:cNvSpPr>
            <a:spLocks/>
          </p:cNvSpPr>
          <p:nvPr/>
        </p:nvSpPr>
        <p:spPr bwMode="auto">
          <a:xfrm>
            <a:off x="1638300" y="2276475"/>
            <a:ext cx="976313" cy="1552575"/>
          </a:xfrm>
          <a:custGeom>
            <a:avLst/>
            <a:gdLst>
              <a:gd name="T0" fmla="*/ 0 w 1876425"/>
              <a:gd name="T1" fmla="*/ 0 h 1619250"/>
              <a:gd name="T2" fmla="*/ 0 w 1876425"/>
              <a:gd name="T3" fmla="*/ 512166 h 1619250"/>
              <a:gd name="T4" fmla="*/ 260437 w 1876425"/>
              <a:gd name="T5" fmla="*/ 1427348 h 1619250"/>
              <a:gd name="T6" fmla="*/ 507980 w 1876425"/>
              <a:gd name="T7" fmla="*/ 1427348 h 16192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76425" h="1619250">
                <a:moveTo>
                  <a:pt x="0" y="0"/>
                </a:moveTo>
                <a:lnTo>
                  <a:pt x="0" y="581025"/>
                </a:lnTo>
                <a:lnTo>
                  <a:pt x="962025" y="1619250"/>
                </a:lnTo>
                <a:lnTo>
                  <a:pt x="1876425" y="1619250"/>
                </a:ln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324" name="Freeform 2"/>
          <p:cNvSpPr>
            <a:spLocks/>
          </p:cNvSpPr>
          <p:nvPr/>
        </p:nvSpPr>
        <p:spPr bwMode="auto">
          <a:xfrm>
            <a:off x="5181600" y="2308225"/>
            <a:ext cx="571500" cy="1593850"/>
          </a:xfrm>
          <a:custGeom>
            <a:avLst/>
            <a:gdLst>
              <a:gd name="T0" fmla="*/ 0 w 571500"/>
              <a:gd name="T1" fmla="*/ 1572403 h 1593456"/>
              <a:gd name="T2" fmla="*/ 9525 w 571500"/>
              <a:gd name="T3" fmla="*/ 1591461 h 1593456"/>
              <a:gd name="T4" fmla="*/ 333375 w 571500"/>
              <a:gd name="T5" fmla="*/ 1581932 h 1593456"/>
              <a:gd name="T6" fmla="*/ 571500 w 571500"/>
              <a:gd name="T7" fmla="*/ 972030 h 1593456"/>
              <a:gd name="T8" fmla="*/ 571500 w 571500"/>
              <a:gd name="T9" fmla="*/ 0 h 1593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1500" h="1593456">
                <a:moveTo>
                  <a:pt x="0" y="1571625"/>
                </a:moveTo>
                <a:lnTo>
                  <a:pt x="9525" y="1590675"/>
                </a:lnTo>
                <a:cubicBezTo>
                  <a:pt x="323845" y="1600498"/>
                  <a:pt x="203150" y="1581150"/>
                  <a:pt x="333375" y="1581150"/>
                </a:cubicBezTo>
                <a:lnTo>
                  <a:pt x="571500" y="971550"/>
                </a:lnTo>
                <a:lnTo>
                  <a:pt x="57150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325" name="TextBox 3"/>
          <p:cNvSpPr txBox="1">
            <a:spLocks noChangeArrowheads="1"/>
          </p:cNvSpPr>
          <p:nvPr/>
        </p:nvSpPr>
        <p:spPr bwMode="auto">
          <a:xfrm>
            <a:off x="520700" y="3954463"/>
            <a:ext cx="2093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</a:rPr>
              <a:t>Hash VM page #</a:t>
            </a:r>
          </a:p>
        </p:txBody>
      </p:sp>
      <p:sp>
        <p:nvSpPr>
          <p:cNvPr id="11326" name="Freeform 4"/>
          <p:cNvSpPr>
            <a:spLocks/>
          </p:cNvSpPr>
          <p:nvPr/>
        </p:nvSpPr>
        <p:spPr bwMode="auto">
          <a:xfrm>
            <a:off x="3733800" y="1447800"/>
            <a:ext cx="3933825" cy="428625"/>
          </a:xfrm>
          <a:custGeom>
            <a:avLst/>
            <a:gdLst>
              <a:gd name="T0" fmla="*/ 0 w 4276725"/>
              <a:gd name="T1" fmla="*/ 409575 h 428625"/>
              <a:gd name="T2" fmla="*/ 367975 w 4276725"/>
              <a:gd name="T3" fmla="*/ 9525 h 428625"/>
              <a:gd name="T4" fmla="*/ 3530805 w 4276725"/>
              <a:gd name="T5" fmla="*/ 0 h 428625"/>
              <a:gd name="T6" fmla="*/ 3933825 w 4276725"/>
              <a:gd name="T7" fmla="*/ 428625 h 4286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76725" h="428625">
                <a:moveTo>
                  <a:pt x="0" y="409575"/>
                </a:moveTo>
                <a:lnTo>
                  <a:pt x="400050" y="9525"/>
                </a:lnTo>
                <a:lnTo>
                  <a:pt x="3838575" y="0"/>
                </a:lnTo>
                <a:lnTo>
                  <a:pt x="4276725" y="428625"/>
                </a:lnTo>
              </a:path>
            </a:pathLst>
          </a:custGeom>
          <a:noFill/>
          <a:ln w="38100" cap="flat" cmpd="sng">
            <a:solidFill>
              <a:srgbClr val="233AE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11327" name="Group 20"/>
          <p:cNvGrpSpPr>
            <a:grpSpLocks/>
          </p:cNvGrpSpPr>
          <p:nvPr/>
        </p:nvGrpSpPr>
        <p:grpSpPr bwMode="auto">
          <a:xfrm>
            <a:off x="5867400" y="2433638"/>
            <a:ext cx="2862263" cy="3803650"/>
            <a:chOff x="5916613" y="1320800"/>
            <a:chExt cx="2862262" cy="3803650"/>
          </a:xfrm>
        </p:grpSpPr>
        <p:grpSp>
          <p:nvGrpSpPr>
            <p:cNvPr id="11329" name="Group 20"/>
            <p:cNvGrpSpPr>
              <a:grpSpLocks/>
            </p:cNvGrpSpPr>
            <p:nvPr/>
          </p:nvGrpSpPr>
          <p:grpSpPr bwMode="auto">
            <a:xfrm>
              <a:off x="6858000" y="1466850"/>
              <a:ext cx="1920875" cy="3657600"/>
              <a:chOff x="6995003" y="1441966"/>
              <a:chExt cx="1920397" cy="3657600"/>
            </a:xfrm>
          </p:grpSpPr>
          <p:sp>
            <p:nvSpPr>
              <p:cNvPr id="11338" name="Rectangle 7"/>
              <p:cNvSpPr>
                <a:spLocks noChangeArrowheads="1"/>
              </p:cNvSpPr>
              <p:nvPr/>
            </p:nvSpPr>
            <p:spPr bwMode="auto">
              <a:xfrm>
                <a:off x="6995003" y="1441966"/>
                <a:ext cx="1920397" cy="457200"/>
              </a:xfrm>
              <a:prstGeom prst="rect">
                <a:avLst/>
              </a:prstGeom>
              <a:solidFill>
                <a:srgbClr val="ABEBFF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800" b="0">
                    <a:latin typeface="Helvetica" charset="0"/>
                  </a:rPr>
                  <a:t>VMpage0, proc0</a:t>
                </a:r>
              </a:p>
            </p:txBody>
          </p:sp>
          <p:sp>
            <p:nvSpPr>
              <p:cNvPr id="11339" name="Rectangle 63"/>
              <p:cNvSpPr>
                <a:spLocks noChangeArrowheads="1"/>
              </p:cNvSpPr>
              <p:nvPr/>
            </p:nvSpPr>
            <p:spPr bwMode="auto">
              <a:xfrm>
                <a:off x="6995003" y="1899166"/>
                <a:ext cx="1920397" cy="457200"/>
              </a:xfrm>
              <a:prstGeom prst="rect">
                <a:avLst/>
              </a:prstGeom>
              <a:solidFill>
                <a:srgbClr val="ABEBFF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 algn="ctr"/>
                <a:endParaRPr lang="en-US" b="0">
                  <a:latin typeface="Helvetica" charset="0"/>
                </a:endParaRPr>
              </a:p>
            </p:txBody>
          </p:sp>
          <p:sp>
            <p:nvSpPr>
              <p:cNvPr id="11340" name="Rectangle 64"/>
              <p:cNvSpPr>
                <a:spLocks noChangeArrowheads="1"/>
              </p:cNvSpPr>
              <p:nvPr/>
            </p:nvSpPr>
            <p:spPr bwMode="auto">
              <a:xfrm>
                <a:off x="6995003" y="2356366"/>
                <a:ext cx="1920397" cy="457200"/>
              </a:xfrm>
              <a:prstGeom prst="rect">
                <a:avLst/>
              </a:prstGeom>
              <a:solidFill>
                <a:srgbClr val="ABEBFF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 algn="ctr"/>
                <a:endParaRPr lang="en-US" b="0">
                  <a:latin typeface="Helvetica" charset="0"/>
                </a:endParaRPr>
              </a:p>
            </p:txBody>
          </p:sp>
          <p:sp>
            <p:nvSpPr>
              <p:cNvPr id="11341" name="Rectangle 65"/>
              <p:cNvSpPr>
                <a:spLocks noChangeArrowheads="1"/>
              </p:cNvSpPr>
              <p:nvPr/>
            </p:nvSpPr>
            <p:spPr bwMode="auto">
              <a:xfrm>
                <a:off x="6995003" y="2813566"/>
                <a:ext cx="1920397" cy="457200"/>
              </a:xfrm>
              <a:prstGeom prst="rect">
                <a:avLst/>
              </a:prstGeom>
              <a:solidFill>
                <a:srgbClr val="ABEBFF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800" b="0">
                    <a:latin typeface="Helvetica" charset="0"/>
                  </a:rPr>
                  <a:t>VMpage2, proc0</a:t>
                </a:r>
              </a:p>
            </p:txBody>
          </p:sp>
          <p:sp>
            <p:nvSpPr>
              <p:cNvPr id="11342" name="Rectangle 66"/>
              <p:cNvSpPr>
                <a:spLocks noChangeArrowheads="1"/>
              </p:cNvSpPr>
              <p:nvPr/>
            </p:nvSpPr>
            <p:spPr bwMode="auto">
              <a:xfrm>
                <a:off x="6995003" y="3270766"/>
                <a:ext cx="1920397" cy="457200"/>
              </a:xfrm>
              <a:prstGeom prst="rect">
                <a:avLst/>
              </a:prstGeom>
              <a:solidFill>
                <a:srgbClr val="ABEBFF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800" b="0">
                    <a:latin typeface="Helvetica" charset="0"/>
                  </a:rPr>
                  <a:t>VMpage1, proc0</a:t>
                </a:r>
              </a:p>
            </p:txBody>
          </p:sp>
          <p:sp>
            <p:nvSpPr>
              <p:cNvPr id="11343" name="Rectangle 67"/>
              <p:cNvSpPr>
                <a:spLocks noChangeArrowheads="1"/>
              </p:cNvSpPr>
              <p:nvPr/>
            </p:nvSpPr>
            <p:spPr bwMode="auto">
              <a:xfrm>
                <a:off x="6995003" y="3727966"/>
                <a:ext cx="1920397" cy="457200"/>
              </a:xfrm>
              <a:prstGeom prst="rect">
                <a:avLst/>
              </a:prstGeom>
              <a:solidFill>
                <a:srgbClr val="ABEBFF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 algn="ctr"/>
                <a:endParaRPr lang="en-US" b="0">
                  <a:latin typeface="Helvetica" charset="0"/>
                </a:endParaRPr>
              </a:p>
            </p:txBody>
          </p:sp>
          <p:sp>
            <p:nvSpPr>
              <p:cNvPr id="11344" name="Rectangle 68"/>
              <p:cNvSpPr>
                <a:spLocks noChangeArrowheads="1"/>
              </p:cNvSpPr>
              <p:nvPr/>
            </p:nvSpPr>
            <p:spPr bwMode="auto">
              <a:xfrm>
                <a:off x="6995003" y="4185166"/>
                <a:ext cx="1920397" cy="457200"/>
              </a:xfrm>
              <a:prstGeom prst="rect">
                <a:avLst/>
              </a:prstGeom>
              <a:solidFill>
                <a:srgbClr val="ABEBFF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 algn="ctr"/>
                <a:endParaRPr lang="en-US" b="0">
                  <a:latin typeface="Helvetica" charset="0"/>
                </a:endParaRPr>
              </a:p>
            </p:txBody>
          </p:sp>
          <p:sp>
            <p:nvSpPr>
              <p:cNvPr id="11345" name="Rectangle 69"/>
              <p:cNvSpPr>
                <a:spLocks noChangeArrowheads="1"/>
              </p:cNvSpPr>
              <p:nvPr/>
            </p:nvSpPr>
            <p:spPr bwMode="auto">
              <a:xfrm>
                <a:off x="6995003" y="4642366"/>
                <a:ext cx="1920397" cy="457200"/>
              </a:xfrm>
              <a:prstGeom prst="rect">
                <a:avLst/>
              </a:prstGeom>
              <a:solidFill>
                <a:srgbClr val="ABEBFF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800" b="0">
                    <a:latin typeface="Helvetica" charset="0"/>
                  </a:rPr>
                  <a:t>VMpage3, proc0</a:t>
                </a:r>
              </a:p>
            </p:txBody>
          </p:sp>
        </p:grpSp>
        <p:sp>
          <p:nvSpPr>
            <p:cNvPr id="11330" name="TextBox 8"/>
            <p:cNvSpPr txBox="1">
              <a:spLocks noChangeArrowheads="1"/>
            </p:cNvSpPr>
            <p:nvPr/>
          </p:nvSpPr>
          <p:spPr bwMode="auto">
            <a:xfrm>
              <a:off x="5916613" y="1320800"/>
              <a:ext cx="107791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</a:rPr>
                <a:t>0x</a:t>
              </a:r>
              <a:r>
                <a:rPr lang="en-US" sz="1800" b="0">
                  <a:solidFill>
                    <a:srgbClr val="C00000"/>
                  </a:solidFill>
                  <a:latin typeface="Helvetica" charset="0"/>
                </a:rPr>
                <a:t>0</a:t>
              </a:r>
              <a:r>
                <a:rPr lang="en-US" sz="1800" b="0">
                  <a:latin typeface="Helvetica" charset="0"/>
                </a:rPr>
                <a:t>000</a:t>
              </a:r>
            </a:p>
          </p:txBody>
        </p:sp>
        <p:sp>
          <p:nvSpPr>
            <p:cNvPr id="11331" name="TextBox 71"/>
            <p:cNvSpPr txBox="1">
              <a:spLocks noChangeArrowheads="1"/>
            </p:cNvSpPr>
            <p:nvPr/>
          </p:nvSpPr>
          <p:spPr bwMode="auto">
            <a:xfrm>
              <a:off x="5916613" y="1758950"/>
              <a:ext cx="107791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</a:rPr>
                <a:t>0x</a:t>
              </a:r>
              <a:r>
                <a:rPr lang="en-US" sz="1800" b="0">
                  <a:solidFill>
                    <a:srgbClr val="C00000"/>
                  </a:solidFill>
                  <a:latin typeface="Helvetica" charset="0"/>
                </a:rPr>
                <a:t>1</a:t>
              </a:r>
              <a:r>
                <a:rPr lang="en-US" sz="1800" b="0">
                  <a:latin typeface="Helvetica" charset="0"/>
                </a:rPr>
                <a:t>000</a:t>
              </a:r>
            </a:p>
          </p:txBody>
        </p:sp>
        <p:sp>
          <p:nvSpPr>
            <p:cNvPr id="11332" name="TextBox 72"/>
            <p:cNvSpPr txBox="1">
              <a:spLocks noChangeArrowheads="1"/>
            </p:cNvSpPr>
            <p:nvPr/>
          </p:nvSpPr>
          <p:spPr bwMode="auto">
            <a:xfrm>
              <a:off x="5916613" y="2187575"/>
              <a:ext cx="107791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</a:rPr>
                <a:t>0x</a:t>
              </a:r>
              <a:r>
                <a:rPr lang="en-US" sz="1800" b="0">
                  <a:solidFill>
                    <a:srgbClr val="C00000"/>
                  </a:solidFill>
                  <a:latin typeface="Helvetica" charset="0"/>
                </a:rPr>
                <a:t>2</a:t>
              </a:r>
              <a:r>
                <a:rPr lang="en-US" sz="1800" b="0">
                  <a:latin typeface="Helvetica" charset="0"/>
                </a:rPr>
                <a:t>000</a:t>
              </a:r>
            </a:p>
          </p:txBody>
        </p:sp>
        <p:sp>
          <p:nvSpPr>
            <p:cNvPr id="11333" name="TextBox 73"/>
            <p:cNvSpPr txBox="1">
              <a:spLocks noChangeArrowheads="1"/>
            </p:cNvSpPr>
            <p:nvPr/>
          </p:nvSpPr>
          <p:spPr bwMode="auto">
            <a:xfrm>
              <a:off x="5916613" y="2628900"/>
              <a:ext cx="10779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</a:rPr>
                <a:t>0x</a:t>
              </a:r>
              <a:r>
                <a:rPr lang="en-US" sz="1800" b="0">
                  <a:solidFill>
                    <a:srgbClr val="C00000"/>
                  </a:solidFill>
                  <a:latin typeface="Helvetica" charset="0"/>
                </a:rPr>
                <a:t>3</a:t>
              </a:r>
              <a:r>
                <a:rPr lang="en-US" sz="1800" b="0">
                  <a:latin typeface="Helvetica" charset="0"/>
                </a:rPr>
                <a:t>000</a:t>
              </a:r>
            </a:p>
          </p:txBody>
        </p:sp>
        <p:sp>
          <p:nvSpPr>
            <p:cNvPr id="11334" name="TextBox 74"/>
            <p:cNvSpPr txBox="1">
              <a:spLocks noChangeArrowheads="1"/>
            </p:cNvSpPr>
            <p:nvPr/>
          </p:nvSpPr>
          <p:spPr bwMode="auto">
            <a:xfrm>
              <a:off x="5916613" y="3086100"/>
              <a:ext cx="10779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</a:rPr>
                <a:t>0x</a:t>
              </a:r>
              <a:r>
                <a:rPr lang="en-US" sz="1800" b="0">
                  <a:solidFill>
                    <a:srgbClr val="C00000"/>
                  </a:solidFill>
                  <a:latin typeface="Helvetica" charset="0"/>
                </a:rPr>
                <a:t>4</a:t>
              </a:r>
              <a:r>
                <a:rPr lang="en-US" sz="1800" b="0">
                  <a:latin typeface="Helvetica" charset="0"/>
                </a:rPr>
                <a:t>000</a:t>
              </a:r>
            </a:p>
          </p:txBody>
        </p:sp>
        <p:sp>
          <p:nvSpPr>
            <p:cNvPr id="11335" name="TextBox 79"/>
            <p:cNvSpPr txBox="1">
              <a:spLocks noChangeArrowheads="1"/>
            </p:cNvSpPr>
            <p:nvPr/>
          </p:nvSpPr>
          <p:spPr bwMode="auto">
            <a:xfrm>
              <a:off x="5916613" y="3543300"/>
              <a:ext cx="10779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</a:rPr>
                <a:t>0x</a:t>
              </a:r>
              <a:r>
                <a:rPr lang="en-US" sz="1800" b="0">
                  <a:solidFill>
                    <a:srgbClr val="C00000"/>
                  </a:solidFill>
                  <a:latin typeface="Helvetica" charset="0"/>
                </a:rPr>
                <a:t>5</a:t>
              </a:r>
              <a:r>
                <a:rPr lang="en-US" sz="1800" b="0">
                  <a:latin typeface="Helvetica" charset="0"/>
                </a:rPr>
                <a:t>000</a:t>
              </a:r>
            </a:p>
          </p:txBody>
        </p:sp>
        <p:sp>
          <p:nvSpPr>
            <p:cNvPr id="11336" name="TextBox 90"/>
            <p:cNvSpPr txBox="1">
              <a:spLocks noChangeArrowheads="1"/>
            </p:cNvSpPr>
            <p:nvPr/>
          </p:nvSpPr>
          <p:spPr bwMode="auto">
            <a:xfrm>
              <a:off x="5916613" y="4000500"/>
              <a:ext cx="10779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</a:rPr>
                <a:t>0x</a:t>
              </a:r>
              <a:r>
                <a:rPr lang="en-US" sz="1800" b="0">
                  <a:solidFill>
                    <a:srgbClr val="C00000"/>
                  </a:solidFill>
                  <a:latin typeface="Helvetica" charset="0"/>
                </a:rPr>
                <a:t>6</a:t>
              </a:r>
              <a:r>
                <a:rPr lang="en-US" sz="1800" b="0">
                  <a:latin typeface="Helvetica" charset="0"/>
                </a:rPr>
                <a:t>000</a:t>
              </a:r>
            </a:p>
          </p:txBody>
        </p:sp>
        <p:sp>
          <p:nvSpPr>
            <p:cNvPr id="11337" name="TextBox 91"/>
            <p:cNvSpPr txBox="1">
              <a:spLocks noChangeArrowheads="1"/>
            </p:cNvSpPr>
            <p:nvPr/>
          </p:nvSpPr>
          <p:spPr bwMode="auto">
            <a:xfrm>
              <a:off x="5916613" y="4457700"/>
              <a:ext cx="10779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</a:rPr>
                <a:t>0x</a:t>
              </a:r>
              <a:r>
                <a:rPr lang="en-US" sz="1800" b="0">
                  <a:solidFill>
                    <a:srgbClr val="C00000"/>
                  </a:solidFill>
                  <a:latin typeface="Helvetica" charset="0"/>
                </a:rPr>
                <a:t>7</a:t>
              </a:r>
              <a:r>
                <a:rPr lang="en-US" sz="1800" b="0">
                  <a:latin typeface="Helvetica" charset="0"/>
                </a:rPr>
                <a:t>000</a:t>
              </a:r>
            </a:p>
          </p:txBody>
        </p:sp>
      </p:grpSp>
      <p:sp>
        <p:nvSpPr>
          <p:cNvPr id="11328" name="TextBox 13"/>
          <p:cNvSpPr txBox="1">
            <a:spLocks noChangeArrowheads="1"/>
          </p:cNvSpPr>
          <p:nvPr/>
        </p:nvSpPr>
        <p:spPr bwMode="auto">
          <a:xfrm>
            <a:off x="5153025" y="1466850"/>
            <a:ext cx="3213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</a:rPr>
              <a:t>Physical address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Gulim" charset="0"/>
                <a:cs typeface="Gulim" charset="0"/>
              </a:rPr>
              <a:t>Page Replacement Policies</a:t>
            </a:r>
          </a:p>
        </p:txBody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Why do we care about Replacement Policy?	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Replacement is an issue with any cache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Particularly important with pages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The cost of being wrong is high: must go to disk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Must keep important pages in memory, not toss them out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FIFO (First In, First Out)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Throw out oldest page.  Be fair – let every page live in memory for same amount of time.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Bad, because throws out heavily used pages instead of infrequently used pages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MIN (Minimum):</a:t>
            </a: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Replace page that won’t be used for the longest time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Great, but can’t really know future…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Makes good comparison case, however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RANDOM: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Pick random page for every replacement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Typical solution for TLB’s.  Simple hardware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Unpredictable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Gulim" charset="0"/>
                <a:cs typeface="Gulim" charset="0"/>
              </a:rPr>
              <a:t>Implementing LRU &amp; Second Chance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839200" cy="5867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  <a:tabLst>
                <a:tab pos="3030538" algn="l"/>
              </a:tabLst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Perfect: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3030538" algn="l"/>
              </a:tabLst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Timestamp page on each reference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3030538" algn="l"/>
              </a:tabLst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Keep list of pages ordered by time of reference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3030538" algn="l"/>
              </a:tabLst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Too expensive to implement in reality for many reasons</a:t>
            </a:r>
            <a:endParaRPr lang="en-US" altLang="ko-KR">
              <a:solidFill>
                <a:schemeClr val="hlink"/>
              </a:solidFill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tabLst>
                <a:tab pos="3030538" algn="l"/>
              </a:tabLst>
            </a:pPr>
            <a:r>
              <a:rPr lang="en-US" altLang="ko-KR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Second Chance Algorithm:</a:t>
            </a: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3030538" algn="l"/>
              </a:tabLst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Approximate LRU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3030538" algn="l"/>
              </a:tabLst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Replace </a:t>
            </a:r>
            <a:r>
              <a:rPr lang="en-US" altLang="ko-KR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an</a:t>
            </a: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 old page, not </a:t>
            </a:r>
            <a:r>
              <a:rPr lang="en-US" altLang="ko-KR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the oldest</a:t>
            </a: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 page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3030538" algn="l"/>
              </a:tabLst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FIFO with “use” bit</a:t>
            </a:r>
          </a:p>
          <a:p>
            <a:pPr>
              <a:lnSpc>
                <a:spcPct val="80000"/>
              </a:lnSpc>
              <a:spcBef>
                <a:spcPct val="10000"/>
              </a:spcBef>
              <a:tabLst>
                <a:tab pos="3030538" algn="l"/>
              </a:tabLst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Details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3030538" algn="l"/>
              </a:tabLst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A “use” bit per physical page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3030538" algn="l"/>
              </a:tabLst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set when page accessed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3030538" algn="l"/>
              </a:tabLst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On page fault check page at head of queue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3030538" algn="l"/>
              </a:tabLst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If use bit=1 </a:t>
            </a:r>
            <a:r>
              <a:rPr lang="en-US" altLang="ko-KR">
                <a:latin typeface="Helvetica" charset="0"/>
                <a:ea typeface="Gulim" charset="0"/>
                <a:cs typeface="Gulim" charset="0"/>
                <a:sym typeface="Wingdings" charset="0"/>
              </a:rPr>
              <a:t> c</a:t>
            </a: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lear bit, and move page to tail (give the page second chance!)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3030538" algn="l"/>
              </a:tabLst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If use bit=0 </a:t>
            </a:r>
            <a:r>
              <a:rPr lang="en-US" altLang="ko-KR">
                <a:latin typeface="Helvetica" charset="0"/>
                <a:ea typeface="Gulim" charset="0"/>
                <a:cs typeface="Gulim" charset="0"/>
                <a:sym typeface="Wingdings" charset="0"/>
              </a:rPr>
              <a:t> replace page</a:t>
            </a: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3030538" algn="l"/>
              </a:tabLst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Moving pages to tail still complex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8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8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8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8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8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8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8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8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8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8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8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8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81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81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81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81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1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81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5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966</Words>
  <Application>Microsoft Macintosh PowerPoint</Application>
  <PresentationFormat>On-screen Show (4:3)</PresentationFormat>
  <Paragraphs>197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</vt:lpstr>
      <vt:lpstr>CS 162 Discussion Section Week 6  10/14 – 10/18</vt:lpstr>
      <vt:lpstr>Today’s Section</vt:lpstr>
      <vt:lpstr>Project 2</vt:lpstr>
      <vt:lpstr>PowerPoint Presentation</vt:lpstr>
      <vt:lpstr>Lecture Review</vt:lpstr>
      <vt:lpstr>X86_64: Four-level page table!</vt:lpstr>
      <vt:lpstr>IPT address translation</vt:lpstr>
      <vt:lpstr>Page Replacement Policies</vt:lpstr>
      <vt:lpstr>Implementing LRU &amp; Second Chance</vt:lpstr>
      <vt:lpstr>Clock Algorithm</vt:lpstr>
      <vt:lpstr>UserKernel (System Call)</vt:lpstr>
      <vt:lpstr>UserKernel (Exceptions: Traps and Interrupts)</vt:lpstr>
      <vt:lpstr>How Does User Deal with Timing?</vt:lpstr>
      <vt:lpstr>I/O Device Notifying the OS</vt:lpstr>
      <vt:lpstr>Worksheet…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162 Discussion Section Week 6  10/14 – 10/18</dc:title>
  <cp:lastModifiedBy>Kevin Klues</cp:lastModifiedBy>
  <cp:revision>5</cp:revision>
  <dcterms:modified xsi:type="dcterms:W3CDTF">2013-10-16T05:59:44Z</dcterms:modified>
</cp:coreProperties>
</file>