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705" r:id="rId1"/>
  </p:sldMasterIdLst>
  <p:notesMasterIdLst>
    <p:notesMasterId r:id="rId36"/>
  </p:notesMasterIdLst>
  <p:handoutMasterIdLst>
    <p:handoutMasterId r:id="rId37"/>
  </p:handoutMasterIdLst>
  <p:sldIdLst>
    <p:sldId id="266" r:id="rId2"/>
    <p:sldId id="305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306" r:id="rId19"/>
    <p:sldId id="308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09" r:id="rId28"/>
    <p:sldId id="317" r:id="rId29"/>
    <p:sldId id="320" r:id="rId30"/>
    <p:sldId id="321" r:id="rId31"/>
    <p:sldId id="322" r:id="rId32"/>
    <p:sldId id="323" r:id="rId33"/>
    <p:sldId id="318" r:id="rId34"/>
    <p:sldId id="304" r:id="rId35"/>
  </p:sldIdLst>
  <p:sldSz cx="9144000" cy="6858000" type="screen4x3"/>
  <p:notesSz cx="6858000" cy="9144000"/>
  <p:defaultTextStyle>
    <a:lvl1pPr marL="0" algn="l" rtl="0" latinLnBrk="0">
      <a:defRPr lang="th-TH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th-TH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th-TH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th-TH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th-TH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th-TH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th-TH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th-TH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th-TH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499" autoAdjust="0"/>
    <p:restoredTop sz="94660"/>
  </p:normalViewPr>
  <p:slideViewPr>
    <p:cSldViewPr>
      <p:cViewPr>
        <p:scale>
          <a:sx n="39" d="100"/>
          <a:sy n="39" d="100"/>
        </p:scale>
        <p:origin x="-2832" y="-12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th-TH" sz="1200"/>
            </a:lvl1pPr>
            <a:extLst/>
          </a:lstStyle>
          <a:p>
            <a:endParaRPr lang="th-TH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th-TH" sz="1200"/>
            </a:lvl1pPr>
            <a:extLst/>
          </a:lstStyle>
          <a:p>
            <a:fld id="{6E7D018D-748F-47BF-843A-40349A141CAC}" type="datetimeFigureOut">
              <a:rPr lang="th-TH" smtClean="0"/>
              <a:pPr/>
              <a:t>04/08/63</a:t>
            </a:fld>
            <a:endParaRPr lang="th-TH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th-TH" sz="1200"/>
            </a:lvl1pPr>
            <a:extLst/>
          </a:lstStyle>
          <a:p>
            <a:endParaRPr lang="th-TH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th-TH" sz="1200"/>
            </a:lvl1pPr>
            <a:extLst/>
          </a:lstStyle>
          <a:p>
            <a:fld id="{04AC5213-BACC-41AB-9B61-B40CF6C5296E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th-TH" sz="1200"/>
            </a:lvl1pPr>
            <a:extLst/>
          </a:lstStyle>
          <a:p>
            <a:endParaRPr lang="th-TH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th-TH" sz="1200"/>
            </a:lvl1pPr>
            <a:extLst/>
          </a:lstStyle>
          <a:p>
            <a:fld id="{23E9B8FB-2ABD-42C9-A6DA-A6789EAF441D}" type="datetimeFigureOut">
              <a:rPr/>
              <a:pPr/>
              <a:t>30/06/2549</a:t>
            </a:fld>
            <a:endParaRPr lang="th-TH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th-TH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th-TH"/>
              <a:t>คลิกเพื่อแก้ไขลักษณะข้อความต้นแบบ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th-TH" sz="1200"/>
            </a:lvl1pPr>
            <a:extLst/>
          </a:lstStyle>
          <a:p>
            <a:endParaRPr lang="th-TH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th-TH" sz="1200"/>
            </a:lvl1pPr>
            <a:extLst/>
          </a:lstStyle>
          <a:p>
            <a:fld id="{BE2A7042-DEED-4AA1-9E89-4A16B2572577}" type="slidenum">
              <a:rPr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th-TH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th-TH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th-TH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th-TH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th-TH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th-TH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th-TH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th-TH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th-TH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A7042-DEED-4AA1-9E89-4A16B2572577}" type="slidenum">
              <a:rPr lang="th-TH" smtClean="0"/>
              <a:pPr/>
              <a:t>1</a:t>
            </a:fld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ชื่อเรื่อง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9" name="ชื่อเรื่องรอง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h-TH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28" name="ตัวยึดวันที่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algn="r"/>
            <a:fld id="{C25B00C8-F3C1-4464-8E77-F18F84890691}" type="datetime1">
              <a:rPr kumimoji="0" lang="en-US" smtClean="0">
                <a:solidFill>
                  <a:schemeClr val="bg1"/>
                </a:solidFill>
              </a:rPr>
              <a:pPr algn="r"/>
              <a:t>8/4/2020</a:t>
            </a:fld>
            <a:endParaRPr kumimoji="0" lang="th-TH">
              <a:solidFill>
                <a:schemeClr val="bg1"/>
              </a:solidFill>
            </a:endParaRPr>
          </a:p>
        </p:txBody>
      </p:sp>
      <p:sp>
        <p:nvSpPr>
          <p:cNvPr id="17" name="ตัวยึดท้ายกระดา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 algn="l"/>
            <a:r>
              <a:rPr kumimoji="0" lang="en-US" smtClean="0">
                <a:solidFill>
                  <a:schemeClr val="bg1"/>
                </a:solidFill>
              </a:rPr>
              <a:t>SLIDE IKMODEL ++</a:t>
            </a:r>
            <a:endParaRPr kumimoji="0" lang="th-TH">
              <a:solidFill>
                <a:schemeClr val="bg1"/>
              </a:solidFill>
            </a:endParaRPr>
          </a:p>
        </p:txBody>
      </p:sp>
      <p:sp>
        <p:nvSpPr>
          <p:cNvPr id="29" name="ตัวยึดหมายเลขภาพนิ่ง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A4431D5-1B33-458B-8AFD-CECCB0FA18CB}" type="slidenum">
              <a:rPr kumimoji="0" lang="th-TH" smtClean="0">
                <a:solidFill>
                  <a:schemeClr val="bg1"/>
                </a:solidFill>
              </a:rPr>
              <a:pPr/>
              <a:t>‹#›</a:t>
            </a:fld>
            <a:endParaRPr kumimoji="0" lang="th-TH">
              <a:solidFill>
                <a:schemeClr val="bg1"/>
              </a:solidFill>
            </a:endParaRPr>
          </a:p>
        </p:txBody>
      </p:sp>
      <p:sp>
        <p:nvSpPr>
          <p:cNvPr id="21" name="สี่เหลี่ยมผืนผ้า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สี่เหลี่ยมผืนผ้า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สี่เหลี่ยมผืนผ้า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สี่เหลี่ยมผืนผ้า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2AA1DAC-809D-4C25-B8F8-881FB67497D0}" type="datetime1">
              <a:rPr kumimoji="0" lang="en-US" smtClean="0">
                <a:solidFill>
                  <a:schemeClr val="bg1"/>
                </a:solidFill>
              </a:rPr>
              <a:pPr algn="r"/>
              <a:t>8/4/2020</a:t>
            </a:fld>
            <a:endParaRPr kumimoji="0" lang="th-TH">
              <a:solidFill>
                <a:schemeClr val="bg1"/>
              </a:solidFill>
            </a:endParaRPr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0" lang="en-US" smtClean="0">
                <a:solidFill>
                  <a:schemeClr val="bg1"/>
                </a:solidFill>
              </a:rPr>
              <a:t>SLIDE IKMODEL ++</a:t>
            </a:r>
            <a:endParaRPr kumimoji="0" lang="th-TH">
              <a:solidFill>
                <a:schemeClr val="bg1"/>
              </a:solidFill>
            </a:endParaRP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kumimoji="0" lang="th-TH" smtClean="0">
                <a:solidFill>
                  <a:schemeClr val="bg1"/>
                </a:solidFill>
              </a:rPr>
              <a:pPr/>
              <a:t>‹#›</a:t>
            </a:fld>
            <a:endParaRPr kumimoji="0" lang="th-TH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D25AB252-1A54-4121-9EAB-6F2C727ED1A3}" type="datetime1">
              <a:rPr kumimoji="0" lang="en-US" smtClean="0">
                <a:solidFill>
                  <a:schemeClr val="bg1"/>
                </a:solidFill>
              </a:rPr>
              <a:pPr algn="r"/>
              <a:t>8/4/2020</a:t>
            </a:fld>
            <a:endParaRPr kumimoji="0" lang="th-TH">
              <a:solidFill>
                <a:schemeClr val="bg1"/>
              </a:solidFill>
            </a:endParaRPr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0" lang="en-US" smtClean="0">
                <a:solidFill>
                  <a:schemeClr val="bg1"/>
                </a:solidFill>
              </a:rPr>
              <a:t>SLIDE IKMODEL ++</a:t>
            </a:r>
            <a:endParaRPr kumimoji="0" lang="th-TH">
              <a:solidFill>
                <a:schemeClr val="bg1"/>
              </a:solidFill>
            </a:endParaRP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kumimoji="0" lang="th-TH" smtClean="0">
                <a:solidFill>
                  <a:schemeClr val="bg1"/>
                </a:solidFill>
              </a:rPr>
              <a:pPr/>
              <a:t>‹#›</a:t>
            </a:fld>
            <a:endParaRPr kumimoji="0" lang="th-TH">
              <a:solidFill>
                <a:schemeClr val="bg1"/>
              </a:solidFill>
            </a:endParaRPr>
          </a:p>
        </p:txBody>
      </p:sp>
      <p:sp>
        <p:nvSpPr>
          <p:cNvPr id="7" name="ตัวเชื่อมต่อตรง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สามเหลี่ยมหน้าจั่ว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ตัวเชื่อมต่อตรง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ปกอัลบั้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7162800" y="137160"/>
            <a:ext cx="228600" cy="525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th-TH"/>
          </a:p>
        </p:txBody>
      </p:sp>
      <p:sp>
        <p:nvSpPr>
          <p:cNvPr id="15" name="Rectangle 14"/>
          <p:cNvSpPr/>
          <p:nvPr userDrawn="1"/>
        </p:nvSpPr>
        <p:spPr>
          <a:xfrm>
            <a:off x="7467600" y="133350"/>
            <a:ext cx="1447800" cy="5257800"/>
          </a:xfrm>
          <a:prstGeom prst="rect">
            <a:avLst/>
          </a:prstGeom>
          <a:solidFill>
            <a:schemeClr val="accent3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kumimoji="0" lang="th-TH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5467350"/>
            <a:ext cx="8672946" cy="1238250"/>
          </a:xfrm>
          <a:solidFill>
            <a:schemeClr val="accent1"/>
          </a:solidFill>
        </p:spPr>
        <p:txBody>
          <a:bodyPr vert="horz" anchor="ctr">
            <a:noAutofit/>
          </a:bodyPr>
          <a:lstStyle>
            <a:lvl1pPr marL="0" indent="0" algn="l" eaLnBrk="1" latinLnBrk="0" hangingPunct="1">
              <a:buFontTx/>
              <a:buNone/>
              <a:defRPr kumimoji="0" lang="th-TH" sz="4800" baseline="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kumimoji="0" lang="th-TH"/>
              <a:t>คลิกเพื่อเพิ่มชื่ออัลบั้มรูป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228600" y="152400"/>
            <a:ext cx="6858000" cy="5239512"/>
          </a:xfrm>
          <a:solidFill>
            <a:schemeClr val="bg1"/>
          </a:solidFill>
          <a:ln w="3492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/>
          <a:lstStyle>
            <a:lvl1pPr marL="0" indent="0" algn="ctr" rtl="0" eaLnBrk="1" latinLnBrk="0" hangingPunct="1">
              <a:spcBef>
                <a:spcPct val="20000"/>
              </a:spcBef>
              <a:defRPr kumimoji="0" lang="th-TH" sz="2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eaLnBrk="1" latinLnBrk="0" hangingPunct="1"/>
            <a:r>
              <a:rPr lang="th-TH" smtClean="0"/>
              <a:t>คลิกไอคอนเพื่อเพิ่มรูปภาพ</a:t>
            </a:r>
            <a:endParaRPr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extLst/>
          </a:lstStyle>
          <a:p>
            <a:pPr algn="r"/>
            <a:fld id="{87A9CC94-846B-4E3A-BAF9-4A5549CC8C1F}" type="datetime1">
              <a:rPr kumimoji="0" lang="en-US" smtClean="0">
                <a:solidFill>
                  <a:schemeClr val="bg1"/>
                </a:solidFill>
              </a:rPr>
              <a:pPr algn="r"/>
              <a:t>8/4/2020</a:t>
            </a:fld>
            <a:endParaRPr kumimoji="0" lang="th-TH"/>
          </a:p>
        </p:txBody>
      </p:sp>
      <p:sp>
        <p:nvSpPr>
          <p:cNvPr id="13" name="Rectangle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extLst/>
          </a:lstStyle>
          <a:p>
            <a:fld id="{8A4431D5-1B33-458B-8AFD-CECCB0FA18CB}" type="slidenum">
              <a:rPr kumimoji="0" lang="th-TH">
                <a:solidFill>
                  <a:schemeClr val="bg1"/>
                </a:solidFill>
              </a:rPr>
              <a:pPr/>
              <a:t>‹#›</a:t>
            </a:fld>
            <a:endParaRPr kumimoji="0" lang="th-TH"/>
          </a:p>
        </p:txBody>
      </p:sp>
      <p:sp>
        <p:nvSpPr>
          <p:cNvPr id="14" name="Rectangle 13"/>
          <p:cNvSpPr>
            <a:spLocks noGrp="1"/>
          </p:cNvSpPr>
          <p:nvPr>
            <p:ph type="ftr" sz="quarter" idx="14"/>
          </p:nvPr>
        </p:nvSpPr>
        <p:spPr>
          <a:xfrm rot="16200000">
            <a:off x="7296150" y="3698878"/>
            <a:ext cx="2933700" cy="365125"/>
          </a:xfrm>
        </p:spPr>
        <p:txBody>
          <a:bodyPr/>
          <a:lstStyle>
            <a:extLst/>
          </a:lstStyle>
          <a:p>
            <a:r>
              <a:rPr kumimoji="0" lang="en-US" smtClean="0"/>
              <a:t>SLIDE IKMODEL ++</a:t>
            </a:r>
            <a:endParaRPr kumimoji="0" lang="th-TH"/>
          </a:p>
        </p:txBody>
      </p:sp>
      <p:sp>
        <p:nvSpPr>
          <p:cNvPr id="18" name="Rectangle 17"/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5372100" y="2247900"/>
            <a:ext cx="5181600" cy="990600"/>
          </a:xfrm>
        </p:spPr>
        <p:txBody>
          <a:bodyPr/>
          <a:lstStyle>
            <a:lvl1pPr marL="0" indent="0" algn="r" eaLnBrk="1" latinLnBrk="0" hangingPunct="1">
              <a:buNone/>
              <a:defRPr kumimoji="0" lang="th-TH" sz="2000">
                <a:solidFill>
                  <a:srgbClr val="FFFFFF"/>
                </a:solidFill>
              </a:defRPr>
            </a:lvl1pPr>
          </a:lstStyle>
          <a:p>
            <a:pPr lvl="0"/>
            <a:r>
              <a:rPr kumimoji="0" lang="th-TH"/>
              <a:t>คลิกเพื่อเพิ่มวันที่หรือรายละเอียด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FCFF-DBBA-4B22-8240-9DDE6B06FFAF}" type="datetime1">
              <a:rPr kumimoji="0" lang="en-US" smtClean="0"/>
              <a:pPr/>
              <a:t>8/4/2020</a:t>
            </a:fld>
            <a:endParaRPr kumimoji="0" lang="en-US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SLIDE IKMODEL ++</a:t>
            </a:r>
            <a:endParaRPr kumimoji="0"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lang="en-US" smtClean="0"/>
              <a:pPr/>
              <a:t>‹#›</a:t>
            </a:fld>
            <a:endParaRPr kumimoji="0" lang="en-US"/>
          </a:p>
        </p:txBody>
      </p:sp>
      <p:sp>
        <p:nvSpPr>
          <p:cNvPr id="8" name="ตัวยึดเนื้อหา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algn="r"/>
            <a:fld id="{09E6AE7E-6BA0-4226-87FA-02DDF013CA24}" type="datetime1">
              <a:rPr kumimoji="0" lang="en-US" smtClean="0">
                <a:solidFill>
                  <a:schemeClr val="bg1"/>
                </a:solidFill>
              </a:rPr>
              <a:pPr algn="r"/>
              <a:t>8/4/2020</a:t>
            </a:fld>
            <a:endParaRPr kumimoji="0" lang="th-TH">
              <a:solidFill>
                <a:schemeClr val="bg1"/>
              </a:solidFill>
            </a:endParaRPr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 algn="l"/>
            <a:r>
              <a:rPr kumimoji="0" lang="en-US" smtClean="0">
                <a:solidFill>
                  <a:schemeClr val="bg1"/>
                </a:solidFill>
              </a:rPr>
              <a:t>SLIDE IKMODEL ++</a:t>
            </a:r>
            <a:endParaRPr kumimoji="0" lang="th-TH">
              <a:solidFill>
                <a:schemeClr val="bg1"/>
              </a:solidFill>
            </a:endParaRPr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A4431D5-1B33-458B-8AFD-CECCB0FA18CB}" type="slidenum">
              <a:rPr kumimoji="0" lang="th-TH" smtClean="0">
                <a:solidFill>
                  <a:schemeClr val="bg1"/>
                </a:solidFill>
              </a:rPr>
              <a:pPr/>
              <a:t>‹#›</a:t>
            </a:fld>
            <a:endParaRPr kumimoji="0" lang="th-TH">
              <a:solidFill>
                <a:schemeClr val="bg1"/>
              </a:solidFill>
            </a:endParaRPr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FFCD82F6-96BC-4849-87DB-DE3B1DD9A63E}" type="datetime1">
              <a:rPr kumimoji="0" lang="en-US" smtClean="0">
                <a:solidFill>
                  <a:schemeClr val="bg1"/>
                </a:solidFill>
              </a:rPr>
              <a:pPr algn="r"/>
              <a:t>8/4/2020</a:t>
            </a:fld>
            <a:endParaRPr kumimoji="0" lang="th-TH">
              <a:solidFill>
                <a:schemeClr val="bg1"/>
              </a:solidFill>
            </a:endParaRP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0" lang="en-US" smtClean="0">
                <a:solidFill>
                  <a:schemeClr val="bg1"/>
                </a:solidFill>
              </a:rPr>
              <a:t>SLIDE IKMODEL ++</a:t>
            </a:r>
            <a:endParaRPr kumimoji="0" lang="th-TH">
              <a:solidFill>
                <a:schemeClr val="bg1"/>
              </a:solidFill>
            </a:endParaRP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kumimoji="0" lang="th-TH" smtClean="0">
                <a:solidFill>
                  <a:schemeClr val="bg1"/>
                </a:solidFill>
              </a:rPr>
              <a:pPr/>
              <a:t>‹#›</a:t>
            </a:fld>
            <a:endParaRPr kumimoji="0" lang="th-TH">
              <a:solidFill>
                <a:schemeClr val="bg1"/>
              </a:solidFill>
            </a:endParaRPr>
          </a:p>
        </p:txBody>
      </p:sp>
      <p:sp>
        <p:nvSpPr>
          <p:cNvPr id="9" name="ตัวยึดเนื้อหา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1" name="ตัวยึดเนื้อหา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C1FFC8D-E11C-4147-9806-37BDB8E0655A}" type="datetime1">
              <a:rPr kumimoji="0" lang="en-US" smtClean="0">
                <a:solidFill>
                  <a:schemeClr val="bg1"/>
                </a:solidFill>
              </a:rPr>
              <a:pPr algn="r"/>
              <a:t>8/4/2020</a:t>
            </a:fld>
            <a:endParaRPr kumimoji="0" lang="th-TH">
              <a:solidFill>
                <a:schemeClr val="bg1"/>
              </a:solidFill>
            </a:endParaRPr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0" lang="en-US" smtClean="0">
                <a:solidFill>
                  <a:schemeClr val="bg1"/>
                </a:solidFill>
              </a:rPr>
              <a:t>SLIDE IKMODEL ++</a:t>
            </a:r>
            <a:endParaRPr kumimoji="0" lang="th-TH">
              <a:solidFill>
                <a:schemeClr val="bg1"/>
              </a:solidFill>
            </a:endParaRPr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kumimoji="0" lang="th-TH" smtClean="0">
                <a:solidFill>
                  <a:schemeClr val="bg1"/>
                </a:solidFill>
              </a:rPr>
              <a:pPr/>
              <a:t>‹#›</a:t>
            </a:fld>
            <a:endParaRPr kumimoji="0" lang="th-TH">
              <a:solidFill>
                <a:schemeClr val="bg1"/>
              </a:solidFill>
            </a:endParaRPr>
          </a:p>
        </p:txBody>
      </p:sp>
      <p:sp>
        <p:nvSpPr>
          <p:cNvPr id="11" name="ตัวยึดเนื้อหา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13" name="ตัวยึดเนื้อหา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6A874DE-A946-4B68-AB8D-03D7D0F8E414}" type="datetime1">
              <a:rPr kumimoji="0" lang="en-US" smtClean="0">
                <a:solidFill>
                  <a:schemeClr val="bg1"/>
                </a:solidFill>
              </a:rPr>
              <a:pPr algn="r"/>
              <a:t>8/4/2020</a:t>
            </a:fld>
            <a:endParaRPr kumimoji="0" lang="th-TH">
              <a:solidFill>
                <a:schemeClr val="bg1"/>
              </a:solidFill>
            </a:endParaRPr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0" lang="en-US" smtClean="0">
                <a:solidFill>
                  <a:schemeClr val="bg1"/>
                </a:solidFill>
              </a:rPr>
              <a:t>SLIDE IKMODEL ++</a:t>
            </a:r>
            <a:endParaRPr kumimoji="0" lang="th-TH">
              <a:solidFill>
                <a:schemeClr val="bg1"/>
              </a:solidFill>
            </a:endParaRPr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kumimoji="0" lang="th-TH" smtClean="0">
                <a:solidFill>
                  <a:schemeClr val="bg1"/>
                </a:solidFill>
              </a:rPr>
              <a:pPr/>
              <a:t>‹#›</a:t>
            </a:fld>
            <a:endParaRPr kumimoji="0" lang="th-TH">
              <a:solidFill>
                <a:schemeClr val="bg1"/>
              </a:solidFill>
            </a:endParaRPr>
          </a:p>
        </p:txBody>
      </p:sp>
      <p:sp>
        <p:nvSpPr>
          <p:cNvPr id="6" name="สามเหลี่ยมหน้าจั่ว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ACC9-3986-464D-8511-3803C9467650}" type="datetime1">
              <a:rPr kumimoji="0" lang="en-US" smtClean="0"/>
              <a:pPr/>
              <a:t>8/4/2020</a:t>
            </a:fld>
            <a:endParaRPr kumimoji="0" lang="en-US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SLIDE IKMODEL ++</a:t>
            </a:r>
            <a:endParaRPr kumimoji="0"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lang="en-US" smtClean="0"/>
              <a:pPr/>
              <a:t>‹#›</a:t>
            </a:fld>
            <a:endParaRPr kumimoji="0" lang="en-US"/>
          </a:p>
        </p:txBody>
      </p:sp>
      <p:sp>
        <p:nvSpPr>
          <p:cNvPr id="5" name="ตัวเชื่อมต่อตรง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สามเหลี่ยมหน้าจั่ว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47B21F1F-206F-4015-A8CA-1A885BAA7E7E}" type="datetime1">
              <a:rPr kumimoji="0" lang="en-US" smtClean="0">
                <a:solidFill>
                  <a:schemeClr val="bg1"/>
                </a:solidFill>
              </a:rPr>
              <a:pPr algn="r"/>
              <a:t>8/4/2020</a:t>
            </a:fld>
            <a:endParaRPr kumimoji="0" lang="th-TH">
              <a:solidFill>
                <a:schemeClr val="bg1"/>
              </a:solidFill>
            </a:endParaRP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0" lang="en-US" smtClean="0">
                <a:solidFill>
                  <a:schemeClr val="bg1"/>
                </a:solidFill>
              </a:rPr>
              <a:t>SLIDE IKMODEL ++</a:t>
            </a:r>
            <a:endParaRPr kumimoji="0" lang="th-TH">
              <a:solidFill>
                <a:schemeClr val="bg1"/>
              </a:solidFill>
            </a:endParaRP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kumimoji="0" lang="th-TH" smtClean="0">
                <a:solidFill>
                  <a:schemeClr val="bg1"/>
                </a:solidFill>
              </a:rPr>
              <a:pPr/>
              <a:t>‹#›</a:t>
            </a:fld>
            <a:endParaRPr kumimoji="0" lang="th-TH">
              <a:solidFill>
                <a:schemeClr val="bg1"/>
              </a:solidFill>
            </a:endParaRPr>
          </a:p>
        </p:txBody>
      </p:sp>
      <p:sp>
        <p:nvSpPr>
          <p:cNvPr id="8" name="ตัวเชื่อมต่อตรง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ตัวเชื่อมต่อตรง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สามเหลี่ยมหน้าจั่ว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ตัวยึดเนื้อหา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th-TH" smtClean="0"/>
              <a:t>คลิกไอคอนเพื่อเพิ่มรูปภาพ</a:t>
            </a:r>
            <a:endParaRPr kumimoji="0" lang="en-US" dirty="0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891A101F-B393-45B3-978E-BEEF25B6A70C}" type="datetime1">
              <a:rPr kumimoji="0" lang="en-US" smtClean="0">
                <a:solidFill>
                  <a:schemeClr val="bg1"/>
                </a:solidFill>
              </a:rPr>
              <a:pPr algn="r"/>
              <a:t>8/4/2020</a:t>
            </a:fld>
            <a:endParaRPr kumimoji="0" lang="th-TH">
              <a:solidFill>
                <a:schemeClr val="bg1"/>
              </a:solidFill>
            </a:endParaRPr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kumimoji="0" lang="en-US" smtClean="0">
                <a:solidFill>
                  <a:schemeClr val="bg1"/>
                </a:solidFill>
              </a:rPr>
              <a:t>SLIDE IKMODEL ++</a:t>
            </a:r>
            <a:endParaRPr kumimoji="0" lang="th-TH">
              <a:solidFill>
                <a:schemeClr val="bg1"/>
              </a:solidFill>
            </a:endParaRPr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431D5-1B33-458B-8AFD-CECCB0FA18CB}" type="slidenum">
              <a:rPr kumimoji="0" lang="th-TH" smtClean="0">
                <a:solidFill>
                  <a:schemeClr val="bg1"/>
                </a:solidFill>
              </a:rPr>
              <a:pPr/>
              <a:t>‹#›</a:t>
            </a:fld>
            <a:endParaRPr kumimoji="0" lang="th-TH">
              <a:solidFill>
                <a:schemeClr val="bg1"/>
              </a:solidFill>
            </a:endParaRPr>
          </a:p>
        </p:txBody>
      </p:sp>
      <p:sp>
        <p:nvSpPr>
          <p:cNvPr id="8" name="ตัวเชื่อมต่อตรง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สามเหลี่ยมหน้าจั่ว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ตัวยึดชื่อเรื่อง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3" name="ตัวยึดข้อความ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smtClean="0"/>
              <a:t>ระดับที่สอง</a:t>
            </a:r>
          </a:p>
          <a:p>
            <a:pPr lvl="2" eaLnBrk="1" latinLnBrk="0" hangingPunct="1"/>
            <a:r>
              <a:rPr kumimoji="0" lang="th-TH" smtClean="0"/>
              <a:t>ระดับที่สาม</a:t>
            </a:r>
          </a:p>
          <a:p>
            <a:pPr lvl="3" eaLnBrk="1" latinLnBrk="0" hangingPunct="1"/>
            <a:r>
              <a:rPr kumimoji="0" lang="th-TH" smtClean="0"/>
              <a:t>ระดับที่สี่</a:t>
            </a:r>
          </a:p>
          <a:p>
            <a:pPr lvl="4" eaLnBrk="1" latinLnBrk="0" hangingPunct="1"/>
            <a:r>
              <a:rPr kumimoji="0" lang="th-TH" smtClean="0"/>
              <a:t>ระดับที่ห้า</a:t>
            </a:r>
            <a:endParaRPr kumimoji="0" lang="en-US"/>
          </a:p>
        </p:txBody>
      </p:sp>
      <p:sp>
        <p:nvSpPr>
          <p:cNvPr id="14" name="ตัวยึดวันที่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/>
            <a:fld id="{89CE12A5-5C1A-4576-9FDD-DEB6FEC9BD9D}" type="datetime1">
              <a:rPr kumimoji="0" lang="en-US" smtClean="0">
                <a:solidFill>
                  <a:schemeClr val="bg1"/>
                </a:solidFill>
              </a:rPr>
              <a:pPr algn="r"/>
              <a:t>8/4/2020</a:t>
            </a:fld>
            <a:endParaRPr kumimoji="0" lang="th-TH">
              <a:solidFill>
                <a:schemeClr val="bg1"/>
              </a:solidFill>
            </a:endParaRPr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/>
            <a:r>
              <a:rPr kumimoji="0" lang="en-US" smtClean="0">
                <a:solidFill>
                  <a:schemeClr val="bg1"/>
                </a:solidFill>
              </a:rPr>
              <a:t>SLIDE IKMODEL ++</a:t>
            </a:r>
            <a:endParaRPr kumimoji="0" lang="th-TH">
              <a:solidFill>
                <a:schemeClr val="bg1"/>
              </a:solidFill>
            </a:endParaRPr>
          </a:p>
        </p:txBody>
      </p:sp>
      <p:sp>
        <p:nvSpPr>
          <p:cNvPr id="23" name="ตัวยึดหมายเลขภาพนิ่ง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A4431D5-1B33-458B-8AFD-CECCB0FA18CB}" type="slidenum">
              <a:rPr kumimoji="0" lang="th-TH" smtClean="0">
                <a:solidFill>
                  <a:schemeClr val="bg1"/>
                </a:solidFill>
              </a:rPr>
              <a:pPr/>
              <a:t>‹#›</a:t>
            </a:fld>
            <a:endParaRPr kumimoji="0" lang="th-TH">
              <a:solidFill>
                <a:schemeClr val="bg1"/>
              </a:solidFill>
            </a:endParaRPr>
          </a:p>
        </p:txBody>
      </p:sp>
      <p:sp>
        <p:nvSpPr>
          <p:cNvPr id="28" name="ตัวเชื่อมต่อตรง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ตัวเชื่อมต่อตรง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สามเหลี่ยมหน้าจั่ว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01.tci-thaijo.org/index.php/humanjubru/article/view/195829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u/2/my-drive" TargetMode="Externa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Infinity Knowledge Model</a:t>
            </a:r>
            <a:endParaRPr lang="th-TH" dirty="0"/>
          </a:p>
        </p:txBody>
      </p:sp>
      <p:pic>
        <p:nvPicPr>
          <p:cNvPr id="4" name="j0178459.jp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6255" r="6255"/>
          <a:stretch>
            <a:fillRect/>
          </a:stretch>
        </p:blipFill>
        <p:spPr/>
      </p:pic>
      <p:sp>
        <p:nvSpPr>
          <p:cNvPr id="7" name="Rectangle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Active learning</a:t>
            </a:r>
            <a:endParaRPr lang="th-TH" dirty="0"/>
          </a:p>
        </p:txBody>
      </p:sp>
      <p:pic>
        <p:nvPicPr>
          <p:cNvPr id="5" name="j0178459.jpg"/>
          <p:cNvPicPr>
            <a:picLocks noChangeAspect="1"/>
          </p:cNvPicPr>
          <p:nvPr/>
        </p:nvPicPr>
        <p:blipFill>
          <a:blip r:embed="rId3"/>
          <a:srcRect l="6255" r="6255"/>
          <a:stretch>
            <a:fillRect/>
          </a:stretch>
        </p:blipFill>
        <p:spPr>
          <a:xfrm>
            <a:off x="228600" y="0"/>
            <a:ext cx="6858000" cy="5239512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/>
        </p:spPr>
      </p:pic>
      <p:sp>
        <p:nvSpPr>
          <p:cNvPr id="6" name="ตัวยึดวันที่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15C449C1-02E0-4646-AB8D-FA43D89FF6D5}" type="datetime1">
              <a:rPr kumimoji="0" lang="en-US" smtClean="0">
                <a:solidFill>
                  <a:schemeClr val="bg1"/>
                </a:solidFill>
              </a:rPr>
              <a:pPr algn="r"/>
              <a:t>8/4/2020</a:t>
            </a:fld>
            <a:endParaRPr kumimoji="0" lang="th-TH"/>
          </a:p>
        </p:txBody>
      </p:sp>
      <p:sp>
        <p:nvSpPr>
          <p:cNvPr id="8" name="ตัวยึดหมายเลขภาพนิ่ง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th-TH" smtClean="0">
                <a:solidFill>
                  <a:schemeClr val="bg1"/>
                </a:solidFill>
              </a:rPr>
              <a:pPr/>
              <a:t>1</a:t>
            </a:fld>
            <a:endParaRPr kumimoji="0" lang="th-TH"/>
          </a:p>
        </p:txBody>
      </p:sp>
      <p:sp>
        <p:nvSpPr>
          <p:cNvPr id="9" name="ตัวยึดท้ายกระดาษ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en-US" smtClean="0"/>
              <a:t>SLIDE IKMODEL ++</a:t>
            </a:r>
            <a:endParaRPr kumimoji="0" lang="th-T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ข้อความ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Infinity Knowledge Model</a:t>
            </a:r>
            <a:endParaRPr lang="en-US" dirty="0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sz="quarter" idx="11"/>
          </p:nvPr>
        </p:nvSpPr>
        <p:spPr>
          <a:xfrm>
            <a:off x="152400" y="0"/>
            <a:ext cx="6858000" cy="5239512"/>
          </a:xfrm>
        </p:spPr>
      </p:sp>
      <p:sp>
        <p:nvSpPr>
          <p:cNvPr id="4" name="ตัวยึดข้อความ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IK  MODEL</a:t>
            </a:r>
          </a:p>
          <a:p>
            <a:endParaRPr lang="en-US" dirty="0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371600" y="1371600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200" b="1" dirty="0" smtClean="0"/>
              <a:t>DO </a:t>
            </a:r>
            <a:r>
              <a:rPr sz="3200" smtClean="0"/>
              <a:t>คือ การปฎิบัติตามแผน ซึ่งหลังจากที่ครูผู้สอนได้ถ่ายทอด ตามสาระวิชาแล้ว ได้มีการมอบหมายกิจกรรมที่เกี่ยวข้องกับสาระวิขา ให้ผู้เรียนใช้กระบวนการเรียนรู้ด้วยตนเอง ที่จะค้นคว้า โดยกำหนดการทำงานเดี่ยวหรือทำงานกลุ่ม </a:t>
            </a:r>
            <a:endParaRPr lang="en-US" sz="3200" dirty="0"/>
          </a:p>
        </p:txBody>
      </p:sp>
      <p:sp>
        <p:nvSpPr>
          <p:cNvPr id="6" name="ตัวยึดวันที่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317361CC-3BA5-4C09-91AF-1B7A55F0E99E}" type="datetime1">
              <a:rPr kumimoji="0" lang="en-US" smtClean="0">
                <a:solidFill>
                  <a:schemeClr val="bg1"/>
                </a:solidFill>
              </a:rPr>
              <a:pPr algn="r"/>
              <a:t>8/4/2020</a:t>
            </a:fld>
            <a:endParaRPr kumimoji="0"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th-TH" smtClean="0">
                <a:solidFill>
                  <a:schemeClr val="bg1"/>
                </a:solidFill>
              </a:rPr>
              <a:pPr/>
              <a:t>10</a:t>
            </a:fld>
            <a:endParaRPr kumimoji="0"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en-US" smtClean="0"/>
              <a:t>SLIDE IKMODEL ++</a:t>
            </a:r>
            <a:endParaRPr kumimoji="0" lang="th-T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ข้อความ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Infinity Knowledge Model</a:t>
            </a:r>
            <a:endParaRPr lang="en-US" dirty="0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ตัวยึดข้อความ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IK  MODEL</a:t>
            </a:r>
          </a:p>
          <a:p>
            <a:endParaRPr lang="en-US" dirty="0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447800" y="1447800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200" b="1" dirty="0" smtClean="0"/>
              <a:t>CHECK </a:t>
            </a:r>
            <a:r>
              <a:rPr sz="3200" smtClean="0"/>
              <a:t>คือ การตรวจสอบและติดตามผลที่มอบหมายให้ผู้เรียนไปดำเนินการพัฒนาผลการเรียนรู้ด้วยตนเอง โดยการจัดกิจกรรมการแลกเปลี่ยนเรียนรู้และการพัฒนาต่อยอดองค์ความรู้ของผู้เรียนในแต่ละสาขาวิชา</a:t>
            </a:r>
            <a:endParaRPr lang="en-US" sz="3200" dirty="0" smtClean="0"/>
          </a:p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6" name="ตัวยึดวันที่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F3C24C3D-1E9A-4AA3-B865-3BC9B3889A7C}" type="datetime1">
              <a:rPr kumimoji="0" lang="en-US" smtClean="0">
                <a:solidFill>
                  <a:schemeClr val="bg1"/>
                </a:solidFill>
              </a:rPr>
              <a:pPr algn="r"/>
              <a:t>8/4/2020</a:t>
            </a:fld>
            <a:endParaRPr kumimoji="0"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th-TH" smtClean="0">
                <a:solidFill>
                  <a:schemeClr val="bg1"/>
                </a:solidFill>
              </a:rPr>
              <a:pPr/>
              <a:t>11</a:t>
            </a:fld>
            <a:endParaRPr kumimoji="0"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en-US" smtClean="0"/>
              <a:t>SLIDE IKMODEL ++</a:t>
            </a:r>
            <a:endParaRPr kumimoji="0" lang="th-T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ข้อความ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Infinity Knowledge Model</a:t>
            </a:r>
            <a:endParaRPr lang="en-US" dirty="0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ตัวยึดข้อความ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IK  MODEL</a:t>
            </a:r>
          </a:p>
          <a:p>
            <a:endParaRPr lang="en-US" dirty="0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143000" y="1447800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2800" b="1" dirty="0" smtClean="0"/>
              <a:t>ACT</a:t>
            </a:r>
            <a:r>
              <a:rPr sz="2800" smtClean="0"/>
              <a:t>คือ การสรุปผลของผู้เรียนที่ได้จากกิจกรรมโดยครูผู้สอนจะพิจารณาจากกิจกรรมที่ผู้เรียนสร้างสรรค์ขึ้น ที่เป็นองค์ความรู้ใหม่ที่เกิดจากการพัฒนาของผู้เรียน ที่ผ่านการแนะนำหรือการปรับปรุงเพื่อทำให้เกิดกระบวนการเรียนรู้ที่ไม่มีที่สิ้นสุด เป็นการเรียนรู้ที่ส่งเสริมให้ผู้เรียนสามารถเรียนรู้ได้ตลอดชีวิต</a:t>
            </a:r>
            <a:endParaRPr lang="en-US" sz="2800" dirty="0"/>
          </a:p>
        </p:txBody>
      </p:sp>
      <p:sp>
        <p:nvSpPr>
          <p:cNvPr id="6" name="ตัวยึดวันที่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68B288DF-4C5C-48A5-9460-660A1A68EA5E}" type="datetime1">
              <a:rPr kumimoji="0" lang="en-US" smtClean="0">
                <a:solidFill>
                  <a:schemeClr val="bg1"/>
                </a:solidFill>
              </a:rPr>
              <a:pPr algn="r"/>
              <a:t>8/4/2020</a:t>
            </a:fld>
            <a:endParaRPr kumimoji="0"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th-TH" smtClean="0">
                <a:solidFill>
                  <a:schemeClr val="bg1"/>
                </a:solidFill>
              </a:rPr>
              <a:pPr/>
              <a:t>12</a:t>
            </a:fld>
            <a:endParaRPr kumimoji="0"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en-US" smtClean="0"/>
              <a:t>SLIDE IKMODEL ++</a:t>
            </a:r>
            <a:endParaRPr kumimoji="0" lang="th-T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ข้อความ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Infinity Knowledge Model</a:t>
            </a:r>
            <a:endParaRPr lang="en-US" dirty="0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ตัวยึดข้อความ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IK  MODEL</a:t>
            </a:r>
          </a:p>
          <a:p>
            <a:endParaRPr lang="en-US" dirty="0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219200" y="1143000"/>
            <a:ext cx="45720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2000" smtClean="0"/>
              <a:t>ได้มีเพื่อนร่วมงาน เชิงสหศาสตร์</a:t>
            </a:r>
            <a:endParaRPr lang="en-US" sz="2000" dirty="0" smtClean="0"/>
          </a:p>
          <a:p>
            <a:r>
              <a:rPr sz="2000" smtClean="0"/>
              <a:t> </a:t>
            </a:r>
            <a:r>
              <a:rPr lang="en-US" sz="2000" dirty="0" smtClean="0"/>
              <a:t>SCIENCE-INTERDISCIPLINARY</a:t>
            </a:r>
            <a:endParaRPr sz="2000" smtClean="0"/>
          </a:p>
          <a:p>
            <a:r>
              <a:rPr sz="2000" smtClean="0"/>
              <a:t>ได้งานวิจัยเพื่อประโยชน์ในกระบวนการจัดการเรียนการสอน</a:t>
            </a:r>
            <a:endParaRPr lang="en-US" sz="2000" dirty="0" smtClean="0"/>
          </a:p>
          <a:p>
            <a:r>
              <a:rPr lang="en-US" sz="2000" dirty="0" smtClean="0"/>
              <a:t>NEW RESEARCH</a:t>
            </a:r>
            <a:r>
              <a:rPr sz="2000" smtClean="0"/>
              <a:t>    </a:t>
            </a:r>
            <a:r>
              <a:rPr lang="en-US" sz="2000" dirty="0" smtClean="0"/>
              <a:t> TEACHING </a:t>
            </a:r>
            <a:endParaRPr sz="2000" smtClean="0"/>
          </a:p>
          <a:p>
            <a:r>
              <a:rPr sz="2000" smtClean="0"/>
              <a:t>ได้รูปแบบใหม่ ในการพัฒนากระบวนทัศน์การเรียนรู้ของผู้เรียน</a:t>
            </a:r>
            <a:endParaRPr lang="en-US" sz="2000" dirty="0" smtClean="0"/>
          </a:p>
          <a:p>
            <a:r>
              <a:rPr lang="en-US" sz="2000" dirty="0" smtClean="0"/>
              <a:t>NEW MODEL</a:t>
            </a:r>
            <a:r>
              <a:rPr sz="2000" smtClean="0"/>
              <a:t>   </a:t>
            </a:r>
            <a:r>
              <a:rPr lang="en-US" sz="2000" dirty="0" smtClean="0"/>
              <a:t>ACTIVE LEARNING</a:t>
            </a:r>
            <a:endParaRPr sz="2000" smtClean="0"/>
          </a:p>
          <a:p>
            <a:pPr>
              <a:buNone/>
            </a:pPr>
            <a:endParaRPr smtClean="0"/>
          </a:p>
          <a:p>
            <a:r>
              <a:rPr lang="en-US" sz="2800" b="1" i="1" u="sng" dirty="0" smtClean="0">
                <a:latin typeface="Algerian" pitchFamily="82" charset="0"/>
              </a:rPr>
              <a:t>INFINITY          :       </a:t>
            </a:r>
            <a:r>
              <a:rPr lang="en-US" sz="2800" b="1" i="1" u="sng" dirty="0" err="1" smtClean="0">
                <a:latin typeface="Algerian" pitchFamily="82" charset="0"/>
              </a:rPr>
              <a:t>i</a:t>
            </a:r>
            <a:endParaRPr lang="en-US" sz="2800" b="1" i="1" u="sng" dirty="0" smtClean="0">
              <a:latin typeface="Algerian" pitchFamily="82" charset="0"/>
            </a:endParaRPr>
          </a:p>
          <a:p>
            <a:r>
              <a:rPr lang="en-US" sz="2800" b="1" i="1" u="sng" dirty="0" smtClean="0">
                <a:latin typeface="Algerian" pitchFamily="82" charset="0"/>
              </a:rPr>
              <a:t>KNOWLEDGE   :     k</a:t>
            </a:r>
          </a:p>
          <a:p>
            <a:r>
              <a:rPr lang="en-US" sz="2800" b="1" i="1" u="sng" dirty="0" smtClean="0">
                <a:latin typeface="Algerian" pitchFamily="82" charset="0"/>
              </a:rPr>
              <a:t>MODEL</a:t>
            </a:r>
            <a:endParaRPr sz="2800" b="1" i="1" u="sng" dirty="0" smtClean="0">
              <a:latin typeface="Algerian" pitchFamily="82" charset="0"/>
            </a:endParaRPr>
          </a:p>
        </p:txBody>
      </p:sp>
      <p:sp>
        <p:nvSpPr>
          <p:cNvPr id="6" name="ตัวยึดวันที่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7658BAB1-47BC-4456-8DC7-3D2B84106221}" type="datetime1">
              <a:rPr kumimoji="0" lang="en-US" smtClean="0">
                <a:solidFill>
                  <a:schemeClr val="bg1"/>
                </a:solidFill>
              </a:rPr>
              <a:pPr algn="r"/>
              <a:t>8/4/2020</a:t>
            </a:fld>
            <a:endParaRPr kumimoji="0"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th-TH" smtClean="0">
                <a:solidFill>
                  <a:schemeClr val="bg1"/>
                </a:solidFill>
              </a:rPr>
              <a:pPr/>
              <a:t>13</a:t>
            </a:fld>
            <a:endParaRPr kumimoji="0"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en-US" smtClean="0"/>
              <a:t>SLIDE IKMODEL ++</a:t>
            </a:r>
            <a:endParaRPr kumimoji="0" lang="th-T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ข้อความ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Infinity Knowledge Model</a:t>
            </a:r>
            <a:endParaRPr lang="en-US" dirty="0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IK  MODEL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/>
          <a:srcRect l="18750" t="22667" r="18750" b="13333"/>
          <a:stretch>
            <a:fillRect/>
          </a:stretch>
        </p:blipFill>
        <p:spPr bwMode="auto">
          <a:xfrm>
            <a:off x="747167" y="1340054"/>
            <a:ext cx="5820867" cy="335323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6" name="ตัวยึดวันที่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4975254B-7616-48D9-86D2-E46D765B4171}" type="datetime1">
              <a:rPr kumimoji="0" lang="en-US" smtClean="0">
                <a:solidFill>
                  <a:schemeClr val="bg1"/>
                </a:solidFill>
              </a:rPr>
              <a:pPr algn="r"/>
              <a:t>8/4/2020</a:t>
            </a:fld>
            <a:endParaRPr kumimoji="0"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th-TH" smtClean="0">
                <a:solidFill>
                  <a:schemeClr val="bg1"/>
                </a:solidFill>
              </a:rPr>
              <a:pPr/>
              <a:t>14</a:t>
            </a:fld>
            <a:endParaRPr kumimoji="0"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en-US" smtClean="0"/>
              <a:t>SLIDE IKMODEL ++</a:t>
            </a:r>
            <a:endParaRPr kumimoji="0" lang="th-T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ข้อความ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ตัวยึดข้อความ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IK  MODEL</a:t>
            </a:r>
          </a:p>
          <a:p>
            <a:endParaRPr lang="en-US" dirty="0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838200" y="685800"/>
            <a:ext cx="5486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25" indent="7938">
              <a:buNone/>
            </a:pPr>
            <a:r>
              <a:rPr b="1" smtClean="0"/>
              <a:t>ผลสัมฤทธิ์ ด้านความรู้ตามกรอบ</a:t>
            </a:r>
            <a:r>
              <a:rPr lang="en-US" b="1" dirty="0" smtClean="0"/>
              <a:t>TOF </a:t>
            </a:r>
            <a:r>
              <a:rPr b="1" smtClean="0"/>
              <a:t>ของนักศึกษา หลังจากใช้รูปแบบ</a:t>
            </a:r>
            <a:r>
              <a:rPr lang="en-US" b="1" dirty="0" smtClean="0"/>
              <a:t>IK </a:t>
            </a:r>
            <a:r>
              <a:rPr b="1" smtClean="0"/>
              <a:t>ในการจัดการเรียนการสอน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smtClean="0"/>
              <a:t>ผลสัมฤทธิ์ด้านความรู้สูงกว่าก่อนเรียนโดยมีผลสัมฤทธิ์ด้านความรู้ก่อนเรียนร้อยละ </a:t>
            </a:r>
            <a:r>
              <a:rPr lang="en-US" dirty="0" smtClean="0"/>
              <a:t>41.65 </a:t>
            </a:r>
            <a:r>
              <a:rPr smtClean="0"/>
              <a:t>หลังเรียนร้อยละ</a:t>
            </a:r>
            <a:r>
              <a:rPr lang="en-US" dirty="0" smtClean="0"/>
              <a:t> 50.25 </a:t>
            </a:r>
            <a:r>
              <a:rPr smtClean="0"/>
              <a:t>แสดงว่าวิธีการสอนโดยใช้รูปแบบ </a:t>
            </a:r>
            <a:r>
              <a:rPr lang="en-US" dirty="0" smtClean="0"/>
              <a:t>IK</a:t>
            </a:r>
            <a:r>
              <a:rPr smtClean="0"/>
              <a:t>ที่ผู้วิจัยได้นำไปบูรณาการจัดการเรียนการสอนในรายวิชา วิธีสอนภาษาอังกฤษ </a:t>
            </a:r>
            <a:r>
              <a:rPr lang="en-US" dirty="0" smtClean="0"/>
              <a:t>1 </a:t>
            </a:r>
            <a:r>
              <a:rPr smtClean="0"/>
              <a:t>สามารถส่งเสริมผลการเรียนรู้แนวคิด หลักการ วิธีปฏิบัติ ทฤษฏีการสอนภาษาอังกฤษที่หลากหลายของผู้เรียนให้สูงขึ้นได้ การจัดรูปแบบการเรียนการสอนที่ยึดตามแนวคิดรูปแบบ </a:t>
            </a:r>
            <a:r>
              <a:rPr lang="en-US" dirty="0" smtClean="0"/>
              <a:t>IK</a:t>
            </a:r>
            <a:r>
              <a:rPr smtClean="0"/>
              <a:t>ที่มุ่งเน้นให้ผู้เรียนสามารถนำความรู้ที่ได้รับจากกระบวนการเรียนการสอนในชั้นเรียนไปต่อยอดสร้างสรรค์ด้วยตนเอง นำความรู้ที่สร้างขึ้นมานั้นผ่านกระบวนการวิเคราะห์ สังเคราะห์ แก้ไข ปรับปรุง และนำไปทดลองใช้จริงเพื่อทดสอบทฤษฏีแนวคิดที่ได้สร้างสรรค์ขึ้นมาว่าสามารถใช้ได้จริง ในสถานการณ์จริงหรือไม่ แล้วนำมาแลกเปลี่ยนเรียนรู้ร่วมกัน เกิดสายธารแห่งการเรียนรู้อย่างไม่มีที่สิ้นสุดระหว่างองค์ประกอบหลักสำคัญ </a:t>
            </a:r>
            <a:r>
              <a:rPr lang="en-US" dirty="0" smtClean="0"/>
              <a:t>3 </a:t>
            </a:r>
            <a:r>
              <a:rPr smtClean="0"/>
              <a:t>ส่วนคือ ผู้สอน ผู้เรียน และ องค์ความรู้ </a:t>
            </a:r>
            <a:endParaRPr lang="en-US" dirty="0"/>
          </a:p>
        </p:txBody>
      </p:sp>
      <p:sp>
        <p:nvSpPr>
          <p:cNvPr id="6" name="ตัวยึดวันที่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C082319F-C733-40D5-BF20-BBD1BAD88799}" type="datetime1">
              <a:rPr kumimoji="0" lang="en-US" smtClean="0">
                <a:solidFill>
                  <a:schemeClr val="bg1"/>
                </a:solidFill>
              </a:rPr>
              <a:pPr algn="r"/>
              <a:t>8/4/2020</a:t>
            </a:fld>
            <a:endParaRPr kumimoji="0"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th-TH" smtClean="0">
                <a:solidFill>
                  <a:schemeClr val="bg1"/>
                </a:solidFill>
              </a:rPr>
              <a:pPr/>
              <a:t>15</a:t>
            </a:fld>
            <a:endParaRPr kumimoji="0"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en-US" smtClean="0"/>
              <a:t>SLIDE IKMODEL ++</a:t>
            </a:r>
            <a:endParaRPr kumimoji="0" lang="th-T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ข้อความ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Infinity Knowledge Model</a:t>
            </a:r>
            <a:endParaRPr lang="en-US" dirty="0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ตัวยึดข้อความ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IK  MODEL</a:t>
            </a:r>
          </a:p>
          <a:p>
            <a:endParaRPr lang="en-US" dirty="0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838200" y="1143000"/>
            <a:ext cx="5867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2000" smtClean="0"/>
              <a:t>ผลที่ได้รับนอกเหนือจากความรู้ที่เพิ่มขึ้นคือผู้เรียนสามารถต่อยอดสร้างรูปแบบการเรียนการสอนขึ้นมาใหม่ </a:t>
            </a:r>
            <a:r>
              <a:rPr lang="en-US" sz="2000" dirty="0" smtClean="0"/>
              <a:t>10 </a:t>
            </a:r>
            <a:r>
              <a:rPr sz="2000" smtClean="0"/>
              <a:t>รูปแบบและนำไปทดลองใช้สอนจริงในโรงเรียนประถมศึกษาขนาดเล็กที่สอนด้วยระบบทางไกล โดยทุกรูปแบบยึดผู้เรียนเป็นสำคัญ เน้นการสื่อสารการฟัง การพูด การอ่าน และการเขียนจัดกระบวนการเรียนการสอนที่นักเรียนมีส่วนร่วม สร้างบรรยากาศที่ผ่อนคลาย สนุกสนาน กระตุ้นให้ผู้เรียนได้แสดงออกทางภาษาอย่างเต็มที่และ</a:t>
            </a:r>
            <a:endParaRPr lang="en-US" sz="2000" dirty="0" smtClean="0"/>
          </a:p>
          <a:p>
            <a:r>
              <a:rPr sz="2000" smtClean="0"/>
              <a:t>สอนเป็นภาษาอังกฤษ </a:t>
            </a:r>
            <a:r>
              <a:rPr lang="en-US" sz="2000" dirty="0" smtClean="0"/>
              <a:t>100%</a:t>
            </a:r>
            <a:r>
              <a:rPr sz="2000" smtClean="0"/>
              <a:t>โดยนำข้อมูลประสบการณ์ที่ได้รับมานำเสนอหน้าชั้นเรียนในรูปแบบการบันทึกวีดีโอทัศน์ การสอน และนำข้อมูลที่ได้มาเขียนสะท้อนกระบวนการจัดการที่ได้ลงมือทำจริงทั้งหมด ทำให้เกิดการแลกเปลี่ยนเรียนรู้ร่วมกัน</a:t>
            </a:r>
            <a:endParaRPr lang="en-US" sz="2000" dirty="0" smtClean="0"/>
          </a:p>
        </p:txBody>
      </p:sp>
      <p:sp>
        <p:nvSpPr>
          <p:cNvPr id="6" name="ตัวยึดวันที่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97F23B92-580F-4305-BAD7-F03EEF869139}" type="datetime1">
              <a:rPr kumimoji="0" lang="en-US" smtClean="0">
                <a:solidFill>
                  <a:schemeClr val="bg1"/>
                </a:solidFill>
              </a:rPr>
              <a:pPr algn="r"/>
              <a:t>8/4/2020</a:t>
            </a:fld>
            <a:endParaRPr kumimoji="0"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th-TH" smtClean="0">
                <a:solidFill>
                  <a:schemeClr val="bg1"/>
                </a:solidFill>
              </a:rPr>
              <a:pPr/>
              <a:t>16</a:t>
            </a:fld>
            <a:endParaRPr kumimoji="0"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en-US" smtClean="0"/>
              <a:t>SLIDE IKMODEL ++</a:t>
            </a:r>
            <a:endParaRPr kumimoji="0" lang="th-T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ข้อความ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Infinity Knowledge Model</a:t>
            </a:r>
          </a:p>
          <a:p>
            <a:endParaRPr lang="en-US" dirty="0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ตัวยึดข้อความ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IK  MODEL</a:t>
            </a:r>
          </a:p>
          <a:p>
            <a:endParaRPr lang="en-US" dirty="0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762000" y="533400"/>
            <a:ext cx="61722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lgerian" pitchFamily="82" charset="0"/>
              </a:rPr>
              <a:t>1. </a:t>
            </a:r>
            <a:r>
              <a:rPr sz="2000" smtClean="0">
                <a:latin typeface="Algerian" pitchFamily="82" charset="0"/>
              </a:rPr>
              <a:t>การบรรยายโดยการพูด บอก เล่า อธิบายในห้องเรียนเพียงอย่างเดียวไม่สามารถบรรลุผลตามแนวคิดการสอนแบบบรรยายยังเป็นการสอนแบบผู้สอนเป็นศูนย์กลางจึงไม่เอื้อต่อการคิดวิเคราะห์ สังเคราะห์ หรือการพัฒนาทักษะพิสัยในชั้นสูงให้กับผู้เรียนได้ เพราะผู้เรียนมีบทบาทในกระบวนการจัดการเรียนการสอนน้อย </a:t>
            </a:r>
            <a:r>
              <a:rPr lang="en-US" sz="2000" dirty="0" smtClean="0">
                <a:latin typeface="TH SarabunPSK" pitchFamily="34" charset="-34"/>
                <a:cs typeface="TH SarabunPSK" pitchFamily="34" charset="-34"/>
              </a:rPr>
              <a:t>(</a:t>
            </a:r>
            <a:r>
              <a:rPr sz="2000" smtClean="0">
                <a:latin typeface="TH SarabunPSK" pitchFamily="34" charset="-34"/>
                <a:cs typeface="TH SarabunPSK" pitchFamily="34" charset="-34"/>
              </a:rPr>
              <a:t>ทิศนา แขมมณี</a:t>
            </a:r>
            <a:r>
              <a:rPr lang="en-US" sz="2000" dirty="0" smtClean="0">
                <a:latin typeface="TH SarabunPSK" pitchFamily="34" charset="-34"/>
                <a:cs typeface="TH SarabunPSK" pitchFamily="34" charset="-34"/>
              </a:rPr>
              <a:t>. 2544 [4])</a:t>
            </a:r>
            <a:endParaRPr sz="2000" smtClean="0">
              <a:latin typeface="TH SarabunPSK" pitchFamily="34" charset="-34"/>
              <a:cs typeface="TH SarabunPSK" pitchFamily="34" charset="-34"/>
            </a:endParaRPr>
          </a:p>
          <a:p>
            <a:r>
              <a:rPr lang="en-US" sz="2000" dirty="0" smtClean="0">
                <a:latin typeface="Algerian" pitchFamily="82" charset="0"/>
              </a:rPr>
              <a:t>2.</a:t>
            </a:r>
            <a:r>
              <a:rPr sz="2000" smtClean="0">
                <a:latin typeface="Algerian" pitchFamily="82" charset="0"/>
              </a:rPr>
              <a:t>การจะบรรลุผลตามหลักการของ </a:t>
            </a:r>
            <a:r>
              <a:rPr lang="en-US" sz="2000" dirty="0" smtClean="0">
                <a:latin typeface="Algerian" pitchFamily="82" charset="0"/>
              </a:rPr>
              <a:t>IK Model </a:t>
            </a:r>
            <a:r>
              <a:rPr sz="2000" smtClean="0">
                <a:latin typeface="Algerian" pitchFamily="82" charset="0"/>
              </a:rPr>
              <a:t>ได้ จะต้องเปิดโอกาสให้ผู้เรียนลงมือปฏิบัติจริง เพื่อให้เกิดความคิดสร้างสรรค์นวัตกรรม นำไปใช้จริงในสถานการณ์จริง เกิดทักษะการสังเกตุ การเก็บข้อมูล การวิเคราะห์ การนำข้อมูลมาแลกเปลี่ยน อารีย์ ธรรมโคร่ง</a:t>
            </a:r>
            <a:r>
              <a:rPr lang="en-US" sz="2000" dirty="0" smtClean="0">
                <a:latin typeface="Algerian" pitchFamily="82" charset="0"/>
              </a:rPr>
              <a:t>. </a:t>
            </a:r>
            <a:r>
              <a:rPr lang="en-US" sz="2000" dirty="0" smtClean="0">
                <a:latin typeface="TH SarabunPSK" pitchFamily="34" charset="-34"/>
                <a:cs typeface="TH SarabunPSK" pitchFamily="34" charset="-34"/>
              </a:rPr>
              <a:t>2559 : 135-137 [12]</a:t>
            </a:r>
          </a:p>
          <a:p>
            <a:r>
              <a:rPr lang="en-US" sz="2000" dirty="0" smtClean="0">
                <a:latin typeface="Algerian" pitchFamily="82" charset="0"/>
              </a:rPr>
              <a:t>3.</a:t>
            </a:r>
            <a:r>
              <a:rPr sz="2000" smtClean="0">
                <a:latin typeface="Algerian" pitchFamily="82" charset="0"/>
              </a:rPr>
              <a:t> การจัดกิจกรรมการเรียนรู้ที่นำไปสู่กระบวนการเรียนรู้ด้วยตัวเองโดยเน้นผู้เรียนเป็นศูนย์กลางจะช่วยเปิดโลกทัศน์ของผู้เรียนจากในชั้นเรียนออกสู่ประสบการณ์จริงนอกห้องเรียนได้ ทำให้ผู้เรียนได้รับประโยชน์สูงสุด </a:t>
            </a:r>
            <a:endParaRPr lang="en-US" sz="2000" dirty="0" smtClean="0">
              <a:latin typeface="Algerian" pitchFamily="82" charset="0"/>
            </a:endParaRPr>
          </a:p>
          <a:p>
            <a:r>
              <a:rPr lang="en-US" sz="2000" dirty="0" smtClean="0">
                <a:latin typeface="Algerian" pitchFamily="82" charset="0"/>
              </a:rPr>
              <a:t>4.</a:t>
            </a:r>
            <a:r>
              <a:rPr sz="2000" smtClean="0">
                <a:latin typeface="Algerian" pitchFamily="82" charset="0"/>
              </a:rPr>
              <a:t>เกิดการมีส่วนร่วมในกระบวนการเรียนการสอนและการเรียนรู้อย่างแท้จริงทำให้ผู้เรียนสามารถนำความรู้ไปต่อยอดให้เกิดการเรียนรู้ต่อเนื่อง เกิดการแลกเปลี่ยน สะท้อนความรู้อย่างไม่มีที่สิ้นสุด</a:t>
            </a:r>
            <a:endParaRPr lang="en-US" sz="2000" dirty="0" smtClean="0">
              <a:latin typeface="Algerian" pitchFamily="82" charset="0"/>
            </a:endParaRPr>
          </a:p>
        </p:txBody>
      </p:sp>
      <p:sp>
        <p:nvSpPr>
          <p:cNvPr id="6" name="ตัวยึดวันที่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6EB81712-A87D-47E7-91FD-2FD8E3752558}" type="datetime1">
              <a:rPr kumimoji="0" lang="en-US" smtClean="0">
                <a:solidFill>
                  <a:schemeClr val="bg1"/>
                </a:solidFill>
              </a:rPr>
              <a:pPr algn="r"/>
              <a:t>8/4/2020</a:t>
            </a:fld>
            <a:endParaRPr kumimoji="0"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th-TH" smtClean="0">
                <a:solidFill>
                  <a:schemeClr val="bg1"/>
                </a:solidFill>
              </a:rPr>
              <a:pPr/>
              <a:t>17</a:t>
            </a:fld>
            <a:endParaRPr kumimoji="0"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en-US" smtClean="0"/>
              <a:t>SLIDE IKMODEL ++</a:t>
            </a:r>
            <a:endParaRPr kumimoji="0" lang="th-T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ข้อความ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คำถาม นิติศาสตร์ จะทำอย่างไร กับการจัดการเรียนรู้  ในโมเดล ที่มหาลัยวิทยาลัยกำหนด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87A9CC94-846B-4E3A-BAF9-4A5549CC8C1F}" type="datetime1">
              <a:rPr kumimoji="0" lang="en-US" smtClean="0">
                <a:solidFill>
                  <a:schemeClr val="bg1"/>
                </a:solidFill>
              </a:rPr>
              <a:pPr algn="r"/>
              <a:t>8/4/2020</a:t>
            </a:fld>
            <a:endParaRPr kumimoji="0"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th-TH" smtClean="0">
                <a:solidFill>
                  <a:schemeClr val="bg1"/>
                </a:solidFill>
              </a:rPr>
              <a:pPr/>
              <a:t>18</a:t>
            </a:fld>
            <a:endParaRPr kumimoji="0"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en-US" smtClean="0"/>
              <a:t>SLIDE IKMODEL ++</a:t>
            </a:r>
            <a:endParaRPr kumimoji="0" lang="th-TH"/>
          </a:p>
        </p:txBody>
      </p:sp>
      <p:sp>
        <p:nvSpPr>
          <p:cNvPr id="7" name="ตัวยึดข้อความ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/>
          <a:srcRect l="6443" r="6443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ข้อความ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smtClean="0"/>
              <a:t>ผลงานวิจัย ของ </a:t>
            </a:r>
            <a:r>
              <a:rPr lang="en-US" dirty="0" smtClean="0"/>
              <a:t>IK MODEL</a:t>
            </a:r>
          </a:p>
          <a:p>
            <a:endParaRPr lang="en-US" dirty="0"/>
          </a:p>
        </p:txBody>
      </p:sp>
      <p:pic>
        <p:nvPicPr>
          <p:cNvPr id="9" name="ตัวยึดรูปภาพ 8" descr="dd.jpg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6443" r="6443"/>
          <a:stretch>
            <a:fillRect/>
          </a:stretch>
        </p:blipFill>
        <p:spPr>
          <a:xfrm>
            <a:off x="1143000" y="2895600"/>
            <a:ext cx="5029200" cy="1981200"/>
          </a:xfrm>
        </p:spPr>
      </p:pic>
      <p:sp>
        <p:nvSpPr>
          <p:cNvPr id="4" name="ตัวยึดวันที่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87A9CC94-846B-4E3A-BAF9-4A5549CC8C1F}" type="datetime1">
              <a:rPr kumimoji="0" lang="en-US" smtClean="0">
                <a:solidFill>
                  <a:schemeClr val="bg1"/>
                </a:solidFill>
              </a:rPr>
              <a:pPr algn="r"/>
              <a:t>8/4/2020</a:t>
            </a:fld>
            <a:endParaRPr kumimoji="0"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th-TH" smtClean="0">
                <a:solidFill>
                  <a:schemeClr val="bg1"/>
                </a:solidFill>
              </a:rPr>
              <a:pPr/>
              <a:t>19</a:t>
            </a:fld>
            <a:endParaRPr kumimoji="0"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en-US" smtClean="0"/>
              <a:t>SLIDE IKMODEL ++</a:t>
            </a:r>
            <a:endParaRPr kumimoji="0" lang="th-TH"/>
          </a:p>
        </p:txBody>
      </p:sp>
      <p:sp>
        <p:nvSpPr>
          <p:cNvPr id="7" name="ตัวยึดข้อความ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1295400" y="13716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hlinkClick r:id="rId3"/>
              </a:rPr>
              <a:t>https://so01.tci-thaijo.org/index.php/humanjubru/article/view/195829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Infinity Knowledge Model</a:t>
            </a:r>
            <a:r>
              <a:rPr lang="th-TH" dirty="0" smtClean="0"/>
              <a:t/>
            </a:r>
            <a:br>
              <a:rPr lang="th-TH" dirty="0" smtClean="0"/>
            </a:br>
            <a:endParaRPr lang="en-US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New  paradigm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27867-43A3-4817-BB80-F02A503914B4}" type="datetime1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69F2D-0430-4955-8549-BC5FACE8BF1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SLIDE IKMODEL ++</a:t>
            </a:r>
            <a:endParaRPr lang="en-US" dirty="0"/>
          </a:p>
        </p:txBody>
      </p:sp>
      <p:pic>
        <p:nvPicPr>
          <p:cNvPr id="7" name="j0178459.jpg"/>
          <p:cNvPicPr>
            <a:picLocks noChangeAspect="1"/>
          </p:cNvPicPr>
          <p:nvPr/>
        </p:nvPicPr>
        <p:blipFill>
          <a:blip r:embed="rId2"/>
          <a:srcRect l="6255" r="6255"/>
          <a:stretch>
            <a:fillRect/>
          </a:stretch>
        </p:blipFill>
        <p:spPr>
          <a:xfrm>
            <a:off x="1600200" y="1143000"/>
            <a:ext cx="5867400" cy="2286000"/>
          </a:xfrm>
          <a:prstGeom prst="rect">
            <a:avLst/>
          </a:prstGeom>
          <a:solidFill>
            <a:schemeClr val="bg1"/>
          </a:solidFill>
          <a:ln w="34925" cap="rnd" cmpd="sng" algn="ctr">
            <a:noFill/>
            <a:prstDash val="solid"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ข้อความ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ผลงานวิจัย ของ</a:t>
            </a:r>
            <a:r>
              <a:rPr lang="en-US" dirty="0" smtClean="0"/>
              <a:t> IK MODEL</a:t>
            </a:r>
            <a:endParaRPr lang="en-US" dirty="0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87A9CC94-846B-4E3A-BAF9-4A5549CC8C1F}" type="datetime1">
              <a:rPr kumimoji="0" lang="en-US" smtClean="0">
                <a:solidFill>
                  <a:schemeClr val="bg1"/>
                </a:solidFill>
              </a:rPr>
              <a:pPr algn="r"/>
              <a:t>8/4/2020</a:t>
            </a:fld>
            <a:endParaRPr kumimoji="0"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th-TH" smtClean="0">
                <a:solidFill>
                  <a:schemeClr val="bg1"/>
                </a:solidFill>
              </a:rPr>
              <a:pPr/>
              <a:t>20</a:t>
            </a:fld>
            <a:endParaRPr kumimoji="0"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en-US" smtClean="0"/>
              <a:t>SLIDE IKMODEL ++</a:t>
            </a:r>
            <a:endParaRPr kumimoji="0" lang="th-TH"/>
          </a:p>
        </p:txBody>
      </p:sp>
      <p:sp>
        <p:nvSpPr>
          <p:cNvPr id="7" name="ตัวยึดข้อความ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9" name="Picture 5" descr="https://so01.tci-thaijo.org/public/journals/492/xarticle_195829_cover_th_TH.jpg.pagespeed.ic.2KyBiIlSO8.webp"/>
          <p:cNvPicPr>
            <a:picLocks noGrp="1" noChangeAspect="1" noChangeArrowheads="1"/>
          </p:cNvPicPr>
          <p:nvPr>
            <p:ph type="pic" sz="quarter" idx="11"/>
          </p:nvPr>
        </p:nvPicPr>
        <p:blipFill>
          <a:blip r:embed="rId2" cstate="print"/>
          <a:srcRect l="3727" r="3727"/>
          <a:stretch>
            <a:fillRect/>
          </a:stretch>
        </p:blipFill>
        <p:spPr bwMode="auto"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ข้อความ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r>
              <a:rPr smtClean="0"/>
              <a:t>ผลงานวิจัย ของ </a:t>
            </a:r>
            <a:r>
              <a:rPr lang="en-US" dirty="0" smtClean="0"/>
              <a:t>IK MODEL</a:t>
            </a:r>
          </a:p>
          <a:p>
            <a:endParaRPr lang="en-US" dirty="0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ตัวยึดวันที่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87A9CC94-846B-4E3A-BAF9-4A5549CC8C1F}" type="datetime1">
              <a:rPr kumimoji="0" lang="en-US" smtClean="0">
                <a:solidFill>
                  <a:schemeClr val="bg1"/>
                </a:solidFill>
              </a:rPr>
              <a:pPr algn="r"/>
              <a:t>8/4/2020</a:t>
            </a:fld>
            <a:endParaRPr kumimoji="0"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th-TH" smtClean="0">
                <a:solidFill>
                  <a:schemeClr val="bg1"/>
                </a:solidFill>
              </a:rPr>
              <a:pPr/>
              <a:t>21</a:t>
            </a:fld>
            <a:endParaRPr kumimoji="0"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en-US" smtClean="0"/>
              <a:t>SLIDE IKMODEL ++</a:t>
            </a:r>
            <a:endParaRPr kumimoji="0" lang="th-TH"/>
          </a:p>
        </p:txBody>
      </p:sp>
      <p:sp>
        <p:nvSpPr>
          <p:cNvPr id="7" name="ตัวยึดข้อความ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1447800" y="1676400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sz="3200" smtClean="0"/>
              <a:t>การศึกษาระดับพัฒนาการของงผลการเรียนรู้ ตามกรอบมาตรฐานคุณวุฒิ ระดับอุดมศึกษาแห่งชาติ (</a:t>
            </a:r>
            <a:r>
              <a:rPr lang="en-US" sz="3200" dirty="0" smtClean="0"/>
              <a:t>TQF) </a:t>
            </a:r>
            <a:r>
              <a:rPr sz="3200" smtClean="0"/>
              <a:t>โดยใช้รูปแบบการสอนในกลุ่มวิชาที่เน้นการบรรยาย ของนักศึกษาระดับปริญญาตรี มหาวิทยาลัยราชภัฏรำไพพรรณี</a:t>
            </a:r>
            <a:endParaRPr sz="32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ข้อความ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Infinity Knowledge Model</a:t>
            </a:r>
          </a:p>
          <a:p>
            <a:endParaRPr lang="en-US" dirty="0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ตัวยึดวันที่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87A9CC94-846B-4E3A-BAF9-4A5549CC8C1F}" type="datetime1">
              <a:rPr kumimoji="0" lang="en-US" smtClean="0">
                <a:solidFill>
                  <a:schemeClr val="bg1"/>
                </a:solidFill>
              </a:rPr>
              <a:pPr algn="r"/>
              <a:t>8/4/2020</a:t>
            </a:fld>
            <a:endParaRPr kumimoji="0"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th-TH" smtClean="0">
                <a:solidFill>
                  <a:schemeClr val="bg1"/>
                </a:solidFill>
              </a:rPr>
              <a:pPr/>
              <a:t>22</a:t>
            </a:fld>
            <a:endParaRPr kumimoji="0"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en-US" smtClean="0"/>
              <a:t>SLIDE IKMODEL ++</a:t>
            </a:r>
            <a:endParaRPr kumimoji="0" lang="th-TH"/>
          </a:p>
        </p:txBody>
      </p:sp>
      <p:sp>
        <p:nvSpPr>
          <p:cNvPr id="7" name="ตัวยึดข้อความ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1600200" y="1600200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sz="2800" smtClean="0"/>
              <a:t>ผลการวิจัยพบว่า </a:t>
            </a:r>
            <a:endParaRPr lang="en-US" sz="2800" dirty="0" smtClean="0"/>
          </a:p>
          <a:p>
            <a:r>
              <a:rPr sz="2800" smtClean="0"/>
              <a:t> รูปแบบการสอนที่ทำให้ผู้เรียนมีพัฒนาการ</a:t>
            </a:r>
            <a:endParaRPr lang="en-US" sz="2800" dirty="0" smtClean="0"/>
          </a:p>
          <a:p>
            <a:endParaRPr lang="en-US" sz="2800" dirty="0" smtClean="0"/>
          </a:p>
          <a:p>
            <a:r>
              <a:rPr sz="2800" smtClean="0"/>
              <a:t>ด้านคุณธรรม จริยธรรมอยู่ในระดับสูงมาก ได้แก่ </a:t>
            </a:r>
            <a:r>
              <a:rPr lang="en-US" sz="2800" dirty="0" smtClean="0"/>
              <a:t>IK Model </a:t>
            </a:r>
            <a:r>
              <a:rPr sz="2800" smtClean="0"/>
              <a:t>ซึ่งผู้เรียนมีคะแนนโดยรวมอยู่ในระดับดีมาก</a:t>
            </a:r>
            <a:endParaRPr 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ข้อความ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Infinity Knowledge Model</a:t>
            </a:r>
          </a:p>
          <a:p>
            <a:endParaRPr lang="en-US" dirty="0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ตัวยึดวันที่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87A9CC94-846B-4E3A-BAF9-4A5549CC8C1F}" type="datetime1">
              <a:rPr kumimoji="0" lang="en-US" smtClean="0">
                <a:solidFill>
                  <a:schemeClr val="bg1"/>
                </a:solidFill>
              </a:rPr>
              <a:pPr algn="r"/>
              <a:t>8/4/2020</a:t>
            </a:fld>
            <a:endParaRPr kumimoji="0"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th-TH" smtClean="0">
                <a:solidFill>
                  <a:schemeClr val="bg1"/>
                </a:solidFill>
              </a:rPr>
              <a:pPr/>
              <a:t>23</a:t>
            </a:fld>
            <a:endParaRPr kumimoji="0"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en-US" smtClean="0"/>
              <a:t>SLIDE IKMODEL ++</a:t>
            </a:r>
            <a:endParaRPr kumimoji="0" lang="th-TH"/>
          </a:p>
        </p:txBody>
      </p:sp>
      <p:sp>
        <p:nvSpPr>
          <p:cNvPr id="7" name="ตัวยึดข้อความ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1676400" y="1752600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sz="2800" smtClean="0"/>
              <a:t>รูปแบบการสอนที่ทำให้ผู้เรียนมีพัฒนาการด้านความรู้อยู่ในระดับสูงมาก ได้แก่ </a:t>
            </a:r>
            <a:r>
              <a:rPr lang="en-US" sz="2800" dirty="0" smtClean="0"/>
              <a:t>IK Model </a:t>
            </a:r>
            <a:r>
              <a:rPr sz="2800" smtClean="0"/>
              <a:t>ซึ่งผู้เรียนมีคะแนนโดยรวมอยู่ในระดับดี </a:t>
            </a:r>
            <a:endParaRPr lang="en-US" sz="2800" dirty="0" smtClean="0"/>
          </a:p>
          <a:p>
            <a:r>
              <a:rPr sz="2800" smtClean="0"/>
              <a:t>ทั้งนี้ ทุก </a:t>
            </a:r>
            <a:r>
              <a:rPr lang="en-US" sz="2800" dirty="0" smtClean="0"/>
              <a:t>Model </a:t>
            </a:r>
            <a:r>
              <a:rPr sz="2800" smtClean="0"/>
              <a:t>ทำให้ผู้เรียนมีพัฒนาการด้านความในระดับดีขึ้นไป ส่วนคะแนนโดยรวมอยู่ในระดับค่อนข้างดีไปจนถึงระดับดี </a:t>
            </a:r>
            <a:endParaRPr 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ข้อความ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Infinity Knowledge Model</a:t>
            </a:r>
          </a:p>
          <a:p>
            <a:endParaRPr lang="en-US" dirty="0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ตัวยึดวันที่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87A9CC94-846B-4E3A-BAF9-4A5549CC8C1F}" type="datetime1">
              <a:rPr kumimoji="0" lang="en-US" smtClean="0">
                <a:solidFill>
                  <a:schemeClr val="bg1"/>
                </a:solidFill>
              </a:rPr>
              <a:pPr algn="r"/>
              <a:t>8/4/2020</a:t>
            </a:fld>
            <a:endParaRPr kumimoji="0"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th-TH" smtClean="0">
                <a:solidFill>
                  <a:schemeClr val="bg1"/>
                </a:solidFill>
              </a:rPr>
              <a:pPr/>
              <a:t>24</a:t>
            </a:fld>
            <a:endParaRPr kumimoji="0"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en-US" smtClean="0"/>
              <a:t>SLIDE IKMODEL ++</a:t>
            </a:r>
            <a:endParaRPr kumimoji="0" lang="th-TH"/>
          </a:p>
        </p:txBody>
      </p:sp>
      <p:sp>
        <p:nvSpPr>
          <p:cNvPr id="7" name="ตัวยึดข้อความ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1676400" y="1905000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sz="3200" smtClean="0"/>
              <a:t>รูปแบบการสอนที่ทำให้ผู้เรียนมีพัฒนาการด้านทักษะทางปัญญาอยู่ในระดับสูงมาก ได้แก่ </a:t>
            </a:r>
            <a:r>
              <a:rPr lang="en-US" sz="3200" dirty="0" smtClean="0"/>
              <a:t>IK Model </a:t>
            </a:r>
            <a:r>
              <a:rPr sz="3200" smtClean="0"/>
              <a:t>และ </a:t>
            </a:r>
            <a:r>
              <a:rPr lang="en-US" sz="3200" dirty="0" smtClean="0"/>
              <a:t>5B Model</a:t>
            </a:r>
            <a:endParaRPr lang="en-US" sz="3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ข้อความ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ตัวยึดวันที่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87A9CC94-846B-4E3A-BAF9-4A5549CC8C1F}" type="datetime1">
              <a:rPr kumimoji="0" lang="en-US" smtClean="0">
                <a:solidFill>
                  <a:schemeClr val="bg1"/>
                </a:solidFill>
              </a:rPr>
              <a:pPr algn="r"/>
              <a:t>8/4/2020</a:t>
            </a:fld>
            <a:endParaRPr kumimoji="0"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th-TH" smtClean="0">
                <a:solidFill>
                  <a:schemeClr val="bg1"/>
                </a:solidFill>
              </a:rPr>
              <a:pPr/>
              <a:t>25</a:t>
            </a:fld>
            <a:endParaRPr kumimoji="0"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en-US" smtClean="0"/>
              <a:t>SLIDE IKMODEL ++</a:t>
            </a:r>
            <a:endParaRPr kumimoji="0" lang="th-TH"/>
          </a:p>
        </p:txBody>
      </p:sp>
      <p:sp>
        <p:nvSpPr>
          <p:cNvPr id="7" name="ตัวยึดข้อความ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1676400" y="1752600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sz="3200" smtClean="0"/>
              <a:t>รูปแบบการสอนที่สามารถยกระดับผลการเรียนรู้ด้านคุณธรรม จริยธรรมได้เป็นอย่างดี คือ </a:t>
            </a:r>
            <a:r>
              <a:rPr lang="en-US" sz="3200" dirty="0" smtClean="0"/>
              <a:t>IK Model </a:t>
            </a:r>
            <a:r>
              <a:rPr sz="3200" smtClean="0"/>
              <a:t>โดยมีขนาดของผลอยู่ในระดับใหญ่มาก </a:t>
            </a:r>
            <a:endParaRPr lang="en-US" sz="3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ข้อความ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smtClean="0"/>
          </a:p>
          <a:p>
            <a:endParaRPr smtClean="0"/>
          </a:p>
          <a:p>
            <a:endParaRPr lang="en-US" dirty="0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ตัวยึดวันที่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87A9CC94-846B-4E3A-BAF9-4A5549CC8C1F}" type="datetime1">
              <a:rPr kumimoji="0" lang="en-US" smtClean="0">
                <a:solidFill>
                  <a:schemeClr val="bg1"/>
                </a:solidFill>
              </a:rPr>
              <a:pPr algn="r"/>
              <a:t>8/4/2020</a:t>
            </a:fld>
            <a:endParaRPr kumimoji="0"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th-TH" smtClean="0">
                <a:solidFill>
                  <a:schemeClr val="bg1"/>
                </a:solidFill>
              </a:rPr>
              <a:pPr/>
              <a:t>26</a:t>
            </a:fld>
            <a:endParaRPr kumimoji="0"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en-US" smtClean="0"/>
              <a:t>SLIDE IKMODEL ++</a:t>
            </a:r>
            <a:endParaRPr kumimoji="0" lang="th-TH"/>
          </a:p>
        </p:txBody>
      </p:sp>
      <p:sp>
        <p:nvSpPr>
          <p:cNvPr id="7" name="ตัวยึดข้อความ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1752600" y="1905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sz="3600" smtClean="0"/>
              <a:t>การจัดทำ กระบวนการ ในการเตรียมใช้ โมเดล ของมหาวิทยาลัย </a:t>
            </a:r>
            <a:endParaRPr lang="en-US" sz="3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ข้อความ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mtClean="0"/>
              <a:t>มิติ ใหม่ ของการพัฒนาการเรียนรู้ ด้านคุณธรรม</a:t>
            </a:r>
            <a:endParaRPr lang="en-US" dirty="0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87A9CC94-846B-4E3A-BAF9-4A5549CC8C1F}" type="datetime1">
              <a:rPr kumimoji="0" lang="en-US" smtClean="0">
                <a:solidFill>
                  <a:schemeClr val="bg1"/>
                </a:solidFill>
              </a:rPr>
              <a:pPr algn="r"/>
              <a:t>8/4/2020</a:t>
            </a:fld>
            <a:endParaRPr kumimoji="0"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th-TH" smtClean="0">
                <a:solidFill>
                  <a:schemeClr val="bg1"/>
                </a:solidFill>
              </a:rPr>
              <a:pPr/>
              <a:t>27</a:t>
            </a:fld>
            <a:endParaRPr kumimoji="0"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en-US" smtClean="0"/>
              <a:t>SLIDE IKMODEL ++</a:t>
            </a:r>
            <a:endParaRPr kumimoji="0" lang="th-TH"/>
          </a:p>
        </p:txBody>
      </p:sp>
      <p:sp>
        <p:nvSpPr>
          <p:cNvPr id="7" name="ตัวยึดข้อความ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ตัวยึดเนื้อหา 3" descr="ik"/>
          <p:cNvPicPr>
            <a:picLocks noGrp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 t="3665" b="3665"/>
          <a:stretch>
            <a:fillRect/>
          </a:stretch>
        </p:blipFill>
        <p:spPr bwMode="auto">
          <a:xfrm>
            <a:off x="228600" y="152401"/>
            <a:ext cx="6858000" cy="4453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ข้อความ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Infinity Knowledge Model</a:t>
            </a:r>
          </a:p>
          <a:p>
            <a:endParaRPr lang="en-US" dirty="0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ตัวยึดวันที่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87A9CC94-846B-4E3A-BAF9-4A5549CC8C1F}" type="datetime1">
              <a:rPr kumimoji="0" lang="en-US" smtClean="0">
                <a:solidFill>
                  <a:schemeClr val="bg1"/>
                </a:solidFill>
              </a:rPr>
              <a:pPr algn="r"/>
              <a:t>8/4/2020</a:t>
            </a:fld>
            <a:endParaRPr kumimoji="0"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th-TH" smtClean="0">
                <a:solidFill>
                  <a:schemeClr val="bg1"/>
                </a:solidFill>
              </a:rPr>
              <a:pPr/>
              <a:t>28</a:t>
            </a:fld>
            <a:endParaRPr kumimoji="0"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en-US" smtClean="0"/>
              <a:t>SLIDE IKMODEL ++</a:t>
            </a:r>
            <a:endParaRPr kumimoji="0" lang="th-TH"/>
          </a:p>
        </p:txBody>
      </p:sp>
      <p:sp>
        <p:nvSpPr>
          <p:cNvPr id="7" name="ตัวยึดข้อความ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914400" y="381000"/>
            <a:ext cx="5029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3200" smtClean="0"/>
              <a:t>เลือก </a:t>
            </a:r>
          </a:p>
          <a:p>
            <a:r>
              <a:rPr sz="3200" smtClean="0"/>
              <a:t> </a:t>
            </a:r>
            <a:r>
              <a:rPr lang="en-US" sz="3200" dirty="0" smtClean="0"/>
              <a:t>1.</a:t>
            </a:r>
            <a:r>
              <a:rPr sz="3200" smtClean="0"/>
              <a:t>วิชา ที่สนใจในการจัดทำ ตามโมเดล</a:t>
            </a:r>
          </a:p>
          <a:p>
            <a:r>
              <a:rPr lang="en-US" sz="3200" dirty="0" smtClean="0"/>
              <a:t> 2.</a:t>
            </a:r>
            <a:r>
              <a:rPr sz="3200" smtClean="0"/>
              <a:t>กำหนดแผนบริหารประจำวิชา /เลิอก</a:t>
            </a:r>
            <a:r>
              <a:rPr lang="en-US" sz="3200" dirty="0" smtClean="0"/>
              <a:t> </a:t>
            </a:r>
            <a:r>
              <a:rPr sz="3200" smtClean="0"/>
              <a:t>แผนบริหารประจำบท</a:t>
            </a:r>
          </a:p>
          <a:p>
            <a:r>
              <a:rPr lang="en-US" sz="3200" dirty="0" smtClean="0"/>
              <a:t>3.</a:t>
            </a:r>
            <a:r>
              <a:rPr sz="3200" smtClean="0"/>
              <a:t>สร้างเครื่องมือ</a:t>
            </a:r>
          </a:p>
          <a:p>
            <a:r>
              <a:rPr lang="en-US" sz="3200" dirty="0" smtClean="0"/>
              <a:t>4.</a:t>
            </a:r>
            <a:r>
              <a:rPr sz="3200" smtClean="0"/>
              <a:t>กำหนดในมคอ </a:t>
            </a:r>
            <a:r>
              <a:rPr lang="en-US" sz="3200" dirty="0" smtClean="0"/>
              <a:t>3</a:t>
            </a:r>
            <a:r>
              <a:rPr sz="3200" smtClean="0"/>
              <a:t>  สัปดาห์ที่จะใช้โมเดล</a:t>
            </a:r>
            <a:endParaRPr lang="en-US" sz="3200" dirty="0" smtClean="0"/>
          </a:p>
          <a:p>
            <a:r>
              <a:rPr lang="en-US" sz="3200" dirty="0" smtClean="0"/>
              <a:t>5.</a:t>
            </a:r>
            <a:r>
              <a:rPr sz="3200" smtClean="0"/>
              <a:t>สร้างเครื่องมือในการทดสอบทักษะทั้ง </a:t>
            </a:r>
            <a:r>
              <a:rPr lang="en-US" sz="3200" dirty="0" smtClean="0"/>
              <a:t>5 </a:t>
            </a:r>
            <a:r>
              <a:rPr sz="3200" smtClean="0"/>
              <a:t>ด้าน  โดยอิงรูปแบบ จากโมเดลของมหาวิทยาลัย ได้</a:t>
            </a:r>
          </a:p>
          <a:p>
            <a:endParaRPr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ข้อความ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Infinity Knowledge Model</a:t>
            </a:r>
          </a:p>
          <a:p>
            <a:endParaRPr lang="en-US" dirty="0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ตัวยึดวันที่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87A9CC94-846B-4E3A-BAF9-4A5549CC8C1F}" type="datetime1">
              <a:rPr kumimoji="0" lang="en-US" smtClean="0">
                <a:solidFill>
                  <a:schemeClr val="bg1"/>
                </a:solidFill>
              </a:rPr>
              <a:pPr algn="r"/>
              <a:t>8/4/2020</a:t>
            </a:fld>
            <a:endParaRPr kumimoji="0"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th-TH" smtClean="0">
                <a:solidFill>
                  <a:schemeClr val="bg1"/>
                </a:solidFill>
              </a:rPr>
              <a:pPr/>
              <a:t>29</a:t>
            </a:fld>
            <a:endParaRPr kumimoji="0"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en-US" smtClean="0"/>
              <a:t>SLIDE IKMODEL ++</a:t>
            </a:r>
            <a:endParaRPr kumimoji="0" lang="th-TH"/>
          </a:p>
        </p:txBody>
      </p:sp>
      <p:sp>
        <p:nvSpPr>
          <p:cNvPr id="7" name="ตัวยึดข้อความ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1447800" y="1524000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sz="4800" smtClean="0"/>
              <a:t>กิจกรรม  เชิงปฎิบัติการ ในการใช้โมเดลการพัฒนากระบวนทัศน์ของผู้เรียน</a:t>
            </a:r>
          </a:p>
          <a:p>
            <a:r>
              <a:rPr sz="4800" smtClean="0"/>
              <a:t>มีเวลา </a:t>
            </a:r>
            <a:r>
              <a:rPr lang="en-US" sz="4800" dirty="0" smtClean="0"/>
              <a:t>30 </a:t>
            </a:r>
            <a:r>
              <a:rPr sz="4800" smtClean="0"/>
              <a:t>นาที </a:t>
            </a:r>
          </a:p>
          <a:p>
            <a:endParaRPr smtClean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ข้อความ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Infinity Knowledge Model</a:t>
            </a:r>
            <a:endParaRPr lang="en-US" dirty="0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ตัวยึดข้อความ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IK  MODEL</a:t>
            </a:r>
            <a:endParaRPr lang="en-US" dirty="0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762000" y="1828800"/>
            <a:ext cx="6019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3600" b="1" smtClean="0"/>
              <a:t>นำเสนอโดย </a:t>
            </a:r>
          </a:p>
          <a:p>
            <a:r>
              <a:rPr sz="3600" b="1" smtClean="0"/>
              <a:t>ผศ. ฐิติรัตน์  อิทธิมีชัย( หัวหน้าทีม)</a:t>
            </a:r>
          </a:p>
          <a:p>
            <a:r>
              <a:rPr sz="3600" b="1" smtClean="0"/>
              <a:t>คณะนิติศาสตร์</a:t>
            </a:r>
            <a:endParaRPr lang="en-US" sz="3600" b="1" dirty="0" smtClean="0"/>
          </a:p>
          <a:p>
            <a:r>
              <a:rPr sz="3600" b="1" smtClean="0"/>
              <a:t>สมาชิกร่วมทีม อาจารย์จากคณะครุศาสตร์</a:t>
            </a:r>
          </a:p>
          <a:p>
            <a:r>
              <a:rPr sz="3600" b="1" smtClean="0"/>
              <a:t>อ.สมปอง,อ.พัชรินทร์,อ.กรฎา,อ.ณัฐฐินุช,    อ.จีรนันท์ และ อ.วิไลวรรณ </a:t>
            </a:r>
            <a:endParaRPr sz="3600" b="1" dirty="0" smtClean="0"/>
          </a:p>
        </p:txBody>
      </p:sp>
      <p:sp>
        <p:nvSpPr>
          <p:cNvPr id="6" name="ตัวยึดวันที่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4D698EB0-911C-41EC-9A87-B31CA584965A}" type="datetime1">
              <a:rPr kumimoji="0" lang="en-US" smtClean="0">
                <a:solidFill>
                  <a:schemeClr val="bg1"/>
                </a:solidFill>
              </a:rPr>
              <a:pPr algn="r"/>
              <a:t>8/4/2020</a:t>
            </a:fld>
            <a:endParaRPr kumimoji="0"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th-TH" smtClean="0">
                <a:solidFill>
                  <a:schemeClr val="bg1"/>
                </a:solidFill>
              </a:rPr>
              <a:pPr/>
              <a:t>3</a:t>
            </a:fld>
            <a:endParaRPr kumimoji="0"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en-US" smtClean="0"/>
              <a:t>SLIDE IKMODEL ++</a:t>
            </a:r>
            <a:endParaRPr kumimoji="0" lang="th-T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ข้อความ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Infinity Knowledge Model</a:t>
            </a:r>
          </a:p>
          <a:p>
            <a:endParaRPr lang="en-US" dirty="0"/>
          </a:p>
        </p:txBody>
      </p:sp>
      <p:graphicFrame>
        <p:nvGraphicFramePr>
          <p:cNvPr id="9" name="ตัวยึดรูปภาพ 8"/>
          <p:cNvGraphicFramePr>
            <a:graphicFrameLocks noGrp="1"/>
          </p:cNvGraphicFramePr>
          <p:nvPr>
            <p:ph type="pic" sz="quarter" idx="11"/>
          </p:nvPr>
        </p:nvGraphicFramePr>
        <p:xfrm>
          <a:off x="723265" y="1255395"/>
          <a:ext cx="5868670" cy="3032760"/>
        </p:xfrm>
        <a:graphic>
          <a:graphicData uri="http://schemas.openxmlformats.org/drawingml/2006/table">
            <a:tbl>
              <a:tblPr/>
              <a:tblGrid>
                <a:gridCol w="2934335"/>
                <a:gridCol w="293433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h-TH" sz="1600" b="1" dirty="0">
                          <a:latin typeface="Calibri"/>
                          <a:ea typeface="Calibri"/>
                          <a:cs typeface="TH SarabunPSK"/>
                        </a:rPr>
                        <a:t>รายวิชา</a:t>
                      </a:r>
                      <a:endParaRPr lang="en-US" sz="11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H SarabunPSK"/>
                          <a:ea typeface="Calibri"/>
                          <a:cs typeface="Cordia New"/>
                        </a:rPr>
                        <a:t>7011001 </a:t>
                      </a:r>
                      <a:r>
                        <a:rPr lang="th-TH" sz="1600" b="1">
                          <a:latin typeface="TH SarabunPSK"/>
                          <a:ea typeface="Calibri"/>
                          <a:cs typeface="Cordia New"/>
                        </a:rPr>
                        <a:t> ความรู้เบื้องต้นเกี่ยวกับกฎหมายและระบบกฎหมาย</a:t>
                      </a:r>
                      <a:endParaRPr lang="en-US" sz="11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h-TH" sz="1600" b="1">
                          <a:latin typeface="Calibri"/>
                          <a:ea typeface="Calibri"/>
                          <a:cs typeface="TH SarabunPSK"/>
                        </a:rPr>
                        <a:t>จำนวนหน่วยกิต</a:t>
                      </a:r>
                      <a:endParaRPr lang="en-US" sz="11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H SarabunPSK"/>
                          <a:ea typeface="Calibri"/>
                          <a:cs typeface="Cordia New"/>
                        </a:rPr>
                        <a:t>3(3-0-6)</a:t>
                      </a:r>
                      <a:endParaRPr lang="en-US" sz="11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h-TH" sz="1600" b="1">
                          <a:latin typeface="Calibri"/>
                          <a:ea typeface="Calibri"/>
                          <a:cs typeface="TH SarabunPSK"/>
                        </a:rPr>
                        <a:t>รูปแบบการสอน</a:t>
                      </a:r>
                      <a:endParaRPr lang="en-US" sz="11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h-TH" sz="1600" b="1">
                          <a:latin typeface="Calibri"/>
                          <a:ea typeface="Calibri"/>
                          <a:cs typeface="TH SarabunPSK"/>
                        </a:rPr>
                        <a:t>ใช้รูปแบบ </a:t>
                      </a:r>
                      <a:r>
                        <a:rPr lang="en-US" sz="1600" b="1">
                          <a:latin typeface="TH SarabunPSK"/>
                          <a:ea typeface="Calibri"/>
                          <a:cs typeface="Cordia New"/>
                        </a:rPr>
                        <a:t>Infinity Knowledge Model : IK </a:t>
                      </a:r>
                      <a:endParaRPr lang="en-US" sz="11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h-TH" sz="1600" b="1" dirty="0">
                          <a:latin typeface="Calibri"/>
                          <a:ea typeface="Calibri"/>
                          <a:cs typeface="TH SarabunPSK"/>
                        </a:rPr>
                        <a:t>เริ่มใช้สอน</a:t>
                      </a:r>
                      <a:endParaRPr lang="en-US" sz="11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h-TH" sz="1600" b="1">
                          <a:latin typeface="Calibri"/>
                          <a:ea typeface="Calibri"/>
                          <a:cs typeface="TH SarabunPSK"/>
                        </a:rPr>
                        <a:t>สัปดาห์ที่ </a:t>
                      </a:r>
                      <a:r>
                        <a:rPr lang="en-US" sz="1600" b="1">
                          <a:latin typeface="TH SarabunPSK"/>
                          <a:ea typeface="Calibri"/>
                          <a:cs typeface="Cordia New"/>
                        </a:rPr>
                        <a:t>4 </a:t>
                      </a:r>
                      <a:r>
                        <a:rPr lang="th-TH" sz="1600" b="1">
                          <a:latin typeface="TH SarabunPSK"/>
                          <a:ea typeface="Calibri"/>
                          <a:cs typeface="Cordia New"/>
                        </a:rPr>
                        <a:t>และ </a:t>
                      </a:r>
                      <a:r>
                        <a:rPr lang="en-US" sz="1600" b="1">
                          <a:latin typeface="TH SarabunPSK"/>
                          <a:ea typeface="Calibri"/>
                          <a:cs typeface="Cordia New"/>
                        </a:rPr>
                        <a:t>5</a:t>
                      </a:r>
                      <a:r>
                        <a:rPr lang="th-TH" sz="1600" b="1">
                          <a:latin typeface="TH SarabunPSK"/>
                          <a:ea typeface="Calibri"/>
                          <a:cs typeface="Cordia New"/>
                        </a:rPr>
                        <a:t> </a:t>
                      </a:r>
                      <a:endParaRPr lang="en-US" sz="1100"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h-TH" sz="1600" b="1">
                          <a:latin typeface="Calibri"/>
                          <a:ea typeface="Calibri"/>
                          <a:cs typeface="TH SarabunPSK"/>
                        </a:rPr>
                        <a:t>(สอนบทที่ </a:t>
                      </a:r>
                      <a:r>
                        <a:rPr lang="en-US" sz="1600" b="1">
                          <a:latin typeface="TH SarabunPSK"/>
                          <a:ea typeface="Calibri"/>
                          <a:cs typeface="Cordia New"/>
                        </a:rPr>
                        <a:t>2 </a:t>
                      </a:r>
                      <a:r>
                        <a:rPr lang="th-TH" sz="1600" b="1">
                          <a:latin typeface="TH SarabunPSK"/>
                          <a:ea typeface="Calibri"/>
                          <a:cs typeface="Cordia New"/>
                        </a:rPr>
                        <a:t>นิติวิธีในกฎหมายไทย)</a:t>
                      </a:r>
                      <a:endParaRPr lang="en-US" sz="1100"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h-TH" sz="1600" b="1">
                          <a:latin typeface="Calibri"/>
                          <a:ea typeface="Calibri"/>
                          <a:cs typeface="TH SarabunPSK"/>
                        </a:rPr>
                        <a:t>สัปดาห์ที่ </a:t>
                      </a:r>
                      <a:r>
                        <a:rPr lang="en-US" sz="1600" b="1">
                          <a:latin typeface="TH SarabunPSK"/>
                          <a:ea typeface="Calibri"/>
                          <a:cs typeface="Cordia New"/>
                        </a:rPr>
                        <a:t>6 </a:t>
                      </a:r>
                      <a:r>
                        <a:rPr lang="th-TH" sz="1600" b="1">
                          <a:latin typeface="TH SarabunPSK"/>
                          <a:ea typeface="Calibri"/>
                          <a:cs typeface="Cordia New"/>
                        </a:rPr>
                        <a:t>และ </a:t>
                      </a:r>
                      <a:r>
                        <a:rPr lang="en-US" sz="1600" b="1">
                          <a:latin typeface="TH SarabunPSK"/>
                          <a:ea typeface="Calibri"/>
                          <a:cs typeface="Cordia New"/>
                        </a:rPr>
                        <a:t>7 </a:t>
                      </a:r>
                      <a:endParaRPr lang="en-US" sz="1100">
                        <a:latin typeface="Calibri"/>
                        <a:ea typeface="Calibri"/>
                        <a:cs typeface="Cordia New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h-TH" sz="1600">
                          <a:latin typeface="Calibri"/>
                          <a:ea typeface="Calibri"/>
                          <a:cs typeface="TH SarabunPSK"/>
                        </a:rPr>
                        <a:t>(สอนบทที่ </a:t>
                      </a:r>
                      <a:r>
                        <a:rPr lang="en-US" sz="1600">
                          <a:latin typeface="TH SarabunPSK"/>
                          <a:ea typeface="Calibri"/>
                          <a:cs typeface="Cordia New"/>
                        </a:rPr>
                        <a:t>3 </a:t>
                      </a:r>
                      <a:r>
                        <a:rPr lang="th-TH" sz="1600">
                          <a:latin typeface="TH SarabunPSK"/>
                          <a:ea typeface="Calibri"/>
                          <a:cs typeface="Cordia New"/>
                        </a:rPr>
                        <a:t>ความรู้เบื้องต้นเกี่ยวกับสิทธิมนุษยชน</a:t>
                      </a:r>
                      <a:r>
                        <a:rPr lang="en-US" sz="1600">
                          <a:latin typeface="TH SarabunPSK"/>
                          <a:ea typeface="Calibri"/>
                          <a:cs typeface="Cordia New"/>
                        </a:rPr>
                        <a:t>)</a:t>
                      </a:r>
                      <a:endParaRPr lang="en-US" sz="11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h-TH" sz="1600" b="1">
                          <a:latin typeface="Calibri"/>
                          <a:ea typeface="Calibri"/>
                          <a:cs typeface="TH SarabunPSK"/>
                        </a:rPr>
                        <a:t>รวมจำนวนชั่วโมง</a:t>
                      </a:r>
                      <a:endParaRPr lang="en-US" sz="11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H SarabunPSK"/>
                          <a:ea typeface="Calibri"/>
                          <a:cs typeface="Cordia New"/>
                        </a:rPr>
                        <a:t>12</a:t>
                      </a:r>
                      <a:r>
                        <a:rPr lang="th-TH" sz="1600" b="1">
                          <a:latin typeface="TH SarabunPSK"/>
                          <a:ea typeface="Calibri"/>
                          <a:cs typeface="Cordia New"/>
                        </a:rPr>
                        <a:t> ชั่วโมง</a:t>
                      </a:r>
                      <a:endParaRPr lang="en-US" sz="110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h-TH" sz="1600" b="1" dirty="0">
                          <a:latin typeface="Calibri"/>
                          <a:ea typeface="Calibri"/>
                          <a:cs typeface="TH SarabunPSK"/>
                        </a:rPr>
                        <a:t>ผู้สอน</a:t>
                      </a:r>
                      <a:endParaRPr lang="en-US" sz="11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h-TH" sz="1600" b="1" dirty="0">
                          <a:latin typeface="Calibri"/>
                          <a:ea typeface="Calibri"/>
                          <a:cs typeface="TH SarabunPSK"/>
                        </a:rPr>
                        <a:t>อาจารย์ฐิติรัตน์ อิทธิมีชัย</a:t>
                      </a:r>
                      <a:endParaRPr lang="en-US" sz="11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ตัวยึดวันที่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87A9CC94-846B-4E3A-BAF9-4A5549CC8C1F}" type="datetime1">
              <a:rPr kumimoji="0" lang="en-US" smtClean="0">
                <a:solidFill>
                  <a:schemeClr val="bg1"/>
                </a:solidFill>
              </a:rPr>
              <a:pPr algn="r"/>
              <a:t>8/4/2020</a:t>
            </a:fld>
            <a:endParaRPr kumimoji="0"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th-TH" smtClean="0">
                <a:solidFill>
                  <a:schemeClr val="bg1"/>
                </a:solidFill>
              </a:rPr>
              <a:pPr/>
              <a:t>30</a:t>
            </a:fld>
            <a:endParaRPr kumimoji="0"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en-US" smtClean="0"/>
              <a:t>SLIDE IKMODEL ++</a:t>
            </a:r>
            <a:endParaRPr kumimoji="0" lang="th-TH"/>
          </a:p>
        </p:txBody>
      </p:sp>
      <p:sp>
        <p:nvSpPr>
          <p:cNvPr id="7" name="ตัวยึดข้อความ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2743200" y="457200"/>
            <a:ext cx="205376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ด้านคุณธรรมและจริยธรรม</a:t>
            </a: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H SarabunPSK" pitchFamily="34" charset="-34"/>
                <a:ea typeface="Calibri" pitchFamily="34" charset="0"/>
                <a:cs typeface="TH SarabunPSK" pitchFamily="34" charset="-34"/>
              </a:rPr>
              <a:t>แผนบริหารการสอนประจำบท</a:t>
            </a:r>
            <a:endParaRPr kumimoji="0" lang="th-T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ข้อความ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Infinity Knowledge Model</a:t>
            </a:r>
          </a:p>
          <a:p>
            <a:endParaRPr lang="en-US" dirty="0"/>
          </a:p>
        </p:txBody>
      </p:sp>
      <p:graphicFrame>
        <p:nvGraphicFramePr>
          <p:cNvPr id="8" name="ตัวยึดรูปภาพ 7"/>
          <p:cNvGraphicFramePr>
            <a:graphicFrameLocks noGrp="1"/>
          </p:cNvGraphicFramePr>
          <p:nvPr>
            <p:ph type="pic" sz="quarter" idx="11"/>
          </p:nvPr>
        </p:nvGraphicFramePr>
        <p:xfrm>
          <a:off x="990600" y="1371600"/>
          <a:ext cx="5868670" cy="3200400"/>
        </p:xfrm>
        <a:graphic>
          <a:graphicData uri="http://schemas.openxmlformats.org/drawingml/2006/table">
            <a:tbl>
              <a:tblPr/>
              <a:tblGrid>
                <a:gridCol w="2934335"/>
                <a:gridCol w="2934335"/>
              </a:tblGrid>
              <a:tr h="3200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h-TH" sz="6600" b="1" dirty="0">
                          <a:latin typeface="Calibri"/>
                          <a:ea typeface="Calibri"/>
                          <a:cs typeface="TH SarabunPSK"/>
                        </a:rPr>
                        <a:t>พัฒนาตาม</a:t>
                      </a:r>
                      <a:r>
                        <a:rPr lang="en-US" sz="6600" b="1" dirty="0">
                          <a:latin typeface="TH SarabunPSK"/>
                          <a:ea typeface="Calibri"/>
                          <a:cs typeface="Cordia New"/>
                        </a:rPr>
                        <a:t>TQF</a:t>
                      </a:r>
                      <a:endParaRPr lang="en-US" sz="66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th-TH" sz="6600" b="1" dirty="0">
                          <a:latin typeface="Calibri"/>
                          <a:ea typeface="Calibri"/>
                          <a:cs typeface="TH SarabunPSK"/>
                        </a:rPr>
                        <a:t>ด้านคุณธรรม</a:t>
                      </a:r>
                      <a:endParaRPr lang="en-US" sz="6600" dirty="0">
                        <a:latin typeface="Calibri"/>
                        <a:ea typeface="Calibri"/>
                        <a:cs typeface="Cordia New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ตัวยึดวันที่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87A9CC94-846B-4E3A-BAF9-4A5549CC8C1F}" type="datetime1">
              <a:rPr kumimoji="0" lang="en-US" smtClean="0">
                <a:solidFill>
                  <a:schemeClr val="bg1"/>
                </a:solidFill>
              </a:rPr>
              <a:pPr algn="r"/>
              <a:t>8/4/2020</a:t>
            </a:fld>
            <a:endParaRPr kumimoji="0"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dirty="0" err="1" smtClean="0"/>
              <a:t>Infinit</a:t>
            </a:r>
            <a:r>
              <a:rPr lang="en-US" dirty="0" smtClean="0"/>
              <a:t> Knowledge Model</a:t>
            </a:r>
            <a:endParaRPr lang="en-US" dirty="0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en-US" smtClean="0"/>
              <a:t>SLIDE IKMODEL ++</a:t>
            </a:r>
            <a:endParaRPr kumimoji="0" lang="th-TH"/>
          </a:p>
        </p:txBody>
      </p:sp>
      <p:sp>
        <p:nvSpPr>
          <p:cNvPr id="7" name="ตัวยึดข้อความ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ข้อความ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Infinity Knowledge Model</a:t>
            </a:r>
          </a:p>
          <a:p>
            <a:endParaRPr lang="en-US" dirty="0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ตัวยึดวันที่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87A9CC94-846B-4E3A-BAF9-4A5549CC8C1F}" type="datetime1">
              <a:rPr kumimoji="0" lang="en-US" smtClean="0">
                <a:solidFill>
                  <a:schemeClr val="bg1"/>
                </a:solidFill>
              </a:rPr>
              <a:pPr algn="r"/>
              <a:t>8/4/2020</a:t>
            </a:fld>
            <a:endParaRPr kumimoji="0"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th-TH" smtClean="0">
                <a:solidFill>
                  <a:schemeClr val="bg1"/>
                </a:solidFill>
              </a:rPr>
              <a:pPr/>
              <a:t>32</a:t>
            </a:fld>
            <a:endParaRPr kumimoji="0"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en-US" smtClean="0"/>
              <a:t>SLIDE IKMODEL ++</a:t>
            </a:r>
            <a:endParaRPr kumimoji="0" lang="th-TH"/>
          </a:p>
        </p:txBody>
      </p:sp>
      <p:sp>
        <p:nvSpPr>
          <p:cNvPr id="7" name="ตัวยึดข้อความ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1828800" y="1828800"/>
            <a:ext cx="41964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>
                <a:hlinkClick r:id="rId2"/>
              </a:rPr>
              <a:t>https://drive.google.com/drive/u/2/my-drive</a:t>
            </a:r>
            <a:endParaRPr lang="en-US" sz="4800" dirty="0"/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ข้อความ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Infinity Knowledge Model</a:t>
            </a:r>
          </a:p>
          <a:p>
            <a:endParaRPr lang="en-US" dirty="0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ตัวยึดวันที่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87A9CC94-846B-4E3A-BAF9-4A5549CC8C1F}" type="datetime1">
              <a:rPr kumimoji="0" lang="en-US" smtClean="0">
                <a:solidFill>
                  <a:schemeClr val="bg1"/>
                </a:solidFill>
              </a:rPr>
              <a:pPr algn="r"/>
              <a:t>8/4/2020</a:t>
            </a:fld>
            <a:endParaRPr kumimoji="0"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th-TH" smtClean="0">
                <a:solidFill>
                  <a:schemeClr val="bg1"/>
                </a:solidFill>
              </a:rPr>
              <a:pPr/>
              <a:t>33</a:t>
            </a:fld>
            <a:endParaRPr kumimoji="0"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en-US" smtClean="0"/>
              <a:t>SLIDE IKMODEL ++</a:t>
            </a:r>
            <a:endParaRPr kumimoji="0" lang="th-TH"/>
          </a:p>
        </p:txBody>
      </p:sp>
      <p:sp>
        <p:nvSpPr>
          <p:cNvPr id="7" name="ตัวยึดข้อความ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457200" y="457200"/>
            <a:ext cx="67056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4400" b="1" smtClean="0"/>
              <a:t>ผลที่ โมเดลกระบวนทัศน์ของมหาวิทยาลัย คาดหวัง</a:t>
            </a:r>
          </a:p>
          <a:p>
            <a:r>
              <a:rPr sz="3600" smtClean="0"/>
              <a:t>คือ  ผู้รียนมีความสุขและมีความสนุกกับการเรียน โดยไม่ว่าจะใช้โมเดลใด ที่เกิดจากต้นชัยพฤกษ์โมเดล  ในส่วนของรูปแบบบรรยาย หรือ ปฎิบัติ  ต้องสร้างองค์ความรู้ และสร้างบัณฑิตที่มีคุณภาพและมีคุณธรรม พร้อมทั้งเป็นบัณฑิตที่ฉลาดจัดการ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LAST   SLIDE</a:t>
            </a:r>
            <a:endParaRPr lang="en-US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th-TH" sz="7200" dirty="0" smtClean="0"/>
              <a:t>    </a:t>
            </a:r>
            <a:r>
              <a:rPr lang="en-US" sz="7200" dirty="0" smtClean="0"/>
              <a:t>THANK YOU </a:t>
            </a:r>
          </a:p>
          <a:p>
            <a:pPr>
              <a:buNone/>
            </a:pPr>
            <a:r>
              <a:rPr lang="th-TH" sz="7200" dirty="0" smtClean="0"/>
              <a:t>                </a:t>
            </a:r>
            <a:endParaRPr lang="en-US" sz="7200" dirty="0" smtClean="0"/>
          </a:p>
          <a:p>
            <a:r>
              <a:rPr lang="en-US" sz="7200" dirty="0" smtClean="0"/>
              <a:t>YOUR ATTENTION</a:t>
            </a:r>
            <a:endParaRPr lang="en-US" sz="7200" dirty="0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E939-B712-428A-85C6-507A1F73A62F}" type="datetime1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69F2D-0430-4955-8549-BC5FACE8BF1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SLIDE IKMODEL ++</a:t>
            </a:r>
            <a:endParaRPr lang="en-US" dirty="0"/>
          </a:p>
        </p:txBody>
      </p:sp>
      <p:sp>
        <p:nvSpPr>
          <p:cNvPr id="7" name="ลูกศรลง 6"/>
          <p:cNvSpPr/>
          <p:nvPr/>
        </p:nvSpPr>
        <p:spPr>
          <a:xfrm>
            <a:off x="3810000" y="2438400"/>
            <a:ext cx="12192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ข้อความ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Infinity Knowledge Model</a:t>
            </a:r>
            <a:endParaRPr lang="en-US" dirty="0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ตัวยึดข้อความ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IK  MODEL</a:t>
            </a:r>
          </a:p>
          <a:p>
            <a:endParaRPr lang="en-US" dirty="0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371600" y="1447800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sz="3200" b="1" smtClean="0"/>
              <a:t>ใจ</a:t>
            </a:r>
            <a:r>
              <a:rPr lang="en-US" sz="3200" b="1" dirty="0" smtClean="0"/>
              <a:t>    .</a:t>
            </a:r>
            <a:r>
              <a:rPr sz="3200" b="1" smtClean="0"/>
              <a:t>.... สมาชิกในทีม......</a:t>
            </a:r>
            <a:r>
              <a:rPr lang="en-US" sz="3200" b="1" dirty="0" smtClean="0"/>
              <a:t>?</a:t>
            </a:r>
            <a:r>
              <a:rPr sz="3200" b="1" smtClean="0"/>
              <a:t>....</a:t>
            </a:r>
          </a:p>
          <a:p>
            <a:r>
              <a:rPr sz="3200" b="1" smtClean="0"/>
              <a:t>พลัง   ...... สมาชิกในทีม.......</a:t>
            </a:r>
            <a:r>
              <a:rPr lang="en-US" sz="3200" b="1" dirty="0" smtClean="0"/>
              <a:t>?</a:t>
            </a:r>
            <a:r>
              <a:rPr sz="3200" b="1" smtClean="0"/>
              <a:t>.. </a:t>
            </a:r>
          </a:p>
          <a:p>
            <a:r>
              <a:rPr sz="3200" b="1" smtClean="0"/>
              <a:t>ความร่วมมือ . มหาวิทยาลัย.........</a:t>
            </a:r>
            <a:r>
              <a:rPr lang="en-US" sz="3200" b="1" dirty="0" smtClean="0"/>
              <a:t>?.</a:t>
            </a:r>
            <a:r>
              <a:rPr sz="3200" b="1" smtClean="0"/>
              <a:t>. </a:t>
            </a:r>
          </a:p>
          <a:p>
            <a:r>
              <a:rPr sz="3200" b="1" i="1" smtClean="0">
                <a:solidFill>
                  <a:srgbClr val="7030A0"/>
                </a:solidFill>
              </a:rPr>
              <a:t>อาสา  ...... พัฒนากระบวนการเรียนการสอนตามนโยบายของมหาวิทยาลัย</a:t>
            </a:r>
            <a:r>
              <a:rPr lang="en-US" sz="3200" b="1" i="1" dirty="0" smtClean="0">
                <a:solidFill>
                  <a:srgbClr val="7030A0"/>
                </a:solidFill>
              </a:rPr>
              <a:t>….</a:t>
            </a:r>
            <a:endParaRPr sz="3200" b="1" i="1" smtClean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6" name="ตัวยึดวันที่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AE1192FB-D08E-4CE1-83CE-A17CD179124D}" type="datetime1">
              <a:rPr kumimoji="0" lang="en-US" smtClean="0">
                <a:solidFill>
                  <a:schemeClr val="bg1"/>
                </a:solidFill>
              </a:rPr>
              <a:pPr algn="r"/>
              <a:t>8/4/2020</a:t>
            </a:fld>
            <a:endParaRPr kumimoji="0"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th-TH" smtClean="0">
                <a:solidFill>
                  <a:schemeClr val="bg1"/>
                </a:solidFill>
              </a:rPr>
              <a:pPr/>
              <a:t>4</a:t>
            </a:fld>
            <a:endParaRPr kumimoji="0" lang="th-TH" dirty="0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en-US" smtClean="0"/>
              <a:t>SLIDE IKMODEL ++</a:t>
            </a:r>
            <a:endParaRPr kumimoji="0" lang="th-T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ข้อความ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Infinity Knowledge Model</a:t>
            </a:r>
            <a:endParaRPr lang="en-US" dirty="0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quarter" idx="15"/>
          </p:nvPr>
        </p:nvSpPr>
        <p:spPr>
          <a:xfrm rot="16200000">
            <a:off x="5524500" y="2095500"/>
            <a:ext cx="5181600" cy="990600"/>
          </a:xfrm>
        </p:spPr>
        <p:txBody>
          <a:bodyPr/>
          <a:lstStyle/>
          <a:p>
            <a:r>
              <a:rPr lang="en-US" dirty="0" smtClean="0"/>
              <a:t>IK  MODEL</a:t>
            </a:r>
          </a:p>
          <a:p>
            <a:endParaRPr lang="en-US" dirty="0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143000" y="1600200"/>
            <a:ext cx="466185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sz="6000" b="1" smtClean="0"/>
              <a:t>โมเดล ต้นชัยพฤกษ์</a:t>
            </a:r>
            <a:endParaRPr lang="en-US" sz="6000" b="1" dirty="0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093858F5-5C81-4DC5-BFB0-906719C1A2B3}" type="datetime1">
              <a:rPr kumimoji="0" lang="en-US" smtClean="0">
                <a:solidFill>
                  <a:schemeClr val="bg1"/>
                </a:solidFill>
              </a:rPr>
              <a:pPr algn="r"/>
              <a:t>8/4/2020</a:t>
            </a:fld>
            <a:endParaRPr kumimoji="0" lang="th-TH"/>
          </a:p>
        </p:txBody>
      </p:sp>
      <p:sp>
        <p:nvSpPr>
          <p:cNvPr id="8" name="ตัวยึดหมายเลขภาพนิ่ง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th-TH" smtClean="0">
                <a:solidFill>
                  <a:schemeClr val="bg1"/>
                </a:solidFill>
              </a:rPr>
              <a:pPr/>
              <a:t>5</a:t>
            </a:fld>
            <a:endParaRPr kumimoji="0" lang="th-TH"/>
          </a:p>
        </p:txBody>
      </p:sp>
      <p:sp>
        <p:nvSpPr>
          <p:cNvPr id="9" name="ตัวยึดท้ายกระดาษ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en-US" smtClean="0"/>
              <a:t>SLIDE IKMODEL ++</a:t>
            </a:r>
            <a:endParaRPr kumimoji="0" lang="th-TH"/>
          </a:p>
        </p:txBody>
      </p:sp>
      <p:pic>
        <p:nvPicPr>
          <p:cNvPr id="10" name="รูปภาพ 29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 bwMode="auto">
          <a:xfrm>
            <a:off x="1219200" y="609600"/>
            <a:ext cx="4676134" cy="452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ตัวยึดรูปภาพ 12" descr="รูปภาพ1.pn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10575" b="10575"/>
          <a:stretch>
            <a:fillRect/>
          </a:stretch>
        </p:blipFill>
        <p:spPr/>
      </p:pic>
      <p:pic>
        <p:nvPicPr>
          <p:cNvPr id="14" name="รูปภาพ 29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tretch>
            <a:fillRect/>
          </a:stretch>
        </p:blipFill>
        <p:spPr bwMode="auto">
          <a:xfrm>
            <a:off x="1219200" y="609600"/>
            <a:ext cx="4676134" cy="4526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ข้อความ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Infinity Knowledge Model</a:t>
            </a:r>
            <a:endParaRPr lang="en-US" dirty="0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ตัวยึดข้อความ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IK  MODEL</a:t>
            </a:r>
          </a:p>
          <a:p>
            <a:endParaRPr lang="en-US" dirty="0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066800" y="838200"/>
            <a:ext cx="5486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3600" smtClean="0"/>
              <a:t>ที่มาของ </a:t>
            </a:r>
            <a:r>
              <a:rPr lang="en-US" sz="3600" dirty="0" smtClean="0"/>
              <a:t>I   K</a:t>
            </a:r>
          </a:p>
          <a:p>
            <a:r>
              <a:rPr lang="en-US" sz="3600" dirty="0" smtClean="0"/>
              <a:t>I= INFINITY  </a:t>
            </a:r>
          </a:p>
          <a:p>
            <a:r>
              <a:rPr lang="en-US" sz="3600" dirty="0" smtClean="0"/>
              <a:t>K=KNOWLEDGE</a:t>
            </a:r>
          </a:p>
          <a:p>
            <a:r>
              <a:rPr sz="3600" smtClean="0"/>
              <a:t>ตัวแปรที่สำคัญ ( คน ) ผู้ส่งสาร </a:t>
            </a:r>
            <a:endParaRPr lang="en-US" sz="3600" dirty="0" smtClean="0"/>
          </a:p>
          <a:p>
            <a:r>
              <a:rPr sz="3600" smtClean="0"/>
              <a:t>และผู้รับสาร</a:t>
            </a:r>
          </a:p>
          <a:p>
            <a:r>
              <a:rPr lang="en-US" sz="3600" dirty="0" smtClean="0"/>
              <a:t>T=TEACHER</a:t>
            </a:r>
          </a:p>
          <a:p>
            <a:r>
              <a:rPr lang="en-US" sz="3600" dirty="0" smtClean="0"/>
              <a:t>S=STUDENT</a:t>
            </a:r>
            <a:endParaRPr lang="en-US" dirty="0"/>
          </a:p>
        </p:txBody>
      </p:sp>
      <p:sp>
        <p:nvSpPr>
          <p:cNvPr id="6" name="ตัวยึดวันที่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2F8D50F8-DA20-4BE8-B72C-EBE248702E10}" type="datetime1">
              <a:rPr kumimoji="0" lang="en-US" smtClean="0">
                <a:solidFill>
                  <a:schemeClr val="bg1"/>
                </a:solidFill>
              </a:rPr>
              <a:pPr algn="r"/>
              <a:t>8/4/2020</a:t>
            </a:fld>
            <a:endParaRPr kumimoji="0"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th-TH" smtClean="0">
                <a:solidFill>
                  <a:schemeClr val="bg1"/>
                </a:solidFill>
              </a:rPr>
              <a:pPr/>
              <a:t>6</a:t>
            </a:fld>
            <a:endParaRPr kumimoji="0"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en-US" smtClean="0"/>
              <a:t>SLIDE IKMODEL ++</a:t>
            </a:r>
            <a:endParaRPr kumimoji="0" lang="th-T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ข้อความ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Infinity Knowledge Model</a:t>
            </a:r>
            <a:endParaRPr lang="en-US" dirty="0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IK  MODEL</a:t>
            </a:r>
          </a:p>
          <a:p>
            <a:endParaRPr lang="en-US" dirty="0"/>
          </a:p>
        </p:txBody>
      </p:sp>
      <p:pic>
        <p:nvPicPr>
          <p:cNvPr id="5" name="ตัวยึดเนื้อหา 3" descr="ik"/>
          <p:cNvPicPr>
            <a:picLocks noGrp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pi="http://schemas.microsoft.com/office/word/2010/wordprocessingInk" xmlns:wpg="http://schemas.microsoft.com/office/word/2010/wordprocessingGroup" xmlns:w15="http://schemas.microsoft.com/office/word/2012/wordml" xmlns:w14="http://schemas.microsoft.com/office/word/2010/wordml" xmlns:w="http://schemas.openxmlformats.org/wordprocessingml/2006/main" xmlns:w10="urn:schemas-microsoft-com:office:word" xmlns:wp14="http://schemas.microsoft.com/office/word/2010/wordprocessingDrawing" xmlns:v="urn:schemas-microsoft-com:vml" xmlns:o="urn:schemas-microsoft-com:office:office" xmlns:mc="http://schemas.openxmlformats.org/markup-compatibility/2006" xmlns:wpc="http://schemas.microsoft.com/office/word/2010/wordprocessingCanvas" xmlns="" xmlns:wne="http://schemas.microsoft.com/office/word/2006/wordml" xmlns:wp="http://schemas.openxmlformats.org/drawingml/2006/wordprocessingDrawing" xmlns:m="http://schemas.openxmlformats.org/officeDocument/2006/math" xmlns:ve="http://schemas.openxmlformats.org/markup-compatibility/2006" val="0"/>
              </a:ext>
            </a:extLst>
          </a:blip>
          <a:srcRect t="3665" b="3665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  <p:sp>
        <p:nvSpPr>
          <p:cNvPr id="6" name="ตัวยึดวันที่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A19F3237-2BF4-46AD-97E0-1B948C072F2E}" type="datetime1">
              <a:rPr kumimoji="0" lang="en-US" smtClean="0">
                <a:solidFill>
                  <a:schemeClr val="bg1"/>
                </a:solidFill>
              </a:rPr>
              <a:pPr algn="r"/>
              <a:t>8/4/2020</a:t>
            </a:fld>
            <a:endParaRPr kumimoji="0"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th-TH" smtClean="0">
                <a:solidFill>
                  <a:schemeClr val="bg1"/>
                </a:solidFill>
              </a:rPr>
              <a:pPr/>
              <a:t>7</a:t>
            </a:fld>
            <a:endParaRPr kumimoji="0"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en-US" smtClean="0"/>
              <a:t>SLIDE IKMODEL ++</a:t>
            </a:r>
            <a:endParaRPr kumimoji="0" lang="th-T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ข้อความ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Infinity Knowledge Model</a:t>
            </a:r>
            <a:endParaRPr lang="en-US" dirty="0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ตัวยึดข้อความ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IK  MODEL</a:t>
            </a:r>
          </a:p>
          <a:p>
            <a:endParaRPr lang="en-US" dirty="0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371600" y="14478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Infinity  </a:t>
            </a:r>
            <a:r>
              <a:rPr sz="2400" smtClean="0"/>
              <a:t>เป็นสัญลักษณ์ทางคณิตศาสตร์ ซึ่งหมายความถึง การไม่มีจุดสิ้นสุด  และ </a:t>
            </a:r>
            <a:r>
              <a:rPr lang="en-US" sz="2400" dirty="0" smtClean="0"/>
              <a:t>Knowledge </a:t>
            </a:r>
            <a:r>
              <a:rPr sz="2400" smtClean="0"/>
              <a:t>คือ ความรู้ เมื่อนำคำทั้งสองมารวมเข้าด้วยกัน จึงให้ความหมายว่าการเรียนรู้ที่ไม่มีจุดสิ้นสุด ที่แสดงให้เห็นถึงการพัฒนาของการศึกษาที่เริ่มต้นจากการถ่ายทอดความรู้ ประสบการณ์ของผู้สอนไปสู่ผู้เรียน และการพัฒนาของผู้เรียนที่นำไปสู่ผลสัมฤทธิ์ของเรียนรู้ เพื่อเป็นภาพสะท้อนให้เห็นถึงการยกระดับการศึกษาในศาสตร์วิชานั้นๆ</a:t>
            </a:r>
            <a:endParaRPr lang="en-US" sz="2400" dirty="0"/>
          </a:p>
        </p:txBody>
      </p:sp>
      <p:sp>
        <p:nvSpPr>
          <p:cNvPr id="6" name="ตัวยึดวันที่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788B6124-2FEF-46D4-8564-69E1440A13EF}" type="datetime1">
              <a:rPr kumimoji="0" lang="en-US" smtClean="0">
                <a:solidFill>
                  <a:schemeClr val="bg1"/>
                </a:solidFill>
              </a:rPr>
              <a:pPr algn="r"/>
              <a:t>8/4/2020</a:t>
            </a:fld>
            <a:endParaRPr kumimoji="0"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th-TH" smtClean="0">
                <a:solidFill>
                  <a:schemeClr val="bg1"/>
                </a:solidFill>
              </a:rPr>
              <a:pPr/>
              <a:t>8</a:t>
            </a:fld>
            <a:endParaRPr kumimoji="0"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en-US" smtClean="0"/>
              <a:t>SLIDE IKMODEL ++</a:t>
            </a:r>
            <a:endParaRPr kumimoji="0" lang="th-T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ข้อความ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Infinity Knowledge Model</a:t>
            </a:r>
            <a:endParaRPr lang="en-US" dirty="0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ตัวยึดข้อความ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IK  MODEL</a:t>
            </a:r>
          </a:p>
          <a:p>
            <a:endParaRPr lang="en-US" dirty="0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1219200" y="1524000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200" b="1" dirty="0" smtClean="0"/>
              <a:t>PLAN </a:t>
            </a:r>
            <a:r>
              <a:rPr sz="3200" smtClean="0"/>
              <a:t>คือ การวางแผนการจัดการเรียนการสอน ตามที่รายวิชากำหนดใน มคอ 3 โดยผู้สอนในแต่ละรายวิชา  ต้องมีการถ่อยทอดสาระวิชาหรือองค์ความรู้ เดิม ไปสู่ผู้เรียน  คือ กระบวนการถ่ายทอดองค์ความรู้จาก ครู                                                                                                        </a:t>
            </a:r>
            <a:endParaRPr lang="en-US" sz="3200" dirty="0"/>
          </a:p>
        </p:txBody>
      </p:sp>
      <p:sp>
        <p:nvSpPr>
          <p:cNvPr id="6" name="ตัวยึดวันที่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7044C195-D62A-4DB0-9E61-00DE9ED1CE42}" type="datetime1">
              <a:rPr kumimoji="0" lang="en-US" smtClean="0">
                <a:solidFill>
                  <a:schemeClr val="bg1"/>
                </a:solidFill>
              </a:rPr>
              <a:pPr algn="r"/>
              <a:t>8/4/2020</a:t>
            </a:fld>
            <a:endParaRPr kumimoji="0"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A4431D5-1B33-458B-8AFD-CECCB0FA18CB}" type="slidenum">
              <a:rPr kumimoji="0" lang="th-TH" smtClean="0">
                <a:solidFill>
                  <a:schemeClr val="bg1"/>
                </a:solidFill>
              </a:rPr>
              <a:pPr/>
              <a:t>9</a:t>
            </a:fld>
            <a:endParaRPr kumimoji="0"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kumimoji="0" lang="en-US" smtClean="0"/>
              <a:t>SLIDE IKMODEL ++</a:t>
            </a:r>
            <a:endParaRPr kumimoji="0" lang="th-T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เริ่มต้น">
  <a:themeElements>
    <a:clrScheme name="เริ่มต้น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เริ่มต้น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เริ่มต้น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1502</Words>
  <PresentationFormat>นำเสนอทางหน้าจอ (4:3)</PresentationFormat>
  <Paragraphs>239</Paragraphs>
  <Slides>34</Slides>
  <Notes>1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34</vt:i4>
      </vt:variant>
    </vt:vector>
  </HeadingPairs>
  <TitlesOfParts>
    <vt:vector size="35" baseType="lpstr">
      <vt:lpstr>เริ่มต้น</vt:lpstr>
      <vt:lpstr>ภาพนิ่ง 1</vt:lpstr>
      <vt:lpstr>Infinity Knowledge Model </vt:lpstr>
      <vt:lpstr>ภาพนิ่ง 3</vt:lpstr>
      <vt:lpstr>ภาพนิ่ง 4</vt:lpstr>
      <vt:lpstr>ภาพนิ่ง 5</vt:lpstr>
      <vt:lpstr>ภาพนิ่ง 6</vt:lpstr>
      <vt:lpstr>ภาพนิ่ง 7</vt:lpstr>
      <vt:lpstr>ภาพนิ่ง 8</vt:lpstr>
      <vt:lpstr>ภาพนิ่ง 9</vt:lpstr>
      <vt:lpstr>ภาพนิ่ง 10</vt:lpstr>
      <vt:lpstr>ภาพนิ่ง 11</vt:lpstr>
      <vt:lpstr>ภาพนิ่ง 12</vt:lpstr>
      <vt:lpstr>ภาพนิ่ง 13</vt:lpstr>
      <vt:lpstr>ภาพนิ่ง 14</vt:lpstr>
      <vt:lpstr>ภาพนิ่ง 15</vt:lpstr>
      <vt:lpstr>ภาพนิ่ง 16</vt:lpstr>
      <vt:lpstr>ภาพนิ่ง 17</vt:lpstr>
      <vt:lpstr>ภาพนิ่ง 18</vt:lpstr>
      <vt:lpstr>ภาพนิ่ง 19</vt:lpstr>
      <vt:lpstr>ภาพนิ่ง 20</vt:lpstr>
      <vt:lpstr>ภาพนิ่ง 21</vt:lpstr>
      <vt:lpstr>ภาพนิ่ง 22</vt:lpstr>
      <vt:lpstr>ภาพนิ่ง 23</vt:lpstr>
      <vt:lpstr>ภาพนิ่ง 24</vt:lpstr>
      <vt:lpstr>ภาพนิ่ง 25</vt:lpstr>
      <vt:lpstr>ภาพนิ่ง 26</vt:lpstr>
      <vt:lpstr>ภาพนิ่ง 27</vt:lpstr>
      <vt:lpstr>ภาพนิ่ง 28</vt:lpstr>
      <vt:lpstr>ภาพนิ่ง 29</vt:lpstr>
      <vt:lpstr>ภาพนิ่ง 30</vt:lpstr>
      <vt:lpstr>ภาพนิ่ง 31</vt:lpstr>
      <vt:lpstr>ภาพนิ่ง 32</vt:lpstr>
      <vt:lpstr>ภาพนิ่ง 33</vt:lpstr>
      <vt:lpstr>LAST   SLIDE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2020-04-06T07:45:37Z</dcterms:created>
  <dcterms:modified xsi:type="dcterms:W3CDTF">2020-08-04T03:23:45Z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1054</vt:i4>
  </property>
  <property fmtid="{D5CDD505-2E9C-101B-9397-08002B2CF9AE}" pid="3" name="_Version">
    <vt:lpwstr>12.0.4518</vt:lpwstr>
  </property>
</Properties>
</file>