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9" r:id="rId4"/>
    <p:sldId id="280" r:id="rId5"/>
    <p:sldId id="258" r:id="rId6"/>
    <p:sldId id="259" r:id="rId7"/>
    <p:sldId id="261" r:id="rId8"/>
    <p:sldId id="262" r:id="rId9"/>
    <p:sldId id="264" r:id="rId10"/>
    <p:sldId id="265" r:id="rId11"/>
    <p:sldId id="263" r:id="rId12"/>
    <p:sldId id="266" r:id="rId13"/>
    <p:sldId id="267" r:id="rId14"/>
    <p:sldId id="268" r:id="rId15"/>
    <p:sldId id="269" r:id="rId16"/>
    <p:sldId id="270" r:id="rId17"/>
    <p:sldId id="271" r:id="rId18"/>
    <p:sldId id="272" r:id="rId19"/>
    <p:sldId id="278" r:id="rId20"/>
    <p:sldId id="273" r:id="rId21"/>
    <p:sldId id="274" r:id="rId22"/>
    <p:sldId id="275" r:id="rId23"/>
    <p:sldId id="276" r:id="rId24"/>
    <p:sldId id="277"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4840"/>
    <a:srgbClr val="AFD9D0"/>
    <a:srgbClr val="014531"/>
    <a:srgbClr val="FF79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556" autoAdjust="0"/>
    <p:restoredTop sz="85968" autoAdjust="0"/>
  </p:normalViewPr>
  <p:slideViewPr>
    <p:cSldViewPr snapToGrid="0">
      <p:cViewPr varScale="1">
        <p:scale>
          <a:sx n="95" d="100"/>
          <a:sy n="95" d="100"/>
        </p:scale>
        <p:origin x="3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E568A-2F8D-4480-9372-549FA185C75E}"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A28C7-CD50-47C5-8F4D-00BC7EB6A3D1}" type="slidenum">
              <a:rPr lang="en-US" smtClean="0"/>
              <a:t>‹#›</a:t>
            </a:fld>
            <a:endParaRPr lang="en-US"/>
          </a:p>
        </p:txBody>
      </p:sp>
    </p:spTree>
    <p:extLst>
      <p:ext uri="{BB962C8B-B14F-4D97-AF65-F5344CB8AC3E}">
        <p14:creationId xmlns:p14="http://schemas.microsoft.com/office/powerpoint/2010/main" val="123183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EA28C7-CD50-47C5-8F4D-00BC7EB6A3D1}" type="slidenum">
              <a:rPr lang="en-US" smtClean="0"/>
              <a:t>2</a:t>
            </a:fld>
            <a:endParaRPr lang="en-US"/>
          </a:p>
        </p:txBody>
      </p:sp>
    </p:spTree>
    <p:extLst>
      <p:ext uri="{BB962C8B-B14F-4D97-AF65-F5344CB8AC3E}">
        <p14:creationId xmlns:p14="http://schemas.microsoft.com/office/powerpoint/2010/main" val="2272954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86AA-D301-8ED6-4334-A691454E7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F5441-0A99-1E72-2362-A95202F25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68382-788F-245D-BAB5-E7B2E8FAA5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745B51-11BD-4616-D392-A5EEB0227D31}"/>
              </a:ext>
            </a:extLst>
          </p:cNvPr>
          <p:cNvSpPr>
            <a:spLocks noGrp="1"/>
          </p:cNvSpPr>
          <p:nvPr>
            <p:ph type="sldNum" sz="quarter" idx="5"/>
          </p:nvPr>
        </p:nvSpPr>
        <p:spPr/>
        <p:txBody>
          <a:bodyPr/>
          <a:lstStyle/>
          <a:p>
            <a:fld id="{ECEA28C7-CD50-47C5-8F4D-00BC7EB6A3D1}" type="slidenum">
              <a:rPr lang="en-US" smtClean="0"/>
              <a:t>11</a:t>
            </a:fld>
            <a:endParaRPr lang="en-US"/>
          </a:p>
        </p:txBody>
      </p:sp>
    </p:spTree>
    <p:extLst>
      <p:ext uri="{BB962C8B-B14F-4D97-AF65-F5344CB8AC3E}">
        <p14:creationId xmlns:p14="http://schemas.microsoft.com/office/powerpoint/2010/main" val="361252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5DAF2-83FC-1624-26F1-57F44855C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65303-5FD4-8EC7-E20E-8ADAD6AA3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9687A2-651C-DDFE-8736-24C46D4F21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4F358A-1CE1-F071-4739-535B65EDA367}"/>
              </a:ext>
            </a:extLst>
          </p:cNvPr>
          <p:cNvSpPr>
            <a:spLocks noGrp="1"/>
          </p:cNvSpPr>
          <p:nvPr>
            <p:ph type="sldNum" sz="quarter" idx="5"/>
          </p:nvPr>
        </p:nvSpPr>
        <p:spPr/>
        <p:txBody>
          <a:bodyPr/>
          <a:lstStyle/>
          <a:p>
            <a:fld id="{ECEA28C7-CD50-47C5-8F4D-00BC7EB6A3D1}" type="slidenum">
              <a:rPr lang="en-US" smtClean="0"/>
              <a:t>12</a:t>
            </a:fld>
            <a:endParaRPr lang="en-US"/>
          </a:p>
        </p:txBody>
      </p:sp>
    </p:spTree>
    <p:extLst>
      <p:ext uri="{BB962C8B-B14F-4D97-AF65-F5344CB8AC3E}">
        <p14:creationId xmlns:p14="http://schemas.microsoft.com/office/powerpoint/2010/main" val="4248837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7209C-8B63-E68B-7D2F-42CBD766A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04522F-481D-93BB-4A57-0EAB15EE77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B9E19-EA9C-7E99-BC7C-0D2F3594ED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99945E-ABA0-BEE6-E154-03377517ECCF}"/>
              </a:ext>
            </a:extLst>
          </p:cNvPr>
          <p:cNvSpPr>
            <a:spLocks noGrp="1"/>
          </p:cNvSpPr>
          <p:nvPr>
            <p:ph type="sldNum" sz="quarter" idx="5"/>
          </p:nvPr>
        </p:nvSpPr>
        <p:spPr/>
        <p:txBody>
          <a:bodyPr/>
          <a:lstStyle/>
          <a:p>
            <a:fld id="{ECEA28C7-CD50-47C5-8F4D-00BC7EB6A3D1}" type="slidenum">
              <a:rPr lang="en-US" smtClean="0"/>
              <a:t>13</a:t>
            </a:fld>
            <a:endParaRPr lang="en-US"/>
          </a:p>
        </p:txBody>
      </p:sp>
    </p:spTree>
    <p:extLst>
      <p:ext uri="{BB962C8B-B14F-4D97-AF65-F5344CB8AC3E}">
        <p14:creationId xmlns:p14="http://schemas.microsoft.com/office/powerpoint/2010/main" val="310547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4D014-0906-4E92-990F-433BA12F9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1FCFB-5D4C-6130-DA55-76515C9553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ECC648-1CB3-EB7D-C337-F40F7E7974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F00275-3D7A-B82A-EC63-3A70753C9F3A}"/>
              </a:ext>
            </a:extLst>
          </p:cNvPr>
          <p:cNvSpPr>
            <a:spLocks noGrp="1"/>
          </p:cNvSpPr>
          <p:nvPr>
            <p:ph type="sldNum" sz="quarter" idx="5"/>
          </p:nvPr>
        </p:nvSpPr>
        <p:spPr/>
        <p:txBody>
          <a:bodyPr/>
          <a:lstStyle/>
          <a:p>
            <a:fld id="{ECEA28C7-CD50-47C5-8F4D-00BC7EB6A3D1}" type="slidenum">
              <a:rPr lang="en-US" smtClean="0"/>
              <a:t>14</a:t>
            </a:fld>
            <a:endParaRPr lang="en-US"/>
          </a:p>
        </p:txBody>
      </p:sp>
    </p:spTree>
    <p:extLst>
      <p:ext uri="{BB962C8B-B14F-4D97-AF65-F5344CB8AC3E}">
        <p14:creationId xmlns:p14="http://schemas.microsoft.com/office/powerpoint/2010/main" val="833247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4F5D7-457E-CE95-5910-0143E5BEB3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A9154E-8963-DA6D-27D4-0A6AAC521B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59119C-CD56-3E77-DBEF-1206DCDC63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882FEF-30F9-55B1-3DA8-DA661CCBAA7C}"/>
              </a:ext>
            </a:extLst>
          </p:cNvPr>
          <p:cNvSpPr>
            <a:spLocks noGrp="1"/>
          </p:cNvSpPr>
          <p:nvPr>
            <p:ph type="sldNum" sz="quarter" idx="5"/>
          </p:nvPr>
        </p:nvSpPr>
        <p:spPr/>
        <p:txBody>
          <a:bodyPr/>
          <a:lstStyle/>
          <a:p>
            <a:fld id="{ECEA28C7-CD50-47C5-8F4D-00BC7EB6A3D1}" type="slidenum">
              <a:rPr lang="en-US" smtClean="0"/>
              <a:t>15</a:t>
            </a:fld>
            <a:endParaRPr lang="en-US"/>
          </a:p>
        </p:txBody>
      </p:sp>
    </p:spTree>
    <p:extLst>
      <p:ext uri="{BB962C8B-B14F-4D97-AF65-F5344CB8AC3E}">
        <p14:creationId xmlns:p14="http://schemas.microsoft.com/office/powerpoint/2010/main" val="3005433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36470-2805-5CB8-B64C-73D0FE2A6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6E605F-8E3E-6448-C2C4-1AAA6C389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F3B49-7D50-DB87-7F28-45D80496A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03D680-5244-2601-4C5D-3381C5170666}"/>
              </a:ext>
            </a:extLst>
          </p:cNvPr>
          <p:cNvSpPr>
            <a:spLocks noGrp="1"/>
          </p:cNvSpPr>
          <p:nvPr>
            <p:ph type="sldNum" sz="quarter" idx="5"/>
          </p:nvPr>
        </p:nvSpPr>
        <p:spPr/>
        <p:txBody>
          <a:bodyPr/>
          <a:lstStyle/>
          <a:p>
            <a:fld id="{ECEA28C7-CD50-47C5-8F4D-00BC7EB6A3D1}" type="slidenum">
              <a:rPr lang="en-US" smtClean="0"/>
              <a:t>16</a:t>
            </a:fld>
            <a:endParaRPr lang="en-US"/>
          </a:p>
        </p:txBody>
      </p:sp>
    </p:spTree>
    <p:extLst>
      <p:ext uri="{BB962C8B-B14F-4D97-AF65-F5344CB8AC3E}">
        <p14:creationId xmlns:p14="http://schemas.microsoft.com/office/powerpoint/2010/main" val="368867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44F96-A7FA-D8E1-3666-EC1B8DBE2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A7619F-9D60-3BA4-680C-611E94729A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775382-DD58-1A38-1976-E45F6A7C6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1F0854-4BB8-29A7-60FC-118BA8B19F90}"/>
              </a:ext>
            </a:extLst>
          </p:cNvPr>
          <p:cNvSpPr>
            <a:spLocks noGrp="1"/>
          </p:cNvSpPr>
          <p:nvPr>
            <p:ph type="sldNum" sz="quarter" idx="5"/>
          </p:nvPr>
        </p:nvSpPr>
        <p:spPr/>
        <p:txBody>
          <a:bodyPr/>
          <a:lstStyle/>
          <a:p>
            <a:fld id="{ECEA28C7-CD50-47C5-8F4D-00BC7EB6A3D1}" type="slidenum">
              <a:rPr lang="en-US" smtClean="0"/>
              <a:t>17</a:t>
            </a:fld>
            <a:endParaRPr lang="en-US"/>
          </a:p>
        </p:txBody>
      </p:sp>
    </p:spTree>
    <p:extLst>
      <p:ext uri="{BB962C8B-B14F-4D97-AF65-F5344CB8AC3E}">
        <p14:creationId xmlns:p14="http://schemas.microsoft.com/office/powerpoint/2010/main" val="1703351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6821-72D6-A82A-B5B5-EA2D77F22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4C22C-55C4-620E-09C4-FD10F42B5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C8350D-E8F4-E5B3-64F9-83FC688FD9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5F48EC-F65C-E0C1-840F-77D0368CB674}"/>
              </a:ext>
            </a:extLst>
          </p:cNvPr>
          <p:cNvSpPr>
            <a:spLocks noGrp="1"/>
          </p:cNvSpPr>
          <p:nvPr>
            <p:ph type="sldNum" sz="quarter" idx="5"/>
          </p:nvPr>
        </p:nvSpPr>
        <p:spPr/>
        <p:txBody>
          <a:bodyPr/>
          <a:lstStyle/>
          <a:p>
            <a:fld id="{ECEA28C7-CD50-47C5-8F4D-00BC7EB6A3D1}" type="slidenum">
              <a:rPr lang="en-US" smtClean="0"/>
              <a:t>18</a:t>
            </a:fld>
            <a:endParaRPr lang="en-US"/>
          </a:p>
        </p:txBody>
      </p:sp>
    </p:spTree>
    <p:extLst>
      <p:ext uri="{BB962C8B-B14F-4D97-AF65-F5344CB8AC3E}">
        <p14:creationId xmlns:p14="http://schemas.microsoft.com/office/powerpoint/2010/main" val="549189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8D0F4-5E9E-867C-296B-554B80537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F68827-3817-D543-24E0-6B21E23102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1D6C3B-508C-33CF-6176-D45B7244B0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159B14-5A0E-7CF4-0775-D532A58C0820}"/>
              </a:ext>
            </a:extLst>
          </p:cNvPr>
          <p:cNvSpPr>
            <a:spLocks noGrp="1"/>
          </p:cNvSpPr>
          <p:nvPr>
            <p:ph type="sldNum" sz="quarter" idx="5"/>
          </p:nvPr>
        </p:nvSpPr>
        <p:spPr/>
        <p:txBody>
          <a:bodyPr/>
          <a:lstStyle/>
          <a:p>
            <a:fld id="{ECEA28C7-CD50-47C5-8F4D-00BC7EB6A3D1}" type="slidenum">
              <a:rPr lang="en-US" smtClean="0"/>
              <a:t>19</a:t>
            </a:fld>
            <a:endParaRPr lang="en-US"/>
          </a:p>
        </p:txBody>
      </p:sp>
    </p:spTree>
    <p:extLst>
      <p:ext uri="{BB962C8B-B14F-4D97-AF65-F5344CB8AC3E}">
        <p14:creationId xmlns:p14="http://schemas.microsoft.com/office/powerpoint/2010/main" val="151794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AB11E-8E83-91B3-95C2-6717E07FE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0ABE4-89E8-A29E-324B-1F2AA538F6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85EF68-6600-E4E0-E098-7435F6B4DD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7A9737-6BB7-4BC6-7CD3-1026B2FA9717}"/>
              </a:ext>
            </a:extLst>
          </p:cNvPr>
          <p:cNvSpPr>
            <a:spLocks noGrp="1"/>
          </p:cNvSpPr>
          <p:nvPr>
            <p:ph type="sldNum" sz="quarter" idx="5"/>
          </p:nvPr>
        </p:nvSpPr>
        <p:spPr/>
        <p:txBody>
          <a:bodyPr/>
          <a:lstStyle/>
          <a:p>
            <a:fld id="{ECEA28C7-CD50-47C5-8F4D-00BC7EB6A3D1}" type="slidenum">
              <a:rPr lang="en-US" smtClean="0"/>
              <a:t>20</a:t>
            </a:fld>
            <a:endParaRPr lang="en-US"/>
          </a:p>
        </p:txBody>
      </p:sp>
    </p:spTree>
    <p:extLst>
      <p:ext uri="{BB962C8B-B14F-4D97-AF65-F5344CB8AC3E}">
        <p14:creationId xmlns:p14="http://schemas.microsoft.com/office/powerpoint/2010/main" val="1794969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8C223-92A0-713E-E47B-93D4D9063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BA91E5-1BA2-9560-F926-C0C167A099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261DF1-54A3-9900-5022-2BB3FBBA9C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DD50A-DF29-111E-49AE-466FE5A7FDE6}"/>
              </a:ext>
            </a:extLst>
          </p:cNvPr>
          <p:cNvSpPr>
            <a:spLocks noGrp="1"/>
          </p:cNvSpPr>
          <p:nvPr>
            <p:ph type="sldNum" sz="quarter" idx="5"/>
          </p:nvPr>
        </p:nvSpPr>
        <p:spPr/>
        <p:txBody>
          <a:bodyPr/>
          <a:lstStyle/>
          <a:p>
            <a:fld id="{ECEA28C7-CD50-47C5-8F4D-00BC7EB6A3D1}" type="slidenum">
              <a:rPr lang="en-US" smtClean="0"/>
              <a:t>3</a:t>
            </a:fld>
            <a:endParaRPr lang="en-US"/>
          </a:p>
        </p:txBody>
      </p:sp>
    </p:spTree>
    <p:extLst>
      <p:ext uri="{BB962C8B-B14F-4D97-AF65-F5344CB8AC3E}">
        <p14:creationId xmlns:p14="http://schemas.microsoft.com/office/powerpoint/2010/main" val="437833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F3E55-5666-EDE5-79A8-D5A4AC884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0B9F7-1691-AD36-CACC-4CC379A58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1FD90-47D7-B546-ACBA-7D862634EB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7D10E2-BDFE-F49F-A573-02A49BE2717C}"/>
              </a:ext>
            </a:extLst>
          </p:cNvPr>
          <p:cNvSpPr>
            <a:spLocks noGrp="1"/>
          </p:cNvSpPr>
          <p:nvPr>
            <p:ph type="sldNum" sz="quarter" idx="5"/>
          </p:nvPr>
        </p:nvSpPr>
        <p:spPr/>
        <p:txBody>
          <a:bodyPr/>
          <a:lstStyle/>
          <a:p>
            <a:fld id="{ECEA28C7-CD50-47C5-8F4D-00BC7EB6A3D1}" type="slidenum">
              <a:rPr lang="en-US" smtClean="0"/>
              <a:t>21</a:t>
            </a:fld>
            <a:endParaRPr lang="en-US"/>
          </a:p>
        </p:txBody>
      </p:sp>
    </p:spTree>
    <p:extLst>
      <p:ext uri="{BB962C8B-B14F-4D97-AF65-F5344CB8AC3E}">
        <p14:creationId xmlns:p14="http://schemas.microsoft.com/office/powerpoint/2010/main" val="1772857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DE5D9-C4BE-EE02-870B-E5F9E072CD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FECE4-E291-3CF5-0600-4BE2F5D4E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2AE944-13B4-51B7-CE62-3DD827CEEF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97E73E-8C1F-1C3B-DABB-73B468DE6102}"/>
              </a:ext>
            </a:extLst>
          </p:cNvPr>
          <p:cNvSpPr>
            <a:spLocks noGrp="1"/>
          </p:cNvSpPr>
          <p:nvPr>
            <p:ph type="sldNum" sz="quarter" idx="5"/>
          </p:nvPr>
        </p:nvSpPr>
        <p:spPr/>
        <p:txBody>
          <a:bodyPr/>
          <a:lstStyle/>
          <a:p>
            <a:fld id="{ECEA28C7-CD50-47C5-8F4D-00BC7EB6A3D1}" type="slidenum">
              <a:rPr lang="en-US" smtClean="0"/>
              <a:t>22</a:t>
            </a:fld>
            <a:endParaRPr lang="en-US"/>
          </a:p>
        </p:txBody>
      </p:sp>
    </p:spTree>
    <p:extLst>
      <p:ext uri="{BB962C8B-B14F-4D97-AF65-F5344CB8AC3E}">
        <p14:creationId xmlns:p14="http://schemas.microsoft.com/office/powerpoint/2010/main" val="3458317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E4A45-002C-5EA3-29BC-A88D1E760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6B7E93-8693-ACA3-FE34-0BEA4478E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26717C-D627-7571-BDEE-C0959AE46A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2141B1-C3AB-A5CF-0DC6-238D3441D636}"/>
              </a:ext>
            </a:extLst>
          </p:cNvPr>
          <p:cNvSpPr>
            <a:spLocks noGrp="1"/>
          </p:cNvSpPr>
          <p:nvPr>
            <p:ph type="sldNum" sz="quarter" idx="5"/>
          </p:nvPr>
        </p:nvSpPr>
        <p:spPr/>
        <p:txBody>
          <a:bodyPr/>
          <a:lstStyle/>
          <a:p>
            <a:fld id="{ECEA28C7-CD50-47C5-8F4D-00BC7EB6A3D1}" type="slidenum">
              <a:rPr lang="en-US" smtClean="0"/>
              <a:t>23</a:t>
            </a:fld>
            <a:endParaRPr lang="en-US"/>
          </a:p>
        </p:txBody>
      </p:sp>
    </p:spTree>
    <p:extLst>
      <p:ext uri="{BB962C8B-B14F-4D97-AF65-F5344CB8AC3E}">
        <p14:creationId xmlns:p14="http://schemas.microsoft.com/office/powerpoint/2010/main" val="1473236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57FC-5E98-28A7-56E7-AA9375C25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BEAF8-087F-B94C-E89C-B5CEEDE7D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BCE8C-EF1A-ABA1-7F90-7330D0CD20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47E6FE-1A77-AA09-252D-583F09CE5EFA}"/>
              </a:ext>
            </a:extLst>
          </p:cNvPr>
          <p:cNvSpPr>
            <a:spLocks noGrp="1"/>
          </p:cNvSpPr>
          <p:nvPr>
            <p:ph type="sldNum" sz="quarter" idx="5"/>
          </p:nvPr>
        </p:nvSpPr>
        <p:spPr/>
        <p:txBody>
          <a:bodyPr/>
          <a:lstStyle/>
          <a:p>
            <a:fld id="{ECEA28C7-CD50-47C5-8F4D-00BC7EB6A3D1}" type="slidenum">
              <a:rPr lang="en-US" smtClean="0"/>
              <a:t>24</a:t>
            </a:fld>
            <a:endParaRPr lang="en-US"/>
          </a:p>
        </p:txBody>
      </p:sp>
    </p:spTree>
    <p:extLst>
      <p:ext uri="{BB962C8B-B14F-4D97-AF65-F5344CB8AC3E}">
        <p14:creationId xmlns:p14="http://schemas.microsoft.com/office/powerpoint/2010/main" val="387234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6C6BA-52D8-2D67-D225-602FEB213D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4FC76-A11C-C183-5D83-F212824A51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F405E8-A942-10E1-D37E-AF634A0D54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435011-C6DE-60E2-5F21-AFAF86250CD9}"/>
              </a:ext>
            </a:extLst>
          </p:cNvPr>
          <p:cNvSpPr>
            <a:spLocks noGrp="1"/>
          </p:cNvSpPr>
          <p:nvPr>
            <p:ph type="sldNum" sz="quarter" idx="5"/>
          </p:nvPr>
        </p:nvSpPr>
        <p:spPr/>
        <p:txBody>
          <a:bodyPr/>
          <a:lstStyle/>
          <a:p>
            <a:fld id="{ECEA28C7-CD50-47C5-8F4D-00BC7EB6A3D1}" type="slidenum">
              <a:rPr lang="en-US" smtClean="0"/>
              <a:t>4</a:t>
            </a:fld>
            <a:endParaRPr lang="en-US"/>
          </a:p>
        </p:txBody>
      </p:sp>
    </p:spTree>
    <p:extLst>
      <p:ext uri="{BB962C8B-B14F-4D97-AF65-F5344CB8AC3E}">
        <p14:creationId xmlns:p14="http://schemas.microsoft.com/office/powerpoint/2010/main" val="5886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774E9-BF76-6BC1-0E55-802122B077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264B2-F087-FC46-8760-FAEDB9298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8E2AAC-91C3-816D-450F-4A88CE0BA07C}"/>
              </a:ext>
            </a:extLst>
          </p:cNvPr>
          <p:cNvSpPr>
            <a:spLocks noGrp="1"/>
          </p:cNvSpPr>
          <p:nvPr>
            <p:ph type="body" idx="1"/>
          </p:nvPr>
        </p:nvSpPr>
        <p:spPr/>
        <p:txBody>
          <a:bodyPr/>
          <a:lstStyle/>
          <a:p>
            <a:r>
              <a:rPr lang="en-US" b="0" i="0" dirty="0">
                <a:solidFill>
                  <a:srgbClr val="172B4D"/>
                </a:solidFill>
                <a:effectLst/>
                <a:latin typeface="-apple-system"/>
              </a:rPr>
              <a:t>As a user, I need to be able to sign up and create a profile for Flashcard Exchange, so that I can use the site.</a:t>
            </a:r>
          </a:p>
          <a:p>
            <a:r>
              <a:rPr lang="en-US" b="0" i="0" dirty="0">
                <a:solidFill>
                  <a:srgbClr val="172B4D"/>
                </a:solidFill>
                <a:effectLst/>
                <a:latin typeface="-apple-system"/>
              </a:rPr>
              <a:t> - User can sign up with username, password, and email</a:t>
            </a:r>
          </a:p>
          <a:p>
            <a:r>
              <a:rPr lang="en-US" b="0" i="0" dirty="0">
                <a:solidFill>
                  <a:srgbClr val="172B4D"/>
                </a:solidFill>
                <a:effectLst/>
                <a:latin typeface="-apple-system"/>
              </a:rPr>
              <a:t> - User can verify account when they click verification link emailed to them</a:t>
            </a:r>
            <a:br>
              <a:rPr lang="en-US" dirty="0"/>
            </a:br>
            <a:r>
              <a:rPr lang="en-US" b="0" i="0" dirty="0">
                <a:solidFill>
                  <a:srgbClr val="172B4D"/>
                </a:solidFill>
                <a:effectLst/>
                <a:latin typeface="-apple-system"/>
              </a:rPr>
              <a:t>As a user, I need to be able to login/out of Flashcard Exchange, so that I can access my account.</a:t>
            </a:r>
          </a:p>
          <a:p>
            <a:r>
              <a:rPr lang="en-US" b="0" i="0" dirty="0">
                <a:solidFill>
                  <a:srgbClr val="172B4D"/>
                </a:solidFill>
                <a:effectLst/>
                <a:latin typeface="-apple-system"/>
              </a:rPr>
              <a:t> - User can login to website</a:t>
            </a:r>
          </a:p>
          <a:p>
            <a:r>
              <a:rPr lang="en-US" b="0" i="0" dirty="0">
                <a:solidFill>
                  <a:srgbClr val="172B4D"/>
                </a:solidFill>
                <a:effectLst/>
                <a:latin typeface="-apple-system"/>
              </a:rPr>
              <a:t> - User can logout of website</a:t>
            </a:r>
            <a:br>
              <a:rPr lang="en-US" dirty="0"/>
            </a:br>
            <a:r>
              <a:rPr lang="en-US" b="0" i="0" dirty="0">
                <a:solidFill>
                  <a:srgbClr val="172B4D"/>
                </a:solidFill>
                <a:effectLst/>
                <a:latin typeface="-apple-system"/>
              </a:rPr>
              <a:t>As a user, I need to be able to recover my account, so that if I forget my password I can still use the service.</a:t>
            </a:r>
          </a:p>
          <a:p>
            <a:r>
              <a:rPr lang="en-US" b="0" i="0" dirty="0">
                <a:solidFill>
                  <a:srgbClr val="172B4D"/>
                </a:solidFill>
                <a:effectLst/>
                <a:latin typeface="-apple-system"/>
              </a:rPr>
              <a:t> - User can click forgot password to receive a recovery link to their email</a:t>
            </a:r>
          </a:p>
          <a:p>
            <a:r>
              <a:rPr lang="en-US" b="0" i="0" dirty="0">
                <a:solidFill>
                  <a:srgbClr val="172B4D"/>
                </a:solidFill>
                <a:effectLst/>
                <a:latin typeface="-apple-system"/>
              </a:rPr>
              <a:t> - User receives an account recovery link when they attempt to login with incorrect password too many times – account is locked after 5 invalid attempts</a:t>
            </a:r>
            <a:br>
              <a:rPr lang="en-US" dirty="0"/>
            </a:br>
            <a:r>
              <a:rPr lang="en-US" b="0" i="0" dirty="0">
                <a:solidFill>
                  <a:srgbClr val="172B4D"/>
                </a:solidFill>
                <a:effectLst/>
                <a:latin typeface="-apple-system"/>
              </a:rPr>
              <a:t>As a user, I need to be able to delete my account, so that I can remove my data from the service.</a:t>
            </a:r>
          </a:p>
          <a:p>
            <a:r>
              <a:rPr lang="en-US" b="0" i="0" dirty="0">
                <a:solidFill>
                  <a:srgbClr val="172B4D"/>
                </a:solidFill>
                <a:effectLst/>
                <a:latin typeface="-apple-system"/>
              </a:rPr>
              <a:t> - User can navigate to their profile and delete their account</a:t>
            </a:r>
            <a:br>
              <a:rPr lang="en-US" dirty="0"/>
            </a:br>
            <a:r>
              <a:rPr lang="en-US" b="0" i="0" dirty="0">
                <a:solidFill>
                  <a:srgbClr val="172B4D"/>
                </a:solidFill>
                <a:effectLst/>
                <a:latin typeface="-apple-system"/>
              </a:rPr>
              <a:t>As a user, I would like to be able to follow other users, so that I can find them easier.</a:t>
            </a:r>
          </a:p>
          <a:p>
            <a:r>
              <a:rPr lang="en-US" b="0" i="0" dirty="0">
                <a:solidFill>
                  <a:srgbClr val="172B4D"/>
                </a:solidFill>
                <a:effectLst/>
                <a:latin typeface="-apple-system"/>
              </a:rPr>
              <a:t> - User can navigate to a user and follow them</a:t>
            </a:r>
          </a:p>
          <a:p>
            <a:r>
              <a:rPr lang="en-US" b="0" i="0" dirty="0">
                <a:solidFill>
                  <a:srgbClr val="172B4D"/>
                </a:solidFill>
                <a:effectLst/>
                <a:latin typeface="-apple-system"/>
              </a:rPr>
              <a:t> - User can navigate to a user and unfollow them</a:t>
            </a:r>
          </a:p>
          <a:p>
            <a:r>
              <a:rPr lang="en-US" b="0" i="0" dirty="0">
                <a:solidFill>
                  <a:srgbClr val="172B4D"/>
                </a:solidFill>
                <a:effectLst/>
                <a:latin typeface="-apple-system"/>
              </a:rPr>
              <a:t> - User can navigate to their following list and unfollow a user</a:t>
            </a:r>
            <a:br>
              <a:rPr lang="en-US" dirty="0"/>
            </a:br>
            <a:r>
              <a:rPr lang="en-US" b="0" i="0" dirty="0">
                <a:solidFill>
                  <a:srgbClr val="172B4D"/>
                </a:solidFill>
                <a:effectLst/>
                <a:latin typeface="-apple-system"/>
              </a:rPr>
              <a:t>As a user, I want to be able to create a flashcard deck, so that other users and I can use it to study.</a:t>
            </a:r>
          </a:p>
          <a:p>
            <a:r>
              <a:rPr lang="en-US" b="0" i="0" dirty="0">
                <a:solidFill>
                  <a:srgbClr val="172B4D"/>
                </a:solidFill>
                <a:effectLst/>
                <a:latin typeface="-apple-system"/>
              </a:rPr>
              <a:t> - User can navigate to the dashboard and manually create a flashcard deck</a:t>
            </a:r>
          </a:p>
          <a:p>
            <a:r>
              <a:rPr lang="en-US" b="0" i="0" dirty="0">
                <a:solidFill>
                  <a:srgbClr val="172B4D"/>
                </a:solidFill>
                <a:effectLst/>
                <a:latin typeface="-apple-system"/>
              </a:rPr>
              <a:t> - User can navigate to the dashboard and have AI generate a flashcard deck</a:t>
            </a:r>
            <a:br>
              <a:rPr lang="en-US" dirty="0"/>
            </a:br>
            <a:r>
              <a:rPr lang="en-US" b="0" i="0" dirty="0">
                <a:solidFill>
                  <a:srgbClr val="172B4D"/>
                </a:solidFill>
                <a:effectLst/>
                <a:latin typeface="-apple-system"/>
              </a:rPr>
              <a:t>As a user, I want to be able to edit the cards in my flashcard decks, so that I can fix mistakes and update the deck.</a:t>
            </a:r>
          </a:p>
          <a:p>
            <a:r>
              <a:rPr lang="en-US" b="0" i="0" dirty="0">
                <a:solidFill>
                  <a:srgbClr val="172B4D"/>
                </a:solidFill>
                <a:effectLst/>
                <a:latin typeface="-apple-system"/>
              </a:rPr>
              <a:t> - User can navigate to a deck they own and change the title</a:t>
            </a:r>
          </a:p>
          <a:p>
            <a:r>
              <a:rPr lang="en-US" b="0" i="0" dirty="0">
                <a:solidFill>
                  <a:srgbClr val="172B4D"/>
                </a:solidFill>
                <a:effectLst/>
                <a:latin typeface="-apple-system"/>
              </a:rPr>
              <a:t> - User can navigate to a deck they own and change the description</a:t>
            </a:r>
          </a:p>
          <a:p>
            <a:r>
              <a:rPr lang="en-US" b="0" i="0" dirty="0">
                <a:solidFill>
                  <a:srgbClr val="172B4D"/>
                </a:solidFill>
                <a:effectLst/>
                <a:latin typeface="-apple-system"/>
              </a:rPr>
              <a:t> - User can navigate to a deck they own and add new cards</a:t>
            </a:r>
          </a:p>
          <a:p>
            <a:r>
              <a:rPr lang="en-US" b="0" i="0" dirty="0">
                <a:solidFill>
                  <a:srgbClr val="172B4D"/>
                </a:solidFill>
                <a:effectLst/>
                <a:latin typeface="-apple-system"/>
              </a:rPr>
              <a:t> - User can navigate to a deck they own and remove cards</a:t>
            </a:r>
          </a:p>
          <a:p>
            <a:r>
              <a:rPr lang="en-US" b="0" i="0" dirty="0">
                <a:solidFill>
                  <a:srgbClr val="172B4D"/>
                </a:solidFill>
                <a:effectLst/>
                <a:latin typeface="-apple-system"/>
              </a:rPr>
              <a:t> - User can navigate to a deck they own and edit existing cards</a:t>
            </a:r>
            <a:br>
              <a:rPr lang="en-US" dirty="0"/>
            </a:br>
            <a:r>
              <a:rPr lang="en-US" b="0" i="0" dirty="0">
                <a:solidFill>
                  <a:srgbClr val="172B4D"/>
                </a:solidFill>
                <a:effectLst/>
                <a:latin typeface="-apple-system"/>
              </a:rPr>
              <a:t>As a user, I want to be able to delete flashcard decks, so that I can make room for new decks.</a:t>
            </a:r>
          </a:p>
          <a:p>
            <a:r>
              <a:rPr lang="en-US" b="0" i="0" dirty="0">
                <a:solidFill>
                  <a:srgbClr val="172B4D"/>
                </a:solidFill>
                <a:effectLst/>
                <a:latin typeface="-apple-system"/>
              </a:rPr>
              <a:t> - User can navigate to a deck they own and delete the entire deck</a:t>
            </a:r>
            <a:br>
              <a:rPr lang="en-US" dirty="0"/>
            </a:br>
            <a:r>
              <a:rPr lang="en-US" b="0" i="0" dirty="0">
                <a:solidFill>
                  <a:srgbClr val="172B4D"/>
                </a:solidFill>
                <a:effectLst/>
                <a:latin typeface="-apple-system"/>
              </a:rPr>
              <a:t>As a user, I would like to be able to save other flashcard decks, so that I can easily find them to study with.</a:t>
            </a:r>
          </a:p>
          <a:p>
            <a:r>
              <a:rPr lang="en-US" b="0" i="0" dirty="0">
                <a:solidFill>
                  <a:srgbClr val="172B4D"/>
                </a:solidFill>
                <a:effectLst/>
                <a:latin typeface="-apple-system"/>
              </a:rPr>
              <a:t> - User can navigate to a deck profile and add it to their study list</a:t>
            </a:r>
          </a:p>
          <a:p>
            <a:r>
              <a:rPr lang="en-US" b="0" i="0" dirty="0">
                <a:solidFill>
                  <a:srgbClr val="172B4D"/>
                </a:solidFill>
                <a:effectLst/>
                <a:latin typeface="-apple-system"/>
              </a:rPr>
              <a:t> - User can navigate to a deck profile and remove it from their study list</a:t>
            </a:r>
          </a:p>
          <a:p>
            <a:r>
              <a:rPr lang="en-US" b="0" i="0" dirty="0">
                <a:solidFill>
                  <a:srgbClr val="172B4D"/>
                </a:solidFill>
                <a:effectLst/>
                <a:latin typeface="-apple-system"/>
              </a:rPr>
              <a:t> - User can navigate to their study list and remove a deck they are studying</a:t>
            </a:r>
            <a:br>
              <a:rPr lang="en-US" dirty="0"/>
            </a:br>
            <a:r>
              <a:rPr lang="en-US" b="0" i="0" dirty="0">
                <a:solidFill>
                  <a:srgbClr val="172B4D"/>
                </a:solidFill>
                <a:effectLst/>
                <a:latin typeface="-apple-system"/>
              </a:rPr>
              <a:t>As a user, I would like to be able to search flashcard decks by topic/rating/search terms, so that relevant decks to subjects I am studying are easier to find.</a:t>
            </a:r>
          </a:p>
          <a:p>
            <a:r>
              <a:rPr lang="en-US" b="0" i="0" dirty="0">
                <a:solidFill>
                  <a:srgbClr val="172B4D"/>
                </a:solidFill>
                <a:effectLst/>
                <a:latin typeface="-apple-system"/>
              </a:rPr>
              <a:t> - User can navigate to the dashboard and enter a search term</a:t>
            </a:r>
            <a:br>
              <a:rPr lang="en-US" dirty="0"/>
            </a:br>
            <a:r>
              <a:rPr lang="en-US" b="0" i="0" dirty="0">
                <a:solidFill>
                  <a:srgbClr val="172B4D"/>
                </a:solidFill>
                <a:effectLst/>
                <a:latin typeface="-apple-system"/>
              </a:rPr>
              <a:t>As a user, I would like to be able to rate flashcard decks, so that I can help better the service.</a:t>
            </a:r>
          </a:p>
          <a:p>
            <a:r>
              <a:rPr lang="en-US" b="0" i="0" dirty="0">
                <a:solidFill>
                  <a:srgbClr val="172B4D"/>
                </a:solidFill>
                <a:effectLst/>
                <a:latin typeface="-apple-system"/>
              </a:rPr>
              <a:t> - User can navigate to a deck and rate it</a:t>
            </a:r>
            <a:br>
              <a:rPr lang="en-US" dirty="0"/>
            </a:br>
            <a:r>
              <a:rPr lang="en-US" b="0" i="0" dirty="0">
                <a:solidFill>
                  <a:srgbClr val="172B4D"/>
                </a:solidFill>
                <a:effectLst/>
                <a:latin typeface="-apple-system"/>
              </a:rPr>
              <a:t>As a user, I need to be able to report abusive content on the site, so that the service remains user friendly.</a:t>
            </a:r>
          </a:p>
          <a:p>
            <a:pPr marL="171450" indent="-171450">
              <a:buFontTx/>
              <a:buChar char="-"/>
            </a:pPr>
            <a:r>
              <a:rPr lang="en-US" b="0" i="0" dirty="0">
                <a:solidFill>
                  <a:srgbClr val="172B4D"/>
                </a:solidFill>
                <a:effectLst/>
                <a:latin typeface="-apple-system"/>
              </a:rPr>
              <a:t>User can navigate to a deck profile and submit a report for abusive content</a:t>
            </a:r>
          </a:p>
          <a:p>
            <a:pPr marL="171450" indent="-171450">
              <a:buFontTx/>
              <a:buChar char="-"/>
            </a:pPr>
            <a:r>
              <a:rPr lang="en-US" b="0" i="0" dirty="0">
                <a:solidFill>
                  <a:srgbClr val="172B4D"/>
                </a:solidFill>
                <a:effectLst/>
                <a:latin typeface="-apple-system"/>
              </a:rPr>
              <a:t>User can navigate to a user profile and submit a report for abusive content</a:t>
            </a:r>
          </a:p>
          <a:p>
            <a:pPr marL="171450" indent="-171450">
              <a:buFontTx/>
              <a:buChar char="-"/>
            </a:pPr>
            <a:r>
              <a:rPr lang="en-US" b="0" i="0" dirty="0">
                <a:solidFill>
                  <a:srgbClr val="172B4D"/>
                </a:solidFill>
                <a:effectLst/>
                <a:latin typeface="-apple-system"/>
              </a:rPr>
              <a:t>Admins can review reports</a:t>
            </a:r>
          </a:p>
          <a:p>
            <a:pPr marL="171450" indent="-171450">
              <a:buFontTx/>
              <a:buChar char="-"/>
            </a:pPr>
            <a:r>
              <a:rPr lang="en-US" b="0" i="0" dirty="0">
                <a:solidFill>
                  <a:srgbClr val="172B4D"/>
                </a:solidFill>
                <a:effectLst/>
                <a:latin typeface="-apple-system"/>
              </a:rPr>
              <a:t>Profiles automatically get set to hidden if they are receiving a lot of reports in a short time before Admins can review</a:t>
            </a:r>
            <a:br>
              <a:rPr lang="en-US" dirty="0"/>
            </a:br>
            <a:endParaRPr lang="en-US" dirty="0"/>
          </a:p>
        </p:txBody>
      </p:sp>
      <p:sp>
        <p:nvSpPr>
          <p:cNvPr id="4" name="Slide Number Placeholder 3">
            <a:extLst>
              <a:ext uri="{FF2B5EF4-FFF2-40B4-BE49-F238E27FC236}">
                <a16:creationId xmlns:a16="http://schemas.microsoft.com/office/drawing/2014/main" id="{84F9938D-62D6-786D-1D35-ACEDD5EF3B4C}"/>
              </a:ext>
            </a:extLst>
          </p:cNvPr>
          <p:cNvSpPr>
            <a:spLocks noGrp="1"/>
          </p:cNvSpPr>
          <p:nvPr>
            <p:ph type="sldNum" sz="quarter" idx="5"/>
          </p:nvPr>
        </p:nvSpPr>
        <p:spPr/>
        <p:txBody>
          <a:bodyPr/>
          <a:lstStyle/>
          <a:p>
            <a:fld id="{ECEA28C7-CD50-47C5-8F4D-00BC7EB6A3D1}" type="slidenum">
              <a:rPr lang="en-US" smtClean="0"/>
              <a:t>5</a:t>
            </a:fld>
            <a:endParaRPr lang="en-US"/>
          </a:p>
        </p:txBody>
      </p:sp>
    </p:spTree>
    <p:extLst>
      <p:ext uri="{BB962C8B-B14F-4D97-AF65-F5344CB8AC3E}">
        <p14:creationId xmlns:p14="http://schemas.microsoft.com/office/powerpoint/2010/main" val="533987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50BCA-B1A4-C00E-BD33-8394053C28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273D9-714C-799A-0D84-E3CDEA13D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90DD54-AAC9-B40E-F825-A28A0AC22B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C74584-F5FD-B932-D4C9-74DD8D0246C0}"/>
              </a:ext>
            </a:extLst>
          </p:cNvPr>
          <p:cNvSpPr>
            <a:spLocks noGrp="1"/>
          </p:cNvSpPr>
          <p:nvPr>
            <p:ph type="sldNum" sz="quarter" idx="5"/>
          </p:nvPr>
        </p:nvSpPr>
        <p:spPr/>
        <p:txBody>
          <a:bodyPr/>
          <a:lstStyle/>
          <a:p>
            <a:fld id="{ECEA28C7-CD50-47C5-8F4D-00BC7EB6A3D1}" type="slidenum">
              <a:rPr lang="en-US" smtClean="0"/>
              <a:t>6</a:t>
            </a:fld>
            <a:endParaRPr lang="en-US"/>
          </a:p>
        </p:txBody>
      </p:sp>
    </p:spTree>
    <p:extLst>
      <p:ext uri="{BB962C8B-B14F-4D97-AF65-F5344CB8AC3E}">
        <p14:creationId xmlns:p14="http://schemas.microsoft.com/office/powerpoint/2010/main" val="2231932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6B340-18CD-F6E9-7639-0A0F9BAC0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00744-BECD-FE27-F0C9-E61DD8968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5A9DA8-6FE8-96AD-3910-F140995C7F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2D2D17-7CC7-BE5A-A661-636F69C4E17C}"/>
              </a:ext>
            </a:extLst>
          </p:cNvPr>
          <p:cNvSpPr>
            <a:spLocks noGrp="1"/>
          </p:cNvSpPr>
          <p:nvPr>
            <p:ph type="sldNum" sz="quarter" idx="5"/>
          </p:nvPr>
        </p:nvSpPr>
        <p:spPr/>
        <p:txBody>
          <a:bodyPr/>
          <a:lstStyle/>
          <a:p>
            <a:fld id="{ECEA28C7-CD50-47C5-8F4D-00BC7EB6A3D1}" type="slidenum">
              <a:rPr lang="en-US" smtClean="0"/>
              <a:t>7</a:t>
            </a:fld>
            <a:endParaRPr lang="en-US"/>
          </a:p>
        </p:txBody>
      </p:sp>
    </p:spTree>
    <p:extLst>
      <p:ext uri="{BB962C8B-B14F-4D97-AF65-F5344CB8AC3E}">
        <p14:creationId xmlns:p14="http://schemas.microsoft.com/office/powerpoint/2010/main" val="43570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B49FD-82B9-863A-F540-87B40010E5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D86F39-1069-1947-59D8-F7027DC6E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397ED0-0CF0-B1AC-EACC-1F07F9F7F9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8CC302-13BB-5808-9680-E790D32AC2AD}"/>
              </a:ext>
            </a:extLst>
          </p:cNvPr>
          <p:cNvSpPr>
            <a:spLocks noGrp="1"/>
          </p:cNvSpPr>
          <p:nvPr>
            <p:ph type="sldNum" sz="quarter" idx="5"/>
          </p:nvPr>
        </p:nvSpPr>
        <p:spPr/>
        <p:txBody>
          <a:bodyPr/>
          <a:lstStyle/>
          <a:p>
            <a:fld id="{ECEA28C7-CD50-47C5-8F4D-00BC7EB6A3D1}" type="slidenum">
              <a:rPr lang="en-US" smtClean="0"/>
              <a:t>8</a:t>
            </a:fld>
            <a:endParaRPr lang="en-US"/>
          </a:p>
        </p:txBody>
      </p:sp>
    </p:spTree>
    <p:extLst>
      <p:ext uri="{BB962C8B-B14F-4D97-AF65-F5344CB8AC3E}">
        <p14:creationId xmlns:p14="http://schemas.microsoft.com/office/powerpoint/2010/main" val="15658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C2933-C77D-EF44-5D7B-EA28236620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16C4A-D36E-D9B1-30BE-641BBD11F3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E724D-6727-E4FD-740E-3503FF127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CC1101-7F3E-3D9D-0F6C-3D31A1F8E568}"/>
              </a:ext>
            </a:extLst>
          </p:cNvPr>
          <p:cNvSpPr>
            <a:spLocks noGrp="1"/>
          </p:cNvSpPr>
          <p:nvPr>
            <p:ph type="sldNum" sz="quarter" idx="5"/>
          </p:nvPr>
        </p:nvSpPr>
        <p:spPr/>
        <p:txBody>
          <a:bodyPr/>
          <a:lstStyle/>
          <a:p>
            <a:fld id="{ECEA28C7-CD50-47C5-8F4D-00BC7EB6A3D1}" type="slidenum">
              <a:rPr lang="en-US" smtClean="0"/>
              <a:t>9</a:t>
            </a:fld>
            <a:endParaRPr lang="en-US"/>
          </a:p>
        </p:txBody>
      </p:sp>
    </p:spTree>
    <p:extLst>
      <p:ext uri="{BB962C8B-B14F-4D97-AF65-F5344CB8AC3E}">
        <p14:creationId xmlns:p14="http://schemas.microsoft.com/office/powerpoint/2010/main" val="176524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6E0E3-F076-18E8-2EB6-62F822E48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A12CB-D41A-D5FD-1237-69CC6AA0B9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3722D7-5D24-2780-5F9C-085F8CB223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4BBBA8-F677-DDBF-81D9-83E7ADB41173}"/>
              </a:ext>
            </a:extLst>
          </p:cNvPr>
          <p:cNvSpPr>
            <a:spLocks noGrp="1"/>
          </p:cNvSpPr>
          <p:nvPr>
            <p:ph type="sldNum" sz="quarter" idx="5"/>
          </p:nvPr>
        </p:nvSpPr>
        <p:spPr/>
        <p:txBody>
          <a:bodyPr/>
          <a:lstStyle/>
          <a:p>
            <a:fld id="{ECEA28C7-CD50-47C5-8F4D-00BC7EB6A3D1}" type="slidenum">
              <a:rPr lang="en-US" smtClean="0"/>
              <a:t>10</a:t>
            </a:fld>
            <a:endParaRPr lang="en-US"/>
          </a:p>
        </p:txBody>
      </p:sp>
    </p:spTree>
    <p:extLst>
      <p:ext uri="{BB962C8B-B14F-4D97-AF65-F5344CB8AC3E}">
        <p14:creationId xmlns:p14="http://schemas.microsoft.com/office/powerpoint/2010/main" val="19072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271906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148285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67076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79014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B04DED-766B-428C-BB4F-3E61843F41F0}"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8613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04DED-766B-428C-BB4F-3E61843F41F0}"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35008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04DED-766B-428C-BB4F-3E61843F41F0}"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2755602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04DED-766B-428C-BB4F-3E61843F41F0}"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74850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04DED-766B-428C-BB4F-3E61843F41F0}"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63878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04DED-766B-428C-BB4F-3E61843F41F0}"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372689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B04DED-766B-428C-BB4F-3E61843F41F0}"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4FFA95-BF36-4099-AC30-935D0BE47414}" type="slidenum">
              <a:rPr lang="en-US" smtClean="0"/>
              <a:t>‹#›</a:t>
            </a:fld>
            <a:endParaRPr lang="en-US"/>
          </a:p>
        </p:txBody>
      </p:sp>
    </p:spTree>
    <p:extLst>
      <p:ext uri="{BB962C8B-B14F-4D97-AF65-F5344CB8AC3E}">
        <p14:creationId xmlns:p14="http://schemas.microsoft.com/office/powerpoint/2010/main" val="126081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D0B04DED-766B-428C-BB4F-3E61843F41F0}" type="datetimeFigureOut">
              <a:rPr lang="en-US" smtClean="0"/>
              <a:t>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74FFA95-BF36-4099-AC30-935D0BE47414}" type="slidenum">
              <a:rPr lang="en-US" smtClean="0"/>
              <a:t>‹#›</a:t>
            </a:fld>
            <a:endParaRPr lang="en-US"/>
          </a:p>
        </p:txBody>
      </p:sp>
    </p:spTree>
    <p:extLst>
      <p:ext uri="{BB962C8B-B14F-4D97-AF65-F5344CB8AC3E}">
        <p14:creationId xmlns:p14="http://schemas.microsoft.com/office/powerpoint/2010/main" val="19719326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cl.sitehost.iu.edu/rgoldsto/courses/dunloskyimprovinglearning.pdf"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2AEA-C4B8-5FEA-EB4F-461C6D7D9E71}"/>
              </a:ext>
            </a:extLst>
          </p:cNvPr>
          <p:cNvSpPr>
            <a:spLocks noGrp="1"/>
          </p:cNvSpPr>
          <p:nvPr>
            <p:ph type="ctrTitle"/>
          </p:nvPr>
        </p:nvSpPr>
        <p:spPr/>
        <p:txBody>
          <a:bodyPr>
            <a:normAutofit/>
          </a:bodyPr>
          <a:lstStyle/>
          <a:p>
            <a:r>
              <a:rPr lang="en-US" sz="8600" dirty="0">
                <a:solidFill>
                  <a:srgbClr val="FF7926"/>
                </a:solidFill>
              </a:rPr>
              <a:t>Flashcard Exchange</a:t>
            </a:r>
          </a:p>
        </p:txBody>
      </p:sp>
      <p:sp>
        <p:nvSpPr>
          <p:cNvPr id="3" name="Subtitle 2">
            <a:extLst>
              <a:ext uri="{FF2B5EF4-FFF2-40B4-BE49-F238E27FC236}">
                <a16:creationId xmlns:a16="http://schemas.microsoft.com/office/drawing/2014/main" id="{BE939D5E-CC6B-E3EB-7455-E04E34565AE5}"/>
              </a:ext>
            </a:extLst>
          </p:cNvPr>
          <p:cNvSpPr>
            <a:spLocks noGrp="1"/>
          </p:cNvSpPr>
          <p:nvPr>
            <p:ph type="subTitle" idx="1"/>
          </p:nvPr>
        </p:nvSpPr>
        <p:spPr/>
        <p:txBody>
          <a:bodyPr>
            <a:normAutofit/>
          </a:bodyPr>
          <a:lstStyle/>
          <a:p>
            <a:r>
              <a:rPr lang="en-US" sz="4200" dirty="0"/>
              <a:t>Sprint 1</a:t>
            </a:r>
          </a:p>
          <a:p>
            <a:r>
              <a:rPr lang="en-US" sz="4200" i="1" dirty="0"/>
              <a:t>Tripp Barker</a:t>
            </a:r>
          </a:p>
        </p:txBody>
      </p:sp>
    </p:spTree>
    <p:extLst>
      <p:ext uri="{BB962C8B-B14F-4D97-AF65-F5344CB8AC3E}">
        <p14:creationId xmlns:p14="http://schemas.microsoft.com/office/powerpoint/2010/main" val="1569187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EA2663FB-6361-7E40-B384-DB838DC0F35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5779CB3-A32A-46C9-F58F-AE3475E94F25}"/>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New Account Page Tasks</a:t>
            </a:r>
          </a:p>
        </p:txBody>
      </p:sp>
      <p:sp>
        <p:nvSpPr>
          <p:cNvPr id="10" name="Rectangle 9">
            <a:extLst>
              <a:ext uri="{FF2B5EF4-FFF2-40B4-BE49-F238E27FC236}">
                <a16:creationId xmlns:a16="http://schemas.microsoft.com/office/drawing/2014/main" id="{7A9A5927-09F0-B627-B817-A1027D75CB8D}"/>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C6BF4493-253F-7BC5-9A6F-E302F09E22BC}"/>
              </a:ext>
            </a:extLst>
          </p:cNvPr>
          <p:cNvSpPr txBox="1"/>
          <p:nvPr/>
        </p:nvSpPr>
        <p:spPr>
          <a:xfrm>
            <a:off x="753535" y="1570127"/>
            <a:ext cx="10879666" cy="4401205"/>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Clean up UI</a:t>
            </a:r>
          </a:p>
          <a:p>
            <a:pPr marL="457200" indent="-457200">
              <a:buFont typeface="Arial" panose="020B0604020202020204" pitchFamily="34" charset="0"/>
              <a:buChar char="•"/>
            </a:pPr>
            <a:r>
              <a:rPr lang="en-US" sz="2800" dirty="0">
                <a:solidFill>
                  <a:srgbClr val="224840"/>
                </a:solidFill>
              </a:rPr>
              <a:t>Add feature for user’s to be able to ‘peak’ at what they type in password field</a:t>
            </a:r>
          </a:p>
          <a:p>
            <a:pPr marL="457200" indent="-457200">
              <a:buFont typeface="Arial" panose="020B0604020202020204" pitchFamily="34" charset="0"/>
              <a:buChar char="•"/>
            </a:pPr>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No error message when mismatching password entered</a:t>
            </a:r>
          </a:p>
          <a:p>
            <a:pPr marL="457200" indent="-457200">
              <a:buFont typeface="Arial" panose="020B0604020202020204" pitchFamily="34" charset="0"/>
              <a:buChar char="•"/>
            </a:pPr>
            <a:r>
              <a:rPr lang="en-US" sz="2800" dirty="0">
                <a:solidFill>
                  <a:srgbClr val="224840"/>
                </a:solidFill>
              </a:rPr>
              <a:t>No error message when username is already taken</a:t>
            </a:r>
          </a:p>
          <a:p>
            <a:pPr marL="457200" indent="-457200">
              <a:buFont typeface="Arial" panose="020B0604020202020204" pitchFamily="34" charset="0"/>
              <a:buChar char="•"/>
            </a:pPr>
            <a:r>
              <a:rPr lang="en-US" sz="2800" dirty="0">
                <a:solidFill>
                  <a:srgbClr val="224840"/>
                </a:solidFill>
              </a:rPr>
              <a:t>No error message when email already associated with an account</a:t>
            </a:r>
          </a:p>
          <a:p>
            <a:pPr marL="457200" indent="-457200">
              <a:buFont typeface="Arial" panose="020B0604020202020204" pitchFamily="34" charset="0"/>
              <a:buChar char="•"/>
            </a:pPr>
            <a:r>
              <a:rPr lang="en-US" sz="2800" dirty="0">
                <a:solidFill>
                  <a:srgbClr val="224840"/>
                </a:solidFill>
              </a:rPr>
              <a:t>Color/font issue when pasting/auto filling in credentials</a:t>
            </a:r>
          </a:p>
        </p:txBody>
      </p:sp>
    </p:spTree>
    <p:extLst>
      <p:ext uri="{BB962C8B-B14F-4D97-AF65-F5344CB8AC3E}">
        <p14:creationId xmlns:p14="http://schemas.microsoft.com/office/powerpoint/2010/main" val="240953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F61F08E2-9852-7507-42F7-6CDA972D4E6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CD4B97E-42A8-568E-BA85-23CF87D3B665}"/>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Create New Deck Activity Diagram</a:t>
            </a:r>
          </a:p>
        </p:txBody>
      </p:sp>
      <p:pic>
        <p:nvPicPr>
          <p:cNvPr id="3" name="Picture 2" descr="A diagram of a user&#10;&#10;Description automatically generated">
            <a:extLst>
              <a:ext uri="{FF2B5EF4-FFF2-40B4-BE49-F238E27FC236}">
                <a16:creationId xmlns:a16="http://schemas.microsoft.com/office/drawing/2014/main" id="{1F2D7DB1-B7B0-D76E-E8D2-5C3F41ACE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909" y="1198988"/>
            <a:ext cx="11294824" cy="4753577"/>
          </a:xfrm>
          <a:prstGeom prst="rect">
            <a:avLst/>
          </a:prstGeom>
        </p:spPr>
      </p:pic>
    </p:spTree>
    <p:extLst>
      <p:ext uri="{BB962C8B-B14F-4D97-AF65-F5344CB8AC3E}">
        <p14:creationId xmlns:p14="http://schemas.microsoft.com/office/powerpoint/2010/main" val="134133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5D51A773-988E-4FF9-AE8D-DDD82264449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2B4EFA1-509C-2AA4-F4EF-1196B1DAE27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Editor Page Currently</a:t>
            </a:r>
          </a:p>
        </p:txBody>
      </p:sp>
      <p:pic>
        <p:nvPicPr>
          <p:cNvPr id="4" name="Picture 3">
            <a:extLst>
              <a:ext uri="{FF2B5EF4-FFF2-40B4-BE49-F238E27FC236}">
                <a16:creationId xmlns:a16="http://schemas.microsoft.com/office/drawing/2014/main" id="{BFE1D004-7C89-A2C1-AF9E-1C5169C28337}"/>
              </a:ext>
            </a:extLst>
          </p:cNvPr>
          <p:cNvPicPr>
            <a:picLocks noChangeAspect="1"/>
          </p:cNvPicPr>
          <p:nvPr/>
        </p:nvPicPr>
        <p:blipFill>
          <a:blip r:embed="rId3"/>
          <a:stretch>
            <a:fillRect/>
          </a:stretch>
        </p:blipFill>
        <p:spPr>
          <a:xfrm>
            <a:off x="1168644" y="959598"/>
            <a:ext cx="9854712" cy="5689599"/>
          </a:xfrm>
          <a:prstGeom prst="rect">
            <a:avLst/>
          </a:prstGeom>
        </p:spPr>
      </p:pic>
    </p:spTree>
    <p:extLst>
      <p:ext uri="{BB962C8B-B14F-4D97-AF65-F5344CB8AC3E}">
        <p14:creationId xmlns:p14="http://schemas.microsoft.com/office/powerpoint/2010/main" val="199267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216EECC9-DB81-76D9-5102-532D6E83167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70B5B34-02D2-5D98-FF3B-4E0E9C704886}"/>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Editor Page Tasks</a:t>
            </a:r>
          </a:p>
        </p:txBody>
      </p:sp>
      <p:sp>
        <p:nvSpPr>
          <p:cNvPr id="10" name="Rectangle 9">
            <a:extLst>
              <a:ext uri="{FF2B5EF4-FFF2-40B4-BE49-F238E27FC236}">
                <a16:creationId xmlns:a16="http://schemas.microsoft.com/office/drawing/2014/main" id="{5E4B436F-4C06-3C62-9D55-9818099A2AE4}"/>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EE2BD346-071D-454E-CE8A-2D319F7F828C}"/>
              </a:ext>
            </a:extLst>
          </p:cNvPr>
          <p:cNvSpPr txBox="1"/>
          <p:nvPr/>
        </p:nvSpPr>
        <p:spPr>
          <a:xfrm>
            <a:off x="753535" y="1570127"/>
            <a:ext cx="10879666" cy="3970318"/>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Show all cards on the page instead of flipping to a new card with left/right arrows</a:t>
            </a:r>
          </a:p>
          <a:p>
            <a:pPr marL="457200" indent="-457200">
              <a:buFont typeface="Arial" panose="020B0604020202020204" pitchFamily="34" charset="0"/>
              <a:buChar char="•"/>
            </a:pPr>
            <a:r>
              <a:rPr lang="en-US" sz="2800" dirty="0">
                <a:solidFill>
                  <a:srgbClr val="224840"/>
                </a:solidFill>
              </a:rPr>
              <a:t>Add some instructions</a:t>
            </a:r>
          </a:p>
          <a:p>
            <a:pPr marL="457200" indent="-457200">
              <a:buFont typeface="Arial" panose="020B0604020202020204" pitchFamily="34" charset="0"/>
              <a:buChar char="•"/>
            </a:pPr>
            <a:r>
              <a:rPr lang="en-US" sz="2800" dirty="0">
                <a:solidFill>
                  <a:srgbClr val="224840"/>
                </a:solidFill>
              </a:rPr>
              <a:t>Make buttons uniform</a:t>
            </a: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Users can create empty decks</a:t>
            </a:r>
          </a:p>
          <a:p>
            <a:pPr marL="457200" indent="-457200">
              <a:buFont typeface="Arial" panose="020B0604020202020204" pitchFamily="34" charset="0"/>
              <a:buChar char="•"/>
            </a:pPr>
            <a:r>
              <a:rPr lang="en-US" sz="2800" dirty="0">
                <a:solidFill>
                  <a:srgbClr val="224840"/>
                </a:solidFill>
              </a:rPr>
              <a:t>Users can create empty cards</a:t>
            </a:r>
          </a:p>
        </p:txBody>
      </p:sp>
    </p:spTree>
    <p:extLst>
      <p:ext uri="{BB962C8B-B14F-4D97-AF65-F5344CB8AC3E}">
        <p14:creationId xmlns:p14="http://schemas.microsoft.com/office/powerpoint/2010/main" val="3598889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6546C867-6B85-DB6A-6CD3-30CAA242FF4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152B2F9-EF0C-3858-C9EE-C628018C9F35}"/>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AI Deck Creator Page Currently</a:t>
            </a:r>
          </a:p>
        </p:txBody>
      </p:sp>
      <p:pic>
        <p:nvPicPr>
          <p:cNvPr id="3" name="Picture 2">
            <a:extLst>
              <a:ext uri="{FF2B5EF4-FFF2-40B4-BE49-F238E27FC236}">
                <a16:creationId xmlns:a16="http://schemas.microsoft.com/office/drawing/2014/main" id="{841664A9-329A-1C9D-0233-059D11A974F3}"/>
              </a:ext>
            </a:extLst>
          </p:cNvPr>
          <p:cNvPicPr>
            <a:picLocks noChangeAspect="1"/>
          </p:cNvPicPr>
          <p:nvPr/>
        </p:nvPicPr>
        <p:blipFill>
          <a:blip r:embed="rId3"/>
          <a:stretch>
            <a:fillRect/>
          </a:stretch>
        </p:blipFill>
        <p:spPr>
          <a:xfrm>
            <a:off x="708780" y="1132736"/>
            <a:ext cx="10602686" cy="5265731"/>
          </a:xfrm>
          <a:prstGeom prst="rect">
            <a:avLst/>
          </a:prstGeom>
        </p:spPr>
      </p:pic>
    </p:spTree>
    <p:extLst>
      <p:ext uri="{BB962C8B-B14F-4D97-AF65-F5344CB8AC3E}">
        <p14:creationId xmlns:p14="http://schemas.microsoft.com/office/powerpoint/2010/main" val="794456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ACBE1184-1D94-8AB0-2385-D1EAD2774BE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0EDDEFE-B25E-B76D-E7CD-CB1957C3AA69}"/>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AI Deck Creator Page Tasks</a:t>
            </a:r>
          </a:p>
        </p:txBody>
      </p:sp>
      <p:sp>
        <p:nvSpPr>
          <p:cNvPr id="10" name="Rectangle 9">
            <a:extLst>
              <a:ext uri="{FF2B5EF4-FFF2-40B4-BE49-F238E27FC236}">
                <a16:creationId xmlns:a16="http://schemas.microsoft.com/office/drawing/2014/main" id="{7CFEB960-F66D-F40A-342A-829E4D9C574F}"/>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9D14A8A2-BE24-EAD0-B199-83CE066DD94B}"/>
              </a:ext>
            </a:extLst>
          </p:cNvPr>
          <p:cNvSpPr txBox="1"/>
          <p:nvPr/>
        </p:nvSpPr>
        <p:spPr>
          <a:xfrm>
            <a:off x="753535" y="1570127"/>
            <a:ext cx="10879666" cy="3539430"/>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Make buttons uniform</a:t>
            </a:r>
          </a:p>
          <a:p>
            <a:pPr marL="457200" indent="-457200">
              <a:buFont typeface="Arial" panose="020B0604020202020204" pitchFamily="34" charset="0"/>
              <a:buChar char="•"/>
            </a:pPr>
            <a:r>
              <a:rPr lang="en-US" sz="2800" dirty="0">
                <a:solidFill>
                  <a:srgbClr val="224840"/>
                </a:solidFill>
              </a:rPr>
              <a:t>Clean up UI</a:t>
            </a:r>
          </a:p>
          <a:p>
            <a:endParaRPr lang="en-US" sz="2800" dirty="0">
              <a:solidFill>
                <a:srgbClr val="224840"/>
              </a:solidFill>
            </a:endParaRP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Users can add text docs that are too short</a:t>
            </a:r>
          </a:p>
          <a:p>
            <a:pPr marL="457200" indent="-457200">
              <a:buFont typeface="Arial" panose="020B0604020202020204" pitchFamily="34" charset="0"/>
              <a:buChar char="•"/>
            </a:pPr>
            <a:r>
              <a:rPr lang="en-US" sz="2800" dirty="0">
                <a:solidFill>
                  <a:srgbClr val="224840"/>
                </a:solidFill>
              </a:rPr>
              <a:t>No error message when deck creation fails</a:t>
            </a:r>
          </a:p>
        </p:txBody>
      </p:sp>
    </p:spTree>
    <p:extLst>
      <p:ext uri="{BB962C8B-B14F-4D97-AF65-F5344CB8AC3E}">
        <p14:creationId xmlns:p14="http://schemas.microsoft.com/office/powerpoint/2010/main" val="134930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39F90DE8-C564-D7BC-E20E-0495C9C2568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C314B48-5D50-C712-7E1B-4C79018E715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Profile Activity Diagram</a:t>
            </a:r>
          </a:p>
        </p:txBody>
      </p:sp>
      <p:pic>
        <p:nvPicPr>
          <p:cNvPr id="4" name="Picture 3">
            <a:extLst>
              <a:ext uri="{FF2B5EF4-FFF2-40B4-BE49-F238E27FC236}">
                <a16:creationId xmlns:a16="http://schemas.microsoft.com/office/drawing/2014/main" id="{98343D83-EFCA-02FC-1E00-EF62C4798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05" y="1045255"/>
            <a:ext cx="9015790" cy="5325233"/>
          </a:xfrm>
          <a:prstGeom prst="rect">
            <a:avLst/>
          </a:prstGeom>
        </p:spPr>
      </p:pic>
    </p:spTree>
    <p:extLst>
      <p:ext uri="{BB962C8B-B14F-4D97-AF65-F5344CB8AC3E}">
        <p14:creationId xmlns:p14="http://schemas.microsoft.com/office/powerpoint/2010/main" val="564835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413A4B10-91AB-FB3F-72F0-109DFB85D63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74F3FF0-1FFE-9BE9-F94E-4E6F50878CC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Profile Page Currently</a:t>
            </a:r>
          </a:p>
        </p:txBody>
      </p:sp>
      <p:pic>
        <p:nvPicPr>
          <p:cNvPr id="4" name="Picture 3">
            <a:extLst>
              <a:ext uri="{FF2B5EF4-FFF2-40B4-BE49-F238E27FC236}">
                <a16:creationId xmlns:a16="http://schemas.microsoft.com/office/drawing/2014/main" id="{9C48CF6E-8C2B-2792-A028-4995D0C2D1DD}"/>
              </a:ext>
            </a:extLst>
          </p:cNvPr>
          <p:cNvPicPr>
            <a:picLocks noChangeAspect="1"/>
          </p:cNvPicPr>
          <p:nvPr/>
        </p:nvPicPr>
        <p:blipFill>
          <a:blip r:embed="rId3"/>
          <a:stretch>
            <a:fillRect/>
          </a:stretch>
        </p:blipFill>
        <p:spPr>
          <a:xfrm>
            <a:off x="681317" y="961703"/>
            <a:ext cx="10829365" cy="5583030"/>
          </a:xfrm>
          <a:prstGeom prst="rect">
            <a:avLst/>
          </a:prstGeom>
        </p:spPr>
      </p:pic>
    </p:spTree>
    <p:extLst>
      <p:ext uri="{BB962C8B-B14F-4D97-AF65-F5344CB8AC3E}">
        <p14:creationId xmlns:p14="http://schemas.microsoft.com/office/powerpoint/2010/main" val="385503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D6B2DFF9-88A2-9C0F-A476-3FF2A31C73B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2A99A09-708F-D6A9-596D-A9BC5FE87ECE}"/>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Deck Profile Page Tasks</a:t>
            </a:r>
          </a:p>
        </p:txBody>
      </p:sp>
      <p:sp>
        <p:nvSpPr>
          <p:cNvPr id="10" name="Rectangle 9">
            <a:extLst>
              <a:ext uri="{FF2B5EF4-FFF2-40B4-BE49-F238E27FC236}">
                <a16:creationId xmlns:a16="http://schemas.microsoft.com/office/drawing/2014/main" id="{F34C893A-1F9A-897C-386E-A087898ABCC2}"/>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7AE8AFC4-2137-5562-6B10-066AFDC4CB0A}"/>
              </a:ext>
            </a:extLst>
          </p:cNvPr>
          <p:cNvSpPr txBox="1"/>
          <p:nvPr/>
        </p:nvSpPr>
        <p:spPr>
          <a:xfrm>
            <a:off x="753535" y="1570127"/>
            <a:ext cx="10879666" cy="954107"/>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Add functionality to report deck for abusive content</a:t>
            </a:r>
          </a:p>
        </p:txBody>
      </p:sp>
    </p:spTree>
    <p:extLst>
      <p:ext uri="{BB962C8B-B14F-4D97-AF65-F5344CB8AC3E}">
        <p14:creationId xmlns:p14="http://schemas.microsoft.com/office/powerpoint/2010/main" val="94683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4C29DF09-F21B-5B49-DAA0-96E0BAEFA39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802A782-81DB-22CF-7410-12E3580119B3}"/>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Delete Deck Window Currently</a:t>
            </a:r>
          </a:p>
        </p:txBody>
      </p:sp>
      <p:pic>
        <p:nvPicPr>
          <p:cNvPr id="3" name="Picture 2">
            <a:extLst>
              <a:ext uri="{FF2B5EF4-FFF2-40B4-BE49-F238E27FC236}">
                <a16:creationId xmlns:a16="http://schemas.microsoft.com/office/drawing/2014/main" id="{62CE0052-5BF6-647E-E7CD-E46AA90B0657}"/>
              </a:ext>
            </a:extLst>
          </p:cNvPr>
          <p:cNvPicPr>
            <a:picLocks noChangeAspect="1"/>
          </p:cNvPicPr>
          <p:nvPr/>
        </p:nvPicPr>
        <p:blipFill>
          <a:blip r:embed="rId3"/>
          <a:stretch>
            <a:fillRect/>
          </a:stretch>
        </p:blipFill>
        <p:spPr>
          <a:xfrm>
            <a:off x="1864681" y="1467134"/>
            <a:ext cx="8462637" cy="4217400"/>
          </a:xfrm>
          <a:prstGeom prst="rect">
            <a:avLst/>
          </a:prstGeom>
        </p:spPr>
      </p:pic>
    </p:spTree>
    <p:extLst>
      <p:ext uri="{BB962C8B-B14F-4D97-AF65-F5344CB8AC3E}">
        <p14:creationId xmlns:p14="http://schemas.microsoft.com/office/powerpoint/2010/main" val="412702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3E87D53E-D950-173E-7D19-6489B8C204F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C585425-CF9D-E8B5-7A1B-D34366E1BDAC}"/>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Problem Identification</a:t>
            </a:r>
          </a:p>
        </p:txBody>
      </p:sp>
      <p:sp>
        <p:nvSpPr>
          <p:cNvPr id="10" name="Rectangle 9">
            <a:extLst>
              <a:ext uri="{FF2B5EF4-FFF2-40B4-BE49-F238E27FC236}">
                <a16:creationId xmlns:a16="http://schemas.microsoft.com/office/drawing/2014/main" id="{B9D6252F-0098-4E90-748C-A1D7DADE887B}"/>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A8D989CA-16B0-FCD9-ECF0-A1886E1CEAF3}"/>
              </a:ext>
            </a:extLst>
          </p:cNvPr>
          <p:cNvSpPr txBox="1"/>
          <p:nvPr/>
        </p:nvSpPr>
        <p:spPr>
          <a:xfrm>
            <a:off x="753535" y="1570127"/>
            <a:ext cx="10879666" cy="3539430"/>
          </a:xfrm>
          <a:prstGeom prst="rect">
            <a:avLst/>
          </a:prstGeom>
          <a:noFill/>
        </p:spPr>
        <p:txBody>
          <a:bodyPr wrap="square" rtlCol="0">
            <a:spAutoFit/>
          </a:bodyPr>
          <a:lstStyle/>
          <a:p>
            <a:r>
              <a:rPr lang="en-US" sz="3200" dirty="0">
                <a:solidFill>
                  <a:srgbClr val="224840"/>
                </a:solidFill>
              </a:rPr>
              <a:t>Students and educators often struggle with efficiently creating, organizing, and retaining study materials, leading to ineffective learning experiences. Traditional flashcard methods are time-consuming, and many digital alternatives lack intelligent features that tailor content to users' study needs. Additionally, studying in isolation can hinder motivation and knowledge retention.</a:t>
            </a:r>
          </a:p>
        </p:txBody>
      </p:sp>
    </p:spTree>
    <p:extLst>
      <p:ext uri="{BB962C8B-B14F-4D97-AF65-F5344CB8AC3E}">
        <p14:creationId xmlns:p14="http://schemas.microsoft.com/office/powerpoint/2010/main" val="172974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243DC006-DEBD-1149-1C5A-EEFA2C7E332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6037DE5-050B-E400-8901-EAABA87C7383}"/>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Study Cards Page Currently</a:t>
            </a:r>
          </a:p>
        </p:txBody>
      </p:sp>
      <p:pic>
        <p:nvPicPr>
          <p:cNvPr id="3" name="Picture 2">
            <a:extLst>
              <a:ext uri="{FF2B5EF4-FFF2-40B4-BE49-F238E27FC236}">
                <a16:creationId xmlns:a16="http://schemas.microsoft.com/office/drawing/2014/main" id="{E18D57AF-6B20-E281-9F02-F39A1A9565F1}"/>
              </a:ext>
            </a:extLst>
          </p:cNvPr>
          <p:cNvPicPr>
            <a:picLocks noChangeAspect="1"/>
          </p:cNvPicPr>
          <p:nvPr/>
        </p:nvPicPr>
        <p:blipFill>
          <a:blip r:embed="rId3"/>
          <a:stretch>
            <a:fillRect/>
          </a:stretch>
        </p:blipFill>
        <p:spPr>
          <a:xfrm>
            <a:off x="0" y="867909"/>
            <a:ext cx="12192000" cy="5122181"/>
          </a:xfrm>
          <a:prstGeom prst="rect">
            <a:avLst/>
          </a:prstGeom>
        </p:spPr>
      </p:pic>
    </p:spTree>
    <p:extLst>
      <p:ext uri="{BB962C8B-B14F-4D97-AF65-F5344CB8AC3E}">
        <p14:creationId xmlns:p14="http://schemas.microsoft.com/office/powerpoint/2010/main" val="31911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63A4F43B-2B58-FAE0-D7A4-CA98FC6FBE4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BC3CFA1-DFDC-D42D-33CA-A2DE9345EB6B}"/>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Study Cards Page Tasks</a:t>
            </a:r>
          </a:p>
        </p:txBody>
      </p:sp>
      <p:sp>
        <p:nvSpPr>
          <p:cNvPr id="10" name="Rectangle 9">
            <a:extLst>
              <a:ext uri="{FF2B5EF4-FFF2-40B4-BE49-F238E27FC236}">
                <a16:creationId xmlns:a16="http://schemas.microsoft.com/office/drawing/2014/main" id="{2330CF84-4F46-9C10-6F4D-A53B774C784A}"/>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DC070BCE-E1EC-D754-1B44-363B3E61E27E}"/>
              </a:ext>
            </a:extLst>
          </p:cNvPr>
          <p:cNvSpPr txBox="1"/>
          <p:nvPr/>
        </p:nvSpPr>
        <p:spPr>
          <a:xfrm>
            <a:off x="753535" y="1570127"/>
            <a:ext cx="10879666" cy="3108543"/>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Work on UI</a:t>
            </a:r>
          </a:p>
          <a:p>
            <a:endParaRPr lang="en-US" sz="2800" dirty="0">
              <a:solidFill>
                <a:srgbClr val="224840"/>
              </a:solidFill>
            </a:endParaRP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DONE button does not navigate user back to the deck profile – does not appear to do anything</a:t>
            </a:r>
          </a:p>
        </p:txBody>
      </p:sp>
    </p:spTree>
    <p:extLst>
      <p:ext uri="{BB962C8B-B14F-4D97-AF65-F5344CB8AC3E}">
        <p14:creationId xmlns:p14="http://schemas.microsoft.com/office/powerpoint/2010/main" val="153786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77EEE4EC-B265-57F6-26E3-2865276F6F5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210C730-E2EE-BDC6-CC78-217A9774D9E2}"/>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Take Quiz Page Currently</a:t>
            </a:r>
          </a:p>
        </p:txBody>
      </p:sp>
      <p:pic>
        <p:nvPicPr>
          <p:cNvPr id="4" name="Picture 3">
            <a:extLst>
              <a:ext uri="{FF2B5EF4-FFF2-40B4-BE49-F238E27FC236}">
                <a16:creationId xmlns:a16="http://schemas.microsoft.com/office/drawing/2014/main" id="{CCCF3CE8-338A-65F2-C3E8-8596297174FA}"/>
              </a:ext>
            </a:extLst>
          </p:cNvPr>
          <p:cNvPicPr>
            <a:picLocks noChangeAspect="1"/>
          </p:cNvPicPr>
          <p:nvPr/>
        </p:nvPicPr>
        <p:blipFill>
          <a:blip r:embed="rId3"/>
          <a:stretch>
            <a:fillRect/>
          </a:stretch>
        </p:blipFill>
        <p:spPr>
          <a:xfrm>
            <a:off x="515256" y="1228748"/>
            <a:ext cx="11437257" cy="4866808"/>
          </a:xfrm>
          <a:prstGeom prst="rect">
            <a:avLst/>
          </a:prstGeom>
        </p:spPr>
      </p:pic>
    </p:spTree>
    <p:extLst>
      <p:ext uri="{BB962C8B-B14F-4D97-AF65-F5344CB8AC3E}">
        <p14:creationId xmlns:p14="http://schemas.microsoft.com/office/powerpoint/2010/main" val="92642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027419FF-C291-A8C7-9805-D5A19FF8D95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91573F7-1502-62F6-4422-7C41D6AD20C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Take Quiz Page Tasks</a:t>
            </a:r>
          </a:p>
        </p:txBody>
      </p:sp>
      <p:sp>
        <p:nvSpPr>
          <p:cNvPr id="10" name="Rectangle 9">
            <a:extLst>
              <a:ext uri="{FF2B5EF4-FFF2-40B4-BE49-F238E27FC236}">
                <a16:creationId xmlns:a16="http://schemas.microsoft.com/office/drawing/2014/main" id="{2896B1B3-BE54-9BD6-20FA-32EA241B7B97}"/>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B2CB66AB-9C80-71C7-C524-DA7784FC2CA1}"/>
              </a:ext>
            </a:extLst>
          </p:cNvPr>
          <p:cNvSpPr txBox="1"/>
          <p:nvPr/>
        </p:nvSpPr>
        <p:spPr>
          <a:xfrm>
            <a:off x="753535" y="1570127"/>
            <a:ext cx="10879666" cy="3539430"/>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Work on UI</a:t>
            </a:r>
          </a:p>
          <a:p>
            <a:endParaRPr lang="en-US" sz="2800" dirty="0">
              <a:solidFill>
                <a:srgbClr val="224840"/>
              </a:solidFill>
            </a:endParaRPr>
          </a:p>
          <a:p>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No error message when user tries to submit a quiz with missing answers</a:t>
            </a:r>
          </a:p>
          <a:p>
            <a:pPr marL="457200" indent="-457200">
              <a:buFont typeface="Arial" panose="020B0604020202020204" pitchFamily="34" charset="0"/>
              <a:buChar char="•"/>
            </a:pPr>
            <a:r>
              <a:rPr lang="en-US" sz="2800" dirty="0">
                <a:solidFill>
                  <a:srgbClr val="224840"/>
                </a:solidFill>
              </a:rPr>
              <a:t>Cards with less than 4 answers still appear with 4 options</a:t>
            </a:r>
          </a:p>
        </p:txBody>
      </p:sp>
    </p:spTree>
    <p:extLst>
      <p:ext uri="{BB962C8B-B14F-4D97-AF65-F5344CB8AC3E}">
        <p14:creationId xmlns:p14="http://schemas.microsoft.com/office/powerpoint/2010/main" val="2027481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4CF28D21-4B4D-DB09-A2BA-373DC97E597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2AEFA12-E4B2-CF4D-5B92-A76262B3090D}"/>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Results Page Currently</a:t>
            </a:r>
          </a:p>
        </p:txBody>
      </p:sp>
      <p:pic>
        <p:nvPicPr>
          <p:cNvPr id="3" name="Picture 2">
            <a:extLst>
              <a:ext uri="{FF2B5EF4-FFF2-40B4-BE49-F238E27FC236}">
                <a16:creationId xmlns:a16="http://schemas.microsoft.com/office/drawing/2014/main" id="{D95686F5-3D2E-4139-4F87-7A84473ECDFD}"/>
              </a:ext>
            </a:extLst>
          </p:cNvPr>
          <p:cNvPicPr>
            <a:picLocks noChangeAspect="1"/>
          </p:cNvPicPr>
          <p:nvPr/>
        </p:nvPicPr>
        <p:blipFill>
          <a:blip r:embed="rId3"/>
          <a:stretch>
            <a:fillRect/>
          </a:stretch>
        </p:blipFill>
        <p:spPr>
          <a:xfrm>
            <a:off x="1324428" y="1124683"/>
            <a:ext cx="9543143" cy="5334595"/>
          </a:xfrm>
          <a:prstGeom prst="rect">
            <a:avLst/>
          </a:prstGeom>
        </p:spPr>
      </p:pic>
    </p:spTree>
    <p:extLst>
      <p:ext uri="{BB962C8B-B14F-4D97-AF65-F5344CB8AC3E}">
        <p14:creationId xmlns:p14="http://schemas.microsoft.com/office/powerpoint/2010/main" val="343357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290E36F9-8505-1731-36A4-2CAE813D6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1D79A-85D7-DD24-D903-8E6588FF95D2}"/>
              </a:ext>
            </a:extLst>
          </p:cNvPr>
          <p:cNvSpPr>
            <a:spLocks noGrp="1"/>
          </p:cNvSpPr>
          <p:nvPr>
            <p:ph type="ctrTitle"/>
          </p:nvPr>
        </p:nvSpPr>
        <p:spPr>
          <a:xfrm>
            <a:off x="1524000" y="1719943"/>
            <a:ext cx="9144000" cy="2387600"/>
          </a:xfrm>
        </p:spPr>
        <p:txBody>
          <a:bodyPr>
            <a:normAutofit/>
          </a:bodyPr>
          <a:lstStyle/>
          <a:p>
            <a:r>
              <a:rPr lang="en-US" sz="8600" dirty="0">
                <a:solidFill>
                  <a:srgbClr val="FF7926"/>
                </a:solidFill>
              </a:rPr>
              <a:t>End</a:t>
            </a:r>
          </a:p>
        </p:txBody>
      </p:sp>
    </p:spTree>
    <p:extLst>
      <p:ext uri="{BB962C8B-B14F-4D97-AF65-F5344CB8AC3E}">
        <p14:creationId xmlns:p14="http://schemas.microsoft.com/office/powerpoint/2010/main" val="200936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0D877085-9032-4AED-9929-02784AD4FD8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D07A8CF-B670-9C98-468E-D597B8F76AE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Significance and Impact</a:t>
            </a:r>
          </a:p>
        </p:txBody>
      </p:sp>
      <p:sp>
        <p:nvSpPr>
          <p:cNvPr id="10" name="Rectangle 9">
            <a:extLst>
              <a:ext uri="{FF2B5EF4-FFF2-40B4-BE49-F238E27FC236}">
                <a16:creationId xmlns:a16="http://schemas.microsoft.com/office/drawing/2014/main" id="{5A035F90-5C80-C49B-A077-B8DFE65E5182}"/>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C5E8EBC7-DDE3-ACC7-BAE7-6953A43E99D5}"/>
              </a:ext>
            </a:extLst>
          </p:cNvPr>
          <p:cNvSpPr txBox="1"/>
          <p:nvPr/>
        </p:nvSpPr>
        <p:spPr>
          <a:xfrm>
            <a:off x="753535" y="1570127"/>
            <a:ext cx="10879666" cy="4031873"/>
          </a:xfrm>
          <a:prstGeom prst="rect">
            <a:avLst/>
          </a:prstGeom>
          <a:noFill/>
        </p:spPr>
        <p:txBody>
          <a:bodyPr wrap="square" rtlCol="0">
            <a:spAutoFit/>
          </a:bodyPr>
          <a:lstStyle/>
          <a:p>
            <a:r>
              <a:rPr lang="en-US" sz="3200">
                <a:solidFill>
                  <a:srgbClr val="224840"/>
                </a:solidFill>
              </a:rPr>
              <a:t>The Flashcard Exchange addresses these challenges by integrating AI-driven content generation, enabling users to quickly create customized flashcards from text input. This automation reduces manual effort, allowing learners to focus on comprehension rather than material preparation. Moreover, the platform fosters a collaborative learning environment where users can follow and interact with peers, enhancing motivation and academic success.</a:t>
            </a:r>
            <a:endParaRPr lang="en-US" sz="3200" dirty="0">
              <a:solidFill>
                <a:srgbClr val="224840"/>
              </a:solidFill>
            </a:endParaRPr>
          </a:p>
        </p:txBody>
      </p:sp>
    </p:spTree>
    <p:extLst>
      <p:ext uri="{BB962C8B-B14F-4D97-AF65-F5344CB8AC3E}">
        <p14:creationId xmlns:p14="http://schemas.microsoft.com/office/powerpoint/2010/main" val="121651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D9746C71-88E6-500E-9D26-3F33009F5EE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4E8FD90-50B4-14AE-A4B7-1F6339A5188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Supporting Evidence</a:t>
            </a:r>
          </a:p>
        </p:txBody>
      </p:sp>
      <p:sp>
        <p:nvSpPr>
          <p:cNvPr id="10" name="Rectangle 9">
            <a:extLst>
              <a:ext uri="{FF2B5EF4-FFF2-40B4-BE49-F238E27FC236}">
                <a16:creationId xmlns:a16="http://schemas.microsoft.com/office/drawing/2014/main" id="{FAD97E19-A468-BF77-DC5D-3B4FE4DE974A}"/>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088106DD-EAC3-EA7C-2B99-42B74FB16582}"/>
              </a:ext>
            </a:extLst>
          </p:cNvPr>
          <p:cNvSpPr txBox="1"/>
          <p:nvPr/>
        </p:nvSpPr>
        <p:spPr>
          <a:xfrm>
            <a:off x="753535" y="1570127"/>
            <a:ext cx="10879666" cy="4893647"/>
          </a:xfrm>
          <a:prstGeom prst="rect">
            <a:avLst/>
          </a:prstGeom>
          <a:noFill/>
        </p:spPr>
        <p:txBody>
          <a:bodyPr wrap="square" rtlCol="0">
            <a:spAutoFit/>
          </a:bodyPr>
          <a:lstStyle/>
          <a:p>
            <a:r>
              <a:rPr lang="en-US" sz="3200" dirty="0">
                <a:solidFill>
                  <a:srgbClr val="224840"/>
                </a:solidFill>
              </a:rPr>
              <a:t>Research shows that active recall and spaced repetition—core benefits of flashcard-based learning—significantly improve long-term knowledge retention. A study by </a:t>
            </a:r>
            <a:r>
              <a:rPr lang="en-US" sz="3200" dirty="0" err="1">
                <a:solidFill>
                  <a:srgbClr val="224840"/>
                </a:solidFill>
              </a:rPr>
              <a:t>Dunlosky</a:t>
            </a:r>
            <a:r>
              <a:rPr lang="en-US" sz="3200" dirty="0">
                <a:solidFill>
                  <a:srgbClr val="224840"/>
                </a:solidFill>
              </a:rPr>
              <a:t> et al. (2013) highlights that self-testing, such as using flashcards, is one of the most effective study techniques. Additionally, social learning theories suggest that peer engagement and knowledge sharing contribute to deeper understanding and higher retention rates.</a:t>
            </a:r>
            <a:br>
              <a:rPr lang="en-US" sz="3200" dirty="0">
                <a:solidFill>
                  <a:srgbClr val="224840"/>
                </a:solidFill>
              </a:rPr>
            </a:br>
            <a:endParaRPr lang="en-US" sz="3200" dirty="0">
              <a:solidFill>
                <a:srgbClr val="224840"/>
              </a:solidFill>
            </a:endParaRPr>
          </a:p>
          <a:p>
            <a:r>
              <a:rPr lang="en-US" sz="2400" i="1" dirty="0">
                <a:solidFill>
                  <a:srgbClr val="224840"/>
                </a:solidFill>
                <a:hlinkClick r:id="rId3"/>
              </a:rPr>
              <a:t>https://pcl.sitehost.iu.edu/rgoldsto/courses/dunloskyimprovinglearning.pdf</a:t>
            </a:r>
            <a:endParaRPr lang="en-US" sz="2400" i="1" dirty="0">
              <a:solidFill>
                <a:srgbClr val="224840"/>
              </a:solidFill>
            </a:endParaRPr>
          </a:p>
        </p:txBody>
      </p:sp>
    </p:spTree>
    <p:extLst>
      <p:ext uri="{BB962C8B-B14F-4D97-AF65-F5344CB8AC3E}">
        <p14:creationId xmlns:p14="http://schemas.microsoft.com/office/powerpoint/2010/main" val="192159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7C2A938C-0466-BEEB-4FE1-8F2177018E4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A746D55-6D07-72D3-2CBE-8C60A8DCD277}"/>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User Stories</a:t>
            </a:r>
          </a:p>
        </p:txBody>
      </p:sp>
      <p:sp>
        <p:nvSpPr>
          <p:cNvPr id="10" name="Rectangle 9">
            <a:extLst>
              <a:ext uri="{FF2B5EF4-FFF2-40B4-BE49-F238E27FC236}">
                <a16:creationId xmlns:a16="http://schemas.microsoft.com/office/drawing/2014/main" id="{6AD5F405-00EE-5DC8-8C75-0ABFC08ECB33}"/>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7994A815-4FBD-EAE3-0997-37B443462086}"/>
              </a:ext>
            </a:extLst>
          </p:cNvPr>
          <p:cNvSpPr txBox="1"/>
          <p:nvPr/>
        </p:nvSpPr>
        <p:spPr>
          <a:xfrm>
            <a:off x="753535" y="1570127"/>
            <a:ext cx="10879666" cy="4462760"/>
          </a:xfrm>
          <a:prstGeom prst="rect">
            <a:avLst/>
          </a:prstGeom>
          <a:noFill/>
        </p:spPr>
        <p:txBody>
          <a:bodyPr wrap="square" rtlCol="0">
            <a:spAutoFit/>
          </a:bodyPr>
          <a:lstStyle/>
          <a:p>
            <a:r>
              <a:rPr lang="en-US" sz="3200" dirty="0">
                <a:solidFill>
                  <a:srgbClr val="224840"/>
                </a:solidFill>
              </a:rPr>
              <a:t>As a user I…</a:t>
            </a:r>
          </a:p>
          <a:p>
            <a:pPr marL="457200" indent="-457200">
              <a:buFont typeface="Arial" panose="020B0604020202020204" pitchFamily="34" charset="0"/>
              <a:buChar char="•"/>
            </a:pPr>
            <a:r>
              <a:rPr lang="en-US" sz="2800" dirty="0">
                <a:solidFill>
                  <a:srgbClr val="224840"/>
                </a:solidFill>
              </a:rPr>
              <a:t>need to be able to login into and manage my account</a:t>
            </a:r>
          </a:p>
          <a:p>
            <a:pPr marL="457200" indent="-457200">
              <a:buFont typeface="Arial" panose="020B0604020202020204" pitchFamily="34" charset="0"/>
              <a:buChar char="•"/>
            </a:pPr>
            <a:r>
              <a:rPr lang="en-US" sz="2800" dirty="0">
                <a:solidFill>
                  <a:srgbClr val="224840"/>
                </a:solidFill>
              </a:rPr>
              <a:t>would like to be able to follow other users</a:t>
            </a:r>
          </a:p>
          <a:p>
            <a:pPr marL="457200" indent="-457200">
              <a:buFont typeface="Arial" panose="020B0604020202020204" pitchFamily="34" charset="0"/>
              <a:buChar char="•"/>
            </a:pPr>
            <a:r>
              <a:rPr lang="en-US" sz="2800" dirty="0">
                <a:solidFill>
                  <a:srgbClr val="224840"/>
                </a:solidFill>
              </a:rPr>
              <a:t>want to be able to create and manage my own flashcard decks</a:t>
            </a:r>
          </a:p>
          <a:p>
            <a:pPr marL="457200" indent="-457200">
              <a:buFont typeface="Arial" panose="020B0604020202020204" pitchFamily="34" charset="0"/>
              <a:buChar char="•"/>
            </a:pPr>
            <a:r>
              <a:rPr lang="en-US" sz="2800" dirty="0">
                <a:solidFill>
                  <a:srgbClr val="224840"/>
                </a:solidFill>
              </a:rPr>
              <a:t>want to be able to save flashcard decks that other users have created</a:t>
            </a:r>
          </a:p>
          <a:p>
            <a:pPr marL="457200" indent="-457200">
              <a:buFont typeface="Arial" panose="020B0604020202020204" pitchFamily="34" charset="0"/>
              <a:buChar char="•"/>
            </a:pPr>
            <a:r>
              <a:rPr lang="en-US" sz="2800" dirty="0">
                <a:solidFill>
                  <a:srgbClr val="224840"/>
                </a:solidFill>
              </a:rPr>
              <a:t>need to be able to study flashcard decks</a:t>
            </a:r>
          </a:p>
          <a:p>
            <a:pPr marL="457200" indent="-457200">
              <a:buFont typeface="Arial" panose="020B0604020202020204" pitchFamily="34" charset="0"/>
              <a:buChar char="•"/>
            </a:pPr>
            <a:r>
              <a:rPr lang="en-US" sz="2800" dirty="0">
                <a:solidFill>
                  <a:srgbClr val="224840"/>
                </a:solidFill>
              </a:rPr>
              <a:t>want to be able to search for flashcard decks by topic/title</a:t>
            </a:r>
          </a:p>
          <a:p>
            <a:pPr marL="457200" indent="-457200">
              <a:buFont typeface="Arial" panose="020B0604020202020204" pitchFamily="34" charset="0"/>
              <a:buChar char="•"/>
            </a:pPr>
            <a:r>
              <a:rPr lang="en-US" sz="2800" dirty="0">
                <a:solidFill>
                  <a:srgbClr val="224840"/>
                </a:solidFill>
              </a:rPr>
              <a:t>like to be able to rate flashcard decks</a:t>
            </a:r>
          </a:p>
          <a:p>
            <a:pPr marL="457200" indent="-457200">
              <a:buFont typeface="Arial" panose="020B0604020202020204" pitchFamily="34" charset="0"/>
              <a:buChar char="•"/>
            </a:pPr>
            <a:r>
              <a:rPr lang="en-US" sz="2800" dirty="0">
                <a:solidFill>
                  <a:srgbClr val="224840"/>
                </a:solidFill>
              </a:rPr>
              <a:t>need to be able to report abusive content</a:t>
            </a:r>
          </a:p>
        </p:txBody>
      </p:sp>
    </p:spTree>
    <p:extLst>
      <p:ext uri="{BB962C8B-B14F-4D97-AF65-F5344CB8AC3E}">
        <p14:creationId xmlns:p14="http://schemas.microsoft.com/office/powerpoint/2010/main" val="2514864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1AD46B2F-376F-931C-F486-BDFFCF81E89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8B68FC0-A21D-E5EF-9C0E-656735047BB6}"/>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Login/New Account Activity Diagram</a:t>
            </a:r>
          </a:p>
        </p:txBody>
      </p:sp>
      <p:pic>
        <p:nvPicPr>
          <p:cNvPr id="5" name="Picture 4" descr="A diagram of a user account&#10;&#10;Description automatically generated">
            <a:extLst>
              <a:ext uri="{FF2B5EF4-FFF2-40B4-BE49-F238E27FC236}">
                <a16:creationId xmlns:a16="http://schemas.microsoft.com/office/drawing/2014/main" id="{6CD00C09-D366-3245-D2BE-4B3D6C3CF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25" y="959598"/>
            <a:ext cx="11223308" cy="5405343"/>
          </a:xfrm>
          <a:prstGeom prst="rect">
            <a:avLst/>
          </a:prstGeom>
        </p:spPr>
      </p:pic>
    </p:spTree>
    <p:extLst>
      <p:ext uri="{BB962C8B-B14F-4D97-AF65-F5344CB8AC3E}">
        <p14:creationId xmlns:p14="http://schemas.microsoft.com/office/powerpoint/2010/main" val="382227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F0B69940-8260-ADF5-D55B-66186E0F85D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98110F8-8EA2-1548-C614-001CAE3BBA89}"/>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Login Page Currently</a:t>
            </a:r>
          </a:p>
        </p:txBody>
      </p:sp>
      <p:pic>
        <p:nvPicPr>
          <p:cNvPr id="6" name="Picture 5">
            <a:extLst>
              <a:ext uri="{FF2B5EF4-FFF2-40B4-BE49-F238E27FC236}">
                <a16:creationId xmlns:a16="http://schemas.microsoft.com/office/drawing/2014/main" id="{3E2D5689-3B72-7424-B4B6-50803B0A4A5D}"/>
              </a:ext>
            </a:extLst>
          </p:cNvPr>
          <p:cNvPicPr>
            <a:picLocks noChangeAspect="1"/>
          </p:cNvPicPr>
          <p:nvPr/>
        </p:nvPicPr>
        <p:blipFill>
          <a:blip r:embed="rId3"/>
          <a:stretch>
            <a:fillRect/>
          </a:stretch>
        </p:blipFill>
        <p:spPr>
          <a:xfrm>
            <a:off x="835710" y="1135480"/>
            <a:ext cx="10264588" cy="5409253"/>
          </a:xfrm>
          <a:prstGeom prst="rect">
            <a:avLst/>
          </a:prstGeom>
        </p:spPr>
      </p:pic>
    </p:spTree>
    <p:extLst>
      <p:ext uri="{BB962C8B-B14F-4D97-AF65-F5344CB8AC3E}">
        <p14:creationId xmlns:p14="http://schemas.microsoft.com/office/powerpoint/2010/main" val="54874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0E4ED3B3-FA8E-E7FB-F40C-F7DCC22F5B4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1614371-E6AE-3C14-BC8A-BBE4E01A36BA}"/>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Login Page Tasks</a:t>
            </a:r>
          </a:p>
        </p:txBody>
      </p:sp>
      <p:sp>
        <p:nvSpPr>
          <p:cNvPr id="10" name="Rectangle 9">
            <a:extLst>
              <a:ext uri="{FF2B5EF4-FFF2-40B4-BE49-F238E27FC236}">
                <a16:creationId xmlns:a16="http://schemas.microsoft.com/office/drawing/2014/main" id="{7C0AB694-B672-5E97-8234-C2626F59EB6F}"/>
              </a:ext>
            </a:extLst>
          </p:cNvPr>
          <p:cNvSpPr/>
          <p:nvPr/>
        </p:nvSpPr>
        <p:spPr>
          <a:xfrm>
            <a:off x="440267" y="1199152"/>
            <a:ext cx="11311466" cy="5266267"/>
          </a:xfrm>
          <a:prstGeom prst="rect">
            <a:avLst/>
          </a:prstGeom>
          <a:solidFill>
            <a:srgbClr val="AFD9D0"/>
          </a:solidFill>
        </p:spPr>
        <p:style>
          <a:lnRef idx="2">
            <a:schemeClr val="accent1">
              <a:shade val="15000"/>
            </a:schemeClr>
          </a:lnRef>
          <a:fillRef idx="1">
            <a:schemeClr val="accent1"/>
          </a:fillRef>
          <a:effectRef idx="0">
            <a:schemeClr val="accent1"/>
          </a:effectRef>
          <a:fontRef idx="minor">
            <a:schemeClr val="lt1"/>
          </a:fontRef>
        </p:style>
        <p:txBody>
          <a:bodyPr wrap="square" lIns="91440" rtlCol="0" anchor="ctr" anchorCtr="0">
            <a:normAutofit/>
          </a:bodyPr>
          <a:lstStyle/>
          <a:p>
            <a:pPr algn="ctr"/>
            <a:endParaRPr lang="en-US" dirty="0"/>
          </a:p>
        </p:txBody>
      </p:sp>
      <p:sp>
        <p:nvSpPr>
          <p:cNvPr id="11" name="TextBox 10">
            <a:extLst>
              <a:ext uri="{FF2B5EF4-FFF2-40B4-BE49-F238E27FC236}">
                <a16:creationId xmlns:a16="http://schemas.microsoft.com/office/drawing/2014/main" id="{3730F6F5-4652-E493-843B-794C60BDDE9E}"/>
              </a:ext>
            </a:extLst>
          </p:cNvPr>
          <p:cNvSpPr txBox="1"/>
          <p:nvPr/>
        </p:nvSpPr>
        <p:spPr>
          <a:xfrm>
            <a:off x="753535" y="1570127"/>
            <a:ext cx="10879666" cy="4401205"/>
          </a:xfrm>
          <a:prstGeom prst="rect">
            <a:avLst/>
          </a:prstGeom>
          <a:noFill/>
        </p:spPr>
        <p:txBody>
          <a:bodyPr wrap="square" rtlCol="0">
            <a:spAutoFit/>
          </a:bodyPr>
          <a:lstStyle/>
          <a:p>
            <a:r>
              <a:rPr lang="en-US" sz="2800" dirty="0">
                <a:solidFill>
                  <a:srgbClr val="224840"/>
                </a:solidFill>
              </a:rPr>
              <a:t>Changes:</a:t>
            </a:r>
          </a:p>
          <a:p>
            <a:pPr marL="457200" indent="-457200">
              <a:buFont typeface="Arial" panose="020B0604020202020204" pitchFamily="34" charset="0"/>
              <a:buChar char="•"/>
            </a:pPr>
            <a:r>
              <a:rPr lang="en-US" sz="2800" dirty="0">
                <a:solidFill>
                  <a:srgbClr val="224840"/>
                </a:solidFill>
              </a:rPr>
              <a:t>Make all buttons uniform in size/shape</a:t>
            </a:r>
          </a:p>
          <a:p>
            <a:pPr marL="457200" indent="-457200">
              <a:buFont typeface="Arial" panose="020B0604020202020204" pitchFamily="34" charset="0"/>
              <a:buChar char="•"/>
            </a:pPr>
            <a:r>
              <a:rPr lang="en-US" sz="2800" dirty="0">
                <a:solidFill>
                  <a:srgbClr val="224840"/>
                </a:solidFill>
              </a:rPr>
              <a:t>Clean up UI</a:t>
            </a:r>
          </a:p>
          <a:p>
            <a:pPr marL="457200" indent="-457200">
              <a:buFont typeface="Arial" panose="020B0604020202020204" pitchFamily="34" charset="0"/>
              <a:buChar char="•"/>
            </a:pPr>
            <a:r>
              <a:rPr lang="en-US" sz="2800" dirty="0">
                <a:solidFill>
                  <a:srgbClr val="224840"/>
                </a:solidFill>
              </a:rPr>
              <a:t>Add feature for user’s to be able to ‘peak’ at what they type in password field</a:t>
            </a:r>
          </a:p>
          <a:p>
            <a:pPr marL="457200" indent="-457200">
              <a:buFont typeface="Arial" panose="020B0604020202020204" pitchFamily="34" charset="0"/>
              <a:buChar char="•"/>
            </a:pPr>
            <a:endParaRPr lang="en-US" sz="2800" dirty="0">
              <a:solidFill>
                <a:srgbClr val="224840"/>
              </a:solidFill>
            </a:endParaRPr>
          </a:p>
          <a:p>
            <a:r>
              <a:rPr lang="en-US" sz="2800" dirty="0">
                <a:solidFill>
                  <a:srgbClr val="224840"/>
                </a:solidFill>
              </a:rPr>
              <a:t>Bugs:</a:t>
            </a:r>
          </a:p>
          <a:p>
            <a:pPr marL="457200" indent="-457200">
              <a:buFont typeface="Arial" panose="020B0604020202020204" pitchFamily="34" charset="0"/>
              <a:buChar char="•"/>
            </a:pPr>
            <a:r>
              <a:rPr lang="en-US" sz="2800" dirty="0">
                <a:solidFill>
                  <a:srgbClr val="224840"/>
                </a:solidFill>
              </a:rPr>
              <a:t>No error message when incorrect password entered</a:t>
            </a:r>
          </a:p>
          <a:p>
            <a:pPr marL="457200" indent="-457200">
              <a:buFont typeface="Arial" panose="020B0604020202020204" pitchFamily="34" charset="0"/>
              <a:buChar char="•"/>
            </a:pPr>
            <a:r>
              <a:rPr lang="en-US" sz="2800" dirty="0">
                <a:solidFill>
                  <a:srgbClr val="224840"/>
                </a:solidFill>
              </a:rPr>
              <a:t>Account does not lock out for too many login attempts</a:t>
            </a:r>
          </a:p>
          <a:p>
            <a:pPr marL="457200" indent="-457200">
              <a:buFont typeface="Arial" panose="020B0604020202020204" pitchFamily="34" charset="0"/>
              <a:buChar char="•"/>
            </a:pPr>
            <a:r>
              <a:rPr lang="en-US" sz="2800" dirty="0">
                <a:solidFill>
                  <a:srgbClr val="224840"/>
                </a:solidFill>
              </a:rPr>
              <a:t>Color/font issue when pasting/auto filling in credentials</a:t>
            </a:r>
          </a:p>
        </p:txBody>
      </p:sp>
    </p:spTree>
    <p:extLst>
      <p:ext uri="{BB962C8B-B14F-4D97-AF65-F5344CB8AC3E}">
        <p14:creationId xmlns:p14="http://schemas.microsoft.com/office/powerpoint/2010/main" val="193830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4840"/>
        </a:solidFill>
        <a:effectLst/>
      </p:bgPr>
    </p:bg>
    <p:spTree>
      <p:nvGrpSpPr>
        <p:cNvPr id="1" name="">
          <a:extLst>
            <a:ext uri="{FF2B5EF4-FFF2-40B4-BE49-F238E27FC236}">
              <a16:creationId xmlns:a16="http://schemas.microsoft.com/office/drawing/2014/main" id="{DBABA6FD-9A11-4FEC-F787-2F080769662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E512C96-8AA1-C4F9-CF10-0953254DD180}"/>
              </a:ext>
            </a:extLst>
          </p:cNvPr>
          <p:cNvSpPr txBox="1"/>
          <p:nvPr/>
        </p:nvSpPr>
        <p:spPr>
          <a:xfrm>
            <a:off x="440267" y="313267"/>
            <a:ext cx="11311466" cy="646331"/>
          </a:xfrm>
          <a:prstGeom prst="rect">
            <a:avLst/>
          </a:prstGeom>
          <a:noFill/>
        </p:spPr>
        <p:txBody>
          <a:bodyPr wrap="square" rtlCol="0">
            <a:spAutoFit/>
          </a:bodyPr>
          <a:lstStyle/>
          <a:p>
            <a:r>
              <a:rPr lang="en-US" sz="3600" dirty="0">
                <a:solidFill>
                  <a:srgbClr val="FF7926"/>
                </a:solidFill>
              </a:rPr>
              <a:t>New Account Page Currently</a:t>
            </a:r>
          </a:p>
        </p:txBody>
      </p:sp>
      <p:pic>
        <p:nvPicPr>
          <p:cNvPr id="3" name="Picture 2">
            <a:extLst>
              <a:ext uri="{FF2B5EF4-FFF2-40B4-BE49-F238E27FC236}">
                <a16:creationId xmlns:a16="http://schemas.microsoft.com/office/drawing/2014/main" id="{A6F6DE4C-2506-E84B-73FE-2D133816F8D6}"/>
              </a:ext>
            </a:extLst>
          </p:cNvPr>
          <p:cNvPicPr>
            <a:picLocks noChangeAspect="1"/>
          </p:cNvPicPr>
          <p:nvPr/>
        </p:nvPicPr>
        <p:blipFill>
          <a:blip r:embed="rId3"/>
          <a:stretch>
            <a:fillRect/>
          </a:stretch>
        </p:blipFill>
        <p:spPr>
          <a:xfrm>
            <a:off x="1111552" y="1019002"/>
            <a:ext cx="9968896" cy="5525731"/>
          </a:xfrm>
          <a:prstGeom prst="rect">
            <a:avLst/>
          </a:prstGeom>
        </p:spPr>
      </p:pic>
    </p:spTree>
    <p:extLst>
      <p:ext uri="{BB962C8B-B14F-4D97-AF65-F5344CB8AC3E}">
        <p14:creationId xmlns:p14="http://schemas.microsoft.com/office/powerpoint/2010/main" val="3244890982"/>
      </p:ext>
    </p:extLst>
  </p:cSld>
  <p:clrMapOvr>
    <a:masterClrMapping/>
  </p:clrMapOvr>
</p:sld>
</file>

<file path=ppt/theme/theme1.xml><?xml version="1.0" encoding="utf-8"?>
<a:theme xmlns:a="http://schemas.openxmlformats.org/drawingml/2006/main" name="Office Theme">
  <a:themeElements>
    <a:clrScheme name="Custom 4">
      <a:dk1>
        <a:srgbClr val="224840"/>
      </a:dk1>
      <a:lt1>
        <a:srgbClr val="04A777"/>
      </a:lt1>
      <a:dk2>
        <a:srgbClr val="01453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247</TotalTime>
  <Words>1366</Words>
  <Application>Microsoft Office PowerPoint</Application>
  <PresentationFormat>Widescreen</PresentationFormat>
  <Paragraphs>140</Paragraphs>
  <Slides>25</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Aptos</vt:lpstr>
      <vt:lpstr>Aptos Display</vt:lpstr>
      <vt:lpstr>Arial</vt:lpstr>
      <vt:lpstr>Office Theme</vt:lpstr>
      <vt:lpstr>Flashcard Exchange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Tripp Barker</dc:creator>
  <cp:lastModifiedBy>Tripp Barker</cp:lastModifiedBy>
  <cp:revision>6</cp:revision>
  <dcterms:created xsi:type="dcterms:W3CDTF">2025-02-04T14:23:53Z</dcterms:created>
  <dcterms:modified xsi:type="dcterms:W3CDTF">2025-02-04T23:48:45Z</dcterms:modified>
</cp:coreProperties>
</file>