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92" r:id="rId6"/>
    <p:sldId id="283" r:id="rId7"/>
    <p:sldId id="268" r:id="rId8"/>
    <p:sldId id="284" r:id="rId9"/>
    <p:sldId id="269" r:id="rId10"/>
    <p:sldId id="282" r:id="rId11"/>
    <p:sldId id="277" r:id="rId12"/>
    <p:sldId id="278" r:id="rId13"/>
    <p:sldId id="279" r:id="rId14"/>
    <p:sldId id="280" r:id="rId15"/>
    <p:sldId id="286" r:id="rId16"/>
    <p:sldId id="270" r:id="rId17"/>
    <p:sldId id="271" r:id="rId18"/>
    <p:sldId id="274" r:id="rId19"/>
    <p:sldId id="272" r:id="rId20"/>
    <p:sldId id="273" r:id="rId21"/>
    <p:sldId id="285" r:id="rId22"/>
    <p:sldId id="288" r:id="rId23"/>
    <p:sldId id="289" r:id="rId24"/>
    <p:sldId id="290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nn Ruyter" initials="SR" lastIdx="3" clrIdx="0">
    <p:extLst>
      <p:ext uri="{19B8F6BF-5375-455C-9EA6-DF929625EA0E}">
        <p15:presenceInfo xmlns:p15="http://schemas.microsoft.com/office/powerpoint/2012/main" userId="S::sruyter@univ-lyon2.fr::f891fd25-729c-4434-8761-d310b28dfdbe" providerId="AD"/>
      </p:ext>
    </p:extLst>
  </p:cmAuthor>
  <p:cmAuthor id="2" name="adnane Driouche" initials="aD" lastIdx="1" clrIdx="1">
    <p:extLst>
      <p:ext uri="{19B8F6BF-5375-455C-9EA6-DF929625EA0E}">
        <p15:presenceInfo xmlns:p15="http://schemas.microsoft.com/office/powerpoint/2012/main" userId="5686d52b9b592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400"/>
    <a:srgbClr val="E9E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4280" autoAdjust="0"/>
  </p:normalViewPr>
  <p:slideViewPr>
    <p:cSldViewPr snapToGrid="0" snapToObjects="1">
      <p:cViewPr varScale="1">
        <p:scale>
          <a:sx n="71" d="100"/>
          <a:sy n="71" d="100"/>
        </p:scale>
        <p:origin x="59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E:\Work\M2-AI\Complexit&#233;\Project\comparing_resul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E:\Work\M2-AI\Complexit&#233;\Project\comparing_resul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E:\Work\M2-AI\Complexit&#233;\Project\comparing_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E:\Work\M2-AI\Complexit&#233;\Project\comparing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dirty="0"/>
              <a:t>Pour</a:t>
            </a:r>
            <a:r>
              <a:rPr lang="fr-FR" sz="1800" baseline="0" dirty="0"/>
              <a:t> les instances de données non corrélées: Instances_1</a:t>
            </a:r>
            <a:endParaRPr lang="en-GB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Dynamic Programming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19050" dir="5400000" algn="tl" rotWithShape="0">
                <a:srgbClr val="000000">
                  <a:alpha val="60000"/>
                </a:srgbClr>
              </a:outerShdw>
              <a:softEdge rad="12700"/>
            </a:effectLst>
            <a:sp3d/>
          </c:spPr>
          <c:invertIfNegative val="0"/>
          <c:cat>
            <c:strRef>
              <c:f>Sheet1!$A$3:$A$9</c:f>
              <c:strCache>
                <c:ptCount val="7"/>
                <c:pt idx="0">
                  <c:v>Instance_1_10000</c:v>
                </c:pt>
                <c:pt idx="1">
                  <c:v>Instance_1_5000</c:v>
                </c:pt>
                <c:pt idx="2">
                  <c:v>Instance_1_2000</c:v>
                </c:pt>
                <c:pt idx="3">
                  <c:v>Instance_1_1000</c:v>
                </c:pt>
                <c:pt idx="4">
                  <c:v>Instance_1_500</c:v>
                </c:pt>
                <c:pt idx="5">
                  <c:v>Instance_1_200</c:v>
                </c:pt>
                <c:pt idx="6">
                  <c:v>Instance_1_100</c:v>
                </c:pt>
              </c:strCache>
            </c:strRef>
          </c:cat>
          <c:val>
            <c:numRef>
              <c:f>Sheet1!$B$3:$B$9</c:f>
              <c:numCache>
                <c:formatCode>General</c:formatCode>
                <c:ptCount val="7"/>
                <c:pt idx="0">
                  <c:v>75.496541976928697</c:v>
                </c:pt>
                <c:pt idx="1">
                  <c:v>8.8455135822296107</c:v>
                </c:pt>
                <c:pt idx="2">
                  <c:v>0.50100231170654297</c:v>
                </c:pt>
                <c:pt idx="3">
                  <c:v>6.2026500701904297E-2</c:v>
                </c:pt>
                <c:pt idx="4">
                  <c:v>8.9228153228759696E-3</c:v>
                </c:pt>
                <c:pt idx="5">
                  <c:v>1.4667510986328099E-3</c:v>
                </c:pt>
                <c:pt idx="6">
                  <c:v>9.61065292358398E-4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15-4AC0-820F-CA1900662D8F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Brand &amp; Bounch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50800" dist="19050" dir="5400000" algn="tl" rotWithShape="0">
                <a:srgbClr val="000000">
                  <a:alpha val="60000"/>
                </a:srgbClr>
              </a:outerShdw>
              <a:softEdge rad="12700"/>
            </a:effectLst>
            <a:sp3d/>
          </c:spPr>
          <c:invertIfNegative val="0"/>
          <c:cat>
            <c:strRef>
              <c:f>Sheet1!$A$3:$A$9</c:f>
              <c:strCache>
                <c:ptCount val="7"/>
                <c:pt idx="0">
                  <c:v>Instance_1_10000</c:v>
                </c:pt>
                <c:pt idx="1">
                  <c:v>Instance_1_5000</c:v>
                </c:pt>
                <c:pt idx="2">
                  <c:v>Instance_1_2000</c:v>
                </c:pt>
                <c:pt idx="3">
                  <c:v>Instance_1_1000</c:v>
                </c:pt>
                <c:pt idx="4">
                  <c:v>Instance_1_500</c:v>
                </c:pt>
                <c:pt idx="5">
                  <c:v>Instance_1_200</c:v>
                </c:pt>
                <c:pt idx="6">
                  <c:v>Instance_1_100</c:v>
                </c:pt>
              </c:strCache>
            </c:strRef>
          </c:cat>
          <c:val>
            <c:numRef>
              <c:f>Sheet1!$C$3:$C$9</c:f>
              <c:numCache>
                <c:formatCode>General</c:formatCode>
                <c:ptCount val="7"/>
                <c:pt idx="0">
                  <c:v>8.8763236999511705E-2</c:v>
                </c:pt>
                <c:pt idx="1">
                  <c:v>3.3282279968261698E-2</c:v>
                </c:pt>
                <c:pt idx="2">
                  <c:v>8.56375694274902E-3</c:v>
                </c:pt>
                <c:pt idx="3">
                  <c:v>2.9938220977783199E-3</c:v>
                </c:pt>
                <c:pt idx="4">
                  <c:v>1.6882419586181599E-3</c:v>
                </c:pt>
                <c:pt idx="5">
                  <c:v>1.2710094451904199E-3</c:v>
                </c:pt>
                <c:pt idx="6">
                  <c:v>1.0519027709960901E-3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15-4AC0-820F-CA1900662D8F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CBC Based Solver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0800" dist="19050" dir="5400000" algn="tl" rotWithShape="0">
                <a:srgbClr val="000000">
                  <a:alpha val="60000"/>
                </a:srgbClr>
              </a:outerShdw>
              <a:softEdge rad="12700"/>
            </a:effectLst>
            <a:sp3d/>
          </c:spPr>
          <c:invertIfNegative val="0"/>
          <c:cat>
            <c:strRef>
              <c:f>Sheet1!$A$3:$A$9</c:f>
              <c:strCache>
                <c:ptCount val="7"/>
                <c:pt idx="0">
                  <c:v>Instance_1_10000</c:v>
                </c:pt>
                <c:pt idx="1">
                  <c:v>Instance_1_5000</c:v>
                </c:pt>
                <c:pt idx="2">
                  <c:v>Instance_1_2000</c:v>
                </c:pt>
                <c:pt idx="3">
                  <c:v>Instance_1_1000</c:v>
                </c:pt>
                <c:pt idx="4">
                  <c:v>Instance_1_500</c:v>
                </c:pt>
                <c:pt idx="5">
                  <c:v>Instance_1_200</c:v>
                </c:pt>
                <c:pt idx="6">
                  <c:v>Instance_1_100</c:v>
                </c:pt>
              </c:strCache>
            </c:strRef>
          </c:cat>
          <c:val>
            <c:numRef>
              <c:f>Sheet1!$D$3:$D$9</c:f>
              <c:numCache>
                <c:formatCode>General</c:formatCode>
                <c:ptCount val="7"/>
                <c:pt idx="0">
                  <c:v>0.77015876770019498</c:v>
                </c:pt>
                <c:pt idx="1">
                  <c:v>0.29222059249877902</c:v>
                </c:pt>
                <c:pt idx="2">
                  <c:v>0.13267207145690901</c:v>
                </c:pt>
                <c:pt idx="3">
                  <c:v>8.7642669677734306E-2</c:v>
                </c:pt>
                <c:pt idx="4">
                  <c:v>5.4970502853393499E-2</c:v>
                </c:pt>
                <c:pt idx="5">
                  <c:v>2.89733409881591E-2</c:v>
                </c:pt>
                <c:pt idx="6">
                  <c:v>2.8959274291992101E-2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15-4AC0-820F-CA1900662D8F}"/>
            </c:ext>
          </c:extLst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Our method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4">
                    <a:shade val="36000"/>
                    <a:satMod val="120000"/>
                  </a:schemeClr>
                  <a:schemeClr val="accent4">
                    <a:tint val="40000"/>
                  </a:schemeClr>
                </a:duotone>
              </a:blip>
              <a:tile tx="0" ty="0" sx="60000" sy="59000" flip="none" algn="tl"/>
            </a:blipFill>
            <a:ln>
              <a:noFill/>
            </a:ln>
            <a:effectLst>
              <a:outerShdw blurRad="50800" dist="19050" dir="5400000" algn="tl" rotWithShape="0">
                <a:srgbClr val="000000">
                  <a:alpha val="60000"/>
                </a:srgbClr>
              </a:outerShdw>
              <a:softEdge rad="12700"/>
            </a:effectLst>
            <a:sp3d/>
          </c:spPr>
          <c:invertIfNegative val="0"/>
          <c:cat>
            <c:strRef>
              <c:f>Sheet1!$A$3:$A$9</c:f>
              <c:strCache>
                <c:ptCount val="7"/>
                <c:pt idx="0">
                  <c:v>Instance_1_10000</c:v>
                </c:pt>
                <c:pt idx="1">
                  <c:v>Instance_1_5000</c:v>
                </c:pt>
                <c:pt idx="2">
                  <c:v>Instance_1_2000</c:v>
                </c:pt>
                <c:pt idx="3">
                  <c:v>Instance_1_1000</c:v>
                </c:pt>
                <c:pt idx="4">
                  <c:v>Instance_1_500</c:v>
                </c:pt>
                <c:pt idx="5">
                  <c:v>Instance_1_200</c:v>
                </c:pt>
                <c:pt idx="6">
                  <c:v>Instance_1_100</c:v>
                </c:pt>
              </c:strCache>
            </c:strRef>
          </c:cat>
          <c:val>
            <c:numRef>
              <c:f>Sheet1!$E$3:$E$9</c:f>
              <c:numCache>
                <c:formatCode>General</c:formatCode>
                <c:ptCount val="7"/>
                <c:pt idx="0">
                  <c:v>752.92596411704994</c:v>
                </c:pt>
                <c:pt idx="1">
                  <c:v>147.63969683647099</c:v>
                </c:pt>
                <c:pt idx="2">
                  <c:v>28.6945078372955</c:v>
                </c:pt>
                <c:pt idx="3">
                  <c:v>3.8028767108917201</c:v>
                </c:pt>
                <c:pt idx="4">
                  <c:v>0.73135614395141602</c:v>
                </c:pt>
                <c:pt idx="5">
                  <c:v>9.0749025344848605E-2</c:v>
                </c:pt>
                <c:pt idx="6">
                  <c:v>6.9660425186157199E-2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15-4AC0-820F-CA1900662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09518560"/>
        <c:axId val="409503168"/>
        <c:axId val="0"/>
      </c:bar3DChart>
      <c:catAx>
        <c:axId val="40951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03168"/>
        <c:crosses val="autoZero"/>
        <c:auto val="1"/>
        <c:lblAlgn val="ctr"/>
        <c:lblOffset val="100"/>
        <c:noMultiLvlLbl val="0"/>
      </c:catAx>
      <c:valAx>
        <c:axId val="40950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1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fr-FR" sz="1800" b="1" i="0" baseline="0" dirty="0">
                <a:effectLst/>
              </a:rPr>
              <a:t>Pour les instances de données faiblement corrélées: Instances_2</a:t>
            </a:r>
            <a:endParaRPr lang="en-GB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Dynamic Programming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softEdge rad="12700"/>
            </a:effectLst>
            <a:sp3d/>
          </c:spPr>
          <c:invertIfNegative val="0"/>
          <c:cat>
            <c:strRef>
              <c:f>Sheet1!$A$12:$A$18</c:f>
              <c:strCache>
                <c:ptCount val="7"/>
                <c:pt idx="0">
                  <c:v>Instance_2_10000</c:v>
                </c:pt>
                <c:pt idx="1">
                  <c:v>Instance_2_5000</c:v>
                </c:pt>
                <c:pt idx="2">
                  <c:v>Instance_2_2000</c:v>
                </c:pt>
                <c:pt idx="3">
                  <c:v>Instance_2_1000</c:v>
                </c:pt>
                <c:pt idx="4">
                  <c:v>Instance_2_500</c:v>
                </c:pt>
                <c:pt idx="5">
                  <c:v>Instance_2_200</c:v>
                </c:pt>
                <c:pt idx="6">
                  <c:v>Instance_2_100</c:v>
                </c:pt>
              </c:strCache>
            </c:strRef>
          </c:cat>
          <c:val>
            <c:numRef>
              <c:f>Sheet1!$B$12:$B$18</c:f>
              <c:numCache>
                <c:formatCode>General</c:formatCode>
                <c:ptCount val="7"/>
                <c:pt idx="0">
                  <c:v>55.414272308349602</c:v>
                </c:pt>
                <c:pt idx="1">
                  <c:v>6.0960741043090803</c:v>
                </c:pt>
                <c:pt idx="2">
                  <c:v>0.378939628601074</c:v>
                </c:pt>
                <c:pt idx="3">
                  <c:v>5.20062446594238E-2</c:v>
                </c:pt>
                <c:pt idx="4">
                  <c:v>6.9501399993896398E-3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1D-4D4F-84DC-491A11A4D898}"/>
            </c:ext>
          </c:extLst>
        </c:ser>
        <c:ser>
          <c:idx val="1"/>
          <c:order val="1"/>
          <c:tx>
            <c:strRef>
              <c:f>Sheet1!$C$11</c:f>
              <c:strCache>
                <c:ptCount val="1"/>
                <c:pt idx="0">
                  <c:v>Brand &amp; Bounch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softEdge rad="12700"/>
            </a:effectLst>
            <a:sp3d/>
          </c:spPr>
          <c:invertIfNegative val="0"/>
          <c:cat>
            <c:strRef>
              <c:f>Sheet1!$A$12:$A$18</c:f>
              <c:strCache>
                <c:ptCount val="7"/>
                <c:pt idx="0">
                  <c:v>Instance_2_10000</c:v>
                </c:pt>
                <c:pt idx="1">
                  <c:v>Instance_2_5000</c:v>
                </c:pt>
                <c:pt idx="2">
                  <c:v>Instance_2_2000</c:v>
                </c:pt>
                <c:pt idx="3">
                  <c:v>Instance_2_1000</c:v>
                </c:pt>
                <c:pt idx="4">
                  <c:v>Instance_2_500</c:v>
                </c:pt>
                <c:pt idx="5">
                  <c:v>Instance_2_200</c:v>
                </c:pt>
                <c:pt idx="6">
                  <c:v>Instance_2_100</c:v>
                </c:pt>
              </c:strCache>
            </c:strRef>
          </c:cat>
          <c:val>
            <c:numRef>
              <c:f>Sheet1!$C$12:$C$18</c:f>
              <c:numCache>
                <c:formatCode>General</c:formatCode>
                <c:ptCount val="7"/>
                <c:pt idx="0">
                  <c:v>8.6642026901245103E-2</c:v>
                </c:pt>
                <c:pt idx="1">
                  <c:v>2.6479721069335899E-2</c:v>
                </c:pt>
                <c:pt idx="2">
                  <c:v>9.9806785583496094E-3</c:v>
                </c:pt>
                <c:pt idx="3">
                  <c:v>2.8982162475585898E-3</c:v>
                </c:pt>
                <c:pt idx="4">
                  <c:v>1.0347366333007799E-3</c:v>
                </c:pt>
                <c:pt idx="5">
                  <c:v>1.0251998901367101E-3</c:v>
                </c:pt>
                <c:pt idx="6">
                  <c:v>1.0025501251220701E-3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1D-4D4F-84DC-491A11A4D898}"/>
            </c:ext>
          </c:extLst>
        </c:ser>
        <c:ser>
          <c:idx val="2"/>
          <c:order val="2"/>
          <c:tx>
            <c:strRef>
              <c:f>Sheet1!$D$11</c:f>
              <c:strCache>
                <c:ptCount val="1"/>
                <c:pt idx="0">
                  <c:v>CBC Based Solver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softEdge rad="12700"/>
            </a:effectLst>
            <a:sp3d/>
          </c:spPr>
          <c:invertIfNegative val="0"/>
          <c:cat>
            <c:strRef>
              <c:f>Sheet1!$A$12:$A$18</c:f>
              <c:strCache>
                <c:ptCount val="7"/>
                <c:pt idx="0">
                  <c:v>Instance_2_10000</c:v>
                </c:pt>
                <c:pt idx="1">
                  <c:v>Instance_2_5000</c:v>
                </c:pt>
                <c:pt idx="2">
                  <c:v>Instance_2_2000</c:v>
                </c:pt>
                <c:pt idx="3">
                  <c:v>Instance_2_1000</c:v>
                </c:pt>
                <c:pt idx="4">
                  <c:v>Instance_2_500</c:v>
                </c:pt>
                <c:pt idx="5">
                  <c:v>Instance_2_200</c:v>
                </c:pt>
                <c:pt idx="6">
                  <c:v>Instance_2_100</c:v>
                </c:pt>
              </c:strCache>
            </c:strRef>
          </c:cat>
          <c:val>
            <c:numRef>
              <c:f>Sheet1!$D$12:$D$18</c:f>
              <c:numCache>
                <c:formatCode>General</c:formatCode>
                <c:ptCount val="7"/>
                <c:pt idx="0">
                  <c:v>0.479485273361206</c:v>
                </c:pt>
                <c:pt idx="1">
                  <c:v>0.21699500083923301</c:v>
                </c:pt>
                <c:pt idx="2">
                  <c:v>0.18920016288757299</c:v>
                </c:pt>
                <c:pt idx="3">
                  <c:v>8.3217620849609306E-2</c:v>
                </c:pt>
                <c:pt idx="4">
                  <c:v>6.0475111007690402E-2</c:v>
                </c:pt>
                <c:pt idx="5">
                  <c:v>5.7010412216186503E-2</c:v>
                </c:pt>
                <c:pt idx="6">
                  <c:v>3.0160903930664E-2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1D-4D4F-84DC-491A11A4D898}"/>
            </c:ext>
          </c:extLst>
        </c:ser>
        <c:ser>
          <c:idx val="3"/>
          <c:order val="3"/>
          <c:tx>
            <c:strRef>
              <c:f>Sheet1!$E$11</c:f>
              <c:strCache>
                <c:ptCount val="1"/>
                <c:pt idx="0">
                  <c:v>Our method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4">
                    <a:shade val="36000"/>
                    <a:satMod val="120000"/>
                  </a:schemeClr>
                  <a:schemeClr val="accent4">
                    <a:tint val="40000"/>
                  </a:schemeClr>
                </a:duotone>
              </a:blip>
              <a:tile tx="0" ty="0" sx="60000" sy="59000" flip="none" algn="tl"/>
            </a:blipFill>
            <a:ln>
              <a:noFill/>
            </a:ln>
            <a:effectLst>
              <a:softEdge rad="12700"/>
            </a:effectLst>
            <a:sp3d/>
          </c:spPr>
          <c:invertIfNegative val="0"/>
          <c:cat>
            <c:strRef>
              <c:f>Sheet1!$A$12:$A$18</c:f>
              <c:strCache>
                <c:ptCount val="7"/>
                <c:pt idx="0">
                  <c:v>Instance_2_10000</c:v>
                </c:pt>
                <c:pt idx="1">
                  <c:v>Instance_2_5000</c:v>
                </c:pt>
                <c:pt idx="2">
                  <c:v>Instance_2_2000</c:v>
                </c:pt>
                <c:pt idx="3">
                  <c:v>Instance_2_1000</c:v>
                </c:pt>
                <c:pt idx="4">
                  <c:v>Instance_2_500</c:v>
                </c:pt>
                <c:pt idx="5">
                  <c:v>Instance_2_200</c:v>
                </c:pt>
                <c:pt idx="6">
                  <c:v>Instance_2_100</c:v>
                </c:pt>
              </c:strCache>
            </c:strRef>
          </c:cat>
          <c:val>
            <c:numRef>
              <c:f>Sheet1!$E$12:$E$18</c:f>
              <c:numCache>
                <c:formatCode>General</c:formatCode>
                <c:ptCount val="7"/>
                <c:pt idx="0">
                  <c:v>544.68847918510403</c:v>
                </c:pt>
                <c:pt idx="1">
                  <c:v>84.936336755752507</c:v>
                </c:pt>
                <c:pt idx="2">
                  <c:v>12.9685401916503</c:v>
                </c:pt>
                <c:pt idx="3">
                  <c:v>3.09017014503479</c:v>
                </c:pt>
                <c:pt idx="4">
                  <c:v>0.68705272674560502</c:v>
                </c:pt>
                <c:pt idx="5">
                  <c:v>9.3807220458984306E-2</c:v>
                </c:pt>
                <c:pt idx="6">
                  <c:v>5.5882215499877902E-2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1D-4D4F-84DC-491A11A4D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652176"/>
        <c:axId val="183650928"/>
        <c:axId val="0"/>
      </c:bar3DChart>
      <c:catAx>
        <c:axId val="18365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50928"/>
        <c:crosses val="autoZero"/>
        <c:auto val="1"/>
        <c:lblAlgn val="ctr"/>
        <c:lblOffset val="100"/>
        <c:noMultiLvlLbl val="0"/>
      </c:catAx>
      <c:valAx>
        <c:axId val="1836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5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fr-FR" sz="1800" b="1" i="0" baseline="0" dirty="0">
                <a:effectLst/>
              </a:rPr>
              <a:t>Pour les instances de données corrélées: Instances_3</a:t>
            </a:r>
            <a:endParaRPr lang="en-GB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Sheet1!$B$29</c:f>
              <c:strCache>
                <c:ptCount val="1"/>
                <c:pt idx="0">
                  <c:v>Dynamic Programming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softEdge rad="12700"/>
            </a:effectLst>
            <a:sp3d/>
          </c:spPr>
          <c:invertIfNegative val="0"/>
          <c:cat>
            <c:strRef>
              <c:f>Sheet1!$A$21:$A$27</c:f>
              <c:strCache>
                <c:ptCount val="7"/>
                <c:pt idx="0">
                  <c:v>Instance_3_10000</c:v>
                </c:pt>
                <c:pt idx="1">
                  <c:v>Instance_3_5000</c:v>
                </c:pt>
                <c:pt idx="2">
                  <c:v>Instance_3_2000</c:v>
                </c:pt>
                <c:pt idx="3">
                  <c:v>Instance_3_1000</c:v>
                </c:pt>
                <c:pt idx="4">
                  <c:v>Instance_3_500</c:v>
                </c:pt>
                <c:pt idx="5">
                  <c:v>Instance_3_200</c:v>
                </c:pt>
                <c:pt idx="6">
                  <c:v>Instance_3_100</c:v>
                </c:pt>
              </c:strCache>
            </c:strRef>
          </c:cat>
          <c:val>
            <c:numRef>
              <c:f>Sheet1!$B$30:$B$36</c:f>
              <c:numCache>
                <c:formatCode>General</c:formatCode>
                <c:ptCount val="7"/>
                <c:pt idx="0">
                  <c:v>86.2118821144104</c:v>
                </c:pt>
                <c:pt idx="1">
                  <c:v>9.8692097663879395</c:v>
                </c:pt>
                <c:pt idx="2">
                  <c:v>0.65523552894592196</c:v>
                </c:pt>
                <c:pt idx="3">
                  <c:v>8.5733175277709905E-2</c:v>
                </c:pt>
                <c:pt idx="4">
                  <c:v>1.0163307189941399E-2</c:v>
                </c:pt>
                <c:pt idx="5">
                  <c:v>1.0142326354980399E-3</c:v>
                </c:pt>
                <c:pt idx="6">
                  <c:v>9.987354278564451E-4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0-4AB2-B973-99163DB2921F}"/>
            </c:ext>
          </c:extLst>
        </c:ser>
        <c:ser>
          <c:idx val="1"/>
          <c:order val="1"/>
          <c:tx>
            <c:strRef>
              <c:f>Sheet1!$C$20</c:f>
              <c:strCache>
                <c:ptCount val="1"/>
                <c:pt idx="0">
                  <c:v>Brand &amp; Bounch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softEdge rad="12700"/>
            </a:effectLst>
            <a:sp3d/>
          </c:spPr>
          <c:invertIfNegative val="0"/>
          <c:cat>
            <c:strRef>
              <c:f>Sheet1!$A$21:$A$27</c:f>
              <c:strCache>
                <c:ptCount val="7"/>
                <c:pt idx="0">
                  <c:v>Instance_3_10000</c:v>
                </c:pt>
                <c:pt idx="1">
                  <c:v>Instance_3_5000</c:v>
                </c:pt>
                <c:pt idx="2">
                  <c:v>Instance_3_2000</c:v>
                </c:pt>
                <c:pt idx="3">
                  <c:v>Instance_3_1000</c:v>
                </c:pt>
                <c:pt idx="4">
                  <c:v>Instance_3_500</c:v>
                </c:pt>
                <c:pt idx="5">
                  <c:v>Instance_3_200</c:v>
                </c:pt>
                <c:pt idx="6">
                  <c:v>Instance_3_100</c:v>
                </c:pt>
              </c:strCache>
            </c:strRef>
          </c:cat>
          <c:val>
            <c:numRef>
              <c:f>Sheet1!$C$21:$C$27</c:f>
              <c:numCache>
                <c:formatCode>General</c:formatCode>
                <c:ptCount val="7"/>
                <c:pt idx="0">
                  <c:v>8002.8738599999997</c:v>
                </c:pt>
                <c:pt idx="1">
                  <c:v>4359.8753500000003</c:v>
                </c:pt>
                <c:pt idx="2">
                  <c:v>2400.9812200000001</c:v>
                </c:pt>
                <c:pt idx="3">
                  <c:v>0.16113162040710399</c:v>
                </c:pt>
                <c:pt idx="4">
                  <c:v>8.2817077636718698E-3</c:v>
                </c:pt>
                <c:pt idx="5">
                  <c:v>5.9854984283447196E-3</c:v>
                </c:pt>
                <c:pt idx="6">
                  <c:v>9.9825859069824197E-4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0-4AB2-B973-99163DB2921F}"/>
            </c:ext>
          </c:extLst>
        </c:ser>
        <c:ser>
          <c:idx val="2"/>
          <c:order val="2"/>
          <c:tx>
            <c:strRef>
              <c:f>Sheet1!$D$20</c:f>
              <c:strCache>
                <c:ptCount val="1"/>
                <c:pt idx="0">
                  <c:v>CBC Based Solver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softEdge rad="12700"/>
            </a:effectLst>
            <a:sp3d/>
          </c:spPr>
          <c:invertIfNegative val="0"/>
          <c:cat>
            <c:strRef>
              <c:f>Sheet1!$A$21:$A$27</c:f>
              <c:strCache>
                <c:ptCount val="7"/>
                <c:pt idx="0">
                  <c:v>Instance_3_10000</c:v>
                </c:pt>
                <c:pt idx="1">
                  <c:v>Instance_3_5000</c:v>
                </c:pt>
                <c:pt idx="2">
                  <c:v>Instance_3_2000</c:v>
                </c:pt>
                <c:pt idx="3">
                  <c:v>Instance_3_1000</c:v>
                </c:pt>
                <c:pt idx="4">
                  <c:v>Instance_3_500</c:v>
                </c:pt>
                <c:pt idx="5">
                  <c:v>Instance_3_200</c:v>
                </c:pt>
                <c:pt idx="6">
                  <c:v>Instance_3_100</c:v>
                </c:pt>
              </c:strCache>
            </c:strRef>
          </c:cat>
          <c:val>
            <c:numRef>
              <c:f>Sheet1!$D$21:$D$27</c:f>
              <c:numCache>
                <c:formatCode>General</c:formatCode>
                <c:ptCount val="7"/>
                <c:pt idx="0">
                  <c:v>0.19626522064208901</c:v>
                </c:pt>
                <c:pt idx="1">
                  <c:v>0.15729260444641099</c:v>
                </c:pt>
                <c:pt idx="2">
                  <c:v>0.14660549163818301</c:v>
                </c:pt>
                <c:pt idx="3">
                  <c:v>0.143282890319824</c:v>
                </c:pt>
                <c:pt idx="4">
                  <c:v>3.8878202438354402E-2</c:v>
                </c:pt>
                <c:pt idx="5">
                  <c:v>3.2795906066894497E-2</c:v>
                </c:pt>
                <c:pt idx="6">
                  <c:v>2.4430274963378899E-2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30-4AB2-B973-99163DB2921F}"/>
            </c:ext>
          </c:extLst>
        </c:ser>
        <c:ser>
          <c:idx val="3"/>
          <c:order val="3"/>
          <c:tx>
            <c:strRef>
              <c:f>Sheet1!$E$20</c:f>
              <c:strCache>
                <c:ptCount val="1"/>
                <c:pt idx="0">
                  <c:v>Our method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4">
                    <a:shade val="36000"/>
                    <a:satMod val="120000"/>
                  </a:schemeClr>
                  <a:schemeClr val="accent4">
                    <a:tint val="40000"/>
                  </a:schemeClr>
                </a:duotone>
              </a:blip>
              <a:tile tx="0" ty="0" sx="60000" sy="59000" flip="none" algn="tl"/>
            </a:blipFill>
            <a:ln>
              <a:noFill/>
            </a:ln>
            <a:effectLst>
              <a:softEdge rad="12700"/>
            </a:effectLst>
            <a:sp3d/>
          </c:spPr>
          <c:invertIfNegative val="0"/>
          <c:cat>
            <c:strRef>
              <c:f>Sheet1!$A$21:$A$27</c:f>
              <c:strCache>
                <c:ptCount val="7"/>
                <c:pt idx="0">
                  <c:v>Instance_3_10000</c:v>
                </c:pt>
                <c:pt idx="1">
                  <c:v>Instance_3_5000</c:v>
                </c:pt>
                <c:pt idx="2">
                  <c:v>Instance_3_2000</c:v>
                </c:pt>
                <c:pt idx="3">
                  <c:v>Instance_3_1000</c:v>
                </c:pt>
                <c:pt idx="4">
                  <c:v>Instance_3_500</c:v>
                </c:pt>
                <c:pt idx="5">
                  <c:v>Instance_3_200</c:v>
                </c:pt>
                <c:pt idx="6">
                  <c:v>Instance_3_100</c:v>
                </c:pt>
              </c:strCache>
            </c:strRef>
          </c:cat>
          <c:val>
            <c:numRef>
              <c:f>Sheet1!$E$21:$E$27</c:f>
              <c:numCache>
                <c:formatCode>General</c:formatCode>
                <c:ptCount val="7"/>
                <c:pt idx="0">
                  <c:v>348.795599937438</c:v>
                </c:pt>
                <c:pt idx="1">
                  <c:v>82.986659765243502</c:v>
                </c:pt>
                <c:pt idx="2">
                  <c:v>12.564962625503499</c:v>
                </c:pt>
                <c:pt idx="3">
                  <c:v>3.1352119445800701</c:v>
                </c:pt>
                <c:pt idx="4">
                  <c:v>0.73403716087341297</c:v>
                </c:pt>
                <c:pt idx="5">
                  <c:v>0.120675563812255</c:v>
                </c:pt>
                <c:pt idx="6">
                  <c:v>6.4825534820556599E-2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30-4AB2-B973-99163DB29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70429856"/>
        <c:axId val="370434848"/>
        <c:axId val="0"/>
      </c:bar3DChart>
      <c:catAx>
        <c:axId val="37042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434848"/>
        <c:crosses val="autoZero"/>
        <c:auto val="1"/>
        <c:lblAlgn val="ctr"/>
        <c:lblOffset val="100"/>
        <c:noMultiLvlLbl val="0"/>
      </c:catAx>
      <c:valAx>
        <c:axId val="37043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42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fr-FR" sz="1800" dirty="0"/>
              <a:t>Notre méthode</a:t>
            </a:r>
            <a:r>
              <a:rPr lang="fr-FR" sz="1800" baseline="0" dirty="0"/>
              <a:t> VS </a:t>
            </a:r>
            <a:r>
              <a:rPr lang="fr-FR" sz="1800" baseline="0" dirty="0" err="1"/>
              <a:t>Branch&amp;Bound</a:t>
            </a:r>
            <a:r>
              <a:rPr lang="fr-FR" sz="1800" baseline="0" dirty="0"/>
              <a:t> (Or </a:t>
            </a:r>
            <a:r>
              <a:rPr lang="fr-FR" sz="1800" baseline="0" dirty="0" err="1"/>
              <a:t>tools</a:t>
            </a:r>
            <a:r>
              <a:rPr lang="fr-FR" sz="1800" baseline="0" dirty="0"/>
              <a:t>) </a:t>
            </a:r>
            <a:endParaRPr lang="en-GB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Our method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1">
                    <a:shade val="36000"/>
                    <a:satMod val="120000"/>
                  </a:schemeClr>
                  <a:schemeClr val="accent1">
                    <a:tint val="40000"/>
                  </a:schemeClr>
                </a:duotone>
              </a:blip>
              <a:tile tx="0" ty="0" sx="60000" sy="59000" flip="none" algn="tl"/>
            </a:blipFill>
            <a:ln>
              <a:noFill/>
            </a:ln>
            <a:effectLst>
              <a:softEdge rad="12700"/>
            </a:effectLst>
            <a:sp3d/>
          </c:spPr>
          <c:invertIfNegative val="0"/>
          <c:cat>
            <c:strRef>
              <c:f>Sheet1!$A$21:$A$27</c:f>
              <c:strCache>
                <c:ptCount val="7"/>
                <c:pt idx="0">
                  <c:v>Instance_3_10000</c:v>
                </c:pt>
                <c:pt idx="1">
                  <c:v>Instance_3_5000</c:v>
                </c:pt>
                <c:pt idx="2">
                  <c:v>Instance_3_2000</c:v>
                </c:pt>
                <c:pt idx="3">
                  <c:v>Instance_3_1000</c:v>
                </c:pt>
                <c:pt idx="4">
                  <c:v>Instance_3_500</c:v>
                </c:pt>
                <c:pt idx="5">
                  <c:v>Instance_3_200</c:v>
                </c:pt>
                <c:pt idx="6">
                  <c:v>Instance_3_100</c:v>
                </c:pt>
              </c:strCache>
            </c:strRef>
          </c:cat>
          <c:val>
            <c:numRef>
              <c:f>Sheet1!$B$21:$B$27</c:f>
              <c:numCache>
                <c:formatCode>General</c:formatCode>
                <c:ptCount val="7"/>
                <c:pt idx="0">
                  <c:v>348.795599937438</c:v>
                </c:pt>
                <c:pt idx="1">
                  <c:v>82.986659765243502</c:v>
                </c:pt>
                <c:pt idx="2">
                  <c:v>12.564962625503499</c:v>
                </c:pt>
                <c:pt idx="3">
                  <c:v>3.1352119445800701</c:v>
                </c:pt>
                <c:pt idx="4">
                  <c:v>0.73403716087341297</c:v>
                </c:pt>
                <c:pt idx="5">
                  <c:v>0.120675563812255</c:v>
                </c:pt>
                <c:pt idx="6">
                  <c:v>6.4825534820556599E-2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8D-4177-B611-AF5532787FE2}"/>
            </c:ext>
          </c:extLst>
        </c:ser>
        <c:ser>
          <c:idx val="1"/>
          <c:order val="1"/>
          <c:tx>
            <c:strRef>
              <c:f>Sheet1!$C$20</c:f>
              <c:strCache>
                <c:ptCount val="1"/>
                <c:pt idx="0">
                  <c:v>Brand &amp; Bounch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softEdge rad="12700"/>
            </a:effectLst>
            <a:sp3d/>
          </c:spPr>
          <c:invertIfNegative val="0"/>
          <c:cat>
            <c:strRef>
              <c:f>Sheet1!$A$21:$A$27</c:f>
              <c:strCache>
                <c:ptCount val="7"/>
                <c:pt idx="0">
                  <c:v>Instance_3_10000</c:v>
                </c:pt>
                <c:pt idx="1">
                  <c:v>Instance_3_5000</c:v>
                </c:pt>
                <c:pt idx="2">
                  <c:v>Instance_3_2000</c:v>
                </c:pt>
                <c:pt idx="3">
                  <c:v>Instance_3_1000</c:v>
                </c:pt>
                <c:pt idx="4">
                  <c:v>Instance_3_500</c:v>
                </c:pt>
                <c:pt idx="5">
                  <c:v>Instance_3_200</c:v>
                </c:pt>
                <c:pt idx="6">
                  <c:v>Instance_3_100</c:v>
                </c:pt>
              </c:strCache>
            </c:strRef>
          </c:cat>
          <c:val>
            <c:numRef>
              <c:f>Sheet1!$C$21:$C$27</c:f>
              <c:numCache>
                <c:formatCode>General</c:formatCode>
                <c:ptCount val="7"/>
                <c:pt idx="0">
                  <c:v>8002.8738599999997</c:v>
                </c:pt>
                <c:pt idx="1">
                  <c:v>4359.8753500000003</c:v>
                </c:pt>
                <c:pt idx="2">
                  <c:v>2400.9812200000001</c:v>
                </c:pt>
                <c:pt idx="3">
                  <c:v>0.16113162040710399</c:v>
                </c:pt>
                <c:pt idx="4">
                  <c:v>8.2817077636718698E-3</c:v>
                </c:pt>
                <c:pt idx="5">
                  <c:v>5.9854984283447196E-3</c:v>
                </c:pt>
                <c:pt idx="6">
                  <c:v>9.9825859069824197E-4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8D-4177-B611-AF5532787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9537680"/>
        <c:axId val="189538096"/>
        <c:axId val="476666272"/>
      </c:bar3DChart>
      <c:catAx>
        <c:axId val="18953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38096"/>
        <c:crosses val="autoZero"/>
        <c:auto val="1"/>
        <c:lblAlgn val="ctr"/>
        <c:lblOffset val="100"/>
        <c:noMultiLvlLbl val="0"/>
      </c:catAx>
      <c:valAx>
        <c:axId val="18953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37680"/>
        <c:crosses val="autoZero"/>
        <c:crossBetween val="between"/>
      </c:valAx>
      <c:serAx>
        <c:axId val="4766662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38096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8778D-532B-42DD-844B-DF442ABE6F8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88D13-061B-4D12-B4FE-DB3A7AE26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48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Swann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Slide 2-3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Slide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Slide 8-9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Adnane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Slide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Slide 6-7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Slide 10-11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5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Après avoir exécuté le code, main </a:t>
            </a:r>
            <a:r>
              <a:rPr lang="fr-FR" dirty="0" err="1"/>
              <a:t>function</a:t>
            </a:r>
            <a:r>
              <a:rPr lang="fr-FR" dirty="0"/>
              <a:t> va appeler </a:t>
            </a:r>
            <a:r>
              <a:rPr lang="fr-FR" dirty="0" err="1"/>
              <a:t>read_instance</a:t>
            </a:r>
            <a:r>
              <a:rPr lang="fr-FR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610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092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qui va nous retourner une </a:t>
            </a:r>
          </a:p>
          <a:p>
            <a:r>
              <a:rPr lang="fr-FR" dirty="0"/>
              <a:t>Liste des liste d’input qui contient tout les type d’instance. Qui sera de taille 21 </a:t>
            </a:r>
            <a:r>
              <a:rPr lang="fr-FR" dirty="0" err="1"/>
              <a:t>pq</a:t>
            </a:r>
            <a:r>
              <a:rPr lang="fr-FR" dirty="0"/>
              <a:t> on 21 </a:t>
            </a:r>
            <a:r>
              <a:rPr lang="fr-FR" dirty="0" err="1"/>
              <a:t>intances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07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 la suite, on va passer chaque instance à notre solver()</a:t>
            </a:r>
            <a:r>
              <a:rPr lang="en-GB" dirty="0"/>
              <a:t> </a:t>
            </a:r>
          </a:p>
          <a:p>
            <a:r>
              <a:rPr lang="en-GB" dirty="0"/>
              <a:t>Et qui </a:t>
            </a:r>
            <a:r>
              <a:rPr lang="en-GB" dirty="0" err="1"/>
              <a:t>va</a:t>
            </a:r>
            <a:r>
              <a:rPr lang="en-GB" dirty="0"/>
              <a:t> lancer un thread pour </a:t>
            </a:r>
            <a:r>
              <a:rPr lang="en-GB" dirty="0" err="1"/>
              <a:t>toute</a:t>
            </a:r>
            <a:r>
              <a:rPr lang="en-GB" dirty="0"/>
              <a:t> les </a:t>
            </a:r>
            <a:r>
              <a:rPr lang="en-GB" dirty="0" err="1"/>
              <a:t>méthodes</a:t>
            </a:r>
            <a:r>
              <a:rPr lang="en-GB" dirty="0"/>
              <a:t> </a:t>
            </a:r>
            <a:r>
              <a:rPr lang="en-GB" dirty="0" err="1"/>
              <a:t>utilisé</a:t>
            </a:r>
            <a:r>
              <a:rPr lang="en-GB" dirty="0"/>
              <a:t> </a:t>
            </a:r>
            <a:r>
              <a:rPr lang="en-GB" dirty="0" err="1"/>
              <a:t>soit</a:t>
            </a:r>
            <a:r>
              <a:rPr lang="en-GB" dirty="0"/>
              <a:t> </a:t>
            </a:r>
            <a:r>
              <a:rPr lang="en-GB" dirty="0" err="1"/>
              <a:t>notre</a:t>
            </a:r>
            <a:r>
              <a:rPr lang="en-GB" dirty="0"/>
              <a:t> propre </a:t>
            </a:r>
            <a:r>
              <a:rPr lang="en-GB" dirty="0" err="1"/>
              <a:t>méthode</a:t>
            </a:r>
            <a:r>
              <a:rPr lang="en-GB" dirty="0"/>
              <a:t> </a:t>
            </a:r>
            <a:r>
              <a:rPr lang="en-GB" dirty="0" err="1"/>
              <a:t>soit</a:t>
            </a:r>
            <a:r>
              <a:rPr lang="en-GB" dirty="0"/>
              <a:t> les </a:t>
            </a:r>
            <a:r>
              <a:rPr lang="en-GB" dirty="0" err="1"/>
              <a:t>solveurs</a:t>
            </a:r>
            <a:r>
              <a:rPr lang="en-GB" dirty="0"/>
              <a:t> par </a:t>
            </a:r>
            <a:r>
              <a:rPr lang="en-GB" dirty="0" err="1"/>
              <a:t>défaut</a:t>
            </a:r>
            <a:r>
              <a:rPr lang="en-GB" dirty="0"/>
              <a:t>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352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Et il </a:t>
            </a:r>
            <a:r>
              <a:rPr lang="en-GB" dirty="0" err="1"/>
              <a:t>va</a:t>
            </a:r>
            <a:r>
              <a:rPr lang="en-GB" dirty="0"/>
              <a:t> nous </a:t>
            </a:r>
            <a:r>
              <a:rPr lang="en-GB" dirty="0" err="1"/>
              <a:t>recupérer</a:t>
            </a:r>
            <a:r>
              <a:rPr lang="en-GB" dirty="0"/>
              <a:t> la </a:t>
            </a:r>
            <a:r>
              <a:rPr lang="en-GB" dirty="0" err="1"/>
              <a:t>soltion</a:t>
            </a:r>
            <a:r>
              <a:rPr lang="en-GB" dirty="0"/>
              <a:t> optimal, temps </a:t>
            </a:r>
            <a:r>
              <a:rPr lang="en-GB" dirty="0" err="1"/>
              <a:t>d’execution</a:t>
            </a:r>
            <a:r>
              <a:rPr lang="en-GB" dirty="0"/>
              <a:t> qui </a:t>
            </a:r>
            <a:r>
              <a:rPr lang="en-GB" dirty="0" err="1"/>
              <a:t>vont</a:t>
            </a:r>
            <a:r>
              <a:rPr lang="en-GB" dirty="0"/>
              <a:t> </a:t>
            </a:r>
            <a:r>
              <a:rPr lang="en-GB" dirty="0" err="1"/>
              <a:t>être</a:t>
            </a:r>
            <a:r>
              <a:rPr lang="en-GB" dirty="0"/>
              <a:t> </a:t>
            </a:r>
            <a:r>
              <a:rPr lang="en-GB" dirty="0" err="1"/>
              <a:t>stocké</a:t>
            </a:r>
            <a:r>
              <a:rPr lang="en-GB" dirty="0"/>
              <a:t> dans des </a:t>
            </a:r>
            <a:r>
              <a:rPr lang="en-GB" dirty="0" err="1"/>
              <a:t>fichiers</a:t>
            </a:r>
            <a:r>
              <a:rPr lang="en-GB" dirty="0"/>
              <a:t> json </a:t>
            </a:r>
            <a:r>
              <a:rPr lang="en-GB" dirty="0" err="1"/>
              <a:t>afin</a:t>
            </a:r>
            <a:r>
              <a:rPr lang="en-GB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 les analyser par la suite.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47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notre méthode, on a réimplémenter la méthode </a:t>
            </a:r>
            <a:r>
              <a:rPr lang="fr-FR" dirty="0" err="1"/>
              <a:t>dynamic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en suivant l’approche Bottom-up qu’on a expliquer la dernier fois.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545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avons comparé les solution optimal pour chaque type d’instance. </a:t>
            </a:r>
          </a:p>
          <a:p>
            <a:r>
              <a:rPr lang="fr-FR" dirty="0"/>
              <a:t>Ils sont les mêmes bien sûr. Il ne reste de comparer le temps d’</a:t>
            </a:r>
            <a:r>
              <a:rPr lang="fr-FR" dirty="0" err="1"/>
              <a:t>écecution</a:t>
            </a:r>
            <a:r>
              <a:rPr lang="fr-FR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574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Swann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267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976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Pour les 4 1er instances, les </a:t>
            </a:r>
            <a:r>
              <a:rPr lang="en-GB" dirty="0" err="1"/>
              <a:t>méthodes</a:t>
            </a:r>
            <a:r>
              <a:rPr lang="en-GB" dirty="0"/>
              <a:t> </a:t>
            </a:r>
            <a:r>
              <a:rPr lang="en-GB" dirty="0" err="1"/>
              <a:t>ont</a:t>
            </a:r>
            <a:r>
              <a:rPr lang="en-GB" dirty="0"/>
              <a:t> Presque le </a:t>
            </a:r>
            <a:r>
              <a:rPr lang="en-GB" dirty="0" err="1"/>
              <a:t>même</a:t>
            </a:r>
            <a:r>
              <a:rPr lang="en-GB" dirty="0"/>
              <a:t> temps </a:t>
            </a:r>
            <a:r>
              <a:rPr lang="en-GB" dirty="0" err="1"/>
              <a:t>d’execution</a:t>
            </a:r>
            <a:r>
              <a:rPr lang="en-GB" dirty="0"/>
              <a:t>, </a:t>
            </a:r>
            <a:r>
              <a:rPr lang="en-GB" dirty="0" err="1"/>
              <a:t>ce</a:t>
            </a:r>
            <a:r>
              <a:rPr lang="en-GB" dirty="0"/>
              <a:t> qui </a:t>
            </a:r>
            <a:r>
              <a:rPr lang="en-GB" dirty="0" err="1"/>
              <a:t>est</a:t>
            </a:r>
            <a:r>
              <a:rPr lang="en-GB" dirty="0"/>
              <a:t> trivial,</a:t>
            </a:r>
          </a:p>
          <a:p>
            <a:r>
              <a:rPr lang="en-GB" dirty="0" err="1"/>
              <a:t>En</a:t>
            </a:r>
            <a:r>
              <a:rPr lang="en-GB" dirty="0"/>
              <a:t> fait, on a pas passer 1000 </a:t>
            </a:r>
            <a:r>
              <a:rPr lang="en-GB" dirty="0" err="1"/>
              <a:t>objets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On remarque </a:t>
            </a:r>
            <a:r>
              <a:rPr lang="en-GB" dirty="0" err="1"/>
              <a:t>aussi</a:t>
            </a:r>
            <a:r>
              <a:rPr lang="en-GB" dirty="0"/>
              <a:t> que le CBC </a:t>
            </a:r>
            <a:r>
              <a:rPr lang="en-GB" dirty="0" err="1"/>
              <a:t>marche</a:t>
            </a:r>
            <a:r>
              <a:rPr lang="en-GB" dirty="0"/>
              <a:t> </a:t>
            </a:r>
            <a:r>
              <a:rPr lang="en-GB" dirty="0" err="1"/>
              <a:t>parfaitement</a:t>
            </a:r>
            <a:r>
              <a:rPr lang="en-GB" dirty="0"/>
              <a:t> dans tout les </a:t>
            </a:r>
            <a:r>
              <a:rPr lang="en-GB" dirty="0" err="1"/>
              <a:t>cas</a:t>
            </a:r>
            <a:r>
              <a:rPr lang="en-GB" dirty="0"/>
              <a:t>. </a:t>
            </a:r>
            <a:r>
              <a:rPr lang="en-GB" dirty="0" err="1"/>
              <a:t>Ils</a:t>
            </a:r>
            <a:r>
              <a:rPr lang="en-GB" dirty="0"/>
              <a:t> </a:t>
            </a:r>
            <a:r>
              <a:rPr lang="en-GB" dirty="0" err="1"/>
              <a:t>s’en</a:t>
            </a:r>
            <a:r>
              <a:rPr lang="en-GB" dirty="0"/>
              <a:t> </a:t>
            </a:r>
            <a:r>
              <a:rPr lang="en-GB" dirty="0" err="1"/>
              <a:t>fou</a:t>
            </a:r>
            <a:r>
              <a:rPr lang="en-GB" dirty="0"/>
              <a:t> </a:t>
            </a:r>
            <a:r>
              <a:rPr lang="en-GB" dirty="0" err="1"/>
              <a:t>carrement</a:t>
            </a:r>
            <a:r>
              <a:rPr lang="en-GB" dirty="0"/>
              <a:t> au </a:t>
            </a:r>
            <a:r>
              <a:rPr lang="en-GB" dirty="0" err="1"/>
              <a:t>nombres</a:t>
            </a:r>
            <a:r>
              <a:rPr lang="en-GB" dirty="0"/>
              <a:t> </a:t>
            </a:r>
            <a:r>
              <a:rPr lang="en-GB" dirty="0" err="1"/>
              <a:t>d’items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7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Swann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964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Notre </a:t>
            </a:r>
            <a:r>
              <a:rPr lang="en-GB" dirty="0" err="1"/>
              <a:t>méthode</a:t>
            </a:r>
            <a:r>
              <a:rPr lang="en-GB" dirty="0"/>
              <a:t> a </a:t>
            </a:r>
            <a:r>
              <a:rPr lang="en-GB" dirty="0" err="1"/>
              <a:t>donné</a:t>
            </a:r>
            <a:r>
              <a:rPr lang="en-GB" dirty="0"/>
              <a:t> des bon </a:t>
            </a:r>
            <a:r>
              <a:rPr lang="en-GB" dirty="0" err="1"/>
              <a:t>résultats</a:t>
            </a:r>
            <a:r>
              <a:rPr lang="en-GB" dirty="0"/>
              <a:t> par rapport au Brand &amp; </a:t>
            </a:r>
            <a:r>
              <a:rPr lang="en-GB" dirty="0" err="1"/>
              <a:t>Bounch</a:t>
            </a:r>
            <a:r>
              <a:rPr lang="en-GB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Qui a </a:t>
            </a:r>
            <a:r>
              <a:rPr lang="en-GB" dirty="0" err="1"/>
              <a:t>changé</a:t>
            </a:r>
            <a:r>
              <a:rPr lang="en-GB" dirty="0"/>
              <a:t> </a:t>
            </a:r>
            <a:r>
              <a:rPr lang="en-GB" dirty="0" err="1"/>
              <a:t>carrément</a:t>
            </a:r>
            <a:r>
              <a:rPr lang="en-GB"/>
              <a:t> de </a:t>
            </a:r>
            <a:r>
              <a:rPr lang="en-GB" dirty="0" err="1"/>
              <a:t>comportement</a:t>
            </a:r>
            <a:r>
              <a:rPr lang="en-GB" dirty="0"/>
              <a:t>  </a:t>
            </a:r>
            <a:r>
              <a:rPr lang="en-GB" dirty="0" err="1"/>
              <a:t>dés</a:t>
            </a:r>
            <a:r>
              <a:rPr lang="en-GB" dirty="0"/>
              <a:t> </a:t>
            </a:r>
            <a:r>
              <a:rPr lang="en-GB" dirty="0" err="1"/>
              <a:t>qu’on</a:t>
            </a:r>
            <a:r>
              <a:rPr lang="en-GB" dirty="0"/>
              <a:t> </a:t>
            </a:r>
            <a:r>
              <a:rPr lang="en-GB" dirty="0" err="1"/>
              <a:t>dépasse</a:t>
            </a:r>
            <a:r>
              <a:rPr lang="en-GB" dirty="0"/>
              <a:t> les 2000 </a:t>
            </a:r>
            <a:r>
              <a:rPr lang="en-GB" dirty="0" err="1"/>
              <a:t>objets</a:t>
            </a:r>
            <a:r>
              <a:rPr lang="en-GB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Ce qui nous a </a:t>
            </a:r>
            <a:r>
              <a:rPr lang="en-GB" dirty="0" err="1"/>
              <a:t>poussé</a:t>
            </a:r>
            <a:r>
              <a:rPr lang="en-GB" dirty="0"/>
              <a:t>  à poser la question, </a:t>
            </a:r>
            <a:r>
              <a:rPr lang="en-GB" dirty="0" err="1"/>
              <a:t>pq</a:t>
            </a:r>
            <a:r>
              <a:rPr lang="en-GB" dirty="0"/>
              <a:t> il a </a:t>
            </a:r>
            <a:r>
              <a:rPr lang="en-GB" dirty="0" err="1"/>
              <a:t>marché</a:t>
            </a:r>
            <a:r>
              <a:rPr lang="en-GB" dirty="0"/>
              <a:t> </a:t>
            </a:r>
            <a:r>
              <a:rPr lang="en-GB" dirty="0" err="1"/>
              <a:t>parfaitement</a:t>
            </a:r>
            <a:r>
              <a:rPr lang="en-GB" dirty="0"/>
              <a:t> pour les </a:t>
            </a:r>
            <a:r>
              <a:rPr lang="en-GB" dirty="0" err="1"/>
              <a:t>intances</a:t>
            </a:r>
            <a:r>
              <a:rPr lang="en-GB" dirty="0"/>
              <a:t> de </a:t>
            </a:r>
            <a:r>
              <a:rPr lang="en-GB" dirty="0" err="1"/>
              <a:t>données</a:t>
            </a:r>
            <a:r>
              <a:rPr lang="en-GB" dirty="0"/>
              <a:t> non </a:t>
            </a:r>
            <a:r>
              <a:rPr lang="en-GB" dirty="0" err="1"/>
              <a:t>corrélées</a:t>
            </a:r>
            <a:r>
              <a:rPr lang="en-GB" dirty="0"/>
              <a:t> et </a:t>
            </a:r>
            <a:r>
              <a:rPr lang="en-GB" dirty="0" err="1"/>
              <a:t>faiblement</a:t>
            </a:r>
            <a:r>
              <a:rPr lang="en-GB" dirty="0"/>
              <a:t> </a:t>
            </a:r>
            <a:r>
              <a:rPr lang="en-GB" dirty="0" err="1"/>
              <a:t>corrélés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Et non pas pour les instances </a:t>
            </a:r>
            <a:r>
              <a:rPr lang="en-GB" dirty="0" err="1"/>
              <a:t>fortement</a:t>
            </a:r>
            <a:r>
              <a:rPr lang="en-GB" dirty="0"/>
              <a:t> </a:t>
            </a:r>
            <a:r>
              <a:rPr lang="en-GB" dirty="0" err="1"/>
              <a:t>corrélés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283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195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373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81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360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Swann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Slide 2-3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Slide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Slide 8-9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Adnane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Slide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Slide 6-7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Slide 10-11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0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Swann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362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5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chaque type d’instance, on a varié le nbre des items et le capacité maximal de notre sac.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73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Swann</a:t>
            </a:r>
          </a:p>
          <a:p>
            <a:endParaRPr lang="fr-FR" dirty="0"/>
          </a:p>
          <a:p>
            <a:r>
              <a:rPr lang="fr-FR" dirty="0"/>
              <a:t>On a </a:t>
            </a:r>
            <a:r>
              <a:rPr lang="fr-FR" dirty="0" err="1"/>
              <a:t>utliliser</a:t>
            </a:r>
            <a:r>
              <a:rPr lang="fr-FR" dirty="0"/>
              <a:t>: </a:t>
            </a:r>
          </a:p>
          <a:p>
            <a:pPr marL="171450" indent="-171450">
              <a:buFontTx/>
              <a:buChar char="-"/>
            </a:pPr>
            <a:r>
              <a:rPr lang="fr-FR" dirty="0"/>
              <a:t>Dynamic </a:t>
            </a:r>
            <a:r>
              <a:rPr lang="fr-FR" dirty="0" err="1"/>
              <a:t>programming</a:t>
            </a:r>
            <a:r>
              <a:rPr lang="fr-FR" dirty="0"/>
              <a:t> </a:t>
            </a:r>
          </a:p>
          <a:p>
            <a:pPr marL="171450" indent="-171450">
              <a:buFontTx/>
              <a:buChar char="-"/>
            </a:pPr>
            <a:r>
              <a:rPr lang="fr-FR" dirty="0"/>
              <a:t>Brand &amp; </a:t>
            </a:r>
            <a:r>
              <a:rPr lang="fr-FR" dirty="0" err="1"/>
              <a:t>Bounch</a:t>
            </a:r>
            <a:r>
              <a:rPr lang="fr-FR" dirty="0"/>
              <a:t> </a:t>
            </a:r>
          </a:p>
          <a:p>
            <a:pPr marL="171450" indent="-171450">
              <a:buFontTx/>
              <a:buChar char="-"/>
            </a:pPr>
            <a:r>
              <a:rPr lang="fr-FR" dirty="0"/>
              <a:t>CBC ( </a:t>
            </a:r>
            <a:r>
              <a:rPr lang="fr-FR" dirty="0" err="1"/>
              <a:t>you’ll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more info </a:t>
            </a:r>
            <a:r>
              <a:rPr lang="fr-FR" dirty="0" err="1"/>
              <a:t>here</a:t>
            </a:r>
            <a:r>
              <a:rPr lang="fr-FR" dirty="0"/>
              <a:t> https://developers.google.com/optimization/reference/python/algorithms/pywrapknapsack_solver#knapsack_multidimension_cbc_mip_solver )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79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Swann</a:t>
            </a:r>
          </a:p>
          <a:p>
            <a:endParaRPr lang="fr-FR" dirty="0"/>
          </a:p>
          <a:p>
            <a:r>
              <a:rPr lang="fr-FR" dirty="0"/>
              <a:t>On a </a:t>
            </a:r>
            <a:r>
              <a:rPr lang="fr-FR" dirty="0" err="1"/>
              <a:t>utliliser</a:t>
            </a:r>
            <a:r>
              <a:rPr lang="fr-FR" dirty="0"/>
              <a:t>: </a:t>
            </a:r>
          </a:p>
          <a:p>
            <a:pPr marL="171450" indent="-171450">
              <a:buFontTx/>
              <a:buChar char="-"/>
            </a:pPr>
            <a:r>
              <a:rPr lang="fr-FR" dirty="0"/>
              <a:t>Dynamic </a:t>
            </a:r>
            <a:r>
              <a:rPr lang="fr-FR" dirty="0" err="1"/>
              <a:t>programming</a:t>
            </a:r>
            <a:r>
              <a:rPr lang="fr-FR" dirty="0"/>
              <a:t> </a:t>
            </a:r>
          </a:p>
          <a:p>
            <a:pPr marL="171450" indent="-171450">
              <a:buFontTx/>
              <a:buChar char="-"/>
            </a:pPr>
            <a:r>
              <a:rPr lang="fr-FR" dirty="0"/>
              <a:t>Brand &amp; </a:t>
            </a:r>
            <a:r>
              <a:rPr lang="fr-FR" dirty="0" err="1"/>
              <a:t>Bounch</a:t>
            </a:r>
            <a:r>
              <a:rPr lang="fr-FR" dirty="0"/>
              <a:t> </a:t>
            </a:r>
          </a:p>
          <a:p>
            <a:pPr marL="171450" indent="-171450">
              <a:buFontTx/>
              <a:buChar char="-"/>
            </a:pPr>
            <a:r>
              <a:rPr lang="fr-FR" dirty="0"/>
              <a:t>CBC ( </a:t>
            </a:r>
            <a:r>
              <a:rPr lang="fr-FR" dirty="0" err="1"/>
              <a:t>you’ll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more info </a:t>
            </a:r>
            <a:r>
              <a:rPr lang="fr-FR" dirty="0" err="1"/>
              <a:t>here</a:t>
            </a:r>
            <a:r>
              <a:rPr lang="fr-FR" dirty="0"/>
              <a:t> https://developers.google.com/optimization/reference/python/algorithms/pywrapknapsack_solver#knapsack_multidimension_cbc_mip_solver )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2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Swann</a:t>
            </a:r>
          </a:p>
          <a:p>
            <a:endParaRPr lang="fr-FR" dirty="0"/>
          </a:p>
          <a:p>
            <a:r>
              <a:rPr lang="fr-FR" dirty="0"/>
              <a:t>On a </a:t>
            </a:r>
            <a:r>
              <a:rPr lang="fr-FR" dirty="0" err="1"/>
              <a:t>utliliser</a:t>
            </a:r>
            <a:r>
              <a:rPr lang="fr-FR" dirty="0"/>
              <a:t>: </a:t>
            </a:r>
          </a:p>
          <a:p>
            <a:pPr marL="171450" indent="-171450">
              <a:buFontTx/>
              <a:buChar char="-"/>
            </a:pPr>
            <a:r>
              <a:rPr lang="fr-FR" dirty="0"/>
              <a:t>Dynamic </a:t>
            </a:r>
            <a:r>
              <a:rPr lang="fr-FR" dirty="0" err="1"/>
              <a:t>programming</a:t>
            </a:r>
            <a:r>
              <a:rPr lang="fr-FR" dirty="0"/>
              <a:t> </a:t>
            </a:r>
          </a:p>
          <a:p>
            <a:pPr marL="171450" indent="-171450">
              <a:buFontTx/>
              <a:buChar char="-"/>
            </a:pPr>
            <a:r>
              <a:rPr lang="fr-FR" dirty="0"/>
              <a:t>Brand &amp; </a:t>
            </a:r>
            <a:r>
              <a:rPr lang="fr-FR" dirty="0" err="1"/>
              <a:t>Bounch</a:t>
            </a:r>
            <a:r>
              <a:rPr lang="fr-FR" dirty="0"/>
              <a:t> </a:t>
            </a:r>
          </a:p>
          <a:p>
            <a:pPr marL="171450" indent="-171450">
              <a:buFontTx/>
              <a:buChar char="-"/>
            </a:pPr>
            <a:r>
              <a:rPr lang="fr-FR" dirty="0"/>
              <a:t>CBC ( </a:t>
            </a:r>
            <a:r>
              <a:rPr lang="fr-FR" dirty="0" err="1"/>
              <a:t>you’ll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more info </a:t>
            </a:r>
            <a:r>
              <a:rPr lang="fr-FR" dirty="0" err="1"/>
              <a:t>here</a:t>
            </a:r>
            <a:r>
              <a:rPr lang="fr-FR" dirty="0"/>
              <a:t> https://developers.google.com/optimization/reference/python/algorithms/pywrapknapsack_solver#knapsack_multidimension_cbc_mip_solver )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12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8D13-061B-4D12-B4FE-DB3A7AE26D9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8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76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01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002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77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163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553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382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74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673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349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275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8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Relationship Id="rId9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11.PNG"/><Relationship Id="rId5" Type="http://schemas.openxmlformats.org/officeDocument/2006/relationships/image" Target="../media/image22.PNG"/><Relationship Id="rId10" Type="http://schemas.openxmlformats.org/officeDocument/2006/relationships/image" Target="../media/image10.PNG"/><Relationship Id="rId4" Type="http://schemas.openxmlformats.org/officeDocument/2006/relationships/image" Target="../media/image21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4ADB4-74DC-BD49-BBFF-9C9849FA5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knapsack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92B134-9AC5-AA4F-BBDE-242C67A79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8856" y="5850025"/>
            <a:ext cx="10572000" cy="434974"/>
          </a:xfrm>
        </p:spPr>
        <p:txBody>
          <a:bodyPr/>
          <a:lstStyle/>
          <a:p>
            <a:r>
              <a:rPr lang="fr-FR" dirty="0"/>
              <a:t>Graphes, combinatoire, complexité – DRIOUCHE Adnane &amp; RUYTER Swann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926FB-8ED3-416F-91D7-CE74311DE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3460" y="1601556"/>
            <a:ext cx="2445389" cy="244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0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AD589DDA-B8E6-5140-BBA0-EB0DD75F4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521"/>
            <a:ext cx="12192000" cy="110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D5B2CB-89A6-4AF8-90D3-E900613A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72" y="538"/>
            <a:ext cx="10058400" cy="1609344"/>
          </a:xfrm>
        </p:spPr>
        <p:txBody>
          <a:bodyPr/>
          <a:lstStyle/>
          <a:p>
            <a:r>
              <a:rPr lang="fr-FR" dirty="0"/>
              <a:t>Architecture du Code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4E2DD3-48E5-43BF-86E4-D9A7B0B08B97}"/>
              </a:ext>
            </a:extLst>
          </p:cNvPr>
          <p:cNvSpPr/>
          <p:nvPr/>
        </p:nvSpPr>
        <p:spPr>
          <a:xfrm>
            <a:off x="5828371" y="1991681"/>
            <a:ext cx="1717288" cy="654205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793E19-500E-4113-8950-7C7598EE089C}"/>
              </a:ext>
            </a:extLst>
          </p:cNvPr>
          <p:cNvSpPr/>
          <p:nvPr/>
        </p:nvSpPr>
        <p:spPr>
          <a:xfrm>
            <a:off x="5828371" y="3165385"/>
            <a:ext cx="1717288" cy="654205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78A245-05F2-4D1C-9777-CA31D1CE7F69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687015" y="2645886"/>
            <a:ext cx="0" cy="519499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759C77-19D1-401B-820E-DE4AD2535020}"/>
              </a:ext>
            </a:extLst>
          </p:cNvPr>
          <p:cNvSpPr txBox="1"/>
          <p:nvPr/>
        </p:nvSpPr>
        <p:spPr>
          <a:xfrm>
            <a:off x="6261411" y="2134117"/>
            <a:ext cx="160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run()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874142-E86B-4A36-8318-AADEDF49DE05}"/>
              </a:ext>
            </a:extLst>
          </p:cNvPr>
          <p:cNvSpPr txBox="1"/>
          <p:nvPr/>
        </p:nvSpPr>
        <p:spPr>
          <a:xfrm>
            <a:off x="6224241" y="3323284"/>
            <a:ext cx="160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main()</a:t>
            </a:r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0AE584-25A4-4B2F-9F49-D39958142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  <p:pic>
        <p:nvPicPr>
          <p:cNvPr id="22" name="Image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88548F4A-E605-1140-A87B-AEA997ABE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0487" y="-5317077"/>
            <a:ext cx="95504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64C4CA6-4DE3-8C43-835B-79BFBD80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D5B2CB-89A6-4AF8-90D3-E900613A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72" y="538"/>
            <a:ext cx="10058400" cy="1609344"/>
          </a:xfrm>
        </p:spPr>
        <p:txBody>
          <a:bodyPr/>
          <a:lstStyle/>
          <a:p>
            <a:r>
              <a:rPr lang="fr-FR" dirty="0"/>
              <a:t>Architecture du Code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4E2DD3-48E5-43BF-86E4-D9A7B0B08B97}"/>
              </a:ext>
            </a:extLst>
          </p:cNvPr>
          <p:cNvSpPr/>
          <p:nvPr/>
        </p:nvSpPr>
        <p:spPr>
          <a:xfrm>
            <a:off x="5828371" y="1991681"/>
            <a:ext cx="1717288" cy="654205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793E19-500E-4113-8950-7C7598EE089C}"/>
              </a:ext>
            </a:extLst>
          </p:cNvPr>
          <p:cNvSpPr/>
          <p:nvPr/>
        </p:nvSpPr>
        <p:spPr>
          <a:xfrm>
            <a:off x="5828371" y="3165385"/>
            <a:ext cx="1717288" cy="654205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9C0196-AA95-47A1-9BE5-915550F4CCFB}"/>
              </a:ext>
            </a:extLst>
          </p:cNvPr>
          <p:cNvSpPr/>
          <p:nvPr/>
        </p:nvSpPr>
        <p:spPr>
          <a:xfrm>
            <a:off x="2735766" y="3819590"/>
            <a:ext cx="2292840" cy="61577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78A245-05F2-4D1C-9777-CA31D1CE7F69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687015" y="2645886"/>
            <a:ext cx="0" cy="519499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037C46-4C37-4317-A607-6291CE355D32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5028606" y="3492488"/>
            <a:ext cx="799765" cy="634987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759C77-19D1-401B-820E-DE4AD2535020}"/>
              </a:ext>
            </a:extLst>
          </p:cNvPr>
          <p:cNvSpPr txBox="1"/>
          <p:nvPr/>
        </p:nvSpPr>
        <p:spPr>
          <a:xfrm>
            <a:off x="6261411" y="2134117"/>
            <a:ext cx="160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run()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874142-E86B-4A36-8318-AADEDF49DE05}"/>
              </a:ext>
            </a:extLst>
          </p:cNvPr>
          <p:cNvSpPr txBox="1"/>
          <p:nvPr/>
        </p:nvSpPr>
        <p:spPr>
          <a:xfrm>
            <a:off x="6224241" y="3323284"/>
            <a:ext cx="160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main()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3B7998-A139-41C0-9C8D-33CE008C99FF}"/>
              </a:ext>
            </a:extLst>
          </p:cNvPr>
          <p:cNvSpPr txBox="1"/>
          <p:nvPr/>
        </p:nvSpPr>
        <p:spPr>
          <a:xfrm>
            <a:off x="2922886" y="3923011"/>
            <a:ext cx="218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read_instances</a:t>
            </a:r>
            <a:r>
              <a:rPr lang="fr-FR" dirty="0"/>
              <a:t>()</a:t>
            </a:r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0AE584-25A4-4B2F-9F49-D39958142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ED0ED0-0504-7D4C-9844-8DA4FABAD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516" y="4107677"/>
            <a:ext cx="4766408" cy="2216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88548F4A-E605-1140-A87B-AEA997ABE9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0487" y="-5317077"/>
            <a:ext cx="95504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0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1D5326-2450-6540-BB68-9A746EFE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D5B2CB-89A6-4AF8-90D3-E900613A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72" y="538"/>
            <a:ext cx="10058400" cy="1609344"/>
          </a:xfrm>
        </p:spPr>
        <p:txBody>
          <a:bodyPr/>
          <a:lstStyle/>
          <a:p>
            <a:r>
              <a:rPr lang="fr-FR" dirty="0"/>
              <a:t>Architecture du Code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4E2DD3-48E5-43BF-86E4-D9A7B0B08B97}"/>
              </a:ext>
            </a:extLst>
          </p:cNvPr>
          <p:cNvSpPr/>
          <p:nvPr/>
        </p:nvSpPr>
        <p:spPr>
          <a:xfrm>
            <a:off x="5828371" y="1991681"/>
            <a:ext cx="1717288" cy="654205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793E19-500E-4113-8950-7C7598EE089C}"/>
              </a:ext>
            </a:extLst>
          </p:cNvPr>
          <p:cNvSpPr/>
          <p:nvPr/>
        </p:nvSpPr>
        <p:spPr>
          <a:xfrm>
            <a:off x="5828371" y="3165385"/>
            <a:ext cx="1717288" cy="654205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9C0196-AA95-47A1-9BE5-915550F4CCFB}"/>
              </a:ext>
            </a:extLst>
          </p:cNvPr>
          <p:cNvSpPr/>
          <p:nvPr/>
        </p:nvSpPr>
        <p:spPr>
          <a:xfrm>
            <a:off x="2735766" y="3819590"/>
            <a:ext cx="2292840" cy="61577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78A245-05F2-4D1C-9777-CA31D1CE7F69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687015" y="2645886"/>
            <a:ext cx="0" cy="519499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037C46-4C37-4317-A607-6291CE355D32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5028606" y="3492488"/>
            <a:ext cx="799765" cy="634987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759C77-19D1-401B-820E-DE4AD2535020}"/>
              </a:ext>
            </a:extLst>
          </p:cNvPr>
          <p:cNvSpPr txBox="1"/>
          <p:nvPr/>
        </p:nvSpPr>
        <p:spPr>
          <a:xfrm>
            <a:off x="6261411" y="2134117"/>
            <a:ext cx="160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run()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874142-E86B-4A36-8318-AADEDF49DE05}"/>
              </a:ext>
            </a:extLst>
          </p:cNvPr>
          <p:cNvSpPr txBox="1"/>
          <p:nvPr/>
        </p:nvSpPr>
        <p:spPr>
          <a:xfrm>
            <a:off x="6224241" y="3323284"/>
            <a:ext cx="160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main()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3B7998-A139-41C0-9C8D-33CE008C99FF}"/>
              </a:ext>
            </a:extLst>
          </p:cNvPr>
          <p:cNvSpPr txBox="1"/>
          <p:nvPr/>
        </p:nvSpPr>
        <p:spPr>
          <a:xfrm>
            <a:off x="2922886" y="3923011"/>
            <a:ext cx="218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read_instances</a:t>
            </a:r>
            <a:r>
              <a:rPr lang="fr-FR" dirty="0"/>
              <a:t>()</a:t>
            </a:r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0AE584-25A4-4B2F-9F49-D39958142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103FB9-1C3D-6A46-A60B-BE4CC958EB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3797"/>
          <a:stretch/>
        </p:blipFill>
        <p:spPr>
          <a:xfrm>
            <a:off x="5828371" y="4107677"/>
            <a:ext cx="4752755" cy="2589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8577289C-B4EA-0147-BE13-D94A337288C7}"/>
              </a:ext>
            </a:extLst>
          </p:cNvPr>
          <p:cNvSpPr/>
          <p:nvPr/>
        </p:nvSpPr>
        <p:spPr>
          <a:xfrm>
            <a:off x="318999" y="2399965"/>
            <a:ext cx="1717288" cy="345502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6">
            <a:extLst>
              <a:ext uri="{FF2B5EF4-FFF2-40B4-BE49-F238E27FC236}">
                <a16:creationId xmlns:a16="http://schemas.microsoft.com/office/drawing/2014/main" id="{A8E7D927-8E54-B541-9876-D2688A0C89FD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2036287" y="4127475"/>
            <a:ext cx="699479" cy="0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61">
            <a:extLst>
              <a:ext uri="{FF2B5EF4-FFF2-40B4-BE49-F238E27FC236}">
                <a16:creationId xmlns:a16="http://schemas.microsoft.com/office/drawing/2014/main" id="{184EB8AF-1CEC-0E49-B0FC-FB9BE1DD0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937" y="2666078"/>
            <a:ext cx="949411" cy="299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9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5973C0-4B8D-DD4C-B3D2-40C6C3B2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D5B2CB-89A6-4AF8-90D3-E900613A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72" y="538"/>
            <a:ext cx="10058400" cy="1609344"/>
          </a:xfrm>
        </p:spPr>
        <p:txBody>
          <a:bodyPr/>
          <a:lstStyle/>
          <a:p>
            <a:r>
              <a:rPr lang="fr-FR" dirty="0"/>
              <a:t>Architecture du Code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9C0196-AA95-47A1-9BE5-915550F4CCFB}"/>
              </a:ext>
            </a:extLst>
          </p:cNvPr>
          <p:cNvSpPr/>
          <p:nvPr/>
        </p:nvSpPr>
        <p:spPr>
          <a:xfrm>
            <a:off x="2735766" y="3819590"/>
            <a:ext cx="2292840" cy="61577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9AD834-559F-4903-B1D7-CD4FBF4A1D61}"/>
              </a:ext>
            </a:extLst>
          </p:cNvPr>
          <p:cNvSpPr/>
          <p:nvPr/>
        </p:nvSpPr>
        <p:spPr>
          <a:xfrm>
            <a:off x="5828371" y="4436922"/>
            <a:ext cx="1717288" cy="654205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0789A8-DB87-4838-A99C-F54AE6AC4AC2}"/>
              </a:ext>
            </a:extLst>
          </p:cNvPr>
          <p:cNvSpPr/>
          <p:nvPr/>
        </p:nvSpPr>
        <p:spPr>
          <a:xfrm>
            <a:off x="318999" y="2399965"/>
            <a:ext cx="1717288" cy="345502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474E69-9F95-4095-AD93-9C88C82CB51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028606" y="4127475"/>
            <a:ext cx="799765" cy="636550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766A49-054C-433C-B72C-4CAB3B8DD1D9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>
            <a:off x="2036287" y="4127475"/>
            <a:ext cx="699479" cy="0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3B7998-A139-41C0-9C8D-33CE008C99FF}"/>
              </a:ext>
            </a:extLst>
          </p:cNvPr>
          <p:cNvSpPr txBox="1"/>
          <p:nvPr/>
        </p:nvSpPr>
        <p:spPr>
          <a:xfrm>
            <a:off x="2922886" y="3923011"/>
            <a:ext cx="218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read_instances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6696D9-F90B-4CD3-A070-88E3B32AE8F6}"/>
              </a:ext>
            </a:extLst>
          </p:cNvPr>
          <p:cNvSpPr txBox="1"/>
          <p:nvPr/>
        </p:nvSpPr>
        <p:spPr>
          <a:xfrm>
            <a:off x="6224241" y="4554305"/>
            <a:ext cx="160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solver()</a:t>
            </a:r>
            <a:endParaRPr lang="en-GB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8E916A6-8324-4BBB-B7F5-AACC7716A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37" y="2666078"/>
            <a:ext cx="949411" cy="29987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0AE584-25A4-4B2F-9F49-D39958142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  <p:pic>
        <p:nvPicPr>
          <p:cNvPr id="26" name="Image 25" descr="Une image contenant texte&#10;&#10;Description générée automatiquement">
            <a:extLst>
              <a:ext uri="{FF2B5EF4-FFF2-40B4-BE49-F238E27FC236}">
                <a16:creationId xmlns:a16="http://schemas.microsoft.com/office/drawing/2014/main" id="{720D36F9-B6E4-204F-A35B-5CB81D66B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3129" y="1300411"/>
            <a:ext cx="4303911" cy="2455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19D914-963B-4EA7-AFB1-4456BBCFF6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015" y="1300411"/>
            <a:ext cx="5338822" cy="2991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696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B2F972-C600-D745-99B1-B1BA20BA1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D5B2CB-89A6-4AF8-90D3-E900613A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72" y="538"/>
            <a:ext cx="10058400" cy="1609344"/>
          </a:xfrm>
        </p:spPr>
        <p:txBody>
          <a:bodyPr/>
          <a:lstStyle/>
          <a:p>
            <a:r>
              <a:rPr lang="fr-FR" dirty="0"/>
              <a:t>Architecture du Code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9C0196-AA95-47A1-9BE5-915550F4CCFB}"/>
              </a:ext>
            </a:extLst>
          </p:cNvPr>
          <p:cNvSpPr/>
          <p:nvPr/>
        </p:nvSpPr>
        <p:spPr>
          <a:xfrm>
            <a:off x="2735766" y="3819590"/>
            <a:ext cx="2292840" cy="61577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9AD834-559F-4903-B1D7-CD4FBF4A1D61}"/>
              </a:ext>
            </a:extLst>
          </p:cNvPr>
          <p:cNvSpPr/>
          <p:nvPr/>
        </p:nvSpPr>
        <p:spPr>
          <a:xfrm>
            <a:off x="5828371" y="4436922"/>
            <a:ext cx="1717288" cy="654205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0789A8-DB87-4838-A99C-F54AE6AC4AC2}"/>
              </a:ext>
            </a:extLst>
          </p:cNvPr>
          <p:cNvSpPr/>
          <p:nvPr/>
        </p:nvSpPr>
        <p:spPr>
          <a:xfrm>
            <a:off x="318999" y="2399965"/>
            <a:ext cx="1717288" cy="345502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474E69-9F95-4095-AD93-9C88C82CB51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028606" y="4127475"/>
            <a:ext cx="799765" cy="636550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766A49-054C-433C-B72C-4CAB3B8DD1D9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>
            <a:off x="2036287" y="4127475"/>
            <a:ext cx="699479" cy="0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3B7998-A139-41C0-9C8D-33CE008C99FF}"/>
              </a:ext>
            </a:extLst>
          </p:cNvPr>
          <p:cNvSpPr txBox="1"/>
          <p:nvPr/>
        </p:nvSpPr>
        <p:spPr>
          <a:xfrm>
            <a:off x="2922886" y="3923011"/>
            <a:ext cx="218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read_instances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6696D9-F90B-4CD3-A070-88E3B32AE8F6}"/>
              </a:ext>
            </a:extLst>
          </p:cNvPr>
          <p:cNvSpPr txBox="1"/>
          <p:nvPr/>
        </p:nvSpPr>
        <p:spPr>
          <a:xfrm>
            <a:off x="6224241" y="4554305"/>
            <a:ext cx="160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solver()</a:t>
            </a:r>
            <a:endParaRPr lang="en-GB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8E916A6-8324-4BBB-B7F5-AACC7716A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37" y="2666078"/>
            <a:ext cx="949411" cy="29987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0AE584-25A4-4B2F-9F49-D39958142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  <p:sp>
        <p:nvSpPr>
          <p:cNvPr id="13" name="Rectangle: Rounded Corners 6">
            <a:extLst>
              <a:ext uri="{FF2B5EF4-FFF2-40B4-BE49-F238E27FC236}">
                <a16:creationId xmlns:a16="http://schemas.microsoft.com/office/drawing/2014/main" id="{32F7E3AD-A603-6E49-9E63-CDC411BC75A6}"/>
              </a:ext>
            </a:extLst>
          </p:cNvPr>
          <p:cNvSpPr/>
          <p:nvPr/>
        </p:nvSpPr>
        <p:spPr>
          <a:xfrm>
            <a:off x="5828371" y="5601035"/>
            <a:ext cx="1717288" cy="654205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E1913C9A-BF12-5546-974C-DA1599F14A55}"/>
              </a:ext>
            </a:extLst>
          </p:cNvPr>
          <p:cNvSpPr/>
          <p:nvPr/>
        </p:nvSpPr>
        <p:spPr>
          <a:xfrm>
            <a:off x="9253657" y="5091127"/>
            <a:ext cx="1949601" cy="169624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29">
            <a:extLst>
              <a:ext uri="{FF2B5EF4-FFF2-40B4-BE49-F238E27FC236}">
                <a16:creationId xmlns:a16="http://schemas.microsoft.com/office/drawing/2014/main" id="{49EF2908-A0C5-704F-BABF-5A7D8CEB697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545659" y="5928138"/>
            <a:ext cx="1707998" cy="11114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9">
            <a:extLst>
              <a:ext uri="{FF2B5EF4-FFF2-40B4-BE49-F238E27FC236}">
                <a16:creationId xmlns:a16="http://schemas.microsoft.com/office/drawing/2014/main" id="{51174712-54E0-D741-974D-B3747406F4C2}"/>
              </a:ext>
            </a:extLst>
          </p:cNvPr>
          <p:cNvSpPr txBox="1"/>
          <p:nvPr/>
        </p:nvSpPr>
        <p:spPr>
          <a:xfrm>
            <a:off x="6209374" y="5741611"/>
            <a:ext cx="160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Output</a:t>
            </a:r>
            <a:endParaRPr lang="en-GB" dirty="0"/>
          </a:p>
        </p:txBody>
      </p:sp>
      <p:sp>
        <p:nvSpPr>
          <p:cNvPr id="17" name="TextBox 54">
            <a:extLst>
              <a:ext uri="{FF2B5EF4-FFF2-40B4-BE49-F238E27FC236}">
                <a16:creationId xmlns:a16="http://schemas.microsoft.com/office/drawing/2014/main" id="{FBA8A9BB-DB96-3345-8553-CA91F88A2520}"/>
              </a:ext>
            </a:extLst>
          </p:cNvPr>
          <p:cNvSpPr txBox="1"/>
          <p:nvPr/>
        </p:nvSpPr>
        <p:spPr>
          <a:xfrm>
            <a:off x="9388142" y="5339087"/>
            <a:ext cx="1949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D_results.json</a:t>
            </a:r>
            <a:endParaRPr lang="fr-FR" dirty="0"/>
          </a:p>
          <a:p>
            <a:r>
              <a:rPr lang="fr-FR" dirty="0" err="1"/>
              <a:t>B_results.json</a:t>
            </a:r>
            <a:endParaRPr lang="fr-FR" dirty="0"/>
          </a:p>
          <a:p>
            <a:r>
              <a:rPr lang="fr-FR" dirty="0" err="1"/>
              <a:t>C_results.json</a:t>
            </a:r>
            <a:endParaRPr lang="fr-FR" dirty="0"/>
          </a:p>
          <a:p>
            <a:r>
              <a:rPr lang="en-GB" dirty="0" err="1"/>
              <a:t>O_results.json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499F41-EADE-454D-9631-20D0EA94A962}"/>
              </a:ext>
            </a:extLst>
          </p:cNvPr>
          <p:cNvCxnSpPr>
            <a:cxnSpLocks/>
          </p:cNvCxnSpPr>
          <p:nvPr/>
        </p:nvCxnSpPr>
        <p:spPr>
          <a:xfrm>
            <a:off x="6687015" y="5091127"/>
            <a:ext cx="0" cy="509908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85FF19D-8076-2142-9A66-2CC850DE7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766" y="2091921"/>
            <a:ext cx="5259994" cy="1768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591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5B2CB-89A6-4AF8-90D3-E900613A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Notre solveur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3" name="Oval 4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4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DEC166C4-F5A0-6249-8B9E-D7DDCA2632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834" y="1554374"/>
            <a:ext cx="6631744" cy="36806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0AE584-25A4-4B2F-9F49-D399581422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9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4F14918-E585-A441-9FEB-349D240C0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AA145-2C32-4532-B673-F652E351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501"/>
            <a:ext cx="10058400" cy="1609344"/>
          </a:xfrm>
        </p:spPr>
        <p:txBody>
          <a:bodyPr/>
          <a:lstStyle/>
          <a:p>
            <a:r>
              <a:rPr lang="fr-FR" dirty="0"/>
              <a:t>Résultats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F2FB9-28B5-4EA7-8F23-C081D7E38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895" y="2712395"/>
            <a:ext cx="3806498" cy="2732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E0BD3-3AD8-4E8B-AA2C-4EB81224F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89" y="1346072"/>
            <a:ext cx="3406061" cy="1238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8C8E4C-49A4-44CC-8697-FA661291E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289" y="4078718"/>
            <a:ext cx="3406062" cy="1238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2C5267-E1BD-4E70-9E73-AE74B8D1A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089" y="5445041"/>
            <a:ext cx="3355261" cy="1238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C47E86-0872-49AC-BF1F-6A270E8919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289" y="2712395"/>
            <a:ext cx="3406062" cy="1238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E58D84-EFA8-4D92-B811-D26524F105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1039" y="1377784"/>
            <a:ext cx="2332824" cy="1714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D94732-4330-4640-978E-30DEE1B811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1039" y="3175945"/>
            <a:ext cx="2320122" cy="1723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E28E9C-9A82-4C39-A666-1AF2647920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1039" y="4982574"/>
            <a:ext cx="2320122" cy="1718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D3F1FD-48E2-46FC-9433-1C2F22AB15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5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100054-BFDC-0147-9243-EC2778B3B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AA145-2C32-4532-B673-F652E351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501"/>
            <a:ext cx="10058400" cy="1609344"/>
          </a:xfrm>
        </p:spPr>
        <p:txBody>
          <a:bodyPr/>
          <a:lstStyle/>
          <a:p>
            <a:r>
              <a:rPr lang="fr-FR" dirty="0"/>
              <a:t>Résultats</a:t>
            </a:r>
            <a:endParaRPr lang="en-GB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3166FEC-9045-4740-ACB4-D9BA743B8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777017"/>
              </p:ext>
            </p:extLst>
          </p:nvPr>
        </p:nvGraphicFramePr>
        <p:xfrm>
          <a:off x="279400" y="1765300"/>
          <a:ext cx="11499850" cy="4050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35D2085-6423-49E4-8E6D-1960F65C8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2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8532987-B31F-2E4B-9C63-40085C18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AA145-2C32-4532-B673-F652E351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501"/>
            <a:ext cx="10058400" cy="1609344"/>
          </a:xfrm>
        </p:spPr>
        <p:txBody>
          <a:bodyPr/>
          <a:lstStyle/>
          <a:p>
            <a:r>
              <a:rPr lang="fr-FR" dirty="0"/>
              <a:t>Résultats</a:t>
            </a:r>
            <a:endParaRPr lang="en-GB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ABF45B4-BE08-419A-A11D-0CB06D32AC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407405"/>
              </p:ext>
            </p:extLst>
          </p:nvPr>
        </p:nvGraphicFramePr>
        <p:xfrm>
          <a:off x="412750" y="1822450"/>
          <a:ext cx="11277600" cy="391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A9FB054-816B-4573-B301-1D650D239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6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234BB5C-F2DA-394A-8239-37903581A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AA145-2C32-4532-B673-F652E351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501"/>
            <a:ext cx="10058400" cy="1609344"/>
          </a:xfrm>
        </p:spPr>
        <p:txBody>
          <a:bodyPr/>
          <a:lstStyle/>
          <a:p>
            <a:r>
              <a:rPr lang="fr-FR" dirty="0"/>
              <a:t>Résultats</a:t>
            </a:r>
            <a:endParaRPr lang="en-GB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DC8A8E5-A8E8-4BBF-90DC-FBB0515FBD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673227"/>
              </p:ext>
            </p:extLst>
          </p:nvPr>
        </p:nvGraphicFramePr>
        <p:xfrm>
          <a:off x="492124" y="1841500"/>
          <a:ext cx="11236325" cy="397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922200A-2B6B-4587-AE9A-11EDAD48B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6CD76E0-4EE0-9444-9C92-88EBA1DC5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EE1EC40-92BF-9146-8CA8-D1F7DD61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471"/>
            <a:ext cx="10058400" cy="1609344"/>
          </a:xfrm>
        </p:spPr>
        <p:txBody>
          <a:bodyPr/>
          <a:lstStyle/>
          <a:p>
            <a:r>
              <a:rPr lang="fr-FR" dirty="0"/>
              <a:t>Description du Problème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AA811D-30A6-9746-9C5E-A6AB3423EDAC}"/>
              </a:ext>
            </a:extLst>
          </p:cNvPr>
          <p:cNvSpPr txBox="1"/>
          <p:nvPr/>
        </p:nvSpPr>
        <p:spPr>
          <a:xfrm>
            <a:off x="810000" y="2598003"/>
            <a:ext cx="7399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NP-difficile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Deux variantes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0/1 </a:t>
            </a:r>
            <a:r>
              <a:rPr lang="fr-FR" sz="2400" dirty="0" err="1"/>
              <a:t>knapsack</a:t>
            </a:r>
            <a:r>
              <a:rPr lang="fr-FR" sz="2400" dirty="0"/>
              <a:t> </a:t>
            </a:r>
            <a:r>
              <a:rPr lang="fr-FR" sz="2400" dirty="0" err="1"/>
              <a:t>problem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Fractionnal</a:t>
            </a:r>
            <a:r>
              <a:rPr lang="fr-FR" sz="2400" dirty="0"/>
              <a:t> </a:t>
            </a:r>
            <a:r>
              <a:rPr lang="fr-FR" sz="2400" dirty="0" err="1"/>
              <a:t>knapsack</a:t>
            </a:r>
            <a:r>
              <a:rPr lang="fr-FR" sz="2400" dirty="0"/>
              <a:t> </a:t>
            </a:r>
            <a:r>
              <a:rPr lang="fr-FR" sz="2400" dirty="0" err="1"/>
              <a:t>problem</a:t>
            </a:r>
            <a:r>
              <a:rPr lang="fr-FR" sz="2400" dirty="0"/>
              <a:t>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87D5D-50AE-4BAD-B0F1-FD6EFB104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60186"/>
            <a:ext cx="518500" cy="5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58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046DA0-0120-8844-93C3-1D2A7FF9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AA145-2C32-4532-B673-F652E351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501"/>
            <a:ext cx="10058400" cy="1609344"/>
          </a:xfrm>
        </p:spPr>
        <p:txBody>
          <a:bodyPr/>
          <a:lstStyle/>
          <a:p>
            <a:r>
              <a:rPr lang="fr-FR" dirty="0"/>
              <a:t>Résultats</a:t>
            </a:r>
            <a:endParaRPr lang="en-GB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983F923-B6B0-4296-B620-6C8F146CCB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401220"/>
              </p:ext>
            </p:extLst>
          </p:nvPr>
        </p:nvGraphicFramePr>
        <p:xfrm>
          <a:off x="755650" y="1809750"/>
          <a:ext cx="10642600" cy="410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F85B089-2A48-4B0A-9D34-92C9F01CF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38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81EEF8-3CA6-BF42-A77F-05D5F94D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AA145-2C32-4532-B673-F652E351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501"/>
            <a:ext cx="10058400" cy="1609344"/>
          </a:xfrm>
        </p:spPr>
        <p:txBody>
          <a:bodyPr/>
          <a:lstStyle/>
          <a:p>
            <a:r>
              <a:rPr lang="fr-FR" dirty="0"/>
              <a:t>Conclusion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5B089-2A48-4B0A-9D34-92C9F01CF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EFD17EF3-5AC2-3342-BBF9-EFA22542FD27}"/>
              </a:ext>
            </a:extLst>
          </p:cNvPr>
          <p:cNvGrpSpPr/>
          <p:nvPr/>
        </p:nvGrpSpPr>
        <p:grpSpPr>
          <a:xfrm>
            <a:off x="3694667" y="1965649"/>
            <a:ext cx="3112998" cy="599928"/>
            <a:chOff x="1069848" y="1880845"/>
            <a:chExt cx="3112998" cy="599928"/>
          </a:xfrm>
        </p:grpSpPr>
        <p:sp>
          <p:nvSpPr>
            <p:cNvPr id="7" name="Rectangle: Rounded Corners 2">
              <a:extLst>
                <a:ext uri="{FF2B5EF4-FFF2-40B4-BE49-F238E27FC236}">
                  <a16:creationId xmlns:a16="http://schemas.microsoft.com/office/drawing/2014/main" id="{08EC4CB0-A521-A44E-A3B8-2689FA9C43E7}"/>
                </a:ext>
              </a:extLst>
            </p:cNvPr>
            <p:cNvSpPr/>
            <p:nvPr/>
          </p:nvSpPr>
          <p:spPr>
            <a:xfrm>
              <a:off x="1069848" y="1880845"/>
              <a:ext cx="2692098" cy="599928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33">
              <a:extLst>
                <a:ext uri="{FF2B5EF4-FFF2-40B4-BE49-F238E27FC236}">
                  <a16:creationId xmlns:a16="http://schemas.microsoft.com/office/drawing/2014/main" id="{59A26DDF-D26A-8043-8DFC-A5A25B361855}"/>
                </a:ext>
              </a:extLst>
            </p:cNvPr>
            <p:cNvSpPr txBox="1"/>
            <p:nvPr/>
          </p:nvSpPr>
          <p:spPr>
            <a:xfrm>
              <a:off x="1231797" y="1997286"/>
              <a:ext cx="2951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/>
                <a:t>Dynamic</a:t>
              </a:r>
              <a:r>
                <a:rPr lang="fr-FR" sz="1600" dirty="0"/>
                <a:t> </a:t>
              </a:r>
              <a:r>
                <a:rPr lang="fr-FR" sz="1600" dirty="0" err="1"/>
                <a:t>programming</a:t>
              </a:r>
              <a:endParaRPr lang="en-GB" sz="1600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E919C68-7608-7443-A8FF-055EF5A84400}"/>
              </a:ext>
            </a:extLst>
          </p:cNvPr>
          <p:cNvGrpSpPr/>
          <p:nvPr/>
        </p:nvGrpSpPr>
        <p:grpSpPr>
          <a:xfrm>
            <a:off x="7287321" y="1965649"/>
            <a:ext cx="2812699" cy="654205"/>
            <a:chOff x="1856492" y="2788072"/>
            <a:chExt cx="2812699" cy="654205"/>
          </a:xfrm>
        </p:grpSpPr>
        <p:sp>
          <p:nvSpPr>
            <p:cNvPr id="10" name="Rectangle: Rounded Corners 2">
              <a:extLst>
                <a:ext uri="{FF2B5EF4-FFF2-40B4-BE49-F238E27FC236}">
                  <a16:creationId xmlns:a16="http://schemas.microsoft.com/office/drawing/2014/main" id="{9E6CBD3E-04C7-AC47-A53C-DAF6877FF575}"/>
                </a:ext>
              </a:extLst>
            </p:cNvPr>
            <p:cNvSpPr/>
            <p:nvPr/>
          </p:nvSpPr>
          <p:spPr>
            <a:xfrm>
              <a:off x="1856492" y="2788072"/>
              <a:ext cx="2189034" cy="654205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33">
              <a:extLst>
                <a:ext uri="{FF2B5EF4-FFF2-40B4-BE49-F238E27FC236}">
                  <a16:creationId xmlns:a16="http://schemas.microsoft.com/office/drawing/2014/main" id="{8C44E8B0-3DE3-1240-A16B-F1FE7BBCA0F8}"/>
                </a:ext>
              </a:extLst>
            </p:cNvPr>
            <p:cNvSpPr txBox="1"/>
            <p:nvPr/>
          </p:nvSpPr>
          <p:spPr>
            <a:xfrm>
              <a:off x="2007862" y="2930508"/>
              <a:ext cx="2661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Branch &amp; </a:t>
              </a:r>
              <a:r>
                <a:rPr lang="fr-FR" dirty="0" err="1"/>
                <a:t>Bound</a:t>
              </a:r>
              <a:r>
                <a:rPr lang="fr-FR" dirty="0"/>
                <a:t> </a:t>
              </a:r>
              <a:endParaRPr lang="en-GB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0E262F1-40E4-0F49-BD9E-91F01B12B8E7}"/>
              </a:ext>
            </a:extLst>
          </p:cNvPr>
          <p:cNvGrpSpPr/>
          <p:nvPr/>
        </p:nvGrpSpPr>
        <p:grpSpPr>
          <a:xfrm>
            <a:off x="133305" y="1922414"/>
            <a:ext cx="2904255" cy="585972"/>
            <a:chOff x="1069848" y="3815101"/>
            <a:chExt cx="2904255" cy="585972"/>
          </a:xfrm>
        </p:grpSpPr>
        <p:sp>
          <p:nvSpPr>
            <p:cNvPr id="13" name="Rectangle: Rounded Corners 2">
              <a:extLst>
                <a:ext uri="{FF2B5EF4-FFF2-40B4-BE49-F238E27FC236}">
                  <a16:creationId xmlns:a16="http://schemas.microsoft.com/office/drawing/2014/main" id="{A78CDC19-5042-9D49-BDD3-22B799A514EC}"/>
                </a:ext>
              </a:extLst>
            </p:cNvPr>
            <p:cNvSpPr/>
            <p:nvPr/>
          </p:nvSpPr>
          <p:spPr>
            <a:xfrm>
              <a:off x="1069848" y="3815101"/>
              <a:ext cx="2742306" cy="585972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D408006D-B191-0146-B868-818E14ACE9A1}"/>
                </a:ext>
              </a:extLst>
            </p:cNvPr>
            <p:cNvSpPr txBox="1"/>
            <p:nvPr/>
          </p:nvSpPr>
          <p:spPr>
            <a:xfrm>
              <a:off x="1231798" y="3957536"/>
              <a:ext cx="274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Coin-or </a:t>
              </a:r>
              <a:r>
                <a:rPr lang="fr-FR" sz="1600" dirty="0" err="1"/>
                <a:t>branch</a:t>
              </a:r>
              <a:r>
                <a:rPr lang="fr-FR" sz="1600" dirty="0"/>
                <a:t> and Cut</a:t>
              </a:r>
              <a:endParaRPr lang="en-GB" sz="1600" dirty="0"/>
            </a:p>
          </p:txBody>
        </p:sp>
      </p:grpSp>
      <p:sp>
        <p:nvSpPr>
          <p:cNvPr id="15" name="Chevron 14">
            <a:extLst>
              <a:ext uri="{FF2B5EF4-FFF2-40B4-BE49-F238E27FC236}">
                <a16:creationId xmlns:a16="http://schemas.microsoft.com/office/drawing/2014/main" id="{387227B0-5536-C54C-B4F9-254A54594E70}"/>
              </a:ext>
            </a:extLst>
          </p:cNvPr>
          <p:cNvSpPr/>
          <p:nvPr/>
        </p:nvSpPr>
        <p:spPr>
          <a:xfrm>
            <a:off x="3070975" y="1965649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3869C05B-5317-E544-BA29-FB2B99867DD4}"/>
              </a:ext>
            </a:extLst>
          </p:cNvPr>
          <p:cNvSpPr/>
          <p:nvPr/>
        </p:nvSpPr>
        <p:spPr>
          <a:xfrm>
            <a:off x="6589358" y="2033099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63FFF6C-8C0E-2C4E-A872-0F4A1FAAF157}"/>
              </a:ext>
            </a:extLst>
          </p:cNvPr>
          <p:cNvGrpSpPr/>
          <p:nvPr/>
        </p:nvGrpSpPr>
        <p:grpSpPr>
          <a:xfrm>
            <a:off x="10376911" y="1965649"/>
            <a:ext cx="1678399" cy="654205"/>
            <a:chOff x="1856492" y="2788072"/>
            <a:chExt cx="1678399" cy="654205"/>
          </a:xfrm>
        </p:grpSpPr>
        <p:sp>
          <p:nvSpPr>
            <p:cNvPr id="20" name="Rectangle: Rounded Corners 2">
              <a:extLst>
                <a:ext uri="{FF2B5EF4-FFF2-40B4-BE49-F238E27FC236}">
                  <a16:creationId xmlns:a16="http://schemas.microsoft.com/office/drawing/2014/main" id="{939ACD74-5C1E-7148-9D4C-D18E6324B461}"/>
                </a:ext>
              </a:extLst>
            </p:cNvPr>
            <p:cNvSpPr/>
            <p:nvPr/>
          </p:nvSpPr>
          <p:spPr>
            <a:xfrm>
              <a:off x="1856492" y="2788072"/>
              <a:ext cx="1678399" cy="65420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1" name="TextBox 33">
              <a:extLst>
                <a:ext uri="{FF2B5EF4-FFF2-40B4-BE49-F238E27FC236}">
                  <a16:creationId xmlns:a16="http://schemas.microsoft.com/office/drawing/2014/main" id="{92E782B6-C324-4E4D-89AF-C16A6428CB8A}"/>
                </a:ext>
              </a:extLst>
            </p:cNvPr>
            <p:cNvSpPr txBox="1"/>
            <p:nvPr/>
          </p:nvSpPr>
          <p:spPr>
            <a:xfrm>
              <a:off x="1942833" y="2930508"/>
              <a:ext cx="150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Our Method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2" name="Chevron 21">
            <a:extLst>
              <a:ext uri="{FF2B5EF4-FFF2-40B4-BE49-F238E27FC236}">
                <a16:creationId xmlns:a16="http://schemas.microsoft.com/office/drawing/2014/main" id="{D952B048-A7C7-744E-BBFC-8CC4D7E738F6}"/>
              </a:ext>
            </a:extLst>
          </p:cNvPr>
          <p:cNvSpPr/>
          <p:nvPr/>
        </p:nvSpPr>
        <p:spPr>
          <a:xfrm>
            <a:off x="9659214" y="2061591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F20726D-6994-6D41-8768-944802662BF2}"/>
              </a:ext>
            </a:extLst>
          </p:cNvPr>
          <p:cNvSpPr txBox="1"/>
          <p:nvPr/>
        </p:nvSpPr>
        <p:spPr>
          <a:xfrm>
            <a:off x="133305" y="142674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Pour</a:t>
            </a:r>
            <a:r>
              <a:rPr lang="fr-FR" sz="1800" b="1" baseline="0" dirty="0"/>
              <a:t> les instances de données non corrélées</a:t>
            </a:r>
            <a:endParaRPr lang="fr-FR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00E5262-E619-0648-B8FE-465F20254C1A}"/>
              </a:ext>
            </a:extLst>
          </p:cNvPr>
          <p:cNvSpPr txBox="1"/>
          <p:nvPr/>
        </p:nvSpPr>
        <p:spPr>
          <a:xfrm>
            <a:off x="10989373" y="14428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🥲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0559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81EEF8-3CA6-BF42-A77F-05D5F94D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AA145-2C32-4532-B673-F652E351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501"/>
            <a:ext cx="10058400" cy="1609344"/>
          </a:xfrm>
        </p:spPr>
        <p:txBody>
          <a:bodyPr/>
          <a:lstStyle/>
          <a:p>
            <a:r>
              <a:rPr lang="fr-FR" dirty="0"/>
              <a:t>Conclusion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5B089-2A48-4B0A-9D34-92C9F01CF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EFD17EF3-5AC2-3342-BBF9-EFA22542FD27}"/>
              </a:ext>
            </a:extLst>
          </p:cNvPr>
          <p:cNvGrpSpPr/>
          <p:nvPr/>
        </p:nvGrpSpPr>
        <p:grpSpPr>
          <a:xfrm>
            <a:off x="3694667" y="1965649"/>
            <a:ext cx="3112998" cy="599928"/>
            <a:chOff x="1069848" y="1880845"/>
            <a:chExt cx="3112998" cy="599928"/>
          </a:xfrm>
        </p:grpSpPr>
        <p:sp>
          <p:nvSpPr>
            <p:cNvPr id="7" name="Rectangle: Rounded Corners 2">
              <a:extLst>
                <a:ext uri="{FF2B5EF4-FFF2-40B4-BE49-F238E27FC236}">
                  <a16:creationId xmlns:a16="http://schemas.microsoft.com/office/drawing/2014/main" id="{08EC4CB0-A521-A44E-A3B8-2689FA9C43E7}"/>
                </a:ext>
              </a:extLst>
            </p:cNvPr>
            <p:cNvSpPr/>
            <p:nvPr/>
          </p:nvSpPr>
          <p:spPr>
            <a:xfrm>
              <a:off x="1069848" y="1880845"/>
              <a:ext cx="2692098" cy="599928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33">
              <a:extLst>
                <a:ext uri="{FF2B5EF4-FFF2-40B4-BE49-F238E27FC236}">
                  <a16:creationId xmlns:a16="http://schemas.microsoft.com/office/drawing/2014/main" id="{59A26DDF-D26A-8043-8DFC-A5A25B361855}"/>
                </a:ext>
              </a:extLst>
            </p:cNvPr>
            <p:cNvSpPr txBox="1"/>
            <p:nvPr/>
          </p:nvSpPr>
          <p:spPr>
            <a:xfrm>
              <a:off x="1231797" y="1997286"/>
              <a:ext cx="2951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/>
                <a:t>Dynamic</a:t>
              </a:r>
              <a:r>
                <a:rPr lang="fr-FR" sz="1600" dirty="0"/>
                <a:t> </a:t>
              </a:r>
              <a:r>
                <a:rPr lang="fr-FR" sz="1600" dirty="0" err="1"/>
                <a:t>programming</a:t>
              </a:r>
              <a:endParaRPr lang="en-GB" sz="1600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E919C68-7608-7443-A8FF-055EF5A84400}"/>
              </a:ext>
            </a:extLst>
          </p:cNvPr>
          <p:cNvGrpSpPr/>
          <p:nvPr/>
        </p:nvGrpSpPr>
        <p:grpSpPr>
          <a:xfrm>
            <a:off x="7287321" y="1965649"/>
            <a:ext cx="2812699" cy="654205"/>
            <a:chOff x="1856492" y="2788072"/>
            <a:chExt cx="2812699" cy="654205"/>
          </a:xfrm>
        </p:grpSpPr>
        <p:sp>
          <p:nvSpPr>
            <p:cNvPr id="10" name="Rectangle: Rounded Corners 2">
              <a:extLst>
                <a:ext uri="{FF2B5EF4-FFF2-40B4-BE49-F238E27FC236}">
                  <a16:creationId xmlns:a16="http://schemas.microsoft.com/office/drawing/2014/main" id="{9E6CBD3E-04C7-AC47-A53C-DAF6877FF575}"/>
                </a:ext>
              </a:extLst>
            </p:cNvPr>
            <p:cNvSpPr/>
            <p:nvPr/>
          </p:nvSpPr>
          <p:spPr>
            <a:xfrm>
              <a:off x="1856492" y="2788072"/>
              <a:ext cx="2189034" cy="654205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33">
              <a:extLst>
                <a:ext uri="{FF2B5EF4-FFF2-40B4-BE49-F238E27FC236}">
                  <a16:creationId xmlns:a16="http://schemas.microsoft.com/office/drawing/2014/main" id="{8C44E8B0-3DE3-1240-A16B-F1FE7BBCA0F8}"/>
                </a:ext>
              </a:extLst>
            </p:cNvPr>
            <p:cNvSpPr txBox="1"/>
            <p:nvPr/>
          </p:nvSpPr>
          <p:spPr>
            <a:xfrm>
              <a:off x="2007862" y="2930508"/>
              <a:ext cx="2661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Branch &amp; </a:t>
              </a:r>
              <a:r>
                <a:rPr lang="fr-FR" dirty="0" err="1"/>
                <a:t>Bound</a:t>
              </a:r>
              <a:r>
                <a:rPr lang="fr-FR" dirty="0"/>
                <a:t> </a:t>
              </a:r>
              <a:endParaRPr lang="en-GB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0E262F1-40E4-0F49-BD9E-91F01B12B8E7}"/>
              </a:ext>
            </a:extLst>
          </p:cNvPr>
          <p:cNvGrpSpPr/>
          <p:nvPr/>
        </p:nvGrpSpPr>
        <p:grpSpPr>
          <a:xfrm>
            <a:off x="133305" y="1922414"/>
            <a:ext cx="2904255" cy="585972"/>
            <a:chOff x="1069848" y="3815101"/>
            <a:chExt cx="2904255" cy="585972"/>
          </a:xfrm>
        </p:grpSpPr>
        <p:sp>
          <p:nvSpPr>
            <p:cNvPr id="13" name="Rectangle: Rounded Corners 2">
              <a:extLst>
                <a:ext uri="{FF2B5EF4-FFF2-40B4-BE49-F238E27FC236}">
                  <a16:creationId xmlns:a16="http://schemas.microsoft.com/office/drawing/2014/main" id="{A78CDC19-5042-9D49-BDD3-22B799A514EC}"/>
                </a:ext>
              </a:extLst>
            </p:cNvPr>
            <p:cNvSpPr/>
            <p:nvPr/>
          </p:nvSpPr>
          <p:spPr>
            <a:xfrm>
              <a:off x="1069848" y="3815101"/>
              <a:ext cx="2742306" cy="585972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D408006D-B191-0146-B868-818E14ACE9A1}"/>
                </a:ext>
              </a:extLst>
            </p:cNvPr>
            <p:cNvSpPr txBox="1"/>
            <p:nvPr/>
          </p:nvSpPr>
          <p:spPr>
            <a:xfrm>
              <a:off x="1231798" y="3957536"/>
              <a:ext cx="274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Coin-or </a:t>
              </a:r>
              <a:r>
                <a:rPr lang="fr-FR" sz="1600" dirty="0" err="1"/>
                <a:t>branch</a:t>
              </a:r>
              <a:r>
                <a:rPr lang="fr-FR" sz="1600" dirty="0"/>
                <a:t> and Cut</a:t>
              </a:r>
              <a:endParaRPr lang="en-GB" sz="1600" dirty="0"/>
            </a:p>
          </p:txBody>
        </p:sp>
      </p:grpSp>
      <p:sp>
        <p:nvSpPr>
          <p:cNvPr id="15" name="Chevron 14">
            <a:extLst>
              <a:ext uri="{FF2B5EF4-FFF2-40B4-BE49-F238E27FC236}">
                <a16:creationId xmlns:a16="http://schemas.microsoft.com/office/drawing/2014/main" id="{387227B0-5536-C54C-B4F9-254A54594E70}"/>
              </a:ext>
            </a:extLst>
          </p:cNvPr>
          <p:cNvSpPr/>
          <p:nvPr/>
        </p:nvSpPr>
        <p:spPr>
          <a:xfrm>
            <a:off x="3070975" y="1965649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3869C05B-5317-E544-BA29-FB2B99867DD4}"/>
              </a:ext>
            </a:extLst>
          </p:cNvPr>
          <p:cNvSpPr/>
          <p:nvPr/>
        </p:nvSpPr>
        <p:spPr>
          <a:xfrm>
            <a:off x="6589358" y="2033099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63FFF6C-8C0E-2C4E-A872-0F4A1FAAF157}"/>
              </a:ext>
            </a:extLst>
          </p:cNvPr>
          <p:cNvGrpSpPr/>
          <p:nvPr/>
        </p:nvGrpSpPr>
        <p:grpSpPr>
          <a:xfrm>
            <a:off x="10376911" y="1965649"/>
            <a:ext cx="1678399" cy="654205"/>
            <a:chOff x="1856492" y="2788072"/>
            <a:chExt cx="1678399" cy="654205"/>
          </a:xfrm>
        </p:grpSpPr>
        <p:sp>
          <p:nvSpPr>
            <p:cNvPr id="20" name="Rectangle: Rounded Corners 2">
              <a:extLst>
                <a:ext uri="{FF2B5EF4-FFF2-40B4-BE49-F238E27FC236}">
                  <a16:creationId xmlns:a16="http://schemas.microsoft.com/office/drawing/2014/main" id="{939ACD74-5C1E-7148-9D4C-D18E6324B461}"/>
                </a:ext>
              </a:extLst>
            </p:cNvPr>
            <p:cNvSpPr/>
            <p:nvPr/>
          </p:nvSpPr>
          <p:spPr>
            <a:xfrm>
              <a:off x="1856492" y="2788072"/>
              <a:ext cx="1678399" cy="65420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1" name="TextBox 33">
              <a:extLst>
                <a:ext uri="{FF2B5EF4-FFF2-40B4-BE49-F238E27FC236}">
                  <a16:creationId xmlns:a16="http://schemas.microsoft.com/office/drawing/2014/main" id="{92E782B6-C324-4E4D-89AF-C16A6428CB8A}"/>
                </a:ext>
              </a:extLst>
            </p:cNvPr>
            <p:cNvSpPr txBox="1"/>
            <p:nvPr/>
          </p:nvSpPr>
          <p:spPr>
            <a:xfrm>
              <a:off x="1942833" y="2930508"/>
              <a:ext cx="150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Our Method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2" name="Chevron 21">
            <a:extLst>
              <a:ext uri="{FF2B5EF4-FFF2-40B4-BE49-F238E27FC236}">
                <a16:creationId xmlns:a16="http://schemas.microsoft.com/office/drawing/2014/main" id="{D952B048-A7C7-744E-BBFC-8CC4D7E738F6}"/>
              </a:ext>
            </a:extLst>
          </p:cNvPr>
          <p:cNvSpPr/>
          <p:nvPr/>
        </p:nvSpPr>
        <p:spPr>
          <a:xfrm>
            <a:off x="9659214" y="2061591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F20726D-6994-6D41-8768-944802662BF2}"/>
              </a:ext>
            </a:extLst>
          </p:cNvPr>
          <p:cNvSpPr txBox="1"/>
          <p:nvPr/>
        </p:nvSpPr>
        <p:spPr>
          <a:xfrm>
            <a:off x="133305" y="142674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Pour</a:t>
            </a:r>
            <a:r>
              <a:rPr lang="fr-FR" sz="1800" baseline="0" dirty="0"/>
              <a:t> les instances de données non corrélées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00E5262-E619-0648-B8FE-465F20254C1A}"/>
              </a:ext>
            </a:extLst>
          </p:cNvPr>
          <p:cNvSpPr txBox="1"/>
          <p:nvPr/>
        </p:nvSpPr>
        <p:spPr>
          <a:xfrm>
            <a:off x="10989373" y="14428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🥲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F10C0C8-9067-4F47-8C5D-CE4661B07710}"/>
              </a:ext>
            </a:extLst>
          </p:cNvPr>
          <p:cNvSpPr txBox="1"/>
          <p:nvPr/>
        </p:nvSpPr>
        <p:spPr>
          <a:xfrm>
            <a:off x="133305" y="2852190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baseline="0" dirty="0">
                <a:effectLst/>
              </a:rPr>
              <a:t>Pour les instances de données faiblement corrélées</a:t>
            </a:r>
            <a:endParaRPr lang="fr-FR" b="1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3911C91-84DF-E648-A4A4-4AE53B4B1792}"/>
              </a:ext>
            </a:extLst>
          </p:cNvPr>
          <p:cNvGrpSpPr/>
          <p:nvPr/>
        </p:nvGrpSpPr>
        <p:grpSpPr>
          <a:xfrm>
            <a:off x="3694667" y="3459515"/>
            <a:ext cx="3112998" cy="599928"/>
            <a:chOff x="1069848" y="1880845"/>
            <a:chExt cx="3112998" cy="599928"/>
          </a:xfrm>
        </p:grpSpPr>
        <p:sp>
          <p:nvSpPr>
            <p:cNvPr id="27" name="Rectangle: Rounded Corners 2">
              <a:extLst>
                <a:ext uri="{FF2B5EF4-FFF2-40B4-BE49-F238E27FC236}">
                  <a16:creationId xmlns:a16="http://schemas.microsoft.com/office/drawing/2014/main" id="{0C5DC620-439B-7245-8D9F-5339D538ED3B}"/>
                </a:ext>
              </a:extLst>
            </p:cNvPr>
            <p:cNvSpPr/>
            <p:nvPr/>
          </p:nvSpPr>
          <p:spPr>
            <a:xfrm>
              <a:off x="1069848" y="1880845"/>
              <a:ext cx="2692098" cy="599928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33">
              <a:extLst>
                <a:ext uri="{FF2B5EF4-FFF2-40B4-BE49-F238E27FC236}">
                  <a16:creationId xmlns:a16="http://schemas.microsoft.com/office/drawing/2014/main" id="{8A60A876-181F-0441-AA1A-AED50E3E21C9}"/>
                </a:ext>
              </a:extLst>
            </p:cNvPr>
            <p:cNvSpPr txBox="1"/>
            <p:nvPr/>
          </p:nvSpPr>
          <p:spPr>
            <a:xfrm>
              <a:off x="1231797" y="1997286"/>
              <a:ext cx="2951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/>
                <a:t>Dynamic</a:t>
              </a:r>
              <a:r>
                <a:rPr lang="fr-FR" sz="1600" dirty="0"/>
                <a:t> </a:t>
              </a:r>
              <a:r>
                <a:rPr lang="fr-FR" sz="1600" dirty="0" err="1"/>
                <a:t>programming</a:t>
              </a:r>
              <a:endParaRPr lang="en-GB" sz="1600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63029C9-28A1-8945-973F-828ECE33381F}"/>
              </a:ext>
            </a:extLst>
          </p:cNvPr>
          <p:cNvGrpSpPr/>
          <p:nvPr/>
        </p:nvGrpSpPr>
        <p:grpSpPr>
          <a:xfrm>
            <a:off x="7287321" y="3459515"/>
            <a:ext cx="2812699" cy="654205"/>
            <a:chOff x="1856492" y="2788072"/>
            <a:chExt cx="2812699" cy="654205"/>
          </a:xfrm>
        </p:grpSpPr>
        <p:sp>
          <p:nvSpPr>
            <p:cNvPr id="30" name="Rectangle: Rounded Corners 2">
              <a:extLst>
                <a:ext uri="{FF2B5EF4-FFF2-40B4-BE49-F238E27FC236}">
                  <a16:creationId xmlns:a16="http://schemas.microsoft.com/office/drawing/2014/main" id="{D1CBD6E5-1EAD-164D-9C54-05B84DA93A04}"/>
                </a:ext>
              </a:extLst>
            </p:cNvPr>
            <p:cNvSpPr/>
            <p:nvPr/>
          </p:nvSpPr>
          <p:spPr>
            <a:xfrm>
              <a:off x="1856492" y="2788072"/>
              <a:ext cx="2189034" cy="654205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3">
              <a:extLst>
                <a:ext uri="{FF2B5EF4-FFF2-40B4-BE49-F238E27FC236}">
                  <a16:creationId xmlns:a16="http://schemas.microsoft.com/office/drawing/2014/main" id="{A3FE66A2-3C19-804D-8FBF-A45F5F48EFF6}"/>
                </a:ext>
              </a:extLst>
            </p:cNvPr>
            <p:cNvSpPr txBox="1"/>
            <p:nvPr/>
          </p:nvSpPr>
          <p:spPr>
            <a:xfrm>
              <a:off x="2007862" y="2930508"/>
              <a:ext cx="2661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Branch &amp; </a:t>
              </a:r>
              <a:r>
                <a:rPr lang="fr-FR" dirty="0" err="1"/>
                <a:t>Bound</a:t>
              </a:r>
              <a:r>
                <a:rPr lang="fr-FR" dirty="0"/>
                <a:t> </a:t>
              </a:r>
              <a:endParaRPr lang="en-GB" dirty="0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528E1C2E-EDFE-1843-8109-94770D0C27A7}"/>
              </a:ext>
            </a:extLst>
          </p:cNvPr>
          <p:cNvGrpSpPr/>
          <p:nvPr/>
        </p:nvGrpSpPr>
        <p:grpSpPr>
          <a:xfrm>
            <a:off x="133305" y="3416280"/>
            <a:ext cx="2904255" cy="585972"/>
            <a:chOff x="1069848" y="3815101"/>
            <a:chExt cx="2904255" cy="585972"/>
          </a:xfrm>
        </p:grpSpPr>
        <p:sp>
          <p:nvSpPr>
            <p:cNvPr id="33" name="Rectangle: Rounded Corners 2">
              <a:extLst>
                <a:ext uri="{FF2B5EF4-FFF2-40B4-BE49-F238E27FC236}">
                  <a16:creationId xmlns:a16="http://schemas.microsoft.com/office/drawing/2014/main" id="{D4FE1DF3-9D8B-3B43-BB3B-05B0D9278CE5}"/>
                </a:ext>
              </a:extLst>
            </p:cNvPr>
            <p:cNvSpPr/>
            <p:nvPr/>
          </p:nvSpPr>
          <p:spPr>
            <a:xfrm>
              <a:off x="1069848" y="3815101"/>
              <a:ext cx="2742306" cy="585972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80105D0-E0C7-D74B-A4D9-F55C72C93514}"/>
                </a:ext>
              </a:extLst>
            </p:cNvPr>
            <p:cNvSpPr txBox="1"/>
            <p:nvPr/>
          </p:nvSpPr>
          <p:spPr>
            <a:xfrm>
              <a:off x="1231798" y="3957536"/>
              <a:ext cx="274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Coin-or </a:t>
              </a:r>
              <a:r>
                <a:rPr lang="fr-FR" sz="1600" dirty="0" err="1"/>
                <a:t>branch</a:t>
              </a:r>
              <a:r>
                <a:rPr lang="fr-FR" sz="1600" dirty="0"/>
                <a:t> and Cut</a:t>
              </a:r>
              <a:endParaRPr lang="en-GB" sz="1600" dirty="0"/>
            </a:p>
          </p:txBody>
        </p:sp>
      </p:grpSp>
      <p:sp>
        <p:nvSpPr>
          <p:cNvPr id="35" name="Chevron 34">
            <a:extLst>
              <a:ext uri="{FF2B5EF4-FFF2-40B4-BE49-F238E27FC236}">
                <a16:creationId xmlns:a16="http://schemas.microsoft.com/office/drawing/2014/main" id="{B23591F6-BDC8-1D4E-89FE-B6E9AEF234E4}"/>
              </a:ext>
            </a:extLst>
          </p:cNvPr>
          <p:cNvSpPr/>
          <p:nvPr/>
        </p:nvSpPr>
        <p:spPr>
          <a:xfrm>
            <a:off x="3070975" y="3459515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8237F5DD-1E98-2A4E-80F2-43055345C8FF}"/>
              </a:ext>
            </a:extLst>
          </p:cNvPr>
          <p:cNvSpPr/>
          <p:nvPr/>
        </p:nvSpPr>
        <p:spPr>
          <a:xfrm>
            <a:off x="6589358" y="3526965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6719A5A5-A581-A544-8B85-1103C7F88E6E}"/>
              </a:ext>
            </a:extLst>
          </p:cNvPr>
          <p:cNvSpPr/>
          <p:nvPr/>
        </p:nvSpPr>
        <p:spPr>
          <a:xfrm>
            <a:off x="9659214" y="3555457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BF52411-70AE-0645-9837-9457A4AF1CD3}"/>
              </a:ext>
            </a:extLst>
          </p:cNvPr>
          <p:cNvGrpSpPr/>
          <p:nvPr/>
        </p:nvGrpSpPr>
        <p:grpSpPr>
          <a:xfrm>
            <a:off x="10422042" y="3466101"/>
            <a:ext cx="1678399" cy="654205"/>
            <a:chOff x="1856492" y="2788072"/>
            <a:chExt cx="1678399" cy="654205"/>
          </a:xfrm>
        </p:grpSpPr>
        <p:sp>
          <p:nvSpPr>
            <p:cNvPr id="39" name="Rectangle: Rounded Corners 2">
              <a:extLst>
                <a:ext uri="{FF2B5EF4-FFF2-40B4-BE49-F238E27FC236}">
                  <a16:creationId xmlns:a16="http://schemas.microsoft.com/office/drawing/2014/main" id="{DE4F4CEB-C750-9B44-A1A2-69A07599B3D6}"/>
                </a:ext>
              </a:extLst>
            </p:cNvPr>
            <p:cNvSpPr/>
            <p:nvPr/>
          </p:nvSpPr>
          <p:spPr>
            <a:xfrm>
              <a:off x="1856492" y="2788072"/>
              <a:ext cx="1678399" cy="65420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0" name="TextBox 33">
              <a:extLst>
                <a:ext uri="{FF2B5EF4-FFF2-40B4-BE49-F238E27FC236}">
                  <a16:creationId xmlns:a16="http://schemas.microsoft.com/office/drawing/2014/main" id="{163D92C3-2A87-A84E-9C07-A0619DE00DE6}"/>
                </a:ext>
              </a:extLst>
            </p:cNvPr>
            <p:cNvSpPr txBox="1"/>
            <p:nvPr/>
          </p:nvSpPr>
          <p:spPr>
            <a:xfrm>
              <a:off x="1942833" y="2930508"/>
              <a:ext cx="150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Our Method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215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81EEF8-3CA6-BF42-A77F-05D5F94D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AA145-2C32-4532-B673-F652E351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501"/>
            <a:ext cx="10058400" cy="1609344"/>
          </a:xfrm>
        </p:spPr>
        <p:txBody>
          <a:bodyPr/>
          <a:lstStyle/>
          <a:p>
            <a:r>
              <a:rPr lang="fr-FR" dirty="0"/>
              <a:t>Conclusion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5B089-2A48-4B0A-9D34-92C9F01CF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EFD17EF3-5AC2-3342-BBF9-EFA22542FD27}"/>
              </a:ext>
            </a:extLst>
          </p:cNvPr>
          <p:cNvGrpSpPr/>
          <p:nvPr/>
        </p:nvGrpSpPr>
        <p:grpSpPr>
          <a:xfrm>
            <a:off x="3694667" y="1965649"/>
            <a:ext cx="3112998" cy="599928"/>
            <a:chOff x="1069848" y="1880845"/>
            <a:chExt cx="3112998" cy="599928"/>
          </a:xfrm>
        </p:grpSpPr>
        <p:sp>
          <p:nvSpPr>
            <p:cNvPr id="7" name="Rectangle: Rounded Corners 2">
              <a:extLst>
                <a:ext uri="{FF2B5EF4-FFF2-40B4-BE49-F238E27FC236}">
                  <a16:creationId xmlns:a16="http://schemas.microsoft.com/office/drawing/2014/main" id="{08EC4CB0-A521-A44E-A3B8-2689FA9C43E7}"/>
                </a:ext>
              </a:extLst>
            </p:cNvPr>
            <p:cNvSpPr/>
            <p:nvPr/>
          </p:nvSpPr>
          <p:spPr>
            <a:xfrm>
              <a:off x="1069848" y="1880845"/>
              <a:ext cx="2692098" cy="599928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33">
              <a:extLst>
                <a:ext uri="{FF2B5EF4-FFF2-40B4-BE49-F238E27FC236}">
                  <a16:creationId xmlns:a16="http://schemas.microsoft.com/office/drawing/2014/main" id="{59A26DDF-D26A-8043-8DFC-A5A25B361855}"/>
                </a:ext>
              </a:extLst>
            </p:cNvPr>
            <p:cNvSpPr txBox="1"/>
            <p:nvPr/>
          </p:nvSpPr>
          <p:spPr>
            <a:xfrm>
              <a:off x="1231797" y="1997286"/>
              <a:ext cx="2951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/>
                <a:t>Dynamic</a:t>
              </a:r>
              <a:r>
                <a:rPr lang="fr-FR" sz="1600" dirty="0"/>
                <a:t> </a:t>
              </a:r>
              <a:r>
                <a:rPr lang="fr-FR" sz="1600" dirty="0" err="1"/>
                <a:t>programming</a:t>
              </a:r>
              <a:endParaRPr lang="en-GB" sz="1600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E919C68-7608-7443-A8FF-055EF5A84400}"/>
              </a:ext>
            </a:extLst>
          </p:cNvPr>
          <p:cNvGrpSpPr/>
          <p:nvPr/>
        </p:nvGrpSpPr>
        <p:grpSpPr>
          <a:xfrm>
            <a:off x="7287321" y="1965649"/>
            <a:ext cx="2812699" cy="654205"/>
            <a:chOff x="1856492" y="2788072"/>
            <a:chExt cx="2812699" cy="654205"/>
          </a:xfrm>
        </p:grpSpPr>
        <p:sp>
          <p:nvSpPr>
            <p:cNvPr id="10" name="Rectangle: Rounded Corners 2">
              <a:extLst>
                <a:ext uri="{FF2B5EF4-FFF2-40B4-BE49-F238E27FC236}">
                  <a16:creationId xmlns:a16="http://schemas.microsoft.com/office/drawing/2014/main" id="{9E6CBD3E-04C7-AC47-A53C-DAF6877FF575}"/>
                </a:ext>
              </a:extLst>
            </p:cNvPr>
            <p:cNvSpPr/>
            <p:nvPr/>
          </p:nvSpPr>
          <p:spPr>
            <a:xfrm>
              <a:off x="1856492" y="2788072"/>
              <a:ext cx="2189034" cy="654205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33">
              <a:extLst>
                <a:ext uri="{FF2B5EF4-FFF2-40B4-BE49-F238E27FC236}">
                  <a16:creationId xmlns:a16="http://schemas.microsoft.com/office/drawing/2014/main" id="{8C44E8B0-3DE3-1240-A16B-F1FE7BBCA0F8}"/>
                </a:ext>
              </a:extLst>
            </p:cNvPr>
            <p:cNvSpPr txBox="1"/>
            <p:nvPr/>
          </p:nvSpPr>
          <p:spPr>
            <a:xfrm>
              <a:off x="2007862" y="2930508"/>
              <a:ext cx="2661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Branch &amp; </a:t>
              </a:r>
              <a:r>
                <a:rPr lang="fr-FR" dirty="0" err="1"/>
                <a:t>Bound</a:t>
              </a:r>
              <a:r>
                <a:rPr lang="fr-FR" dirty="0"/>
                <a:t> </a:t>
              </a:r>
              <a:endParaRPr lang="en-GB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0E262F1-40E4-0F49-BD9E-91F01B12B8E7}"/>
              </a:ext>
            </a:extLst>
          </p:cNvPr>
          <p:cNvGrpSpPr/>
          <p:nvPr/>
        </p:nvGrpSpPr>
        <p:grpSpPr>
          <a:xfrm>
            <a:off x="133305" y="1922414"/>
            <a:ext cx="2904255" cy="585972"/>
            <a:chOff x="1069848" y="3815101"/>
            <a:chExt cx="2904255" cy="585972"/>
          </a:xfrm>
        </p:grpSpPr>
        <p:sp>
          <p:nvSpPr>
            <p:cNvPr id="13" name="Rectangle: Rounded Corners 2">
              <a:extLst>
                <a:ext uri="{FF2B5EF4-FFF2-40B4-BE49-F238E27FC236}">
                  <a16:creationId xmlns:a16="http://schemas.microsoft.com/office/drawing/2014/main" id="{A78CDC19-5042-9D49-BDD3-22B799A514EC}"/>
                </a:ext>
              </a:extLst>
            </p:cNvPr>
            <p:cNvSpPr/>
            <p:nvPr/>
          </p:nvSpPr>
          <p:spPr>
            <a:xfrm>
              <a:off x="1069848" y="3815101"/>
              <a:ext cx="2742306" cy="585972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D408006D-B191-0146-B868-818E14ACE9A1}"/>
                </a:ext>
              </a:extLst>
            </p:cNvPr>
            <p:cNvSpPr txBox="1"/>
            <p:nvPr/>
          </p:nvSpPr>
          <p:spPr>
            <a:xfrm>
              <a:off x="1231798" y="3957536"/>
              <a:ext cx="274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Coin-or </a:t>
              </a:r>
              <a:r>
                <a:rPr lang="fr-FR" sz="1600" dirty="0" err="1"/>
                <a:t>branch</a:t>
              </a:r>
              <a:r>
                <a:rPr lang="fr-FR" sz="1600" dirty="0"/>
                <a:t> and Cut</a:t>
              </a:r>
              <a:endParaRPr lang="en-GB" sz="1600" dirty="0"/>
            </a:p>
          </p:txBody>
        </p:sp>
      </p:grpSp>
      <p:sp>
        <p:nvSpPr>
          <p:cNvPr id="15" name="Chevron 14">
            <a:extLst>
              <a:ext uri="{FF2B5EF4-FFF2-40B4-BE49-F238E27FC236}">
                <a16:creationId xmlns:a16="http://schemas.microsoft.com/office/drawing/2014/main" id="{387227B0-5536-C54C-B4F9-254A54594E70}"/>
              </a:ext>
            </a:extLst>
          </p:cNvPr>
          <p:cNvSpPr/>
          <p:nvPr/>
        </p:nvSpPr>
        <p:spPr>
          <a:xfrm>
            <a:off x="3070975" y="1965649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3869C05B-5317-E544-BA29-FB2B99867DD4}"/>
              </a:ext>
            </a:extLst>
          </p:cNvPr>
          <p:cNvSpPr/>
          <p:nvPr/>
        </p:nvSpPr>
        <p:spPr>
          <a:xfrm>
            <a:off x="6589358" y="2033099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63FFF6C-8C0E-2C4E-A872-0F4A1FAAF157}"/>
              </a:ext>
            </a:extLst>
          </p:cNvPr>
          <p:cNvGrpSpPr/>
          <p:nvPr/>
        </p:nvGrpSpPr>
        <p:grpSpPr>
          <a:xfrm>
            <a:off x="10376911" y="1965649"/>
            <a:ext cx="1678399" cy="654205"/>
            <a:chOff x="1856492" y="2788072"/>
            <a:chExt cx="1678399" cy="654205"/>
          </a:xfrm>
        </p:grpSpPr>
        <p:sp>
          <p:nvSpPr>
            <p:cNvPr id="20" name="Rectangle: Rounded Corners 2">
              <a:extLst>
                <a:ext uri="{FF2B5EF4-FFF2-40B4-BE49-F238E27FC236}">
                  <a16:creationId xmlns:a16="http://schemas.microsoft.com/office/drawing/2014/main" id="{939ACD74-5C1E-7148-9D4C-D18E6324B461}"/>
                </a:ext>
              </a:extLst>
            </p:cNvPr>
            <p:cNvSpPr/>
            <p:nvPr/>
          </p:nvSpPr>
          <p:spPr>
            <a:xfrm>
              <a:off x="1856492" y="2788072"/>
              <a:ext cx="1678399" cy="65420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1" name="TextBox 33">
              <a:extLst>
                <a:ext uri="{FF2B5EF4-FFF2-40B4-BE49-F238E27FC236}">
                  <a16:creationId xmlns:a16="http://schemas.microsoft.com/office/drawing/2014/main" id="{92E782B6-C324-4E4D-89AF-C16A6428CB8A}"/>
                </a:ext>
              </a:extLst>
            </p:cNvPr>
            <p:cNvSpPr txBox="1"/>
            <p:nvPr/>
          </p:nvSpPr>
          <p:spPr>
            <a:xfrm>
              <a:off x="1942833" y="2930508"/>
              <a:ext cx="150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Our Method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2" name="Chevron 21">
            <a:extLst>
              <a:ext uri="{FF2B5EF4-FFF2-40B4-BE49-F238E27FC236}">
                <a16:creationId xmlns:a16="http://schemas.microsoft.com/office/drawing/2014/main" id="{D952B048-A7C7-744E-BBFC-8CC4D7E738F6}"/>
              </a:ext>
            </a:extLst>
          </p:cNvPr>
          <p:cNvSpPr/>
          <p:nvPr/>
        </p:nvSpPr>
        <p:spPr>
          <a:xfrm>
            <a:off x="9659214" y="2061591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F20726D-6994-6D41-8768-944802662BF2}"/>
              </a:ext>
            </a:extLst>
          </p:cNvPr>
          <p:cNvSpPr txBox="1"/>
          <p:nvPr/>
        </p:nvSpPr>
        <p:spPr>
          <a:xfrm>
            <a:off x="133305" y="142674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Pour</a:t>
            </a:r>
            <a:r>
              <a:rPr lang="fr-FR" sz="1800" baseline="0" dirty="0"/>
              <a:t> les instances de données non corrélées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00E5262-E619-0648-B8FE-465F20254C1A}"/>
              </a:ext>
            </a:extLst>
          </p:cNvPr>
          <p:cNvSpPr txBox="1"/>
          <p:nvPr/>
        </p:nvSpPr>
        <p:spPr>
          <a:xfrm>
            <a:off x="10989373" y="14428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🥲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F10C0C8-9067-4F47-8C5D-CE4661B07710}"/>
              </a:ext>
            </a:extLst>
          </p:cNvPr>
          <p:cNvSpPr txBox="1"/>
          <p:nvPr/>
        </p:nvSpPr>
        <p:spPr>
          <a:xfrm>
            <a:off x="133305" y="2852190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0" baseline="0" dirty="0">
                <a:effectLst/>
              </a:rPr>
              <a:t>Pour les instances de données faiblement corrélées</a:t>
            </a:r>
            <a:endParaRPr lang="fr-FR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3911C91-84DF-E648-A4A4-4AE53B4B1792}"/>
              </a:ext>
            </a:extLst>
          </p:cNvPr>
          <p:cNvGrpSpPr/>
          <p:nvPr/>
        </p:nvGrpSpPr>
        <p:grpSpPr>
          <a:xfrm>
            <a:off x="3694667" y="3459515"/>
            <a:ext cx="3112998" cy="599928"/>
            <a:chOff x="1069848" y="1880845"/>
            <a:chExt cx="3112998" cy="599928"/>
          </a:xfrm>
        </p:grpSpPr>
        <p:sp>
          <p:nvSpPr>
            <p:cNvPr id="27" name="Rectangle: Rounded Corners 2">
              <a:extLst>
                <a:ext uri="{FF2B5EF4-FFF2-40B4-BE49-F238E27FC236}">
                  <a16:creationId xmlns:a16="http://schemas.microsoft.com/office/drawing/2014/main" id="{0C5DC620-439B-7245-8D9F-5339D538ED3B}"/>
                </a:ext>
              </a:extLst>
            </p:cNvPr>
            <p:cNvSpPr/>
            <p:nvPr/>
          </p:nvSpPr>
          <p:spPr>
            <a:xfrm>
              <a:off x="1069848" y="1880845"/>
              <a:ext cx="2692098" cy="599928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33">
              <a:extLst>
                <a:ext uri="{FF2B5EF4-FFF2-40B4-BE49-F238E27FC236}">
                  <a16:creationId xmlns:a16="http://schemas.microsoft.com/office/drawing/2014/main" id="{8A60A876-181F-0441-AA1A-AED50E3E21C9}"/>
                </a:ext>
              </a:extLst>
            </p:cNvPr>
            <p:cNvSpPr txBox="1"/>
            <p:nvPr/>
          </p:nvSpPr>
          <p:spPr>
            <a:xfrm>
              <a:off x="1231797" y="1997286"/>
              <a:ext cx="2951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/>
                <a:t>Dynamic</a:t>
              </a:r>
              <a:r>
                <a:rPr lang="fr-FR" sz="1600" dirty="0"/>
                <a:t> </a:t>
              </a:r>
              <a:r>
                <a:rPr lang="fr-FR" sz="1600" dirty="0" err="1"/>
                <a:t>programming</a:t>
              </a:r>
              <a:endParaRPr lang="en-GB" sz="1600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63029C9-28A1-8945-973F-828ECE33381F}"/>
              </a:ext>
            </a:extLst>
          </p:cNvPr>
          <p:cNvGrpSpPr/>
          <p:nvPr/>
        </p:nvGrpSpPr>
        <p:grpSpPr>
          <a:xfrm>
            <a:off x="7287321" y="3459515"/>
            <a:ext cx="2812699" cy="654205"/>
            <a:chOff x="1856492" y="2788072"/>
            <a:chExt cx="2812699" cy="654205"/>
          </a:xfrm>
        </p:grpSpPr>
        <p:sp>
          <p:nvSpPr>
            <p:cNvPr id="30" name="Rectangle: Rounded Corners 2">
              <a:extLst>
                <a:ext uri="{FF2B5EF4-FFF2-40B4-BE49-F238E27FC236}">
                  <a16:creationId xmlns:a16="http://schemas.microsoft.com/office/drawing/2014/main" id="{D1CBD6E5-1EAD-164D-9C54-05B84DA93A04}"/>
                </a:ext>
              </a:extLst>
            </p:cNvPr>
            <p:cNvSpPr/>
            <p:nvPr/>
          </p:nvSpPr>
          <p:spPr>
            <a:xfrm>
              <a:off x="1856492" y="2788072"/>
              <a:ext cx="2189034" cy="654205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3">
              <a:extLst>
                <a:ext uri="{FF2B5EF4-FFF2-40B4-BE49-F238E27FC236}">
                  <a16:creationId xmlns:a16="http://schemas.microsoft.com/office/drawing/2014/main" id="{A3FE66A2-3C19-804D-8FBF-A45F5F48EFF6}"/>
                </a:ext>
              </a:extLst>
            </p:cNvPr>
            <p:cNvSpPr txBox="1"/>
            <p:nvPr/>
          </p:nvSpPr>
          <p:spPr>
            <a:xfrm>
              <a:off x="2007862" y="2930508"/>
              <a:ext cx="2661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Branch &amp; </a:t>
              </a:r>
              <a:r>
                <a:rPr lang="fr-FR" dirty="0" err="1"/>
                <a:t>Bound</a:t>
              </a:r>
              <a:r>
                <a:rPr lang="fr-FR" dirty="0"/>
                <a:t> </a:t>
              </a:r>
              <a:endParaRPr lang="en-GB" dirty="0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528E1C2E-EDFE-1843-8109-94770D0C27A7}"/>
              </a:ext>
            </a:extLst>
          </p:cNvPr>
          <p:cNvGrpSpPr/>
          <p:nvPr/>
        </p:nvGrpSpPr>
        <p:grpSpPr>
          <a:xfrm>
            <a:off x="133305" y="3416280"/>
            <a:ext cx="2904255" cy="585972"/>
            <a:chOff x="1069848" y="3815101"/>
            <a:chExt cx="2904255" cy="585972"/>
          </a:xfrm>
        </p:grpSpPr>
        <p:sp>
          <p:nvSpPr>
            <p:cNvPr id="33" name="Rectangle: Rounded Corners 2">
              <a:extLst>
                <a:ext uri="{FF2B5EF4-FFF2-40B4-BE49-F238E27FC236}">
                  <a16:creationId xmlns:a16="http://schemas.microsoft.com/office/drawing/2014/main" id="{D4FE1DF3-9D8B-3B43-BB3B-05B0D9278CE5}"/>
                </a:ext>
              </a:extLst>
            </p:cNvPr>
            <p:cNvSpPr/>
            <p:nvPr/>
          </p:nvSpPr>
          <p:spPr>
            <a:xfrm>
              <a:off x="1069848" y="3815101"/>
              <a:ext cx="2742306" cy="585972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80105D0-E0C7-D74B-A4D9-F55C72C93514}"/>
                </a:ext>
              </a:extLst>
            </p:cNvPr>
            <p:cNvSpPr txBox="1"/>
            <p:nvPr/>
          </p:nvSpPr>
          <p:spPr>
            <a:xfrm>
              <a:off x="1231798" y="3957536"/>
              <a:ext cx="274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Coin-or </a:t>
              </a:r>
              <a:r>
                <a:rPr lang="fr-FR" sz="1600" dirty="0" err="1"/>
                <a:t>branch</a:t>
              </a:r>
              <a:r>
                <a:rPr lang="fr-FR" sz="1600" dirty="0"/>
                <a:t> and Cut</a:t>
              </a:r>
              <a:endParaRPr lang="en-GB" sz="1600" dirty="0"/>
            </a:p>
          </p:txBody>
        </p:sp>
      </p:grpSp>
      <p:sp>
        <p:nvSpPr>
          <p:cNvPr id="35" name="Chevron 34">
            <a:extLst>
              <a:ext uri="{FF2B5EF4-FFF2-40B4-BE49-F238E27FC236}">
                <a16:creationId xmlns:a16="http://schemas.microsoft.com/office/drawing/2014/main" id="{B23591F6-BDC8-1D4E-89FE-B6E9AEF234E4}"/>
              </a:ext>
            </a:extLst>
          </p:cNvPr>
          <p:cNvSpPr/>
          <p:nvPr/>
        </p:nvSpPr>
        <p:spPr>
          <a:xfrm>
            <a:off x="3070975" y="3459515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8237F5DD-1E98-2A4E-80F2-43055345C8FF}"/>
              </a:ext>
            </a:extLst>
          </p:cNvPr>
          <p:cNvSpPr/>
          <p:nvPr/>
        </p:nvSpPr>
        <p:spPr>
          <a:xfrm>
            <a:off x="6589358" y="3526965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6719A5A5-A581-A544-8B85-1103C7F88E6E}"/>
              </a:ext>
            </a:extLst>
          </p:cNvPr>
          <p:cNvSpPr/>
          <p:nvPr/>
        </p:nvSpPr>
        <p:spPr>
          <a:xfrm>
            <a:off x="9659214" y="3555457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BF52411-70AE-0645-9837-9457A4AF1CD3}"/>
              </a:ext>
            </a:extLst>
          </p:cNvPr>
          <p:cNvGrpSpPr/>
          <p:nvPr/>
        </p:nvGrpSpPr>
        <p:grpSpPr>
          <a:xfrm>
            <a:off x="10422042" y="3466101"/>
            <a:ext cx="1678399" cy="654205"/>
            <a:chOff x="1856492" y="2788072"/>
            <a:chExt cx="1678399" cy="654205"/>
          </a:xfrm>
        </p:grpSpPr>
        <p:sp>
          <p:nvSpPr>
            <p:cNvPr id="39" name="Rectangle: Rounded Corners 2">
              <a:extLst>
                <a:ext uri="{FF2B5EF4-FFF2-40B4-BE49-F238E27FC236}">
                  <a16:creationId xmlns:a16="http://schemas.microsoft.com/office/drawing/2014/main" id="{DE4F4CEB-C750-9B44-A1A2-69A07599B3D6}"/>
                </a:ext>
              </a:extLst>
            </p:cNvPr>
            <p:cNvSpPr/>
            <p:nvPr/>
          </p:nvSpPr>
          <p:spPr>
            <a:xfrm>
              <a:off x="1856492" y="2788072"/>
              <a:ext cx="1678399" cy="65420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0" name="TextBox 33">
              <a:extLst>
                <a:ext uri="{FF2B5EF4-FFF2-40B4-BE49-F238E27FC236}">
                  <a16:creationId xmlns:a16="http://schemas.microsoft.com/office/drawing/2014/main" id="{163D92C3-2A87-A84E-9C07-A0619DE00DE6}"/>
                </a:ext>
              </a:extLst>
            </p:cNvPr>
            <p:cNvSpPr txBox="1"/>
            <p:nvPr/>
          </p:nvSpPr>
          <p:spPr>
            <a:xfrm>
              <a:off x="1942833" y="2930508"/>
              <a:ext cx="150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Our Method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DC5B6993-0581-654D-B465-B0FC5A411DB5}"/>
              </a:ext>
            </a:extLst>
          </p:cNvPr>
          <p:cNvGrpSpPr/>
          <p:nvPr/>
        </p:nvGrpSpPr>
        <p:grpSpPr>
          <a:xfrm>
            <a:off x="3728082" y="4852652"/>
            <a:ext cx="3112998" cy="599928"/>
            <a:chOff x="1069848" y="1880845"/>
            <a:chExt cx="3112998" cy="599928"/>
          </a:xfrm>
        </p:grpSpPr>
        <p:sp>
          <p:nvSpPr>
            <p:cNvPr id="42" name="Rectangle: Rounded Corners 2">
              <a:extLst>
                <a:ext uri="{FF2B5EF4-FFF2-40B4-BE49-F238E27FC236}">
                  <a16:creationId xmlns:a16="http://schemas.microsoft.com/office/drawing/2014/main" id="{8434929F-0FB3-914A-9451-2F45446A1CA4}"/>
                </a:ext>
              </a:extLst>
            </p:cNvPr>
            <p:cNvSpPr/>
            <p:nvPr/>
          </p:nvSpPr>
          <p:spPr>
            <a:xfrm>
              <a:off x="1069848" y="1880845"/>
              <a:ext cx="2692098" cy="599928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33">
              <a:extLst>
                <a:ext uri="{FF2B5EF4-FFF2-40B4-BE49-F238E27FC236}">
                  <a16:creationId xmlns:a16="http://schemas.microsoft.com/office/drawing/2014/main" id="{4E816E5F-0B5E-8B44-ADD2-A7A1D03CF112}"/>
                </a:ext>
              </a:extLst>
            </p:cNvPr>
            <p:cNvSpPr txBox="1"/>
            <p:nvPr/>
          </p:nvSpPr>
          <p:spPr>
            <a:xfrm>
              <a:off x="1231797" y="1997286"/>
              <a:ext cx="2951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/>
                <a:t>Dynamic</a:t>
              </a:r>
              <a:r>
                <a:rPr lang="fr-FR" sz="1600" dirty="0"/>
                <a:t> </a:t>
              </a:r>
              <a:r>
                <a:rPr lang="fr-FR" sz="1600" dirty="0" err="1"/>
                <a:t>programming</a:t>
              </a:r>
              <a:endParaRPr lang="en-GB" sz="1600" dirty="0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D0A6F19E-AC95-1A45-88CE-F4B75E716825}"/>
              </a:ext>
            </a:extLst>
          </p:cNvPr>
          <p:cNvGrpSpPr/>
          <p:nvPr/>
        </p:nvGrpSpPr>
        <p:grpSpPr>
          <a:xfrm>
            <a:off x="9909075" y="4852652"/>
            <a:ext cx="2812699" cy="654205"/>
            <a:chOff x="1856492" y="2788072"/>
            <a:chExt cx="2812699" cy="654205"/>
          </a:xfrm>
        </p:grpSpPr>
        <p:sp>
          <p:nvSpPr>
            <p:cNvPr id="45" name="Rectangle: Rounded Corners 2">
              <a:extLst>
                <a:ext uri="{FF2B5EF4-FFF2-40B4-BE49-F238E27FC236}">
                  <a16:creationId xmlns:a16="http://schemas.microsoft.com/office/drawing/2014/main" id="{C9AA7529-FC09-414F-A789-A11A7F8F07B4}"/>
                </a:ext>
              </a:extLst>
            </p:cNvPr>
            <p:cNvSpPr/>
            <p:nvPr/>
          </p:nvSpPr>
          <p:spPr>
            <a:xfrm>
              <a:off x="1856492" y="2788072"/>
              <a:ext cx="2189034" cy="654205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33">
              <a:extLst>
                <a:ext uri="{FF2B5EF4-FFF2-40B4-BE49-F238E27FC236}">
                  <a16:creationId xmlns:a16="http://schemas.microsoft.com/office/drawing/2014/main" id="{6F2233B4-7340-CB46-A60C-1B88CEB35F7D}"/>
                </a:ext>
              </a:extLst>
            </p:cNvPr>
            <p:cNvSpPr txBox="1"/>
            <p:nvPr/>
          </p:nvSpPr>
          <p:spPr>
            <a:xfrm>
              <a:off x="2007862" y="2930508"/>
              <a:ext cx="2661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Branch &amp; </a:t>
              </a:r>
              <a:r>
                <a:rPr lang="fr-FR" dirty="0" err="1"/>
                <a:t>Bound</a:t>
              </a:r>
              <a:r>
                <a:rPr lang="fr-FR" dirty="0"/>
                <a:t> </a:t>
              </a:r>
              <a:endParaRPr lang="en-GB" dirty="0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DA3FBA1C-3FDA-614C-AC97-90A7EE6D81E6}"/>
              </a:ext>
            </a:extLst>
          </p:cNvPr>
          <p:cNvGrpSpPr/>
          <p:nvPr/>
        </p:nvGrpSpPr>
        <p:grpSpPr>
          <a:xfrm>
            <a:off x="166720" y="4809417"/>
            <a:ext cx="2904255" cy="585972"/>
            <a:chOff x="1069848" y="3815101"/>
            <a:chExt cx="2904255" cy="585972"/>
          </a:xfrm>
        </p:grpSpPr>
        <p:sp>
          <p:nvSpPr>
            <p:cNvPr id="48" name="Rectangle: Rounded Corners 2">
              <a:extLst>
                <a:ext uri="{FF2B5EF4-FFF2-40B4-BE49-F238E27FC236}">
                  <a16:creationId xmlns:a16="http://schemas.microsoft.com/office/drawing/2014/main" id="{EB50845E-DDA6-E54A-9190-9F7430C996CB}"/>
                </a:ext>
              </a:extLst>
            </p:cNvPr>
            <p:cNvSpPr/>
            <p:nvPr/>
          </p:nvSpPr>
          <p:spPr>
            <a:xfrm>
              <a:off x="1069848" y="3815101"/>
              <a:ext cx="2742306" cy="585972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33">
              <a:extLst>
                <a:ext uri="{FF2B5EF4-FFF2-40B4-BE49-F238E27FC236}">
                  <a16:creationId xmlns:a16="http://schemas.microsoft.com/office/drawing/2014/main" id="{21E0164D-C281-C94F-8D49-D7511223567D}"/>
                </a:ext>
              </a:extLst>
            </p:cNvPr>
            <p:cNvSpPr txBox="1"/>
            <p:nvPr/>
          </p:nvSpPr>
          <p:spPr>
            <a:xfrm>
              <a:off x="1231798" y="3957536"/>
              <a:ext cx="274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Coin-or </a:t>
              </a:r>
              <a:r>
                <a:rPr lang="fr-FR" sz="1600" dirty="0" err="1"/>
                <a:t>branch</a:t>
              </a:r>
              <a:r>
                <a:rPr lang="fr-FR" sz="1600" dirty="0"/>
                <a:t> and Cut</a:t>
              </a:r>
              <a:endParaRPr lang="en-GB" sz="1600" dirty="0"/>
            </a:p>
          </p:txBody>
        </p:sp>
      </p:grpSp>
      <p:sp>
        <p:nvSpPr>
          <p:cNvPr id="50" name="Chevron 49">
            <a:extLst>
              <a:ext uri="{FF2B5EF4-FFF2-40B4-BE49-F238E27FC236}">
                <a16:creationId xmlns:a16="http://schemas.microsoft.com/office/drawing/2014/main" id="{BCCFD513-EEC3-2144-82E5-AA02A8E1D857}"/>
              </a:ext>
            </a:extLst>
          </p:cNvPr>
          <p:cNvSpPr/>
          <p:nvPr/>
        </p:nvSpPr>
        <p:spPr>
          <a:xfrm>
            <a:off x="3104390" y="4852652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Chevron 50">
            <a:extLst>
              <a:ext uri="{FF2B5EF4-FFF2-40B4-BE49-F238E27FC236}">
                <a16:creationId xmlns:a16="http://schemas.microsoft.com/office/drawing/2014/main" id="{A42A18B0-2A6B-AF45-A40A-B0C8827BDCB7}"/>
              </a:ext>
            </a:extLst>
          </p:cNvPr>
          <p:cNvSpPr/>
          <p:nvPr/>
        </p:nvSpPr>
        <p:spPr>
          <a:xfrm>
            <a:off x="6622773" y="4920102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Chevron 51">
            <a:extLst>
              <a:ext uri="{FF2B5EF4-FFF2-40B4-BE49-F238E27FC236}">
                <a16:creationId xmlns:a16="http://schemas.microsoft.com/office/drawing/2014/main" id="{CA1BA4AC-69F4-4D4B-AAC4-87C9B8174AE9}"/>
              </a:ext>
            </a:extLst>
          </p:cNvPr>
          <p:cNvSpPr/>
          <p:nvPr/>
        </p:nvSpPr>
        <p:spPr>
          <a:xfrm>
            <a:off x="9226324" y="4886377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2C578FC0-7A8E-F94C-A225-7A198A1C7EDB}"/>
              </a:ext>
            </a:extLst>
          </p:cNvPr>
          <p:cNvGrpSpPr/>
          <p:nvPr/>
        </p:nvGrpSpPr>
        <p:grpSpPr>
          <a:xfrm>
            <a:off x="7325428" y="4826867"/>
            <a:ext cx="1678399" cy="654205"/>
            <a:chOff x="1856492" y="2788072"/>
            <a:chExt cx="1678399" cy="654205"/>
          </a:xfrm>
        </p:grpSpPr>
        <p:sp>
          <p:nvSpPr>
            <p:cNvPr id="54" name="Rectangle: Rounded Corners 2">
              <a:extLst>
                <a:ext uri="{FF2B5EF4-FFF2-40B4-BE49-F238E27FC236}">
                  <a16:creationId xmlns:a16="http://schemas.microsoft.com/office/drawing/2014/main" id="{F5560AA5-4B30-1C4E-AA3A-F788AE6D67D5}"/>
                </a:ext>
              </a:extLst>
            </p:cNvPr>
            <p:cNvSpPr/>
            <p:nvPr/>
          </p:nvSpPr>
          <p:spPr>
            <a:xfrm>
              <a:off x="1856492" y="2788072"/>
              <a:ext cx="1678399" cy="65420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5" name="TextBox 33">
              <a:extLst>
                <a:ext uri="{FF2B5EF4-FFF2-40B4-BE49-F238E27FC236}">
                  <a16:creationId xmlns:a16="http://schemas.microsoft.com/office/drawing/2014/main" id="{96B42922-A72F-A340-9117-AAD394A9CEFF}"/>
                </a:ext>
              </a:extLst>
            </p:cNvPr>
            <p:cNvSpPr txBox="1"/>
            <p:nvPr/>
          </p:nvSpPr>
          <p:spPr>
            <a:xfrm>
              <a:off x="1942833" y="2930508"/>
              <a:ext cx="150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Our Method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9D2D60D0-5102-B345-B7EA-9FA01CB6D355}"/>
              </a:ext>
            </a:extLst>
          </p:cNvPr>
          <p:cNvSpPr txBox="1"/>
          <p:nvPr/>
        </p:nvSpPr>
        <p:spPr>
          <a:xfrm>
            <a:off x="166720" y="434213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baseline="0" dirty="0">
                <a:effectLst/>
              </a:rPr>
              <a:t>Pour les instances de données corrélées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362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81EEF8-3CA6-BF42-A77F-05D5F94D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AA145-2C32-4532-B673-F652E351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501"/>
            <a:ext cx="10058400" cy="1609344"/>
          </a:xfrm>
        </p:spPr>
        <p:txBody>
          <a:bodyPr/>
          <a:lstStyle/>
          <a:p>
            <a:r>
              <a:rPr lang="fr-FR" dirty="0"/>
              <a:t>Conclusion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5B089-2A48-4B0A-9D34-92C9F01CF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  <p:grpSp>
        <p:nvGrpSpPr>
          <p:cNvPr id="41" name="Groupe 40">
            <a:extLst>
              <a:ext uri="{FF2B5EF4-FFF2-40B4-BE49-F238E27FC236}">
                <a16:creationId xmlns:a16="http://schemas.microsoft.com/office/drawing/2014/main" id="{DC5B6993-0581-654D-B465-B0FC5A411DB5}"/>
              </a:ext>
            </a:extLst>
          </p:cNvPr>
          <p:cNvGrpSpPr/>
          <p:nvPr/>
        </p:nvGrpSpPr>
        <p:grpSpPr>
          <a:xfrm>
            <a:off x="3728082" y="4852652"/>
            <a:ext cx="3112998" cy="599928"/>
            <a:chOff x="1069848" y="1880845"/>
            <a:chExt cx="3112998" cy="599928"/>
          </a:xfrm>
        </p:grpSpPr>
        <p:sp>
          <p:nvSpPr>
            <p:cNvPr id="42" name="Rectangle: Rounded Corners 2">
              <a:extLst>
                <a:ext uri="{FF2B5EF4-FFF2-40B4-BE49-F238E27FC236}">
                  <a16:creationId xmlns:a16="http://schemas.microsoft.com/office/drawing/2014/main" id="{8434929F-0FB3-914A-9451-2F45446A1CA4}"/>
                </a:ext>
              </a:extLst>
            </p:cNvPr>
            <p:cNvSpPr/>
            <p:nvPr/>
          </p:nvSpPr>
          <p:spPr>
            <a:xfrm>
              <a:off x="1069848" y="1880845"/>
              <a:ext cx="2692098" cy="599928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33">
              <a:extLst>
                <a:ext uri="{FF2B5EF4-FFF2-40B4-BE49-F238E27FC236}">
                  <a16:creationId xmlns:a16="http://schemas.microsoft.com/office/drawing/2014/main" id="{4E816E5F-0B5E-8B44-ADD2-A7A1D03CF112}"/>
                </a:ext>
              </a:extLst>
            </p:cNvPr>
            <p:cNvSpPr txBox="1"/>
            <p:nvPr/>
          </p:nvSpPr>
          <p:spPr>
            <a:xfrm>
              <a:off x="1231797" y="1997286"/>
              <a:ext cx="2951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/>
                <a:t>Dynamic</a:t>
              </a:r>
              <a:r>
                <a:rPr lang="fr-FR" sz="1600" dirty="0"/>
                <a:t> </a:t>
              </a:r>
              <a:r>
                <a:rPr lang="fr-FR" sz="1600" dirty="0" err="1"/>
                <a:t>programming</a:t>
              </a:r>
              <a:endParaRPr lang="en-GB" sz="1600" dirty="0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D0A6F19E-AC95-1A45-88CE-F4B75E716825}"/>
              </a:ext>
            </a:extLst>
          </p:cNvPr>
          <p:cNvGrpSpPr/>
          <p:nvPr/>
        </p:nvGrpSpPr>
        <p:grpSpPr>
          <a:xfrm>
            <a:off x="9909075" y="4852652"/>
            <a:ext cx="2812699" cy="654205"/>
            <a:chOff x="1856492" y="2788072"/>
            <a:chExt cx="2812699" cy="654205"/>
          </a:xfrm>
        </p:grpSpPr>
        <p:sp>
          <p:nvSpPr>
            <p:cNvPr id="45" name="Rectangle: Rounded Corners 2">
              <a:extLst>
                <a:ext uri="{FF2B5EF4-FFF2-40B4-BE49-F238E27FC236}">
                  <a16:creationId xmlns:a16="http://schemas.microsoft.com/office/drawing/2014/main" id="{C9AA7529-FC09-414F-A789-A11A7F8F07B4}"/>
                </a:ext>
              </a:extLst>
            </p:cNvPr>
            <p:cNvSpPr/>
            <p:nvPr/>
          </p:nvSpPr>
          <p:spPr>
            <a:xfrm>
              <a:off x="1856492" y="2788072"/>
              <a:ext cx="2189034" cy="654205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33">
              <a:extLst>
                <a:ext uri="{FF2B5EF4-FFF2-40B4-BE49-F238E27FC236}">
                  <a16:creationId xmlns:a16="http://schemas.microsoft.com/office/drawing/2014/main" id="{6F2233B4-7340-CB46-A60C-1B88CEB35F7D}"/>
                </a:ext>
              </a:extLst>
            </p:cNvPr>
            <p:cNvSpPr txBox="1"/>
            <p:nvPr/>
          </p:nvSpPr>
          <p:spPr>
            <a:xfrm>
              <a:off x="2007862" y="2930508"/>
              <a:ext cx="2661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Branch &amp; </a:t>
              </a:r>
              <a:r>
                <a:rPr lang="fr-FR" dirty="0" err="1"/>
                <a:t>Bound</a:t>
              </a:r>
              <a:r>
                <a:rPr lang="fr-FR" dirty="0"/>
                <a:t> </a:t>
              </a:r>
              <a:endParaRPr lang="en-GB" dirty="0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DA3FBA1C-3FDA-614C-AC97-90A7EE6D81E6}"/>
              </a:ext>
            </a:extLst>
          </p:cNvPr>
          <p:cNvGrpSpPr/>
          <p:nvPr/>
        </p:nvGrpSpPr>
        <p:grpSpPr>
          <a:xfrm>
            <a:off x="166720" y="4809417"/>
            <a:ext cx="2904255" cy="585972"/>
            <a:chOff x="1069848" y="3815101"/>
            <a:chExt cx="2904255" cy="585972"/>
          </a:xfrm>
        </p:grpSpPr>
        <p:sp>
          <p:nvSpPr>
            <p:cNvPr id="48" name="Rectangle: Rounded Corners 2">
              <a:extLst>
                <a:ext uri="{FF2B5EF4-FFF2-40B4-BE49-F238E27FC236}">
                  <a16:creationId xmlns:a16="http://schemas.microsoft.com/office/drawing/2014/main" id="{EB50845E-DDA6-E54A-9190-9F7430C996CB}"/>
                </a:ext>
              </a:extLst>
            </p:cNvPr>
            <p:cNvSpPr/>
            <p:nvPr/>
          </p:nvSpPr>
          <p:spPr>
            <a:xfrm>
              <a:off x="1069848" y="3815101"/>
              <a:ext cx="2742306" cy="585972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33">
              <a:extLst>
                <a:ext uri="{FF2B5EF4-FFF2-40B4-BE49-F238E27FC236}">
                  <a16:creationId xmlns:a16="http://schemas.microsoft.com/office/drawing/2014/main" id="{21E0164D-C281-C94F-8D49-D7511223567D}"/>
                </a:ext>
              </a:extLst>
            </p:cNvPr>
            <p:cNvSpPr txBox="1"/>
            <p:nvPr/>
          </p:nvSpPr>
          <p:spPr>
            <a:xfrm>
              <a:off x="1231798" y="3957536"/>
              <a:ext cx="274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Coin-or </a:t>
              </a:r>
              <a:r>
                <a:rPr lang="fr-FR" sz="1600" dirty="0" err="1"/>
                <a:t>branch</a:t>
              </a:r>
              <a:r>
                <a:rPr lang="fr-FR" sz="1600" dirty="0"/>
                <a:t> and Cut</a:t>
              </a:r>
              <a:endParaRPr lang="en-GB" sz="1600" dirty="0"/>
            </a:p>
          </p:txBody>
        </p:sp>
      </p:grpSp>
      <p:sp>
        <p:nvSpPr>
          <p:cNvPr id="50" name="Chevron 49">
            <a:extLst>
              <a:ext uri="{FF2B5EF4-FFF2-40B4-BE49-F238E27FC236}">
                <a16:creationId xmlns:a16="http://schemas.microsoft.com/office/drawing/2014/main" id="{BCCFD513-EEC3-2144-82E5-AA02A8E1D857}"/>
              </a:ext>
            </a:extLst>
          </p:cNvPr>
          <p:cNvSpPr/>
          <p:nvPr/>
        </p:nvSpPr>
        <p:spPr>
          <a:xfrm>
            <a:off x="3104390" y="4852652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Chevron 50">
            <a:extLst>
              <a:ext uri="{FF2B5EF4-FFF2-40B4-BE49-F238E27FC236}">
                <a16:creationId xmlns:a16="http://schemas.microsoft.com/office/drawing/2014/main" id="{A42A18B0-2A6B-AF45-A40A-B0C8827BDCB7}"/>
              </a:ext>
            </a:extLst>
          </p:cNvPr>
          <p:cNvSpPr/>
          <p:nvPr/>
        </p:nvSpPr>
        <p:spPr>
          <a:xfrm>
            <a:off x="6622773" y="4920102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Chevron 51">
            <a:extLst>
              <a:ext uri="{FF2B5EF4-FFF2-40B4-BE49-F238E27FC236}">
                <a16:creationId xmlns:a16="http://schemas.microsoft.com/office/drawing/2014/main" id="{CA1BA4AC-69F4-4D4B-AAC4-87C9B8174AE9}"/>
              </a:ext>
            </a:extLst>
          </p:cNvPr>
          <p:cNvSpPr/>
          <p:nvPr/>
        </p:nvSpPr>
        <p:spPr>
          <a:xfrm>
            <a:off x="9226324" y="4886377"/>
            <a:ext cx="500062" cy="532478"/>
          </a:xfrm>
          <a:prstGeom prst="chevron">
            <a:avLst/>
          </a:prstGeom>
          <a:blipFill>
            <a:blip r:embed="rId6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2C578FC0-7A8E-F94C-A225-7A198A1C7EDB}"/>
              </a:ext>
            </a:extLst>
          </p:cNvPr>
          <p:cNvGrpSpPr/>
          <p:nvPr/>
        </p:nvGrpSpPr>
        <p:grpSpPr>
          <a:xfrm>
            <a:off x="7325428" y="4826867"/>
            <a:ext cx="1678399" cy="654205"/>
            <a:chOff x="1856492" y="2788072"/>
            <a:chExt cx="1678399" cy="654205"/>
          </a:xfrm>
        </p:grpSpPr>
        <p:sp>
          <p:nvSpPr>
            <p:cNvPr id="54" name="Rectangle: Rounded Corners 2">
              <a:extLst>
                <a:ext uri="{FF2B5EF4-FFF2-40B4-BE49-F238E27FC236}">
                  <a16:creationId xmlns:a16="http://schemas.microsoft.com/office/drawing/2014/main" id="{F5560AA5-4B30-1C4E-AA3A-F788AE6D67D5}"/>
                </a:ext>
              </a:extLst>
            </p:cNvPr>
            <p:cNvSpPr/>
            <p:nvPr/>
          </p:nvSpPr>
          <p:spPr>
            <a:xfrm>
              <a:off x="1856492" y="2788072"/>
              <a:ext cx="1678399" cy="65420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5" name="TextBox 33">
              <a:extLst>
                <a:ext uri="{FF2B5EF4-FFF2-40B4-BE49-F238E27FC236}">
                  <a16:creationId xmlns:a16="http://schemas.microsoft.com/office/drawing/2014/main" id="{96B42922-A72F-A340-9117-AAD394A9CEFF}"/>
                </a:ext>
              </a:extLst>
            </p:cNvPr>
            <p:cNvSpPr txBox="1"/>
            <p:nvPr/>
          </p:nvSpPr>
          <p:spPr>
            <a:xfrm>
              <a:off x="1942833" y="2930508"/>
              <a:ext cx="150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Our Method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9D2D60D0-5102-B345-B7EA-9FA01CB6D355}"/>
              </a:ext>
            </a:extLst>
          </p:cNvPr>
          <p:cNvSpPr txBox="1"/>
          <p:nvPr/>
        </p:nvSpPr>
        <p:spPr>
          <a:xfrm>
            <a:off x="166720" y="434213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0" baseline="0" dirty="0">
                <a:effectLst/>
              </a:rPr>
              <a:t>Pour les instances de données corrélées</a:t>
            </a:r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FCC1AB9-D2E9-EA44-B4B6-2325FDA1FC87}"/>
              </a:ext>
            </a:extLst>
          </p:cNvPr>
          <p:cNvSpPr txBox="1"/>
          <p:nvPr/>
        </p:nvSpPr>
        <p:spPr>
          <a:xfrm>
            <a:off x="499314" y="1752447"/>
            <a:ext cx="10944973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i="0" baseline="0" dirty="0">
                <a:effectLst/>
              </a:rPr>
              <a:t>Difficile de faire mieux que Google…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/>
              <a:t>L’ajout d’heuristiques aurait peut-être amélioré notre méthode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/>
              <a:t>Une solution hybride entre Coin-or </a:t>
            </a:r>
            <a:r>
              <a:rPr lang="fr-FR" sz="2000" dirty="0" err="1"/>
              <a:t>branch</a:t>
            </a:r>
            <a:r>
              <a:rPr lang="fr-FR" sz="2000" dirty="0"/>
              <a:t> and Cut et </a:t>
            </a:r>
            <a:r>
              <a:rPr lang="fr-FR" sz="2000" dirty="0" err="1"/>
              <a:t>Dynamic</a:t>
            </a:r>
            <a:r>
              <a:rPr lang="fr-FR" sz="2000" dirty="0"/>
              <a:t> </a:t>
            </a:r>
            <a:r>
              <a:rPr lang="fr-FR" sz="2000" dirty="0" err="1"/>
              <a:t>programming</a:t>
            </a:r>
            <a:r>
              <a:rPr lang="fr-FR" sz="2000" dirty="0"/>
              <a:t> mérite une réflexion</a:t>
            </a:r>
            <a:endParaRPr lang="en-GB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fr-FR" b="1" dirty="0"/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663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4ADB4-74DC-BD49-BBFF-9C9849FA5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You for </a:t>
            </a:r>
            <a:br>
              <a:rPr lang="fr-FR" dirty="0"/>
            </a:br>
            <a:r>
              <a:rPr lang="fr-FR" dirty="0" err="1"/>
              <a:t>your</a:t>
            </a:r>
            <a:r>
              <a:rPr lang="fr-FR" dirty="0"/>
              <a:t>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92B134-9AC5-AA4F-BBDE-242C67A79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8856" y="5850025"/>
            <a:ext cx="10572000" cy="434974"/>
          </a:xfrm>
        </p:spPr>
        <p:txBody>
          <a:bodyPr/>
          <a:lstStyle/>
          <a:p>
            <a:r>
              <a:rPr lang="fr-FR" dirty="0"/>
              <a:t>Graphes, combinatoire, complexité – DRIOUCHE Adnane &amp; RUYTER Swann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255C9-80A4-4150-8AEB-D374656DE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693" y="1628334"/>
            <a:ext cx="2353796" cy="2353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96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 3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DD2DA10-92AE-B64C-81CF-4B491D48E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54371E5-2133-1C41-9946-92018CE9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516"/>
            <a:ext cx="10058400" cy="1609344"/>
          </a:xfrm>
        </p:spPr>
        <p:txBody>
          <a:bodyPr/>
          <a:lstStyle/>
          <a:p>
            <a:r>
              <a:rPr lang="fr-FR" dirty="0"/>
              <a:t>Architecture du projet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85CD35-B3C0-4B19-B539-C7D88CB27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260" y="3745088"/>
            <a:ext cx="748229" cy="7482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B0C1E1-2C4C-4323-840E-6E09A3325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2306" y="3721298"/>
            <a:ext cx="782460" cy="78246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A17360-4A26-4E86-A4C8-98A57987C5DE}"/>
              </a:ext>
            </a:extLst>
          </p:cNvPr>
          <p:cNvCxnSpPr>
            <a:cxnSpLocks/>
          </p:cNvCxnSpPr>
          <p:nvPr/>
        </p:nvCxnSpPr>
        <p:spPr>
          <a:xfrm>
            <a:off x="7437416" y="3387353"/>
            <a:ext cx="385025" cy="471006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FA38F5-5836-4C2C-A7C2-E8AA29B9E54C}"/>
              </a:ext>
            </a:extLst>
          </p:cNvPr>
          <p:cNvCxnSpPr>
            <a:cxnSpLocks/>
          </p:cNvCxnSpPr>
          <p:nvPr/>
        </p:nvCxnSpPr>
        <p:spPr>
          <a:xfrm>
            <a:off x="4821660" y="1751250"/>
            <a:ext cx="172360" cy="2267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FCE5B8-5714-4310-91C9-0F930C65C055}"/>
              </a:ext>
            </a:extLst>
          </p:cNvPr>
          <p:cNvCxnSpPr>
            <a:cxnSpLocks/>
          </p:cNvCxnSpPr>
          <p:nvPr/>
        </p:nvCxnSpPr>
        <p:spPr>
          <a:xfrm>
            <a:off x="2798039" y="3408696"/>
            <a:ext cx="661561" cy="428319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B11186-A4F3-4981-B258-2417256189B0}"/>
              </a:ext>
            </a:extLst>
          </p:cNvPr>
          <p:cNvCxnSpPr>
            <a:cxnSpLocks/>
          </p:cNvCxnSpPr>
          <p:nvPr/>
        </p:nvCxnSpPr>
        <p:spPr>
          <a:xfrm flipV="1">
            <a:off x="7501297" y="4807254"/>
            <a:ext cx="378423" cy="461935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9B8899-70C9-4EE2-AA2B-48456127F263}"/>
              </a:ext>
            </a:extLst>
          </p:cNvPr>
          <p:cNvSpPr/>
          <p:nvPr/>
        </p:nvSpPr>
        <p:spPr>
          <a:xfrm>
            <a:off x="394448" y="3663575"/>
            <a:ext cx="1607670" cy="92037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30278A-43E6-4168-A8A5-1A1206BB61C9}"/>
              </a:ext>
            </a:extLst>
          </p:cNvPr>
          <p:cNvSpPr/>
          <p:nvPr/>
        </p:nvSpPr>
        <p:spPr>
          <a:xfrm>
            <a:off x="4824899" y="2422376"/>
            <a:ext cx="3307209" cy="345502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2F1A878-5772-4E9C-BFCC-4B8C285E28B4}"/>
              </a:ext>
            </a:extLst>
          </p:cNvPr>
          <p:cNvSpPr/>
          <p:nvPr/>
        </p:nvSpPr>
        <p:spPr>
          <a:xfrm>
            <a:off x="9078535" y="3663575"/>
            <a:ext cx="958254" cy="920377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186F1E3-16BA-415B-86CD-FD7091D0B55B}"/>
              </a:ext>
            </a:extLst>
          </p:cNvPr>
          <p:cNvSpPr/>
          <p:nvPr/>
        </p:nvSpPr>
        <p:spPr>
          <a:xfrm>
            <a:off x="10959463" y="3667286"/>
            <a:ext cx="958254" cy="920377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4B8AB0-76B1-47BD-8C44-D792BE2070BE}"/>
              </a:ext>
            </a:extLst>
          </p:cNvPr>
          <p:cNvCxnSpPr>
            <a:cxnSpLocks/>
          </p:cNvCxnSpPr>
          <p:nvPr/>
        </p:nvCxnSpPr>
        <p:spPr>
          <a:xfrm>
            <a:off x="6965491" y="4417850"/>
            <a:ext cx="389173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EA04F91-FDE8-4FB3-B849-4A87FC7E1AA9}"/>
              </a:ext>
            </a:extLst>
          </p:cNvPr>
          <p:cNvSpPr/>
          <p:nvPr/>
        </p:nvSpPr>
        <p:spPr>
          <a:xfrm>
            <a:off x="4952187" y="2853071"/>
            <a:ext cx="3110069" cy="5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181A786-6EC3-4B25-B903-B1CB437E0FAE}"/>
              </a:ext>
            </a:extLst>
          </p:cNvPr>
          <p:cNvSpPr/>
          <p:nvPr/>
        </p:nvSpPr>
        <p:spPr>
          <a:xfrm>
            <a:off x="4952187" y="3560155"/>
            <a:ext cx="3110069" cy="5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73BD396-2861-4DF8-8CE9-13CDC8F61F0E}"/>
              </a:ext>
            </a:extLst>
          </p:cNvPr>
          <p:cNvSpPr/>
          <p:nvPr/>
        </p:nvSpPr>
        <p:spPr>
          <a:xfrm>
            <a:off x="4952187" y="4974323"/>
            <a:ext cx="3110069" cy="5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E0B958A-C785-4B26-8186-AAD536131613}"/>
              </a:ext>
            </a:extLst>
          </p:cNvPr>
          <p:cNvSpPr/>
          <p:nvPr/>
        </p:nvSpPr>
        <p:spPr>
          <a:xfrm>
            <a:off x="4952188" y="4267239"/>
            <a:ext cx="3110068" cy="5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6798A3-E293-4832-AE8E-E200903AD03E}"/>
              </a:ext>
            </a:extLst>
          </p:cNvPr>
          <p:cNvCxnSpPr>
            <a:cxnSpLocks/>
          </p:cNvCxnSpPr>
          <p:nvPr/>
        </p:nvCxnSpPr>
        <p:spPr>
          <a:xfrm>
            <a:off x="2161910" y="4112527"/>
            <a:ext cx="372114" cy="0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C7429F-84D6-4D13-B524-9AA6B8267275}"/>
              </a:ext>
            </a:extLst>
          </p:cNvPr>
          <p:cNvCxnSpPr>
            <a:cxnSpLocks/>
          </p:cNvCxnSpPr>
          <p:nvPr/>
        </p:nvCxnSpPr>
        <p:spPr>
          <a:xfrm>
            <a:off x="8283916" y="4149886"/>
            <a:ext cx="683536" cy="0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C20ECB-5E0F-4165-B0ED-03E38CCC6D6A}"/>
              </a:ext>
            </a:extLst>
          </p:cNvPr>
          <p:cNvCxnSpPr>
            <a:cxnSpLocks/>
          </p:cNvCxnSpPr>
          <p:nvPr/>
        </p:nvCxnSpPr>
        <p:spPr>
          <a:xfrm>
            <a:off x="8289892" y="4562104"/>
            <a:ext cx="683536" cy="0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E9C9C6-2FF9-43F6-B323-82BE4E897701}"/>
              </a:ext>
            </a:extLst>
          </p:cNvPr>
          <p:cNvCxnSpPr>
            <a:cxnSpLocks/>
          </p:cNvCxnSpPr>
          <p:nvPr/>
        </p:nvCxnSpPr>
        <p:spPr>
          <a:xfrm>
            <a:off x="8283916" y="3710777"/>
            <a:ext cx="683536" cy="0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6D38BF-7BA0-4B36-893D-F261080C5D87}"/>
              </a:ext>
            </a:extLst>
          </p:cNvPr>
          <p:cNvCxnSpPr>
            <a:cxnSpLocks/>
          </p:cNvCxnSpPr>
          <p:nvPr/>
        </p:nvCxnSpPr>
        <p:spPr>
          <a:xfrm>
            <a:off x="10204130" y="4136359"/>
            <a:ext cx="683536" cy="0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960D76-6307-4713-AA05-05C03C75CBE3}"/>
              </a:ext>
            </a:extLst>
          </p:cNvPr>
          <p:cNvSpPr txBox="1"/>
          <p:nvPr/>
        </p:nvSpPr>
        <p:spPr>
          <a:xfrm>
            <a:off x="543789" y="3789362"/>
            <a:ext cx="152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Benchmark</a:t>
            </a:r>
          </a:p>
          <a:p>
            <a:r>
              <a:rPr lang="fr-FR" dirty="0"/>
              <a:t>D’instance</a:t>
            </a:r>
            <a:endParaRPr lang="en-GB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C564CEF-9E05-4266-BE3A-0A6AEA6FB94F}"/>
              </a:ext>
            </a:extLst>
          </p:cNvPr>
          <p:cNvSpPr/>
          <p:nvPr/>
        </p:nvSpPr>
        <p:spPr>
          <a:xfrm>
            <a:off x="2705687" y="3689697"/>
            <a:ext cx="1607670" cy="92037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551685-D531-4D7F-8443-5DF5ED069AD0}"/>
              </a:ext>
            </a:extLst>
          </p:cNvPr>
          <p:cNvSpPr txBox="1"/>
          <p:nvPr/>
        </p:nvSpPr>
        <p:spPr>
          <a:xfrm>
            <a:off x="2951726" y="3927861"/>
            <a:ext cx="152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Instance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08811B-3946-4798-B806-1A1383E132BC}"/>
              </a:ext>
            </a:extLst>
          </p:cNvPr>
          <p:cNvSpPr txBox="1"/>
          <p:nvPr/>
        </p:nvSpPr>
        <p:spPr>
          <a:xfrm>
            <a:off x="5221027" y="2959345"/>
            <a:ext cx="29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Dynamic </a:t>
            </a:r>
            <a:r>
              <a:rPr lang="fr-FR" dirty="0" err="1"/>
              <a:t>Programming</a:t>
            </a:r>
            <a:endParaRPr lang="en-GB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56DC9B-06DC-43F5-96B1-80635BAA99D5}"/>
              </a:ext>
            </a:extLst>
          </p:cNvPr>
          <p:cNvCxnSpPr>
            <a:cxnSpLocks/>
          </p:cNvCxnSpPr>
          <p:nvPr/>
        </p:nvCxnSpPr>
        <p:spPr>
          <a:xfrm>
            <a:off x="4412732" y="4110953"/>
            <a:ext cx="372114" cy="0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70A1F9-4CD6-48EA-A643-F412A32DA3EC}"/>
              </a:ext>
            </a:extLst>
          </p:cNvPr>
          <p:cNvSpPr txBox="1"/>
          <p:nvPr/>
        </p:nvSpPr>
        <p:spPr>
          <a:xfrm>
            <a:off x="5179210" y="3656297"/>
            <a:ext cx="29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Branch &amp; Bound </a:t>
            </a:r>
            <a:r>
              <a:rPr lang="fr-FR" dirty="0" err="1"/>
              <a:t>method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EC1265-8BF3-4940-AC68-5B654E4DD583}"/>
              </a:ext>
            </a:extLst>
          </p:cNvPr>
          <p:cNvSpPr txBox="1"/>
          <p:nvPr/>
        </p:nvSpPr>
        <p:spPr>
          <a:xfrm>
            <a:off x="5468679" y="5044099"/>
            <a:ext cx="29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Our </a:t>
            </a:r>
            <a:r>
              <a:rPr lang="fr-FR" dirty="0" err="1"/>
              <a:t>Own</a:t>
            </a:r>
            <a:r>
              <a:rPr lang="fr-FR" dirty="0"/>
              <a:t> </a:t>
            </a:r>
            <a:r>
              <a:rPr lang="fr-FR" dirty="0" err="1"/>
              <a:t>method</a:t>
            </a:r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B53004-C5E0-49D3-8E62-FC9A3F7C485F}"/>
              </a:ext>
            </a:extLst>
          </p:cNvPr>
          <p:cNvSpPr txBox="1"/>
          <p:nvPr/>
        </p:nvSpPr>
        <p:spPr>
          <a:xfrm>
            <a:off x="5379403" y="4350549"/>
            <a:ext cx="29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CBC Based Solver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6E7CC3D-AF2A-426A-B6AD-5003AF24E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3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C04CA5B8-6AEA-C24B-BB3B-69C4CBBFF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78C230C-B98B-D249-9FEC-6A180FA2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35313"/>
            <a:ext cx="10058400" cy="1609344"/>
          </a:xfrm>
        </p:spPr>
        <p:txBody>
          <a:bodyPr/>
          <a:lstStyle/>
          <a:p>
            <a:r>
              <a:rPr lang="fr-FR" dirty="0"/>
              <a:t>Benchmark d’instance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6B89E4-D6B7-4BEA-B5B7-6E2A5296F12A}"/>
              </a:ext>
            </a:extLst>
          </p:cNvPr>
          <p:cNvSpPr/>
          <p:nvPr/>
        </p:nvSpPr>
        <p:spPr>
          <a:xfrm>
            <a:off x="1069848" y="3120868"/>
            <a:ext cx="1607670" cy="92037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F6106-5A91-467D-8E84-02A753D7309B}"/>
              </a:ext>
            </a:extLst>
          </p:cNvPr>
          <p:cNvSpPr txBox="1"/>
          <p:nvPr/>
        </p:nvSpPr>
        <p:spPr>
          <a:xfrm>
            <a:off x="1219189" y="3246655"/>
            <a:ext cx="152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Benchmark</a:t>
            </a:r>
          </a:p>
          <a:p>
            <a:r>
              <a:rPr lang="fr-FR" dirty="0"/>
              <a:t>D’instance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826BA7-C554-4A21-BB1B-172E584177AC}"/>
              </a:ext>
            </a:extLst>
          </p:cNvPr>
          <p:cNvSpPr/>
          <p:nvPr/>
        </p:nvSpPr>
        <p:spPr>
          <a:xfrm>
            <a:off x="3606861" y="2263202"/>
            <a:ext cx="2393515" cy="642472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C43EFE-FEAD-426F-AE68-C0D786150806}"/>
              </a:ext>
            </a:extLst>
          </p:cNvPr>
          <p:cNvSpPr/>
          <p:nvPr/>
        </p:nvSpPr>
        <p:spPr>
          <a:xfrm>
            <a:off x="3606861" y="4189506"/>
            <a:ext cx="2393515" cy="642472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9BEC55-76D8-4865-A462-D1C2BC6A82C7}"/>
              </a:ext>
            </a:extLst>
          </p:cNvPr>
          <p:cNvSpPr/>
          <p:nvPr/>
        </p:nvSpPr>
        <p:spPr>
          <a:xfrm>
            <a:off x="6932766" y="3547034"/>
            <a:ext cx="3532033" cy="642472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2C63CD-1EBF-4BE1-882C-92CF2173499B}"/>
              </a:ext>
            </a:extLst>
          </p:cNvPr>
          <p:cNvSpPr/>
          <p:nvPr/>
        </p:nvSpPr>
        <p:spPr>
          <a:xfrm>
            <a:off x="6932766" y="4848411"/>
            <a:ext cx="3532033" cy="642472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31C58D-18F2-43F7-A18F-76C94B7932C3}"/>
              </a:ext>
            </a:extLst>
          </p:cNvPr>
          <p:cNvSpPr/>
          <p:nvPr/>
        </p:nvSpPr>
        <p:spPr>
          <a:xfrm>
            <a:off x="6932766" y="2263202"/>
            <a:ext cx="3532033" cy="642472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3154E-2EBD-4A1B-A0B1-9859FA0E437D}"/>
              </a:ext>
            </a:extLst>
          </p:cNvPr>
          <p:cNvSpPr txBox="1"/>
          <p:nvPr/>
        </p:nvSpPr>
        <p:spPr>
          <a:xfrm>
            <a:off x="3696436" y="2385156"/>
            <a:ext cx="401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Uncorrelated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3E9B2-3A48-4331-B3F9-AD062CD5646C}"/>
              </a:ext>
            </a:extLst>
          </p:cNvPr>
          <p:cNvSpPr txBox="1"/>
          <p:nvPr/>
        </p:nvSpPr>
        <p:spPr>
          <a:xfrm>
            <a:off x="3886778" y="4325086"/>
            <a:ext cx="234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Correlated data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F08111-A00F-420E-BD4E-A637983B3691}"/>
              </a:ext>
            </a:extLst>
          </p:cNvPr>
          <p:cNvSpPr txBox="1"/>
          <p:nvPr/>
        </p:nvSpPr>
        <p:spPr>
          <a:xfrm>
            <a:off x="7097089" y="3658604"/>
            <a:ext cx="343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Weakly correlated instances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0DE04-624D-4379-83FD-4759AFBFCE5F}"/>
              </a:ext>
            </a:extLst>
          </p:cNvPr>
          <p:cNvSpPr txBox="1"/>
          <p:nvPr/>
        </p:nvSpPr>
        <p:spPr>
          <a:xfrm>
            <a:off x="7087150" y="4970365"/>
            <a:ext cx="3633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Strongly correlated instances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EFAE99-E869-4CE3-BB8F-B40679749054}"/>
              </a:ext>
            </a:extLst>
          </p:cNvPr>
          <p:cNvSpPr txBox="1"/>
          <p:nvPr/>
        </p:nvSpPr>
        <p:spPr>
          <a:xfrm>
            <a:off x="7097089" y="2392849"/>
            <a:ext cx="3945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Uncorrelated data instances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D2217A9-AC03-4035-902B-2EA88C616AD4}"/>
              </a:ext>
            </a:extLst>
          </p:cNvPr>
          <p:cNvSpPr/>
          <p:nvPr/>
        </p:nvSpPr>
        <p:spPr>
          <a:xfrm>
            <a:off x="2865737" y="2551953"/>
            <a:ext cx="508946" cy="196625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EE24D011-481E-44FD-A698-707B1EBD4BFB}"/>
              </a:ext>
            </a:extLst>
          </p:cNvPr>
          <p:cNvSpPr/>
          <p:nvPr/>
        </p:nvSpPr>
        <p:spPr>
          <a:xfrm>
            <a:off x="6164217" y="3860800"/>
            <a:ext cx="508946" cy="130884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1529E7-60BB-446F-9E9D-909EE6D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AAA552B-9D1D-A14E-8756-8F5BC04C3AB3}"/>
              </a:ext>
            </a:extLst>
          </p:cNvPr>
          <p:cNvCxnSpPr/>
          <p:nvPr/>
        </p:nvCxnSpPr>
        <p:spPr>
          <a:xfrm>
            <a:off x="6096000" y="2551953"/>
            <a:ext cx="6947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B117D1F-5A89-4151-B0C3-2E6C3A0A1AA0}"/>
              </a:ext>
            </a:extLst>
          </p:cNvPr>
          <p:cNvSpPr txBox="1"/>
          <p:nvPr/>
        </p:nvSpPr>
        <p:spPr>
          <a:xfrm>
            <a:off x="10606800" y="2367287"/>
            <a:ext cx="1425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7 instances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0D67BA-7E37-47F0-826A-19005E6A3B1D}"/>
              </a:ext>
            </a:extLst>
          </p:cNvPr>
          <p:cNvSpPr txBox="1"/>
          <p:nvPr/>
        </p:nvSpPr>
        <p:spPr>
          <a:xfrm>
            <a:off x="1049520" y="2603276"/>
            <a:ext cx="1659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21 instances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D856A4-E904-4C55-B0EC-E4A9B8C2C6CF}"/>
              </a:ext>
            </a:extLst>
          </p:cNvPr>
          <p:cNvSpPr txBox="1"/>
          <p:nvPr/>
        </p:nvSpPr>
        <p:spPr>
          <a:xfrm>
            <a:off x="4100508" y="1823884"/>
            <a:ext cx="1659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7 </a:t>
            </a:r>
            <a:r>
              <a:rPr lang="en-GB" dirty="0" err="1"/>
              <a:t>isntances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3579DC-0E40-47F4-AB4E-582C33762D19}"/>
              </a:ext>
            </a:extLst>
          </p:cNvPr>
          <p:cNvSpPr txBox="1"/>
          <p:nvPr/>
        </p:nvSpPr>
        <p:spPr>
          <a:xfrm>
            <a:off x="4083875" y="3772697"/>
            <a:ext cx="1659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14 </a:t>
            </a:r>
            <a:r>
              <a:rPr lang="en-GB" dirty="0" err="1"/>
              <a:t>isntances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5A4E6E-1FE9-4CBE-9D0C-8D41DA58AE82}"/>
              </a:ext>
            </a:extLst>
          </p:cNvPr>
          <p:cNvSpPr txBox="1"/>
          <p:nvPr/>
        </p:nvSpPr>
        <p:spPr>
          <a:xfrm>
            <a:off x="10606800" y="3683604"/>
            <a:ext cx="1425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7 instances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F0B71-76C8-4854-BFE2-823BCCC6903D}"/>
              </a:ext>
            </a:extLst>
          </p:cNvPr>
          <p:cNvSpPr txBox="1"/>
          <p:nvPr/>
        </p:nvSpPr>
        <p:spPr>
          <a:xfrm>
            <a:off x="10621522" y="4984981"/>
            <a:ext cx="1425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7 instances</a:t>
            </a:r>
          </a:p>
        </p:txBody>
      </p:sp>
    </p:spTree>
    <p:extLst>
      <p:ext uri="{BB962C8B-B14F-4D97-AF65-F5344CB8AC3E}">
        <p14:creationId xmlns:p14="http://schemas.microsoft.com/office/powerpoint/2010/main" val="134204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C04CA5B8-6AEA-C24B-BB3B-69C4CBBFF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78C230C-B98B-D249-9FEC-6A180FA2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35313"/>
            <a:ext cx="10058400" cy="1609344"/>
          </a:xfrm>
        </p:spPr>
        <p:txBody>
          <a:bodyPr/>
          <a:lstStyle/>
          <a:p>
            <a:r>
              <a:rPr lang="fr-FR" dirty="0"/>
              <a:t>Benchmark d’instance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1529E7-60BB-446F-9E9D-909EE6D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  <p:pic>
        <p:nvPicPr>
          <p:cNvPr id="28" name="Picture 14">
            <a:extLst>
              <a:ext uri="{FF2B5EF4-FFF2-40B4-BE49-F238E27FC236}">
                <a16:creationId xmlns:a16="http://schemas.microsoft.com/office/drawing/2014/main" id="{54DA6D8B-E9F8-4C88-AF49-BF12F791F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217" y="2012123"/>
            <a:ext cx="3386370" cy="2489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9" name="Connecteur droit avec flèche 3">
            <a:extLst>
              <a:ext uri="{FF2B5EF4-FFF2-40B4-BE49-F238E27FC236}">
                <a16:creationId xmlns:a16="http://schemas.microsoft.com/office/drawing/2014/main" id="{987E4A8A-D04B-46E1-85A4-503CCA03B740}"/>
              </a:ext>
            </a:extLst>
          </p:cNvPr>
          <p:cNvCxnSpPr>
            <a:cxnSpLocks/>
          </p:cNvCxnSpPr>
          <p:nvPr/>
        </p:nvCxnSpPr>
        <p:spPr>
          <a:xfrm flipH="1">
            <a:off x="1159435" y="1525205"/>
            <a:ext cx="1957609" cy="856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34">
            <a:extLst>
              <a:ext uri="{FF2B5EF4-FFF2-40B4-BE49-F238E27FC236}">
                <a16:creationId xmlns:a16="http://schemas.microsoft.com/office/drawing/2014/main" id="{D27C679F-66FC-4AE9-82C7-2BEEA7FCFA89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1870635" y="3916723"/>
            <a:ext cx="1996960" cy="3146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5">
            <a:extLst>
              <a:ext uri="{FF2B5EF4-FFF2-40B4-BE49-F238E27FC236}">
                <a16:creationId xmlns:a16="http://schemas.microsoft.com/office/drawing/2014/main" id="{CCB36600-5785-455E-A7B5-7EC7A1A25B39}"/>
              </a:ext>
            </a:extLst>
          </p:cNvPr>
          <p:cNvSpPr txBox="1"/>
          <p:nvPr/>
        </p:nvSpPr>
        <p:spPr>
          <a:xfrm>
            <a:off x="3119113" y="1300411"/>
            <a:ext cx="24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d’instance</a:t>
            </a:r>
            <a:endParaRPr lang="en-GB" dirty="0"/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7FDC147F-E97F-4DCE-90D9-9879D3685528}"/>
              </a:ext>
            </a:extLst>
          </p:cNvPr>
          <p:cNvSpPr txBox="1"/>
          <p:nvPr/>
        </p:nvSpPr>
        <p:spPr>
          <a:xfrm>
            <a:off x="3867595" y="3732057"/>
            <a:ext cx="248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 d’items</a:t>
            </a:r>
            <a:endParaRPr lang="en-GB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7812BEF-A710-442E-8B4D-BB2A45A68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9226" y="1370171"/>
            <a:ext cx="3083739" cy="2143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A2ABAE8-184A-411F-906A-8469F739E9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1631" y="4173106"/>
            <a:ext cx="3091334" cy="2144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8503347-E5F4-480D-B05F-EE27A2A2FCED}"/>
              </a:ext>
            </a:extLst>
          </p:cNvPr>
          <p:cNvSpPr txBox="1"/>
          <p:nvPr/>
        </p:nvSpPr>
        <p:spPr>
          <a:xfrm>
            <a:off x="439297" y="4685863"/>
            <a:ext cx="3945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Uncorrelated data instances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97C1E1-9696-4DBA-9E6E-462841362D19}"/>
              </a:ext>
            </a:extLst>
          </p:cNvPr>
          <p:cNvSpPr txBox="1"/>
          <p:nvPr/>
        </p:nvSpPr>
        <p:spPr>
          <a:xfrm>
            <a:off x="7331631" y="3658604"/>
            <a:ext cx="343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Weakly correlated instances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26DAB2-D202-4F29-9F64-19F05483CAFA}"/>
              </a:ext>
            </a:extLst>
          </p:cNvPr>
          <p:cNvSpPr txBox="1"/>
          <p:nvPr/>
        </p:nvSpPr>
        <p:spPr>
          <a:xfrm>
            <a:off x="7278398" y="6410694"/>
            <a:ext cx="3633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Strongly correlated instances</a:t>
            </a:r>
          </a:p>
        </p:txBody>
      </p:sp>
    </p:spTree>
    <p:extLst>
      <p:ext uri="{BB962C8B-B14F-4D97-AF65-F5344CB8AC3E}">
        <p14:creationId xmlns:p14="http://schemas.microsoft.com/office/powerpoint/2010/main" val="30730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 5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DBE56A8-6B45-444B-9AD5-E206F0F0F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9E4F5-1228-4A00-A195-888DD572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477"/>
            <a:ext cx="10058400" cy="1609344"/>
          </a:xfrm>
        </p:spPr>
        <p:txBody>
          <a:bodyPr/>
          <a:lstStyle/>
          <a:p>
            <a:r>
              <a:rPr lang="fr-FR" dirty="0" err="1"/>
              <a:t>Methodes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18E5B-FBDE-49EF-8D80-6DB1E0AB6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  <p:grpSp>
        <p:nvGrpSpPr>
          <p:cNvPr id="70" name="Groupe 69">
            <a:extLst>
              <a:ext uri="{FF2B5EF4-FFF2-40B4-BE49-F238E27FC236}">
                <a16:creationId xmlns:a16="http://schemas.microsoft.com/office/drawing/2014/main" id="{2CAD9653-4F44-554C-B140-E25AD068F504}"/>
              </a:ext>
            </a:extLst>
          </p:cNvPr>
          <p:cNvGrpSpPr/>
          <p:nvPr/>
        </p:nvGrpSpPr>
        <p:grpSpPr>
          <a:xfrm>
            <a:off x="1069847" y="1880844"/>
            <a:ext cx="3044339" cy="654205"/>
            <a:chOff x="1069847" y="1880844"/>
            <a:chExt cx="3044339" cy="654205"/>
          </a:xfrm>
        </p:grpSpPr>
        <p:sp>
          <p:nvSpPr>
            <p:cNvPr id="62" name="Rectangle: Rounded Corners 2">
              <a:extLst>
                <a:ext uri="{FF2B5EF4-FFF2-40B4-BE49-F238E27FC236}">
                  <a16:creationId xmlns:a16="http://schemas.microsoft.com/office/drawing/2014/main" id="{528709B4-F27C-2843-B47B-3F09CA8F2E14}"/>
                </a:ext>
              </a:extLst>
            </p:cNvPr>
            <p:cNvSpPr/>
            <p:nvPr/>
          </p:nvSpPr>
          <p:spPr>
            <a:xfrm>
              <a:off x="1069847" y="1880844"/>
              <a:ext cx="2975679" cy="654205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33">
              <a:extLst>
                <a:ext uri="{FF2B5EF4-FFF2-40B4-BE49-F238E27FC236}">
                  <a16:creationId xmlns:a16="http://schemas.microsoft.com/office/drawing/2014/main" id="{92FB5DB1-9629-7346-BC14-8E39C8AE6DB2}"/>
                </a:ext>
              </a:extLst>
            </p:cNvPr>
            <p:cNvSpPr txBox="1"/>
            <p:nvPr/>
          </p:nvSpPr>
          <p:spPr>
            <a:xfrm>
              <a:off x="1163137" y="2009941"/>
              <a:ext cx="295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/>
                <a:t>Dynamic</a:t>
              </a:r>
              <a:r>
                <a:rPr lang="fr-FR" b="1" dirty="0"/>
                <a:t> </a:t>
              </a:r>
              <a:r>
                <a:rPr lang="fr-FR" b="1" dirty="0" err="1"/>
                <a:t>programming</a:t>
              </a:r>
              <a:endParaRPr lang="en-GB" b="1" dirty="0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87B1A7C4-7D38-5243-A66C-9A6A9DE24AA6}"/>
              </a:ext>
            </a:extLst>
          </p:cNvPr>
          <p:cNvGrpSpPr/>
          <p:nvPr/>
        </p:nvGrpSpPr>
        <p:grpSpPr>
          <a:xfrm>
            <a:off x="1069847" y="3241685"/>
            <a:ext cx="3128080" cy="654205"/>
            <a:chOff x="1069847" y="2788072"/>
            <a:chExt cx="3128080" cy="654205"/>
          </a:xfrm>
        </p:grpSpPr>
        <p:sp>
          <p:nvSpPr>
            <p:cNvPr id="64" name="Rectangle: Rounded Corners 2">
              <a:extLst>
                <a:ext uri="{FF2B5EF4-FFF2-40B4-BE49-F238E27FC236}">
                  <a16:creationId xmlns:a16="http://schemas.microsoft.com/office/drawing/2014/main" id="{F908779A-94D7-6445-9918-701AA461C3BF}"/>
                </a:ext>
              </a:extLst>
            </p:cNvPr>
            <p:cNvSpPr/>
            <p:nvPr/>
          </p:nvSpPr>
          <p:spPr>
            <a:xfrm>
              <a:off x="1069847" y="2788072"/>
              <a:ext cx="2975679" cy="654205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TextBox 33">
              <a:extLst>
                <a:ext uri="{FF2B5EF4-FFF2-40B4-BE49-F238E27FC236}">
                  <a16:creationId xmlns:a16="http://schemas.microsoft.com/office/drawing/2014/main" id="{46ED5294-071F-704D-909D-A36BDBEFDBB4}"/>
                </a:ext>
              </a:extLst>
            </p:cNvPr>
            <p:cNvSpPr txBox="1"/>
            <p:nvPr/>
          </p:nvSpPr>
          <p:spPr>
            <a:xfrm>
              <a:off x="1536598" y="2930508"/>
              <a:ext cx="2661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Branch &amp; </a:t>
              </a:r>
              <a:r>
                <a:rPr lang="fr-FR" dirty="0" err="1"/>
                <a:t>Bound</a:t>
              </a:r>
              <a:r>
                <a:rPr lang="fr-FR" dirty="0"/>
                <a:t> </a:t>
              </a:r>
              <a:endParaRPr lang="en-GB" dirty="0"/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86854D2-CC7C-3340-9049-E83B09BBAA88}"/>
              </a:ext>
            </a:extLst>
          </p:cNvPr>
          <p:cNvGrpSpPr/>
          <p:nvPr/>
        </p:nvGrpSpPr>
        <p:grpSpPr>
          <a:xfrm>
            <a:off x="1069847" y="4602527"/>
            <a:ext cx="2975679" cy="654205"/>
            <a:chOff x="1069847" y="3815100"/>
            <a:chExt cx="2975679" cy="654205"/>
          </a:xfrm>
        </p:grpSpPr>
        <p:sp>
          <p:nvSpPr>
            <p:cNvPr id="66" name="Rectangle: Rounded Corners 2">
              <a:extLst>
                <a:ext uri="{FF2B5EF4-FFF2-40B4-BE49-F238E27FC236}">
                  <a16:creationId xmlns:a16="http://schemas.microsoft.com/office/drawing/2014/main" id="{6D0DF560-966A-A047-9559-9DB2658A65AA}"/>
                </a:ext>
              </a:extLst>
            </p:cNvPr>
            <p:cNvSpPr/>
            <p:nvPr/>
          </p:nvSpPr>
          <p:spPr>
            <a:xfrm>
              <a:off x="1069847" y="3815100"/>
              <a:ext cx="2975679" cy="654205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33">
              <a:extLst>
                <a:ext uri="{FF2B5EF4-FFF2-40B4-BE49-F238E27FC236}">
                  <a16:creationId xmlns:a16="http://schemas.microsoft.com/office/drawing/2014/main" id="{CBBB2C18-94EE-384D-AA40-EAFF41854201}"/>
                </a:ext>
              </a:extLst>
            </p:cNvPr>
            <p:cNvSpPr txBox="1"/>
            <p:nvPr/>
          </p:nvSpPr>
          <p:spPr>
            <a:xfrm>
              <a:off x="1231798" y="3957536"/>
              <a:ext cx="2742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Coin-or </a:t>
              </a:r>
              <a:r>
                <a:rPr lang="fr-FR" dirty="0" err="1"/>
                <a:t>branch</a:t>
              </a:r>
              <a:r>
                <a:rPr lang="fr-FR" dirty="0"/>
                <a:t> and Cut</a:t>
              </a:r>
              <a:endParaRPr lang="en-GB" dirty="0"/>
            </a:p>
          </p:txBody>
        </p:sp>
      </p:grpSp>
      <p:graphicFrame>
        <p:nvGraphicFramePr>
          <p:cNvPr id="50" name="Table 5">
            <a:extLst>
              <a:ext uri="{FF2B5EF4-FFF2-40B4-BE49-F238E27FC236}">
                <a16:creationId xmlns:a16="http://schemas.microsoft.com/office/drawing/2014/main" id="{52F0F68B-1DAC-024F-AE23-118413E6E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1837"/>
              </p:ext>
            </p:extLst>
          </p:nvPr>
        </p:nvGraphicFramePr>
        <p:xfrm>
          <a:off x="4952079" y="2317452"/>
          <a:ext cx="6727302" cy="2285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478">
                  <a:extLst>
                    <a:ext uri="{9D8B030D-6E8A-4147-A177-3AD203B41FA5}">
                      <a16:colId xmlns:a16="http://schemas.microsoft.com/office/drawing/2014/main" val="216076514"/>
                    </a:ext>
                  </a:extLst>
                </a:gridCol>
                <a:gridCol w="747478">
                  <a:extLst>
                    <a:ext uri="{9D8B030D-6E8A-4147-A177-3AD203B41FA5}">
                      <a16:colId xmlns:a16="http://schemas.microsoft.com/office/drawing/2014/main" val="2253239478"/>
                    </a:ext>
                  </a:extLst>
                </a:gridCol>
                <a:gridCol w="747478">
                  <a:extLst>
                    <a:ext uri="{9D8B030D-6E8A-4147-A177-3AD203B41FA5}">
                      <a16:colId xmlns:a16="http://schemas.microsoft.com/office/drawing/2014/main" val="1340192320"/>
                    </a:ext>
                  </a:extLst>
                </a:gridCol>
                <a:gridCol w="747478">
                  <a:extLst>
                    <a:ext uri="{9D8B030D-6E8A-4147-A177-3AD203B41FA5}">
                      <a16:colId xmlns:a16="http://schemas.microsoft.com/office/drawing/2014/main" val="1234521192"/>
                    </a:ext>
                  </a:extLst>
                </a:gridCol>
                <a:gridCol w="747478">
                  <a:extLst>
                    <a:ext uri="{9D8B030D-6E8A-4147-A177-3AD203B41FA5}">
                      <a16:colId xmlns:a16="http://schemas.microsoft.com/office/drawing/2014/main" val="3061447700"/>
                    </a:ext>
                  </a:extLst>
                </a:gridCol>
                <a:gridCol w="747478">
                  <a:extLst>
                    <a:ext uri="{9D8B030D-6E8A-4147-A177-3AD203B41FA5}">
                      <a16:colId xmlns:a16="http://schemas.microsoft.com/office/drawing/2014/main" val="3001983270"/>
                    </a:ext>
                  </a:extLst>
                </a:gridCol>
                <a:gridCol w="747478">
                  <a:extLst>
                    <a:ext uri="{9D8B030D-6E8A-4147-A177-3AD203B41FA5}">
                      <a16:colId xmlns:a16="http://schemas.microsoft.com/office/drawing/2014/main" val="3791859245"/>
                    </a:ext>
                  </a:extLst>
                </a:gridCol>
                <a:gridCol w="747478">
                  <a:extLst>
                    <a:ext uri="{9D8B030D-6E8A-4147-A177-3AD203B41FA5}">
                      <a16:colId xmlns:a16="http://schemas.microsoft.com/office/drawing/2014/main" val="3646907543"/>
                    </a:ext>
                  </a:extLst>
                </a:gridCol>
                <a:gridCol w="747478">
                  <a:extLst>
                    <a:ext uri="{9D8B030D-6E8A-4147-A177-3AD203B41FA5}">
                      <a16:colId xmlns:a16="http://schemas.microsoft.com/office/drawing/2014/main" val="2855318509"/>
                    </a:ext>
                  </a:extLst>
                </a:gridCol>
              </a:tblGrid>
              <a:tr h="45701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4"/>
                          </a:solidFill>
                        </a:rPr>
                        <a:t>P(i)</a:t>
                      </a:r>
                      <a:endParaRPr lang="en-GB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4"/>
                          </a:solidFill>
                        </a:rPr>
                        <a:t>W(i)</a:t>
                      </a:r>
                      <a:endParaRPr lang="en-GB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4"/>
                          </a:solidFill>
                        </a:rPr>
                        <a:t>Item</a:t>
                      </a:r>
                      <a:endParaRPr lang="en-GB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702381"/>
                  </a:ext>
                </a:extLst>
              </a:tr>
              <a:tr h="45701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17282"/>
                  </a:ext>
                </a:extLst>
              </a:tr>
              <a:tr h="45701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598765"/>
                  </a:ext>
                </a:extLst>
              </a:tr>
              <a:tr h="45701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90585"/>
                  </a:ext>
                </a:extLst>
              </a:tr>
              <a:tr h="457015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9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CE2518-3984-2C40-83CF-B1370EA9F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9E4F5-1228-4A00-A195-888DD572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477"/>
            <a:ext cx="10058400" cy="1609344"/>
          </a:xfrm>
        </p:spPr>
        <p:txBody>
          <a:bodyPr/>
          <a:lstStyle/>
          <a:p>
            <a:r>
              <a:rPr lang="fr-FR" dirty="0" err="1"/>
              <a:t>Methodes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18E5B-FBDE-49EF-8D80-6DB1E0AB6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  <p:grpSp>
        <p:nvGrpSpPr>
          <p:cNvPr id="70" name="Groupe 69">
            <a:extLst>
              <a:ext uri="{FF2B5EF4-FFF2-40B4-BE49-F238E27FC236}">
                <a16:creationId xmlns:a16="http://schemas.microsoft.com/office/drawing/2014/main" id="{2CAD9653-4F44-554C-B140-E25AD068F504}"/>
              </a:ext>
            </a:extLst>
          </p:cNvPr>
          <p:cNvGrpSpPr/>
          <p:nvPr/>
        </p:nvGrpSpPr>
        <p:grpSpPr>
          <a:xfrm>
            <a:off x="1069847" y="1880844"/>
            <a:ext cx="2975679" cy="654205"/>
            <a:chOff x="1069847" y="1880844"/>
            <a:chExt cx="2975679" cy="654205"/>
          </a:xfrm>
        </p:grpSpPr>
        <p:sp>
          <p:nvSpPr>
            <p:cNvPr id="62" name="Rectangle: Rounded Corners 2">
              <a:extLst>
                <a:ext uri="{FF2B5EF4-FFF2-40B4-BE49-F238E27FC236}">
                  <a16:creationId xmlns:a16="http://schemas.microsoft.com/office/drawing/2014/main" id="{528709B4-F27C-2843-B47B-3F09CA8F2E14}"/>
                </a:ext>
              </a:extLst>
            </p:cNvPr>
            <p:cNvSpPr/>
            <p:nvPr/>
          </p:nvSpPr>
          <p:spPr>
            <a:xfrm>
              <a:off x="1069847" y="1880844"/>
              <a:ext cx="2975679" cy="654205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33">
              <a:extLst>
                <a:ext uri="{FF2B5EF4-FFF2-40B4-BE49-F238E27FC236}">
                  <a16:creationId xmlns:a16="http://schemas.microsoft.com/office/drawing/2014/main" id="{92FB5DB1-9629-7346-BC14-8E39C8AE6DB2}"/>
                </a:ext>
              </a:extLst>
            </p:cNvPr>
            <p:cNvSpPr txBox="1"/>
            <p:nvPr/>
          </p:nvSpPr>
          <p:spPr>
            <a:xfrm>
              <a:off x="1231798" y="2023280"/>
              <a:ext cx="2661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Dynamic</a:t>
              </a:r>
              <a:r>
                <a:rPr lang="fr-FR" dirty="0"/>
                <a:t> </a:t>
              </a:r>
              <a:r>
                <a:rPr lang="fr-FR" dirty="0" err="1"/>
                <a:t>programming</a:t>
              </a:r>
              <a:endParaRPr lang="en-GB" dirty="0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87B1A7C4-7D38-5243-A66C-9A6A9DE24AA6}"/>
              </a:ext>
            </a:extLst>
          </p:cNvPr>
          <p:cNvGrpSpPr/>
          <p:nvPr/>
        </p:nvGrpSpPr>
        <p:grpSpPr>
          <a:xfrm>
            <a:off x="1069847" y="3241685"/>
            <a:ext cx="3128080" cy="654205"/>
            <a:chOff x="1069847" y="2788072"/>
            <a:chExt cx="3128080" cy="654205"/>
          </a:xfrm>
        </p:grpSpPr>
        <p:sp>
          <p:nvSpPr>
            <p:cNvPr id="64" name="Rectangle: Rounded Corners 2">
              <a:extLst>
                <a:ext uri="{FF2B5EF4-FFF2-40B4-BE49-F238E27FC236}">
                  <a16:creationId xmlns:a16="http://schemas.microsoft.com/office/drawing/2014/main" id="{F908779A-94D7-6445-9918-701AA461C3BF}"/>
                </a:ext>
              </a:extLst>
            </p:cNvPr>
            <p:cNvSpPr/>
            <p:nvPr/>
          </p:nvSpPr>
          <p:spPr>
            <a:xfrm>
              <a:off x="1069847" y="2788072"/>
              <a:ext cx="2975679" cy="654205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TextBox 33">
              <a:extLst>
                <a:ext uri="{FF2B5EF4-FFF2-40B4-BE49-F238E27FC236}">
                  <a16:creationId xmlns:a16="http://schemas.microsoft.com/office/drawing/2014/main" id="{46ED5294-071F-704D-909D-A36BDBEFDBB4}"/>
                </a:ext>
              </a:extLst>
            </p:cNvPr>
            <p:cNvSpPr txBox="1"/>
            <p:nvPr/>
          </p:nvSpPr>
          <p:spPr>
            <a:xfrm>
              <a:off x="1536598" y="2930508"/>
              <a:ext cx="2661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Branch &amp; </a:t>
              </a:r>
              <a:r>
                <a:rPr lang="fr-FR" b="1" dirty="0" err="1"/>
                <a:t>Bound</a:t>
              </a:r>
              <a:r>
                <a:rPr lang="fr-FR" b="1" dirty="0"/>
                <a:t> </a:t>
              </a:r>
              <a:endParaRPr lang="en-GB" b="1" dirty="0"/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86854D2-CC7C-3340-9049-E83B09BBAA88}"/>
              </a:ext>
            </a:extLst>
          </p:cNvPr>
          <p:cNvGrpSpPr/>
          <p:nvPr/>
        </p:nvGrpSpPr>
        <p:grpSpPr>
          <a:xfrm>
            <a:off x="1069847" y="4602527"/>
            <a:ext cx="2975679" cy="654205"/>
            <a:chOff x="1069847" y="3815100"/>
            <a:chExt cx="2975679" cy="654205"/>
          </a:xfrm>
        </p:grpSpPr>
        <p:sp>
          <p:nvSpPr>
            <p:cNvPr id="66" name="Rectangle: Rounded Corners 2">
              <a:extLst>
                <a:ext uri="{FF2B5EF4-FFF2-40B4-BE49-F238E27FC236}">
                  <a16:creationId xmlns:a16="http://schemas.microsoft.com/office/drawing/2014/main" id="{6D0DF560-966A-A047-9559-9DB2658A65AA}"/>
                </a:ext>
              </a:extLst>
            </p:cNvPr>
            <p:cNvSpPr/>
            <p:nvPr/>
          </p:nvSpPr>
          <p:spPr>
            <a:xfrm>
              <a:off x="1069847" y="3815100"/>
              <a:ext cx="2975679" cy="654205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33">
              <a:extLst>
                <a:ext uri="{FF2B5EF4-FFF2-40B4-BE49-F238E27FC236}">
                  <a16:creationId xmlns:a16="http://schemas.microsoft.com/office/drawing/2014/main" id="{CBBB2C18-94EE-384D-AA40-EAFF41854201}"/>
                </a:ext>
              </a:extLst>
            </p:cNvPr>
            <p:cNvSpPr txBox="1"/>
            <p:nvPr/>
          </p:nvSpPr>
          <p:spPr>
            <a:xfrm>
              <a:off x="1231798" y="3957536"/>
              <a:ext cx="2742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Coin-or </a:t>
              </a:r>
              <a:r>
                <a:rPr lang="fr-FR" dirty="0" err="1"/>
                <a:t>branch</a:t>
              </a:r>
              <a:r>
                <a:rPr lang="fr-FR" dirty="0"/>
                <a:t> and Cut</a:t>
              </a:r>
              <a:endParaRPr lang="en-GB" dirty="0"/>
            </a:p>
          </p:txBody>
        </p:sp>
      </p:grpSp>
      <p:sp>
        <p:nvSpPr>
          <p:cNvPr id="15" name="Oval 3">
            <a:extLst>
              <a:ext uri="{FF2B5EF4-FFF2-40B4-BE49-F238E27FC236}">
                <a16:creationId xmlns:a16="http://schemas.microsoft.com/office/drawing/2014/main" id="{8D10B49D-D85E-E346-BBEA-37EDCEAA9326}"/>
              </a:ext>
            </a:extLst>
          </p:cNvPr>
          <p:cNvSpPr/>
          <p:nvPr/>
        </p:nvSpPr>
        <p:spPr>
          <a:xfrm>
            <a:off x="6331166" y="126762"/>
            <a:ext cx="1463143" cy="11021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U = -3</a:t>
            </a:r>
          </a:p>
          <a:p>
            <a:pPr algn="ctr"/>
            <a:r>
              <a:rPr lang="fr-FR" sz="2000" b="1" dirty="0">
                <a:solidFill>
                  <a:schemeClr val="bg1"/>
                </a:solidFill>
              </a:rPr>
              <a:t>C = -3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54955DD1-6A29-E14A-A7DC-580EA0237815}"/>
              </a:ext>
            </a:extLst>
          </p:cNvPr>
          <p:cNvSpPr/>
          <p:nvPr/>
        </p:nvSpPr>
        <p:spPr>
          <a:xfrm>
            <a:off x="7575197" y="1547731"/>
            <a:ext cx="1463143" cy="11021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chemeClr val="bg1"/>
                </a:solidFill>
              </a:rPr>
              <a:t>U = -2</a:t>
            </a:r>
          </a:p>
          <a:p>
            <a:pPr algn="ctr"/>
            <a:r>
              <a:rPr lang="fr-FR" sz="1800" b="1" dirty="0">
                <a:solidFill>
                  <a:schemeClr val="bg1"/>
                </a:solidFill>
              </a:rPr>
              <a:t>C = -5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BC5B9677-F8E1-3348-8D48-2DFD6DE96AF8}"/>
              </a:ext>
            </a:extLst>
          </p:cNvPr>
          <p:cNvSpPr/>
          <p:nvPr/>
        </p:nvSpPr>
        <p:spPr>
          <a:xfrm>
            <a:off x="5104170" y="1529236"/>
            <a:ext cx="1463143" cy="11021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chemeClr val="bg1"/>
                </a:solidFill>
              </a:rPr>
              <a:t>U = -3</a:t>
            </a:r>
          </a:p>
          <a:p>
            <a:pPr algn="ctr"/>
            <a:r>
              <a:rPr lang="fr-FR" sz="1800" b="1" dirty="0">
                <a:solidFill>
                  <a:schemeClr val="bg1"/>
                </a:solidFill>
              </a:rPr>
              <a:t>C = -3</a:t>
            </a:r>
            <a:endParaRPr lang="en-GB" sz="1800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3">
            <a:extLst>
              <a:ext uri="{FF2B5EF4-FFF2-40B4-BE49-F238E27FC236}">
                <a16:creationId xmlns:a16="http://schemas.microsoft.com/office/drawing/2014/main" id="{BCDE18B0-3053-D947-8F9F-DDE3A074A771}"/>
              </a:ext>
            </a:extLst>
          </p:cNvPr>
          <p:cNvCxnSpPr>
            <a:cxnSpLocks/>
          </p:cNvCxnSpPr>
          <p:nvPr/>
        </p:nvCxnSpPr>
        <p:spPr>
          <a:xfrm flipH="1">
            <a:off x="6068120" y="1138735"/>
            <a:ext cx="239403" cy="4089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4">
            <a:extLst>
              <a:ext uri="{FF2B5EF4-FFF2-40B4-BE49-F238E27FC236}">
                <a16:creationId xmlns:a16="http://schemas.microsoft.com/office/drawing/2014/main" id="{3C645382-7D54-B24D-8F7D-641E467367B7}"/>
              </a:ext>
            </a:extLst>
          </p:cNvPr>
          <p:cNvCxnSpPr>
            <a:cxnSpLocks/>
          </p:cNvCxnSpPr>
          <p:nvPr/>
        </p:nvCxnSpPr>
        <p:spPr>
          <a:xfrm>
            <a:off x="7767244" y="1097529"/>
            <a:ext cx="210146" cy="39512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9">
            <a:extLst>
              <a:ext uri="{FF2B5EF4-FFF2-40B4-BE49-F238E27FC236}">
                <a16:creationId xmlns:a16="http://schemas.microsoft.com/office/drawing/2014/main" id="{A97A8EE9-95C6-914C-A8ED-0ED4D85C7F31}"/>
              </a:ext>
            </a:extLst>
          </p:cNvPr>
          <p:cNvSpPr txBox="1"/>
          <p:nvPr/>
        </p:nvSpPr>
        <p:spPr>
          <a:xfrm>
            <a:off x="5156493" y="986417"/>
            <a:ext cx="95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X1 = 1</a:t>
            </a:r>
            <a:endParaRPr lang="en-GB" b="1" dirty="0"/>
          </a:p>
        </p:txBody>
      </p:sp>
      <p:sp>
        <p:nvSpPr>
          <p:cNvPr id="27" name="TextBox 30">
            <a:extLst>
              <a:ext uri="{FF2B5EF4-FFF2-40B4-BE49-F238E27FC236}">
                <a16:creationId xmlns:a16="http://schemas.microsoft.com/office/drawing/2014/main" id="{9932D0C9-9663-C84B-929E-DE2B0C1450F1}"/>
              </a:ext>
            </a:extLst>
          </p:cNvPr>
          <p:cNvSpPr txBox="1"/>
          <p:nvPr/>
        </p:nvSpPr>
        <p:spPr>
          <a:xfrm>
            <a:off x="9061362" y="2649909"/>
            <a:ext cx="95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X2 = 0</a:t>
            </a:r>
            <a:endParaRPr lang="en-GB" b="1" dirty="0"/>
          </a:p>
        </p:txBody>
      </p:sp>
      <p:sp>
        <p:nvSpPr>
          <p:cNvPr id="28" name="Oval 25">
            <a:extLst>
              <a:ext uri="{FF2B5EF4-FFF2-40B4-BE49-F238E27FC236}">
                <a16:creationId xmlns:a16="http://schemas.microsoft.com/office/drawing/2014/main" id="{503F4ADC-4AF4-5F43-B0D9-0E0152EE4025}"/>
              </a:ext>
            </a:extLst>
          </p:cNvPr>
          <p:cNvSpPr/>
          <p:nvPr/>
        </p:nvSpPr>
        <p:spPr>
          <a:xfrm>
            <a:off x="6127483" y="3094626"/>
            <a:ext cx="1463143" cy="11021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chemeClr val="bg1"/>
                </a:solidFill>
              </a:rPr>
              <a:t>U = -2</a:t>
            </a:r>
          </a:p>
          <a:p>
            <a:pPr algn="ctr"/>
            <a:r>
              <a:rPr lang="fr-FR" sz="1800" b="1" dirty="0">
                <a:solidFill>
                  <a:schemeClr val="bg1"/>
                </a:solidFill>
              </a:rPr>
              <a:t>C = -5</a:t>
            </a:r>
            <a:endParaRPr lang="en-GB" sz="18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6">
            <a:extLst>
              <a:ext uri="{FF2B5EF4-FFF2-40B4-BE49-F238E27FC236}">
                <a16:creationId xmlns:a16="http://schemas.microsoft.com/office/drawing/2014/main" id="{6FD83280-43CF-CA46-8099-12A3C6AC9EAE}"/>
              </a:ext>
            </a:extLst>
          </p:cNvPr>
          <p:cNvCxnSpPr>
            <a:cxnSpLocks/>
          </p:cNvCxnSpPr>
          <p:nvPr/>
        </p:nvCxnSpPr>
        <p:spPr>
          <a:xfrm flipH="1">
            <a:off x="7404531" y="2630077"/>
            <a:ext cx="239403" cy="4089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7">
            <a:extLst>
              <a:ext uri="{FF2B5EF4-FFF2-40B4-BE49-F238E27FC236}">
                <a16:creationId xmlns:a16="http://schemas.microsoft.com/office/drawing/2014/main" id="{D01588D0-9E54-D440-9F8A-64D066F42D77}"/>
              </a:ext>
            </a:extLst>
          </p:cNvPr>
          <p:cNvSpPr txBox="1"/>
          <p:nvPr/>
        </p:nvSpPr>
        <p:spPr>
          <a:xfrm>
            <a:off x="6704634" y="2532511"/>
            <a:ext cx="95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X2 = 1</a:t>
            </a:r>
            <a:endParaRPr lang="en-GB" b="1" dirty="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3E7ED6A6-883E-FD4E-A744-7522714E1423}"/>
              </a:ext>
            </a:extLst>
          </p:cNvPr>
          <p:cNvSpPr/>
          <p:nvPr/>
        </p:nvSpPr>
        <p:spPr>
          <a:xfrm>
            <a:off x="8807402" y="3160675"/>
            <a:ext cx="1463143" cy="11021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chemeClr val="bg1"/>
                </a:solidFill>
              </a:rPr>
              <a:t>U = -4</a:t>
            </a:r>
          </a:p>
          <a:p>
            <a:pPr algn="ctr"/>
            <a:r>
              <a:rPr lang="fr-FR" sz="1800" b="1" dirty="0">
                <a:solidFill>
                  <a:schemeClr val="bg1"/>
                </a:solidFill>
              </a:rPr>
              <a:t>C = -4</a:t>
            </a:r>
            <a:endParaRPr lang="en-GB" sz="1800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2">
            <a:extLst>
              <a:ext uri="{FF2B5EF4-FFF2-40B4-BE49-F238E27FC236}">
                <a16:creationId xmlns:a16="http://schemas.microsoft.com/office/drawing/2014/main" id="{4CBD3A2E-39BF-FA4A-AA64-EFB9D0BE9D60}"/>
              </a:ext>
            </a:extLst>
          </p:cNvPr>
          <p:cNvCxnSpPr>
            <a:cxnSpLocks/>
          </p:cNvCxnSpPr>
          <p:nvPr/>
        </p:nvCxnSpPr>
        <p:spPr>
          <a:xfrm>
            <a:off x="8830796" y="2781063"/>
            <a:ext cx="210146" cy="39512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3">
            <a:extLst>
              <a:ext uri="{FF2B5EF4-FFF2-40B4-BE49-F238E27FC236}">
                <a16:creationId xmlns:a16="http://schemas.microsoft.com/office/drawing/2014/main" id="{8BBE84AB-5D74-F547-BBA3-20D861081BC8}"/>
              </a:ext>
            </a:extLst>
          </p:cNvPr>
          <p:cNvSpPr txBox="1"/>
          <p:nvPr/>
        </p:nvSpPr>
        <p:spPr>
          <a:xfrm>
            <a:off x="8029642" y="1055460"/>
            <a:ext cx="95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X1 = 0</a:t>
            </a:r>
            <a:endParaRPr lang="en-GB" b="1" dirty="0"/>
          </a:p>
        </p:txBody>
      </p:sp>
      <p:sp>
        <p:nvSpPr>
          <p:cNvPr id="34" name="Oval 34">
            <a:extLst>
              <a:ext uri="{FF2B5EF4-FFF2-40B4-BE49-F238E27FC236}">
                <a16:creationId xmlns:a16="http://schemas.microsoft.com/office/drawing/2014/main" id="{ABCC0AA6-E533-704D-AAB5-C713D787A280}"/>
              </a:ext>
            </a:extLst>
          </p:cNvPr>
          <p:cNvSpPr/>
          <p:nvPr/>
        </p:nvSpPr>
        <p:spPr>
          <a:xfrm>
            <a:off x="4902531" y="4908390"/>
            <a:ext cx="1463143" cy="11021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chemeClr val="bg1"/>
                </a:solidFill>
              </a:rPr>
              <a:t>U = -2</a:t>
            </a:r>
          </a:p>
          <a:p>
            <a:pPr algn="ctr"/>
            <a:r>
              <a:rPr lang="fr-FR" sz="1800" b="1" dirty="0">
                <a:solidFill>
                  <a:schemeClr val="bg1"/>
                </a:solidFill>
              </a:rPr>
              <a:t>C = -5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35" name="Oval 35">
            <a:extLst>
              <a:ext uri="{FF2B5EF4-FFF2-40B4-BE49-F238E27FC236}">
                <a16:creationId xmlns:a16="http://schemas.microsoft.com/office/drawing/2014/main" id="{75D35E38-4B9F-104D-BFEA-C9FE166D3566}"/>
              </a:ext>
            </a:extLst>
          </p:cNvPr>
          <p:cNvSpPr/>
          <p:nvPr/>
        </p:nvSpPr>
        <p:spPr>
          <a:xfrm>
            <a:off x="6546942" y="4908390"/>
            <a:ext cx="1463143" cy="11021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chemeClr val="bg1"/>
                </a:solidFill>
              </a:rPr>
              <a:t>U = -2</a:t>
            </a:r>
          </a:p>
          <a:p>
            <a:pPr algn="ctr"/>
            <a:r>
              <a:rPr lang="fr-FR" sz="1800" b="1" dirty="0">
                <a:solidFill>
                  <a:schemeClr val="bg1"/>
                </a:solidFill>
              </a:rPr>
              <a:t>C = -2</a:t>
            </a:r>
            <a:endParaRPr lang="en-GB" sz="1800" b="1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6">
            <a:extLst>
              <a:ext uri="{FF2B5EF4-FFF2-40B4-BE49-F238E27FC236}">
                <a16:creationId xmlns:a16="http://schemas.microsoft.com/office/drawing/2014/main" id="{C93E69B1-AB75-3446-918B-29C13739282E}"/>
              </a:ext>
            </a:extLst>
          </p:cNvPr>
          <p:cNvCxnSpPr>
            <a:cxnSpLocks/>
          </p:cNvCxnSpPr>
          <p:nvPr/>
        </p:nvCxnSpPr>
        <p:spPr>
          <a:xfrm flipH="1">
            <a:off x="6004452" y="4348099"/>
            <a:ext cx="239403" cy="4089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7">
            <a:extLst>
              <a:ext uri="{FF2B5EF4-FFF2-40B4-BE49-F238E27FC236}">
                <a16:creationId xmlns:a16="http://schemas.microsoft.com/office/drawing/2014/main" id="{6B41B39A-7F3B-0A4C-85C8-29C2A815DB94}"/>
              </a:ext>
            </a:extLst>
          </p:cNvPr>
          <p:cNvCxnSpPr>
            <a:cxnSpLocks/>
          </p:cNvCxnSpPr>
          <p:nvPr/>
        </p:nvCxnSpPr>
        <p:spPr>
          <a:xfrm>
            <a:off x="7025918" y="4382381"/>
            <a:ext cx="210146" cy="39512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8">
            <a:extLst>
              <a:ext uri="{FF2B5EF4-FFF2-40B4-BE49-F238E27FC236}">
                <a16:creationId xmlns:a16="http://schemas.microsoft.com/office/drawing/2014/main" id="{95FDFC4F-B0A0-064A-B1E5-B7188EC743DC}"/>
              </a:ext>
            </a:extLst>
          </p:cNvPr>
          <p:cNvSpPr txBox="1"/>
          <p:nvPr/>
        </p:nvSpPr>
        <p:spPr>
          <a:xfrm>
            <a:off x="5194845" y="4197715"/>
            <a:ext cx="95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X3 = 1</a:t>
            </a:r>
            <a:endParaRPr lang="en-GB" b="1" dirty="0"/>
          </a:p>
        </p:txBody>
      </p:sp>
      <p:sp>
        <p:nvSpPr>
          <p:cNvPr id="39" name="TextBox 39">
            <a:extLst>
              <a:ext uri="{FF2B5EF4-FFF2-40B4-BE49-F238E27FC236}">
                <a16:creationId xmlns:a16="http://schemas.microsoft.com/office/drawing/2014/main" id="{886CCF2D-A72A-B246-B31D-F005F5D3FA80}"/>
              </a:ext>
            </a:extLst>
          </p:cNvPr>
          <p:cNvSpPr txBox="1"/>
          <p:nvPr/>
        </p:nvSpPr>
        <p:spPr>
          <a:xfrm>
            <a:off x="7236064" y="4287672"/>
            <a:ext cx="95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X3 = 0</a:t>
            </a:r>
            <a:endParaRPr lang="en-GB" b="1" dirty="0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97358F2-1B17-BB47-B35D-A4F8A6D43676}"/>
              </a:ext>
            </a:extLst>
          </p:cNvPr>
          <p:cNvSpPr/>
          <p:nvPr/>
        </p:nvSpPr>
        <p:spPr>
          <a:xfrm>
            <a:off x="8338236" y="4912071"/>
            <a:ext cx="1463143" cy="11021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chemeClr val="bg1"/>
                </a:solidFill>
              </a:rPr>
              <a:t>U = -4</a:t>
            </a:r>
          </a:p>
          <a:p>
            <a:pPr algn="ctr"/>
            <a:r>
              <a:rPr lang="fr-FR" sz="1800" b="1" dirty="0">
                <a:solidFill>
                  <a:schemeClr val="bg1"/>
                </a:solidFill>
              </a:rPr>
              <a:t>C = -4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41" name="Oval 47">
            <a:extLst>
              <a:ext uri="{FF2B5EF4-FFF2-40B4-BE49-F238E27FC236}">
                <a16:creationId xmlns:a16="http://schemas.microsoft.com/office/drawing/2014/main" id="{37F28359-1481-FA47-9C35-A5FCEA4D059F}"/>
              </a:ext>
            </a:extLst>
          </p:cNvPr>
          <p:cNvSpPr/>
          <p:nvPr/>
        </p:nvSpPr>
        <p:spPr>
          <a:xfrm>
            <a:off x="9982647" y="4912071"/>
            <a:ext cx="1463143" cy="11021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chemeClr val="bg1"/>
                </a:solidFill>
              </a:rPr>
              <a:t>U = 0</a:t>
            </a:r>
          </a:p>
          <a:p>
            <a:pPr algn="ctr"/>
            <a:r>
              <a:rPr lang="fr-FR" sz="1800" b="1" dirty="0">
                <a:solidFill>
                  <a:schemeClr val="bg1"/>
                </a:solidFill>
              </a:rPr>
              <a:t>C = 0</a:t>
            </a:r>
            <a:endParaRPr lang="en-GB" sz="1800" b="1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8">
            <a:extLst>
              <a:ext uri="{FF2B5EF4-FFF2-40B4-BE49-F238E27FC236}">
                <a16:creationId xmlns:a16="http://schemas.microsoft.com/office/drawing/2014/main" id="{3E386915-4033-AA42-BEC2-D3B935166B32}"/>
              </a:ext>
            </a:extLst>
          </p:cNvPr>
          <p:cNvCxnSpPr>
            <a:cxnSpLocks/>
          </p:cNvCxnSpPr>
          <p:nvPr/>
        </p:nvCxnSpPr>
        <p:spPr>
          <a:xfrm flipH="1">
            <a:off x="9069807" y="4399698"/>
            <a:ext cx="239403" cy="4089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9">
            <a:extLst>
              <a:ext uri="{FF2B5EF4-FFF2-40B4-BE49-F238E27FC236}">
                <a16:creationId xmlns:a16="http://schemas.microsoft.com/office/drawing/2014/main" id="{05F382F9-2523-9F4C-9845-EC28F42A5A92}"/>
              </a:ext>
            </a:extLst>
          </p:cNvPr>
          <p:cNvCxnSpPr>
            <a:cxnSpLocks/>
          </p:cNvCxnSpPr>
          <p:nvPr/>
        </p:nvCxnSpPr>
        <p:spPr>
          <a:xfrm>
            <a:off x="9969647" y="4383273"/>
            <a:ext cx="210146" cy="39512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50">
            <a:extLst>
              <a:ext uri="{FF2B5EF4-FFF2-40B4-BE49-F238E27FC236}">
                <a16:creationId xmlns:a16="http://schemas.microsoft.com/office/drawing/2014/main" id="{D1926DC4-91BC-484F-B742-9E09C53FD0C5}"/>
              </a:ext>
            </a:extLst>
          </p:cNvPr>
          <p:cNvSpPr txBox="1"/>
          <p:nvPr/>
        </p:nvSpPr>
        <p:spPr>
          <a:xfrm>
            <a:off x="8329791" y="4291353"/>
            <a:ext cx="95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X3 = 1</a:t>
            </a:r>
            <a:endParaRPr lang="en-GB" b="1" dirty="0"/>
          </a:p>
        </p:txBody>
      </p:sp>
      <p:sp>
        <p:nvSpPr>
          <p:cNvPr id="45" name="TextBox 51">
            <a:extLst>
              <a:ext uri="{FF2B5EF4-FFF2-40B4-BE49-F238E27FC236}">
                <a16:creationId xmlns:a16="http://schemas.microsoft.com/office/drawing/2014/main" id="{05DCECD9-1164-C147-90D7-517195551518}"/>
              </a:ext>
            </a:extLst>
          </p:cNvPr>
          <p:cNvSpPr txBox="1"/>
          <p:nvPr/>
        </p:nvSpPr>
        <p:spPr>
          <a:xfrm>
            <a:off x="10278319" y="4337799"/>
            <a:ext cx="95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X3 = 0</a:t>
            </a:r>
            <a:endParaRPr lang="en-GB" b="1" dirty="0"/>
          </a:p>
        </p:txBody>
      </p:sp>
      <p:cxnSp>
        <p:nvCxnSpPr>
          <p:cNvPr id="46" name="Straight Connector 5">
            <a:extLst>
              <a:ext uri="{FF2B5EF4-FFF2-40B4-BE49-F238E27FC236}">
                <a16:creationId xmlns:a16="http://schemas.microsoft.com/office/drawing/2014/main" id="{3CA93D4E-796C-F145-AF69-CFB78AF9CC5B}"/>
              </a:ext>
            </a:extLst>
          </p:cNvPr>
          <p:cNvCxnSpPr>
            <a:cxnSpLocks/>
          </p:cNvCxnSpPr>
          <p:nvPr/>
        </p:nvCxnSpPr>
        <p:spPr>
          <a:xfrm>
            <a:off x="5300594" y="1528325"/>
            <a:ext cx="1054519" cy="1077204"/>
          </a:xfrm>
          <a:prstGeom prst="line">
            <a:avLst/>
          </a:prstGeom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52">
            <a:extLst>
              <a:ext uri="{FF2B5EF4-FFF2-40B4-BE49-F238E27FC236}">
                <a16:creationId xmlns:a16="http://schemas.microsoft.com/office/drawing/2014/main" id="{798691D6-1BB8-054C-8965-1540F2727C5F}"/>
              </a:ext>
            </a:extLst>
          </p:cNvPr>
          <p:cNvCxnSpPr>
            <a:cxnSpLocks/>
          </p:cNvCxnSpPr>
          <p:nvPr/>
        </p:nvCxnSpPr>
        <p:spPr>
          <a:xfrm>
            <a:off x="6589415" y="5020365"/>
            <a:ext cx="1054519" cy="1077204"/>
          </a:xfrm>
          <a:prstGeom prst="line">
            <a:avLst/>
          </a:prstGeom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53">
            <a:extLst>
              <a:ext uri="{FF2B5EF4-FFF2-40B4-BE49-F238E27FC236}">
                <a16:creationId xmlns:a16="http://schemas.microsoft.com/office/drawing/2014/main" id="{0A83A830-AD37-1949-857C-5696C1A03F1D}"/>
              </a:ext>
            </a:extLst>
          </p:cNvPr>
          <p:cNvCxnSpPr>
            <a:cxnSpLocks/>
          </p:cNvCxnSpPr>
          <p:nvPr/>
        </p:nvCxnSpPr>
        <p:spPr>
          <a:xfrm>
            <a:off x="10074720" y="5021610"/>
            <a:ext cx="1054519" cy="1077204"/>
          </a:xfrm>
          <a:prstGeom prst="line">
            <a:avLst/>
          </a:prstGeom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52">
            <a:extLst>
              <a:ext uri="{FF2B5EF4-FFF2-40B4-BE49-F238E27FC236}">
                <a16:creationId xmlns:a16="http://schemas.microsoft.com/office/drawing/2014/main" id="{CA671034-3D42-3F45-94DA-A724AD2C4825}"/>
              </a:ext>
            </a:extLst>
          </p:cNvPr>
          <p:cNvCxnSpPr>
            <a:cxnSpLocks/>
          </p:cNvCxnSpPr>
          <p:nvPr/>
        </p:nvCxnSpPr>
        <p:spPr>
          <a:xfrm>
            <a:off x="5101662" y="4982739"/>
            <a:ext cx="1054519" cy="1077204"/>
          </a:xfrm>
          <a:prstGeom prst="line">
            <a:avLst/>
          </a:prstGeom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0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961B0C3-98AF-5B42-B87E-5D4F07A1D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9E4F5-1228-4A00-A195-888DD572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477"/>
            <a:ext cx="10058400" cy="1609344"/>
          </a:xfrm>
        </p:spPr>
        <p:txBody>
          <a:bodyPr/>
          <a:lstStyle/>
          <a:p>
            <a:r>
              <a:rPr lang="fr-FR" dirty="0" err="1"/>
              <a:t>Methodes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18E5B-FBDE-49EF-8D80-6DB1E0AB6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  <p:grpSp>
        <p:nvGrpSpPr>
          <p:cNvPr id="70" name="Groupe 69">
            <a:extLst>
              <a:ext uri="{FF2B5EF4-FFF2-40B4-BE49-F238E27FC236}">
                <a16:creationId xmlns:a16="http://schemas.microsoft.com/office/drawing/2014/main" id="{2CAD9653-4F44-554C-B140-E25AD068F504}"/>
              </a:ext>
            </a:extLst>
          </p:cNvPr>
          <p:cNvGrpSpPr/>
          <p:nvPr/>
        </p:nvGrpSpPr>
        <p:grpSpPr>
          <a:xfrm>
            <a:off x="1069847" y="1880844"/>
            <a:ext cx="3044339" cy="654205"/>
            <a:chOff x="1069847" y="1880844"/>
            <a:chExt cx="3044339" cy="654205"/>
          </a:xfrm>
        </p:grpSpPr>
        <p:sp>
          <p:nvSpPr>
            <p:cNvPr id="62" name="Rectangle: Rounded Corners 2">
              <a:extLst>
                <a:ext uri="{FF2B5EF4-FFF2-40B4-BE49-F238E27FC236}">
                  <a16:creationId xmlns:a16="http://schemas.microsoft.com/office/drawing/2014/main" id="{528709B4-F27C-2843-B47B-3F09CA8F2E14}"/>
                </a:ext>
              </a:extLst>
            </p:cNvPr>
            <p:cNvSpPr/>
            <p:nvPr/>
          </p:nvSpPr>
          <p:spPr>
            <a:xfrm>
              <a:off x="1069847" y="1880844"/>
              <a:ext cx="2975679" cy="654205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33">
              <a:extLst>
                <a:ext uri="{FF2B5EF4-FFF2-40B4-BE49-F238E27FC236}">
                  <a16:creationId xmlns:a16="http://schemas.microsoft.com/office/drawing/2014/main" id="{92FB5DB1-9629-7346-BC14-8E39C8AE6DB2}"/>
                </a:ext>
              </a:extLst>
            </p:cNvPr>
            <p:cNvSpPr txBox="1"/>
            <p:nvPr/>
          </p:nvSpPr>
          <p:spPr>
            <a:xfrm>
              <a:off x="1163137" y="2009941"/>
              <a:ext cx="295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Dynamic</a:t>
              </a:r>
              <a:r>
                <a:rPr lang="fr-FR" dirty="0"/>
                <a:t> </a:t>
              </a:r>
              <a:r>
                <a:rPr lang="fr-FR" dirty="0" err="1"/>
                <a:t>programming</a:t>
              </a:r>
              <a:endParaRPr lang="en-GB" dirty="0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87B1A7C4-7D38-5243-A66C-9A6A9DE24AA6}"/>
              </a:ext>
            </a:extLst>
          </p:cNvPr>
          <p:cNvGrpSpPr/>
          <p:nvPr/>
        </p:nvGrpSpPr>
        <p:grpSpPr>
          <a:xfrm>
            <a:off x="1069847" y="3241685"/>
            <a:ext cx="3128080" cy="654205"/>
            <a:chOff x="1069847" y="2788072"/>
            <a:chExt cx="3128080" cy="654205"/>
          </a:xfrm>
        </p:grpSpPr>
        <p:sp>
          <p:nvSpPr>
            <p:cNvPr id="64" name="Rectangle: Rounded Corners 2">
              <a:extLst>
                <a:ext uri="{FF2B5EF4-FFF2-40B4-BE49-F238E27FC236}">
                  <a16:creationId xmlns:a16="http://schemas.microsoft.com/office/drawing/2014/main" id="{F908779A-94D7-6445-9918-701AA461C3BF}"/>
                </a:ext>
              </a:extLst>
            </p:cNvPr>
            <p:cNvSpPr/>
            <p:nvPr/>
          </p:nvSpPr>
          <p:spPr>
            <a:xfrm>
              <a:off x="1069847" y="2788072"/>
              <a:ext cx="2975679" cy="654205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TextBox 33">
              <a:extLst>
                <a:ext uri="{FF2B5EF4-FFF2-40B4-BE49-F238E27FC236}">
                  <a16:creationId xmlns:a16="http://schemas.microsoft.com/office/drawing/2014/main" id="{46ED5294-071F-704D-909D-A36BDBEFDBB4}"/>
                </a:ext>
              </a:extLst>
            </p:cNvPr>
            <p:cNvSpPr txBox="1"/>
            <p:nvPr/>
          </p:nvSpPr>
          <p:spPr>
            <a:xfrm>
              <a:off x="1536598" y="2930508"/>
              <a:ext cx="2661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Branch &amp; </a:t>
              </a:r>
              <a:r>
                <a:rPr lang="fr-FR" dirty="0" err="1"/>
                <a:t>Bound</a:t>
              </a:r>
              <a:r>
                <a:rPr lang="fr-FR" dirty="0"/>
                <a:t> </a:t>
              </a:r>
              <a:endParaRPr lang="en-GB" dirty="0"/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86854D2-CC7C-3340-9049-E83B09BBAA88}"/>
              </a:ext>
            </a:extLst>
          </p:cNvPr>
          <p:cNvGrpSpPr/>
          <p:nvPr/>
        </p:nvGrpSpPr>
        <p:grpSpPr>
          <a:xfrm>
            <a:off x="1069847" y="4602527"/>
            <a:ext cx="3044339" cy="654205"/>
            <a:chOff x="1069847" y="3815100"/>
            <a:chExt cx="3044339" cy="654205"/>
          </a:xfrm>
        </p:grpSpPr>
        <p:sp>
          <p:nvSpPr>
            <p:cNvPr id="66" name="Rectangle: Rounded Corners 2">
              <a:extLst>
                <a:ext uri="{FF2B5EF4-FFF2-40B4-BE49-F238E27FC236}">
                  <a16:creationId xmlns:a16="http://schemas.microsoft.com/office/drawing/2014/main" id="{6D0DF560-966A-A047-9559-9DB2658A65AA}"/>
                </a:ext>
              </a:extLst>
            </p:cNvPr>
            <p:cNvSpPr/>
            <p:nvPr/>
          </p:nvSpPr>
          <p:spPr>
            <a:xfrm>
              <a:off x="1069847" y="3815100"/>
              <a:ext cx="2975679" cy="654205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33">
              <a:extLst>
                <a:ext uri="{FF2B5EF4-FFF2-40B4-BE49-F238E27FC236}">
                  <a16:creationId xmlns:a16="http://schemas.microsoft.com/office/drawing/2014/main" id="{CBBB2C18-94EE-384D-AA40-EAFF41854201}"/>
                </a:ext>
              </a:extLst>
            </p:cNvPr>
            <p:cNvSpPr txBox="1"/>
            <p:nvPr/>
          </p:nvSpPr>
          <p:spPr>
            <a:xfrm>
              <a:off x="1148057" y="3970874"/>
              <a:ext cx="2966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Coin-or </a:t>
              </a:r>
              <a:r>
                <a:rPr lang="fr-FR" b="1" dirty="0" err="1"/>
                <a:t>branch</a:t>
              </a:r>
              <a:r>
                <a:rPr lang="fr-FR" b="1" dirty="0"/>
                <a:t> and Cut</a:t>
              </a:r>
              <a:endParaRPr lang="en-GB" b="1" dirty="0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336F0712-731B-AC4D-871C-DFC09171552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26"/>
          <a:stretch/>
        </p:blipFill>
        <p:spPr>
          <a:xfrm>
            <a:off x="6392226" y="3342129"/>
            <a:ext cx="3767200" cy="3175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D5E8E0-D75E-F14A-8B22-D0920BFE0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2226" y="289699"/>
            <a:ext cx="3371180" cy="267624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CEC6A3F-2AA7-FB43-B3E6-142B617B2EB9}"/>
              </a:ext>
            </a:extLst>
          </p:cNvPr>
          <p:cNvSpPr txBox="1"/>
          <p:nvPr/>
        </p:nvSpPr>
        <p:spPr>
          <a:xfrm>
            <a:off x="6715406" y="637862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https://</a:t>
            </a:r>
            <a:r>
              <a:rPr lang="fr-FR" sz="1200" dirty="0" err="1"/>
              <a:t>slideplayer.com</a:t>
            </a:r>
            <a:r>
              <a:rPr lang="fr-FR" sz="1200" dirty="0"/>
              <a:t>/slide/8074960/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799B22F-BC17-1A49-AC12-06AC9D38C8A2}"/>
              </a:ext>
            </a:extLst>
          </p:cNvPr>
          <p:cNvCxnSpPr>
            <a:cxnSpLocks/>
          </p:cNvCxnSpPr>
          <p:nvPr/>
        </p:nvCxnSpPr>
        <p:spPr>
          <a:xfrm>
            <a:off x="8082478" y="2867891"/>
            <a:ext cx="0" cy="4742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5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7033F4-0D02-E045-9089-3C788F79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33"/>
            <a:ext cx="12192000" cy="110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D5B2CB-89A6-4AF8-90D3-E900613A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72" y="538"/>
            <a:ext cx="10058400" cy="1609344"/>
          </a:xfrm>
        </p:spPr>
        <p:txBody>
          <a:bodyPr/>
          <a:lstStyle/>
          <a:p>
            <a:r>
              <a:rPr lang="fr-FR" dirty="0"/>
              <a:t>Architecture du Code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4E2DD3-48E5-43BF-86E4-D9A7B0B08B97}"/>
              </a:ext>
            </a:extLst>
          </p:cNvPr>
          <p:cNvSpPr/>
          <p:nvPr/>
        </p:nvSpPr>
        <p:spPr>
          <a:xfrm>
            <a:off x="5828371" y="1991681"/>
            <a:ext cx="1717288" cy="654205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793E19-500E-4113-8950-7C7598EE089C}"/>
              </a:ext>
            </a:extLst>
          </p:cNvPr>
          <p:cNvSpPr/>
          <p:nvPr/>
        </p:nvSpPr>
        <p:spPr>
          <a:xfrm>
            <a:off x="5828371" y="3165385"/>
            <a:ext cx="1717288" cy="654205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9C0196-AA95-47A1-9BE5-915550F4CCFB}"/>
              </a:ext>
            </a:extLst>
          </p:cNvPr>
          <p:cNvSpPr/>
          <p:nvPr/>
        </p:nvSpPr>
        <p:spPr>
          <a:xfrm>
            <a:off x="2735766" y="3819590"/>
            <a:ext cx="2292840" cy="61577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9AD834-559F-4903-B1D7-CD4FBF4A1D61}"/>
              </a:ext>
            </a:extLst>
          </p:cNvPr>
          <p:cNvSpPr/>
          <p:nvPr/>
        </p:nvSpPr>
        <p:spPr>
          <a:xfrm>
            <a:off x="5828371" y="4436922"/>
            <a:ext cx="1717288" cy="654205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AC2EAD-ED49-423E-97F2-ADCD2EB4CCCA}"/>
              </a:ext>
            </a:extLst>
          </p:cNvPr>
          <p:cNvSpPr/>
          <p:nvPr/>
        </p:nvSpPr>
        <p:spPr>
          <a:xfrm>
            <a:off x="5828371" y="5601035"/>
            <a:ext cx="1717288" cy="654205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EAE0FF-2E54-4813-8DBA-070169287C67}"/>
              </a:ext>
            </a:extLst>
          </p:cNvPr>
          <p:cNvSpPr/>
          <p:nvPr/>
        </p:nvSpPr>
        <p:spPr>
          <a:xfrm>
            <a:off x="9253657" y="5091127"/>
            <a:ext cx="1949601" cy="169624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0789A8-DB87-4838-A99C-F54AE6AC4AC2}"/>
              </a:ext>
            </a:extLst>
          </p:cNvPr>
          <p:cNvSpPr/>
          <p:nvPr/>
        </p:nvSpPr>
        <p:spPr>
          <a:xfrm>
            <a:off x="318999" y="2399965"/>
            <a:ext cx="1717288" cy="345502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78A245-05F2-4D1C-9777-CA31D1CE7F69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687015" y="2645886"/>
            <a:ext cx="0" cy="519499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E4DB41-4DB9-4165-91A7-534BC2DE5E1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687015" y="5091127"/>
            <a:ext cx="0" cy="509908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037C46-4C37-4317-A607-6291CE355D32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5028606" y="3492488"/>
            <a:ext cx="799765" cy="634987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474E69-9F95-4095-AD93-9C88C82CB51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028606" y="4127475"/>
            <a:ext cx="799765" cy="636550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766A49-054C-433C-B72C-4CAB3B8DD1D9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>
            <a:off x="2036287" y="4127475"/>
            <a:ext cx="699479" cy="0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D2388D-A2DD-443C-A0B1-18A33C9F8A9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545659" y="5928138"/>
            <a:ext cx="1707998" cy="11114"/>
          </a:xfrm>
          <a:prstGeom prst="straightConnector1">
            <a:avLst/>
          </a:prstGeom>
          <a:ln w="25400">
            <a:solidFill>
              <a:srgbClr val="AB24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759C77-19D1-401B-820E-DE4AD2535020}"/>
              </a:ext>
            </a:extLst>
          </p:cNvPr>
          <p:cNvSpPr txBox="1"/>
          <p:nvPr/>
        </p:nvSpPr>
        <p:spPr>
          <a:xfrm>
            <a:off x="6261411" y="2134117"/>
            <a:ext cx="160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run()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874142-E86B-4A36-8318-AADEDF49DE05}"/>
              </a:ext>
            </a:extLst>
          </p:cNvPr>
          <p:cNvSpPr txBox="1"/>
          <p:nvPr/>
        </p:nvSpPr>
        <p:spPr>
          <a:xfrm>
            <a:off x="6224241" y="3323284"/>
            <a:ext cx="160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main()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3B7998-A139-41C0-9C8D-33CE008C99FF}"/>
              </a:ext>
            </a:extLst>
          </p:cNvPr>
          <p:cNvSpPr txBox="1"/>
          <p:nvPr/>
        </p:nvSpPr>
        <p:spPr>
          <a:xfrm>
            <a:off x="2922886" y="3923011"/>
            <a:ext cx="218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read_instances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6696D9-F90B-4CD3-A070-88E3B32AE8F6}"/>
              </a:ext>
            </a:extLst>
          </p:cNvPr>
          <p:cNvSpPr txBox="1"/>
          <p:nvPr/>
        </p:nvSpPr>
        <p:spPr>
          <a:xfrm>
            <a:off x="6224241" y="4554305"/>
            <a:ext cx="160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solver()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5174A1-F96A-4E83-AB93-E2047314A876}"/>
              </a:ext>
            </a:extLst>
          </p:cNvPr>
          <p:cNvSpPr txBox="1"/>
          <p:nvPr/>
        </p:nvSpPr>
        <p:spPr>
          <a:xfrm>
            <a:off x="6209374" y="5741611"/>
            <a:ext cx="160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Output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B06EE1-A90F-4C72-A6C8-22902EA45DEE}"/>
              </a:ext>
            </a:extLst>
          </p:cNvPr>
          <p:cNvSpPr txBox="1"/>
          <p:nvPr/>
        </p:nvSpPr>
        <p:spPr>
          <a:xfrm>
            <a:off x="9388142" y="5339087"/>
            <a:ext cx="1949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D_results.json</a:t>
            </a:r>
            <a:endParaRPr lang="fr-FR" dirty="0"/>
          </a:p>
          <a:p>
            <a:r>
              <a:rPr lang="fr-FR" dirty="0" err="1"/>
              <a:t>B_results.json</a:t>
            </a:r>
            <a:endParaRPr lang="fr-FR" dirty="0"/>
          </a:p>
          <a:p>
            <a:r>
              <a:rPr lang="fr-FR" dirty="0" err="1"/>
              <a:t>C_results.json</a:t>
            </a:r>
            <a:endParaRPr lang="fr-FR" dirty="0"/>
          </a:p>
          <a:p>
            <a:r>
              <a:rPr lang="en-GB" dirty="0" err="1"/>
              <a:t>O_results.json</a:t>
            </a:r>
            <a:endParaRPr lang="en-GB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8E916A6-8324-4BBB-B7F5-AACC7716A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37" y="2666078"/>
            <a:ext cx="949411" cy="29987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0AE584-25A4-4B2F-9F49-D39958142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353" y="472141"/>
            <a:ext cx="518500" cy="5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17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1075</Words>
  <Application>Microsoft Office PowerPoint</Application>
  <PresentationFormat>Widescreen</PresentationFormat>
  <Paragraphs>295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Rockwell</vt:lpstr>
      <vt:lpstr>Rockwell Condensed</vt:lpstr>
      <vt:lpstr>Rockwell Extra Bold</vt:lpstr>
      <vt:lpstr>Wingdings</vt:lpstr>
      <vt:lpstr>Wood Type</vt:lpstr>
      <vt:lpstr>The knapsack problem </vt:lpstr>
      <vt:lpstr>Description du Problème</vt:lpstr>
      <vt:lpstr>Architecture du projet</vt:lpstr>
      <vt:lpstr>Benchmark d’instance</vt:lpstr>
      <vt:lpstr>Benchmark d’instance</vt:lpstr>
      <vt:lpstr>Methodes</vt:lpstr>
      <vt:lpstr>Methodes</vt:lpstr>
      <vt:lpstr>Methodes</vt:lpstr>
      <vt:lpstr>Architecture du Code</vt:lpstr>
      <vt:lpstr>Architecture du Code</vt:lpstr>
      <vt:lpstr>Architecture du Code</vt:lpstr>
      <vt:lpstr>Architecture du Code</vt:lpstr>
      <vt:lpstr>Architecture du Code</vt:lpstr>
      <vt:lpstr>Architecture du Code</vt:lpstr>
      <vt:lpstr>Notre solveur</vt:lpstr>
      <vt:lpstr>Résultats</vt:lpstr>
      <vt:lpstr>Résultats</vt:lpstr>
      <vt:lpstr>Résultats</vt:lpstr>
      <vt:lpstr>Résultats</vt:lpstr>
      <vt:lpstr>Résultats</vt:lpstr>
      <vt:lpstr>Conclusion</vt:lpstr>
      <vt:lpstr>Conclusion</vt:lpstr>
      <vt:lpstr>Conclusion</vt:lpstr>
      <vt:lpstr>Conclusion</vt:lpstr>
      <vt:lpstr>Thank You for 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knapsack problem </dc:title>
  <dc:creator>Swann Ruyter</dc:creator>
  <cp:lastModifiedBy>adnane Driouche</cp:lastModifiedBy>
  <cp:revision>150</cp:revision>
  <dcterms:created xsi:type="dcterms:W3CDTF">2021-10-07T11:39:05Z</dcterms:created>
  <dcterms:modified xsi:type="dcterms:W3CDTF">2021-11-09T14:17:55Z</dcterms:modified>
</cp:coreProperties>
</file>