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wyQ7ZwLhjNK2UDeT7RCuOIsxQ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e4d3f2a0f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from there we group data, and assign colors to each group for plotting, we chart a histogram a scatter plot of each pair of data, Bitcoin compared to the other coin of interest and include the t-test of the two samples of data</a:t>
            </a:r>
            <a:endParaRPr/>
          </a:p>
          <a:p>
            <a:pPr indent="0" lvl="0" marL="0" rtl="0" algn="l">
              <a:lnSpc>
                <a:spcPct val="100000"/>
              </a:lnSpc>
              <a:spcBef>
                <a:spcPts val="0"/>
              </a:spcBef>
              <a:spcAft>
                <a:spcPts val="0"/>
              </a:spcAft>
              <a:buSzPts val="1400"/>
              <a:buNone/>
            </a:pPr>
            <a:r>
              <a:rPr lang="en-US"/>
              <a:t>Does the percent change in close price of BTC differ from the percent change in close price of other alt. coins? </a:t>
            </a:r>
            <a:endParaRPr/>
          </a:p>
          <a:p>
            <a:pPr indent="0" lvl="0" marL="0" rtl="0" algn="l">
              <a:lnSpc>
                <a:spcPct val="100000"/>
              </a:lnSpc>
              <a:spcBef>
                <a:spcPts val="0"/>
              </a:spcBef>
              <a:spcAft>
                <a:spcPts val="0"/>
              </a:spcAft>
              <a:buSzPts val="1400"/>
              <a:buNone/>
            </a:pPr>
            <a:r>
              <a:rPr lang="en-US"/>
              <a:t>we learned that in general the data sets follow a normal distribution and there is no distinguishable difference between the distribution if the data sets as all p-values were greater than .05 </a:t>
            </a:r>
            <a:endParaRPr/>
          </a:p>
          <a:p>
            <a:pPr indent="0" lvl="0" marL="0" rtl="0" algn="l">
              <a:lnSpc>
                <a:spcPct val="100000"/>
              </a:lnSpc>
              <a:spcBef>
                <a:spcPts val="0"/>
              </a:spcBef>
              <a:spcAft>
                <a:spcPts val="0"/>
              </a:spcAft>
              <a:buSzPts val="1400"/>
              <a:buNone/>
            </a:pPr>
            <a:r>
              <a:rPr lang="en-US"/>
              <a:t>The answer is NO, but what we really want to know is does Bitcoin influence the changes in other coins?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233" name="Google Shape;233;g5e4d3f2a0f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e4d3f2a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5e4d3f2a0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5e4d3f2a0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4d3f2a0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5e4d3f2a0f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almost half of the variation in ETH (49%)  and LTC (44%)  is explained by BTC</a:t>
            </a:r>
            <a:endParaRPr/>
          </a:p>
          <a:p>
            <a:pPr indent="0" lvl="0" marL="0" rtl="0" algn="l">
              <a:lnSpc>
                <a:spcPct val="100000"/>
              </a:lnSpc>
              <a:spcBef>
                <a:spcPts val="0"/>
              </a:spcBef>
              <a:spcAft>
                <a:spcPts val="0"/>
              </a:spcAft>
              <a:buSzPts val="1400"/>
              <a:buNone/>
            </a:pPr>
            <a:r>
              <a:rPr lang="en-US"/>
              <a:t>for every increase in BTC, ETC increases by about .85 and LTC by .95 </a:t>
            </a:r>
            <a:endParaRPr/>
          </a:p>
          <a:p>
            <a:pPr indent="0" lvl="0" marL="0" rtl="0" algn="l">
              <a:lnSpc>
                <a:spcPct val="100000"/>
              </a:lnSpc>
              <a:spcBef>
                <a:spcPts val="0"/>
              </a:spcBef>
              <a:spcAft>
                <a:spcPts val="0"/>
              </a:spcAft>
              <a:buSzPts val="1400"/>
              <a:buNone/>
            </a:pPr>
            <a:r>
              <a:rPr lang="en-US"/>
              <a:t>however, neither are significant at the .05 level, thus we fail to reject the null, we do not have enough evidence to say that BTC influences the other </a:t>
            </a:r>
            <a:endParaRPr/>
          </a:p>
        </p:txBody>
      </p:sp>
      <p:sp>
        <p:nvSpPr>
          <p:cNvPr id="255" name="Google Shape;255;g5e4d3f2a0f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62" name="Google Shape;2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e511cb5f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e511cb5f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5e511cb5f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e511cb5f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e511cb5f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5e511cb5f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What is cryptocurrency?</a:t>
            </a:r>
            <a:endParaRPr/>
          </a:p>
          <a:p>
            <a:pPr indent="0" lvl="0" marL="0" rtl="0" algn="l">
              <a:lnSpc>
                <a:spcPct val="100000"/>
              </a:lnSpc>
              <a:spcBef>
                <a:spcPts val="0"/>
              </a:spcBef>
              <a:spcAft>
                <a:spcPts val="0"/>
              </a:spcAft>
              <a:buSzPts val="1400"/>
              <a:buNone/>
            </a:pPr>
            <a:r>
              <a:rPr lang="en-US"/>
              <a:t>-Cryptocurrency is defined as electronic money made with technology to:</a:t>
            </a:r>
            <a:endParaRPr/>
          </a:p>
          <a:p>
            <a:pPr indent="0" lvl="0" marL="0" rtl="0" algn="l">
              <a:lnSpc>
                <a:spcPct val="100000"/>
              </a:lnSpc>
              <a:spcBef>
                <a:spcPts val="0"/>
              </a:spcBef>
              <a:spcAft>
                <a:spcPts val="0"/>
              </a:spcAft>
              <a:buSzPts val="1400"/>
              <a:buNone/>
            </a:pPr>
            <a:r>
              <a:rPr lang="en-US"/>
              <a:t>   -control how it was made</a:t>
            </a:r>
            <a:endParaRPr/>
          </a:p>
          <a:p>
            <a:pPr indent="0" lvl="0" marL="0" rtl="0" algn="l">
              <a:lnSpc>
                <a:spcPct val="100000"/>
              </a:lnSpc>
              <a:spcBef>
                <a:spcPts val="0"/>
              </a:spcBef>
              <a:spcAft>
                <a:spcPts val="0"/>
              </a:spcAft>
              <a:buSzPts val="1400"/>
              <a:buNone/>
            </a:pPr>
            <a:r>
              <a:rPr lang="en-US"/>
              <a:t>   -protect transactions</a:t>
            </a:r>
            <a:endParaRPr/>
          </a:p>
          <a:p>
            <a:pPr indent="0" lvl="0" marL="0" rtl="0" algn="l">
              <a:lnSpc>
                <a:spcPct val="100000"/>
              </a:lnSpc>
              <a:spcBef>
                <a:spcPts val="0"/>
              </a:spcBef>
              <a:spcAft>
                <a:spcPts val="0"/>
              </a:spcAft>
              <a:buSzPts val="1400"/>
              <a:buNone/>
            </a:pPr>
            <a:r>
              <a:rPr lang="en-US"/>
              <a:t>   -hide the identities of the users </a:t>
            </a:r>
            <a:endParaRPr/>
          </a:p>
          <a:p>
            <a:pPr indent="0" lvl="0" marL="0" rtl="0" algn="l">
              <a:lnSpc>
                <a:spcPct val="100000"/>
              </a:lnSpc>
              <a:spcBef>
                <a:spcPts val="0"/>
              </a:spcBef>
              <a:spcAft>
                <a:spcPts val="0"/>
              </a:spcAft>
              <a:buSzPts val="1400"/>
              <a:buNone/>
            </a:pPr>
            <a:r>
              <a:rPr lang="en-US"/>
              <a:t>-People have their computers work many hours and expend massive amounts of electricity and solve mathematical equations to “mine” the digital money.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What is Bitcoin?</a:t>
            </a:r>
            <a:endParaRPr/>
          </a:p>
          <a:p>
            <a:pPr indent="0" lvl="0" marL="0" rtl="0" algn="l">
              <a:lnSpc>
                <a:spcPct val="100000"/>
              </a:lnSpc>
              <a:spcBef>
                <a:spcPts val="0"/>
              </a:spcBef>
              <a:spcAft>
                <a:spcPts val="0"/>
              </a:spcAft>
              <a:buSzPts val="1400"/>
              <a:buNone/>
            </a:pPr>
            <a:r>
              <a:rPr lang="en-US"/>
              <a:t>-</a:t>
            </a:r>
            <a:r>
              <a:rPr b="1" lang="en-US"/>
              <a:t>Bitcoin was the first widely adopted cryptocurrency</a:t>
            </a:r>
            <a:r>
              <a:rPr b="0" lang="en-US"/>
              <a:t>,</a:t>
            </a:r>
            <a:r>
              <a:rPr lang="en-US"/>
              <a:t> and was created in 2009 by an anonymous developer, Satoshi Nakamoto. **Fun fact** Satoshi Nakamoto disappeared before Bitcoin really took off.</a:t>
            </a:r>
            <a:endParaRPr/>
          </a:p>
          <a:p>
            <a:pPr indent="0" lvl="0" marL="0" rtl="0" algn="l">
              <a:lnSpc>
                <a:spcPct val="100000"/>
              </a:lnSpc>
              <a:spcBef>
                <a:spcPts val="0"/>
              </a:spcBef>
              <a:spcAft>
                <a:spcPts val="0"/>
              </a:spcAft>
              <a:buSzPts val="1400"/>
              <a:buNone/>
            </a:pPr>
            <a:r>
              <a:rPr lang="en-US"/>
              <a:t>-Bitcoin is decentralized from government control allowing for user-to-user sending transactions</a:t>
            </a:r>
            <a:endParaRPr/>
          </a:p>
          <a:p>
            <a:pPr indent="0" lvl="0" marL="0" rtl="0" algn="l">
              <a:lnSpc>
                <a:spcPct val="100000"/>
              </a:lnSpc>
              <a:spcBef>
                <a:spcPts val="0"/>
              </a:spcBef>
              <a:spcAft>
                <a:spcPts val="0"/>
              </a:spcAft>
              <a:buSzPts val="1400"/>
              <a:buNone/>
            </a:pPr>
            <a:r>
              <a:rPr lang="en-US"/>
              <a:t>-Bitcoin’s advantages are </a:t>
            </a:r>
            <a:r>
              <a:rPr b="1" lang="en-US"/>
              <a:t>efficiency, permanency, security and transparency</a:t>
            </a: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Why should we care?</a:t>
            </a:r>
            <a:endParaRPr/>
          </a:p>
          <a:p>
            <a:pPr indent="0" lvl="0" marL="0" rtl="0" algn="l">
              <a:lnSpc>
                <a:spcPct val="100000"/>
              </a:lnSpc>
              <a:spcBef>
                <a:spcPts val="0"/>
              </a:spcBef>
              <a:spcAft>
                <a:spcPts val="0"/>
              </a:spcAft>
              <a:buSzPts val="1400"/>
              <a:buNone/>
            </a:pPr>
            <a:r>
              <a:rPr lang="en-US"/>
              <a:t>-Bitcoin can be used to make big and small purchases, it is used widely as an </a:t>
            </a:r>
            <a:r>
              <a:rPr b="1" lang="en-US"/>
              <a:t>investment vehicle</a:t>
            </a:r>
            <a:r>
              <a:rPr lang="en-US"/>
              <a:t> and it provides an opportunity to</a:t>
            </a:r>
            <a:r>
              <a:rPr b="1" lang="en-US"/>
              <a:t> escape from the financial collapse</a:t>
            </a:r>
            <a:r>
              <a:rPr lang="en-US"/>
              <a:t> of some countries.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What is the future for cryptocurrency? While the future of this currency is “cryptic”, one thing seems to hold true, and that is the fact that is isn’t going anywhere. The technology has been branching out into the IT security field and the use cases for the currency grow day by day.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What would be the significance of Bitcoin driving market behavior for other cryptocurrencies? If Bitcoin’s predictability holds true, one could simply monitor the finance giant and buy/sell the alt coins based on the movement of Bitcoin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5" name="Google Shape;1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Bitcoin is perceived as the pathfinder of cryptocurrencies, where it goes the others follow. Therefore, we believe that we are going to be able to reject the null-hypothesis, proving that Bitcoin does influence other cryptocurrencies.  </a:t>
            </a:r>
            <a:endParaRPr/>
          </a:p>
          <a:p>
            <a:pPr indent="0" lvl="0" marL="0" rtl="0" algn="l">
              <a:lnSpc>
                <a:spcPct val="100000"/>
              </a:lnSpc>
              <a:spcBef>
                <a:spcPts val="0"/>
              </a:spcBef>
              <a:spcAft>
                <a:spcPts val="0"/>
              </a:spcAft>
              <a:buSzPts val="1400"/>
              <a:buNone/>
            </a:pPr>
            <a:r>
              <a:t/>
            </a:r>
            <a:endParaRPr/>
          </a:p>
        </p:txBody>
      </p:sp>
      <p:sp>
        <p:nvSpPr>
          <p:cNvPr id="171" name="Google Shape;17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this we choose Bitcoin and these nine other currencies because of their market volume: Binance Coin, Bitcoin Cash, EOS, Ethereum, Chainlink, Litecoin, Tron, Stellar, Ripple. </a:t>
            </a:r>
            <a:endParaRPr/>
          </a:p>
        </p:txBody>
      </p:sp>
      <p:sp>
        <p:nvSpPr>
          <p:cNvPr id="181" name="Google Shape;18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e17f45d41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5e17f45d41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graph shows the selected aforementioned cryptocurrencies by price, highlighted in blue are some of the most apparent correlating points in the data, however at this scale it’s hard to detect all of them. This peaked our interests  as to why these correlations exist, and as they seem to follow Bitcoin (the very large gold line) very closely, if Bitcoin is indeed a leading indicator of cryptocurrency trends. </a:t>
            </a:r>
            <a:endParaRPr/>
          </a:p>
        </p:txBody>
      </p:sp>
      <p:sp>
        <p:nvSpPr>
          <p:cNvPr id="198" name="Google Shape;198;g5e17f45d41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AutoNum type="arabicPeriod"/>
            </a:pPr>
            <a:r>
              <a:rPr lang="en-US" sz="1100"/>
              <a:t>We attempted to start with multiple Kaggle datasets and merge by dates. Problems: dates and data and formatting inconsistencies.</a:t>
            </a:r>
            <a:endParaRPr sz="1100"/>
          </a:p>
          <a:p>
            <a:pPr indent="-298450" lvl="0" marL="457200" rtl="0" algn="l">
              <a:lnSpc>
                <a:spcPct val="100000"/>
              </a:lnSpc>
              <a:spcBef>
                <a:spcPts val="0"/>
              </a:spcBef>
              <a:spcAft>
                <a:spcPts val="0"/>
              </a:spcAft>
              <a:buSzPts val="1100"/>
              <a:buAutoNum type="arabicPeriod"/>
            </a:pPr>
            <a:r>
              <a:rPr lang="en-US" sz="1100"/>
              <a:t>Then opted for API but faced similar issues. Ended up using both API and Yahoo Finance Data for weekly data points, and just Yahoo Finance for daily data points, due to API limitations.</a:t>
            </a:r>
            <a:endParaRPr sz="1100"/>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p:txBody>
      </p:sp>
      <p:sp>
        <p:nvSpPr>
          <p:cNvPr id="206" name="Google Shape;20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e4d3f2a0f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5e4d3f2a0f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AutoNum type="arabicPeriod"/>
            </a:pPr>
            <a:r>
              <a:rPr lang="en-US" sz="1100"/>
              <a:t>As mentioned prior we tried to use Kaggle, here is showing just code set of what it took to reformat and splice just one dataset by Dates. Rather than having to do this type of data cleaning for multiple files, each with their own issue, we opted for cleaner data was more readily available.</a:t>
            </a:r>
            <a:endParaRPr sz="1100"/>
          </a:p>
          <a:p>
            <a:pPr indent="-298450" lvl="0" marL="457200" rtl="0" algn="l">
              <a:lnSpc>
                <a:spcPct val="115000"/>
              </a:lnSpc>
              <a:spcBef>
                <a:spcPts val="0"/>
              </a:spcBef>
              <a:spcAft>
                <a:spcPts val="0"/>
              </a:spcAft>
              <a:buSzPts val="1100"/>
              <a:buAutoNum type="arabicPeriod"/>
            </a:pPr>
            <a:r>
              <a:rPr lang="en-US" sz="1100"/>
              <a:t>Then after using the API, it too faced similar issues, however we able to get clean data for three of the CC’s; Bitcoin, Litecoin, and Ethereum and only weekly data points from those. Then supplemented that data with clean, and consistent dataset from Yahoo Finance.</a:t>
            </a:r>
            <a:endParaRPr sz="1100"/>
          </a:p>
          <a:p>
            <a:pPr indent="-298450" lvl="0" marL="457200" rtl="0" algn="l">
              <a:lnSpc>
                <a:spcPct val="115000"/>
              </a:lnSpc>
              <a:spcBef>
                <a:spcPts val="0"/>
              </a:spcBef>
              <a:spcAft>
                <a:spcPts val="0"/>
              </a:spcAft>
              <a:buSzPts val="1100"/>
              <a:buAutoNum type="arabicPeriod"/>
            </a:pPr>
            <a:r>
              <a:rPr lang="en-US" sz="1100"/>
              <a:t>After the data exploration and gathering process Each Cryptocurrency ended up having just shy of 13000 data points ranging from 2014 to present. A similar process was used in the controls. </a:t>
            </a:r>
            <a:endParaRPr sz="1100"/>
          </a:p>
          <a:p>
            <a:pPr indent="-298450" lvl="0" marL="457200" rtl="0" algn="l">
              <a:lnSpc>
                <a:spcPct val="115000"/>
              </a:lnSpc>
              <a:spcBef>
                <a:spcPts val="0"/>
              </a:spcBef>
              <a:spcAft>
                <a:spcPts val="0"/>
              </a:spcAft>
              <a:buSzPts val="1100"/>
              <a:buAutoNum type="arabicPeriod"/>
            </a:pPr>
            <a:r>
              <a:rPr lang="en-US" sz="1100"/>
              <a:t>Now that we the required amount of data, we then moved in the data cleaning and analytical processes, where my teammate, Katie, will the explain how we conducted those.</a:t>
            </a:r>
            <a:endParaRPr sz="1100"/>
          </a:p>
        </p:txBody>
      </p:sp>
      <p:sp>
        <p:nvSpPr>
          <p:cNvPr id="216" name="Google Shape;216;g5e4d3f2a0f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e4d3f2a0f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5e4d3f2a0f_1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Here we read in all of the data files, created a df with only the columns of interest, date and a close price and calculated the percent change on the close price b/c needed to have everything on an even scale. From there we did an inner merge of all the data files on the date value. This means we only kept the dates for which all coins had a close value. We had to drop the first row, bc as we know with a percent change for the first date there is no change. This resulted in us having 669 rows of data, across 10 coins, thus we have enough data to proceed. Data is for 10 coins across 3 years 2017-2019</a:t>
            </a:r>
            <a:endParaRPr/>
          </a:p>
        </p:txBody>
      </p:sp>
      <p:sp>
        <p:nvSpPr>
          <p:cNvPr id="225" name="Google Shape;225;g5e4d3f2a0f_1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4" name="Google Shape;24;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9"/>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8" name="Google Shape;28;p19"/>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9" name="Google Shape;29;p19"/>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19"/>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1" name="Google Shape;31;p19"/>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2" name="Shape 82"/>
        <p:cNvGrpSpPr/>
        <p:nvPr/>
      </p:nvGrpSpPr>
      <p:grpSpPr>
        <a:xfrm>
          <a:off x="0" y="0"/>
          <a:ext cx="0" cy="0"/>
          <a:chOff x="0" y="0"/>
          <a:chExt cx="0" cy="0"/>
        </a:xfrm>
      </p:grpSpPr>
      <p:sp>
        <p:nvSpPr>
          <p:cNvPr id="83" name="Google Shape;83;p28"/>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5" name="Google Shape;85;p28"/>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86" name="Google Shape;86;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92" name="Google Shape;92;p29"/>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3" name="Google Shape;93;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30"/>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0"/>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9" name="Google Shape;99;p30"/>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0" name="Google Shape;100;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0"/>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4" name="Google Shape;104;p30"/>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31"/>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1"/>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8" name="Google Shape;108;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32"/>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2"/>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4" name="Google Shape;114;p32"/>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5" name="Google Shape;115;p3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2"/>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9" name="Google Shape;119;p32"/>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33"/>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3"/>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3" name="Google Shape;123;p33"/>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4" name="Google Shape;124;p3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3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0" name="Google Shape;130;p3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5"/>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6" name="Google Shape;136;p3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32" name="Shape 32"/>
        <p:cNvGrpSpPr/>
        <p:nvPr/>
      </p:nvGrpSpPr>
      <p:grpSpPr>
        <a:xfrm>
          <a:off x="0" y="0"/>
          <a:ext cx="0" cy="0"/>
          <a:chOff x="0" y="0"/>
          <a:chExt cx="0" cy="0"/>
        </a:xfrm>
      </p:grpSpPr>
      <p:sp>
        <p:nvSpPr>
          <p:cNvPr id="33" name="Google Shape;33;p20"/>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35" name="Google Shape;35;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8" name="Shape 38"/>
        <p:cNvGrpSpPr/>
        <p:nvPr/>
      </p:nvGrpSpPr>
      <p:grpSpPr>
        <a:xfrm>
          <a:off x="0" y="0"/>
          <a:ext cx="0" cy="0"/>
          <a:chOff x="0" y="0"/>
          <a:chExt cx="0" cy="0"/>
        </a:xfrm>
      </p:grpSpPr>
      <p:sp>
        <p:nvSpPr>
          <p:cNvPr id="39" name="Google Shape;39;p21"/>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41" name="Google Shape;41;p21"/>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42" name="Google Shape;4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48" name="Google Shape;48;p22"/>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9" name="Google Shape;49;p22"/>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0" name="Google Shape;50;p22"/>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1" name="Google Shape;51;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23"/>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61" name="Google Shape;61;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7" name="Google Shape;67;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0" name="Shape 70"/>
        <p:cNvGrpSpPr/>
        <p:nvPr/>
      </p:nvGrpSpPr>
      <p:grpSpPr>
        <a:xfrm>
          <a:off x="0" y="0"/>
          <a:ext cx="0" cy="0"/>
          <a:chOff x="0" y="0"/>
          <a:chExt cx="0" cy="0"/>
        </a:xfrm>
      </p:grpSpPr>
      <p:sp>
        <p:nvSpPr>
          <p:cNvPr id="71" name="Google Shape;71;p2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73" name="Google Shape;73;p26"/>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74" name="Google Shape;74;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9" name="Shape 9"/>
        <p:cNvGrpSpPr/>
        <p:nvPr/>
      </p:nvGrpSpPr>
      <p:grpSpPr>
        <a:xfrm>
          <a:off x="0" y="0"/>
          <a:ext cx="0" cy="0"/>
          <a:chOff x="0" y="0"/>
          <a:chExt cx="0" cy="0"/>
        </a:xfrm>
      </p:grpSpPr>
      <p:grpSp>
        <p:nvGrpSpPr>
          <p:cNvPr id="10" name="Google Shape;10;p18"/>
          <p:cNvGrpSpPr/>
          <p:nvPr/>
        </p:nvGrpSpPr>
        <p:grpSpPr>
          <a:xfrm>
            <a:off x="9206969" y="2963333"/>
            <a:ext cx="2981859" cy="3208867"/>
            <a:chOff x="9206969" y="2963333"/>
            <a:chExt cx="2981859" cy="3208867"/>
          </a:xfrm>
        </p:grpSpPr>
        <p:cxnSp>
          <p:nvCxnSpPr>
            <p:cNvPr id="11" name="Google Shape;11;p18"/>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2" name="Google Shape;12;p18"/>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3" name="Google Shape;13;p18"/>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4" name="Google Shape;14;p18"/>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5" name="Google Shape;15;p18"/>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 name="Google Shape;16;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 name="Google Shape;17;p1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8" name="Google Shape;18;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image" Target="../media/image20.png"/><Relationship Id="rId8"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5.png"/><Relationship Id="rId12"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9.jpg"/><Relationship Id="rId5"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2" name="Shape 142"/>
        <p:cNvGrpSpPr/>
        <p:nvPr/>
      </p:nvGrpSpPr>
      <p:grpSpPr>
        <a:xfrm>
          <a:off x="0" y="0"/>
          <a:ext cx="0" cy="0"/>
          <a:chOff x="0" y="0"/>
          <a:chExt cx="0" cy="0"/>
        </a:xfrm>
      </p:grpSpPr>
      <p:sp>
        <p:nvSpPr>
          <p:cNvPr id="143" name="Google Shape;143;p1"/>
          <p:cNvSpPr/>
          <p:nvPr/>
        </p:nvSpPr>
        <p:spPr>
          <a:xfrm>
            <a:off x="-3175"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44" name="Google Shape;144;p1"/>
          <p:cNvPicPr preferRelativeResize="0"/>
          <p:nvPr/>
        </p:nvPicPr>
        <p:blipFill rotWithShape="1">
          <a:blip r:embed="rId3">
            <a:alphaModFix amt="40000"/>
          </a:blip>
          <a:srcRect b="1" l="4443" r="1" t="0"/>
          <a:stretch/>
        </p:blipFill>
        <p:spPr>
          <a:xfrm>
            <a:off x="-3175" y="10"/>
            <a:ext cx="12191999" cy="6857990"/>
          </a:xfrm>
          <a:prstGeom prst="rect">
            <a:avLst/>
          </a:prstGeom>
          <a:noFill/>
          <a:ln>
            <a:noFill/>
          </a:ln>
        </p:spPr>
      </p:pic>
      <p:sp>
        <p:nvSpPr>
          <p:cNvPr id="145" name="Google Shape;145;p1"/>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entury Gothic"/>
              <a:buNone/>
            </a:pPr>
            <a:r>
              <a:rPr b="1" lang="en-US"/>
              <a:t>CRYPTOCURRENCIES</a:t>
            </a:r>
            <a:endParaRPr b="1"/>
          </a:p>
        </p:txBody>
      </p:sp>
      <p:sp>
        <p:nvSpPr>
          <p:cNvPr id="146" name="Google Shape;146;p1"/>
          <p:cNvSpPr txBox="1"/>
          <p:nvPr>
            <p:ph idx="1" type="subTitle"/>
          </p:nvPr>
        </p:nvSpPr>
        <p:spPr>
          <a:xfrm>
            <a:off x="684212" y="3843867"/>
            <a:ext cx="6765100" cy="194733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80"/>
              <a:buNone/>
            </a:pPr>
            <a:r>
              <a:rPr lang="en-US">
                <a:solidFill>
                  <a:schemeClr val="lt1"/>
                </a:solidFill>
              </a:rPr>
              <a:t>Alex Wolf, Jack Lindsay, Katie Manthey, Supraja Sharma &amp; Kim Konopka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descr="A screenshot of a cell phone&#10;&#10;Description automatically generated" id="235" name="Google Shape;235;g5e4d3f2a0f_1_2"/>
          <p:cNvPicPr preferRelativeResize="0"/>
          <p:nvPr/>
        </p:nvPicPr>
        <p:blipFill rotWithShape="1">
          <a:blip r:embed="rId3">
            <a:alphaModFix/>
          </a:blip>
          <a:srcRect b="0" l="0" r="0" t="0"/>
          <a:stretch/>
        </p:blipFill>
        <p:spPr>
          <a:xfrm>
            <a:off x="50675" y="3730001"/>
            <a:ext cx="3907625" cy="3039275"/>
          </a:xfrm>
          <a:prstGeom prst="rect">
            <a:avLst/>
          </a:prstGeom>
          <a:noFill/>
          <a:ln>
            <a:noFill/>
          </a:ln>
        </p:spPr>
      </p:pic>
      <p:pic>
        <p:nvPicPr>
          <p:cNvPr descr="A screenshot of a cell phone&#10;&#10;Description automatically generated" id="236" name="Google Shape;236;g5e4d3f2a0f_1_2"/>
          <p:cNvPicPr preferRelativeResize="0"/>
          <p:nvPr/>
        </p:nvPicPr>
        <p:blipFill rotWithShape="1">
          <a:blip r:embed="rId4">
            <a:alphaModFix/>
          </a:blip>
          <a:srcRect b="0" l="0" r="0" t="0"/>
          <a:stretch/>
        </p:blipFill>
        <p:spPr>
          <a:xfrm>
            <a:off x="4116537" y="3730005"/>
            <a:ext cx="3907625" cy="3039270"/>
          </a:xfrm>
          <a:prstGeom prst="rect">
            <a:avLst/>
          </a:prstGeom>
          <a:noFill/>
          <a:ln>
            <a:noFill/>
          </a:ln>
        </p:spPr>
      </p:pic>
      <p:pic>
        <p:nvPicPr>
          <p:cNvPr descr="A screenshot of a cell phone&#10;&#10;Description automatically generated" id="237" name="Google Shape;237;g5e4d3f2a0f_1_2"/>
          <p:cNvPicPr preferRelativeResize="0"/>
          <p:nvPr/>
        </p:nvPicPr>
        <p:blipFill rotWithShape="1">
          <a:blip r:embed="rId5">
            <a:alphaModFix/>
          </a:blip>
          <a:srcRect b="0" l="0" r="0" t="0"/>
          <a:stretch/>
        </p:blipFill>
        <p:spPr>
          <a:xfrm>
            <a:off x="8182363" y="651188"/>
            <a:ext cx="3907625" cy="3039266"/>
          </a:xfrm>
          <a:prstGeom prst="rect">
            <a:avLst/>
          </a:prstGeom>
          <a:noFill/>
          <a:ln>
            <a:noFill/>
          </a:ln>
        </p:spPr>
      </p:pic>
      <p:pic>
        <p:nvPicPr>
          <p:cNvPr descr="A screenshot of a cell phone&#10;&#10;Description automatically generated" id="238" name="Google Shape;238;g5e4d3f2a0f_1_2"/>
          <p:cNvPicPr preferRelativeResize="0"/>
          <p:nvPr/>
        </p:nvPicPr>
        <p:blipFill rotWithShape="1">
          <a:blip r:embed="rId6">
            <a:alphaModFix/>
          </a:blip>
          <a:srcRect b="0" l="0" r="0" t="0"/>
          <a:stretch/>
        </p:blipFill>
        <p:spPr>
          <a:xfrm>
            <a:off x="8182386" y="3730025"/>
            <a:ext cx="3907587" cy="3039250"/>
          </a:xfrm>
          <a:prstGeom prst="rect">
            <a:avLst/>
          </a:prstGeom>
          <a:noFill/>
          <a:ln>
            <a:noFill/>
          </a:ln>
        </p:spPr>
      </p:pic>
      <p:pic>
        <p:nvPicPr>
          <p:cNvPr descr="A screenshot of a cell phone&#10;&#10;Description automatically generated" id="239" name="Google Shape;239;g5e4d3f2a0f_1_2"/>
          <p:cNvPicPr preferRelativeResize="0"/>
          <p:nvPr/>
        </p:nvPicPr>
        <p:blipFill rotWithShape="1">
          <a:blip r:embed="rId7">
            <a:alphaModFix/>
          </a:blip>
          <a:srcRect b="0" l="0" r="0" t="0"/>
          <a:stretch/>
        </p:blipFill>
        <p:spPr>
          <a:xfrm>
            <a:off x="4116538" y="651188"/>
            <a:ext cx="3907623" cy="3039275"/>
          </a:xfrm>
          <a:prstGeom prst="rect">
            <a:avLst/>
          </a:prstGeom>
          <a:noFill/>
          <a:ln>
            <a:noFill/>
          </a:ln>
        </p:spPr>
      </p:pic>
      <p:pic>
        <p:nvPicPr>
          <p:cNvPr descr="A screenshot of a cell phone&#10;&#10;Description automatically generated" id="240" name="Google Shape;240;g5e4d3f2a0f_1_2"/>
          <p:cNvPicPr preferRelativeResize="0"/>
          <p:nvPr/>
        </p:nvPicPr>
        <p:blipFill rotWithShape="1">
          <a:blip r:embed="rId8">
            <a:alphaModFix/>
          </a:blip>
          <a:srcRect b="0" l="0" r="0" t="0"/>
          <a:stretch/>
        </p:blipFill>
        <p:spPr>
          <a:xfrm>
            <a:off x="50700" y="651200"/>
            <a:ext cx="3907625" cy="3039261"/>
          </a:xfrm>
          <a:prstGeom prst="rect">
            <a:avLst/>
          </a:prstGeom>
          <a:noFill/>
          <a:ln>
            <a:noFill/>
          </a:ln>
        </p:spPr>
      </p:pic>
      <p:sp>
        <p:nvSpPr>
          <p:cNvPr id="241" name="Google Shape;241;g5e4d3f2a0f_1_2"/>
          <p:cNvSpPr txBox="1"/>
          <p:nvPr>
            <p:ph idx="4294967295" type="title"/>
          </p:nvPr>
        </p:nvSpPr>
        <p:spPr>
          <a:xfrm>
            <a:off x="-49350" y="-78950"/>
            <a:ext cx="12139200" cy="82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sz="2400">
                <a:solidFill>
                  <a:srgbClr val="434343"/>
                </a:solidFill>
                <a:latin typeface="Calibri"/>
                <a:ea typeface="Calibri"/>
                <a:cs typeface="Calibri"/>
                <a:sym typeface="Calibri"/>
              </a:rPr>
              <a:t>Do the percent changes in close price of Bitcoin differ from other alt. coins? </a:t>
            </a:r>
            <a:endParaRPr sz="2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g5e4d3f2a0f_0_0"/>
          <p:cNvPicPr preferRelativeResize="0"/>
          <p:nvPr/>
        </p:nvPicPr>
        <p:blipFill rotWithShape="1">
          <a:blip r:embed="rId3">
            <a:alphaModFix/>
          </a:blip>
          <a:srcRect b="0" l="0" r="0" t="0"/>
          <a:stretch/>
        </p:blipFill>
        <p:spPr>
          <a:xfrm>
            <a:off x="6119485" y="207450"/>
            <a:ext cx="5671665" cy="869225"/>
          </a:xfrm>
          <a:prstGeom prst="rect">
            <a:avLst/>
          </a:prstGeom>
          <a:noFill/>
          <a:ln>
            <a:noFill/>
          </a:ln>
        </p:spPr>
      </p:pic>
      <p:pic>
        <p:nvPicPr>
          <p:cNvPr id="248" name="Google Shape;248;g5e4d3f2a0f_0_0"/>
          <p:cNvPicPr preferRelativeResize="0"/>
          <p:nvPr/>
        </p:nvPicPr>
        <p:blipFill rotWithShape="1">
          <a:blip r:embed="rId4">
            <a:alphaModFix/>
          </a:blip>
          <a:srcRect b="0" l="0" r="0" t="0"/>
          <a:stretch/>
        </p:blipFill>
        <p:spPr>
          <a:xfrm>
            <a:off x="8225480" y="1412950"/>
            <a:ext cx="3565676" cy="3041025"/>
          </a:xfrm>
          <a:prstGeom prst="rect">
            <a:avLst/>
          </a:prstGeom>
          <a:noFill/>
          <a:ln>
            <a:noFill/>
          </a:ln>
        </p:spPr>
      </p:pic>
      <p:pic>
        <p:nvPicPr>
          <p:cNvPr id="249" name="Google Shape;249;g5e4d3f2a0f_0_0"/>
          <p:cNvPicPr preferRelativeResize="0"/>
          <p:nvPr/>
        </p:nvPicPr>
        <p:blipFill rotWithShape="1">
          <a:blip r:embed="rId5">
            <a:alphaModFix/>
          </a:blip>
          <a:srcRect b="0" l="0" r="0" t="0"/>
          <a:stretch/>
        </p:blipFill>
        <p:spPr>
          <a:xfrm>
            <a:off x="152400" y="152400"/>
            <a:ext cx="4059950" cy="3970225"/>
          </a:xfrm>
          <a:prstGeom prst="rect">
            <a:avLst/>
          </a:prstGeom>
          <a:noFill/>
          <a:ln>
            <a:noFill/>
          </a:ln>
        </p:spPr>
      </p:pic>
      <p:pic>
        <p:nvPicPr>
          <p:cNvPr id="250" name="Google Shape;250;g5e4d3f2a0f_0_0"/>
          <p:cNvPicPr preferRelativeResize="0"/>
          <p:nvPr/>
        </p:nvPicPr>
        <p:blipFill rotWithShape="1">
          <a:blip r:embed="rId6">
            <a:alphaModFix/>
          </a:blip>
          <a:srcRect b="0" l="0" r="0" t="0"/>
          <a:stretch/>
        </p:blipFill>
        <p:spPr>
          <a:xfrm>
            <a:off x="3959373" y="4122625"/>
            <a:ext cx="4273240" cy="2635899"/>
          </a:xfrm>
          <a:prstGeom prst="rect">
            <a:avLst/>
          </a:prstGeom>
          <a:noFill/>
          <a:ln>
            <a:noFill/>
          </a:ln>
        </p:spPr>
      </p:pic>
      <p:pic>
        <p:nvPicPr>
          <p:cNvPr id="251" name="Google Shape;251;g5e4d3f2a0f_0_0"/>
          <p:cNvPicPr preferRelativeResize="0"/>
          <p:nvPr/>
        </p:nvPicPr>
        <p:blipFill rotWithShape="1">
          <a:blip r:embed="rId7">
            <a:alphaModFix/>
          </a:blip>
          <a:srcRect b="57488" l="0" r="0" t="0"/>
          <a:stretch/>
        </p:blipFill>
        <p:spPr>
          <a:xfrm>
            <a:off x="4212350" y="2157430"/>
            <a:ext cx="3814776" cy="12880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g5e4d3f2a0f_0_5"/>
          <p:cNvPicPr preferRelativeResize="0"/>
          <p:nvPr/>
        </p:nvPicPr>
        <p:blipFill rotWithShape="1">
          <a:blip r:embed="rId3">
            <a:alphaModFix/>
          </a:blip>
          <a:srcRect b="0" l="0" r="0" t="0"/>
          <a:stretch/>
        </p:blipFill>
        <p:spPr>
          <a:xfrm rot="-5400000">
            <a:off x="-807325" y="2821113"/>
            <a:ext cx="4372725" cy="1103525"/>
          </a:xfrm>
          <a:prstGeom prst="rect">
            <a:avLst/>
          </a:prstGeom>
          <a:noFill/>
          <a:ln>
            <a:noFill/>
          </a:ln>
        </p:spPr>
      </p:pic>
      <p:pic>
        <p:nvPicPr>
          <p:cNvPr id="258" name="Google Shape;258;g5e4d3f2a0f_0_5"/>
          <p:cNvPicPr preferRelativeResize="0"/>
          <p:nvPr/>
        </p:nvPicPr>
        <p:blipFill rotWithShape="1">
          <a:blip r:embed="rId4">
            <a:alphaModFix/>
          </a:blip>
          <a:srcRect b="0" l="0" r="0" t="0"/>
          <a:stretch/>
        </p:blipFill>
        <p:spPr>
          <a:xfrm>
            <a:off x="2537350" y="152390"/>
            <a:ext cx="4553750" cy="6440960"/>
          </a:xfrm>
          <a:prstGeom prst="rect">
            <a:avLst/>
          </a:prstGeom>
          <a:noFill/>
          <a:ln>
            <a:noFill/>
          </a:ln>
        </p:spPr>
      </p:pic>
      <p:pic>
        <p:nvPicPr>
          <p:cNvPr id="259" name="Google Shape;259;g5e4d3f2a0f_0_5"/>
          <p:cNvPicPr preferRelativeResize="0"/>
          <p:nvPr/>
        </p:nvPicPr>
        <p:blipFill rotWithShape="1">
          <a:blip r:embed="rId5">
            <a:alphaModFix/>
          </a:blip>
          <a:srcRect b="0" l="0" r="0" t="0"/>
          <a:stretch/>
        </p:blipFill>
        <p:spPr>
          <a:xfrm>
            <a:off x="7421605" y="152400"/>
            <a:ext cx="4553742" cy="6440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6"/>
          <p:cNvSpPr txBox="1"/>
          <p:nvPr>
            <p:ph type="title"/>
          </p:nvPr>
        </p:nvSpPr>
        <p:spPr>
          <a:xfrm>
            <a:off x="584236" y="706975"/>
            <a:ext cx="8534400" cy="2281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a:t>CONCLUSIONS</a:t>
            </a:r>
            <a:endParaRPr/>
          </a:p>
        </p:txBody>
      </p:sp>
      <p:sp>
        <p:nvSpPr>
          <p:cNvPr id="265" name="Google Shape;265;p6"/>
          <p:cNvSpPr txBox="1"/>
          <p:nvPr>
            <p:ph idx="1" type="body"/>
          </p:nvPr>
        </p:nvSpPr>
        <p:spPr>
          <a:xfrm>
            <a:off x="704194" y="2988475"/>
            <a:ext cx="4420800" cy="14985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0"/>
              </a:spcBef>
              <a:spcAft>
                <a:spcPts val="0"/>
              </a:spcAft>
              <a:buClr>
                <a:srgbClr val="FFFFFF"/>
              </a:buClr>
              <a:buSzPts val="1440"/>
              <a:buChar char="●"/>
            </a:pPr>
            <a:r>
              <a:rPr lang="en-US">
                <a:solidFill>
                  <a:srgbClr val="FFFFFF"/>
                </a:solidFill>
              </a:rPr>
              <a:t>Fail to reject null-hypothesis</a:t>
            </a:r>
            <a:endParaRPr>
              <a:solidFill>
                <a:srgbClr val="FFFFFF"/>
              </a:solidFill>
            </a:endParaRPr>
          </a:p>
          <a:p>
            <a:pPr indent="-320040" lvl="1" marL="914400" rtl="0" algn="l">
              <a:lnSpc>
                <a:spcPct val="100000"/>
              </a:lnSpc>
              <a:spcBef>
                <a:spcPts val="0"/>
              </a:spcBef>
              <a:spcAft>
                <a:spcPts val="0"/>
              </a:spcAft>
              <a:buClr>
                <a:srgbClr val="FFFFFF"/>
              </a:buClr>
              <a:buSzPts val="1440"/>
              <a:buChar char="○"/>
            </a:pPr>
            <a:r>
              <a:rPr lang="en-US">
                <a:solidFill>
                  <a:srgbClr val="FFFFFF"/>
                </a:solidFill>
              </a:rPr>
              <a:t>...we don’t have enough evidence to say that Bitcoin influences altcoin market trends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p:txBody>
      </p:sp>
      <p:pic>
        <p:nvPicPr>
          <p:cNvPr descr="A chair sitting in front of a restaurant&#10;&#10;Description automatically generated" id="266" name="Google Shape;266;p6"/>
          <p:cNvPicPr preferRelativeResize="0"/>
          <p:nvPr>
            <p:ph idx="2" type="pic"/>
          </p:nvPr>
        </p:nvPicPr>
        <p:blipFill rotWithShape="1">
          <a:blip r:embed="rId3">
            <a:alphaModFix/>
          </a:blip>
          <a:srcRect b="10920" l="0" r="0" t="4811"/>
          <a:stretch/>
        </p:blipFill>
        <p:spPr>
          <a:xfrm>
            <a:off x="5125148" y="1525804"/>
            <a:ext cx="6767100" cy="3806400"/>
          </a:xfrm>
          <a:prstGeom prst="rect">
            <a:avLst/>
          </a:prstGeom>
          <a:noFill/>
          <a:ln cap="flat" cmpd="sng" w="15875">
            <a:solidFill>
              <a:schemeClr val="lt1">
                <a:alpha val="40000"/>
              </a:schemeClr>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g5e511cb5f6_0_0"/>
          <p:cNvSpPr txBox="1"/>
          <p:nvPr>
            <p:ph type="title"/>
          </p:nvPr>
        </p:nvSpPr>
        <p:spPr>
          <a:xfrm>
            <a:off x="1743700" y="261025"/>
            <a:ext cx="8534400" cy="1044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Future Approaches to Predictive Models for Cryptocurrencies</a:t>
            </a:r>
            <a:endParaRPr/>
          </a:p>
        </p:txBody>
      </p:sp>
      <p:sp>
        <p:nvSpPr>
          <p:cNvPr id="273" name="Google Shape;273;g5e511cb5f6_0_0"/>
          <p:cNvSpPr txBox="1"/>
          <p:nvPr>
            <p:ph idx="1" type="body"/>
          </p:nvPr>
        </p:nvSpPr>
        <p:spPr>
          <a:xfrm>
            <a:off x="580050" y="1409400"/>
            <a:ext cx="11031900" cy="4502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solidFill>
                <a:srgbClr val="FFFFFF"/>
              </a:solidFill>
            </a:endParaRPr>
          </a:p>
          <a:p>
            <a:pPr indent="-320040" lvl="0" marL="457200" rtl="0" algn="l">
              <a:spcBef>
                <a:spcPts val="360"/>
              </a:spcBef>
              <a:spcAft>
                <a:spcPts val="0"/>
              </a:spcAft>
              <a:buClr>
                <a:srgbClr val="FFFFFF"/>
              </a:buClr>
              <a:buSzPts val="1440"/>
              <a:buChar char="●"/>
            </a:pPr>
            <a:r>
              <a:rPr lang="en-US">
                <a:solidFill>
                  <a:srgbClr val="FFFFFF"/>
                </a:solidFill>
              </a:rPr>
              <a:t>Machine Learning with the use of neural networks</a:t>
            </a:r>
            <a:endParaRPr>
              <a:solidFill>
                <a:srgbClr val="FFFFFF"/>
              </a:solidFill>
            </a:endParaRPr>
          </a:p>
          <a:p>
            <a:pPr indent="-320040" lvl="1" marL="914400" rtl="0" algn="l">
              <a:spcBef>
                <a:spcPts val="0"/>
              </a:spcBef>
              <a:spcAft>
                <a:spcPts val="0"/>
              </a:spcAft>
              <a:buClr>
                <a:srgbClr val="FFFFFF"/>
              </a:buClr>
              <a:buSzPts val="1440"/>
              <a:buChar char="○"/>
            </a:pPr>
            <a:r>
              <a:rPr lang="en-US">
                <a:solidFill>
                  <a:srgbClr val="FFFFFF"/>
                </a:solidFill>
              </a:rPr>
              <a:t>specifically with Long Short-Term Memory (LSTM) Recurrent Neural Networks (RNN)</a:t>
            </a:r>
            <a:endParaRPr>
              <a:solidFill>
                <a:srgbClr val="FFFFFF"/>
              </a:solidFill>
            </a:endParaRPr>
          </a:p>
          <a:p>
            <a:pPr indent="0" lvl="0" marL="0" rtl="0" algn="l">
              <a:spcBef>
                <a:spcPts val="360"/>
              </a:spcBef>
              <a:spcAft>
                <a:spcPts val="0"/>
              </a:spcAft>
              <a:buNone/>
            </a:pPr>
            <a:r>
              <a:t/>
            </a:r>
            <a:endParaRPr>
              <a:solidFill>
                <a:srgbClr val="FFFFFF"/>
              </a:solidFill>
            </a:endParaRPr>
          </a:p>
          <a:p>
            <a:pPr indent="-320040" lvl="0" marL="457200" rtl="0" algn="l">
              <a:spcBef>
                <a:spcPts val="360"/>
              </a:spcBef>
              <a:spcAft>
                <a:spcPts val="0"/>
              </a:spcAft>
              <a:buClr>
                <a:srgbClr val="FFFFFF"/>
              </a:buClr>
              <a:buSzPts val="1440"/>
              <a:buAutoNum type="arabicParenR"/>
            </a:pPr>
            <a:r>
              <a:rPr lang="en-US">
                <a:solidFill>
                  <a:srgbClr val="FFFFFF"/>
                </a:solidFill>
              </a:rPr>
              <a:t>Use historical price data for cryptocurrencies from an API</a:t>
            </a:r>
            <a:endParaRPr>
              <a:solidFill>
                <a:srgbClr val="FFFFFF"/>
              </a:solidFill>
            </a:endParaRPr>
          </a:p>
          <a:p>
            <a:pPr indent="-320040" lvl="0" marL="457200" rtl="0" algn="l">
              <a:spcBef>
                <a:spcPts val="0"/>
              </a:spcBef>
              <a:spcAft>
                <a:spcPts val="0"/>
              </a:spcAft>
              <a:buClr>
                <a:srgbClr val="FFFFFF"/>
              </a:buClr>
              <a:buSzPts val="1440"/>
              <a:buAutoNum type="arabicParenR"/>
            </a:pPr>
            <a:r>
              <a:rPr lang="en-US">
                <a:solidFill>
                  <a:srgbClr val="FFFFFF"/>
                </a:solidFill>
              </a:rPr>
              <a:t>Run many iterations in order to train the model until its outputs converge with a test set of data</a:t>
            </a:r>
            <a:endParaRPr>
              <a:solidFill>
                <a:srgbClr val="FFFFFF"/>
              </a:solidFill>
            </a:endParaRPr>
          </a:p>
          <a:p>
            <a:pPr indent="-320040" lvl="0" marL="457200" rtl="0" algn="l">
              <a:spcBef>
                <a:spcPts val="0"/>
              </a:spcBef>
              <a:spcAft>
                <a:spcPts val="0"/>
              </a:spcAft>
              <a:buClr>
                <a:srgbClr val="FFFFFF"/>
              </a:buClr>
              <a:buSzPts val="1440"/>
              <a:buAutoNum type="arabicParenR"/>
            </a:pPr>
            <a:r>
              <a:rPr lang="en-US">
                <a:solidFill>
                  <a:srgbClr val="FFFFFF"/>
                </a:solidFill>
              </a:rPr>
              <a:t>Check with confidence interval and p-value</a:t>
            </a:r>
            <a:endParaRPr>
              <a:solidFill>
                <a:srgbClr val="FFFFFF"/>
              </a:solidFill>
            </a:endParaRPr>
          </a:p>
          <a:p>
            <a:pPr indent="-320040" lvl="0" marL="457200" rtl="0" algn="l">
              <a:spcBef>
                <a:spcPts val="0"/>
              </a:spcBef>
              <a:spcAft>
                <a:spcPts val="0"/>
              </a:spcAft>
              <a:buClr>
                <a:srgbClr val="FFFFFF"/>
              </a:buClr>
              <a:buSzPts val="1440"/>
              <a:buChar char="●"/>
            </a:pPr>
            <a:r>
              <a:rPr lang="en-US">
                <a:solidFill>
                  <a:srgbClr val="FFFFFF"/>
                </a:solidFill>
              </a:rPr>
              <a:t>The more existing data points → better predictive model</a:t>
            </a:r>
            <a:endParaRPr>
              <a:solidFill>
                <a:srgbClr val="FFFFFF"/>
              </a:solidFill>
            </a:endParaRPr>
          </a:p>
          <a:p>
            <a:pPr indent="-320040" lvl="0" marL="457200" rtl="0" algn="l">
              <a:spcBef>
                <a:spcPts val="0"/>
              </a:spcBef>
              <a:spcAft>
                <a:spcPts val="0"/>
              </a:spcAft>
              <a:buClr>
                <a:srgbClr val="FFFFFF"/>
              </a:buClr>
              <a:buSzPts val="1440"/>
              <a:buChar char="●"/>
            </a:pPr>
            <a:r>
              <a:rPr lang="en-US">
                <a:solidFill>
                  <a:srgbClr val="FFFFFF"/>
                </a:solidFill>
              </a:rPr>
              <a:t>Similar models could also be applicable in predicting stock market data</a:t>
            </a:r>
            <a:endParaRPr>
              <a:solidFill>
                <a:srgbClr val="FFFFFF"/>
              </a:solidFill>
            </a:endParaRPr>
          </a:p>
          <a:p>
            <a:pPr indent="0" lvl="0" marL="0" rtl="0" algn="l">
              <a:spcBef>
                <a:spcPts val="360"/>
              </a:spcBef>
              <a:spcAft>
                <a:spcPts val="0"/>
              </a:spcAft>
              <a:buNone/>
            </a:pPr>
            <a:r>
              <a:t/>
            </a:r>
            <a:endParaRPr b="1" sz="2400" u="sng">
              <a:solidFill>
                <a:srgbClr val="FFFFFF"/>
              </a:solidFill>
            </a:endParaRPr>
          </a:p>
          <a:p>
            <a:pPr indent="0" lvl="0" marL="0" rtl="0" algn="l">
              <a:spcBef>
                <a:spcPts val="360"/>
              </a:spcBef>
              <a:spcAft>
                <a:spcPts val="0"/>
              </a:spcAft>
              <a:buNone/>
            </a:pPr>
            <a:r>
              <a:rPr b="1" lang="en-US" sz="2400" u="sng">
                <a:solidFill>
                  <a:srgbClr val="FFFFFF"/>
                </a:solidFill>
              </a:rPr>
              <a:t>Possible Issues:</a:t>
            </a:r>
            <a:endParaRPr>
              <a:solidFill>
                <a:srgbClr val="FFFFFF"/>
              </a:solidFill>
            </a:endParaRPr>
          </a:p>
          <a:p>
            <a:pPr indent="-320040" lvl="0" marL="457200" rtl="0" algn="l">
              <a:spcBef>
                <a:spcPts val="360"/>
              </a:spcBef>
              <a:spcAft>
                <a:spcPts val="0"/>
              </a:spcAft>
              <a:buClr>
                <a:srgbClr val="FFFFFF"/>
              </a:buClr>
              <a:buSzPts val="1440"/>
              <a:buChar char="●"/>
            </a:pPr>
            <a:r>
              <a:rPr lang="en-US">
                <a:solidFill>
                  <a:srgbClr val="FFFFFF"/>
                </a:solidFill>
              </a:rPr>
              <a:t>existing models of this nature typically predict new values close to the previous day values</a:t>
            </a:r>
            <a:endParaRPr>
              <a:solidFill>
                <a:srgbClr val="FFFFFF"/>
              </a:solidFill>
            </a:endParaRPr>
          </a:p>
          <a:p>
            <a:pPr indent="-320040" lvl="1" marL="914400" rtl="0" algn="l">
              <a:spcBef>
                <a:spcPts val="0"/>
              </a:spcBef>
              <a:spcAft>
                <a:spcPts val="0"/>
              </a:spcAft>
              <a:buClr>
                <a:srgbClr val="FFFFFF"/>
              </a:buClr>
              <a:buSzPts val="1440"/>
              <a:buChar char="○"/>
            </a:pPr>
            <a:r>
              <a:rPr lang="en-US">
                <a:solidFill>
                  <a:srgbClr val="FFFFFF"/>
                </a:solidFill>
              </a:rPr>
              <a:t>Finance - historical prices/trends are not necessarily indicative of  the future! </a:t>
            </a:r>
            <a:endParaRPr>
              <a:solidFill>
                <a:srgbClr val="FFFFFF"/>
              </a:solidFill>
            </a:endParaRPr>
          </a:p>
          <a:p>
            <a:pPr indent="0" lvl="0" marL="0" rtl="0" algn="l">
              <a:spcBef>
                <a:spcPts val="360"/>
              </a:spcBef>
              <a:spcAft>
                <a:spcPts val="0"/>
              </a:spcAft>
              <a:buNone/>
            </a:pPr>
            <a:r>
              <a:t/>
            </a:r>
            <a:endParaRPr b="1" u="sng">
              <a:solidFill>
                <a:srgbClr val="FFFFFF"/>
              </a:solidFill>
            </a:endParaRPr>
          </a:p>
          <a:p>
            <a:pPr indent="0" lvl="0" marL="0" rtl="0" algn="l">
              <a:spcBef>
                <a:spcPts val="360"/>
              </a:spcBef>
              <a:spcAft>
                <a:spcPts val="0"/>
              </a:spcAft>
              <a:buNone/>
            </a:pPr>
            <a:r>
              <a:t/>
            </a:r>
            <a:endParaRPr>
              <a:solidFill>
                <a:srgbClr val="FFFFFF"/>
              </a:solidFill>
            </a:endParaRPr>
          </a:p>
          <a:p>
            <a:pPr indent="0" lvl="0" marL="0" rtl="0" algn="l">
              <a:spcBef>
                <a:spcPts val="360"/>
              </a:spcBef>
              <a:spcAft>
                <a:spcPts val="0"/>
              </a:spcAft>
              <a:buNone/>
            </a:pPr>
            <a:r>
              <a:t/>
            </a:r>
            <a:endParaRPr>
              <a:solidFill>
                <a:srgbClr val="FFFFFF"/>
              </a:solidFill>
            </a:endParaRPr>
          </a:p>
          <a:p>
            <a:pPr indent="0" lvl="0" marL="0" rtl="0" algn="l">
              <a:spcBef>
                <a:spcPts val="360"/>
              </a:spcBef>
              <a:spcAft>
                <a:spcPts val="0"/>
              </a:spcAft>
              <a:buNone/>
            </a:pPr>
            <a:r>
              <a:t/>
            </a:r>
            <a:endParaRPr>
              <a:solidFill>
                <a:srgbClr val="FFFFFF"/>
              </a:solidFill>
            </a:endParaRPr>
          </a:p>
          <a:p>
            <a:pPr indent="0" lvl="0" marL="0" rtl="0" algn="l">
              <a:spcBef>
                <a:spcPts val="360"/>
              </a:spcBef>
              <a:spcAft>
                <a:spcPts val="0"/>
              </a:spcAft>
              <a:buNone/>
            </a:pPr>
            <a:r>
              <a:t/>
            </a:r>
            <a:endParaRPr>
              <a:solidFill>
                <a:srgbClr val="FFFFFF"/>
              </a:solidFill>
            </a:endParaRPr>
          </a:p>
          <a:p>
            <a:pPr indent="0" lvl="0" marL="0" rtl="0" algn="l">
              <a:spcBef>
                <a:spcPts val="360"/>
              </a:spcBef>
              <a:spcAft>
                <a:spcPts val="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g5e511cb5f6_0_6"/>
          <p:cNvSpPr txBox="1"/>
          <p:nvPr>
            <p:ph type="title"/>
          </p:nvPr>
        </p:nvSpPr>
        <p:spPr>
          <a:xfrm>
            <a:off x="622800" y="317525"/>
            <a:ext cx="8534400" cy="1033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Limitations</a:t>
            </a:r>
            <a:endParaRPr/>
          </a:p>
        </p:txBody>
      </p:sp>
      <p:sp>
        <p:nvSpPr>
          <p:cNvPr id="280" name="Google Shape;280;g5e511cb5f6_0_6"/>
          <p:cNvSpPr txBox="1"/>
          <p:nvPr>
            <p:ph idx="1" type="body"/>
          </p:nvPr>
        </p:nvSpPr>
        <p:spPr>
          <a:xfrm>
            <a:off x="546025" y="1639725"/>
            <a:ext cx="8704500" cy="2654700"/>
          </a:xfrm>
          <a:prstGeom prst="rect">
            <a:avLst/>
          </a:prstGeom>
        </p:spPr>
        <p:txBody>
          <a:bodyPr anchorCtr="0" anchor="t" bIns="45700" lIns="91425" spcFirstLastPara="1" rIns="91425" wrap="square" tIns="45700">
            <a:noAutofit/>
          </a:bodyPr>
          <a:lstStyle/>
          <a:p>
            <a:pPr indent="-320040" lvl="0" marL="457200" rtl="0" algn="l">
              <a:spcBef>
                <a:spcPts val="360"/>
              </a:spcBef>
              <a:spcAft>
                <a:spcPts val="0"/>
              </a:spcAft>
              <a:buClr>
                <a:srgbClr val="FFFFFF"/>
              </a:buClr>
              <a:buSzPts val="1440"/>
              <a:buChar char="●"/>
            </a:pPr>
            <a:r>
              <a:rPr lang="en-US">
                <a:solidFill>
                  <a:srgbClr val="FFFFFF"/>
                </a:solidFill>
              </a:rPr>
              <a:t>Due to data availability we only focused on 3 most recent years of data</a:t>
            </a:r>
            <a:endParaRPr>
              <a:solidFill>
                <a:srgbClr val="FFFFFF"/>
              </a:solidFill>
            </a:endParaRPr>
          </a:p>
          <a:p>
            <a:pPr indent="-320040" lvl="1" marL="914400" rtl="0" algn="l">
              <a:spcBef>
                <a:spcPts val="0"/>
              </a:spcBef>
              <a:spcAft>
                <a:spcPts val="0"/>
              </a:spcAft>
              <a:buClr>
                <a:srgbClr val="FFFFFF"/>
              </a:buClr>
              <a:buSzPts val="1440"/>
              <a:buChar char="○"/>
            </a:pPr>
            <a:r>
              <a:rPr lang="en-US">
                <a:solidFill>
                  <a:srgbClr val="FFFFFF"/>
                </a:solidFill>
              </a:rPr>
              <a:t>some data only more recently became public</a:t>
            </a:r>
            <a:endParaRPr>
              <a:solidFill>
                <a:srgbClr val="FFFFFF"/>
              </a:solidFill>
            </a:endParaRPr>
          </a:p>
          <a:p>
            <a:pPr indent="-320040" lvl="0" marL="457200" rtl="0" algn="l">
              <a:spcBef>
                <a:spcPts val="0"/>
              </a:spcBef>
              <a:spcAft>
                <a:spcPts val="0"/>
              </a:spcAft>
              <a:buClr>
                <a:srgbClr val="FFFFFF"/>
              </a:buClr>
              <a:buSzPts val="1440"/>
              <a:buChar char="●"/>
            </a:pPr>
            <a:r>
              <a:rPr lang="en-US">
                <a:solidFill>
                  <a:srgbClr val="FFFFFF"/>
                </a:solidFill>
              </a:rPr>
              <a:t>Volatility of cryptocurrency market</a:t>
            </a:r>
            <a:endParaRPr>
              <a:solidFill>
                <a:srgbClr val="FFFFFF"/>
              </a:solidFill>
            </a:endParaRPr>
          </a:p>
          <a:p>
            <a:pPr indent="-320040" lvl="1" marL="914400" rtl="0" algn="l">
              <a:spcBef>
                <a:spcPts val="0"/>
              </a:spcBef>
              <a:spcAft>
                <a:spcPts val="0"/>
              </a:spcAft>
              <a:buClr>
                <a:srgbClr val="FFFFFF"/>
              </a:buClr>
              <a:buSzPts val="1440"/>
              <a:buChar char="○"/>
            </a:pPr>
            <a:r>
              <a:rPr lang="en-US">
                <a:solidFill>
                  <a:srgbClr val="FFFFFF"/>
                </a:solidFill>
              </a:rPr>
              <a:t>Top ten cryptocurrencies by market value have changed over the past week </a:t>
            </a:r>
            <a:endParaRPr>
              <a:solidFill>
                <a:srgbClr val="FFFFFF"/>
              </a:solidFill>
            </a:endParaRPr>
          </a:p>
          <a:p>
            <a:pPr indent="-320040" lvl="0" marL="457200" rtl="0" algn="l">
              <a:spcBef>
                <a:spcPts val="0"/>
              </a:spcBef>
              <a:spcAft>
                <a:spcPts val="0"/>
              </a:spcAft>
              <a:buClr>
                <a:srgbClr val="FFFFFF"/>
              </a:buClr>
              <a:buSzPts val="1440"/>
              <a:buChar char="●"/>
            </a:pPr>
            <a:r>
              <a:rPr lang="en-US">
                <a:solidFill>
                  <a:srgbClr val="FFFFFF"/>
                </a:solidFill>
              </a:rPr>
              <a:t>Need to include other possible variables that may affect any possible relationship between Bitcoin and altcoins</a:t>
            </a:r>
            <a:endParaRPr>
              <a:solidFill>
                <a:srgbClr val="FFFFFF"/>
              </a:solidFill>
            </a:endParaRPr>
          </a:p>
          <a:p>
            <a:pPr indent="-320040" lvl="1" marL="914400" rtl="0" algn="l">
              <a:spcBef>
                <a:spcPts val="0"/>
              </a:spcBef>
              <a:spcAft>
                <a:spcPts val="0"/>
              </a:spcAft>
              <a:buClr>
                <a:srgbClr val="FFFFFF"/>
              </a:buClr>
              <a:buSzPts val="1440"/>
              <a:buChar char="○"/>
            </a:pPr>
            <a:r>
              <a:rPr lang="en-US">
                <a:solidFill>
                  <a:srgbClr val="FFFFFF"/>
                </a:solidFill>
              </a:rPr>
              <a:t>e.g. controlling for market movements of NASDAQ and DOW</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285" name="Shape 285"/>
        <p:cNvGrpSpPr/>
        <p:nvPr/>
      </p:nvGrpSpPr>
      <p:grpSpPr>
        <a:xfrm>
          <a:off x="0" y="0"/>
          <a:ext cx="0" cy="0"/>
          <a:chOff x="0" y="0"/>
          <a:chExt cx="0" cy="0"/>
        </a:xfrm>
      </p:grpSpPr>
      <p:pic>
        <p:nvPicPr>
          <p:cNvPr descr="A picture containing water, bottle&#10;&#10;Description automatically generated" id="286" name="Google Shape;286;p12"/>
          <p:cNvPicPr preferRelativeResize="0"/>
          <p:nvPr/>
        </p:nvPicPr>
        <p:blipFill rotWithShape="1">
          <a:blip r:embed="rId3">
            <a:alphaModFix/>
          </a:blip>
          <a:srcRect b="15730" l="0" r="0" t="0"/>
          <a:stretch/>
        </p:blipFill>
        <p:spPr>
          <a:xfrm>
            <a:off x="20" y="0"/>
            <a:ext cx="12191980" cy="6857990"/>
          </a:xfrm>
          <a:prstGeom prst="rect">
            <a:avLst/>
          </a:prstGeom>
          <a:noFill/>
          <a:ln>
            <a:noFill/>
          </a:ln>
        </p:spPr>
      </p:pic>
      <p:sp>
        <p:nvSpPr>
          <p:cNvPr id="287" name="Google Shape;287;p12"/>
          <p:cNvSpPr/>
          <p:nvPr/>
        </p:nvSpPr>
        <p:spPr>
          <a:xfrm rot="-800185">
            <a:off x="147569" y="484026"/>
            <a:ext cx="3427949" cy="1680260"/>
          </a:xfrm>
          <a:prstGeom prst="wedgeEllipseCallout">
            <a:avLst>
              <a:gd fmla="val 20716" name="adj1"/>
              <a:gd fmla="val 74548" name="adj2"/>
            </a:avLst>
          </a:prstGeom>
          <a:solidFill>
            <a:srgbClr val="D8D8D8"/>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entury Gothic"/>
                <a:ea typeface="Century Gothic"/>
                <a:cs typeface="Century Gothic"/>
                <a:sym typeface="Century Gothic"/>
              </a:rPr>
              <a:t>Thank you!!! 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291" name="Shape 291"/>
        <p:cNvGrpSpPr/>
        <p:nvPr/>
      </p:nvGrpSpPr>
      <p:grpSpPr>
        <a:xfrm>
          <a:off x="0" y="0"/>
          <a:ext cx="0" cy="0"/>
          <a:chOff x="0" y="0"/>
          <a:chExt cx="0" cy="0"/>
        </a:xfrm>
      </p:grpSpPr>
      <p:pic>
        <p:nvPicPr>
          <p:cNvPr descr="A close up of a logo&#10;&#10;Description automatically generated" id="292" name="Google Shape;292;p13"/>
          <p:cNvPicPr preferRelativeResize="0"/>
          <p:nvPr/>
        </p:nvPicPr>
        <p:blipFill rotWithShape="1">
          <a:blip r:embed="rId3">
            <a:alphaModFix/>
          </a:blip>
          <a:srcRect b="15730" l="0" r="0" t="0"/>
          <a:stretch/>
        </p:blipFill>
        <p:spPr>
          <a:xfrm>
            <a:off x="20" y="10"/>
            <a:ext cx="12191980" cy="6857990"/>
          </a:xfrm>
          <a:prstGeom prst="rect">
            <a:avLst/>
          </a:prstGeom>
          <a:noFill/>
          <a:ln>
            <a:noFill/>
          </a:ln>
        </p:spPr>
      </p:pic>
      <p:sp>
        <p:nvSpPr>
          <p:cNvPr id="293" name="Google Shape;293;p13"/>
          <p:cNvSpPr/>
          <p:nvPr/>
        </p:nvSpPr>
        <p:spPr>
          <a:xfrm rot="-406379">
            <a:off x="1643619" y="248288"/>
            <a:ext cx="4339281" cy="2174789"/>
          </a:xfrm>
          <a:prstGeom prst="cloudCallout">
            <a:avLst>
              <a:gd fmla="val 69770" name="adj1"/>
              <a:gd fmla="val 28672" name="adj2"/>
            </a:avLst>
          </a:prstGeom>
          <a:solidFill>
            <a:srgbClr val="BFBFBF"/>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Century Gothic"/>
                <a:ea typeface="Century Gothic"/>
                <a:cs typeface="Century Gothic"/>
                <a:sym typeface="Century Gothic"/>
              </a:rPr>
              <a:t>.pct_change()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297" name="Shape 297"/>
        <p:cNvGrpSpPr/>
        <p:nvPr/>
      </p:nvGrpSpPr>
      <p:grpSpPr>
        <a:xfrm>
          <a:off x="0" y="0"/>
          <a:ext cx="0" cy="0"/>
          <a:chOff x="0" y="0"/>
          <a:chExt cx="0" cy="0"/>
        </a:xfrm>
      </p:grpSpPr>
      <p:pic>
        <p:nvPicPr>
          <p:cNvPr descr="A picture containing person, sky&#10;&#10;Description automatically generated" id="298" name="Google Shape;298;p16"/>
          <p:cNvPicPr preferRelativeResize="0"/>
          <p:nvPr/>
        </p:nvPicPr>
        <p:blipFill rotWithShape="1">
          <a:blip r:embed="rId3">
            <a:alphaModFix/>
          </a:blip>
          <a:srcRect b="8604" l="0" r="0" t="7124"/>
          <a:stretch/>
        </p:blipFill>
        <p:spPr>
          <a:xfrm>
            <a:off x="20" y="10"/>
            <a:ext cx="12191980" cy="68579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302" name="Shape 302"/>
        <p:cNvGrpSpPr/>
        <p:nvPr/>
      </p:nvGrpSpPr>
      <p:grpSpPr>
        <a:xfrm>
          <a:off x="0" y="0"/>
          <a:ext cx="0" cy="0"/>
          <a:chOff x="0" y="0"/>
          <a:chExt cx="0" cy="0"/>
        </a:xfrm>
      </p:grpSpPr>
      <p:grpSp>
        <p:nvGrpSpPr>
          <p:cNvPr id="303" name="Google Shape;303;p14"/>
          <p:cNvGrpSpPr/>
          <p:nvPr/>
        </p:nvGrpSpPr>
        <p:grpSpPr>
          <a:xfrm>
            <a:off x="9206969" y="2963333"/>
            <a:ext cx="2981859" cy="3208867"/>
            <a:chOff x="9206969" y="2963333"/>
            <a:chExt cx="2981859" cy="3208867"/>
          </a:xfrm>
        </p:grpSpPr>
        <p:cxnSp>
          <p:nvCxnSpPr>
            <p:cNvPr id="304" name="Google Shape;304;p14"/>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305" name="Google Shape;305;p14"/>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306" name="Google Shape;306;p14"/>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307" name="Google Shape;307;p14"/>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308" name="Google Shape;308;p14"/>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pic>
        <p:nvPicPr>
          <p:cNvPr descr="A picture containing animal, table&#10;&#10;Description automatically generated" id="309" name="Google Shape;309;p14"/>
          <p:cNvPicPr preferRelativeResize="0"/>
          <p:nvPr>
            <p:ph idx="2" type="pic"/>
          </p:nvPr>
        </p:nvPicPr>
        <p:blipFill rotWithShape="1">
          <a:blip r:embed="rId3">
            <a:alphaModFix/>
          </a:blip>
          <a:srcRect b="7865" l="0" r="0" t="7865"/>
          <a:stretch/>
        </p:blipFill>
        <p:spPr>
          <a:xfrm>
            <a:off x="20" y="10"/>
            <a:ext cx="12191980" cy="6857990"/>
          </a:xfrm>
          <a:prstGeom prst="rect">
            <a:avLst/>
          </a:prstGeom>
          <a:noFill/>
          <a:ln cap="flat" cmpd="sng" w="15875">
            <a:solidFill>
              <a:schemeClr val="lt1">
                <a:alpha val="40000"/>
              </a:schemeClr>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150" name="Shape 150"/>
        <p:cNvGrpSpPr/>
        <p:nvPr/>
      </p:nvGrpSpPr>
      <p:grpSpPr>
        <a:xfrm>
          <a:off x="0" y="0"/>
          <a:ext cx="0" cy="0"/>
          <a:chOff x="0" y="0"/>
          <a:chExt cx="0" cy="0"/>
        </a:xfrm>
      </p:grpSpPr>
      <p:pic>
        <p:nvPicPr>
          <p:cNvPr descr="A picture containing outdoor, person&#10;&#10;Description automatically generated" id="151" name="Google Shape;151;p17"/>
          <p:cNvPicPr preferRelativeResize="0"/>
          <p:nvPr/>
        </p:nvPicPr>
        <p:blipFill rotWithShape="1">
          <a:blip r:embed="rId3">
            <a:alphaModFix/>
          </a:blip>
          <a:srcRect b="15730" l="0" r="0" t="0"/>
          <a:stretch/>
        </p:blipFill>
        <p:spPr>
          <a:xfrm>
            <a:off x="20" y="10"/>
            <a:ext cx="12191980" cy="6857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156" name="Shape 156"/>
        <p:cNvGrpSpPr/>
        <p:nvPr/>
      </p:nvGrpSpPr>
      <p:grpSpPr>
        <a:xfrm>
          <a:off x="0" y="0"/>
          <a:ext cx="0" cy="0"/>
          <a:chOff x="0" y="0"/>
          <a:chExt cx="0" cy="0"/>
        </a:xfrm>
      </p:grpSpPr>
      <p:grpSp>
        <p:nvGrpSpPr>
          <p:cNvPr id="157" name="Google Shape;157;p2"/>
          <p:cNvGrpSpPr/>
          <p:nvPr/>
        </p:nvGrpSpPr>
        <p:grpSpPr>
          <a:xfrm>
            <a:off x="9206969" y="2963333"/>
            <a:ext cx="2981859" cy="3208867"/>
            <a:chOff x="9206969" y="2963333"/>
            <a:chExt cx="2981859" cy="3208867"/>
          </a:xfrm>
        </p:grpSpPr>
        <p:cxnSp>
          <p:nvCxnSpPr>
            <p:cNvPr id="158" name="Google Shape;158;p2"/>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59" name="Google Shape;159;p2"/>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60" name="Google Shape;160;p2"/>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61" name="Google Shape;161;p2"/>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62" name="Google Shape;162;p2"/>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3" name="Google Shape;163;p2"/>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4" name="Google Shape;164;p2"/>
          <p:cNvSpPr txBox="1"/>
          <p:nvPr>
            <p:ph type="title"/>
          </p:nvPr>
        </p:nvSpPr>
        <p:spPr>
          <a:xfrm>
            <a:off x="451836" y="685799"/>
            <a:ext cx="3747111" cy="1996439"/>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lt1"/>
              </a:buClr>
              <a:buSzPts val="3600"/>
              <a:buFont typeface="Century Gothic"/>
              <a:buNone/>
            </a:pPr>
            <a:r>
              <a:rPr lang="en-US" sz="3600"/>
              <a:t>₿ACKGROUND</a:t>
            </a:r>
            <a:endParaRPr sz="3600"/>
          </a:p>
        </p:txBody>
      </p:sp>
      <p:cxnSp>
        <p:nvCxnSpPr>
          <p:cNvPr id="165" name="Google Shape;165;p2"/>
          <p:cNvCxnSpPr/>
          <p:nvPr/>
        </p:nvCxnSpPr>
        <p:spPr>
          <a:xfrm>
            <a:off x="4650783" y="1532373"/>
            <a:ext cx="0" cy="3198892"/>
          </a:xfrm>
          <a:prstGeom prst="straightConnector1">
            <a:avLst/>
          </a:prstGeom>
          <a:noFill/>
          <a:ln cap="flat" cmpd="sng" w="19050">
            <a:solidFill>
              <a:schemeClr val="lt1">
                <a:alpha val="60000"/>
              </a:schemeClr>
            </a:solidFill>
            <a:prstDash val="solid"/>
            <a:round/>
            <a:headEnd len="sm" w="sm" type="none"/>
            <a:tailEnd len="sm" w="sm" type="none"/>
          </a:ln>
        </p:spPr>
      </p:cxnSp>
      <p:sp>
        <p:nvSpPr>
          <p:cNvPr id="166" name="Google Shape;166;p2"/>
          <p:cNvSpPr txBox="1"/>
          <p:nvPr>
            <p:ph idx="1" type="body"/>
          </p:nvPr>
        </p:nvSpPr>
        <p:spPr>
          <a:xfrm>
            <a:off x="4979962" y="685799"/>
            <a:ext cx="6288260" cy="4892040"/>
          </a:xfrm>
          <a:prstGeom prst="rect">
            <a:avLst/>
          </a:prstGeom>
          <a:noFill/>
          <a:ln>
            <a:noFill/>
          </a:ln>
        </p:spPr>
        <p:txBody>
          <a:bodyPr anchorCtr="0" anchor="ctr" bIns="45700" lIns="91425" spcFirstLastPara="1" rIns="91425" wrap="square" tIns="45700">
            <a:normAutofit/>
          </a:bodyPr>
          <a:lstStyle/>
          <a:p>
            <a:pPr indent="-457200" lvl="0" marL="457200" rtl="0" algn="l">
              <a:lnSpc>
                <a:spcPct val="100000"/>
              </a:lnSpc>
              <a:spcBef>
                <a:spcPts val="0"/>
              </a:spcBef>
              <a:spcAft>
                <a:spcPts val="0"/>
              </a:spcAft>
              <a:buSzPts val="1600"/>
              <a:buFont typeface="Noto Sans Symbols"/>
              <a:buChar char="▶"/>
            </a:pPr>
            <a:r>
              <a:rPr lang="en-US">
                <a:solidFill>
                  <a:schemeClr val="lt1"/>
                </a:solidFill>
              </a:rPr>
              <a:t>What is cryptocurrency?</a:t>
            </a:r>
            <a:endParaRPr/>
          </a:p>
          <a:p>
            <a:pPr indent="-457200" lvl="0" marL="457200" rtl="0" algn="l">
              <a:lnSpc>
                <a:spcPct val="100000"/>
              </a:lnSpc>
              <a:spcBef>
                <a:spcPts val="1000"/>
              </a:spcBef>
              <a:spcAft>
                <a:spcPts val="0"/>
              </a:spcAft>
              <a:buSzPts val="1600"/>
              <a:buFont typeface="Noto Sans Symbols"/>
              <a:buChar char="▶"/>
            </a:pPr>
            <a:r>
              <a:rPr lang="en-US">
                <a:solidFill>
                  <a:schemeClr val="lt1"/>
                </a:solidFill>
              </a:rPr>
              <a:t>What is Bitcoin?</a:t>
            </a:r>
            <a:endParaRPr/>
          </a:p>
          <a:p>
            <a:pPr indent="-457200" lvl="0" marL="457200" rtl="0" algn="l">
              <a:lnSpc>
                <a:spcPct val="100000"/>
              </a:lnSpc>
              <a:spcBef>
                <a:spcPts val="1000"/>
              </a:spcBef>
              <a:spcAft>
                <a:spcPts val="0"/>
              </a:spcAft>
              <a:buSzPts val="1600"/>
              <a:buFont typeface="Noto Sans Symbols"/>
              <a:buChar char="▶"/>
            </a:pPr>
            <a:r>
              <a:rPr lang="en-US">
                <a:solidFill>
                  <a:schemeClr val="lt1"/>
                </a:solidFill>
              </a:rPr>
              <a:t>Why should we care about Bitcoin and cryptocurrency?</a:t>
            </a:r>
            <a:endParaRPr/>
          </a:p>
          <a:p>
            <a:pPr indent="-457200" lvl="0" marL="457200" rtl="0" algn="l">
              <a:lnSpc>
                <a:spcPct val="100000"/>
              </a:lnSpc>
              <a:spcBef>
                <a:spcPts val="1000"/>
              </a:spcBef>
              <a:spcAft>
                <a:spcPts val="0"/>
              </a:spcAft>
              <a:buSzPts val="1600"/>
              <a:buFont typeface="Noto Sans Symbols"/>
              <a:buChar char="▶"/>
            </a:pPr>
            <a:r>
              <a:rPr lang="en-US">
                <a:solidFill>
                  <a:schemeClr val="lt1"/>
                </a:solidFill>
              </a:rPr>
              <a:t>What is the future for cryptocurrency?</a:t>
            </a:r>
            <a:endParaRPr/>
          </a:p>
          <a:p>
            <a:pPr indent="-457200" lvl="0" marL="457200" rtl="0" algn="l">
              <a:lnSpc>
                <a:spcPct val="100000"/>
              </a:lnSpc>
              <a:spcBef>
                <a:spcPts val="1000"/>
              </a:spcBef>
              <a:spcAft>
                <a:spcPts val="0"/>
              </a:spcAft>
              <a:buSzPts val="1600"/>
              <a:buFont typeface="Noto Sans Symbols"/>
              <a:buChar char="▶"/>
            </a:pPr>
            <a:r>
              <a:rPr lang="en-US">
                <a:solidFill>
                  <a:schemeClr val="lt1"/>
                </a:solidFill>
              </a:rPr>
              <a:t>What would be the significance of Bitcoin driving market behavior for other cryptocurrencies?</a:t>
            </a:r>
            <a:endParaRPr/>
          </a:p>
        </p:txBody>
      </p:sp>
      <p:pic>
        <p:nvPicPr>
          <p:cNvPr descr="A picture containing cup, animal&#10;&#10;Description automatically generated" id="167" name="Google Shape;167;p2"/>
          <p:cNvPicPr preferRelativeResize="0"/>
          <p:nvPr/>
        </p:nvPicPr>
        <p:blipFill rotWithShape="1">
          <a:blip r:embed="rId3">
            <a:alphaModFix/>
          </a:blip>
          <a:srcRect b="0" l="0" r="0" t="0"/>
          <a:stretch/>
        </p:blipFill>
        <p:spPr>
          <a:xfrm>
            <a:off x="386086" y="1971143"/>
            <a:ext cx="3975809" cy="29818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
          <p:cNvSpPr txBox="1"/>
          <p:nvPr>
            <p:ph type="title"/>
          </p:nvPr>
        </p:nvSpPr>
        <p:spPr>
          <a:xfrm>
            <a:off x="5608320" y="961390"/>
            <a:ext cx="60198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Century Gothic"/>
              <a:buNone/>
            </a:pPr>
            <a:r>
              <a:rPr lang="en-US"/>
              <a:t>HYPOTHESIS* </a:t>
            </a:r>
            <a:endParaRPr/>
          </a:p>
        </p:txBody>
      </p:sp>
      <p:sp>
        <p:nvSpPr>
          <p:cNvPr id="174" name="Google Shape;174;p3"/>
          <p:cNvSpPr txBox="1"/>
          <p:nvPr>
            <p:ph idx="1" type="body"/>
          </p:nvPr>
        </p:nvSpPr>
        <p:spPr>
          <a:xfrm>
            <a:off x="5608320" y="2070101"/>
            <a:ext cx="6019800" cy="100076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lang="en-US">
                <a:solidFill>
                  <a:schemeClr val="lt1"/>
                </a:solidFill>
              </a:rPr>
              <a:t>Bitcoin influences the market movement of alt coins</a:t>
            </a:r>
            <a:endParaRPr>
              <a:solidFill>
                <a:schemeClr val="lt1"/>
              </a:solidFill>
            </a:endParaRPr>
          </a:p>
        </p:txBody>
      </p:sp>
      <p:sp>
        <p:nvSpPr>
          <p:cNvPr id="175" name="Google Shape;175;p3"/>
          <p:cNvSpPr txBox="1"/>
          <p:nvPr/>
        </p:nvSpPr>
        <p:spPr>
          <a:xfrm>
            <a:off x="5608320" y="2570481"/>
            <a:ext cx="60198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lt1"/>
              </a:buClr>
              <a:buSzPts val="2800"/>
              <a:buFont typeface="Century Gothic"/>
              <a:buNone/>
            </a:pPr>
            <a:r>
              <a:rPr b="0" i="0" lang="en-US" sz="2800" u="none" cap="none" strike="noStrike">
                <a:solidFill>
                  <a:schemeClr val="lt1"/>
                </a:solidFill>
                <a:latin typeface="Century Gothic"/>
                <a:ea typeface="Century Gothic"/>
                <a:cs typeface="Century Gothic"/>
                <a:sym typeface="Century Gothic"/>
              </a:rPr>
              <a:t>NULL-HYPOTHESIS </a:t>
            </a:r>
            <a:endParaRPr b="0" i="0" sz="1400" u="none" cap="none" strike="noStrike">
              <a:solidFill>
                <a:srgbClr val="000000"/>
              </a:solidFill>
              <a:latin typeface="Arial"/>
              <a:ea typeface="Arial"/>
              <a:cs typeface="Arial"/>
              <a:sym typeface="Arial"/>
            </a:endParaRPr>
          </a:p>
        </p:txBody>
      </p:sp>
      <p:sp>
        <p:nvSpPr>
          <p:cNvPr id="176" name="Google Shape;176;p3"/>
          <p:cNvSpPr txBox="1"/>
          <p:nvPr/>
        </p:nvSpPr>
        <p:spPr>
          <a:xfrm>
            <a:off x="5608320" y="3826510"/>
            <a:ext cx="6019800" cy="100076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Bitcoin has no correlation or influence on alt coins</a:t>
            </a:r>
            <a:endParaRPr b="0" i="0" sz="1400" u="none" cap="none" strike="noStrike">
              <a:solidFill>
                <a:schemeClr val="lt1"/>
              </a:solidFill>
              <a:latin typeface="Arial"/>
              <a:ea typeface="Arial"/>
              <a:cs typeface="Arial"/>
              <a:sym typeface="Arial"/>
            </a:endParaRPr>
          </a:p>
        </p:txBody>
      </p:sp>
      <p:pic>
        <p:nvPicPr>
          <p:cNvPr descr="A picture containing clipart&#10;&#10;Description automatically generated" id="177" name="Google Shape;177;p3"/>
          <p:cNvPicPr preferRelativeResize="0"/>
          <p:nvPr/>
        </p:nvPicPr>
        <p:blipFill rotWithShape="1">
          <a:blip r:embed="rId3">
            <a:alphaModFix/>
          </a:blip>
          <a:srcRect b="0" l="0" r="0" t="0"/>
          <a:stretch/>
        </p:blipFill>
        <p:spPr>
          <a:xfrm>
            <a:off x="304800" y="1586475"/>
            <a:ext cx="4819967" cy="2979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
          <p:cNvSpPr txBox="1"/>
          <p:nvPr>
            <p:ph idx="1" type="body"/>
          </p:nvPr>
        </p:nvSpPr>
        <p:spPr>
          <a:xfrm>
            <a:off x="684211" y="429843"/>
            <a:ext cx="4649787" cy="5762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240"/>
              <a:buNone/>
            </a:pPr>
            <a:r>
              <a:rPr lang="en-US"/>
              <a:t>Variables</a:t>
            </a:r>
            <a:endParaRPr/>
          </a:p>
        </p:txBody>
      </p:sp>
      <p:sp>
        <p:nvSpPr>
          <p:cNvPr id="184" name="Google Shape;184;p4"/>
          <p:cNvSpPr txBox="1"/>
          <p:nvPr>
            <p:ph idx="2" type="body"/>
          </p:nvPr>
        </p:nvSpPr>
        <p:spPr>
          <a:xfrm>
            <a:off x="684174" y="1014575"/>
            <a:ext cx="11418900" cy="30306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1600"/>
              <a:buChar char="▶"/>
            </a:pPr>
            <a:r>
              <a:rPr lang="en-US">
                <a:solidFill>
                  <a:schemeClr val="lt1"/>
                </a:solidFill>
              </a:rPr>
              <a:t>Independent Variable: Bitcoin</a:t>
            </a:r>
            <a:endParaRPr>
              <a:solidFill>
                <a:schemeClr val="lt1"/>
              </a:solidFill>
            </a:endParaRPr>
          </a:p>
          <a:p>
            <a:pPr indent="-285750" lvl="0" marL="285750" rtl="0" algn="l">
              <a:lnSpc>
                <a:spcPct val="100000"/>
              </a:lnSpc>
              <a:spcBef>
                <a:spcPts val="0"/>
              </a:spcBef>
              <a:spcAft>
                <a:spcPts val="0"/>
              </a:spcAft>
              <a:buSzPts val="1600"/>
              <a:buChar char="▶"/>
            </a:pPr>
            <a:r>
              <a:rPr lang="en-US">
                <a:solidFill>
                  <a:schemeClr val="lt1"/>
                </a:solidFill>
              </a:rPr>
              <a:t>Dependent Variables : </a:t>
            </a:r>
            <a:r>
              <a:rPr lang="en-US">
                <a:solidFill>
                  <a:schemeClr val="lt1"/>
                </a:solidFill>
              </a:rPr>
              <a:t> the top 9 other cryptocurrencies, selected by their market cap</a:t>
            </a:r>
            <a:endParaRPr/>
          </a:p>
          <a:p>
            <a:pPr indent="0" lvl="1" marL="457200" rtl="0" algn="l">
              <a:lnSpc>
                <a:spcPct val="100000"/>
              </a:lnSpc>
              <a:spcBef>
                <a:spcPts val="960"/>
              </a:spcBef>
              <a:spcAft>
                <a:spcPts val="0"/>
              </a:spcAft>
              <a:buSzPts val="1440"/>
              <a:buNone/>
            </a:pPr>
            <a:r>
              <a:t/>
            </a:r>
            <a:endParaRPr/>
          </a:p>
        </p:txBody>
      </p:sp>
      <p:pic>
        <p:nvPicPr>
          <p:cNvPr descr="A close up of a sign&#10;&#10;Description automatically generated" id="185" name="Google Shape;185;p4"/>
          <p:cNvPicPr preferRelativeResize="0"/>
          <p:nvPr/>
        </p:nvPicPr>
        <p:blipFill rotWithShape="1">
          <a:blip r:embed="rId3">
            <a:alphaModFix/>
          </a:blip>
          <a:srcRect b="0" l="0" r="0" t="0"/>
          <a:stretch/>
        </p:blipFill>
        <p:spPr>
          <a:xfrm>
            <a:off x="1111136" y="2826854"/>
            <a:ext cx="1204292" cy="1204292"/>
          </a:xfrm>
          <a:prstGeom prst="rect">
            <a:avLst/>
          </a:prstGeom>
          <a:noFill/>
          <a:ln>
            <a:noFill/>
          </a:ln>
        </p:spPr>
      </p:pic>
      <p:pic>
        <p:nvPicPr>
          <p:cNvPr descr="A circuit board&#10;&#10;Description automatically generated" id="186" name="Google Shape;186;p4"/>
          <p:cNvPicPr preferRelativeResize="0"/>
          <p:nvPr/>
        </p:nvPicPr>
        <p:blipFill rotWithShape="1">
          <a:blip r:embed="rId4">
            <a:alphaModFix/>
          </a:blip>
          <a:srcRect b="0" l="0" r="0" t="0"/>
          <a:stretch/>
        </p:blipFill>
        <p:spPr>
          <a:xfrm>
            <a:off x="3401393" y="2815637"/>
            <a:ext cx="1226723" cy="1226723"/>
          </a:xfrm>
          <a:prstGeom prst="rect">
            <a:avLst/>
          </a:prstGeom>
          <a:noFill/>
          <a:ln>
            <a:noFill/>
          </a:ln>
        </p:spPr>
      </p:pic>
      <p:pic>
        <p:nvPicPr>
          <p:cNvPr descr="A close up of a sign&#10;&#10;Description automatically generated" id="187" name="Google Shape;187;p4"/>
          <p:cNvPicPr preferRelativeResize="0"/>
          <p:nvPr/>
        </p:nvPicPr>
        <p:blipFill rotWithShape="1">
          <a:blip r:embed="rId5">
            <a:alphaModFix/>
          </a:blip>
          <a:srcRect b="0" l="0" r="0" t="0"/>
          <a:stretch/>
        </p:blipFill>
        <p:spPr>
          <a:xfrm>
            <a:off x="5333997" y="2351537"/>
            <a:ext cx="2154924" cy="2154924"/>
          </a:xfrm>
          <a:prstGeom prst="rect">
            <a:avLst/>
          </a:prstGeom>
          <a:noFill/>
          <a:ln>
            <a:noFill/>
          </a:ln>
        </p:spPr>
      </p:pic>
      <p:pic>
        <p:nvPicPr>
          <p:cNvPr descr="A sign on a pole&#10;&#10;Description automatically generated" id="188" name="Google Shape;188;p4"/>
          <p:cNvPicPr preferRelativeResize="0"/>
          <p:nvPr/>
        </p:nvPicPr>
        <p:blipFill rotWithShape="1">
          <a:blip r:embed="rId6">
            <a:alphaModFix/>
          </a:blip>
          <a:srcRect b="0" l="0" r="0" t="0"/>
          <a:stretch/>
        </p:blipFill>
        <p:spPr>
          <a:xfrm>
            <a:off x="8089930" y="2731442"/>
            <a:ext cx="1395096" cy="1395096"/>
          </a:xfrm>
          <a:prstGeom prst="rect">
            <a:avLst/>
          </a:prstGeom>
          <a:noFill/>
          <a:ln>
            <a:noFill/>
          </a:ln>
        </p:spPr>
      </p:pic>
      <p:pic>
        <p:nvPicPr>
          <p:cNvPr id="189" name="Google Shape;189;p4"/>
          <p:cNvPicPr preferRelativeResize="0"/>
          <p:nvPr/>
        </p:nvPicPr>
        <p:blipFill rotWithShape="1">
          <a:blip r:embed="rId7">
            <a:alphaModFix/>
          </a:blip>
          <a:srcRect b="0" l="0" r="0" t="0"/>
          <a:stretch/>
        </p:blipFill>
        <p:spPr>
          <a:xfrm>
            <a:off x="10187601" y="2637136"/>
            <a:ext cx="1583703" cy="1583703"/>
          </a:xfrm>
          <a:prstGeom prst="rect">
            <a:avLst/>
          </a:prstGeom>
          <a:noFill/>
          <a:ln>
            <a:noFill/>
          </a:ln>
        </p:spPr>
      </p:pic>
      <p:pic>
        <p:nvPicPr>
          <p:cNvPr descr="A picture containing building&#10;&#10;Description automatically generated" id="190" name="Google Shape;190;p4"/>
          <p:cNvPicPr preferRelativeResize="0"/>
          <p:nvPr/>
        </p:nvPicPr>
        <p:blipFill rotWithShape="1">
          <a:blip r:embed="rId8">
            <a:alphaModFix/>
          </a:blip>
          <a:srcRect b="0" l="0" r="0" t="0"/>
          <a:stretch/>
        </p:blipFill>
        <p:spPr>
          <a:xfrm>
            <a:off x="1068673" y="4860746"/>
            <a:ext cx="1289220" cy="1487438"/>
          </a:xfrm>
          <a:prstGeom prst="rect">
            <a:avLst/>
          </a:prstGeom>
          <a:noFill/>
          <a:ln>
            <a:noFill/>
          </a:ln>
        </p:spPr>
      </p:pic>
      <p:pic>
        <p:nvPicPr>
          <p:cNvPr descr="A close up of a speaker&#10;&#10;Description automatically generated" id="191" name="Google Shape;191;p4"/>
          <p:cNvPicPr preferRelativeResize="0"/>
          <p:nvPr/>
        </p:nvPicPr>
        <p:blipFill rotWithShape="1">
          <a:blip r:embed="rId9">
            <a:alphaModFix/>
          </a:blip>
          <a:srcRect b="0" l="0" r="0" t="0"/>
          <a:stretch/>
        </p:blipFill>
        <p:spPr>
          <a:xfrm>
            <a:off x="3232140" y="4821834"/>
            <a:ext cx="1565260" cy="1565260"/>
          </a:xfrm>
          <a:prstGeom prst="rect">
            <a:avLst/>
          </a:prstGeom>
          <a:noFill/>
          <a:ln>
            <a:noFill/>
          </a:ln>
        </p:spPr>
      </p:pic>
      <p:pic>
        <p:nvPicPr>
          <p:cNvPr id="192" name="Google Shape;192;p4"/>
          <p:cNvPicPr preferRelativeResize="0"/>
          <p:nvPr/>
        </p:nvPicPr>
        <p:blipFill rotWithShape="1">
          <a:blip r:embed="rId10">
            <a:alphaModFix/>
          </a:blip>
          <a:srcRect b="0" l="0" r="0" t="0"/>
          <a:stretch/>
        </p:blipFill>
        <p:spPr>
          <a:xfrm>
            <a:off x="5791600" y="4862610"/>
            <a:ext cx="1290344" cy="1290344"/>
          </a:xfrm>
          <a:prstGeom prst="rect">
            <a:avLst/>
          </a:prstGeom>
          <a:noFill/>
          <a:ln>
            <a:noFill/>
          </a:ln>
        </p:spPr>
      </p:pic>
      <p:pic>
        <p:nvPicPr>
          <p:cNvPr descr="A close up of a logo&#10;&#10;Description automatically generated" id="193" name="Google Shape;193;p4"/>
          <p:cNvPicPr preferRelativeResize="0"/>
          <p:nvPr/>
        </p:nvPicPr>
        <p:blipFill rotWithShape="1">
          <a:blip r:embed="rId11">
            <a:alphaModFix/>
          </a:blip>
          <a:srcRect b="0" l="0" r="0" t="0"/>
          <a:stretch/>
        </p:blipFill>
        <p:spPr>
          <a:xfrm>
            <a:off x="8076141" y="5002207"/>
            <a:ext cx="1422669" cy="1204524"/>
          </a:xfrm>
          <a:prstGeom prst="rect">
            <a:avLst/>
          </a:prstGeom>
          <a:noFill/>
          <a:ln>
            <a:noFill/>
          </a:ln>
        </p:spPr>
      </p:pic>
      <p:pic>
        <p:nvPicPr>
          <p:cNvPr descr="A picture containing electronics&#10;&#10;Description automatically generated" id="194" name="Google Shape;194;p4"/>
          <p:cNvPicPr preferRelativeResize="0"/>
          <p:nvPr/>
        </p:nvPicPr>
        <p:blipFill rotWithShape="1">
          <a:blip r:embed="rId12">
            <a:alphaModFix/>
          </a:blip>
          <a:srcRect b="0" l="0" r="0" t="0"/>
          <a:stretch/>
        </p:blipFill>
        <p:spPr>
          <a:xfrm>
            <a:off x="9697351" y="4260439"/>
            <a:ext cx="2494653" cy="24946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5e17f45d41_1_27"/>
          <p:cNvSpPr txBox="1"/>
          <p:nvPr>
            <p:ph idx="1" type="body"/>
          </p:nvPr>
        </p:nvSpPr>
        <p:spPr>
          <a:xfrm>
            <a:off x="124376" y="209925"/>
            <a:ext cx="8079900" cy="576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240"/>
              <a:buNone/>
            </a:pPr>
            <a:r>
              <a:rPr lang="en-US"/>
              <a:t>Why are we interested in Cryptocurrency? </a:t>
            </a:r>
            <a:endParaRPr/>
          </a:p>
        </p:txBody>
      </p:sp>
      <p:pic>
        <p:nvPicPr>
          <p:cNvPr id="201" name="Google Shape;201;g5e17f45d41_1_27"/>
          <p:cNvPicPr preferRelativeResize="0"/>
          <p:nvPr/>
        </p:nvPicPr>
        <p:blipFill rotWithShape="1">
          <a:blip r:embed="rId3">
            <a:alphaModFix/>
          </a:blip>
          <a:srcRect b="0" l="0" r="0" t="0"/>
          <a:stretch/>
        </p:blipFill>
        <p:spPr>
          <a:xfrm>
            <a:off x="395750" y="786225"/>
            <a:ext cx="5821925" cy="5357100"/>
          </a:xfrm>
          <a:prstGeom prst="rect">
            <a:avLst/>
          </a:prstGeom>
          <a:noFill/>
          <a:ln>
            <a:noFill/>
          </a:ln>
        </p:spPr>
      </p:pic>
      <p:pic>
        <p:nvPicPr>
          <p:cNvPr id="202" name="Google Shape;202;g5e17f45d41_1_27"/>
          <p:cNvPicPr preferRelativeResize="0"/>
          <p:nvPr/>
        </p:nvPicPr>
        <p:blipFill>
          <a:blip r:embed="rId4">
            <a:alphaModFix/>
          </a:blip>
          <a:stretch>
            <a:fillRect/>
          </a:stretch>
        </p:blipFill>
        <p:spPr>
          <a:xfrm>
            <a:off x="6217675" y="786225"/>
            <a:ext cx="5821925" cy="5357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5"/>
          <p:cNvSpPr txBox="1"/>
          <p:nvPr>
            <p:ph type="title"/>
          </p:nvPr>
        </p:nvSpPr>
        <p:spPr>
          <a:xfrm>
            <a:off x="1388937" y="-19643"/>
            <a:ext cx="8534400" cy="1507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entury Gothic"/>
              <a:buNone/>
            </a:pPr>
            <a:r>
              <a:rPr lang="en-US" sz="4000"/>
              <a:t>Data Sources</a:t>
            </a:r>
            <a:endParaRPr sz="4000"/>
          </a:p>
        </p:txBody>
      </p:sp>
      <p:sp>
        <p:nvSpPr>
          <p:cNvPr id="209" name="Google Shape;209;p5"/>
          <p:cNvSpPr txBox="1"/>
          <p:nvPr>
            <p:ph idx="1" type="body"/>
          </p:nvPr>
        </p:nvSpPr>
        <p:spPr>
          <a:xfrm>
            <a:off x="3947055" y="1113150"/>
            <a:ext cx="4649700" cy="576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560"/>
              </a:spcBef>
              <a:spcAft>
                <a:spcPts val="600"/>
              </a:spcAft>
              <a:buSzPts val="2240"/>
              <a:buNone/>
            </a:pPr>
            <a:r>
              <a:rPr lang="en-US"/>
              <a:t>Cryptocurrencies:</a:t>
            </a:r>
            <a:endParaRPr/>
          </a:p>
        </p:txBody>
      </p:sp>
      <p:pic>
        <p:nvPicPr>
          <p:cNvPr id="210" name="Google Shape;210;p5"/>
          <p:cNvPicPr preferRelativeResize="0"/>
          <p:nvPr/>
        </p:nvPicPr>
        <p:blipFill rotWithShape="1">
          <a:blip r:embed="rId3">
            <a:alphaModFix/>
          </a:blip>
          <a:srcRect b="0" l="0" r="0" t="0"/>
          <a:stretch/>
        </p:blipFill>
        <p:spPr>
          <a:xfrm>
            <a:off x="6314180" y="1879275"/>
            <a:ext cx="3769094" cy="1840375"/>
          </a:xfrm>
          <a:prstGeom prst="rect">
            <a:avLst/>
          </a:prstGeom>
          <a:noFill/>
          <a:ln>
            <a:noFill/>
          </a:ln>
        </p:spPr>
      </p:pic>
      <p:pic>
        <p:nvPicPr>
          <p:cNvPr id="211" name="Google Shape;211;p5"/>
          <p:cNvPicPr preferRelativeResize="0"/>
          <p:nvPr/>
        </p:nvPicPr>
        <p:blipFill rotWithShape="1">
          <a:blip r:embed="rId4">
            <a:alphaModFix/>
          </a:blip>
          <a:srcRect b="0" l="0" r="0" t="0"/>
          <a:stretch/>
        </p:blipFill>
        <p:spPr>
          <a:xfrm>
            <a:off x="3908363" y="3909475"/>
            <a:ext cx="4375275" cy="2824825"/>
          </a:xfrm>
          <a:prstGeom prst="rect">
            <a:avLst/>
          </a:prstGeom>
          <a:noFill/>
          <a:ln>
            <a:noFill/>
          </a:ln>
        </p:spPr>
      </p:pic>
      <p:pic>
        <p:nvPicPr>
          <p:cNvPr id="212" name="Google Shape;212;p5"/>
          <p:cNvPicPr preferRelativeResize="0"/>
          <p:nvPr/>
        </p:nvPicPr>
        <p:blipFill rotWithShape="1">
          <a:blip r:embed="rId5">
            <a:alphaModFix/>
          </a:blip>
          <a:srcRect b="0" l="0" r="0" t="0"/>
          <a:stretch/>
        </p:blipFill>
        <p:spPr>
          <a:xfrm rot="14">
            <a:off x="1162375" y="1879280"/>
            <a:ext cx="4043973" cy="1840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g5e4d3f2a0f_1_28"/>
          <p:cNvPicPr preferRelativeResize="0"/>
          <p:nvPr/>
        </p:nvPicPr>
        <p:blipFill rotWithShape="1">
          <a:blip r:embed="rId3">
            <a:alphaModFix/>
          </a:blip>
          <a:srcRect b="0" l="0" r="0" t="0"/>
          <a:stretch/>
        </p:blipFill>
        <p:spPr>
          <a:xfrm>
            <a:off x="974625" y="1734900"/>
            <a:ext cx="4315550" cy="4834450"/>
          </a:xfrm>
          <a:prstGeom prst="rect">
            <a:avLst/>
          </a:prstGeom>
          <a:noFill/>
          <a:ln>
            <a:noFill/>
          </a:ln>
        </p:spPr>
      </p:pic>
      <p:pic>
        <p:nvPicPr>
          <p:cNvPr id="219" name="Google Shape;219;g5e4d3f2a0f_1_28"/>
          <p:cNvPicPr preferRelativeResize="0"/>
          <p:nvPr/>
        </p:nvPicPr>
        <p:blipFill rotWithShape="1">
          <a:blip r:embed="rId4">
            <a:alphaModFix/>
          </a:blip>
          <a:srcRect b="0" l="0" r="0" t="0"/>
          <a:stretch/>
        </p:blipFill>
        <p:spPr>
          <a:xfrm>
            <a:off x="1967037" y="357450"/>
            <a:ext cx="2330749" cy="1060700"/>
          </a:xfrm>
          <a:prstGeom prst="rect">
            <a:avLst/>
          </a:prstGeom>
          <a:noFill/>
          <a:ln>
            <a:noFill/>
          </a:ln>
        </p:spPr>
      </p:pic>
      <p:pic>
        <p:nvPicPr>
          <p:cNvPr id="220" name="Google Shape;220;g5e4d3f2a0f_1_28"/>
          <p:cNvPicPr preferRelativeResize="0"/>
          <p:nvPr/>
        </p:nvPicPr>
        <p:blipFill rotWithShape="1">
          <a:blip r:embed="rId5">
            <a:alphaModFix/>
          </a:blip>
          <a:srcRect b="0" l="0" r="0" t="0"/>
          <a:stretch/>
        </p:blipFill>
        <p:spPr>
          <a:xfrm>
            <a:off x="6366427" y="2082249"/>
            <a:ext cx="5221271" cy="4487100"/>
          </a:xfrm>
          <a:prstGeom prst="rect">
            <a:avLst/>
          </a:prstGeom>
          <a:noFill/>
          <a:ln>
            <a:noFill/>
          </a:ln>
        </p:spPr>
      </p:pic>
      <p:pic>
        <p:nvPicPr>
          <p:cNvPr id="221" name="Google Shape;221;g5e4d3f2a0f_1_28"/>
          <p:cNvPicPr preferRelativeResize="0"/>
          <p:nvPr/>
        </p:nvPicPr>
        <p:blipFill rotWithShape="1">
          <a:blip r:embed="rId6">
            <a:alphaModFix/>
          </a:blip>
          <a:srcRect b="0" l="0" r="0" t="0"/>
          <a:stretch/>
        </p:blipFill>
        <p:spPr>
          <a:xfrm>
            <a:off x="7504050" y="93150"/>
            <a:ext cx="2866849" cy="185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g5e4d3f2a0f_1_17"/>
          <p:cNvPicPr preferRelativeResize="0"/>
          <p:nvPr/>
        </p:nvPicPr>
        <p:blipFill rotWithShape="1">
          <a:blip r:embed="rId3">
            <a:alphaModFix/>
          </a:blip>
          <a:srcRect b="30914" l="3913" r="8336" t="0"/>
          <a:stretch/>
        </p:blipFill>
        <p:spPr>
          <a:xfrm>
            <a:off x="96025" y="73450"/>
            <a:ext cx="5666674" cy="3342451"/>
          </a:xfrm>
          <a:prstGeom prst="rect">
            <a:avLst/>
          </a:prstGeom>
          <a:noFill/>
          <a:ln>
            <a:noFill/>
          </a:ln>
        </p:spPr>
      </p:pic>
      <p:pic>
        <p:nvPicPr>
          <p:cNvPr id="228" name="Google Shape;228;g5e4d3f2a0f_1_17"/>
          <p:cNvPicPr preferRelativeResize="0"/>
          <p:nvPr/>
        </p:nvPicPr>
        <p:blipFill rotWithShape="1">
          <a:blip r:embed="rId4">
            <a:alphaModFix/>
          </a:blip>
          <a:srcRect b="0" l="0" r="7561" t="0"/>
          <a:stretch/>
        </p:blipFill>
        <p:spPr>
          <a:xfrm>
            <a:off x="96024" y="3465050"/>
            <a:ext cx="4827900" cy="659100"/>
          </a:xfrm>
          <a:prstGeom prst="rect">
            <a:avLst/>
          </a:prstGeom>
          <a:noFill/>
          <a:ln>
            <a:noFill/>
          </a:ln>
        </p:spPr>
      </p:pic>
      <p:pic>
        <p:nvPicPr>
          <p:cNvPr id="229" name="Google Shape;229;g5e4d3f2a0f_1_17"/>
          <p:cNvPicPr preferRelativeResize="0"/>
          <p:nvPr/>
        </p:nvPicPr>
        <p:blipFill rotWithShape="1">
          <a:blip r:embed="rId5">
            <a:alphaModFix/>
          </a:blip>
          <a:srcRect b="0" l="0" r="0" t="0"/>
          <a:stretch/>
        </p:blipFill>
        <p:spPr>
          <a:xfrm>
            <a:off x="66438" y="4173300"/>
            <a:ext cx="5725849" cy="2622975"/>
          </a:xfrm>
          <a:prstGeom prst="rect">
            <a:avLst/>
          </a:prstGeom>
          <a:noFill/>
          <a:ln>
            <a:noFill/>
          </a:ln>
        </p:spPr>
      </p:pic>
      <p:pic>
        <p:nvPicPr>
          <p:cNvPr id="230" name="Google Shape;230;g5e4d3f2a0f_1_17"/>
          <p:cNvPicPr preferRelativeResize="0"/>
          <p:nvPr/>
        </p:nvPicPr>
        <p:blipFill rotWithShape="1">
          <a:blip r:embed="rId6">
            <a:alphaModFix/>
          </a:blip>
          <a:srcRect b="0" l="0" r="0" t="0"/>
          <a:stretch/>
        </p:blipFill>
        <p:spPr>
          <a:xfrm>
            <a:off x="7345825" y="2373163"/>
            <a:ext cx="3873850" cy="1891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2019-07-25T19:49:24Z</dcterms:created>
  <dc:creator>Rich Konopka</dc:creator>
</cp:coreProperties>
</file>