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7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4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76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3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6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5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DD40-B67B-431F-BE19-4CDC9EE1247D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B9569-6AAE-439D-AEF2-CB6F5BFBE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CUISINE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Center for Computational Biology</a:t>
            </a:r>
          </a:p>
          <a:p>
            <a:r>
              <a:rPr lang="en-US" dirty="0" smtClean="0"/>
              <a:t>IIIT-D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04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 outliers </a:t>
            </a:r>
            <a:r>
              <a:rPr lang="en-IN" dirty="0"/>
              <a:t>such </a:t>
            </a:r>
            <a:r>
              <a:rPr lang="en-IN" dirty="0" smtClean="0"/>
              <a:t>as single-ingredient </a:t>
            </a:r>
            <a:r>
              <a:rPr lang="en-IN" dirty="0"/>
              <a:t>recipes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water =&gt; </a:t>
            </a:r>
            <a:r>
              <a:rPr lang="en-IN" dirty="0" smtClean="0"/>
              <a:t>Japanese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butter =&gt; Indian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butter =&gt; </a:t>
            </a:r>
            <a:r>
              <a:rPr lang="en-IN" dirty="0" smtClean="0"/>
              <a:t>French</a:t>
            </a:r>
          </a:p>
          <a:p>
            <a:r>
              <a:rPr lang="en-IN" dirty="0"/>
              <a:t>C</a:t>
            </a:r>
            <a:r>
              <a:rPr lang="en-IN" dirty="0" smtClean="0"/>
              <a:t>onvert </a:t>
            </a:r>
            <a:r>
              <a:rPr lang="en-IN" dirty="0"/>
              <a:t>to lowercase</a:t>
            </a:r>
          </a:p>
          <a:p>
            <a:r>
              <a:rPr lang="en-IN" dirty="0"/>
              <a:t>R</a:t>
            </a:r>
            <a:r>
              <a:rPr lang="en-IN" dirty="0" smtClean="0"/>
              <a:t>emove </a:t>
            </a:r>
            <a:r>
              <a:rPr lang="en-IN" dirty="0"/>
              <a:t>hyphen</a:t>
            </a:r>
          </a:p>
          <a:p>
            <a:r>
              <a:rPr lang="en-IN" dirty="0"/>
              <a:t>R</a:t>
            </a:r>
            <a:r>
              <a:rPr lang="en-IN" dirty="0" smtClean="0"/>
              <a:t>emove </a:t>
            </a:r>
            <a:r>
              <a:rPr lang="en-IN" dirty="0"/>
              <a:t>numbers</a:t>
            </a:r>
          </a:p>
          <a:p>
            <a:r>
              <a:rPr lang="en-IN" dirty="0"/>
              <a:t>R</a:t>
            </a:r>
            <a:r>
              <a:rPr lang="en-IN" dirty="0" smtClean="0"/>
              <a:t>emove </a:t>
            </a:r>
            <a:r>
              <a:rPr lang="en-IN" dirty="0"/>
              <a:t>words which consist of less than 2 characters</a:t>
            </a:r>
          </a:p>
          <a:p>
            <a:r>
              <a:rPr lang="en-IN" dirty="0"/>
              <a:t>L</a:t>
            </a:r>
            <a:r>
              <a:rPr lang="en-IN" dirty="0" smtClean="0"/>
              <a:t>emmatize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71063" y="2961140"/>
            <a:ext cx="3283131" cy="20313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  <a:latin typeface="Gabriola" panose="04040605051002020D02" pitchFamily="82" charset="0"/>
              </a:rPr>
              <a:t>Examples:</a:t>
            </a:r>
            <a:r>
              <a:rPr lang="en-IN" dirty="0" smtClean="0">
                <a:latin typeface="Gabriola" panose="04040605051002020D02" pitchFamily="82" charset="0"/>
              </a:rPr>
              <a:t>    </a:t>
            </a:r>
          </a:p>
          <a:p>
            <a:r>
              <a:rPr lang="en-IN" dirty="0">
                <a:latin typeface="Gabriola" panose="04040605051002020D02" pitchFamily="82" charset="0"/>
              </a:rPr>
              <a:t> </a:t>
            </a:r>
            <a:r>
              <a:rPr lang="en-IN" dirty="0" smtClean="0">
                <a:latin typeface="Gabriola" panose="04040605051002020D02" pitchFamily="82" charset="0"/>
              </a:rPr>
              <a:t>   ('Eggs‘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'egg</a:t>
            </a:r>
            <a:r>
              <a:rPr lang="en-IN" dirty="0">
                <a:latin typeface="Gabriola" panose="04040605051002020D02" pitchFamily="82" charset="0"/>
              </a:rPr>
              <a:t>'),</a:t>
            </a:r>
          </a:p>
          <a:p>
            <a:r>
              <a:rPr lang="en-IN" dirty="0">
                <a:latin typeface="Gabriola" panose="04040605051002020D02" pitchFamily="82" charset="0"/>
              </a:rPr>
              <a:t>    ('all-purpose </a:t>
            </a:r>
            <a:r>
              <a:rPr lang="en-IN" dirty="0" smtClean="0">
                <a:latin typeface="Gabriola" panose="04040605051002020D02" pitchFamily="82" charset="0"/>
              </a:rPr>
              <a:t>flour‘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</a:t>
            </a:r>
            <a:r>
              <a:rPr lang="en-IN" dirty="0">
                <a:latin typeface="Gabriola" panose="04040605051002020D02" pitchFamily="82" charset="0"/>
              </a:rPr>
              <a:t>'all purpose flour'),</a:t>
            </a:r>
          </a:p>
          <a:p>
            <a:r>
              <a:rPr lang="en-IN" dirty="0">
                <a:latin typeface="Gabriola" panose="04040605051002020D02" pitchFamily="82" charset="0"/>
              </a:rPr>
              <a:t>    (</a:t>
            </a:r>
            <a:r>
              <a:rPr lang="en-IN" dirty="0" smtClean="0">
                <a:latin typeface="Gabriola" panose="04040605051002020D02" pitchFamily="82" charset="0"/>
              </a:rPr>
              <a:t>'purée‘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'purée'),</a:t>
            </a:r>
            <a:endParaRPr lang="en-IN" dirty="0">
              <a:latin typeface="Gabriola" panose="04040605051002020D02" pitchFamily="82" charset="0"/>
            </a:endParaRPr>
          </a:p>
          <a:p>
            <a:r>
              <a:rPr lang="en-IN" dirty="0">
                <a:latin typeface="Gabriola" panose="04040605051002020D02" pitchFamily="82" charset="0"/>
              </a:rPr>
              <a:t>    ('1% low-fat </a:t>
            </a:r>
            <a:r>
              <a:rPr lang="en-IN" dirty="0" smtClean="0">
                <a:latin typeface="Gabriola" panose="04040605051002020D02" pitchFamily="82" charset="0"/>
              </a:rPr>
              <a:t>milk‘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'low </a:t>
            </a:r>
            <a:r>
              <a:rPr lang="en-IN" dirty="0">
                <a:latin typeface="Gabriola" panose="04040605051002020D02" pitchFamily="82" charset="0"/>
              </a:rPr>
              <a:t>fat milk'),</a:t>
            </a:r>
          </a:p>
          <a:p>
            <a:r>
              <a:rPr lang="en-IN" dirty="0">
                <a:latin typeface="Gabriola" panose="04040605051002020D02" pitchFamily="82" charset="0"/>
              </a:rPr>
              <a:t>    ('half &amp; </a:t>
            </a:r>
            <a:r>
              <a:rPr lang="en-IN" dirty="0" smtClean="0">
                <a:latin typeface="Gabriola" panose="04040605051002020D02" pitchFamily="82" charset="0"/>
              </a:rPr>
              <a:t>half‘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</a:t>
            </a:r>
            <a:r>
              <a:rPr lang="en-IN" dirty="0">
                <a:latin typeface="Gabriola" panose="04040605051002020D02" pitchFamily="82" charset="0"/>
              </a:rPr>
              <a:t>'half half'),</a:t>
            </a:r>
          </a:p>
          <a:p>
            <a:r>
              <a:rPr lang="en-IN" dirty="0">
                <a:latin typeface="Gabriola" panose="04040605051002020D02" pitchFamily="82" charset="0"/>
              </a:rPr>
              <a:t>    ('</a:t>
            </a:r>
            <a:r>
              <a:rPr lang="en-IN" dirty="0" err="1">
                <a:latin typeface="Gabriola" panose="04040605051002020D02" pitchFamily="82" charset="0"/>
              </a:rPr>
              <a:t>safetida</a:t>
            </a:r>
            <a:r>
              <a:rPr lang="en-IN" dirty="0">
                <a:latin typeface="Gabriola" panose="04040605051002020D02" pitchFamily="82" charset="0"/>
              </a:rPr>
              <a:t> (powder</a:t>
            </a:r>
            <a:r>
              <a:rPr lang="en-IN" dirty="0" smtClean="0">
                <a:latin typeface="Gabriola" panose="04040605051002020D02" pitchFamily="82" charset="0"/>
              </a:rPr>
              <a:t>)‘ </a:t>
            </a:r>
            <a:r>
              <a:rPr lang="en-IN" dirty="0" smtClean="0">
                <a:solidFill>
                  <a:schemeClr val="accent6"/>
                </a:solidFill>
                <a:latin typeface="Gabriola" panose="04040605051002020D02" pitchFamily="82" charset="0"/>
              </a:rPr>
              <a:t>-&gt;</a:t>
            </a:r>
            <a:r>
              <a:rPr lang="en-IN" dirty="0" smtClean="0">
                <a:latin typeface="Gabriola" panose="04040605051002020D02" pitchFamily="82" charset="0"/>
              </a:rPr>
              <a:t> </a:t>
            </a:r>
            <a:r>
              <a:rPr lang="en-IN" dirty="0">
                <a:latin typeface="Gabriola" panose="04040605051002020D02" pitchFamily="82" charset="0"/>
              </a:rPr>
              <a:t>'</a:t>
            </a:r>
            <a:r>
              <a:rPr lang="en-IN" dirty="0" err="1">
                <a:latin typeface="Gabriola" panose="04040605051002020D02" pitchFamily="82" charset="0"/>
              </a:rPr>
              <a:t>safetida</a:t>
            </a:r>
            <a:r>
              <a:rPr lang="en-IN" dirty="0">
                <a:latin typeface="Gabriola" panose="04040605051002020D02" pitchFamily="82" charset="0"/>
              </a:rPr>
              <a:t> (powder)')</a:t>
            </a:r>
          </a:p>
        </p:txBody>
      </p:sp>
    </p:spTree>
    <p:extLst>
      <p:ext uri="{BB962C8B-B14F-4D97-AF65-F5344CB8AC3E}">
        <p14:creationId xmlns:p14="http://schemas.microsoft.com/office/powerpoint/2010/main" val="9221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Overview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540845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58226862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0042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 with TFIDF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Logreg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1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SVM (kernel=linear)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2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SVM (kernel=</a:t>
                      </a:r>
                      <a:r>
                        <a:rPr lang="en-IN" dirty="0" err="1" smtClean="0"/>
                        <a:t>rbf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81.2</a:t>
                      </a:r>
                      <a:endParaRPr lang="en-I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8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4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r="10341" b="7177"/>
          <a:stretch/>
        </p:blipFill>
        <p:spPr>
          <a:xfrm>
            <a:off x="217713" y="322217"/>
            <a:ext cx="7550331" cy="6688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8"/>
          <a:stretch/>
        </p:blipFill>
        <p:spPr>
          <a:xfrm>
            <a:off x="7584092" y="322216"/>
            <a:ext cx="738355" cy="654565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56356"/>
              </p:ext>
            </p:extLst>
          </p:nvPr>
        </p:nvGraphicFramePr>
        <p:xfrm>
          <a:off x="8426541" y="322216"/>
          <a:ext cx="2446338" cy="640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2445914" imgH="6408483" progId="Excel.Sheet.12">
                  <p:embed/>
                </p:oleObj>
              </mc:Choice>
              <mc:Fallback>
                <p:oleObj name="Worksheet" r:id="rId4" imgW="2445914" imgH="64084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6541" y="322216"/>
                        <a:ext cx="2446338" cy="640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1258" y="0"/>
            <a:ext cx="2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1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7" r="10749" b="6540"/>
          <a:stretch/>
        </p:blipFill>
        <p:spPr>
          <a:xfrm>
            <a:off x="200297" y="304800"/>
            <a:ext cx="7201989" cy="6660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9" t="254"/>
          <a:stretch/>
        </p:blipFill>
        <p:spPr>
          <a:xfrm>
            <a:off x="7402285" y="304800"/>
            <a:ext cx="616817" cy="65532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01944"/>
              </p:ext>
            </p:extLst>
          </p:nvPr>
        </p:nvGraphicFramePr>
        <p:xfrm>
          <a:off x="8155033" y="304800"/>
          <a:ext cx="2446338" cy="624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4" imgW="2445914" imgH="6225650" progId="Excel.Sheet.12">
                  <p:embed/>
                </p:oleObj>
              </mc:Choice>
              <mc:Fallback>
                <p:oleObj name="Worksheet" r:id="rId4" imgW="2445914" imgH="6225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5033" y="304800"/>
                        <a:ext cx="2446338" cy="624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258" y="0"/>
            <a:ext cx="2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83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5" r="10887" b="6413"/>
          <a:stretch/>
        </p:blipFill>
        <p:spPr>
          <a:xfrm>
            <a:off x="130630" y="329865"/>
            <a:ext cx="7187846" cy="6602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9" t="254"/>
          <a:stretch/>
        </p:blipFill>
        <p:spPr>
          <a:xfrm>
            <a:off x="7402285" y="329865"/>
            <a:ext cx="616817" cy="6528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258" y="0"/>
            <a:ext cx="2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65799"/>
              </p:ext>
            </p:extLst>
          </p:nvPr>
        </p:nvGraphicFramePr>
        <p:xfrm>
          <a:off x="8302625" y="321491"/>
          <a:ext cx="2446338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5" imgW="2445914" imgH="6225650" progId="Excel.Sheet.12">
                  <p:embed/>
                </p:oleObj>
              </mc:Choice>
              <mc:Fallback>
                <p:oleObj name="Worksheet" r:id="rId5" imgW="2445914" imgH="6225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2625" y="321491"/>
                        <a:ext cx="2446338" cy="622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93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r="16095" b="7048"/>
          <a:stretch/>
        </p:blipFill>
        <p:spPr>
          <a:xfrm>
            <a:off x="426720" y="306865"/>
            <a:ext cx="6565280" cy="646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9" t="254"/>
          <a:stretch/>
        </p:blipFill>
        <p:spPr>
          <a:xfrm>
            <a:off x="7157462" y="304800"/>
            <a:ext cx="616817" cy="655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58" y="0"/>
            <a:ext cx="2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 kernel=‘</a:t>
            </a:r>
            <a:r>
              <a:rPr lang="en-IN" dirty="0" err="1" smtClean="0"/>
              <a:t>rbf</a:t>
            </a:r>
            <a:r>
              <a:rPr lang="en-IN" dirty="0" smtClean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2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4296" r="23545" b="14669"/>
          <a:stretch/>
        </p:blipFill>
        <p:spPr>
          <a:xfrm>
            <a:off x="766354" y="1907175"/>
            <a:ext cx="4110446" cy="4460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5452" r="3494" b="3240"/>
          <a:stretch/>
        </p:blipFill>
        <p:spPr>
          <a:xfrm>
            <a:off x="5366790" y="2304059"/>
            <a:ext cx="6383383" cy="2490652"/>
          </a:xfrm>
          <a:prstGeom prst="rect">
            <a:avLst/>
          </a:prstGeom>
        </p:spPr>
      </p:pic>
      <p:pic>
        <p:nvPicPr>
          <p:cNvPr id="1026" name="Picture 2" descr="https://www.kaggleusercontent.com/kf/5489416/eyJhbGciOiJkaXIiLCJlbmMiOiJBMTI4Q0JDLUhTMjU2In0..CNsG_aIY9njslicpNeVfpA.Dr7U0AhqHCSe-tBs1F2Lo_Xf0KRYstMOTpnbeYwnj6n9q2dcaJfl_vmF44qsEOKWxSI2rWDst2adzrHc9186tn3EfRuHQxHlf3JcEU2e9SAF6dlDfdOR2P91L2U3emtm1VvqVTMIx27_tqSnrh6Gqg.MRRPgBj6ZkQY4qZQYD0YYA/__results___files/__results___5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01" y="4794711"/>
            <a:ext cx="6605360" cy="184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4" b="3103"/>
          <a:stretch/>
        </p:blipFill>
        <p:spPr>
          <a:xfrm>
            <a:off x="5147886" y="296092"/>
            <a:ext cx="6445186" cy="193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8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Seminal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58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Frequency Based Model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19" t="31399" r="23481" b="48667"/>
          <a:stretch/>
        </p:blipFill>
        <p:spPr>
          <a:xfrm>
            <a:off x="838200" y="2239973"/>
            <a:ext cx="7932516" cy="17613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440"/>
            <a:ext cx="10515600" cy="207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Recipe Matching Model</a:t>
            </a:r>
          </a:p>
          <a:p>
            <a:endParaRPr lang="en-IN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/>
          <a:srcRect l="26753" t="30661" r="23207" b="45991"/>
          <a:stretch/>
        </p:blipFill>
        <p:spPr>
          <a:xfrm>
            <a:off x="990600" y="4323041"/>
            <a:ext cx="7635240" cy="20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84" t="21226" r="27813" b="13177"/>
          <a:stretch/>
        </p:blipFill>
        <p:spPr>
          <a:xfrm>
            <a:off x="71519" y="1240157"/>
            <a:ext cx="5715823" cy="4506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5651" y="738220"/>
            <a:ext cx="4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 Based Model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52159" y="717629"/>
            <a:ext cx="45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 Ranking Model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333" t="20222" r="22334" b="12815"/>
          <a:stretch/>
        </p:blipFill>
        <p:spPr>
          <a:xfrm>
            <a:off x="5741177" y="1103495"/>
            <a:ext cx="6450823" cy="46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282" t="31937" r="53205" b="16780"/>
          <a:stretch/>
        </p:blipFill>
        <p:spPr>
          <a:xfrm>
            <a:off x="998806" y="1255932"/>
            <a:ext cx="3751384" cy="5275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600" y="335280"/>
            <a:ext cx="521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Best Result (previous work)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5848" y="3708958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NN with One-hot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9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66" t="19927" r="21834" b="13406"/>
          <a:stretch/>
        </p:blipFill>
        <p:spPr>
          <a:xfrm>
            <a:off x="521248" y="0"/>
            <a:ext cx="9692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82" t="34900" r="27949" b="20200"/>
          <a:stretch/>
        </p:blipFill>
        <p:spPr>
          <a:xfrm>
            <a:off x="2244868" y="1615440"/>
            <a:ext cx="7285212" cy="4513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5" y="604465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Summary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of Previous Work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</a:t>
            </a:r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Achieve Good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Achieve Accuracy mentioned </a:t>
            </a:r>
            <a:r>
              <a:rPr lang="en-IN" dirty="0" err="1" smtClean="0"/>
              <a:t>Kaggle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Visualize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Infer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8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Preprocessing</a:t>
            </a:r>
          </a:p>
          <a:p>
            <a:r>
              <a:rPr lang="en-US" sz="2000" dirty="0" smtClean="0"/>
              <a:t>TFIDF vs </a:t>
            </a:r>
            <a:r>
              <a:rPr lang="en-US" sz="2000" dirty="0" err="1" smtClean="0"/>
              <a:t>CountVectorizer</a:t>
            </a:r>
            <a:endParaRPr lang="en-US" sz="2000" dirty="0" smtClean="0"/>
          </a:p>
          <a:p>
            <a:r>
              <a:rPr lang="en-US" sz="2000" dirty="0" smtClean="0"/>
              <a:t>Models</a:t>
            </a:r>
          </a:p>
          <a:p>
            <a:pPr lvl="1"/>
            <a:r>
              <a:rPr lang="en-US" sz="1800" dirty="0" smtClean="0"/>
              <a:t>Logistic Regression</a:t>
            </a:r>
          </a:p>
          <a:p>
            <a:pPr lvl="1"/>
            <a:r>
              <a:rPr lang="en-US" sz="1800" dirty="0" smtClean="0"/>
              <a:t>SVM + Multiclass Classifier</a:t>
            </a:r>
          </a:p>
          <a:p>
            <a:pPr lvl="2"/>
            <a:r>
              <a:rPr lang="en-US" sz="1600" dirty="0" smtClean="0"/>
              <a:t>Kernel – {‘</a:t>
            </a:r>
            <a:r>
              <a:rPr lang="en-US" sz="1600" dirty="0" err="1" smtClean="0"/>
              <a:t>rbf</a:t>
            </a:r>
            <a:r>
              <a:rPr lang="en-US" sz="1600" dirty="0" smtClean="0"/>
              <a:t>’ , ‘linear’}</a:t>
            </a:r>
          </a:p>
          <a:p>
            <a:pPr lvl="1"/>
            <a:r>
              <a:rPr lang="en-US" sz="1800" dirty="0" smtClean="0"/>
              <a:t>NN</a:t>
            </a:r>
          </a:p>
          <a:p>
            <a:pPr lvl="1"/>
            <a:r>
              <a:rPr lang="en-US" sz="1800" dirty="0" err="1" smtClean="0"/>
              <a:t>RandomForest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64962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2293</TotalTime>
  <Words>201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Gabriola</vt:lpstr>
      <vt:lpstr>Trebuchet MS</vt:lpstr>
      <vt:lpstr>Wingdings</vt:lpstr>
      <vt:lpstr>Wingdings 3</vt:lpstr>
      <vt:lpstr>Facet</vt:lpstr>
      <vt:lpstr>Microsoft Excel Worksheet</vt:lpstr>
      <vt:lpstr>CUISINE CLASSIFICATION</vt:lpstr>
      <vt:lpstr>Know The Data</vt:lpstr>
      <vt:lpstr>Seminal Work</vt:lpstr>
      <vt:lpstr>PowerPoint Presentation</vt:lpstr>
      <vt:lpstr>PowerPoint Presentation</vt:lpstr>
      <vt:lpstr>PowerPoint Presentation</vt:lpstr>
      <vt:lpstr>PowerPoint Presentation</vt:lpstr>
      <vt:lpstr>Current Work Objectives</vt:lpstr>
      <vt:lpstr>Pipeline</vt:lpstr>
      <vt:lpstr>Data Pre-processing</vt:lpstr>
      <vt:lpstr>Accuracy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 CLASSIFICATION</dc:title>
  <dc:creator>Tript Sharma</dc:creator>
  <cp:lastModifiedBy>Tript Sharma</cp:lastModifiedBy>
  <cp:revision>27</cp:revision>
  <dcterms:created xsi:type="dcterms:W3CDTF">2019-06-07T19:01:04Z</dcterms:created>
  <dcterms:modified xsi:type="dcterms:W3CDTF">2019-06-10T07:28:45Z</dcterms:modified>
</cp:coreProperties>
</file>