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8" r:id="rId4"/>
    <p:sldId id="270" r:id="rId5"/>
    <p:sldId id="271" r:id="rId6"/>
    <p:sldId id="272" r:id="rId7"/>
    <p:sldId id="274" r:id="rId8"/>
    <p:sldId id="275" r:id="rId9"/>
    <p:sldId id="273" r:id="rId10"/>
    <p:sldId id="269" r:id="rId11"/>
    <p:sldId id="258" r:id="rId12"/>
    <p:sldId id="259" r:id="rId13"/>
    <p:sldId id="260" r:id="rId14"/>
    <p:sldId id="261" r:id="rId15"/>
    <p:sldId id="277"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cSldViewPr>
  </p:slideViewPr>
  <p:notesTextViewPr>
    <p:cViewPr>
      <p:scale>
        <a:sx n="1" d="1"/>
        <a:sy n="1" d="1"/>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921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921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6098511-A46B-4E62-826E-6F9DFC4FDF71}"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2" name="Rectangle 12"/>
          <p:cNvSpPr>
            <a:spLocks noChangeArrowheads="1"/>
          </p:cNvSpPr>
          <p:nvPr/>
        </p:nvSpPr>
        <p:spPr bwMode="auto">
          <a:xfrm>
            <a:off x="3384550" y="5013325"/>
            <a:ext cx="5795963" cy="1150938"/>
          </a:xfrm>
          <a:prstGeom prst="rect">
            <a:avLst/>
          </a:prstGeom>
          <a:solidFill>
            <a:schemeClr val="accent1"/>
          </a:solidFill>
          <a:ln w="9525">
            <a:noFill/>
            <a:miter lim="800000"/>
            <a:headEnd/>
            <a:tailEnd/>
          </a:ln>
          <a:effectLst/>
        </p:spPr>
        <p:txBody>
          <a:bodyPr wrap="none" anchor="ctr"/>
          <a:lstStyle/>
          <a:p>
            <a:endParaRPr lang="ru-RU"/>
          </a:p>
        </p:txBody>
      </p:sp>
      <p:sp>
        <p:nvSpPr>
          <p:cNvPr id="5122" name="Rectangle 2"/>
          <p:cNvSpPr>
            <a:spLocks noGrp="1" noChangeArrowheads="1"/>
          </p:cNvSpPr>
          <p:nvPr>
            <p:ph type="ctrTitle"/>
          </p:nvPr>
        </p:nvSpPr>
        <p:spPr>
          <a:xfrm>
            <a:off x="3708400" y="4751388"/>
            <a:ext cx="6048375" cy="1109662"/>
          </a:xfrm>
        </p:spPr>
        <p:txBody>
          <a:bodyPr/>
          <a:lstStyle>
            <a:lvl1pPr algn="l">
              <a:defRPr sz="3200" b="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3708400" y="5611813"/>
            <a:ext cx="6048375" cy="696912"/>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625600"/>
            <a:ext cx="1909762" cy="48260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1625600"/>
            <a:ext cx="5581650" cy="48260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2133600"/>
            <a:ext cx="3744912"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2133600"/>
            <a:ext cx="3746500"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625600"/>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tx2">
                  <a:alpha val="36000"/>
                </a:schemeClr>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2133600"/>
            <a:ext cx="7643812" cy="431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b="1">
          <a:solidFill>
            <a:schemeClr val="tx1"/>
          </a:solidFill>
          <a:latin typeface="+mj-lt"/>
          <a:ea typeface="+mj-ea"/>
          <a:cs typeface="+mj-cs"/>
        </a:defRPr>
      </a:lvl1pPr>
      <a:lvl2pPr algn="r" rtl="0" fontAlgn="base">
        <a:spcBef>
          <a:spcPct val="0"/>
        </a:spcBef>
        <a:spcAft>
          <a:spcPct val="0"/>
        </a:spcAft>
        <a:defRPr sz="3600" b="1">
          <a:solidFill>
            <a:schemeClr val="tx1"/>
          </a:solidFill>
          <a:latin typeface="Arial" charset="0"/>
        </a:defRPr>
      </a:lvl2pPr>
      <a:lvl3pPr algn="r" rtl="0" fontAlgn="base">
        <a:spcBef>
          <a:spcPct val="0"/>
        </a:spcBef>
        <a:spcAft>
          <a:spcPct val="0"/>
        </a:spcAft>
        <a:defRPr sz="3600" b="1">
          <a:solidFill>
            <a:schemeClr val="tx1"/>
          </a:solidFill>
          <a:latin typeface="Arial" charset="0"/>
        </a:defRPr>
      </a:lvl3pPr>
      <a:lvl4pPr algn="r" rtl="0" fontAlgn="base">
        <a:spcBef>
          <a:spcPct val="0"/>
        </a:spcBef>
        <a:spcAft>
          <a:spcPct val="0"/>
        </a:spcAft>
        <a:defRPr sz="3600" b="1">
          <a:solidFill>
            <a:schemeClr val="tx1"/>
          </a:solidFill>
          <a:latin typeface="Arial" charset="0"/>
        </a:defRPr>
      </a:lvl4pPr>
      <a:lvl5pPr algn="r" rtl="0" fontAlgn="base">
        <a:spcBef>
          <a:spcPct val="0"/>
        </a:spcBef>
        <a:spcAft>
          <a:spcPct val="0"/>
        </a:spcAft>
        <a:defRPr sz="3600" b="1">
          <a:solidFill>
            <a:schemeClr val="tx1"/>
          </a:solidFill>
          <a:latin typeface="Arial" charset="0"/>
        </a:defRPr>
      </a:lvl5pPr>
      <a:lvl6pPr marL="457200" algn="r" rtl="0" fontAlgn="base">
        <a:spcBef>
          <a:spcPct val="0"/>
        </a:spcBef>
        <a:spcAft>
          <a:spcPct val="0"/>
        </a:spcAft>
        <a:defRPr sz="3600" b="1">
          <a:solidFill>
            <a:schemeClr val="tx1"/>
          </a:solidFill>
          <a:latin typeface="Arial" charset="0"/>
        </a:defRPr>
      </a:lvl6pPr>
      <a:lvl7pPr marL="914400" algn="r" rtl="0" fontAlgn="base">
        <a:spcBef>
          <a:spcPct val="0"/>
        </a:spcBef>
        <a:spcAft>
          <a:spcPct val="0"/>
        </a:spcAft>
        <a:defRPr sz="3600" b="1">
          <a:solidFill>
            <a:schemeClr val="tx1"/>
          </a:solidFill>
          <a:latin typeface="Arial" charset="0"/>
        </a:defRPr>
      </a:lvl7pPr>
      <a:lvl8pPr marL="1371600" algn="r" rtl="0" fontAlgn="base">
        <a:spcBef>
          <a:spcPct val="0"/>
        </a:spcBef>
        <a:spcAft>
          <a:spcPct val="0"/>
        </a:spcAft>
        <a:defRPr sz="3600" b="1">
          <a:solidFill>
            <a:schemeClr val="tx1"/>
          </a:solidFill>
          <a:latin typeface="Arial" charset="0"/>
        </a:defRPr>
      </a:lvl8pPr>
      <a:lvl9pPr marL="1828800" algn="r" rtl="0" fontAlgn="base">
        <a:spcBef>
          <a:spcPct val="0"/>
        </a:spcBef>
        <a:spcAft>
          <a:spcPct val="0"/>
        </a:spcAft>
        <a:defRPr sz="3600" b="1">
          <a:solidFill>
            <a:schemeClr val="tx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708400" y="4941168"/>
            <a:ext cx="5256213" cy="596032"/>
          </a:xfrm>
          <a:noFill/>
        </p:spPr>
        <p:txBody>
          <a:bodyPr/>
          <a:lstStyle/>
          <a:p>
            <a:r>
              <a:rPr lang="en-US" sz="2000" dirty="0">
                <a:latin typeface="Tahoma" charset="0"/>
              </a:rPr>
              <a:t>Early Warning System for Earthquakes</a:t>
            </a:r>
            <a:endParaRPr lang="uk-UA" sz="2000" dirty="0">
              <a:latin typeface="Tahoma" charset="0"/>
            </a:endParaRPr>
          </a:p>
        </p:txBody>
      </p:sp>
      <p:sp>
        <p:nvSpPr>
          <p:cNvPr id="34819" name="Rectangle 3"/>
          <p:cNvSpPr>
            <a:spLocks noGrp="1" noChangeArrowheads="1"/>
          </p:cNvSpPr>
          <p:nvPr>
            <p:ph type="subTitle" idx="1"/>
          </p:nvPr>
        </p:nvSpPr>
        <p:spPr>
          <a:xfrm>
            <a:off x="3708400" y="5537200"/>
            <a:ext cx="2879725" cy="504825"/>
          </a:xfrm>
        </p:spPr>
        <p:txBody>
          <a:bodyPr/>
          <a:lstStyle/>
          <a:p>
            <a:r>
              <a:rPr lang="en-IN" dirty="0"/>
              <a:t>TRIPTI MALL</a:t>
            </a: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AFBE-9AE7-C229-3DB0-F0EFEC6C912E}"/>
              </a:ext>
            </a:extLst>
          </p:cNvPr>
          <p:cNvSpPr>
            <a:spLocks noGrp="1"/>
          </p:cNvSpPr>
          <p:nvPr>
            <p:ph type="title"/>
          </p:nvPr>
        </p:nvSpPr>
        <p:spPr/>
        <p:txBody>
          <a:bodyPr/>
          <a:lstStyle/>
          <a:p>
            <a:r>
              <a:rPr lang="en-IN" sz="2000" dirty="0"/>
              <a:t>Features used</a:t>
            </a:r>
          </a:p>
        </p:txBody>
      </p:sp>
      <p:sp>
        <p:nvSpPr>
          <p:cNvPr id="3" name="Content Placeholder 2">
            <a:extLst>
              <a:ext uri="{FF2B5EF4-FFF2-40B4-BE49-F238E27FC236}">
                <a16:creationId xmlns:a16="http://schemas.microsoft.com/office/drawing/2014/main" id="{4C4BFA8B-F831-9689-762A-E539A3CB0A20}"/>
              </a:ext>
            </a:extLst>
          </p:cNvPr>
          <p:cNvSpPr>
            <a:spLocks noGrp="1"/>
          </p:cNvSpPr>
          <p:nvPr>
            <p:ph idx="1"/>
          </p:nvPr>
        </p:nvSpPr>
        <p:spPr>
          <a:xfrm>
            <a:off x="1187450" y="2133600"/>
            <a:ext cx="7632700" cy="4463752"/>
          </a:xfrm>
        </p:spPr>
        <p:txBody>
          <a:bodyPr/>
          <a:lstStyle/>
          <a:p>
            <a:pPr marL="0" indent="0">
              <a:buNone/>
            </a:pPr>
            <a:r>
              <a:rPr lang="en-US" sz="1100" b="1" dirty="0"/>
              <a:t>magnitude: </a:t>
            </a:r>
            <a:r>
              <a:rPr lang="en-US" sz="1100" dirty="0"/>
              <a:t>The magnitude of the earthquake</a:t>
            </a:r>
          </a:p>
          <a:p>
            <a:pPr marL="0" indent="0">
              <a:buNone/>
            </a:pPr>
            <a:r>
              <a:rPr lang="en-US" sz="1100" b="1" dirty="0" err="1"/>
              <a:t>date_time</a:t>
            </a:r>
            <a:r>
              <a:rPr lang="en-US" sz="1100" b="1" dirty="0"/>
              <a:t>: </a:t>
            </a:r>
            <a:r>
              <a:rPr lang="en-US" sz="1100" dirty="0"/>
              <a:t>date and time</a:t>
            </a:r>
          </a:p>
          <a:p>
            <a:pPr marL="0" indent="0">
              <a:buNone/>
            </a:pPr>
            <a:r>
              <a:rPr lang="en-US" sz="1100" b="1" dirty="0"/>
              <a:t>cdi: </a:t>
            </a:r>
            <a:r>
              <a:rPr lang="en-US" sz="1100" dirty="0"/>
              <a:t>The maximum reported intensity for the event range</a:t>
            </a:r>
          </a:p>
          <a:p>
            <a:pPr marL="0" indent="0">
              <a:buNone/>
            </a:pPr>
            <a:r>
              <a:rPr lang="en-US" sz="1100" b="1" dirty="0"/>
              <a:t>mmi: </a:t>
            </a:r>
            <a:r>
              <a:rPr lang="en-US" sz="1100" dirty="0"/>
              <a:t>The maximum estimated instrumental intensity for the event</a:t>
            </a:r>
          </a:p>
          <a:p>
            <a:pPr marL="0" indent="0">
              <a:buNone/>
            </a:pPr>
            <a:r>
              <a:rPr lang="en-US" sz="1100" b="1" dirty="0"/>
              <a:t>alert: </a:t>
            </a:r>
            <a:r>
              <a:rPr lang="en-US" sz="1100" dirty="0"/>
              <a:t>The alert level - “green”, “yellow”, “orange”, and “red”</a:t>
            </a:r>
          </a:p>
          <a:p>
            <a:pPr marL="0" indent="0">
              <a:buNone/>
            </a:pPr>
            <a:r>
              <a:rPr lang="en-US" sz="1100" b="1" dirty="0"/>
              <a:t>tsunami: </a:t>
            </a:r>
            <a:r>
              <a:rPr lang="en-US" sz="1100" dirty="0"/>
              <a:t>"1" for events in oceanic regions and "0" otherwise</a:t>
            </a:r>
          </a:p>
          <a:p>
            <a:pPr marL="0" indent="0">
              <a:buNone/>
            </a:pPr>
            <a:r>
              <a:rPr lang="en-US" sz="1100" b="1" dirty="0"/>
              <a:t>sig:</a:t>
            </a:r>
            <a:r>
              <a:rPr lang="en-US" sz="1100" dirty="0"/>
              <a:t> A number describing how significant the event is. Larger the number, more significant the event. This value is determined on a number of factors, including: magnitude, maximum MMI, felt reports, and estimated impact</a:t>
            </a:r>
          </a:p>
          <a:p>
            <a:pPr marL="0" indent="0">
              <a:buNone/>
            </a:pPr>
            <a:r>
              <a:rPr lang="en-US" sz="1100" b="1" dirty="0"/>
              <a:t>net: </a:t>
            </a:r>
            <a:r>
              <a:rPr lang="en-US" sz="1100" dirty="0"/>
              <a:t>The ID of a data contributor. Identifies the network considered to be the preferred source of information for this event.</a:t>
            </a:r>
          </a:p>
          <a:p>
            <a:pPr marL="0" indent="0">
              <a:buNone/>
            </a:pPr>
            <a:r>
              <a:rPr lang="en-US" sz="1100" b="1" dirty="0" err="1"/>
              <a:t>nst</a:t>
            </a:r>
            <a:r>
              <a:rPr lang="en-US" sz="1100" b="1" dirty="0"/>
              <a:t>: </a:t>
            </a:r>
            <a:r>
              <a:rPr lang="en-US" sz="1100" dirty="0"/>
              <a:t>The total number of seismic stations used to determine earthquake location.</a:t>
            </a:r>
          </a:p>
          <a:p>
            <a:pPr marL="0" indent="0">
              <a:buNone/>
            </a:pPr>
            <a:r>
              <a:rPr lang="en-US" sz="1100" b="1" dirty="0" err="1"/>
              <a:t>dmin</a:t>
            </a:r>
            <a:r>
              <a:rPr lang="en-US" sz="1100" b="1" dirty="0"/>
              <a:t>: </a:t>
            </a:r>
            <a:r>
              <a:rPr lang="en-US" sz="1100" dirty="0"/>
              <a:t>Horizontal distance from the epicenter to the nearest station</a:t>
            </a:r>
          </a:p>
          <a:p>
            <a:pPr marL="0" indent="0">
              <a:buNone/>
            </a:pPr>
            <a:r>
              <a:rPr lang="en-US" sz="1100" b="1" dirty="0"/>
              <a:t>gap: </a:t>
            </a:r>
            <a:r>
              <a:rPr lang="en-US" sz="1100" dirty="0"/>
              <a:t>The largest azimuthal gap between azimuthally adjacent stations (in degrees). In general, the smaller this number, the more reliable is the calculated horizontal position of the earthquake. Earthquake locations in which the azimuthal gap exceeds 180 degrees typically have large location and depth uncertainties</a:t>
            </a:r>
          </a:p>
          <a:p>
            <a:pPr marL="0" indent="0">
              <a:buNone/>
            </a:pPr>
            <a:r>
              <a:rPr lang="en-US" sz="1100" b="1" dirty="0" err="1"/>
              <a:t>magType</a:t>
            </a:r>
            <a:r>
              <a:rPr lang="en-US" sz="1100" dirty="0"/>
              <a:t>: The method or algorithm used to calculate the preferred magnitude for the event</a:t>
            </a:r>
          </a:p>
          <a:p>
            <a:pPr marL="0" indent="0">
              <a:buNone/>
            </a:pPr>
            <a:r>
              <a:rPr lang="en-US" sz="1100" dirty="0"/>
              <a:t>depth: The depth where the earthquake begins to rupture</a:t>
            </a:r>
          </a:p>
          <a:p>
            <a:pPr marL="0" indent="0">
              <a:buNone/>
            </a:pPr>
            <a:r>
              <a:rPr lang="en-US" sz="1100" dirty="0"/>
              <a:t>latitude / longitude: coordinate system by means of which the position or location of any place on Earth's surface can be determined and described</a:t>
            </a:r>
            <a:endParaRPr lang="en-IN" sz="1100" dirty="0"/>
          </a:p>
        </p:txBody>
      </p:sp>
    </p:spTree>
    <p:extLst>
      <p:ext uri="{BB962C8B-B14F-4D97-AF65-F5344CB8AC3E}">
        <p14:creationId xmlns:p14="http://schemas.microsoft.com/office/powerpoint/2010/main" val="252819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9977-783F-3AF8-6203-F43E89AEF0B0}"/>
              </a:ext>
            </a:extLst>
          </p:cNvPr>
          <p:cNvSpPr>
            <a:spLocks noGrp="1"/>
          </p:cNvSpPr>
          <p:nvPr>
            <p:ph type="title"/>
          </p:nvPr>
        </p:nvSpPr>
        <p:spPr>
          <a:xfrm>
            <a:off x="3923928" y="1625600"/>
            <a:ext cx="3816722" cy="867296"/>
          </a:xfrm>
        </p:spPr>
        <p:txBody>
          <a:bodyPr/>
          <a:lstStyle/>
          <a:p>
            <a:r>
              <a:rPr lang="en-IN" sz="1800" dirty="0"/>
              <a:t>Which Algorithms is Considered: </a:t>
            </a:r>
          </a:p>
        </p:txBody>
      </p:sp>
      <p:sp>
        <p:nvSpPr>
          <p:cNvPr id="7" name="TextBox 6">
            <a:extLst>
              <a:ext uri="{FF2B5EF4-FFF2-40B4-BE49-F238E27FC236}">
                <a16:creationId xmlns:a16="http://schemas.microsoft.com/office/drawing/2014/main" id="{9A76E5AB-179F-861A-E65D-8F5A17D85C55}"/>
              </a:ext>
            </a:extLst>
          </p:cNvPr>
          <p:cNvSpPr txBox="1"/>
          <p:nvPr/>
        </p:nvSpPr>
        <p:spPr>
          <a:xfrm>
            <a:off x="3419872" y="2636912"/>
            <a:ext cx="3744416" cy="369332"/>
          </a:xfrm>
          <a:prstGeom prst="rect">
            <a:avLst/>
          </a:prstGeom>
          <a:noFill/>
        </p:spPr>
        <p:txBody>
          <a:bodyPr wrap="square" rtlCol="0">
            <a:spAutoFit/>
          </a:bodyPr>
          <a:lstStyle/>
          <a:p>
            <a:endParaRPr lang="en-IN" dirty="0"/>
          </a:p>
        </p:txBody>
      </p:sp>
      <p:sp>
        <p:nvSpPr>
          <p:cNvPr id="9" name="Content Placeholder 8">
            <a:extLst>
              <a:ext uri="{FF2B5EF4-FFF2-40B4-BE49-F238E27FC236}">
                <a16:creationId xmlns:a16="http://schemas.microsoft.com/office/drawing/2014/main" id="{98CCF584-116D-8326-4C83-3C2E9AC59BE2}"/>
              </a:ext>
            </a:extLst>
          </p:cNvPr>
          <p:cNvSpPr>
            <a:spLocks noGrp="1"/>
          </p:cNvSpPr>
          <p:nvPr>
            <p:ph idx="1"/>
          </p:nvPr>
        </p:nvSpPr>
        <p:spPr>
          <a:xfrm>
            <a:off x="1176338" y="2276872"/>
            <a:ext cx="7643812" cy="4174728"/>
          </a:xfrm>
        </p:spPr>
        <p:txBody>
          <a:bodyPr/>
          <a:lstStyle/>
          <a:p>
            <a:pPr algn="l">
              <a:buFont typeface="Arial" panose="020B0604020202020204" pitchFamily="34" charset="0"/>
              <a:buChar char="•"/>
            </a:pPr>
            <a:r>
              <a:rPr lang="en-US" sz="1400" b="1" i="0" dirty="0">
                <a:solidFill>
                  <a:srgbClr val="374151"/>
                </a:solidFill>
                <a:effectLst/>
                <a:latin typeface="Söhne"/>
              </a:rPr>
              <a:t>Logistic Regression:</a:t>
            </a:r>
            <a:r>
              <a:rPr lang="en-US" sz="1400" b="0" i="0" dirty="0">
                <a:solidFill>
                  <a:srgbClr val="374151"/>
                </a:solidFill>
                <a:effectLst/>
                <a:latin typeface="Söhne"/>
              </a:rPr>
              <a:t> Simple and interpretable, suitable when interpretability is essential, but may not capture complex relationships effectively.</a:t>
            </a:r>
          </a:p>
          <a:p>
            <a:pPr algn="l">
              <a:buFont typeface="Arial" panose="020B0604020202020204" pitchFamily="34" charset="0"/>
              <a:buChar char="•"/>
            </a:pPr>
            <a:r>
              <a:rPr lang="en-US" sz="1400" b="1" i="0" dirty="0">
                <a:solidFill>
                  <a:srgbClr val="374151"/>
                </a:solidFill>
                <a:effectLst/>
                <a:latin typeface="Söhne"/>
              </a:rPr>
              <a:t>Support Vector Classifier (SVC):</a:t>
            </a:r>
            <a:r>
              <a:rPr lang="en-US" sz="1400" b="0" i="0" dirty="0">
                <a:solidFill>
                  <a:srgbClr val="374151"/>
                </a:solidFill>
                <a:effectLst/>
                <a:latin typeface="Söhne"/>
              </a:rPr>
              <a:t> Effective in capturing complex relationships, robust against overfitting, suitable for nonlinear data like earthquake prediction.</a:t>
            </a:r>
          </a:p>
          <a:p>
            <a:pPr algn="l">
              <a:buFont typeface="Arial" panose="020B0604020202020204" pitchFamily="34" charset="0"/>
              <a:buChar char="•"/>
            </a:pPr>
            <a:r>
              <a:rPr lang="en-US" sz="1400" b="1" i="0" dirty="0">
                <a:solidFill>
                  <a:srgbClr val="374151"/>
                </a:solidFill>
                <a:effectLst/>
                <a:latin typeface="Söhne"/>
              </a:rPr>
              <a:t>Gaussian Naive Bayes:</a:t>
            </a:r>
            <a:r>
              <a:rPr lang="en-US" sz="1400" b="0" i="0" dirty="0">
                <a:solidFill>
                  <a:srgbClr val="374151"/>
                </a:solidFill>
                <a:effectLst/>
                <a:latin typeface="Söhne"/>
              </a:rPr>
              <a:t> Efficient and simple, but assumes independence among features, may perform less accurately if this assumption doesn't hold.</a:t>
            </a:r>
          </a:p>
          <a:p>
            <a:pPr algn="l">
              <a:buFont typeface="Arial" panose="020B0604020202020204" pitchFamily="34" charset="0"/>
              <a:buChar char="•"/>
            </a:pPr>
            <a:r>
              <a:rPr lang="en-US" sz="1400" b="1" i="0" dirty="0">
                <a:solidFill>
                  <a:srgbClr val="374151"/>
                </a:solidFill>
                <a:effectLst/>
                <a:latin typeface="Söhne"/>
              </a:rPr>
              <a:t>Decision Tree Classifier:</a:t>
            </a:r>
            <a:r>
              <a:rPr lang="en-US" sz="1400" b="0" i="0" dirty="0">
                <a:solidFill>
                  <a:srgbClr val="374151"/>
                </a:solidFill>
                <a:effectLst/>
                <a:latin typeface="Söhne"/>
              </a:rPr>
              <a:t> Captures complex relationships, highly interpretable, and showed high accuracy, making it a suitable choice for earthquake prediction.</a:t>
            </a:r>
          </a:p>
          <a:p>
            <a:pPr algn="l">
              <a:buFont typeface="Arial" panose="020B0604020202020204" pitchFamily="34" charset="0"/>
              <a:buChar char="•"/>
            </a:pPr>
            <a:r>
              <a:rPr lang="en-US" sz="1400" b="1" i="0" dirty="0" err="1">
                <a:solidFill>
                  <a:srgbClr val="374151"/>
                </a:solidFill>
                <a:effectLst/>
                <a:latin typeface="Söhne"/>
              </a:rPr>
              <a:t>KFold</a:t>
            </a:r>
            <a:r>
              <a:rPr lang="en-US" sz="1400" b="1" i="0" dirty="0">
                <a:solidFill>
                  <a:srgbClr val="374151"/>
                </a:solidFill>
                <a:effectLst/>
                <a:latin typeface="Söhne"/>
              </a:rPr>
              <a:t> Cross-validation:</a:t>
            </a:r>
            <a:r>
              <a:rPr lang="en-US" sz="1400" b="0" i="0" dirty="0">
                <a:solidFill>
                  <a:srgbClr val="374151"/>
                </a:solidFill>
                <a:effectLst/>
                <a:latin typeface="Söhne"/>
              </a:rPr>
              <a:t> Reliable method for estimating model performance, ensuring the models generalize well to new data.</a:t>
            </a:r>
          </a:p>
          <a:p>
            <a:pPr algn="l">
              <a:buFont typeface="Arial" panose="020B0604020202020204" pitchFamily="34" charset="0"/>
              <a:buChar char="•"/>
            </a:pPr>
            <a:r>
              <a:rPr lang="en-US" sz="1400" b="1" i="0" dirty="0">
                <a:solidFill>
                  <a:srgbClr val="374151"/>
                </a:solidFill>
                <a:effectLst/>
                <a:latin typeface="Söhne"/>
              </a:rPr>
              <a:t>Ensemble Technique:</a:t>
            </a:r>
            <a:r>
              <a:rPr lang="en-US" sz="1400" b="0" i="0" dirty="0">
                <a:solidFill>
                  <a:srgbClr val="374151"/>
                </a:solidFill>
                <a:effectLst/>
                <a:latin typeface="Söhne"/>
              </a:rPr>
              <a:t> Combines multiple models for improved accuracy and reliability, beneficial for enhancing prediction performance in an early warning system.</a:t>
            </a:r>
          </a:p>
        </p:txBody>
      </p:sp>
    </p:spTree>
    <p:extLst>
      <p:ext uri="{BB962C8B-B14F-4D97-AF65-F5344CB8AC3E}">
        <p14:creationId xmlns:p14="http://schemas.microsoft.com/office/powerpoint/2010/main" val="404693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87FB-DFCC-7E54-373C-0A4C6160F369}"/>
              </a:ext>
            </a:extLst>
          </p:cNvPr>
          <p:cNvSpPr>
            <a:spLocks noGrp="1"/>
          </p:cNvSpPr>
          <p:nvPr>
            <p:ph type="title"/>
          </p:nvPr>
        </p:nvSpPr>
        <p:spPr>
          <a:xfrm>
            <a:off x="1200326" y="1641910"/>
            <a:ext cx="7404121" cy="508000"/>
          </a:xfrm>
        </p:spPr>
        <p:txBody>
          <a:bodyPr/>
          <a:lstStyle/>
          <a:p>
            <a:r>
              <a:rPr lang="en-IN" sz="2000" dirty="0">
                <a:latin typeface="Söhne"/>
              </a:rPr>
              <a:t>Model Performance</a:t>
            </a:r>
            <a:br>
              <a:rPr lang="en-IN" dirty="0"/>
            </a:br>
            <a:endParaRPr lang="en-IN" dirty="0"/>
          </a:p>
        </p:txBody>
      </p:sp>
      <p:sp>
        <p:nvSpPr>
          <p:cNvPr id="7" name="Content Placeholder 6">
            <a:extLst>
              <a:ext uri="{FF2B5EF4-FFF2-40B4-BE49-F238E27FC236}">
                <a16:creationId xmlns:a16="http://schemas.microsoft.com/office/drawing/2014/main" id="{0036D555-0B84-D60C-E1A9-37D9D85CE5BE}"/>
              </a:ext>
            </a:extLst>
          </p:cNvPr>
          <p:cNvSpPr>
            <a:spLocks noGrp="1"/>
          </p:cNvSpPr>
          <p:nvPr>
            <p:ph idx="1"/>
          </p:nvPr>
        </p:nvSpPr>
        <p:spPr/>
        <p:txBody>
          <a:bodyPr/>
          <a:lstStyle/>
          <a:p>
            <a:pPr algn="l">
              <a:buFont typeface="+mj-lt"/>
              <a:buAutoNum type="arabicPeriod"/>
            </a:pPr>
            <a:r>
              <a:rPr lang="en-US" sz="1000" b="1" i="0" dirty="0">
                <a:solidFill>
                  <a:srgbClr val="374151"/>
                </a:solidFill>
                <a:effectLst/>
                <a:latin typeface="Söhne"/>
              </a:rPr>
              <a:t>Logistic Regression (83.4% accuracy):</a:t>
            </a:r>
            <a:endParaRPr lang="en-US" sz="1000" b="0" i="0" dirty="0">
              <a:solidFill>
                <a:srgbClr val="374151"/>
              </a:solidFill>
              <a:effectLst/>
              <a:latin typeface="Söhne"/>
            </a:endParaRPr>
          </a:p>
          <a:p>
            <a:pPr marL="457200" lvl="1" indent="0" algn="l">
              <a:buNone/>
            </a:pPr>
            <a:r>
              <a:rPr lang="en-US" sz="1000" b="0" i="0" dirty="0">
                <a:solidFill>
                  <a:srgbClr val="374151"/>
                </a:solidFill>
                <a:effectLst/>
                <a:latin typeface="Söhne"/>
              </a:rPr>
              <a:t>Logistic Regression is a linear classification algorithm used for binary classification problems. It achieved an accuracy of 83.4%, indicating that it correctly predicted earthquake severity in 83.4% of cases.</a:t>
            </a:r>
          </a:p>
          <a:p>
            <a:pPr algn="l">
              <a:buFont typeface="+mj-lt"/>
              <a:buAutoNum type="arabicPeriod"/>
            </a:pPr>
            <a:r>
              <a:rPr lang="en-US" sz="1000" b="1" i="0" dirty="0">
                <a:solidFill>
                  <a:srgbClr val="374151"/>
                </a:solidFill>
                <a:effectLst/>
                <a:latin typeface="Söhne"/>
              </a:rPr>
              <a:t>Support Vector Classifier (SVC) (85.61% accuracy):</a:t>
            </a:r>
            <a:endParaRPr lang="en-US" sz="1000" b="0" i="0" dirty="0">
              <a:solidFill>
                <a:srgbClr val="374151"/>
              </a:solidFill>
              <a:effectLst/>
              <a:latin typeface="Söhne"/>
            </a:endParaRPr>
          </a:p>
          <a:p>
            <a:pPr marL="457200" lvl="1" indent="0" algn="l">
              <a:buNone/>
            </a:pPr>
            <a:r>
              <a:rPr lang="en-US" sz="1000" b="0" i="0" dirty="0">
                <a:solidFill>
                  <a:srgbClr val="374151"/>
                </a:solidFill>
                <a:effectLst/>
                <a:latin typeface="Söhne"/>
              </a:rPr>
              <a:t>SVC is a powerful supervised learning algorithm used for classification tasks. It achieved a higher accuracy of 85.61%, indicating better predictive performance compared to Logistic Regression.</a:t>
            </a:r>
          </a:p>
          <a:p>
            <a:pPr algn="l">
              <a:buFont typeface="+mj-lt"/>
              <a:buAutoNum type="arabicPeriod"/>
            </a:pPr>
            <a:r>
              <a:rPr lang="en-US" sz="1000" b="1" i="0" dirty="0">
                <a:solidFill>
                  <a:srgbClr val="374151"/>
                </a:solidFill>
                <a:effectLst/>
                <a:latin typeface="Söhne"/>
              </a:rPr>
              <a:t>Gaussian Naive Bayes (76.32% accuracy):</a:t>
            </a:r>
            <a:endParaRPr lang="en-US" sz="1000" b="0" i="0" dirty="0">
              <a:solidFill>
                <a:srgbClr val="374151"/>
              </a:solidFill>
              <a:effectLst/>
              <a:latin typeface="Söhne"/>
            </a:endParaRPr>
          </a:p>
          <a:p>
            <a:pPr marL="457200" lvl="1" indent="0" algn="l">
              <a:buNone/>
            </a:pPr>
            <a:r>
              <a:rPr lang="en-US" sz="1000" b="0" i="0" dirty="0">
                <a:solidFill>
                  <a:srgbClr val="374151"/>
                </a:solidFill>
                <a:effectLst/>
                <a:latin typeface="Söhne"/>
              </a:rPr>
              <a:t>Gaussian Naive Bayes is a probabilistic classifier based on Bayes' theorem with an assumption of independence between features. It achieved an accuracy of 76.32%, which might be lower due to the nature of the dataset or assumptions made by the algorithm.</a:t>
            </a:r>
          </a:p>
          <a:p>
            <a:pPr algn="l">
              <a:buFont typeface="+mj-lt"/>
              <a:buAutoNum type="arabicPeriod"/>
            </a:pPr>
            <a:r>
              <a:rPr lang="en-US" sz="1000" b="1" i="0" dirty="0">
                <a:solidFill>
                  <a:srgbClr val="374151"/>
                </a:solidFill>
                <a:effectLst/>
                <a:latin typeface="Söhne"/>
              </a:rPr>
              <a:t>Decision Tree Classifier (91.81% accuracy):</a:t>
            </a:r>
            <a:endParaRPr lang="en-US" sz="1000" b="0" i="0" dirty="0">
              <a:solidFill>
                <a:srgbClr val="374151"/>
              </a:solidFill>
              <a:effectLst/>
              <a:latin typeface="Söhne"/>
            </a:endParaRPr>
          </a:p>
          <a:p>
            <a:pPr marL="457200" lvl="1" indent="0" algn="l">
              <a:buNone/>
            </a:pPr>
            <a:r>
              <a:rPr lang="en-US" sz="1000" b="0" i="0" dirty="0">
                <a:solidFill>
                  <a:srgbClr val="374151"/>
                </a:solidFill>
                <a:effectLst/>
                <a:latin typeface="Söhne"/>
              </a:rPr>
              <a:t>Decision Tree Classifier is a non-linear model that performs well on certain datasets by splitting features based on their importance. It achieved a high accuracy of 91.81%, indicating it was very effective in predicting earthquake severity.</a:t>
            </a:r>
          </a:p>
          <a:p>
            <a:pPr algn="l">
              <a:buFont typeface="+mj-lt"/>
              <a:buAutoNum type="arabicPeriod"/>
            </a:pPr>
            <a:r>
              <a:rPr lang="en-US" sz="1000" b="1" i="0" dirty="0">
                <a:solidFill>
                  <a:srgbClr val="374151"/>
                </a:solidFill>
                <a:effectLst/>
                <a:latin typeface="Söhne"/>
              </a:rPr>
              <a:t>Cross-validation using </a:t>
            </a:r>
            <a:r>
              <a:rPr lang="en-US" sz="1000" b="1" i="0" dirty="0" err="1">
                <a:solidFill>
                  <a:srgbClr val="374151"/>
                </a:solidFill>
                <a:effectLst/>
                <a:latin typeface="Söhne"/>
              </a:rPr>
              <a:t>KFold</a:t>
            </a:r>
            <a:r>
              <a:rPr lang="en-US" sz="1000" b="1" i="0" dirty="0">
                <a:solidFill>
                  <a:srgbClr val="374151"/>
                </a:solidFill>
                <a:effectLst/>
                <a:latin typeface="Söhne"/>
              </a:rPr>
              <a:t> technique (87.42% accuracy):</a:t>
            </a:r>
            <a:endParaRPr lang="en-US" sz="1000" b="0" i="0" dirty="0">
              <a:solidFill>
                <a:srgbClr val="374151"/>
              </a:solidFill>
              <a:effectLst/>
              <a:latin typeface="Söhne"/>
            </a:endParaRPr>
          </a:p>
          <a:p>
            <a:pPr marL="457200" lvl="1" indent="0" algn="l">
              <a:buNone/>
            </a:pPr>
            <a:r>
              <a:rPr lang="en-US" sz="1000" b="0" i="0" dirty="0" err="1">
                <a:solidFill>
                  <a:srgbClr val="374151"/>
                </a:solidFill>
                <a:effectLst/>
                <a:latin typeface="Söhne"/>
              </a:rPr>
              <a:t>KFold</a:t>
            </a:r>
            <a:r>
              <a:rPr lang="en-US" sz="1000" b="0" i="0" dirty="0">
                <a:solidFill>
                  <a:srgbClr val="374151"/>
                </a:solidFill>
                <a:effectLst/>
                <a:latin typeface="Söhne"/>
              </a:rPr>
              <a:t> cross-validation is a technique for assessing model performance by splitting the dataset into K folds and iteratively training and testing the model. It provided an accuracy of 87.42% on average across different folds, suggesting good generalization.</a:t>
            </a:r>
          </a:p>
          <a:p>
            <a:pPr algn="l">
              <a:buFont typeface="+mj-lt"/>
              <a:buAutoNum type="arabicPeriod"/>
            </a:pPr>
            <a:r>
              <a:rPr lang="en-US" sz="1000" b="1" i="0" dirty="0">
                <a:solidFill>
                  <a:srgbClr val="374151"/>
                </a:solidFill>
                <a:effectLst/>
                <a:latin typeface="Söhne"/>
              </a:rPr>
              <a:t>Ensemble Technique (85.40% accuracy):</a:t>
            </a:r>
            <a:endParaRPr lang="en-US" sz="1000" b="0" i="0" dirty="0">
              <a:solidFill>
                <a:srgbClr val="374151"/>
              </a:solidFill>
              <a:effectLst/>
              <a:latin typeface="Söhne"/>
            </a:endParaRPr>
          </a:p>
          <a:p>
            <a:pPr marL="457200" lvl="1" indent="0" algn="l">
              <a:buNone/>
            </a:pPr>
            <a:r>
              <a:rPr lang="en-US" sz="1000" b="0" i="0" dirty="0">
                <a:solidFill>
                  <a:srgbClr val="374151"/>
                </a:solidFill>
                <a:effectLst/>
                <a:latin typeface="Söhne"/>
              </a:rPr>
              <a:t>Ensemble techniques like Random Forest or Gradient Boosting combine multiple models to improve prediction accuracy. It achieved an accuracy of 85.40%, indicating its effectiveness in earthquake prediction but might be slightly lower compared to Decision Tree Classifier in this case.</a:t>
            </a:r>
          </a:p>
          <a:p>
            <a:endParaRPr lang="en-IN" sz="1000" dirty="0"/>
          </a:p>
        </p:txBody>
      </p:sp>
    </p:spTree>
    <p:extLst>
      <p:ext uri="{BB962C8B-B14F-4D97-AF65-F5344CB8AC3E}">
        <p14:creationId xmlns:p14="http://schemas.microsoft.com/office/powerpoint/2010/main" val="110632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661C-AB0B-FBDB-E7B3-2F1E6B341618}"/>
              </a:ext>
            </a:extLst>
          </p:cNvPr>
          <p:cNvSpPr>
            <a:spLocks noGrp="1"/>
          </p:cNvSpPr>
          <p:nvPr>
            <p:ph type="title"/>
          </p:nvPr>
        </p:nvSpPr>
        <p:spPr/>
        <p:txBody>
          <a:bodyPr/>
          <a:lstStyle/>
          <a:p>
            <a:r>
              <a:rPr lang="en-IN" sz="2000" dirty="0"/>
              <a:t>Challenges and limitations</a:t>
            </a:r>
          </a:p>
        </p:txBody>
      </p:sp>
      <p:sp>
        <p:nvSpPr>
          <p:cNvPr id="6" name="TextBox 5">
            <a:extLst>
              <a:ext uri="{FF2B5EF4-FFF2-40B4-BE49-F238E27FC236}">
                <a16:creationId xmlns:a16="http://schemas.microsoft.com/office/drawing/2014/main" id="{4563E2EB-D6A4-918D-3B70-283C8985D305}"/>
              </a:ext>
            </a:extLst>
          </p:cNvPr>
          <p:cNvSpPr txBox="1"/>
          <p:nvPr/>
        </p:nvSpPr>
        <p:spPr>
          <a:xfrm>
            <a:off x="3563888" y="1196752"/>
            <a:ext cx="4176762" cy="369332"/>
          </a:xfrm>
          <a:prstGeom prst="rect">
            <a:avLst/>
          </a:prstGeom>
          <a:noFill/>
        </p:spPr>
        <p:txBody>
          <a:bodyPr wrap="square" rtlCol="0">
            <a:spAutoFit/>
          </a:bodyPr>
          <a:lstStyle/>
          <a:p>
            <a:endParaRPr lang="en-IN" dirty="0"/>
          </a:p>
        </p:txBody>
      </p:sp>
      <p:sp>
        <p:nvSpPr>
          <p:cNvPr id="8" name="Content Placeholder 7">
            <a:extLst>
              <a:ext uri="{FF2B5EF4-FFF2-40B4-BE49-F238E27FC236}">
                <a16:creationId xmlns:a16="http://schemas.microsoft.com/office/drawing/2014/main" id="{1EC0167C-3046-5C18-3078-18FDD785B3BE}"/>
              </a:ext>
            </a:extLst>
          </p:cNvPr>
          <p:cNvSpPr>
            <a:spLocks noGrp="1"/>
          </p:cNvSpPr>
          <p:nvPr>
            <p:ph idx="1"/>
          </p:nvPr>
        </p:nvSpPr>
        <p:spPr/>
        <p:txBody>
          <a:bodyPr/>
          <a:lstStyle/>
          <a:p>
            <a:pPr marL="0" indent="0" algn="l">
              <a:buNone/>
            </a:pPr>
            <a:r>
              <a:rPr lang="en-US" sz="1600" b="1" i="0" dirty="0">
                <a:solidFill>
                  <a:srgbClr val="374151"/>
                </a:solidFill>
                <a:effectLst/>
                <a:latin typeface="Söhne"/>
              </a:rPr>
              <a:t>Challenges Faced during the Project:</a:t>
            </a:r>
            <a:endParaRPr lang="en-US" sz="1600" b="0" i="0" dirty="0">
              <a:solidFill>
                <a:srgbClr val="374151"/>
              </a:solidFill>
              <a:effectLst/>
              <a:latin typeface="Söhne"/>
            </a:endParaRPr>
          </a:p>
          <a:p>
            <a:pPr algn="l">
              <a:buFont typeface="+mj-lt"/>
              <a:buAutoNum type="arabicPeriod"/>
            </a:pPr>
            <a:r>
              <a:rPr lang="en-US" sz="1600" b="1" i="0" dirty="0">
                <a:solidFill>
                  <a:srgbClr val="374151"/>
                </a:solidFill>
                <a:effectLst/>
                <a:latin typeface="Söhne"/>
              </a:rPr>
              <a:t>Limited Data Availability:</a:t>
            </a:r>
            <a:r>
              <a:rPr lang="en-US" sz="1600" b="0" i="0" dirty="0">
                <a:solidFill>
                  <a:srgbClr val="374151"/>
                </a:solidFill>
                <a:effectLst/>
                <a:latin typeface="Söhne"/>
              </a:rPr>
              <a:t> Difficulty in obtaining extensive and diverse earthquake data for training the model, potentially impacting its ability to generalize to all scenarios.</a:t>
            </a:r>
          </a:p>
          <a:p>
            <a:pPr algn="l">
              <a:buFont typeface="+mj-lt"/>
              <a:buAutoNum type="arabicPeriod"/>
            </a:pPr>
            <a:r>
              <a:rPr lang="en-US" sz="1600" b="1" i="0" dirty="0">
                <a:solidFill>
                  <a:srgbClr val="374151"/>
                </a:solidFill>
                <a:effectLst/>
                <a:latin typeface="Söhne"/>
              </a:rPr>
              <a:t>Class Imbalance:</a:t>
            </a:r>
            <a:r>
              <a:rPr lang="en-US" sz="1600" b="0" i="0" dirty="0">
                <a:solidFill>
                  <a:srgbClr val="374151"/>
                </a:solidFill>
                <a:effectLst/>
                <a:latin typeface="Söhne"/>
              </a:rPr>
              <a:t> Unequal distribution of earthquake severity levels in the dataset, leading to challenges in accurately predicting rare high-magnitude earthquakes.</a:t>
            </a:r>
          </a:p>
          <a:p>
            <a:pPr algn="l">
              <a:buFont typeface="+mj-lt"/>
              <a:buAutoNum type="arabicPeriod"/>
            </a:pPr>
            <a:endParaRPr lang="en-US" sz="1600" b="0" i="0" dirty="0">
              <a:solidFill>
                <a:srgbClr val="374151"/>
              </a:solidFill>
              <a:effectLst/>
              <a:latin typeface="Söhne"/>
            </a:endParaRPr>
          </a:p>
          <a:p>
            <a:pPr algn="l"/>
            <a:r>
              <a:rPr lang="en-US" sz="1600" b="1" i="0" dirty="0">
                <a:solidFill>
                  <a:srgbClr val="374151"/>
                </a:solidFill>
                <a:effectLst/>
                <a:latin typeface="Söhne"/>
              </a:rPr>
              <a:t>Limitations of the Model or Data:</a:t>
            </a:r>
            <a:endParaRPr lang="en-US" sz="1600" b="0" i="0" dirty="0">
              <a:solidFill>
                <a:srgbClr val="374151"/>
              </a:solidFill>
              <a:effectLst/>
              <a:latin typeface="Söhne"/>
            </a:endParaRPr>
          </a:p>
          <a:p>
            <a:pPr algn="l">
              <a:buFont typeface="+mj-lt"/>
              <a:buAutoNum type="arabicPeriod"/>
            </a:pPr>
            <a:r>
              <a:rPr lang="en-US" sz="1600" b="1" i="0" dirty="0">
                <a:solidFill>
                  <a:srgbClr val="374151"/>
                </a:solidFill>
                <a:effectLst/>
                <a:latin typeface="Söhne"/>
              </a:rPr>
              <a:t>Sensitivity to Features:</a:t>
            </a:r>
            <a:r>
              <a:rPr lang="en-US" sz="1600" b="0" i="0" dirty="0">
                <a:solidFill>
                  <a:srgbClr val="374151"/>
                </a:solidFill>
                <a:effectLst/>
                <a:latin typeface="Söhne"/>
              </a:rPr>
              <a:t> The model's performance might be highly dependent on specific features, potentially leading to reduced accuracy when new or unforeseen features are introduced.</a:t>
            </a:r>
          </a:p>
          <a:p>
            <a:pPr algn="l">
              <a:buFont typeface="+mj-lt"/>
              <a:buAutoNum type="arabicPeriod"/>
            </a:pPr>
            <a:r>
              <a:rPr lang="en-US" sz="1600" b="1" i="0" dirty="0">
                <a:solidFill>
                  <a:srgbClr val="374151"/>
                </a:solidFill>
                <a:effectLst/>
                <a:latin typeface="Söhne"/>
              </a:rPr>
              <a:t>Assumptions in Modeling:</a:t>
            </a:r>
            <a:r>
              <a:rPr lang="en-US" sz="1600" b="0" i="0" dirty="0">
                <a:solidFill>
                  <a:srgbClr val="374151"/>
                </a:solidFill>
                <a:effectLst/>
                <a:latin typeface="Söhne"/>
              </a:rPr>
              <a:t> Certain assumptions made by the model (e.g., </a:t>
            </a:r>
            <a:r>
              <a:rPr lang="en-US" sz="1600" b="1" i="0" dirty="0">
                <a:solidFill>
                  <a:srgbClr val="374151"/>
                </a:solidFill>
                <a:effectLst/>
                <a:latin typeface="Söhne"/>
              </a:rPr>
              <a:t>Gaussian Naive Bayes</a:t>
            </a:r>
            <a:r>
              <a:rPr lang="en-US" sz="1600" b="0" i="0" dirty="0">
                <a:solidFill>
                  <a:srgbClr val="374151"/>
                </a:solidFill>
                <a:effectLst/>
                <a:latin typeface="Söhne"/>
              </a:rPr>
              <a:t>) might not entirely represent the complexities of seismic activity, affecting prediction accuracy.</a:t>
            </a:r>
          </a:p>
          <a:p>
            <a:endParaRPr lang="en-IN" dirty="0"/>
          </a:p>
        </p:txBody>
      </p:sp>
    </p:spTree>
    <p:extLst>
      <p:ext uri="{BB962C8B-B14F-4D97-AF65-F5344CB8AC3E}">
        <p14:creationId xmlns:p14="http://schemas.microsoft.com/office/powerpoint/2010/main" val="252652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29FB-B00E-2F62-6942-CA3C07FCA5F8}"/>
              </a:ext>
            </a:extLst>
          </p:cNvPr>
          <p:cNvSpPr>
            <a:spLocks noGrp="1"/>
          </p:cNvSpPr>
          <p:nvPr>
            <p:ph type="title"/>
          </p:nvPr>
        </p:nvSpPr>
        <p:spPr/>
        <p:txBody>
          <a:bodyPr/>
          <a:lstStyle/>
          <a:p>
            <a:r>
              <a:rPr lang="en-IN" dirty="0">
                <a:latin typeface="Söhne"/>
              </a:rPr>
              <a:t>Conclusion</a:t>
            </a:r>
            <a:endParaRPr lang="en-IN" dirty="0"/>
          </a:p>
        </p:txBody>
      </p:sp>
      <p:sp>
        <p:nvSpPr>
          <p:cNvPr id="7" name="Content Placeholder 6">
            <a:extLst>
              <a:ext uri="{FF2B5EF4-FFF2-40B4-BE49-F238E27FC236}">
                <a16:creationId xmlns:a16="http://schemas.microsoft.com/office/drawing/2014/main" id="{DD816424-E173-8FF7-24B9-36CA6AC770A6}"/>
              </a:ext>
            </a:extLst>
          </p:cNvPr>
          <p:cNvSpPr>
            <a:spLocks noGrp="1"/>
          </p:cNvSpPr>
          <p:nvPr>
            <p:ph idx="1"/>
          </p:nvPr>
        </p:nvSpPr>
        <p:spPr/>
        <p:txBody>
          <a:bodyPr/>
          <a:lstStyle/>
          <a:p>
            <a:pPr algn="l"/>
            <a:r>
              <a:rPr lang="en-US" sz="2000" b="0" i="0" dirty="0">
                <a:solidFill>
                  <a:srgbClr val="374151"/>
                </a:solidFill>
                <a:effectLst/>
                <a:latin typeface="Söhne"/>
              </a:rPr>
              <a:t>The evaluation of various machine learning models for earthquake severity prediction yielded promising results and insights.</a:t>
            </a:r>
          </a:p>
          <a:p>
            <a:pPr marL="0" indent="0" algn="l">
              <a:buNone/>
            </a:pPr>
            <a:endParaRPr lang="en-US" sz="2000" b="0" i="0" dirty="0">
              <a:solidFill>
                <a:srgbClr val="374151"/>
              </a:solidFill>
              <a:effectLst/>
              <a:latin typeface="Söhne"/>
            </a:endParaRPr>
          </a:p>
          <a:p>
            <a:pPr algn="l">
              <a:buFont typeface="Arial" panose="020B0604020202020204" pitchFamily="34" charset="0"/>
              <a:buChar char="•"/>
            </a:pPr>
            <a:r>
              <a:rPr lang="en-US" sz="1600" b="1" i="0" dirty="0">
                <a:solidFill>
                  <a:srgbClr val="374151"/>
                </a:solidFill>
                <a:effectLst/>
                <a:latin typeface="Söhne"/>
              </a:rPr>
              <a:t>Model Performance:</a:t>
            </a:r>
            <a:r>
              <a:rPr lang="en-US" sz="1600" b="0" i="0" dirty="0">
                <a:solidFill>
                  <a:srgbClr val="374151"/>
                </a:solidFill>
                <a:effectLst/>
                <a:latin typeface="Söhne"/>
              </a:rPr>
              <a:t> The Decision Tree Classifier demonstrated the highest accuracy at 91.81%, showcasing its effectiveness in predicting earthquake severity.</a:t>
            </a:r>
          </a:p>
          <a:p>
            <a:pPr algn="l">
              <a:buFont typeface="Arial" panose="020B0604020202020204" pitchFamily="34" charset="0"/>
              <a:buChar char="•"/>
            </a:pPr>
            <a:r>
              <a:rPr lang="en-US" sz="1600" b="1" i="0" dirty="0">
                <a:solidFill>
                  <a:srgbClr val="374151"/>
                </a:solidFill>
                <a:effectLst/>
                <a:latin typeface="Söhne"/>
              </a:rPr>
              <a:t>Versatility and Robustness:</a:t>
            </a:r>
            <a:r>
              <a:rPr lang="en-US" sz="1600" b="0" i="0" dirty="0">
                <a:solidFill>
                  <a:srgbClr val="374151"/>
                </a:solidFill>
                <a:effectLst/>
                <a:latin typeface="Söhne"/>
              </a:rPr>
              <a:t> Support Vector Classifier (SVC) achieved an accuracy of 85.61%, indicating its robustness in handling complex relationships within earthquake data.</a:t>
            </a:r>
          </a:p>
          <a:p>
            <a:pPr algn="l">
              <a:buFont typeface="Arial" panose="020B0604020202020204" pitchFamily="34" charset="0"/>
              <a:buChar char="•"/>
            </a:pPr>
            <a:r>
              <a:rPr lang="en-US" sz="1600" b="1" i="0" dirty="0">
                <a:solidFill>
                  <a:srgbClr val="374151"/>
                </a:solidFill>
                <a:effectLst/>
                <a:latin typeface="Söhne"/>
              </a:rPr>
              <a:t>Challenges and Opportunities:</a:t>
            </a:r>
            <a:r>
              <a:rPr lang="en-US" sz="1600" b="0" i="0" dirty="0">
                <a:solidFill>
                  <a:srgbClr val="374151"/>
                </a:solidFill>
                <a:effectLst/>
                <a:latin typeface="Söhne"/>
              </a:rPr>
              <a:t> Challenges in data availability and class imbalance were identified, suggesting the need for more diverse and balanced datasets for improved model generalization.</a:t>
            </a:r>
          </a:p>
          <a:p>
            <a:endParaRPr lang="en-IN" dirty="0"/>
          </a:p>
        </p:txBody>
      </p:sp>
    </p:spTree>
    <p:extLst>
      <p:ext uri="{BB962C8B-B14F-4D97-AF65-F5344CB8AC3E}">
        <p14:creationId xmlns:p14="http://schemas.microsoft.com/office/powerpoint/2010/main" val="21414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subTitle" idx="1"/>
          </p:nvPr>
        </p:nvSpPr>
        <p:spPr>
          <a:xfrm>
            <a:off x="3635896" y="5085184"/>
            <a:ext cx="5184576" cy="1008881"/>
          </a:xfrm>
        </p:spPr>
        <p:txBody>
          <a:bodyPr/>
          <a:lstStyle/>
          <a:p>
            <a:r>
              <a:rPr lang="en-IN" dirty="0"/>
              <a:t>           </a:t>
            </a:r>
            <a:r>
              <a:rPr lang="en-IN" sz="4400" dirty="0"/>
              <a:t>Thank you</a:t>
            </a:r>
            <a:endParaRPr lang="uk-UA" sz="4400" dirty="0"/>
          </a:p>
        </p:txBody>
      </p:sp>
    </p:spTree>
    <p:extLst>
      <p:ext uri="{BB962C8B-B14F-4D97-AF65-F5344CB8AC3E}">
        <p14:creationId xmlns:p14="http://schemas.microsoft.com/office/powerpoint/2010/main" val="27683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003800" y="1628775"/>
            <a:ext cx="3529013" cy="649288"/>
          </a:xfrm>
        </p:spPr>
        <p:txBody>
          <a:bodyPr/>
          <a:lstStyle/>
          <a:p>
            <a:r>
              <a:rPr lang="en-IN" sz="2000" dirty="0"/>
              <a:t>Problem Statement</a:t>
            </a:r>
            <a:endParaRPr lang="uk-UA" sz="2000" dirty="0">
              <a:solidFill>
                <a:schemeClr val="bg2"/>
              </a:solidFill>
              <a:latin typeface="Tahoma" charset="0"/>
            </a:endParaRPr>
          </a:p>
        </p:txBody>
      </p:sp>
      <p:sp>
        <p:nvSpPr>
          <p:cNvPr id="36867" name="Rectangle 3"/>
          <p:cNvSpPr>
            <a:spLocks noGrp="1" noChangeArrowheads="1"/>
          </p:cNvSpPr>
          <p:nvPr>
            <p:ph type="body" idx="1"/>
          </p:nvPr>
        </p:nvSpPr>
        <p:spPr>
          <a:xfrm>
            <a:off x="2195513" y="2420938"/>
            <a:ext cx="6624637" cy="4176712"/>
          </a:xfrm>
        </p:spPr>
        <p:txBody>
          <a:bodyPr/>
          <a:lstStyle/>
          <a:p>
            <a:pPr marL="0" indent="0">
              <a:lnSpc>
                <a:spcPct val="80000"/>
              </a:lnSpc>
              <a:buNone/>
            </a:pPr>
            <a:endParaRPr lang="en-US" altLang="ko-KR" sz="1800" dirty="0">
              <a:solidFill>
                <a:schemeClr val="bg2"/>
              </a:solidFill>
              <a:latin typeface="Verdana" pitchFamily="34" charset="0"/>
              <a:ea typeface="굴림" charset="-127"/>
            </a:endParaRPr>
          </a:p>
          <a:p>
            <a:pPr marL="0" indent="0">
              <a:lnSpc>
                <a:spcPct val="80000"/>
              </a:lnSpc>
              <a:buNone/>
            </a:pPr>
            <a:r>
              <a:rPr lang="en-US" sz="1600" b="1" dirty="0">
                <a:solidFill>
                  <a:srgbClr val="000000"/>
                </a:solidFill>
                <a:latin typeface="Imprint MT Shadow" panose="04020605060303030202" pitchFamily="82" charset="0"/>
              </a:rPr>
              <a:t>Accurate earthquake prediction is crucial for disaster management and public safety due to:</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Early Warning Systems</a:t>
            </a:r>
            <a:r>
              <a:rPr lang="en-US" sz="1200" dirty="0">
                <a:solidFill>
                  <a:srgbClr val="000000"/>
                </a:solidFill>
                <a:latin typeface="Helvetica Neue"/>
              </a:rPr>
              <a:t>: Providing vital time for evacuation and securing infrastructure.</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Disaster Preparedness: </a:t>
            </a:r>
            <a:r>
              <a:rPr lang="en-US" sz="1200" dirty="0">
                <a:solidFill>
                  <a:srgbClr val="000000"/>
                </a:solidFill>
                <a:latin typeface="Helvetica Neue"/>
              </a:rPr>
              <a:t>Allowing efficient resource allocation and rescue planning.</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Risk Mitigation: </a:t>
            </a:r>
            <a:r>
              <a:rPr lang="en-US" sz="1200" dirty="0">
                <a:solidFill>
                  <a:srgbClr val="000000"/>
                </a:solidFill>
                <a:latin typeface="Helvetica Neue"/>
              </a:rPr>
              <a:t>Identifying high-risk areas to reinforce structures and implement safety measures.</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Public Awareness:</a:t>
            </a:r>
            <a:r>
              <a:rPr lang="en-US" sz="1200" dirty="0">
                <a:solidFill>
                  <a:srgbClr val="000000"/>
                </a:solidFill>
                <a:latin typeface="Helvetica Neue"/>
              </a:rPr>
              <a:t> Educating communities about safety protocols to reduce panic and casualties.</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Economic Impact Reduction: </a:t>
            </a:r>
            <a:r>
              <a:rPr lang="en-US" sz="1200" dirty="0">
                <a:solidFill>
                  <a:srgbClr val="000000"/>
                </a:solidFill>
                <a:latin typeface="Helvetica Neue"/>
              </a:rPr>
              <a:t>Minimizing damage to buildings and infrastructure for quicker recovery.</a:t>
            </a:r>
          </a:p>
          <a:p>
            <a:pPr marL="0" indent="0">
              <a:lnSpc>
                <a:spcPct val="80000"/>
              </a:lnSpc>
              <a:buNone/>
            </a:pPr>
            <a:endParaRPr lang="en-US" sz="1200" dirty="0">
              <a:solidFill>
                <a:srgbClr val="000000"/>
              </a:solidFill>
              <a:latin typeface="Helvetica Neue"/>
            </a:endParaRPr>
          </a:p>
          <a:p>
            <a:pPr marL="0" indent="0">
              <a:lnSpc>
                <a:spcPct val="80000"/>
              </a:lnSpc>
              <a:buNone/>
            </a:pPr>
            <a:r>
              <a:rPr lang="en-US" sz="1200" b="1" dirty="0">
                <a:solidFill>
                  <a:srgbClr val="000000"/>
                </a:solidFill>
                <a:latin typeface="Helvetica Neue"/>
              </a:rPr>
              <a:t>Scientific Advancements</a:t>
            </a:r>
            <a:r>
              <a:rPr lang="en-US" sz="1200" dirty="0">
                <a:solidFill>
                  <a:srgbClr val="000000"/>
                </a:solidFill>
                <a:latin typeface="Helvetica Neue"/>
              </a:rPr>
              <a:t>: Contributing to research and understanding of seismic activity for better predictive models.</a:t>
            </a:r>
            <a:endParaRPr lang="uk-UA" sz="1200"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A313-5DAF-7BE5-D2BC-F27B91E0FA21}"/>
              </a:ext>
            </a:extLst>
          </p:cNvPr>
          <p:cNvSpPr>
            <a:spLocks noGrp="1"/>
          </p:cNvSpPr>
          <p:nvPr>
            <p:ph type="title"/>
          </p:nvPr>
        </p:nvSpPr>
        <p:spPr>
          <a:xfrm>
            <a:off x="611560" y="2060848"/>
            <a:ext cx="2304256" cy="508000"/>
          </a:xfrm>
        </p:spPr>
        <p:txBody>
          <a:bodyPr/>
          <a:lstStyle/>
          <a:p>
            <a:r>
              <a:rPr lang="en-IN" sz="2000" dirty="0"/>
              <a:t>  Data </a:t>
            </a:r>
            <a:r>
              <a:rPr lang="en-IN" sz="1800" dirty="0"/>
              <a:t>Sources:</a:t>
            </a:r>
          </a:p>
        </p:txBody>
      </p:sp>
      <p:sp>
        <p:nvSpPr>
          <p:cNvPr id="3" name="Content Placeholder 2">
            <a:extLst>
              <a:ext uri="{FF2B5EF4-FFF2-40B4-BE49-F238E27FC236}">
                <a16:creationId xmlns:a16="http://schemas.microsoft.com/office/drawing/2014/main" id="{33C02581-A656-C7D3-AF6F-DDC864007795}"/>
              </a:ext>
            </a:extLst>
          </p:cNvPr>
          <p:cNvSpPr>
            <a:spLocks noGrp="1"/>
          </p:cNvSpPr>
          <p:nvPr>
            <p:ph idx="1"/>
          </p:nvPr>
        </p:nvSpPr>
        <p:spPr>
          <a:xfrm>
            <a:off x="1187624" y="2708920"/>
            <a:ext cx="7632526" cy="2520280"/>
          </a:xfrm>
        </p:spPr>
        <p:txBody>
          <a:bodyPr/>
          <a:lstStyle/>
          <a:p>
            <a:pPr marL="0" indent="0">
              <a:buNone/>
            </a:pPr>
            <a:endParaRPr lang="en-US" sz="1600" dirty="0">
              <a:latin typeface="Söhne"/>
            </a:endParaRPr>
          </a:p>
          <a:p>
            <a:pPr marL="0" indent="0">
              <a:buNone/>
            </a:pPr>
            <a:endParaRPr lang="en-US" sz="1600" dirty="0">
              <a:latin typeface="Söhne"/>
            </a:endParaRPr>
          </a:p>
          <a:p>
            <a:pPr marL="0" indent="0">
              <a:buNone/>
            </a:pPr>
            <a:endParaRPr lang="en-US" sz="1600" dirty="0">
              <a:latin typeface="Söhne"/>
            </a:endParaRPr>
          </a:p>
          <a:p>
            <a:pPr marL="0" indent="0">
              <a:buNone/>
            </a:pPr>
            <a:endParaRPr lang="en-US" sz="1600" dirty="0">
              <a:latin typeface="Söhne"/>
            </a:endParaRPr>
          </a:p>
          <a:p>
            <a:r>
              <a:rPr lang="en-US" sz="1600" dirty="0">
                <a:latin typeface="Söhne"/>
              </a:rPr>
              <a:t>Seismic records from USGS, obtained through Google Data Search and USGS.gov (utilizing web scraping techniques).</a:t>
            </a:r>
          </a:p>
          <a:p>
            <a:endParaRPr lang="en-US" sz="1800" dirty="0"/>
          </a:p>
          <a:p>
            <a:pPr marL="0" indent="0">
              <a:buNone/>
            </a:pPr>
            <a:endParaRPr lang="en-US" sz="1800" b="1" dirty="0">
              <a:latin typeface="Arial(headings)"/>
            </a:endParaRPr>
          </a:p>
          <a:p>
            <a:pPr marL="0" indent="0">
              <a:buNone/>
            </a:pPr>
            <a:endParaRPr lang="en-US" sz="1800" b="1" dirty="0">
              <a:latin typeface="Arial(headings)"/>
            </a:endParaRPr>
          </a:p>
          <a:p>
            <a:pPr marL="0" indent="0">
              <a:buNone/>
            </a:pPr>
            <a:endParaRPr lang="en-US" sz="1800" b="1" dirty="0">
              <a:latin typeface="Arial(headings)"/>
            </a:endParaRPr>
          </a:p>
          <a:p>
            <a:endParaRPr lang="en-IN" dirty="0"/>
          </a:p>
        </p:txBody>
      </p:sp>
    </p:spTree>
    <p:extLst>
      <p:ext uri="{BB962C8B-B14F-4D97-AF65-F5344CB8AC3E}">
        <p14:creationId xmlns:p14="http://schemas.microsoft.com/office/powerpoint/2010/main" val="324972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712F-522D-4425-786C-6C26050C6082}"/>
              </a:ext>
            </a:extLst>
          </p:cNvPr>
          <p:cNvSpPr>
            <a:spLocks noGrp="1"/>
          </p:cNvSpPr>
          <p:nvPr>
            <p:ph type="title"/>
          </p:nvPr>
        </p:nvSpPr>
        <p:spPr/>
        <p:txBody>
          <a:bodyPr/>
          <a:lstStyle/>
          <a:p>
            <a:r>
              <a:rPr lang="en-IN" sz="2000" dirty="0"/>
              <a:t>Data Visualizations via various charts</a:t>
            </a:r>
          </a:p>
        </p:txBody>
      </p:sp>
      <p:pic>
        <p:nvPicPr>
          <p:cNvPr id="4" name="Content Placeholder 4">
            <a:extLst>
              <a:ext uri="{FF2B5EF4-FFF2-40B4-BE49-F238E27FC236}">
                <a16:creationId xmlns:a16="http://schemas.microsoft.com/office/drawing/2014/main" id="{DB118C14-9056-A4EB-CACC-64786383FA26}"/>
              </a:ext>
            </a:extLst>
          </p:cNvPr>
          <p:cNvPicPr>
            <a:picLocks noGrp="1" noChangeAspect="1"/>
          </p:cNvPicPr>
          <p:nvPr>
            <p:ph idx="1"/>
          </p:nvPr>
        </p:nvPicPr>
        <p:blipFill>
          <a:blip r:embed="rId2"/>
          <a:stretch>
            <a:fillRect/>
          </a:stretch>
        </p:blipFill>
        <p:spPr>
          <a:xfrm>
            <a:off x="1547664" y="2420888"/>
            <a:ext cx="6768752" cy="2811512"/>
          </a:xfrm>
        </p:spPr>
      </p:pic>
      <p:sp>
        <p:nvSpPr>
          <p:cNvPr id="5" name="TextBox 4">
            <a:extLst>
              <a:ext uri="{FF2B5EF4-FFF2-40B4-BE49-F238E27FC236}">
                <a16:creationId xmlns:a16="http://schemas.microsoft.com/office/drawing/2014/main" id="{0657832F-0A4F-33E9-3D12-C2BDA58D8AFE}"/>
              </a:ext>
            </a:extLst>
          </p:cNvPr>
          <p:cNvSpPr txBox="1"/>
          <p:nvPr/>
        </p:nvSpPr>
        <p:spPr>
          <a:xfrm>
            <a:off x="1043608" y="5661248"/>
            <a:ext cx="6768752" cy="830997"/>
          </a:xfrm>
          <a:prstGeom prst="rect">
            <a:avLst/>
          </a:prstGeom>
          <a:noFill/>
        </p:spPr>
        <p:txBody>
          <a:bodyPr wrap="square" rtlCol="0">
            <a:spAutoFit/>
          </a:bodyPr>
          <a:lstStyle/>
          <a:p>
            <a:r>
              <a:rPr lang="en-IN" sz="1600" dirty="0">
                <a:latin typeface="Agency FB" panose="020B0503020202020204" pitchFamily="34" charset="0"/>
              </a:rPr>
              <a:t>In the above chart the </a:t>
            </a:r>
            <a:r>
              <a:rPr lang="en-US" sz="1600" b="0" i="0" dirty="0">
                <a:solidFill>
                  <a:srgbClr val="040C28"/>
                </a:solidFill>
                <a:effectLst/>
                <a:latin typeface="Agency FB" panose="020B0503020202020204" pitchFamily="34" charset="0"/>
              </a:rPr>
              <a:t>describes the relative proportion of earthquake magnitudes</a:t>
            </a:r>
            <a:r>
              <a:rPr lang="en-US" sz="1600" b="0" i="0" dirty="0">
                <a:solidFill>
                  <a:srgbClr val="202124"/>
                </a:solidFill>
                <a:effectLst/>
                <a:latin typeface="Agency FB" panose="020B0503020202020204" pitchFamily="34" charset="0"/>
              </a:rPr>
              <a:t> where it shows that frequency here are high and the magnitude increases linearly.</a:t>
            </a:r>
          </a:p>
          <a:p>
            <a:r>
              <a:rPr lang="en-US" sz="1600" dirty="0">
                <a:solidFill>
                  <a:srgbClr val="202124"/>
                </a:solidFill>
                <a:latin typeface="Agency FB" panose="020B0503020202020204" pitchFamily="34" charset="0"/>
              </a:rPr>
              <a:t>Also, the relationship between the magnitude and frequency of the earthquakes is reverse.</a:t>
            </a:r>
            <a:endParaRPr lang="en-IN" sz="1600" dirty="0">
              <a:latin typeface="Agency FB" panose="020B0503020202020204" pitchFamily="34" charset="0"/>
            </a:endParaRPr>
          </a:p>
        </p:txBody>
      </p:sp>
    </p:spTree>
    <p:extLst>
      <p:ext uri="{BB962C8B-B14F-4D97-AF65-F5344CB8AC3E}">
        <p14:creationId xmlns:p14="http://schemas.microsoft.com/office/powerpoint/2010/main" val="4965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09BA-8A14-F6CF-297F-66F77C46FBBC}"/>
              </a:ext>
            </a:extLst>
          </p:cNvPr>
          <p:cNvSpPr>
            <a:spLocks noGrp="1"/>
          </p:cNvSpPr>
          <p:nvPr>
            <p:ph type="title"/>
          </p:nvPr>
        </p:nvSpPr>
        <p:spPr/>
        <p:txBody>
          <a:bodyPr/>
          <a:lstStyle/>
          <a:p>
            <a:r>
              <a:rPr lang="en-IN" sz="2000" dirty="0"/>
              <a:t>Correlation heatmap</a:t>
            </a:r>
          </a:p>
        </p:txBody>
      </p:sp>
      <p:pic>
        <p:nvPicPr>
          <p:cNvPr id="4" name="Content Placeholder 4">
            <a:extLst>
              <a:ext uri="{FF2B5EF4-FFF2-40B4-BE49-F238E27FC236}">
                <a16:creationId xmlns:a16="http://schemas.microsoft.com/office/drawing/2014/main" id="{69C77CD4-4D17-EEB2-65B1-202E16EFD82B}"/>
              </a:ext>
            </a:extLst>
          </p:cNvPr>
          <p:cNvPicPr>
            <a:picLocks noGrp="1" noChangeAspect="1"/>
          </p:cNvPicPr>
          <p:nvPr>
            <p:ph idx="1"/>
          </p:nvPr>
        </p:nvPicPr>
        <p:blipFill>
          <a:blip r:embed="rId2"/>
          <a:stretch>
            <a:fillRect/>
          </a:stretch>
        </p:blipFill>
        <p:spPr>
          <a:xfrm>
            <a:off x="755576" y="2133600"/>
            <a:ext cx="7769940" cy="2807568"/>
          </a:xfrm>
        </p:spPr>
      </p:pic>
      <p:sp>
        <p:nvSpPr>
          <p:cNvPr id="5" name="TextBox 4">
            <a:extLst>
              <a:ext uri="{FF2B5EF4-FFF2-40B4-BE49-F238E27FC236}">
                <a16:creationId xmlns:a16="http://schemas.microsoft.com/office/drawing/2014/main" id="{38D7521C-78F7-4BC4-4393-AF47F47B41C5}"/>
              </a:ext>
            </a:extLst>
          </p:cNvPr>
          <p:cNvSpPr txBox="1"/>
          <p:nvPr/>
        </p:nvSpPr>
        <p:spPr>
          <a:xfrm>
            <a:off x="831611" y="5223617"/>
            <a:ext cx="7553916" cy="1292662"/>
          </a:xfrm>
          <a:prstGeom prst="rect">
            <a:avLst/>
          </a:prstGeom>
          <a:noFill/>
        </p:spPr>
        <p:txBody>
          <a:bodyPr wrap="square" rtlCol="0">
            <a:spAutoFit/>
          </a:bodyPr>
          <a:lstStyle/>
          <a:p>
            <a:pPr algn="l"/>
            <a:r>
              <a:rPr lang="en-US" sz="1200" b="0" i="0" dirty="0">
                <a:effectLst/>
                <a:latin typeface="Inter"/>
              </a:rPr>
              <a:t>Each cell is marked with a color ranging from -1 to +1. The closer this number is to -1, it means that two characteristics are inversely related to each other, and the closer this number is to +1, it means that two characteristics are directly related to each other.</a:t>
            </a:r>
          </a:p>
          <a:p>
            <a:pPr algn="l"/>
            <a:r>
              <a:rPr lang="en-US" sz="1200" b="0" i="0" dirty="0">
                <a:effectLst/>
                <a:latin typeface="Inter"/>
              </a:rPr>
              <a:t>It can be easily recognized from the Heatmap diagram:</a:t>
            </a:r>
          </a:p>
          <a:p>
            <a:pPr algn="l"/>
            <a:r>
              <a:rPr lang="en-US" sz="1200" b="0" i="0" dirty="0">
                <a:effectLst/>
                <a:latin typeface="Inter"/>
              </a:rPr>
              <a:t>Columns that are similar with same values but with different metadata (duplicate columns)</a:t>
            </a:r>
          </a:p>
          <a:p>
            <a:r>
              <a:rPr lang="en-US" b="0" i="0" dirty="0">
                <a:effectLst/>
                <a:latin typeface="Inter"/>
              </a:rPr>
              <a:t> </a:t>
            </a:r>
            <a:endParaRPr lang="en-IN" dirty="0"/>
          </a:p>
        </p:txBody>
      </p:sp>
    </p:spTree>
    <p:extLst>
      <p:ext uri="{BB962C8B-B14F-4D97-AF65-F5344CB8AC3E}">
        <p14:creationId xmlns:p14="http://schemas.microsoft.com/office/powerpoint/2010/main" val="13317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6B85-FEC7-AEF3-1895-3E0CCFE740FE}"/>
              </a:ext>
            </a:extLst>
          </p:cNvPr>
          <p:cNvSpPr>
            <a:spLocks noGrp="1"/>
          </p:cNvSpPr>
          <p:nvPr>
            <p:ph type="title"/>
          </p:nvPr>
        </p:nvSpPr>
        <p:spPr/>
        <p:txBody>
          <a:bodyPr/>
          <a:lstStyle/>
          <a:p>
            <a:r>
              <a:rPr lang="en-IN" sz="1800" dirty="0"/>
              <a:t>Scatter Plot to find the relationship</a:t>
            </a:r>
          </a:p>
        </p:txBody>
      </p:sp>
      <p:pic>
        <p:nvPicPr>
          <p:cNvPr id="4" name="Content Placeholder 4">
            <a:extLst>
              <a:ext uri="{FF2B5EF4-FFF2-40B4-BE49-F238E27FC236}">
                <a16:creationId xmlns:a16="http://schemas.microsoft.com/office/drawing/2014/main" id="{56381AF2-CAEE-CC28-5D1A-F94038C77FF8}"/>
              </a:ext>
            </a:extLst>
          </p:cNvPr>
          <p:cNvPicPr>
            <a:picLocks noGrp="1" noChangeAspect="1"/>
          </p:cNvPicPr>
          <p:nvPr>
            <p:ph idx="1"/>
          </p:nvPr>
        </p:nvPicPr>
        <p:blipFill>
          <a:blip r:embed="rId2"/>
          <a:stretch>
            <a:fillRect/>
          </a:stretch>
        </p:blipFill>
        <p:spPr>
          <a:xfrm>
            <a:off x="1043608" y="2564905"/>
            <a:ext cx="7200800" cy="2630744"/>
          </a:xfrm>
        </p:spPr>
      </p:pic>
      <p:sp>
        <p:nvSpPr>
          <p:cNvPr id="5" name="TextBox 4">
            <a:extLst>
              <a:ext uri="{FF2B5EF4-FFF2-40B4-BE49-F238E27FC236}">
                <a16:creationId xmlns:a16="http://schemas.microsoft.com/office/drawing/2014/main" id="{C8553A57-81CB-3592-E2D5-3D0CA8F7C85B}"/>
              </a:ext>
            </a:extLst>
          </p:cNvPr>
          <p:cNvSpPr txBox="1"/>
          <p:nvPr/>
        </p:nvSpPr>
        <p:spPr>
          <a:xfrm>
            <a:off x="611560" y="5877272"/>
            <a:ext cx="8064896" cy="738664"/>
          </a:xfrm>
          <a:prstGeom prst="rect">
            <a:avLst/>
          </a:prstGeom>
          <a:noFill/>
        </p:spPr>
        <p:txBody>
          <a:bodyPr wrap="square" rtlCol="0">
            <a:spAutoFit/>
          </a:bodyPr>
          <a:lstStyle/>
          <a:p>
            <a:r>
              <a:rPr lang="en-IN" sz="1400" dirty="0">
                <a:latin typeface="+mn-lt"/>
              </a:rPr>
              <a:t>The Above Charts shows that the, depth is more when the magnitude is high </a:t>
            </a:r>
          </a:p>
          <a:p>
            <a:r>
              <a:rPr lang="en-IN" sz="1400" dirty="0" err="1">
                <a:latin typeface="+mn-lt"/>
              </a:rPr>
              <a:t>Similary</a:t>
            </a:r>
            <a:r>
              <a:rPr lang="en-IN" sz="1400" dirty="0">
                <a:latin typeface="+mn-lt"/>
              </a:rPr>
              <a:t>, </a:t>
            </a:r>
            <a:r>
              <a:rPr lang="en-US" sz="1400" b="0" i="0" dirty="0">
                <a:solidFill>
                  <a:srgbClr val="374151"/>
                </a:solidFill>
                <a:effectLst/>
                <a:latin typeface="+mn-lt"/>
              </a:rPr>
              <a:t>the relationship between earthquake magnitude and the geographic coordinates (latitude and longitude) of the earthquake epicenters.</a:t>
            </a:r>
            <a:endParaRPr lang="en-IN" sz="1400" dirty="0">
              <a:latin typeface="+mn-lt"/>
            </a:endParaRPr>
          </a:p>
        </p:txBody>
      </p:sp>
    </p:spTree>
    <p:extLst>
      <p:ext uri="{BB962C8B-B14F-4D97-AF65-F5344CB8AC3E}">
        <p14:creationId xmlns:p14="http://schemas.microsoft.com/office/powerpoint/2010/main" val="260626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1E97-190E-EA4B-71EA-4EF7DC40416F}"/>
              </a:ext>
            </a:extLst>
          </p:cNvPr>
          <p:cNvSpPr>
            <a:spLocks noGrp="1"/>
          </p:cNvSpPr>
          <p:nvPr>
            <p:ph type="title"/>
          </p:nvPr>
        </p:nvSpPr>
        <p:spPr>
          <a:xfrm>
            <a:off x="1370644" y="1628800"/>
            <a:ext cx="6553200" cy="508000"/>
          </a:xfrm>
        </p:spPr>
        <p:txBody>
          <a:bodyPr/>
          <a:lstStyle/>
          <a:p>
            <a:r>
              <a:rPr lang="en-IN" sz="2000" dirty="0"/>
              <a:t>Number of earthquake in every month</a:t>
            </a:r>
          </a:p>
        </p:txBody>
      </p:sp>
      <p:pic>
        <p:nvPicPr>
          <p:cNvPr id="4" name="Content Placeholder 4">
            <a:extLst>
              <a:ext uri="{FF2B5EF4-FFF2-40B4-BE49-F238E27FC236}">
                <a16:creationId xmlns:a16="http://schemas.microsoft.com/office/drawing/2014/main" id="{5F885B18-2943-F3A1-BCFE-27915FE26820}"/>
              </a:ext>
            </a:extLst>
          </p:cNvPr>
          <p:cNvPicPr>
            <a:picLocks noGrp="1" noChangeAspect="1"/>
          </p:cNvPicPr>
          <p:nvPr>
            <p:ph idx="1"/>
          </p:nvPr>
        </p:nvPicPr>
        <p:blipFill rotWithShape="1">
          <a:blip r:embed="rId2"/>
          <a:srcRect t="14157"/>
          <a:stretch/>
        </p:blipFill>
        <p:spPr>
          <a:xfrm>
            <a:off x="1403648" y="2348881"/>
            <a:ext cx="6421464" cy="3168352"/>
          </a:xfrm>
        </p:spPr>
      </p:pic>
      <p:sp>
        <p:nvSpPr>
          <p:cNvPr id="5" name="TextBox 4">
            <a:extLst>
              <a:ext uri="{FF2B5EF4-FFF2-40B4-BE49-F238E27FC236}">
                <a16:creationId xmlns:a16="http://schemas.microsoft.com/office/drawing/2014/main" id="{668B408B-47D3-B114-1E48-64D6D83A152B}"/>
              </a:ext>
            </a:extLst>
          </p:cNvPr>
          <p:cNvSpPr txBox="1"/>
          <p:nvPr/>
        </p:nvSpPr>
        <p:spPr>
          <a:xfrm>
            <a:off x="1691680" y="6021288"/>
            <a:ext cx="6232164" cy="646331"/>
          </a:xfrm>
          <a:prstGeom prst="rect">
            <a:avLst/>
          </a:prstGeom>
          <a:noFill/>
        </p:spPr>
        <p:txBody>
          <a:bodyPr wrap="square" rtlCol="0">
            <a:spAutoFit/>
          </a:bodyPr>
          <a:lstStyle/>
          <a:p>
            <a:r>
              <a:rPr lang="en-IN" dirty="0"/>
              <a:t>In the Above, charts it represents that we have high number of earthquake in the month ranging from June to November</a:t>
            </a:r>
          </a:p>
        </p:txBody>
      </p:sp>
    </p:spTree>
    <p:extLst>
      <p:ext uri="{BB962C8B-B14F-4D97-AF65-F5344CB8AC3E}">
        <p14:creationId xmlns:p14="http://schemas.microsoft.com/office/powerpoint/2010/main" val="130678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4E64-ADAC-E924-64EF-21EBFB9F329E}"/>
              </a:ext>
            </a:extLst>
          </p:cNvPr>
          <p:cNvSpPr>
            <a:spLocks noGrp="1"/>
          </p:cNvSpPr>
          <p:nvPr>
            <p:ph type="title"/>
          </p:nvPr>
        </p:nvSpPr>
        <p:spPr>
          <a:xfrm>
            <a:off x="1619672" y="1625600"/>
            <a:ext cx="7344816" cy="508000"/>
          </a:xfrm>
        </p:spPr>
        <p:txBody>
          <a:bodyPr/>
          <a:lstStyle/>
          <a:p>
            <a:r>
              <a:rPr lang="en-IN" sz="2000" dirty="0"/>
              <a:t>Top 10 countries with the highest number of earthquake</a:t>
            </a:r>
          </a:p>
        </p:txBody>
      </p:sp>
      <p:pic>
        <p:nvPicPr>
          <p:cNvPr id="4" name="Content Placeholder 4">
            <a:extLst>
              <a:ext uri="{FF2B5EF4-FFF2-40B4-BE49-F238E27FC236}">
                <a16:creationId xmlns:a16="http://schemas.microsoft.com/office/drawing/2014/main" id="{6CA7B63C-04ED-D4EC-99A1-99424829887E}"/>
              </a:ext>
            </a:extLst>
          </p:cNvPr>
          <p:cNvPicPr>
            <a:picLocks noGrp="1" noChangeAspect="1"/>
          </p:cNvPicPr>
          <p:nvPr>
            <p:ph idx="1"/>
          </p:nvPr>
        </p:nvPicPr>
        <p:blipFill>
          <a:blip r:embed="rId2"/>
          <a:stretch>
            <a:fillRect/>
          </a:stretch>
        </p:blipFill>
        <p:spPr>
          <a:xfrm>
            <a:off x="755576" y="2133600"/>
            <a:ext cx="7488832" cy="2951584"/>
          </a:xfrm>
        </p:spPr>
      </p:pic>
      <p:sp>
        <p:nvSpPr>
          <p:cNvPr id="5" name="TextBox 4">
            <a:extLst>
              <a:ext uri="{FF2B5EF4-FFF2-40B4-BE49-F238E27FC236}">
                <a16:creationId xmlns:a16="http://schemas.microsoft.com/office/drawing/2014/main" id="{D14300B3-C585-07B6-CF2B-3D966E442D56}"/>
              </a:ext>
            </a:extLst>
          </p:cNvPr>
          <p:cNvSpPr txBox="1"/>
          <p:nvPr/>
        </p:nvSpPr>
        <p:spPr>
          <a:xfrm>
            <a:off x="971600" y="5589240"/>
            <a:ext cx="7200800" cy="646331"/>
          </a:xfrm>
          <a:prstGeom prst="rect">
            <a:avLst/>
          </a:prstGeom>
          <a:noFill/>
        </p:spPr>
        <p:txBody>
          <a:bodyPr wrap="square" rtlCol="0">
            <a:spAutoFit/>
          </a:bodyPr>
          <a:lstStyle/>
          <a:p>
            <a:r>
              <a:rPr lang="en-IN" dirty="0"/>
              <a:t>The above bar chart states that Indonesia has had the highest number of earthquake followed by Papua New Guinea and Japan</a:t>
            </a:r>
          </a:p>
        </p:txBody>
      </p:sp>
    </p:spTree>
    <p:extLst>
      <p:ext uri="{BB962C8B-B14F-4D97-AF65-F5344CB8AC3E}">
        <p14:creationId xmlns:p14="http://schemas.microsoft.com/office/powerpoint/2010/main" val="19781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8541-0C93-F4F0-BE0D-552C7167EB15}"/>
              </a:ext>
            </a:extLst>
          </p:cNvPr>
          <p:cNvSpPr>
            <a:spLocks noGrp="1"/>
          </p:cNvSpPr>
          <p:nvPr>
            <p:ph type="title"/>
          </p:nvPr>
        </p:nvSpPr>
        <p:spPr/>
        <p:txBody>
          <a:bodyPr/>
          <a:lstStyle/>
          <a:p>
            <a:r>
              <a:rPr lang="en-IN" sz="2000" dirty="0"/>
              <a:t>Effected country due to tsunami</a:t>
            </a:r>
          </a:p>
        </p:txBody>
      </p:sp>
      <p:pic>
        <p:nvPicPr>
          <p:cNvPr id="4" name="Content Placeholder 4">
            <a:extLst>
              <a:ext uri="{FF2B5EF4-FFF2-40B4-BE49-F238E27FC236}">
                <a16:creationId xmlns:a16="http://schemas.microsoft.com/office/drawing/2014/main" id="{3D99CAB5-9404-CA58-3444-56CDEA9471BB}"/>
              </a:ext>
            </a:extLst>
          </p:cNvPr>
          <p:cNvPicPr>
            <a:picLocks noGrp="1" noChangeAspect="1"/>
          </p:cNvPicPr>
          <p:nvPr>
            <p:ph idx="1"/>
          </p:nvPr>
        </p:nvPicPr>
        <p:blipFill>
          <a:blip r:embed="rId2"/>
          <a:stretch>
            <a:fillRect/>
          </a:stretch>
        </p:blipFill>
        <p:spPr>
          <a:xfrm>
            <a:off x="1176338" y="2512234"/>
            <a:ext cx="7284094" cy="3477918"/>
          </a:xfrm>
        </p:spPr>
      </p:pic>
    </p:spTree>
    <p:extLst>
      <p:ext uri="{BB962C8B-B14F-4D97-AF65-F5344CB8AC3E}">
        <p14:creationId xmlns:p14="http://schemas.microsoft.com/office/powerpoint/2010/main" val="2247696273"/>
      </p:ext>
    </p:extLst>
  </p:cSld>
  <p:clrMapOvr>
    <a:masterClrMapping/>
  </p:clrMapOvr>
</p:sld>
</file>

<file path=ppt/theme/theme1.xml><?xml version="1.0" encoding="utf-8"?>
<a:theme xmlns:a="http://schemas.openxmlformats.org/drawingml/2006/main" name="template">
  <a:themeElements>
    <a:clrScheme name="template 3">
      <a:dk1>
        <a:srgbClr val="4D4D4D"/>
      </a:dk1>
      <a:lt1>
        <a:srgbClr val="FFFFFF"/>
      </a:lt1>
      <a:dk2>
        <a:srgbClr val="4D4D4D"/>
      </a:dk2>
      <a:lt2>
        <a:srgbClr val="000000"/>
      </a:lt2>
      <a:accent1>
        <a:srgbClr val="006666"/>
      </a:accent1>
      <a:accent2>
        <a:srgbClr val="009999"/>
      </a:accent2>
      <a:accent3>
        <a:srgbClr val="FFFFFF"/>
      </a:accent3>
      <a:accent4>
        <a:srgbClr val="404040"/>
      </a:accent4>
      <a:accent5>
        <a:srgbClr val="AAB8B8"/>
      </a:accent5>
      <a:accent6>
        <a:srgbClr val="008A8A"/>
      </a:accent6>
      <a:hlink>
        <a:srgbClr val="C0C0C0"/>
      </a:hlink>
      <a:folHlink>
        <a:srgbClr val="CCFFFF"/>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0000"/>
        </a:lt2>
        <a:accent1>
          <a:srgbClr val="3366CC"/>
        </a:accent1>
        <a:accent2>
          <a:srgbClr val="3399FF"/>
        </a:accent2>
        <a:accent3>
          <a:srgbClr val="FFFFFF"/>
        </a:accent3>
        <a:accent4>
          <a:srgbClr val="404040"/>
        </a:accent4>
        <a:accent5>
          <a:srgbClr val="ADB8E2"/>
        </a:accent5>
        <a:accent6>
          <a:srgbClr val="2D8AE7"/>
        </a:accent6>
        <a:hlink>
          <a:srgbClr val="339933"/>
        </a:hlink>
        <a:folHlink>
          <a:srgbClr val="CCECFF"/>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0000"/>
        </a:lt2>
        <a:accent1>
          <a:srgbClr val="3366CC"/>
        </a:accent1>
        <a:accent2>
          <a:srgbClr val="3399FF"/>
        </a:accent2>
        <a:accent3>
          <a:srgbClr val="FFFFFF"/>
        </a:accent3>
        <a:accent4>
          <a:srgbClr val="404040"/>
        </a:accent4>
        <a:accent5>
          <a:srgbClr val="ADB8E2"/>
        </a:accent5>
        <a:accent6>
          <a:srgbClr val="2D8AE7"/>
        </a:accent6>
        <a:hlink>
          <a:srgbClr val="C0C0C0"/>
        </a:hlink>
        <a:folHlink>
          <a:srgbClr val="CCECFF"/>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0000"/>
        </a:lt2>
        <a:accent1>
          <a:srgbClr val="006666"/>
        </a:accent1>
        <a:accent2>
          <a:srgbClr val="009999"/>
        </a:accent2>
        <a:accent3>
          <a:srgbClr val="FFFFFF"/>
        </a:accent3>
        <a:accent4>
          <a:srgbClr val="404040"/>
        </a:accent4>
        <a:accent5>
          <a:srgbClr val="AAB8B8"/>
        </a:accent5>
        <a:accent6>
          <a:srgbClr val="008A8A"/>
        </a:accent6>
        <a:hlink>
          <a:srgbClr val="C0C0C0"/>
        </a:hlink>
        <a:folHlink>
          <a:srgbClr val="CCFFFF"/>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0000"/>
        </a:lt2>
        <a:accent1>
          <a:srgbClr val="996633"/>
        </a:accent1>
        <a:accent2>
          <a:srgbClr val="FF9966"/>
        </a:accent2>
        <a:accent3>
          <a:srgbClr val="FFFFFF"/>
        </a:accent3>
        <a:accent4>
          <a:srgbClr val="404040"/>
        </a:accent4>
        <a:accent5>
          <a:srgbClr val="CAB8AD"/>
        </a:accent5>
        <a:accent6>
          <a:srgbClr val="E78A5C"/>
        </a:accent6>
        <a:hlink>
          <a:srgbClr val="C0C0C0"/>
        </a:hlink>
        <a:folHlink>
          <a:srgbClr val="CCFFFF"/>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0000"/>
        </a:lt2>
        <a:accent1>
          <a:srgbClr val="996633"/>
        </a:accent1>
        <a:accent2>
          <a:srgbClr val="808080"/>
        </a:accent2>
        <a:accent3>
          <a:srgbClr val="FFFFFF"/>
        </a:accent3>
        <a:accent4>
          <a:srgbClr val="404040"/>
        </a:accent4>
        <a:accent5>
          <a:srgbClr val="CAB8AD"/>
        </a:accent5>
        <a:accent6>
          <a:srgbClr val="737373"/>
        </a:accent6>
        <a:hlink>
          <a:srgbClr val="C0C0C0"/>
        </a:hlink>
        <a:folHlink>
          <a:srgbClr val="CCFFFF"/>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0000"/>
        </a:lt2>
        <a:accent1>
          <a:srgbClr val="3366CC"/>
        </a:accent1>
        <a:accent2>
          <a:srgbClr val="336699"/>
        </a:accent2>
        <a:accent3>
          <a:srgbClr val="FFFFFF"/>
        </a:accent3>
        <a:accent4>
          <a:srgbClr val="404040"/>
        </a:accent4>
        <a:accent5>
          <a:srgbClr val="ADB8E2"/>
        </a:accent5>
        <a:accent6>
          <a:srgbClr val="2D5C8A"/>
        </a:accent6>
        <a:hlink>
          <a:srgbClr val="C0C0C0"/>
        </a:hlink>
        <a:folHlink>
          <a:srgbClr val="CCE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1278</Words>
  <Application>Microsoft Office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Agency FB</vt:lpstr>
      <vt:lpstr>Arial</vt:lpstr>
      <vt:lpstr>Arial(headings)</vt:lpstr>
      <vt:lpstr>Helvetica Neue</vt:lpstr>
      <vt:lpstr>Imprint MT Shadow</vt:lpstr>
      <vt:lpstr>Inter</vt:lpstr>
      <vt:lpstr>Söhne</vt:lpstr>
      <vt:lpstr>Tahoma</vt:lpstr>
      <vt:lpstr>Verdana</vt:lpstr>
      <vt:lpstr>template</vt:lpstr>
      <vt:lpstr>Early Warning System for Earthquakes</vt:lpstr>
      <vt:lpstr>Problem Statement</vt:lpstr>
      <vt:lpstr>  Data Sources:</vt:lpstr>
      <vt:lpstr>Data Visualizations via various charts</vt:lpstr>
      <vt:lpstr>Correlation heatmap</vt:lpstr>
      <vt:lpstr>Scatter Plot to find the relationship</vt:lpstr>
      <vt:lpstr>Number of earthquake in every month</vt:lpstr>
      <vt:lpstr>Top 10 countries with the highest number of earthquake</vt:lpstr>
      <vt:lpstr>Effected country due to tsunami</vt:lpstr>
      <vt:lpstr>Features used</vt:lpstr>
      <vt:lpstr>Which Algorithms is Considered: </vt:lpstr>
      <vt:lpstr>Model Performance </vt:lpstr>
      <vt:lpstr>Challenges and limitations</vt:lpstr>
      <vt:lpstr>Conclusion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Tripti Mall</cp:lastModifiedBy>
  <cp:revision>19</cp:revision>
  <dcterms:created xsi:type="dcterms:W3CDTF">2005-09-09T10:50:58Z</dcterms:created>
  <dcterms:modified xsi:type="dcterms:W3CDTF">2024-01-06T16:10:35Z</dcterms:modified>
</cp:coreProperties>
</file>