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9" r:id="rId2"/>
    <p:sldMasterId id="2147483718" r:id="rId3"/>
  </p:sldMasterIdLst>
  <p:sldIdLst>
    <p:sldId id="256" r:id="rId4"/>
    <p:sldId id="270" r:id="rId5"/>
    <p:sldId id="271" r:id="rId6"/>
    <p:sldId id="258" r:id="rId7"/>
    <p:sldId id="269" r:id="rId8"/>
    <p:sldId id="268" r:id="rId9"/>
    <p:sldId id="259" r:id="rId10"/>
    <p:sldId id="260" r:id="rId11"/>
    <p:sldId id="261" r:id="rId12"/>
    <p:sldId id="263"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3A95E4-743A-48BA-BC2F-A407E45522DA}" v="9" dt="2021-11-29T03:30:15.056"/>
    <p1510:client id="{69FA41FE-7574-4D69-B60D-A7CA513E5441}" v="85" dt="2021-11-29T04:46:03.352"/>
    <p1510:client id="{70B19DF8-1AC7-444A-88A3-A2D3F0ED32C8}" v="196" dt="2021-11-28T08:24:47.583"/>
    <p1510:client id="{7398F145-44D4-44FA-9B61-E3A30EA9C876}" v="103" dt="2021-11-28T16:52:52.225"/>
    <p1510:client id="{93242324-DB97-4D89-9432-4CF9AAD7FEFE}" v="1721" dt="2021-11-29T04:37:57.873"/>
    <p1510:client id="{AE6B81E4-BE2C-4E57-9A63-6E6CCA5B9452}" v="2" dt="2021-11-29T03:32:07.1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1262"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D606-063D-437C-8412-9B66D86025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5622FA-F166-4352-967F-EC172898E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64BAE0-08A0-4C8D-8AD9-BDA780510149}"/>
              </a:ext>
            </a:extLst>
          </p:cNvPr>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a:extLst>
              <a:ext uri="{FF2B5EF4-FFF2-40B4-BE49-F238E27FC236}">
                <a16:creationId xmlns:a16="http://schemas.microsoft.com/office/drawing/2014/main" id="{073BEC68-D426-4A95-B54C-42CA01C96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BF4F7-8D15-4DDD-89BF-F54942546710}"/>
              </a:ext>
            </a:extLst>
          </p:cNvPr>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86258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6D02-F808-4AAD-A395-202AB1A70E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948C96-A4F2-4BE5-9A78-875FC29BE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52C5D-4896-4AE1-B10E-3E38F8A92264}"/>
              </a:ext>
            </a:extLst>
          </p:cNvPr>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a:extLst>
              <a:ext uri="{FF2B5EF4-FFF2-40B4-BE49-F238E27FC236}">
                <a16:creationId xmlns:a16="http://schemas.microsoft.com/office/drawing/2014/main" id="{A0117AD7-220C-4D77-822E-C223F2A73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FE7E1-9790-4EFF-9E6A-51D7F0D47692}"/>
              </a:ext>
            </a:extLst>
          </p:cNvPr>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2688469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CCE17B-8E33-41DE-9433-0B7465FA62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24C5EA-FE25-46D9-91D8-8071E5641B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81680-84ED-4244-AA25-ABE78BCA6DCB}"/>
              </a:ext>
            </a:extLst>
          </p:cNvPr>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a:extLst>
              <a:ext uri="{FF2B5EF4-FFF2-40B4-BE49-F238E27FC236}">
                <a16:creationId xmlns:a16="http://schemas.microsoft.com/office/drawing/2014/main" id="{2CA915F0-02F4-4E3C-9B44-BAC503B67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2ADEE-5FEF-4564-976D-9A9EF6E3FEA6}"/>
              </a:ext>
            </a:extLst>
          </p:cNvPr>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4235347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1456052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4130264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1542918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F7C17C-3807-4C97-AF4F-9DC9A30A9E0F}"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1320530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F7C17C-3807-4C97-AF4F-9DC9A30A9E0F}" type="datetimeFigureOut">
              <a:rPr lang="en-US" smtClean="0"/>
              <a:t>11/29/2021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2443457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F7C17C-3807-4C97-AF4F-9DC9A30A9E0F}" type="datetimeFigureOut">
              <a:rPr lang="en-US" smtClean="0"/>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35331693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7C17C-3807-4C97-AF4F-9DC9A30A9E0F}" type="datetimeFigureOut">
              <a:rPr lang="en-US" smtClean="0"/>
              <a:t>11/29/2021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15079662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7C17C-3807-4C97-AF4F-9DC9A30A9E0F}"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125473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BF18-3D4C-4EC3-804B-501EA1DC57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4AB0DF-3646-4F5C-923B-E3911AD4AD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7D988-F74D-41F7-A04C-82ECCE661770}"/>
              </a:ext>
            </a:extLst>
          </p:cNvPr>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a:extLst>
              <a:ext uri="{FF2B5EF4-FFF2-40B4-BE49-F238E27FC236}">
                <a16:creationId xmlns:a16="http://schemas.microsoft.com/office/drawing/2014/main" id="{079723FA-D57A-40E7-9913-173E420DA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4654A-1572-4973-9952-9E62160D51A0}"/>
              </a:ext>
            </a:extLst>
          </p:cNvPr>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22496987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4D09D-995A-4F36-B509-8A01031D3E35}" type="slidenum">
              <a:rPr lang="en-US" smtClean="0"/>
              <a:t>‹#›</a:t>
            </a:fld>
            <a:endParaRPr lang="en-US"/>
          </a:p>
        </p:txBody>
      </p:sp>
      <p:sp>
        <p:nvSpPr>
          <p:cNvPr id="5" name="Date Placeholder 4"/>
          <p:cNvSpPr>
            <a:spLocks noGrp="1"/>
          </p:cNvSpPr>
          <p:nvPr>
            <p:ph type="dt" sz="half" idx="10"/>
          </p:nvPr>
        </p:nvSpPr>
        <p:spPr/>
        <p:txBody>
          <a:bodyPr/>
          <a:lstStyle/>
          <a:p>
            <a:fld id="{7AF7C17C-3807-4C97-AF4F-9DC9A30A9E0F}" type="datetimeFigureOut">
              <a:rPr lang="en-US" smtClean="0"/>
              <a:t>11/29/2021</a:t>
            </a:fld>
            <a:endParaRPr lang="en-US"/>
          </a:p>
        </p:txBody>
      </p:sp>
    </p:spTree>
    <p:extLst>
      <p:ext uri="{BB962C8B-B14F-4D97-AF65-F5344CB8AC3E}">
        <p14:creationId xmlns:p14="http://schemas.microsoft.com/office/powerpoint/2010/main" val="4125513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1312745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D09D-995A-4F36-B509-8A01031D3E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5059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3617365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D09D-995A-4F36-B509-8A01031D3E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46748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32088644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26584806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19332082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AF7C17C-3807-4C97-AF4F-9DC9A30A9E0F}"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D09D-995A-4F36-B509-8A01031D3E3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6890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285960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46A6-F2BD-4557-8F6B-EFD492FE95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9523E8-00D1-4C42-9E55-79DE4E6CD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19E273-5DCA-474E-9FBA-745BB23B685F}"/>
              </a:ext>
            </a:extLst>
          </p:cNvPr>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a:extLst>
              <a:ext uri="{FF2B5EF4-FFF2-40B4-BE49-F238E27FC236}">
                <a16:creationId xmlns:a16="http://schemas.microsoft.com/office/drawing/2014/main" id="{72403030-9BBC-485A-9857-E0EC18785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7411E-70CD-45D3-9645-722F9A542C97}"/>
              </a:ext>
            </a:extLst>
          </p:cNvPr>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36405714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D09D-995A-4F36-B509-8A01031D3E3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482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F7C17C-3807-4C97-AF4F-9DC9A30A9E0F}"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34537359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F7C17C-3807-4C97-AF4F-9DC9A30A9E0F}" type="datetimeFigureOut">
              <a:rPr lang="en-US" smtClean="0"/>
              <a:t>11/29/2021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3303003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F7C17C-3807-4C97-AF4F-9DC9A30A9E0F}" type="datetimeFigureOut">
              <a:rPr lang="en-US" smtClean="0"/>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2721974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7C17C-3807-4C97-AF4F-9DC9A30A9E0F}" type="datetimeFigureOut">
              <a:rPr lang="en-US" smtClean="0"/>
              <a:t>11/29/2021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31582177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F7C17C-3807-4C97-AF4F-9DC9A30A9E0F}"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15849159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7C17C-3807-4C97-AF4F-9DC9A30A9E0F}"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4D09D-995A-4F36-B509-8A01031D3E3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8757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19612218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7C17C-3807-4C97-AF4F-9DC9A30A9E0F}"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4D09D-995A-4F36-B509-8A01031D3E3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59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138A-FAEC-47B0-A06C-F93BF5A48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5C82AA-B649-4419-BAB8-247F9442C7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E839F6-F865-4622-AD4B-25FE06C5B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BF3EE7-8FBE-4DD1-AB0D-FD195C3A40F0}"/>
              </a:ext>
            </a:extLst>
          </p:cNvPr>
          <p:cNvSpPr>
            <a:spLocks noGrp="1"/>
          </p:cNvSpPr>
          <p:nvPr>
            <p:ph type="dt" sz="half" idx="10"/>
          </p:nvPr>
        </p:nvSpPr>
        <p:spPr/>
        <p:txBody>
          <a:bodyPr/>
          <a:lstStyle/>
          <a:p>
            <a:fld id="{7AF7C17C-3807-4C97-AF4F-9DC9A30A9E0F}" type="datetimeFigureOut">
              <a:rPr lang="en-US" smtClean="0"/>
              <a:t>11/29/2021</a:t>
            </a:fld>
            <a:endParaRPr lang="en-US"/>
          </a:p>
        </p:txBody>
      </p:sp>
      <p:sp>
        <p:nvSpPr>
          <p:cNvPr id="6" name="Footer Placeholder 5">
            <a:extLst>
              <a:ext uri="{FF2B5EF4-FFF2-40B4-BE49-F238E27FC236}">
                <a16:creationId xmlns:a16="http://schemas.microsoft.com/office/drawing/2014/main" id="{3BFFF876-8F70-4ECC-9345-5979149D68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057C8-C430-4D4B-AAE7-302E665F9605}"/>
              </a:ext>
            </a:extLst>
          </p:cNvPr>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222048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1D1A-62D1-4DDB-90FE-3555642DC1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777E6B-188B-408F-9422-E6BC1638B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A9D479-CA8D-47C9-96EA-98BB7890F1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4DD30C-368E-4914-9EC1-0322220BC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955AD0-AEB8-4F14-B433-FE7B40FDEF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CF519E-85BB-4E9D-BBAC-A7DB536C9529}"/>
              </a:ext>
            </a:extLst>
          </p:cNvPr>
          <p:cNvSpPr>
            <a:spLocks noGrp="1"/>
          </p:cNvSpPr>
          <p:nvPr>
            <p:ph type="dt" sz="half" idx="10"/>
          </p:nvPr>
        </p:nvSpPr>
        <p:spPr/>
        <p:txBody>
          <a:bodyPr/>
          <a:lstStyle/>
          <a:p>
            <a:fld id="{7AF7C17C-3807-4C97-AF4F-9DC9A30A9E0F}" type="datetimeFigureOut">
              <a:rPr lang="en-US" smtClean="0"/>
              <a:t>11/29/2021</a:t>
            </a:fld>
            <a:endParaRPr lang="en-US"/>
          </a:p>
        </p:txBody>
      </p:sp>
      <p:sp>
        <p:nvSpPr>
          <p:cNvPr id="8" name="Footer Placeholder 7">
            <a:extLst>
              <a:ext uri="{FF2B5EF4-FFF2-40B4-BE49-F238E27FC236}">
                <a16:creationId xmlns:a16="http://schemas.microsoft.com/office/drawing/2014/main" id="{3EAFF5B6-DBF7-4E49-8684-A0565D8AF3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0A3280-DF15-413D-BDB7-49C34853D57B}"/>
              </a:ext>
            </a:extLst>
          </p:cNvPr>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400788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3290-6EBA-419E-BD52-3827111D6F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976363-89C5-45AE-B8AE-4747D42F4B9F}"/>
              </a:ext>
            </a:extLst>
          </p:cNvPr>
          <p:cNvSpPr>
            <a:spLocks noGrp="1"/>
          </p:cNvSpPr>
          <p:nvPr>
            <p:ph type="dt" sz="half" idx="10"/>
          </p:nvPr>
        </p:nvSpPr>
        <p:spPr/>
        <p:txBody>
          <a:bodyPr/>
          <a:lstStyle/>
          <a:p>
            <a:fld id="{7AF7C17C-3807-4C97-AF4F-9DC9A30A9E0F}" type="datetimeFigureOut">
              <a:rPr lang="en-US" smtClean="0"/>
              <a:t>11/29/2021</a:t>
            </a:fld>
            <a:endParaRPr lang="en-US"/>
          </a:p>
        </p:txBody>
      </p:sp>
      <p:sp>
        <p:nvSpPr>
          <p:cNvPr id="4" name="Footer Placeholder 3">
            <a:extLst>
              <a:ext uri="{FF2B5EF4-FFF2-40B4-BE49-F238E27FC236}">
                <a16:creationId xmlns:a16="http://schemas.microsoft.com/office/drawing/2014/main" id="{9DCF984E-62A5-4E5D-9C40-C9FA25D891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A1F06B-DE80-4908-850C-4006C83FF052}"/>
              </a:ext>
            </a:extLst>
          </p:cNvPr>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332999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F76A7-5ADB-42F9-A36A-1263517BBC7E}"/>
              </a:ext>
            </a:extLst>
          </p:cNvPr>
          <p:cNvSpPr>
            <a:spLocks noGrp="1"/>
          </p:cNvSpPr>
          <p:nvPr>
            <p:ph type="dt" sz="half" idx="10"/>
          </p:nvPr>
        </p:nvSpPr>
        <p:spPr/>
        <p:txBody>
          <a:bodyPr/>
          <a:lstStyle/>
          <a:p>
            <a:fld id="{7AF7C17C-3807-4C97-AF4F-9DC9A30A9E0F}" type="datetimeFigureOut">
              <a:rPr lang="en-US" smtClean="0"/>
              <a:t>11/29/2021</a:t>
            </a:fld>
            <a:endParaRPr lang="en-US"/>
          </a:p>
        </p:txBody>
      </p:sp>
      <p:sp>
        <p:nvSpPr>
          <p:cNvPr id="3" name="Footer Placeholder 2">
            <a:extLst>
              <a:ext uri="{FF2B5EF4-FFF2-40B4-BE49-F238E27FC236}">
                <a16:creationId xmlns:a16="http://schemas.microsoft.com/office/drawing/2014/main" id="{65BBED24-4CDB-4C04-ACF9-658EA22E2B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B51AC6-7ADE-454D-9530-4CE25C6FF1C8}"/>
              </a:ext>
            </a:extLst>
          </p:cNvPr>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405422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55F4-5411-4306-9924-CEDA76A2A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F5BE98-F578-430A-B8E5-E1AFA26519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65B2C1-DDDC-4CAC-8DDB-CA20E6EFF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7C0D46-30A5-409E-BD3E-2857D764D19D}"/>
              </a:ext>
            </a:extLst>
          </p:cNvPr>
          <p:cNvSpPr>
            <a:spLocks noGrp="1"/>
          </p:cNvSpPr>
          <p:nvPr>
            <p:ph type="dt" sz="half" idx="10"/>
          </p:nvPr>
        </p:nvSpPr>
        <p:spPr/>
        <p:txBody>
          <a:bodyPr/>
          <a:lstStyle/>
          <a:p>
            <a:fld id="{7AF7C17C-3807-4C97-AF4F-9DC9A30A9E0F}" type="datetimeFigureOut">
              <a:rPr lang="en-US" smtClean="0"/>
              <a:t>11/29/2021</a:t>
            </a:fld>
            <a:endParaRPr lang="en-US"/>
          </a:p>
        </p:txBody>
      </p:sp>
      <p:sp>
        <p:nvSpPr>
          <p:cNvPr id="6" name="Footer Placeholder 5">
            <a:extLst>
              <a:ext uri="{FF2B5EF4-FFF2-40B4-BE49-F238E27FC236}">
                <a16:creationId xmlns:a16="http://schemas.microsoft.com/office/drawing/2014/main" id="{592E2D9F-A3C8-4239-8F2C-75F9E5A38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3F5E7D-CF9B-4EBB-971A-ED21D80D46A7}"/>
              </a:ext>
            </a:extLst>
          </p:cNvPr>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81516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2E93-2453-4C1C-9596-57EE3B349B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A2A6A6-59F6-404E-91D7-0DB8F62E6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00C984-CC04-436D-B864-92BED89AA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15F65B-6C29-4154-B455-0B866B2C76A5}"/>
              </a:ext>
            </a:extLst>
          </p:cNvPr>
          <p:cNvSpPr>
            <a:spLocks noGrp="1"/>
          </p:cNvSpPr>
          <p:nvPr>
            <p:ph type="dt" sz="half" idx="10"/>
          </p:nvPr>
        </p:nvSpPr>
        <p:spPr/>
        <p:txBody>
          <a:bodyPr/>
          <a:lstStyle/>
          <a:p>
            <a:fld id="{7AF7C17C-3807-4C97-AF4F-9DC9A30A9E0F}" type="datetimeFigureOut">
              <a:rPr lang="en-US" smtClean="0"/>
              <a:t>11/29/2021</a:t>
            </a:fld>
            <a:endParaRPr lang="en-US"/>
          </a:p>
        </p:txBody>
      </p:sp>
      <p:sp>
        <p:nvSpPr>
          <p:cNvPr id="6" name="Footer Placeholder 5">
            <a:extLst>
              <a:ext uri="{FF2B5EF4-FFF2-40B4-BE49-F238E27FC236}">
                <a16:creationId xmlns:a16="http://schemas.microsoft.com/office/drawing/2014/main" id="{3B9B8E85-EB62-427E-8618-F5D3A846E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05680-5D1F-4731-B386-3CF77649A8D5}"/>
              </a:ext>
            </a:extLst>
          </p:cNvPr>
          <p:cNvSpPr>
            <a:spLocks noGrp="1"/>
          </p:cNvSpPr>
          <p:nvPr>
            <p:ph type="sldNum" sz="quarter" idx="12"/>
          </p:nvPr>
        </p:nvSpPr>
        <p:spPr/>
        <p:txBody>
          <a:bodyPr/>
          <a:lstStyle/>
          <a:p>
            <a:fld id="{8C34D09D-995A-4F36-B509-8A01031D3E35}" type="slidenum">
              <a:rPr lang="en-US" smtClean="0"/>
              <a:t>‹#›</a:t>
            </a:fld>
            <a:endParaRPr lang="en-US"/>
          </a:p>
        </p:txBody>
      </p:sp>
    </p:spTree>
    <p:extLst>
      <p:ext uri="{BB962C8B-B14F-4D97-AF65-F5344CB8AC3E}">
        <p14:creationId xmlns:p14="http://schemas.microsoft.com/office/powerpoint/2010/main" val="199483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5C4C09-A667-4946-9FF9-EC138034D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91DED2-746B-45A0-8D59-E5D660CC1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27A1C-156B-4666-A19A-79C958B9F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7C17C-3807-4C97-AF4F-9DC9A30A9E0F}" type="datetimeFigureOut">
              <a:rPr lang="en-US" smtClean="0"/>
              <a:t>11/29/2021</a:t>
            </a:fld>
            <a:endParaRPr lang="en-US"/>
          </a:p>
        </p:txBody>
      </p:sp>
      <p:sp>
        <p:nvSpPr>
          <p:cNvPr id="5" name="Footer Placeholder 4">
            <a:extLst>
              <a:ext uri="{FF2B5EF4-FFF2-40B4-BE49-F238E27FC236}">
                <a16:creationId xmlns:a16="http://schemas.microsoft.com/office/drawing/2014/main" id="{248FDB8A-F81D-4D23-9425-8546BC4B5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8529FF-A5CF-44F8-A6F7-3CF02218C3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4D09D-995A-4F36-B509-8A01031D3E35}" type="slidenum">
              <a:rPr lang="en-US" smtClean="0"/>
              <a:t>‹#›</a:t>
            </a:fld>
            <a:endParaRPr lang="en-US"/>
          </a:p>
        </p:txBody>
      </p:sp>
    </p:spTree>
    <p:extLst>
      <p:ext uri="{BB962C8B-B14F-4D97-AF65-F5344CB8AC3E}">
        <p14:creationId xmlns:p14="http://schemas.microsoft.com/office/powerpoint/2010/main" val="1058490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F7C17C-3807-4C97-AF4F-9DC9A30A9E0F}" type="datetimeFigureOut">
              <a:rPr lang="en-US" smtClean="0"/>
              <a:t>11/29/2021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34D09D-995A-4F36-B509-8A01031D3E35}" type="slidenum">
              <a:rPr lang="en-US" smtClean="0"/>
              <a:t>‹#›</a:t>
            </a:fld>
            <a:endParaRPr lang="en-US"/>
          </a:p>
        </p:txBody>
      </p:sp>
    </p:spTree>
    <p:extLst>
      <p:ext uri="{BB962C8B-B14F-4D97-AF65-F5344CB8AC3E}">
        <p14:creationId xmlns:p14="http://schemas.microsoft.com/office/powerpoint/2010/main" val="351638584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AF7C17C-3807-4C97-AF4F-9DC9A30A9E0F}" type="datetimeFigureOut">
              <a:rPr lang="en-US" smtClean="0"/>
              <a:t>11/29/2021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C34D09D-995A-4F36-B509-8A01031D3E3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97800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reativecommons.org/licenses/by-nc-nd/3.0/" TargetMode="External"/><Relationship Id="rId2" Type="http://schemas.openxmlformats.org/officeDocument/2006/relationships/hyperlink" Target="https://www.researchgate.net/publication/310769942_Object_Detection_using_Image_Processing" TargetMode="External"/><Relationship Id="rId1" Type="http://schemas.openxmlformats.org/officeDocument/2006/relationships/slideLayout" Target="../slideLayouts/slideLayout2.xml"/><Relationship Id="rId4" Type="http://schemas.openxmlformats.org/officeDocument/2006/relationships/hyperlink" Target="https://doi.org/10.1155/2020/670732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333-7FC1-418E-AED8-6EBC4B144214}"/>
              </a:ext>
            </a:extLst>
          </p:cNvPr>
          <p:cNvSpPr>
            <a:spLocks noGrp="1"/>
          </p:cNvSpPr>
          <p:nvPr>
            <p:ph type="ctrTitle"/>
          </p:nvPr>
        </p:nvSpPr>
        <p:spPr>
          <a:xfrm>
            <a:off x="3845286" y="534409"/>
            <a:ext cx="4929352" cy="2315616"/>
          </a:xfrm>
        </p:spPr>
        <p:txBody>
          <a:bodyPr vert="horz" lIns="91440" tIns="45720" rIns="91440" bIns="45720" rtlCol="0" anchor="ctr">
            <a:normAutofit/>
          </a:bodyPr>
          <a:lstStyle/>
          <a:p>
            <a:r>
              <a:rPr lang="en-US" sz="2800" b="1" dirty="0">
                <a:latin typeface="Times New Roman" panose="02020603050405020304" pitchFamily="18" charset="0"/>
                <a:cs typeface="Times New Roman" panose="02020603050405020304" pitchFamily="18" charset="0"/>
              </a:rPr>
              <a:t>Poornima College of Engineering</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B. Tech. II Year (III Semester) NSP –I Phase Presentation</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Session: 2021-22</a:t>
            </a:r>
            <a:endParaRPr 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85E413C-71B1-4BCA-8C55-DBD8A3FAFCFF}"/>
              </a:ext>
            </a:extLst>
          </p:cNvPr>
          <p:cNvSpPr>
            <a:spLocks noGrp="1"/>
          </p:cNvSpPr>
          <p:nvPr>
            <p:ph type="subTitle" idx="1"/>
          </p:nvPr>
        </p:nvSpPr>
        <p:spPr>
          <a:xfrm>
            <a:off x="3282310" y="3095935"/>
            <a:ext cx="6218976" cy="3486939"/>
          </a:xfrm>
        </p:spPr>
        <p:txBody>
          <a:bodyPr vert="horz" lIns="91440" tIns="45720" rIns="91440" bIns="45720" rtlCol="0" anchor="ctr">
            <a:normAutofit/>
          </a:bodyPr>
          <a:lstStyle/>
          <a:p>
            <a:pPr algn="l"/>
            <a:r>
              <a:rPr lang="en-US" sz="2000" dirty="0">
                <a:latin typeface="Times New Roman" panose="02020603050405020304" pitchFamily="18" charset="0"/>
                <a:cs typeface="Times New Roman" panose="02020603050405020304" pitchFamily="18" charset="0"/>
              </a:rPr>
              <a:t>Project Title: Object Detection Through Deep learning</a:t>
            </a:r>
          </a:p>
          <a:p>
            <a:pPr algn="l"/>
            <a:r>
              <a:rPr lang="en-US" sz="2000" dirty="0">
                <a:latin typeface="Times New Roman" panose="02020603050405020304" pitchFamily="18" charset="0"/>
                <a:cs typeface="Times New Roman" panose="02020603050405020304" pitchFamily="18" charset="0"/>
              </a:rPr>
              <a:t>Submitted By: 3CSC-15</a:t>
            </a:r>
          </a:p>
          <a:p>
            <a:pPr algn="l"/>
            <a:r>
              <a:rPr lang="en-US" sz="2000" dirty="0">
                <a:latin typeface="Times New Roman" panose="02020603050405020304" pitchFamily="18" charset="0"/>
                <a:cs typeface="Times New Roman" panose="02020603050405020304" pitchFamily="18" charset="0"/>
              </a:rPr>
              <a:t>1.Tripti Somani , PCE20CS188, 20EPCCS196</a:t>
            </a:r>
          </a:p>
          <a:p>
            <a:pPr algn="l"/>
            <a:r>
              <a:rPr lang="en-US" sz="2000" dirty="0">
                <a:latin typeface="Times New Roman" panose="02020603050405020304" pitchFamily="18" charset="0"/>
                <a:cs typeface="Times New Roman" panose="02020603050405020304" pitchFamily="18" charset="0"/>
              </a:rPr>
              <a:t>2.Shivam Kumar, PCE20CS175, 20EPCCS177</a:t>
            </a:r>
          </a:p>
          <a:p>
            <a:pPr algn="l"/>
            <a:r>
              <a:rPr lang="en-US" sz="2000" dirty="0">
                <a:latin typeface="Times New Roman" panose="02020603050405020304" pitchFamily="18" charset="0"/>
                <a:cs typeface="Times New Roman" panose="02020603050405020304" pitchFamily="18" charset="0"/>
              </a:rPr>
              <a:t>Project Guide: Mrs. Sonam Gaur</a:t>
            </a:r>
          </a:p>
          <a:p>
            <a:pPr algn="l"/>
            <a:r>
              <a:rPr lang="en-US" sz="2000" dirty="0">
                <a:latin typeface="Times New Roman" panose="02020603050405020304" pitchFamily="18" charset="0"/>
                <a:cs typeface="Times New Roman" panose="02020603050405020304" pitchFamily="18" charset="0"/>
              </a:rPr>
              <a:t>Submitted To: Mrs. Nikita Jain &amp; Mrs. Barkha Narang </a:t>
            </a:r>
          </a:p>
          <a:p>
            <a:pPr indent="-228600" algn="l">
              <a:buFont typeface="Arial" panose="020B0604020202020204" pitchFamily="34" charset="0"/>
              <a:buChar char="•"/>
            </a:pPr>
            <a:endParaRPr lang="en-US" sz="1800" dirty="0"/>
          </a:p>
        </p:txBody>
      </p:sp>
      <p:pic>
        <p:nvPicPr>
          <p:cNvPr id="6" name="Picture 6" descr="A picture containing shape&#10;&#10;Description automatically generated">
            <a:extLst>
              <a:ext uri="{FF2B5EF4-FFF2-40B4-BE49-F238E27FC236}">
                <a16:creationId xmlns:a16="http://schemas.microsoft.com/office/drawing/2014/main" id="{B10B32E2-C37C-40B5-AD86-E57F013DB162}"/>
              </a:ext>
            </a:extLst>
          </p:cNvPr>
          <p:cNvPicPr>
            <a:picLocks noChangeAspect="1"/>
          </p:cNvPicPr>
          <p:nvPr/>
        </p:nvPicPr>
        <p:blipFill>
          <a:blip r:embed="rId2"/>
          <a:stretch>
            <a:fillRect/>
          </a:stretch>
        </p:blipFill>
        <p:spPr>
          <a:xfrm>
            <a:off x="9119495" y="275126"/>
            <a:ext cx="2853977" cy="2574899"/>
          </a:xfrm>
          <a:prstGeom prst="rect">
            <a:avLst/>
          </a:prstGeom>
        </p:spPr>
      </p:pic>
      <p:pic>
        <p:nvPicPr>
          <p:cNvPr id="5" name="Picture 5" descr="Logo, company name&#10;&#10;Description automatically generated">
            <a:extLst>
              <a:ext uri="{FF2B5EF4-FFF2-40B4-BE49-F238E27FC236}">
                <a16:creationId xmlns:a16="http://schemas.microsoft.com/office/drawing/2014/main" id="{5F61D051-81CE-49CA-A4F3-D827C077E4EE}"/>
              </a:ext>
            </a:extLst>
          </p:cNvPr>
          <p:cNvPicPr>
            <a:picLocks noChangeAspect="1"/>
          </p:cNvPicPr>
          <p:nvPr/>
        </p:nvPicPr>
        <p:blipFill>
          <a:blip r:embed="rId3"/>
          <a:stretch>
            <a:fillRect/>
          </a:stretch>
        </p:blipFill>
        <p:spPr>
          <a:xfrm>
            <a:off x="218528" y="398132"/>
            <a:ext cx="3281901" cy="2588170"/>
          </a:xfrm>
          <a:prstGeom prst="rect">
            <a:avLst/>
          </a:prstGeom>
        </p:spPr>
      </p:pic>
    </p:spTree>
    <p:extLst>
      <p:ext uri="{BB962C8B-B14F-4D97-AF65-F5344CB8AC3E}">
        <p14:creationId xmlns:p14="http://schemas.microsoft.com/office/powerpoint/2010/main" val="287205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25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3" descr="A picture containing indoor&#10;&#10;Description automatically generated">
            <a:extLst>
              <a:ext uri="{FF2B5EF4-FFF2-40B4-BE49-F238E27FC236}">
                <a16:creationId xmlns:a16="http://schemas.microsoft.com/office/drawing/2014/main" id="{DC265740-E3EF-4157-A486-86D99128A3F8}"/>
              </a:ext>
            </a:extLst>
          </p:cNvPr>
          <p:cNvPicPr>
            <a:picLocks noChangeAspect="1"/>
          </p:cNvPicPr>
          <p:nvPr/>
        </p:nvPicPr>
        <p:blipFill>
          <a:blip r:embed="rId2"/>
          <a:stretch>
            <a:fillRect/>
          </a:stretch>
        </p:blipFill>
        <p:spPr>
          <a:xfrm>
            <a:off x="5407286" y="265091"/>
            <a:ext cx="5311471" cy="3223474"/>
          </a:xfrm>
          <a:prstGeom prst="rect">
            <a:avLst/>
          </a:prstGeom>
        </p:spPr>
      </p:pic>
      <p:pic>
        <p:nvPicPr>
          <p:cNvPr id="14" name="Picture 14" descr="Chart, box and whisker chart&#10;&#10;Description automatically generated">
            <a:extLst>
              <a:ext uri="{FF2B5EF4-FFF2-40B4-BE49-F238E27FC236}">
                <a16:creationId xmlns:a16="http://schemas.microsoft.com/office/drawing/2014/main" id="{DE67F808-BAEE-425D-9D7B-2F4611D79210}"/>
              </a:ext>
            </a:extLst>
          </p:cNvPr>
          <p:cNvPicPr>
            <a:picLocks noChangeAspect="1"/>
          </p:cNvPicPr>
          <p:nvPr/>
        </p:nvPicPr>
        <p:blipFill>
          <a:blip r:embed="rId3"/>
          <a:stretch>
            <a:fillRect/>
          </a:stretch>
        </p:blipFill>
        <p:spPr>
          <a:xfrm>
            <a:off x="218" y="4411186"/>
            <a:ext cx="11866757" cy="1828407"/>
          </a:xfrm>
          <a:prstGeom prst="rect">
            <a:avLst/>
          </a:prstGeom>
        </p:spPr>
      </p:pic>
      <p:sp>
        <p:nvSpPr>
          <p:cNvPr id="2" name="Title 1">
            <a:extLst>
              <a:ext uri="{FF2B5EF4-FFF2-40B4-BE49-F238E27FC236}">
                <a16:creationId xmlns:a16="http://schemas.microsoft.com/office/drawing/2014/main" id="{7777A282-DB5D-42D0-9EB9-39CADC69EC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Data Collection &amp; Analysis </a:t>
            </a:r>
          </a:p>
        </p:txBody>
      </p:sp>
    </p:spTree>
    <p:extLst>
      <p:ext uri="{BB962C8B-B14F-4D97-AF65-F5344CB8AC3E}">
        <p14:creationId xmlns:p14="http://schemas.microsoft.com/office/powerpoint/2010/main" val="3642254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BD4C-2E0B-4BBD-B05C-F511CF275C41}"/>
              </a:ext>
            </a:extLst>
          </p:cNvPr>
          <p:cNvSpPr>
            <a:spLocks noGrp="1"/>
          </p:cNvSpPr>
          <p:nvPr>
            <p:ph type="title"/>
          </p:nvPr>
        </p:nvSpPr>
        <p:spPr>
          <a:xfrm>
            <a:off x="4965430" y="629268"/>
            <a:ext cx="6889203" cy="1286160"/>
          </a:xfrm>
        </p:spPr>
        <p:txBody>
          <a:bodyPr anchor="b">
            <a:normAutofit/>
          </a:bodyPr>
          <a:lstStyle/>
          <a:p>
            <a:r>
              <a:rPr lang="en-US" sz="4100" b="1" dirty="0">
                <a:latin typeface="Book Antiqua"/>
                <a:ea typeface="+mj-lt"/>
                <a:cs typeface="+mj-lt"/>
              </a:rPr>
              <a:t>Conclusion &amp; Future Scope</a:t>
            </a:r>
            <a:endParaRPr lang="en-US" sz="4100" b="1" dirty="0">
              <a:latin typeface="Book Antiqua"/>
            </a:endParaRPr>
          </a:p>
        </p:txBody>
      </p:sp>
      <p:sp>
        <p:nvSpPr>
          <p:cNvPr id="3" name="Content Placeholder 2">
            <a:extLst>
              <a:ext uri="{FF2B5EF4-FFF2-40B4-BE49-F238E27FC236}">
                <a16:creationId xmlns:a16="http://schemas.microsoft.com/office/drawing/2014/main" id="{8D8ECA8B-91AE-4CB6-AA9C-AE56FCB7D81E}"/>
              </a:ext>
            </a:extLst>
          </p:cNvPr>
          <p:cNvSpPr>
            <a:spLocks noGrp="1"/>
          </p:cNvSpPr>
          <p:nvPr>
            <p:ph idx="1"/>
          </p:nvPr>
        </p:nvSpPr>
        <p:spPr>
          <a:xfrm>
            <a:off x="4965431" y="2438400"/>
            <a:ext cx="6586489" cy="3785419"/>
          </a:xfrm>
        </p:spPr>
        <p:txBody>
          <a:bodyPr vert="horz" lIns="91440" tIns="45720" rIns="91440" bIns="45720" rtlCol="0" anchor="t">
            <a:normAutofit/>
          </a:bodyPr>
          <a:lstStyle/>
          <a:p>
            <a:pPr marL="0" indent="0">
              <a:buNone/>
            </a:pPr>
            <a:r>
              <a:rPr lang="en-US" sz="2000" dirty="0">
                <a:latin typeface="Book Antiqua"/>
                <a:cs typeface="Calibri"/>
              </a:rPr>
              <a:t>Image processing and more specifically object detection is the modern era thing, and in the coming future it will be doing wonders for the world if we look in to the day by day increasing technological  advancement we can easily understand that. </a:t>
            </a:r>
          </a:p>
          <a:p>
            <a:pPr marL="0" indent="0">
              <a:buNone/>
            </a:pPr>
            <a:r>
              <a:rPr lang="en-US" sz="2000" dirty="0">
                <a:latin typeface="Book Antiqua"/>
                <a:cs typeface="Calibri"/>
              </a:rPr>
              <a:t>If we talk about the future scope Object detection has</a:t>
            </a:r>
            <a:r>
              <a:rPr lang="en-US" sz="2000" dirty="0">
                <a:latin typeface="Book Antiqua"/>
                <a:ea typeface="+mn-lt"/>
                <a:cs typeface="+mn-lt"/>
              </a:rPr>
              <a:t> the potential to free people from menial jobs that can be done more efficiently and effectively by machines.</a:t>
            </a:r>
            <a:endParaRPr lang="en-US" sz="2000" dirty="0">
              <a:latin typeface="Book Antiqua"/>
              <a:cs typeface="Calibri"/>
            </a:endParaRPr>
          </a:p>
          <a:p>
            <a:pPr marL="0" indent="0">
              <a:buNone/>
            </a:pPr>
            <a:r>
              <a:rPr lang="en-US" sz="2000" dirty="0">
                <a:latin typeface="Book Antiqua"/>
                <a:cs typeface="Calibri"/>
              </a:rPr>
              <a:t>The future of our project is that we want to become a bliss for the visually aid people. </a:t>
            </a:r>
          </a:p>
          <a:p>
            <a:pPr marL="0" indent="0">
              <a:buNone/>
            </a:pPr>
            <a:endParaRPr lang="en-US" sz="2000">
              <a:cs typeface="Calibri"/>
            </a:endParaRPr>
          </a:p>
        </p:txBody>
      </p:sp>
      <p:pic>
        <p:nvPicPr>
          <p:cNvPr id="4" name="Picture 4" descr="A picture containing LEGO, toy&#10;&#10;Description automatically generated">
            <a:extLst>
              <a:ext uri="{FF2B5EF4-FFF2-40B4-BE49-F238E27FC236}">
                <a16:creationId xmlns:a16="http://schemas.microsoft.com/office/drawing/2014/main" id="{D2F3F7E9-0CC1-49C4-A34E-88DDE3FB33D2}"/>
              </a:ext>
            </a:extLst>
          </p:cNvPr>
          <p:cNvPicPr>
            <a:picLocks noChangeAspect="1"/>
          </p:cNvPicPr>
          <p:nvPr/>
        </p:nvPicPr>
        <p:blipFill rotWithShape="1">
          <a:blip r:embed="rId2"/>
          <a:srcRect l="25883" r="2849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9180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63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D919D-CB11-47CF-8030-020CEA651A3E}"/>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mj-lt"/>
                <a:cs typeface="+mj-lt"/>
              </a:rPr>
              <a:t>References</a:t>
            </a:r>
            <a:endParaRPr lang="en-US" sz="4000">
              <a:solidFill>
                <a:srgbClr val="FFFFFF"/>
              </a:solidFill>
            </a:endParaRPr>
          </a:p>
        </p:txBody>
      </p:sp>
      <p:sp>
        <p:nvSpPr>
          <p:cNvPr id="3" name="Content Placeholder 2">
            <a:extLst>
              <a:ext uri="{FF2B5EF4-FFF2-40B4-BE49-F238E27FC236}">
                <a16:creationId xmlns:a16="http://schemas.microsoft.com/office/drawing/2014/main" id="{0ACE2D0A-AEFD-42B9-993C-59200C9CDD9E}"/>
              </a:ext>
            </a:extLst>
          </p:cNvPr>
          <p:cNvSpPr>
            <a:spLocks noGrp="1"/>
          </p:cNvSpPr>
          <p:nvPr>
            <p:ph idx="1"/>
          </p:nvPr>
        </p:nvSpPr>
        <p:spPr>
          <a:xfrm>
            <a:off x="515654" y="1754526"/>
            <a:ext cx="11456797" cy="4810700"/>
          </a:xfrm>
        </p:spPr>
        <p:txBody>
          <a:bodyPr vert="horz" lIns="91440" tIns="45720" rIns="91440" bIns="45720" rtlCol="0" anchor="ctr">
            <a:normAutofit/>
          </a:bodyPr>
          <a:lstStyle/>
          <a:p>
            <a:pPr marL="342900" indent="-342900">
              <a:buFont typeface="+mj-lt"/>
              <a:buAutoNum type="arabicPeriod"/>
            </a:pPr>
            <a:r>
              <a:rPr lang="en-US" sz="1800" dirty="0">
                <a:latin typeface="Times New Roman" panose="02020603050405020304" pitchFamily="18" charset="0"/>
                <a:ea typeface="+mn-lt"/>
                <a:cs typeface="Times New Roman" panose="02020603050405020304" pitchFamily="18" charset="0"/>
                <a:hlinkClick r:id="rId2"/>
              </a:rPr>
              <a:t>https://www.researchgate.net/publication/310769942_Object_Detection_using_Image_Processing</a:t>
            </a:r>
            <a:r>
              <a:rPr lang="en-US" sz="1800" dirty="0">
                <a:latin typeface="Times New Roman" panose="02020603050405020304" pitchFamily="18" charset="0"/>
                <a:ea typeface="+mn-lt"/>
                <a:cs typeface="Times New Roman" panose="02020603050405020304" pitchFamily="18" charset="0"/>
              </a:rPr>
              <a:t> </a:t>
            </a:r>
          </a:p>
          <a:p>
            <a:pPr marL="342900" indent="-342900">
              <a:buFont typeface="+mj-lt"/>
              <a:buAutoNum type="arabicPeriod"/>
            </a:pPr>
            <a:r>
              <a:rPr lang="en-US" sz="1800" dirty="0">
                <a:latin typeface="Times New Roman" panose="02020603050405020304" pitchFamily="18" charset="0"/>
                <a:ea typeface="+mn-lt"/>
                <a:cs typeface="Times New Roman" panose="02020603050405020304" pitchFamily="18" charset="0"/>
              </a:rPr>
              <a:t>Video Image Processing for Moving Object Detection and Segmentation using Background Subtraction; 2014 First International Conference on Computational Systems and Communications (ICCSC)</a:t>
            </a:r>
          </a:p>
          <a:p>
            <a:pPr marL="342900" indent="-342900">
              <a:buFont typeface="+mj-lt"/>
              <a:buAutoNum type="arabicPeriod"/>
            </a:pPr>
            <a:r>
              <a:rPr lang="en-US" sz="1800" dirty="0">
                <a:latin typeface="Times New Roman" panose="02020603050405020304" pitchFamily="18" charset="0"/>
                <a:ea typeface="+mn-lt"/>
                <a:cs typeface="Times New Roman" panose="02020603050405020304" pitchFamily="18" charset="0"/>
              </a:rPr>
              <a:t>IJERT; Interfacing of MATLAB with Arduino for Object Detection Algorithm Implementation using Serial Communication</a:t>
            </a:r>
          </a:p>
          <a:p>
            <a:pPr marL="342900" indent="-342900">
              <a:buFont typeface="+mj-lt"/>
              <a:buAutoNum type="arabicPeriod"/>
            </a:pPr>
            <a:r>
              <a:rPr lang="en-US" sz="1800" dirty="0">
                <a:latin typeface="Times New Roman" panose="02020603050405020304" pitchFamily="18" charset="0"/>
                <a:ea typeface="+mn-lt"/>
                <a:cs typeface="Times New Roman" panose="02020603050405020304" pitchFamily="18" charset="0"/>
              </a:rPr>
              <a:t>Application of Deep Learning for Object Detection; </a:t>
            </a:r>
            <a:r>
              <a:rPr lang="en-US" sz="1800" dirty="0">
                <a:latin typeface="Times New Roman" panose="02020603050405020304" pitchFamily="18" charset="0"/>
                <a:ea typeface="+mn-lt"/>
                <a:cs typeface="Times New Roman" panose="02020603050405020304" pitchFamily="18" charset="0"/>
                <a:hlinkClick r:id="rId3"/>
              </a:rPr>
              <a:t>https://creativecommons.org/licenses/by-nc-nd/3.0/</a:t>
            </a:r>
            <a:r>
              <a:rPr lang="en-US" sz="1800" dirty="0">
                <a:latin typeface="Times New Roman" panose="02020603050405020304" pitchFamily="18" charset="0"/>
                <a:ea typeface="+mn-lt"/>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latin typeface="Times New Roman" panose="02020603050405020304" pitchFamily="18" charset="0"/>
                <a:ea typeface="+mn-lt"/>
                <a:cs typeface="Times New Roman" panose="02020603050405020304" pitchFamily="18" charset="0"/>
              </a:rPr>
              <a:t>IEEE TRANSACTIONS ON NEURAL NETWORKS, VOL. 10, NO. 3, MAY 1999; Physiologically Motivated Image Fusion for Object Detection using a Pulse Coupled Neural Network</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latin typeface="Times New Roman" panose="02020603050405020304" pitchFamily="18" charset="0"/>
                <a:ea typeface="+mn-lt"/>
                <a:cs typeface="Times New Roman" panose="02020603050405020304" pitchFamily="18" charset="0"/>
              </a:rPr>
              <a:t>2017 11th International Conference on Intelligent Systems and Control (ISCO); A SURVEY ON MOVING OBJECT TRACKING USING IMAGE PROCESSING</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latin typeface="Times New Roman" panose="02020603050405020304" pitchFamily="18" charset="0"/>
                <a:ea typeface="+mn-lt"/>
                <a:cs typeface="Times New Roman" panose="02020603050405020304" pitchFamily="18" charset="0"/>
                <a:hlinkClick r:id="rId4"/>
              </a:rPr>
              <a:t>https://doi.org/10.1155/2020/6707328</a:t>
            </a:r>
            <a:r>
              <a:rPr lang="en-US" sz="1800" dirty="0">
                <a:latin typeface="Times New Roman" panose="02020603050405020304" pitchFamily="18" charset="0"/>
                <a:ea typeface="+mn-lt"/>
                <a:cs typeface="Times New Roman" panose="02020603050405020304" pitchFamily="18" charset="0"/>
              </a:rPr>
              <a:t> ; Underwater Image Processing and Object Detection Based on Deep CNN Method</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ea typeface="+mn-lt"/>
                <a:cs typeface="Times New Roman" panose="02020603050405020304" pitchFamily="18" charset="0"/>
              </a:rPr>
              <a:t>Transformer Transforms Salient &amp; Camouflaged Object Detection; JOURNAL OF LATEX CLASS FILES, VOL. 14, NO. 8, AUGUST 2015</a:t>
            </a:r>
          </a:p>
          <a:p>
            <a:endParaRPr lang="en-US" sz="1400" dirty="0">
              <a:cs typeface="Calibri" panose="020F0502020204030204"/>
            </a:endParaRPr>
          </a:p>
        </p:txBody>
      </p:sp>
    </p:spTree>
    <p:extLst>
      <p:ext uri="{BB962C8B-B14F-4D97-AF65-F5344CB8AC3E}">
        <p14:creationId xmlns:p14="http://schemas.microsoft.com/office/powerpoint/2010/main" val="3593514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82F0BEB-4763-40E3-A626-1C8A77C9E5B9}"/>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b="1" kern="1200" dirty="0">
                <a:solidFill>
                  <a:srgbClr val="080808"/>
                </a:solidFill>
                <a:latin typeface="Book Antiqua"/>
              </a:rPr>
              <a:t>Thanks &amp; QA</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4924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3CA7-79E8-4D9C-BC6E-7F137A471153}"/>
              </a:ext>
            </a:extLst>
          </p:cNvPr>
          <p:cNvSpPr>
            <a:spLocks noGrp="1"/>
          </p:cNvSpPr>
          <p:nvPr>
            <p:ph type="title"/>
          </p:nvPr>
        </p:nvSpPr>
        <p:spPr/>
        <p:txBody>
          <a:bodyPr/>
          <a:lstStyle/>
          <a:p>
            <a:r>
              <a:rPr lang="en-US" b="1" dirty="0"/>
              <a:t>TABLE OF CONTENT </a:t>
            </a:r>
          </a:p>
        </p:txBody>
      </p:sp>
      <p:sp>
        <p:nvSpPr>
          <p:cNvPr id="3" name="Content Placeholder 2">
            <a:extLst>
              <a:ext uri="{FF2B5EF4-FFF2-40B4-BE49-F238E27FC236}">
                <a16:creationId xmlns:a16="http://schemas.microsoft.com/office/drawing/2014/main" id="{2C796FD8-3492-4412-B145-6BEE1B6D4F53}"/>
              </a:ext>
            </a:extLst>
          </p:cNvPr>
          <p:cNvSpPr>
            <a:spLocks noGrp="1"/>
          </p:cNvSpPr>
          <p:nvPr>
            <p:ph idx="1"/>
          </p:nvPr>
        </p:nvSpPr>
        <p:spPr/>
        <p:txBody>
          <a:bodyPr/>
          <a:lstStyle/>
          <a:p>
            <a:pPr>
              <a:lnSpc>
                <a:spcPct val="100000"/>
              </a:lnSpc>
            </a:pPr>
            <a:r>
              <a:rPr lang="en-US" dirty="0">
                <a:latin typeface="Times New Roman" panose="02020603050405020304" pitchFamily="18" charset="0"/>
                <a:cs typeface="Times New Roman" panose="02020603050405020304" pitchFamily="18" charset="0"/>
              </a:rPr>
              <a:t>LITERATURE REVIEW </a:t>
            </a:r>
          </a:p>
          <a:p>
            <a:pPr>
              <a:lnSpc>
                <a:spcPct val="100000"/>
              </a:lnSpc>
            </a:pPr>
            <a:r>
              <a:rPr lang="en-US" dirty="0">
                <a:latin typeface="Times New Roman" panose="02020603050405020304" pitchFamily="18" charset="0"/>
                <a:cs typeface="Times New Roman" panose="02020603050405020304" pitchFamily="18" charset="0"/>
              </a:rPr>
              <a:t>COMPARATIVE ANALYSIS</a:t>
            </a:r>
          </a:p>
          <a:p>
            <a:pPr>
              <a:lnSpc>
                <a:spcPct val="100000"/>
              </a:lnSpc>
            </a:pPr>
            <a:r>
              <a:rPr lang="en-US" dirty="0">
                <a:latin typeface="Times New Roman" panose="02020603050405020304" pitchFamily="18" charset="0"/>
                <a:cs typeface="Times New Roman" panose="02020603050405020304" pitchFamily="18" charset="0"/>
              </a:rPr>
              <a:t>PROBLEM STATEMENT &amp; OBJECTIVE </a:t>
            </a:r>
          </a:p>
          <a:p>
            <a:pPr>
              <a:lnSpc>
                <a:spcPct val="100000"/>
              </a:lnSpc>
            </a:pPr>
            <a:r>
              <a:rPr lang="en-US" dirty="0">
                <a:latin typeface="Times New Roman" panose="02020603050405020304" pitchFamily="18" charset="0"/>
                <a:cs typeface="Times New Roman" panose="02020603050405020304" pitchFamily="18" charset="0"/>
              </a:rPr>
              <a:t>PROPOSED APPROACH AND DESIGN </a:t>
            </a:r>
          </a:p>
          <a:p>
            <a:pPr>
              <a:lnSpc>
                <a:spcPct val="100000"/>
              </a:lnSpc>
            </a:pPr>
            <a:r>
              <a:rPr lang="en-US" dirty="0">
                <a:latin typeface="Times New Roman" panose="02020603050405020304" pitchFamily="18" charset="0"/>
                <a:cs typeface="Times New Roman" panose="02020603050405020304" pitchFamily="18" charset="0"/>
              </a:rPr>
              <a:t>DATA COLLECTION AND ANALYSIS</a:t>
            </a:r>
          </a:p>
          <a:p>
            <a:pPr>
              <a:lnSpc>
                <a:spcPct val="100000"/>
              </a:lnSpc>
            </a:pPr>
            <a:r>
              <a:rPr lang="en-US" dirty="0">
                <a:latin typeface="Times New Roman" panose="02020603050405020304" pitchFamily="18" charset="0"/>
                <a:cs typeface="Times New Roman" panose="02020603050405020304" pitchFamily="18" charset="0"/>
              </a:rPr>
              <a:t>CONCLIUSION AND FUTURE SCOPE </a:t>
            </a:r>
          </a:p>
          <a:p>
            <a:pPr>
              <a:lnSpc>
                <a:spcPct val="100000"/>
              </a:lnSpc>
            </a:pPr>
            <a:r>
              <a:rPr lang="en-US" dirty="0">
                <a:latin typeface="Times New Roman" panose="02020603050405020304" pitchFamily="18" charset="0"/>
                <a:cs typeface="Times New Roman" panose="02020603050405020304" pitchFamily="18" charset="0"/>
              </a:rPr>
              <a:t>REFRENCES </a:t>
            </a:r>
          </a:p>
          <a:p>
            <a:endParaRPr lang="en-US" dirty="0"/>
          </a:p>
        </p:txBody>
      </p:sp>
    </p:spTree>
    <p:extLst>
      <p:ext uri="{BB962C8B-B14F-4D97-AF65-F5344CB8AC3E}">
        <p14:creationId xmlns:p14="http://schemas.microsoft.com/office/powerpoint/2010/main" val="2901435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7E87-891F-42A9-98E1-EA15C21C483E}"/>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0CAC9CED-2D89-472A-B7E6-0487D1DDC17D}"/>
              </a:ext>
            </a:extLst>
          </p:cNvPr>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Object detection has been a hot topic in the field of research and development for quite a time now. Object detection is any form of signal processing for which the input is an image such as photographs or frame of video, and the output is the detection of a desired object. Object detection stems around the principal application of processing of image data for storage, transmission and representation for autonomous machine perception. In existing system there are many techniques which are available for object detection that we have  discussed in detail.</a:t>
            </a:r>
          </a:p>
        </p:txBody>
      </p:sp>
    </p:spTree>
    <p:extLst>
      <p:ext uri="{BB962C8B-B14F-4D97-AF65-F5344CB8AC3E}">
        <p14:creationId xmlns:p14="http://schemas.microsoft.com/office/powerpoint/2010/main" val="2271903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3E3C-52C8-47C6-8ABB-418D269792B7}"/>
              </a:ext>
            </a:extLst>
          </p:cNvPr>
          <p:cNvSpPr>
            <a:spLocks noGrp="1"/>
          </p:cNvSpPr>
          <p:nvPr>
            <p:ph type="title"/>
          </p:nvPr>
        </p:nvSpPr>
        <p:spPr>
          <a:xfrm>
            <a:off x="838200" y="345247"/>
            <a:ext cx="10515600" cy="1325563"/>
          </a:xfrm>
        </p:spPr>
        <p:txBody>
          <a:bodyPr/>
          <a:lstStyle/>
          <a:p>
            <a:r>
              <a:rPr lang="en-US" b="1" dirty="0">
                <a:latin typeface="Times New Roman" panose="02020603050405020304" pitchFamily="18" charset="0"/>
                <a:ea typeface="+mj-lt"/>
                <a:cs typeface="Times New Roman" panose="02020603050405020304" pitchFamily="18" charset="0"/>
              </a:rPr>
              <a:t>Literature Review</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6FCE1C-F286-49D7-8228-451D4D900B49}"/>
              </a:ext>
            </a:extLst>
          </p:cNvPr>
          <p:cNvSpPr>
            <a:spLocks noGrp="1"/>
          </p:cNvSpPr>
          <p:nvPr>
            <p:ph idx="1"/>
          </p:nvPr>
        </p:nvSpPr>
        <p:spPr>
          <a:xfrm>
            <a:off x="878305" y="1544888"/>
            <a:ext cx="5021179" cy="1995154"/>
          </a:xfrm>
        </p:spPr>
        <p:txBody>
          <a:bodyPr vert="horz" lIns="91440" tIns="45720" rIns="91440" bIns="45720" rtlCol="0" anchor="t">
            <a:noAutofit/>
          </a:bodyPr>
          <a:lstStyle/>
          <a:p>
            <a:pPr marL="0" indent="0" algn="just">
              <a:lnSpc>
                <a:spcPct val="170000"/>
              </a:lnSpc>
              <a:buNone/>
            </a:pPr>
            <a:r>
              <a:rPr lang="en-US" sz="1800" dirty="0">
                <a:latin typeface="Times New Roman" panose="02020603050405020304" pitchFamily="18" charset="0"/>
                <a:ea typeface="+mn-lt"/>
                <a:cs typeface="Times New Roman" panose="02020603050405020304" pitchFamily="18" charset="0"/>
              </a:rPr>
              <a:t>Today every pixel is a data and each frame contains millions of it, but to extract that data and use it for a cause is the real challenge and to overcome this problem we take image processing in use. The various ways which we learned through review paper about how image processing can be done are: </a:t>
            </a:r>
          </a:p>
        </p:txBody>
      </p:sp>
      <p:pic>
        <p:nvPicPr>
          <p:cNvPr id="5" name="Content Placeholder 4">
            <a:extLst>
              <a:ext uri="{FF2B5EF4-FFF2-40B4-BE49-F238E27FC236}">
                <a16:creationId xmlns:a16="http://schemas.microsoft.com/office/drawing/2014/main" id="{12DD9C2F-8AF6-48AF-A4CE-A66CF5BCB39A}"/>
              </a:ext>
            </a:extLst>
          </p:cNvPr>
          <p:cNvPicPr>
            <a:picLocks noGrp="1" noChangeAspect="1"/>
          </p:cNvPicPr>
          <p:nvPr>
            <p:ph idx="4294967295"/>
          </p:nvPr>
        </p:nvPicPr>
        <p:blipFill>
          <a:blip r:embed="rId2"/>
          <a:stretch>
            <a:fillRect/>
          </a:stretch>
        </p:blipFill>
        <p:spPr>
          <a:xfrm>
            <a:off x="6292397" y="3871228"/>
            <a:ext cx="5613747" cy="2641525"/>
          </a:xfrm>
        </p:spPr>
      </p:pic>
      <p:sp>
        <p:nvSpPr>
          <p:cNvPr id="7" name="TextBox 6">
            <a:extLst>
              <a:ext uri="{FF2B5EF4-FFF2-40B4-BE49-F238E27FC236}">
                <a16:creationId xmlns:a16="http://schemas.microsoft.com/office/drawing/2014/main" id="{0147A3C4-C209-4D0C-B801-790CE8280576}"/>
              </a:ext>
            </a:extLst>
          </p:cNvPr>
          <p:cNvSpPr txBox="1"/>
          <p:nvPr/>
        </p:nvSpPr>
        <p:spPr>
          <a:xfrm>
            <a:off x="679174" y="4625385"/>
            <a:ext cx="5416826" cy="1077218"/>
          </a:xfrm>
          <a:prstGeom prst="rect">
            <a:avLst/>
          </a:prstGeom>
          <a:noFill/>
        </p:spPr>
        <p:txBody>
          <a:bodyPr wrap="square" rtlCol="0">
            <a:spAutoFit/>
          </a:bodyPr>
          <a:lstStyle/>
          <a:p>
            <a:pPr marL="285750" indent="-28575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Object Detection Using MATLAB:</a:t>
            </a:r>
          </a:p>
        </p:txBody>
      </p:sp>
      <p:pic>
        <p:nvPicPr>
          <p:cNvPr id="6" name="Picture 7">
            <a:extLst>
              <a:ext uri="{FF2B5EF4-FFF2-40B4-BE49-F238E27FC236}">
                <a16:creationId xmlns:a16="http://schemas.microsoft.com/office/drawing/2014/main" id="{9A997E4B-782A-43F1-8F16-BFA340DA2E36}"/>
              </a:ext>
            </a:extLst>
          </p:cNvPr>
          <p:cNvPicPr>
            <a:picLocks noChangeAspect="1"/>
          </p:cNvPicPr>
          <p:nvPr/>
        </p:nvPicPr>
        <p:blipFill>
          <a:blip r:embed="rId3"/>
          <a:stretch>
            <a:fillRect/>
          </a:stretch>
        </p:blipFill>
        <p:spPr>
          <a:xfrm>
            <a:off x="6290154" y="1061228"/>
            <a:ext cx="5613747" cy="2480859"/>
          </a:xfrm>
          <a:prstGeom prst="rect">
            <a:avLst/>
          </a:prstGeom>
        </p:spPr>
      </p:pic>
    </p:spTree>
    <p:extLst>
      <p:ext uri="{BB962C8B-B14F-4D97-AF65-F5344CB8AC3E}">
        <p14:creationId xmlns:p14="http://schemas.microsoft.com/office/powerpoint/2010/main" val="3875726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B92FCE-E01F-4FBB-B296-99BE9F710C86}"/>
              </a:ext>
            </a:extLst>
          </p:cNvPr>
          <p:cNvSpPr txBox="1"/>
          <p:nvPr/>
        </p:nvSpPr>
        <p:spPr>
          <a:xfrm>
            <a:off x="487017" y="606287"/>
            <a:ext cx="6072809" cy="5645426"/>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3200" b="1" dirty="0">
                <a:latin typeface="Times New Roman"/>
                <a:cs typeface="Times New Roman"/>
              </a:rPr>
              <a:t>Object Detection using Haar like Features:</a:t>
            </a: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dirty="0">
                <a:latin typeface="Times New Roman"/>
                <a:cs typeface="Times New Roman"/>
              </a:rPr>
              <a:t>Object detection using segmentation &amp; background  subtraction:</a:t>
            </a:r>
          </a:p>
          <a:p>
            <a:endParaRPr lang="en-US" dirty="0"/>
          </a:p>
          <a:p>
            <a:endParaRPr lang="en-US" dirty="0"/>
          </a:p>
        </p:txBody>
      </p:sp>
      <p:pic>
        <p:nvPicPr>
          <p:cNvPr id="5" name="Picture 4">
            <a:extLst>
              <a:ext uri="{FF2B5EF4-FFF2-40B4-BE49-F238E27FC236}">
                <a16:creationId xmlns:a16="http://schemas.microsoft.com/office/drawing/2014/main" id="{1CB1F91C-89E0-4481-8281-66A88026D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899" y="397000"/>
            <a:ext cx="4552536" cy="2819231"/>
          </a:xfrm>
          <a:prstGeom prst="rect">
            <a:avLst/>
          </a:prstGeom>
        </p:spPr>
      </p:pic>
      <p:pic>
        <p:nvPicPr>
          <p:cNvPr id="9" name="Picture 8">
            <a:extLst>
              <a:ext uri="{FF2B5EF4-FFF2-40B4-BE49-F238E27FC236}">
                <a16:creationId xmlns:a16="http://schemas.microsoft.com/office/drawing/2014/main" id="{CAF83E2A-61D9-4D1A-992C-7FC6423CB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6380" y="3455232"/>
            <a:ext cx="2046055" cy="3005768"/>
          </a:xfrm>
          <a:prstGeom prst="rect">
            <a:avLst/>
          </a:prstGeom>
        </p:spPr>
      </p:pic>
    </p:spTree>
    <p:extLst>
      <p:ext uri="{BB962C8B-B14F-4D97-AF65-F5344CB8AC3E}">
        <p14:creationId xmlns:p14="http://schemas.microsoft.com/office/powerpoint/2010/main" val="130251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711C6-2DBC-4C68-8804-CB5FCB3C6815}"/>
              </a:ext>
            </a:extLst>
          </p:cNvPr>
          <p:cNvSpPr>
            <a:spLocks noGrp="1"/>
          </p:cNvSpPr>
          <p:nvPr>
            <p:ph type="title"/>
          </p:nvPr>
        </p:nvSpPr>
        <p:spPr>
          <a:xfrm>
            <a:off x="838200" y="1488072"/>
            <a:ext cx="4720390" cy="443247"/>
          </a:xfrm>
        </p:spPr>
        <p:txBody>
          <a:bodyPr>
            <a:noAutofit/>
          </a:bodyPr>
          <a:lstStyle/>
          <a:p>
            <a:pPr marL="457200" indent="-457200">
              <a:buFont typeface="Arial" panose="020B0604020202020204" pitchFamily="34" charset="0"/>
              <a:buChar char="•"/>
            </a:pPr>
            <a:r>
              <a:rPr lang="en-US" sz="3200" b="1" dirty="0">
                <a:latin typeface="Times New Roman" panose="02020603050405020304" pitchFamily="18" charset="0"/>
                <a:ea typeface="+mj-lt"/>
                <a:cs typeface="Times New Roman" panose="02020603050405020304" pitchFamily="18" charset="0"/>
              </a:rPr>
              <a:t>Object Tracking </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F841A3-0BB8-4A23-B359-96C592A81219}"/>
              </a:ext>
            </a:extLst>
          </p:cNvPr>
          <p:cNvSpPr>
            <a:spLocks noGrp="1"/>
          </p:cNvSpPr>
          <p:nvPr>
            <p:ph idx="1"/>
          </p:nvPr>
        </p:nvSpPr>
        <p:spPr>
          <a:xfrm>
            <a:off x="547437" y="3730625"/>
            <a:ext cx="5602705" cy="1383549"/>
          </a:xfrm>
        </p:spPr>
        <p:txBody>
          <a:bodyPr vert="horz" lIns="91440" tIns="45720" rIns="91440" bIns="45720" rtlCol="0" anchor="t">
            <a:normAutofit lnSpcReduction="10000"/>
          </a:bodyPr>
          <a:lstStyle/>
          <a:p>
            <a:endParaRPr lang="en-US" dirty="0">
              <a:cs typeface="Calibri"/>
            </a:endParaRPr>
          </a:p>
          <a:p>
            <a:r>
              <a:rPr lang="en-US" sz="3200" b="1" dirty="0">
                <a:latin typeface="Times New Roman" panose="02020603050405020304" pitchFamily="18" charset="0"/>
                <a:cs typeface="Times New Roman" panose="02020603050405020304" pitchFamily="18" charset="0"/>
              </a:rPr>
              <a:t> Object Detection using           deep learning </a:t>
            </a:r>
          </a:p>
        </p:txBody>
      </p:sp>
      <p:pic>
        <p:nvPicPr>
          <p:cNvPr id="4" name="Picture 4" descr="Chart&#10;&#10;Description automatically generated">
            <a:extLst>
              <a:ext uri="{FF2B5EF4-FFF2-40B4-BE49-F238E27FC236}">
                <a16:creationId xmlns:a16="http://schemas.microsoft.com/office/drawing/2014/main" id="{EA778BFC-2F94-4D42-9038-DDAFF75A7AA7}"/>
              </a:ext>
            </a:extLst>
          </p:cNvPr>
          <p:cNvPicPr>
            <a:picLocks noChangeAspect="1"/>
          </p:cNvPicPr>
          <p:nvPr/>
        </p:nvPicPr>
        <p:blipFill>
          <a:blip r:embed="rId2"/>
          <a:stretch>
            <a:fillRect/>
          </a:stretch>
        </p:blipFill>
        <p:spPr>
          <a:xfrm>
            <a:off x="6150141" y="3826363"/>
            <a:ext cx="5494421" cy="2199084"/>
          </a:xfrm>
          <a:prstGeom prst="rect">
            <a:avLst/>
          </a:prstGeom>
        </p:spPr>
      </p:pic>
      <p:pic>
        <p:nvPicPr>
          <p:cNvPr id="5" name="Picture 5" descr="A picture containing road&#10;&#10;Description automatically generated">
            <a:extLst>
              <a:ext uri="{FF2B5EF4-FFF2-40B4-BE49-F238E27FC236}">
                <a16:creationId xmlns:a16="http://schemas.microsoft.com/office/drawing/2014/main" id="{76E3A3F8-B756-40B8-99B9-838F4927AD4B}"/>
              </a:ext>
            </a:extLst>
          </p:cNvPr>
          <p:cNvPicPr>
            <a:picLocks noChangeAspect="1"/>
          </p:cNvPicPr>
          <p:nvPr/>
        </p:nvPicPr>
        <p:blipFill>
          <a:blip r:embed="rId3"/>
          <a:stretch>
            <a:fillRect/>
          </a:stretch>
        </p:blipFill>
        <p:spPr>
          <a:xfrm>
            <a:off x="6150141" y="652520"/>
            <a:ext cx="5388416" cy="2640658"/>
          </a:xfrm>
          <a:prstGeom prst="rect">
            <a:avLst/>
          </a:prstGeom>
        </p:spPr>
      </p:pic>
    </p:spTree>
    <p:extLst>
      <p:ext uri="{BB962C8B-B14F-4D97-AF65-F5344CB8AC3E}">
        <p14:creationId xmlns:p14="http://schemas.microsoft.com/office/powerpoint/2010/main" val="260139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DA41-FD0F-4C21-A3AA-787D5FA1663D}"/>
              </a:ext>
            </a:extLst>
          </p:cNvPr>
          <p:cNvSpPr>
            <a:spLocks noGrp="1"/>
          </p:cNvSpPr>
          <p:nvPr>
            <p:ph type="title"/>
          </p:nvPr>
        </p:nvSpPr>
        <p:spPr>
          <a:xfrm>
            <a:off x="502266" y="146137"/>
            <a:ext cx="5505190" cy="678386"/>
          </a:xfrm>
        </p:spPr>
        <p:txBody>
          <a:bodyPr>
            <a:normAutofit fontScale="90000"/>
          </a:bodyPr>
          <a:lstStyle/>
          <a:p>
            <a:r>
              <a:rPr lang="en-US" b="1" dirty="0">
                <a:ea typeface="+mj-lt"/>
                <a:cs typeface="+mj-lt"/>
              </a:rPr>
              <a:t>Comparative analysis: </a:t>
            </a:r>
            <a:endParaRPr lang="en-US" b="1" dirty="0"/>
          </a:p>
        </p:txBody>
      </p:sp>
      <p:graphicFrame>
        <p:nvGraphicFramePr>
          <p:cNvPr id="4" name="Table 4">
            <a:extLst>
              <a:ext uri="{FF2B5EF4-FFF2-40B4-BE49-F238E27FC236}">
                <a16:creationId xmlns:a16="http://schemas.microsoft.com/office/drawing/2014/main" id="{456B3F3D-7564-4A3A-8DCA-62F9774AC58E}"/>
              </a:ext>
            </a:extLst>
          </p:cNvPr>
          <p:cNvGraphicFramePr>
            <a:graphicFrameLocks noGrp="1"/>
          </p:cNvGraphicFramePr>
          <p:nvPr>
            <p:ph idx="1"/>
            <p:extLst>
              <p:ext uri="{D42A27DB-BD31-4B8C-83A1-F6EECF244321}">
                <p14:modId xmlns:p14="http://schemas.microsoft.com/office/powerpoint/2010/main" val="3721247885"/>
              </p:ext>
            </p:extLst>
          </p:nvPr>
        </p:nvGraphicFramePr>
        <p:xfrm>
          <a:off x="666044" y="760006"/>
          <a:ext cx="10525417" cy="5953608"/>
        </p:xfrm>
        <a:graphic>
          <a:graphicData uri="http://schemas.openxmlformats.org/drawingml/2006/table">
            <a:tbl>
              <a:tblPr firstRow="1" bandRow="1">
                <a:tableStyleId>{5C22544A-7EE6-4342-B048-85BDC9FD1C3A}</a:tableStyleId>
              </a:tblPr>
              <a:tblGrid>
                <a:gridCol w="2547805">
                  <a:extLst>
                    <a:ext uri="{9D8B030D-6E8A-4147-A177-3AD203B41FA5}">
                      <a16:colId xmlns:a16="http://schemas.microsoft.com/office/drawing/2014/main" val="3129802879"/>
                    </a:ext>
                  </a:extLst>
                </a:gridCol>
                <a:gridCol w="2490634">
                  <a:extLst>
                    <a:ext uri="{9D8B030D-6E8A-4147-A177-3AD203B41FA5}">
                      <a16:colId xmlns:a16="http://schemas.microsoft.com/office/drawing/2014/main" val="1875785194"/>
                    </a:ext>
                  </a:extLst>
                </a:gridCol>
                <a:gridCol w="2490634">
                  <a:extLst>
                    <a:ext uri="{9D8B030D-6E8A-4147-A177-3AD203B41FA5}">
                      <a16:colId xmlns:a16="http://schemas.microsoft.com/office/drawing/2014/main" val="2208441886"/>
                    </a:ext>
                  </a:extLst>
                </a:gridCol>
                <a:gridCol w="2996344">
                  <a:extLst>
                    <a:ext uri="{9D8B030D-6E8A-4147-A177-3AD203B41FA5}">
                      <a16:colId xmlns:a16="http://schemas.microsoft.com/office/drawing/2014/main" val="4122743747"/>
                    </a:ext>
                  </a:extLst>
                </a:gridCol>
              </a:tblGrid>
              <a:tr h="417244">
                <a:tc>
                  <a:txBody>
                    <a:bodyPr/>
                    <a:lstStyle/>
                    <a:p>
                      <a:r>
                        <a:rPr lang="en-US" dirty="0"/>
                        <a:t>TECHNIQUE</a:t>
                      </a:r>
                    </a:p>
                  </a:txBody>
                  <a:tcPr/>
                </a:tc>
                <a:tc>
                  <a:txBody>
                    <a:bodyPr/>
                    <a:lstStyle/>
                    <a:p>
                      <a:r>
                        <a:rPr lang="en-US" dirty="0"/>
                        <a:t>PURPOSE OF METHOD </a:t>
                      </a:r>
                    </a:p>
                  </a:txBody>
                  <a:tcPr/>
                </a:tc>
                <a:tc>
                  <a:txBody>
                    <a:bodyPr/>
                    <a:lstStyle/>
                    <a:p>
                      <a:r>
                        <a:rPr lang="en-US" dirty="0"/>
                        <a:t>ADVANTAGE (s)</a:t>
                      </a:r>
                    </a:p>
                  </a:txBody>
                  <a:tcPr/>
                </a:tc>
                <a:tc>
                  <a:txBody>
                    <a:bodyPr/>
                    <a:lstStyle/>
                    <a:p>
                      <a:r>
                        <a:rPr lang="en-US" dirty="0"/>
                        <a:t>DISADVANTAGE(S)</a:t>
                      </a:r>
                    </a:p>
                  </a:txBody>
                  <a:tcPr/>
                </a:tc>
                <a:extLst>
                  <a:ext uri="{0D108BD9-81ED-4DB2-BD59-A6C34878D82A}">
                    <a16:rowId xmlns:a16="http://schemas.microsoft.com/office/drawing/2014/main" val="2990970114"/>
                  </a:ext>
                </a:extLst>
              </a:tr>
              <a:tr h="891771">
                <a:tc>
                  <a:txBody>
                    <a:bodyPr/>
                    <a:lstStyle/>
                    <a:p>
                      <a:r>
                        <a:rPr lang="en-US" sz="1400" dirty="0">
                          <a:latin typeface="+mj-lt"/>
                        </a:rPr>
                        <a:t>[1] </a:t>
                      </a:r>
                      <a:r>
                        <a:rPr lang="en-US" dirty="0"/>
                        <a:t>OBJECT DETECTION USING HAAR LIKE FEATURES</a:t>
                      </a:r>
                    </a:p>
                  </a:txBody>
                  <a:tcPr/>
                </a:tc>
                <a:tc>
                  <a:txBody>
                    <a:bodyPr/>
                    <a:lstStyle/>
                    <a:p>
                      <a:r>
                        <a:rPr lang="en-US" dirty="0"/>
                        <a:t>DETECTING OBJECTS WITHOUT SIZE LIMITATION </a:t>
                      </a:r>
                    </a:p>
                  </a:txBody>
                  <a:tcPr/>
                </a:tc>
                <a:tc>
                  <a:txBody>
                    <a:bodyPr/>
                    <a:lstStyle/>
                    <a:p>
                      <a:r>
                        <a:rPr lang="en-US" dirty="0"/>
                        <a:t>HIGH PRECISION OBJECT DETECTION, SPEED DECLERATION.</a:t>
                      </a:r>
                    </a:p>
                  </a:txBody>
                  <a:tcPr/>
                </a:tc>
                <a:tc>
                  <a:txBody>
                    <a:bodyPr/>
                    <a:lstStyle/>
                    <a:p>
                      <a:r>
                        <a:rPr lang="en-US" dirty="0"/>
                        <a:t>HIGH ENERGY TRANSMISSION.</a:t>
                      </a:r>
                    </a:p>
                  </a:txBody>
                  <a:tcPr/>
                </a:tc>
                <a:extLst>
                  <a:ext uri="{0D108BD9-81ED-4DB2-BD59-A6C34878D82A}">
                    <a16:rowId xmlns:a16="http://schemas.microsoft.com/office/drawing/2014/main" val="3064518913"/>
                  </a:ext>
                </a:extLst>
              </a:tr>
              <a:tr h="1159303">
                <a:tc>
                  <a:txBody>
                    <a:bodyPr/>
                    <a:lstStyle/>
                    <a:p>
                      <a:r>
                        <a:rPr lang="en-US" sz="1200" dirty="0">
                          <a:latin typeface="+mn-lt"/>
                          <a:cs typeface="Amatic SC" panose="00000500000000000000" pitchFamily="2" charset="-79"/>
                        </a:rPr>
                        <a:t>[3] </a:t>
                      </a:r>
                      <a:r>
                        <a:rPr lang="en-US" dirty="0"/>
                        <a:t>OBJECT DETECTION USING MATLAB</a:t>
                      </a:r>
                    </a:p>
                  </a:txBody>
                  <a:tcPr/>
                </a:tc>
                <a:tc>
                  <a:txBody>
                    <a:bodyPr/>
                    <a:lstStyle/>
                    <a:p>
                      <a:r>
                        <a:rPr lang="en-US" dirty="0"/>
                        <a:t>DETECTION AND COMPARISON OF IAMGE BY CONVERSION INTO BINARY IMAGE </a:t>
                      </a:r>
                    </a:p>
                  </a:txBody>
                  <a:tcPr/>
                </a:tc>
                <a:tc>
                  <a:txBody>
                    <a:bodyPr/>
                    <a:lstStyle/>
                    <a:p>
                      <a:r>
                        <a:rPr lang="en-US" dirty="0"/>
                        <a:t>BUILT IN ALGORITHMS REDUCEC COMPLEXITY AND INCRESES COMPATIBILITY.</a:t>
                      </a:r>
                    </a:p>
                  </a:txBody>
                  <a:tcPr/>
                </a:tc>
                <a:tc>
                  <a:txBody>
                    <a:bodyPr/>
                    <a:lstStyle/>
                    <a:p>
                      <a:r>
                        <a:rPr lang="en-US" dirty="0"/>
                        <a:t>IMPLICATION IS SLOW IN COMPARISON TO OPEN CV .</a:t>
                      </a:r>
                    </a:p>
                  </a:txBody>
                  <a:tcPr/>
                </a:tc>
                <a:extLst>
                  <a:ext uri="{0D108BD9-81ED-4DB2-BD59-A6C34878D82A}">
                    <a16:rowId xmlns:a16="http://schemas.microsoft.com/office/drawing/2014/main" val="3331598944"/>
                  </a:ext>
                </a:extLst>
              </a:tr>
              <a:tr h="11593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j-lt"/>
                        </a:rPr>
                        <a:t>[2] </a:t>
                      </a:r>
                      <a:r>
                        <a:rPr lang="en-US" dirty="0"/>
                        <a:t>OBJECT DETECTION USING BACKGROUND SUBSTRACTION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DETECTING THE MOVING OBJECT </a:t>
                      </a:r>
                    </a:p>
                    <a:p>
                      <a:endParaRPr lang="en-US" dirty="0"/>
                    </a:p>
                  </a:txBody>
                  <a:tcPr/>
                </a:tc>
                <a:tc>
                  <a:txBody>
                    <a:bodyPr/>
                    <a:lstStyle/>
                    <a:p>
                      <a:r>
                        <a:rPr lang="en-US" dirty="0"/>
                        <a:t>BANDWIDTH USES REDUCTION </a:t>
                      </a:r>
                    </a:p>
                  </a:txBody>
                  <a:tcPr/>
                </a:tc>
                <a:tc>
                  <a:txBody>
                    <a:bodyPr/>
                    <a:lstStyle/>
                    <a:p>
                      <a:r>
                        <a:rPr lang="en-US" dirty="0"/>
                        <a:t>HIGH ENERGY TRANSMISSION.</a:t>
                      </a:r>
                    </a:p>
                  </a:txBody>
                  <a:tcPr/>
                </a:tc>
                <a:extLst>
                  <a:ext uri="{0D108BD9-81ED-4DB2-BD59-A6C34878D82A}">
                    <a16:rowId xmlns:a16="http://schemas.microsoft.com/office/drawing/2014/main" val="2382585152"/>
                  </a:ext>
                </a:extLst>
              </a:tr>
              <a:tr h="1330124">
                <a:tc>
                  <a:txBody>
                    <a:bodyPr/>
                    <a:lstStyle/>
                    <a:p>
                      <a:r>
                        <a:rPr lang="en-US" sz="1400" dirty="0">
                          <a:latin typeface="+mj-lt"/>
                        </a:rPr>
                        <a:t>[6]</a:t>
                      </a:r>
                      <a:r>
                        <a:rPr lang="en-US" dirty="0"/>
                        <a:t>OBJECT TRACKING </a:t>
                      </a:r>
                    </a:p>
                  </a:txBody>
                  <a:tcPr/>
                </a:tc>
                <a:tc>
                  <a:txBody>
                    <a:bodyPr/>
                    <a:lstStyle/>
                    <a:p>
                      <a:r>
                        <a:rPr lang="en-US" dirty="0"/>
                        <a:t>IDENTIFY THE MAIN OBJECT AMONG MANY OBJECTS </a:t>
                      </a:r>
                    </a:p>
                  </a:txBody>
                  <a:tcPr/>
                </a:tc>
                <a:tc>
                  <a:txBody>
                    <a:bodyPr/>
                    <a:lstStyle/>
                    <a:p>
                      <a:pPr lvl="0">
                        <a:buNone/>
                      </a:pPr>
                      <a:r>
                        <a:rPr lang="en-US" sz="1800" b="0" i="0" u="none" strike="noStrike" noProof="0" dirty="0">
                          <a:latin typeface="Calibri"/>
                        </a:rPr>
                        <a:t>Enables Security and surveillance to recognize people also provide better sense of security </a:t>
                      </a:r>
                      <a:endParaRPr lang="en-US" sz="1800" b="0" i="0" u="none" strike="noStrike" noProof="0">
                        <a:latin typeface="Calibri"/>
                      </a:endParaRPr>
                    </a:p>
                  </a:txBody>
                  <a:tcPr/>
                </a:tc>
                <a:tc>
                  <a:txBody>
                    <a:bodyPr/>
                    <a:lstStyle/>
                    <a:p>
                      <a:pPr lvl="0">
                        <a:buNone/>
                      </a:pPr>
                      <a:r>
                        <a:rPr lang="en-US" sz="1800" b="0" i="0" u="none" strike="noStrike" noProof="0" dirty="0">
                          <a:latin typeface="Calibri"/>
                        </a:rPr>
                        <a:t>Speed, Multiple Scales, Limited data and Class Imbalance.</a:t>
                      </a:r>
                      <a:endParaRPr lang="en-US" b="0" dirty="0"/>
                    </a:p>
                  </a:txBody>
                  <a:tcPr/>
                </a:tc>
                <a:extLst>
                  <a:ext uri="{0D108BD9-81ED-4DB2-BD59-A6C34878D82A}">
                    <a16:rowId xmlns:a16="http://schemas.microsoft.com/office/drawing/2014/main" val="2084990968"/>
                  </a:ext>
                </a:extLst>
              </a:tr>
              <a:tr h="891771">
                <a:tc>
                  <a:txBody>
                    <a:bodyPr/>
                    <a:lstStyle/>
                    <a:p>
                      <a:r>
                        <a:rPr lang="en-US" sz="1400" dirty="0">
                          <a:latin typeface="+mj-lt"/>
                        </a:rPr>
                        <a:t>[4,5&amp;7] </a:t>
                      </a:r>
                      <a:r>
                        <a:rPr lang="en-US" dirty="0"/>
                        <a:t>Object Detection using DEEP Learning </a:t>
                      </a:r>
                    </a:p>
                  </a:txBody>
                  <a:tcPr/>
                </a:tc>
                <a:tc>
                  <a:txBody>
                    <a:bodyPr/>
                    <a:lstStyle/>
                    <a:p>
                      <a:r>
                        <a:rPr lang="en-US" dirty="0"/>
                        <a:t>Real time object detection </a:t>
                      </a:r>
                    </a:p>
                  </a:txBody>
                  <a:tcPr/>
                </a:tc>
                <a:tc>
                  <a:txBody>
                    <a:bodyPr/>
                    <a:lstStyle/>
                    <a:p>
                      <a:pPr lvl="0">
                        <a:buNone/>
                      </a:pPr>
                      <a:r>
                        <a:rPr lang="en-US" sz="1800" b="0" i="0" u="none" strike="noStrike" noProof="0" dirty="0">
                          <a:latin typeface="Calibri"/>
                        </a:rPr>
                        <a:t>Improvements in device capabilities and availability of data</a:t>
                      </a:r>
                      <a:endParaRPr lang="en-US" b="0" dirty="0"/>
                    </a:p>
                  </a:txBody>
                  <a:tcPr/>
                </a:tc>
                <a:tc>
                  <a:txBody>
                    <a:bodyPr/>
                    <a:lstStyle/>
                    <a:p>
                      <a:pPr lvl="0">
                        <a:buNone/>
                      </a:pPr>
                      <a:r>
                        <a:rPr lang="en-US" sz="1800" b="0" i="0" u="none" strike="noStrike" noProof="0" dirty="0">
                          <a:latin typeface="Calibri"/>
                        </a:rPr>
                        <a:t>It is extremely expensive to train due to complex data models.</a:t>
                      </a:r>
                      <a:endParaRPr lang="en-US" dirty="0"/>
                    </a:p>
                  </a:txBody>
                  <a:tcPr/>
                </a:tc>
                <a:extLst>
                  <a:ext uri="{0D108BD9-81ED-4DB2-BD59-A6C34878D82A}">
                    <a16:rowId xmlns:a16="http://schemas.microsoft.com/office/drawing/2014/main" val="3319721193"/>
                  </a:ext>
                </a:extLst>
              </a:tr>
            </a:tbl>
          </a:graphicData>
        </a:graphic>
      </p:graphicFrame>
    </p:spTree>
    <p:extLst>
      <p:ext uri="{BB962C8B-B14F-4D97-AF65-F5344CB8AC3E}">
        <p14:creationId xmlns:p14="http://schemas.microsoft.com/office/powerpoint/2010/main" val="237940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F736CE2-9D4C-4791-B650-C035BA6BF1AD}"/>
              </a:ext>
            </a:extLst>
          </p:cNvPr>
          <p:cNvSpPr>
            <a:spLocks noGrp="1"/>
          </p:cNvSpPr>
          <p:nvPr>
            <p:ph type="title"/>
          </p:nvPr>
        </p:nvSpPr>
        <p:spPr>
          <a:xfrm>
            <a:off x="1098468" y="885651"/>
            <a:ext cx="3229803" cy="4624603"/>
          </a:xfrm>
        </p:spPr>
        <p:txBody>
          <a:bodyPr>
            <a:normAutofit/>
          </a:bodyPr>
          <a:lstStyle/>
          <a:p>
            <a:r>
              <a:rPr lang="en-US">
                <a:solidFill>
                  <a:srgbClr val="FFFFFF"/>
                </a:solidFill>
                <a:ea typeface="+mj-lt"/>
                <a:cs typeface="+mj-lt"/>
              </a:rPr>
              <a:t>Problem Statement  &amp; Objective</a:t>
            </a:r>
            <a:endParaRPr lang="en-US">
              <a:solidFill>
                <a:srgbClr val="FFFFFF"/>
              </a:solidFill>
            </a:endParaRPr>
          </a:p>
        </p:txBody>
      </p:sp>
      <p:sp>
        <p:nvSpPr>
          <p:cNvPr id="3" name="Content Placeholder 2">
            <a:extLst>
              <a:ext uri="{FF2B5EF4-FFF2-40B4-BE49-F238E27FC236}">
                <a16:creationId xmlns:a16="http://schemas.microsoft.com/office/drawing/2014/main" id="{E757F052-5BDB-4421-90EA-5439B025AD7B}"/>
              </a:ext>
            </a:extLst>
          </p:cNvPr>
          <p:cNvSpPr>
            <a:spLocks noGrp="1"/>
          </p:cNvSpPr>
          <p:nvPr>
            <p:ph idx="1"/>
          </p:nvPr>
        </p:nvSpPr>
        <p:spPr>
          <a:xfrm>
            <a:off x="4978708" y="885651"/>
            <a:ext cx="6525220" cy="4616849"/>
          </a:xfrm>
        </p:spPr>
        <p:txBody>
          <a:bodyPr vert="horz" lIns="91440" tIns="45720" rIns="91440" bIns="45720" rtlCol="0" anchor="ctr">
            <a:normAutofit/>
          </a:bodyPr>
          <a:lstStyle/>
          <a:p>
            <a:pPr marL="0" indent="0">
              <a:buNone/>
            </a:pPr>
            <a:r>
              <a:rPr lang="en-US" sz="2400" dirty="0">
                <a:latin typeface="Times New Roman" panose="02020603050405020304" pitchFamily="18" charset="0"/>
                <a:cs typeface="Times New Roman" panose="02020603050405020304" pitchFamily="18" charset="0"/>
              </a:rPr>
              <a:t>We are planning to Develop  an Object detection system that will take input from camera and the input frame will be processed using our proposed method and produce a required output. This output will be passed on in the form of voice command which will be achieved by the integration of a voice output unit with our system. This system in the coming future will help visually-aid people to crate an artificial vision and will work like “artificial eyes”.</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021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5E98D82-C6F3-4176-9727-B2E843C804D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Proposed Approach &amp; Design of Solution</a:t>
            </a:r>
          </a:p>
        </p:txBody>
      </p:sp>
      <p:pic>
        <p:nvPicPr>
          <p:cNvPr id="5" name="Picture 4">
            <a:extLst>
              <a:ext uri="{FF2B5EF4-FFF2-40B4-BE49-F238E27FC236}">
                <a16:creationId xmlns:a16="http://schemas.microsoft.com/office/drawing/2014/main" id="{A7AA7E71-F8EC-4117-ACD5-FCA093B76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656" y="467208"/>
            <a:ext cx="5695291" cy="5923584"/>
          </a:xfrm>
          <a:prstGeom prst="rect">
            <a:avLst/>
          </a:prstGeom>
        </p:spPr>
      </p:pic>
    </p:spTree>
    <p:extLst>
      <p:ext uri="{BB962C8B-B14F-4D97-AF65-F5344CB8AC3E}">
        <p14:creationId xmlns:p14="http://schemas.microsoft.com/office/powerpoint/2010/main" val="1009498765"/>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819</TotalTime>
  <Words>818</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13</vt:i4>
      </vt:variant>
    </vt:vector>
  </HeadingPairs>
  <TitlesOfParts>
    <vt:vector size="25" baseType="lpstr">
      <vt:lpstr>Arial</vt:lpstr>
      <vt:lpstr>Book Antiqua</vt:lpstr>
      <vt:lpstr>Calibri</vt:lpstr>
      <vt:lpstr>Calibri Light</vt:lpstr>
      <vt:lpstr>Times New Roman</vt:lpstr>
      <vt:lpstr>Trebuchet MS</vt:lpstr>
      <vt:lpstr>Tw Cen MT</vt:lpstr>
      <vt:lpstr>Tw Cen MT Condensed</vt:lpstr>
      <vt:lpstr>Wingdings 3</vt:lpstr>
      <vt:lpstr>Office Theme</vt:lpstr>
      <vt:lpstr>Facet</vt:lpstr>
      <vt:lpstr>Integral</vt:lpstr>
      <vt:lpstr>Poornima College of Engineering B. Tech. II Year (III Semester) NSP –I Phase Presentation Session: 2021-22</vt:lpstr>
      <vt:lpstr>TABLE OF CONTENT </vt:lpstr>
      <vt:lpstr>abstract</vt:lpstr>
      <vt:lpstr>Literature Review</vt:lpstr>
      <vt:lpstr>PowerPoint Presentation</vt:lpstr>
      <vt:lpstr>Object Tracking </vt:lpstr>
      <vt:lpstr>Comparative analysis: </vt:lpstr>
      <vt:lpstr>Problem Statement  &amp; Objective</vt:lpstr>
      <vt:lpstr>Proposed Approach &amp; Design of Solution</vt:lpstr>
      <vt:lpstr>Data Collection &amp; Analysis </vt:lpstr>
      <vt:lpstr>Conclusion &amp; Future Scope</vt:lpstr>
      <vt:lpstr>References</vt:lpstr>
      <vt:lpstr>Thanks &amp; 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 KUMAR</dc:creator>
  <cp:lastModifiedBy>SHIVAM KUMAR</cp:lastModifiedBy>
  <cp:revision>436</cp:revision>
  <dcterms:created xsi:type="dcterms:W3CDTF">2021-11-21T05:35:32Z</dcterms:created>
  <dcterms:modified xsi:type="dcterms:W3CDTF">2021-11-29T18:16:22Z</dcterms:modified>
</cp:coreProperties>
</file>