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 id="2147483651"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277">
          <p15:clr>
            <a:srgbClr val="000000"/>
          </p15:clr>
        </p15:guide>
        <p15:guide id="2" pos="1374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277" orient="horz"/>
        <p:guide pos="1374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86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
        <p:nvSpPr>
          <p:cNvPr id="15" name="Google Shape;15;p2"/>
          <p:cNvSpPr txBox="1"/>
          <p:nvPr>
            <p:ph type="title"/>
          </p:nvPr>
        </p:nvSpPr>
        <p:spPr>
          <a:xfrm>
            <a:off x="1785308" y="356157"/>
            <a:ext cx="40173992" cy="3261356"/>
          </a:xfrm>
          <a:prstGeom prst="rect">
            <a:avLst/>
          </a:prstGeom>
          <a:noFill/>
          <a:ln>
            <a:noFill/>
          </a:ln>
        </p:spPr>
        <p:txBody>
          <a:bodyPr anchorCtr="0" anchor="t" bIns="0" lIns="0" spcFirstLastPara="1" rIns="0" wrap="square" tIns="0">
            <a:normAutofit/>
          </a:bodyPr>
          <a:lstStyle>
            <a:lvl1pPr lvl="0" algn="l">
              <a:spcBef>
                <a:spcPts val="0"/>
              </a:spcBef>
              <a:spcAft>
                <a:spcPts val="0"/>
              </a:spcAft>
              <a:buSzPts val="1400"/>
              <a:buNone/>
              <a:defRPr b="1" sz="13000">
                <a:solidFill>
                  <a:schemeClr val="l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2"/>
          <p:cNvSpPr txBox="1"/>
          <p:nvPr>
            <p:ph idx="1" type="body"/>
          </p:nvPr>
        </p:nvSpPr>
        <p:spPr>
          <a:xfrm>
            <a:off x="1788306" y="2691798"/>
            <a:ext cx="40170993" cy="2346325"/>
          </a:xfrm>
          <a:prstGeom prst="rect">
            <a:avLst/>
          </a:prstGeom>
          <a:noFill/>
          <a:ln>
            <a:noFill/>
          </a:ln>
        </p:spPr>
        <p:txBody>
          <a:bodyPr anchorCtr="0" anchor="t" bIns="0" lIns="0" spcFirstLastPara="1" rIns="0" wrap="square" tIns="0">
            <a:normAutofit/>
          </a:bodyPr>
          <a:lstStyle>
            <a:lvl1pPr indent="-228600" lvl="0" marL="457200" marR="0" rtl="0" algn="l">
              <a:spcBef>
                <a:spcPts val="1440"/>
              </a:spcBef>
              <a:spcAft>
                <a:spcPts val="0"/>
              </a:spcAft>
              <a:buClr>
                <a:schemeClr val="lt1"/>
              </a:buClr>
              <a:buSzPts val="7200"/>
              <a:buFont typeface="Arial"/>
              <a:buNone/>
              <a:defRPr b="0" i="0" sz="7200" u="none" cap="none" strike="noStrike">
                <a:solidFill>
                  <a:schemeClr val="lt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7" name="Google Shape;17;p2"/>
          <p:cNvSpPr txBox="1"/>
          <p:nvPr>
            <p:ph idx="2" type="body"/>
          </p:nvPr>
        </p:nvSpPr>
        <p:spPr>
          <a:xfrm>
            <a:off x="22791896" y="30145414"/>
            <a:ext cx="19236052" cy="2645659"/>
          </a:xfrm>
          <a:prstGeom prst="rect">
            <a:avLst/>
          </a:prstGeom>
          <a:noFill/>
          <a:ln>
            <a:noFill/>
          </a:ln>
        </p:spPr>
        <p:txBody>
          <a:bodyPr anchorCtr="0" anchor="t" bIns="0" lIns="0" spcFirstLastPara="1" rIns="0" wrap="square" tIns="0">
            <a:norm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18" name="Google Shape;18;p2"/>
          <p:cNvSpPr txBox="1"/>
          <p:nvPr>
            <p:ph idx="3" type="body"/>
          </p:nvPr>
        </p:nvSpPr>
        <p:spPr>
          <a:xfrm>
            <a:off x="1794672" y="5964297"/>
            <a:ext cx="19385280" cy="222514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19" name="Google Shape;19;p2"/>
          <p:cNvSpPr txBox="1"/>
          <p:nvPr>
            <p:ph idx="4" type="body"/>
          </p:nvPr>
        </p:nvSpPr>
        <p:spPr>
          <a:xfrm>
            <a:off x="22574020" y="5979393"/>
            <a:ext cx="19385280" cy="222514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5" name="Shape 25"/>
        <p:cNvGrpSpPr/>
        <p:nvPr/>
      </p:nvGrpSpPr>
      <p:grpSpPr>
        <a:xfrm>
          <a:off x="0" y="0"/>
          <a:ext cx="0" cy="0"/>
          <a:chOff x="0" y="0"/>
          <a:chExt cx="0" cy="0"/>
        </a:xfrm>
      </p:grpSpPr>
      <p:sp>
        <p:nvSpPr>
          <p:cNvPr id="26" name="Google Shape;26;p4"/>
          <p:cNvSpPr txBox="1"/>
          <p:nvPr>
            <p:ph type="title"/>
          </p:nvPr>
        </p:nvSpPr>
        <p:spPr>
          <a:xfrm>
            <a:off x="1510716" y="356157"/>
            <a:ext cx="40826148" cy="3261356"/>
          </a:xfrm>
          <a:prstGeom prst="rect">
            <a:avLst/>
          </a:prstGeom>
          <a:noFill/>
          <a:ln>
            <a:noFill/>
          </a:ln>
        </p:spPr>
        <p:txBody>
          <a:bodyPr anchorCtr="0" anchor="t" bIns="0" lIns="0" spcFirstLastPara="1" rIns="0" wrap="square" tIns="0">
            <a:normAutofit/>
          </a:bodyPr>
          <a:lstStyle>
            <a:lvl1pPr lvl="0" algn="l">
              <a:spcBef>
                <a:spcPts val="0"/>
              </a:spcBef>
              <a:spcAft>
                <a:spcPts val="0"/>
              </a:spcAft>
              <a:buSzPts val="1400"/>
              <a:buNone/>
              <a:defRPr b="1" sz="13000">
                <a:solidFill>
                  <a:schemeClr val="l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1513714" y="2691799"/>
            <a:ext cx="40823149" cy="1880202"/>
          </a:xfrm>
          <a:prstGeom prst="rect">
            <a:avLst/>
          </a:prstGeom>
          <a:noFill/>
          <a:ln>
            <a:noFill/>
          </a:ln>
        </p:spPr>
        <p:txBody>
          <a:bodyPr anchorCtr="0" anchor="t" bIns="0" lIns="0" spcFirstLastPara="1" rIns="0" wrap="square" tIns="0">
            <a:normAutofit/>
          </a:bodyPr>
          <a:lstStyle>
            <a:lvl1pPr indent="-228600" lvl="0" marL="457200" marR="0" rtl="0" algn="l">
              <a:spcBef>
                <a:spcPts val="1440"/>
              </a:spcBef>
              <a:spcAft>
                <a:spcPts val="0"/>
              </a:spcAft>
              <a:buClr>
                <a:schemeClr val="lt1"/>
              </a:buClr>
              <a:buSzPts val="7200"/>
              <a:buFont typeface="Arial"/>
              <a:buNone/>
              <a:defRPr b="0" i="0" sz="7200" u="none" cap="none" strike="noStrike">
                <a:solidFill>
                  <a:schemeClr val="lt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28" name="Google Shape;28;p4"/>
          <p:cNvSpPr txBox="1"/>
          <p:nvPr>
            <p:ph idx="2" type="body"/>
          </p:nvPr>
        </p:nvSpPr>
        <p:spPr>
          <a:xfrm>
            <a:off x="21692464" y="30145414"/>
            <a:ext cx="20644400" cy="2268161"/>
          </a:xfrm>
          <a:prstGeom prst="rect">
            <a:avLst/>
          </a:prstGeom>
          <a:noFill/>
          <a:ln>
            <a:noFill/>
          </a:ln>
        </p:spPr>
        <p:txBody>
          <a:bodyPr anchorCtr="0" anchor="t" bIns="0" lIns="0" spcFirstLastPara="1" rIns="0" wrap="square" tIns="0">
            <a:norm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Arial"/>
                <a:ea typeface="Arial"/>
                <a:cs typeface="Arial"/>
                <a:sym typeface="Arial"/>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Arial"/>
                <a:ea typeface="Arial"/>
                <a:cs typeface="Arial"/>
                <a:sym typeface="Arial"/>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9pPr>
          </a:lstStyle>
          <a:p/>
        </p:txBody>
      </p:sp>
      <p:sp>
        <p:nvSpPr>
          <p:cNvPr id="29" name="Google Shape;29;p4"/>
          <p:cNvSpPr txBox="1"/>
          <p:nvPr>
            <p:ph idx="3" type="body"/>
          </p:nvPr>
        </p:nvSpPr>
        <p:spPr>
          <a:xfrm>
            <a:off x="1510716" y="5934102"/>
            <a:ext cx="12943849" cy="22259897"/>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30" name="Google Shape;30;p4"/>
          <p:cNvSpPr txBox="1"/>
          <p:nvPr>
            <p:ph idx="4" type="body"/>
          </p:nvPr>
        </p:nvSpPr>
        <p:spPr>
          <a:xfrm>
            <a:off x="15529818" y="5983525"/>
            <a:ext cx="12943849" cy="22210474"/>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
        <p:nvSpPr>
          <p:cNvPr id="31" name="Google Shape;31;p4"/>
          <p:cNvSpPr txBox="1"/>
          <p:nvPr>
            <p:ph idx="5" type="body"/>
          </p:nvPr>
        </p:nvSpPr>
        <p:spPr>
          <a:xfrm>
            <a:off x="29393015" y="5929969"/>
            <a:ext cx="12943849" cy="2226403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3"/>
              </a:buClr>
              <a:buSzPts val="5800"/>
              <a:buFont typeface="Arial"/>
              <a:buNone/>
              <a:defRPr b="1" i="0" sz="5800" u="none" cap="none" strike="noStrike">
                <a:solidFill>
                  <a:schemeClr val="accent3"/>
                </a:solidFill>
                <a:latin typeface="Arial"/>
                <a:ea typeface="Arial"/>
                <a:cs typeface="Arial"/>
                <a:sym typeface="Arial"/>
              </a:defRPr>
            </a:lvl1pPr>
            <a:lvl2pPr indent="-228600" lvl="1" marL="914400" marR="0" rtl="0" algn="l">
              <a:spcBef>
                <a:spcPts val="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2pPr>
            <a:lvl3pPr indent="-508000" lvl="2" marL="1371600" marR="0" rtl="0" algn="l">
              <a:spcBef>
                <a:spcPts val="0"/>
              </a:spcBef>
              <a:spcAft>
                <a:spcPts val="0"/>
              </a:spcAft>
              <a:buClr>
                <a:srgbClr val="3F3F3F"/>
              </a:buClr>
              <a:buSzPts val="4400"/>
              <a:buFont typeface="Arial"/>
              <a:buChar char="•"/>
              <a:defRPr b="0" i="0" sz="4400" u="none" cap="none" strike="noStrike">
                <a:solidFill>
                  <a:srgbClr val="3F3F3F"/>
                </a:solidFill>
                <a:latin typeface="Arial"/>
                <a:ea typeface="Arial"/>
                <a:cs typeface="Arial"/>
                <a:sym typeface="Arial"/>
              </a:defRPr>
            </a:lvl3pPr>
            <a:lvl4pPr indent="-495300" lvl="3" marL="1828800" marR="0" rtl="0" algn="l">
              <a:spcBef>
                <a:spcPts val="0"/>
              </a:spcBef>
              <a:spcAft>
                <a:spcPts val="0"/>
              </a:spcAft>
              <a:buClr>
                <a:srgbClr val="3F3F3F"/>
              </a:buClr>
              <a:buSzPts val="4200"/>
              <a:buFont typeface="Arial"/>
              <a:buChar char="–"/>
              <a:defRPr b="0" i="0" sz="4200" u="none" cap="none" strike="noStrike">
                <a:solidFill>
                  <a:srgbClr val="3F3F3F"/>
                </a:solidFill>
                <a:latin typeface="Arial"/>
                <a:ea typeface="Arial"/>
                <a:cs typeface="Arial"/>
                <a:sym typeface="Arial"/>
              </a:defRPr>
            </a:lvl4pPr>
            <a:lvl5pPr indent="-482600" lvl="4" marL="2286000" marR="0" rtl="0" algn="l">
              <a:spcBef>
                <a:spcPts val="0"/>
              </a:spcBef>
              <a:spcAft>
                <a:spcPts val="0"/>
              </a:spcAft>
              <a:buClr>
                <a:srgbClr val="3F3F3F"/>
              </a:buClr>
              <a:buSzPts val="4000"/>
              <a:buFont typeface="Arial"/>
              <a:buChar char="»"/>
              <a:defRPr b="1" i="0" sz="4000" u="none" cap="none" strike="noStrike">
                <a:solidFill>
                  <a:srgbClr val="3F3F3F"/>
                </a:solidFill>
                <a:latin typeface="Arial"/>
                <a:ea typeface="Arial"/>
                <a:cs typeface="Arial"/>
                <a:sym typeface="Arial"/>
              </a:defRPr>
            </a:lvl5pPr>
            <a:lvl6pPr indent="-774700" lvl="5" marL="27432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6pPr>
            <a:lvl7pPr indent="-774700" lvl="6" marL="32004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7pPr>
            <a:lvl8pPr indent="-774700" lvl="7" marL="36576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8pPr>
            <a:lvl9pPr indent="-774700" lvl="8" marL="4114800" marR="0" rtl="0" algn="l">
              <a:spcBef>
                <a:spcPts val="1720"/>
              </a:spcBef>
              <a:spcAft>
                <a:spcPts val="0"/>
              </a:spcAft>
              <a:buClr>
                <a:schemeClr val="dk1"/>
              </a:buClr>
              <a:buSzPts val="8600"/>
              <a:buFont typeface="Arial"/>
              <a:buChar char="•"/>
              <a:defRPr b="0" i="0" sz="8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D6C3">
            <a:alpha val="39607"/>
          </a:srgbClr>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231775" y="0"/>
            <a:ext cx="44375387" cy="4572000"/>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0" y="29608462"/>
            <a:ext cx="43891200" cy="3429000"/>
          </a:xfrm>
          <a:prstGeom prst="rect">
            <a:avLst/>
          </a:prstGeom>
          <a:noFill/>
          <a:ln>
            <a:noFill/>
          </a:ln>
        </p:spPr>
      </p:pic>
      <p:pic>
        <p:nvPicPr>
          <p:cNvPr id="12" name="Google Shape;12;p1"/>
          <p:cNvPicPr preferRelativeResize="0"/>
          <p:nvPr/>
        </p:nvPicPr>
        <p:blipFill rotWithShape="1">
          <a:blip r:embed="rId3">
            <a:alphaModFix/>
          </a:blip>
          <a:srcRect b="0" l="0" r="0" t="0"/>
          <a:stretch/>
        </p:blipFill>
        <p:spPr>
          <a:xfrm>
            <a:off x="682625" y="30264100"/>
            <a:ext cx="9640887" cy="2149475"/>
          </a:xfrm>
          <a:prstGeom prst="rect">
            <a:avLst/>
          </a:prstGeom>
          <a:noFill/>
          <a:ln>
            <a:noFill/>
          </a:ln>
        </p:spPr>
      </p:pic>
      <p:sp>
        <p:nvSpPr>
          <p:cNvPr id="13" name="Google Shape;13;p1"/>
          <p:cNvSpPr txBox="1"/>
          <p:nvPr>
            <p:ph type="title"/>
          </p:nvPr>
        </p:nvSpPr>
        <p:spPr>
          <a:xfrm>
            <a:off x="2193925" y="1317625"/>
            <a:ext cx="39503350" cy="29918025"/>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D6C3">
            <a:alpha val="39607"/>
          </a:srgbClr>
        </a:solidFill>
      </p:bgPr>
    </p:bg>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1">
            <a:alphaModFix/>
          </a:blip>
          <a:srcRect b="0" l="0" r="0" t="0"/>
          <a:stretch/>
        </p:blipFill>
        <p:spPr>
          <a:xfrm>
            <a:off x="0" y="0"/>
            <a:ext cx="43891200" cy="4572000"/>
          </a:xfrm>
          <a:prstGeom prst="rect">
            <a:avLst/>
          </a:prstGeom>
          <a:noFill/>
          <a:ln>
            <a:noFill/>
          </a:ln>
        </p:spPr>
      </p:pic>
      <p:pic>
        <p:nvPicPr>
          <p:cNvPr id="22" name="Google Shape;22;p3"/>
          <p:cNvPicPr preferRelativeResize="0"/>
          <p:nvPr/>
        </p:nvPicPr>
        <p:blipFill rotWithShape="1">
          <a:blip r:embed="rId2">
            <a:alphaModFix/>
          </a:blip>
          <a:srcRect b="0" l="0" r="0" t="0"/>
          <a:stretch/>
        </p:blipFill>
        <p:spPr>
          <a:xfrm>
            <a:off x="0" y="29608462"/>
            <a:ext cx="43891200" cy="3429000"/>
          </a:xfrm>
          <a:prstGeom prst="rect">
            <a:avLst/>
          </a:prstGeom>
          <a:noFill/>
          <a:ln>
            <a:noFill/>
          </a:ln>
        </p:spPr>
      </p:pic>
      <p:pic>
        <p:nvPicPr>
          <p:cNvPr id="23" name="Google Shape;23;p3"/>
          <p:cNvPicPr preferRelativeResize="0"/>
          <p:nvPr/>
        </p:nvPicPr>
        <p:blipFill rotWithShape="1">
          <a:blip r:embed="rId3">
            <a:alphaModFix/>
          </a:blip>
          <a:srcRect b="0" l="0" r="0" t="0"/>
          <a:stretch/>
        </p:blipFill>
        <p:spPr>
          <a:xfrm>
            <a:off x="614362" y="30264100"/>
            <a:ext cx="9640887" cy="2149475"/>
          </a:xfrm>
          <a:prstGeom prst="rect">
            <a:avLst/>
          </a:prstGeom>
          <a:noFill/>
          <a:ln>
            <a:noFill/>
          </a:ln>
        </p:spPr>
      </p:pic>
      <p:sp>
        <p:nvSpPr>
          <p:cNvPr id="24" name="Google Shape;24;p3"/>
          <p:cNvSpPr txBox="1"/>
          <p:nvPr>
            <p:ph type="title"/>
          </p:nvPr>
        </p:nvSpPr>
        <p:spPr>
          <a:xfrm>
            <a:off x="2193925" y="1317625"/>
            <a:ext cx="39503350" cy="29918025"/>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176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2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5"/>
          <p:cNvSpPr txBox="1"/>
          <p:nvPr>
            <p:ph type="title"/>
          </p:nvPr>
        </p:nvSpPr>
        <p:spPr>
          <a:xfrm>
            <a:off x="1511300" y="355600"/>
            <a:ext cx="40825737" cy="3262312"/>
          </a:xfrm>
          <a:prstGeom prst="rect">
            <a:avLst/>
          </a:prstGeom>
          <a:noFill/>
          <a:ln>
            <a:noFill/>
          </a:ln>
        </p:spPr>
        <p:txBody>
          <a:bodyPr anchorCtr="0" anchor="t" bIns="0" lIns="0" spcFirstLastPara="1" rIns="0" wrap="square" tIns="0">
            <a:normAutofit fontScale="90000"/>
          </a:bodyPr>
          <a:lstStyle/>
          <a:p>
            <a:pPr indent="0" lvl="0" marL="0" rtl="0" algn="l">
              <a:spcBef>
                <a:spcPts val="0"/>
              </a:spcBef>
              <a:spcAft>
                <a:spcPts val="0"/>
              </a:spcAft>
              <a:buNone/>
            </a:pPr>
            <a:r>
              <a:rPr lang="en-US"/>
              <a:t>Analysis of the Effects of COVID-19 on Steam’s PC Gaming Population</a:t>
            </a:r>
            <a:endParaRPr b="1" sz="13000">
              <a:solidFill>
                <a:schemeClr val="lt1"/>
              </a:solidFill>
              <a:latin typeface="Arial"/>
              <a:ea typeface="Arial"/>
              <a:cs typeface="Arial"/>
              <a:sym typeface="Arial"/>
            </a:endParaRPr>
          </a:p>
        </p:txBody>
      </p:sp>
      <p:sp>
        <p:nvSpPr>
          <p:cNvPr id="37" name="Google Shape;37;p5"/>
          <p:cNvSpPr txBox="1"/>
          <p:nvPr>
            <p:ph idx="1" type="body"/>
          </p:nvPr>
        </p:nvSpPr>
        <p:spPr>
          <a:xfrm>
            <a:off x="22196574" y="2541800"/>
            <a:ext cx="21320400" cy="1879500"/>
          </a:xfrm>
          <a:prstGeom prst="rect">
            <a:avLst/>
          </a:prstGeom>
          <a:noFill/>
          <a:ln>
            <a:noFill/>
          </a:ln>
        </p:spPr>
        <p:txBody>
          <a:bodyPr anchorCtr="0" anchor="t" bIns="0" lIns="0" spcFirstLastPara="1" rIns="0" wrap="square" tIns="0">
            <a:normAutofit lnSpcReduction="20000"/>
          </a:bodyPr>
          <a:lstStyle/>
          <a:p>
            <a:pPr indent="0" lvl="0" marL="977900" marR="0" rtl="0" algn="l">
              <a:spcBef>
                <a:spcPts val="0"/>
              </a:spcBef>
              <a:spcAft>
                <a:spcPts val="0"/>
              </a:spcAft>
              <a:buClr>
                <a:schemeClr val="dk1"/>
              </a:buClr>
              <a:buSzPts val="15400"/>
              <a:buFont typeface="Arial"/>
              <a:buNone/>
            </a:pPr>
            <a:r>
              <a:rPr lang="en-US" sz="5000">
                <a:latin typeface="Calibri"/>
                <a:ea typeface="Calibri"/>
                <a:cs typeface="Calibri"/>
                <a:sym typeface="Calibri"/>
              </a:rPr>
              <a:t>Riley Barklow</a:t>
            </a:r>
            <a:endParaRPr sz="5000">
              <a:latin typeface="Calibri"/>
              <a:ea typeface="Calibri"/>
              <a:cs typeface="Calibri"/>
              <a:sym typeface="Calibri"/>
            </a:endParaRPr>
          </a:p>
          <a:p>
            <a:pPr indent="0" lvl="0" marL="977900" marR="0" rtl="0" algn="l">
              <a:spcBef>
                <a:spcPts val="0"/>
              </a:spcBef>
              <a:spcAft>
                <a:spcPts val="0"/>
              </a:spcAft>
              <a:buClr>
                <a:schemeClr val="dk1"/>
              </a:buClr>
              <a:buSzPts val="15400"/>
              <a:buFont typeface="Arial"/>
              <a:buNone/>
            </a:pPr>
            <a:r>
              <a:rPr lang="en-US" sz="5000">
                <a:latin typeface="Calibri"/>
                <a:ea typeface="Calibri"/>
                <a:cs typeface="Calibri"/>
                <a:sym typeface="Calibri"/>
              </a:rPr>
              <a:t>University of Tennessee, Knoxville</a:t>
            </a:r>
            <a:endParaRPr sz="5000">
              <a:latin typeface="Calibri"/>
              <a:ea typeface="Calibri"/>
              <a:cs typeface="Calibri"/>
              <a:sym typeface="Calibri"/>
            </a:endParaRPr>
          </a:p>
          <a:p>
            <a:pPr indent="0" lvl="0" marL="977900" marR="0" rtl="0" algn="l">
              <a:spcBef>
                <a:spcPts val="0"/>
              </a:spcBef>
              <a:spcAft>
                <a:spcPts val="0"/>
              </a:spcAft>
              <a:buClr>
                <a:schemeClr val="dk1"/>
              </a:buClr>
              <a:buSzPts val="15400"/>
              <a:buFont typeface="Arial"/>
              <a:buNone/>
            </a:pPr>
            <a:r>
              <a:rPr lang="en-US" sz="5000">
                <a:latin typeface="Calibri"/>
                <a:ea typeface="Calibri"/>
                <a:cs typeface="Calibri"/>
                <a:sym typeface="Calibri"/>
              </a:rPr>
              <a:t>COSC 426</a:t>
            </a:r>
            <a:endParaRPr sz="5000">
              <a:latin typeface="Calibri"/>
              <a:ea typeface="Calibri"/>
              <a:cs typeface="Calibri"/>
              <a:sym typeface="Calibri"/>
            </a:endParaRPr>
          </a:p>
        </p:txBody>
      </p:sp>
      <p:sp>
        <p:nvSpPr>
          <p:cNvPr id="38" name="Google Shape;38;p5"/>
          <p:cNvSpPr txBox="1"/>
          <p:nvPr>
            <p:ph idx="3" type="body"/>
          </p:nvPr>
        </p:nvSpPr>
        <p:spPr>
          <a:xfrm>
            <a:off x="407475" y="4640525"/>
            <a:ext cx="12571200" cy="23984400"/>
          </a:xfrm>
          <a:prstGeom prst="rect">
            <a:avLst/>
          </a:prstGeom>
          <a:noFill/>
          <a:ln>
            <a:noFill/>
          </a:ln>
        </p:spPr>
        <p:txBody>
          <a:bodyPr anchorCtr="0" anchor="t" bIns="0" lIns="0" spcFirstLastPara="1" rIns="0" wrap="square" tIns="0">
            <a:noAutofit/>
          </a:bodyPr>
          <a:lstStyle/>
          <a:p>
            <a:pPr indent="-666750" lvl="0" marL="1644650" marR="0" rtl="0" algn="ctr">
              <a:spcBef>
                <a:spcPts val="0"/>
              </a:spcBef>
              <a:spcAft>
                <a:spcPts val="0"/>
              </a:spcAft>
              <a:buClr>
                <a:schemeClr val="dk1"/>
              </a:buClr>
              <a:buSzPts val="15400"/>
              <a:buFont typeface="Arial"/>
              <a:buNone/>
            </a:pPr>
            <a:r>
              <a:rPr lang="en-US" sz="7100">
                <a:solidFill>
                  <a:schemeClr val="dk1"/>
                </a:solidFill>
                <a:latin typeface="Calibri"/>
                <a:ea typeface="Calibri"/>
                <a:cs typeface="Calibri"/>
                <a:sym typeface="Calibri"/>
              </a:rPr>
              <a:t>Abstract</a:t>
            </a:r>
            <a:endParaRPr sz="7100">
              <a:solidFill>
                <a:schemeClr val="dk1"/>
              </a:solidFill>
              <a:latin typeface="Calibri"/>
              <a:ea typeface="Calibri"/>
              <a:cs typeface="Calibri"/>
              <a:sym typeface="Calibri"/>
            </a:endParaRPr>
          </a:p>
          <a:p>
            <a:pPr indent="0" lvl="0" marL="0" rtl="0" algn="l">
              <a:lnSpc>
                <a:spcPct val="100000"/>
              </a:lnSpc>
              <a:spcBef>
                <a:spcPts val="560"/>
              </a:spcBef>
              <a:spcAft>
                <a:spcPts val="0"/>
              </a:spcAft>
              <a:buClr>
                <a:srgbClr val="3B3C3E"/>
              </a:buClr>
              <a:buSzPts val="2800"/>
              <a:buFont typeface="Calibri"/>
              <a:buNone/>
            </a:pPr>
            <a:r>
              <a:rPr b="0" lang="en-US" sz="3500">
                <a:solidFill>
                  <a:schemeClr val="dk1"/>
                </a:solidFill>
                <a:latin typeface="Calibri"/>
                <a:ea typeface="Calibri"/>
                <a:cs typeface="Calibri"/>
                <a:sym typeface="Calibri"/>
              </a:rPr>
              <a:t>During the COVID-19 epidemic of 2020, global lockdowns began to affect numerous countries across the world. During this period, the world's largest PC gaming platform, Steam, continuously broke records for its user numbers. The purpose of this data analysis is to determine whether or not there are quantifiable trends in what types of games people chose to play during the 2020 COVID-19 lockdowns. To perform an analysis of what types of were  games being played during this period, KMeans clustering was used to group the top 1000 most popular games by their player count data, tracked from 2017-2019. From the resulting clusters, the attributes of each game were analyzed, including whether or not the cluster gained or lost during COVID-19,  the defining genre of the game, whether the game was singleplayer or multiplayer focused, and the difficulty of the game. While single and multiplayer games both gained users during  COVID-19, multiplayer games overall grew more than singleplayer ones.  There was not enough evidence to determine whether or not the games’ defining genre had any adverse effect on its population growth before or during COVID-19. Overwhelmingly, “casual” and more forgiving games experienced more player growth during COVID-19 than “difficult” games did; there was a strong correlation between difficult games gaining more players before COVID-19 than during it. For further research, I would like to develop a better system for tagging the games’ genres in a way that makes the results clearer. Due to how the datasets’ tagging of games was, where games could be tagged with multiple “conflicting” genres, getting a 100% binary distinction between certain attributes of the games was impossible.</a:t>
            </a:r>
            <a:endParaRPr b="0" sz="3500">
              <a:solidFill>
                <a:schemeClr val="dk1"/>
              </a:solidFill>
              <a:latin typeface="Calibri"/>
              <a:ea typeface="Calibri"/>
              <a:cs typeface="Calibri"/>
              <a:sym typeface="Calibri"/>
            </a:endParaRPr>
          </a:p>
          <a:p>
            <a:pPr indent="0" lvl="0" marL="0" rtl="0" algn="l">
              <a:lnSpc>
                <a:spcPct val="100000"/>
              </a:lnSpc>
              <a:spcBef>
                <a:spcPts val="560"/>
              </a:spcBef>
              <a:spcAft>
                <a:spcPts val="0"/>
              </a:spcAft>
              <a:buClr>
                <a:srgbClr val="3B3C3E"/>
              </a:buClr>
              <a:buSzPts val="2800"/>
              <a:buFont typeface="Calibri"/>
              <a:buNone/>
            </a:pPr>
            <a:r>
              <a:t/>
            </a:r>
            <a:endParaRPr b="0" sz="36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5400"/>
              <a:buFont typeface="Arial"/>
              <a:buNone/>
            </a:pPr>
            <a:r>
              <a:rPr lang="en-US" sz="7200">
                <a:solidFill>
                  <a:schemeClr val="dk1"/>
                </a:solidFill>
                <a:latin typeface="Calibri"/>
                <a:ea typeface="Calibri"/>
                <a:cs typeface="Calibri"/>
                <a:sym typeface="Calibri"/>
              </a:rPr>
              <a:t>Introduction</a:t>
            </a:r>
            <a:endParaRPr sz="7200">
              <a:solidFill>
                <a:schemeClr val="dk1"/>
              </a:solidFill>
              <a:latin typeface="Calibri"/>
              <a:ea typeface="Calibri"/>
              <a:cs typeface="Calibri"/>
              <a:sym typeface="Calibri"/>
            </a:endParaRPr>
          </a:p>
          <a:p>
            <a:pPr indent="-450850" lvl="0" marL="457200" rtl="0" algn="l">
              <a:lnSpc>
                <a:spcPct val="100000"/>
              </a:lnSpc>
              <a:spcBef>
                <a:spcPts val="56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Since 2020, it has been noted by many that the COVID-19 lockdowns caused large user gains in multitudes of entertainment platforms. </a:t>
            </a:r>
            <a:endParaRPr b="0" sz="3500">
              <a:solidFill>
                <a:schemeClr val="dk1"/>
              </a:solidFill>
              <a:latin typeface="Calibri"/>
              <a:ea typeface="Calibri"/>
              <a:cs typeface="Calibri"/>
              <a:sym typeface="Calibri"/>
            </a:endParaRPr>
          </a:p>
          <a:p>
            <a:pPr indent="-450850" lvl="0" marL="457200" rtl="0" algn="l">
              <a:lnSpc>
                <a:spcPct val="100000"/>
              </a:lnSpc>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Steam, the PC gaming platform, experienced large user gains during this time period, and continuously broke their peak concurrent user record as 2020 progressed.</a:t>
            </a:r>
            <a:endParaRPr b="0" sz="3500">
              <a:solidFill>
                <a:schemeClr val="dk1"/>
              </a:solidFill>
              <a:latin typeface="Calibri"/>
              <a:ea typeface="Calibri"/>
              <a:cs typeface="Calibri"/>
              <a:sym typeface="Calibri"/>
            </a:endParaRPr>
          </a:p>
          <a:p>
            <a:pPr indent="-450850" lvl="0" marL="457200" rtl="0" algn="l">
              <a:lnSpc>
                <a:spcPct val="100000"/>
              </a:lnSpc>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 It is easy to determine from available data that they gained players, but this study aims to answer the question of whether or  there are definable trends in what specific types of games gained players; </a:t>
            </a:r>
            <a:endParaRPr b="0" sz="3500">
              <a:solidFill>
                <a:schemeClr val="dk1"/>
              </a:solidFill>
              <a:latin typeface="Calibri"/>
              <a:ea typeface="Calibri"/>
              <a:cs typeface="Calibri"/>
              <a:sym typeface="Calibri"/>
            </a:endParaRPr>
          </a:p>
          <a:p>
            <a:pPr indent="-450850" lvl="0" marL="457200" rtl="0" algn="l">
              <a:lnSpc>
                <a:spcPct val="100000"/>
              </a:lnSpc>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Did the conditions and emotions caused  COVID-19 and the lockdowns affect what games people chose to play?</a:t>
            </a:r>
            <a:endParaRPr b="0" sz="3500">
              <a:solidFill>
                <a:schemeClr val="dk1"/>
              </a:solidFill>
              <a:latin typeface="Calibri"/>
              <a:ea typeface="Calibri"/>
              <a:cs typeface="Calibri"/>
              <a:sym typeface="Calibri"/>
            </a:endParaRPr>
          </a:p>
          <a:p>
            <a:pPr indent="0" lvl="0" marL="977900" marR="0" rtl="0" algn="l">
              <a:spcBef>
                <a:spcPts val="0"/>
              </a:spcBef>
              <a:spcAft>
                <a:spcPts val="0"/>
              </a:spcAft>
              <a:buClr>
                <a:schemeClr val="dk1"/>
              </a:buClr>
              <a:buSzPts val="15400"/>
              <a:buFont typeface="Arial"/>
              <a:buNone/>
            </a:pPr>
            <a:r>
              <a:t/>
            </a:r>
            <a:endParaRPr sz="7200">
              <a:solidFill>
                <a:schemeClr val="dk1"/>
              </a:solidFill>
              <a:latin typeface="Calibri"/>
              <a:ea typeface="Calibri"/>
              <a:cs typeface="Calibri"/>
              <a:sym typeface="Calibri"/>
            </a:endParaRPr>
          </a:p>
        </p:txBody>
      </p:sp>
      <p:sp>
        <p:nvSpPr>
          <p:cNvPr id="39" name="Google Shape;39;p5"/>
          <p:cNvSpPr txBox="1"/>
          <p:nvPr>
            <p:ph idx="4" type="body"/>
          </p:nvPr>
        </p:nvSpPr>
        <p:spPr>
          <a:xfrm>
            <a:off x="13697300" y="4640525"/>
            <a:ext cx="12870000" cy="24601800"/>
          </a:xfrm>
          <a:prstGeom prst="rect">
            <a:avLst/>
          </a:prstGeom>
          <a:noFill/>
          <a:ln>
            <a:noFill/>
          </a:ln>
        </p:spPr>
        <p:txBody>
          <a:bodyPr anchorCtr="0" anchor="t" bIns="0" lIns="0" spcFirstLastPara="1" rIns="0" wrap="square" tIns="0">
            <a:noAutofit/>
          </a:bodyPr>
          <a:lstStyle/>
          <a:p>
            <a:pPr indent="-666750" lvl="0" marL="1644650" marR="0" rtl="0" algn="ctr">
              <a:spcBef>
                <a:spcPts val="0"/>
              </a:spcBef>
              <a:spcAft>
                <a:spcPts val="0"/>
              </a:spcAft>
              <a:buClr>
                <a:schemeClr val="dk1"/>
              </a:buClr>
              <a:buSzPts val="15400"/>
              <a:buFont typeface="Arial"/>
              <a:buNone/>
            </a:pPr>
            <a:r>
              <a:rPr lang="en-US" sz="7100">
                <a:solidFill>
                  <a:schemeClr val="dk1"/>
                </a:solidFill>
                <a:latin typeface="Calibri"/>
                <a:ea typeface="Calibri"/>
                <a:cs typeface="Calibri"/>
                <a:sym typeface="Calibri"/>
              </a:rPr>
              <a:t>Methods</a:t>
            </a:r>
            <a:endParaRPr sz="7100">
              <a:solidFill>
                <a:schemeClr val="dk1"/>
              </a:solidFill>
              <a:latin typeface="Calibri"/>
              <a:ea typeface="Calibri"/>
              <a:cs typeface="Calibri"/>
              <a:sym typeface="Calibri"/>
            </a:endParaRPr>
          </a:p>
          <a:p>
            <a:pPr indent="-450850" lvl="0" marL="457200" marR="0" rtl="0" algn="l">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The dataset being analyzed in this project contains the </a:t>
            </a:r>
            <a:r>
              <a:rPr b="0" lang="en-US" sz="3500">
                <a:solidFill>
                  <a:schemeClr val="dk1"/>
                </a:solidFill>
                <a:latin typeface="Calibri"/>
                <a:ea typeface="Calibri"/>
                <a:cs typeface="Calibri"/>
                <a:sym typeface="Calibri"/>
              </a:rPr>
              <a:t>player count of the top 1000 games every 15 minutes for over four years.</a:t>
            </a:r>
            <a:endParaRPr b="0" sz="3500">
              <a:solidFill>
                <a:schemeClr val="dk1"/>
              </a:solidFill>
              <a:latin typeface="Calibri"/>
              <a:ea typeface="Calibri"/>
              <a:cs typeface="Calibri"/>
              <a:sym typeface="Calibri"/>
            </a:endParaRPr>
          </a:p>
          <a:p>
            <a:pPr indent="-450850" lvl="0" marL="457200" marR="0" rtl="0" algn="l">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The processing of this data was done using the python implementation of Apache Spark, PySpark; </a:t>
            </a:r>
            <a:endParaRPr b="0" sz="3500">
              <a:solidFill>
                <a:schemeClr val="dk1"/>
              </a:solidFill>
              <a:latin typeface="Calibri"/>
              <a:ea typeface="Calibri"/>
              <a:cs typeface="Calibri"/>
              <a:sym typeface="Calibri"/>
            </a:endParaRPr>
          </a:p>
          <a:p>
            <a:pPr indent="-450850" lvl="0" marL="457200" marR="0" rtl="0" algn="l">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Specifically, the mapReduce system was utilized to turn the hundreds of thousands of lines in each data entry into a smaller output</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457200" lvl="0" marL="0" marR="0" rtl="0" algn="l">
              <a:spcBef>
                <a:spcPts val="0"/>
              </a:spcBef>
              <a:spcAft>
                <a:spcPts val="0"/>
              </a:spcAft>
              <a:buNone/>
            </a:pPr>
            <a:r>
              <a:rPr b="0" lang="en-US" sz="3100">
                <a:solidFill>
                  <a:schemeClr val="dk1"/>
                </a:solidFill>
                <a:latin typeface="Calibri"/>
                <a:ea typeface="Calibri"/>
                <a:cs typeface="Calibri"/>
                <a:sym typeface="Calibri"/>
              </a:rPr>
              <a:t>Figure 1: Spark’s mapReduce used to turn more than a hundred thousand entries  into one</a:t>
            </a:r>
            <a:endParaRPr b="0" sz="31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450850" lvl="0" marL="457200" marR="0" rtl="0" algn="l">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KMeans clustering was performed on the data using  the average yearly growth of the game from the years 2017-2019 versus the growth from 2019 through 2020.</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0" sz="35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0" sz="3700">
              <a:solidFill>
                <a:schemeClr val="dk1"/>
              </a:solidFill>
              <a:latin typeface="Calibri"/>
              <a:ea typeface="Calibri"/>
              <a:cs typeface="Calibri"/>
              <a:sym typeface="Calibri"/>
            </a:endParaRPr>
          </a:p>
          <a:p>
            <a:pPr indent="457200" lvl="0" marL="1828800" marR="0" rtl="0" algn="l">
              <a:spcBef>
                <a:spcPts val="0"/>
              </a:spcBef>
              <a:spcAft>
                <a:spcPts val="0"/>
              </a:spcAft>
              <a:buNone/>
            </a:pPr>
            <a:r>
              <a:rPr b="0" lang="en-US" sz="3100">
                <a:solidFill>
                  <a:schemeClr val="dk1"/>
                </a:solidFill>
                <a:latin typeface="Calibri"/>
                <a:ea typeface="Calibri"/>
                <a:cs typeface="Calibri"/>
                <a:sym typeface="Calibri"/>
              </a:rPr>
              <a:t>Figure 2: Visualization of the clusters using matplotlib </a:t>
            </a:r>
            <a:endParaRPr b="0" sz="3100">
              <a:solidFill>
                <a:schemeClr val="dk1"/>
              </a:solidFill>
              <a:latin typeface="Calibri"/>
              <a:ea typeface="Calibri"/>
              <a:cs typeface="Calibri"/>
              <a:sym typeface="Calibri"/>
            </a:endParaRPr>
          </a:p>
          <a:p>
            <a:pPr indent="457200" lvl="0" marL="1828800" marR="0" rtl="0" algn="l">
              <a:spcBef>
                <a:spcPts val="0"/>
              </a:spcBef>
              <a:spcAft>
                <a:spcPts val="0"/>
              </a:spcAft>
              <a:buNone/>
            </a:pPr>
            <a:r>
              <a:t/>
            </a:r>
            <a:endParaRPr b="0" sz="2900">
              <a:solidFill>
                <a:schemeClr val="dk1"/>
              </a:solidFill>
              <a:latin typeface="Calibri"/>
              <a:ea typeface="Calibri"/>
              <a:cs typeface="Calibri"/>
              <a:sym typeface="Calibri"/>
            </a:endParaRPr>
          </a:p>
          <a:p>
            <a:pPr indent="-450850" lvl="0" marL="457200" marR="0" rtl="0" algn="l">
              <a:spcBef>
                <a:spcPts val="0"/>
              </a:spcBef>
              <a:spcAft>
                <a:spcPts val="0"/>
              </a:spcAft>
              <a:buClr>
                <a:schemeClr val="dk1"/>
              </a:buClr>
              <a:buSzPts val="3500"/>
              <a:buFont typeface="Calibri"/>
              <a:buChar char="●"/>
            </a:pPr>
            <a:r>
              <a:rPr b="0" lang="en-US" sz="3500">
                <a:solidFill>
                  <a:schemeClr val="dk1"/>
                </a:solidFill>
                <a:latin typeface="Calibri"/>
                <a:ea typeface="Calibri"/>
                <a:cs typeface="Calibri"/>
                <a:sym typeface="Calibri"/>
              </a:rPr>
              <a:t>Different attributes of the games were analyzed on a cluster by cluster basis to determine whether there were any noticeable trends</a:t>
            </a:r>
            <a:endParaRPr b="0" sz="3500">
              <a:solidFill>
                <a:schemeClr val="dk1"/>
              </a:solidFill>
              <a:latin typeface="Calibri"/>
              <a:ea typeface="Calibri"/>
              <a:cs typeface="Calibri"/>
              <a:sym typeface="Calibri"/>
            </a:endParaRPr>
          </a:p>
        </p:txBody>
      </p:sp>
      <p:pic>
        <p:nvPicPr>
          <p:cNvPr id="40" name="Google Shape;40;p5"/>
          <p:cNvPicPr preferRelativeResize="0"/>
          <p:nvPr/>
        </p:nvPicPr>
        <p:blipFill>
          <a:blip r:embed="rId3">
            <a:alphaModFix/>
          </a:blip>
          <a:stretch>
            <a:fillRect/>
          </a:stretch>
        </p:blipFill>
        <p:spPr>
          <a:xfrm>
            <a:off x="15935025" y="9624249"/>
            <a:ext cx="4049706" cy="4419601"/>
          </a:xfrm>
          <a:prstGeom prst="rect">
            <a:avLst/>
          </a:prstGeom>
          <a:noFill/>
          <a:ln>
            <a:noFill/>
          </a:ln>
        </p:spPr>
      </p:pic>
      <p:pic>
        <p:nvPicPr>
          <p:cNvPr id="41" name="Google Shape;41;p5"/>
          <p:cNvPicPr preferRelativeResize="0"/>
          <p:nvPr/>
        </p:nvPicPr>
        <p:blipFill>
          <a:blip r:embed="rId4">
            <a:alphaModFix/>
          </a:blip>
          <a:stretch>
            <a:fillRect/>
          </a:stretch>
        </p:blipFill>
        <p:spPr>
          <a:xfrm>
            <a:off x="22357263" y="11883875"/>
            <a:ext cx="4210050" cy="742950"/>
          </a:xfrm>
          <a:prstGeom prst="rect">
            <a:avLst/>
          </a:prstGeom>
          <a:noFill/>
          <a:ln>
            <a:noFill/>
          </a:ln>
        </p:spPr>
      </p:pic>
      <p:sp>
        <p:nvSpPr>
          <p:cNvPr id="42" name="Google Shape;42;p5"/>
          <p:cNvSpPr/>
          <p:nvPr/>
        </p:nvSpPr>
        <p:spPr>
          <a:xfrm>
            <a:off x="20254100" y="11990750"/>
            <a:ext cx="1564500" cy="5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nvSpPr>
        <p:spPr>
          <a:xfrm>
            <a:off x="27798750" y="4640525"/>
            <a:ext cx="15718200" cy="2828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7200">
                <a:latin typeface="Calibri"/>
                <a:ea typeface="Calibri"/>
                <a:cs typeface="Calibri"/>
                <a:sym typeface="Calibri"/>
              </a:rPr>
              <a:t>Results</a:t>
            </a:r>
            <a:endParaRPr b="1" sz="7200">
              <a:latin typeface="Calibri"/>
              <a:ea typeface="Calibri"/>
              <a:cs typeface="Calibri"/>
              <a:sym typeface="Calibri"/>
            </a:endParaRPr>
          </a:p>
          <a:p>
            <a:pPr indent="0" lvl="0" marL="0" rtl="0" algn="l">
              <a:spcBef>
                <a:spcPts val="0"/>
              </a:spcBef>
              <a:spcAft>
                <a:spcPts val="0"/>
              </a:spcAft>
              <a:buNone/>
            </a:pPr>
            <a:r>
              <a:t/>
            </a:r>
            <a:endParaRPr b="1" sz="3500">
              <a:latin typeface="Calibri"/>
              <a:ea typeface="Calibri"/>
              <a:cs typeface="Calibri"/>
              <a:sym typeface="Calibri"/>
            </a:endParaRPr>
          </a:p>
          <a:p>
            <a:pPr indent="0" lvl="0" marL="0" rtl="0" algn="ctr">
              <a:spcBef>
                <a:spcPts val="0"/>
              </a:spcBef>
              <a:spcAft>
                <a:spcPts val="0"/>
              </a:spcAft>
              <a:buNone/>
            </a:pPr>
            <a:r>
              <a:t/>
            </a:r>
            <a:endParaRPr b="1" sz="7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US" sz="3100">
                <a:latin typeface="Calibri"/>
                <a:ea typeface="Calibri"/>
                <a:cs typeface="Calibri"/>
                <a:sym typeface="Calibri"/>
              </a:rPr>
              <a:t>Figure 3: The differential between pre and post covid  population growth by cluster</a:t>
            </a:r>
            <a:endParaRPr sz="3100">
              <a:latin typeface="Calibri"/>
              <a:ea typeface="Calibri"/>
              <a:cs typeface="Calibri"/>
              <a:sym typeface="Calibri"/>
            </a:endParaRPr>
          </a:p>
          <a:p>
            <a:pPr indent="457200" lvl="0" marL="457200" rtl="0" algn="l">
              <a:spcBef>
                <a:spcPts val="0"/>
              </a:spcBef>
              <a:spcAft>
                <a:spcPts val="0"/>
              </a:spcAft>
              <a:buNone/>
            </a:pPr>
            <a:r>
              <a:t/>
            </a:r>
            <a:endParaRPr sz="3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sz="3100">
                <a:solidFill>
                  <a:schemeClr val="dk1"/>
                </a:solidFill>
                <a:latin typeface="Calibri"/>
                <a:ea typeface="Calibri"/>
                <a:cs typeface="Calibri"/>
                <a:sym typeface="Calibri"/>
              </a:rPr>
              <a:t>Figure 4: Percent of games tagged with                  Figure 5: Percent of games tagged with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lang="en-US" sz="3100">
                <a:solidFill>
                  <a:schemeClr val="dk1"/>
                </a:solidFill>
                <a:latin typeface="Calibri"/>
                <a:ea typeface="Calibri"/>
                <a:cs typeface="Calibri"/>
                <a:sym typeface="Calibri"/>
              </a:rPr>
              <a:t>single/multiplayer by cluster</a:t>
            </a:r>
            <a:r>
              <a:rPr lang="en-US">
                <a:solidFill>
                  <a:schemeClr val="dk1"/>
                </a:solidFill>
                <a:latin typeface="Calibri"/>
                <a:ea typeface="Calibri"/>
                <a:cs typeface="Calibri"/>
                <a:sym typeface="Calibri"/>
              </a:rPr>
              <a:t>                                                                                   </a:t>
            </a:r>
            <a:r>
              <a:rPr lang="en-US" sz="3100">
                <a:solidFill>
                  <a:schemeClr val="dk1"/>
                </a:solidFill>
                <a:latin typeface="Calibri"/>
                <a:ea typeface="Calibri"/>
                <a:cs typeface="Calibri"/>
                <a:sym typeface="Calibri"/>
              </a:rPr>
              <a:t>casual/difficult by cluster</a:t>
            </a:r>
            <a:endParaRPr sz="31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457200" lvl="0" marL="457200" rtl="0" algn="l">
              <a:spcBef>
                <a:spcPts val="0"/>
              </a:spcBef>
              <a:spcAft>
                <a:spcPts val="0"/>
              </a:spcAft>
              <a:buNone/>
            </a:pPr>
            <a:r>
              <a:rPr lang="en-US" sz="3100">
                <a:solidFill>
                  <a:schemeClr val="dk1"/>
                </a:solidFill>
                <a:latin typeface="Calibri"/>
                <a:ea typeface="Calibri"/>
                <a:cs typeface="Calibri"/>
                <a:sym typeface="Calibri"/>
              </a:rPr>
              <a:t>Figure 6: Percent of games tagged with defining genres by cluster</a:t>
            </a:r>
            <a:endParaRPr sz="3100">
              <a:solidFill>
                <a:schemeClr val="dk1"/>
              </a:solidFill>
              <a:latin typeface="Calibri"/>
              <a:ea typeface="Calibri"/>
              <a:cs typeface="Calibri"/>
              <a:sym typeface="Calibri"/>
            </a:endParaRPr>
          </a:p>
          <a:p>
            <a:pPr indent="0" lvl="0" marL="0" rtl="0" algn="ctr">
              <a:spcBef>
                <a:spcPts val="0"/>
              </a:spcBef>
              <a:spcAft>
                <a:spcPts val="0"/>
              </a:spcAft>
              <a:buNone/>
            </a:pPr>
            <a:r>
              <a:rPr b="1" lang="en-US" sz="7200">
                <a:solidFill>
                  <a:schemeClr val="dk1"/>
                </a:solidFill>
                <a:latin typeface="Calibri"/>
                <a:ea typeface="Calibri"/>
                <a:cs typeface="Calibri"/>
                <a:sym typeface="Calibri"/>
              </a:rPr>
              <a:t>Conclusion</a:t>
            </a:r>
            <a:endParaRPr b="1" sz="7200">
              <a:solidFill>
                <a:schemeClr val="dk1"/>
              </a:solidFill>
              <a:latin typeface="Calibri"/>
              <a:ea typeface="Calibri"/>
              <a:cs typeface="Calibri"/>
              <a:sym typeface="Calibri"/>
            </a:endParaRPr>
          </a:p>
          <a:p>
            <a:pPr indent="-450850" lvl="0" marL="457200" rtl="0" algn="l">
              <a:lnSpc>
                <a:spcPct val="90000"/>
              </a:lnSpc>
              <a:spcBef>
                <a:spcPts val="0"/>
              </a:spcBef>
              <a:spcAft>
                <a:spcPts val="0"/>
              </a:spcAft>
              <a:buClr>
                <a:schemeClr val="dk1"/>
              </a:buClr>
              <a:buSzPts val="3500"/>
              <a:buFont typeface="Calibri"/>
              <a:buChar char="●"/>
            </a:pPr>
            <a:r>
              <a:rPr lang="en-US" sz="3500">
                <a:solidFill>
                  <a:schemeClr val="dk1"/>
                </a:solidFill>
                <a:latin typeface="Calibri"/>
                <a:ea typeface="Calibri"/>
                <a:cs typeface="Calibri"/>
                <a:sym typeface="Calibri"/>
              </a:rPr>
              <a:t> Multiplayer games tended to have higher player growth during the period of COVID-19 lockdowns than singleplayer games</a:t>
            </a:r>
            <a:endParaRPr sz="3500">
              <a:solidFill>
                <a:schemeClr val="dk1"/>
              </a:solidFill>
              <a:latin typeface="Calibri"/>
              <a:ea typeface="Calibri"/>
              <a:cs typeface="Calibri"/>
              <a:sym typeface="Calibri"/>
            </a:endParaRPr>
          </a:p>
          <a:p>
            <a:pPr indent="-450850" lvl="0" marL="457200" rtl="0" algn="l">
              <a:lnSpc>
                <a:spcPct val="90000"/>
              </a:lnSpc>
              <a:spcBef>
                <a:spcPts val="0"/>
              </a:spcBef>
              <a:spcAft>
                <a:spcPts val="0"/>
              </a:spcAft>
              <a:buClr>
                <a:schemeClr val="dk1"/>
              </a:buClr>
              <a:buSzPts val="3500"/>
              <a:buFont typeface="Calibri"/>
              <a:buChar char="●"/>
            </a:pPr>
            <a:r>
              <a:rPr lang="en-US" sz="3500">
                <a:solidFill>
                  <a:schemeClr val="dk1"/>
                </a:solidFill>
                <a:latin typeface="Calibri"/>
                <a:ea typeface="Calibri"/>
                <a:cs typeface="Calibri"/>
                <a:sym typeface="Calibri"/>
              </a:rPr>
              <a:t>Casual games gained more users during the lockdowns than difficult games did</a:t>
            </a:r>
            <a:endParaRPr sz="3500">
              <a:solidFill>
                <a:schemeClr val="dk1"/>
              </a:solidFill>
              <a:latin typeface="Calibri"/>
              <a:ea typeface="Calibri"/>
              <a:cs typeface="Calibri"/>
              <a:sym typeface="Calibri"/>
            </a:endParaRPr>
          </a:p>
          <a:p>
            <a:pPr indent="-450850" lvl="0" marL="457200" rtl="0" algn="l">
              <a:lnSpc>
                <a:spcPct val="90000"/>
              </a:lnSpc>
              <a:spcBef>
                <a:spcPts val="0"/>
              </a:spcBef>
              <a:spcAft>
                <a:spcPts val="0"/>
              </a:spcAft>
              <a:buClr>
                <a:schemeClr val="dk1"/>
              </a:buClr>
              <a:buSzPts val="3500"/>
              <a:buFont typeface="Calibri"/>
              <a:buChar char="●"/>
            </a:pPr>
            <a:r>
              <a:rPr lang="en-US" sz="3500">
                <a:solidFill>
                  <a:schemeClr val="dk1"/>
                </a:solidFill>
                <a:latin typeface="Calibri"/>
                <a:ea typeface="Calibri"/>
                <a:cs typeface="Calibri"/>
                <a:sym typeface="Calibri"/>
              </a:rPr>
              <a:t>There appeared to be no significant correlation between a games’ defining genre and its popularity before and after lockdown</a:t>
            </a:r>
            <a:endParaRPr sz="35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7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44" name="Google Shape;44;p5"/>
          <p:cNvPicPr preferRelativeResize="0"/>
          <p:nvPr/>
        </p:nvPicPr>
        <p:blipFill>
          <a:blip r:embed="rId5">
            <a:alphaModFix/>
          </a:blip>
          <a:stretch>
            <a:fillRect/>
          </a:stretch>
        </p:blipFill>
        <p:spPr>
          <a:xfrm>
            <a:off x="14750287" y="18278920"/>
            <a:ext cx="10764036" cy="7457205"/>
          </a:xfrm>
          <a:prstGeom prst="rect">
            <a:avLst/>
          </a:prstGeom>
          <a:noFill/>
          <a:ln>
            <a:noFill/>
          </a:ln>
        </p:spPr>
      </p:pic>
      <p:pic>
        <p:nvPicPr>
          <p:cNvPr id="45" name="Google Shape;45;p5"/>
          <p:cNvPicPr preferRelativeResize="0"/>
          <p:nvPr/>
        </p:nvPicPr>
        <p:blipFill>
          <a:blip r:embed="rId6">
            <a:alphaModFix/>
          </a:blip>
          <a:stretch>
            <a:fillRect/>
          </a:stretch>
        </p:blipFill>
        <p:spPr>
          <a:xfrm>
            <a:off x="31396250" y="5823720"/>
            <a:ext cx="8523198" cy="5682117"/>
          </a:xfrm>
          <a:prstGeom prst="rect">
            <a:avLst/>
          </a:prstGeom>
          <a:noFill/>
          <a:ln>
            <a:noFill/>
          </a:ln>
        </p:spPr>
      </p:pic>
      <p:pic>
        <p:nvPicPr>
          <p:cNvPr id="46" name="Google Shape;46;p5"/>
          <p:cNvPicPr preferRelativeResize="0"/>
          <p:nvPr/>
        </p:nvPicPr>
        <p:blipFill>
          <a:blip r:embed="rId7">
            <a:alphaModFix/>
          </a:blip>
          <a:stretch>
            <a:fillRect/>
          </a:stretch>
        </p:blipFill>
        <p:spPr>
          <a:xfrm>
            <a:off x="27798750" y="12312500"/>
            <a:ext cx="7592823" cy="5966424"/>
          </a:xfrm>
          <a:prstGeom prst="rect">
            <a:avLst/>
          </a:prstGeom>
          <a:noFill/>
          <a:ln>
            <a:noFill/>
          </a:ln>
        </p:spPr>
      </p:pic>
      <p:pic>
        <p:nvPicPr>
          <p:cNvPr id="47" name="Google Shape;47;p5"/>
          <p:cNvPicPr preferRelativeResize="0"/>
          <p:nvPr/>
        </p:nvPicPr>
        <p:blipFill>
          <a:blip r:embed="rId8">
            <a:alphaModFix/>
          </a:blip>
          <a:stretch>
            <a:fillRect/>
          </a:stretch>
        </p:blipFill>
        <p:spPr>
          <a:xfrm>
            <a:off x="31651958" y="19545350"/>
            <a:ext cx="8011778" cy="5682099"/>
          </a:xfrm>
          <a:prstGeom prst="rect">
            <a:avLst/>
          </a:prstGeom>
          <a:noFill/>
          <a:ln>
            <a:noFill/>
          </a:ln>
        </p:spPr>
      </p:pic>
      <p:pic>
        <p:nvPicPr>
          <p:cNvPr id="48" name="Google Shape;48;p5"/>
          <p:cNvPicPr preferRelativeResize="0"/>
          <p:nvPr/>
        </p:nvPicPr>
        <p:blipFill>
          <a:blip r:embed="rId9">
            <a:alphaModFix/>
          </a:blip>
          <a:stretch>
            <a:fillRect/>
          </a:stretch>
        </p:blipFill>
        <p:spPr>
          <a:xfrm>
            <a:off x="35879425" y="12312500"/>
            <a:ext cx="8011773" cy="5966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UT PresPosterformat">
  <a:themeElements>
    <a:clrScheme name="Custom 3">
      <a:dk1>
        <a:srgbClr val="000000"/>
      </a:dk1>
      <a:lt1>
        <a:srgbClr val="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UT PresPosterformat">
  <a:themeElements>
    <a:clrScheme name="Custom 3">
      <a:dk1>
        <a:srgbClr val="000000"/>
      </a:dk1>
      <a:lt1>
        <a:srgbClr val="FFFFFF"/>
      </a:lt1>
      <a:dk2>
        <a:srgbClr val="4E5B6F"/>
      </a:dk2>
      <a:lt2>
        <a:srgbClr val="CCCC99"/>
      </a:lt2>
      <a:accent1>
        <a:srgbClr val="7FD13B"/>
      </a:accent1>
      <a:accent2>
        <a:srgbClr val="EA157A"/>
      </a:accent2>
      <a:accent3>
        <a:srgbClr val="FF9933"/>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