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E565F-AC43-47E0-A4C7-98A31A88BEB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8BA95-307C-40C7-9683-FBCB3A3751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755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f4a0f37d1_2_77:notes"/>
          <p:cNvSpPr txBox="1">
            <a:spLocks noGrp="1"/>
          </p:cNvSpPr>
          <p:nvPr>
            <p:ph type="body" idx="1"/>
          </p:nvPr>
        </p:nvSpPr>
        <p:spPr>
          <a:xfrm>
            <a:off x="415636" y="4342699"/>
            <a:ext cx="6043786" cy="4114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00" tIns="89500" rIns="89500" bIns="8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</a:pPr>
            <a:endParaRPr sz="1400"/>
          </a:p>
        </p:txBody>
      </p:sp>
      <p:sp>
        <p:nvSpPr>
          <p:cNvPr id="127" name="Google Shape;127;g26f4a0f37d1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0128" y="686346"/>
            <a:ext cx="6057745" cy="342861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f4a0f37d1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26f4a0f37d1_2_85:notes"/>
          <p:cNvSpPr txBox="1">
            <a:spLocks noGrp="1"/>
          </p:cNvSpPr>
          <p:nvPr>
            <p:ph type="body" idx="1"/>
          </p:nvPr>
        </p:nvSpPr>
        <p:spPr>
          <a:xfrm>
            <a:off x="415636" y="4342699"/>
            <a:ext cx="6043786" cy="4114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00" tIns="89500" rIns="89500" bIns="89500" anchor="t" anchorCtr="0">
            <a:noAutofit/>
          </a:bodyPr>
          <a:lstStyle/>
          <a:p>
            <a:pPr marL="444500" marR="0" lvl="0" indent="-215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</a:pPr>
            <a:endParaRPr sz="1400"/>
          </a:p>
        </p:txBody>
      </p:sp>
      <p:sp>
        <p:nvSpPr>
          <p:cNvPr id="132" name="Google Shape;132;g26f4a0f37d1_2_85:notes"/>
          <p:cNvSpPr txBox="1">
            <a:spLocks noGrp="1"/>
          </p:cNvSpPr>
          <p:nvPr>
            <p:ph type="sldNum" idx="12"/>
          </p:nvPr>
        </p:nvSpPr>
        <p:spPr>
          <a:xfrm>
            <a:off x="3884959" y="8685397"/>
            <a:ext cx="2971490" cy="45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fld>
            <a:endParaRPr sz="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10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47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4B7C-2BB9-F0CB-37CC-F4D57CD4F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CB172-0D80-1F9D-C3A5-93F77C30F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00B88-F776-3477-B972-4D32703E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DFD5-DCDF-4CE9-A91D-CF1CCD35126E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DD439-46EE-3D43-94B8-442BD260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BD1E9-2B77-6B68-32F2-8AB3F62F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3AE8-A94D-4D2F-B9FC-E3AD7F784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91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8A0B-0B30-6135-1813-1E0DBDDA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2EA06-5C60-9268-E684-AB029ED4C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F7BF6-02AB-7D2B-EF47-B811529C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DFD5-DCDF-4CE9-A91D-CF1CCD35126E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D57C3-7D5B-31D2-4AF8-558E0A1E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A3567-96E1-8CA6-2A39-9E1F11B6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3AE8-A94D-4D2F-B9FC-E3AD7F784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11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CBB28E-2011-8635-760C-68B823883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21238-02F0-4F30-6F59-5B73D504E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FD69-E96E-532B-3DC6-0A9E1C44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DFD5-DCDF-4CE9-A91D-CF1CCD35126E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3AC45-8DA9-5100-64A6-DB05B01A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1576F-51FF-4010-821C-0AB5290E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3AE8-A94D-4D2F-B9FC-E3AD7F784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89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 1"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descr="slide 03.jpg"/>
          <p:cNvPicPr preferRelativeResize="0"/>
          <p:nvPr/>
        </p:nvPicPr>
        <p:blipFill rotWithShape="1">
          <a:blip r:embed="rId2">
            <a:alphaModFix amt="6000"/>
          </a:blip>
          <a:srcRect/>
          <a:stretch/>
        </p:blipFill>
        <p:spPr>
          <a:xfrm>
            <a:off x="-9407" y="1"/>
            <a:ext cx="12228575" cy="699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 descr="slide 01.jpg"/>
          <p:cNvPicPr preferRelativeResize="0"/>
          <p:nvPr/>
        </p:nvPicPr>
        <p:blipFill rotWithShape="1">
          <a:blip r:embed="rId3">
            <a:alphaModFix amt="27000"/>
          </a:blip>
          <a:srcRect/>
          <a:stretch/>
        </p:blipFill>
        <p:spPr>
          <a:xfrm>
            <a:off x="-20903" y="0"/>
            <a:ext cx="1222857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/>
        </p:nvSpPr>
        <p:spPr>
          <a:xfrm>
            <a:off x="97521" y="6451700"/>
            <a:ext cx="2838000" cy="3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lang="en" sz="1067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 sz="1867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768" y="1914571"/>
            <a:ext cx="5473283" cy="18472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6574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Logo">
  <p:cSld name="Title slide with Logo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 descr="slide 01.jpg"/>
          <p:cNvPicPr preferRelativeResize="0"/>
          <p:nvPr/>
        </p:nvPicPr>
        <p:blipFill rotWithShape="1">
          <a:blip r:embed="rId2">
            <a:alphaModFix amt="27000"/>
          </a:blip>
          <a:srcRect/>
          <a:stretch/>
        </p:blipFill>
        <p:spPr>
          <a:xfrm>
            <a:off x="-20903" y="0"/>
            <a:ext cx="1222857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/>
        </p:nvSpPr>
        <p:spPr>
          <a:xfrm>
            <a:off x="97521" y="6451700"/>
            <a:ext cx="2838000" cy="3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" sz="1067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1405467" y="2700020"/>
            <a:ext cx="10320800" cy="8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28754" marR="0" lvl="2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438339" marR="0" lvl="3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047924" marR="0" lvl="4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657509" marR="0" lvl="5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1405467" y="4024588"/>
            <a:ext cx="10320800" cy="1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28754" marR="0" lvl="2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438339" marR="0" lvl="3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047924" marR="0" lvl="4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657509" marR="0" lvl="5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4876" y="906584"/>
            <a:ext cx="5282717" cy="17829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409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75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26B1-CE43-6036-51E8-E55EF56F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C363-39AC-7341-ED95-BFF02AE3B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0AE1E-C5B7-4CFE-1460-CF3289F3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DFD5-DCDF-4CE9-A91D-CF1CCD35126E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70BA8-4FB0-5C47-1FFB-48FE321D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1C156-F4BA-EB7F-91D0-2CBC346D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3AE8-A94D-4D2F-B9FC-E3AD7F784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96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B96C-D6D9-361F-EB3C-C323CAA92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077F5-143F-DBD2-433B-74304017D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CCD1-0DCA-A217-8B53-EB0D6DEE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DFD5-DCDF-4CE9-A91D-CF1CCD35126E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ADB24-5F9A-6C58-C6DF-D99748F3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92B04-D303-36B0-702D-20A99C89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3AE8-A94D-4D2F-B9FC-E3AD7F784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68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DBF9-1213-0D96-1518-5C1DC4A9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22756-C9B6-DC6C-B782-EACE361E2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E7B8D-0F1C-7ADB-FDD5-FB5A7A3C6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D4198-8577-1133-A94B-6F6BD4A6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DFD5-DCDF-4CE9-A91D-CF1CCD35126E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4198C-0914-F58B-7E19-CE9E4825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7C27A-C4BD-FCD8-56C0-7E611AF3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3AE8-A94D-4D2F-B9FC-E3AD7F784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70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3059-B832-7FA1-B905-E0B9A9C9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C74E8-4B5D-E5BE-AEC4-BAEE1C5B1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BBF7D-2655-F39B-AFCE-3F9F816CA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F02D3-6F2F-CE90-A385-0D43CAD80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F834F-D271-0F51-9A1A-14E5BDFBD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108CC-4049-3657-AE85-D3BC64EE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DFD5-DCDF-4CE9-A91D-CF1CCD35126E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2DCD23-F5A1-BCB3-6C80-3CB99024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DD089-08A6-50A4-638E-F13FD211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3AE8-A94D-4D2F-B9FC-E3AD7F784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EF92-C192-FA62-A213-2D5AA2CF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F389A-57B7-207A-822C-A4F52193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DFD5-DCDF-4CE9-A91D-CF1CCD35126E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DC32F-E85E-0A25-D0DE-13B9E8C3A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E215E-3DF9-2188-6B16-88220691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3AE8-A94D-4D2F-B9FC-E3AD7F784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40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F5F6D-6947-4DC5-104D-55899C66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DFD5-DCDF-4CE9-A91D-CF1CCD35126E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C2EB85-A1A6-9BBD-0DD4-B9D1C4F1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C5412-1980-42D6-58C3-56A9258C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3AE8-A94D-4D2F-B9FC-E3AD7F784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43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5309-2F07-1608-9DE2-F80D5034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00D8A-832F-3915-BCB1-775DA55BC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F557C-449A-BD93-6A68-00A6399B9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29B54-7E1E-EACA-A97D-A45B25260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DFD5-DCDF-4CE9-A91D-CF1CCD35126E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26F7A-9A00-BB82-6E1A-38792D75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4D9E4-6813-262F-42C2-0B1AC2C4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3AE8-A94D-4D2F-B9FC-E3AD7F784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90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C2D8-FE26-FE28-4DED-663D7613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59F192-0B7C-EFEA-9E16-22049E728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756C5-9364-E7C9-349E-9E741E3CC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41F69-B528-7679-B6B5-19A82F45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DFD5-DCDF-4CE9-A91D-CF1CCD35126E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43F76-67D0-CF86-820A-BD0C1A3A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D4ECE-47B8-08FF-13E8-DD917D7A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3AE8-A94D-4D2F-B9FC-E3AD7F784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1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0C78C3-3019-4B10-A6E7-6FC3280D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01B60-8C1A-A87C-4603-C15E51592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7CB34-99D8-D944-8353-2C8D1F58D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EDFD5-DCDF-4CE9-A91D-CF1CCD35126E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21850-CF80-6571-C821-FC666B084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4B842-D7BE-0EB1-371C-AD182CBE9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B3AE8-A94D-4D2F-B9FC-E3AD7F784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77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0"/>
            <a:ext cx="3048000" cy="68580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742332" y="1693367"/>
            <a:ext cx="5718572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Challenges and Learnings</a:t>
            </a:r>
            <a:endParaRPr lang="en-US" sz="3645" dirty="0"/>
          </a:p>
        </p:txBody>
      </p:sp>
      <p:sp>
        <p:nvSpPr>
          <p:cNvPr id="6" name="Shape 3"/>
          <p:cNvSpPr/>
          <p:nvPr/>
        </p:nvSpPr>
        <p:spPr>
          <a:xfrm>
            <a:off x="3742333" y="2549724"/>
            <a:ext cx="3785096" cy="1362968"/>
          </a:xfrm>
          <a:prstGeom prst="roundRect">
            <a:avLst>
              <a:gd name="adj" fmla="val 4076"/>
            </a:avLst>
          </a:prstGeom>
          <a:solidFill>
            <a:srgbClr val="F6F0E4"/>
          </a:solidFill>
          <a:ln/>
        </p:spPr>
      </p:sp>
      <p:sp>
        <p:nvSpPr>
          <p:cNvPr id="7" name="Text 4"/>
          <p:cNvSpPr/>
          <p:nvPr/>
        </p:nvSpPr>
        <p:spPr>
          <a:xfrm>
            <a:off x="3927475" y="2734866"/>
            <a:ext cx="2567881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Integration Challenges</a:t>
            </a:r>
            <a:endParaRPr lang="en-US" sz="1822" dirty="0"/>
          </a:p>
        </p:txBody>
      </p:sp>
      <p:sp>
        <p:nvSpPr>
          <p:cNvPr id="8" name="Text 5"/>
          <p:cNvSpPr/>
          <p:nvPr/>
        </p:nvSpPr>
        <p:spPr>
          <a:xfrm>
            <a:off x="3927475" y="3135214"/>
            <a:ext cx="3414812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Coordinating different technologies to work seamlessly</a:t>
            </a:r>
            <a:endParaRPr lang="en-US" sz="1458" dirty="0"/>
          </a:p>
        </p:txBody>
      </p:sp>
      <p:sp>
        <p:nvSpPr>
          <p:cNvPr id="9" name="Shape 6"/>
          <p:cNvSpPr/>
          <p:nvPr/>
        </p:nvSpPr>
        <p:spPr>
          <a:xfrm>
            <a:off x="7712571" y="2549724"/>
            <a:ext cx="3785096" cy="1362968"/>
          </a:xfrm>
          <a:prstGeom prst="roundRect">
            <a:avLst>
              <a:gd name="adj" fmla="val 4076"/>
            </a:avLst>
          </a:prstGeom>
          <a:solidFill>
            <a:srgbClr val="F6F0E4"/>
          </a:solidFill>
          <a:ln/>
        </p:spPr>
      </p:sp>
      <p:sp>
        <p:nvSpPr>
          <p:cNvPr id="10" name="Text 7"/>
          <p:cNvSpPr/>
          <p:nvPr/>
        </p:nvSpPr>
        <p:spPr>
          <a:xfrm>
            <a:off x="7897713" y="2734866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Language Handling</a:t>
            </a:r>
            <a:endParaRPr lang="en-US" sz="1822" dirty="0"/>
          </a:p>
        </p:txBody>
      </p:sp>
      <p:sp>
        <p:nvSpPr>
          <p:cNvPr id="11" name="Text 8"/>
          <p:cNvSpPr/>
          <p:nvPr/>
        </p:nvSpPr>
        <p:spPr>
          <a:xfrm>
            <a:off x="7897713" y="3135214"/>
            <a:ext cx="3414812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Ensuring accurate speech recognition and text-to-speech</a:t>
            </a:r>
            <a:endParaRPr lang="en-US" sz="1458" dirty="0"/>
          </a:p>
        </p:txBody>
      </p:sp>
      <p:sp>
        <p:nvSpPr>
          <p:cNvPr id="12" name="Shape 9"/>
          <p:cNvSpPr/>
          <p:nvPr/>
        </p:nvSpPr>
        <p:spPr>
          <a:xfrm>
            <a:off x="3742333" y="4097833"/>
            <a:ext cx="7755334" cy="1066800"/>
          </a:xfrm>
          <a:prstGeom prst="roundRect">
            <a:avLst>
              <a:gd name="adj" fmla="val 5207"/>
            </a:avLst>
          </a:prstGeom>
          <a:solidFill>
            <a:srgbClr val="F6F0E4"/>
          </a:solidFill>
          <a:ln/>
        </p:spPr>
      </p:sp>
      <p:sp>
        <p:nvSpPr>
          <p:cNvPr id="13" name="Text 10"/>
          <p:cNvSpPr/>
          <p:nvPr/>
        </p:nvSpPr>
        <p:spPr>
          <a:xfrm>
            <a:off x="3927475" y="4282976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User Interaction</a:t>
            </a:r>
            <a:endParaRPr lang="en-US" sz="1822" dirty="0"/>
          </a:p>
        </p:txBody>
      </p:sp>
      <p:sp>
        <p:nvSpPr>
          <p:cNvPr id="14" name="Text 11"/>
          <p:cNvSpPr/>
          <p:nvPr/>
        </p:nvSpPr>
        <p:spPr>
          <a:xfrm>
            <a:off x="3927475" y="4683324"/>
            <a:ext cx="7385050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Understanding customer expectations for a voice assistant</a:t>
            </a:r>
            <a:endParaRPr lang="en-US" sz="1458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23191C-B032-6BB5-D84B-5BA60D37A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50" y="0"/>
            <a:ext cx="305435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3842"/>
            <a:ext cx="12192000" cy="6858000"/>
          </a:xfrm>
          <a:prstGeom prst="rect">
            <a:avLst/>
          </a:prstGeom>
          <a:solidFill>
            <a:schemeClr val="bg1"/>
          </a:solidFill>
          <a:ln/>
        </p:spPr>
        <p:txBody>
          <a:bodyPr/>
          <a:lstStyle/>
          <a:p>
            <a:endParaRPr lang="en-IN" sz="1500" dirty="0"/>
          </a:p>
        </p:txBody>
      </p:sp>
      <p:sp>
        <p:nvSpPr>
          <p:cNvPr id="4" name="Text 2"/>
          <p:cNvSpPr/>
          <p:nvPr/>
        </p:nvSpPr>
        <p:spPr>
          <a:xfrm>
            <a:off x="2980283" y="256123"/>
            <a:ext cx="6231433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4556"/>
              </a:lnSpc>
            </a:pPr>
            <a:r>
              <a:rPr lang="en-US" sz="3645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Screenshot of Application</a:t>
            </a:r>
            <a:endParaRPr lang="en-US" sz="3645" dirty="0"/>
          </a:p>
        </p:txBody>
      </p:sp>
      <p:sp>
        <p:nvSpPr>
          <p:cNvPr id="10" name="Text 8"/>
          <p:cNvSpPr/>
          <p:nvPr/>
        </p:nvSpPr>
        <p:spPr>
          <a:xfrm>
            <a:off x="6328172" y="4186932"/>
            <a:ext cx="4171851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32"/>
              </a:lnSpc>
            </a:pPr>
            <a:endParaRPr lang="en-US" sz="1458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EBBBD3-25E2-B7E7-9ACF-C248BC997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1983"/>
            <a:ext cx="12192000" cy="49365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8C7378-CF2F-5807-265A-5BB5793871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3" t="12491" b="3628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49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body" idx="2"/>
          </p:nvPr>
        </p:nvSpPr>
        <p:spPr>
          <a:xfrm>
            <a:off x="748400" y="2642800"/>
            <a:ext cx="10320800" cy="3189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 algn="ctr">
              <a:spcBef>
                <a:spcPts val="0"/>
              </a:spcBef>
            </a:pPr>
            <a:r>
              <a:rPr lang="en" dirty="0"/>
              <a:t>Team Expandables (Team 4)</a:t>
            </a:r>
            <a:endParaRPr dirty="0"/>
          </a:p>
          <a:p>
            <a:pPr indent="-423323">
              <a:spcBef>
                <a:spcPts val="0"/>
              </a:spcBef>
              <a:buClr>
                <a:schemeClr val="lt1"/>
              </a:buClr>
              <a:buChar char="●"/>
            </a:pPr>
            <a:r>
              <a:rPr lang="en" dirty="0">
                <a:solidFill>
                  <a:schemeClr val="lt1"/>
                </a:solidFill>
              </a:rPr>
              <a:t>Amit Singh - </a:t>
            </a:r>
            <a:r>
              <a:rPr lang="en" b="1" dirty="0">
                <a:solidFill>
                  <a:schemeClr val="lt1"/>
                </a:solidFill>
              </a:rPr>
              <a:t>(Mentor)</a:t>
            </a:r>
            <a:endParaRPr b="1" dirty="0">
              <a:solidFill>
                <a:schemeClr val="lt1"/>
              </a:solidFill>
            </a:endParaRPr>
          </a:p>
          <a:p>
            <a:pPr indent="-423323">
              <a:spcBef>
                <a:spcPts val="0"/>
              </a:spcBef>
              <a:buClr>
                <a:schemeClr val="lt1"/>
              </a:buClr>
              <a:buChar char="●"/>
            </a:pPr>
            <a:endParaRPr dirty="0">
              <a:solidFill>
                <a:schemeClr val="lt1"/>
              </a:solidFill>
            </a:endParaRPr>
          </a:p>
          <a:p>
            <a:pPr indent="-423323">
              <a:spcBef>
                <a:spcPts val="0"/>
              </a:spcBef>
              <a:buClr>
                <a:schemeClr val="lt1"/>
              </a:buClr>
              <a:buChar char="●"/>
            </a:pPr>
            <a:r>
              <a:rPr lang="en" dirty="0">
                <a:solidFill>
                  <a:schemeClr val="lt1"/>
                </a:solidFill>
              </a:rPr>
              <a:t>Tripuresh Tripathi</a:t>
            </a:r>
            <a:endParaRPr dirty="0">
              <a:solidFill>
                <a:schemeClr val="lt1"/>
              </a:solidFill>
            </a:endParaRPr>
          </a:p>
          <a:p>
            <a:pPr indent="-423323">
              <a:spcBef>
                <a:spcPts val="0"/>
              </a:spcBef>
              <a:buClr>
                <a:schemeClr val="lt1"/>
              </a:buClr>
              <a:buChar char="●"/>
            </a:pPr>
            <a:r>
              <a:rPr lang="en" dirty="0">
                <a:solidFill>
                  <a:schemeClr val="lt1"/>
                </a:solidFill>
              </a:rPr>
              <a:t>Shweta Kumari</a:t>
            </a:r>
            <a:endParaRPr dirty="0">
              <a:solidFill>
                <a:schemeClr val="lt1"/>
              </a:solidFill>
            </a:endParaRPr>
          </a:p>
          <a:p>
            <a:pPr indent="-423323">
              <a:spcBef>
                <a:spcPts val="0"/>
              </a:spcBef>
              <a:buClr>
                <a:schemeClr val="lt1"/>
              </a:buClr>
              <a:buChar char="●"/>
            </a:pPr>
            <a:r>
              <a:rPr lang="en" dirty="0">
                <a:solidFill>
                  <a:schemeClr val="lt1"/>
                </a:solidFill>
              </a:rPr>
              <a:t>Barkha Singh</a:t>
            </a:r>
          </a:p>
          <a:p>
            <a:pPr indent="-423323">
              <a:spcBef>
                <a:spcPts val="0"/>
              </a:spcBef>
              <a:buClr>
                <a:schemeClr val="lt1"/>
              </a:buClr>
              <a:buFont typeface="Arial"/>
              <a:buChar char="●"/>
            </a:pPr>
            <a:r>
              <a:rPr lang="en-IN" dirty="0">
                <a:solidFill>
                  <a:schemeClr val="lt1"/>
                </a:solidFill>
              </a:rPr>
              <a:t>Tabish Sharma</a:t>
            </a:r>
            <a:endParaRPr lang="en" dirty="0">
              <a:solidFill>
                <a:schemeClr val="lt1"/>
              </a:solidFill>
            </a:endParaRPr>
          </a:p>
          <a:p>
            <a:pPr indent="-423323">
              <a:spcBef>
                <a:spcPts val="0"/>
              </a:spcBef>
              <a:buClr>
                <a:schemeClr val="lt1"/>
              </a:buClr>
              <a:buChar char="●"/>
            </a:pPr>
            <a:r>
              <a:rPr lang="en" dirty="0">
                <a:solidFill>
                  <a:schemeClr val="lt1"/>
                </a:solidFill>
              </a:rPr>
              <a:t>Yathartha Sundhan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0"/>
            <a:ext cx="4572000" cy="68580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266333" y="1530053"/>
            <a:ext cx="6231334" cy="23955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6287"/>
              </a:lnSpc>
            </a:pPr>
            <a:r>
              <a:rPr lang="en-US" sz="503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HSBC Banking AI </a:t>
            </a:r>
          </a:p>
          <a:p>
            <a:pPr>
              <a:lnSpc>
                <a:spcPts val="6287"/>
              </a:lnSpc>
            </a:pPr>
            <a:r>
              <a:rPr lang="en-US" sz="503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Voice Assistance </a:t>
            </a:r>
            <a:br>
              <a:rPr lang="en-US" sz="503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</a:br>
            <a:r>
              <a:rPr lang="en-US" sz="503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(Multi-Lingual)</a:t>
            </a:r>
            <a:endParaRPr lang="en-US" sz="5030" dirty="0"/>
          </a:p>
        </p:txBody>
      </p:sp>
      <p:sp>
        <p:nvSpPr>
          <p:cNvPr id="6" name="Text 3"/>
          <p:cNvSpPr/>
          <p:nvPr/>
        </p:nvSpPr>
        <p:spPr>
          <a:xfrm>
            <a:off x="5266333" y="4203304"/>
            <a:ext cx="6231334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Get instant help with your HSBC banking needs in English, Hindi, or Bengali - No matter from where you are.</a:t>
            </a:r>
            <a:endParaRPr lang="en-US" sz="1458" dirty="0"/>
          </a:p>
        </p:txBody>
      </p:sp>
      <p:sp>
        <p:nvSpPr>
          <p:cNvPr id="7" name="Shape 4"/>
          <p:cNvSpPr/>
          <p:nvPr/>
        </p:nvSpPr>
        <p:spPr>
          <a:xfrm>
            <a:off x="5266333" y="5017790"/>
            <a:ext cx="296168" cy="296168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>
            <a:extLst>
              <a:ext uri="{FF2B5EF4-FFF2-40B4-BE49-F238E27FC236}">
                <a16:creationId xmlns:a16="http://schemas.microsoft.com/office/drawing/2014/main" id="{26CC2AE8-9B0C-DF57-A847-1248AAE1D7D7}"/>
              </a:ext>
            </a:extLst>
          </p:cNvPr>
          <p:cNvSpPr/>
          <p:nvPr/>
        </p:nvSpPr>
        <p:spPr>
          <a:xfrm>
            <a:off x="1492031" y="684763"/>
            <a:ext cx="920793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Agenda</a:t>
            </a:r>
            <a:endParaRPr lang="en-US" sz="4374" dirty="0"/>
          </a:p>
        </p:txBody>
      </p:sp>
      <p:sp>
        <p:nvSpPr>
          <p:cNvPr id="3" name="Google Shape;141;p27">
            <a:extLst>
              <a:ext uri="{FF2B5EF4-FFF2-40B4-BE49-F238E27FC236}">
                <a16:creationId xmlns:a16="http://schemas.microsoft.com/office/drawing/2014/main" id="{E014D231-5D12-73ED-17E8-FF938796B64E}"/>
              </a:ext>
            </a:extLst>
          </p:cNvPr>
          <p:cNvSpPr txBox="1">
            <a:spLocks/>
          </p:cNvSpPr>
          <p:nvPr/>
        </p:nvSpPr>
        <p:spPr>
          <a:xfrm>
            <a:off x="1089580" y="1787385"/>
            <a:ext cx="8711965" cy="4385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55600">
              <a:lnSpc>
                <a:spcPct val="115000"/>
              </a:lnSpc>
              <a:spcBef>
                <a:spcPts val="0"/>
              </a:spcBef>
              <a:buSzPts val="2000"/>
              <a:buFont typeface="Arial" panose="020B0604020202020204" pitchFamily="34" charset="0"/>
              <a:buChar char="●"/>
            </a:pPr>
            <a:r>
              <a:rPr lang="en-IN" dirty="0">
                <a:highlight>
                  <a:schemeClr val="lt1"/>
                </a:highlight>
              </a:rPr>
              <a:t>Problem Statement​</a:t>
            </a: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buSzPts val="2000"/>
              <a:buFont typeface="Arial" panose="020B0604020202020204" pitchFamily="34" charset="0"/>
              <a:buChar char="●"/>
            </a:pPr>
            <a:r>
              <a:rPr lang="en-IN" dirty="0">
                <a:highlight>
                  <a:schemeClr val="lt1"/>
                </a:highlight>
              </a:rPr>
              <a:t>Technology Stack</a:t>
            </a: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buSzPts val="2000"/>
              <a:buFont typeface="Arial" panose="020B0604020202020204" pitchFamily="34" charset="0"/>
              <a:buChar char="●"/>
            </a:pPr>
            <a:r>
              <a:rPr lang="en-IN" dirty="0">
                <a:highlight>
                  <a:schemeClr val="lt1"/>
                </a:highlight>
              </a:rPr>
              <a:t>Reference Architecture</a:t>
            </a: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buSzPts val="2000"/>
              <a:buFont typeface="Arial" panose="020B0604020202020204" pitchFamily="34" charset="0"/>
              <a:buChar char="●"/>
            </a:pPr>
            <a:r>
              <a:rPr lang="en-IN" dirty="0">
                <a:highlight>
                  <a:schemeClr val="lt1"/>
                </a:highlight>
              </a:rPr>
              <a:t>Implementation</a:t>
            </a: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buSzPts val="2000"/>
              <a:buFont typeface="Arial" panose="020B0604020202020204" pitchFamily="34" charset="0"/>
              <a:buChar char="●"/>
            </a:pPr>
            <a:r>
              <a:rPr lang="en-IN" dirty="0">
                <a:highlight>
                  <a:schemeClr val="lt1"/>
                </a:highlight>
              </a:rPr>
              <a:t>Capabilities &amp; Limitations​</a:t>
            </a: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buSzPts val="2000"/>
              <a:buFont typeface="Arial" panose="020B0604020202020204" pitchFamily="34" charset="0"/>
              <a:buChar char="●"/>
            </a:pPr>
            <a:r>
              <a:rPr lang="en-IN" dirty="0">
                <a:highlight>
                  <a:schemeClr val="lt1"/>
                </a:highlight>
              </a:rPr>
              <a:t>Challenges &amp; Learnings​</a:t>
            </a: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buSzPts val="2000"/>
              <a:buFont typeface="Arial" panose="020B0604020202020204" pitchFamily="34" charset="0"/>
              <a:buChar char="●"/>
            </a:pPr>
            <a:r>
              <a:rPr lang="en-IN" dirty="0">
                <a:highlight>
                  <a:schemeClr val="lt1"/>
                </a:highlight>
              </a:rPr>
              <a:t>Application Screenshots</a:t>
            </a: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buSzPts val="2000"/>
              <a:buFont typeface="Arial" panose="020B0604020202020204" pitchFamily="34" charset="0"/>
              <a:buChar char="●"/>
            </a:pPr>
            <a:endParaRPr lang="en-IN" dirty="0"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57886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/>
        </p:spPr>
      </p:sp>
      <p:sp>
        <p:nvSpPr>
          <p:cNvPr id="5" name="Text 2"/>
          <p:cNvSpPr/>
          <p:nvPr/>
        </p:nvSpPr>
        <p:spPr>
          <a:xfrm>
            <a:off x="694333" y="1215431"/>
            <a:ext cx="4888210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Problem Statement</a:t>
            </a:r>
            <a:endParaRPr lang="en-US" sz="3645" dirty="0"/>
          </a:p>
        </p:txBody>
      </p:sp>
      <p:sp>
        <p:nvSpPr>
          <p:cNvPr id="6" name="Shape 3"/>
          <p:cNvSpPr/>
          <p:nvPr/>
        </p:nvSpPr>
        <p:spPr>
          <a:xfrm>
            <a:off x="960537" y="2071787"/>
            <a:ext cx="23118" cy="3570684"/>
          </a:xfrm>
          <a:prstGeom prst="rect">
            <a:avLst/>
          </a:prstGeom>
          <a:solidFill>
            <a:srgbClr val="325F7B"/>
          </a:solidFill>
          <a:ln/>
        </p:spPr>
      </p:sp>
      <p:sp>
        <p:nvSpPr>
          <p:cNvPr id="7" name="Shape 4"/>
          <p:cNvSpPr/>
          <p:nvPr/>
        </p:nvSpPr>
        <p:spPr>
          <a:xfrm>
            <a:off x="1180356" y="2413149"/>
            <a:ext cx="647998" cy="23118"/>
          </a:xfrm>
          <a:prstGeom prst="rect">
            <a:avLst/>
          </a:prstGeom>
          <a:solidFill>
            <a:srgbClr val="325F7B"/>
          </a:solidFill>
          <a:ln/>
        </p:spPr>
      </p:sp>
      <p:sp>
        <p:nvSpPr>
          <p:cNvPr id="8" name="Shape 5"/>
          <p:cNvSpPr/>
          <p:nvPr/>
        </p:nvSpPr>
        <p:spPr>
          <a:xfrm>
            <a:off x="763737" y="2216448"/>
            <a:ext cx="416619" cy="416619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</p:sp>
      <p:sp>
        <p:nvSpPr>
          <p:cNvPr id="9" name="Text 6"/>
          <p:cNvSpPr/>
          <p:nvPr/>
        </p:nvSpPr>
        <p:spPr>
          <a:xfrm>
            <a:off x="906910" y="2251174"/>
            <a:ext cx="130274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1990428" y="2256929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We noticed that it's not easy for everyone to get quick help with their banking questions,</a:t>
            </a:r>
          </a:p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especially if they speak different languages.</a:t>
            </a:r>
            <a:endParaRPr lang="en-US" sz="1822" dirty="0"/>
          </a:p>
        </p:txBody>
      </p:sp>
      <p:sp>
        <p:nvSpPr>
          <p:cNvPr id="12" name="Shape 9"/>
          <p:cNvSpPr/>
          <p:nvPr/>
        </p:nvSpPr>
        <p:spPr>
          <a:xfrm>
            <a:off x="1180356" y="3665091"/>
            <a:ext cx="647998" cy="23118"/>
          </a:xfrm>
          <a:prstGeom prst="rect">
            <a:avLst/>
          </a:prstGeom>
          <a:solidFill>
            <a:srgbClr val="325F7B"/>
          </a:solidFill>
          <a:ln/>
        </p:spPr>
      </p:sp>
      <p:sp>
        <p:nvSpPr>
          <p:cNvPr id="13" name="Shape 10"/>
          <p:cNvSpPr/>
          <p:nvPr/>
        </p:nvSpPr>
        <p:spPr>
          <a:xfrm>
            <a:off x="763737" y="3468391"/>
            <a:ext cx="416619" cy="416619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</p:sp>
      <p:sp>
        <p:nvSpPr>
          <p:cNvPr id="14" name="Text 11"/>
          <p:cNvSpPr/>
          <p:nvPr/>
        </p:nvSpPr>
        <p:spPr>
          <a:xfrm>
            <a:off x="894804" y="3503117"/>
            <a:ext cx="154483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1990428" y="3508871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This bot also saves a lot of time. Instead of searching through the FAQ page to find your answer, </a:t>
            </a:r>
          </a:p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you can just ask your question and get a response quickly. </a:t>
            </a:r>
          </a:p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It's a more efficient way to get help and saves your precious time.</a:t>
            </a:r>
            <a:endParaRPr lang="en-US" sz="1822" dirty="0"/>
          </a:p>
        </p:txBody>
      </p:sp>
      <p:sp>
        <p:nvSpPr>
          <p:cNvPr id="17" name="Shape 14"/>
          <p:cNvSpPr/>
          <p:nvPr/>
        </p:nvSpPr>
        <p:spPr>
          <a:xfrm>
            <a:off x="1180356" y="4917034"/>
            <a:ext cx="647998" cy="23118"/>
          </a:xfrm>
          <a:prstGeom prst="rect">
            <a:avLst/>
          </a:prstGeom>
          <a:solidFill>
            <a:srgbClr val="325F7B"/>
          </a:solidFill>
          <a:ln/>
        </p:spPr>
      </p:sp>
      <p:sp>
        <p:nvSpPr>
          <p:cNvPr id="18" name="Shape 15"/>
          <p:cNvSpPr/>
          <p:nvPr/>
        </p:nvSpPr>
        <p:spPr>
          <a:xfrm>
            <a:off x="763737" y="4720332"/>
            <a:ext cx="416619" cy="416619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</p:sp>
      <p:sp>
        <p:nvSpPr>
          <p:cNvPr id="19" name="Text 16"/>
          <p:cNvSpPr/>
          <p:nvPr/>
        </p:nvSpPr>
        <p:spPr>
          <a:xfrm>
            <a:off x="893912" y="4755059"/>
            <a:ext cx="156170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3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1990428" y="4760813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Imagine if you could just talk to your bank and get answers in English, Hindi, or Bengali, </a:t>
            </a:r>
          </a:p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no matter from where you are. </a:t>
            </a:r>
            <a:endParaRPr lang="en-US" sz="1822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/>
        </p:spPr>
      </p:sp>
      <p:sp>
        <p:nvSpPr>
          <p:cNvPr id="5" name="Text 2"/>
          <p:cNvSpPr/>
          <p:nvPr/>
        </p:nvSpPr>
        <p:spPr>
          <a:xfrm>
            <a:off x="694333" y="1215431"/>
            <a:ext cx="4888210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Technology Stack</a:t>
            </a:r>
            <a:endParaRPr lang="en-US" sz="3645" dirty="0"/>
          </a:p>
        </p:txBody>
      </p:sp>
      <p:sp>
        <p:nvSpPr>
          <p:cNvPr id="6" name="Shape 3"/>
          <p:cNvSpPr/>
          <p:nvPr/>
        </p:nvSpPr>
        <p:spPr>
          <a:xfrm>
            <a:off x="960537" y="2071787"/>
            <a:ext cx="23118" cy="3570684"/>
          </a:xfrm>
          <a:prstGeom prst="rect">
            <a:avLst/>
          </a:prstGeom>
          <a:solidFill>
            <a:srgbClr val="325F7B"/>
          </a:solidFill>
          <a:ln/>
        </p:spPr>
      </p:sp>
      <p:sp>
        <p:nvSpPr>
          <p:cNvPr id="7" name="Shape 4"/>
          <p:cNvSpPr/>
          <p:nvPr/>
        </p:nvSpPr>
        <p:spPr>
          <a:xfrm>
            <a:off x="1180356" y="2413149"/>
            <a:ext cx="647998" cy="23118"/>
          </a:xfrm>
          <a:prstGeom prst="rect">
            <a:avLst/>
          </a:prstGeom>
          <a:solidFill>
            <a:srgbClr val="325F7B"/>
          </a:solidFill>
          <a:ln/>
        </p:spPr>
      </p:sp>
      <p:sp>
        <p:nvSpPr>
          <p:cNvPr id="8" name="Shape 5"/>
          <p:cNvSpPr/>
          <p:nvPr/>
        </p:nvSpPr>
        <p:spPr>
          <a:xfrm>
            <a:off x="763737" y="2216448"/>
            <a:ext cx="416619" cy="416619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</p:sp>
      <p:sp>
        <p:nvSpPr>
          <p:cNvPr id="9" name="Text 6"/>
          <p:cNvSpPr/>
          <p:nvPr/>
        </p:nvSpPr>
        <p:spPr>
          <a:xfrm>
            <a:off x="906910" y="2251174"/>
            <a:ext cx="130274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1990428" y="2256928"/>
            <a:ext cx="8864217" cy="8458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1180356" y="3665091"/>
            <a:ext cx="647998" cy="23118"/>
          </a:xfrm>
          <a:prstGeom prst="rect">
            <a:avLst/>
          </a:prstGeom>
          <a:solidFill>
            <a:srgbClr val="325F7B"/>
          </a:solidFill>
          <a:ln/>
        </p:spPr>
      </p:sp>
      <p:sp>
        <p:nvSpPr>
          <p:cNvPr id="13" name="Shape 10"/>
          <p:cNvSpPr/>
          <p:nvPr/>
        </p:nvSpPr>
        <p:spPr>
          <a:xfrm>
            <a:off x="763737" y="3468391"/>
            <a:ext cx="416619" cy="416619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</p:sp>
      <p:sp>
        <p:nvSpPr>
          <p:cNvPr id="14" name="Text 11"/>
          <p:cNvSpPr/>
          <p:nvPr/>
        </p:nvSpPr>
        <p:spPr>
          <a:xfrm>
            <a:off x="894804" y="3503117"/>
            <a:ext cx="154483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1990428" y="3508871"/>
            <a:ext cx="9217917" cy="9743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Then, we needed a way to find the answers to people's questions in our database. </a:t>
            </a:r>
          </a:p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We called this database Chroma DB.</a:t>
            </a:r>
            <a:endParaRPr lang="en-US" sz="1822" dirty="0"/>
          </a:p>
        </p:txBody>
      </p:sp>
      <p:sp>
        <p:nvSpPr>
          <p:cNvPr id="17" name="Shape 14"/>
          <p:cNvSpPr/>
          <p:nvPr/>
        </p:nvSpPr>
        <p:spPr>
          <a:xfrm>
            <a:off x="1180356" y="4917034"/>
            <a:ext cx="647998" cy="23118"/>
          </a:xfrm>
          <a:prstGeom prst="rect">
            <a:avLst/>
          </a:prstGeom>
          <a:solidFill>
            <a:srgbClr val="325F7B"/>
          </a:solidFill>
          <a:ln/>
        </p:spPr>
      </p:sp>
      <p:sp>
        <p:nvSpPr>
          <p:cNvPr id="18" name="Shape 15"/>
          <p:cNvSpPr/>
          <p:nvPr/>
        </p:nvSpPr>
        <p:spPr>
          <a:xfrm>
            <a:off x="763737" y="4720332"/>
            <a:ext cx="416619" cy="416619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</p:sp>
      <p:sp>
        <p:nvSpPr>
          <p:cNvPr id="19" name="Text 16"/>
          <p:cNvSpPr/>
          <p:nvPr/>
        </p:nvSpPr>
        <p:spPr>
          <a:xfrm>
            <a:off x="893912" y="4755059"/>
            <a:ext cx="156170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3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1990428" y="4760813"/>
            <a:ext cx="8737823" cy="8816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We also needed a way to talk back to people, so we used Google's text-to-speech.</a:t>
            </a:r>
            <a:endParaRPr lang="en-US" sz="1822" dirty="0"/>
          </a:p>
        </p:txBody>
      </p:sp>
      <p:sp>
        <p:nvSpPr>
          <p:cNvPr id="4" name="Text 12">
            <a:extLst>
              <a:ext uri="{FF2B5EF4-FFF2-40B4-BE49-F238E27FC236}">
                <a16:creationId xmlns:a16="http://schemas.microsoft.com/office/drawing/2014/main" id="{11523E7D-649C-8029-1B8F-B26870974124}"/>
              </a:ext>
            </a:extLst>
          </p:cNvPr>
          <p:cNvSpPr/>
          <p:nvPr/>
        </p:nvSpPr>
        <p:spPr>
          <a:xfrm>
            <a:off x="1828354" y="2097187"/>
            <a:ext cx="9217917" cy="9743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First, we needed a way for the computer to understand what people are saying. </a:t>
            </a:r>
          </a:p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We used Google's speech-to-text</a:t>
            </a:r>
            <a:endParaRPr lang="en-US" sz="1822" dirty="0"/>
          </a:p>
        </p:txBody>
      </p:sp>
    </p:spTree>
    <p:extLst>
      <p:ext uri="{BB962C8B-B14F-4D97-AF65-F5344CB8AC3E}">
        <p14:creationId xmlns:p14="http://schemas.microsoft.com/office/powerpoint/2010/main" val="2682169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1698328" y="1264940"/>
            <a:ext cx="6831310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Reference Architecture</a:t>
            </a:r>
            <a:endParaRPr lang="en-US" sz="364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28" y="2638822"/>
            <a:ext cx="462856" cy="46285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698328" y="3286820"/>
            <a:ext cx="2746573" cy="578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78"/>
              </a:lnSpc>
            </a:pPr>
            <a:r>
              <a:rPr lang="en-US" sz="1822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Speech Recognition</a:t>
            </a:r>
            <a:endParaRPr lang="en-US" sz="1822" dirty="0"/>
          </a:p>
        </p:txBody>
      </p:sp>
      <p:sp>
        <p:nvSpPr>
          <p:cNvPr id="7" name="Text 4"/>
          <p:cNvSpPr/>
          <p:nvPr/>
        </p:nvSpPr>
        <p:spPr>
          <a:xfrm>
            <a:off x="1698328" y="3976489"/>
            <a:ext cx="2746573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AI bot technology can understand your voice commands in multiple languages.</a:t>
            </a:r>
            <a:endParaRPr lang="en-US" sz="1458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615" y="2638822"/>
            <a:ext cx="462856" cy="46285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22614" y="3286819"/>
            <a:ext cx="2721968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Language Support</a:t>
            </a:r>
            <a:endParaRPr lang="en-US" sz="1822" dirty="0"/>
          </a:p>
        </p:txBody>
      </p:sp>
      <p:sp>
        <p:nvSpPr>
          <p:cNvPr id="10" name="Text 6"/>
          <p:cNvSpPr/>
          <p:nvPr/>
        </p:nvSpPr>
        <p:spPr>
          <a:xfrm>
            <a:off x="4722614" y="3687168"/>
            <a:ext cx="2746673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Seamless translation between English, Hindi, and Bengali.</a:t>
            </a:r>
            <a:endParaRPr lang="en-US" sz="1458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000" y="2638822"/>
            <a:ext cx="462856" cy="46285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747000" y="3286819"/>
            <a:ext cx="2340868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Query Resolving</a:t>
            </a:r>
            <a:endParaRPr lang="en-US" sz="1822" dirty="0"/>
          </a:p>
        </p:txBody>
      </p:sp>
      <p:sp>
        <p:nvSpPr>
          <p:cNvPr id="13" name="Text 8"/>
          <p:cNvSpPr/>
          <p:nvPr/>
        </p:nvSpPr>
        <p:spPr>
          <a:xfrm>
            <a:off x="7747000" y="3687168"/>
            <a:ext cx="2746673" cy="1480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Understand the Question given by user and provide the information based on the given database on HSBC given website.</a:t>
            </a:r>
            <a:endParaRPr lang="en-US" sz="1458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1661021"/>
            <a:ext cx="5382121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Implementation Details</a:t>
            </a:r>
            <a:endParaRPr lang="en-US" sz="3645" dirty="0"/>
          </a:p>
        </p:txBody>
      </p:sp>
      <p:sp>
        <p:nvSpPr>
          <p:cNvPr id="5" name="Shape 3"/>
          <p:cNvSpPr/>
          <p:nvPr/>
        </p:nvSpPr>
        <p:spPr>
          <a:xfrm>
            <a:off x="1698328" y="2754611"/>
            <a:ext cx="416619" cy="416619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</p:sp>
      <p:sp>
        <p:nvSpPr>
          <p:cNvPr id="6" name="Text 4"/>
          <p:cNvSpPr/>
          <p:nvPr/>
        </p:nvSpPr>
        <p:spPr>
          <a:xfrm>
            <a:off x="1841501" y="2789337"/>
            <a:ext cx="130274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300089" y="2818209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Language Selection</a:t>
            </a:r>
            <a:endParaRPr lang="en-US" sz="1822" dirty="0"/>
          </a:p>
        </p:txBody>
      </p:sp>
      <p:sp>
        <p:nvSpPr>
          <p:cNvPr id="8" name="Text 6"/>
          <p:cNvSpPr/>
          <p:nvPr/>
        </p:nvSpPr>
        <p:spPr>
          <a:xfrm>
            <a:off x="2300089" y="3218557"/>
            <a:ext cx="3703340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Allows customers to choose their preferred language</a:t>
            </a:r>
            <a:endParaRPr lang="en-US" sz="1458" dirty="0"/>
          </a:p>
        </p:txBody>
      </p:sp>
      <p:sp>
        <p:nvSpPr>
          <p:cNvPr id="9" name="Shape 7"/>
          <p:cNvSpPr/>
          <p:nvPr/>
        </p:nvSpPr>
        <p:spPr>
          <a:xfrm>
            <a:off x="6188571" y="2754611"/>
            <a:ext cx="416619" cy="416619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</p:sp>
      <p:sp>
        <p:nvSpPr>
          <p:cNvPr id="10" name="Text 8"/>
          <p:cNvSpPr/>
          <p:nvPr/>
        </p:nvSpPr>
        <p:spPr>
          <a:xfrm>
            <a:off x="6319639" y="2789337"/>
            <a:ext cx="154483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</a:t>
            </a:r>
            <a:endParaRPr lang="en-US" sz="2187" dirty="0"/>
          </a:p>
        </p:txBody>
      </p:sp>
      <p:sp>
        <p:nvSpPr>
          <p:cNvPr id="11" name="Text 9"/>
          <p:cNvSpPr/>
          <p:nvPr/>
        </p:nvSpPr>
        <p:spPr>
          <a:xfrm>
            <a:off x="6790333" y="2818209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Speech Recognition</a:t>
            </a:r>
            <a:endParaRPr lang="en-US" sz="1822" dirty="0"/>
          </a:p>
        </p:txBody>
      </p:sp>
      <p:sp>
        <p:nvSpPr>
          <p:cNvPr id="12" name="Text 10"/>
          <p:cNvSpPr/>
          <p:nvPr/>
        </p:nvSpPr>
        <p:spPr>
          <a:xfrm>
            <a:off x="6790333" y="3218557"/>
            <a:ext cx="3703340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Understands customer queries</a:t>
            </a:r>
            <a:endParaRPr lang="en-US" sz="1458" dirty="0"/>
          </a:p>
        </p:txBody>
      </p:sp>
      <p:sp>
        <p:nvSpPr>
          <p:cNvPr id="13" name="Shape 11"/>
          <p:cNvSpPr/>
          <p:nvPr/>
        </p:nvSpPr>
        <p:spPr>
          <a:xfrm>
            <a:off x="1698328" y="4140696"/>
            <a:ext cx="416619" cy="416619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</p:sp>
      <p:sp>
        <p:nvSpPr>
          <p:cNvPr id="14" name="Text 12"/>
          <p:cNvSpPr/>
          <p:nvPr/>
        </p:nvSpPr>
        <p:spPr>
          <a:xfrm>
            <a:off x="1828503" y="4175423"/>
            <a:ext cx="156170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3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300089" y="4204295"/>
            <a:ext cx="2608362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Chroma DB Integration</a:t>
            </a:r>
            <a:endParaRPr lang="en-US" sz="1822" dirty="0"/>
          </a:p>
        </p:txBody>
      </p:sp>
      <p:sp>
        <p:nvSpPr>
          <p:cNvPr id="16" name="Text 14"/>
          <p:cNvSpPr/>
          <p:nvPr/>
        </p:nvSpPr>
        <p:spPr>
          <a:xfrm>
            <a:off x="2300089" y="4604644"/>
            <a:ext cx="3703340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Quickly retrieves answers from the knowledge base</a:t>
            </a:r>
            <a:endParaRPr lang="en-US" sz="1458" dirty="0"/>
          </a:p>
        </p:txBody>
      </p:sp>
      <p:sp>
        <p:nvSpPr>
          <p:cNvPr id="17" name="Shape 15"/>
          <p:cNvSpPr/>
          <p:nvPr/>
        </p:nvSpPr>
        <p:spPr>
          <a:xfrm>
            <a:off x="6188571" y="4140696"/>
            <a:ext cx="416619" cy="416619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</p:sp>
      <p:sp>
        <p:nvSpPr>
          <p:cNvPr id="18" name="Text 16"/>
          <p:cNvSpPr/>
          <p:nvPr/>
        </p:nvSpPr>
        <p:spPr>
          <a:xfrm>
            <a:off x="6307435" y="4175423"/>
            <a:ext cx="178892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4</a:t>
            </a:r>
            <a:endParaRPr lang="en-US" sz="2187" dirty="0"/>
          </a:p>
        </p:txBody>
      </p:sp>
      <p:sp>
        <p:nvSpPr>
          <p:cNvPr id="19" name="Text 17"/>
          <p:cNvSpPr/>
          <p:nvPr/>
        </p:nvSpPr>
        <p:spPr>
          <a:xfrm>
            <a:off x="6790333" y="4204295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Text-to-Speech</a:t>
            </a:r>
            <a:endParaRPr lang="en-US" sz="1822" dirty="0"/>
          </a:p>
        </p:txBody>
      </p:sp>
      <p:sp>
        <p:nvSpPr>
          <p:cNvPr id="20" name="Text 18"/>
          <p:cNvSpPr/>
          <p:nvPr/>
        </p:nvSpPr>
        <p:spPr>
          <a:xfrm>
            <a:off x="6790333" y="4604644"/>
            <a:ext cx="3703340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Provides responses in the selected language</a:t>
            </a:r>
            <a:endParaRPr lang="en-US" sz="1458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/>
        </p:spPr>
        <p:txBody>
          <a:bodyPr/>
          <a:lstStyle/>
          <a:p>
            <a:endParaRPr lang="en-IN" sz="1500" dirty="0"/>
          </a:p>
        </p:txBody>
      </p:sp>
      <p:sp>
        <p:nvSpPr>
          <p:cNvPr id="4" name="Text 2"/>
          <p:cNvSpPr/>
          <p:nvPr/>
        </p:nvSpPr>
        <p:spPr>
          <a:xfrm>
            <a:off x="1698328" y="2208213"/>
            <a:ext cx="6231433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Capabilities and Limitations</a:t>
            </a:r>
            <a:endParaRPr lang="en-US" sz="3645" dirty="0"/>
          </a:p>
        </p:txBody>
      </p:sp>
      <p:sp>
        <p:nvSpPr>
          <p:cNvPr id="5" name="Text 3"/>
          <p:cNvSpPr/>
          <p:nvPr/>
        </p:nvSpPr>
        <p:spPr>
          <a:xfrm>
            <a:off x="1698328" y="3249712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Capabilities</a:t>
            </a:r>
            <a:endParaRPr lang="en-US" sz="1822" dirty="0"/>
          </a:p>
        </p:txBody>
      </p:sp>
      <p:sp>
        <p:nvSpPr>
          <p:cNvPr id="6" name="Text 4"/>
          <p:cNvSpPr/>
          <p:nvPr/>
        </p:nvSpPr>
        <p:spPr>
          <a:xfrm>
            <a:off x="1698328" y="3724176"/>
            <a:ext cx="4171851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Understand English, Hindi, and Bengali</a:t>
            </a:r>
            <a:endParaRPr lang="en-US" sz="1458" dirty="0"/>
          </a:p>
        </p:txBody>
      </p:sp>
      <p:sp>
        <p:nvSpPr>
          <p:cNvPr id="7" name="Text 5"/>
          <p:cNvSpPr/>
          <p:nvPr/>
        </p:nvSpPr>
        <p:spPr>
          <a:xfrm>
            <a:off x="1698328" y="4186932"/>
            <a:ext cx="4171851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Quickly find answers in Chroma DB</a:t>
            </a:r>
            <a:endParaRPr lang="en-US" sz="1458" dirty="0"/>
          </a:p>
        </p:txBody>
      </p:sp>
      <p:sp>
        <p:nvSpPr>
          <p:cNvPr id="8" name="Text 6"/>
          <p:cNvSpPr/>
          <p:nvPr/>
        </p:nvSpPr>
        <p:spPr>
          <a:xfrm>
            <a:off x="6328172" y="3249712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Limitations</a:t>
            </a:r>
            <a:endParaRPr lang="en-US" sz="1822" dirty="0"/>
          </a:p>
        </p:txBody>
      </p:sp>
      <p:sp>
        <p:nvSpPr>
          <p:cNvPr id="9" name="Text 7"/>
          <p:cNvSpPr/>
          <p:nvPr/>
        </p:nvSpPr>
        <p:spPr>
          <a:xfrm>
            <a:off x="6328172" y="3724176"/>
            <a:ext cx="4171851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May not understand strong accents</a:t>
            </a:r>
            <a:endParaRPr lang="en-US" sz="1458" dirty="0"/>
          </a:p>
        </p:txBody>
      </p:sp>
      <p:sp>
        <p:nvSpPr>
          <p:cNvPr id="10" name="Text 8"/>
          <p:cNvSpPr/>
          <p:nvPr/>
        </p:nvSpPr>
        <p:spPr>
          <a:xfrm>
            <a:off x="6328172" y="4186932"/>
            <a:ext cx="4171851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Dependent on information in Chroma DB</a:t>
            </a:r>
            <a:endParaRPr lang="en-US" sz="1458" dirty="0"/>
          </a:p>
        </p:txBody>
      </p:sp>
    </p:spTree>
    <p:extLst>
      <p:ext uri="{BB962C8B-B14F-4D97-AF65-F5344CB8AC3E}">
        <p14:creationId xmlns:p14="http://schemas.microsoft.com/office/powerpoint/2010/main" val="795713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400</Words>
  <Application>Microsoft Office PowerPoint</Application>
  <PresentationFormat>Widescreen</PresentationFormat>
  <Paragraphs>83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MuseoModerno</vt:lpstr>
      <vt:lpstr>Open Sans</vt:lpstr>
      <vt:lpstr>Söhne</vt:lpstr>
      <vt:lpstr>Source Sans Pro</vt:lpstr>
      <vt:lpstr>Unbounded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Tripuresh Tripathi</dc:creator>
  <cp:lastModifiedBy>Tripuresh Tripathi</cp:lastModifiedBy>
  <cp:revision>3</cp:revision>
  <dcterms:created xsi:type="dcterms:W3CDTF">2024-04-29T16:49:54Z</dcterms:created>
  <dcterms:modified xsi:type="dcterms:W3CDTF">2024-04-30T05:48:07Z</dcterms:modified>
</cp:coreProperties>
</file>