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Roboto Mono Medium"/>
      <p:regular r:id="rId28"/>
      <p:bold r:id="rId29"/>
      <p:italic r:id="rId30"/>
      <p:boldItalic r:id="rId31"/>
    </p:embeddedFon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E915D4-E175-4592-8B81-5D673D470250}">
  <a:tblStyle styleId="{ADE915D4-E175-4592-8B81-5D673D47025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CD2E70C3-E268-4E32-9F99-79FFAC6EB2D5}"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MonoMedium-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MonoMedium-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onoMedium-boldItalic.fntdata"/><Relationship Id="rId30" Type="http://schemas.openxmlformats.org/officeDocument/2006/relationships/font" Target="fonts/RobotoMonoMedium-italic.fntdata"/><Relationship Id="rId11" Type="http://schemas.openxmlformats.org/officeDocument/2006/relationships/slide" Target="slides/slide4.xml"/><Relationship Id="rId33" Type="http://schemas.openxmlformats.org/officeDocument/2006/relationships/font" Target="fonts/CenturyGothic-bold.fntdata"/><Relationship Id="rId10" Type="http://schemas.openxmlformats.org/officeDocument/2006/relationships/slide" Target="slides/slide3.xml"/><Relationship Id="rId32" Type="http://schemas.openxmlformats.org/officeDocument/2006/relationships/font" Target="fonts/CenturyGothic-regular.fntdata"/><Relationship Id="rId13" Type="http://schemas.openxmlformats.org/officeDocument/2006/relationships/slide" Target="slides/slide6.xml"/><Relationship Id="rId35" Type="http://schemas.openxmlformats.org/officeDocument/2006/relationships/font" Target="fonts/CenturyGothic-boldItalic.fntdata"/><Relationship Id="rId12" Type="http://schemas.openxmlformats.org/officeDocument/2006/relationships/slide" Target="slides/slide5.xml"/><Relationship Id="rId34" Type="http://schemas.openxmlformats.org/officeDocument/2006/relationships/font" Target="fonts/CenturyGothic-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a235c4dd2_2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g28a235c4dd2_2_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8a8e20fccf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28a8e20fccf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a8e20fccf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8a8e20fcc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a8e20fccf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28a8e20fccf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a8e20fccf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28a8e20fccf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8a8e20fccf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28a8e20fccf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8a235c4dd2_2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g28a235c4dd2_2_1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a235c4dd2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28a235c4dd2_2_1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8a235c4dd2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g28a235c4dd2_2_1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8a235c4dd2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g28a235c4dd2_2_2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a235c4dd2_2_2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4" name="Google Shape;314;g28a235c4dd2_2_2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a235c4dd2_2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g28a235c4dd2_2_1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8a235c4dd2_2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1" name="Google Shape;321;g28a235c4dd2_2_2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8a235c4dd2_2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g28a235c4dd2_2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8a235c4dd2_2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28a235c4dd2_2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8a235c4dd2_2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28a235c4dd2_2_1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8a235c4dd2_2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g28a235c4dd2_2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8a235c4dd2_2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g28a235c4dd2_2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a235c4dd2_2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8a235c4dd2_2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a7ae0940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28a7ae0940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pic>
        <p:nvPicPr>
          <p:cNvPr descr="C0-HD-BTM.png" id="58" name="Google Shape;58;p1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59" name="Google Shape;59;p14"/>
          <p:cNvSpPr txBox="1"/>
          <p:nvPr>
            <p:ph type="ctrTitle"/>
          </p:nvPr>
        </p:nvSpPr>
        <p:spPr>
          <a:xfrm>
            <a:off x="1028700" y="1352554"/>
            <a:ext cx="7086600" cy="1368822"/>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4500"/>
              <a:buFont typeface="Century Gothic"/>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14"/>
          <p:cNvSpPr txBox="1"/>
          <p:nvPr>
            <p:ph idx="1" type="subTitle"/>
          </p:nvPr>
        </p:nvSpPr>
        <p:spPr>
          <a:xfrm>
            <a:off x="1028700" y="2724151"/>
            <a:ext cx="7086600" cy="514350"/>
          </a:xfrm>
          <a:prstGeom prst="rect">
            <a:avLst/>
          </a:prstGeom>
          <a:noFill/>
          <a:ln>
            <a:noFill/>
          </a:ln>
        </p:spPr>
        <p:txBody>
          <a:bodyPr anchorCtr="0" anchor="t" bIns="34275" lIns="68575" spcFirstLastPara="1" rIns="68575" wrap="square" tIns="34275">
            <a:normAutofit/>
          </a:bodyPr>
          <a:lstStyle>
            <a:lvl1pPr lvl="0" algn="l">
              <a:lnSpc>
                <a:spcPct val="90000"/>
              </a:lnSpc>
              <a:spcBef>
                <a:spcPts val="800"/>
              </a:spcBef>
              <a:spcAft>
                <a:spcPts val="0"/>
              </a:spcAft>
              <a:buClr>
                <a:schemeClr val="lt1"/>
              </a:buClr>
              <a:buSzPts val="1500"/>
              <a:buNone/>
              <a:defRPr sz="1500"/>
            </a:lvl1pPr>
            <a:lvl2pPr lvl="1" algn="ctr">
              <a:lnSpc>
                <a:spcPct val="90000"/>
              </a:lnSpc>
              <a:spcBef>
                <a:spcPts val="400"/>
              </a:spcBef>
              <a:spcAft>
                <a:spcPts val="0"/>
              </a:spcAft>
              <a:buClr>
                <a:schemeClr val="lt1"/>
              </a:buClr>
              <a:buSzPts val="1500"/>
              <a:buNone/>
              <a:defRPr sz="1500"/>
            </a:lvl2pPr>
            <a:lvl3pPr lvl="2" algn="ctr">
              <a:lnSpc>
                <a:spcPct val="90000"/>
              </a:lnSpc>
              <a:spcBef>
                <a:spcPts val="400"/>
              </a:spcBef>
              <a:spcAft>
                <a:spcPts val="0"/>
              </a:spcAft>
              <a:buClr>
                <a:schemeClr val="lt1"/>
              </a:buClr>
              <a:buSzPts val="1400"/>
              <a:buNone/>
              <a:defRPr sz="1400"/>
            </a:lvl3pPr>
            <a:lvl4pPr lvl="3" algn="ctr">
              <a:lnSpc>
                <a:spcPct val="90000"/>
              </a:lnSpc>
              <a:spcBef>
                <a:spcPts val="400"/>
              </a:spcBef>
              <a:spcAft>
                <a:spcPts val="0"/>
              </a:spcAft>
              <a:buClr>
                <a:schemeClr val="lt1"/>
              </a:buClr>
              <a:buSzPts val="1200"/>
              <a:buNone/>
              <a:defRPr sz="1200"/>
            </a:lvl4pPr>
            <a:lvl5pPr lvl="4" algn="ctr">
              <a:lnSpc>
                <a:spcPct val="90000"/>
              </a:lnSpc>
              <a:spcBef>
                <a:spcPts val="4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61" name="Google Shape;61;p14"/>
          <p:cNvSpPr txBox="1"/>
          <p:nvPr>
            <p:ph idx="10" type="dt"/>
          </p:nvPr>
        </p:nvSpPr>
        <p:spPr>
          <a:xfrm>
            <a:off x="5932171" y="3235746"/>
            <a:ext cx="2183130" cy="280982"/>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4"/>
          <p:cNvSpPr txBox="1"/>
          <p:nvPr>
            <p:ph idx="11" type="ftr"/>
          </p:nvPr>
        </p:nvSpPr>
        <p:spPr>
          <a:xfrm>
            <a:off x="1028700" y="3242884"/>
            <a:ext cx="48006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4"/>
          <p:cNvSpPr txBox="1"/>
          <p:nvPr>
            <p:ph idx="12" type="sldNum"/>
          </p:nvPr>
        </p:nvSpPr>
        <p:spPr>
          <a:xfrm>
            <a:off x="6057900" y="10731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15"/>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67" name="Google Shape;67;p15"/>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5"/>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15"/>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0" name="Shape 70"/>
        <p:cNvGrpSpPr/>
        <p:nvPr/>
      </p:nvGrpSpPr>
      <p:grpSpPr>
        <a:xfrm>
          <a:off x="0" y="0"/>
          <a:ext cx="0" cy="0"/>
          <a:chOff x="0" y="0"/>
          <a:chExt cx="0" cy="0"/>
        </a:xfrm>
      </p:grpSpPr>
      <p:pic>
        <p:nvPicPr>
          <p:cNvPr descr="C0-HD-BTM.png" id="71" name="Google Shape;71;p16"/>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72" name="Google Shape;72;p16"/>
          <p:cNvSpPr txBox="1"/>
          <p:nvPr>
            <p:ph type="title"/>
          </p:nvPr>
        </p:nvSpPr>
        <p:spPr>
          <a:xfrm>
            <a:off x="514350" y="565150"/>
            <a:ext cx="8115299" cy="2101451"/>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3000"/>
              <a:buFont typeface="Century Gothic"/>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16"/>
          <p:cNvSpPr txBox="1"/>
          <p:nvPr>
            <p:ph idx="1" type="body"/>
          </p:nvPr>
        </p:nvSpPr>
        <p:spPr>
          <a:xfrm>
            <a:off x="768350" y="2731294"/>
            <a:ext cx="7867650" cy="716756"/>
          </a:xfrm>
          <a:prstGeom prst="rect">
            <a:avLst/>
          </a:prstGeom>
          <a:noFill/>
          <a:ln>
            <a:noFill/>
          </a:ln>
        </p:spPr>
        <p:txBody>
          <a:bodyPr anchorCtr="0" anchor="t" bIns="34275" lIns="68575" spcFirstLastPara="1" rIns="68575" wrap="square" tIns="34275">
            <a:normAutofit/>
          </a:bodyPr>
          <a:lstStyle>
            <a:lvl1pPr indent="-228600" lvl="0" marL="457200" algn="r">
              <a:lnSpc>
                <a:spcPct val="90000"/>
              </a:lnSpc>
              <a:spcBef>
                <a:spcPts val="800"/>
              </a:spcBef>
              <a:spcAft>
                <a:spcPts val="0"/>
              </a:spcAft>
              <a:buClr>
                <a:schemeClr val="lt1"/>
              </a:buClr>
              <a:buSzPts val="1700"/>
              <a:buNone/>
              <a:defRPr sz="1700">
                <a:solidFill>
                  <a:schemeClr val="lt1"/>
                </a:solidFill>
              </a:defRPr>
            </a:lvl1pPr>
            <a:lvl2pPr indent="-228600" lvl="1" marL="914400" algn="l">
              <a:lnSpc>
                <a:spcPct val="90000"/>
              </a:lnSpc>
              <a:spcBef>
                <a:spcPts val="400"/>
              </a:spcBef>
              <a:spcAft>
                <a:spcPts val="0"/>
              </a:spcAft>
              <a:buClr>
                <a:schemeClr val="lt1"/>
              </a:buClr>
              <a:buSzPts val="1500"/>
              <a:buNone/>
              <a:defRPr sz="1500">
                <a:solidFill>
                  <a:schemeClr val="lt1"/>
                </a:solidFill>
              </a:defRPr>
            </a:lvl2pPr>
            <a:lvl3pPr indent="-228600" lvl="2" marL="1371600" algn="l">
              <a:lnSpc>
                <a:spcPct val="90000"/>
              </a:lnSpc>
              <a:spcBef>
                <a:spcPts val="400"/>
              </a:spcBef>
              <a:spcAft>
                <a:spcPts val="0"/>
              </a:spcAft>
              <a:buClr>
                <a:schemeClr val="lt1"/>
              </a:buClr>
              <a:buSzPts val="1400"/>
              <a:buNone/>
              <a:defRPr sz="1400">
                <a:solidFill>
                  <a:schemeClr val="lt1"/>
                </a:solidFill>
              </a:defRPr>
            </a:lvl3pPr>
            <a:lvl4pPr indent="-228600" lvl="3" marL="1828800" algn="l">
              <a:lnSpc>
                <a:spcPct val="90000"/>
              </a:lnSpc>
              <a:spcBef>
                <a:spcPts val="400"/>
              </a:spcBef>
              <a:spcAft>
                <a:spcPts val="0"/>
              </a:spcAft>
              <a:buClr>
                <a:schemeClr val="lt1"/>
              </a:buClr>
              <a:buSzPts val="1200"/>
              <a:buNone/>
              <a:defRPr sz="1200">
                <a:solidFill>
                  <a:schemeClr val="lt1"/>
                </a:solidFill>
              </a:defRPr>
            </a:lvl4pPr>
            <a:lvl5pPr indent="-228600" lvl="4" marL="2286000" algn="l">
              <a:lnSpc>
                <a:spcPct val="90000"/>
              </a:lnSpc>
              <a:spcBef>
                <a:spcPts val="400"/>
              </a:spcBef>
              <a:spcAft>
                <a:spcPts val="0"/>
              </a:spcAft>
              <a:buClr>
                <a:schemeClr val="lt1"/>
              </a:buClr>
              <a:buSzPts val="1200"/>
              <a:buNone/>
              <a:defRPr sz="1200">
                <a:solidFill>
                  <a:schemeClr val="lt1"/>
                </a:solidFill>
              </a:defRPr>
            </a:lvl5pPr>
            <a:lvl6pPr indent="-228600" lvl="5" marL="2743200" algn="l">
              <a:lnSpc>
                <a:spcPct val="90000"/>
              </a:lnSpc>
              <a:spcBef>
                <a:spcPts val="400"/>
              </a:spcBef>
              <a:spcAft>
                <a:spcPts val="0"/>
              </a:spcAft>
              <a:buClr>
                <a:schemeClr val="lt1"/>
              </a:buClr>
              <a:buSzPts val="1200"/>
              <a:buNone/>
              <a:defRPr sz="1200">
                <a:solidFill>
                  <a:schemeClr val="lt1"/>
                </a:solidFill>
              </a:defRPr>
            </a:lvl6pPr>
            <a:lvl7pPr indent="-228600" lvl="6" marL="3200400" algn="l">
              <a:lnSpc>
                <a:spcPct val="90000"/>
              </a:lnSpc>
              <a:spcBef>
                <a:spcPts val="400"/>
              </a:spcBef>
              <a:spcAft>
                <a:spcPts val="0"/>
              </a:spcAft>
              <a:buClr>
                <a:schemeClr val="lt1"/>
              </a:buClr>
              <a:buSzPts val="1200"/>
              <a:buNone/>
              <a:defRPr sz="1200">
                <a:solidFill>
                  <a:schemeClr val="lt1"/>
                </a:solidFill>
              </a:defRPr>
            </a:lvl7pPr>
            <a:lvl8pPr indent="-228600" lvl="7" marL="3657600" algn="l">
              <a:lnSpc>
                <a:spcPct val="90000"/>
              </a:lnSpc>
              <a:spcBef>
                <a:spcPts val="400"/>
              </a:spcBef>
              <a:spcAft>
                <a:spcPts val="0"/>
              </a:spcAft>
              <a:buClr>
                <a:schemeClr val="lt1"/>
              </a:buClr>
              <a:buSzPts val="1200"/>
              <a:buNone/>
              <a:defRPr sz="1200">
                <a:solidFill>
                  <a:schemeClr val="lt1"/>
                </a:solidFill>
              </a:defRPr>
            </a:lvl8pPr>
            <a:lvl9pPr indent="-228600" lvl="8" marL="4114800" algn="l">
              <a:lnSpc>
                <a:spcPct val="90000"/>
              </a:lnSpc>
              <a:spcBef>
                <a:spcPts val="400"/>
              </a:spcBef>
              <a:spcAft>
                <a:spcPts val="0"/>
              </a:spcAft>
              <a:buClr>
                <a:schemeClr val="lt1"/>
              </a:buClr>
              <a:buSzPts val="1200"/>
              <a:buNone/>
              <a:defRPr sz="1200">
                <a:solidFill>
                  <a:schemeClr val="lt1"/>
                </a:solidFill>
              </a:defRPr>
            </a:lvl9pPr>
          </a:lstStyle>
          <a:p/>
        </p:txBody>
      </p:sp>
      <p:sp>
        <p:nvSpPr>
          <p:cNvPr id="74" name="Google Shape;74;p16"/>
          <p:cNvSpPr txBox="1"/>
          <p:nvPr>
            <p:ph idx="10" type="dt"/>
          </p:nvPr>
        </p:nvSpPr>
        <p:spPr>
          <a:xfrm>
            <a:off x="5860839" y="285750"/>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16"/>
          <p:cNvSpPr txBox="1"/>
          <p:nvPr>
            <p:ph idx="11" type="ftr"/>
          </p:nvPr>
        </p:nvSpPr>
        <p:spPr>
          <a:xfrm>
            <a:off x="514350" y="285751"/>
            <a:ext cx="5243619" cy="273049"/>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6"/>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7"/>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9" name="Google Shape;79;p17"/>
          <p:cNvSpPr txBox="1"/>
          <p:nvPr>
            <p:ph idx="1" type="body"/>
          </p:nvPr>
        </p:nvSpPr>
        <p:spPr>
          <a:xfrm>
            <a:off x="514350" y="1645919"/>
            <a:ext cx="4000500" cy="301809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0" name="Google Shape;80;p17"/>
          <p:cNvSpPr txBox="1"/>
          <p:nvPr>
            <p:ph idx="2" type="body"/>
          </p:nvPr>
        </p:nvSpPr>
        <p:spPr>
          <a:xfrm>
            <a:off x="4629150" y="1645919"/>
            <a:ext cx="4000500" cy="301809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1" name="Google Shape;81;p17"/>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17"/>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7"/>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18"/>
          <p:cNvSpPr txBox="1"/>
          <p:nvPr>
            <p:ph type="title"/>
          </p:nvPr>
        </p:nvSpPr>
        <p:spPr>
          <a:xfrm>
            <a:off x="2171700" y="571500"/>
            <a:ext cx="6457950" cy="97155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6" name="Google Shape;86;p18"/>
          <p:cNvSpPr txBox="1"/>
          <p:nvPr>
            <p:ph idx="1" type="body"/>
          </p:nvPr>
        </p:nvSpPr>
        <p:spPr>
          <a:xfrm>
            <a:off x="685807" y="1637851"/>
            <a:ext cx="3809993"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2100"/>
              <a:buNone/>
              <a:defRPr b="0" sz="21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87" name="Google Shape;87;p18"/>
          <p:cNvSpPr txBox="1"/>
          <p:nvPr>
            <p:ph idx="2" type="body"/>
          </p:nvPr>
        </p:nvSpPr>
        <p:spPr>
          <a:xfrm>
            <a:off x="514350" y="2349499"/>
            <a:ext cx="3983831" cy="231451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88" name="Google Shape;88;p18"/>
          <p:cNvSpPr txBox="1"/>
          <p:nvPr>
            <p:ph idx="3" type="body"/>
          </p:nvPr>
        </p:nvSpPr>
        <p:spPr>
          <a:xfrm>
            <a:off x="4800600" y="1637851"/>
            <a:ext cx="382905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2100"/>
              <a:buNone/>
              <a:defRPr b="0" sz="21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89" name="Google Shape;89;p18"/>
          <p:cNvSpPr txBox="1"/>
          <p:nvPr>
            <p:ph idx="4" type="body"/>
          </p:nvPr>
        </p:nvSpPr>
        <p:spPr>
          <a:xfrm>
            <a:off x="4629150" y="2349499"/>
            <a:ext cx="4000500" cy="231451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0" name="Google Shape;90;p18"/>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18"/>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8"/>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19"/>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19"/>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19"/>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19"/>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0" name="Google Shape;100;p20"/>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0"/>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514350" y="1143000"/>
            <a:ext cx="308610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21"/>
          <p:cNvSpPr txBox="1"/>
          <p:nvPr>
            <p:ph idx="1" type="body"/>
          </p:nvPr>
        </p:nvSpPr>
        <p:spPr>
          <a:xfrm>
            <a:off x="3746686" y="560069"/>
            <a:ext cx="4882964" cy="4103944"/>
          </a:xfrm>
          <a:prstGeom prst="rect">
            <a:avLst/>
          </a:prstGeom>
          <a:noFill/>
          <a:ln>
            <a:noFill/>
          </a:ln>
        </p:spPr>
        <p:txBody>
          <a:bodyPr anchorCtr="0" anchor="ctr"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5" name="Google Shape;105;p21"/>
          <p:cNvSpPr txBox="1"/>
          <p:nvPr>
            <p:ph idx="2" type="body"/>
          </p:nvPr>
        </p:nvSpPr>
        <p:spPr>
          <a:xfrm>
            <a:off x="514350" y="2343149"/>
            <a:ext cx="3086100" cy="232086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06" name="Google Shape;106;p21"/>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21"/>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1"/>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514350" y="1143000"/>
            <a:ext cx="515493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22"/>
          <p:cNvSpPr/>
          <p:nvPr>
            <p:ph idx="2" type="pic"/>
          </p:nvPr>
        </p:nvSpPr>
        <p:spPr>
          <a:xfrm>
            <a:off x="5895929" y="563431"/>
            <a:ext cx="2733721" cy="4100582"/>
          </a:xfrm>
          <a:prstGeom prst="rect">
            <a:avLst/>
          </a:prstGeom>
          <a:noFill/>
          <a:ln>
            <a:noFill/>
          </a:ln>
        </p:spPr>
      </p:sp>
      <p:sp>
        <p:nvSpPr>
          <p:cNvPr id="112" name="Google Shape;112;p22"/>
          <p:cNvSpPr txBox="1"/>
          <p:nvPr>
            <p:ph idx="1" type="body"/>
          </p:nvPr>
        </p:nvSpPr>
        <p:spPr>
          <a:xfrm>
            <a:off x="514350" y="2343149"/>
            <a:ext cx="5154930" cy="232086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13" name="Google Shape;113;p22"/>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4" name="Google Shape;114;p22"/>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2"/>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16" name="Shape 116"/>
        <p:cNvGrpSpPr/>
        <p:nvPr/>
      </p:nvGrpSpPr>
      <p:grpSpPr>
        <a:xfrm>
          <a:off x="0" y="0"/>
          <a:ext cx="0" cy="0"/>
          <a:chOff x="0" y="0"/>
          <a:chExt cx="0" cy="0"/>
        </a:xfrm>
      </p:grpSpPr>
      <p:sp>
        <p:nvSpPr>
          <p:cNvPr id="117" name="Google Shape;117;p23"/>
          <p:cNvSpPr txBox="1"/>
          <p:nvPr>
            <p:ph type="title"/>
          </p:nvPr>
        </p:nvSpPr>
        <p:spPr>
          <a:xfrm>
            <a:off x="514333" y="3523020"/>
            <a:ext cx="8116526" cy="61451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8" name="Google Shape;118;p23"/>
          <p:cNvSpPr/>
          <p:nvPr>
            <p:ph idx="2" type="pic"/>
          </p:nvPr>
        </p:nvSpPr>
        <p:spPr>
          <a:xfrm>
            <a:off x="511295" y="706079"/>
            <a:ext cx="8116380" cy="2608621"/>
          </a:xfrm>
          <a:prstGeom prst="rect">
            <a:avLst/>
          </a:prstGeom>
          <a:noFill/>
          <a:ln>
            <a:noFill/>
          </a:ln>
        </p:spPr>
      </p:sp>
      <p:sp>
        <p:nvSpPr>
          <p:cNvPr id="119" name="Google Shape;119;p23"/>
          <p:cNvSpPr txBox="1"/>
          <p:nvPr>
            <p:ph idx="1" type="body"/>
          </p:nvPr>
        </p:nvSpPr>
        <p:spPr>
          <a:xfrm>
            <a:off x="514350" y="4137536"/>
            <a:ext cx="8115300" cy="52647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0" name="Google Shape;120;p23"/>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3"/>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3"/>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123" name="Shape 123"/>
        <p:cNvGrpSpPr/>
        <p:nvPr/>
      </p:nvGrpSpPr>
      <p:grpSpPr>
        <a:xfrm>
          <a:off x="0" y="0"/>
          <a:ext cx="0" cy="0"/>
          <a:chOff x="0" y="0"/>
          <a:chExt cx="0" cy="0"/>
        </a:xfrm>
      </p:grpSpPr>
      <p:pic>
        <p:nvPicPr>
          <p:cNvPr descr="C0-HD-BTM.png" id="124" name="Google Shape;124;p24"/>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25" name="Google Shape;125;p24"/>
          <p:cNvSpPr txBox="1"/>
          <p:nvPr>
            <p:ph type="title"/>
          </p:nvPr>
        </p:nvSpPr>
        <p:spPr>
          <a:xfrm>
            <a:off x="514350" y="565149"/>
            <a:ext cx="8115300" cy="210185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24"/>
          <p:cNvSpPr txBox="1"/>
          <p:nvPr>
            <p:ph idx="1" type="body"/>
          </p:nvPr>
        </p:nvSpPr>
        <p:spPr>
          <a:xfrm>
            <a:off x="768350" y="2736850"/>
            <a:ext cx="7597887" cy="749300"/>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27" name="Google Shape;127;p24"/>
          <p:cNvSpPr txBox="1"/>
          <p:nvPr>
            <p:ph idx="10" type="dt"/>
          </p:nvPr>
        </p:nvSpPr>
        <p:spPr>
          <a:xfrm>
            <a:off x="5860839" y="285750"/>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4"/>
          <p:cNvSpPr txBox="1"/>
          <p:nvPr>
            <p:ph idx="11" type="ftr"/>
          </p:nvPr>
        </p:nvSpPr>
        <p:spPr>
          <a:xfrm>
            <a:off x="514350" y="284956"/>
            <a:ext cx="524361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24"/>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130" name="Shape 130"/>
        <p:cNvGrpSpPr/>
        <p:nvPr/>
      </p:nvGrpSpPr>
      <p:grpSpPr>
        <a:xfrm>
          <a:off x="0" y="0"/>
          <a:ext cx="0" cy="0"/>
          <a:chOff x="0" y="0"/>
          <a:chExt cx="0" cy="0"/>
        </a:xfrm>
      </p:grpSpPr>
      <p:pic>
        <p:nvPicPr>
          <p:cNvPr descr="C0-HD-BTM.png" id="131" name="Google Shape;131;p25"/>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32" name="Google Shape;132;p25"/>
          <p:cNvSpPr txBox="1"/>
          <p:nvPr>
            <p:ph type="title"/>
          </p:nvPr>
        </p:nvSpPr>
        <p:spPr>
          <a:xfrm>
            <a:off x="768350" y="565150"/>
            <a:ext cx="7613650" cy="1953371"/>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3" name="Google Shape;133;p25"/>
          <p:cNvSpPr txBox="1"/>
          <p:nvPr>
            <p:ph idx="1" type="body"/>
          </p:nvPr>
        </p:nvSpPr>
        <p:spPr>
          <a:xfrm>
            <a:off x="977899" y="2524167"/>
            <a:ext cx="7194552" cy="333332"/>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4" name="Google Shape;134;p25"/>
          <p:cNvSpPr txBox="1"/>
          <p:nvPr>
            <p:ph idx="2" type="body"/>
          </p:nvPr>
        </p:nvSpPr>
        <p:spPr>
          <a:xfrm>
            <a:off x="768350" y="2969897"/>
            <a:ext cx="7613650" cy="509903"/>
          </a:xfrm>
          <a:prstGeom prst="rect">
            <a:avLst/>
          </a:prstGeom>
          <a:noFill/>
          <a:ln>
            <a:noFill/>
          </a:ln>
        </p:spPr>
        <p:txBody>
          <a:bodyPr anchorCtr="0" anchor="ctr"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35" name="Google Shape;135;p25"/>
          <p:cNvSpPr txBox="1"/>
          <p:nvPr>
            <p:ph idx="10" type="dt"/>
          </p:nvPr>
        </p:nvSpPr>
        <p:spPr>
          <a:xfrm>
            <a:off x="5860839" y="285750"/>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6" name="Google Shape;136;p25"/>
          <p:cNvSpPr txBox="1"/>
          <p:nvPr>
            <p:ph idx="11" type="ftr"/>
          </p:nvPr>
        </p:nvSpPr>
        <p:spPr>
          <a:xfrm>
            <a:off x="514350" y="284956"/>
            <a:ext cx="524361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25"/>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nvSpPr>
        <p:spPr>
          <a:xfrm>
            <a:off x="357188" y="700088"/>
            <a:ext cx="457200" cy="438582"/>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6000"/>
              <a:buFont typeface="Century Gothic"/>
              <a:buNone/>
            </a:pPr>
            <a:r>
              <a:rPr b="0" i="0" lang="en" sz="6000" u="none" cap="none" strike="noStrike">
                <a:solidFill>
                  <a:schemeClr val="lt1"/>
                </a:solidFill>
                <a:latin typeface="Century Gothic"/>
                <a:ea typeface="Century Gothic"/>
                <a:cs typeface="Century Gothic"/>
                <a:sym typeface="Century Gothic"/>
              </a:rPr>
              <a:t>“</a:t>
            </a:r>
            <a:endParaRPr b="0" i="0" sz="1100" u="none" cap="none" strike="noStrike">
              <a:solidFill>
                <a:srgbClr val="000000"/>
              </a:solidFill>
              <a:latin typeface="Arial"/>
              <a:ea typeface="Arial"/>
              <a:cs typeface="Arial"/>
              <a:sym typeface="Arial"/>
            </a:endParaRPr>
          </a:p>
        </p:txBody>
      </p:sp>
      <p:sp>
        <p:nvSpPr>
          <p:cNvPr id="139" name="Google Shape;139;p25"/>
          <p:cNvSpPr txBox="1"/>
          <p:nvPr/>
        </p:nvSpPr>
        <p:spPr>
          <a:xfrm>
            <a:off x="8238173" y="2025968"/>
            <a:ext cx="457200" cy="438582"/>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6000"/>
              <a:buFont typeface="Century Gothic"/>
              <a:buNone/>
            </a:pPr>
            <a:r>
              <a:rPr b="0" i="0" lang="en" sz="6000" u="none" cap="none" strike="noStrike">
                <a:solidFill>
                  <a:schemeClr val="lt1"/>
                </a:solidFill>
                <a:latin typeface="Century Gothic"/>
                <a:ea typeface="Century Gothic"/>
                <a:cs typeface="Century Gothic"/>
                <a:sym typeface="Century Gothic"/>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140" name="Shape 140"/>
        <p:cNvGrpSpPr/>
        <p:nvPr/>
      </p:nvGrpSpPr>
      <p:grpSpPr>
        <a:xfrm>
          <a:off x="0" y="0"/>
          <a:ext cx="0" cy="0"/>
          <a:chOff x="0" y="0"/>
          <a:chExt cx="0" cy="0"/>
        </a:xfrm>
      </p:grpSpPr>
      <p:pic>
        <p:nvPicPr>
          <p:cNvPr descr="C0-HD-BTM.png" id="141" name="Google Shape;141;p26"/>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42" name="Google Shape;142;p26"/>
          <p:cNvSpPr txBox="1"/>
          <p:nvPr>
            <p:ph type="title"/>
          </p:nvPr>
        </p:nvSpPr>
        <p:spPr>
          <a:xfrm>
            <a:off x="768371" y="843526"/>
            <a:ext cx="7609640" cy="188387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lt1"/>
              </a:buClr>
              <a:buSzPts val="2400"/>
              <a:buFont typeface="Century Gothic"/>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3" name="Google Shape;143;p26"/>
          <p:cNvSpPr txBox="1"/>
          <p:nvPr>
            <p:ph idx="1" type="body"/>
          </p:nvPr>
        </p:nvSpPr>
        <p:spPr>
          <a:xfrm>
            <a:off x="768350" y="2736236"/>
            <a:ext cx="7608491" cy="74991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200"/>
              <a:buNone/>
              <a:defRPr sz="1200"/>
            </a:lvl1pPr>
            <a:lvl2pPr indent="-228600" lvl="1" marL="914400" algn="l">
              <a:lnSpc>
                <a:spcPct val="90000"/>
              </a:lnSpc>
              <a:spcBef>
                <a:spcPts val="400"/>
              </a:spcBef>
              <a:spcAft>
                <a:spcPts val="0"/>
              </a:spcAft>
              <a:buClr>
                <a:schemeClr val="lt1"/>
              </a:buClr>
              <a:buSzPts val="1100"/>
              <a:buNone/>
              <a:defRPr sz="1100"/>
            </a:lvl2pPr>
            <a:lvl3pPr indent="-228600" lvl="2" marL="1371600" algn="l">
              <a:lnSpc>
                <a:spcPct val="90000"/>
              </a:lnSpc>
              <a:spcBef>
                <a:spcPts val="400"/>
              </a:spcBef>
              <a:spcAft>
                <a:spcPts val="0"/>
              </a:spcAft>
              <a:buClr>
                <a:schemeClr val="lt1"/>
              </a:buClr>
              <a:buSzPts val="900"/>
              <a:buNone/>
              <a:defRPr sz="900"/>
            </a:lvl3pPr>
            <a:lvl4pPr indent="-228600" lvl="3" marL="1828800" algn="l">
              <a:lnSpc>
                <a:spcPct val="90000"/>
              </a:lnSpc>
              <a:spcBef>
                <a:spcPts val="400"/>
              </a:spcBef>
              <a:spcAft>
                <a:spcPts val="0"/>
              </a:spcAft>
              <a:buClr>
                <a:schemeClr val="lt1"/>
              </a:buClr>
              <a:buSzPts val="800"/>
              <a:buNone/>
              <a:defRPr sz="800"/>
            </a:lvl4pPr>
            <a:lvl5pPr indent="-228600" lvl="4" marL="2286000" algn="l">
              <a:lnSpc>
                <a:spcPct val="90000"/>
              </a:lnSpc>
              <a:spcBef>
                <a:spcPts val="400"/>
              </a:spcBef>
              <a:spcAft>
                <a:spcPts val="0"/>
              </a:spcAft>
              <a:buClr>
                <a:schemeClr val="lt1"/>
              </a:buClr>
              <a:buSzPts val="800"/>
              <a:buNone/>
              <a:defRPr sz="800"/>
            </a:lvl5pPr>
            <a:lvl6pPr indent="-228600" lvl="5" marL="2743200" algn="l">
              <a:lnSpc>
                <a:spcPct val="90000"/>
              </a:lnSpc>
              <a:spcBef>
                <a:spcPts val="4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44" name="Google Shape;144;p26"/>
          <p:cNvSpPr txBox="1"/>
          <p:nvPr>
            <p:ph idx="10" type="dt"/>
          </p:nvPr>
        </p:nvSpPr>
        <p:spPr>
          <a:xfrm>
            <a:off x="5860839" y="284162"/>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5" name="Google Shape;145;p26"/>
          <p:cNvSpPr txBox="1"/>
          <p:nvPr>
            <p:ph idx="11" type="ftr"/>
          </p:nvPr>
        </p:nvSpPr>
        <p:spPr>
          <a:xfrm>
            <a:off x="514350" y="284162"/>
            <a:ext cx="524361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6"/>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47" name="Shape 147"/>
        <p:cNvGrpSpPr/>
        <p:nvPr/>
      </p:nvGrpSpPr>
      <p:grpSpPr>
        <a:xfrm>
          <a:off x="0" y="0"/>
          <a:ext cx="0" cy="0"/>
          <a:chOff x="0" y="0"/>
          <a:chExt cx="0" cy="0"/>
        </a:xfrm>
      </p:grpSpPr>
      <p:sp>
        <p:nvSpPr>
          <p:cNvPr id="148" name="Google Shape;148;p27"/>
          <p:cNvSpPr txBox="1"/>
          <p:nvPr>
            <p:ph type="title"/>
          </p:nvPr>
        </p:nvSpPr>
        <p:spPr>
          <a:xfrm>
            <a:off x="2171700" y="571499"/>
            <a:ext cx="6457949" cy="97790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9" name="Google Shape;149;p27"/>
          <p:cNvSpPr txBox="1"/>
          <p:nvPr>
            <p:ph idx="1" type="body"/>
          </p:nvPr>
        </p:nvSpPr>
        <p:spPr>
          <a:xfrm>
            <a:off x="514350" y="1651560"/>
            <a:ext cx="2592324" cy="462990"/>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0" name="Google Shape;150;p27"/>
          <p:cNvSpPr txBox="1"/>
          <p:nvPr>
            <p:ph idx="2" type="body"/>
          </p:nvPr>
        </p:nvSpPr>
        <p:spPr>
          <a:xfrm>
            <a:off x="514349" y="2178424"/>
            <a:ext cx="2592324" cy="2485599"/>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1" name="Google Shape;151;p27"/>
          <p:cNvSpPr txBox="1"/>
          <p:nvPr>
            <p:ph idx="3" type="body"/>
          </p:nvPr>
        </p:nvSpPr>
        <p:spPr>
          <a:xfrm>
            <a:off x="3276600" y="1651000"/>
            <a:ext cx="2592324" cy="469901"/>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2" name="Google Shape;152;p27"/>
          <p:cNvSpPr txBox="1"/>
          <p:nvPr>
            <p:ph idx="4" type="body"/>
          </p:nvPr>
        </p:nvSpPr>
        <p:spPr>
          <a:xfrm>
            <a:off x="3275143" y="2178050"/>
            <a:ext cx="2592324" cy="2485964"/>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3" name="Google Shape;153;p27"/>
          <p:cNvSpPr txBox="1"/>
          <p:nvPr>
            <p:ph idx="5" type="body"/>
          </p:nvPr>
        </p:nvSpPr>
        <p:spPr>
          <a:xfrm>
            <a:off x="6038850" y="1644649"/>
            <a:ext cx="2592324" cy="469901"/>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54" name="Google Shape;154;p27"/>
          <p:cNvSpPr txBox="1"/>
          <p:nvPr>
            <p:ph idx="6" type="body"/>
          </p:nvPr>
        </p:nvSpPr>
        <p:spPr>
          <a:xfrm>
            <a:off x="6038851" y="2178424"/>
            <a:ext cx="2592324" cy="2485599"/>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55" name="Google Shape;155;p27"/>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7"/>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7" name="Google Shape;157;p27"/>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58" name="Shape 158"/>
        <p:cNvGrpSpPr/>
        <p:nvPr/>
      </p:nvGrpSpPr>
      <p:grpSpPr>
        <a:xfrm>
          <a:off x="0" y="0"/>
          <a:ext cx="0" cy="0"/>
          <a:chOff x="0" y="0"/>
          <a:chExt cx="0" cy="0"/>
        </a:xfrm>
      </p:grpSpPr>
      <p:sp>
        <p:nvSpPr>
          <p:cNvPr id="159" name="Google Shape;159;p28"/>
          <p:cNvSpPr txBox="1"/>
          <p:nvPr>
            <p:ph type="title"/>
          </p:nvPr>
        </p:nvSpPr>
        <p:spPr>
          <a:xfrm>
            <a:off x="2171700" y="571500"/>
            <a:ext cx="6457949" cy="971550"/>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8"/>
          <p:cNvSpPr txBox="1"/>
          <p:nvPr>
            <p:ph idx="1" type="body"/>
          </p:nvPr>
        </p:nvSpPr>
        <p:spPr>
          <a:xfrm>
            <a:off x="516463" y="3143250"/>
            <a:ext cx="2588687" cy="51207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1" name="Google Shape;161;p28"/>
          <p:cNvSpPr/>
          <p:nvPr>
            <p:ph idx="2" type="pic"/>
          </p:nvPr>
        </p:nvSpPr>
        <p:spPr>
          <a:xfrm>
            <a:off x="516463" y="1771650"/>
            <a:ext cx="2588687" cy="1143000"/>
          </a:xfrm>
          <a:prstGeom prst="roundRect">
            <a:avLst>
              <a:gd fmla="val 0" name="adj"/>
            </a:avLst>
          </a:prstGeom>
          <a:noFill/>
          <a:ln>
            <a:noFill/>
          </a:ln>
          <a:effectLst>
            <a:outerShdw blurRad="50800" rotWithShape="0" algn="tl" dir="5400000" dist="50800">
              <a:srgbClr val="000000">
                <a:alpha val="41568"/>
              </a:srgbClr>
            </a:outerShdw>
          </a:effectLst>
        </p:spPr>
      </p:sp>
      <p:sp>
        <p:nvSpPr>
          <p:cNvPr id="162" name="Google Shape;162;p28"/>
          <p:cNvSpPr txBox="1"/>
          <p:nvPr>
            <p:ph idx="3" type="body"/>
          </p:nvPr>
        </p:nvSpPr>
        <p:spPr>
          <a:xfrm>
            <a:off x="516463" y="3655323"/>
            <a:ext cx="2588687" cy="100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3" name="Google Shape;163;p28"/>
          <p:cNvSpPr txBox="1"/>
          <p:nvPr>
            <p:ph idx="4" type="body"/>
          </p:nvPr>
        </p:nvSpPr>
        <p:spPr>
          <a:xfrm>
            <a:off x="3280697" y="3143250"/>
            <a:ext cx="2586701" cy="51207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4" name="Google Shape;164;p28"/>
          <p:cNvSpPr/>
          <p:nvPr>
            <p:ph idx="5" type="pic"/>
          </p:nvPr>
        </p:nvSpPr>
        <p:spPr>
          <a:xfrm>
            <a:off x="3280697" y="1771650"/>
            <a:ext cx="2586702" cy="1143000"/>
          </a:xfrm>
          <a:prstGeom prst="roundRect">
            <a:avLst>
              <a:gd fmla="val 0" name="adj"/>
            </a:avLst>
          </a:prstGeom>
          <a:noFill/>
          <a:ln>
            <a:noFill/>
          </a:ln>
          <a:effectLst>
            <a:outerShdw blurRad="50800" rotWithShape="0" algn="tl" dir="5400000" dist="50800">
              <a:srgbClr val="000000">
                <a:alpha val="41568"/>
              </a:srgbClr>
            </a:outerShdw>
          </a:effectLst>
        </p:spPr>
      </p:sp>
      <p:sp>
        <p:nvSpPr>
          <p:cNvPr id="165" name="Google Shape;165;p28"/>
          <p:cNvSpPr txBox="1"/>
          <p:nvPr>
            <p:ph idx="6" type="body"/>
          </p:nvPr>
        </p:nvSpPr>
        <p:spPr>
          <a:xfrm>
            <a:off x="3280698" y="3655322"/>
            <a:ext cx="2586701" cy="100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6" name="Google Shape;166;p28"/>
          <p:cNvSpPr txBox="1"/>
          <p:nvPr>
            <p:ph idx="7" type="body"/>
          </p:nvPr>
        </p:nvSpPr>
        <p:spPr>
          <a:xfrm>
            <a:off x="6037298" y="3143250"/>
            <a:ext cx="2592352" cy="51207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lt1"/>
              </a:buClr>
              <a:buSzPts val="1800"/>
              <a:buNone/>
              <a:defRPr b="0" sz="1800">
                <a:solidFill>
                  <a:schemeClr val="lt1"/>
                </a:solidFill>
              </a:defRPr>
            </a:lvl1pPr>
            <a:lvl2pPr indent="-228600" lvl="1" marL="914400" algn="l">
              <a:lnSpc>
                <a:spcPct val="90000"/>
              </a:lnSpc>
              <a:spcBef>
                <a:spcPts val="400"/>
              </a:spcBef>
              <a:spcAft>
                <a:spcPts val="0"/>
              </a:spcAft>
              <a:buClr>
                <a:schemeClr val="lt1"/>
              </a:buClr>
              <a:buSzPts val="1500"/>
              <a:buNone/>
              <a:defRPr b="1" sz="1500"/>
            </a:lvl2pPr>
            <a:lvl3pPr indent="-228600" lvl="2" marL="1371600" algn="l">
              <a:lnSpc>
                <a:spcPct val="90000"/>
              </a:lnSpc>
              <a:spcBef>
                <a:spcPts val="400"/>
              </a:spcBef>
              <a:spcAft>
                <a:spcPts val="0"/>
              </a:spcAft>
              <a:buClr>
                <a:schemeClr val="lt1"/>
              </a:buClr>
              <a:buSzPts val="1400"/>
              <a:buNone/>
              <a:defRPr b="1" sz="1400"/>
            </a:lvl3pPr>
            <a:lvl4pPr indent="-228600" lvl="3" marL="1828800" algn="l">
              <a:lnSpc>
                <a:spcPct val="90000"/>
              </a:lnSpc>
              <a:spcBef>
                <a:spcPts val="400"/>
              </a:spcBef>
              <a:spcAft>
                <a:spcPts val="0"/>
              </a:spcAft>
              <a:buClr>
                <a:schemeClr val="lt1"/>
              </a:buClr>
              <a:buSzPts val="1200"/>
              <a:buNone/>
              <a:defRPr b="1" sz="1200"/>
            </a:lvl4pPr>
            <a:lvl5pPr indent="-228600" lvl="4" marL="2286000" algn="l">
              <a:lnSpc>
                <a:spcPct val="90000"/>
              </a:lnSpc>
              <a:spcBef>
                <a:spcPts val="400"/>
              </a:spcBef>
              <a:spcAft>
                <a:spcPts val="0"/>
              </a:spcAft>
              <a:buClr>
                <a:schemeClr val="lt1"/>
              </a:buClr>
              <a:buSzPts val="1200"/>
              <a:buNone/>
              <a:defRPr b="1" sz="1200"/>
            </a:lvl5pPr>
            <a:lvl6pPr indent="-228600" lvl="5" marL="2743200" algn="l">
              <a:lnSpc>
                <a:spcPct val="90000"/>
              </a:lnSpc>
              <a:spcBef>
                <a:spcPts val="4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67" name="Google Shape;167;p28"/>
          <p:cNvSpPr/>
          <p:nvPr>
            <p:ph idx="8" type="pic"/>
          </p:nvPr>
        </p:nvSpPr>
        <p:spPr>
          <a:xfrm>
            <a:off x="6037391" y="1771650"/>
            <a:ext cx="2585908" cy="1143000"/>
          </a:xfrm>
          <a:prstGeom prst="roundRect">
            <a:avLst>
              <a:gd fmla="val 0" name="adj"/>
            </a:avLst>
          </a:prstGeom>
          <a:noFill/>
          <a:ln>
            <a:noFill/>
          </a:ln>
          <a:effectLst>
            <a:outerShdw blurRad="50800" rotWithShape="0" algn="tl" dir="5400000" dist="50800">
              <a:srgbClr val="000000">
                <a:alpha val="41568"/>
              </a:srgbClr>
            </a:outerShdw>
          </a:effectLst>
        </p:spPr>
      </p:sp>
      <p:sp>
        <p:nvSpPr>
          <p:cNvPr id="168" name="Google Shape;168;p28"/>
          <p:cNvSpPr txBox="1"/>
          <p:nvPr>
            <p:ph idx="9" type="body"/>
          </p:nvPr>
        </p:nvSpPr>
        <p:spPr>
          <a:xfrm>
            <a:off x="6037298" y="3655321"/>
            <a:ext cx="2589334" cy="100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1"/>
              </a:buClr>
              <a:buSzPts val="1100"/>
              <a:buNone/>
              <a:defRPr sz="1100"/>
            </a:lvl1pPr>
            <a:lvl2pPr indent="-228600" lvl="1" marL="914400" algn="l">
              <a:lnSpc>
                <a:spcPct val="90000"/>
              </a:lnSpc>
              <a:spcBef>
                <a:spcPts val="400"/>
              </a:spcBef>
              <a:spcAft>
                <a:spcPts val="0"/>
              </a:spcAft>
              <a:buClr>
                <a:schemeClr val="lt1"/>
              </a:buClr>
              <a:buSzPts val="900"/>
              <a:buNone/>
              <a:defRPr sz="900"/>
            </a:lvl2pPr>
            <a:lvl3pPr indent="-228600" lvl="2" marL="1371600" algn="l">
              <a:lnSpc>
                <a:spcPct val="90000"/>
              </a:lnSpc>
              <a:spcBef>
                <a:spcPts val="400"/>
              </a:spcBef>
              <a:spcAft>
                <a:spcPts val="0"/>
              </a:spcAft>
              <a:buClr>
                <a:schemeClr val="lt1"/>
              </a:buClr>
              <a:buSzPts val="800"/>
              <a:buNone/>
              <a:defRPr sz="800"/>
            </a:lvl3pPr>
            <a:lvl4pPr indent="-228600" lvl="3" marL="1828800" algn="l">
              <a:lnSpc>
                <a:spcPct val="90000"/>
              </a:lnSpc>
              <a:spcBef>
                <a:spcPts val="400"/>
              </a:spcBef>
              <a:spcAft>
                <a:spcPts val="0"/>
              </a:spcAft>
              <a:buClr>
                <a:schemeClr val="lt1"/>
              </a:buClr>
              <a:buSzPts val="700"/>
              <a:buNone/>
              <a:defRPr sz="700"/>
            </a:lvl4pPr>
            <a:lvl5pPr indent="-228600" lvl="4" marL="2286000" algn="l">
              <a:lnSpc>
                <a:spcPct val="90000"/>
              </a:lnSpc>
              <a:spcBef>
                <a:spcPts val="400"/>
              </a:spcBef>
              <a:spcAft>
                <a:spcPts val="0"/>
              </a:spcAft>
              <a:buClr>
                <a:schemeClr val="lt1"/>
              </a:buClr>
              <a:buSzPts val="700"/>
              <a:buNone/>
              <a:defRPr sz="700"/>
            </a:lvl5pPr>
            <a:lvl6pPr indent="-228600" lvl="5" marL="2743200" algn="l">
              <a:lnSpc>
                <a:spcPct val="90000"/>
              </a:lnSpc>
              <a:spcBef>
                <a:spcPts val="400"/>
              </a:spcBef>
              <a:spcAft>
                <a:spcPts val="0"/>
              </a:spcAft>
              <a:buClr>
                <a:schemeClr val="lt1"/>
              </a:buClr>
              <a:buSzPts val="700"/>
              <a:buNone/>
              <a:defRPr sz="700"/>
            </a:lvl6pPr>
            <a:lvl7pPr indent="-228600" lvl="6" marL="3200400" algn="l">
              <a:lnSpc>
                <a:spcPct val="90000"/>
              </a:lnSpc>
              <a:spcBef>
                <a:spcPts val="400"/>
              </a:spcBef>
              <a:spcAft>
                <a:spcPts val="0"/>
              </a:spcAft>
              <a:buClr>
                <a:schemeClr val="lt1"/>
              </a:buClr>
              <a:buSzPts val="700"/>
              <a:buNone/>
              <a:defRPr sz="700"/>
            </a:lvl7pPr>
            <a:lvl8pPr indent="-228600" lvl="7" marL="3657600" algn="l">
              <a:lnSpc>
                <a:spcPct val="90000"/>
              </a:lnSpc>
              <a:spcBef>
                <a:spcPts val="400"/>
              </a:spcBef>
              <a:spcAft>
                <a:spcPts val="0"/>
              </a:spcAft>
              <a:buClr>
                <a:schemeClr val="lt1"/>
              </a:buClr>
              <a:buSzPts val="700"/>
              <a:buNone/>
              <a:defRPr sz="700"/>
            </a:lvl8pPr>
            <a:lvl9pPr indent="-228600" lvl="8" marL="4114800" algn="l">
              <a:lnSpc>
                <a:spcPct val="90000"/>
              </a:lnSpc>
              <a:spcBef>
                <a:spcPts val="400"/>
              </a:spcBef>
              <a:spcAft>
                <a:spcPts val="0"/>
              </a:spcAft>
              <a:buClr>
                <a:schemeClr val="lt1"/>
              </a:buClr>
              <a:buSzPts val="700"/>
              <a:buNone/>
              <a:defRPr sz="700"/>
            </a:lvl9pPr>
          </a:lstStyle>
          <a:p/>
        </p:txBody>
      </p:sp>
      <p:sp>
        <p:nvSpPr>
          <p:cNvPr id="169" name="Google Shape;169;p28"/>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0" name="Google Shape;170;p28"/>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1" name="Google Shape;171;p28"/>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2" name="Shape 172"/>
        <p:cNvGrpSpPr/>
        <p:nvPr/>
      </p:nvGrpSpPr>
      <p:grpSpPr>
        <a:xfrm>
          <a:off x="0" y="0"/>
          <a:ext cx="0" cy="0"/>
          <a:chOff x="0" y="0"/>
          <a:chExt cx="0" cy="0"/>
        </a:xfrm>
      </p:grpSpPr>
      <p:sp>
        <p:nvSpPr>
          <p:cNvPr id="173" name="Google Shape;173;p29"/>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algn="r">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29"/>
          <p:cNvSpPr txBox="1"/>
          <p:nvPr>
            <p:ph idx="1" type="body"/>
          </p:nvPr>
        </p:nvSpPr>
        <p:spPr>
          <a:xfrm rot="5400000">
            <a:off x="3062953" y="-902684"/>
            <a:ext cx="3018094" cy="81153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5" name="Google Shape;175;p29"/>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29"/>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7" name="Google Shape;177;p29"/>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78" name="Shape 178"/>
        <p:cNvGrpSpPr/>
        <p:nvPr/>
      </p:nvGrpSpPr>
      <p:grpSpPr>
        <a:xfrm>
          <a:off x="0" y="0"/>
          <a:ext cx="0" cy="0"/>
          <a:chOff x="0" y="0"/>
          <a:chExt cx="0" cy="0"/>
        </a:xfrm>
      </p:grpSpPr>
      <p:pic>
        <p:nvPicPr>
          <p:cNvPr descr="C0-HD-BTM.png" id="179" name="Google Shape;179;p30"/>
          <p:cNvPicPr preferRelativeResize="0"/>
          <p:nvPr/>
        </p:nvPicPr>
        <p:blipFill rotWithShape="1">
          <a:blip r:embed="rId2">
            <a:alphaModFix/>
          </a:blip>
          <a:srcRect b="0" l="0" r="0" t="0"/>
          <a:stretch/>
        </p:blipFill>
        <p:spPr>
          <a:xfrm>
            <a:off x="0" y="3281363"/>
            <a:ext cx="9144000" cy="1862138"/>
          </a:xfrm>
          <a:prstGeom prst="rect">
            <a:avLst/>
          </a:prstGeom>
          <a:noFill/>
          <a:ln>
            <a:noFill/>
          </a:ln>
        </p:spPr>
      </p:pic>
      <p:sp>
        <p:nvSpPr>
          <p:cNvPr id="180" name="Google Shape;180;p30"/>
          <p:cNvSpPr txBox="1"/>
          <p:nvPr>
            <p:ph type="title"/>
          </p:nvPr>
        </p:nvSpPr>
        <p:spPr>
          <a:xfrm rot="5400000">
            <a:off x="6394450" y="1250950"/>
            <a:ext cx="2927350" cy="154305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lt1"/>
              </a:buClr>
              <a:buSzPts val="3000"/>
              <a:buFont typeface="Century Gothic"/>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30"/>
          <p:cNvSpPr txBox="1"/>
          <p:nvPr>
            <p:ph idx="1" type="body"/>
          </p:nvPr>
        </p:nvSpPr>
        <p:spPr>
          <a:xfrm rot="5400000">
            <a:off x="2381250" y="-1054100"/>
            <a:ext cx="2927350" cy="615315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lt1"/>
              </a:buClr>
              <a:buSzPts val="1400"/>
              <a:buChar char="•"/>
              <a:defRPr/>
            </a:lvl1pPr>
            <a:lvl2pPr indent="-317500" lvl="1" marL="914400" algn="l">
              <a:lnSpc>
                <a:spcPct val="90000"/>
              </a:lnSpc>
              <a:spcBef>
                <a:spcPts val="400"/>
              </a:spcBef>
              <a:spcAft>
                <a:spcPts val="0"/>
              </a:spcAft>
              <a:buClr>
                <a:schemeClr val="lt1"/>
              </a:buClr>
              <a:buSzPts val="1400"/>
              <a:buChar char="•"/>
              <a:defRPr/>
            </a:lvl2pPr>
            <a:lvl3pPr indent="-317500" lvl="2" marL="1371600" algn="l">
              <a:lnSpc>
                <a:spcPct val="90000"/>
              </a:lnSpc>
              <a:spcBef>
                <a:spcPts val="400"/>
              </a:spcBef>
              <a:spcAft>
                <a:spcPts val="0"/>
              </a:spcAft>
              <a:buClr>
                <a:schemeClr val="lt1"/>
              </a:buClr>
              <a:buSzPts val="1400"/>
              <a:buChar char="•"/>
              <a:defRPr/>
            </a:lvl3pPr>
            <a:lvl4pPr indent="-317500" lvl="3" marL="1828800" algn="l">
              <a:lnSpc>
                <a:spcPct val="90000"/>
              </a:lnSpc>
              <a:spcBef>
                <a:spcPts val="400"/>
              </a:spcBef>
              <a:spcAft>
                <a:spcPts val="0"/>
              </a:spcAft>
              <a:buClr>
                <a:schemeClr val="lt1"/>
              </a:buClr>
              <a:buSzPts val="1400"/>
              <a:buChar char="•"/>
              <a:defRPr/>
            </a:lvl4pPr>
            <a:lvl5pPr indent="-317500" lvl="4" marL="2286000" algn="l">
              <a:lnSpc>
                <a:spcPct val="90000"/>
              </a:lnSpc>
              <a:spcBef>
                <a:spcPts val="400"/>
              </a:spcBef>
              <a:spcAft>
                <a:spcPts val="0"/>
              </a:spcAft>
              <a:buClr>
                <a:schemeClr val="lt1"/>
              </a:buClr>
              <a:buSzPts val="1400"/>
              <a:buChar char="•"/>
              <a:defRPr/>
            </a:lvl5pPr>
            <a:lvl6pPr indent="-317500" lvl="5" marL="2743200" algn="l">
              <a:lnSpc>
                <a:spcPct val="90000"/>
              </a:lnSpc>
              <a:spcBef>
                <a:spcPts val="4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82" name="Google Shape;182;p30"/>
          <p:cNvSpPr txBox="1"/>
          <p:nvPr>
            <p:ph idx="10" type="dt"/>
          </p:nvPr>
        </p:nvSpPr>
        <p:spPr>
          <a:xfrm>
            <a:off x="5860839" y="284956"/>
            <a:ext cx="2183130" cy="273844"/>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30"/>
          <p:cNvSpPr txBox="1"/>
          <p:nvPr>
            <p:ph idx="11" type="ftr"/>
          </p:nvPr>
        </p:nvSpPr>
        <p:spPr>
          <a:xfrm>
            <a:off x="514350" y="285750"/>
            <a:ext cx="5243619" cy="273844"/>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4" name="Google Shape;184;p30"/>
          <p:cNvSpPr txBox="1"/>
          <p:nvPr>
            <p:ph idx="12" type="sldNum"/>
          </p:nvPr>
        </p:nvSpPr>
        <p:spPr>
          <a:xfrm>
            <a:off x="8146839" y="285750"/>
            <a:ext cx="482811"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19" Type="http://schemas.openxmlformats.org/officeDocument/2006/relationships/theme" Target="../theme/theme3.xml"/><Relationship Id="rId6" Type="http://schemas.openxmlformats.org/officeDocument/2006/relationships/slideLayout" Target="../slideLayouts/slideLayout16.xml"/><Relationship Id="rId18" Type="http://schemas.openxmlformats.org/officeDocument/2006/relationships/slideLayout" Target="../slideLayouts/slideLayout28.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 name="Shape 50"/>
        <p:cNvGrpSpPr/>
        <p:nvPr/>
      </p:nvGrpSpPr>
      <p:grpSpPr>
        <a:xfrm>
          <a:off x="0" y="0"/>
          <a:ext cx="0" cy="0"/>
          <a:chOff x="0" y="0"/>
          <a:chExt cx="0" cy="0"/>
        </a:xfrm>
      </p:grpSpPr>
      <p:pic>
        <p:nvPicPr>
          <p:cNvPr descr="C0-HD-TOP.png" id="51" name="Google Shape;51;p13"/>
          <p:cNvPicPr preferRelativeResize="0"/>
          <p:nvPr/>
        </p:nvPicPr>
        <p:blipFill rotWithShape="1">
          <a:blip r:embed="rId1">
            <a:alphaModFix/>
          </a:blip>
          <a:srcRect b="0" l="0" r="0" t="0"/>
          <a:stretch/>
        </p:blipFill>
        <p:spPr>
          <a:xfrm>
            <a:off x="0" y="0"/>
            <a:ext cx="9144000" cy="1081087"/>
          </a:xfrm>
          <a:prstGeom prst="rect">
            <a:avLst/>
          </a:prstGeom>
          <a:noFill/>
          <a:ln>
            <a:noFill/>
          </a:ln>
        </p:spPr>
      </p:pic>
      <p:sp>
        <p:nvSpPr>
          <p:cNvPr id="52" name="Google Shape;52;p13"/>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lvl1pPr lvl="0" marR="0" rtl="0" algn="r">
              <a:lnSpc>
                <a:spcPct val="90000"/>
              </a:lnSpc>
              <a:spcBef>
                <a:spcPts val="0"/>
              </a:spcBef>
              <a:spcAft>
                <a:spcPts val="0"/>
              </a:spcAft>
              <a:buClr>
                <a:schemeClr val="lt1"/>
              </a:buClr>
              <a:buSzPts val="3000"/>
              <a:buFont typeface="Century Gothic"/>
              <a:buNone/>
              <a:defRPr b="0" i="0" sz="3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3" name="Google Shape;53;p13"/>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lvl1pPr indent="-336550" lvl="0" marL="457200" marR="0" rtl="0" algn="l">
              <a:lnSpc>
                <a:spcPct val="90000"/>
              </a:lnSpc>
              <a:spcBef>
                <a:spcPts val="800"/>
              </a:spcBef>
              <a:spcAft>
                <a:spcPts val="0"/>
              </a:spcAft>
              <a:buClr>
                <a:schemeClr val="lt1"/>
              </a:buClr>
              <a:buSzPts val="1700"/>
              <a:buFont typeface="Arial"/>
              <a:buChar char="•"/>
              <a:defRPr b="0" i="0" sz="1700" u="none" cap="none" strike="noStrike">
                <a:solidFill>
                  <a:schemeClr val="lt1"/>
                </a:solidFill>
                <a:latin typeface="Century Gothic"/>
                <a:ea typeface="Century Gothic"/>
                <a:cs typeface="Century Gothic"/>
                <a:sym typeface="Century Gothic"/>
              </a:defRPr>
            </a:lvl1pPr>
            <a:lvl2pPr indent="-323850" lvl="1" marL="914400" marR="0" rtl="0" algn="l">
              <a:lnSpc>
                <a:spcPct val="90000"/>
              </a:lnSpc>
              <a:spcBef>
                <a:spcPts val="400"/>
              </a:spcBef>
              <a:spcAft>
                <a:spcPts val="0"/>
              </a:spcAft>
              <a:buClr>
                <a:schemeClr val="lt1"/>
              </a:buClr>
              <a:buSzPts val="1500"/>
              <a:buFont typeface="Arial"/>
              <a:buChar char="•"/>
              <a:defRPr b="0" i="0" sz="1500" u="none" cap="none" strike="noStrike">
                <a:solidFill>
                  <a:schemeClr val="lt1"/>
                </a:solidFill>
                <a:latin typeface="Century Gothic"/>
                <a:ea typeface="Century Gothic"/>
                <a:cs typeface="Century Gothic"/>
                <a:sym typeface="Century Gothic"/>
              </a:defRPr>
            </a:lvl2pPr>
            <a:lvl3pPr indent="-317500" lvl="2" marL="1371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90000"/>
              </a:lnSpc>
              <a:spcBef>
                <a:spcPts val="400"/>
              </a:spcBef>
              <a:spcAft>
                <a:spcPts val="0"/>
              </a:spcAft>
              <a:buClr>
                <a:schemeClr val="lt1"/>
              </a:buClr>
              <a:buSzPts val="1200"/>
              <a:buFont typeface="Arial"/>
              <a:buChar char="•"/>
              <a:defRPr b="0" i="0" sz="1200" u="none" cap="none" strike="noStrike">
                <a:solidFill>
                  <a:schemeClr val="lt1"/>
                </a:solidFill>
                <a:latin typeface="Century Gothic"/>
                <a:ea typeface="Century Gothic"/>
                <a:cs typeface="Century Gothic"/>
                <a:sym typeface="Century Gothic"/>
              </a:defRPr>
            </a:lvl9pPr>
          </a:lstStyle>
          <a:p/>
        </p:txBody>
      </p:sp>
      <p:sp>
        <p:nvSpPr>
          <p:cNvPr id="54" name="Google Shape;54;p13"/>
          <p:cNvSpPr txBox="1"/>
          <p:nvPr>
            <p:ph idx="10" type="dt"/>
          </p:nvPr>
        </p:nvSpPr>
        <p:spPr>
          <a:xfrm>
            <a:off x="6446520" y="4767263"/>
            <a:ext cx="2183130" cy="273844"/>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9pPr>
          </a:lstStyle>
          <a:p/>
        </p:txBody>
      </p:sp>
      <p:sp>
        <p:nvSpPr>
          <p:cNvPr id="55" name="Google Shape;55;p13"/>
          <p:cNvSpPr txBox="1"/>
          <p:nvPr>
            <p:ph idx="11" type="ftr"/>
          </p:nvPr>
        </p:nvSpPr>
        <p:spPr>
          <a:xfrm>
            <a:off x="514350" y="4766884"/>
            <a:ext cx="5829300" cy="273844"/>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Century Gothic"/>
                <a:ea typeface="Century Gothic"/>
                <a:cs typeface="Century Gothic"/>
                <a:sym typeface="Century Gothic"/>
              </a:defRPr>
            </a:lvl9pPr>
          </a:lstStyle>
          <a:p/>
        </p:txBody>
      </p:sp>
      <p:sp>
        <p:nvSpPr>
          <p:cNvPr id="56" name="Google Shape;56;p13"/>
          <p:cNvSpPr txBox="1"/>
          <p:nvPr>
            <p:ph idx="12" type="sldNum"/>
          </p:nvPr>
        </p:nvSpPr>
        <p:spPr>
          <a:xfrm>
            <a:off x="6572250" y="285750"/>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ctrTitle"/>
          </p:nvPr>
        </p:nvSpPr>
        <p:spPr>
          <a:xfrm>
            <a:off x="1028700" y="1342615"/>
            <a:ext cx="7086600" cy="1368822"/>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lt1"/>
              </a:buClr>
              <a:buSzPts val="4500"/>
              <a:buFont typeface="Century Gothic"/>
              <a:buNone/>
            </a:pPr>
            <a:r>
              <a:rPr lang="en"/>
              <a:t>Green Pace</a:t>
            </a:r>
            <a:endParaRPr/>
          </a:p>
        </p:txBody>
      </p:sp>
      <p:sp>
        <p:nvSpPr>
          <p:cNvPr id="190" name="Google Shape;190;p31"/>
          <p:cNvSpPr txBox="1"/>
          <p:nvPr>
            <p:ph idx="1" type="subTitle"/>
          </p:nvPr>
        </p:nvSpPr>
        <p:spPr>
          <a:xfrm>
            <a:off x="1028700" y="2724150"/>
            <a:ext cx="7086600" cy="1171194"/>
          </a:xfrm>
          <a:prstGeom prst="rect">
            <a:avLst/>
          </a:prstGeom>
          <a:noFill/>
          <a:ln>
            <a:noFill/>
          </a:ln>
        </p:spPr>
        <p:txBody>
          <a:bodyPr anchorCtr="0" anchor="t" bIns="34275" lIns="68575" spcFirstLastPara="1" rIns="68575" wrap="square" tIns="34275">
            <a:normAutofit/>
          </a:bodyPr>
          <a:lstStyle/>
          <a:p>
            <a:pPr indent="0" lvl="0" marL="0" rtl="0" algn="l">
              <a:lnSpc>
                <a:spcPct val="70000"/>
              </a:lnSpc>
              <a:spcBef>
                <a:spcPts val="0"/>
              </a:spcBef>
              <a:spcAft>
                <a:spcPts val="0"/>
              </a:spcAft>
              <a:buClr>
                <a:schemeClr val="lt1"/>
              </a:buClr>
              <a:buSzPts val="1400"/>
              <a:buNone/>
            </a:pPr>
            <a:r>
              <a:rPr lang="en" sz="1400"/>
              <a:t>Security Policy Presentation</a:t>
            </a:r>
            <a:endParaRPr/>
          </a:p>
          <a:p>
            <a:pPr indent="0" lvl="0" marL="0" rtl="0" algn="l">
              <a:lnSpc>
                <a:spcPct val="70000"/>
              </a:lnSpc>
              <a:spcBef>
                <a:spcPts val="800"/>
              </a:spcBef>
              <a:spcAft>
                <a:spcPts val="0"/>
              </a:spcAft>
              <a:buClr>
                <a:schemeClr val="lt1"/>
              </a:buClr>
              <a:buSzPts val="1400"/>
              <a:buNone/>
            </a:pPr>
            <a:r>
              <a:rPr lang="en" sz="1400"/>
              <a:t>Developer: Dante Trisciuzzi</a:t>
            </a:r>
            <a:endParaRPr/>
          </a:p>
          <a:p>
            <a:pPr indent="0" lvl="0" marL="0" rtl="0" algn="l">
              <a:lnSpc>
                <a:spcPct val="70000"/>
              </a:lnSpc>
              <a:spcBef>
                <a:spcPts val="800"/>
              </a:spcBef>
              <a:spcAft>
                <a:spcPts val="0"/>
              </a:spcAft>
              <a:buSzPts val="1400"/>
              <a:buNone/>
            </a:pPr>
            <a:r>
              <a:t/>
            </a:r>
            <a:endParaRPr i="1"/>
          </a:p>
        </p:txBody>
      </p:sp>
      <p:pic>
        <p:nvPicPr>
          <p:cNvPr descr="Green Pace logo" id="191" name="Google Shape;191;p31"/>
          <p:cNvPicPr preferRelativeResize="0"/>
          <p:nvPr/>
        </p:nvPicPr>
        <p:blipFill rotWithShape="1">
          <a:blip r:embed="rId3">
            <a:alphaModFix/>
          </a:blip>
          <a:srcRect b="0" l="0" r="0" t="0"/>
          <a:stretch/>
        </p:blipFill>
        <p:spPr>
          <a:xfrm>
            <a:off x="5580581" y="494890"/>
            <a:ext cx="2191068" cy="28400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SzPts val="1400"/>
              <a:buNone/>
            </a:pPr>
            <a:r>
              <a:rPr lang="en"/>
              <a:t>String Bounds Checking</a:t>
            </a:r>
            <a:endParaRPr/>
          </a:p>
        </p:txBody>
      </p:sp>
      <p:pic>
        <p:nvPicPr>
          <p:cNvPr descr="Green Pace logo" id="254" name="Google Shape;254;p40"/>
          <p:cNvPicPr preferRelativeResize="0"/>
          <p:nvPr/>
        </p:nvPicPr>
        <p:blipFill rotWithShape="1">
          <a:blip r:embed="rId3">
            <a:alphaModFix/>
          </a:blip>
          <a:srcRect b="0" l="0" r="0" t="0"/>
          <a:stretch/>
        </p:blipFill>
        <p:spPr>
          <a:xfrm>
            <a:off x="8313056" y="4080395"/>
            <a:ext cx="664952" cy="861919"/>
          </a:xfrm>
          <a:prstGeom prst="rect">
            <a:avLst/>
          </a:prstGeom>
          <a:noFill/>
          <a:ln>
            <a:noFill/>
          </a:ln>
        </p:spPr>
      </p:pic>
      <p:sp>
        <p:nvSpPr>
          <p:cNvPr id="255" name="Google Shape;255;p40"/>
          <p:cNvSpPr txBox="1"/>
          <p:nvPr/>
        </p:nvSpPr>
        <p:spPr>
          <a:xfrm>
            <a:off x="1092900" y="2292675"/>
            <a:ext cx="6958200" cy="2363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CDCAA"/>
                </a:solidFill>
                <a:highlight>
                  <a:srgbClr val="1F1F1F"/>
                </a:highlight>
                <a:latin typeface="Courier New"/>
                <a:ea typeface="Courier New"/>
                <a:cs typeface="Courier New"/>
                <a:sym typeface="Courier New"/>
              </a:rPr>
              <a:t>TEST</a:t>
            </a:r>
            <a:r>
              <a:rPr lang="en" sz="1050">
                <a:solidFill>
                  <a:srgbClr val="D4D4D4"/>
                </a:solidFill>
                <a:highlight>
                  <a:srgbClr val="1F1F1F"/>
                </a:highlight>
                <a:latin typeface="Courier New"/>
                <a:ea typeface="Courier New"/>
                <a:cs typeface="Courier New"/>
                <a:sym typeface="Courier New"/>
              </a:rPr>
              <a:t>(SafeStringHandling, StringBoundsCheck_Overflow)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char</a:t>
            </a:r>
            <a:r>
              <a:rPr lang="en" sz="1050">
                <a:solidFill>
                  <a:srgbClr val="D4D4D4"/>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str</a:t>
            </a:r>
            <a:r>
              <a:rPr lang="en" sz="1050">
                <a:solidFill>
                  <a:srgbClr val="D4D4D4"/>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bool</a:t>
            </a:r>
            <a:r>
              <a:rPr lang="en" sz="1050">
                <a:solidFill>
                  <a:srgbClr val="D4D4D4"/>
                </a:solidFill>
                <a:highlight>
                  <a:srgbClr val="1F1F1F"/>
                </a:highlight>
                <a:latin typeface="Courier New"/>
                <a:ea typeface="Courier New"/>
                <a:cs typeface="Courier New"/>
                <a:sym typeface="Courier New"/>
              </a:rPr>
              <a:t> didThrow = </a:t>
            </a:r>
            <a:r>
              <a:rPr lang="en" sz="1050">
                <a:solidFill>
                  <a:srgbClr val="569CD6"/>
                </a:solidFill>
                <a:highlight>
                  <a:srgbClr val="1F1F1F"/>
                </a:highlight>
                <a:latin typeface="Courier New"/>
                <a:ea typeface="Courier New"/>
                <a:cs typeface="Courier New"/>
                <a:sym typeface="Courier New"/>
              </a:rPr>
              <a:t>false</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try</a:t>
            </a:r>
            <a:r>
              <a:rPr lang="en"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std</a:t>
            </a:r>
            <a:r>
              <a:rPr lang="en" sz="1050">
                <a:solidFill>
                  <a:srgbClr val="D4D4D4"/>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strcpy</a:t>
            </a:r>
            <a:r>
              <a:rPr lang="en" sz="1050">
                <a:solidFill>
                  <a:srgbClr val="D4D4D4"/>
                </a:solidFill>
                <a:highlight>
                  <a:srgbClr val="1F1F1F"/>
                </a:highlight>
                <a:latin typeface="Courier New"/>
                <a:ea typeface="Courier New"/>
                <a:cs typeface="Courier New"/>
                <a:sym typeface="Courier New"/>
              </a:rPr>
              <a:t>(str, </a:t>
            </a:r>
            <a:r>
              <a:rPr lang="en" sz="1050">
                <a:solidFill>
                  <a:srgbClr val="CE9178"/>
                </a:solidFill>
                <a:highlight>
                  <a:srgbClr val="1F1F1F"/>
                </a:highlight>
                <a:latin typeface="Courier New"/>
                <a:ea typeface="Courier New"/>
                <a:cs typeface="Courier New"/>
                <a:sym typeface="Courier New"/>
              </a:rPr>
              <a:t>"HelloWorld"</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 </a:t>
            </a:r>
            <a:r>
              <a:rPr lang="en" sz="1050">
                <a:solidFill>
                  <a:srgbClr val="C586C0"/>
                </a:solidFill>
                <a:highlight>
                  <a:srgbClr val="1F1F1F"/>
                </a:highlight>
                <a:latin typeface="Courier New"/>
                <a:ea typeface="Courier New"/>
                <a:cs typeface="Courier New"/>
                <a:sym typeface="Courier New"/>
              </a:rPr>
              <a:t>catch</a:t>
            </a:r>
            <a:r>
              <a:rPr lang="en" sz="1050">
                <a:solidFill>
                  <a:srgbClr val="D4D4D4"/>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D4D4D4"/>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std</a:t>
            </a:r>
            <a:r>
              <a:rPr lang="en" sz="1050">
                <a:solidFill>
                  <a:srgbClr val="D4D4D4"/>
                </a:solidFill>
                <a:highlight>
                  <a:srgbClr val="1F1F1F"/>
                </a:highlight>
                <a:latin typeface="Courier New"/>
                <a:ea typeface="Courier New"/>
                <a:cs typeface="Courier New"/>
                <a:sym typeface="Courier New"/>
              </a:rPr>
              <a:t>::out_of_range&amp;)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didThrow = </a:t>
            </a:r>
            <a:r>
              <a:rPr lang="en" sz="1050">
                <a:solidFill>
                  <a:srgbClr val="569CD6"/>
                </a:solidFill>
                <a:highlight>
                  <a:srgbClr val="1F1F1F"/>
                </a:highlight>
                <a:latin typeface="Courier New"/>
                <a:ea typeface="Courier New"/>
                <a:cs typeface="Courier New"/>
                <a:sym typeface="Courier New"/>
              </a:rPr>
              <a:t>true</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ASSERT_TRUE</a:t>
            </a:r>
            <a:r>
              <a:rPr lang="en" sz="1050">
                <a:solidFill>
                  <a:srgbClr val="D4D4D4"/>
                </a:solidFill>
                <a:highlight>
                  <a:srgbClr val="1F1F1F"/>
                </a:highlight>
                <a:latin typeface="Courier New"/>
                <a:ea typeface="Courier New"/>
                <a:cs typeface="Courier New"/>
                <a:sym typeface="Courier New"/>
              </a:rPr>
              <a:t>(didThrow);</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CDCAA"/>
              </a:solidFill>
              <a:highlight>
                <a:srgbClr val="1F1F1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SzPts val="1400"/>
              <a:buNone/>
            </a:pPr>
            <a:r>
              <a:rPr lang="en"/>
              <a:t>Valid String Access</a:t>
            </a:r>
            <a:endParaRPr/>
          </a:p>
        </p:txBody>
      </p:sp>
      <p:pic>
        <p:nvPicPr>
          <p:cNvPr descr="Green Pace logo" id="261" name="Google Shape;261;p41"/>
          <p:cNvPicPr preferRelativeResize="0"/>
          <p:nvPr/>
        </p:nvPicPr>
        <p:blipFill rotWithShape="1">
          <a:blip r:embed="rId3">
            <a:alphaModFix/>
          </a:blip>
          <a:srcRect b="0" l="0" r="0" t="0"/>
          <a:stretch/>
        </p:blipFill>
        <p:spPr>
          <a:xfrm>
            <a:off x="8313056" y="4080395"/>
            <a:ext cx="664952" cy="861919"/>
          </a:xfrm>
          <a:prstGeom prst="rect">
            <a:avLst/>
          </a:prstGeom>
          <a:noFill/>
          <a:ln>
            <a:noFill/>
          </a:ln>
        </p:spPr>
      </p:pic>
      <p:sp>
        <p:nvSpPr>
          <p:cNvPr id="262" name="Google Shape;262;p41"/>
          <p:cNvSpPr txBox="1"/>
          <p:nvPr/>
        </p:nvSpPr>
        <p:spPr>
          <a:xfrm>
            <a:off x="1092900" y="2292675"/>
            <a:ext cx="6958200" cy="2363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DCDCAA"/>
                </a:solidFill>
                <a:highlight>
                  <a:srgbClr val="1F1F1F"/>
                </a:highlight>
                <a:latin typeface="Courier New"/>
                <a:ea typeface="Courier New"/>
                <a:cs typeface="Courier New"/>
                <a:sym typeface="Courier New"/>
              </a:rPr>
              <a:t>TEST</a:t>
            </a:r>
            <a:r>
              <a:rPr lang="en" sz="1250">
                <a:solidFill>
                  <a:srgbClr val="D4D4D4"/>
                </a:solidFill>
                <a:highlight>
                  <a:srgbClr val="1F1F1F"/>
                </a:highlight>
                <a:latin typeface="Courier New"/>
                <a:ea typeface="Courier New"/>
                <a:cs typeface="Courier New"/>
                <a:sym typeface="Courier New"/>
              </a:rPr>
              <a:t>(SafeStringHandling, StringBoundsCheck_ValidAccess) {</a:t>
            </a:r>
            <a:endParaRPr sz="12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F1F1F"/>
                </a:highlight>
                <a:latin typeface="Courier New"/>
                <a:ea typeface="Courier New"/>
                <a:cs typeface="Courier New"/>
                <a:sym typeface="Courier New"/>
              </a:rPr>
              <a:t>    </a:t>
            </a:r>
            <a:r>
              <a:rPr lang="en" sz="1250">
                <a:solidFill>
                  <a:srgbClr val="4EC9B0"/>
                </a:solidFill>
                <a:highlight>
                  <a:srgbClr val="1F1F1F"/>
                </a:highlight>
                <a:latin typeface="Courier New"/>
                <a:ea typeface="Courier New"/>
                <a:cs typeface="Courier New"/>
                <a:sym typeface="Courier New"/>
              </a:rPr>
              <a:t>std</a:t>
            </a:r>
            <a:r>
              <a:rPr lang="en" sz="1250">
                <a:solidFill>
                  <a:srgbClr val="D4D4D4"/>
                </a:solidFill>
                <a:highlight>
                  <a:srgbClr val="1F1F1F"/>
                </a:highlight>
                <a:latin typeface="Courier New"/>
                <a:ea typeface="Courier New"/>
                <a:cs typeface="Courier New"/>
                <a:sym typeface="Courier New"/>
              </a:rPr>
              <a:t>::string str = </a:t>
            </a:r>
            <a:r>
              <a:rPr lang="en" sz="1250">
                <a:solidFill>
                  <a:srgbClr val="CE9178"/>
                </a:solidFill>
                <a:highlight>
                  <a:srgbClr val="1F1F1F"/>
                </a:highlight>
                <a:latin typeface="Courier New"/>
                <a:ea typeface="Courier New"/>
                <a:cs typeface="Courier New"/>
                <a:sym typeface="Courier New"/>
              </a:rPr>
              <a:t>"Hello"</a:t>
            </a:r>
            <a:r>
              <a:rPr lang="en" sz="1250">
                <a:solidFill>
                  <a:srgbClr val="D4D4D4"/>
                </a:solidFill>
                <a:highlight>
                  <a:srgbClr val="1F1F1F"/>
                </a:highlight>
                <a:latin typeface="Courier New"/>
                <a:ea typeface="Courier New"/>
                <a:cs typeface="Courier New"/>
                <a:sym typeface="Courier New"/>
              </a:rPr>
              <a:t>;</a:t>
            </a:r>
            <a:endParaRPr sz="12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F1F1F"/>
                </a:highlight>
                <a:latin typeface="Courier New"/>
                <a:ea typeface="Courier New"/>
                <a:cs typeface="Courier New"/>
                <a:sym typeface="Courier New"/>
              </a:rPr>
              <a:t>    </a:t>
            </a:r>
            <a:r>
              <a:rPr lang="en" sz="1250">
                <a:solidFill>
                  <a:srgbClr val="DCDCAA"/>
                </a:solidFill>
                <a:highlight>
                  <a:srgbClr val="1F1F1F"/>
                </a:highlight>
                <a:latin typeface="Courier New"/>
                <a:ea typeface="Courier New"/>
                <a:cs typeface="Courier New"/>
                <a:sym typeface="Courier New"/>
              </a:rPr>
              <a:t>ASSERT_NO_THROW</a:t>
            </a:r>
            <a:r>
              <a:rPr lang="en" sz="1250">
                <a:solidFill>
                  <a:srgbClr val="D4D4D4"/>
                </a:solidFill>
                <a:highlight>
                  <a:srgbClr val="1F1F1F"/>
                </a:highlight>
                <a:latin typeface="Courier New"/>
                <a:ea typeface="Courier New"/>
                <a:cs typeface="Courier New"/>
                <a:sym typeface="Courier New"/>
              </a:rPr>
              <a:t>(</a:t>
            </a:r>
            <a:r>
              <a:rPr lang="en" sz="1250">
                <a:solidFill>
                  <a:srgbClr val="9CDCFE"/>
                </a:solidFill>
                <a:highlight>
                  <a:srgbClr val="1F1F1F"/>
                </a:highlight>
                <a:latin typeface="Courier New"/>
                <a:ea typeface="Courier New"/>
                <a:cs typeface="Courier New"/>
                <a:sym typeface="Courier New"/>
              </a:rPr>
              <a:t>str</a:t>
            </a:r>
            <a:r>
              <a:rPr lang="en" sz="1250">
                <a:solidFill>
                  <a:srgbClr val="D4D4D4"/>
                </a:solidFill>
                <a:highlight>
                  <a:srgbClr val="1F1F1F"/>
                </a:highlight>
                <a:latin typeface="Courier New"/>
                <a:ea typeface="Courier New"/>
                <a:cs typeface="Courier New"/>
                <a:sym typeface="Courier New"/>
              </a:rPr>
              <a:t>.</a:t>
            </a:r>
            <a:r>
              <a:rPr lang="en" sz="1250">
                <a:solidFill>
                  <a:srgbClr val="DCDCAA"/>
                </a:solidFill>
                <a:highlight>
                  <a:srgbClr val="1F1F1F"/>
                </a:highlight>
                <a:latin typeface="Courier New"/>
                <a:ea typeface="Courier New"/>
                <a:cs typeface="Courier New"/>
                <a:sym typeface="Courier New"/>
              </a:rPr>
              <a:t>at</a:t>
            </a:r>
            <a:r>
              <a:rPr lang="en" sz="1250">
                <a:solidFill>
                  <a:srgbClr val="D4D4D4"/>
                </a:solidFill>
                <a:highlight>
                  <a:srgbClr val="1F1F1F"/>
                </a:highlight>
                <a:latin typeface="Courier New"/>
                <a:ea typeface="Courier New"/>
                <a:cs typeface="Courier New"/>
                <a:sym typeface="Courier New"/>
              </a:rPr>
              <a:t>(</a:t>
            </a:r>
            <a:r>
              <a:rPr lang="en" sz="1250">
                <a:solidFill>
                  <a:srgbClr val="B5CEA8"/>
                </a:solidFill>
                <a:highlight>
                  <a:srgbClr val="1F1F1F"/>
                </a:highlight>
                <a:latin typeface="Courier New"/>
                <a:ea typeface="Courier New"/>
                <a:cs typeface="Courier New"/>
                <a:sym typeface="Courier New"/>
              </a:rPr>
              <a:t>4</a:t>
            </a:r>
            <a:r>
              <a:rPr lang="en" sz="1250">
                <a:solidFill>
                  <a:srgbClr val="D4D4D4"/>
                </a:solidFill>
                <a:highlight>
                  <a:srgbClr val="1F1F1F"/>
                </a:highlight>
                <a:latin typeface="Courier New"/>
                <a:ea typeface="Courier New"/>
                <a:cs typeface="Courier New"/>
                <a:sym typeface="Courier New"/>
              </a:rPr>
              <a:t>));</a:t>
            </a:r>
            <a:r>
              <a:rPr lang="en" sz="1250">
                <a:solidFill>
                  <a:srgbClr val="6A9955"/>
                </a:solidFill>
                <a:highlight>
                  <a:srgbClr val="1F1F1F"/>
                </a:highlight>
                <a:latin typeface="Courier New"/>
                <a:ea typeface="Courier New"/>
                <a:cs typeface="Courier New"/>
                <a:sym typeface="Courier New"/>
              </a:rPr>
              <a:t>  // Accessing last valid character</a:t>
            </a:r>
            <a:endParaRPr sz="12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D4D4D4"/>
                </a:solidFill>
                <a:highlight>
                  <a:srgbClr val="1F1F1F"/>
                </a:highlight>
                <a:latin typeface="Courier New"/>
                <a:ea typeface="Courier New"/>
                <a:cs typeface="Courier New"/>
                <a:sym typeface="Courier New"/>
              </a:rPr>
              <a:t>}</a:t>
            </a:r>
            <a:endParaRPr sz="12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DCDCAA"/>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DCDCAA"/>
              </a:solidFill>
              <a:highlight>
                <a:srgbClr val="1F1F1F"/>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SzPts val="1400"/>
              <a:buNone/>
            </a:pPr>
            <a:r>
              <a:rPr lang="en"/>
              <a:t>Invalid String Access</a:t>
            </a:r>
            <a:endParaRPr/>
          </a:p>
        </p:txBody>
      </p:sp>
      <p:pic>
        <p:nvPicPr>
          <p:cNvPr descr="Green Pace logo" id="268" name="Google Shape;268;p42"/>
          <p:cNvPicPr preferRelativeResize="0"/>
          <p:nvPr/>
        </p:nvPicPr>
        <p:blipFill rotWithShape="1">
          <a:blip r:embed="rId3">
            <a:alphaModFix/>
          </a:blip>
          <a:srcRect b="0" l="0" r="0" t="0"/>
          <a:stretch/>
        </p:blipFill>
        <p:spPr>
          <a:xfrm>
            <a:off x="8313056" y="4080395"/>
            <a:ext cx="664952" cy="861919"/>
          </a:xfrm>
          <a:prstGeom prst="rect">
            <a:avLst/>
          </a:prstGeom>
          <a:noFill/>
          <a:ln>
            <a:noFill/>
          </a:ln>
        </p:spPr>
      </p:pic>
      <p:sp>
        <p:nvSpPr>
          <p:cNvPr id="269" name="Google Shape;269;p42"/>
          <p:cNvSpPr txBox="1"/>
          <p:nvPr/>
        </p:nvSpPr>
        <p:spPr>
          <a:xfrm>
            <a:off x="1092900" y="2292675"/>
            <a:ext cx="6958200" cy="2363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150">
                <a:solidFill>
                  <a:srgbClr val="DCDCAA"/>
                </a:solidFill>
                <a:highlight>
                  <a:srgbClr val="1F1F1F"/>
                </a:highlight>
                <a:latin typeface="Courier New"/>
                <a:ea typeface="Courier New"/>
                <a:cs typeface="Courier New"/>
                <a:sym typeface="Courier New"/>
              </a:rPr>
              <a:t>TEST</a:t>
            </a:r>
            <a:r>
              <a:rPr lang="en" sz="1150">
                <a:solidFill>
                  <a:srgbClr val="D4D4D4"/>
                </a:solidFill>
                <a:highlight>
                  <a:srgbClr val="1F1F1F"/>
                </a:highlight>
                <a:latin typeface="Courier New"/>
                <a:ea typeface="Courier New"/>
                <a:cs typeface="Courier New"/>
                <a:sym typeface="Courier New"/>
              </a:rPr>
              <a:t>(SafeStringHandling, StringBoundsCheck_OutOfBounds) {</a:t>
            </a:r>
            <a:endParaRPr sz="11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F1F1F"/>
                </a:highlight>
                <a:latin typeface="Courier New"/>
                <a:ea typeface="Courier New"/>
                <a:cs typeface="Courier New"/>
                <a:sym typeface="Courier New"/>
              </a:rPr>
              <a:t>    </a:t>
            </a:r>
            <a:r>
              <a:rPr lang="en" sz="1150">
                <a:solidFill>
                  <a:srgbClr val="4EC9B0"/>
                </a:solidFill>
                <a:highlight>
                  <a:srgbClr val="1F1F1F"/>
                </a:highlight>
                <a:latin typeface="Courier New"/>
                <a:ea typeface="Courier New"/>
                <a:cs typeface="Courier New"/>
                <a:sym typeface="Courier New"/>
              </a:rPr>
              <a:t>std</a:t>
            </a:r>
            <a:r>
              <a:rPr lang="en" sz="1150">
                <a:solidFill>
                  <a:srgbClr val="D4D4D4"/>
                </a:solidFill>
                <a:highlight>
                  <a:srgbClr val="1F1F1F"/>
                </a:highlight>
                <a:latin typeface="Courier New"/>
                <a:ea typeface="Courier New"/>
                <a:cs typeface="Courier New"/>
                <a:sym typeface="Courier New"/>
              </a:rPr>
              <a:t>::string str = </a:t>
            </a:r>
            <a:r>
              <a:rPr lang="en" sz="1150">
                <a:solidFill>
                  <a:srgbClr val="CE9178"/>
                </a:solidFill>
                <a:highlight>
                  <a:srgbClr val="1F1F1F"/>
                </a:highlight>
                <a:latin typeface="Courier New"/>
                <a:ea typeface="Courier New"/>
                <a:cs typeface="Courier New"/>
                <a:sym typeface="Courier New"/>
              </a:rPr>
              <a:t>"Hello"</a:t>
            </a:r>
            <a:r>
              <a:rPr lang="en" sz="1150">
                <a:solidFill>
                  <a:srgbClr val="D4D4D4"/>
                </a:solidFill>
                <a:highlight>
                  <a:srgbClr val="1F1F1F"/>
                </a:highlight>
                <a:latin typeface="Courier New"/>
                <a:ea typeface="Courier New"/>
                <a:cs typeface="Courier New"/>
                <a:sym typeface="Courier New"/>
              </a:rPr>
              <a:t>;</a:t>
            </a:r>
            <a:endParaRPr sz="11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F1F1F"/>
                </a:highlight>
                <a:latin typeface="Courier New"/>
                <a:ea typeface="Courier New"/>
                <a:cs typeface="Courier New"/>
                <a:sym typeface="Courier New"/>
              </a:rPr>
              <a:t>    </a:t>
            </a:r>
            <a:r>
              <a:rPr lang="en" sz="1150">
                <a:solidFill>
                  <a:srgbClr val="DCDCAA"/>
                </a:solidFill>
                <a:highlight>
                  <a:srgbClr val="1F1F1F"/>
                </a:highlight>
                <a:latin typeface="Courier New"/>
                <a:ea typeface="Courier New"/>
                <a:cs typeface="Courier New"/>
                <a:sym typeface="Courier New"/>
              </a:rPr>
              <a:t>ASSERT_THROW</a:t>
            </a:r>
            <a:r>
              <a:rPr lang="en" sz="1150">
                <a:solidFill>
                  <a:srgbClr val="D4D4D4"/>
                </a:solidFill>
                <a:highlight>
                  <a:srgbClr val="1F1F1F"/>
                </a:highlight>
                <a:latin typeface="Courier New"/>
                <a:ea typeface="Courier New"/>
                <a:cs typeface="Courier New"/>
                <a:sym typeface="Courier New"/>
              </a:rPr>
              <a:t>(</a:t>
            </a:r>
            <a:r>
              <a:rPr lang="en" sz="1150">
                <a:solidFill>
                  <a:srgbClr val="9CDCFE"/>
                </a:solidFill>
                <a:highlight>
                  <a:srgbClr val="1F1F1F"/>
                </a:highlight>
                <a:latin typeface="Courier New"/>
                <a:ea typeface="Courier New"/>
                <a:cs typeface="Courier New"/>
                <a:sym typeface="Courier New"/>
              </a:rPr>
              <a:t>str</a:t>
            </a:r>
            <a:r>
              <a:rPr lang="en" sz="1150">
                <a:solidFill>
                  <a:srgbClr val="D4D4D4"/>
                </a:solidFill>
                <a:highlight>
                  <a:srgbClr val="1F1F1F"/>
                </a:highlight>
                <a:latin typeface="Courier New"/>
                <a:ea typeface="Courier New"/>
                <a:cs typeface="Courier New"/>
                <a:sym typeface="Courier New"/>
              </a:rPr>
              <a:t>.</a:t>
            </a:r>
            <a:r>
              <a:rPr lang="en" sz="1150">
                <a:solidFill>
                  <a:srgbClr val="DCDCAA"/>
                </a:solidFill>
                <a:highlight>
                  <a:srgbClr val="1F1F1F"/>
                </a:highlight>
                <a:latin typeface="Courier New"/>
                <a:ea typeface="Courier New"/>
                <a:cs typeface="Courier New"/>
                <a:sym typeface="Courier New"/>
              </a:rPr>
              <a:t>at</a:t>
            </a:r>
            <a:r>
              <a:rPr lang="en" sz="1150">
                <a:solidFill>
                  <a:srgbClr val="D4D4D4"/>
                </a:solidFill>
                <a:highlight>
                  <a:srgbClr val="1F1F1F"/>
                </a:highlight>
                <a:latin typeface="Courier New"/>
                <a:ea typeface="Courier New"/>
                <a:cs typeface="Courier New"/>
                <a:sym typeface="Courier New"/>
              </a:rPr>
              <a:t>(</a:t>
            </a:r>
            <a:r>
              <a:rPr lang="en" sz="1150">
                <a:solidFill>
                  <a:srgbClr val="B5CEA8"/>
                </a:solidFill>
                <a:highlight>
                  <a:srgbClr val="1F1F1F"/>
                </a:highlight>
                <a:latin typeface="Courier New"/>
                <a:ea typeface="Courier New"/>
                <a:cs typeface="Courier New"/>
                <a:sym typeface="Courier New"/>
              </a:rPr>
              <a:t>5</a:t>
            </a:r>
            <a:r>
              <a:rPr lang="en" sz="1150">
                <a:solidFill>
                  <a:srgbClr val="D4D4D4"/>
                </a:solidFill>
                <a:highlight>
                  <a:srgbClr val="1F1F1F"/>
                </a:highlight>
                <a:latin typeface="Courier New"/>
                <a:ea typeface="Courier New"/>
                <a:cs typeface="Courier New"/>
                <a:sym typeface="Courier New"/>
              </a:rPr>
              <a:t>), </a:t>
            </a:r>
            <a:r>
              <a:rPr lang="en" sz="1150">
                <a:solidFill>
                  <a:srgbClr val="4EC9B0"/>
                </a:solidFill>
                <a:highlight>
                  <a:srgbClr val="1F1F1F"/>
                </a:highlight>
                <a:latin typeface="Courier New"/>
                <a:ea typeface="Courier New"/>
                <a:cs typeface="Courier New"/>
                <a:sym typeface="Courier New"/>
              </a:rPr>
              <a:t>std</a:t>
            </a:r>
            <a:r>
              <a:rPr lang="en" sz="1150">
                <a:solidFill>
                  <a:srgbClr val="D4D4D4"/>
                </a:solidFill>
                <a:highlight>
                  <a:srgbClr val="1F1F1F"/>
                </a:highlight>
                <a:latin typeface="Courier New"/>
                <a:ea typeface="Courier New"/>
                <a:cs typeface="Courier New"/>
                <a:sym typeface="Courier New"/>
              </a:rPr>
              <a:t>::out_of_range);</a:t>
            </a:r>
            <a:r>
              <a:rPr lang="en" sz="1150">
                <a:solidFill>
                  <a:srgbClr val="6A9955"/>
                </a:solidFill>
                <a:highlight>
                  <a:srgbClr val="1F1F1F"/>
                </a:highlight>
                <a:latin typeface="Courier New"/>
                <a:ea typeface="Courier New"/>
                <a:cs typeface="Courier New"/>
                <a:sym typeface="Courier New"/>
              </a:rPr>
              <a:t>  // Accessing beyond the last character</a:t>
            </a:r>
            <a:endParaRPr sz="11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150">
                <a:solidFill>
                  <a:srgbClr val="D4D4D4"/>
                </a:solidFill>
                <a:highlight>
                  <a:srgbClr val="1F1F1F"/>
                </a:highlight>
                <a:latin typeface="Courier New"/>
                <a:ea typeface="Courier New"/>
                <a:cs typeface="Courier New"/>
                <a:sym typeface="Courier New"/>
              </a:rPr>
              <a:t>}</a:t>
            </a:r>
            <a:endParaRPr sz="1250">
              <a:solidFill>
                <a:srgbClr val="DCDCAA"/>
              </a:solidFill>
              <a:highlight>
                <a:srgbClr val="1F1F1F"/>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883125" y="573275"/>
            <a:ext cx="7746600" cy="969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SzPts val="1400"/>
              <a:buNone/>
            </a:pPr>
            <a:r>
              <a:rPr lang="en"/>
              <a:t>String Concatenation Bounds Check</a:t>
            </a:r>
            <a:endParaRPr/>
          </a:p>
        </p:txBody>
      </p:sp>
      <p:pic>
        <p:nvPicPr>
          <p:cNvPr descr="Green Pace logo" id="275" name="Google Shape;275;p43"/>
          <p:cNvPicPr preferRelativeResize="0"/>
          <p:nvPr/>
        </p:nvPicPr>
        <p:blipFill rotWithShape="1">
          <a:blip r:embed="rId3">
            <a:alphaModFix/>
          </a:blip>
          <a:srcRect b="0" l="0" r="0" t="0"/>
          <a:stretch/>
        </p:blipFill>
        <p:spPr>
          <a:xfrm>
            <a:off x="8313056" y="4080395"/>
            <a:ext cx="664952" cy="861919"/>
          </a:xfrm>
          <a:prstGeom prst="rect">
            <a:avLst/>
          </a:prstGeom>
          <a:noFill/>
          <a:ln>
            <a:noFill/>
          </a:ln>
        </p:spPr>
      </p:pic>
      <p:sp>
        <p:nvSpPr>
          <p:cNvPr id="276" name="Google Shape;276;p43"/>
          <p:cNvSpPr txBox="1"/>
          <p:nvPr/>
        </p:nvSpPr>
        <p:spPr>
          <a:xfrm>
            <a:off x="1092900" y="1651800"/>
            <a:ext cx="6958200" cy="3004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DCDCAA"/>
                </a:solidFill>
                <a:highlight>
                  <a:srgbClr val="1F1F1F"/>
                </a:highlight>
                <a:latin typeface="Courier New"/>
                <a:ea typeface="Courier New"/>
                <a:cs typeface="Courier New"/>
                <a:sym typeface="Courier New"/>
              </a:rPr>
              <a:t>TEST</a:t>
            </a:r>
            <a:r>
              <a:rPr lang="en" sz="1050">
                <a:solidFill>
                  <a:srgbClr val="D4D4D4"/>
                </a:solidFill>
                <a:highlight>
                  <a:srgbClr val="1F1F1F"/>
                </a:highlight>
                <a:latin typeface="Courier New"/>
                <a:ea typeface="Courier New"/>
                <a:cs typeface="Courier New"/>
                <a:sym typeface="Courier New"/>
              </a:rPr>
              <a:t>(SafeStringHandling, StringConcatenationBoundsCheck)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char</a:t>
            </a:r>
            <a:r>
              <a:rPr lang="en" sz="1050">
                <a:solidFill>
                  <a:srgbClr val="D4D4D4"/>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dest</a:t>
            </a:r>
            <a:r>
              <a:rPr lang="en" sz="1050">
                <a:solidFill>
                  <a:srgbClr val="D4D4D4"/>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10</a:t>
            </a:r>
            <a:r>
              <a:rPr lang="en" sz="1050">
                <a:solidFill>
                  <a:srgbClr val="D4D4D4"/>
                </a:solidFill>
                <a:highlight>
                  <a:srgbClr val="1F1F1F"/>
                </a:highlight>
                <a:latin typeface="Courier New"/>
                <a:ea typeface="Courier New"/>
                <a:cs typeface="Courier New"/>
                <a:sym typeface="Courier New"/>
              </a:rPr>
              <a:t>] = </a:t>
            </a:r>
            <a:r>
              <a:rPr lang="en" sz="1050">
                <a:solidFill>
                  <a:srgbClr val="CE9178"/>
                </a:solidFill>
                <a:highlight>
                  <a:srgbClr val="1F1F1F"/>
                </a:highlight>
                <a:latin typeface="Courier New"/>
                <a:ea typeface="Courier New"/>
                <a:cs typeface="Courier New"/>
                <a:sym typeface="Courier New"/>
              </a:rPr>
              <a:t>"Hi"</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char</a:t>
            </a:r>
            <a:r>
              <a:rPr lang="en" sz="1050">
                <a:solidFill>
                  <a:srgbClr val="D4D4D4"/>
                </a:solidFill>
                <a:highlight>
                  <a:srgbClr val="1F1F1F"/>
                </a:highlight>
                <a:latin typeface="Courier New"/>
                <a:ea typeface="Courier New"/>
                <a:cs typeface="Courier New"/>
                <a:sym typeface="Courier New"/>
              </a:rPr>
              <a:t> </a:t>
            </a:r>
            <a:r>
              <a:rPr lang="en" sz="1050">
                <a:solidFill>
                  <a:srgbClr val="9CDCFE"/>
                </a:solidFill>
                <a:highlight>
                  <a:srgbClr val="1F1F1F"/>
                </a:highlight>
                <a:latin typeface="Courier New"/>
                <a:ea typeface="Courier New"/>
                <a:cs typeface="Courier New"/>
                <a:sym typeface="Courier New"/>
              </a:rPr>
              <a:t>src</a:t>
            </a:r>
            <a:r>
              <a:rPr lang="en" sz="1050">
                <a:solidFill>
                  <a:srgbClr val="D4D4D4"/>
                </a:solidFill>
                <a:highlight>
                  <a:srgbClr val="1F1F1F"/>
                </a:highlight>
                <a:latin typeface="Courier New"/>
                <a:ea typeface="Courier New"/>
                <a:cs typeface="Courier New"/>
                <a:sym typeface="Courier New"/>
              </a:rPr>
              <a:t>[</a:t>
            </a:r>
            <a:r>
              <a:rPr lang="en" sz="1050">
                <a:solidFill>
                  <a:srgbClr val="B5CEA8"/>
                </a:solidFill>
                <a:highlight>
                  <a:srgbClr val="1F1F1F"/>
                </a:highlight>
                <a:latin typeface="Courier New"/>
                <a:ea typeface="Courier New"/>
                <a:cs typeface="Courier New"/>
                <a:sym typeface="Courier New"/>
              </a:rPr>
              <a:t>5</a:t>
            </a:r>
            <a:r>
              <a:rPr lang="en" sz="1050">
                <a:solidFill>
                  <a:srgbClr val="D4D4D4"/>
                </a:solidFill>
                <a:highlight>
                  <a:srgbClr val="1F1F1F"/>
                </a:highlight>
                <a:latin typeface="Courier New"/>
                <a:ea typeface="Courier New"/>
                <a:cs typeface="Courier New"/>
                <a:sym typeface="Courier New"/>
              </a:rPr>
              <a:t>] = </a:t>
            </a:r>
            <a:r>
              <a:rPr lang="en" sz="1050">
                <a:solidFill>
                  <a:srgbClr val="CE9178"/>
                </a:solidFill>
                <a:highlight>
                  <a:srgbClr val="1F1F1F"/>
                </a:highlight>
                <a:latin typeface="Courier New"/>
                <a:ea typeface="Courier New"/>
                <a:cs typeface="Courier New"/>
                <a:sym typeface="Courier New"/>
              </a:rPr>
              <a:t>"There"</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bool</a:t>
            </a:r>
            <a:r>
              <a:rPr lang="en" sz="1050">
                <a:solidFill>
                  <a:srgbClr val="D4D4D4"/>
                </a:solidFill>
                <a:highlight>
                  <a:srgbClr val="1F1F1F"/>
                </a:highlight>
                <a:latin typeface="Courier New"/>
                <a:ea typeface="Courier New"/>
                <a:cs typeface="Courier New"/>
                <a:sym typeface="Courier New"/>
              </a:rPr>
              <a:t> didThrow = </a:t>
            </a:r>
            <a:r>
              <a:rPr lang="en" sz="1050">
                <a:solidFill>
                  <a:srgbClr val="569CD6"/>
                </a:solidFill>
                <a:highlight>
                  <a:srgbClr val="1F1F1F"/>
                </a:highlight>
                <a:latin typeface="Courier New"/>
                <a:ea typeface="Courier New"/>
                <a:cs typeface="Courier New"/>
                <a:sym typeface="Courier New"/>
              </a:rPr>
              <a:t>false</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C586C0"/>
                </a:solidFill>
                <a:highlight>
                  <a:srgbClr val="1F1F1F"/>
                </a:highlight>
                <a:latin typeface="Courier New"/>
                <a:ea typeface="Courier New"/>
                <a:cs typeface="Courier New"/>
                <a:sym typeface="Courier New"/>
              </a:rPr>
              <a:t>try</a:t>
            </a:r>
            <a:r>
              <a:rPr lang="en"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std</a:t>
            </a:r>
            <a:r>
              <a:rPr lang="en" sz="1050">
                <a:solidFill>
                  <a:srgbClr val="D4D4D4"/>
                </a:solidFill>
                <a:highlight>
                  <a:srgbClr val="1F1F1F"/>
                </a:highlight>
                <a:latin typeface="Courier New"/>
                <a:ea typeface="Courier New"/>
                <a:cs typeface="Courier New"/>
                <a:sym typeface="Courier New"/>
              </a:rPr>
              <a:t>::</a:t>
            </a:r>
            <a:r>
              <a:rPr lang="en" sz="1050">
                <a:solidFill>
                  <a:srgbClr val="DCDCAA"/>
                </a:solidFill>
                <a:highlight>
                  <a:srgbClr val="1F1F1F"/>
                </a:highlight>
                <a:latin typeface="Courier New"/>
                <a:ea typeface="Courier New"/>
                <a:cs typeface="Courier New"/>
                <a:sym typeface="Courier New"/>
              </a:rPr>
              <a:t>strcat</a:t>
            </a:r>
            <a:r>
              <a:rPr lang="en" sz="1050">
                <a:solidFill>
                  <a:srgbClr val="D4D4D4"/>
                </a:solidFill>
                <a:highlight>
                  <a:srgbClr val="1F1F1F"/>
                </a:highlight>
                <a:latin typeface="Courier New"/>
                <a:ea typeface="Courier New"/>
                <a:cs typeface="Courier New"/>
                <a:sym typeface="Courier New"/>
              </a:rPr>
              <a:t>(dest, src);</a:t>
            </a:r>
            <a:r>
              <a:rPr lang="en" sz="1050">
                <a:solidFill>
                  <a:srgbClr val="6A9955"/>
                </a:solidFill>
                <a:highlight>
                  <a:srgbClr val="1F1F1F"/>
                </a:highlight>
                <a:latin typeface="Courier New"/>
                <a:ea typeface="Courier New"/>
                <a:cs typeface="Courier New"/>
                <a:sym typeface="Courier New"/>
              </a:rPr>
              <a:t>  // Potential overflow</a:t>
            </a:r>
            <a:endParaRPr sz="1050">
              <a:solidFill>
                <a:srgbClr val="6A9955"/>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 </a:t>
            </a:r>
            <a:r>
              <a:rPr lang="en" sz="1050">
                <a:solidFill>
                  <a:srgbClr val="C586C0"/>
                </a:solidFill>
                <a:highlight>
                  <a:srgbClr val="1F1F1F"/>
                </a:highlight>
                <a:latin typeface="Courier New"/>
                <a:ea typeface="Courier New"/>
                <a:cs typeface="Courier New"/>
                <a:sym typeface="Courier New"/>
              </a:rPr>
              <a:t>catch</a:t>
            </a:r>
            <a:r>
              <a:rPr lang="en" sz="1050">
                <a:solidFill>
                  <a:srgbClr val="D4D4D4"/>
                </a:solidFill>
                <a:highlight>
                  <a:srgbClr val="1F1F1F"/>
                </a:highlight>
                <a:latin typeface="Courier New"/>
                <a:ea typeface="Courier New"/>
                <a:cs typeface="Courier New"/>
                <a:sym typeface="Courier New"/>
              </a:rPr>
              <a:t> (</a:t>
            </a:r>
            <a:r>
              <a:rPr lang="en" sz="1050">
                <a:solidFill>
                  <a:srgbClr val="569CD6"/>
                </a:solidFill>
                <a:highlight>
                  <a:srgbClr val="1F1F1F"/>
                </a:highlight>
                <a:latin typeface="Courier New"/>
                <a:ea typeface="Courier New"/>
                <a:cs typeface="Courier New"/>
                <a:sym typeface="Courier New"/>
              </a:rPr>
              <a:t>const</a:t>
            </a:r>
            <a:r>
              <a:rPr lang="en" sz="1050">
                <a:solidFill>
                  <a:srgbClr val="D4D4D4"/>
                </a:solidFill>
                <a:highlight>
                  <a:srgbClr val="1F1F1F"/>
                </a:highlight>
                <a:latin typeface="Courier New"/>
                <a:ea typeface="Courier New"/>
                <a:cs typeface="Courier New"/>
                <a:sym typeface="Courier New"/>
              </a:rPr>
              <a:t> </a:t>
            </a:r>
            <a:r>
              <a:rPr lang="en" sz="1050">
                <a:solidFill>
                  <a:srgbClr val="4EC9B0"/>
                </a:solidFill>
                <a:highlight>
                  <a:srgbClr val="1F1F1F"/>
                </a:highlight>
                <a:latin typeface="Courier New"/>
                <a:ea typeface="Courier New"/>
                <a:cs typeface="Courier New"/>
                <a:sym typeface="Courier New"/>
              </a:rPr>
              <a:t>std</a:t>
            </a:r>
            <a:r>
              <a:rPr lang="en" sz="1050">
                <a:solidFill>
                  <a:srgbClr val="D4D4D4"/>
                </a:solidFill>
                <a:highlight>
                  <a:srgbClr val="1F1F1F"/>
                </a:highlight>
                <a:latin typeface="Courier New"/>
                <a:ea typeface="Courier New"/>
                <a:cs typeface="Courier New"/>
                <a:sym typeface="Courier New"/>
              </a:rPr>
              <a:t>::out_of_range&amp;)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didThrow = </a:t>
            </a:r>
            <a:r>
              <a:rPr lang="en" sz="1050">
                <a:solidFill>
                  <a:srgbClr val="569CD6"/>
                </a:solidFill>
                <a:highlight>
                  <a:srgbClr val="1F1F1F"/>
                </a:highlight>
                <a:latin typeface="Courier New"/>
                <a:ea typeface="Courier New"/>
                <a:cs typeface="Courier New"/>
                <a:sym typeface="Courier New"/>
              </a:rPr>
              <a:t>true</a:t>
            </a: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    </a:t>
            </a:r>
            <a:r>
              <a:rPr lang="en" sz="1050">
                <a:solidFill>
                  <a:srgbClr val="DCDCAA"/>
                </a:solidFill>
                <a:highlight>
                  <a:srgbClr val="1F1F1F"/>
                </a:highlight>
                <a:latin typeface="Courier New"/>
                <a:ea typeface="Courier New"/>
                <a:cs typeface="Courier New"/>
                <a:sym typeface="Courier New"/>
              </a:rPr>
              <a:t>ASSERT_TRUE</a:t>
            </a:r>
            <a:r>
              <a:rPr lang="en" sz="1050">
                <a:solidFill>
                  <a:srgbClr val="D4D4D4"/>
                </a:solidFill>
                <a:highlight>
                  <a:srgbClr val="1F1F1F"/>
                </a:highlight>
                <a:latin typeface="Courier New"/>
                <a:ea typeface="Courier New"/>
                <a:cs typeface="Courier New"/>
                <a:sym typeface="Courier New"/>
              </a:rPr>
              <a:t>(didThrow);</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D4D4D4"/>
                </a:solidFill>
                <a:highlight>
                  <a:srgbClr val="1F1F1F"/>
                </a:highlight>
                <a:latin typeface="Courier New"/>
                <a:ea typeface="Courier New"/>
                <a:cs typeface="Courier New"/>
                <a:sym typeface="Courier New"/>
              </a:rPr>
              <a:t>}</a:t>
            </a:r>
            <a:endParaRPr sz="10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150">
              <a:solidFill>
                <a:srgbClr val="DCDCAA"/>
              </a:solidFill>
              <a:highlight>
                <a:srgbClr val="1F1F1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757225" y="573275"/>
            <a:ext cx="7872600" cy="969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SzPts val="1400"/>
              <a:buNone/>
            </a:pPr>
            <a:r>
              <a:rPr lang="en"/>
              <a:t>Unit Testing: Framework &amp; Going Further</a:t>
            </a:r>
            <a:endParaRPr/>
          </a:p>
        </p:txBody>
      </p:sp>
      <p:sp>
        <p:nvSpPr>
          <p:cNvPr id="282" name="Google Shape;282;p44"/>
          <p:cNvSpPr txBox="1"/>
          <p:nvPr>
            <p:ph idx="1" type="body"/>
          </p:nvPr>
        </p:nvSpPr>
        <p:spPr>
          <a:xfrm>
            <a:off x="468625" y="1634495"/>
            <a:ext cx="8115300" cy="3018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rPr lang="en"/>
              <a:t>Google Test Framework</a:t>
            </a:r>
            <a:endParaRPr/>
          </a:p>
          <a:p>
            <a:pPr indent="-317500" lvl="0" marL="457200" rtl="0" algn="l">
              <a:lnSpc>
                <a:spcPct val="90000"/>
              </a:lnSpc>
              <a:spcBef>
                <a:spcPts val="800"/>
              </a:spcBef>
              <a:spcAft>
                <a:spcPts val="0"/>
              </a:spcAft>
              <a:buSzPts val="1400"/>
              <a:buChar char="•"/>
            </a:pPr>
            <a:r>
              <a:rPr lang="en" sz="1400"/>
              <a:t>Does Setup &amp; Teardown for us</a:t>
            </a:r>
            <a:endParaRPr sz="1400"/>
          </a:p>
          <a:p>
            <a:pPr indent="-317500" lvl="0" marL="457200" rtl="0" algn="l">
              <a:lnSpc>
                <a:spcPct val="90000"/>
              </a:lnSpc>
              <a:spcBef>
                <a:spcPts val="0"/>
              </a:spcBef>
              <a:spcAft>
                <a:spcPts val="0"/>
              </a:spcAft>
              <a:buSzPts val="1400"/>
              <a:buChar char="•"/>
            </a:pPr>
            <a:r>
              <a:rPr lang="en" sz="1400"/>
              <a:t>Uses Assertions</a:t>
            </a:r>
            <a:endParaRPr sz="1400"/>
          </a:p>
          <a:p>
            <a:pPr indent="-317500" lvl="0" marL="457200" rtl="0" algn="l">
              <a:lnSpc>
                <a:spcPct val="90000"/>
              </a:lnSpc>
              <a:spcBef>
                <a:spcPts val="0"/>
              </a:spcBef>
              <a:spcAft>
                <a:spcPts val="0"/>
              </a:spcAft>
              <a:buSzPts val="1400"/>
              <a:buChar char="•"/>
            </a:pPr>
            <a:r>
              <a:rPr lang="en" sz="1400"/>
              <a:t>Allows Targeted Testing</a:t>
            </a:r>
            <a:endParaRPr sz="1400"/>
          </a:p>
          <a:p>
            <a:pPr indent="0" lvl="0" marL="0" rtl="0" algn="l">
              <a:lnSpc>
                <a:spcPct val="90000"/>
              </a:lnSpc>
              <a:spcBef>
                <a:spcPts val="800"/>
              </a:spcBef>
              <a:spcAft>
                <a:spcPts val="0"/>
              </a:spcAft>
              <a:buNone/>
            </a:pPr>
            <a:r>
              <a:t/>
            </a:r>
            <a:endParaRPr sz="1400"/>
          </a:p>
          <a:p>
            <a:pPr indent="0" lvl="0" marL="0" rtl="0" algn="l">
              <a:lnSpc>
                <a:spcPct val="90000"/>
              </a:lnSpc>
              <a:spcBef>
                <a:spcPts val="800"/>
              </a:spcBef>
              <a:spcAft>
                <a:spcPts val="0"/>
              </a:spcAft>
              <a:buNone/>
            </a:pPr>
            <a:r>
              <a:rPr lang="en"/>
              <a:t>Taking it further</a:t>
            </a:r>
            <a:endParaRPr/>
          </a:p>
          <a:p>
            <a:pPr indent="-317500" lvl="0" marL="457200" rtl="0" algn="l">
              <a:lnSpc>
                <a:spcPct val="90000"/>
              </a:lnSpc>
              <a:spcBef>
                <a:spcPts val="800"/>
              </a:spcBef>
              <a:spcAft>
                <a:spcPts val="0"/>
              </a:spcAft>
              <a:buSzPts val="1400"/>
              <a:buChar char="•"/>
            </a:pPr>
            <a:r>
              <a:rPr lang="en" sz="1400"/>
              <a:t>Use varying data complexity</a:t>
            </a:r>
            <a:endParaRPr sz="1400"/>
          </a:p>
          <a:p>
            <a:pPr indent="-317500" lvl="0" marL="457200" rtl="0" algn="l">
              <a:lnSpc>
                <a:spcPct val="90000"/>
              </a:lnSpc>
              <a:spcBef>
                <a:spcPts val="0"/>
              </a:spcBef>
              <a:spcAft>
                <a:spcPts val="0"/>
              </a:spcAft>
              <a:buSzPts val="1400"/>
              <a:buChar char="•"/>
            </a:pPr>
            <a:r>
              <a:rPr lang="en" sz="1400"/>
              <a:t>Mock systems</a:t>
            </a:r>
            <a:endParaRPr sz="1400"/>
          </a:p>
          <a:p>
            <a:pPr indent="-317500" lvl="0" marL="457200" rtl="0" algn="l">
              <a:lnSpc>
                <a:spcPct val="90000"/>
              </a:lnSpc>
              <a:spcBef>
                <a:spcPts val="0"/>
              </a:spcBef>
              <a:spcAft>
                <a:spcPts val="0"/>
              </a:spcAft>
              <a:buSzPts val="1400"/>
              <a:buChar char="•"/>
            </a:pPr>
            <a:r>
              <a:rPr lang="en" sz="1400"/>
              <a:t>Measure coverage</a:t>
            </a:r>
            <a:endParaRPr sz="1400"/>
          </a:p>
          <a:p>
            <a:pPr indent="-317500" lvl="0" marL="457200" rtl="0" algn="l">
              <a:lnSpc>
                <a:spcPct val="90000"/>
              </a:lnSpc>
              <a:spcBef>
                <a:spcPts val="0"/>
              </a:spcBef>
              <a:spcAft>
                <a:spcPts val="0"/>
              </a:spcAft>
              <a:buSzPts val="1400"/>
              <a:buChar char="•"/>
            </a:pPr>
            <a:r>
              <a:rPr lang="en" sz="1400"/>
              <a:t>Use CI tools</a:t>
            </a:r>
            <a:endParaRPr sz="1400"/>
          </a:p>
        </p:txBody>
      </p:sp>
      <p:pic>
        <p:nvPicPr>
          <p:cNvPr descr="Green Pace logo" id="283" name="Google Shape;283;p44"/>
          <p:cNvPicPr preferRelativeResize="0"/>
          <p:nvPr/>
        </p:nvPicPr>
        <p:blipFill rotWithShape="1">
          <a:blip r:embed="rId3">
            <a:alphaModFix/>
          </a:blip>
          <a:srcRect b="0" l="0" r="0" t="0"/>
          <a:stretch/>
        </p:blipFill>
        <p:spPr>
          <a:xfrm>
            <a:off x="8313056" y="4080395"/>
            <a:ext cx="664952" cy="86191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89" name="Google Shape;289;p45"/>
          <p:cNvPicPr preferRelativeResize="0"/>
          <p:nvPr>
            <p:ph idx="1" type="body"/>
          </p:nvPr>
        </p:nvPicPr>
        <p:blipFill rotWithShape="1">
          <a:blip r:embed="rId3">
            <a:alphaModFix/>
          </a:blip>
          <a:srcRect b="0" l="0" r="0" t="0"/>
          <a:stretch/>
        </p:blipFill>
        <p:spPr>
          <a:xfrm>
            <a:off x="1595438" y="1649611"/>
            <a:ext cx="5953125" cy="3009900"/>
          </a:xfrm>
          <a:prstGeom prst="rect">
            <a:avLst/>
          </a:prstGeom>
          <a:noFill/>
          <a:ln>
            <a:noFill/>
          </a:ln>
        </p:spPr>
      </p:pic>
      <p:pic>
        <p:nvPicPr>
          <p:cNvPr descr="Green Pace logo" id="290" name="Google Shape;290;p45"/>
          <p:cNvPicPr preferRelativeResize="0"/>
          <p:nvPr/>
        </p:nvPicPr>
        <p:blipFill rotWithShape="1">
          <a:blip r:embed="rId4">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TOOLS</a:t>
            </a:r>
            <a:endParaRPr/>
          </a:p>
        </p:txBody>
      </p:sp>
      <p:sp>
        <p:nvSpPr>
          <p:cNvPr id="296" name="Google Shape;296;p46"/>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400"/>
              </a:spcBef>
              <a:spcAft>
                <a:spcPts val="0"/>
              </a:spcAft>
              <a:buNone/>
            </a:pPr>
            <a:r>
              <a:rPr lang="en"/>
              <a:t>Pre-production Build:</a:t>
            </a:r>
            <a:endParaRPr/>
          </a:p>
          <a:p>
            <a:pPr indent="-171450" lvl="1" marL="520700" rtl="0" algn="l">
              <a:lnSpc>
                <a:spcPct val="90000"/>
              </a:lnSpc>
              <a:spcBef>
                <a:spcPts val="400"/>
              </a:spcBef>
              <a:spcAft>
                <a:spcPts val="0"/>
              </a:spcAft>
              <a:buSzPts val="1500"/>
              <a:buChar char="•"/>
            </a:pPr>
            <a:r>
              <a:rPr lang="en"/>
              <a:t>Use Cppcheck &amp; Clang static analyzer.</a:t>
            </a:r>
            <a:endParaRPr/>
          </a:p>
          <a:p>
            <a:pPr indent="-171450" lvl="1" marL="520700" rtl="0" algn="l">
              <a:lnSpc>
                <a:spcPct val="90000"/>
              </a:lnSpc>
              <a:spcBef>
                <a:spcPts val="400"/>
              </a:spcBef>
              <a:spcAft>
                <a:spcPts val="0"/>
              </a:spcAft>
              <a:buSzPts val="1500"/>
              <a:buChar char="•"/>
            </a:pPr>
            <a:r>
              <a:rPr lang="en"/>
              <a:t>Identify vulnerabilities pre-manual review.</a:t>
            </a:r>
            <a:endParaRPr/>
          </a:p>
          <a:p>
            <a:pPr indent="-171450" lvl="1" marL="520700" rtl="0" algn="l">
              <a:lnSpc>
                <a:spcPct val="90000"/>
              </a:lnSpc>
              <a:spcBef>
                <a:spcPts val="400"/>
              </a:spcBef>
              <a:spcAft>
                <a:spcPts val="0"/>
              </a:spcAft>
              <a:buSzPts val="1500"/>
              <a:buChar char="•"/>
            </a:pPr>
            <a:r>
              <a:rPr lang="en"/>
              <a:t>Address issues before merging to the main repo.</a:t>
            </a:r>
            <a:endParaRPr/>
          </a:p>
          <a:p>
            <a:pPr indent="0" lvl="0" marL="685800" rtl="0" algn="l">
              <a:lnSpc>
                <a:spcPct val="90000"/>
              </a:lnSpc>
              <a:spcBef>
                <a:spcPts val="400"/>
              </a:spcBef>
              <a:spcAft>
                <a:spcPts val="0"/>
              </a:spcAft>
              <a:buNone/>
            </a:pPr>
            <a:r>
              <a:t/>
            </a:r>
            <a:endParaRPr/>
          </a:p>
          <a:p>
            <a:pPr indent="0" lvl="0" marL="0" rtl="0" algn="l">
              <a:lnSpc>
                <a:spcPct val="90000"/>
              </a:lnSpc>
              <a:spcBef>
                <a:spcPts val="400"/>
              </a:spcBef>
              <a:spcAft>
                <a:spcPts val="0"/>
              </a:spcAft>
              <a:buNone/>
            </a:pPr>
            <a:r>
              <a:rPr lang="en"/>
              <a:t>Production Health Check:</a:t>
            </a:r>
            <a:endParaRPr/>
          </a:p>
          <a:p>
            <a:pPr indent="-171450" lvl="1" marL="520700" rtl="0" algn="l">
              <a:lnSpc>
                <a:spcPct val="90000"/>
              </a:lnSpc>
              <a:spcBef>
                <a:spcPts val="400"/>
              </a:spcBef>
              <a:spcAft>
                <a:spcPts val="0"/>
              </a:spcAft>
              <a:buSzPts val="1500"/>
              <a:buChar char="•"/>
            </a:pPr>
            <a:r>
              <a:rPr lang="en"/>
              <a:t>Utilize Coverity for comprehensive static analysis.</a:t>
            </a:r>
            <a:endParaRPr/>
          </a:p>
          <a:p>
            <a:pPr indent="-171450" lvl="1" marL="520700" rtl="0" algn="l">
              <a:lnSpc>
                <a:spcPct val="90000"/>
              </a:lnSpc>
              <a:spcBef>
                <a:spcPts val="400"/>
              </a:spcBef>
              <a:spcAft>
                <a:spcPts val="0"/>
              </a:spcAft>
              <a:buClr>
                <a:schemeClr val="lt1"/>
              </a:buClr>
              <a:buSzPts val="1500"/>
              <a:buChar char="•"/>
            </a:pPr>
            <a:r>
              <a:rPr lang="en"/>
              <a:t>Detect SQL injections and risky language interactions.</a:t>
            </a:r>
            <a:endParaRPr/>
          </a:p>
        </p:txBody>
      </p:sp>
      <p:pic>
        <p:nvPicPr>
          <p:cNvPr descr="Green Pace logo" id="297" name="Google Shape;297;p46"/>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RISKS AND BENEFITS</a:t>
            </a:r>
            <a:endParaRPr/>
          </a:p>
        </p:txBody>
      </p:sp>
      <p:sp>
        <p:nvSpPr>
          <p:cNvPr id="303" name="Google Shape;303;p47"/>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
              <a:t>Issues Identified:</a:t>
            </a:r>
            <a:endParaRPr/>
          </a:p>
          <a:p>
            <a:pPr indent="-171450" lvl="0" marL="177800" rtl="0" algn="l">
              <a:lnSpc>
                <a:spcPct val="90000"/>
              </a:lnSpc>
              <a:spcBef>
                <a:spcPts val="0"/>
              </a:spcBef>
              <a:spcAft>
                <a:spcPts val="0"/>
              </a:spcAft>
              <a:buSzPts val="1500"/>
              <a:buChar char="•"/>
            </a:pPr>
            <a:r>
              <a:rPr lang="en" sz="1500"/>
              <a:t>Gaps in early-stage reviews.</a:t>
            </a:r>
            <a:endParaRPr sz="1500"/>
          </a:p>
          <a:p>
            <a:pPr indent="-171450" lvl="0" marL="177800" rtl="0" algn="l">
              <a:lnSpc>
                <a:spcPct val="90000"/>
              </a:lnSpc>
              <a:spcBef>
                <a:spcPts val="0"/>
              </a:spcBef>
              <a:spcAft>
                <a:spcPts val="0"/>
              </a:spcAft>
              <a:buSzPts val="1500"/>
              <a:buChar char="•"/>
            </a:pPr>
            <a:r>
              <a:rPr lang="en" sz="1500"/>
              <a:t>Over-reliance on static tools.</a:t>
            </a:r>
            <a:endParaRPr sz="1500"/>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Benefits:</a:t>
            </a:r>
            <a:endParaRPr/>
          </a:p>
          <a:p>
            <a:pPr indent="-171450" lvl="0" marL="177800" rtl="0" algn="l">
              <a:lnSpc>
                <a:spcPct val="90000"/>
              </a:lnSpc>
              <a:spcBef>
                <a:spcPts val="0"/>
              </a:spcBef>
              <a:spcAft>
                <a:spcPts val="0"/>
              </a:spcAft>
              <a:buSzPts val="1500"/>
              <a:buChar char="•"/>
            </a:pPr>
            <a:r>
              <a:rPr lang="en" sz="1500"/>
              <a:t>Immediate vulnerability detection.</a:t>
            </a:r>
            <a:endParaRPr sz="1500"/>
          </a:p>
          <a:p>
            <a:pPr indent="-171450" lvl="0" marL="177800" rtl="0" algn="l">
              <a:lnSpc>
                <a:spcPct val="90000"/>
              </a:lnSpc>
              <a:spcBef>
                <a:spcPts val="0"/>
              </a:spcBef>
              <a:spcAft>
                <a:spcPts val="0"/>
              </a:spcAft>
              <a:buSzPts val="1500"/>
              <a:buChar char="•"/>
            </a:pPr>
            <a:r>
              <a:rPr lang="en" sz="1500"/>
              <a:t>Efficient use of resources with automation.</a:t>
            </a:r>
            <a:endParaRPr sz="1500"/>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Risks of Current Approach:</a:t>
            </a:r>
            <a:endParaRPr/>
          </a:p>
          <a:p>
            <a:pPr indent="-171450" lvl="0" marL="177800" rtl="0" algn="l">
              <a:lnSpc>
                <a:spcPct val="90000"/>
              </a:lnSpc>
              <a:spcBef>
                <a:spcPts val="0"/>
              </a:spcBef>
              <a:spcAft>
                <a:spcPts val="0"/>
              </a:spcAft>
              <a:buSzPts val="1500"/>
              <a:buChar char="•"/>
            </a:pPr>
            <a:r>
              <a:rPr lang="en" sz="1500"/>
              <a:t>Potential overlooked dynamic threats.</a:t>
            </a:r>
            <a:endParaRPr sz="1500"/>
          </a:p>
          <a:p>
            <a:pPr indent="-171450" lvl="0" marL="177800" rtl="0" algn="l">
              <a:lnSpc>
                <a:spcPct val="90000"/>
              </a:lnSpc>
              <a:spcBef>
                <a:spcPts val="0"/>
              </a:spcBef>
              <a:spcAft>
                <a:spcPts val="0"/>
              </a:spcAft>
              <a:buClr>
                <a:schemeClr val="lt1"/>
              </a:buClr>
              <a:buSzPts val="1500"/>
              <a:buChar char="•"/>
            </a:pPr>
            <a:r>
              <a:rPr lang="en" sz="1500"/>
              <a:t>Increased long-term vulnerability if action is delayed.</a:t>
            </a:r>
            <a:endParaRPr sz="1500"/>
          </a:p>
        </p:txBody>
      </p:sp>
      <p:pic>
        <p:nvPicPr>
          <p:cNvPr descr="Green Pace logo" id="304" name="Google Shape;304;p47"/>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RECOMMENDATIONS</a:t>
            </a:r>
            <a:endParaRPr/>
          </a:p>
        </p:txBody>
      </p:sp>
      <p:sp>
        <p:nvSpPr>
          <p:cNvPr id="310" name="Google Shape;310;p48"/>
          <p:cNvSpPr txBox="1"/>
          <p:nvPr>
            <p:ph idx="1" type="body"/>
          </p:nvPr>
        </p:nvSpPr>
        <p:spPr>
          <a:xfrm>
            <a:off x="514350" y="2246899"/>
            <a:ext cx="8115300" cy="2417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Font typeface="Arial"/>
              <a:buNone/>
            </a:pPr>
            <a:r>
              <a:rPr lang="en" sz="1400"/>
              <a:t>Immediate Actions:</a:t>
            </a:r>
            <a:endParaRPr sz="1400"/>
          </a:p>
          <a:p>
            <a:pPr indent="-317500" lvl="0" marL="457200" rtl="0" algn="l">
              <a:lnSpc>
                <a:spcPct val="90000"/>
              </a:lnSpc>
              <a:spcBef>
                <a:spcPts val="0"/>
              </a:spcBef>
              <a:spcAft>
                <a:spcPts val="0"/>
              </a:spcAft>
              <a:buSzPts val="1400"/>
              <a:buChar char="•"/>
            </a:pPr>
            <a:r>
              <a:rPr lang="en" sz="1400"/>
              <a:t>Implement peer code reviews.</a:t>
            </a:r>
            <a:endParaRPr sz="1400"/>
          </a:p>
          <a:p>
            <a:pPr indent="-317500" lvl="0" marL="457200" rtl="0" algn="l">
              <a:lnSpc>
                <a:spcPct val="90000"/>
              </a:lnSpc>
              <a:spcBef>
                <a:spcPts val="0"/>
              </a:spcBef>
              <a:spcAft>
                <a:spcPts val="0"/>
              </a:spcAft>
              <a:buSzPts val="1400"/>
              <a:buChar char="•"/>
            </a:pPr>
            <a:r>
              <a:rPr lang="en" sz="1400"/>
              <a:t>Integrate dynamic analysis tools.</a:t>
            </a:r>
            <a:endParaRPr sz="1400"/>
          </a:p>
          <a:p>
            <a:pPr indent="0" lvl="0" marL="0" rtl="0" algn="l">
              <a:lnSpc>
                <a:spcPct val="90000"/>
              </a:lnSpc>
              <a:spcBef>
                <a:spcPts val="0"/>
              </a:spcBef>
              <a:spcAft>
                <a:spcPts val="0"/>
              </a:spcAft>
              <a:buNone/>
            </a:pPr>
            <a:r>
              <a:t/>
            </a:r>
            <a:endParaRPr sz="1400"/>
          </a:p>
          <a:p>
            <a:pPr indent="0" lvl="0" marL="0" rtl="0" algn="l">
              <a:lnSpc>
                <a:spcPct val="90000"/>
              </a:lnSpc>
              <a:spcBef>
                <a:spcPts val="0"/>
              </a:spcBef>
              <a:spcAft>
                <a:spcPts val="0"/>
              </a:spcAft>
              <a:buNone/>
            </a:pPr>
            <a:r>
              <a:rPr lang="en" sz="1400"/>
              <a:t>Strategy Gaps &amp; Fixes:</a:t>
            </a:r>
            <a:endParaRPr sz="1400"/>
          </a:p>
          <a:p>
            <a:pPr indent="-317500" lvl="0" marL="457200" rtl="0" algn="l">
              <a:lnSpc>
                <a:spcPct val="90000"/>
              </a:lnSpc>
              <a:spcBef>
                <a:spcPts val="0"/>
              </a:spcBef>
              <a:spcAft>
                <a:spcPts val="0"/>
              </a:spcAft>
              <a:buSzPts val="1400"/>
              <a:buChar char="•"/>
            </a:pPr>
            <a:r>
              <a:rPr lang="en" sz="1400"/>
              <a:t>Enhance developer security training.</a:t>
            </a:r>
            <a:endParaRPr sz="1400"/>
          </a:p>
          <a:p>
            <a:pPr indent="-317500" lvl="0" marL="457200" rtl="0" algn="l">
              <a:lnSpc>
                <a:spcPct val="90000"/>
              </a:lnSpc>
              <a:spcBef>
                <a:spcPts val="0"/>
              </a:spcBef>
              <a:spcAft>
                <a:spcPts val="0"/>
              </a:spcAft>
              <a:buSzPts val="1400"/>
              <a:buChar char="•"/>
            </a:pPr>
            <a:r>
              <a:rPr lang="en" sz="1400"/>
              <a:t>Add layered checks for crucial components.</a:t>
            </a:r>
            <a:endParaRPr sz="1400"/>
          </a:p>
        </p:txBody>
      </p:sp>
      <p:pic>
        <p:nvPicPr>
          <p:cNvPr descr="Green Pace logo" id="311" name="Google Shape;311;p48"/>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CONCLUSIONS</a:t>
            </a:r>
            <a:endParaRPr/>
          </a:p>
        </p:txBody>
      </p:sp>
      <p:sp>
        <p:nvSpPr>
          <p:cNvPr id="317" name="Google Shape;317;p49"/>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lnSpcReduction="10000"/>
          </a:bodyPr>
          <a:lstStyle/>
          <a:p>
            <a:pPr indent="-317500" lvl="0" marL="457200" rtl="0" algn="l">
              <a:lnSpc>
                <a:spcPct val="90000"/>
              </a:lnSpc>
              <a:spcBef>
                <a:spcPts val="0"/>
              </a:spcBef>
              <a:spcAft>
                <a:spcPts val="0"/>
              </a:spcAft>
              <a:buSzPts val="1400"/>
              <a:buChar char="•"/>
            </a:pPr>
            <a:r>
              <a:rPr lang="en"/>
              <a:t>Our security policy has layered protection, dynamic analysis, and deep consideration for encryption and access controls.</a:t>
            </a:r>
            <a:endParaRPr/>
          </a:p>
          <a:p>
            <a:pPr indent="0" lvl="0" marL="45720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
              <a:t>Current Strengths: Early vulnerability detection, encryption practices, and structured access controls.</a:t>
            </a:r>
            <a:endParaRPr/>
          </a:p>
          <a:p>
            <a:pPr indent="0" lvl="0" marL="457200" rtl="0" algn="l">
              <a:lnSpc>
                <a:spcPct val="90000"/>
              </a:lnSpc>
              <a:spcBef>
                <a:spcPts val="0"/>
              </a:spcBef>
              <a:spcAft>
                <a:spcPts val="0"/>
              </a:spcAft>
              <a:buNone/>
            </a:pPr>
            <a:r>
              <a:t/>
            </a:r>
            <a:endParaRPr/>
          </a:p>
          <a:p>
            <a:pPr indent="0" lvl="0" marL="457200" rtl="0" algn="l">
              <a:lnSpc>
                <a:spcPct val="90000"/>
              </a:lnSpc>
              <a:spcBef>
                <a:spcPts val="0"/>
              </a:spcBef>
              <a:spcAft>
                <a:spcPts val="0"/>
              </a:spcAft>
              <a:buNone/>
            </a:pPr>
            <a:r>
              <a:rPr lang="en"/>
              <a:t>Identified Gaps: Need for more dynamic threat defenses, enhanced developer training, and deeper peer review processes.</a:t>
            </a:r>
            <a:endParaRPr/>
          </a:p>
          <a:p>
            <a:pPr indent="0" lvl="0" marL="0" rtl="0" algn="l">
              <a:lnSpc>
                <a:spcPct val="90000"/>
              </a:lnSpc>
              <a:spcBef>
                <a:spcPts val="0"/>
              </a:spcBef>
              <a:spcAft>
                <a:spcPts val="0"/>
              </a:spcAft>
              <a:buNone/>
            </a:pPr>
            <a:r>
              <a:t/>
            </a:r>
            <a:endParaRPr/>
          </a:p>
          <a:p>
            <a:pPr indent="-317500" lvl="0" marL="457200" rtl="0" algn="l">
              <a:lnSpc>
                <a:spcPct val="90000"/>
              </a:lnSpc>
              <a:spcBef>
                <a:spcPts val="0"/>
              </a:spcBef>
              <a:spcAft>
                <a:spcPts val="0"/>
              </a:spcAft>
              <a:buSzPts val="1400"/>
              <a:buChar char="•"/>
            </a:pPr>
            <a:r>
              <a:rPr lang="en"/>
              <a:t>Future Standards to Adopt:</a:t>
            </a:r>
            <a:endParaRPr/>
          </a:p>
          <a:p>
            <a:pPr indent="-317500" lvl="1" marL="914400" rtl="0" algn="l">
              <a:lnSpc>
                <a:spcPct val="90000"/>
              </a:lnSpc>
              <a:spcBef>
                <a:spcPts val="0"/>
              </a:spcBef>
              <a:spcAft>
                <a:spcPts val="0"/>
              </a:spcAft>
              <a:buSzPts val="1400"/>
              <a:buChar char="•"/>
            </a:pPr>
            <a:r>
              <a:rPr lang="en"/>
              <a:t>More comprehensive dynamic threat analysis.</a:t>
            </a:r>
            <a:endParaRPr/>
          </a:p>
          <a:p>
            <a:pPr indent="-317500" lvl="1" marL="914400" rtl="0" algn="l">
              <a:lnSpc>
                <a:spcPct val="90000"/>
              </a:lnSpc>
              <a:spcBef>
                <a:spcPts val="0"/>
              </a:spcBef>
              <a:spcAft>
                <a:spcPts val="0"/>
              </a:spcAft>
              <a:buSzPts val="1400"/>
              <a:buChar char="•"/>
            </a:pPr>
            <a:r>
              <a:rPr lang="en"/>
              <a:t>Regular secure coding workshops for developers.</a:t>
            </a:r>
            <a:endParaRPr/>
          </a:p>
          <a:p>
            <a:pPr indent="-317500" lvl="1" marL="914400" rtl="0" algn="l">
              <a:lnSpc>
                <a:spcPct val="90000"/>
              </a:lnSpc>
              <a:spcBef>
                <a:spcPts val="0"/>
              </a:spcBef>
              <a:spcAft>
                <a:spcPts val="0"/>
              </a:spcAft>
              <a:buSzPts val="1400"/>
              <a:buChar char="•"/>
            </a:pPr>
            <a:r>
              <a:rPr lang="en"/>
              <a:t>Peer review processes to validate code before automated checks.</a:t>
            </a:r>
            <a:endParaRPr/>
          </a:p>
          <a:p>
            <a:pPr indent="-76200" lvl="0" marL="177800" rtl="0" algn="l">
              <a:lnSpc>
                <a:spcPct val="90000"/>
              </a:lnSpc>
              <a:spcBef>
                <a:spcPts val="800"/>
              </a:spcBef>
              <a:spcAft>
                <a:spcPts val="0"/>
              </a:spcAft>
              <a:buClr>
                <a:schemeClr val="lt1"/>
              </a:buClr>
              <a:buSzPts val="1700"/>
              <a:buNone/>
            </a:pPr>
            <a:r>
              <a:t/>
            </a:r>
            <a:endParaRPr/>
          </a:p>
        </p:txBody>
      </p:sp>
      <p:pic>
        <p:nvPicPr>
          <p:cNvPr descr="Green Pace logo" id="318" name="Google Shape;318;p49"/>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OVERVIEW: DEFENSE IN DEPTH</a:t>
            </a:r>
            <a:endParaRPr/>
          </a:p>
        </p:txBody>
      </p:sp>
      <p:sp>
        <p:nvSpPr>
          <p:cNvPr id="197" name="Google Shape;197;p32"/>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p>
            <a:pPr indent="0" lvl="0" marL="520700" rtl="0" algn="l">
              <a:lnSpc>
                <a:spcPct val="90000"/>
              </a:lnSpc>
              <a:spcBef>
                <a:spcPts val="0"/>
              </a:spcBef>
              <a:spcAft>
                <a:spcPts val="0"/>
              </a:spcAft>
              <a:buSzPts val="1400"/>
              <a:buNone/>
            </a:pPr>
            <a:r>
              <a:rPr lang="en"/>
              <a:t>Our C++ security policy responds to increasing cyber threats. We need to introduce early vulnerability detection, risk assessments, and data encryption to secure our software. The Triple-A framework ensures strict access controls, while audits and adherence to coding standards enhance our defense-in-depth approach.</a:t>
            </a:r>
            <a:endParaRPr sz="1200"/>
          </a:p>
          <a:p>
            <a:pPr indent="0" lvl="0" marL="0" rtl="0" algn="l">
              <a:lnSpc>
                <a:spcPct val="90000"/>
              </a:lnSpc>
              <a:spcBef>
                <a:spcPts val="800"/>
              </a:spcBef>
              <a:spcAft>
                <a:spcPts val="0"/>
              </a:spcAft>
              <a:buClr>
                <a:schemeClr val="lt1"/>
              </a:buClr>
              <a:buSzPts val="17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98" name="Google Shape;198;p32"/>
          <p:cNvPicPr preferRelativeResize="0"/>
          <p:nvPr/>
        </p:nvPicPr>
        <p:blipFill rotWithShape="1">
          <a:blip r:embed="rId3">
            <a:alphaModFix/>
          </a:blip>
          <a:srcRect b="0" l="0" r="0" t="0"/>
          <a:stretch/>
        </p:blipFill>
        <p:spPr>
          <a:xfrm>
            <a:off x="2849650" y="3116600"/>
            <a:ext cx="3444701" cy="1825725"/>
          </a:xfrm>
          <a:prstGeom prst="rect">
            <a:avLst/>
          </a:prstGeom>
          <a:noFill/>
          <a:ln>
            <a:noFill/>
          </a:ln>
        </p:spPr>
      </p:pic>
      <p:pic>
        <p:nvPicPr>
          <p:cNvPr descr="Green Pace logo" id="199" name="Google Shape;199;p32"/>
          <p:cNvPicPr preferRelativeResize="0"/>
          <p:nvPr/>
        </p:nvPicPr>
        <p:blipFill rotWithShape="1">
          <a:blip r:embed="rId4">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REFERENCES</a:t>
            </a:r>
            <a:endParaRPr/>
          </a:p>
        </p:txBody>
      </p:sp>
      <p:sp>
        <p:nvSpPr>
          <p:cNvPr id="324" name="Google Shape;324;p50"/>
          <p:cNvSpPr txBox="1"/>
          <p:nvPr>
            <p:ph idx="1" type="body"/>
          </p:nvPr>
        </p:nvSpPr>
        <p:spPr>
          <a:xfrm>
            <a:off x="1237900" y="1645925"/>
            <a:ext cx="7391700" cy="3018000"/>
          </a:xfrm>
          <a:prstGeom prst="rect">
            <a:avLst/>
          </a:prstGeom>
          <a:noFill/>
          <a:ln>
            <a:noFill/>
          </a:ln>
        </p:spPr>
        <p:txBody>
          <a:bodyPr anchorCtr="0" anchor="t" bIns="34275" lIns="68575" spcFirstLastPara="1" rIns="68575" wrap="square" tIns="34275">
            <a:normAutofit/>
          </a:bodyPr>
          <a:lstStyle/>
          <a:p>
            <a:pPr indent="-457200" lvl="0" marL="0" rtl="0" algn="l">
              <a:lnSpc>
                <a:spcPct val="2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Agarwal, H. (2023, July 19). 5 key reasons Why do hackers hack? </a:t>
            </a:r>
            <a:r>
              <a:rPr i="1" lang="en" sz="1200">
                <a:latin typeface="Times New Roman"/>
                <a:ea typeface="Times New Roman"/>
                <a:cs typeface="Times New Roman"/>
                <a:sym typeface="Times New Roman"/>
              </a:rPr>
              <a:t>Appknox</a:t>
            </a:r>
            <a:r>
              <a:rPr lang="en" sz="1200">
                <a:latin typeface="Times New Roman"/>
                <a:ea typeface="Times New Roman"/>
                <a:cs typeface="Times New Roman"/>
                <a:sym typeface="Times New Roman"/>
              </a:rPr>
              <a:t>. https://www.appknox.com/blog/why-do-hackers-hack</a:t>
            </a:r>
            <a:endParaRPr sz="1200">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C++ Weekly With Jason Turner. (2016, March 21). </a:t>
            </a:r>
            <a:r>
              <a:rPr i="1" lang="en" sz="1200">
                <a:latin typeface="Times New Roman"/>
                <a:ea typeface="Times New Roman"/>
                <a:cs typeface="Times New Roman"/>
                <a:sym typeface="Times New Roman"/>
              </a:rPr>
              <a:t>C++ Weekly - Ep 3 Intro to clang-tidy</a:t>
            </a:r>
            <a:r>
              <a:rPr lang="en" sz="1200">
                <a:latin typeface="Times New Roman"/>
                <a:ea typeface="Times New Roman"/>
                <a:cs typeface="Times New Roman"/>
                <a:sym typeface="Times New Roman"/>
              </a:rPr>
              <a:t> [Video]. YouTube. https://www.youtube.com/watch?v=OchPaGEH4TE</a:t>
            </a:r>
            <a:endParaRPr sz="1200">
              <a:latin typeface="Times New Roman"/>
              <a:ea typeface="Times New Roman"/>
              <a:cs typeface="Times New Roman"/>
              <a:sym typeface="Times New Roman"/>
            </a:endParaRPr>
          </a:p>
          <a:p>
            <a:pPr indent="-457200" lvl="0" marL="0" rtl="0" algn="l">
              <a:lnSpc>
                <a:spcPct val="2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Gsec, R. D. |. C. C. (2021, October 26). </a:t>
            </a:r>
            <a:r>
              <a:rPr i="1" lang="en" sz="1200">
                <a:latin typeface="Times New Roman"/>
                <a:ea typeface="Times New Roman"/>
                <a:cs typeface="Times New Roman"/>
                <a:sym typeface="Times New Roman"/>
              </a:rPr>
              <a:t>The Importance of A Company Information Security Policy</a:t>
            </a:r>
            <a:r>
              <a:rPr lang="en" sz="1200">
                <a:latin typeface="Times New Roman"/>
                <a:ea typeface="Times New Roman"/>
                <a:cs typeface="Times New Roman"/>
                <a:sym typeface="Times New Roman"/>
              </a:rPr>
              <a:t>. Linford &amp; Company LLP. https://linfordco.com/blog/information-security-policies/</a:t>
            </a:r>
            <a:endParaRPr sz="1200">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a:p>
        </p:txBody>
      </p:sp>
      <p:pic>
        <p:nvPicPr>
          <p:cNvPr descr="Green Pace logo" id="325" name="Google Shape;325;p50"/>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1404950" y="172705"/>
            <a:ext cx="6458100" cy="9699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THREATS MATRIX</a:t>
            </a:r>
            <a:endParaRPr/>
          </a:p>
        </p:txBody>
      </p:sp>
      <p:graphicFrame>
        <p:nvGraphicFramePr>
          <p:cNvPr descr="Alt text required" id="205" name="Google Shape;205;p33"/>
          <p:cNvGraphicFramePr/>
          <p:nvPr/>
        </p:nvGraphicFramePr>
        <p:xfrm>
          <a:off x="1633800" y="991063"/>
          <a:ext cx="3000000" cy="3000000"/>
        </p:xfrm>
        <a:graphic>
          <a:graphicData uri="http://schemas.openxmlformats.org/drawingml/2006/table">
            <a:tbl>
              <a:tblPr firstCol="1" firstRow="1">
                <a:noFill/>
                <a:tableStyleId>{ADE915D4-E175-4592-8B81-5D673D470250}</a:tableStyleId>
              </a:tblPr>
              <a:tblGrid>
                <a:gridCol w="3022800"/>
                <a:gridCol w="2853600"/>
              </a:tblGrid>
              <a:tr h="1326975">
                <a:tc>
                  <a:txBody>
                    <a:bodyPr/>
                    <a:lstStyle/>
                    <a:p>
                      <a:pPr indent="0" lvl="0" marL="0" marR="0" rtl="0" algn="ctr">
                        <a:lnSpc>
                          <a:spcPct val="100000"/>
                        </a:lnSpc>
                        <a:spcBef>
                          <a:spcPts val="0"/>
                        </a:spcBef>
                        <a:spcAft>
                          <a:spcPts val="0"/>
                        </a:spcAft>
                        <a:buClr>
                          <a:srgbClr val="000000"/>
                        </a:buClr>
                        <a:buSzPts val="2700"/>
                        <a:buFont typeface="Arial"/>
                        <a:buNone/>
                      </a:pPr>
                      <a:r>
                        <a:rPr lang="en" sz="2700" u="none" cap="none" strike="noStrike">
                          <a:solidFill>
                            <a:srgbClr val="FFD966"/>
                          </a:solidFill>
                        </a:rPr>
                        <a:t>Likely</a:t>
                      </a:r>
                      <a:endParaRPr sz="1100" u="none" cap="none" strike="noStrike"/>
                    </a:p>
                    <a:p>
                      <a:pPr indent="0" lvl="0" marL="0" marR="0" rtl="0" algn="ctr">
                        <a:lnSpc>
                          <a:spcPct val="100000"/>
                        </a:lnSpc>
                        <a:spcBef>
                          <a:spcPts val="0"/>
                        </a:spcBef>
                        <a:spcAft>
                          <a:spcPts val="0"/>
                        </a:spcAft>
                        <a:buClr>
                          <a:srgbClr val="000000"/>
                        </a:buClr>
                        <a:buSzPts val="2700"/>
                        <a:buFont typeface="Arial"/>
                        <a:buNone/>
                      </a:pPr>
                      <a:r>
                        <a:rPr lang="en" sz="1600">
                          <a:solidFill>
                            <a:srgbClr val="666666"/>
                          </a:solidFill>
                        </a:rPr>
                        <a:t>STD-001-CPP</a:t>
                      </a:r>
                      <a:endParaRPr sz="1600">
                        <a:solidFill>
                          <a:srgbClr val="666666"/>
                        </a:solidFill>
                      </a:endParaRPr>
                    </a:p>
                    <a:p>
                      <a:pPr indent="0" lvl="0" marL="0" marR="0" rtl="0" algn="ctr">
                        <a:lnSpc>
                          <a:spcPct val="100000"/>
                        </a:lnSpc>
                        <a:spcBef>
                          <a:spcPts val="0"/>
                        </a:spcBef>
                        <a:spcAft>
                          <a:spcPts val="0"/>
                        </a:spcAft>
                        <a:buClr>
                          <a:srgbClr val="000000"/>
                        </a:buClr>
                        <a:buSzPts val="2700"/>
                        <a:buFont typeface="Arial"/>
                        <a:buNone/>
                      </a:pPr>
                      <a:r>
                        <a:rPr lang="en" sz="1600">
                          <a:solidFill>
                            <a:srgbClr val="666666"/>
                          </a:solidFill>
                        </a:rPr>
                        <a:t>STD-003-CPP</a:t>
                      </a:r>
                      <a:endParaRPr sz="1600">
                        <a:solidFill>
                          <a:srgbClr val="666666"/>
                        </a:solidFill>
                      </a:endParaRPr>
                    </a:p>
                    <a:p>
                      <a:pPr indent="0" lvl="0" marL="0" marR="0" rtl="0" algn="ctr">
                        <a:lnSpc>
                          <a:spcPct val="100000"/>
                        </a:lnSpc>
                        <a:spcBef>
                          <a:spcPts val="0"/>
                        </a:spcBef>
                        <a:spcAft>
                          <a:spcPts val="0"/>
                        </a:spcAft>
                        <a:buClr>
                          <a:srgbClr val="000000"/>
                        </a:buClr>
                        <a:buSzPts val="2700"/>
                        <a:buFont typeface="Arial"/>
                        <a:buNone/>
                      </a:pPr>
                      <a:r>
                        <a:rPr lang="en" sz="1600">
                          <a:solidFill>
                            <a:srgbClr val="666666"/>
                          </a:solidFill>
                        </a:rPr>
                        <a:t>STD-002-CPP</a:t>
                      </a:r>
                      <a:endParaRPr sz="1600">
                        <a:solidFill>
                          <a:srgbClr val="666666"/>
                        </a:solidFill>
                      </a:endParaRPr>
                    </a:p>
                    <a:p>
                      <a:pPr indent="0" lvl="0" marL="0" marR="0" rtl="0" algn="ctr">
                        <a:lnSpc>
                          <a:spcPct val="100000"/>
                        </a:lnSpc>
                        <a:spcBef>
                          <a:spcPts val="0"/>
                        </a:spcBef>
                        <a:spcAft>
                          <a:spcPts val="0"/>
                        </a:spcAft>
                        <a:buClr>
                          <a:srgbClr val="000000"/>
                        </a:buClr>
                        <a:buSzPts val="2700"/>
                        <a:buFont typeface="Arial"/>
                        <a:buNone/>
                      </a:pPr>
                      <a:r>
                        <a:rPr lang="en" sz="1600">
                          <a:solidFill>
                            <a:srgbClr val="666666"/>
                          </a:solidFill>
                        </a:rPr>
                        <a:t>STD-005-CPP</a:t>
                      </a:r>
                      <a:endParaRPr sz="1600">
                        <a:solidFill>
                          <a:srgbClr val="666666"/>
                        </a:solidFill>
                      </a:endParaRPr>
                    </a:p>
                    <a:p>
                      <a:pPr indent="0" lvl="0" marL="0" marR="0" rtl="0" algn="ctr">
                        <a:lnSpc>
                          <a:spcPct val="100000"/>
                        </a:lnSpc>
                        <a:spcBef>
                          <a:spcPts val="0"/>
                        </a:spcBef>
                        <a:spcAft>
                          <a:spcPts val="0"/>
                        </a:spcAft>
                        <a:buClr>
                          <a:srgbClr val="000000"/>
                        </a:buClr>
                        <a:buSzPts val="2700"/>
                        <a:buFont typeface="Arial"/>
                        <a:buNone/>
                      </a:pPr>
                      <a:r>
                        <a:rPr lang="en" sz="1600">
                          <a:solidFill>
                            <a:srgbClr val="666666"/>
                          </a:solidFill>
                        </a:rPr>
                        <a:t>STD-007-CPP</a:t>
                      </a:r>
                      <a:endParaRPr sz="1600">
                        <a:solidFill>
                          <a:srgbClr val="666666"/>
                        </a:solidFill>
                      </a:endParaRPr>
                    </a:p>
                    <a:p>
                      <a:pPr indent="0" lvl="0" marL="0" marR="0" rtl="0" algn="ctr">
                        <a:lnSpc>
                          <a:spcPct val="100000"/>
                        </a:lnSpc>
                        <a:spcBef>
                          <a:spcPts val="0"/>
                        </a:spcBef>
                        <a:spcAft>
                          <a:spcPts val="0"/>
                        </a:spcAft>
                        <a:buClr>
                          <a:srgbClr val="000000"/>
                        </a:buClr>
                        <a:buSzPts val="2700"/>
                        <a:buFont typeface="Arial"/>
                        <a:buNone/>
                      </a:pPr>
                      <a:r>
                        <a:rPr lang="en" sz="1600">
                          <a:solidFill>
                            <a:srgbClr val="666666"/>
                          </a:solidFill>
                        </a:rPr>
                        <a:t>STD-009-CPP</a:t>
                      </a:r>
                      <a:endParaRPr sz="1600">
                        <a:solidFill>
                          <a:srgbClr val="666666"/>
                        </a:solidFill>
                      </a:endParaRPr>
                    </a:p>
                  </a:txBody>
                  <a:tcPr marT="68575" marB="68575" marR="68575" marL="6857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lang="en" sz="2700" u="none" cap="none" strike="noStrike">
                          <a:solidFill>
                            <a:srgbClr val="FFD966"/>
                          </a:solidFill>
                        </a:rPr>
                        <a:t>Priority</a:t>
                      </a:r>
                      <a:endParaRPr sz="1100" u="none" cap="none" strike="noStrike"/>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STD-002-CPP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STD-003-CPP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STD-004-CPP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STD-005-CPP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STD-007-CPP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STD-009-CPP</a:t>
                      </a:r>
                      <a:endParaRPr sz="1700">
                        <a:solidFill>
                          <a:schemeClr val="dk2"/>
                        </a:solidFill>
                      </a:endParaRPr>
                    </a:p>
                  </a:txBody>
                  <a:tcPr marT="68575" marB="68575" marR="68575" marL="6857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2CC"/>
                    </a:solidFill>
                  </a:tcPr>
                </a:tc>
              </a:tr>
              <a:tr h="1326975">
                <a:tc>
                  <a:txBody>
                    <a:bodyPr/>
                    <a:lstStyle/>
                    <a:p>
                      <a:pPr indent="0" lvl="0" marL="0" marR="0" rtl="0" algn="ctr">
                        <a:lnSpc>
                          <a:spcPct val="100000"/>
                        </a:lnSpc>
                        <a:spcBef>
                          <a:spcPts val="0"/>
                        </a:spcBef>
                        <a:spcAft>
                          <a:spcPts val="0"/>
                        </a:spcAft>
                        <a:buClr>
                          <a:srgbClr val="000000"/>
                        </a:buClr>
                        <a:buSzPts val="2700"/>
                        <a:buFont typeface="Arial"/>
                        <a:buNone/>
                      </a:pPr>
                      <a:r>
                        <a:rPr lang="en" sz="2700" u="none" cap="none" strike="noStrike">
                          <a:solidFill>
                            <a:srgbClr val="FFD966"/>
                          </a:solidFill>
                        </a:rPr>
                        <a:t>Low priority</a:t>
                      </a:r>
                      <a:endParaRPr sz="1100" u="none" cap="none" strike="noStrike"/>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STD-001-CPP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STD-006-CPP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STD-008-CPP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STD-010-CPP</a:t>
                      </a:r>
                      <a:endParaRPr sz="1700">
                        <a:solidFill>
                          <a:schemeClr val="dk2"/>
                        </a:solidFill>
                      </a:endParaRPr>
                    </a:p>
                  </a:txBody>
                  <a:tcPr marT="68575" marB="68575" marR="68575" marL="6857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2700"/>
                        <a:buFont typeface="Arial"/>
                        <a:buNone/>
                      </a:pPr>
                      <a:r>
                        <a:rPr lang="en" sz="2700" u="none" cap="none" strike="noStrike">
                          <a:solidFill>
                            <a:srgbClr val="FFD966"/>
                          </a:solidFill>
                        </a:rPr>
                        <a:t>Unlikely</a:t>
                      </a:r>
                      <a:endParaRPr sz="2700" u="none" cap="none" strike="noStrike">
                        <a:solidFill>
                          <a:srgbClr val="FFD966"/>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STD-006-CPP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STD-008-CPP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rPr lang="en" sz="1700">
                          <a:solidFill>
                            <a:schemeClr val="dk2"/>
                          </a:solidFill>
                        </a:rPr>
                        <a:t>STD-010-CPP</a:t>
                      </a:r>
                      <a:endParaRPr sz="1700">
                        <a:solidFill>
                          <a:schemeClr val="dk2"/>
                        </a:solidFill>
                      </a:endParaRPr>
                    </a:p>
                    <a:p>
                      <a:pPr indent="0" lvl="0" marL="0" marR="0" rtl="0" algn="ctr">
                        <a:lnSpc>
                          <a:spcPct val="100000"/>
                        </a:lnSpc>
                        <a:spcBef>
                          <a:spcPts val="0"/>
                        </a:spcBef>
                        <a:spcAft>
                          <a:spcPts val="0"/>
                        </a:spcAft>
                        <a:buClr>
                          <a:srgbClr val="000000"/>
                        </a:buClr>
                        <a:buSzPts val="2700"/>
                        <a:buFont typeface="Arial"/>
                        <a:buNone/>
                      </a:pPr>
                      <a:r>
                        <a:t/>
                      </a:r>
                      <a:endParaRPr sz="1100" u="none" cap="none" strike="noStrike"/>
                    </a:p>
                  </a:txBody>
                  <a:tcPr marT="68575" marB="68575" marR="68575" marL="6857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FF2CC"/>
                    </a:solidFill>
                  </a:tcPr>
                </a:tc>
              </a:tr>
            </a:tbl>
          </a:graphicData>
        </a:graphic>
      </p:graphicFrame>
      <p:pic>
        <p:nvPicPr>
          <p:cNvPr descr="Green Pace logo" id="206" name="Google Shape;206;p33"/>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1714450" y="327130"/>
            <a:ext cx="6458100" cy="969900"/>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10 PRINCIPLES</a:t>
            </a:r>
            <a:endParaRPr/>
          </a:p>
        </p:txBody>
      </p:sp>
      <p:pic>
        <p:nvPicPr>
          <p:cNvPr descr="Green Pace logo" id="212" name="Google Shape;212;p34"/>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graphicFrame>
        <p:nvGraphicFramePr>
          <p:cNvPr id="213" name="Google Shape;213;p34"/>
          <p:cNvGraphicFramePr/>
          <p:nvPr/>
        </p:nvGraphicFramePr>
        <p:xfrm>
          <a:off x="971450" y="1297025"/>
          <a:ext cx="3000000" cy="3000000"/>
        </p:xfrm>
        <a:graphic>
          <a:graphicData uri="http://schemas.openxmlformats.org/drawingml/2006/table">
            <a:tbl>
              <a:tblPr>
                <a:noFill/>
                <a:tableStyleId>{CD2E70C3-E268-4E32-9F99-79FFAC6EB2D5}</a:tableStyleId>
              </a:tblPr>
              <a:tblGrid>
                <a:gridCol w="3600550"/>
                <a:gridCol w="3600550"/>
              </a:tblGrid>
              <a:tr h="352475">
                <a:tc>
                  <a:txBody>
                    <a:bodyPr/>
                    <a:lstStyle/>
                    <a:p>
                      <a:pPr indent="0" lvl="0" marL="457200" rtl="0" algn="l">
                        <a:spcBef>
                          <a:spcPts val="0"/>
                        </a:spcBef>
                        <a:spcAft>
                          <a:spcPts val="0"/>
                        </a:spcAft>
                        <a:buNone/>
                      </a:pPr>
                      <a:r>
                        <a:rPr lang="en" sz="1200"/>
                        <a:t>Validate</a:t>
                      </a:r>
                      <a:r>
                        <a:rPr b="1" lang="en" sz="1200"/>
                        <a:t> </a:t>
                      </a:r>
                      <a:r>
                        <a:rPr lang="en" sz="1200"/>
                        <a:t>Input Data</a:t>
                      </a:r>
                      <a:endParaRPr b="1"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STD-001-CPP, STD-002-CPP, STD-004-CPP, STD-009-CPP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Heed Compiler Warnings</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STD-007-CPP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Architect and Design for Security Policies</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STD-006-CPP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Keep It Simple</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STD-001-CPP, STD-002-CPP, STD-005-CPP, STD-006-CPP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Default Deny</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STD-004-CPP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Adhere to the Principle of Least Privilege</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STD-003-CPP, STD-008-CPP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Sanitize Data Sent to Other Systems</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STD-009-CPP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Practice Defense in Depth </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STD-003-CPP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Use Effective Quality Assurance Techniques</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STD-007-CPP, STD-010-CPP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r h="320850">
                <a:tc>
                  <a:txBody>
                    <a:bodyPr/>
                    <a:lstStyle/>
                    <a:p>
                      <a:pPr indent="0" lvl="0" marL="457200" rtl="0" algn="l">
                        <a:spcBef>
                          <a:spcPts val="0"/>
                        </a:spcBef>
                        <a:spcAft>
                          <a:spcPts val="0"/>
                        </a:spcAft>
                        <a:buNone/>
                      </a:pPr>
                      <a:r>
                        <a:rPr lang="en" sz="1200"/>
                        <a:t>Adopt a Secure Coding Standard</a:t>
                      </a:r>
                      <a:endParaRPr sz="1200"/>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Clr>
                          <a:schemeClr val="dk1"/>
                        </a:buClr>
                        <a:buSzPts val="1100"/>
                        <a:buFont typeface="Arial"/>
                        <a:buNone/>
                      </a:pPr>
                      <a:r>
                        <a:rPr lang="en" sz="1100">
                          <a:solidFill>
                            <a:schemeClr val="dk1"/>
                          </a:solidFill>
                          <a:latin typeface="Calibri"/>
                          <a:ea typeface="Calibri"/>
                          <a:cs typeface="Calibri"/>
                          <a:sym typeface="Calibri"/>
                        </a:rPr>
                        <a:t>STD-004-CPP, STD-005-CPP</a:t>
                      </a:r>
                      <a:endParaRPr sz="1200"/>
                    </a:p>
                  </a:txBody>
                  <a:tcPr marT="91425" marB="91425" marR="91425" marL="91425">
                    <a:lnL cap="flat" cmpd="sng" w="12700">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CODING STANDARDS</a:t>
            </a:r>
            <a:endParaRPr/>
          </a:p>
        </p:txBody>
      </p:sp>
      <p:sp>
        <p:nvSpPr>
          <p:cNvPr id="219" name="Google Shape;219;p35"/>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p>
            <a:pPr indent="-310356" lvl="0" marL="457200" rtl="0" algn="l">
              <a:lnSpc>
                <a:spcPct val="70000"/>
              </a:lnSpc>
              <a:spcBef>
                <a:spcPts val="0"/>
              </a:spcBef>
              <a:spcAft>
                <a:spcPts val="0"/>
              </a:spcAft>
              <a:buSzPts val="1288"/>
              <a:buChar char="•"/>
            </a:pPr>
            <a:r>
              <a:rPr lang="en" sz="1287"/>
              <a:t>Prevent Injection (STD-004-CPP): Critical due to high severity, very high likelihood, and high remediation cost.</a:t>
            </a:r>
            <a:endParaRPr sz="1287"/>
          </a:p>
          <a:p>
            <a:pPr indent="-310356" lvl="0" marL="457200" rtl="0" algn="l">
              <a:lnSpc>
                <a:spcPct val="70000"/>
              </a:lnSpc>
              <a:spcBef>
                <a:spcPts val="0"/>
              </a:spcBef>
              <a:spcAft>
                <a:spcPts val="0"/>
              </a:spcAft>
              <a:buSzPts val="1288"/>
              <a:buChar char="•"/>
            </a:pPr>
            <a:r>
              <a:rPr lang="en" sz="1287"/>
              <a:t>Safe String Handling (STD-003-CPP): High priority because of its high severity, likely occurrence, and medium remediation cost.</a:t>
            </a:r>
            <a:endParaRPr sz="1287"/>
          </a:p>
          <a:p>
            <a:pPr indent="-310356" lvl="0" marL="457200" rtl="0" algn="l">
              <a:lnSpc>
                <a:spcPct val="70000"/>
              </a:lnSpc>
              <a:spcBef>
                <a:spcPts val="0"/>
              </a:spcBef>
              <a:spcAft>
                <a:spcPts val="0"/>
              </a:spcAft>
              <a:buSzPts val="1288"/>
              <a:buChar char="•"/>
            </a:pPr>
            <a:r>
              <a:rPr lang="en" sz="1287"/>
              <a:t>Safe Dynamic Memory Management (STD-005-CPP): High severity and likelihood, but with low remediation cost.</a:t>
            </a:r>
            <a:endParaRPr sz="1287"/>
          </a:p>
          <a:p>
            <a:pPr indent="-310356" lvl="0" marL="457200" rtl="0" algn="l">
              <a:lnSpc>
                <a:spcPct val="70000"/>
              </a:lnSpc>
              <a:spcBef>
                <a:spcPts val="0"/>
              </a:spcBef>
              <a:spcAft>
                <a:spcPts val="0"/>
              </a:spcAft>
              <a:buSzPts val="1288"/>
              <a:buChar char="•"/>
            </a:pPr>
            <a:r>
              <a:rPr lang="en" sz="1287"/>
              <a:t>Safe Exception Handling (STD-007-CPP): High severity and likelihood but moderated by its medium remediation cost.</a:t>
            </a:r>
            <a:endParaRPr sz="1287"/>
          </a:p>
          <a:p>
            <a:pPr indent="-310356" lvl="0" marL="457200" rtl="0" algn="l">
              <a:lnSpc>
                <a:spcPct val="70000"/>
              </a:lnSpc>
              <a:spcBef>
                <a:spcPts val="0"/>
              </a:spcBef>
              <a:spcAft>
                <a:spcPts val="0"/>
              </a:spcAft>
              <a:buSzPts val="1288"/>
              <a:buChar char="•"/>
            </a:pPr>
            <a:r>
              <a:rPr lang="en" sz="1287"/>
              <a:t>Guard Against Integer Overflow (STD-009-CPP): Very likely to happen, high severity but balanced by medium remediation cost.</a:t>
            </a:r>
            <a:endParaRPr sz="1287"/>
          </a:p>
          <a:p>
            <a:pPr indent="-310356" lvl="0" marL="457200" rtl="0" algn="l">
              <a:lnSpc>
                <a:spcPct val="70000"/>
              </a:lnSpc>
              <a:spcBef>
                <a:spcPts val="0"/>
              </a:spcBef>
              <a:spcAft>
                <a:spcPts val="0"/>
              </a:spcAft>
              <a:buSzPts val="1288"/>
              <a:buChar char="•"/>
            </a:pPr>
            <a:r>
              <a:rPr lang="en" sz="1287"/>
              <a:t>Initialization of Data Values (STD-002-CPP): Likely occurrence with medium remediation cost pushes it to high priority.</a:t>
            </a:r>
            <a:endParaRPr sz="1287"/>
          </a:p>
          <a:p>
            <a:pPr indent="-310356" lvl="0" marL="457200" rtl="0" algn="l">
              <a:lnSpc>
                <a:spcPct val="70000"/>
              </a:lnSpc>
              <a:spcBef>
                <a:spcPts val="0"/>
              </a:spcBef>
              <a:spcAft>
                <a:spcPts val="0"/>
              </a:spcAft>
              <a:buSzPts val="1288"/>
              <a:buChar char="•"/>
            </a:pPr>
            <a:r>
              <a:rPr lang="en" sz="1287"/>
              <a:t>Proper Use of Data Types (STD-001-CPP): Misuse is likely, but the low severity and remediation cost make it less urgent.</a:t>
            </a:r>
            <a:endParaRPr sz="1287"/>
          </a:p>
          <a:p>
            <a:pPr indent="-310356" lvl="0" marL="457200" rtl="0" algn="l">
              <a:lnSpc>
                <a:spcPct val="70000"/>
              </a:lnSpc>
              <a:spcBef>
                <a:spcPts val="0"/>
              </a:spcBef>
              <a:spcAft>
                <a:spcPts val="0"/>
              </a:spcAft>
              <a:buSzPts val="1288"/>
              <a:buChar char="•"/>
            </a:pPr>
            <a:r>
              <a:rPr lang="en" sz="1287"/>
              <a:t>Over-use of assertions (STD-006-CPP): Moderate severity and likelihood with a low remediation cost.</a:t>
            </a:r>
            <a:endParaRPr sz="1287"/>
          </a:p>
          <a:p>
            <a:pPr indent="-310356" lvl="0" marL="457200" rtl="0" algn="l">
              <a:lnSpc>
                <a:spcPct val="70000"/>
              </a:lnSpc>
              <a:spcBef>
                <a:spcPts val="0"/>
              </a:spcBef>
              <a:spcAft>
                <a:spcPts val="0"/>
              </a:spcAft>
              <a:buSzPts val="1288"/>
              <a:buChar char="•"/>
            </a:pPr>
            <a:r>
              <a:rPr lang="en" sz="1287"/>
              <a:t>Safe Inheritance Practices (STD-008-CPP): Medium severity but only possible likelihood.</a:t>
            </a:r>
            <a:endParaRPr sz="1287"/>
          </a:p>
          <a:p>
            <a:pPr indent="-310356" lvl="0" marL="457200" rtl="0" algn="l">
              <a:lnSpc>
                <a:spcPct val="70000"/>
              </a:lnSpc>
              <a:spcBef>
                <a:spcPts val="0"/>
              </a:spcBef>
              <a:spcAft>
                <a:spcPts val="0"/>
              </a:spcAft>
              <a:buSzPts val="1288"/>
              <a:buChar char="•"/>
            </a:pPr>
            <a:r>
              <a:rPr lang="en" sz="1287"/>
              <a:t>Precision in Floating-Point Comparisons (STD-010-CPP): Likely to occur, but the medium severity and low cost to fix reduce its urgency.</a:t>
            </a:r>
            <a:endParaRPr sz="1287"/>
          </a:p>
        </p:txBody>
      </p:sp>
      <p:pic>
        <p:nvPicPr>
          <p:cNvPr descr="Green Pace logo" id="220" name="Google Shape;220;p35"/>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ENCRYPTION POLICIES</a:t>
            </a:r>
            <a:endParaRPr/>
          </a:p>
        </p:txBody>
      </p:sp>
      <p:sp>
        <p:nvSpPr>
          <p:cNvPr id="226" name="Google Shape;226;p36"/>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a:bodyPr>
          <a:lstStyle/>
          <a:p>
            <a:pPr indent="-323850" lvl="0" marL="457200" rtl="0" algn="l">
              <a:lnSpc>
                <a:spcPct val="90000"/>
              </a:lnSpc>
              <a:spcBef>
                <a:spcPts val="0"/>
              </a:spcBef>
              <a:spcAft>
                <a:spcPts val="0"/>
              </a:spcAft>
              <a:buSzPts val="1500"/>
              <a:buChar char="•"/>
            </a:pPr>
            <a:r>
              <a:rPr lang="en" sz="1500"/>
              <a:t>Encryption in rest: All stored sensitive data must be encrypted, regardless of the medium. This protects data from unauthorized access if storage mediums are compromised.</a:t>
            </a:r>
            <a:endParaRPr sz="1500"/>
          </a:p>
          <a:p>
            <a:pPr indent="0" lvl="0" marL="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 sz="1500"/>
              <a:t>Encryption at flight: All data transmitted over public networks must be encrypted using industry-recognized protocols. This ensures data remains confidential during transmission and reduces the risk of man-in-the-middle attacks.</a:t>
            </a:r>
            <a:endParaRPr sz="1500"/>
          </a:p>
          <a:p>
            <a:pPr indent="0" lvl="0" marL="0" rtl="0" algn="l">
              <a:lnSpc>
                <a:spcPct val="90000"/>
              </a:lnSpc>
              <a:spcBef>
                <a:spcPts val="0"/>
              </a:spcBef>
              <a:spcAft>
                <a:spcPts val="0"/>
              </a:spcAft>
              <a:buNone/>
            </a:pPr>
            <a:r>
              <a:t/>
            </a:r>
            <a:endParaRPr sz="1500"/>
          </a:p>
          <a:p>
            <a:pPr indent="-323850" lvl="0" marL="457200" rtl="0" algn="l">
              <a:lnSpc>
                <a:spcPct val="90000"/>
              </a:lnSpc>
              <a:spcBef>
                <a:spcPts val="0"/>
              </a:spcBef>
              <a:spcAft>
                <a:spcPts val="0"/>
              </a:spcAft>
              <a:buSzPts val="1500"/>
              <a:buChar char="•"/>
            </a:pPr>
            <a:r>
              <a:rPr lang="en" sz="1500"/>
              <a:t>Encryption in use: Sensitive data loaded into memory for processing should be encrypted or obfuscated. This safeguards data from memory dump attacks and unauthorized in-system access.</a:t>
            </a:r>
            <a:endParaRPr sz="1500"/>
          </a:p>
          <a:p>
            <a:pPr indent="0" lvl="0" marL="457200" rtl="0" algn="l">
              <a:lnSpc>
                <a:spcPct val="90000"/>
              </a:lnSpc>
              <a:spcBef>
                <a:spcPts val="0"/>
              </a:spcBef>
              <a:spcAft>
                <a:spcPts val="0"/>
              </a:spcAft>
              <a:buNone/>
            </a:pPr>
            <a:r>
              <a:t/>
            </a:r>
            <a:endParaRPr sz="1500"/>
          </a:p>
        </p:txBody>
      </p:sp>
      <p:pic>
        <p:nvPicPr>
          <p:cNvPr descr="Green Pace logo" id="227" name="Google Shape;227;p36"/>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2171700" y="573280"/>
            <a:ext cx="6457950" cy="969771"/>
          </a:xfrm>
          <a:prstGeom prst="rect">
            <a:avLst/>
          </a:prstGeom>
          <a:noFill/>
          <a:ln>
            <a:noFill/>
          </a:ln>
        </p:spPr>
        <p:txBody>
          <a:bodyPr anchorCtr="0" anchor="ctr" bIns="34275" lIns="68575" spcFirstLastPara="1" rIns="68575" wrap="square" tIns="34275">
            <a:normAutofit/>
          </a:bodyPr>
          <a:lstStyle/>
          <a:p>
            <a:pPr indent="0" lvl="0" marL="0" rtl="0" algn="r">
              <a:lnSpc>
                <a:spcPct val="90000"/>
              </a:lnSpc>
              <a:spcBef>
                <a:spcPts val="0"/>
              </a:spcBef>
              <a:spcAft>
                <a:spcPts val="0"/>
              </a:spcAft>
              <a:buClr>
                <a:schemeClr val="lt1"/>
              </a:buClr>
              <a:buSzPts val="3000"/>
              <a:buFont typeface="Century Gothic"/>
              <a:buNone/>
            </a:pPr>
            <a:r>
              <a:rPr lang="en"/>
              <a:t>TRIPLE-A POLICIES</a:t>
            </a:r>
            <a:endParaRPr/>
          </a:p>
        </p:txBody>
      </p:sp>
      <p:sp>
        <p:nvSpPr>
          <p:cNvPr id="233" name="Google Shape;233;p37"/>
          <p:cNvSpPr txBox="1"/>
          <p:nvPr>
            <p:ph idx="1" type="body"/>
          </p:nvPr>
        </p:nvSpPr>
        <p:spPr>
          <a:xfrm>
            <a:off x="514350" y="1645920"/>
            <a:ext cx="8115300" cy="3018094"/>
          </a:xfrm>
          <a:prstGeom prst="rect">
            <a:avLst/>
          </a:prstGeom>
          <a:noFill/>
          <a:ln>
            <a:noFill/>
          </a:ln>
        </p:spPr>
        <p:txBody>
          <a:bodyPr anchorCtr="0" anchor="t" bIns="34275" lIns="68575" spcFirstLastPara="1" rIns="68575" wrap="square" tIns="34275">
            <a:normAutofit fontScale="85000" lnSpcReduction="20000"/>
          </a:bodyPr>
          <a:lstStyle/>
          <a:p>
            <a:pPr indent="-325755" lvl="0" marL="457200" rtl="0" algn="l">
              <a:lnSpc>
                <a:spcPct val="90000"/>
              </a:lnSpc>
              <a:spcBef>
                <a:spcPts val="0"/>
              </a:spcBef>
              <a:spcAft>
                <a:spcPts val="0"/>
              </a:spcAft>
              <a:buSzPct val="100000"/>
              <a:buChar char="•"/>
            </a:pPr>
            <a:r>
              <a:rPr lang="en" sz="1800"/>
              <a:t>Authentication: All users must provide valid credentials before access, including during user logins and when adding new users. This guarantees that only verified individuals can access resources, upholding system integrity.</a:t>
            </a:r>
            <a:endParaRPr sz="1800"/>
          </a:p>
          <a:p>
            <a:pPr indent="0" lvl="0" marL="457200" rtl="0" algn="l">
              <a:lnSpc>
                <a:spcPct val="90000"/>
              </a:lnSpc>
              <a:spcBef>
                <a:spcPts val="0"/>
              </a:spcBef>
              <a:spcAft>
                <a:spcPts val="0"/>
              </a:spcAft>
              <a:buNone/>
            </a:pPr>
            <a:r>
              <a:t/>
            </a:r>
            <a:endParaRPr sz="1800"/>
          </a:p>
          <a:p>
            <a:pPr indent="-325755" lvl="0" marL="457200" rtl="0" algn="l">
              <a:lnSpc>
                <a:spcPct val="90000"/>
              </a:lnSpc>
              <a:spcBef>
                <a:spcPts val="0"/>
              </a:spcBef>
              <a:spcAft>
                <a:spcPts val="0"/>
              </a:spcAft>
              <a:buSzPct val="100000"/>
              <a:buChar char="•"/>
            </a:pPr>
            <a:r>
              <a:rPr lang="en" sz="1800"/>
              <a:t>Authorization: Access is based on the least privilege principle. Permissions, including changes to the database, user level of access, and files accessed, must be granted explicitly. This limits potential damage by containing what a compromised account can access or modify.</a:t>
            </a:r>
            <a:endParaRPr sz="1800"/>
          </a:p>
          <a:p>
            <a:pPr indent="0" lvl="0" marL="0" rtl="0" algn="l">
              <a:lnSpc>
                <a:spcPct val="90000"/>
              </a:lnSpc>
              <a:spcBef>
                <a:spcPts val="0"/>
              </a:spcBef>
              <a:spcAft>
                <a:spcPts val="0"/>
              </a:spcAft>
              <a:buNone/>
            </a:pPr>
            <a:r>
              <a:t/>
            </a:r>
            <a:endParaRPr sz="1800"/>
          </a:p>
          <a:p>
            <a:pPr indent="-325755" lvl="0" marL="457200" rtl="0" algn="l">
              <a:lnSpc>
                <a:spcPct val="90000"/>
              </a:lnSpc>
              <a:spcBef>
                <a:spcPts val="0"/>
              </a:spcBef>
              <a:spcAft>
                <a:spcPts val="0"/>
              </a:spcAft>
              <a:buSzPct val="100000"/>
              <a:buChar char="•"/>
            </a:pPr>
            <a:r>
              <a:rPr lang="en" sz="1800"/>
              <a:t>Accounting: All actions, such as user logins, changes to the database, new user additions, user access levels, and files accessed, must be logged and maintained for a set period. This logging enhances accountability and supports potential investigations.</a:t>
            </a:r>
            <a:endParaRPr sz="1800"/>
          </a:p>
          <a:p>
            <a:pPr indent="0" lvl="0" marL="342900" rtl="0" algn="l">
              <a:lnSpc>
                <a:spcPct val="90000"/>
              </a:lnSpc>
              <a:spcBef>
                <a:spcPts val="0"/>
              </a:spcBef>
              <a:spcAft>
                <a:spcPts val="0"/>
              </a:spcAft>
              <a:buClr>
                <a:schemeClr val="dk1"/>
              </a:buClr>
              <a:buSzPct val="61111"/>
              <a:buFont typeface="Arial"/>
              <a:buNone/>
            </a:pPr>
            <a:r>
              <a:t/>
            </a:r>
            <a:endParaRPr sz="1800"/>
          </a:p>
          <a:p>
            <a:pPr indent="0" lvl="0" marL="342900" rtl="0" algn="l">
              <a:lnSpc>
                <a:spcPct val="90000"/>
              </a:lnSpc>
              <a:spcBef>
                <a:spcPts val="0"/>
              </a:spcBef>
              <a:spcAft>
                <a:spcPts val="0"/>
              </a:spcAft>
              <a:buClr>
                <a:schemeClr val="dk1"/>
              </a:buClr>
              <a:buSzPct val="61111"/>
              <a:buFont typeface="Arial"/>
              <a:buNone/>
            </a:pPr>
            <a:r>
              <a:t/>
            </a:r>
            <a:endParaRPr sz="1800"/>
          </a:p>
          <a:p>
            <a:pPr indent="0" lvl="0" marL="342900" rtl="0" algn="l">
              <a:lnSpc>
                <a:spcPct val="90000"/>
              </a:lnSpc>
              <a:spcBef>
                <a:spcPts val="0"/>
              </a:spcBef>
              <a:spcAft>
                <a:spcPts val="0"/>
              </a:spcAft>
              <a:buNone/>
            </a:pPr>
            <a:r>
              <a:t/>
            </a:r>
            <a:endParaRPr sz="1800"/>
          </a:p>
        </p:txBody>
      </p:sp>
      <p:pic>
        <p:nvPicPr>
          <p:cNvPr descr="Green Pace logo" id="234" name="Google Shape;234;p37"/>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2171700" y="573280"/>
            <a:ext cx="6457950" cy="96975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SzPts val="1400"/>
              <a:buNone/>
            </a:pPr>
            <a:r>
              <a:rPr lang="en"/>
              <a:t>Unit Testing</a:t>
            </a:r>
            <a:endParaRPr/>
          </a:p>
        </p:txBody>
      </p:sp>
      <p:sp>
        <p:nvSpPr>
          <p:cNvPr id="240" name="Google Shape;240;p38"/>
          <p:cNvSpPr txBox="1"/>
          <p:nvPr>
            <p:ph idx="1" type="body"/>
          </p:nvPr>
        </p:nvSpPr>
        <p:spPr>
          <a:xfrm>
            <a:off x="468625" y="1634495"/>
            <a:ext cx="8115300" cy="3018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800"/>
              </a:spcBef>
              <a:spcAft>
                <a:spcPts val="0"/>
              </a:spcAft>
              <a:buSzPts val="1400"/>
              <a:buNone/>
            </a:pPr>
            <a:r>
              <a:t/>
            </a:r>
            <a:endParaRPr/>
          </a:p>
          <a:p>
            <a:pPr indent="0" lvl="0" marL="0" rtl="0" algn="l">
              <a:lnSpc>
                <a:spcPct val="90000"/>
              </a:lnSpc>
              <a:spcBef>
                <a:spcPts val="800"/>
              </a:spcBef>
              <a:spcAft>
                <a:spcPts val="0"/>
              </a:spcAft>
              <a:buSzPts val="1400"/>
              <a:buNone/>
            </a:pPr>
            <a:r>
              <a:rPr lang="en"/>
              <a:t>I’ve chosen to test </a:t>
            </a:r>
            <a:r>
              <a:rPr b="1" lang="en"/>
              <a:t>Safe String Handling</a:t>
            </a:r>
            <a:r>
              <a:rPr lang="en"/>
              <a:t> for the unit testing demonstration. The subsequent slides will show unit tests to test the following: Proper String Termination, Bounds Checking, Valid String Access within Bounds, Invalid String Access, and String Concatenation Bounds Checking</a:t>
            </a:r>
            <a:endParaRPr/>
          </a:p>
        </p:txBody>
      </p:sp>
      <p:pic>
        <p:nvPicPr>
          <p:cNvPr descr="Green Pace logo" id="241" name="Google Shape;241;p38"/>
          <p:cNvPicPr preferRelativeResize="0"/>
          <p:nvPr/>
        </p:nvPicPr>
        <p:blipFill rotWithShape="1">
          <a:blip r:embed="rId3">
            <a:alphaModFix/>
          </a:blip>
          <a:srcRect b="0" l="0" r="0" t="0"/>
          <a:stretch/>
        </p:blipFill>
        <p:spPr>
          <a:xfrm>
            <a:off x="8313056" y="4080395"/>
            <a:ext cx="664951" cy="8619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2171700" y="573280"/>
            <a:ext cx="6458100" cy="969900"/>
          </a:xfrm>
          <a:prstGeom prst="rect">
            <a:avLst/>
          </a:prstGeom>
          <a:noFill/>
          <a:ln>
            <a:noFill/>
          </a:ln>
        </p:spPr>
        <p:txBody>
          <a:bodyPr anchorCtr="0" anchor="ctr" bIns="34275" lIns="68575" spcFirstLastPara="1" rIns="68575" wrap="square" tIns="34275">
            <a:noAutofit/>
          </a:bodyPr>
          <a:lstStyle/>
          <a:p>
            <a:pPr indent="0" lvl="0" marL="0" rtl="0" algn="r">
              <a:lnSpc>
                <a:spcPct val="90000"/>
              </a:lnSpc>
              <a:spcBef>
                <a:spcPts val="0"/>
              </a:spcBef>
              <a:spcAft>
                <a:spcPts val="0"/>
              </a:spcAft>
              <a:buSzPts val="1400"/>
              <a:buNone/>
            </a:pPr>
            <a:r>
              <a:rPr lang="en"/>
              <a:t>Proper String Termination</a:t>
            </a:r>
            <a:endParaRPr/>
          </a:p>
        </p:txBody>
      </p:sp>
      <p:pic>
        <p:nvPicPr>
          <p:cNvPr descr="Green Pace logo" id="247" name="Google Shape;247;p39"/>
          <p:cNvPicPr preferRelativeResize="0"/>
          <p:nvPr/>
        </p:nvPicPr>
        <p:blipFill rotWithShape="1">
          <a:blip r:embed="rId3">
            <a:alphaModFix/>
          </a:blip>
          <a:srcRect b="0" l="0" r="0" t="0"/>
          <a:stretch/>
        </p:blipFill>
        <p:spPr>
          <a:xfrm>
            <a:off x="8313056" y="4080395"/>
            <a:ext cx="664952" cy="861919"/>
          </a:xfrm>
          <a:prstGeom prst="rect">
            <a:avLst/>
          </a:prstGeom>
          <a:noFill/>
          <a:ln>
            <a:noFill/>
          </a:ln>
        </p:spPr>
      </p:pic>
      <p:sp>
        <p:nvSpPr>
          <p:cNvPr id="248" name="Google Shape;248;p39"/>
          <p:cNvSpPr txBox="1"/>
          <p:nvPr/>
        </p:nvSpPr>
        <p:spPr>
          <a:xfrm>
            <a:off x="1092900" y="2292675"/>
            <a:ext cx="6958200" cy="23634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350">
                <a:solidFill>
                  <a:srgbClr val="DCDCAA"/>
                </a:solidFill>
                <a:highlight>
                  <a:srgbClr val="1F1F1F"/>
                </a:highlight>
                <a:latin typeface="Courier New"/>
                <a:ea typeface="Courier New"/>
                <a:cs typeface="Courier New"/>
                <a:sym typeface="Courier New"/>
              </a:rPr>
              <a:t>TEST</a:t>
            </a:r>
            <a:r>
              <a:rPr lang="en" sz="1350">
                <a:solidFill>
                  <a:srgbClr val="D4D4D4"/>
                </a:solidFill>
                <a:highlight>
                  <a:srgbClr val="1F1F1F"/>
                </a:highlight>
                <a:latin typeface="Courier New"/>
                <a:ea typeface="Courier New"/>
                <a:cs typeface="Courier New"/>
                <a:sym typeface="Courier New"/>
              </a:rPr>
              <a:t>(SafeStringHandling, ProperStringTermination) {</a:t>
            </a:r>
            <a:endParaRPr sz="13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F1F1F"/>
                </a:highlight>
                <a:latin typeface="Courier New"/>
                <a:ea typeface="Courier New"/>
                <a:cs typeface="Courier New"/>
                <a:sym typeface="Courier New"/>
              </a:rPr>
              <a:t>    </a:t>
            </a:r>
            <a:r>
              <a:rPr lang="en" sz="1350">
                <a:solidFill>
                  <a:srgbClr val="569CD6"/>
                </a:solidFill>
                <a:highlight>
                  <a:srgbClr val="1F1F1F"/>
                </a:highlight>
                <a:latin typeface="Courier New"/>
                <a:ea typeface="Courier New"/>
                <a:cs typeface="Courier New"/>
                <a:sym typeface="Courier New"/>
              </a:rPr>
              <a:t>char</a:t>
            </a:r>
            <a:r>
              <a:rPr lang="en" sz="1350">
                <a:solidFill>
                  <a:srgbClr val="D4D4D4"/>
                </a:solidFill>
                <a:highlight>
                  <a:srgbClr val="1F1F1F"/>
                </a:highlight>
                <a:latin typeface="Courier New"/>
                <a:ea typeface="Courier New"/>
                <a:cs typeface="Courier New"/>
                <a:sym typeface="Courier New"/>
              </a:rPr>
              <a:t> </a:t>
            </a:r>
            <a:r>
              <a:rPr lang="en" sz="1350">
                <a:solidFill>
                  <a:srgbClr val="9CDCFE"/>
                </a:solidFill>
                <a:highlight>
                  <a:srgbClr val="1F1F1F"/>
                </a:highlight>
                <a:latin typeface="Courier New"/>
                <a:ea typeface="Courier New"/>
                <a:cs typeface="Courier New"/>
                <a:sym typeface="Courier New"/>
              </a:rPr>
              <a:t>str</a:t>
            </a:r>
            <a:r>
              <a:rPr lang="en" sz="1350">
                <a:solidFill>
                  <a:srgbClr val="D4D4D4"/>
                </a:solidFill>
                <a:highlight>
                  <a:srgbClr val="1F1F1F"/>
                </a:highlight>
                <a:latin typeface="Courier New"/>
                <a:ea typeface="Courier New"/>
                <a:cs typeface="Courier New"/>
                <a:sym typeface="Courier New"/>
              </a:rPr>
              <a:t>[</a:t>
            </a:r>
            <a:r>
              <a:rPr lang="en" sz="1350">
                <a:solidFill>
                  <a:srgbClr val="B5CEA8"/>
                </a:solidFill>
                <a:highlight>
                  <a:srgbClr val="1F1F1F"/>
                </a:highlight>
                <a:latin typeface="Courier New"/>
                <a:ea typeface="Courier New"/>
                <a:cs typeface="Courier New"/>
                <a:sym typeface="Courier New"/>
              </a:rPr>
              <a:t>6</a:t>
            </a:r>
            <a:r>
              <a:rPr lang="en" sz="1350">
                <a:solidFill>
                  <a:srgbClr val="D4D4D4"/>
                </a:solidFill>
                <a:highlight>
                  <a:srgbClr val="1F1F1F"/>
                </a:highlight>
                <a:latin typeface="Courier New"/>
                <a:ea typeface="Courier New"/>
                <a:cs typeface="Courier New"/>
                <a:sym typeface="Courier New"/>
              </a:rPr>
              <a:t>];</a:t>
            </a:r>
            <a:endParaRPr sz="13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F1F1F"/>
                </a:highlight>
                <a:latin typeface="Courier New"/>
                <a:ea typeface="Courier New"/>
                <a:cs typeface="Courier New"/>
                <a:sym typeface="Courier New"/>
              </a:rPr>
              <a:t>    </a:t>
            </a:r>
            <a:r>
              <a:rPr lang="en" sz="1350">
                <a:solidFill>
                  <a:srgbClr val="4EC9B0"/>
                </a:solidFill>
                <a:highlight>
                  <a:srgbClr val="1F1F1F"/>
                </a:highlight>
                <a:latin typeface="Courier New"/>
                <a:ea typeface="Courier New"/>
                <a:cs typeface="Courier New"/>
                <a:sym typeface="Courier New"/>
              </a:rPr>
              <a:t>std</a:t>
            </a:r>
            <a:r>
              <a:rPr lang="en" sz="1350">
                <a:solidFill>
                  <a:srgbClr val="D4D4D4"/>
                </a:solidFill>
                <a:highlight>
                  <a:srgbClr val="1F1F1F"/>
                </a:highlight>
                <a:latin typeface="Courier New"/>
                <a:ea typeface="Courier New"/>
                <a:cs typeface="Courier New"/>
                <a:sym typeface="Courier New"/>
              </a:rPr>
              <a:t>::</a:t>
            </a:r>
            <a:r>
              <a:rPr lang="en" sz="1350">
                <a:solidFill>
                  <a:srgbClr val="DCDCAA"/>
                </a:solidFill>
                <a:highlight>
                  <a:srgbClr val="1F1F1F"/>
                </a:highlight>
                <a:latin typeface="Courier New"/>
                <a:ea typeface="Courier New"/>
                <a:cs typeface="Courier New"/>
                <a:sym typeface="Courier New"/>
              </a:rPr>
              <a:t>strcpy</a:t>
            </a:r>
            <a:r>
              <a:rPr lang="en" sz="1350">
                <a:solidFill>
                  <a:srgbClr val="D4D4D4"/>
                </a:solidFill>
                <a:highlight>
                  <a:srgbClr val="1F1F1F"/>
                </a:highlight>
                <a:latin typeface="Courier New"/>
                <a:ea typeface="Courier New"/>
                <a:cs typeface="Courier New"/>
                <a:sym typeface="Courier New"/>
              </a:rPr>
              <a:t>(str, </a:t>
            </a:r>
            <a:r>
              <a:rPr lang="en" sz="1350">
                <a:solidFill>
                  <a:srgbClr val="CE9178"/>
                </a:solidFill>
                <a:highlight>
                  <a:srgbClr val="1F1F1F"/>
                </a:highlight>
                <a:latin typeface="Courier New"/>
                <a:ea typeface="Courier New"/>
                <a:cs typeface="Courier New"/>
                <a:sym typeface="Courier New"/>
              </a:rPr>
              <a:t>"Hello"</a:t>
            </a:r>
            <a:r>
              <a:rPr lang="en" sz="1350">
                <a:solidFill>
                  <a:srgbClr val="D4D4D4"/>
                </a:solidFill>
                <a:highlight>
                  <a:srgbClr val="1F1F1F"/>
                </a:highlight>
                <a:latin typeface="Courier New"/>
                <a:ea typeface="Courier New"/>
                <a:cs typeface="Courier New"/>
                <a:sym typeface="Courier New"/>
              </a:rPr>
              <a:t>);</a:t>
            </a:r>
            <a:endParaRPr sz="13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F1F1F"/>
                </a:highlight>
                <a:latin typeface="Courier New"/>
                <a:ea typeface="Courier New"/>
                <a:cs typeface="Courier New"/>
                <a:sym typeface="Courier New"/>
              </a:rPr>
              <a:t>    </a:t>
            </a:r>
            <a:r>
              <a:rPr lang="en" sz="1350">
                <a:solidFill>
                  <a:srgbClr val="DCDCAA"/>
                </a:solidFill>
                <a:highlight>
                  <a:srgbClr val="1F1F1F"/>
                </a:highlight>
                <a:latin typeface="Courier New"/>
                <a:ea typeface="Courier New"/>
                <a:cs typeface="Courier New"/>
                <a:sym typeface="Courier New"/>
              </a:rPr>
              <a:t>ASSERT_EQ</a:t>
            </a:r>
            <a:r>
              <a:rPr lang="en" sz="1350">
                <a:solidFill>
                  <a:srgbClr val="D4D4D4"/>
                </a:solidFill>
                <a:highlight>
                  <a:srgbClr val="1F1F1F"/>
                </a:highlight>
                <a:latin typeface="Courier New"/>
                <a:ea typeface="Courier New"/>
                <a:cs typeface="Courier New"/>
                <a:sym typeface="Courier New"/>
              </a:rPr>
              <a:t>(</a:t>
            </a:r>
            <a:r>
              <a:rPr lang="en" sz="1350">
                <a:solidFill>
                  <a:srgbClr val="9CDCFE"/>
                </a:solidFill>
                <a:highlight>
                  <a:srgbClr val="1F1F1F"/>
                </a:highlight>
                <a:latin typeface="Courier New"/>
                <a:ea typeface="Courier New"/>
                <a:cs typeface="Courier New"/>
                <a:sym typeface="Courier New"/>
              </a:rPr>
              <a:t>str</a:t>
            </a:r>
            <a:r>
              <a:rPr lang="en" sz="1350">
                <a:solidFill>
                  <a:srgbClr val="D4D4D4"/>
                </a:solidFill>
                <a:highlight>
                  <a:srgbClr val="1F1F1F"/>
                </a:highlight>
                <a:latin typeface="Courier New"/>
                <a:ea typeface="Courier New"/>
                <a:cs typeface="Courier New"/>
                <a:sym typeface="Courier New"/>
              </a:rPr>
              <a:t>[</a:t>
            </a:r>
            <a:r>
              <a:rPr lang="en" sz="1350">
                <a:solidFill>
                  <a:srgbClr val="B5CEA8"/>
                </a:solidFill>
                <a:highlight>
                  <a:srgbClr val="1F1F1F"/>
                </a:highlight>
                <a:latin typeface="Courier New"/>
                <a:ea typeface="Courier New"/>
                <a:cs typeface="Courier New"/>
                <a:sym typeface="Courier New"/>
              </a:rPr>
              <a:t>5</a:t>
            </a:r>
            <a:r>
              <a:rPr lang="en" sz="1350">
                <a:solidFill>
                  <a:srgbClr val="D4D4D4"/>
                </a:solidFill>
                <a:highlight>
                  <a:srgbClr val="1F1F1F"/>
                </a:highlight>
                <a:latin typeface="Courier New"/>
                <a:ea typeface="Courier New"/>
                <a:cs typeface="Courier New"/>
                <a:sym typeface="Courier New"/>
              </a:rPr>
              <a:t>], </a:t>
            </a:r>
            <a:r>
              <a:rPr lang="en" sz="1350">
                <a:solidFill>
                  <a:srgbClr val="CE9178"/>
                </a:solidFill>
                <a:highlight>
                  <a:srgbClr val="1F1F1F"/>
                </a:highlight>
                <a:latin typeface="Courier New"/>
                <a:ea typeface="Courier New"/>
                <a:cs typeface="Courier New"/>
                <a:sym typeface="Courier New"/>
              </a:rPr>
              <a:t>'</a:t>
            </a:r>
            <a:r>
              <a:rPr lang="en" sz="1350">
                <a:solidFill>
                  <a:srgbClr val="D7BA7D"/>
                </a:solidFill>
                <a:highlight>
                  <a:srgbClr val="1F1F1F"/>
                </a:highlight>
                <a:latin typeface="Courier New"/>
                <a:ea typeface="Courier New"/>
                <a:cs typeface="Courier New"/>
                <a:sym typeface="Courier New"/>
              </a:rPr>
              <a:t>\0</a:t>
            </a:r>
            <a:r>
              <a:rPr lang="en" sz="1350">
                <a:solidFill>
                  <a:srgbClr val="CE9178"/>
                </a:solidFill>
                <a:highlight>
                  <a:srgbClr val="1F1F1F"/>
                </a:highlight>
                <a:latin typeface="Courier New"/>
                <a:ea typeface="Courier New"/>
                <a:cs typeface="Courier New"/>
                <a:sym typeface="Courier New"/>
              </a:rPr>
              <a:t>'</a:t>
            </a:r>
            <a:r>
              <a:rPr lang="en" sz="1350">
                <a:solidFill>
                  <a:srgbClr val="D4D4D4"/>
                </a:solidFill>
                <a:highlight>
                  <a:srgbClr val="1F1F1F"/>
                </a:highlight>
                <a:latin typeface="Courier New"/>
                <a:ea typeface="Courier New"/>
                <a:cs typeface="Courier New"/>
                <a:sym typeface="Courier New"/>
              </a:rPr>
              <a:t>);</a:t>
            </a:r>
            <a:endParaRPr sz="1350">
              <a:solidFill>
                <a:srgbClr val="D4D4D4"/>
              </a:solidFill>
              <a:highlight>
                <a:srgbClr val="1F1F1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D4D4D4"/>
                </a:solidFill>
                <a:highlight>
                  <a:srgbClr val="1F1F1F"/>
                </a:highlight>
                <a:latin typeface="Courier New"/>
                <a:ea typeface="Courier New"/>
                <a:cs typeface="Courier New"/>
                <a:sym typeface="Courier New"/>
              </a:rPr>
              <a:t>}</a:t>
            </a:r>
            <a:endParaRPr sz="1700">
              <a:latin typeface="Roboto Mono Medium"/>
              <a:ea typeface="Roboto Mono Medium"/>
              <a:cs typeface="Roboto Mono Medium"/>
              <a:sym typeface="Roboto Mon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