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83" r:id="rId2"/>
    <p:sldId id="260" r:id="rId3"/>
    <p:sldId id="258" r:id="rId4"/>
    <p:sldId id="259"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AB2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48F49-C697-4C96-A0FA-5213D5C8FAD3}" type="datetimeFigureOut">
              <a:rPr lang="en-US" smtClean="0"/>
              <a:pPr/>
              <a:t>5/12/2023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C8087A-71B1-4744-AB6B-2841BAECAFD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3015DB-037C-4D79-8B2E-519D3D4420FE}" type="datetimeFigureOut">
              <a:rPr lang="en-US" smtClean="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30C3E-5CF3-4613-89ED-6351B7BBF6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3015DB-037C-4D79-8B2E-519D3D4420FE}" type="datetimeFigureOut">
              <a:rPr lang="en-US" smtClean="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30C3E-5CF3-4613-89ED-6351B7BBF6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3015DB-037C-4D79-8B2E-519D3D4420FE}" type="datetimeFigureOut">
              <a:rPr lang="en-US" smtClean="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30C3E-5CF3-4613-89ED-6351B7BBF6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3015DB-037C-4D79-8B2E-519D3D4420FE}" type="datetimeFigureOut">
              <a:rPr lang="en-US" smtClean="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30C3E-5CF3-4613-89ED-6351B7BBF6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3015DB-037C-4D79-8B2E-519D3D4420FE}" type="datetimeFigureOut">
              <a:rPr lang="en-US" smtClean="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30C3E-5CF3-4613-89ED-6351B7BBF6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3015DB-037C-4D79-8B2E-519D3D4420FE}" type="datetimeFigureOut">
              <a:rPr lang="en-US" smtClean="0"/>
              <a:pPr/>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30C3E-5CF3-4613-89ED-6351B7BBF6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3015DB-037C-4D79-8B2E-519D3D4420FE}" type="datetimeFigureOut">
              <a:rPr lang="en-US" smtClean="0"/>
              <a:pPr/>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630C3E-5CF3-4613-89ED-6351B7BBF6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3015DB-037C-4D79-8B2E-519D3D4420FE}" type="datetimeFigureOut">
              <a:rPr lang="en-US" smtClean="0"/>
              <a:pPr/>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630C3E-5CF3-4613-89ED-6351B7BBF6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015DB-037C-4D79-8B2E-519D3D4420FE}" type="datetimeFigureOut">
              <a:rPr lang="en-US" smtClean="0"/>
              <a:pPr/>
              <a:t>5/12/2023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630C3E-5CF3-4613-89ED-6351B7BBF6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3015DB-037C-4D79-8B2E-519D3D4420FE}" type="datetimeFigureOut">
              <a:rPr lang="en-US" smtClean="0"/>
              <a:pPr/>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30C3E-5CF3-4613-89ED-6351B7BBF6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3015DB-037C-4D79-8B2E-519D3D4420FE}" type="datetimeFigureOut">
              <a:rPr lang="en-US" smtClean="0"/>
              <a:pPr/>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30C3E-5CF3-4613-89ED-6351B7BBF6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3015DB-037C-4D79-8B2E-519D3D4420FE}" type="datetimeFigureOut">
              <a:rPr lang="en-US" smtClean="0"/>
              <a:pPr/>
              <a:t>5/12/2023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630C3E-5CF3-4613-89ED-6351B7BBF6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Toyota_Prius_(XW10)" TargetMode="External"/><Relationship Id="rId13" Type="http://schemas.openxmlformats.org/officeDocument/2006/relationships/hyperlink" Target="https://en.wikipedia.org/wiki/Indiana" TargetMode="External"/><Relationship Id="rId3" Type="http://schemas.openxmlformats.org/officeDocument/2006/relationships/hyperlink" Target="https://en.wikipedia.org/wiki/Toyota_Camry" TargetMode="External"/><Relationship Id="rId7" Type="http://schemas.openxmlformats.org/officeDocument/2006/relationships/hyperlink" Target="https://en.wikipedia.org/wiki/Toyota_Supra" TargetMode="External"/><Relationship Id="rId12" Type="http://schemas.openxmlformats.org/officeDocument/2006/relationships/hyperlink" Target="https://en.wikipedia.org/wiki/TMUK" TargetMode="External"/><Relationship Id="rId2" Type="http://schemas.openxmlformats.org/officeDocument/2006/relationships/hyperlink" Target="https://en.wikipedia.org/wiki/Toyota_T100" TargetMode="External"/><Relationship Id="rId1" Type="http://schemas.openxmlformats.org/officeDocument/2006/relationships/slideLayout" Target="../slideLayouts/slideLayout2.xml"/><Relationship Id="rId6" Type="http://schemas.openxmlformats.org/officeDocument/2006/relationships/hyperlink" Target="https://en.wikipedia.org/wiki/Toyota_Celica" TargetMode="External"/><Relationship Id="rId11" Type="http://schemas.openxmlformats.org/officeDocument/2006/relationships/hyperlink" Target="https://en.wikipedia.org/wiki/Toyota_Motor_Europe" TargetMode="External"/><Relationship Id="rId5" Type="http://schemas.openxmlformats.org/officeDocument/2006/relationships/hyperlink" Target="https://en.wikipedia.org/wiki/Toyota_MR2" TargetMode="External"/><Relationship Id="rId15" Type="http://schemas.openxmlformats.org/officeDocument/2006/relationships/hyperlink" Target="https://en.wikipedia.org/wiki/Tianjin" TargetMode="External"/><Relationship Id="rId10" Type="http://schemas.openxmlformats.org/officeDocument/2006/relationships/hyperlink" Target="https://en.wikipedia.org/wiki/Toyota_Team_Europe" TargetMode="External"/><Relationship Id="rId4" Type="http://schemas.openxmlformats.org/officeDocument/2006/relationships/hyperlink" Target="https://en.wikipedia.org/wiki/Toyota_Solara" TargetMode="External"/><Relationship Id="rId9" Type="http://schemas.openxmlformats.org/officeDocument/2006/relationships/hyperlink" Target="https://en.wikipedia.org/wiki/Hybrid_electric_vehicle" TargetMode="External"/><Relationship Id="rId14" Type="http://schemas.openxmlformats.org/officeDocument/2006/relationships/hyperlink" Target="https://en.wikipedia.org/wiki/Virginia"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London_Stock_Exchange" TargetMode="External"/><Relationship Id="rId2" Type="http://schemas.openxmlformats.org/officeDocument/2006/relationships/hyperlink" Target="https://en.wikipedia.org/wiki/New_York_Stock_Exchange" TargetMode="External"/><Relationship Id="rId1" Type="http://schemas.openxmlformats.org/officeDocument/2006/relationships/slideLayout" Target="../slideLayouts/slideLayout7.xml"/><Relationship Id="rId5" Type="http://schemas.openxmlformats.org/officeDocument/2006/relationships/hyperlink" Target="https://en.wikipedia.org/wiki/Fujio_Cho" TargetMode="External"/><Relationship Id="rId4" Type="http://schemas.openxmlformats.org/officeDocument/2006/relationships/hyperlink" Target="https://en.wikipedia.org/wiki/Hiroshi_Okuda"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Katsuaki_Watanabe" TargetMode="External"/><Relationship Id="rId3" Type="http://schemas.openxmlformats.org/officeDocument/2006/relationships/hyperlink" Target="https://en.wikipedia.org/wiki/Formula_One" TargetMode="External"/><Relationship Id="rId7" Type="http://schemas.openxmlformats.org/officeDocument/2006/relationships/hyperlink" Target="https://en.wikipedia.org/wiki/Forbes_2000" TargetMode="External"/><Relationship Id="rId2" Type="http://schemas.openxmlformats.org/officeDocument/2006/relationships/hyperlink" Target="https://en.wikipedia.org/wiki/Hino_Motors" TargetMode="External"/><Relationship Id="rId1" Type="http://schemas.openxmlformats.org/officeDocument/2006/relationships/slideLayout" Target="../slideLayouts/slideLayout2.xml"/><Relationship Id="rId6" Type="http://schemas.openxmlformats.org/officeDocument/2006/relationships/hyperlink" Target="https://en.wikipedia.org/wiki/Scion_(automobile)" TargetMode="External"/><Relationship Id="rId5" Type="http://schemas.openxmlformats.org/officeDocument/2006/relationships/hyperlink" Target="https://en.wikipedia.org/wiki/Peugeot" TargetMode="External"/><Relationship Id="rId4" Type="http://schemas.openxmlformats.org/officeDocument/2006/relationships/hyperlink" Target="https://en.wikipedia.org/wiki/Citro%C3%ABn" TargetMode="External"/><Relationship Id="rId9" Type="http://schemas.openxmlformats.org/officeDocument/2006/relationships/hyperlink" Target="https://en.wikipedia.org/wiki/Toyota_Camry"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Akio_Toyoda" TargetMode="External"/><Relationship Id="rId2" Type="http://schemas.openxmlformats.org/officeDocument/2006/relationships/hyperlink" Target="https://en.wikipedia.org/wiki/Financial_crisis_of_2007%E2%80%9308"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Electric_vehicle" TargetMode="External"/><Relationship Id="rId3" Type="http://schemas.openxmlformats.org/officeDocument/2006/relationships/hyperlink" Target="https://en.wikipedia.org/wiki/COVID-19_pandemic" TargetMode="External"/><Relationship Id="rId7" Type="http://schemas.openxmlformats.org/officeDocument/2006/relationships/hyperlink" Target="https://en.wikipedia.org/wiki/Fuel_cell_vehicle" TargetMode="External"/><Relationship Id="rId2" Type="http://schemas.openxmlformats.org/officeDocument/2006/relationships/hyperlink" Target="https://en.wikipedia.org/wiki/Volkswagen_Group" TargetMode="External"/><Relationship Id="rId1" Type="http://schemas.openxmlformats.org/officeDocument/2006/relationships/slideLayout" Target="../slideLayouts/slideLayout2.xml"/><Relationship Id="rId6" Type="http://schemas.openxmlformats.org/officeDocument/2006/relationships/hyperlink" Target="https://en.wikipedia.org/wiki/BYD_Auto" TargetMode="External"/><Relationship Id="rId5" Type="http://schemas.openxmlformats.org/officeDocument/2006/relationships/hyperlink" Target="https://en.wikipedia.org/wiki/Hino_Motors" TargetMode="External"/><Relationship Id="rId10" Type="http://schemas.openxmlformats.org/officeDocument/2006/relationships/hyperlink" Target="https://en.wikipedia.org/wiki/Woven_Planet_Holdings" TargetMode="External"/><Relationship Id="rId4" Type="http://schemas.openxmlformats.org/officeDocument/2006/relationships/hyperlink" Target="https://en.wikipedia.org/wiki/Daihatsu" TargetMode="External"/><Relationship Id="rId9" Type="http://schemas.openxmlformats.org/officeDocument/2006/relationships/hyperlink" Target="https://en.wikipedia.org/wiki/Lyf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Lean_manufacturing" TargetMode="External"/><Relationship Id="rId2" Type="http://schemas.openxmlformats.org/officeDocument/2006/relationships/hyperlink" Target="https://en.wikipedia.org/wiki/2020-2021_global_chip_shortage" TargetMode="External"/><Relationship Id="rId1" Type="http://schemas.openxmlformats.org/officeDocument/2006/relationships/slideLayout" Target="../slideLayouts/slideLayout7.xml"/><Relationship Id="rId6" Type="http://schemas.openxmlformats.org/officeDocument/2006/relationships/hyperlink" Target="https://en.wikipedia.org/wiki/Akio_Toyoda" TargetMode="External"/><Relationship Id="rId5" Type="http://schemas.openxmlformats.org/officeDocument/2006/relationships/hyperlink" Target="https://en.wikipedia.org/wiki/Greensboro,_North_Carolina" TargetMode="External"/><Relationship Id="rId4" Type="http://schemas.openxmlformats.org/officeDocument/2006/relationships/hyperlink" Target="https://en.wikipedia.org/wiki/2011_T%C5%8Dhoku_earthquake_and_tsunami"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Akio_Toyod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Eiji_Toyoda" TargetMode="External"/><Relationship Id="rId7" Type="http://schemas.openxmlformats.org/officeDocument/2006/relationships/hyperlink" Target="https://en.wikipedia.org/wiki/Takeshi_Uchiyamada" TargetMode="External"/><Relationship Id="rId2" Type="http://schemas.openxmlformats.org/officeDocument/2006/relationships/hyperlink" Target="https://en.wikipedia.org/wiki/Rizaburo_Toyoda" TargetMode="External"/><Relationship Id="rId1" Type="http://schemas.openxmlformats.org/officeDocument/2006/relationships/slideLayout" Target="../slideLayouts/slideLayout2.xml"/><Relationship Id="rId6" Type="http://schemas.openxmlformats.org/officeDocument/2006/relationships/hyperlink" Target="https://en.wikipedia.org/wiki/Fujio_Cho" TargetMode="External"/><Relationship Id="rId5" Type="http://schemas.openxmlformats.org/officeDocument/2006/relationships/hyperlink" Target="https://en.wikipedia.org/wiki/Hiroshi_Okuda" TargetMode="External"/><Relationship Id="rId4" Type="http://schemas.openxmlformats.org/officeDocument/2006/relationships/hyperlink" Target="https://en.wikipedia.org/wiki/Shoichiro_Toyoda"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Toyota_AA" TargetMode="External"/><Relationship Id="rId3" Type="http://schemas.openxmlformats.org/officeDocument/2006/relationships/hyperlink" Target="https://en.wikipedia.org/wiki/Loom" TargetMode="External"/><Relationship Id="rId7" Type="http://schemas.openxmlformats.org/officeDocument/2006/relationships/hyperlink" Target="https://en.wikipedia.org/wiki/Platt_Brothers" TargetMode="External"/><Relationship Id="rId2" Type="http://schemas.openxmlformats.org/officeDocument/2006/relationships/hyperlink" Target="https://en.wikipedia.org/wiki/Sakichi_Toyoda" TargetMode="External"/><Relationship Id="rId1" Type="http://schemas.openxmlformats.org/officeDocument/2006/relationships/slideLayout" Target="../slideLayouts/slideLayout2.xml"/><Relationship Id="rId6" Type="http://schemas.openxmlformats.org/officeDocument/2006/relationships/hyperlink" Target="https://en.wikipedia.org/wiki/Production_line" TargetMode="External"/><Relationship Id="rId5" Type="http://schemas.openxmlformats.org/officeDocument/2006/relationships/hyperlink" Target="https://en.wikipedia.org/wiki/Toyota_Production_System" TargetMode="External"/><Relationship Id="rId10" Type="http://schemas.openxmlformats.org/officeDocument/2006/relationships/hyperlink" Target="https://en.wikipedia.org/wiki/General_Motors" TargetMode="External"/><Relationship Id="rId4" Type="http://schemas.openxmlformats.org/officeDocument/2006/relationships/hyperlink" Target="https://en.wikipedia.org/wiki/Jidoka" TargetMode="External"/><Relationship Id="rId9" Type="http://schemas.openxmlformats.org/officeDocument/2006/relationships/hyperlink" Target="https://en.wikipedia.org/wiki/Ford_Motor_Compan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en.wikipedia.org/wiki/File:2017_Toyota_C-HR_Excel_HEV_CVT_1.8.jpg" TargetMode="Externa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Bank_of_Japan" TargetMode="External"/><Relationship Id="rId3" Type="http://schemas.openxmlformats.org/officeDocument/2006/relationships/hyperlink" Target="https://en.wikipedia.org/wiki/Surrender_of_Japan" TargetMode="External"/><Relationship Id="rId7" Type="http://schemas.openxmlformats.org/officeDocument/2006/relationships/hyperlink" Target="https://en.wikipedia.org/wiki/Toyota" TargetMode="External"/><Relationship Id="rId2" Type="http://schemas.openxmlformats.org/officeDocument/2006/relationships/hyperlink" Target="https://en.wikipedia.org/wiki/World_War_II" TargetMode="External"/><Relationship Id="rId1" Type="http://schemas.openxmlformats.org/officeDocument/2006/relationships/slideLayout" Target="../slideLayouts/slideLayout2.xml"/><Relationship Id="rId6" Type="http://schemas.openxmlformats.org/officeDocument/2006/relationships/hyperlink" Target="https://en.wikipedia.org/wiki/Cold_War" TargetMode="External"/><Relationship Id="rId5" Type="http://schemas.openxmlformats.org/officeDocument/2006/relationships/hyperlink" Target="https://en.wikipedia.org/wiki/Occupation_of_Japan" TargetMode="External"/><Relationship Id="rId10" Type="http://schemas.openxmlformats.org/officeDocument/2006/relationships/hyperlink" Target="https://en.wikipedia.org/wiki/Bailout" TargetMode="External"/><Relationship Id="rId4" Type="http://schemas.openxmlformats.org/officeDocument/2006/relationships/hyperlink" Target="https://en.wikipedia.org/wiki/Allies_of_World_War_II" TargetMode="External"/><Relationship Id="rId9" Type="http://schemas.openxmlformats.org/officeDocument/2006/relationships/hyperlink" Target="https://en.wikipedia.org/wiki/Central_bank"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Eiji_Toyoda" TargetMode="External"/><Relationship Id="rId7" Type="http://schemas.openxmlformats.org/officeDocument/2006/relationships/hyperlink" Target="https://en.wikipedia.org/wiki/Lean_manufacturing" TargetMode="External"/><Relationship Id="rId2" Type="http://schemas.openxmlformats.org/officeDocument/2006/relationships/hyperlink" Target="https://en.wikipedia.org/wiki/Korean_War" TargetMode="External"/><Relationship Id="rId1" Type="http://schemas.openxmlformats.org/officeDocument/2006/relationships/slideLayout" Target="../slideLayouts/slideLayout2.xml"/><Relationship Id="rId6" Type="http://schemas.openxmlformats.org/officeDocument/2006/relationships/hyperlink" Target="https://en.wikipedia.org/wiki/Toyota_Production_System" TargetMode="External"/><Relationship Id="rId5" Type="http://schemas.openxmlformats.org/officeDocument/2006/relationships/hyperlink" Target="https://en.wikipedia.org/wiki/The_Toyota_Way" TargetMode="External"/><Relationship Id="rId4" Type="http://schemas.openxmlformats.org/officeDocument/2006/relationships/hyperlink" Target="https://en.wikipedia.org/wiki/Ford_Motor_Company"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Toyota_BJ" TargetMode="External"/><Relationship Id="rId2" Type="http://schemas.openxmlformats.org/officeDocument/2006/relationships/hyperlink" Target="https://en.wikipedia.org/wiki/Toyota_Crown" TargetMode="External"/><Relationship Id="rId1" Type="http://schemas.openxmlformats.org/officeDocument/2006/relationships/slideLayout" Target="../slideLayouts/slideLayout7.xml"/><Relationship Id="rId5" Type="http://schemas.openxmlformats.org/officeDocument/2006/relationships/hyperlink" Target="https://en.wikipedia.org/wiki/Myanmar" TargetMode="External"/><Relationship Id="rId4" Type="http://schemas.openxmlformats.org/officeDocument/2006/relationships/hyperlink" Target="https://en.wikipedia.org/wiki/Knock-down_ki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Toyota_Corolla" TargetMode="External"/><Relationship Id="rId2" Type="http://schemas.openxmlformats.org/officeDocument/2006/relationships/hyperlink" Target="https://en.wikipedia.org/wiki/Japanese_economic_miracle" TargetMode="External"/><Relationship Id="rId1" Type="http://schemas.openxmlformats.org/officeDocument/2006/relationships/slideLayout" Target="../slideLayouts/slideLayout2.xml"/><Relationship Id="rId5" Type="http://schemas.openxmlformats.org/officeDocument/2006/relationships/hyperlink" Target="https://en.wikipedia.org/wiki/Toyota_Corona" TargetMode="External"/><Relationship Id="rId4" Type="http://schemas.openxmlformats.org/officeDocument/2006/relationships/hyperlink" Target="https://en.wikipedia.org/wiki/List_of_best-selling_automobiles"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Daihatsu" TargetMode="External"/><Relationship Id="rId3" Type="http://schemas.openxmlformats.org/officeDocument/2006/relationships/hyperlink" Target="https://en.wikipedia.org/wiki/Chassis_cab" TargetMode="External"/><Relationship Id="rId7" Type="http://schemas.openxmlformats.org/officeDocument/2006/relationships/hyperlink" Target="https://en.wikipedia.org/wiki/Hino_Motors" TargetMode="External"/><Relationship Id="rId2" Type="http://schemas.openxmlformats.org/officeDocument/2006/relationships/hyperlink" Target="https://en.wikipedia.org/wiki/Chicken_tax" TargetMode="External"/><Relationship Id="rId1" Type="http://schemas.openxmlformats.org/officeDocument/2006/relationships/slideLayout" Target="../slideLayouts/slideLayout7.xml"/><Relationship Id="rId6" Type="http://schemas.openxmlformats.org/officeDocument/2006/relationships/hyperlink" Target="https://en.wikipedia.org/wiki/Malaise_era" TargetMode="External"/><Relationship Id="rId5" Type="http://schemas.openxmlformats.org/officeDocument/2006/relationships/hyperlink" Target="https://en.wikipedia.org/wiki/1970s_energy_crisis" TargetMode="External"/><Relationship Id="rId4" Type="http://schemas.openxmlformats.org/officeDocument/2006/relationships/hyperlink" Target="https://en.wikipedia.org/wiki/Toyota" TargetMode="External"/><Relationship Id="rId9" Type="http://schemas.openxmlformats.org/officeDocument/2006/relationships/hyperlink" Target="https://en.wikipedia.org/wiki/Kei_car"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Shoichiro_Toyoda" TargetMode="External"/><Relationship Id="rId2" Type="http://schemas.openxmlformats.org/officeDocument/2006/relationships/hyperlink" Target="https://en.wikipedia.org/wiki/Voluntary_export_restraint" TargetMode="External"/><Relationship Id="rId1" Type="http://schemas.openxmlformats.org/officeDocument/2006/relationships/slideLayout" Target="../slideLayouts/slideLayout2.xml"/><Relationship Id="rId4" Type="http://schemas.openxmlformats.org/officeDocument/2006/relationships/hyperlink" Target="https://en.wikipedia.org/wiki/Ford_Motor_Company"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Lexus_LS" TargetMode="External"/><Relationship Id="rId3" Type="http://schemas.openxmlformats.org/officeDocument/2006/relationships/hyperlink" Target="https://en.wikipedia.org/wiki/Front-engine,_rear-wheel-drive_layout" TargetMode="External"/><Relationship Id="rId7" Type="http://schemas.openxmlformats.org/officeDocument/2006/relationships/hyperlink" Target="https://en.wikipedia.org/wiki/Toyota_Century" TargetMode="External"/><Relationship Id="rId2" Type="http://schemas.openxmlformats.org/officeDocument/2006/relationships/hyperlink" Target="https://en.wikipedia.org/wiki/Toyota_Motor_Corporation" TargetMode="External"/><Relationship Id="rId1" Type="http://schemas.openxmlformats.org/officeDocument/2006/relationships/slideLayout" Target="../slideLayouts/slideLayout7.xml"/><Relationship Id="rId6" Type="http://schemas.openxmlformats.org/officeDocument/2006/relationships/hyperlink" Target="https://en.wikipedia.org/wiki/Toyota_Crown" TargetMode="External"/><Relationship Id="rId5" Type="http://schemas.openxmlformats.org/officeDocument/2006/relationships/hyperlink" Target="https://en.wikipedia.org/wiki/Lexus" TargetMode="External"/><Relationship Id="rId4" Type="http://schemas.openxmlformats.org/officeDocument/2006/relationships/hyperlink" Target="https://en.wikipedia.org/wiki/Nissan_Sunn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5869006"/>
          </a:xfrm>
        </p:spPr>
        <p:txBody>
          <a:bodyPr>
            <a:noAutofit/>
          </a:bodyPr>
          <a:lstStyle/>
          <a:p>
            <a:r>
              <a:rPr lang="en-IN" sz="9600" b="1" dirty="0" smtClean="0">
                <a:solidFill>
                  <a:srgbClr val="FF0000"/>
                </a:solidFill>
                <a:latin typeface="Castellar" pitchFamily="18" charset="0"/>
              </a:rPr>
              <a:t>TOYOTA</a:t>
            </a:r>
            <a:r>
              <a:rPr lang="en-IN" sz="9600" b="1" dirty="0" smtClean="0">
                <a:solidFill>
                  <a:schemeClr val="accent3">
                    <a:lumMod val="75000"/>
                  </a:schemeClr>
                </a:solidFill>
                <a:latin typeface="Lucida Handwriting" pitchFamily="66" charset="0"/>
              </a:rPr>
              <a:t/>
            </a:r>
            <a:br>
              <a:rPr lang="en-IN" sz="9600" b="1" dirty="0" smtClean="0">
                <a:solidFill>
                  <a:schemeClr val="accent3">
                    <a:lumMod val="75000"/>
                  </a:schemeClr>
                </a:solidFill>
                <a:latin typeface="Lucida Handwriting" pitchFamily="66" charset="0"/>
              </a:rPr>
            </a:br>
            <a:r>
              <a:rPr lang="en-IN" sz="2800" b="1" dirty="0" smtClean="0">
                <a:solidFill>
                  <a:schemeClr val="accent4">
                    <a:lumMod val="75000"/>
                  </a:schemeClr>
                </a:solidFill>
                <a:latin typeface="Lucida Calligraphy" pitchFamily="66" charset="0"/>
              </a:rPr>
              <a:t>Founder:</a:t>
            </a:r>
            <a:r>
              <a:rPr lang="en-IN" sz="9600" b="1" dirty="0" smtClean="0">
                <a:solidFill>
                  <a:schemeClr val="accent4">
                    <a:lumMod val="75000"/>
                  </a:schemeClr>
                </a:solidFill>
                <a:latin typeface="Lucida Handwriting" pitchFamily="66" charset="0"/>
              </a:rPr>
              <a:t> </a:t>
            </a:r>
            <a:br>
              <a:rPr lang="en-IN" sz="9600" b="1" dirty="0" smtClean="0">
                <a:solidFill>
                  <a:schemeClr val="accent4">
                    <a:lumMod val="75000"/>
                  </a:schemeClr>
                </a:solidFill>
                <a:latin typeface="Lucida Handwriting" pitchFamily="66" charset="0"/>
              </a:rPr>
            </a:br>
            <a:r>
              <a:rPr lang="en-US" sz="3600" dirty="0" smtClean="0">
                <a:solidFill>
                  <a:schemeClr val="accent3">
                    <a:lumMod val="75000"/>
                  </a:schemeClr>
                </a:solidFill>
                <a:latin typeface="Lucida Calligraphy" pitchFamily="66" charset="0"/>
              </a:rPr>
              <a:t>Kiichiro Toyoda</a:t>
            </a:r>
            <a:r>
              <a:rPr lang="en-US" sz="3600" dirty="0" smtClean="0">
                <a:solidFill>
                  <a:srgbClr val="FF0000"/>
                </a:solidFill>
                <a:latin typeface="Lucida Calligraphy" pitchFamily="66" charset="0"/>
              </a:rPr>
              <a:t/>
            </a:r>
            <a:br>
              <a:rPr lang="en-US" sz="3600" dirty="0" smtClean="0">
                <a:solidFill>
                  <a:srgbClr val="FF0000"/>
                </a:solidFill>
                <a:latin typeface="Lucida Calligraphy" pitchFamily="66" charset="0"/>
              </a:rPr>
            </a:br>
            <a:r>
              <a:rPr lang="en-US" sz="9600" dirty="0" smtClean="0"/>
              <a:t/>
            </a:r>
            <a:br>
              <a:rPr lang="en-US" sz="9600" dirty="0" smtClean="0"/>
            </a:br>
            <a:endParaRPr lang="en-US" sz="9600" b="1" dirty="0">
              <a:solidFill>
                <a:schemeClr val="accent4">
                  <a:lumMod val="75000"/>
                </a:schemeClr>
              </a:solidFill>
              <a:latin typeface="Lucida Handwriting" pitchFamily="66" charset="0"/>
            </a:endParaRPr>
          </a:p>
        </p:txBody>
      </p:sp>
      <p:sp>
        <p:nvSpPr>
          <p:cNvPr id="39938" name="AutoShape 2" descr="Image Resu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40" name="AutoShape 4" descr="Image Resu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42" name="AutoShape 6" descr="Image Resu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44" name="AutoShape 8" descr="Image Resu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46" name="AutoShape 10" descr="Image Resu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48" name="AutoShape 12" descr="Image Resu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50" name="AutoShape 14" descr="Image Resu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52" name="AutoShape 16" descr="Image Resu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54" name="AutoShape 18" descr="Image Resu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56" name="AutoShape 20" descr="Image Resu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58" name="AutoShape 22" descr="Image Resu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60" name="AutoShape 24" descr="Image Resu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62" name="AutoShape 26" descr="Image Resu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 name="Picture 15" descr="download.jpg"/>
          <p:cNvPicPr>
            <a:picLocks noChangeAspect="1"/>
          </p:cNvPicPr>
          <p:nvPr/>
        </p:nvPicPr>
        <p:blipFill>
          <a:blip r:embed="rId2"/>
          <a:stretch>
            <a:fillRect/>
          </a:stretch>
        </p:blipFill>
        <p:spPr>
          <a:xfrm>
            <a:off x="3357554" y="3929066"/>
            <a:ext cx="2600322" cy="2600322"/>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131910"/>
          </a:xfrm>
        </p:spPr>
        <p:txBody>
          <a:bodyPr>
            <a:normAutofit fontScale="90000"/>
          </a:bodyPr>
          <a:lstStyle/>
          <a:p>
            <a:pPr algn="l"/>
            <a:r>
              <a:rPr lang="en-US" sz="2700" b="1" dirty="0" smtClean="0"/>
              <a:t>1990s</a:t>
            </a: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a:xfrm>
            <a:off x="285720" y="500042"/>
            <a:ext cx="8643998" cy="6357958"/>
          </a:xfrm>
        </p:spPr>
        <p:txBody>
          <a:bodyPr>
            <a:noAutofit/>
          </a:bodyPr>
          <a:lstStyle/>
          <a:p>
            <a:pPr>
              <a:buNone/>
            </a:pPr>
            <a:r>
              <a:rPr lang="en-US" sz="2000" dirty="0">
                <a:solidFill>
                  <a:schemeClr val="bg2">
                    <a:lumMod val="10000"/>
                  </a:schemeClr>
                </a:solidFill>
                <a:latin typeface="Lucida Calligraphy" pitchFamily="66" charset="0"/>
              </a:rPr>
              <a:t>In the 1990s, Toyota began to branch out from producing mostly compact cars by adding many larger and more luxurious vehicles to its lineup, including a full-sized pickup, the </a:t>
            </a:r>
            <a:r>
              <a:rPr lang="en-US" sz="2000" dirty="0" smtClean="0">
                <a:solidFill>
                  <a:schemeClr val="bg2">
                    <a:lumMod val="10000"/>
                  </a:schemeClr>
                </a:solidFill>
                <a:latin typeface="Lucida Calligraphy" pitchFamily="66" charset="0"/>
                <a:hlinkClick r:id="rId2" tooltip="Toyota T100"/>
              </a:rPr>
              <a:t>T100</a:t>
            </a:r>
            <a:r>
              <a:rPr lang="en-US" sz="2000" dirty="0" smtClean="0">
                <a:solidFill>
                  <a:schemeClr val="bg2">
                    <a:lumMod val="10000"/>
                  </a:schemeClr>
                </a:solidFill>
                <a:latin typeface="Lucida Calligraphy" pitchFamily="66" charset="0"/>
              </a:rPr>
              <a:t> , </a:t>
            </a:r>
            <a:r>
              <a:rPr lang="en-US" sz="2000" dirty="0">
                <a:solidFill>
                  <a:schemeClr val="bg2">
                    <a:lumMod val="10000"/>
                  </a:schemeClr>
                </a:solidFill>
                <a:latin typeface="Lucida Calligraphy" pitchFamily="66" charset="0"/>
              </a:rPr>
              <a:t>several lines of SUVs, a sport version of the </a:t>
            </a:r>
            <a:r>
              <a:rPr lang="en-US" sz="2000" dirty="0">
                <a:solidFill>
                  <a:schemeClr val="bg2">
                    <a:lumMod val="10000"/>
                  </a:schemeClr>
                </a:solidFill>
                <a:latin typeface="Lucida Calligraphy" pitchFamily="66" charset="0"/>
                <a:hlinkClick r:id="rId3" tooltip="Toyota Camry"/>
              </a:rPr>
              <a:t>Camry</a:t>
            </a:r>
            <a:r>
              <a:rPr lang="en-US" sz="2000" dirty="0">
                <a:solidFill>
                  <a:schemeClr val="bg2">
                    <a:lumMod val="10000"/>
                  </a:schemeClr>
                </a:solidFill>
                <a:latin typeface="Lucida Calligraphy" pitchFamily="66" charset="0"/>
              </a:rPr>
              <a:t>, known as the </a:t>
            </a:r>
            <a:r>
              <a:rPr lang="en-US" sz="2000" dirty="0">
                <a:solidFill>
                  <a:schemeClr val="bg2">
                    <a:lumMod val="10000"/>
                  </a:schemeClr>
                </a:solidFill>
                <a:latin typeface="Lucida Calligraphy" pitchFamily="66" charset="0"/>
                <a:hlinkClick r:id="rId4" tooltip="Toyota Solara"/>
              </a:rPr>
              <a:t>Camry </a:t>
            </a:r>
            <a:r>
              <a:rPr lang="en-US" sz="2000" dirty="0" err="1">
                <a:solidFill>
                  <a:schemeClr val="bg2">
                    <a:lumMod val="10000"/>
                  </a:schemeClr>
                </a:solidFill>
                <a:latin typeface="Lucida Calligraphy" pitchFamily="66" charset="0"/>
                <a:hlinkClick r:id="rId4" tooltip="Toyota Solara"/>
              </a:rPr>
              <a:t>Solara</a:t>
            </a:r>
            <a:r>
              <a:rPr lang="en-US" sz="2000" dirty="0">
                <a:solidFill>
                  <a:schemeClr val="bg2">
                    <a:lumMod val="10000"/>
                  </a:schemeClr>
                </a:solidFill>
                <a:latin typeface="Lucida Calligraphy" pitchFamily="66" charset="0"/>
              </a:rPr>
              <a:t>. They would also launch newer iterations of their sports cars, namely the </a:t>
            </a:r>
            <a:r>
              <a:rPr lang="en-US" sz="2000" dirty="0">
                <a:solidFill>
                  <a:schemeClr val="bg2">
                    <a:lumMod val="10000"/>
                  </a:schemeClr>
                </a:solidFill>
                <a:latin typeface="Lucida Calligraphy" pitchFamily="66" charset="0"/>
                <a:hlinkClick r:id="rId5" tooltip="Toyota MR2"/>
              </a:rPr>
              <a:t>MR2</a:t>
            </a:r>
            <a:r>
              <a:rPr lang="en-US" sz="2000" dirty="0">
                <a:solidFill>
                  <a:schemeClr val="bg2">
                    <a:lumMod val="10000"/>
                  </a:schemeClr>
                </a:solidFill>
                <a:latin typeface="Lucida Calligraphy" pitchFamily="66" charset="0"/>
              </a:rPr>
              <a:t>, </a:t>
            </a:r>
            <a:r>
              <a:rPr lang="en-US" sz="2000" dirty="0">
                <a:solidFill>
                  <a:schemeClr val="bg2">
                    <a:lumMod val="10000"/>
                  </a:schemeClr>
                </a:solidFill>
                <a:latin typeface="Lucida Calligraphy" pitchFamily="66" charset="0"/>
                <a:hlinkClick r:id="rId6" tooltip="Toyota Celica"/>
              </a:rPr>
              <a:t>Celica</a:t>
            </a:r>
            <a:r>
              <a:rPr lang="en-US" sz="2000" dirty="0">
                <a:solidFill>
                  <a:schemeClr val="bg2">
                    <a:lumMod val="10000"/>
                  </a:schemeClr>
                </a:solidFill>
                <a:latin typeface="Lucida Calligraphy" pitchFamily="66" charset="0"/>
              </a:rPr>
              <a:t>, and </a:t>
            </a:r>
            <a:r>
              <a:rPr lang="en-US" sz="2000" dirty="0">
                <a:solidFill>
                  <a:schemeClr val="bg2">
                    <a:lumMod val="10000"/>
                  </a:schemeClr>
                </a:solidFill>
                <a:latin typeface="Lucida Calligraphy" pitchFamily="66" charset="0"/>
                <a:hlinkClick r:id="rId7" tooltip="Toyota Supra"/>
              </a:rPr>
              <a:t>Supra</a:t>
            </a:r>
            <a:r>
              <a:rPr lang="en-US" sz="2000" dirty="0">
                <a:solidFill>
                  <a:schemeClr val="bg2">
                    <a:lumMod val="10000"/>
                  </a:schemeClr>
                </a:solidFill>
                <a:latin typeface="Lucida Calligraphy" pitchFamily="66" charset="0"/>
              </a:rPr>
              <a:t> during this era.</a:t>
            </a:r>
          </a:p>
          <a:p>
            <a:pPr>
              <a:buNone/>
            </a:pPr>
            <a:r>
              <a:rPr lang="en-US" sz="2000" dirty="0">
                <a:solidFill>
                  <a:schemeClr val="bg2">
                    <a:lumMod val="10000"/>
                  </a:schemeClr>
                </a:solidFill>
                <a:latin typeface="Lucida Calligraphy" pitchFamily="66" charset="0"/>
              </a:rPr>
              <a:t>December 1997 saw the introduction of the </a:t>
            </a:r>
            <a:r>
              <a:rPr lang="en-US" sz="2000" dirty="0">
                <a:solidFill>
                  <a:schemeClr val="bg2">
                    <a:lumMod val="10000"/>
                  </a:schemeClr>
                </a:solidFill>
                <a:latin typeface="Lucida Calligraphy" pitchFamily="66" charset="0"/>
                <a:hlinkClick r:id="rId8" tooltip="Toyota Prius (XW10)"/>
              </a:rPr>
              <a:t>first-generation Toyota </a:t>
            </a:r>
            <a:r>
              <a:rPr lang="en-US" sz="2000" dirty="0" err="1">
                <a:solidFill>
                  <a:schemeClr val="bg2">
                    <a:lumMod val="10000"/>
                  </a:schemeClr>
                </a:solidFill>
                <a:latin typeface="Lucida Calligraphy" pitchFamily="66" charset="0"/>
                <a:hlinkClick r:id="rId8" tooltip="Toyota Prius (XW10)"/>
              </a:rPr>
              <a:t>Prius</a:t>
            </a:r>
            <a:r>
              <a:rPr lang="en-US" sz="2000" dirty="0">
                <a:solidFill>
                  <a:schemeClr val="bg2">
                    <a:lumMod val="10000"/>
                  </a:schemeClr>
                </a:solidFill>
                <a:latin typeface="Lucida Calligraphy" pitchFamily="66" charset="0"/>
              </a:rPr>
              <a:t>, the first mass-produced </a:t>
            </a:r>
            <a:r>
              <a:rPr lang="en-US" sz="2000" dirty="0">
                <a:solidFill>
                  <a:schemeClr val="bg2">
                    <a:lumMod val="10000"/>
                  </a:schemeClr>
                </a:solidFill>
                <a:latin typeface="Lucida Calligraphy" pitchFamily="66" charset="0"/>
                <a:hlinkClick r:id="rId9" tooltip="Hybrid electric vehicle"/>
              </a:rPr>
              <a:t>gasoline-electric hybrid</a:t>
            </a:r>
            <a:r>
              <a:rPr lang="en-US" sz="2000" dirty="0">
                <a:solidFill>
                  <a:schemeClr val="bg2">
                    <a:lumMod val="10000"/>
                  </a:schemeClr>
                </a:solidFill>
                <a:latin typeface="Lucida Calligraphy" pitchFamily="66" charset="0"/>
              </a:rPr>
              <a:t> car</a:t>
            </a:r>
            <a:r>
              <a:rPr lang="en-US" sz="2000" dirty="0" smtClean="0">
                <a:solidFill>
                  <a:schemeClr val="bg2">
                    <a:lumMod val="10000"/>
                  </a:schemeClr>
                </a:solidFill>
                <a:latin typeface="Lucida Calligraphy" pitchFamily="66" charset="0"/>
              </a:rPr>
              <a:t>.</a:t>
            </a:r>
            <a:r>
              <a:rPr lang="en-US" sz="2000" dirty="0">
                <a:solidFill>
                  <a:schemeClr val="bg2">
                    <a:lumMod val="10000"/>
                  </a:schemeClr>
                </a:solidFill>
                <a:latin typeface="Lucida Calligraphy" pitchFamily="66" charset="0"/>
              </a:rPr>
              <a:t> The vehicle would be produced exclusively for the Japanese market for the first two years.</a:t>
            </a:r>
          </a:p>
          <a:p>
            <a:pPr>
              <a:buNone/>
            </a:pPr>
            <a:r>
              <a:rPr lang="en-US" sz="2000" dirty="0">
                <a:solidFill>
                  <a:schemeClr val="bg2">
                    <a:lumMod val="10000"/>
                  </a:schemeClr>
                </a:solidFill>
                <a:latin typeface="Lucida Calligraphy" pitchFamily="66" charset="0"/>
              </a:rPr>
              <a:t>With a major presence in Europe, due to the success of </a:t>
            </a:r>
            <a:r>
              <a:rPr lang="en-US" sz="2000" dirty="0">
                <a:solidFill>
                  <a:schemeClr val="bg2">
                    <a:lumMod val="10000"/>
                  </a:schemeClr>
                </a:solidFill>
                <a:latin typeface="Lucida Calligraphy" pitchFamily="66" charset="0"/>
                <a:hlinkClick r:id="rId10" tooltip="Toyota Team Europe"/>
              </a:rPr>
              <a:t>Toyota Team Europe</a:t>
            </a:r>
            <a:r>
              <a:rPr lang="en-US" sz="2000" dirty="0">
                <a:solidFill>
                  <a:schemeClr val="bg2">
                    <a:lumMod val="10000"/>
                  </a:schemeClr>
                </a:solidFill>
                <a:latin typeface="Lucida Calligraphy" pitchFamily="66" charset="0"/>
              </a:rPr>
              <a:t> in racing, the corporation decided to set up Toyota Motor Europe Marketing and Engineering, </a:t>
            </a:r>
            <a:r>
              <a:rPr lang="en-US" sz="2000" dirty="0">
                <a:solidFill>
                  <a:schemeClr val="bg2">
                    <a:lumMod val="10000"/>
                  </a:schemeClr>
                </a:solidFill>
                <a:latin typeface="Lucida Calligraphy" pitchFamily="66" charset="0"/>
                <a:hlinkClick r:id="rId11" tooltip="Toyota Motor Europe"/>
              </a:rPr>
              <a:t>TMME</a:t>
            </a:r>
            <a:r>
              <a:rPr lang="en-US" sz="2000" dirty="0">
                <a:solidFill>
                  <a:schemeClr val="bg2">
                    <a:lumMod val="10000"/>
                  </a:schemeClr>
                </a:solidFill>
                <a:latin typeface="Lucida Calligraphy" pitchFamily="66" charset="0"/>
              </a:rPr>
              <a:t>, to help market vehicles in the continent. Two years later, Toyota set up a base in the United Kingdom, </a:t>
            </a:r>
            <a:r>
              <a:rPr lang="en-US" sz="2000" dirty="0">
                <a:solidFill>
                  <a:schemeClr val="bg2">
                    <a:lumMod val="10000"/>
                  </a:schemeClr>
                </a:solidFill>
                <a:latin typeface="Lucida Calligraphy" pitchFamily="66" charset="0"/>
                <a:hlinkClick r:id="rId12" tooltip="TMUK"/>
              </a:rPr>
              <a:t>TMUK</a:t>
            </a:r>
            <a:r>
              <a:rPr lang="en-US" sz="2000" dirty="0">
                <a:solidFill>
                  <a:schemeClr val="bg2">
                    <a:lumMod val="10000"/>
                  </a:schemeClr>
                </a:solidFill>
                <a:latin typeface="Lucida Calligraphy" pitchFamily="66" charset="0"/>
              </a:rPr>
              <a:t>, as the company's cars had become very popular among British drivers. Bases in </a:t>
            </a:r>
            <a:r>
              <a:rPr lang="en-US" sz="2000" dirty="0">
                <a:solidFill>
                  <a:schemeClr val="bg2">
                    <a:lumMod val="10000"/>
                  </a:schemeClr>
                </a:solidFill>
                <a:latin typeface="Lucida Calligraphy" pitchFamily="66" charset="0"/>
                <a:hlinkClick r:id="rId13" tooltip="Indiana"/>
              </a:rPr>
              <a:t>Indiana</a:t>
            </a:r>
            <a:r>
              <a:rPr lang="en-US" sz="2000" dirty="0">
                <a:solidFill>
                  <a:schemeClr val="bg2">
                    <a:lumMod val="10000"/>
                  </a:schemeClr>
                </a:solidFill>
                <a:latin typeface="Lucida Calligraphy" pitchFamily="66" charset="0"/>
              </a:rPr>
              <a:t>, </a:t>
            </a:r>
            <a:r>
              <a:rPr lang="en-US" sz="2000" dirty="0">
                <a:solidFill>
                  <a:schemeClr val="bg2">
                    <a:lumMod val="10000"/>
                  </a:schemeClr>
                </a:solidFill>
                <a:latin typeface="Lucida Calligraphy" pitchFamily="66" charset="0"/>
                <a:hlinkClick r:id="rId14" tooltip="Virginia"/>
              </a:rPr>
              <a:t>Virginia</a:t>
            </a:r>
            <a:r>
              <a:rPr lang="en-US" sz="2000" dirty="0">
                <a:solidFill>
                  <a:schemeClr val="bg2">
                    <a:lumMod val="10000"/>
                  </a:schemeClr>
                </a:solidFill>
                <a:latin typeface="Lucida Calligraphy" pitchFamily="66" charset="0"/>
              </a:rPr>
              <a:t>, and </a:t>
            </a:r>
            <a:r>
              <a:rPr lang="en-US" sz="2000" dirty="0">
                <a:solidFill>
                  <a:schemeClr val="bg2">
                    <a:lumMod val="10000"/>
                  </a:schemeClr>
                </a:solidFill>
                <a:latin typeface="Lucida Calligraphy" pitchFamily="66" charset="0"/>
                <a:hlinkClick r:id="rId15" tooltip="Tianjin"/>
              </a:rPr>
              <a:t>Tianjin</a:t>
            </a:r>
            <a:r>
              <a:rPr lang="en-US" sz="2000" dirty="0">
                <a:solidFill>
                  <a:schemeClr val="bg2">
                    <a:lumMod val="10000"/>
                  </a:schemeClr>
                </a:solidFill>
                <a:latin typeface="Lucida Calligraphy" pitchFamily="66" charset="0"/>
              </a:rPr>
              <a:t> were also set up.</a:t>
            </a:r>
          </a:p>
          <a:p>
            <a:pPr>
              <a:buNone/>
            </a:pPr>
            <a:r>
              <a:rPr lang="en-US" sz="2000" dirty="0" smtClean="0">
                <a:latin typeface="Lucida Calligraphy" pitchFamily="66" charset="0"/>
              </a:rPr>
              <a:t/>
            </a:r>
            <a:br>
              <a:rPr lang="en-US" sz="2000" dirty="0" smtClean="0">
                <a:latin typeface="Lucida Calligraphy" pitchFamily="66" charset="0"/>
              </a:rPr>
            </a:br>
            <a:endParaRPr lang="en-US" sz="2000" dirty="0">
              <a:latin typeface="Lucida Calligraphy" pitchFamily="66" charset="0"/>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14290"/>
            <a:ext cx="8429684" cy="5632311"/>
          </a:xfrm>
          <a:prstGeom prst="rect">
            <a:avLst/>
          </a:prstGeom>
        </p:spPr>
        <p:txBody>
          <a:bodyPr wrap="square">
            <a:spAutoFit/>
          </a:bodyPr>
          <a:lstStyle/>
          <a:p>
            <a:pPr>
              <a:buNone/>
            </a:pPr>
            <a:r>
              <a:rPr lang="en-US" sz="2000" dirty="0" smtClean="0">
                <a:solidFill>
                  <a:schemeClr val="bg2">
                    <a:lumMod val="10000"/>
                  </a:schemeClr>
                </a:solidFill>
                <a:latin typeface="Lucida Calligraphy" pitchFamily="66" charset="0"/>
              </a:rPr>
              <a:t>Toyota also increased its ownership of Daihatsu during this period. In 1995, Toyota increased its shareholding in the company to 33.4 percent, giving Toyota the ability to veto shareholder resolutions at the annual </a:t>
            </a:r>
            <a:r>
              <a:rPr lang="en-US" sz="2000" dirty="0" err="1" smtClean="0">
                <a:solidFill>
                  <a:schemeClr val="bg2">
                    <a:lumMod val="10000"/>
                  </a:schemeClr>
                </a:solidFill>
                <a:latin typeface="Lucida Calligraphy" pitchFamily="66" charset="0"/>
              </a:rPr>
              <a:t>meeting.In</a:t>
            </a:r>
            <a:r>
              <a:rPr lang="en-US" sz="2000" dirty="0" smtClean="0">
                <a:solidFill>
                  <a:schemeClr val="bg2">
                    <a:lumMod val="10000"/>
                  </a:schemeClr>
                </a:solidFill>
                <a:latin typeface="Lucida Calligraphy" pitchFamily="66" charset="0"/>
              </a:rPr>
              <a:t> 1998, Toyota increased its holding in the company to 51.2 percent, becoming the majority shareholder.</a:t>
            </a:r>
          </a:p>
          <a:p>
            <a:pPr>
              <a:buNone/>
            </a:pPr>
            <a:r>
              <a:rPr lang="en-US" sz="2000" dirty="0" smtClean="0">
                <a:solidFill>
                  <a:schemeClr val="bg2">
                    <a:lumMod val="10000"/>
                  </a:schemeClr>
                </a:solidFill>
                <a:latin typeface="Lucida Calligraphy" pitchFamily="66" charset="0"/>
              </a:rPr>
              <a:t>On September 29, 1999, the company decided to list itself on the </a:t>
            </a:r>
            <a:r>
              <a:rPr lang="en-US" sz="2000" dirty="0" smtClean="0">
                <a:solidFill>
                  <a:schemeClr val="bg2">
                    <a:lumMod val="10000"/>
                  </a:schemeClr>
                </a:solidFill>
                <a:latin typeface="Lucida Calligraphy" pitchFamily="66" charset="0"/>
                <a:hlinkClick r:id="rId2" tooltip="New York Stock Exchange"/>
              </a:rPr>
              <a:t>New York</a:t>
            </a:r>
            <a:r>
              <a:rPr lang="en-US" sz="2000" dirty="0" smtClean="0">
                <a:solidFill>
                  <a:schemeClr val="bg2">
                    <a:lumMod val="10000"/>
                  </a:schemeClr>
                </a:solidFill>
                <a:latin typeface="Lucida Calligraphy" pitchFamily="66" charset="0"/>
              </a:rPr>
              <a:t> and </a:t>
            </a:r>
            <a:r>
              <a:rPr lang="en-US" sz="2000" dirty="0" smtClean="0">
                <a:solidFill>
                  <a:schemeClr val="bg2">
                    <a:lumMod val="10000"/>
                  </a:schemeClr>
                </a:solidFill>
                <a:latin typeface="Lucida Calligraphy" pitchFamily="66" charset="0"/>
                <a:hlinkClick r:id="rId3" tooltip="London Stock Exchange"/>
              </a:rPr>
              <a:t>London Stock Exchanges</a:t>
            </a:r>
            <a:r>
              <a:rPr lang="en-US" sz="2000" dirty="0" smtClean="0">
                <a:solidFill>
                  <a:schemeClr val="bg2">
                    <a:lumMod val="10000"/>
                  </a:schemeClr>
                </a:solidFill>
                <a:latin typeface="Lucida Calligraphy" pitchFamily="66" charset="0"/>
              </a:rPr>
              <a:t>.</a:t>
            </a:r>
          </a:p>
          <a:p>
            <a:pPr>
              <a:buNone/>
            </a:pPr>
            <a:r>
              <a:rPr lang="en-US" sz="2000" dirty="0" smtClean="0">
                <a:solidFill>
                  <a:schemeClr val="bg2">
                    <a:lumMod val="10000"/>
                  </a:schemeClr>
                </a:solidFill>
                <a:latin typeface="Lucida Calligraphy" pitchFamily="66" charset="0"/>
              </a:rPr>
              <a:t>The later half of the 1990s would also see the Toyoda brothers step back from the company their father had founded. In 1992, </a:t>
            </a:r>
            <a:r>
              <a:rPr lang="en-US" sz="2000" dirty="0" err="1" smtClean="0">
                <a:solidFill>
                  <a:schemeClr val="bg2">
                    <a:lumMod val="10000"/>
                  </a:schemeClr>
                </a:solidFill>
                <a:latin typeface="Lucida Calligraphy" pitchFamily="66" charset="0"/>
              </a:rPr>
              <a:t>Shoichiro</a:t>
            </a:r>
            <a:r>
              <a:rPr lang="en-US" sz="2000" dirty="0" smtClean="0">
                <a:solidFill>
                  <a:schemeClr val="bg2">
                    <a:lumMod val="10000"/>
                  </a:schemeClr>
                </a:solidFill>
                <a:latin typeface="Lucida Calligraphy" pitchFamily="66" charset="0"/>
              </a:rPr>
              <a:t> Toyoda would shift to become chairman, allowing his brother </a:t>
            </a:r>
            <a:r>
              <a:rPr lang="en-US" sz="2000" dirty="0" err="1" smtClean="0">
                <a:solidFill>
                  <a:schemeClr val="bg2">
                    <a:lumMod val="10000"/>
                  </a:schemeClr>
                </a:solidFill>
                <a:latin typeface="Lucida Calligraphy" pitchFamily="66" charset="0"/>
              </a:rPr>
              <a:t>Tatsuro</a:t>
            </a:r>
            <a:r>
              <a:rPr lang="en-US" sz="2000" dirty="0" smtClean="0">
                <a:solidFill>
                  <a:schemeClr val="bg2">
                    <a:lumMod val="10000"/>
                  </a:schemeClr>
                </a:solidFill>
                <a:latin typeface="Lucida Calligraphy" pitchFamily="66" charset="0"/>
              </a:rPr>
              <a:t> to become president, a job he held until his retirement in 1995. </a:t>
            </a:r>
            <a:r>
              <a:rPr lang="en-US" sz="2000" dirty="0" err="1" smtClean="0">
                <a:solidFill>
                  <a:schemeClr val="bg2">
                    <a:lumMod val="10000"/>
                  </a:schemeClr>
                </a:solidFill>
                <a:latin typeface="Lucida Calligraphy" pitchFamily="66" charset="0"/>
              </a:rPr>
              <a:t>Shoichiro</a:t>
            </a:r>
            <a:r>
              <a:rPr lang="en-US" sz="2000" dirty="0" smtClean="0">
                <a:solidFill>
                  <a:schemeClr val="bg2">
                    <a:lumMod val="10000"/>
                  </a:schemeClr>
                </a:solidFill>
                <a:latin typeface="Lucida Calligraphy" pitchFamily="66" charset="0"/>
              </a:rPr>
              <a:t> would step down as chairman in 1999. Both would retain honorary advisory roles in the company. </a:t>
            </a:r>
            <a:r>
              <a:rPr lang="en-US" sz="2000" dirty="0" smtClean="0">
                <a:solidFill>
                  <a:schemeClr val="bg2">
                    <a:lumMod val="10000"/>
                  </a:schemeClr>
                </a:solidFill>
                <a:latin typeface="Lucida Calligraphy" pitchFamily="66" charset="0"/>
                <a:hlinkClick r:id="rId4" tooltip="Hiroshi Okuda"/>
              </a:rPr>
              <a:t>Hiroshi Okuda</a:t>
            </a:r>
            <a:r>
              <a:rPr lang="en-US" sz="2000" dirty="0" smtClean="0">
                <a:solidFill>
                  <a:schemeClr val="bg2">
                    <a:lumMod val="10000"/>
                  </a:schemeClr>
                </a:solidFill>
                <a:latin typeface="Lucida Calligraphy" pitchFamily="66" charset="0"/>
              </a:rPr>
              <a:t> would lead the company as president from 1995 until 1999 when he became chairman and the President's office would be filled by </a:t>
            </a:r>
            <a:r>
              <a:rPr lang="en-US" sz="2000" dirty="0" err="1" smtClean="0">
                <a:solidFill>
                  <a:schemeClr val="bg2">
                    <a:lumMod val="10000"/>
                  </a:schemeClr>
                </a:solidFill>
                <a:latin typeface="Lucida Calligraphy" pitchFamily="66" charset="0"/>
                <a:hlinkClick r:id="rId5" tooltip="Fujio Cho"/>
              </a:rPr>
              <a:t>Fujio</a:t>
            </a:r>
            <a:r>
              <a:rPr lang="en-US" sz="2000" dirty="0" smtClean="0">
                <a:solidFill>
                  <a:schemeClr val="bg2">
                    <a:lumMod val="10000"/>
                  </a:schemeClr>
                </a:solidFill>
                <a:latin typeface="Lucida Calligraphy" pitchFamily="66" charset="0"/>
                <a:hlinkClick r:id="rId5" tooltip="Fujio Cho"/>
              </a:rPr>
              <a:t> Cho</a:t>
            </a:r>
            <a:r>
              <a:rPr lang="en-US" sz="2000" dirty="0" smtClean="0">
                <a:solidFill>
                  <a:schemeClr val="bg2">
                    <a:lumMod val="10000"/>
                  </a:schemeClr>
                </a:solidFill>
                <a:latin typeface="Lucida Calligraphy" pitchFamily="66" charset="0"/>
              </a:rPr>
              <a:t>.</a:t>
            </a:r>
            <a:endParaRPr lang="en-US" sz="2000" dirty="0">
              <a:solidFill>
                <a:schemeClr val="bg2">
                  <a:lumMod val="10000"/>
                </a:schemeClr>
              </a:solidFill>
              <a:latin typeface="Lucida Calligraphy" pitchFamily="66" charset="0"/>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b="1" dirty="0" smtClean="0"/>
              <a:t>2000s</a:t>
            </a:r>
            <a:r>
              <a:rPr lang="en-US" sz="2700" b="1" dirty="0"/>
              <a:t/>
            </a:r>
            <a:br>
              <a:rPr lang="en-US" sz="2700" b="1" dirty="0"/>
            </a:br>
            <a:r>
              <a:rPr lang="en-US" dirty="0" smtClean="0"/>
              <a:t/>
            </a:r>
            <a:br>
              <a:rPr lang="en-US" dirty="0" smtClean="0"/>
            </a:br>
            <a:endParaRPr lang="en-US" dirty="0"/>
          </a:p>
        </p:txBody>
      </p:sp>
      <p:sp>
        <p:nvSpPr>
          <p:cNvPr id="3" name="Content Placeholder 2"/>
          <p:cNvSpPr>
            <a:spLocks noGrp="1"/>
          </p:cNvSpPr>
          <p:nvPr>
            <p:ph idx="1"/>
          </p:nvPr>
        </p:nvSpPr>
        <p:spPr>
          <a:xfrm>
            <a:off x="457200" y="500042"/>
            <a:ext cx="8543956" cy="6357958"/>
          </a:xfrm>
        </p:spPr>
        <p:txBody>
          <a:bodyPr>
            <a:noAutofit/>
          </a:bodyPr>
          <a:lstStyle/>
          <a:p>
            <a:pPr>
              <a:buNone/>
            </a:pPr>
            <a:r>
              <a:rPr lang="en-US" sz="2000" dirty="0">
                <a:latin typeface="Lucida Calligraphy" pitchFamily="66" charset="0"/>
              </a:rPr>
              <a:t>I</a:t>
            </a:r>
            <a:r>
              <a:rPr lang="en-US" sz="2000" dirty="0" smtClean="0">
                <a:latin typeface="Lucida Calligraphy" pitchFamily="66" charset="0"/>
              </a:rPr>
              <a:t>n </a:t>
            </a:r>
            <a:r>
              <a:rPr lang="en-US" sz="2000" dirty="0">
                <a:latin typeface="Lucida Calligraphy" pitchFamily="66" charset="0"/>
              </a:rPr>
              <a:t>August 2000, exports began of the </a:t>
            </a:r>
            <a:r>
              <a:rPr lang="en-US" sz="2000" dirty="0" err="1" smtClean="0">
                <a:latin typeface="Lucida Calligraphy" pitchFamily="66" charset="0"/>
              </a:rPr>
              <a:t>Prius.In</a:t>
            </a:r>
            <a:r>
              <a:rPr lang="en-US" sz="2000" dirty="0" smtClean="0">
                <a:latin typeface="Lucida Calligraphy" pitchFamily="66" charset="0"/>
              </a:rPr>
              <a:t> </a:t>
            </a:r>
            <a:r>
              <a:rPr lang="en-US" sz="2000" dirty="0">
                <a:latin typeface="Lucida Calligraphy" pitchFamily="66" charset="0"/>
              </a:rPr>
              <a:t>2001, Toyota acquired its long time partner, truck and bus manufacturer </a:t>
            </a:r>
            <a:r>
              <a:rPr lang="en-US" sz="2000" dirty="0">
                <a:latin typeface="Lucida Calligraphy" pitchFamily="66" charset="0"/>
                <a:hlinkClick r:id="rId2" tooltip="Hino Motors"/>
              </a:rPr>
              <a:t>Hino Motors</a:t>
            </a:r>
            <a:r>
              <a:rPr lang="en-US" sz="2000" dirty="0">
                <a:latin typeface="Lucida Calligraphy" pitchFamily="66" charset="0"/>
              </a:rPr>
              <a:t>. In 2002, Toyota entered </a:t>
            </a:r>
            <a:r>
              <a:rPr lang="en-US" sz="2000" dirty="0">
                <a:latin typeface="Lucida Calligraphy" pitchFamily="66" charset="0"/>
                <a:hlinkClick r:id="rId3" tooltip="Formula One"/>
              </a:rPr>
              <a:t>Formula One</a:t>
            </a:r>
            <a:r>
              <a:rPr lang="en-US" sz="2000" dirty="0">
                <a:latin typeface="Lucida Calligraphy" pitchFamily="66" charset="0"/>
              </a:rPr>
              <a:t> competition and established a manufacturing joint venture in France with French automakers </a:t>
            </a:r>
            <a:r>
              <a:rPr lang="en-US" sz="2000" dirty="0">
                <a:latin typeface="Lucida Calligraphy" pitchFamily="66" charset="0"/>
                <a:hlinkClick r:id="rId4" tooltip="Citroën"/>
              </a:rPr>
              <a:t>Citroën</a:t>
            </a:r>
            <a:r>
              <a:rPr lang="en-US" sz="2000" dirty="0">
                <a:latin typeface="Lucida Calligraphy" pitchFamily="66" charset="0"/>
              </a:rPr>
              <a:t> and </a:t>
            </a:r>
            <a:r>
              <a:rPr lang="en-US" sz="2000" dirty="0">
                <a:latin typeface="Lucida Calligraphy" pitchFamily="66" charset="0"/>
                <a:hlinkClick r:id="rId5" tooltip="Peugeot"/>
              </a:rPr>
              <a:t>Peugeot</a:t>
            </a:r>
            <a:r>
              <a:rPr lang="en-US" sz="2000" dirty="0">
                <a:latin typeface="Lucida Calligraphy" pitchFamily="66" charset="0"/>
              </a:rPr>
              <a:t>. A youth-oriented </a:t>
            </a:r>
            <a:r>
              <a:rPr lang="en-US" sz="2000" dirty="0" err="1">
                <a:latin typeface="Lucida Calligraphy" pitchFamily="66" charset="0"/>
              </a:rPr>
              <a:t>marque</a:t>
            </a:r>
            <a:r>
              <a:rPr lang="en-US" sz="2000" dirty="0">
                <a:latin typeface="Lucida Calligraphy" pitchFamily="66" charset="0"/>
              </a:rPr>
              <a:t> for North America, </a:t>
            </a:r>
            <a:r>
              <a:rPr lang="en-US" sz="2000" dirty="0">
                <a:latin typeface="Lucida Calligraphy" pitchFamily="66" charset="0"/>
                <a:hlinkClick r:id="rId6" tooltip="Scion (automobile)"/>
              </a:rPr>
              <a:t>Scion</a:t>
            </a:r>
            <a:r>
              <a:rPr lang="en-US" sz="2000" dirty="0">
                <a:latin typeface="Lucida Calligraphy" pitchFamily="66" charset="0"/>
              </a:rPr>
              <a:t>, was introduced in 2003. Toyota ranked eighth on </a:t>
            </a:r>
            <a:r>
              <a:rPr lang="en-US" sz="2000" dirty="0">
                <a:latin typeface="Lucida Calligraphy" pitchFamily="66" charset="0"/>
                <a:hlinkClick r:id="rId7" tooltip="Forbes 2000"/>
              </a:rPr>
              <a:t>Forbes 2000</a:t>
            </a:r>
            <a:r>
              <a:rPr lang="en-US" sz="2000" dirty="0">
                <a:latin typeface="Lucida Calligraphy" pitchFamily="66" charset="0"/>
              </a:rPr>
              <a:t> list of the world's leading companies for the year 2005</a:t>
            </a:r>
            <a:r>
              <a:rPr lang="en-US" sz="2000" dirty="0" smtClean="0">
                <a:latin typeface="Lucida Calligraphy" pitchFamily="66" charset="0"/>
              </a:rPr>
              <a:t>.</a:t>
            </a:r>
            <a:r>
              <a:rPr lang="en-US" sz="2000" dirty="0">
                <a:latin typeface="Lucida Calligraphy" pitchFamily="66" charset="0"/>
              </a:rPr>
              <a:t> Also in 2005, </a:t>
            </a:r>
            <a:r>
              <a:rPr lang="en-US" sz="2000" dirty="0" err="1">
                <a:latin typeface="Lucida Calligraphy" pitchFamily="66" charset="0"/>
              </a:rPr>
              <a:t>Fujio</a:t>
            </a:r>
            <a:r>
              <a:rPr lang="en-US" sz="2000" dirty="0">
                <a:latin typeface="Lucida Calligraphy" pitchFamily="66" charset="0"/>
              </a:rPr>
              <a:t> Cho would shift to become chairman of Toyota and would be replaced as president by </a:t>
            </a:r>
            <a:r>
              <a:rPr lang="en-US" sz="2000" dirty="0" err="1">
                <a:latin typeface="Lucida Calligraphy" pitchFamily="66" charset="0"/>
                <a:hlinkClick r:id="rId8" tooltip="Katsuaki Watanabe"/>
              </a:rPr>
              <a:t>Katsuaki</a:t>
            </a:r>
            <a:r>
              <a:rPr lang="en-US" sz="2000" dirty="0">
                <a:latin typeface="Lucida Calligraphy" pitchFamily="66" charset="0"/>
                <a:hlinkClick r:id="rId8" tooltip="Katsuaki Watanabe"/>
              </a:rPr>
              <a:t> Watanabe</a:t>
            </a:r>
            <a:r>
              <a:rPr lang="en-US" sz="2000" dirty="0">
                <a:latin typeface="Lucida Calligraphy" pitchFamily="66" charset="0"/>
              </a:rPr>
              <a:t>.</a:t>
            </a:r>
          </a:p>
          <a:p>
            <a:pPr>
              <a:buNone/>
            </a:pPr>
            <a:r>
              <a:rPr lang="en-US" sz="2000" dirty="0">
                <a:latin typeface="Lucida Calligraphy" pitchFamily="66" charset="0"/>
              </a:rPr>
              <a:t>In 2007, Toyota released an update of its full-sized truck, the Tundra, produced in two American factories, one in Texas and one in Indiana. </a:t>
            </a:r>
            <a:r>
              <a:rPr lang="en-US" sz="2000" i="1" dirty="0">
                <a:latin typeface="Lucida Calligraphy" pitchFamily="66" charset="0"/>
              </a:rPr>
              <a:t>Motor Trend</a:t>
            </a:r>
            <a:r>
              <a:rPr lang="en-US" sz="2000" dirty="0">
                <a:latin typeface="Lucida Calligraphy" pitchFamily="66" charset="0"/>
              </a:rPr>
              <a:t> named the Tundra "Truck of the Year", and the 2007 </a:t>
            </a:r>
            <a:r>
              <a:rPr lang="en-US" sz="2000" dirty="0">
                <a:latin typeface="Lucida Calligraphy" pitchFamily="66" charset="0"/>
                <a:hlinkClick r:id="rId9" tooltip="Toyota Camry"/>
              </a:rPr>
              <a:t>Toyota Camry</a:t>
            </a:r>
            <a:r>
              <a:rPr lang="en-US" sz="2000" dirty="0">
                <a:latin typeface="Lucida Calligraphy" pitchFamily="66" charset="0"/>
              </a:rPr>
              <a:t> "Car of the Year" for 2007. It also began the construction of two new factories, one in Woodstock, Ontario, Canada, and the other in Blue Springs, Mississippi, USA.</a:t>
            </a:r>
          </a:p>
          <a:p>
            <a:pPr>
              <a:buNone/>
            </a:pPr>
            <a:r>
              <a:rPr lang="en-US" sz="2000" dirty="0">
                <a:latin typeface="Lucida Calligraphy" pitchFamily="66" charset="0"/>
              </a:rPr>
              <a:t>The company was number one in global automobile sales for the first quarter of 2008</a:t>
            </a:r>
            <a:r>
              <a:rPr lang="en-US" sz="2000" dirty="0" smtClean="0">
                <a:latin typeface="Lucida Calligraphy" pitchFamily="66" charset="0"/>
              </a:rPr>
              <a:t>.</a:t>
            </a:r>
            <a:endParaRPr lang="en-US" sz="2000" dirty="0">
              <a:latin typeface="Lucida Calligraphy" pitchFamily="66" charset="0"/>
            </a:endParaRPr>
          </a:p>
          <a:p>
            <a:pPr>
              <a:buNone/>
            </a:pPr>
            <a:endParaRPr lang="en-US" sz="2000" dirty="0">
              <a:latin typeface="Lucida Calligraphy" pitchFamily="66" charset="0"/>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8572560" cy="5632311"/>
          </a:xfrm>
          <a:prstGeom prst="rect">
            <a:avLst/>
          </a:prstGeom>
        </p:spPr>
        <p:txBody>
          <a:bodyPr wrap="square">
            <a:spAutoFit/>
          </a:bodyPr>
          <a:lstStyle/>
          <a:p>
            <a:pPr>
              <a:buNone/>
            </a:pPr>
            <a:r>
              <a:rPr lang="en-US" dirty="0" smtClean="0">
                <a:latin typeface="Lucida Calligraphy" pitchFamily="66" charset="0"/>
              </a:rPr>
              <a:t>Toyota was hit by the </a:t>
            </a:r>
            <a:r>
              <a:rPr lang="en-US" dirty="0" smtClean="0">
                <a:latin typeface="Lucida Calligraphy" pitchFamily="66" charset="0"/>
                <a:hlinkClick r:id="rId2" tooltip="Financial crisis of 2007–08"/>
              </a:rPr>
              <a:t>global financial crisis of 2008</a:t>
            </a:r>
            <a:r>
              <a:rPr lang="en-US" dirty="0" smtClean="0">
                <a:latin typeface="Lucida Calligraphy" pitchFamily="66" charset="0"/>
              </a:rPr>
              <a:t> as it was forced in December 2008 to forecast its first annual loss in 70 </a:t>
            </a:r>
            <a:r>
              <a:rPr lang="en-US" dirty="0" err="1" smtClean="0">
                <a:latin typeface="Lucida Calligraphy" pitchFamily="66" charset="0"/>
              </a:rPr>
              <a:t>years.In</a:t>
            </a:r>
            <a:r>
              <a:rPr lang="en-US" dirty="0" smtClean="0">
                <a:latin typeface="Lucida Calligraphy" pitchFamily="66" charset="0"/>
              </a:rPr>
              <a:t> January 2009, it announced the closure of all of its Japanese plants for 11 days to reduce output and stocks of unsold vehicle. Toyota was sued for personal injuries and wrongful deaths, paid US$1 billion to settle a class action lawsuit to compensate owners for lost resale </a:t>
            </a:r>
            <a:r>
              <a:rPr lang="en-US" dirty="0" err="1" smtClean="0">
                <a:latin typeface="Lucida Calligraphy" pitchFamily="66" charset="0"/>
              </a:rPr>
              <a:t>value,and</a:t>
            </a:r>
            <a:r>
              <a:rPr lang="en-US" dirty="0" smtClean="0">
                <a:latin typeface="Lucida Calligraphy" pitchFamily="66" charset="0"/>
              </a:rPr>
              <a:t> paid a US$1.2 billion criminal penalty to the United States government over accusations that it had intentionally hid information about safety defects and had made deceptive statements to protect its brand image.</a:t>
            </a:r>
          </a:p>
          <a:p>
            <a:pPr>
              <a:buNone/>
            </a:pPr>
            <a:r>
              <a:rPr lang="en-US" dirty="0" smtClean="0">
                <a:latin typeface="Lucida Calligraphy" pitchFamily="66" charset="0"/>
              </a:rPr>
              <a:t>Akio Toyoda was named President of Toyota in 2009, pictured in 2011.</a:t>
            </a:r>
          </a:p>
          <a:p>
            <a:pPr>
              <a:buNone/>
            </a:pPr>
            <a:r>
              <a:rPr lang="en-US" dirty="0" smtClean="0">
                <a:latin typeface="Lucida Calligraphy" pitchFamily="66" charset="0"/>
              </a:rPr>
              <a:t>Amid the unintended acceleration scandal, </a:t>
            </a:r>
            <a:r>
              <a:rPr lang="en-US" dirty="0" err="1" smtClean="0">
                <a:latin typeface="Lucida Calligraphy" pitchFamily="66" charset="0"/>
              </a:rPr>
              <a:t>Katsuaki</a:t>
            </a:r>
            <a:r>
              <a:rPr lang="en-US" dirty="0" smtClean="0">
                <a:latin typeface="Lucida Calligraphy" pitchFamily="66" charset="0"/>
              </a:rPr>
              <a:t> Watanabe stepped down as company president. He was replaced by </a:t>
            </a:r>
            <a:r>
              <a:rPr lang="en-US" dirty="0" smtClean="0">
                <a:latin typeface="Lucida Calligraphy" pitchFamily="66" charset="0"/>
                <a:hlinkClick r:id="rId3" tooltip="Akio Toyoda"/>
              </a:rPr>
              <a:t>Akio Toyoda</a:t>
            </a:r>
            <a:r>
              <a:rPr lang="en-US" dirty="0" smtClean="0">
                <a:latin typeface="Lucida Calligraphy" pitchFamily="66" charset="0"/>
              </a:rPr>
              <a:t>, grandson of company founder Kiichiro Toyoda, on June 23, 2009. Akio had been with Toyota since 1984, working jobs in production, marketing and product development, and took a seat on the board of directors in 2000.Akio's promotion by the board marked the return of a member of the Toyoda family to the top leadership role for the first time since 1999.</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a:t>2020s</a:t>
            </a:r>
            <a:br>
              <a:rPr lang="en-US" sz="2400" b="1" dirty="0"/>
            </a:br>
            <a:endParaRPr lang="en-US" sz="2400" dirty="0"/>
          </a:p>
        </p:txBody>
      </p:sp>
      <p:sp>
        <p:nvSpPr>
          <p:cNvPr id="3" name="Content Placeholder 2"/>
          <p:cNvSpPr>
            <a:spLocks noGrp="1"/>
          </p:cNvSpPr>
          <p:nvPr>
            <p:ph idx="1"/>
          </p:nvPr>
        </p:nvSpPr>
        <p:spPr>
          <a:xfrm>
            <a:off x="457200" y="928670"/>
            <a:ext cx="8686800" cy="5929330"/>
          </a:xfrm>
        </p:spPr>
        <p:txBody>
          <a:bodyPr>
            <a:normAutofit fontScale="25000" lnSpcReduction="20000"/>
          </a:bodyPr>
          <a:lstStyle/>
          <a:p>
            <a:pPr>
              <a:buNone/>
            </a:pPr>
            <a:r>
              <a:rPr lang="en-US" sz="8000" dirty="0">
                <a:solidFill>
                  <a:schemeClr val="accent2">
                    <a:lumMod val="50000"/>
                  </a:schemeClr>
                </a:solidFill>
                <a:latin typeface="Lucida Calligraphy" pitchFamily="66" charset="0"/>
              </a:rPr>
              <a:t>By 2020, Toyota reclaimed its position as the largest automaker in the world, surpassing </a:t>
            </a:r>
            <a:r>
              <a:rPr lang="en-US" sz="8000" dirty="0" err="1" smtClean="0">
                <a:solidFill>
                  <a:schemeClr val="accent2">
                    <a:lumMod val="50000"/>
                  </a:schemeClr>
                </a:solidFill>
                <a:latin typeface="Lucida Calligraphy" pitchFamily="66" charset="0"/>
                <a:hlinkClick r:id="rId2" tooltip="Volkswagen Group"/>
              </a:rPr>
              <a:t>Volkswagen</a:t>
            </a:r>
            <a:r>
              <a:rPr lang="en-US" sz="8000" dirty="0" err="1" smtClean="0">
                <a:solidFill>
                  <a:schemeClr val="accent2">
                    <a:lumMod val="50000"/>
                  </a:schemeClr>
                </a:solidFill>
                <a:latin typeface="Lucida Calligraphy" pitchFamily="66" charset="0"/>
              </a:rPr>
              <a:t>.It</a:t>
            </a:r>
            <a:r>
              <a:rPr lang="en-US" sz="8000" dirty="0" smtClean="0">
                <a:solidFill>
                  <a:schemeClr val="accent2">
                    <a:lumMod val="50000"/>
                  </a:schemeClr>
                </a:solidFill>
                <a:latin typeface="Lucida Calligraphy" pitchFamily="66" charset="0"/>
              </a:rPr>
              <a:t> </a:t>
            </a:r>
            <a:r>
              <a:rPr lang="en-US" sz="8000" dirty="0">
                <a:solidFill>
                  <a:schemeClr val="accent2">
                    <a:lumMod val="50000"/>
                  </a:schemeClr>
                </a:solidFill>
                <a:latin typeface="Lucida Calligraphy" pitchFamily="66" charset="0"/>
              </a:rPr>
              <a:t>sold 9.528 million vehicles globally despite an 11.3% drop in sales due to the </a:t>
            </a:r>
            <a:r>
              <a:rPr lang="en-US" sz="8000" dirty="0">
                <a:solidFill>
                  <a:schemeClr val="accent2">
                    <a:lumMod val="50000"/>
                  </a:schemeClr>
                </a:solidFill>
                <a:latin typeface="Lucida Calligraphy" pitchFamily="66" charset="0"/>
                <a:hlinkClick r:id="rId3" tooltip="COVID-19 pandemic"/>
              </a:rPr>
              <a:t>COVID-19 </a:t>
            </a:r>
            <a:r>
              <a:rPr lang="en-US" sz="8000" dirty="0" err="1" smtClean="0">
                <a:solidFill>
                  <a:schemeClr val="accent2">
                    <a:lumMod val="50000"/>
                  </a:schemeClr>
                </a:solidFill>
                <a:latin typeface="Lucida Calligraphy" pitchFamily="66" charset="0"/>
                <a:hlinkClick r:id="rId3" tooltip="COVID-19 pandemic"/>
              </a:rPr>
              <a:t>pandemic</a:t>
            </a:r>
            <a:r>
              <a:rPr lang="en-US" sz="8000" dirty="0" err="1" smtClean="0">
                <a:solidFill>
                  <a:schemeClr val="accent2">
                    <a:lumMod val="50000"/>
                  </a:schemeClr>
                </a:solidFill>
                <a:latin typeface="Lucida Calligraphy" pitchFamily="66" charset="0"/>
              </a:rPr>
              <a:t>.This</a:t>
            </a:r>
            <a:r>
              <a:rPr lang="en-US" sz="8000" dirty="0" smtClean="0">
                <a:solidFill>
                  <a:schemeClr val="accent2">
                    <a:lumMod val="50000"/>
                  </a:schemeClr>
                </a:solidFill>
                <a:latin typeface="Lucida Calligraphy" pitchFamily="66" charset="0"/>
              </a:rPr>
              <a:t> </a:t>
            </a:r>
            <a:r>
              <a:rPr lang="en-US" sz="8000" dirty="0">
                <a:solidFill>
                  <a:schemeClr val="accent2">
                    <a:lumMod val="50000"/>
                  </a:schemeClr>
                </a:solidFill>
                <a:latin typeface="Lucida Calligraphy" pitchFamily="66" charset="0"/>
              </a:rPr>
              <a:t>includes subsidiaries </a:t>
            </a:r>
            <a:r>
              <a:rPr lang="en-US" sz="8000" dirty="0">
                <a:solidFill>
                  <a:schemeClr val="accent2">
                    <a:lumMod val="50000"/>
                  </a:schemeClr>
                </a:solidFill>
                <a:latin typeface="Lucida Calligraphy" pitchFamily="66" charset="0"/>
                <a:hlinkClick r:id="rId4" tooltip="Daihatsu"/>
              </a:rPr>
              <a:t>Daihatsu</a:t>
            </a:r>
            <a:r>
              <a:rPr lang="en-US" sz="8000" dirty="0">
                <a:solidFill>
                  <a:schemeClr val="accent2">
                    <a:lumMod val="50000"/>
                  </a:schemeClr>
                </a:solidFill>
                <a:latin typeface="Lucida Calligraphy" pitchFamily="66" charset="0"/>
              </a:rPr>
              <a:t> and </a:t>
            </a:r>
            <a:r>
              <a:rPr lang="en-US" sz="8000" dirty="0">
                <a:solidFill>
                  <a:schemeClr val="accent2">
                    <a:lumMod val="50000"/>
                  </a:schemeClr>
                </a:solidFill>
                <a:latin typeface="Lucida Calligraphy" pitchFamily="66" charset="0"/>
                <a:hlinkClick r:id="rId5" tooltip="Hino Motors"/>
              </a:rPr>
              <a:t>Hino Motors</a:t>
            </a:r>
            <a:r>
              <a:rPr lang="en-US" sz="8000" dirty="0" smtClean="0">
                <a:solidFill>
                  <a:schemeClr val="accent2">
                    <a:lumMod val="50000"/>
                  </a:schemeClr>
                </a:solidFill>
                <a:latin typeface="Lucida Calligraphy" pitchFamily="66" charset="0"/>
              </a:rPr>
              <a:t>.</a:t>
            </a:r>
            <a:endParaRPr lang="en-US" sz="8000" dirty="0">
              <a:solidFill>
                <a:schemeClr val="accent2">
                  <a:lumMod val="50000"/>
                </a:schemeClr>
              </a:solidFill>
              <a:latin typeface="Lucida Calligraphy" pitchFamily="66" charset="0"/>
            </a:endParaRPr>
          </a:p>
          <a:p>
            <a:pPr>
              <a:buNone/>
            </a:pPr>
            <a:r>
              <a:rPr lang="en-US" sz="8000" dirty="0">
                <a:solidFill>
                  <a:schemeClr val="accent2">
                    <a:lumMod val="50000"/>
                  </a:schemeClr>
                </a:solidFill>
                <a:latin typeface="Lucida Calligraphy" pitchFamily="66" charset="0"/>
              </a:rPr>
              <a:t>On April 2, 2020, </a:t>
            </a:r>
            <a:r>
              <a:rPr lang="en-US" sz="8000" dirty="0">
                <a:solidFill>
                  <a:schemeClr val="accent2">
                    <a:lumMod val="50000"/>
                  </a:schemeClr>
                </a:solidFill>
                <a:latin typeface="Lucida Calligraphy" pitchFamily="66" charset="0"/>
                <a:hlinkClick r:id="rId6" tooltip="BYD Auto"/>
              </a:rPr>
              <a:t>BYD</a:t>
            </a:r>
            <a:r>
              <a:rPr lang="en-US" sz="8000" dirty="0">
                <a:solidFill>
                  <a:schemeClr val="accent2">
                    <a:lumMod val="50000"/>
                  </a:schemeClr>
                </a:solidFill>
                <a:latin typeface="Lucida Calligraphy" pitchFamily="66" charset="0"/>
              </a:rPr>
              <a:t> and Toyota announced a new joint venture between the two companies called BYD Toyota EV Technology Co., Ltd., with the aim of "developing BEVs (Battery Electric Vehicles) that appeal to customers</a:t>
            </a:r>
            <a:r>
              <a:rPr lang="en-US" sz="8000" dirty="0" smtClean="0">
                <a:solidFill>
                  <a:schemeClr val="accent2">
                    <a:lumMod val="50000"/>
                  </a:schemeClr>
                </a:solidFill>
                <a:latin typeface="Lucida Calligraphy" pitchFamily="66" charset="0"/>
              </a:rPr>
              <a:t>.</a:t>
            </a:r>
            <a:endParaRPr lang="en-US" sz="8000" dirty="0">
              <a:solidFill>
                <a:schemeClr val="accent2">
                  <a:lumMod val="50000"/>
                </a:schemeClr>
              </a:solidFill>
              <a:latin typeface="Lucida Calligraphy" pitchFamily="66" charset="0"/>
            </a:endParaRPr>
          </a:p>
          <a:p>
            <a:pPr>
              <a:buNone/>
            </a:pPr>
            <a:r>
              <a:rPr lang="en-US" sz="8000" dirty="0">
                <a:solidFill>
                  <a:schemeClr val="accent2">
                    <a:lumMod val="50000"/>
                  </a:schemeClr>
                </a:solidFill>
                <a:latin typeface="Lucida Calligraphy" pitchFamily="66" charset="0"/>
              </a:rPr>
              <a:t>In March 2021, Toyota, its subsidiary Hino, and Isuzu announced the creation of a strategic partnership between the three companies. Toyota acquired a 4.6% stake in Isuzu while the latter plans to acquire Toyota shares for an equivalent value. The three companies said they would form a new joint venture by April called Commercial Japan Partnership Technologies Corporation with the aim of developing </a:t>
            </a:r>
            <a:r>
              <a:rPr lang="en-US" sz="8000" dirty="0">
                <a:solidFill>
                  <a:schemeClr val="accent2">
                    <a:lumMod val="50000"/>
                  </a:schemeClr>
                </a:solidFill>
                <a:latin typeface="Lucida Calligraphy" pitchFamily="66" charset="0"/>
                <a:hlinkClick r:id="rId7" tooltip="Fuel cell vehicle"/>
              </a:rPr>
              <a:t>fuel cell</a:t>
            </a:r>
            <a:r>
              <a:rPr lang="en-US" sz="8000" dirty="0">
                <a:solidFill>
                  <a:schemeClr val="accent2">
                    <a:lumMod val="50000"/>
                  </a:schemeClr>
                </a:solidFill>
                <a:latin typeface="Lucida Calligraphy" pitchFamily="66" charset="0"/>
              </a:rPr>
              <a:t> and </a:t>
            </a:r>
            <a:r>
              <a:rPr lang="en-US" sz="8000" dirty="0">
                <a:solidFill>
                  <a:schemeClr val="accent2">
                    <a:lumMod val="50000"/>
                  </a:schemeClr>
                </a:solidFill>
                <a:latin typeface="Lucida Calligraphy" pitchFamily="66" charset="0"/>
                <a:hlinkClick r:id="rId8" tooltip="Electric vehicle"/>
              </a:rPr>
              <a:t>electric</a:t>
            </a:r>
            <a:r>
              <a:rPr lang="en-US" sz="8000" dirty="0">
                <a:solidFill>
                  <a:schemeClr val="accent2">
                    <a:lumMod val="50000"/>
                  </a:schemeClr>
                </a:solidFill>
                <a:latin typeface="Lucida Calligraphy" pitchFamily="66" charset="0"/>
              </a:rPr>
              <a:t> light trucks. Toyota would own an 80% stake in the venture while Hino and Isuzu would own 10% </a:t>
            </a:r>
            <a:r>
              <a:rPr lang="en-US" sz="8000" dirty="0" err="1" smtClean="0">
                <a:solidFill>
                  <a:schemeClr val="accent2">
                    <a:lumMod val="50000"/>
                  </a:schemeClr>
                </a:solidFill>
                <a:latin typeface="Lucida Calligraphy" pitchFamily="66" charset="0"/>
              </a:rPr>
              <a:t>each.In</a:t>
            </a:r>
            <a:r>
              <a:rPr lang="en-US" sz="8000" dirty="0" smtClean="0">
                <a:solidFill>
                  <a:schemeClr val="accent2">
                    <a:lumMod val="50000"/>
                  </a:schemeClr>
                </a:solidFill>
                <a:latin typeface="Lucida Calligraphy" pitchFamily="66" charset="0"/>
              </a:rPr>
              <a:t> </a:t>
            </a:r>
            <a:r>
              <a:rPr lang="en-US" sz="8000" dirty="0">
                <a:solidFill>
                  <a:schemeClr val="accent2">
                    <a:lumMod val="50000"/>
                  </a:schemeClr>
                </a:solidFill>
                <a:latin typeface="Lucida Calligraphy" pitchFamily="66" charset="0"/>
              </a:rPr>
              <a:t>April 2021, Toyota said that it will buy </a:t>
            </a:r>
            <a:r>
              <a:rPr lang="en-US" sz="8000" dirty="0" err="1">
                <a:solidFill>
                  <a:schemeClr val="accent2">
                    <a:lumMod val="50000"/>
                  </a:schemeClr>
                </a:solidFill>
                <a:latin typeface="Lucida Calligraphy" pitchFamily="66" charset="0"/>
                <a:hlinkClick r:id="rId9" tooltip="Lyft"/>
              </a:rPr>
              <a:t>Lyft</a:t>
            </a:r>
            <a:r>
              <a:rPr lang="en-US" sz="8000" dirty="0" err="1">
                <a:solidFill>
                  <a:schemeClr val="accent2">
                    <a:lumMod val="50000"/>
                  </a:schemeClr>
                </a:solidFill>
                <a:latin typeface="Lucida Calligraphy" pitchFamily="66" charset="0"/>
              </a:rPr>
              <a:t>'s</a:t>
            </a:r>
            <a:r>
              <a:rPr lang="en-US" sz="8000" dirty="0">
                <a:solidFill>
                  <a:schemeClr val="accent2">
                    <a:lumMod val="50000"/>
                  </a:schemeClr>
                </a:solidFill>
                <a:latin typeface="Lucida Calligraphy" pitchFamily="66" charset="0"/>
              </a:rPr>
              <a:t> self-driving technology unit for $550 million and merge it with its newly created </a:t>
            </a:r>
            <a:r>
              <a:rPr lang="en-US" sz="8000" dirty="0">
                <a:solidFill>
                  <a:schemeClr val="accent2">
                    <a:lumMod val="50000"/>
                  </a:schemeClr>
                </a:solidFill>
                <a:latin typeface="Lucida Calligraphy" pitchFamily="66" charset="0"/>
                <a:hlinkClick r:id="rId10" tooltip="Woven Planet Holdings"/>
              </a:rPr>
              <a:t>Woven Planet Holdings</a:t>
            </a:r>
            <a:r>
              <a:rPr lang="en-US" sz="8000" dirty="0">
                <a:solidFill>
                  <a:schemeClr val="accent2">
                    <a:lumMod val="50000"/>
                  </a:schemeClr>
                </a:solidFill>
                <a:latin typeface="Lucida Calligraphy" pitchFamily="66" charset="0"/>
              </a:rPr>
              <a:t> automation division</a:t>
            </a:r>
            <a:r>
              <a:rPr lang="en-US" sz="8000" dirty="0" smtClean="0">
                <a:solidFill>
                  <a:schemeClr val="accent2">
                    <a:lumMod val="50000"/>
                  </a:schemeClr>
                </a:solidFill>
                <a:latin typeface="Lucida Calligraphy" pitchFamily="66" charset="0"/>
              </a:rPr>
              <a:t>.</a:t>
            </a:r>
            <a:r>
              <a:rPr lang="en-US" sz="8000" dirty="0">
                <a:solidFill>
                  <a:schemeClr val="accent2">
                    <a:lumMod val="50000"/>
                  </a:schemeClr>
                </a:solidFill>
                <a:latin typeface="Lucida Calligraphy" pitchFamily="66" charset="0"/>
              </a:rPr>
              <a:t> </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0"/>
            <a:ext cx="8715404" cy="6832640"/>
          </a:xfrm>
          <a:prstGeom prst="rect">
            <a:avLst/>
          </a:prstGeom>
        </p:spPr>
        <p:txBody>
          <a:bodyPr wrap="square">
            <a:spAutoFit/>
          </a:bodyPr>
          <a:lstStyle/>
          <a:p>
            <a:r>
              <a:rPr lang="en-US" sz="2000" dirty="0">
                <a:solidFill>
                  <a:schemeClr val="accent4">
                    <a:lumMod val="50000"/>
                  </a:schemeClr>
                </a:solidFill>
                <a:latin typeface="Lucida Calligraphy" pitchFamily="66" charset="0"/>
              </a:rPr>
              <a:t>In 2021, Toyota told some of its suppliers to increase their semiconductor inventory levels from the conventional three months to five months in response to the </a:t>
            </a:r>
            <a:r>
              <a:rPr lang="en-US" sz="2000" dirty="0">
                <a:solidFill>
                  <a:schemeClr val="accent4">
                    <a:lumMod val="50000"/>
                  </a:schemeClr>
                </a:solidFill>
                <a:latin typeface="Lucida Calligraphy" pitchFamily="66" charset="0"/>
                <a:hlinkClick r:id="rId2" tooltip="2020-2021 global chip shortage"/>
              </a:rPr>
              <a:t>COVID-19 chip </a:t>
            </a:r>
            <a:r>
              <a:rPr lang="en-US" sz="2000" dirty="0" err="1" smtClean="0">
                <a:solidFill>
                  <a:schemeClr val="accent4">
                    <a:lumMod val="50000"/>
                  </a:schemeClr>
                </a:solidFill>
                <a:latin typeface="Lucida Calligraphy" pitchFamily="66" charset="0"/>
                <a:hlinkClick r:id="rId2" tooltip="2020-2021 global chip shortage"/>
              </a:rPr>
              <a:t>shortage</a:t>
            </a:r>
            <a:r>
              <a:rPr lang="en-US" sz="2000" dirty="0" err="1">
                <a:solidFill>
                  <a:schemeClr val="accent4">
                    <a:lumMod val="50000"/>
                  </a:schemeClr>
                </a:solidFill>
                <a:latin typeface="Lucida Calligraphy" pitchFamily="66" charset="0"/>
              </a:rPr>
              <a:t>.</a:t>
            </a:r>
            <a:r>
              <a:rPr lang="en-US" sz="2000" dirty="0" err="1" smtClean="0">
                <a:solidFill>
                  <a:schemeClr val="accent4">
                    <a:lumMod val="50000"/>
                  </a:schemeClr>
                </a:solidFill>
                <a:latin typeface="Lucida Calligraphy" pitchFamily="66" charset="0"/>
              </a:rPr>
              <a:t>The</a:t>
            </a:r>
            <a:r>
              <a:rPr lang="en-US" sz="2000" dirty="0">
                <a:solidFill>
                  <a:schemeClr val="accent4">
                    <a:lumMod val="50000"/>
                  </a:schemeClr>
                </a:solidFill>
                <a:latin typeface="Lucida Calligraphy" pitchFamily="66" charset="0"/>
              </a:rPr>
              <a:t> </a:t>
            </a:r>
            <a:r>
              <a:rPr lang="en-US" sz="2000" dirty="0">
                <a:solidFill>
                  <a:schemeClr val="accent4">
                    <a:lumMod val="50000"/>
                  </a:schemeClr>
                </a:solidFill>
                <a:latin typeface="Lucida Calligraphy" pitchFamily="66" charset="0"/>
                <a:hlinkClick r:id="rId3" tooltip="Lean manufacturing"/>
              </a:rPr>
              <a:t>"just-in-time" supply chain</a:t>
            </a:r>
            <a:r>
              <a:rPr lang="en-US" sz="2000" dirty="0">
                <a:solidFill>
                  <a:schemeClr val="accent4">
                    <a:lumMod val="50000"/>
                  </a:schemeClr>
                </a:solidFill>
                <a:latin typeface="Lucida Calligraphy" pitchFamily="66" charset="0"/>
              </a:rPr>
              <a:t> in which parts are only delivered when necessary, had already been revised after the </a:t>
            </a:r>
            <a:r>
              <a:rPr lang="en-US" sz="2000" dirty="0">
                <a:solidFill>
                  <a:schemeClr val="accent4">
                    <a:lumMod val="50000"/>
                  </a:schemeClr>
                </a:solidFill>
                <a:latin typeface="Lucida Calligraphy" pitchFamily="66" charset="0"/>
                <a:hlinkClick r:id="rId4" tooltip="2011 Tōhoku earthquake and tsunami"/>
              </a:rPr>
              <a:t>March 11, 2011, earthquake and tsunami</a:t>
            </a:r>
            <a:r>
              <a:rPr lang="en-US" sz="2000" dirty="0">
                <a:solidFill>
                  <a:schemeClr val="accent4">
                    <a:lumMod val="50000"/>
                  </a:schemeClr>
                </a:solidFill>
                <a:latin typeface="Lucida Calligraphy" pitchFamily="66" charset="0"/>
              </a:rPr>
              <a:t> in Japan, lifting inventories across the entire procurement network</a:t>
            </a:r>
            <a:r>
              <a:rPr lang="en-US" sz="2000" dirty="0" smtClean="0">
                <a:solidFill>
                  <a:schemeClr val="accent4">
                    <a:lumMod val="50000"/>
                  </a:schemeClr>
                </a:solidFill>
                <a:latin typeface="Lucida Calligraphy" pitchFamily="66" charset="0"/>
              </a:rPr>
              <a:t>.</a:t>
            </a:r>
            <a:r>
              <a:rPr lang="en-US" sz="2000" dirty="0">
                <a:solidFill>
                  <a:schemeClr val="accent4">
                    <a:lumMod val="50000"/>
                  </a:schemeClr>
                </a:solidFill>
                <a:latin typeface="Lucida Calligraphy" pitchFamily="66" charset="0"/>
              </a:rPr>
              <a:t> The time it takes Toyota to turn over its inventory increased by around 40% during the past ten years, to 36.36 days as of March </a:t>
            </a:r>
            <a:r>
              <a:rPr lang="en-US" sz="2000" dirty="0" smtClean="0">
                <a:solidFill>
                  <a:schemeClr val="accent4">
                    <a:lumMod val="50000"/>
                  </a:schemeClr>
                </a:solidFill>
                <a:latin typeface="Lucida Calligraphy" pitchFamily="66" charset="0"/>
              </a:rPr>
              <a:t>2021</a:t>
            </a:r>
            <a:r>
              <a:rPr lang="en-US" sz="2000" dirty="0">
                <a:solidFill>
                  <a:schemeClr val="accent4">
                    <a:lumMod val="50000"/>
                  </a:schemeClr>
                </a:solidFill>
                <a:latin typeface="Lucida Calligraphy" pitchFamily="66" charset="0"/>
              </a:rPr>
              <a:t>.</a:t>
            </a:r>
          </a:p>
          <a:p>
            <a:r>
              <a:rPr lang="en-US" sz="2000" dirty="0">
                <a:solidFill>
                  <a:schemeClr val="accent4">
                    <a:lumMod val="50000"/>
                  </a:schemeClr>
                </a:solidFill>
                <a:latin typeface="Lucida Calligraphy" pitchFamily="66" charset="0"/>
              </a:rPr>
              <a:t>In August 2022, Toyota pledged up to $5.6 billion towards production of electric vehicle battery production and announced an increase in investment in its plant near </a:t>
            </a:r>
            <a:r>
              <a:rPr lang="en-US" sz="2000" dirty="0">
                <a:solidFill>
                  <a:schemeClr val="accent4">
                    <a:lumMod val="50000"/>
                  </a:schemeClr>
                </a:solidFill>
                <a:latin typeface="Lucida Calligraphy" pitchFamily="66" charset="0"/>
                <a:hlinkClick r:id="rId5" tooltip="Greensboro, North Carolina"/>
              </a:rPr>
              <a:t>Greensboro, North Carolina</a:t>
            </a:r>
            <a:r>
              <a:rPr lang="en-US" sz="2000" dirty="0" smtClean="0">
                <a:solidFill>
                  <a:schemeClr val="accent4">
                    <a:lumMod val="50000"/>
                  </a:schemeClr>
                </a:solidFill>
                <a:latin typeface="Lucida Calligraphy" pitchFamily="66" charset="0"/>
              </a:rPr>
              <a:t>.</a:t>
            </a:r>
            <a:r>
              <a:rPr lang="en-US" sz="2000" dirty="0">
                <a:solidFill>
                  <a:schemeClr val="accent4">
                    <a:lumMod val="50000"/>
                  </a:schemeClr>
                </a:solidFill>
                <a:latin typeface="Lucida Calligraphy" pitchFamily="66" charset="0"/>
              </a:rPr>
              <a:t> Also in 2022, Toyota managed to maintain its position as the world's best-selling automaker for the third year in a row</a:t>
            </a:r>
            <a:r>
              <a:rPr lang="en-US" sz="2000" dirty="0" smtClean="0">
                <a:solidFill>
                  <a:schemeClr val="accent4">
                    <a:lumMod val="50000"/>
                  </a:schemeClr>
                </a:solidFill>
                <a:latin typeface="Lucida Calligraphy" pitchFamily="66" charset="0"/>
              </a:rPr>
              <a:t>.</a:t>
            </a:r>
            <a:endParaRPr lang="en-US" sz="2000" dirty="0">
              <a:solidFill>
                <a:schemeClr val="accent4">
                  <a:lumMod val="50000"/>
                </a:schemeClr>
              </a:solidFill>
              <a:latin typeface="Lucida Calligraphy" pitchFamily="66" charset="0"/>
            </a:endParaRPr>
          </a:p>
          <a:p>
            <a:r>
              <a:rPr lang="en-US" sz="2000" dirty="0">
                <a:solidFill>
                  <a:schemeClr val="accent4">
                    <a:lumMod val="50000"/>
                  </a:schemeClr>
                </a:solidFill>
                <a:latin typeface="Lucida Calligraphy" pitchFamily="66" charset="0"/>
              </a:rPr>
              <a:t>In January 2023, Toyota CEO and President </a:t>
            </a:r>
            <a:r>
              <a:rPr lang="en-US" sz="2000" dirty="0">
                <a:solidFill>
                  <a:schemeClr val="accent4">
                    <a:lumMod val="50000"/>
                  </a:schemeClr>
                </a:solidFill>
                <a:latin typeface="Lucida Calligraphy" pitchFamily="66" charset="0"/>
                <a:hlinkClick r:id="rId6" tooltip="Akio Toyoda"/>
              </a:rPr>
              <a:t>Akio Toyoda</a:t>
            </a:r>
            <a:r>
              <a:rPr lang="en-US" sz="2000" dirty="0">
                <a:solidFill>
                  <a:schemeClr val="accent4">
                    <a:lumMod val="50000"/>
                  </a:schemeClr>
                </a:solidFill>
                <a:latin typeface="Lucida Calligraphy" pitchFamily="66" charset="0"/>
              </a:rPr>
              <a:t> announced that he was stepping down and passing the position on to Koji Sato. Akio is the great-grandson of company founder </a:t>
            </a:r>
            <a:r>
              <a:rPr lang="en-US" sz="2000" dirty="0" err="1">
                <a:solidFill>
                  <a:schemeClr val="accent4">
                    <a:lumMod val="50000"/>
                  </a:schemeClr>
                </a:solidFill>
                <a:latin typeface="Lucida Calligraphy" pitchFamily="66" charset="0"/>
              </a:rPr>
              <a:t>Rizaburo</a:t>
            </a:r>
            <a:r>
              <a:rPr lang="en-US" sz="2000" dirty="0">
                <a:solidFill>
                  <a:schemeClr val="accent4">
                    <a:lumMod val="50000"/>
                  </a:schemeClr>
                </a:solidFill>
                <a:latin typeface="Lucida Calligraphy" pitchFamily="66" charset="0"/>
              </a:rPr>
              <a:t> Toyoda. Sato had previously run Lexus, Toyota's luxury car brand. The change is set to take effect on April 1, 2023</a:t>
            </a:r>
            <a:r>
              <a:rPr lang="en-US" sz="2000" dirty="0" smtClean="0">
                <a:solidFill>
                  <a:schemeClr val="accent4">
                    <a:lumMod val="50000"/>
                  </a:schemeClr>
                </a:solidFill>
                <a:latin typeface="Lucida Calligraphy" pitchFamily="66" charset="0"/>
              </a:rPr>
              <a:t>. </a:t>
            </a:r>
            <a:r>
              <a:rPr lang="en-US" dirty="0" smtClean="0">
                <a:solidFill>
                  <a:schemeClr val="accent4">
                    <a:lumMod val="50000"/>
                  </a:schemeClr>
                </a:solidFill>
              </a:rPr>
              <a:t/>
            </a:r>
            <a:br>
              <a:rPr lang="en-US" dirty="0" smtClean="0">
                <a:solidFill>
                  <a:schemeClr val="accent4">
                    <a:lumMod val="50000"/>
                  </a:schemeClr>
                </a:solidFill>
              </a:rPr>
            </a:br>
            <a:endParaRPr lang="en-US" dirty="0">
              <a:solidFill>
                <a:schemeClr val="accent4">
                  <a:lumMod val="50000"/>
                </a:schemeClr>
              </a:solidFill>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s://upload.wikimedia.org/wikipedia/commons/thumb/7/71/1936_Toyoda_Model_AA_03.jpg/220px-1936_Toyoda_Model_AA_03.jpg"/>
          <p:cNvPicPr>
            <a:picLocks noChangeAspect="1" noChangeArrowheads="1"/>
          </p:cNvPicPr>
          <p:nvPr/>
        </p:nvPicPr>
        <p:blipFill>
          <a:blip r:embed="rId2"/>
          <a:srcRect/>
          <a:stretch>
            <a:fillRect/>
          </a:stretch>
        </p:blipFill>
        <p:spPr bwMode="auto">
          <a:xfrm>
            <a:off x="714348" y="214290"/>
            <a:ext cx="3786214" cy="2857520"/>
          </a:xfrm>
          <a:prstGeom prst="rect">
            <a:avLst/>
          </a:prstGeom>
          <a:noFill/>
        </p:spPr>
      </p:pic>
      <p:pic>
        <p:nvPicPr>
          <p:cNvPr id="25604" name="Picture 4" descr="https://upload.wikimedia.org/wikipedia/commons/thumb/4/46/1955_Toyopet_Crown_03.jpg/220px-1955_Toyopet_Crown_03.jpg"/>
          <p:cNvPicPr>
            <a:picLocks noChangeAspect="1" noChangeArrowheads="1"/>
          </p:cNvPicPr>
          <p:nvPr/>
        </p:nvPicPr>
        <p:blipFill>
          <a:blip r:embed="rId3"/>
          <a:srcRect/>
          <a:stretch>
            <a:fillRect/>
          </a:stretch>
        </p:blipFill>
        <p:spPr bwMode="auto">
          <a:xfrm>
            <a:off x="4714876" y="214290"/>
            <a:ext cx="3214710" cy="2962576"/>
          </a:xfrm>
          <a:prstGeom prst="rect">
            <a:avLst/>
          </a:prstGeom>
          <a:noFill/>
        </p:spPr>
      </p:pic>
      <p:pic>
        <p:nvPicPr>
          <p:cNvPr id="25606" name="Picture 6" descr="https://upload.wikimedia.org/wikipedia/commons/thumb/c/ca/Toyota_2000GT_1968_%284120827306%29.jpg/220px-Toyota_2000GT_1968_%284120827306%29.jpg"/>
          <p:cNvPicPr>
            <a:picLocks noChangeAspect="1" noChangeArrowheads="1"/>
          </p:cNvPicPr>
          <p:nvPr/>
        </p:nvPicPr>
        <p:blipFill>
          <a:blip r:embed="rId4"/>
          <a:srcRect/>
          <a:stretch>
            <a:fillRect/>
          </a:stretch>
        </p:blipFill>
        <p:spPr bwMode="auto">
          <a:xfrm>
            <a:off x="928662" y="3429000"/>
            <a:ext cx="3643338" cy="2605097"/>
          </a:xfrm>
          <a:prstGeom prst="rect">
            <a:avLst/>
          </a:prstGeom>
          <a:noFill/>
        </p:spPr>
      </p:pic>
      <p:pic>
        <p:nvPicPr>
          <p:cNvPr id="25608" name="Picture 8" descr="https://upload.wikimedia.org/wikipedia/commons/thumb/2/27/1987_Toyota_Corolla_%28AE82%29_CS_sedan_%282015-11-11%29_01.jpg/220px-1987_Toyota_Corolla_%28AE82%29_CS_sedan_%282015-11-11%29_01.jpg"/>
          <p:cNvPicPr>
            <a:picLocks noChangeAspect="1" noChangeArrowheads="1"/>
          </p:cNvPicPr>
          <p:nvPr/>
        </p:nvPicPr>
        <p:blipFill>
          <a:blip r:embed="rId5"/>
          <a:srcRect/>
          <a:stretch>
            <a:fillRect/>
          </a:stretch>
        </p:blipFill>
        <p:spPr bwMode="auto">
          <a:xfrm>
            <a:off x="5000628" y="3429000"/>
            <a:ext cx="3357586" cy="2571768"/>
          </a:xfrm>
          <a:prstGeom prst="rect">
            <a:avLst/>
          </a:prstGeom>
          <a:noFill/>
        </p:spPr>
      </p:pic>
      <p:sp>
        <p:nvSpPr>
          <p:cNvPr id="7" name="Title 6"/>
          <p:cNvSpPr>
            <a:spLocks noGrp="1"/>
          </p:cNvSpPr>
          <p:nvPr>
            <p:ph type="title"/>
          </p:nvPr>
        </p:nvSpPr>
        <p:spPr>
          <a:xfrm>
            <a:off x="722313" y="4406900"/>
            <a:ext cx="7772400" cy="2236810"/>
          </a:xfrm>
        </p:spPr>
        <p:txBody>
          <a:bodyPr/>
          <a:lstStyle/>
          <a:p>
            <a:endParaRPr lang="en-US" dirty="0"/>
          </a:p>
        </p:txBody>
      </p:sp>
      <p:sp>
        <p:nvSpPr>
          <p:cNvPr id="8" name="Text Placeholder 7"/>
          <p:cNvSpPr>
            <a:spLocks noGrp="1"/>
          </p:cNvSpPr>
          <p:nvPr>
            <p:ph type="body" idx="1"/>
          </p:nvPr>
        </p:nvSpPr>
        <p:spPr>
          <a:xfrm>
            <a:off x="722313" y="214291"/>
            <a:ext cx="7772400" cy="3286147"/>
          </a:xfrm>
        </p:spPr>
        <p:txBody>
          <a:bodyPr>
            <a:normAutofit/>
          </a:bodyPr>
          <a:lstStyle/>
          <a:p>
            <a:endParaRPr lang="en-US" sz="3200" dirty="0">
              <a:solidFill>
                <a:schemeClr val="tx1">
                  <a:lumMod val="95000"/>
                  <a:lumOff val="5000"/>
                </a:schemeClr>
              </a:solidFill>
              <a:latin typeface="ZapfChancery" pitchFamily="18" charset="0"/>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ttps://upload.wikimedia.org/wikipedia/commons/thumb/c/c3/Lexus_LS_400_UCF10_I.jpg/220px-Lexus_LS_400_UCF10_I.jpg"/>
          <p:cNvPicPr>
            <a:picLocks noChangeAspect="1" noChangeArrowheads="1"/>
          </p:cNvPicPr>
          <p:nvPr/>
        </p:nvPicPr>
        <p:blipFill>
          <a:blip r:embed="rId2"/>
          <a:srcRect/>
          <a:stretch>
            <a:fillRect/>
          </a:stretch>
        </p:blipFill>
        <p:spPr bwMode="auto">
          <a:xfrm>
            <a:off x="428596" y="338367"/>
            <a:ext cx="3000396" cy="2447691"/>
          </a:xfrm>
          <a:prstGeom prst="rect">
            <a:avLst/>
          </a:prstGeom>
          <a:noFill/>
        </p:spPr>
      </p:pic>
      <p:pic>
        <p:nvPicPr>
          <p:cNvPr id="32772" name="Picture 4" descr="https://upload.wikimedia.org/wikipedia/commons/thumb/a/ab/1993_Toyota_Supra_01.jpg/220px-1993_Toyota_Supra_01.jpg"/>
          <p:cNvPicPr>
            <a:picLocks noChangeAspect="1" noChangeArrowheads="1"/>
          </p:cNvPicPr>
          <p:nvPr/>
        </p:nvPicPr>
        <p:blipFill>
          <a:blip r:embed="rId3"/>
          <a:srcRect/>
          <a:stretch>
            <a:fillRect/>
          </a:stretch>
        </p:blipFill>
        <p:spPr bwMode="auto">
          <a:xfrm>
            <a:off x="1302797" y="3743987"/>
            <a:ext cx="4572032" cy="2790721"/>
          </a:xfrm>
          <a:prstGeom prst="rect">
            <a:avLst/>
          </a:prstGeom>
          <a:noFill/>
        </p:spPr>
      </p:pic>
      <p:pic>
        <p:nvPicPr>
          <p:cNvPr id="32774" name="Picture 6" descr="https://upload.wikimedia.org/wikipedia/commons/thumb/b/b5/1998_Toyota_Prius_NHW10_Silver_Strara_Metallic_%28front%29.jpg/220px-1998_Toyota_Prius_NHW10_Silver_Strara_Metallic_%28front%29.jpg"/>
          <p:cNvPicPr>
            <a:picLocks noChangeAspect="1" noChangeArrowheads="1"/>
          </p:cNvPicPr>
          <p:nvPr/>
        </p:nvPicPr>
        <p:blipFill>
          <a:blip r:embed="rId4"/>
          <a:srcRect/>
          <a:stretch>
            <a:fillRect/>
          </a:stretch>
        </p:blipFill>
        <p:spPr bwMode="auto">
          <a:xfrm>
            <a:off x="3929058" y="285728"/>
            <a:ext cx="3143272" cy="2941636"/>
          </a:xfrm>
          <a:prstGeom prst="rect">
            <a:avLst/>
          </a:prstGeom>
          <a:noFill/>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accent4">
                    <a:lumMod val="50000"/>
                  </a:schemeClr>
                </a:solidFill>
                <a:latin typeface="Lucida Calligraphy" pitchFamily="66" charset="0"/>
              </a:rPr>
              <a:t>BOARD</a:t>
            </a:r>
            <a:r>
              <a:rPr lang="en-US" dirty="0" smtClean="0">
                <a:solidFill>
                  <a:schemeClr val="accent4">
                    <a:lumMod val="50000"/>
                  </a:schemeClr>
                </a:solidFill>
                <a:latin typeface="Lucida Calligraphy" pitchFamily="66" charset="0"/>
              </a:rPr>
              <a:t> </a:t>
            </a:r>
            <a:r>
              <a:rPr lang="en-US" u="sng" dirty="0" smtClean="0">
                <a:solidFill>
                  <a:schemeClr val="accent4">
                    <a:lumMod val="50000"/>
                  </a:schemeClr>
                </a:solidFill>
                <a:latin typeface="Lucida Calligraphy" pitchFamily="66" charset="0"/>
              </a:rPr>
              <a:t>OF</a:t>
            </a:r>
            <a:r>
              <a:rPr lang="en-US" dirty="0" smtClean="0">
                <a:solidFill>
                  <a:schemeClr val="accent4">
                    <a:lumMod val="50000"/>
                  </a:schemeClr>
                </a:solidFill>
                <a:latin typeface="Lucida Calligraphy" pitchFamily="66" charset="0"/>
              </a:rPr>
              <a:t> </a:t>
            </a:r>
            <a:r>
              <a:rPr lang="en-US" u="sng" dirty="0" smtClean="0">
                <a:solidFill>
                  <a:schemeClr val="accent4">
                    <a:lumMod val="50000"/>
                  </a:schemeClr>
                </a:solidFill>
                <a:latin typeface="Lucida Calligraphy" pitchFamily="66" charset="0"/>
              </a:rPr>
              <a:t>DIRECTORS</a:t>
            </a:r>
            <a:endParaRPr lang="en-US" u="sng" dirty="0">
              <a:solidFill>
                <a:schemeClr val="accent4">
                  <a:lumMod val="50000"/>
                </a:schemeClr>
              </a:solidFill>
              <a:latin typeface="Lucida Calligraphy" pitchFamily="66" charset="0"/>
            </a:endParaRPr>
          </a:p>
        </p:txBody>
      </p:sp>
      <p:sp>
        <p:nvSpPr>
          <p:cNvPr id="3" name="Content Placeholder 2"/>
          <p:cNvSpPr>
            <a:spLocks noGrp="1"/>
          </p:cNvSpPr>
          <p:nvPr>
            <p:ph idx="1"/>
          </p:nvPr>
        </p:nvSpPr>
        <p:spPr/>
        <p:txBody>
          <a:bodyPr>
            <a:normAutofit fontScale="77500" lnSpcReduction="20000"/>
          </a:bodyPr>
          <a:lstStyle/>
          <a:p>
            <a:pPr>
              <a:buNone/>
            </a:pPr>
            <a:endParaRPr lang="en-US" dirty="0"/>
          </a:p>
          <a:p>
            <a:pPr>
              <a:buNone/>
            </a:pPr>
            <a:r>
              <a:rPr lang="en-US" dirty="0">
                <a:solidFill>
                  <a:schemeClr val="tx1">
                    <a:lumMod val="95000"/>
                    <a:lumOff val="5000"/>
                  </a:schemeClr>
                </a:solidFill>
                <a:latin typeface="Lucida Bright" pitchFamily="18" charset="0"/>
              </a:rPr>
              <a:t>Chairman: </a:t>
            </a:r>
            <a:r>
              <a:rPr lang="en-US" dirty="0">
                <a:solidFill>
                  <a:schemeClr val="tx1">
                    <a:lumMod val="95000"/>
                    <a:lumOff val="5000"/>
                  </a:schemeClr>
                </a:solidFill>
                <a:latin typeface="Lucida Bright" pitchFamily="18" charset="0"/>
                <a:hlinkClick r:id="rId2" tooltip="Akio Toyoda"/>
              </a:rPr>
              <a:t>Akio Toyoda</a:t>
            </a:r>
            <a:r>
              <a:rPr lang="en-US" dirty="0">
                <a:solidFill>
                  <a:schemeClr val="tx1">
                    <a:lumMod val="95000"/>
                    <a:lumOff val="5000"/>
                  </a:schemeClr>
                </a:solidFill>
                <a:latin typeface="Lucida Bright" pitchFamily="18" charset="0"/>
              </a:rPr>
              <a:t> (since April 2023)</a:t>
            </a:r>
          </a:p>
          <a:p>
            <a:pPr>
              <a:buNone/>
            </a:pPr>
            <a:r>
              <a:rPr lang="en-US" dirty="0">
                <a:solidFill>
                  <a:schemeClr val="tx1">
                    <a:lumMod val="95000"/>
                    <a:lumOff val="5000"/>
                  </a:schemeClr>
                </a:solidFill>
                <a:latin typeface="Lucida Bright" pitchFamily="18" charset="0"/>
              </a:rPr>
              <a:t>Vice chairman: Shigeru Hayakawa</a:t>
            </a:r>
          </a:p>
          <a:p>
            <a:pPr>
              <a:buNone/>
            </a:pPr>
            <a:r>
              <a:rPr lang="en-US" dirty="0">
                <a:solidFill>
                  <a:schemeClr val="tx1">
                    <a:lumMod val="95000"/>
                    <a:lumOff val="5000"/>
                  </a:schemeClr>
                </a:solidFill>
                <a:latin typeface="Lucida Bright" pitchFamily="18" charset="0"/>
              </a:rPr>
              <a:t>President &amp; CEO: Koji Sato (since April 2023)</a:t>
            </a:r>
          </a:p>
          <a:p>
            <a:pPr>
              <a:buNone/>
            </a:pPr>
            <a:r>
              <a:rPr lang="en-US" dirty="0">
                <a:solidFill>
                  <a:schemeClr val="tx1">
                    <a:lumMod val="95000"/>
                    <a:lumOff val="5000"/>
                  </a:schemeClr>
                </a:solidFill>
                <a:latin typeface="Lucida Bright" pitchFamily="18" charset="0"/>
              </a:rPr>
              <a:t>Members:</a:t>
            </a:r>
          </a:p>
          <a:p>
            <a:pPr lvl="1">
              <a:buNone/>
            </a:pPr>
            <a:r>
              <a:rPr lang="en-US" dirty="0">
                <a:latin typeface="Lucida Calligraphy" pitchFamily="66" charset="0"/>
              </a:rPr>
              <a:t>Takeshi </a:t>
            </a:r>
            <a:r>
              <a:rPr lang="en-US" dirty="0" err="1">
                <a:latin typeface="Lucida Calligraphy" pitchFamily="66" charset="0"/>
              </a:rPr>
              <a:t>Uchiyamada</a:t>
            </a:r>
            <a:endParaRPr lang="en-US" dirty="0">
              <a:latin typeface="Lucida Calligraphy" pitchFamily="66" charset="0"/>
            </a:endParaRPr>
          </a:p>
          <a:p>
            <a:pPr lvl="1">
              <a:buNone/>
            </a:pPr>
            <a:r>
              <a:rPr lang="en-US" dirty="0">
                <a:latin typeface="Lucida Calligraphy" pitchFamily="66" charset="0"/>
              </a:rPr>
              <a:t>James </a:t>
            </a:r>
            <a:r>
              <a:rPr lang="en-US" dirty="0" err="1">
                <a:latin typeface="Lucida Calligraphy" pitchFamily="66" charset="0"/>
              </a:rPr>
              <a:t>Kuffner</a:t>
            </a:r>
            <a:endParaRPr lang="en-US" dirty="0">
              <a:latin typeface="Lucida Calligraphy" pitchFamily="66" charset="0"/>
            </a:endParaRPr>
          </a:p>
          <a:p>
            <a:pPr lvl="1">
              <a:buNone/>
            </a:pPr>
            <a:r>
              <a:rPr lang="en-US" dirty="0">
                <a:latin typeface="Lucida Calligraphy" pitchFamily="66" charset="0"/>
              </a:rPr>
              <a:t>Kenta </a:t>
            </a:r>
            <a:r>
              <a:rPr lang="en-US" dirty="0" err="1">
                <a:latin typeface="Lucida Calligraphy" pitchFamily="66" charset="0"/>
              </a:rPr>
              <a:t>Kon</a:t>
            </a:r>
            <a:endParaRPr lang="en-US" dirty="0">
              <a:latin typeface="Lucida Calligraphy" pitchFamily="66" charset="0"/>
            </a:endParaRPr>
          </a:p>
          <a:p>
            <a:pPr lvl="1">
              <a:buNone/>
            </a:pPr>
            <a:r>
              <a:rPr lang="en-US" dirty="0">
                <a:latin typeface="Lucida Calligraphy" pitchFamily="66" charset="0"/>
              </a:rPr>
              <a:t>Masahiko Maeda</a:t>
            </a:r>
          </a:p>
          <a:p>
            <a:pPr lvl="1">
              <a:buNone/>
            </a:pPr>
            <a:r>
              <a:rPr lang="en-US" dirty="0" err="1">
                <a:latin typeface="Lucida Calligraphy" pitchFamily="66" charset="0"/>
              </a:rPr>
              <a:t>Ikuro</a:t>
            </a:r>
            <a:r>
              <a:rPr lang="en-US" dirty="0">
                <a:latin typeface="Lucida Calligraphy" pitchFamily="66" charset="0"/>
              </a:rPr>
              <a:t> Sugawara</a:t>
            </a:r>
          </a:p>
          <a:p>
            <a:pPr lvl="1">
              <a:buNone/>
            </a:pPr>
            <a:r>
              <a:rPr lang="en-US" dirty="0">
                <a:latin typeface="Lucida Calligraphy" pitchFamily="66" charset="0"/>
              </a:rPr>
              <a:t>Sir Philip Craven</a:t>
            </a:r>
          </a:p>
          <a:p>
            <a:pPr lvl="1">
              <a:buNone/>
            </a:pPr>
            <a:r>
              <a:rPr lang="en-US" dirty="0" err="1">
                <a:latin typeface="Lucida Calligraphy" pitchFamily="66" charset="0"/>
              </a:rPr>
              <a:t>Teiko</a:t>
            </a:r>
            <a:r>
              <a:rPr lang="en-US" dirty="0">
                <a:latin typeface="Lucida Calligraphy" pitchFamily="66" charset="0"/>
              </a:rPr>
              <a:t> </a:t>
            </a:r>
            <a:r>
              <a:rPr lang="en-US" dirty="0" err="1">
                <a:latin typeface="Lucida Calligraphy" pitchFamily="66" charset="0"/>
              </a:rPr>
              <a:t>Kudo</a:t>
            </a:r>
            <a:endParaRPr lang="en-US" dirty="0">
              <a:latin typeface="Lucida Calligraphy" pitchFamily="66" charset="0"/>
            </a:endParaRPr>
          </a:p>
          <a:p>
            <a:pPr>
              <a:buNone/>
            </a:pPr>
            <a:endParaRPr lang="en-US" dirty="0">
              <a:latin typeface="Lucida Calligraphy" pitchFamily="66" charset="0"/>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u="sng" dirty="0" smtClean="0">
                <a:solidFill>
                  <a:schemeClr val="accent3">
                    <a:lumMod val="50000"/>
                  </a:schemeClr>
                </a:solidFill>
                <a:latin typeface="Lucida Calligraphy" pitchFamily="66" charset="0"/>
              </a:rPr>
              <a:t>LIST</a:t>
            </a:r>
            <a:r>
              <a:rPr lang="en-US" dirty="0" smtClean="0">
                <a:solidFill>
                  <a:schemeClr val="accent3">
                    <a:lumMod val="50000"/>
                  </a:schemeClr>
                </a:solidFill>
                <a:latin typeface="Lucida Calligraphy" pitchFamily="66" charset="0"/>
              </a:rPr>
              <a:t> </a:t>
            </a:r>
            <a:r>
              <a:rPr lang="en-US" u="sng" dirty="0" smtClean="0">
                <a:solidFill>
                  <a:schemeClr val="accent3">
                    <a:lumMod val="50000"/>
                  </a:schemeClr>
                </a:solidFill>
                <a:latin typeface="Lucida Calligraphy" pitchFamily="66" charset="0"/>
              </a:rPr>
              <a:t>OF</a:t>
            </a:r>
            <a:r>
              <a:rPr lang="en-US" dirty="0" smtClean="0">
                <a:solidFill>
                  <a:schemeClr val="accent3">
                    <a:lumMod val="50000"/>
                  </a:schemeClr>
                </a:solidFill>
                <a:latin typeface="Lucida Calligraphy" pitchFamily="66" charset="0"/>
              </a:rPr>
              <a:t> </a:t>
            </a:r>
            <a:r>
              <a:rPr lang="en-US" u="sng" dirty="0" smtClean="0">
                <a:solidFill>
                  <a:schemeClr val="accent3">
                    <a:lumMod val="50000"/>
                  </a:schemeClr>
                </a:solidFill>
                <a:latin typeface="Lucida Calligraphy" pitchFamily="66" charset="0"/>
              </a:rPr>
              <a:t>FORMER</a:t>
            </a:r>
            <a:r>
              <a:rPr lang="en-US" dirty="0" smtClean="0">
                <a:solidFill>
                  <a:schemeClr val="accent3">
                    <a:lumMod val="50000"/>
                  </a:schemeClr>
                </a:solidFill>
                <a:latin typeface="Lucida Calligraphy" pitchFamily="66" charset="0"/>
              </a:rPr>
              <a:t> </a:t>
            </a:r>
            <a:r>
              <a:rPr lang="en-US" u="sng" dirty="0" smtClean="0">
                <a:solidFill>
                  <a:schemeClr val="accent3">
                    <a:lumMod val="50000"/>
                  </a:schemeClr>
                </a:solidFill>
                <a:latin typeface="Lucida Calligraphy" pitchFamily="66" charset="0"/>
              </a:rPr>
              <a:t>DIRECTORS</a:t>
            </a:r>
            <a:endParaRPr lang="en-US" u="sng" dirty="0">
              <a:solidFill>
                <a:schemeClr val="accent3">
                  <a:lumMod val="50000"/>
                </a:schemeClr>
              </a:solidFill>
              <a:latin typeface="Lucida Calligraphy" pitchFamily="66" charset="0"/>
            </a:endParaRPr>
          </a:p>
        </p:txBody>
      </p:sp>
      <p:sp>
        <p:nvSpPr>
          <p:cNvPr id="3" name="Content Placeholder 2"/>
          <p:cNvSpPr>
            <a:spLocks noGrp="1"/>
          </p:cNvSpPr>
          <p:nvPr>
            <p:ph idx="1"/>
          </p:nvPr>
        </p:nvSpPr>
        <p:spPr/>
        <p:txBody>
          <a:bodyPr>
            <a:normAutofit fontScale="62500" lnSpcReduction="20000"/>
          </a:bodyPr>
          <a:lstStyle/>
          <a:p>
            <a:pPr>
              <a:buNone/>
            </a:pPr>
            <a:r>
              <a:rPr lang="en-US" b="1" i="1" dirty="0">
                <a:solidFill>
                  <a:schemeClr val="accent2">
                    <a:lumMod val="50000"/>
                  </a:schemeClr>
                </a:solidFill>
                <a:latin typeface="Adobe Ming Std L" pitchFamily="18" charset="-128"/>
                <a:ea typeface="Adobe Ming Std L" pitchFamily="18" charset="-128"/>
              </a:rPr>
              <a:t>In 1950, Toyota was split into Toyota Motor Co. and Toyota Motor Sales Co. (sales arm of Toyota); the two companies merged in 1982 to create one unified company, with then-Toyota Motor Co. President </a:t>
            </a:r>
            <a:r>
              <a:rPr lang="en-US" b="1" i="1" dirty="0" err="1">
                <a:solidFill>
                  <a:schemeClr val="accent2">
                    <a:lumMod val="50000"/>
                  </a:schemeClr>
                </a:solidFill>
                <a:latin typeface="Adobe Ming Std L" pitchFamily="18" charset="-128"/>
                <a:ea typeface="Adobe Ming Std L" pitchFamily="18" charset="-128"/>
              </a:rPr>
              <a:t>Eiji</a:t>
            </a:r>
            <a:r>
              <a:rPr lang="en-US" b="1" i="1" dirty="0">
                <a:solidFill>
                  <a:schemeClr val="accent2">
                    <a:lumMod val="50000"/>
                  </a:schemeClr>
                </a:solidFill>
                <a:latin typeface="Adobe Ming Std L" pitchFamily="18" charset="-128"/>
                <a:ea typeface="Adobe Ming Std L" pitchFamily="18" charset="-128"/>
              </a:rPr>
              <a:t> Toyoda becoming chairman. Chairmen listed prior to 1982 below were for the pre-merger Toyota Motor Co. only</a:t>
            </a:r>
            <a:r>
              <a:rPr lang="en-US" i="1" dirty="0" smtClean="0">
                <a:latin typeface="Adobe Ming Std L" pitchFamily="18" charset="-128"/>
                <a:ea typeface="Adobe Ming Std L" pitchFamily="18" charset="-128"/>
              </a:rPr>
              <a:t>.</a:t>
            </a:r>
            <a:endParaRPr lang="en-US" dirty="0">
              <a:latin typeface="Adobe Ming Std L" pitchFamily="18" charset="-128"/>
              <a:ea typeface="Adobe Ming Std L" pitchFamily="18" charset="-128"/>
            </a:endParaRPr>
          </a:p>
          <a:p>
            <a:pPr>
              <a:buNone/>
            </a:pPr>
            <a:r>
              <a:rPr lang="en-US" dirty="0" err="1">
                <a:latin typeface="Lucida Calligraphy" pitchFamily="66" charset="0"/>
                <a:ea typeface="Adobe Ming Std L" pitchFamily="18" charset="-128"/>
                <a:hlinkClick r:id="rId2" tooltip="Rizaburo Toyoda"/>
              </a:rPr>
              <a:t>Rizaburo</a:t>
            </a:r>
            <a:r>
              <a:rPr lang="en-US" dirty="0">
                <a:latin typeface="Lucida Calligraphy" pitchFamily="66" charset="0"/>
                <a:ea typeface="Adobe Ming Std L" pitchFamily="18" charset="-128"/>
                <a:hlinkClick r:id="rId2" tooltip="Rizaburo Toyoda"/>
              </a:rPr>
              <a:t> Toyoda</a:t>
            </a:r>
            <a:r>
              <a:rPr lang="en-US" dirty="0">
                <a:latin typeface="Lucida Calligraphy" pitchFamily="66" charset="0"/>
                <a:ea typeface="Adobe Ming Std L" pitchFamily="18" charset="-128"/>
              </a:rPr>
              <a:t> (1937–1948)</a:t>
            </a:r>
          </a:p>
          <a:p>
            <a:pPr>
              <a:buNone/>
            </a:pPr>
            <a:r>
              <a:rPr lang="en-US" dirty="0" err="1">
                <a:latin typeface="Lucida Calligraphy" pitchFamily="66" charset="0"/>
                <a:ea typeface="Adobe Ming Std L" pitchFamily="18" charset="-128"/>
              </a:rPr>
              <a:t>Taizo</a:t>
            </a:r>
            <a:r>
              <a:rPr lang="en-US" dirty="0">
                <a:latin typeface="Lucida Calligraphy" pitchFamily="66" charset="0"/>
                <a:ea typeface="Adobe Ming Std L" pitchFamily="18" charset="-128"/>
              </a:rPr>
              <a:t> Ishida (1948–1952)</a:t>
            </a:r>
          </a:p>
          <a:p>
            <a:pPr>
              <a:buNone/>
            </a:pPr>
            <a:r>
              <a:rPr lang="en-US" dirty="0" err="1">
                <a:latin typeface="Lucida Calligraphy" pitchFamily="66" charset="0"/>
                <a:ea typeface="Adobe Ming Std L" pitchFamily="18" charset="-128"/>
              </a:rPr>
              <a:t>Shoichi</a:t>
            </a:r>
            <a:r>
              <a:rPr lang="en-US" dirty="0">
                <a:latin typeface="Lucida Calligraphy" pitchFamily="66" charset="0"/>
                <a:ea typeface="Adobe Ming Std L" pitchFamily="18" charset="-128"/>
              </a:rPr>
              <a:t> Saito (1952–1959)</a:t>
            </a:r>
          </a:p>
          <a:p>
            <a:pPr>
              <a:buNone/>
            </a:pPr>
            <a:r>
              <a:rPr lang="en-US" dirty="0">
                <a:latin typeface="Lucida Calligraphy" pitchFamily="66" charset="0"/>
                <a:ea typeface="Adobe Ming Std L" pitchFamily="18" charset="-128"/>
              </a:rPr>
              <a:t>Masaya </a:t>
            </a:r>
            <a:r>
              <a:rPr lang="en-US" dirty="0" err="1">
                <a:latin typeface="Lucida Calligraphy" pitchFamily="66" charset="0"/>
                <a:ea typeface="Adobe Ming Std L" pitchFamily="18" charset="-128"/>
              </a:rPr>
              <a:t>Hanai</a:t>
            </a:r>
            <a:r>
              <a:rPr lang="en-US" dirty="0">
                <a:latin typeface="Lucida Calligraphy" pitchFamily="66" charset="0"/>
                <a:ea typeface="Adobe Ming Std L" pitchFamily="18" charset="-128"/>
              </a:rPr>
              <a:t> (1959–1982)</a:t>
            </a:r>
          </a:p>
          <a:p>
            <a:pPr>
              <a:buNone/>
            </a:pPr>
            <a:r>
              <a:rPr lang="en-US" dirty="0" err="1">
                <a:latin typeface="Lucida Calligraphy" pitchFamily="66" charset="0"/>
                <a:ea typeface="Adobe Ming Std L" pitchFamily="18" charset="-128"/>
                <a:hlinkClick r:id="rId3" tooltip="Eiji Toyoda"/>
              </a:rPr>
              <a:t>Eiji</a:t>
            </a:r>
            <a:r>
              <a:rPr lang="en-US" dirty="0">
                <a:latin typeface="Lucida Calligraphy" pitchFamily="66" charset="0"/>
                <a:ea typeface="Adobe Ming Std L" pitchFamily="18" charset="-128"/>
                <a:hlinkClick r:id="rId3" tooltip="Eiji Toyoda"/>
              </a:rPr>
              <a:t> Toyoda</a:t>
            </a:r>
            <a:r>
              <a:rPr lang="en-US" dirty="0">
                <a:latin typeface="Lucida Calligraphy" pitchFamily="66" charset="0"/>
                <a:ea typeface="Adobe Ming Std L" pitchFamily="18" charset="-128"/>
              </a:rPr>
              <a:t> (1982–1994)</a:t>
            </a:r>
          </a:p>
          <a:p>
            <a:pPr>
              <a:buNone/>
            </a:pPr>
            <a:r>
              <a:rPr lang="en-US" dirty="0" err="1">
                <a:latin typeface="Lucida Calligraphy" pitchFamily="66" charset="0"/>
                <a:ea typeface="Adobe Ming Std L" pitchFamily="18" charset="-128"/>
                <a:hlinkClick r:id="rId4" tooltip="Shoichiro Toyoda"/>
              </a:rPr>
              <a:t>Shoichiro</a:t>
            </a:r>
            <a:r>
              <a:rPr lang="en-US" dirty="0">
                <a:latin typeface="Lucida Calligraphy" pitchFamily="66" charset="0"/>
                <a:ea typeface="Adobe Ming Std L" pitchFamily="18" charset="-128"/>
                <a:hlinkClick r:id="rId4" tooltip="Shoichiro Toyoda"/>
              </a:rPr>
              <a:t> Toyoda</a:t>
            </a:r>
            <a:r>
              <a:rPr lang="en-US" dirty="0">
                <a:latin typeface="Lucida Calligraphy" pitchFamily="66" charset="0"/>
                <a:ea typeface="Adobe Ming Std L" pitchFamily="18" charset="-128"/>
              </a:rPr>
              <a:t> (1994–1999)</a:t>
            </a:r>
          </a:p>
          <a:p>
            <a:pPr>
              <a:buNone/>
            </a:pPr>
            <a:r>
              <a:rPr lang="en-US" dirty="0">
                <a:latin typeface="Lucida Calligraphy" pitchFamily="66" charset="0"/>
                <a:ea typeface="Adobe Ming Std L" pitchFamily="18" charset="-128"/>
                <a:hlinkClick r:id="rId5" tooltip="Hiroshi Okuda"/>
              </a:rPr>
              <a:t>Hiroshi Okuda</a:t>
            </a:r>
            <a:r>
              <a:rPr lang="en-US" dirty="0">
                <a:latin typeface="Lucida Calligraphy" pitchFamily="66" charset="0"/>
                <a:ea typeface="Adobe Ming Std L" pitchFamily="18" charset="-128"/>
              </a:rPr>
              <a:t> (1999–2006</a:t>
            </a:r>
            <a:r>
              <a:rPr lang="en-US" dirty="0" smtClean="0">
                <a:latin typeface="Lucida Calligraphy" pitchFamily="66" charset="0"/>
                <a:ea typeface="Adobe Ming Std L" pitchFamily="18" charset="-128"/>
              </a:rPr>
              <a:t>)</a:t>
            </a:r>
            <a:endParaRPr lang="en-US" dirty="0">
              <a:latin typeface="Lucida Calligraphy" pitchFamily="66" charset="0"/>
              <a:ea typeface="Adobe Ming Std L" pitchFamily="18" charset="-128"/>
            </a:endParaRPr>
          </a:p>
          <a:p>
            <a:pPr>
              <a:buNone/>
            </a:pPr>
            <a:r>
              <a:rPr lang="en-US" dirty="0" err="1">
                <a:latin typeface="Lucida Calligraphy" pitchFamily="66" charset="0"/>
                <a:ea typeface="Adobe Ming Std L" pitchFamily="18" charset="-128"/>
                <a:hlinkClick r:id="rId6" tooltip="Fujio Cho"/>
              </a:rPr>
              <a:t>Fujio</a:t>
            </a:r>
            <a:r>
              <a:rPr lang="en-US" dirty="0">
                <a:latin typeface="Lucida Calligraphy" pitchFamily="66" charset="0"/>
                <a:ea typeface="Adobe Ming Std L" pitchFamily="18" charset="-128"/>
                <a:hlinkClick r:id="rId6" tooltip="Fujio Cho"/>
              </a:rPr>
              <a:t> Cho</a:t>
            </a:r>
            <a:r>
              <a:rPr lang="en-US" dirty="0">
                <a:latin typeface="Lucida Calligraphy" pitchFamily="66" charset="0"/>
                <a:ea typeface="Adobe Ming Std L" pitchFamily="18" charset="-128"/>
              </a:rPr>
              <a:t> (2006–2013</a:t>
            </a:r>
            <a:r>
              <a:rPr lang="en-US" dirty="0" smtClean="0">
                <a:latin typeface="Lucida Calligraphy" pitchFamily="66" charset="0"/>
                <a:ea typeface="Adobe Ming Std L" pitchFamily="18" charset="-128"/>
              </a:rPr>
              <a:t>)</a:t>
            </a:r>
            <a:endParaRPr lang="en-US" dirty="0">
              <a:latin typeface="Lucida Calligraphy" pitchFamily="66" charset="0"/>
              <a:ea typeface="Adobe Ming Std L" pitchFamily="18" charset="-128"/>
            </a:endParaRPr>
          </a:p>
          <a:p>
            <a:pPr>
              <a:buNone/>
            </a:pPr>
            <a:r>
              <a:rPr lang="en-US" dirty="0">
                <a:latin typeface="Lucida Calligraphy" pitchFamily="66" charset="0"/>
                <a:ea typeface="Adobe Ming Std L" pitchFamily="18" charset="-128"/>
                <a:hlinkClick r:id="rId7" tooltip="Takeshi Uchiyamada"/>
              </a:rPr>
              <a:t>Takeshi </a:t>
            </a:r>
            <a:r>
              <a:rPr lang="en-US" dirty="0" err="1">
                <a:latin typeface="Lucida Calligraphy" pitchFamily="66" charset="0"/>
                <a:ea typeface="Adobe Ming Std L" pitchFamily="18" charset="-128"/>
                <a:hlinkClick r:id="rId7" tooltip="Takeshi Uchiyamada"/>
              </a:rPr>
              <a:t>Uchiyamada</a:t>
            </a:r>
            <a:r>
              <a:rPr lang="en-US" dirty="0">
                <a:latin typeface="Lucida Calligraphy" pitchFamily="66" charset="0"/>
                <a:ea typeface="Adobe Ming Std L" pitchFamily="18" charset="-128"/>
              </a:rPr>
              <a:t> (2013–2023</a:t>
            </a:r>
          </a:p>
          <a:p>
            <a:pPr>
              <a:buNone/>
            </a:pPr>
            <a:endParaRPr lang="en-US" dirty="0">
              <a:latin typeface="Adobe Ming Std L" pitchFamily="18" charset="-128"/>
              <a:ea typeface="Adobe Ming Std L" pitchFamily="18" charset="-128"/>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accent2">
                    <a:lumMod val="75000"/>
                  </a:schemeClr>
                </a:solidFill>
                <a:latin typeface="Lucida Calligraphy" pitchFamily="66" charset="0"/>
              </a:rPr>
              <a:t>HISTORY</a:t>
            </a:r>
            <a:r>
              <a:rPr lang="en-US" dirty="0" smtClean="0">
                <a:solidFill>
                  <a:schemeClr val="accent2">
                    <a:lumMod val="75000"/>
                  </a:schemeClr>
                </a:solidFill>
                <a:latin typeface="Lucida Calligraphy" pitchFamily="66" charset="0"/>
              </a:rPr>
              <a:t> </a:t>
            </a:r>
            <a:r>
              <a:rPr lang="en-US" u="sng" dirty="0" smtClean="0">
                <a:solidFill>
                  <a:schemeClr val="accent2">
                    <a:lumMod val="75000"/>
                  </a:schemeClr>
                </a:solidFill>
                <a:latin typeface="Lucida Calligraphy" pitchFamily="66" charset="0"/>
              </a:rPr>
              <a:t>OF</a:t>
            </a:r>
            <a:r>
              <a:rPr lang="en-US" dirty="0" smtClean="0">
                <a:solidFill>
                  <a:schemeClr val="accent2">
                    <a:lumMod val="75000"/>
                  </a:schemeClr>
                </a:solidFill>
                <a:latin typeface="Lucida Calligraphy" pitchFamily="66" charset="0"/>
              </a:rPr>
              <a:t> </a:t>
            </a:r>
            <a:r>
              <a:rPr lang="en-US" u="sng" dirty="0" smtClean="0">
                <a:solidFill>
                  <a:schemeClr val="accent2">
                    <a:lumMod val="75000"/>
                  </a:schemeClr>
                </a:solidFill>
                <a:latin typeface="Lucida Calligraphy" pitchFamily="66" charset="0"/>
              </a:rPr>
              <a:t>TOYOTA</a:t>
            </a:r>
            <a:endParaRPr lang="en-US" dirty="0"/>
          </a:p>
        </p:txBody>
      </p:sp>
      <p:sp>
        <p:nvSpPr>
          <p:cNvPr id="3" name="Content Placeholder 2"/>
          <p:cNvSpPr>
            <a:spLocks noGrp="1"/>
          </p:cNvSpPr>
          <p:nvPr>
            <p:ph idx="1"/>
          </p:nvPr>
        </p:nvSpPr>
        <p:spPr>
          <a:xfrm>
            <a:off x="285720" y="1142984"/>
            <a:ext cx="8401080" cy="4983179"/>
          </a:xfrm>
        </p:spPr>
        <p:txBody>
          <a:bodyPr>
            <a:normAutofit fontScale="25000" lnSpcReduction="20000"/>
          </a:bodyPr>
          <a:lstStyle/>
          <a:p>
            <a:pPr>
              <a:buNone/>
            </a:pPr>
            <a:r>
              <a:rPr lang="en-US" sz="9600" b="1" dirty="0" smtClean="0"/>
              <a:t>1920s–1930s</a:t>
            </a:r>
            <a:endParaRPr lang="en-US" sz="9600" b="1" dirty="0"/>
          </a:p>
          <a:p>
            <a:pPr>
              <a:buNone/>
            </a:pPr>
            <a:endParaRPr lang="en-US" sz="8000" dirty="0" smtClean="0">
              <a:latin typeface="Lucida Calligraphy" pitchFamily="66" charset="0"/>
            </a:endParaRPr>
          </a:p>
          <a:p>
            <a:pPr>
              <a:buNone/>
            </a:pPr>
            <a:r>
              <a:rPr lang="en-US" sz="8000" dirty="0" smtClean="0">
                <a:solidFill>
                  <a:schemeClr val="accent4">
                    <a:lumMod val="50000"/>
                  </a:schemeClr>
                </a:solidFill>
                <a:latin typeface="Lucida Calligraphy" pitchFamily="66" charset="0"/>
              </a:rPr>
              <a:t>The </a:t>
            </a:r>
            <a:r>
              <a:rPr lang="en-US" sz="8000" dirty="0">
                <a:solidFill>
                  <a:schemeClr val="accent4">
                    <a:lumMod val="50000"/>
                  </a:schemeClr>
                </a:solidFill>
                <a:latin typeface="Lucida Calligraphy" pitchFamily="66" charset="0"/>
              </a:rPr>
              <a:t>mass-produced Toyoda automated loom, displayed at Toyota Museum in Aichi-gun, Japan</a:t>
            </a:r>
          </a:p>
          <a:p>
            <a:pPr>
              <a:buNone/>
            </a:pPr>
            <a:r>
              <a:rPr lang="en-US" sz="8000" dirty="0">
                <a:solidFill>
                  <a:schemeClr val="accent4">
                    <a:lumMod val="50000"/>
                  </a:schemeClr>
                </a:solidFill>
                <a:latin typeface="Lucida Calligraphy" pitchFamily="66" charset="0"/>
              </a:rPr>
              <a:t>In 1924, </a:t>
            </a:r>
            <a:r>
              <a:rPr lang="en-US" sz="8000" dirty="0" err="1">
                <a:solidFill>
                  <a:schemeClr val="accent4">
                    <a:lumMod val="50000"/>
                  </a:schemeClr>
                </a:solidFill>
                <a:latin typeface="Lucida Calligraphy" pitchFamily="66" charset="0"/>
                <a:hlinkClick r:id="rId2" tooltip="Sakichi Toyoda"/>
              </a:rPr>
              <a:t>Sakichi</a:t>
            </a:r>
            <a:r>
              <a:rPr lang="en-US" sz="8000" dirty="0">
                <a:solidFill>
                  <a:schemeClr val="accent4">
                    <a:lumMod val="50000"/>
                  </a:schemeClr>
                </a:solidFill>
                <a:latin typeface="Lucida Calligraphy" pitchFamily="66" charset="0"/>
                <a:hlinkClick r:id="rId2" tooltip="Sakichi Toyoda"/>
              </a:rPr>
              <a:t> Toyoda</a:t>
            </a:r>
            <a:r>
              <a:rPr lang="en-US" sz="8000" dirty="0">
                <a:solidFill>
                  <a:schemeClr val="accent4">
                    <a:lumMod val="50000"/>
                  </a:schemeClr>
                </a:solidFill>
                <a:latin typeface="Lucida Calligraphy" pitchFamily="66" charset="0"/>
              </a:rPr>
              <a:t> invented the Toyoda Model G Automatic </a:t>
            </a:r>
            <a:r>
              <a:rPr lang="en-US" sz="8000" dirty="0">
                <a:solidFill>
                  <a:schemeClr val="accent4">
                    <a:lumMod val="50000"/>
                  </a:schemeClr>
                </a:solidFill>
                <a:latin typeface="Lucida Calligraphy" pitchFamily="66" charset="0"/>
                <a:hlinkClick r:id="rId3" tooltip="Loom"/>
              </a:rPr>
              <a:t>Loom</a:t>
            </a:r>
            <a:r>
              <a:rPr lang="en-US" sz="8000" dirty="0">
                <a:solidFill>
                  <a:schemeClr val="accent4">
                    <a:lumMod val="50000"/>
                  </a:schemeClr>
                </a:solidFill>
                <a:latin typeface="Lucida Calligraphy" pitchFamily="66" charset="0"/>
              </a:rPr>
              <a:t>. The principle of </a:t>
            </a:r>
            <a:r>
              <a:rPr lang="en-US" sz="8000" i="1" dirty="0" err="1">
                <a:solidFill>
                  <a:schemeClr val="accent4">
                    <a:lumMod val="50000"/>
                  </a:schemeClr>
                </a:solidFill>
                <a:latin typeface="Lucida Calligraphy" pitchFamily="66" charset="0"/>
                <a:hlinkClick r:id="rId4" tooltip="Jidoka"/>
              </a:rPr>
              <a:t>jidoka</a:t>
            </a:r>
            <a:r>
              <a:rPr lang="en-US" sz="8000" dirty="0">
                <a:solidFill>
                  <a:schemeClr val="accent4">
                    <a:lumMod val="50000"/>
                  </a:schemeClr>
                </a:solidFill>
                <a:latin typeface="Lucida Calligraphy" pitchFamily="66" charset="0"/>
              </a:rPr>
              <a:t>, </a:t>
            </a:r>
            <a:r>
              <a:rPr lang="en-US" sz="8000" dirty="0" smtClean="0">
                <a:solidFill>
                  <a:schemeClr val="accent4">
                    <a:lumMod val="50000"/>
                  </a:schemeClr>
                </a:solidFill>
                <a:latin typeface="Lucida Calligraphy" pitchFamily="66" charset="0"/>
              </a:rPr>
              <a:t>which means </a:t>
            </a:r>
            <a:r>
              <a:rPr lang="en-US" sz="8000" dirty="0">
                <a:solidFill>
                  <a:schemeClr val="accent4">
                    <a:lumMod val="50000"/>
                  </a:schemeClr>
                </a:solidFill>
                <a:latin typeface="Lucida Calligraphy" pitchFamily="66" charset="0"/>
              </a:rPr>
              <a:t>the machine stops itself when a problem occurs, became later a part of the </a:t>
            </a:r>
            <a:r>
              <a:rPr lang="en-US" sz="8000" dirty="0">
                <a:solidFill>
                  <a:schemeClr val="accent4">
                    <a:lumMod val="50000"/>
                  </a:schemeClr>
                </a:solidFill>
                <a:latin typeface="Lucida Calligraphy" pitchFamily="66" charset="0"/>
                <a:hlinkClick r:id="rId5" tooltip="Toyota Production System"/>
              </a:rPr>
              <a:t>Toyota Production System</a:t>
            </a:r>
            <a:r>
              <a:rPr lang="en-US" sz="8000" dirty="0">
                <a:solidFill>
                  <a:schemeClr val="accent4">
                    <a:lumMod val="50000"/>
                  </a:schemeClr>
                </a:solidFill>
                <a:latin typeface="Lucida Calligraphy" pitchFamily="66" charset="0"/>
              </a:rPr>
              <a:t>. Looms were built on a small </a:t>
            </a:r>
            <a:r>
              <a:rPr lang="en-US" sz="8000" dirty="0">
                <a:solidFill>
                  <a:schemeClr val="accent4">
                    <a:lumMod val="50000"/>
                  </a:schemeClr>
                </a:solidFill>
                <a:latin typeface="Lucida Calligraphy" pitchFamily="66" charset="0"/>
                <a:hlinkClick r:id="rId6" tooltip="Production line"/>
              </a:rPr>
              <a:t>production line</a:t>
            </a:r>
            <a:r>
              <a:rPr lang="en-US" sz="8000" dirty="0">
                <a:solidFill>
                  <a:schemeClr val="accent4">
                    <a:lumMod val="50000"/>
                  </a:schemeClr>
                </a:solidFill>
                <a:latin typeface="Lucida Calligraphy" pitchFamily="66" charset="0"/>
              </a:rPr>
              <a:t>. In 1929, the patent for the automatic loom was sold to the British company </a:t>
            </a:r>
            <a:r>
              <a:rPr lang="en-US" sz="8000" dirty="0">
                <a:solidFill>
                  <a:schemeClr val="accent4">
                    <a:lumMod val="50000"/>
                  </a:schemeClr>
                </a:solidFill>
                <a:latin typeface="Lucida Calligraphy" pitchFamily="66" charset="0"/>
                <a:hlinkClick r:id="rId7" tooltip="Platt Brothers"/>
              </a:rPr>
              <a:t>Platt </a:t>
            </a:r>
            <a:r>
              <a:rPr lang="en-US" sz="8000" dirty="0" smtClean="0">
                <a:solidFill>
                  <a:schemeClr val="accent4">
                    <a:lumMod val="50000"/>
                  </a:schemeClr>
                </a:solidFill>
                <a:latin typeface="Lucida Calligraphy" pitchFamily="66" charset="0"/>
                <a:hlinkClick r:id="rId7" tooltip="Platt Brothers"/>
              </a:rPr>
              <a:t>Brothers</a:t>
            </a:r>
            <a:r>
              <a:rPr lang="en-US" sz="8000" dirty="0" smtClean="0">
                <a:solidFill>
                  <a:schemeClr val="accent4">
                    <a:lumMod val="50000"/>
                  </a:schemeClr>
                </a:solidFill>
                <a:latin typeface="Lucida Calligraphy" pitchFamily="66" charset="0"/>
              </a:rPr>
              <a:t>,</a:t>
            </a:r>
            <a:r>
              <a:rPr lang="en-US" sz="8000" baseline="30000" dirty="0">
                <a:solidFill>
                  <a:schemeClr val="accent4">
                    <a:lumMod val="50000"/>
                  </a:schemeClr>
                </a:solidFill>
                <a:latin typeface="Lucida Calligraphy" pitchFamily="66" charset="0"/>
              </a:rPr>
              <a:t> </a:t>
            </a:r>
            <a:r>
              <a:rPr lang="en-US" sz="8000" dirty="0" smtClean="0">
                <a:solidFill>
                  <a:schemeClr val="accent4">
                    <a:lumMod val="50000"/>
                  </a:schemeClr>
                </a:solidFill>
                <a:latin typeface="Lucida Calligraphy" pitchFamily="66" charset="0"/>
              </a:rPr>
              <a:t>generating </a:t>
            </a:r>
            <a:r>
              <a:rPr lang="en-US" sz="8000" dirty="0">
                <a:solidFill>
                  <a:schemeClr val="accent4">
                    <a:lumMod val="50000"/>
                  </a:schemeClr>
                </a:solidFill>
                <a:latin typeface="Lucida Calligraphy" pitchFamily="66" charset="0"/>
              </a:rPr>
              <a:t>the starting capital </a:t>
            </a:r>
            <a:r>
              <a:rPr lang="en-US" sz="8000" dirty="0" smtClean="0">
                <a:solidFill>
                  <a:schemeClr val="accent4">
                    <a:lumMod val="50000"/>
                  </a:schemeClr>
                </a:solidFill>
                <a:latin typeface="Lucida Calligraphy" pitchFamily="66" charset="0"/>
              </a:rPr>
              <a:t>for automobile development’</a:t>
            </a:r>
            <a:endParaRPr lang="en-US" sz="8000" dirty="0">
              <a:solidFill>
                <a:schemeClr val="accent4">
                  <a:lumMod val="50000"/>
                </a:schemeClr>
              </a:solidFill>
              <a:latin typeface="Lucida Calligraphy" pitchFamily="66" charset="0"/>
            </a:endParaRPr>
          </a:p>
          <a:p>
            <a:pPr>
              <a:buNone/>
            </a:pPr>
            <a:r>
              <a:rPr lang="en-US" sz="8000" dirty="0" smtClean="0">
                <a:solidFill>
                  <a:schemeClr val="accent4">
                    <a:lumMod val="50000"/>
                  </a:schemeClr>
                </a:solidFill>
                <a:latin typeface="Lucida Calligraphy" pitchFamily="66" charset="0"/>
              </a:rPr>
              <a:t>In </a:t>
            </a:r>
            <a:r>
              <a:rPr lang="en-US" sz="8000" dirty="0">
                <a:solidFill>
                  <a:schemeClr val="accent4">
                    <a:lumMod val="50000"/>
                  </a:schemeClr>
                </a:solidFill>
                <a:latin typeface="Lucida Calligraphy" pitchFamily="66" charset="0"/>
              </a:rPr>
              <a:t>April 1936, Toyoda's first passenger car, the </a:t>
            </a:r>
            <a:r>
              <a:rPr lang="en-US" sz="8000" dirty="0">
                <a:solidFill>
                  <a:schemeClr val="accent4">
                    <a:lumMod val="50000"/>
                  </a:schemeClr>
                </a:solidFill>
                <a:latin typeface="Lucida Calligraphy" pitchFamily="66" charset="0"/>
                <a:hlinkClick r:id="rId8" tooltip="Toyota AA"/>
              </a:rPr>
              <a:t>Model AA</a:t>
            </a:r>
            <a:r>
              <a:rPr lang="en-US" sz="8000" dirty="0">
                <a:solidFill>
                  <a:schemeClr val="accent4">
                    <a:lumMod val="50000"/>
                  </a:schemeClr>
                </a:solidFill>
                <a:latin typeface="Lucida Calligraphy" pitchFamily="66" charset="0"/>
              </a:rPr>
              <a:t>, was completed. The sales price was ¥3,350, </a:t>
            </a:r>
            <a:r>
              <a:rPr lang="en-US" sz="8000" dirty="0" smtClean="0">
                <a:solidFill>
                  <a:schemeClr val="accent4">
                    <a:lumMod val="50000"/>
                  </a:schemeClr>
                </a:solidFill>
                <a:latin typeface="Lucida Calligraphy" pitchFamily="66" charset="0"/>
              </a:rPr>
              <a:t>¥400 </a:t>
            </a:r>
            <a:r>
              <a:rPr lang="en-US" sz="8000" dirty="0">
                <a:solidFill>
                  <a:schemeClr val="accent4">
                    <a:lumMod val="50000"/>
                  </a:schemeClr>
                </a:solidFill>
                <a:latin typeface="Lucida Calligraphy" pitchFamily="66" charset="0"/>
              </a:rPr>
              <a:t>cheaper than </a:t>
            </a:r>
            <a:r>
              <a:rPr lang="en-US" sz="8000" dirty="0">
                <a:solidFill>
                  <a:schemeClr val="accent4">
                    <a:lumMod val="50000"/>
                  </a:schemeClr>
                </a:solidFill>
                <a:latin typeface="Lucida Calligraphy" pitchFamily="66" charset="0"/>
                <a:hlinkClick r:id="rId9" tooltip="Ford Motor Company"/>
              </a:rPr>
              <a:t>Ford</a:t>
            </a:r>
            <a:r>
              <a:rPr lang="en-US" sz="8000" dirty="0">
                <a:solidFill>
                  <a:schemeClr val="accent4">
                    <a:lumMod val="50000"/>
                  </a:schemeClr>
                </a:solidFill>
                <a:latin typeface="Lucida Calligraphy" pitchFamily="66" charset="0"/>
              </a:rPr>
              <a:t> or </a:t>
            </a:r>
            <a:r>
              <a:rPr lang="en-US" sz="8000" dirty="0">
                <a:solidFill>
                  <a:schemeClr val="accent4">
                    <a:lumMod val="50000"/>
                  </a:schemeClr>
                </a:solidFill>
                <a:latin typeface="Lucida Calligraphy" pitchFamily="66" charset="0"/>
                <a:hlinkClick r:id="rId10" tooltip="General Motors"/>
              </a:rPr>
              <a:t>GM</a:t>
            </a:r>
            <a:r>
              <a:rPr lang="en-US" sz="8000" dirty="0">
                <a:solidFill>
                  <a:schemeClr val="accent4">
                    <a:lumMod val="50000"/>
                  </a:schemeClr>
                </a:solidFill>
                <a:latin typeface="Lucida Calligraphy" pitchFamily="66" charset="0"/>
              </a:rPr>
              <a:t> cars</a:t>
            </a:r>
            <a:r>
              <a:rPr lang="en-US" sz="8000" dirty="0" smtClean="0">
                <a:solidFill>
                  <a:schemeClr val="accent4">
                    <a:lumMod val="50000"/>
                  </a:schemeClr>
                </a:solidFill>
                <a:latin typeface="Lucida Calligraphy" pitchFamily="66" charset="0"/>
              </a:rPr>
              <a:t>.</a:t>
            </a:r>
            <a:r>
              <a:rPr lang="en-US" sz="8000" dirty="0">
                <a:solidFill>
                  <a:schemeClr val="accent4">
                    <a:lumMod val="50000"/>
                  </a:schemeClr>
                </a:solidFill>
                <a:latin typeface="Lucida Calligraphy" pitchFamily="66" charset="0"/>
              </a:rPr>
              <a:t> The company's plant at </a:t>
            </a:r>
            <a:r>
              <a:rPr lang="en-US" sz="8000" dirty="0" err="1">
                <a:solidFill>
                  <a:schemeClr val="accent4">
                    <a:lumMod val="50000"/>
                  </a:schemeClr>
                </a:solidFill>
                <a:latin typeface="Lucida Calligraphy" pitchFamily="66" charset="0"/>
              </a:rPr>
              <a:t>Kariya</a:t>
            </a:r>
            <a:r>
              <a:rPr lang="en-US" sz="8000" dirty="0">
                <a:solidFill>
                  <a:schemeClr val="accent4">
                    <a:lumMod val="50000"/>
                  </a:schemeClr>
                </a:solidFill>
                <a:latin typeface="Lucida Calligraphy" pitchFamily="66" charset="0"/>
              </a:rPr>
              <a:t> was completed in May. In July, the company filled its first export order, with four G1 trucks exported to northeastern </a:t>
            </a:r>
            <a:r>
              <a:rPr lang="en-US" sz="8000" dirty="0" err="1" smtClean="0">
                <a:solidFill>
                  <a:schemeClr val="accent4">
                    <a:lumMod val="50000"/>
                  </a:schemeClr>
                </a:solidFill>
                <a:latin typeface="Lucida Calligraphy" pitchFamily="66" charset="0"/>
              </a:rPr>
              <a:t>China.On</a:t>
            </a:r>
            <a:r>
              <a:rPr lang="en-US" sz="8000" dirty="0" smtClean="0">
                <a:solidFill>
                  <a:schemeClr val="accent4">
                    <a:lumMod val="50000"/>
                  </a:schemeClr>
                </a:solidFill>
                <a:latin typeface="Lucida Calligraphy" pitchFamily="66" charset="0"/>
              </a:rPr>
              <a:t> </a:t>
            </a:r>
            <a:r>
              <a:rPr lang="en-US" sz="8000" dirty="0">
                <a:solidFill>
                  <a:schemeClr val="accent4">
                    <a:lumMod val="50000"/>
                  </a:schemeClr>
                </a:solidFill>
                <a:latin typeface="Lucida Calligraphy" pitchFamily="66" charset="0"/>
              </a:rPr>
              <a:t>September 19, 1936, the Japanese imperial government officially designated Toyota Automatic Loom Works as an automotive manufacturer</a:t>
            </a:r>
            <a:r>
              <a:rPr lang="en-US" sz="8000" dirty="0" smtClean="0">
                <a:solidFill>
                  <a:schemeClr val="accent4">
                    <a:lumMod val="50000"/>
                  </a:schemeClr>
                </a:solidFill>
                <a:latin typeface="Lucida Calligraphy" pitchFamily="66" charset="0"/>
              </a:rPr>
              <a:t>.</a:t>
            </a:r>
            <a:endParaRPr lang="en-US" sz="8000" dirty="0">
              <a:solidFill>
                <a:schemeClr val="accent4">
                  <a:lumMod val="50000"/>
                </a:schemeClr>
              </a:solidFill>
              <a:latin typeface="Lucida Calligraphy" pitchFamily="66" charset="0"/>
            </a:endParaRPr>
          </a:p>
          <a:p>
            <a:pPr>
              <a:buNone/>
            </a:pPr>
            <a:endParaRPr 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1143008"/>
          </a:xfrm>
        </p:spPr>
        <p:txBody>
          <a:bodyPr>
            <a:noAutofit/>
          </a:bodyPr>
          <a:lstStyle/>
          <a:p>
            <a:pPr algn="l"/>
            <a:r>
              <a:rPr lang="en-US" sz="4800" u="sng" dirty="0" smtClean="0">
                <a:solidFill>
                  <a:srgbClr val="0070C0"/>
                </a:solidFill>
                <a:latin typeface="Lucida Calligraphy" pitchFamily="66" charset="0"/>
              </a:rPr>
              <a:t>SUVs AND CROSSOVERS</a:t>
            </a:r>
            <a:endParaRPr lang="en-US" sz="4800" u="sng" dirty="0">
              <a:solidFill>
                <a:srgbClr val="0070C0"/>
              </a:solidFill>
              <a:latin typeface="Lucida Calligraphy" pitchFamily="66" charset="0"/>
            </a:endParaRPr>
          </a:p>
        </p:txBody>
      </p:sp>
      <p:sp>
        <p:nvSpPr>
          <p:cNvPr id="3" name="Content Placeholder 2"/>
          <p:cNvSpPr>
            <a:spLocks noGrp="1"/>
          </p:cNvSpPr>
          <p:nvPr>
            <p:ph idx="1"/>
          </p:nvPr>
        </p:nvSpPr>
        <p:spPr>
          <a:xfrm>
            <a:off x="357158" y="1714488"/>
            <a:ext cx="8329642" cy="4929222"/>
          </a:xfrm>
        </p:spPr>
        <p:txBody>
          <a:bodyPr/>
          <a:lstStyle/>
          <a:p>
            <a:pPr>
              <a:buNone/>
            </a:pPr>
            <a:r>
              <a:rPr lang="en-US" dirty="0">
                <a:hlinkClick r:id="rId2"/>
              </a:rPr>
              <a:t/>
            </a:r>
            <a:br>
              <a:rPr lang="en-US" dirty="0">
                <a:hlinkClick r:id="rId2"/>
              </a:rPr>
            </a:br>
            <a:endParaRPr lang="en-US" dirty="0"/>
          </a:p>
          <a:p>
            <a:pPr>
              <a:buNone/>
            </a:pPr>
            <a:endParaRPr lang="en-US" sz="2400" dirty="0" smtClean="0">
              <a:latin typeface="Lucida Calligraphy" pitchFamily="66" charset="0"/>
            </a:endParaRPr>
          </a:p>
          <a:p>
            <a:pPr>
              <a:buNone/>
            </a:pPr>
            <a:endParaRPr lang="en-US" sz="2400" dirty="0">
              <a:latin typeface="Lucida Calligraphy" pitchFamily="66" charset="0"/>
            </a:endParaRPr>
          </a:p>
          <a:p>
            <a:pPr>
              <a:buNone/>
            </a:pPr>
            <a:endParaRPr lang="en-US" sz="2400" dirty="0" smtClean="0">
              <a:latin typeface="Lucida Calligraphy" pitchFamily="66" charset="0"/>
            </a:endParaRPr>
          </a:p>
          <a:p>
            <a:pPr algn="ctr">
              <a:buNone/>
            </a:pPr>
            <a:endParaRPr lang="en-US" sz="2400" dirty="0" smtClean="0">
              <a:solidFill>
                <a:srgbClr val="002060"/>
              </a:solidFill>
              <a:latin typeface="Lucida Calligraphy" pitchFamily="66" charset="0"/>
            </a:endParaRPr>
          </a:p>
          <a:p>
            <a:pPr algn="ctr">
              <a:buNone/>
            </a:pPr>
            <a:endParaRPr lang="en-US" sz="2400" dirty="0">
              <a:solidFill>
                <a:srgbClr val="002060"/>
              </a:solidFill>
              <a:latin typeface="Lucida Calligraphy" pitchFamily="66" charset="0"/>
            </a:endParaRPr>
          </a:p>
          <a:p>
            <a:pPr algn="ctr">
              <a:buNone/>
            </a:pPr>
            <a:r>
              <a:rPr lang="en-US" sz="2400" dirty="0" smtClean="0">
                <a:solidFill>
                  <a:srgbClr val="002060"/>
                </a:solidFill>
                <a:latin typeface="Lucida Calligraphy" pitchFamily="66" charset="0"/>
              </a:rPr>
              <a:t>Toyota C-HR                          Toyota </a:t>
            </a:r>
            <a:r>
              <a:rPr lang="en-US" sz="2400" dirty="0">
                <a:solidFill>
                  <a:srgbClr val="002060"/>
                </a:solidFill>
                <a:latin typeface="Lucida Calligraphy" pitchFamily="66" charset="0"/>
              </a:rPr>
              <a:t>RAV4</a:t>
            </a:r>
          </a:p>
          <a:p>
            <a:endParaRPr lang="en-US" dirty="0"/>
          </a:p>
        </p:txBody>
      </p:sp>
      <p:pic>
        <p:nvPicPr>
          <p:cNvPr id="33794" name="Picture 2" descr="https://upload.wikimedia.org/wikipedia/commons/thumb/a/ac/2017_Toyota_C-HR_Excel_HEV_CVT_1.8.jpg/201px-2017_Toyota_C-HR_Excel_HEV_CVT_1.8.jpg"/>
          <p:cNvPicPr>
            <a:picLocks noChangeAspect="1" noChangeArrowheads="1"/>
          </p:cNvPicPr>
          <p:nvPr/>
        </p:nvPicPr>
        <p:blipFill>
          <a:blip r:embed="rId3"/>
          <a:srcRect/>
          <a:stretch>
            <a:fillRect/>
          </a:stretch>
        </p:blipFill>
        <p:spPr bwMode="auto">
          <a:xfrm>
            <a:off x="428596" y="2000240"/>
            <a:ext cx="3857652" cy="2676738"/>
          </a:xfrm>
          <a:prstGeom prst="rect">
            <a:avLst/>
          </a:prstGeom>
          <a:noFill/>
        </p:spPr>
      </p:pic>
      <p:pic>
        <p:nvPicPr>
          <p:cNvPr id="33796" name="Picture 4" descr="https://upload.wikimedia.org/wikipedia/commons/thumb/0/0f/2019_Toyota_RAV4_LE_2.5L_front_4.14.19.jpg/183px-2019_Toyota_RAV4_LE_2.5L_front_4.14.19.jpg"/>
          <p:cNvPicPr>
            <a:picLocks noChangeAspect="1" noChangeArrowheads="1"/>
          </p:cNvPicPr>
          <p:nvPr/>
        </p:nvPicPr>
        <p:blipFill>
          <a:blip r:embed="rId4"/>
          <a:srcRect/>
          <a:stretch>
            <a:fillRect/>
          </a:stretch>
        </p:blipFill>
        <p:spPr bwMode="auto">
          <a:xfrm>
            <a:off x="4857752" y="2000240"/>
            <a:ext cx="3916842" cy="2688029"/>
          </a:xfrm>
          <a:prstGeom prst="rect">
            <a:avLst/>
          </a:prstGeom>
          <a:noFill/>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108"/>
            <a:ext cx="8229600" cy="71438"/>
          </a:xfrm>
        </p:spPr>
        <p:txBody>
          <a:bodyPr>
            <a:noAutofit/>
          </a:bodyPr>
          <a:lstStyle/>
          <a:p>
            <a:pPr algn="l"/>
            <a:r>
              <a:rPr lang="en-US" u="sng" dirty="0" smtClean="0">
                <a:solidFill>
                  <a:schemeClr val="accent1">
                    <a:lumMod val="50000"/>
                  </a:schemeClr>
                </a:solidFill>
                <a:latin typeface="Lucida Calligraphy" pitchFamily="66" charset="0"/>
              </a:rPr>
              <a:t>PICKUP TRUCKS</a:t>
            </a:r>
            <a:br>
              <a:rPr lang="en-US" u="sng" dirty="0" smtClean="0">
                <a:solidFill>
                  <a:schemeClr val="accent1">
                    <a:lumMod val="50000"/>
                  </a:schemeClr>
                </a:solidFill>
                <a:latin typeface="Lucida Calligraphy" pitchFamily="66" charset="0"/>
              </a:rPr>
            </a:br>
            <a:r>
              <a:rPr lang="en-US" u="sng" dirty="0" smtClean="0">
                <a:solidFill>
                  <a:schemeClr val="accent1">
                    <a:lumMod val="50000"/>
                  </a:schemeClr>
                </a:solidFill>
                <a:latin typeface="Lucida Calligraphy" pitchFamily="66" charset="0"/>
              </a:rPr>
              <a:t/>
            </a:r>
            <a:br>
              <a:rPr lang="en-US" u="sng" dirty="0" smtClean="0">
                <a:solidFill>
                  <a:schemeClr val="accent1">
                    <a:lumMod val="50000"/>
                  </a:schemeClr>
                </a:solidFill>
                <a:latin typeface="Lucida Calligraphy" pitchFamily="66" charset="0"/>
              </a:rPr>
            </a:br>
            <a:endParaRPr lang="en-US" u="sng" dirty="0">
              <a:solidFill>
                <a:schemeClr val="accent1">
                  <a:lumMod val="50000"/>
                </a:schemeClr>
              </a:solidFill>
              <a:latin typeface="Lucida Calligraphy" pitchFamily="66" charset="0"/>
            </a:endParaRPr>
          </a:p>
        </p:txBody>
      </p:sp>
      <p:sp>
        <p:nvSpPr>
          <p:cNvPr id="3" name="Content Placeholder 2"/>
          <p:cNvSpPr>
            <a:spLocks noGrp="1"/>
          </p:cNvSpPr>
          <p:nvPr>
            <p:ph idx="1"/>
          </p:nvPr>
        </p:nvSpPr>
        <p:spPr>
          <a:xfrm>
            <a:off x="457200" y="785794"/>
            <a:ext cx="8229600" cy="5857916"/>
          </a:xfrm>
        </p:spPr>
        <p:txBody>
          <a:bodyPr>
            <a:normAutofit fontScale="25000" lnSpcReduction="20000"/>
          </a:bodyPr>
          <a:lstStyle/>
          <a:p>
            <a:pPr>
              <a:buNone/>
            </a:pPr>
            <a:endParaRPr lang="en-US" dirty="0" smtClean="0"/>
          </a:p>
          <a:p>
            <a:pPr>
              <a:buNone/>
            </a:pPr>
            <a:endParaRPr lang="en-US" dirty="0"/>
          </a:p>
          <a:p>
            <a:pPr>
              <a:buNone/>
            </a:pPr>
            <a:endParaRPr lang="en-US" dirty="0" smtClean="0"/>
          </a:p>
          <a:p>
            <a:pPr>
              <a:buNone/>
            </a:pPr>
            <a:r>
              <a:rPr lang="en-US" dirty="0" smtClean="0"/>
              <a:t>                                                          </a:t>
            </a:r>
          </a:p>
          <a:p>
            <a:pPr>
              <a:buNone/>
            </a:pPr>
            <a:endParaRPr lang="en-US" sz="3100" dirty="0">
              <a:latin typeface="Lucida Calligraphy" pitchFamily="66" charset="0"/>
            </a:endParaRPr>
          </a:p>
          <a:p>
            <a:pPr>
              <a:buNone/>
            </a:pPr>
            <a:endParaRPr lang="en-US" sz="3100" dirty="0" smtClean="0">
              <a:latin typeface="Lucida Calligraphy" pitchFamily="66" charset="0"/>
            </a:endParaRPr>
          </a:p>
          <a:p>
            <a:pPr>
              <a:buNone/>
            </a:pPr>
            <a:endParaRPr lang="en-US" sz="3100" dirty="0">
              <a:latin typeface="Lucida Calligraphy" pitchFamily="66" charset="0"/>
            </a:endParaRPr>
          </a:p>
          <a:p>
            <a:pPr>
              <a:buNone/>
            </a:pPr>
            <a:r>
              <a:rPr lang="en-US" sz="3100" dirty="0">
                <a:latin typeface="Lucida Calligraphy" pitchFamily="66" charset="0"/>
              </a:rPr>
              <a:t> </a:t>
            </a:r>
            <a:r>
              <a:rPr lang="en-US" sz="3100" dirty="0" smtClean="0">
                <a:latin typeface="Lucida Calligraphy" pitchFamily="66" charset="0"/>
              </a:rPr>
              <a:t>                                                   </a:t>
            </a:r>
          </a:p>
          <a:p>
            <a:pPr>
              <a:buNone/>
            </a:pPr>
            <a:endParaRPr lang="en-US" sz="3100" dirty="0">
              <a:latin typeface="Lucida Calligraphy" pitchFamily="66" charset="0"/>
            </a:endParaRPr>
          </a:p>
          <a:p>
            <a:pPr>
              <a:buNone/>
            </a:pPr>
            <a:endParaRPr lang="en-US" sz="3100" dirty="0" smtClean="0">
              <a:latin typeface="Lucida Calligraphy" pitchFamily="66" charset="0"/>
            </a:endParaRPr>
          </a:p>
          <a:p>
            <a:pPr>
              <a:buNone/>
            </a:pPr>
            <a:endParaRPr lang="en-US" sz="3100" dirty="0">
              <a:latin typeface="Lucida Calligraphy" pitchFamily="66" charset="0"/>
            </a:endParaRPr>
          </a:p>
          <a:p>
            <a:pPr>
              <a:buNone/>
            </a:pPr>
            <a:endParaRPr lang="en-US" sz="3100" dirty="0" smtClean="0">
              <a:latin typeface="Lucida Calligraphy" pitchFamily="66" charset="0"/>
            </a:endParaRPr>
          </a:p>
          <a:p>
            <a:pPr>
              <a:buNone/>
            </a:pPr>
            <a:endParaRPr lang="en-US" sz="3100" dirty="0">
              <a:latin typeface="Lucida Calligraphy" pitchFamily="66" charset="0"/>
            </a:endParaRPr>
          </a:p>
          <a:p>
            <a:pPr>
              <a:buNone/>
            </a:pPr>
            <a:endParaRPr lang="en-US" sz="3100" dirty="0" smtClean="0">
              <a:latin typeface="Lucida Calligraphy" pitchFamily="66" charset="0"/>
            </a:endParaRPr>
          </a:p>
          <a:p>
            <a:pPr>
              <a:buNone/>
            </a:pPr>
            <a:endParaRPr lang="en-US" sz="3100" dirty="0">
              <a:latin typeface="Lucida Calligraphy" pitchFamily="66" charset="0"/>
            </a:endParaRPr>
          </a:p>
          <a:p>
            <a:pPr>
              <a:buNone/>
            </a:pPr>
            <a:endParaRPr lang="en-US" sz="3100" dirty="0" smtClean="0">
              <a:latin typeface="Lucida Calligraphy" pitchFamily="66" charset="0"/>
            </a:endParaRPr>
          </a:p>
          <a:p>
            <a:pPr>
              <a:buNone/>
            </a:pPr>
            <a:endParaRPr lang="en-US" sz="3100" dirty="0">
              <a:latin typeface="Lucida Calligraphy" pitchFamily="66" charset="0"/>
            </a:endParaRPr>
          </a:p>
          <a:p>
            <a:pPr>
              <a:buNone/>
            </a:pPr>
            <a:endParaRPr lang="en-US" sz="3100" dirty="0" smtClean="0">
              <a:latin typeface="Lucida Calligraphy" pitchFamily="66" charset="0"/>
            </a:endParaRPr>
          </a:p>
          <a:p>
            <a:pPr>
              <a:buNone/>
            </a:pPr>
            <a:endParaRPr lang="en-US" sz="3100" dirty="0">
              <a:latin typeface="Lucida Calligraphy" pitchFamily="66" charset="0"/>
            </a:endParaRPr>
          </a:p>
          <a:p>
            <a:pPr>
              <a:buNone/>
            </a:pPr>
            <a:endParaRPr lang="en-US" sz="3100" dirty="0" smtClean="0">
              <a:latin typeface="Lucida Calligraphy" pitchFamily="66" charset="0"/>
            </a:endParaRPr>
          </a:p>
          <a:p>
            <a:pPr>
              <a:buNone/>
            </a:pPr>
            <a:endParaRPr lang="en-US" sz="3100" dirty="0">
              <a:latin typeface="Lucida Calligraphy" pitchFamily="66" charset="0"/>
            </a:endParaRPr>
          </a:p>
          <a:p>
            <a:pPr>
              <a:buNone/>
            </a:pPr>
            <a:endParaRPr lang="en-US" sz="3100" dirty="0" smtClean="0">
              <a:latin typeface="Lucida Calligraphy" pitchFamily="66" charset="0"/>
            </a:endParaRPr>
          </a:p>
          <a:p>
            <a:pPr>
              <a:buNone/>
            </a:pPr>
            <a:endParaRPr lang="en-US" sz="3100" dirty="0">
              <a:latin typeface="Lucida Calligraphy" pitchFamily="66" charset="0"/>
            </a:endParaRPr>
          </a:p>
          <a:p>
            <a:pPr>
              <a:buNone/>
            </a:pPr>
            <a:endParaRPr lang="en-US" sz="3100" dirty="0" smtClean="0">
              <a:latin typeface="Lucida Calligraphy" pitchFamily="66" charset="0"/>
            </a:endParaRPr>
          </a:p>
          <a:p>
            <a:pPr>
              <a:buNone/>
            </a:pPr>
            <a:endParaRPr lang="en-US" sz="3100" dirty="0">
              <a:latin typeface="Lucida Calligraphy" pitchFamily="66" charset="0"/>
            </a:endParaRPr>
          </a:p>
          <a:p>
            <a:pPr>
              <a:buNone/>
            </a:pPr>
            <a:endParaRPr lang="en-US" sz="3100" dirty="0" smtClean="0">
              <a:latin typeface="Lucida Calligraphy" pitchFamily="66" charset="0"/>
            </a:endParaRPr>
          </a:p>
          <a:p>
            <a:pPr>
              <a:buNone/>
            </a:pPr>
            <a:r>
              <a:rPr lang="en-US" sz="3100" dirty="0" smtClean="0">
                <a:solidFill>
                  <a:srgbClr val="002060"/>
                </a:solidFill>
                <a:latin typeface="Lucida Calligraphy" pitchFamily="66" charset="0"/>
              </a:rPr>
              <a:t>                </a:t>
            </a:r>
            <a:r>
              <a:rPr lang="en-US" sz="9600" dirty="0" smtClean="0">
                <a:solidFill>
                  <a:srgbClr val="002060"/>
                </a:solidFill>
                <a:latin typeface="Lucida Calligraphy" pitchFamily="66" charset="0"/>
              </a:rPr>
              <a:t>Toyota </a:t>
            </a:r>
            <a:r>
              <a:rPr lang="en-US" sz="9600" dirty="0" err="1" smtClean="0">
                <a:solidFill>
                  <a:srgbClr val="002060"/>
                </a:solidFill>
                <a:latin typeface="Lucida Calligraphy" pitchFamily="66" charset="0"/>
              </a:rPr>
              <a:t>Hilux</a:t>
            </a:r>
            <a:endParaRPr lang="en-US" sz="9600" dirty="0" smtClean="0">
              <a:solidFill>
                <a:srgbClr val="002060"/>
              </a:solidFill>
              <a:latin typeface="Lucida Calligraphy" pitchFamily="66" charset="0"/>
            </a:endParaRPr>
          </a:p>
          <a:p>
            <a:pPr>
              <a:buNone/>
            </a:pPr>
            <a:endParaRPr lang="en-US" sz="3100" dirty="0">
              <a:latin typeface="Lucida Calligraphy" pitchFamily="66" charset="0"/>
            </a:endParaRPr>
          </a:p>
          <a:p>
            <a:pPr>
              <a:buNone/>
            </a:pPr>
            <a:endParaRPr lang="en-US" sz="3100" dirty="0" smtClean="0">
              <a:latin typeface="Lucida Calligraphy" pitchFamily="66" charset="0"/>
            </a:endParaRPr>
          </a:p>
          <a:p>
            <a:pPr>
              <a:buNone/>
            </a:pPr>
            <a:endParaRPr lang="en-US" sz="3100" dirty="0">
              <a:latin typeface="Lucida Calligraphy" pitchFamily="66" charset="0"/>
            </a:endParaRPr>
          </a:p>
          <a:p>
            <a:pPr>
              <a:buNone/>
            </a:pPr>
            <a:endParaRPr lang="en-US" sz="3100" dirty="0" smtClean="0">
              <a:latin typeface="Lucida Calligraphy" pitchFamily="66" charset="0"/>
            </a:endParaRPr>
          </a:p>
          <a:p>
            <a:pPr>
              <a:buNone/>
            </a:pPr>
            <a:endParaRPr lang="en-US" sz="3100" dirty="0">
              <a:latin typeface="Lucida Calligraphy" pitchFamily="66" charset="0"/>
            </a:endParaRPr>
          </a:p>
          <a:p>
            <a:pPr>
              <a:buNone/>
            </a:pPr>
            <a:endParaRPr lang="en-US" sz="3100" dirty="0" smtClean="0">
              <a:latin typeface="Lucida Calligraphy" pitchFamily="66" charset="0"/>
            </a:endParaRPr>
          </a:p>
          <a:p>
            <a:pPr>
              <a:buNone/>
            </a:pPr>
            <a:endParaRPr lang="en-US" sz="3100" dirty="0">
              <a:latin typeface="Lucida Calligraphy" pitchFamily="66" charset="0"/>
            </a:endParaRPr>
          </a:p>
          <a:p>
            <a:pPr>
              <a:buNone/>
            </a:pPr>
            <a:endParaRPr lang="en-US" sz="3100" dirty="0" smtClean="0">
              <a:latin typeface="Lucida Calligraphy" pitchFamily="66" charset="0"/>
            </a:endParaRPr>
          </a:p>
          <a:p>
            <a:pPr>
              <a:buNone/>
            </a:pPr>
            <a:endParaRPr lang="en-US" sz="3100" dirty="0">
              <a:latin typeface="Lucida Calligraphy" pitchFamily="66" charset="0"/>
            </a:endParaRPr>
          </a:p>
          <a:p>
            <a:pPr>
              <a:buNone/>
            </a:pPr>
            <a:endParaRPr lang="en-US" sz="3100" dirty="0" smtClean="0">
              <a:latin typeface="Lucida Calligraphy" pitchFamily="66" charset="0"/>
            </a:endParaRPr>
          </a:p>
          <a:p>
            <a:pPr>
              <a:buNone/>
            </a:pPr>
            <a:endParaRPr lang="en-US" sz="7200" dirty="0" smtClean="0">
              <a:latin typeface="Lucida Calligraphy" pitchFamily="66" charset="0"/>
            </a:endParaRPr>
          </a:p>
          <a:p>
            <a:pPr>
              <a:buNone/>
            </a:pPr>
            <a:r>
              <a:rPr lang="en-US" sz="7200" dirty="0">
                <a:latin typeface="Lucida Calligraphy" pitchFamily="66" charset="0"/>
              </a:rPr>
              <a:t> </a:t>
            </a:r>
            <a:r>
              <a:rPr lang="en-US" sz="7200" dirty="0" smtClean="0">
                <a:latin typeface="Lucida Calligraphy" pitchFamily="66" charset="0"/>
              </a:rPr>
              <a:t>                                                  </a:t>
            </a:r>
          </a:p>
          <a:p>
            <a:pPr>
              <a:buNone/>
            </a:pPr>
            <a:r>
              <a:rPr lang="en-US" sz="9600" dirty="0">
                <a:solidFill>
                  <a:schemeClr val="tx2">
                    <a:lumMod val="50000"/>
                  </a:schemeClr>
                </a:solidFill>
                <a:latin typeface="Lucida Calligraphy" pitchFamily="66" charset="0"/>
              </a:rPr>
              <a:t> </a:t>
            </a:r>
            <a:r>
              <a:rPr lang="en-US" sz="9600" dirty="0" smtClean="0">
                <a:solidFill>
                  <a:schemeClr val="tx2">
                    <a:lumMod val="50000"/>
                  </a:schemeClr>
                </a:solidFill>
                <a:latin typeface="Lucida Calligraphy" pitchFamily="66" charset="0"/>
              </a:rPr>
              <a:t>                                              Toyota Tacoma</a:t>
            </a:r>
          </a:p>
          <a:p>
            <a:pPr>
              <a:buNone/>
            </a:pPr>
            <a:r>
              <a:rPr lang="en-US" sz="1800" dirty="0" smtClean="0"/>
              <a:t/>
            </a:r>
            <a:br>
              <a:rPr lang="en-US" sz="1800" dirty="0" smtClean="0"/>
            </a:br>
            <a:endParaRPr lang="en-US" sz="1800" dirty="0" smtClean="0"/>
          </a:p>
          <a:p>
            <a:pPr>
              <a:buNone/>
            </a:pPr>
            <a:endParaRPr lang="en-US" sz="7200" dirty="0">
              <a:latin typeface="Lucida Calligraphy" pitchFamily="66" charset="0"/>
            </a:endParaRPr>
          </a:p>
          <a:p>
            <a:pPr>
              <a:buNone/>
            </a:pPr>
            <a:endParaRPr lang="en-US" sz="3100" dirty="0" smtClean="0">
              <a:latin typeface="Lucida Calligraphy" pitchFamily="66" charset="0"/>
            </a:endParaRPr>
          </a:p>
          <a:p>
            <a:pPr>
              <a:buNone/>
            </a:pPr>
            <a:endParaRPr lang="en-US" sz="3100" dirty="0">
              <a:latin typeface="Lucida Calligraphy" pitchFamily="66" charset="0"/>
            </a:endParaRPr>
          </a:p>
          <a:p>
            <a:pPr>
              <a:buNone/>
            </a:pPr>
            <a:endParaRPr lang="en-US" sz="3100" dirty="0" smtClean="0">
              <a:latin typeface="Lucida Calligraphy" pitchFamily="66" charset="0"/>
            </a:endParaRPr>
          </a:p>
          <a:p>
            <a:pPr>
              <a:buNone/>
            </a:pPr>
            <a:endParaRPr lang="en-US" sz="3100" dirty="0">
              <a:latin typeface="Lucida Calligraphy" pitchFamily="66" charset="0"/>
            </a:endParaRPr>
          </a:p>
          <a:p>
            <a:pPr>
              <a:buNone/>
            </a:pPr>
            <a:endParaRPr lang="en-US" sz="3100" dirty="0" smtClean="0">
              <a:latin typeface="Lucida Calligraphy" pitchFamily="66" charset="0"/>
            </a:endParaRPr>
          </a:p>
          <a:p>
            <a:pPr>
              <a:buNone/>
            </a:pPr>
            <a:r>
              <a:rPr lang="en-US" sz="3100" dirty="0">
                <a:latin typeface="Lucida Calligraphy" pitchFamily="66" charset="0"/>
              </a:rPr>
              <a:t> </a:t>
            </a:r>
            <a:r>
              <a:rPr lang="en-US" sz="3100" dirty="0" smtClean="0">
                <a:latin typeface="Lucida Calligraphy" pitchFamily="66" charset="0"/>
              </a:rPr>
              <a:t>                                                                                                                                                           Toyota </a:t>
            </a:r>
            <a:r>
              <a:rPr lang="en-US" sz="3100" dirty="0">
                <a:latin typeface="Lucida Calligraphy" pitchFamily="66" charset="0"/>
              </a:rPr>
              <a:t>Tacoma (US/Canada)</a:t>
            </a:r>
          </a:p>
          <a:p>
            <a:pPr>
              <a:buNone/>
            </a:pPr>
            <a:r>
              <a:rPr lang="en-US" dirty="0" smtClean="0"/>
              <a:t/>
            </a:r>
            <a:br>
              <a:rPr lang="en-US" dirty="0" smtClean="0"/>
            </a:br>
            <a:endParaRPr lang="en-US" dirty="0"/>
          </a:p>
          <a:p>
            <a:pPr>
              <a:buNone/>
            </a:pPr>
            <a:r>
              <a:rPr lang="en-US" dirty="0" smtClean="0"/>
              <a:t/>
            </a:r>
            <a:br>
              <a:rPr lang="en-US" dirty="0" smtClean="0"/>
            </a:br>
            <a:r>
              <a:rPr lang="en-US" dirty="0" smtClean="0"/>
              <a:t>                                                       </a:t>
            </a:r>
            <a:endParaRPr lang="en-US" dirty="0"/>
          </a:p>
          <a:p>
            <a:pPr>
              <a:buNone/>
            </a:pPr>
            <a:endParaRPr lang="en-US" dirty="0" smtClean="0"/>
          </a:p>
          <a:p>
            <a:pPr>
              <a:buNone/>
            </a:pPr>
            <a:endParaRPr lang="en-US" dirty="0"/>
          </a:p>
          <a:p>
            <a:pPr>
              <a:buNone/>
            </a:pPr>
            <a:r>
              <a:rPr lang="en-US" dirty="0" smtClean="0">
                <a:latin typeface="Lucida Calligraphy" pitchFamily="66" charset="0"/>
              </a:rPr>
              <a:t>       Toyota </a:t>
            </a:r>
            <a:r>
              <a:rPr lang="en-US" dirty="0" err="1">
                <a:latin typeface="Lucida Calligraphy" pitchFamily="66" charset="0"/>
              </a:rPr>
              <a:t>Hilux</a:t>
            </a:r>
            <a:r>
              <a:rPr lang="en-US" dirty="0">
                <a:latin typeface="Lucida Calligraphy" pitchFamily="66" charset="0"/>
              </a:rPr>
              <a:t> </a:t>
            </a:r>
          </a:p>
          <a:p>
            <a:pPr>
              <a:buNone/>
            </a:pPr>
            <a:r>
              <a:rPr lang="en-US" dirty="0"/>
              <a:t/>
            </a:r>
            <a:br>
              <a:rPr lang="en-US" dirty="0"/>
            </a:br>
            <a:endParaRPr lang="en-US" dirty="0"/>
          </a:p>
        </p:txBody>
      </p:sp>
      <p:pic>
        <p:nvPicPr>
          <p:cNvPr id="36866" name="Picture 2" descr="https://upload.wikimedia.org/wikipedia/commons/thumb/4/49/2018_Toyota_Hilux_Invincible_X_D-4d_4WD_2.4_Front.jpg/200px-2018_Toyota_Hilux_Invincible_X_D-4d_4WD_2.4_Front.jpg"/>
          <p:cNvPicPr>
            <a:picLocks noChangeAspect="1" noChangeArrowheads="1"/>
          </p:cNvPicPr>
          <p:nvPr/>
        </p:nvPicPr>
        <p:blipFill>
          <a:blip r:embed="rId2"/>
          <a:srcRect/>
          <a:stretch>
            <a:fillRect/>
          </a:stretch>
        </p:blipFill>
        <p:spPr bwMode="auto">
          <a:xfrm>
            <a:off x="857224" y="928670"/>
            <a:ext cx="3429024" cy="3000396"/>
          </a:xfrm>
          <a:prstGeom prst="rect">
            <a:avLst/>
          </a:prstGeom>
          <a:noFill/>
        </p:spPr>
      </p:pic>
      <p:pic>
        <p:nvPicPr>
          <p:cNvPr id="36868" name="Picture 4" descr="https://upload.wikimedia.org/wikipedia/commons/thumb/f/f8/2016_Toyota_Tacoma_TRD_Sport_Access_Cab_3.5L_front_5.14.19.jpg/200px-2016_Toyota_Tacoma_TRD_Sport_Access_Cab_3.5L_front_5.14.19.jpg"/>
          <p:cNvPicPr>
            <a:picLocks noChangeAspect="1" noChangeArrowheads="1"/>
          </p:cNvPicPr>
          <p:nvPr/>
        </p:nvPicPr>
        <p:blipFill>
          <a:blip r:embed="rId3"/>
          <a:srcRect/>
          <a:stretch>
            <a:fillRect/>
          </a:stretch>
        </p:blipFill>
        <p:spPr bwMode="auto">
          <a:xfrm>
            <a:off x="4786314" y="3357562"/>
            <a:ext cx="3571900" cy="2571768"/>
          </a:xfrm>
          <a:prstGeom prst="rect">
            <a:avLst/>
          </a:prstGeom>
          <a:noFill/>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9510" cy="1011222"/>
          </a:xfrm>
        </p:spPr>
        <p:txBody>
          <a:bodyPr/>
          <a:lstStyle/>
          <a:p>
            <a:pPr algn="l"/>
            <a:r>
              <a:rPr lang="en-US" u="sng" dirty="0" smtClean="0">
                <a:solidFill>
                  <a:schemeClr val="accent6">
                    <a:lumMod val="75000"/>
                  </a:schemeClr>
                </a:solidFill>
                <a:latin typeface="Lucida Calligraphy" pitchFamily="66" charset="0"/>
              </a:rPr>
              <a:t>LUXURY VEHICLES</a:t>
            </a:r>
            <a:endParaRPr lang="en-US" u="sng" dirty="0">
              <a:solidFill>
                <a:schemeClr val="accent6">
                  <a:lumMod val="75000"/>
                </a:schemeClr>
              </a:solidFill>
              <a:latin typeface="Lucida Calligraphy" pitchFamily="66" charset="0"/>
            </a:endParaRPr>
          </a:p>
        </p:txBody>
      </p:sp>
      <p:sp>
        <p:nvSpPr>
          <p:cNvPr id="3" name="Content Placeholder 2"/>
          <p:cNvSpPr>
            <a:spLocks noGrp="1"/>
          </p:cNvSpPr>
          <p:nvPr>
            <p:ph idx="1"/>
          </p:nvPr>
        </p:nvSpPr>
        <p:spPr>
          <a:xfrm>
            <a:off x="428596" y="1500174"/>
            <a:ext cx="8229600" cy="4525963"/>
          </a:xfrm>
        </p:spPr>
        <p:txBody>
          <a:bodyPr/>
          <a:lstStyle/>
          <a:p>
            <a:pPr>
              <a:buNone/>
            </a:pPr>
            <a:r>
              <a:rPr lang="en-US" dirty="0">
                <a:solidFill>
                  <a:schemeClr val="accent2">
                    <a:lumMod val="75000"/>
                  </a:schemeClr>
                </a:solidFill>
                <a:latin typeface="Lucida Calligraphy" pitchFamily="66" charset="0"/>
              </a:rPr>
              <a:t>Toyota Crown RS (fifteenth generation, S220; 2018)</a:t>
            </a:r>
          </a:p>
          <a:p>
            <a:pPr>
              <a:buNone/>
            </a:pPr>
            <a:r>
              <a:rPr lang="en-US" dirty="0" smtClean="0"/>
              <a:t/>
            </a:r>
            <a:br>
              <a:rPr lang="en-US" dirty="0" smtClean="0"/>
            </a:br>
            <a:endParaRPr lang="en-US" dirty="0"/>
          </a:p>
        </p:txBody>
      </p:sp>
      <p:sp>
        <p:nvSpPr>
          <p:cNvPr id="37890" name="AutoShape 2" descr="https://upload.wikimedia.org/wikipedia/commons/thumb/6/6d/2018_Toyota_Crown_2.0_RS.jpg/220px-2018_Toyota_Crown_2.0_R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7892" name="AutoShape 4" descr="https://upload.wikimedia.org/wikipedia/commons/thumb/6/6d/2018_Toyota_Crown_2.0_RS.jpg/220px-2018_Toyota_Crown_2.0_R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7894" name="AutoShape 6" descr="https://upload.wikimedia.org/wikipedia/commons/thumb/6/6d/2018_Toyota_Crown_2.0_RS.jpg/220px-2018_Toyota_Crown_2.0_R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7896" name="AutoShape 8" descr="https://upload.wikimedia.org/wikipedia/commons/thumb/6/6d/2018_Toyota_Crown_2.0_RS.jpg/220px-2018_Toyota_Crown_2.0_R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7898" name="AutoShape 10" descr="https://upload.wikimedia.org/wikipedia/commons/thumb/6/6d/2018_Toyota_Crown_2.0_RS.jpg/220px-2018_Toyota_Crown_2.0_R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descr="220px-2018_Toyota_Crown_2.0_RS.jpg"/>
          <p:cNvPicPr>
            <a:picLocks noChangeAspect="1"/>
          </p:cNvPicPr>
          <p:nvPr/>
        </p:nvPicPr>
        <p:blipFill>
          <a:blip r:embed="rId2"/>
          <a:stretch>
            <a:fillRect/>
          </a:stretch>
        </p:blipFill>
        <p:spPr>
          <a:xfrm>
            <a:off x="1285852" y="2643182"/>
            <a:ext cx="6786610" cy="3357585"/>
          </a:xfrm>
          <a:prstGeom prst="rect">
            <a:avLst/>
          </a:prstGeom>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tx2">
                    <a:lumMod val="75000"/>
                  </a:schemeClr>
                </a:solidFill>
                <a:latin typeface="Lucida Calligraphy" pitchFamily="66" charset="0"/>
              </a:rPr>
              <a:t>TECHNOLOGY</a:t>
            </a:r>
            <a:endParaRPr lang="en-US" u="sng" dirty="0">
              <a:solidFill>
                <a:schemeClr val="tx2">
                  <a:lumMod val="75000"/>
                </a:schemeClr>
              </a:solidFill>
              <a:latin typeface="Lucida Calligraphy" pitchFamily="66" charset="0"/>
            </a:endParaRPr>
          </a:p>
        </p:txBody>
      </p:sp>
      <p:sp>
        <p:nvSpPr>
          <p:cNvPr id="3" name="Content Placeholder 2"/>
          <p:cNvSpPr>
            <a:spLocks noGrp="1"/>
          </p:cNvSpPr>
          <p:nvPr>
            <p:ph idx="1"/>
          </p:nvPr>
        </p:nvSpPr>
        <p:spPr/>
        <p:txBody>
          <a:bodyPr>
            <a:normAutofit/>
          </a:bodyPr>
          <a:lstStyle/>
          <a:p>
            <a:pPr>
              <a:buNone/>
            </a:pPr>
            <a:r>
              <a:rPr lang="en-US" sz="2400" dirty="0" smtClean="0">
                <a:solidFill>
                  <a:schemeClr val="accent4">
                    <a:lumMod val="50000"/>
                  </a:schemeClr>
                </a:solidFill>
                <a:latin typeface="Lucida Calligraphy" pitchFamily="66" charset="0"/>
              </a:rPr>
              <a:t>Hybrid Electric                         Plug-in hybrids</a:t>
            </a:r>
          </a:p>
          <a:p>
            <a:pPr>
              <a:buNone/>
            </a:pPr>
            <a:r>
              <a:rPr lang="en-US" sz="2400" dirty="0" smtClean="0">
                <a:solidFill>
                  <a:schemeClr val="accent4">
                    <a:lumMod val="50000"/>
                  </a:schemeClr>
                </a:solidFill>
                <a:latin typeface="Lucida Calligraphy" pitchFamily="66" charset="0"/>
              </a:rPr>
              <a:t> Vehicles</a:t>
            </a:r>
            <a:endParaRPr lang="en-US" sz="2400" dirty="0">
              <a:solidFill>
                <a:schemeClr val="accent4">
                  <a:lumMod val="50000"/>
                </a:schemeClr>
              </a:solidFill>
              <a:latin typeface="Lucida Calligraphy" pitchFamily="66" charset="0"/>
            </a:endParaRPr>
          </a:p>
        </p:txBody>
      </p:sp>
      <p:pic>
        <p:nvPicPr>
          <p:cNvPr id="38914" name="Picture 2" descr="https://upload.wikimedia.org/wikipedia/commons/thumb/8/80/2018_Toyota_Prius_%28facelift%29.jpg/220px-2018_Toyota_Prius_%28facelift%29.jpg"/>
          <p:cNvPicPr>
            <a:picLocks noChangeAspect="1" noChangeArrowheads="1"/>
          </p:cNvPicPr>
          <p:nvPr/>
        </p:nvPicPr>
        <p:blipFill>
          <a:blip r:embed="rId2"/>
          <a:srcRect/>
          <a:stretch>
            <a:fillRect/>
          </a:stretch>
        </p:blipFill>
        <p:spPr bwMode="auto">
          <a:xfrm>
            <a:off x="642910" y="2643182"/>
            <a:ext cx="3786214" cy="3038320"/>
          </a:xfrm>
          <a:prstGeom prst="rect">
            <a:avLst/>
          </a:prstGeom>
          <a:noFill/>
        </p:spPr>
      </p:pic>
      <p:pic>
        <p:nvPicPr>
          <p:cNvPr id="1026" name="Picture 2" descr="https://upload.wikimedia.org/wikipedia/commons/thumb/5/51/Toyota_Prius_Prime_WAS_2017_1584.jpg/220px-Toyota_Prius_Prime_WAS_2017_1584.jpg"/>
          <p:cNvPicPr>
            <a:picLocks noChangeAspect="1" noChangeArrowheads="1"/>
          </p:cNvPicPr>
          <p:nvPr/>
        </p:nvPicPr>
        <p:blipFill>
          <a:blip r:embed="rId3"/>
          <a:srcRect/>
          <a:stretch>
            <a:fillRect/>
          </a:stretch>
        </p:blipFill>
        <p:spPr bwMode="auto">
          <a:xfrm>
            <a:off x="5000628" y="2428868"/>
            <a:ext cx="3571900" cy="3143272"/>
          </a:xfrm>
          <a:prstGeom prst="rect">
            <a:avLst/>
          </a:prstGeom>
          <a:noFill/>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7166"/>
            <a:ext cx="8229600" cy="1143000"/>
          </a:xfrm>
        </p:spPr>
        <p:txBody>
          <a:bodyPr>
            <a:noAutofit/>
          </a:bodyPr>
          <a:lstStyle/>
          <a:p>
            <a:pPr algn="l"/>
            <a:r>
              <a:rPr lang="en-US" sz="2400" dirty="0" smtClean="0">
                <a:solidFill>
                  <a:schemeClr val="accent1">
                    <a:lumMod val="75000"/>
                  </a:schemeClr>
                </a:solidFill>
                <a:latin typeface="Lucida Calligraphy" pitchFamily="66" charset="0"/>
              </a:rPr>
              <a:t>Battery electric </a:t>
            </a:r>
            <a:r>
              <a:rPr lang="en-US" sz="2400" dirty="0" smtClean="0">
                <a:solidFill>
                  <a:schemeClr val="accent1">
                    <a:lumMod val="75000"/>
                  </a:schemeClr>
                </a:solidFill>
                <a:latin typeface="Lucida Calligraphy" pitchFamily="66" charset="0"/>
              </a:rPr>
              <a:t>vehicle</a:t>
            </a:r>
            <a:r>
              <a:rPr lang="en-US" sz="2400" dirty="0" smtClean="0">
                <a:solidFill>
                  <a:schemeClr val="accent1">
                    <a:lumMod val="75000"/>
                  </a:schemeClr>
                </a:solidFill>
                <a:latin typeface="Lucida Calligraphy" pitchFamily="66" charset="0"/>
              </a:rPr>
              <a:t/>
            </a:r>
            <a:br>
              <a:rPr lang="en-US" sz="2400" dirty="0" smtClean="0">
                <a:solidFill>
                  <a:schemeClr val="accent1">
                    <a:lumMod val="75000"/>
                  </a:schemeClr>
                </a:solidFill>
                <a:latin typeface="Lucida Calligraphy" pitchFamily="66" charset="0"/>
              </a:rPr>
            </a:br>
            <a:r>
              <a:rPr lang="en-US" sz="2400" dirty="0" smtClean="0"/>
              <a:t/>
            </a:r>
            <a:br>
              <a:rPr lang="en-US" sz="2400" dirty="0" smtClean="0"/>
            </a:br>
            <a:endParaRPr lang="en-US" sz="2400" dirty="0"/>
          </a:p>
        </p:txBody>
      </p:sp>
      <p:sp>
        <p:nvSpPr>
          <p:cNvPr id="3" name="Content Placeholder 2"/>
          <p:cNvSpPr>
            <a:spLocks noGrp="1"/>
          </p:cNvSpPr>
          <p:nvPr>
            <p:ph idx="1"/>
          </p:nvPr>
        </p:nvSpPr>
        <p:spPr>
          <a:xfrm>
            <a:off x="457200" y="714356"/>
            <a:ext cx="8229600" cy="5411807"/>
          </a:xfrm>
        </p:spPr>
        <p:txBody>
          <a:bodyPr>
            <a:normAutofit/>
          </a:bodyPr>
          <a:lstStyle/>
          <a:p>
            <a:pPr>
              <a:buNone/>
            </a:pPr>
            <a:r>
              <a:rPr lang="en-US" sz="2400" dirty="0" smtClean="0">
                <a:solidFill>
                  <a:schemeClr val="tx2">
                    <a:lumMod val="75000"/>
                  </a:schemeClr>
                </a:solidFill>
                <a:latin typeface="Lucida Calligraphy" pitchFamily="66" charset="0"/>
              </a:rPr>
              <a:t>                                              </a:t>
            </a:r>
          </a:p>
          <a:p>
            <a:pPr>
              <a:buNone/>
            </a:pPr>
            <a:endParaRPr lang="en-US" sz="2400" dirty="0" smtClean="0">
              <a:solidFill>
                <a:schemeClr val="tx2">
                  <a:lumMod val="75000"/>
                </a:schemeClr>
              </a:solidFill>
              <a:latin typeface="Lucida Calligraphy" pitchFamily="66" charset="0"/>
            </a:endParaRPr>
          </a:p>
          <a:p>
            <a:pPr>
              <a:buNone/>
            </a:pPr>
            <a:endParaRPr lang="en-US" sz="2400" dirty="0" smtClean="0">
              <a:solidFill>
                <a:schemeClr val="tx2">
                  <a:lumMod val="75000"/>
                </a:schemeClr>
              </a:solidFill>
              <a:latin typeface="Lucida Calligraphy" pitchFamily="66" charset="0"/>
            </a:endParaRPr>
          </a:p>
          <a:p>
            <a:pPr>
              <a:buNone/>
            </a:pPr>
            <a:endParaRPr lang="en-US" sz="2400" dirty="0" smtClean="0">
              <a:solidFill>
                <a:schemeClr val="tx2">
                  <a:lumMod val="75000"/>
                </a:schemeClr>
              </a:solidFill>
              <a:latin typeface="Lucida Calligraphy" pitchFamily="66" charset="0"/>
            </a:endParaRPr>
          </a:p>
          <a:p>
            <a:pPr>
              <a:buNone/>
            </a:pPr>
            <a:endParaRPr lang="en-US" sz="2400" dirty="0" smtClean="0">
              <a:solidFill>
                <a:schemeClr val="tx2">
                  <a:lumMod val="75000"/>
                </a:schemeClr>
              </a:solidFill>
              <a:latin typeface="Lucida Calligraphy" pitchFamily="66" charset="0"/>
            </a:endParaRPr>
          </a:p>
          <a:p>
            <a:pPr>
              <a:buNone/>
            </a:pPr>
            <a:endParaRPr lang="en-US" sz="2400" dirty="0" smtClean="0">
              <a:solidFill>
                <a:schemeClr val="tx2">
                  <a:lumMod val="75000"/>
                </a:schemeClr>
              </a:solidFill>
              <a:latin typeface="Lucida Calligraphy" pitchFamily="66" charset="0"/>
            </a:endParaRPr>
          </a:p>
          <a:p>
            <a:pPr>
              <a:buNone/>
            </a:pPr>
            <a:r>
              <a:rPr lang="en-IN" sz="2400" dirty="0" smtClean="0">
                <a:solidFill>
                  <a:schemeClr val="tx2">
                    <a:lumMod val="75000"/>
                  </a:schemeClr>
                </a:solidFill>
                <a:latin typeface="Lucida Calligraphy" pitchFamily="66" charset="0"/>
              </a:rPr>
              <a:t>                                            Autonomous </a:t>
            </a:r>
            <a:r>
              <a:rPr lang="en-IN" sz="2400" dirty="0" smtClean="0">
                <a:solidFill>
                  <a:schemeClr val="tx2">
                    <a:lumMod val="75000"/>
                  </a:schemeClr>
                </a:solidFill>
                <a:latin typeface="Lucida Calligraphy" pitchFamily="66" charset="0"/>
              </a:rPr>
              <a:t>vehicle</a:t>
            </a:r>
            <a:r>
              <a:rPr lang="en-US" sz="2400" dirty="0" smtClean="0">
                <a:solidFill>
                  <a:schemeClr val="tx2">
                    <a:lumMod val="75000"/>
                  </a:schemeClr>
                </a:solidFill>
                <a:latin typeface="Lucida Calligraphy" pitchFamily="66" charset="0"/>
              </a:rPr>
              <a:t> </a:t>
            </a:r>
            <a:r>
              <a:rPr lang="en-US" sz="2400" dirty="0" smtClean="0">
                <a:solidFill>
                  <a:schemeClr val="tx2">
                    <a:lumMod val="75000"/>
                  </a:schemeClr>
                </a:solidFill>
                <a:latin typeface="Lucida Calligraphy" pitchFamily="66" charset="0"/>
              </a:rPr>
              <a:t/>
            </a:r>
            <a:br>
              <a:rPr lang="en-US" sz="2400" dirty="0" smtClean="0">
                <a:solidFill>
                  <a:schemeClr val="tx2">
                    <a:lumMod val="75000"/>
                  </a:schemeClr>
                </a:solidFill>
                <a:latin typeface="Lucida Calligraphy" pitchFamily="66" charset="0"/>
              </a:rPr>
            </a:br>
            <a:endParaRPr lang="en-US" sz="2400" dirty="0">
              <a:solidFill>
                <a:schemeClr val="tx2">
                  <a:lumMod val="75000"/>
                </a:schemeClr>
              </a:solidFill>
              <a:latin typeface="Lucida Calligraphy" pitchFamily="66" charset="0"/>
            </a:endParaRPr>
          </a:p>
        </p:txBody>
      </p:sp>
      <p:pic>
        <p:nvPicPr>
          <p:cNvPr id="37890" name="Picture 2" descr="https://upload.wikimedia.org/wikipedia/commons/thumb/8/84/2022_Hakone_Ekiden_Headquarter_car_bZ4X_%28cropped%29.jpg/220px-2022_Hakone_Ekiden_Headquarter_car_bZ4X_%28cropped%29.jpg"/>
          <p:cNvPicPr>
            <a:picLocks noChangeAspect="1" noChangeArrowheads="1"/>
          </p:cNvPicPr>
          <p:nvPr/>
        </p:nvPicPr>
        <p:blipFill>
          <a:blip r:embed="rId2"/>
          <a:srcRect/>
          <a:stretch>
            <a:fillRect/>
          </a:stretch>
        </p:blipFill>
        <p:spPr bwMode="auto">
          <a:xfrm>
            <a:off x="285720" y="928670"/>
            <a:ext cx="4357718" cy="2786082"/>
          </a:xfrm>
          <a:prstGeom prst="rect">
            <a:avLst/>
          </a:prstGeom>
          <a:noFill/>
        </p:spPr>
      </p:pic>
      <p:pic>
        <p:nvPicPr>
          <p:cNvPr id="7" name="Picture 2" descr="https://upload.wikimedia.org/wikipedia/commons/thumb/e/ed/Toyota_e-Palette.jpg/220px-Toyota_e-Palette.jpg"/>
          <p:cNvPicPr>
            <a:picLocks noChangeAspect="1" noChangeArrowheads="1"/>
          </p:cNvPicPr>
          <p:nvPr/>
        </p:nvPicPr>
        <p:blipFill>
          <a:blip r:embed="rId3"/>
          <a:srcRect/>
          <a:stretch>
            <a:fillRect/>
          </a:stretch>
        </p:blipFill>
        <p:spPr bwMode="auto">
          <a:xfrm>
            <a:off x="5214942" y="3786190"/>
            <a:ext cx="3429024" cy="2857520"/>
          </a:xfrm>
          <a:prstGeom prst="rect">
            <a:avLst/>
          </a:prstGeom>
          <a:noFill/>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290"/>
            <a:ext cx="8686800" cy="571504"/>
          </a:xfrm>
        </p:spPr>
        <p:txBody>
          <a:bodyPr>
            <a:normAutofit fontScale="90000"/>
          </a:bodyPr>
          <a:lstStyle/>
          <a:p>
            <a:pPr algn="l"/>
            <a:r>
              <a:rPr lang="en-US" sz="2400" dirty="0" smtClean="0">
                <a:solidFill>
                  <a:schemeClr val="tx2">
                    <a:lumMod val="75000"/>
                  </a:schemeClr>
                </a:solidFill>
                <a:latin typeface="Lucida Calligraphy" pitchFamily="66" charset="0"/>
              </a:rPr>
              <a:t>   Hydrogen </a:t>
            </a:r>
            <a:r>
              <a:rPr lang="en-US" sz="2400" dirty="0" smtClean="0">
                <a:solidFill>
                  <a:schemeClr val="tx2">
                    <a:lumMod val="75000"/>
                  </a:schemeClr>
                </a:solidFill>
                <a:latin typeface="Lucida Calligraphy" pitchFamily="66" charset="0"/>
              </a:rPr>
              <a:t>fuel-cell</a:t>
            </a:r>
            <a:br>
              <a:rPr lang="en-US" sz="2400" dirty="0" smtClean="0">
                <a:solidFill>
                  <a:schemeClr val="tx2">
                    <a:lumMod val="75000"/>
                  </a:schemeClr>
                </a:solidFill>
                <a:latin typeface="Lucida Calligraphy" pitchFamily="66" charset="0"/>
              </a:rPr>
            </a:br>
            <a:endParaRPr lang="en-US" sz="2400" dirty="0">
              <a:solidFill>
                <a:schemeClr val="tx2">
                  <a:lumMod val="75000"/>
                </a:schemeClr>
              </a:solidFill>
              <a:latin typeface="Lucida Calligraphy" pitchFamily="66" charset="0"/>
            </a:endParaRPr>
          </a:p>
        </p:txBody>
      </p:sp>
      <p:sp>
        <p:nvSpPr>
          <p:cNvPr id="3" name="Content Placeholder 2"/>
          <p:cNvSpPr>
            <a:spLocks noGrp="1"/>
          </p:cNvSpPr>
          <p:nvPr>
            <p:ph idx="1"/>
          </p:nvPr>
        </p:nvSpPr>
        <p:spPr>
          <a:xfrm>
            <a:off x="0" y="571480"/>
            <a:ext cx="8686800" cy="5554683"/>
          </a:xfrm>
        </p:spPr>
        <p:txBody>
          <a:bodyPr/>
          <a:lstStyle/>
          <a:p>
            <a:pPr>
              <a:buNone/>
            </a:pPr>
            <a:r>
              <a:rPr lang="en-IN" dirty="0" smtClean="0"/>
              <a:t> </a:t>
            </a:r>
          </a:p>
          <a:p>
            <a:pPr>
              <a:buNone/>
            </a:pPr>
            <a:endParaRPr lang="en-IN" dirty="0" smtClean="0"/>
          </a:p>
          <a:p>
            <a:pPr>
              <a:buNone/>
            </a:pPr>
            <a:endParaRPr lang="en-IN" dirty="0" smtClean="0"/>
          </a:p>
          <a:p>
            <a:pPr>
              <a:buNone/>
            </a:pPr>
            <a:endParaRPr lang="en-IN" dirty="0" smtClean="0"/>
          </a:p>
          <a:p>
            <a:pPr>
              <a:buNone/>
            </a:pPr>
            <a:endParaRPr lang="en-IN" dirty="0" smtClean="0"/>
          </a:p>
          <a:p>
            <a:pPr>
              <a:buNone/>
            </a:pPr>
            <a:r>
              <a:rPr lang="en-IN" sz="2400" dirty="0" smtClean="0">
                <a:solidFill>
                  <a:schemeClr val="accent1">
                    <a:lumMod val="50000"/>
                  </a:schemeClr>
                </a:solidFill>
                <a:latin typeface="Lucida Calligraphy" pitchFamily="66" charset="0"/>
              </a:rPr>
              <a:t>  Motorsports</a:t>
            </a:r>
            <a:endParaRPr lang="en-US" sz="2400" dirty="0">
              <a:solidFill>
                <a:schemeClr val="accent1">
                  <a:lumMod val="50000"/>
                </a:schemeClr>
              </a:solidFill>
              <a:latin typeface="Lucida Calligraphy" pitchFamily="66" charset="0"/>
            </a:endParaRPr>
          </a:p>
        </p:txBody>
      </p:sp>
      <p:pic>
        <p:nvPicPr>
          <p:cNvPr id="38916" name="Picture 4" descr="https://upload.wikimedia.org/wikipedia/commons/thumb/6/6e/Toyota_Mirai_%28JPD20%29_IMG_5303.jpg/220px-Toyota_Mirai_%28JPD20%29_IMG_5303.jpg"/>
          <p:cNvPicPr>
            <a:picLocks noChangeAspect="1" noChangeArrowheads="1"/>
          </p:cNvPicPr>
          <p:nvPr/>
        </p:nvPicPr>
        <p:blipFill>
          <a:blip r:embed="rId2"/>
          <a:srcRect/>
          <a:stretch>
            <a:fillRect/>
          </a:stretch>
        </p:blipFill>
        <p:spPr bwMode="auto">
          <a:xfrm>
            <a:off x="428596" y="714356"/>
            <a:ext cx="3896618" cy="2571768"/>
          </a:xfrm>
          <a:prstGeom prst="rect">
            <a:avLst/>
          </a:prstGeom>
          <a:noFill/>
        </p:spPr>
      </p:pic>
      <p:pic>
        <p:nvPicPr>
          <p:cNvPr id="38918" name="Picture 6" descr="https://upload.wikimedia.org/wikipedia/commons/thumb/e/e8/Tobus_Toyota_SORA_Fuel_Cell_Buses_at_Fukagawa_Dept_01.jpg/220px-Tobus_Toyota_SORA_Fuel_Cell_Buses_at_Fukagawa_Dept_01.jpg"/>
          <p:cNvPicPr>
            <a:picLocks noChangeAspect="1" noChangeArrowheads="1"/>
          </p:cNvPicPr>
          <p:nvPr/>
        </p:nvPicPr>
        <p:blipFill>
          <a:blip r:embed="rId3"/>
          <a:srcRect/>
          <a:stretch>
            <a:fillRect/>
          </a:stretch>
        </p:blipFill>
        <p:spPr bwMode="auto">
          <a:xfrm>
            <a:off x="4500562" y="571480"/>
            <a:ext cx="3571900" cy="2786082"/>
          </a:xfrm>
          <a:prstGeom prst="rect">
            <a:avLst/>
          </a:prstGeom>
          <a:noFill/>
        </p:spPr>
      </p:pic>
      <p:pic>
        <p:nvPicPr>
          <p:cNvPr id="38920" name="Picture 8" descr="https://upload.wikimedia.org/wikipedia/commons/thumb/2/22/Toyota%2C_Paris_Motor_Show_2018%2C_Paris_%281Y7A1780%29.jpg/220px-Toyota%2C_Paris_Motor_Show_2018%2C_Paris_%281Y7A1780%29.jpg"/>
          <p:cNvPicPr>
            <a:picLocks noChangeAspect="1" noChangeArrowheads="1"/>
          </p:cNvPicPr>
          <p:nvPr/>
        </p:nvPicPr>
        <p:blipFill>
          <a:blip r:embed="rId4"/>
          <a:srcRect/>
          <a:stretch>
            <a:fillRect/>
          </a:stretch>
        </p:blipFill>
        <p:spPr bwMode="auto">
          <a:xfrm>
            <a:off x="1857356" y="3929066"/>
            <a:ext cx="4786346" cy="2646784"/>
          </a:xfrm>
          <a:prstGeom prst="rect">
            <a:avLst/>
          </a:prstGeom>
          <a:noFill/>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74638"/>
            <a:ext cx="8043890" cy="6154758"/>
          </a:xfrm>
        </p:spPr>
        <p:txBody>
          <a:bodyPr>
            <a:noAutofit/>
          </a:bodyPr>
          <a:lstStyle/>
          <a:p>
            <a:r>
              <a:rPr lang="en-IN" sz="9600" dirty="0" smtClean="0">
                <a:solidFill>
                  <a:schemeClr val="accent6">
                    <a:lumMod val="75000"/>
                  </a:schemeClr>
                </a:solidFill>
                <a:latin typeface="Lucida Calligraphy" pitchFamily="66" charset="0"/>
              </a:rPr>
              <a:t>THANK YOU</a:t>
            </a:r>
            <a:endParaRPr lang="en-US" sz="9600" dirty="0">
              <a:solidFill>
                <a:schemeClr val="accent6">
                  <a:lumMod val="75000"/>
                </a:schemeClr>
              </a:solidFill>
              <a:latin typeface="Lucida Calligraphy" pitchFamily="66" charset="0"/>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b="1" dirty="0" smtClean="0"/>
              <a:t>1940s</a:t>
            </a:r>
            <a:r>
              <a:rPr lang="en-US" sz="2400" b="1" dirty="0"/>
              <a:t/>
            </a:r>
            <a:br>
              <a:rPr lang="en-US" sz="2400" b="1"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457200" y="714356"/>
            <a:ext cx="8229600" cy="5411807"/>
          </a:xfrm>
        </p:spPr>
        <p:txBody>
          <a:bodyPr>
            <a:normAutofit fontScale="25000" lnSpcReduction="20000"/>
          </a:bodyPr>
          <a:lstStyle/>
          <a:p>
            <a:pPr>
              <a:buNone/>
            </a:pPr>
            <a:r>
              <a:rPr lang="en-US" sz="8000" dirty="0">
                <a:solidFill>
                  <a:schemeClr val="accent3">
                    <a:lumMod val="50000"/>
                  </a:schemeClr>
                </a:solidFill>
                <a:latin typeface="Lucida Calligraphy" pitchFamily="66" charset="0"/>
              </a:rPr>
              <a:t>J</a:t>
            </a:r>
            <a:r>
              <a:rPr lang="en-US" sz="8000" dirty="0" smtClean="0">
                <a:solidFill>
                  <a:schemeClr val="accent3">
                    <a:lumMod val="50000"/>
                  </a:schemeClr>
                </a:solidFill>
                <a:latin typeface="Lucida Calligraphy" pitchFamily="66" charset="0"/>
              </a:rPr>
              <a:t>apan </a:t>
            </a:r>
            <a:r>
              <a:rPr lang="en-US" sz="8000" dirty="0">
                <a:solidFill>
                  <a:schemeClr val="accent3">
                    <a:lumMod val="50000"/>
                  </a:schemeClr>
                </a:solidFill>
                <a:latin typeface="Lucida Calligraphy" pitchFamily="66" charset="0"/>
              </a:rPr>
              <a:t>was heavily damaged in </a:t>
            </a:r>
            <a:r>
              <a:rPr lang="en-US" sz="8000" dirty="0">
                <a:solidFill>
                  <a:schemeClr val="accent3">
                    <a:lumMod val="50000"/>
                  </a:schemeClr>
                </a:solidFill>
                <a:latin typeface="Lucida Calligraphy" pitchFamily="66" charset="0"/>
                <a:hlinkClick r:id="rId2" tooltip="World War II"/>
              </a:rPr>
              <a:t>World War II</a:t>
            </a:r>
            <a:r>
              <a:rPr lang="en-US" sz="8000" dirty="0">
                <a:solidFill>
                  <a:schemeClr val="accent3">
                    <a:lumMod val="50000"/>
                  </a:schemeClr>
                </a:solidFill>
                <a:latin typeface="Lucida Calligraphy" pitchFamily="66" charset="0"/>
              </a:rPr>
              <a:t> and Toyota's plants, which were used for the war effort, were not spared. On August 14, 1945, one day before the </a:t>
            </a:r>
            <a:r>
              <a:rPr lang="en-US" sz="8000" dirty="0">
                <a:solidFill>
                  <a:schemeClr val="accent3">
                    <a:lumMod val="50000"/>
                  </a:schemeClr>
                </a:solidFill>
                <a:latin typeface="Lucida Calligraphy" pitchFamily="66" charset="0"/>
                <a:hlinkClick r:id="rId3" tooltip="Surrender of Japan"/>
              </a:rPr>
              <a:t>surrender of Japan</a:t>
            </a:r>
            <a:r>
              <a:rPr lang="en-US" sz="8000" dirty="0">
                <a:solidFill>
                  <a:schemeClr val="accent3">
                    <a:lumMod val="50000"/>
                  </a:schemeClr>
                </a:solidFill>
                <a:latin typeface="Lucida Calligraphy" pitchFamily="66" charset="0"/>
              </a:rPr>
              <a:t>, Toyota's </a:t>
            </a:r>
            <a:r>
              <a:rPr lang="en-US" sz="8000" dirty="0" err="1">
                <a:solidFill>
                  <a:schemeClr val="accent3">
                    <a:lumMod val="50000"/>
                  </a:schemeClr>
                </a:solidFill>
                <a:latin typeface="Lucida Calligraphy" pitchFamily="66" charset="0"/>
              </a:rPr>
              <a:t>Koromo</a:t>
            </a:r>
            <a:r>
              <a:rPr lang="en-US" sz="8000" dirty="0">
                <a:solidFill>
                  <a:schemeClr val="accent3">
                    <a:lumMod val="50000"/>
                  </a:schemeClr>
                </a:solidFill>
                <a:latin typeface="Lucida Calligraphy" pitchFamily="66" charset="0"/>
              </a:rPr>
              <a:t> Plant was bombed by the </a:t>
            </a:r>
            <a:r>
              <a:rPr lang="en-US" sz="8000" dirty="0">
                <a:solidFill>
                  <a:schemeClr val="accent3">
                    <a:lumMod val="50000"/>
                  </a:schemeClr>
                </a:solidFill>
                <a:latin typeface="Lucida Calligraphy" pitchFamily="66" charset="0"/>
                <a:hlinkClick r:id="rId4" tooltip="Allies of World War II"/>
              </a:rPr>
              <a:t>Allied forces</a:t>
            </a:r>
            <a:r>
              <a:rPr lang="en-US" sz="8000" dirty="0" smtClean="0">
                <a:solidFill>
                  <a:schemeClr val="accent3">
                    <a:lumMod val="50000"/>
                  </a:schemeClr>
                </a:solidFill>
                <a:latin typeface="Lucida Calligraphy" pitchFamily="66" charset="0"/>
              </a:rPr>
              <a:t>.</a:t>
            </a:r>
            <a:r>
              <a:rPr lang="en-US" sz="8000" dirty="0">
                <a:solidFill>
                  <a:schemeClr val="accent3">
                    <a:lumMod val="50000"/>
                  </a:schemeClr>
                </a:solidFill>
                <a:latin typeface="Lucida Calligraphy" pitchFamily="66" charset="0"/>
              </a:rPr>
              <a:t> After the surrender, the </a:t>
            </a:r>
            <a:r>
              <a:rPr lang="en-US" sz="8000" dirty="0">
                <a:solidFill>
                  <a:schemeClr val="accent3">
                    <a:lumMod val="50000"/>
                  </a:schemeClr>
                </a:solidFill>
                <a:latin typeface="Lucida Calligraphy" pitchFamily="66" charset="0"/>
                <a:hlinkClick r:id="rId5" tooltip="Occupation of Japan"/>
              </a:rPr>
              <a:t>U.S.-led occupying forces</a:t>
            </a:r>
            <a:r>
              <a:rPr lang="en-US" sz="8000" dirty="0">
                <a:solidFill>
                  <a:schemeClr val="accent3">
                    <a:lumMod val="50000"/>
                  </a:schemeClr>
                </a:solidFill>
                <a:latin typeface="Lucida Calligraphy" pitchFamily="66" charset="0"/>
              </a:rPr>
              <a:t> banned passenger car production in Japan. However, automakers like Toyota were allowed to begin building trucks for civilian use, in an effort to rebuild the nation's infrastructure</a:t>
            </a:r>
            <a:r>
              <a:rPr lang="en-US" sz="8000" dirty="0" smtClean="0">
                <a:solidFill>
                  <a:schemeClr val="accent3">
                    <a:lumMod val="50000"/>
                  </a:schemeClr>
                </a:solidFill>
                <a:latin typeface="Lucida Calligraphy" pitchFamily="66" charset="0"/>
              </a:rPr>
              <a:t>.</a:t>
            </a:r>
            <a:r>
              <a:rPr lang="en-US" sz="8000" dirty="0">
                <a:solidFill>
                  <a:schemeClr val="accent3">
                    <a:lumMod val="50000"/>
                  </a:schemeClr>
                </a:solidFill>
                <a:latin typeface="Lucida Calligraphy" pitchFamily="66" charset="0"/>
              </a:rPr>
              <a:t> The U.S. military also contracted with Toyota to repair its vehicles</a:t>
            </a:r>
            <a:r>
              <a:rPr lang="en-US" sz="8000" dirty="0" smtClean="0">
                <a:solidFill>
                  <a:schemeClr val="accent3">
                    <a:lumMod val="50000"/>
                  </a:schemeClr>
                </a:solidFill>
                <a:latin typeface="Lucida Calligraphy" pitchFamily="66" charset="0"/>
              </a:rPr>
              <a:t>.</a:t>
            </a:r>
            <a:endParaRPr lang="en-US" sz="8000" baseline="30000" dirty="0">
              <a:solidFill>
                <a:schemeClr val="accent3">
                  <a:lumMod val="50000"/>
                </a:schemeClr>
              </a:solidFill>
              <a:latin typeface="Lucida Calligraphy" pitchFamily="66" charset="0"/>
            </a:endParaRPr>
          </a:p>
          <a:p>
            <a:pPr>
              <a:buNone/>
            </a:pPr>
            <a:r>
              <a:rPr lang="en-US" sz="8000" dirty="0" smtClean="0">
                <a:solidFill>
                  <a:schemeClr val="accent3">
                    <a:lumMod val="50000"/>
                  </a:schemeClr>
                </a:solidFill>
                <a:latin typeface="Lucida Calligraphy" pitchFamily="66" charset="0"/>
              </a:rPr>
              <a:t>By 1947, there was an emerging global </a:t>
            </a:r>
            <a:r>
              <a:rPr lang="en-US" sz="8000" dirty="0" smtClean="0">
                <a:solidFill>
                  <a:schemeClr val="accent3">
                    <a:lumMod val="50000"/>
                  </a:schemeClr>
                </a:solidFill>
                <a:latin typeface="Lucida Calligraphy" pitchFamily="66" charset="0"/>
                <a:hlinkClick r:id="rId6" tooltip="Cold War"/>
              </a:rPr>
              <a:t>Cold War</a:t>
            </a:r>
            <a:r>
              <a:rPr lang="en-US" sz="8000" dirty="0" smtClean="0">
                <a:solidFill>
                  <a:schemeClr val="accent3">
                    <a:lumMod val="50000"/>
                  </a:schemeClr>
                </a:solidFill>
                <a:latin typeface="Lucida Calligraphy" pitchFamily="66" charset="0"/>
              </a:rPr>
              <a:t> between the Soviet Union and the U.S., who had been allies in World War II. U.S. priorities shifted from punishing and reforming Japan to ensuring internal political stability, rebuilding the economy, and, to an extent, remilitarizing Japan. Under these new policies, in 1949, Japanese automakers were allowed to resume passenger car production, but at the same time, a new economic stabilization program to control inflation plunged the automotive industry into a serious shortage of funds, while many truck owners defaulted on their loans.</a:t>
            </a:r>
            <a:r>
              <a:rPr lang="en-US" sz="8000" baseline="30000" dirty="0" smtClean="0">
                <a:solidFill>
                  <a:schemeClr val="accent3">
                    <a:lumMod val="50000"/>
                  </a:schemeClr>
                </a:solidFill>
                <a:latin typeface="Lucida Calligraphy" pitchFamily="66" charset="0"/>
                <a:hlinkClick r:id="rId7"/>
              </a:rPr>
              <a:t>[17]</a:t>
            </a:r>
            <a:r>
              <a:rPr lang="en-US" sz="8000" dirty="0" smtClean="0">
                <a:solidFill>
                  <a:schemeClr val="accent3">
                    <a:lumMod val="50000"/>
                  </a:schemeClr>
                </a:solidFill>
                <a:latin typeface="Lucida Calligraphy" pitchFamily="66" charset="0"/>
              </a:rPr>
              <a:t> Ultimately, the </a:t>
            </a:r>
            <a:r>
              <a:rPr lang="en-US" sz="8000" dirty="0" smtClean="0">
                <a:solidFill>
                  <a:schemeClr val="accent3">
                    <a:lumMod val="50000"/>
                  </a:schemeClr>
                </a:solidFill>
                <a:latin typeface="Lucida Calligraphy" pitchFamily="66" charset="0"/>
                <a:hlinkClick r:id="rId8" tooltip="Bank of Japan"/>
              </a:rPr>
              <a:t>Bank of Japan</a:t>
            </a:r>
            <a:r>
              <a:rPr lang="en-US" sz="8000" dirty="0" smtClean="0">
                <a:solidFill>
                  <a:schemeClr val="accent3">
                    <a:lumMod val="50000"/>
                  </a:schemeClr>
                </a:solidFill>
                <a:latin typeface="Lucida Calligraphy" pitchFamily="66" charset="0"/>
              </a:rPr>
              <a:t>, the </a:t>
            </a:r>
            <a:r>
              <a:rPr lang="en-US" sz="8000" dirty="0" smtClean="0">
                <a:solidFill>
                  <a:schemeClr val="accent3">
                    <a:lumMod val="50000"/>
                  </a:schemeClr>
                </a:solidFill>
                <a:latin typeface="Lucida Calligraphy" pitchFamily="66" charset="0"/>
                <a:hlinkClick r:id="rId9" tooltip="Central bank"/>
              </a:rPr>
              <a:t>central bank</a:t>
            </a:r>
            <a:r>
              <a:rPr lang="en-US" sz="8000" dirty="0" smtClean="0">
                <a:solidFill>
                  <a:schemeClr val="accent3">
                    <a:lumMod val="50000"/>
                  </a:schemeClr>
                </a:solidFill>
                <a:latin typeface="Lucida Calligraphy" pitchFamily="66" charset="0"/>
              </a:rPr>
              <a:t> of the country, </a:t>
            </a:r>
            <a:r>
              <a:rPr lang="en-US" sz="8000" dirty="0" smtClean="0">
                <a:solidFill>
                  <a:schemeClr val="accent3">
                    <a:lumMod val="50000"/>
                  </a:schemeClr>
                </a:solidFill>
                <a:latin typeface="Lucida Calligraphy" pitchFamily="66" charset="0"/>
                <a:hlinkClick r:id="rId10" tooltip="Bailout"/>
              </a:rPr>
              <a:t>bailed out</a:t>
            </a:r>
            <a:r>
              <a:rPr lang="en-US" sz="8000" dirty="0" smtClean="0">
                <a:solidFill>
                  <a:schemeClr val="accent3">
                    <a:lumMod val="50000"/>
                  </a:schemeClr>
                </a:solidFill>
                <a:latin typeface="Lucida Calligraphy" pitchFamily="66" charset="0"/>
              </a:rPr>
              <a:t> the company, with demands that the company institute reforms.</a:t>
            </a:r>
          </a:p>
          <a:p>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l"/>
            <a:r>
              <a:rPr lang="en-US" sz="2400" b="1" dirty="0" smtClean="0"/>
              <a:t>1950s</a:t>
            </a:r>
            <a:r>
              <a:rPr lang="en-US" sz="2400" b="1" dirty="0"/>
              <a:t/>
            </a:r>
            <a:br>
              <a:rPr lang="en-US" sz="2400" b="1" dirty="0"/>
            </a:br>
            <a:r>
              <a:rPr lang="en-US" sz="2400" dirty="0" smtClean="0"/>
              <a:t/>
            </a:r>
            <a:br>
              <a:rPr lang="en-US" sz="2400" dirty="0" smtClean="0"/>
            </a:br>
            <a:endParaRPr lang="en-US" sz="2400" dirty="0"/>
          </a:p>
        </p:txBody>
      </p:sp>
      <p:sp>
        <p:nvSpPr>
          <p:cNvPr id="4" name="Content Placeholder 3"/>
          <p:cNvSpPr>
            <a:spLocks noGrp="1"/>
          </p:cNvSpPr>
          <p:nvPr>
            <p:ph idx="1"/>
          </p:nvPr>
        </p:nvSpPr>
        <p:spPr>
          <a:xfrm>
            <a:off x="457200" y="714356"/>
            <a:ext cx="8229600" cy="5411807"/>
          </a:xfrm>
        </p:spPr>
        <p:txBody>
          <a:bodyPr>
            <a:noAutofit/>
          </a:bodyPr>
          <a:lstStyle/>
          <a:p>
            <a:pPr>
              <a:buNone/>
            </a:pPr>
            <a:r>
              <a:rPr lang="en-US" sz="2000" dirty="0" smtClean="0">
                <a:solidFill>
                  <a:srgbClr val="002060"/>
                </a:solidFill>
                <a:latin typeface="Lucida Calligraphy" pitchFamily="66" charset="0"/>
              </a:rPr>
              <a:t>As the 1950s began, Toyota emerged from its financial crisis a smaller company, closing factories and laying off workers. At about the same time, the </a:t>
            </a:r>
            <a:r>
              <a:rPr lang="en-US" sz="2000" dirty="0" smtClean="0">
                <a:solidFill>
                  <a:srgbClr val="002060"/>
                </a:solidFill>
                <a:latin typeface="Lucida Calligraphy" pitchFamily="66" charset="0"/>
                <a:hlinkClick r:id="rId2" tooltip="Korean War"/>
              </a:rPr>
              <a:t>Korean War</a:t>
            </a:r>
            <a:r>
              <a:rPr lang="en-US" sz="2000" dirty="0" smtClean="0">
                <a:solidFill>
                  <a:srgbClr val="002060"/>
                </a:solidFill>
                <a:latin typeface="Lucida Calligraphy" pitchFamily="66" charset="0"/>
              </a:rPr>
              <a:t> broke out, and being located so close to the battlefront, the U.S. Army placed an order for 1,000 trucks from Toyota. The order helped to rapidly improve the struggling company's business performance. In 1950, company executives, including Kiichiro's cousin </a:t>
            </a:r>
            <a:r>
              <a:rPr lang="en-US" sz="2000" dirty="0" err="1" smtClean="0">
                <a:solidFill>
                  <a:srgbClr val="002060"/>
                </a:solidFill>
                <a:latin typeface="Lucida Calligraphy" pitchFamily="66" charset="0"/>
                <a:hlinkClick r:id="rId3" tooltip="Eiji Toyoda"/>
              </a:rPr>
              <a:t>Eiji</a:t>
            </a:r>
            <a:r>
              <a:rPr lang="en-US" sz="2000" dirty="0" smtClean="0">
                <a:solidFill>
                  <a:srgbClr val="002060"/>
                </a:solidFill>
                <a:latin typeface="Lucida Calligraphy" pitchFamily="66" charset="0"/>
                <a:hlinkClick r:id="rId3" tooltip="Eiji Toyoda"/>
              </a:rPr>
              <a:t> Toyoda</a:t>
            </a:r>
            <a:r>
              <a:rPr lang="en-US" sz="2000" dirty="0" smtClean="0">
                <a:solidFill>
                  <a:srgbClr val="002060"/>
                </a:solidFill>
                <a:latin typeface="Lucida Calligraphy" pitchFamily="66" charset="0"/>
              </a:rPr>
              <a:t>, took a trip to the United States where they trained at the </a:t>
            </a:r>
            <a:r>
              <a:rPr lang="en-US" sz="2000" dirty="0" smtClean="0">
                <a:solidFill>
                  <a:srgbClr val="002060"/>
                </a:solidFill>
                <a:latin typeface="Lucida Calligraphy" pitchFamily="66" charset="0"/>
                <a:hlinkClick r:id="rId4" tooltip="Ford Motor Company"/>
              </a:rPr>
              <a:t>Ford Motor Company</a:t>
            </a:r>
            <a:r>
              <a:rPr lang="en-US" sz="2000" dirty="0" smtClean="0">
                <a:solidFill>
                  <a:srgbClr val="002060"/>
                </a:solidFill>
                <a:latin typeface="Lucida Calligraphy" pitchFamily="66" charset="0"/>
              </a:rPr>
              <a:t> and observed the operations of dozens of U.S. manufacturers. The knowledge they gained during the trip, along with what the company learned making looms, gave rise to </a:t>
            </a:r>
            <a:r>
              <a:rPr lang="en-US" sz="2000" dirty="0" smtClean="0">
                <a:solidFill>
                  <a:srgbClr val="002060"/>
                </a:solidFill>
                <a:latin typeface="Lucida Calligraphy" pitchFamily="66" charset="0"/>
                <a:hlinkClick r:id="rId5" tooltip="The Toyota Way"/>
              </a:rPr>
              <a:t>The Toyota Way</a:t>
            </a:r>
            <a:r>
              <a:rPr lang="en-US" sz="2000" dirty="0" smtClean="0">
                <a:solidFill>
                  <a:srgbClr val="002060"/>
                </a:solidFill>
                <a:latin typeface="Lucida Calligraphy" pitchFamily="66" charset="0"/>
              </a:rPr>
              <a:t> (a management philosophy) and the </a:t>
            </a:r>
            <a:r>
              <a:rPr lang="en-US" sz="2000" dirty="0" smtClean="0">
                <a:solidFill>
                  <a:srgbClr val="002060"/>
                </a:solidFill>
                <a:latin typeface="Lucida Calligraphy" pitchFamily="66" charset="0"/>
                <a:hlinkClick r:id="rId6" tooltip="Toyota Production System"/>
              </a:rPr>
              <a:t>Toyota Production System</a:t>
            </a:r>
            <a:r>
              <a:rPr lang="en-US" sz="2000" dirty="0" smtClean="0">
                <a:solidFill>
                  <a:srgbClr val="002060"/>
                </a:solidFill>
                <a:latin typeface="Lucida Calligraphy" pitchFamily="66" charset="0"/>
              </a:rPr>
              <a:t> (a </a:t>
            </a:r>
            <a:r>
              <a:rPr lang="en-US" sz="2000" dirty="0" smtClean="0">
                <a:solidFill>
                  <a:srgbClr val="002060"/>
                </a:solidFill>
                <a:latin typeface="Lucida Calligraphy" pitchFamily="66" charset="0"/>
                <a:hlinkClick r:id="rId7" tooltip="Lean manufacturing"/>
              </a:rPr>
              <a:t>lean manufacturing</a:t>
            </a:r>
            <a:r>
              <a:rPr lang="en-US" sz="2000" dirty="0" smtClean="0">
                <a:solidFill>
                  <a:srgbClr val="002060"/>
                </a:solidFill>
                <a:latin typeface="Lucida Calligraphy" pitchFamily="66" charset="0"/>
              </a:rPr>
              <a:t> practice) that transformed the company into a leader in the manufacturing industry.</a:t>
            </a:r>
          </a:p>
          <a:p>
            <a:pPr>
              <a:buNone/>
            </a:pPr>
            <a:endParaRPr lang="en-US" sz="2000" dirty="0">
              <a:solidFill>
                <a:srgbClr val="002060"/>
              </a:solidFill>
              <a:latin typeface="Lucida Calligraphy" pitchFamily="66" charset="0"/>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58" y="285728"/>
            <a:ext cx="8501122" cy="6247864"/>
          </a:xfrm>
          <a:prstGeom prst="rect">
            <a:avLst/>
          </a:prstGeom>
        </p:spPr>
        <p:txBody>
          <a:bodyPr wrap="square">
            <a:spAutoFit/>
          </a:bodyPr>
          <a:lstStyle/>
          <a:p>
            <a:pPr>
              <a:buNone/>
            </a:pPr>
            <a:r>
              <a:rPr lang="en-US" sz="1600" dirty="0" err="1" smtClean="0">
                <a:solidFill>
                  <a:srgbClr val="002060"/>
                </a:solidFill>
                <a:latin typeface="Lucida Calligraphy" pitchFamily="66" charset="0"/>
              </a:rPr>
              <a:t>Toyopet</a:t>
            </a:r>
            <a:r>
              <a:rPr lang="en-US" sz="1600" dirty="0" smtClean="0">
                <a:solidFill>
                  <a:srgbClr val="002060"/>
                </a:solidFill>
                <a:latin typeface="Lucida Calligraphy" pitchFamily="66" charset="0"/>
              </a:rPr>
              <a:t> Crown, the first vehicle fully designed and built by Toyota .Toyota started developing its first full-fledged passenger car, the </a:t>
            </a:r>
            <a:r>
              <a:rPr lang="en-US" sz="1600" dirty="0" err="1" smtClean="0">
                <a:solidFill>
                  <a:srgbClr val="002060"/>
                </a:solidFill>
                <a:latin typeface="Lucida Calligraphy" pitchFamily="66" charset="0"/>
                <a:hlinkClick r:id="rId2" tooltip="Toyota Crown"/>
              </a:rPr>
              <a:t>Toyopet</a:t>
            </a:r>
            <a:r>
              <a:rPr lang="en-US" sz="1600" dirty="0" smtClean="0">
                <a:solidFill>
                  <a:srgbClr val="002060"/>
                </a:solidFill>
                <a:latin typeface="Lucida Calligraphy" pitchFamily="66" charset="0"/>
                <a:hlinkClick r:id="rId2" tooltip="Toyota Crown"/>
              </a:rPr>
              <a:t> Crown</a:t>
            </a:r>
            <a:r>
              <a:rPr lang="en-US" sz="1600" dirty="0" smtClean="0">
                <a:solidFill>
                  <a:srgbClr val="002060"/>
                </a:solidFill>
                <a:latin typeface="Lucida Calligraphy" pitchFamily="66" charset="0"/>
              </a:rPr>
              <a:t>, in January 1952. Prior to the Crown, Toyota had been outsourcing the design and manufacturing of auto bodies, which were then mounted on truck frames made by Toyota.</a:t>
            </a:r>
            <a:r>
              <a:rPr lang="en-US" sz="1600" baseline="30000" dirty="0" smtClean="0">
                <a:solidFill>
                  <a:srgbClr val="002060"/>
                </a:solidFill>
                <a:latin typeface="Lucida Calligraphy" pitchFamily="66" charset="0"/>
              </a:rPr>
              <a:t>[</a:t>
            </a:r>
            <a:r>
              <a:rPr lang="en-US" sz="1600" dirty="0" smtClean="0">
                <a:solidFill>
                  <a:srgbClr val="002060"/>
                </a:solidFill>
                <a:latin typeface="Lucida Calligraphy" pitchFamily="66" charset="0"/>
              </a:rPr>
              <a:t> The project was a major test for Toyota, who would need to build bodies and develop a new chassis that would be comfortable, but still stand up to the muddy, slow, unpaved roads common in Japan at the </a:t>
            </a:r>
            <a:r>
              <a:rPr lang="en-US" sz="1600" dirty="0" err="1" smtClean="0">
                <a:solidFill>
                  <a:srgbClr val="002060"/>
                </a:solidFill>
                <a:latin typeface="Lucida Calligraphy" pitchFamily="66" charset="0"/>
              </a:rPr>
              <a:t>time.The</a:t>
            </a:r>
            <a:r>
              <a:rPr lang="en-US" sz="1600" dirty="0" smtClean="0">
                <a:solidFill>
                  <a:srgbClr val="002060"/>
                </a:solidFill>
                <a:latin typeface="Lucida Calligraphy" pitchFamily="66" charset="0"/>
              </a:rPr>
              <a:t> project had been championed for many years by founder Kiichiro Toyoda, who died suddenly on March 27, 1952. The first prototypes were completed in June 1953 and began extensive testing, before the Crown went on sale in August 1955.The car was met with positive reviews from around the world.</a:t>
            </a:r>
            <a:r>
              <a:rPr lang="en-US" sz="1600" dirty="0">
                <a:solidFill>
                  <a:srgbClr val="002060"/>
                </a:solidFill>
                <a:latin typeface="Lucida Calligraphy" pitchFamily="66" charset="0"/>
              </a:rPr>
              <a:t> After the introduction of the Crown, Toyota began aggressively expanding into the export market. Toyota began shipping </a:t>
            </a:r>
            <a:r>
              <a:rPr lang="en-US" sz="1600" dirty="0">
                <a:solidFill>
                  <a:srgbClr val="002060"/>
                </a:solidFill>
                <a:latin typeface="Lucida Calligraphy" pitchFamily="66" charset="0"/>
                <a:hlinkClick r:id="rId3" tooltip="Toyota BJ"/>
              </a:rPr>
              <a:t>Land Cruiser</a:t>
            </a:r>
            <a:r>
              <a:rPr lang="en-US" sz="1600" dirty="0">
                <a:solidFill>
                  <a:srgbClr val="002060"/>
                </a:solidFill>
                <a:latin typeface="Lucida Calligraphy" pitchFamily="66" charset="0"/>
              </a:rPr>
              <a:t> </a:t>
            </a:r>
            <a:r>
              <a:rPr lang="en-US" sz="1600" dirty="0">
                <a:solidFill>
                  <a:srgbClr val="002060"/>
                </a:solidFill>
                <a:latin typeface="Lucida Calligraphy" pitchFamily="66" charset="0"/>
                <a:hlinkClick r:id="rId4" tooltip="Knock-down kit"/>
              </a:rPr>
              <a:t>knock-down kits</a:t>
            </a:r>
            <a:r>
              <a:rPr lang="en-US" sz="1600" dirty="0">
                <a:solidFill>
                  <a:srgbClr val="002060"/>
                </a:solidFill>
                <a:latin typeface="Lucida Calligraphy" pitchFamily="66" charset="0"/>
              </a:rPr>
              <a:t> to Latin America in November </a:t>
            </a:r>
            <a:r>
              <a:rPr lang="en-US" sz="1600" dirty="0" smtClean="0">
                <a:solidFill>
                  <a:srgbClr val="002060"/>
                </a:solidFill>
                <a:latin typeface="Lucida Calligraphy" pitchFamily="66" charset="0"/>
              </a:rPr>
              <a:t>1955,sending </a:t>
            </a:r>
            <a:r>
              <a:rPr lang="en-US" sz="1600" dirty="0">
                <a:solidFill>
                  <a:srgbClr val="002060"/>
                </a:solidFill>
                <a:latin typeface="Lucida Calligraphy" pitchFamily="66" charset="0"/>
              </a:rPr>
              <a:t>complete Land Cruisers to Burma (now </a:t>
            </a:r>
            <a:r>
              <a:rPr lang="en-US" sz="1600" dirty="0">
                <a:solidFill>
                  <a:srgbClr val="002060"/>
                </a:solidFill>
                <a:latin typeface="Lucida Calligraphy" pitchFamily="66" charset="0"/>
                <a:hlinkClick r:id="rId5" tooltip="Myanmar"/>
              </a:rPr>
              <a:t>Myanmar</a:t>
            </a:r>
            <a:r>
              <a:rPr lang="en-US" sz="1600" dirty="0">
                <a:solidFill>
                  <a:srgbClr val="002060"/>
                </a:solidFill>
                <a:latin typeface="Lucida Calligraphy" pitchFamily="66" charset="0"/>
              </a:rPr>
              <a:t>) and the Philippines in 1956 as part of war reparations provided by the Japanese government</a:t>
            </a:r>
            <a:r>
              <a:rPr lang="en-US" sz="1600" dirty="0" smtClean="0">
                <a:solidFill>
                  <a:srgbClr val="002060"/>
                </a:solidFill>
                <a:latin typeface="Lucida Calligraphy" pitchFamily="66" charset="0"/>
              </a:rPr>
              <a:t>,</a:t>
            </a:r>
            <a:r>
              <a:rPr lang="en-US" sz="1600" dirty="0">
                <a:solidFill>
                  <a:srgbClr val="002060"/>
                </a:solidFill>
                <a:latin typeface="Lucida Calligraphy" pitchFamily="66" charset="0"/>
              </a:rPr>
              <a:t> establishing a branch in Thailand in June </a:t>
            </a:r>
            <a:r>
              <a:rPr lang="en-US" sz="1600" dirty="0" smtClean="0">
                <a:solidFill>
                  <a:srgbClr val="002060"/>
                </a:solidFill>
                <a:latin typeface="Lucida Calligraphy" pitchFamily="66" charset="0"/>
              </a:rPr>
              <a:t>1957,and </a:t>
            </a:r>
            <a:r>
              <a:rPr lang="en-US" sz="1600" dirty="0">
                <a:solidFill>
                  <a:srgbClr val="002060"/>
                </a:solidFill>
                <a:latin typeface="Lucida Calligraphy" pitchFamily="66" charset="0"/>
              </a:rPr>
              <a:t>shipping Land Cruisers to Australia in August 1957</a:t>
            </a:r>
            <a:r>
              <a:rPr lang="en-US" sz="1600" dirty="0" smtClean="0">
                <a:solidFill>
                  <a:srgbClr val="002060"/>
                </a:solidFill>
                <a:latin typeface="Lucida Calligraphy" pitchFamily="66" charset="0"/>
              </a:rPr>
              <a:t>.</a:t>
            </a:r>
            <a:r>
              <a:rPr lang="en-US" sz="1600" dirty="0">
                <a:solidFill>
                  <a:srgbClr val="002060"/>
                </a:solidFill>
                <a:latin typeface="Lucida Calligraphy" pitchFamily="66" charset="0"/>
              </a:rPr>
              <a:t> Toyota established a production facility in Brazil in 1958, the company's first outside of </a:t>
            </a:r>
            <a:r>
              <a:rPr lang="en-US" sz="1600" dirty="0" smtClean="0">
                <a:solidFill>
                  <a:srgbClr val="002060"/>
                </a:solidFill>
                <a:latin typeface="Lucida Calligraphy" pitchFamily="66" charset="0"/>
              </a:rPr>
              <a:t>Japan</a:t>
            </a:r>
          </a:p>
          <a:p>
            <a:pPr>
              <a:buNone/>
            </a:pPr>
            <a:r>
              <a:rPr lang="en-US" sz="1600" dirty="0" smtClean="0">
                <a:solidFill>
                  <a:srgbClr val="002060"/>
                </a:solidFill>
                <a:latin typeface="Lucida Calligraphy" pitchFamily="66" charset="0"/>
              </a:rPr>
              <a:t>Toyota entered the United States market in July 1958, attempting to sell the </a:t>
            </a:r>
            <a:r>
              <a:rPr lang="en-US" sz="1600" dirty="0" err="1" smtClean="0">
                <a:solidFill>
                  <a:srgbClr val="002060"/>
                </a:solidFill>
                <a:latin typeface="Lucida Calligraphy" pitchFamily="66" charset="0"/>
              </a:rPr>
              <a:t>Toyopet</a:t>
            </a:r>
            <a:r>
              <a:rPr lang="en-US" sz="1600" dirty="0" smtClean="0">
                <a:solidFill>
                  <a:srgbClr val="002060"/>
                </a:solidFill>
                <a:latin typeface="Lucida Calligraphy" pitchFamily="66" charset="0"/>
              </a:rPr>
              <a:t> Crown. The company faced problems almost immediately, the Crown was a flop in the U.S. with buyers finding it overpriced and underpowered (because it was designed for the bad roads of Japan, not high-speed performance). In response, exports of the Crown to the United States were suspended in December 1960.</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b="1" dirty="0" smtClean="0"/>
              <a:t>1960s–1970s</a:t>
            </a: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a:xfrm>
            <a:off x="457200" y="357166"/>
            <a:ext cx="8229600" cy="6215106"/>
          </a:xfrm>
        </p:spPr>
        <p:txBody>
          <a:bodyPr>
            <a:noAutofit/>
          </a:bodyPr>
          <a:lstStyle/>
          <a:p>
            <a:pPr>
              <a:buNone/>
            </a:pPr>
            <a:r>
              <a:rPr lang="en-US" sz="2000" dirty="0">
                <a:solidFill>
                  <a:schemeClr val="accent5">
                    <a:lumMod val="75000"/>
                  </a:schemeClr>
                </a:solidFill>
                <a:latin typeface="Lucida Calligraphy" pitchFamily="66" charset="0"/>
              </a:rPr>
              <a:t>At the start of the 1960s, the Japanese economy was booming, a period that came to be known as the </a:t>
            </a:r>
            <a:r>
              <a:rPr lang="en-US" sz="2000" dirty="0">
                <a:solidFill>
                  <a:schemeClr val="accent5">
                    <a:lumMod val="75000"/>
                  </a:schemeClr>
                </a:solidFill>
                <a:latin typeface="Lucida Calligraphy" pitchFamily="66" charset="0"/>
                <a:hlinkClick r:id="rId2" tooltip="Japanese economic miracle"/>
              </a:rPr>
              <a:t>Japanese economic miracle</a:t>
            </a:r>
            <a:r>
              <a:rPr lang="en-US" sz="2000" dirty="0">
                <a:solidFill>
                  <a:schemeClr val="accent5">
                    <a:lumMod val="75000"/>
                  </a:schemeClr>
                </a:solidFill>
                <a:latin typeface="Lucida Calligraphy" pitchFamily="66" charset="0"/>
              </a:rPr>
              <a:t>. As the economy grew, so did the income of everyday people, who now could afford to purchase a vehicle. At the same time, the Japanese government heavily invested in improving road infrastructure</a:t>
            </a:r>
            <a:r>
              <a:rPr lang="en-US" sz="2000" dirty="0" smtClean="0">
                <a:solidFill>
                  <a:schemeClr val="accent5">
                    <a:lumMod val="75000"/>
                  </a:schemeClr>
                </a:solidFill>
                <a:latin typeface="Lucida Calligraphy" pitchFamily="66" charset="0"/>
              </a:rPr>
              <a:t>.</a:t>
            </a:r>
            <a:r>
              <a:rPr lang="en-US" sz="2000" dirty="0">
                <a:solidFill>
                  <a:schemeClr val="accent5">
                    <a:lumMod val="75000"/>
                  </a:schemeClr>
                </a:solidFill>
                <a:latin typeface="Lucida Calligraphy" pitchFamily="66" charset="0"/>
              </a:rPr>
              <a:t> To take advantage of the moment, Toyota and other automakers started offering affordable economy cars like the </a:t>
            </a:r>
            <a:r>
              <a:rPr lang="en-US" sz="2000" dirty="0">
                <a:solidFill>
                  <a:schemeClr val="accent5">
                    <a:lumMod val="75000"/>
                  </a:schemeClr>
                </a:solidFill>
                <a:latin typeface="Lucida Calligraphy" pitchFamily="66" charset="0"/>
                <a:hlinkClick r:id="rId3" tooltip="Toyota Corolla"/>
              </a:rPr>
              <a:t>Toyota Corolla</a:t>
            </a:r>
            <a:r>
              <a:rPr lang="en-US" sz="2000" dirty="0">
                <a:solidFill>
                  <a:schemeClr val="accent5">
                    <a:lumMod val="75000"/>
                  </a:schemeClr>
                </a:solidFill>
                <a:latin typeface="Lucida Calligraphy" pitchFamily="66" charset="0"/>
              </a:rPr>
              <a:t>, which became </a:t>
            </a:r>
            <a:r>
              <a:rPr lang="en-US" sz="2000" dirty="0">
                <a:solidFill>
                  <a:schemeClr val="accent5">
                    <a:lumMod val="75000"/>
                  </a:schemeClr>
                </a:solidFill>
                <a:latin typeface="Lucida Calligraphy" pitchFamily="66" charset="0"/>
                <a:hlinkClick r:id="rId4" tooltip="List of best-selling automobiles"/>
              </a:rPr>
              <a:t>the world's all-time best-selling automobile</a:t>
            </a:r>
            <a:r>
              <a:rPr lang="en-US" sz="2000" dirty="0" smtClean="0">
                <a:solidFill>
                  <a:schemeClr val="accent5">
                    <a:lumMod val="75000"/>
                  </a:schemeClr>
                </a:solidFill>
                <a:latin typeface="Lucida Calligraphy" pitchFamily="66" charset="0"/>
              </a:rPr>
              <a:t>.</a:t>
            </a:r>
            <a:endParaRPr lang="en-US" sz="2000" dirty="0">
              <a:solidFill>
                <a:schemeClr val="accent5">
                  <a:lumMod val="75000"/>
                </a:schemeClr>
              </a:solidFill>
              <a:latin typeface="Lucida Calligraphy" pitchFamily="66" charset="0"/>
            </a:endParaRPr>
          </a:p>
          <a:p>
            <a:pPr>
              <a:buNone/>
            </a:pPr>
            <a:r>
              <a:rPr lang="en-US" sz="2000" dirty="0">
                <a:solidFill>
                  <a:schemeClr val="accent5">
                    <a:lumMod val="75000"/>
                  </a:schemeClr>
                </a:solidFill>
                <a:latin typeface="Lucida Calligraphy" pitchFamily="66" charset="0"/>
              </a:rPr>
              <a:t>Toyota also found success in the United States in 1965 with the </a:t>
            </a:r>
            <a:r>
              <a:rPr lang="en-US" sz="2000" dirty="0">
                <a:solidFill>
                  <a:schemeClr val="accent5">
                    <a:lumMod val="75000"/>
                  </a:schemeClr>
                </a:solidFill>
                <a:latin typeface="Lucida Calligraphy" pitchFamily="66" charset="0"/>
                <a:hlinkClick r:id="rId5" tooltip="Toyota Corona"/>
              </a:rPr>
              <a:t>Toyota Corona</a:t>
            </a:r>
            <a:r>
              <a:rPr lang="en-US" sz="2000" dirty="0">
                <a:solidFill>
                  <a:schemeClr val="accent5">
                    <a:lumMod val="75000"/>
                  </a:schemeClr>
                </a:solidFill>
                <a:latin typeface="Lucida Calligraphy" pitchFamily="66" charset="0"/>
              </a:rPr>
              <a:t> compact car, which was redesigned specifically for the American market with a more powerful engine. The Corona helped increase U.S. sales of Toyota vehicles to more than 20,000 units in 1966 (a threefold increase) and helped the company become the third-best-selling import brand in the United States by 1967. Toyota's first manufacturing investment in the United States came in 1972 when the company struck </a:t>
            </a:r>
            <a:r>
              <a:rPr lang="en-US" sz="2000" dirty="0" smtClean="0">
                <a:solidFill>
                  <a:schemeClr val="accent5">
                    <a:lumMod val="75000"/>
                  </a:schemeClr>
                </a:solidFill>
                <a:latin typeface="Lucida Calligraphy" pitchFamily="66" charset="0"/>
              </a:rPr>
              <a:t>a</a:t>
            </a:r>
            <a:endParaRPr lang="en-US" sz="2000" dirty="0">
              <a:solidFill>
                <a:schemeClr val="accent5">
                  <a:lumMod val="75000"/>
                </a:schemeClr>
              </a:solidFill>
              <a:latin typeface="Lucida Calligraphy" pitchFamily="66" charset="0"/>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142850"/>
            <a:ext cx="7858180" cy="6740307"/>
          </a:xfrm>
          <a:prstGeom prst="rect">
            <a:avLst/>
          </a:prstGeom>
        </p:spPr>
        <p:txBody>
          <a:bodyPr wrap="square">
            <a:spAutoFit/>
          </a:bodyPr>
          <a:lstStyle/>
          <a:p>
            <a:pPr>
              <a:buNone/>
            </a:pPr>
            <a:r>
              <a:rPr lang="en-US" dirty="0" smtClean="0">
                <a:solidFill>
                  <a:schemeClr val="accent5">
                    <a:lumMod val="75000"/>
                  </a:schemeClr>
                </a:solidFill>
                <a:latin typeface="Lucida Calligraphy" pitchFamily="66" charset="0"/>
              </a:rPr>
              <a:t>deal with Atlas Fabricators, to produce truck beds in Long Beach, in an effort to avoid the 25% "</a:t>
            </a:r>
            <a:r>
              <a:rPr lang="en-US" dirty="0" smtClean="0">
                <a:solidFill>
                  <a:schemeClr val="accent5">
                    <a:lumMod val="75000"/>
                  </a:schemeClr>
                </a:solidFill>
                <a:latin typeface="Lucida Calligraphy" pitchFamily="66" charset="0"/>
                <a:hlinkClick r:id="rId2" tooltip="Chicken tax"/>
              </a:rPr>
              <a:t>chicken tax</a:t>
            </a:r>
            <a:r>
              <a:rPr lang="en-US" dirty="0" smtClean="0">
                <a:solidFill>
                  <a:schemeClr val="accent5">
                    <a:lumMod val="75000"/>
                  </a:schemeClr>
                </a:solidFill>
                <a:latin typeface="Lucida Calligraphy" pitchFamily="66" charset="0"/>
              </a:rPr>
              <a:t>" on imported light trucks. By importing the truck as an incomplete </a:t>
            </a:r>
            <a:r>
              <a:rPr lang="en-US" dirty="0" smtClean="0">
                <a:solidFill>
                  <a:schemeClr val="accent5">
                    <a:lumMod val="75000"/>
                  </a:schemeClr>
                </a:solidFill>
                <a:latin typeface="Lucida Calligraphy" pitchFamily="66" charset="0"/>
                <a:hlinkClick r:id="rId3" tooltip="Chassis cab"/>
              </a:rPr>
              <a:t>chassis cab</a:t>
            </a:r>
            <a:r>
              <a:rPr lang="en-US" dirty="0" smtClean="0">
                <a:solidFill>
                  <a:schemeClr val="accent5">
                    <a:lumMod val="75000"/>
                  </a:schemeClr>
                </a:solidFill>
                <a:latin typeface="Lucida Calligraphy" pitchFamily="66" charset="0"/>
              </a:rPr>
              <a:t> the vehicle only faced a 4% tariff.</a:t>
            </a:r>
            <a:r>
              <a:rPr lang="en-US" baseline="30000" dirty="0" smtClean="0">
                <a:solidFill>
                  <a:schemeClr val="accent5">
                    <a:lumMod val="75000"/>
                  </a:schemeClr>
                </a:solidFill>
                <a:latin typeface="Lucida Calligraphy" pitchFamily="66" charset="0"/>
                <a:hlinkClick r:id="rId4"/>
              </a:rPr>
              <a:t>[33]</a:t>
            </a:r>
            <a:r>
              <a:rPr lang="en-US" dirty="0" smtClean="0">
                <a:solidFill>
                  <a:schemeClr val="accent5">
                    <a:lumMod val="75000"/>
                  </a:schemeClr>
                </a:solidFill>
                <a:latin typeface="Lucida Calligraphy" pitchFamily="66" charset="0"/>
              </a:rPr>
              <a:t> Once in the United States, Atlas would build the truck beds and attach them to the trucks. The partnership was successful and two years later, Toyota purchased Atlas.</a:t>
            </a:r>
            <a:endParaRPr lang="en-US" baseline="30000" dirty="0" smtClean="0">
              <a:solidFill>
                <a:schemeClr val="accent5">
                  <a:lumMod val="75000"/>
                </a:schemeClr>
              </a:solidFill>
              <a:latin typeface="Lucida Calligraphy" pitchFamily="66" charset="0"/>
            </a:endParaRPr>
          </a:p>
          <a:p>
            <a:pPr>
              <a:buNone/>
            </a:pPr>
            <a:r>
              <a:rPr lang="en-US" dirty="0" smtClean="0">
                <a:solidFill>
                  <a:schemeClr val="accent5">
                    <a:lumMod val="75000"/>
                  </a:schemeClr>
                </a:solidFill>
                <a:latin typeface="Lucida Calligraphy" pitchFamily="66" charset="0"/>
              </a:rPr>
              <a:t>The </a:t>
            </a:r>
            <a:r>
              <a:rPr lang="en-US" dirty="0" smtClean="0">
                <a:solidFill>
                  <a:schemeClr val="accent5">
                    <a:lumMod val="75000"/>
                  </a:schemeClr>
                </a:solidFill>
                <a:latin typeface="Lucida Calligraphy" pitchFamily="66" charset="0"/>
                <a:hlinkClick r:id="rId5" tooltip="1970s energy crisis"/>
              </a:rPr>
              <a:t>energy crisis of the 1970s</a:t>
            </a:r>
            <a:r>
              <a:rPr lang="en-US" dirty="0" smtClean="0">
                <a:solidFill>
                  <a:schemeClr val="accent5">
                    <a:lumMod val="75000"/>
                  </a:schemeClr>
                </a:solidFill>
                <a:latin typeface="Lucida Calligraphy" pitchFamily="66" charset="0"/>
              </a:rPr>
              <a:t> was a major turning point in the American auto industry. Before the crisis, large and heavy vehicles with powerful but inefficient engines were common. But in the years after, consumers started demanding high-quality and fuel-efficient small cars. Domestic automakers, in the midst of their </a:t>
            </a:r>
            <a:r>
              <a:rPr lang="en-US" dirty="0" smtClean="0">
                <a:solidFill>
                  <a:schemeClr val="accent5">
                    <a:lumMod val="75000"/>
                  </a:schemeClr>
                </a:solidFill>
                <a:latin typeface="Lucida Calligraphy" pitchFamily="66" charset="0"/>
                <a:hlinkClick r:id="rId6" tooltip="Malaise era"/>
              </a:rPr>
              <a:t>malaise era</a:t>
            </a:r>
            <a:r>
              <a:rPr lang="en-US" dirty="0" smtClean="0">
                <a:solidFill>
                  <a:schemeClr val="accent5">
                    <a:lumMod val="75000"/>
                  </a:schemeClr>
                </a:solidFill>
                <a:latin typeface="Lucida Calligraphy" pitchFamily="66" charset="0"/>
              </a:rPr>
              <a:t>, struggled to build these cars profitably, but foreign automakers like Toyota were well positioned .The </a:t>
            </a:r>
            <a:r>
              <a:rPr lang="en-US" dirty="0">
                <a:solidFill>
                  <a:schemeClr val="accent5">
                    <a:lumMod val="75000"/>
                  </a:schemeClr>
                </a:solidFill>
                <a:latin typeface="Lucida Calligraphy" pitchFamily="66" charset="0"/>
              </a:rPr>
              <a:t>1960s also saw the slight opening of the Japanese auto market to foreign companies. In an effort to strengthen Japan's auto industry ahead of the market opening, Toyota purchased stakes in other Japanese automakers. That included a stake in </a:t>
            </a:r>
            <a:r>
              <a:rPr lang="en-US" dirty="0">
                <a:solidFill>
                  <a:schemeClr val="accent5">
                    <a:lumMod val="75000"/>
                  </a:schemeClr>
                </a:solidFill>
                <a:latin typeface="Lucida Calligraphy" pitchFamily="66" charset="0"/>
                <a:hlinkClick r:id="rId7" tooltip="Hino Motors"/>
              </a:rPr>
              <a:t>Hino Motors</a:t>
            </a:r>
            <a:r>
              <a:rPr lang="en-US" dirty="0">
                <a:solidFill>
                  <a:schemeClr val="accent5">
                    <a:lumMod val="75000"/>
                  </a:schemeClr>
                </a:solidFill>
                <a:latin typeface="Lucida Calligraphy" pitchFamily="66" charset="0"/>
              </a:rPr>
              <a:t>, a manufacturer of large commercial trucks, buses and diesel engines, along with a 16.8 percent stake in </a:t>
            </a:r>
            <a:r>
              <a:rPr lang="en-US" dirty="0">
                <a:solidFill>
                  <a:schemeClr val="accent5">
                    <a:lumMod val="75000"/>
                  </a:schemeClr>
                </a:solidFill>
                <a:latin typeface="Lucida Calligraphy" pitchFamily="66" charset="0"/>
                <a:hlinkClick r:id="rId8" tooltip="Daihatsu"/>
              </a:rPr>
              <a:t>Daihatsu</a:t>
            </a:r>
            <a:r>
              <a:rPr lang="en-US" dirty="0">
                <a:solidFill>
                  <a:schemeClr val="accent5">
                    <a:lumMod val="75000"/>
                  </a:schemeClr>
                </a:solidFill>
                <a:latin typeface="Lucida Calligraphy" pitchFamily="66" charset="0"/>
              </a:rPr>
              <a:t>, a manufacturer of </a:t>
            </a:r>
            <a:r>
              <a:rPr lang="en-US" dirty="0" err="1">
                <a:solidFill>
                  <a:schemeClr val="accent5">
                    <a:lumMod val="75000"/>
                  </a:schemeClr>
                </a:solidFill>
                <a:latin typeface="Lucida Calligraphy" pitchFamily="66" charset="0"/>
                <a:hlinkClick r:id="rId9" tooltip="Kei car"/>
              </a:rPr>
              <a:t>kei</a:t>
            </a:r>
            <a:r>
              <a:rPr lang="en-US" dirty="0">
                <a:solidFill>
                  <a:schemeClr val="accent5">
                    <a:lumMod val="75000"/>
                  </a:schemeClr>
                </a:solidFill>
                <a:latin typeface="Lucida Calligraphy" pitchFamily="66" charset="0"/>
                <a:hlinkClick r:id="rId9" tooltip="Kei car"/>
              </a:rPr>
              <a:t> cars</a:t>
            </a:r>
            <a:r>
              <a:rPr lang="en-US" dirty="0">
                <a:solidFill>
                  <a:schemeClr val="accent5">
                    <a:lumMod val="75000"/>
                  </a:schemeClr>
                </a:solidFill>
                <a:latin typeface="Lucida Calligraphy" pitchFamily="66" charset="0"/>
              </a:rPr>
              <a:t>, the smallest highway-legal passenger vehicles sold in </a:t>
            </a:r>
            <a:r>
              <a:rPr lang="en-US" dirty="0" smtClean="0">
                <a:solidFill>
                  <a:schemeClr val="accent5">
                    <a:lumMod val="75000"/>
                  </a:schemeClr>
                </a:solidFill>
                <a:latin typeface="Lucida Calligraphy" pitchFamily="66" charset="0"/>
              </a:rPr>
              <a:t>Japan.</a:t>
            </a:r>
            <a:endParaRPr lang="en-US" dirty="0">
              <a:solidFill>
                <a:schemeClr val="accent5">
                  <a:lumMod val="75000"/>
                </a:schemeClr>
              </a:solidFill>
              <a:latin typeface="Lucida Calligraphy" pitchFamily="66" charset="0"/>
            </a:endParaRPr>
          </a:p>
          <a:p>
            <a:r>
              <a:rPr lang="en-US" dirty="0" smtClean="0"/>
              <a:t/>
            </a:r>
            <a:br>
              <a:rPr lang="en-US" dirty="0" smtClean="0"/>
            </a:br>
            <a:endParaRPr lang="en-US" dirty="0">
              <a:latin typeface="Lucida Calligraphy" pitchFamily="66"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a:t>1980s</a:t>
            </a:r>
            <a:br>
              <a:rPr lang="en-US" sz="2400" b="1" dirty="0"/>
            </a:br>
            <a:endParaRPr lang="en-US" sz="2400" dirty="0"/>
          </a:p>
        </p:txBody>
      </p:sp>
      <p:sp>
        <p:nvSpPr>
          <p:cNvPr id="3" name="Content Placeholder 2"/>
          <p:cNvSpPr>
            <a:spLocks noGrp="1"/>
          </p:cNvSpPr>
          <p:nvPr>
            <p:ph idx="1"/>
          </p:nvPr>
        </p:nvSpPr>
        <p:spPr>
          <a:xfrm>
            <a:off x="457200" y="857232"/>
            <a:ext cx="8229600" cy="5268931"/>
          </a:xfrm>
        </p:spPr>
        <p:txBody>
          <a:bodyPr>
            <a:noAutofit/>
          </a:bodyPr>
          <a:lstStyle/>
          <a:p>
            <a:pPr>
              <a:buNone/>
            </a:pPr>
            <a:r>
              <a:rPr lang="en-US" sz="2000" dirty="0">
                <a:solidFill>
                  <a:schemeClr val="bg1">
                    <a:lumMod val="50000"/>
                  </a:schemeClr>
                </a:solidFill>
                <a:latin typeface="Lucida Calligraphy" pitchFamily="66" charset="0"/>
              </a:rPr>
              <a:t>After the successes of the 1970s, and the threats of import restrictions, Toyota started making additional investments in the North American market in the 1980s. In 1981, Japan agreed to </a:t>
            </a:r>
            <a:r>
              <a:rPr lang="en-US" sz="2000" dirty="0">
                <a:solidFill>
                  <a:schemeClr val="bg1">
                    <a:lumMod val="50000"/>
                  </a:schemeClr>
                </a:solidFill>
                <a:latin typeface="Lucida Calligraphy" pitchFamily="66" charset="0"/>
                <a:hlinkClick r:id="rId2" tooltip="Voluntary export restraint"/>
              </a:rPr>
              <a:t>voluntary export restraints</a:t>
            </a:r>
            <a:r>
              <a:rPr lang="en-US" sz="2000" dirty="0">
                <a:solidFill>
                  <a:schemeClr val="bg1">
                    <a:lumMod val="50000"/>
                  </a:schemeClr>
                </a:solidFill>
                <a:latin typeface="Lucida Calligraphy" pitchFamily="66" charset="0"/>
              </a:rPr>
              <a:t>, which limited the number of vehicles the nation would send to the United States each year, leading Toyota to establish assembly plants in North America. The U.S. government also closed the loophole </a:t>
            </a:r>
            <a:r>
              <a:rPr lang="en-US" sz="2000" dirty="0" smtClean="0">
                <a:solidFill>
                  <a:schemeClr val="bg1">
                    <a:lumMod val="50000"/>
                  </a:schemeClr>
                </a:solidFill>
                <a:latin typeface="Lucida Calligraphy" pitchFamily="66" charset="0"/>
              </a:rPr>
              <a:t>that allowed Toyota to pay lower taxes by building truck beds in America.</a:t>
            </a:r>
            <a:endParaRPr lang="en-US" sz="2000" dirty="0">
              <a:solidFill>
                <a:schemeClr val="bg1">
                  <a:lumMod val="50000"/>
                </a:schemeClr>
              </a:solidFill>
              <a:latin typeface="Lucida Calligraphy" pitchFamily="66" charset="0"/>
            </a:endParaRPr>
          </a:p>
          <a:p>
            <a:r>
              <a:rPr lang="en-US" sz="2000" dirty="0">
                <a:solidFill>
                  <a:schemeClr val="bg1">
                    <a:lumMod val="50000"/>
                  </a:schemeClr>
                </a:solidFill>
                <a:latin typeface="Lucida Calligraphy" pitchFamily="66" charset="0"/>
              </a:rPr>
              <a:t>Also in 1981, </a:t>
            </a:r>
            <a:r>
              <a:rPr lang="en-US" sz="2000" dirty="0" err="1">
                <a:solidFill>
                  <a:schemeClr val="bg1">
                    <a:lumMod val="50000"/>
                  </a:schemeClr>
                </a:solidFill>
                <a:latin typeface="Lucida Calligraphy" pitchFamily="66" charset="0"/>
              </a:rPr>
              <a:t>Eiji</a:t>
            </a:r>
            <a:r>
              <a:rPr lang="en-US" sz="2000" dirty="0">
                <a:solidFill>
                  <a:schemeClr val="bg1">
                    <a:lumMod val="50000"/>
                  </a:schemeClr>
                </a:solidFill>
                <a:latin typeface="Lucida Calligraphy" pitchFamily="66" charset="0"/>
              </a:rPr>
              <a:t> Toyoda stepped down as president and assumed the title of chairman. He was succeeded as president by </a:t>
            </a:r>
            <a:r>
              <a:rPr lang="en-US" sz="2000" dirty="0" err="1">
                <a:solidFill>
                  <a:schemeClr val="bg1">
                    <a:lumMod val="50000"/>
                  </a:schemeClr>
                </a:solidFill>
                <a:latin typeface="Lucida Calligraphy" pitchFamily="66" charset="0"/>
                <a:hlinkClick r:id="rId3" tooltip="Shoichiro Toyoda"/>
              </a:rPr>
              <a:t>Shoichiro</a:t>
            </a:r>
            <a:r>
              <a:rPr lang="en-US" sz="2000" dirty="0">
                <a:solidFill>
                  <a:schemeClr val="bg1">
                    <a:lumMod val="50000"/>
                  </a:schemeClr>
                </a:solidFill>
                <a:latin typeface="Lucida Calligraphy" pitchFamily="66" charset="0"/>
                <a:hlinkClick r:id="rId3" tooltip="Shoichiro Toyoda"/>
              </a:rPr>
              <a:t> Toyoda</a:t>
            </a:r>
            <a:r>
              <a:rPr lang="en-US" sz="2000" dirty="0">
                <a:solidFill>
                  <a:schemeClr val="bg1">
                    <a:lumMod val="50000"/>
                  </a:schemeClr>
                </a:solidFill>
                <a:latin typeface="Lucida Calligraphy" pitchFamily="66" charset="0"/>
              </a:rPr>
              <a:t>, the son of the company's </a:t>
            </a:r>
            <a:r>
              <a:rPr lang="en-US" sz="2000" dirty="0" smtClean="0">
                <a:solidFill>
                  <a:schemeClr val="bg1">
                    <a:lumMod val="50000"/>
                  </a:schemeClr>
                </a:solidFill>
                <a:latin typeface="Lucida Calligraphy" pitchFamily="66" charset="0"/>
              </a:rPr>
              <a:t>founder. </a:t>
            </a:r>
            <a:r>
              <a:rPr lang="en-US" sz="2000" dirty="0">
                <a:solidFill>
                  <a:schemeClr val="bg1">
                    <a:lumMod val="50000"/>
                  </a:schemeClr>
                </a:solidFill>
                <a:latin typeface="Lucida Calligraphy" pitchFamily="66" charset="0"/>
              </a:rPr>
              <a:t>The two groups were described as "oil and water" and it took years of leadership from </a:t>
            </a:r>
            <a:r>
              <a:rPr lang="en-US" sz="2000" dirty="0" err="1">
                <a:solidFill>
                  <a:schemeClr val="bg1">
                    <a:lumMod val="50000"/>
                  </a:schemeClr>
                </a:solidFill>
                <a:latin typeface="Lucida Calligraphy" pitchFamily="66" charset="0"/>
              </a:rPr>
              <a:t>Shoichiro</a:t>
            </a:r>
            <a:r>
              <a:rPr lang="en-US" sz="2000" dirty="0">
                <a:solidFill>
                  <a:schemeClr val="bg1">
                    <a:lumMod val="50000"/>
                  </a:schemeClr>
                </a:solidFill>
                <a:latin typeface="Lucida Calligraphy" pitchFamily="66" charset="0"/>
              </a:rPr>
              <a:t> to successfully combine them into one </a:t>
            </a:r>
            <a:r>
              <a:rPr lang="en-US" sz="2000" dirty="0" smtClean="0">
                <a:solidFill>
                  <a:schemeClr val="bg1">
                    <a:lumMod val="50000"/>
                  </a:schemeClr>
                </a:solidFill>
                <a:latin typeface="Lucida Calligraphy" pitchFamily="66" charset="0"/>
              </a:rPr>
              <a:t>organization .Efforts </a:t>
            </a:r>
            <a:r>
              <a:rPr lang="en-US" sz="2000" dirty="0">
                <a:solidFill>
                  <a:schemeClr val="bg1">
                    <a:lumMod val="50000"/>
                  </a:schemeClr>
                </a:solidFill>
                <a:latin typeface="Lucida Calligraphy" pitchFamily="66" charset="0"/>
              </a:rPr>
              <a:t>to open a Toyota assembly plant in the United States started in 1980, with the company proposing a joint-venture with the </a:t>
            </a:r>
            <a:r>
              <a:rPr lang="en-US" sz="2000" dirty="0">
                <a:solidFill>
                  <a:schemeClr val="bg1">
                    <a:lumMod val="50000"/>
                  </a:schemeClr>
                </a:solidFill>
                <a:latin typeface="Lucida Calligraphy" pitchFamily="66" charset="0"/>
                <a:hlinkClick r:id="rId4" tooltip="Ford Motor Company"/>
              </a:rPr>
              <a:t>Ford Motor Company</a:t>
            </a:r>
            <a:r>
              <a:rPr lang="en-US" sz="2000" dirty="0">
                <a:solidFill>
                  <a:schemeClr val="bg1">
                    <a:lumMod val="50000"/>
                  </a:schemeClr>
                </a:solidFill>
                <a:latin typeface="Lucida Calligraphy" pitchFamily="66" charset="0"/>
              </a:rPr>
              <a:t>. Those talks broke down in </a:t>
            </a:r>
            <a:r>
              <a:rPr lang="en-US" sz="2000" dirty="0" smtClean="0">
                <a:solidFill>
                  <a:schemeClr val="bg1">
                    <a:lumMod val="50000"/>
                  </a:schemeClr>
                </a:solidFill>
                <a:latin typeface="Lucida Calligraphy" pitchFamily="66" charset="0"/>
              </a:rPr>
              <a:t>July1981</a:t>
            </a:r>
            <a:endParaRPr lang="en-US" sz="2000" dirty="0">
              <a:solidFill>
                <a:schemeClr val="bg1">
                  <a:lumMod val="50000"/>
                </a:schemeClr>
              </a:solidFill>
              <a:latin typeface="Lucida Calligraphy" pitchFamily="66" charset="0"/>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1374" y="0"/>
            <a:ext cx="9072626" cy="7109639"/>
          </a:xfrm>
          <a:prstGeom prst="rect">
            <a:avLst/>
          </a:prstGeom>
        </p:spPr>
        <p:txBody>
          <a:bodyPr wrap="square">
            <a:spAutoFit/>
          </a:bodyPr>
          <a:lstStyle/>
          <a:p>
            <a:r>
              <a:rPr lang="en-US" sz="2000" dirty="0" smtClean="0">
                <a:solidFill>
                  <a:schemeClr val="bg1">
                    <a:lumMod val="50000"/>
                  </a:schemeClr>
                </a:solidFill>
                <a:latin typeface="Lucida Calligraphy" pitchFamily="66" charset="0"/>
              </a:rPr>
              <a:t>Toyota received its first Japanese Quality Control Award at the start of the 1980s and began participating in a wide variety of </a:t>
            </a:r>
            <a:r>
              <a:rPr lang="en-US" sz="2000" dirty="0" smtClean="0">
                <a:solidFill>
                  <a:schemeClr val="bg1">
                    <a:lumMod val="50000"/>
                  </a:schemeClr>
                </a:solidFill>
                <a:latin typeface="Lucida Calligraphy" pitchFamily="66" charset="0"/>
                <a:hlinkClick r:id="rId2" tooltip="Toyota Motor Corporation"/>
              </a:rPr>
              <a:t>motorsports</a:t>
            </a:r>
            <a:r>
              <a:rPr lang="en-US" sz="2000" dirty="0" smtClean="0">
                <a:solidFill>
                  <a:schemeClr val="bg1">
                    <a:lumMod val="50000"/>
                  </a:schemeClr>
                </a:solidFill>
                <a:latin typeface="Lucida Calligraphy" pitchFamily="66" charset="0"/>
              </a:rPr>
              <a:t>. Conservative Toyota held on to </a:t>
            </a:r>
            <a:r>
              <a:rPr lang="en-US" sz="2000" dirty="0" smtClean="0">
                <a:solidFill>
                  <a:schemeClr val="bg1">
                    <a:lumMod val="50000"/>
                  </a:schemeClr>
                </a:solidFill>
                <a:latin typeface="Lucida Calligraphy" pitchFamily="66" charset="0"/>
                <a:hlinkClick r:id="rId3" tooltip="Front-engine, rear-wheel-drive layout"/>
              </a:rPr>
              <a:t>rear-wheel-drive</a:t>
            </a:r>
            <a:r>
              <a:rPr lang="en-US" sz="2000" dirty="0" smtClean="0">
                <a:solidFill>
                  <a:schemeClr val="bg1">
                    <a:lumMod val="50000"/>
                  </a:schemeClr>
                </a:solidFill>
                <a:latin typeface="Lucida Calligraphy" pitchFamily="66" charset="0"/>
              </a:rPr>
              <a:t> designs for longer than most; while a clear first in overall production they were only third in production of front-wheel-drive cars in 1983, behind Nissan and Honda. In part due to this, Nissan's </a:t>
            </a:r>
            <a:r>
              <a:rPr lang="en-US" sz="2000" dirty="0" smtClean="0">
                <a:solidFill>
                  <a:schemeClr val="bg1">
                    <a:lumMod val="50000"/>
                  </a:schemeClr>
                </a:solidFill>
                <a:latin typeface="Lucida Calligraphy" pitchFamily="66" charset="0"/>
                <a:hlinkClick r:id="rId4" tooltip="Nissan Sunny"/>
              </a:rPr>
              <a:t>Sunny</a:t>
            </a:r>
            <a:r>
              <a:rPr lang="en-US" sz="2000" dirty="0" smtClean="0">
                <a:solidFill>
                  <a:schemeClr val="bg1">
                    <a:lumMod val="50000"/>
                  </a:schemeClr>
                </a:solidFill>
                <a:latin typeface="Lucida Calligraphy" pitchFamily="66" charset="0"/>
              </a:rPr>
              <a:t> managed to squeeze by the Corolla in numbers built that year.</a:t>
            </a:r>
          </a:p>
          <a:p>
            <a:r>
              <a:rPr lang="en-US" sz="2000" dirty="0" smtClean="0">
                <a:solidFill>
                  <a:schemeClr val="bg1">
                    <a:lumMod val="50000"/>
                  </a:schemeClr>
                </a:solidFill>
                <a:latin typeface="Lucida Calligraphy" pitchFamily="66" charset="0"/>
              </a:rPr>
              <a:t>The Lexus LS 400 went on sale in May 1989 and was seen as being largely responsible for the successful launch of Lexus.</a:t>
            </a:r>
          </a:p>
          <a:p>
            <a:r>
              <a:rPr lang="en-US" sz="2000" dirty="0" smtClean="0">
                <a:solidFill>
                  <a:schemeClr val="bg1">
                    <a:lumMod val="50000"/>
                  </a:schemeClr>
                </a:solidFill>
                <a:latin typeface="Lucida Calligraphy" pitchFamily="66" charset="0"/>
              </a:rPr>
              <a:t>Before the decade was out, Toyota introduced </a:t>
            </a:r>
            <a:r>
              <a:rPr lang="en-US" sz="2000" dirty="0" smtClean="0">
                <a:solidFill>
                  <a:schemeClr val="bg1">
                    <a:lumMod val="50000"/>
                  </a:schemeClr>
                </a:solidFill>
                <a:latin typeface="Lucida Calligraphy" pitchFamily="66" charset="0"/>
                <a:hlinkClick r:id="rId5" tooltip="Lexus"/>
              </a:rPr>
              <a:t>Lexus</a:t>
            </a:r>
            <a:r>
              <a:rPr lang="en-US" sz="2000" dirty="0" smtClean="0">
                <a:solidFill>
                  <a:schemeClr val="bg1">
                    <a:lumMod val="50000"/>
                  </a:schemeClr>
                </a:solidFill>
                <a:latin typeface="Lucida Calligraphy" pitchFamily="66" charset="0"/>
              </a:rPr>
              <a:t>, a new division that was formed to market and service luxury vehicles in international markets. Prior to the debut of Lexus, Toyota's two existing flagship models, the </a:t>
            </a:r>
            <a:r>
              <a:rPr lang="en-US" sz="2000" dirty="0" smtClean="0">
                <a:solidFill>
                  <a:schemeClr val="bg1">
                    <a:lumMod val="50000"/>
                  </a:schemeClr>
                </a:solidFill>
                <a:latin typeface="Lucida Calligraphy" pitchFamily="66" charset="0"/>
                <a:hlinkClick r:id="rId6" tooltip="Toyota Crown"/>
              </a:rPr>
              <a:t>Crown</a:t>
            </a:r>
            <a:r>
              <a:rPr lang="en-US" sz="2000" dirty="0" smtClean="0">
                <a:solidFill>
                  <a:schemeClr val="bg1">
                    <a:lumMod val="50000"/>
                  </a:schemeClr>
                </a:solidFill>
                <a:latin typeface="Lucida Calligraphy" pitchFamily="66" charset="0"/>
              </a:rPr>
              <a:t> and </a:t>
            </a:r>
            <a:r>
              <a:rPr lang="en-US" sz="2000" dirty="0" smtClean="0">
                <a:solidFill>
                  <a:schemeClr val="bg1">
                    <a:lumMod val="50000"/>
                  </a:schemeClr>
                </a:solidFill>
                <a:latin typeface="Lucida Calligraphy" pitchFamily="66" charset="0"/>
                <a:hlinkClick r:id="rId7" tooltip="Toyota Century"/>
              </a:rPr>
              <a:t>Century</a:t>
            </a:r>
            <a:r>
              <a:rPr lang="en-US" sz="2000" dirty="0" smtClean="0">
                <a:solidFill>
                  <a:schemeClr val="bg1">
                    <a:lumMod val="50000"/>
                  </a:schemeClr>
                </a:solidFill>
                <a:latin typeface="Lucida Calligraphy" pitchFamily="66" charset="0"/>
              </a:rPr>
              <a:t>, both catered exclusively for the Japanese market and had little global appeal that could compete with international luxury brands such as Mercedes-Benz, BMW and Jaguar. The company had been developing the brand and vehicles in secret since August 1983, at a cost of over US$1 billion . The </a:t>
            </a:r>
            <a:r>
              <a:rPr lang="en-US" sz="2000" dirty="0" smtClean="0">
                <a:solidFill>
                  <a:schemeClr val="bg1">
                    <a:lumMod val="50000"/>
                  </a:schemeClr>
                </a:solidFill>
                <a:latin typeface="Lucida Calligraphy" pitchFamily="66" charset="0"/>
                <a:hlinkClick r:id="rId8" tooltip="Lexus LS"/>
              </a:rPr>
              <a:t>LS 400</a:t>
            </a:r>
            <a:r>
              <a:rPr lang="en-US" sz="2000" dirty="0" smtClean="0">
                <a:solidFill>
                  <a:schemeClr val="bg1">
                    <a:lumMod val="50000"/>
                  </a:schemeClr>
                </a:solidFill>
                <a:latin typeface="Lucida Calligraphy" pitchFamily="66" charset="0"/>
              </a:rPr>
              <a:t> flagship full-size sedan debuted in 1989 to strong sales, and was largely responsible for the successful launch of the Lexus </a:t>
            </a:r>
            <a:r>
              <a:rPr lang="en-US" sz="2000" dirty="0" err="1" smtClean="0">
                <a:solidFill>
                  <a:schemeClr val="bg1">
                    <a:lumMod val="50000"/>
                  </a:schemeClr>
                </a:solidFill>
                <a:latin typeface="Lucida Calligraphy" pitchFamily="66" charset="0"/>
              </a:rPr>
              <a:t>marque</a:t>
            </a:r>
            <a:r>
              <a:rPr lang="en-US" sz="2000" dirty="0" smtClean="0">
                <a:solidFill>
                  <a:schemeClr val="bg1">
                    <a:lumMod val="50000"/>
                  </a:schemeClr>
                </a:solidFill>
                <a:latin typeface="Lucida Calligraphy" pitchFamily="66" charset="0"/>
              </a:rPr>
              <a:t>.</a:t>
            </a:r>
          </a:p>
          <a:p>
            <a:pPr>
              <a:buNone/>
            </a:pPr>
            <a:endParaRPr lang="en-US" dirty="0" smtClean="0">
              <a:latin typeface="Lucida Calligraphy" pitchFamily="66" charset="0"/>
            </a:endParaRPr>
          </a:p>
          <a:p>
            <a:pPr>
              <a:buNone/>
            </a:pPr>
            <a:endParaRPr lang="en-US" dirty="0">
              <a:latin typeface="Lucida Calligraphy" pitchFamily="66" charset="0"/>
            </a:endParaRPr>
          </a:p>
        </p:txBody>
      </p:sp>
    </p:spTree>
  </p:cSld>
  <p:clrMapOvr>
    <a:masterClrMapping/>
  </p:clrMapOvr>
  <p:transition>
    <p:fade/>
  </p:transition>
</p:sld>
</file>

<file path=ppt/theme/theme1.xml><?xml version="1.0" encoding="utf-8"?>
<a:theme xmlns:a="http://schemas.openxmlformats.org/drawingml/2006/main" name="TOYOT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TOYOTA</Template>
  <TotalTime>161</TotalTime>
  <Words>494</Words>
  <Application>Microsoft Office PowerPoint</Application>
  <PresentationFormat>On-screen Show (4:3)</PresentationFormat>
  <Paragraphs>157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TOYOTA</vt:lpstr>
      <vt:lpstr>TOYOTA Founder:  Kiichiro Toyoda  </vt:lpstr>
      <vt:lpstr>HISTORY OF TOYOTA</vt:lpstr>
      <vt:lpstr>1940s  </vt:lpstr>
      <vt:lpstr>1950s  </vt:lpstr>
      <vt:lpstr>Slide 5</vt:lpstr>
      <vt:lpstr>1960s–1970s  </vt:lpstr>
      <vt:lpstr>Slide 7</vt:lpstr>
      <vt:lpstr>1980s </vt:lpstr>
      <vt:lpstr>Slide 9</vt:lpstr>
      <vt:lpstr>1990s  </vt:lpstr>
      <vt:lpstr>Slide 11</vt:lpstr>
      <vt:lpstr>2000s  </vt:lpstr>
      <vt:lpstr>Slide 13</vt:lpstr>
      <vt:lpstr>2020s </vt:lpstr>
      <vt:lpstr>Slide 15</vt:lpstr>
      <vt:lpstr>Slide 16</vt:lpstr>
      <vt:lpstr>Slide 17</vt:lpstr>
      <vt:lpstr>BOARD OF DIRECTORS</vt:lpstr>
      <vt:lpstr>LIST OF FORMER DIRECTORS</vt:lpstr>
      <vt:lpstr>SUVs AND CROSSOVERS</vt:lpstr>
      <vt:lpstr>PICKUP TRUCKS  </vt:lpstr>
      <vt:lpstr>LUXURY VEHICLES</vt:lpstr>
      <vt:lpstr>TECHNOLOGY</vt:lpstr>
      <vt:lpstr>Battery electric vehicle  </vt:lpstr>
      <vt:lpstr>   Hydrogen fuel-cell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TOYOTA</dc:title>
  <dc:creator>Murugan</dc:creator>
  <cp:lastModifiedBy>Murugan</cp:lastModifiedBy>
  <cp:revision>18</cp:revision>
  <dcterms:created xsi:type="dcterms:W3CDTF">2023-05-12T05:44:15Z</dcterms:created>
  <dcterms:modified xsi:type="dcterms:W3CDTF">2023-05-12T18:53:32Z</dcterms:modified>
</cp:coreProperties>
</file>