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8" r:id="rId1"/>
  </p:sldMasterIdLst>
  <p:sldIdLst>
    <p:sldId id="256" r:id="rId2"/>
    <p:sldId id="260" r:id="rId3"/>
    <p:sldId id="258" r:id="rId4"/>
    <p:sldId id="259" r:id="rId5"/>
    <p:sldId id="263" r:id="rId6"/>
    <p:sldId id="269" r:id="rId7"/>
    <p:sldId id="264" r:id="rId8"/>
    <p:sldId id="261" r:id="rId9"/>
    <p:sldId id="267" r:id="rId10"/>
    <p:sldId id="262" r:id="rId11"/>
    <p:sldId id="265" r:id="rId12"/>
    <p:sldId id="268" r:id="rId13"/>
    <p:sldId id="270" r:id="rId14"/>
    <p:sldId id="272" r:id="rId15"/>
    <p:sldId id="274" r:id="rId16"/>
    <p:sldId id="275" r:id="rId17"/>
    <p:sldId id="276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634708-5B93-4FA8-AE8C-929EEE8D122A}">
          <p14:sldIdLst>
            <p14:sldId id="256"/>
            <p14:sldId id="260"/>
            <p14:sldId id="258"/>
            <p14:sldId id="259"/>
            <p14:sldId id="263"/>
            <p14:sldId id="269"/>
            <p14:sldId id="264"/>
            <p14:sldId id="261"/>
            <p14:sldId id="267"/>
            <p14:sldId id="262"/>
            <p14:sldId id="265"/>
            <p14:sldId id="268"/>
            <p14:sldId id="270"/>
            <p14:sldId id="272"/>
            <p14:sldId id="274"/>
            <p14:sldId id="275"/>
            <p14:sldId id="276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56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3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31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15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557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2/24/2018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624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2/24/2018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40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370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0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5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8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5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4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7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6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6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2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jdk8-downloads-2133151.html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datinkers/demo-dw-part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93234-834F-4BC6-A915-CFA603ADA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Coding with Java: Dropwizard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6ACB4-973B-4587-93EE-C5F39C08DD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Women who code sg</a:t>
            </a:r>
          </a:p>
        </p:txBody>
      </p:sp>
    </p:spTree>
    <p:extLst>
      <p:ext uri="{BB962C8B-B14F-4D97-AF65-F5344CB8AC3E}">
        <p14:creationId xmlns:p14="http://schemas.microsoft.com/office/powerpoint/2010/main" val="2217132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16005-7D36-4075-A866-B8B0D1B4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When to use Dropwizard?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ED4B1-ADDC-4AA8-945C-8558855E8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934" y="2726487"/>
            <a:ext cx="4572078" cy="14094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SG" b="1" i="1" dirty="0"/>
              <a:t>Simple to deploy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/>
              <a:t>Single executable “fat” JAR files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/>
              <a:t>Container-less</a:t>
            </a:r>
          </a:p>
          <a:p>
            <a:pPr marL="0" indent="0">
              <a:buNone/>
            </a:pPr>
            <a:endParaRPr lang="en-SG" dirty="0"/>
          </a:p>
          <a:p>
            <a:pPr>
              <a:buFont typeface="Wingdings" panose="05000000000000000000" pitchFamily="2" charset="2"/>
              <a:buChar char="q"/>
            </a:pPr>
            <a:endParaRPr lang="en-SG" dirty="0"/>
          </a:p>
          <a:p>
            <a:pPr>
              <a:buFont typeface="Wingdings" panose="05000000000000000000" pitchFamily="2" charset="2"/>
              <a:buChar char="q"/>
            </a:pPr>
            <a:endParaRPr lang="en-SG" dirty="0"/>
          </a:p>
          <a:p>
            <a:pPr>
              <a:buFont typeface="Wingdings" panose="05000000000000000000" pitchFamily="2" charset="2"/>
              <a:buChar char="q"/>
            </a:pPr>
            <a:endParaRPr lang="en-SG" dirty="0"/>
          </a:p>
          <a:p>
            <a:pPr>
              <a:buFont typeface="Wingdings" panose="05000000000000000000" pitchFamily="2" charset="2"/>
              <a:buChar char="q"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18382C-4E62-4562-A98D-7F14DFCE2A42}"/>
              </a:ext>
            </a:extLst>
          </p:cNvPr>
          <p:cNvSpPr txBox="1">
            <a:spLocks/>
          </p:cNvSpPr>
          <p:nvPr/>
        </p:nvSpPr>
        <p:spPr>
          <a:xfrm>
            <a:off x="1339439" y="2724260"/>
            <a:ext cx="4572078" cy="1409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SG" b="1" i="1" dirty="0"/>
              <a:t>Simple to build 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/>
              <a:t>Rapid development</a:t>
            </a:r>
          </a:p>
          <a:p>
            <a:pPr marL="0" indent="0">
              <a:buFont typeface="Wingdings 3" charset="2"/>
              <a:buNone/>
            </a:pPr>
            <a:endParaRPr lang="en-SG" dirty="0"/>
          </a:p>
          <a:p>
            <a:pPr>
              <a:buFont typeface="Wingdings" panose="05000000000000000000" pitchFamily="2" charset="2"/>
              <a:buChar char="q"/>
            </a:pPr>
            <a:endParaRPr lang="en-SG" dirty="0"/>
          </a:p>
          <a:p>
            <a:pPr>
              <a:buFont typeface="Wingdings" panose="05000000000000000000" pitchFamily="2" charset="2"/>
              <a:buChar char="q"/>
            </a:pPr>
            <a:endParaRPr lang="en-SG" dirty="0"/>
          </a:p>
          <a:p>
            <a:pPr>
              <a:buFont typeface="Wingdings" panose="05000000000000000000" pitchFamily="2" charset="2"/>
              <a:buChar char="q"/>
            </a:pPr>
            <a:endParaRPr lang="en-SG" dirty="0"/>
          </a:p>
          <a:p>
            <a:pPr>
              <a:buFont typeface="Wingdings" panose="05000000000000000000" pitchFamily="2" charset="2"/>
              <a:buChar char="q"/>
            </a:pPr>
            <a:endParaRPr lang="en-SG" dirty="0"/>
          </a:p>
          <a:p>
            <a:pPr marL="0" indent="0">
              <a:buFont typeface="Wingdings 3" charset="2"/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BBE1BD-EFD3-4DC4-A47D-0B09D4BBA49F}"/>
              </a:ext>
            </a:extLst>
          </p:cNvPr>
          <p:cNvSpPr txBox="1">
            <a:spLocks/>
          </p:cNvSpPr>
          <p:nvPr/>
        </p:nvSpPr>
        <p:spPr>
          <a:xfrm>
            <a:off x="4371358" y="4485101"/>
            <a:ext cx="4572078" cy="2372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SG" b="1" i="1" dirty="0"/>
              <a:t>Simple to monitor 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/>
              <a:t>Admin Page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/>
              <a:t>Metrics</a:t>
            </a:r>
          </a:p>
          <a:p>
            <a:pPr marL="0" indent="0">
              <a:buFont typeface="Wingdings 3" charset="2"/>
              <a:buNone/>
            </a:pPr>
            <a:endParaRPr lang="en-SG" dirty="0"/>
          </a:p>
          <a:p>
            <a:pPr>
              <a:buFont typeface="Wingdings" panose="05000000000000000000" pitchFamily="2" charset="2"/>
              <a:buChar char="q"/>
            </a:pPr>
            <a:endParaRPr lang="en-SG" dirty="0"/>
          </a:p>
          <a:p>
            <a:pPr>
              <a:buFont typeface="Wingdings" panose="05000000000000000000" pitchFamily="2" charset="2"/>
              <a:buChar char="q"/>
            </a:pPr>
            <a:endParaRPr lang="en-SG" dirty="0"/>
          </a:p>
          <a:p>
            <a:pPr>
              <a:buFont typeface="Wingdings" panose="05000000000000000000" pitchFamily="2" charset="2"/>
              <a:buChar char="q"/>
            </a:pPr>
            <a:endParaRPr lang="en-SG" dirty="0"/>
          </a:p>
          <a:p>
            <a:pPr>
              <a:buFont typeface="Wingdings" panose="05000000000000000000" pitchFamily="2" charset="2"/>
              <a:buChar char="q"/>
            </a:pPr>
            <a:endParaRPr lang="en-SG" dirty="0"/>
          </a:p>
          <a:p>
            <a:pPr marL="0" indent="0">
              <a:buFont typeface="Wingdings 3" charset="2"/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20588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72EA-37A0-4A38-B469-203FFA52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Microservices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C9F2B-3318-4CD7-A759-C65B5A742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2627393"/>
            <a:ext cx="5724525" cy="3171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10A2D5-6F10-4A9F-A98A-272A04D43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27393"/>
            <a:ext cx="5848350" cy="3152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8529D-EB35-4977-AA99-EB7D75F1D14E}"/>
              </a:ext>
            </a:extLst>
          </p:cNvPr>
          <p:cNvSpPr txBox="1"/>
          <p:nvPr/>
        </p:nvSpPr>
        <p:spPr>
          <a:xfrm>
            <a:off x="4775216" y="1198417"/>
            <a:ext cx="514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Communicate over lightweight mechanisms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0F7CEE-78EE-47F4-98C8-1D965A30DB87}"/>
              </a:ext>
            </a:extLst>
          </p:cNvPr>
          <p:cNvSpPr txBox="1"/>
          <p:nvPr/>
        </p:nvSpPr>
        <p:spPr>
          <a:xfrm>
            <a:off x="5176140" y="789002"/>
            <a:ext cx="25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Suite of small services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2EADB0-C0A4-4B11-BAA5-0589C02CD92D}"/>
              </a:ext>
            </a:extLst>
          </p:cNvPr>
          <p:cNvSpPr txBox="1"/>
          <p:nvPr/>
        </p:nvSpPr>
        <p:spPr>
          <a:xfrm>
            <a:off x="4943528" y="1552408"/>
            <a:ext cx="439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Deployable by fully automated builds</a:t>
            </a:r>
          </a:p>
        </p:txBody>
      </p:sp>
    </p:spTree>
    <p:extLst>
      <p:ext uri="{BB962C8B-B14F-4D97-AF65-F5344CB8AC3E}">
        <p14:creationId xmlns:p14="http://schemas.microsoft.com/office/powerpoint/2010/main" val="1648457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B237-E8EE-4818-BD59-4788B2D3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RESTful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BF976-31C9-4D6D-B54A-A7CBE3BE4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1"/>
            <a:ext cx="4825158" cy="20005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dirty="0"/>
              <a:t>R.E.S.T.</a:t>
            </a:r>
          </a:p>
          <a:p>
            <a:r>
              <a:rPr lang="en-SG" b="1" dirty="0" err="1"/>
              <a:t>RE</a:t>
            </a:r>
            <a:r>
              <a:rPr lang="en-SG" dirty="0" err="1"/>
              <a:t>presentational</a:t>
            </a:r>
            <a:r>
              <a:rPr lang="en-SG" dirty="0"/>
              <a:t> </a:t>
            </a:r>
            <a:r>
              <a:rPr lang="en-SG" b="1" dirty="0"/>
              <a:t>S</a:t>
            </a:r>
            <a:r>
              <a:rPr lang="en-SG" dirty="0"/>
              <a:t>tate </a:t>
            </a:r>
            <a:r>
              <a:rPr lang="en-SG" b="1" dirty="0"/>
              <a:t>T</a:t>
            </a:r>
            <a:r>
              <a:rPr lang="en-SG" dirty="0"/>
              <a:t>ransfer</a:t>
            </a:r>
          </a:p>
          <a:p>
            <a:r>
              <a:rPr lang="en-SG" dirty="0"/>
              <a:t>Stateless architecture style based on web standards</a:t>
            </a:r>
          </a:p>
          <a:p>
            <a:r>
              <a:rPr lang="en-SG" dirty="0"/>
              <a:t>Data and functionality are “resources”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E4EE5-2770-44D4-AEF0-D9C7FD0EC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3437" y="2603501"/>
            <a:ext cx="4825159" cy="17920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dirty="0"/>
              <a:t>Features of RESTful web services:</a:t>
            </a:r>
          </a:p>
          <a:p>
            <a:r>
              <a:rPr lang="en-SG" dirty="0"/>
              <a:t>Resource identification thru URI</a:t>
            </a:r>
          </a:p>
          <a:p>
            <a:r>
              <a:rPr lang="en-SG" dirty="0"/>
              <a:t>Uniform interface (CRUD)</a:t>
            </a:r>
          </a:p>
          <a:p>
            <a:r>
              <a:rPr lang="en-SG" dirty="0"/>
              <a:t>Client-server</a:t>
            </a:r>
          </a:p>
          <a:p>
            <a:r>
              <a:rPr lang="en-SG" dirty="0"/>
              <a:t>Stateless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A593CD-DB9C-4454-B0B7-13FF9307A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240" y="4604085"/>
            <a:ext cx="50673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24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7F1D646-C930-4121-BF09-298B9C49F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480937"/>
              </p:ext>
            </p:extLst>
          </p:nvPr>
        </p:nvGraphicFramePr>
        <p:xfrm>
          <a:off x="2032000" y="719663"/>
          <a:ext cx="8127999" cy="5414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233514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886063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80555060"/>
                    </a:ext>
                  </a:extLst>
                </a:gridCol>
              </a:tblGrid>
              <a:tr h="706292">
                <a:tc>
                  <a:txBody>
                    <a:bodyPr/>
                    <a:lstStyle/>
                    <a:p>
                      <a:r>
                        <a:rPr lang="en-SG" dirty="0"/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OLD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RESTful 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485687"/>
                  </a:ext>
                </a:extLst>
              </a:tr>
              <a:tr h="1188908">
                <a:tc>
                  <a:txBody>
                    <a:bodyPr/>
                    <a:lstStyle/>
                    <a:p>
                      <a:r>
                        <a:rPr lang="en-SG" dirty="0"/>
                        <a:t>Create new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createItem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/item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270241"/>
                  </a:ext>
                </a:extLst>
              </a:tr>
              <a:tr h="1313794">
                <a:tc>
                  <a:txBody>
                    <a:bodyPr/>
                    <a:lstStyle/>
                    <a:p>
                      <a:r>
                        <a:rPr lang="en-SG" dirty="0"/>
                        <a:t>Update new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updateItem?id=123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/item/{id}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397755"/>
                  </a:ext>
                </a:extLst>
              </a:tr>
              <a:tr h="1016969">
                <a:tc>
                  <a:txBody>
                    <a:bodyPr/>
                    <a:lstStyle/>
                    <a:p>
                      <a:r>
                        <a:rPr lang="en-SG" dirty="0"/>
                        <a:t>Get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getItem?id=123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/item/{id}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021693"/>
                  </a:ext>
                </a:extLst>
              </a:tr>
              <a:tr h="706292">
                <a:tc>
                  <a:txBody>
                    <a:bodyPr/>
                    <a:lstStyle/>
                    <a:p>
                      <a:r>
                        <a:rPr lang="en-SG" dirty="0"/>
                        <a:t>Delete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deleteItem?id=123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/item/{id}</a:t>
                      </a:r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197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25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FEE26-7307-4229-8DC3-46B16A49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Hands-on Part 2: Rest 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DDE00-DA1C-44A6-B241-6CA916B23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Task: Create a rest service that will retrieve workshop information</a:t>
            </a:r>
          </a:p>
          <a:p>
            <a:r>
              <a:rPr lang="en-SG" dirty="0"/>
              <a:t>Create a Representation Object</a:t>
            </a:r>
          </a:p>
          <a:p>
            <a:r>
              <a:rPr lang="en-SG" dirty="0"/>
              <a:t>Create and register a Resource</a:t>
            </a:r>
          </a:p>
          <a:p>
            <a:r>
              <a:rPr lang="en-SG" dirty="0"/>
              <a:t>Access new endpoint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00315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FC464-5D51-4ABD-B536-D9E3A668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Why</a:t>
            </a:r>
            <a:br>
              <a:rPr lang="en-SG" dirty="0"/>
            </a:br>
            <a:r>
              <a:rPr lang="en-SG" dirty="0"/>
              <a:t>Dropwizard?</a:t>
            </a:r>
          </a:p>
        </p:txBody>
      </p:sp>
    </p:spTree>
    <p:extLst>
      <p:ext uri="{BB962C8B-B14F-4D97-AF65-F5344CB8AC3E}">
        <p14:creationId xmlns:p14="http://schemas.microsoft.com/office/powerpoint/2010/main" val="279713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FEE26-7307-4229-8DC3-46B16A49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Hands-on Part 3: Data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DDE00-DA1C-44A6-B241-6CA916B23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Tasks: Transfer the static workshop data in Part 2 to database</a:t>
            </a:r>
          </a:p>
          <a:p>
            <a:r>
              <a:rPr lang="en-SG" dirty="0"/>
              <a:t>Register a Database Bundle</a:t>
            </a:r>
          </a:p>
          <a:p>
            <a:r>
              <a:rPr lang="en-SG" dirty="0"/>
              <a:t>Create a new resource that reads from database</a:t>
            </a:r>
          </a:p>
          <a:p>
            <a:r>
              <a:rPr lang="en-SG" dirty="0"/>
              <a:t>Access new endpoint</a:t>
            </a:r>
          </a:p>
          <a:p>
            <a:endParaRPr lang="en-SG" dirty="0"/>
          </a:p>
          <a:p>
            <a:pPr marL="0" indent="0">
              <a:buNone/>
            </a:pPr>
            <a:r>
              <a:rPr lang="en-SG" dirty="0"/>
              <a:t>Alternatively,</a:t>
            </a:r>
          </a:p>
          <a:p>
            <a:r>
              <a:rPr lang="en-SG" dirty="0"/>
              <a:t>Clone project: https://github.com/wandatinkers/demo-dw-part3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53665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FC464-5D51-4ABD-B536-D9E3A668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Takeaway </a:t>
            </a:r>
            <a:br>
              <a:rPr lang="en-SG" dirty="0"/>
            </a:br>
            <a:r>
              <a:rPr lang="en-SG" dirty="0"/>
              <a:t>Points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6FB745-237C-4F7B-BC61-C8D765389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480" y="0"/>
            <a:ext cx="41968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10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52AD6-34CC-4B00-9CAF-DAB3E5C26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09507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674F-47BF-420E-9BBA-7A2DC9F6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Before we begin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F6656-5489-4FD2-8DA8-798C5D78F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5559" y="1283515"/>
            <a:ext cx="3757545" cy="479011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SG" dirty="0"/>
              <a:t>IDEA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SG" dirty="0">
                <a:hlinkClick r:id="rId2"/>
              </a:rPr>
              <a:t>JAVA 8</a:t>
            </a:r>
            <a:endParaRPr lang="en-SG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SG" dirty="0"/>
              <a:t>MAVEN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SG" dirty="0"/>
              <a:t>CHROME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SG" dirty="0"/>
              <a:t>POSTMAN UI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SG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77208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E0B0B-167B-4EBB-B43F-6D0C6C06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to 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392FD-5BD9-4164-A479-BE56AE63B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SG" dirty="0"/>
              <a:t>What is Dropwizard?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SG" dirty="0"/>
              <a:t>Hands-on Part 1: Hello You Explained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SG" dirty="0"/>
              <a:t>When to use Dropwizard?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SG" dirty="0"/>
              <a:t>Hands-on Part 2: RESTful services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SG" dirty="0"/>
              <a:t>Why Dropwizard?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SG" dirty="0"/>
              <a:t>Hands-on Part 3: Data and Persistence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SG" dirty="0"/>
              <a:t>Deep dives: Metrics, Security, Documentation</a:t>
            </a:r>
          </a:p>
          <a:p>
            <a:pPr marL="0" indent="0">
              <a:buNone/>
            </a:pPr>
            <a:endParaRPr lang="en-SG" dirty="0"/>
          </a:p>
          <a:p>
            <a:pPr>
              <a:buFont typeface="Wingdings" panose="05000000000000000000" pitchFamily="2" charset="2"/>
              <a:buChar char="q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1622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3C6D-8669-435D-9775-BEFA0D83C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Dropwizard?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BEEBE-F41F-4B1D-B8A8-B28EDFDDC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7EEF19-86EB-40BA-AE7D-D08473932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51" y="2520596"/>
            <a:ext cx="10571833" cy="368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8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23E2-CC6B-4751-8320-BDF45CDD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Once upon a time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2F69EAC-5F20-4B99-9C46-7FE55611585E}"/>
              </a:ext>
            </a:extLst>
          </p:cNvPr>
          <p:cNvSpPr/>
          <p:nvPr/>
        </p:nvSpPr>
        <p:spPr>
          <a:xfrm>
            <a:off x="1300239" y="3061106"/>
            <a:ext cx="1208841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JPA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13BD4D4-412D-4628-9E4E-B2ECBE8513EB}"/>
              </a:ext>
            </a:extLst>
          </p:cNvPr>
          <p:cNvSpPr/>
          <p:nvPr/>
        </p:nvSpPr>
        <p:spPr>
          <a:xfrm>
            <a:off x="2770162" y="2603906"/>
            <a:ext cx="1184958" cy="914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/>
              <a:t>TOMCAT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CDFF61-0F8D-4027-BA41-32BDF198F62A}"/>
              </a:ext>
            </a:extLst>
          </p:cNvPr>
          <p:cNvSpPr/>
          <p:nvPr/>
        </p:nvSpPr>
        <p:spPr>
          <a:xfrm>
            <a:off x="2676807" y="3705726"/>
            <a:ext cx="1446039" cy="119305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SPRING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6B9BBE-D1C6-4674-9724-E865272E8C80}"/>
              </a:ext>
            </a:extLst>
          </p:cNvPr>
          <p:cNvSpPr/>
          <p:nvPr/>
        </p:nvSpPr>
        <p:spPr>
          <a:xfrm>
            <a:off x="4122846" y="2971800"/>
            <a:ext cx="1652311" cy="9144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Jackson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CF2DD5-3E7C-4611-80A5-214DCBB257B9}"/>
              </a:ext>
            </a:extLst>
          </p:cNvPr>
          <p:cNvSpPr/>
          <p:nvPr/>
        </p:nvSpPr>
        <p:spPr>
          <a:xfrm>
            <a:off x="2637370" y="5233433"/>
            <a:ext cx="165231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Spring MVC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D09CA2-9FB0-41A7-9C05-3D3F7AEEC12F}"/>
              </a:ext>
            </a:extLst>
          </p:cNvPr>
          <p:cNvSpPr/>
          <p:nvPr/>
        </p:nvSpPr>
        <p:spPr>
          <a:xfrm>
            <a:off x="4491228" y="4224864"/>
            <a:ext cx="1652311" cy="914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Logback</a:t>
            </a:r>
            <a:endParaRPr lang="en-SG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DE3D09-0CC8-495A-B9B0-0BCB65184771}"/>
              </a:ext>
            </a:extLst>
          </p:cNvPr>
          <p:cNvSpPr/>
          <p:nvPr/>
        </p:nvSpPr>
        <p:spPr>
          <a:xfrm>
            <a:off x="469764" y="4441580"/>
            <a:ext cx="2062261" cy="914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HIBERNATE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0AF279-CDB6-42D4-87B3-A65C212E352A}"/>
              </a:ext>
            </a:extLst>
          </p:cNvPr>
          <p:cNvSpPr/>
          <p:nvPr/>
        </p:nvSpPr>
        <p:spPr>
          <a:xfrm>
            <a:off x="7388923" y="2578912"/>
            <a:ext cx="3701281" cy="3444314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DROPWIZARD</a:t>
            </a:r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r>
              <a:rPr lang="en-SG" dirty="0"/>
              <a:t>FULL STACK FRAMEWORK</a:t>
            </a:r>
          </a:p>
        </p:txBody>
      </p:sp>
    </p:spTree>
    <p:extLst>
      <p:ext uri="{BB962C8B-B14F-4D97-AF65-F5344CB8AC3E}">
        <p14:creationId xmlns:p14="http://schemas.microsoft.com/office/powerpoint/2010/main" val="308714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95DA-AD45-4A9D-AE70-0B669693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Best-of-breed Java Libraries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82016-B4FF-456D-B77A-32720A66B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842" y="2459350"/>
            <a:ext cx="6881984" cy="40697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BE0E02-9798-4244-AF24-7DBDE1B43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896" y="4423794"/>
            <a:ext cx="2733675" cy="1152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5357E2-DEBA-4D64-8C26-630D0EC3A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25" y="5491731"/>
            <a:ext cx="2552700" cy="800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F65075-94E6-4A2C-B22E-08F9FBFDF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377" y="2188293"/>
            <a:ext cx="3048000" cy="12382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8EC4A9E-15E8-4BFE-8080-B041EEF4425B}"/>
              </a:ext>
            </a:extLst>
          </p:cNvPr>
          <p:cNvSpPr/>
          <p:nvPr/>
        </p:nvSpPr>
        <p:spPr>
          <a:xfrm>
            <a:off x="973304" y="3382427"/>
            <a:ext cx="304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SG" dirty="0"/>
              <a:t>JETTY for HTTP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SG" dirty="0"/>
              <a:t>JERSEY for REST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SG" dirty="0"/>
              <a:t>JACKSON for JSON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SG" dirty="0"/>
              <a:t>METRICS for METRICS</a:t>
            </a:r>
          </a:p>
        </p:txBody>
      </p:sp>
    </p:spTree>
    <p:extLst>
      <p:ext uri="{BB962C8B-B14F-4D97-AF65-F5344CB8AC3E}">
        <p14:creationId xmlns:p14="http://schemas.microsoft.com/office/powerpoint/2010/main" val="237568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DA4CF-425A-4FAF-9755-4F2AE4B4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Building Blocks of </a:t>
            </a:r>
            <a:r>
              <a:rPr lang="en-SG" dirty="0" err="1"/>
              <a:t>Dropwizard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69E5E-C37E-4956-9169-989333932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299362" cy="3416300"/>
          </a:xfrm>
        </p:spPr>
        <p:txBody>
          <a:bodyPr/>
          <a:lstStyle/>
          <a:p>
            <a:pPr>
              <a:buAutoNum type="arabicPeriod"/>
            </a:pPr>
            <a:r>
              <a:rPr lang="en-SG" dirty="0"/>
              <a:t>YAML file/Configuration</a:t>
            </a:r>
          </a:p>
          <a:p>
            <a:pPr>
              <a:buAutoNum type="arabicPeriod"/>
            </a:pPr>
            <a:r>
              <a:rPr lang="en-SG" dirty="0"/>
              <a:t>Environment</a:t>
            </a:r>
          </a:p>
          <a:p>
            <a:pPr>
              <a:buAutoNum type="arabicPeriod"/>
            </a:pPr>
            <a:r>
              <a:rPr lang="en-SG" dirty="0"/>
              <a:t>Application </a:t>
            </a:r>
          </a:p>
          <a:p>
            <a:pPr>
              <a:buAutoNum type="arabicPeriod"/>
            </a:pPr>
            <a:r>
              <a:rPr lang="en-SG" dirty="0"/>
              <a:t>Resource</a:t>
            </a:r>
          </a:p>
          <a:p>
            <a:pPr>
              <a:buAutoNum type="arabicPeriod"/>
            </a:pPr>
            <a:r>
              <a:rPr lang="en-SG" dirty="0"/>
              <a:t>Representation</a:t>
            </a:r>
          </a:p>
          <a:p>
            <a:pPr>
              <a:buAutoNum type="arabicPeriod"/>
            </a:pPr>
            <a:r>
              <a:rPr lang="en-SG" dirty="0"/>
              <a:t>Bundle</a:t>
            </a:r>
          </a:p>
          <a:p>
            <a:pPr>
              <a:buAutoNum type="arabicPeriod"/>
            </a:pPr>
            <a:r>
              <a:rPr lang="en-SG" dirty="0"/>
              <a:t>Views</a:t>
            </a:r>
          </a:p>
          <a:p>
            <a:pPr>
              <a:buAutoNum type="arabicPeriod"/>
            </a:pP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1950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FEE26-7307-4229-8DC3-46B16A49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Hands-on Part 1: Hello You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DDE00-DA1C-44A6-B241-6CA916B23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SG" dirty="0"/>
              <a:t>Tasks:</a:t>
            </a:r>
          </a:p>
          <a:p>
            <a:r>
              <a:rPr lang="en-SG" dirty="0"/>
              <a:t>Create a new maven project</a:t>
            </a:r>
          </a:p>
          <a:p>
            <a:r>
              <a:rPr lang="en-SG" dirty="0"/>
              <a:t>Add </a:t>
            </a:r>
            <a:r>
              <a:rPr lang="en-SG" dirty="0" err="1"/>
              <a:t>dropwizard</a:t>
            </a:r>
            <a:r>
              <a:rPr lang="en-SG" dirty="0"/>
              <a:t> core dependency</a:t>
            </a:r>
          </a:p>
          <a:p>
            <a:r>
              <a:rPr lang="en-SG" dirty="0"/>
              <a:t>Create Configuration Class</a:t>
            </a:r>
          </a:p>
          <a:p>
            <a:r>
              <a:rPr lang="en-SG" dirty="0"/>
              <a:t>Create Application Class</a:t>
            </a:r>
          </a:p>
          <a:p>
            <a:r>
              <a:rPr lang="en-SG" dirty="0"/>
              <a:t>Run -&gt; Main.java</a:t>
            </a:r>
          </a:p>
          <a:p>
            <a:endParaRPr lang="en-SG" dirty="0"/>
          </a:p>
          <a:p>
            <a:pPr marL="0" indent="0">
              <a:buNone/>
            </a:pPr>
            <a:r>
              <a:rPr lang="en-SG" dirty="0"/>
              <a:t>Alternatively,</a:t>
            </a:r>
          </a:p>
          <a:p>
            <a:r>
              <a:rPr lang="en-SG" dirty="0"/>
              <a:t>Clone project: </a:t>
            </a:r>
            <a:r>
              <a:rPr lang="en-SG" dirty="0">
                <a:hlinkClick r:id="rId2"/>
              </a:rPr>
              <a:t>https://github.com/wandatinkers/demo-dw-part1</a:t>
            </a:r>
            <a:endParaRPr lang="en-SG" dirty="0"/>
          </a:p>
          <a:p>
            <a:r>
              <a:rPr lang="en-SG" dirty="0"/>
              <a:t>Import project to IDE</a:t>
            </a:r>
          </a:p>
          <a:p>
            <a:r>
              <a:rPr lang="en-SG" dirty="0"/>
              <a:t>Run -&gt; Main.java</a:t>
            </a:r>
          </a:p>
        </p:txBody>
      </p:sp>
    </p:spTree>
    <p:extLst>
      <p:ext uri="{BB962C8B-B14F-4D97-AF65-F5344CB8AC3E}">
        <p14:creationId xmlns:p14="http://schemas.microsoft.com/office/powerpoint/2010/main" val="333944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9280-F8B7-4152-A445-4AE4D9E9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Components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94C99-9CE5-4B32-85E8-F84FA0AA2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dirty="0"/>
              <a:t>How it 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6C21B-2320-40EA-A275-F7CBAB1BD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433" y="1201122"/>
            <a:ext cx="6501586" cy="482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10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377</TotalTime>
  <Words>380</Words>
  <Application>Microsoft Office PowerPoint</Application>
  <PresentationFormat>Widescreen</PresentationFormat>
  <Paragraphs>132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Wingdings</vt:lpstr>
      <vt:lpstr>Wingdings 3</vt:lpstr>
      <vt:lpstr>Ion Boardroom</vt:lpstr>
      <vt:lpstr>Coding with Java: Dropwizard</vt:lpstr>
      <vt:lpstr>Before we begin</vt:lpstr>
      <vt:lpstr>What to expect</vt:lpstr>
      <vt:lpstr>What is Dropwizard?</vt:lpstr>
      <vt:lpstr>Once upon a time </vt:lpstr>
      <vt:lpstr>Best-of-breed Java Libraries</vt:lpstr>
      <vt:lpstr>Building Blocks of Dropwizard</vt:lpstr>
      <vt:lpstr>Hands-on Part 1: Hello You Explained</vt:lpstr>
      <vt:lpstr>Components</vt:lpstr>
      <vt:lpstr>When to use Dropwizard?</vt:lpstr>
      <vt:lpstr>Microservices</vt:lpstr>
      <vt:lpstr>RESTful Services</vt:lpstr>
      <vt:lpstr>PowerPoint Presentation</vt:lpstr>
      <vt:lpstr>Hands-on Part 2: Rest Endpoints</vt:lpstr>
      <vt:lpstr>Why Dropwizard?</vt:lpstr>
      <vt:lpstr>Hands-on Part 3: Data Access</vt:lpstr>
      <vt:lpstr>Takeaway  Points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with Dropwizard</dc:title>
  <dc:creator>jukey</dc:creator>
  <cp:lastModifiedBy>jukey</cp:lastModifiedBy>
  <cp:revision>44</cp:revision>
  <dcterms:created xsi:type="dcterms:W3CDTF">2018-02-19T12:39:12Z</dcterms:created>
  <dcterms:modified xsi:type="dcterms:W3CDTF">2018-02-24T04:31:23Z</dcterms:modified>
</cp:coreProperties>
</file>