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4"/>
  </p:notesMasterIdLst>
  <p:handoutMasterIdLst>
    <p:handoutMasterId r:id="rId1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6858000" cy="89646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94660"/>
  </p:normalViewPr>
  <p:slideViewPr>
    <p:cSldViewPr snapToGrid="0">
      <p:cViewPr varScale="1">
        <p:scale>
          <a:sx n="67" d="100"/>
          <a:sy n="67" d="100"/>
        </p:scale>
        <p:origin x="2264" y="52"/>
      </p:cViewPr>
      <p:guideLst>
        <p:guide orient="horz" pos="2824"/>
        <p:guide pos="2160"/>
      </p:guideLst>
    </p:cSldViewPr>
  </p:slideViewPr>
  <p:notesTextViewPr>
    <p:cViewPr>
      <p:scale>
        <a:sx n="1" d="1"/>
        <a:sy n="1" d="1"/>
      </p:scale>
      <p:origin x="0" y="0"/>
    </p:cViewPr>
  </p:notesTextViewPr>
  <p:notesViewPr>
    <p:cSldViewPr snapToGrid="0">
      <p:cViewPr varScale="1">
        <p:scale>
          <a:sx n="70" d="100"/>
          <a:sy n="70" d="100"/>
        </p:scale>
        <p:origin x="2928"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868077-430F-0254-9F81-4EDFA608C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2545D3C-C063-5F69-DA5A-25E11D102C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957719-6A3D-488A-957A-00B8717E077C}" type="datetimeFigureOut">
              <a:rPr lang="en-IN" smtClean="0"/>
              <a:t>10-06-2025</a:t>
            </a:fld>
            <a:endParaRPr lang="en-IN"/>
          </a:p>
        </p:txBody>
      </p:sp>
      <p:sp>
        <p:nvSpPr>
          <p:cNvPr id="4" name="Footer Placeholder 3">
            <a:extLst>
              <a:ext uri="{FF2B5EF4-FFF2-40B4-BE49-F238E27FC236}">
                <a16:creationId xmlns:a16="http://schemas.microsoft.com/office/drawing/2014/main" id="{FEF16622-8720-D987-A741-05D14203AC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75E3F35-CC8B-24A2-F92D-A47C817417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AD8DA1-633A-4389-B3B9-7339F1152325}" type="slidenum">
              <a:rPr lang="en-IN" smtClean="0"/>
              <a:t>‹#›</a:t>
            </a:fld>
            <a:endParaRPr lang="en-IN"/>
          </a:p>
        </p:txBody>
      </p:sp>
    </p:spTree>
    <p:extLst>
      <p:ext uri="{BB962C8B-B14F-4D97-AF65-F5344CB8AC3E}">
        <p14:creationId xmlns:p14="http://schemas.microsoft.com/office/powerpoint/2010/main" val="33911908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FC8E7-797C-41C4-9DCC-F079EBC82BB4}" type="datetimeFigureOut">
              <a:rPr lang="en-IN" smtClean="0"/>
              <a:t>10-06-2025</a:t>
            </a:fld>
            <a:endParaRPr lang="en-IN"/>
          </a:p>
        </p:txBody>
      </p:sp>
      <p:sp>
        <p:nvSpPr>
          <p:cNvPr id="4" name="Slide Image Placeholder 3"/>
          <p:cNvSpPr>
            <a:spLocks noGrp="1" noRot="1" noChangeAspect="1"/>
          </p:cNvSpPr>
          <p:nvPr>
            <p:ph type="sldImg" idx="2"/>
          </p:nvPr>
        </p:nvSpPr>
        <p:spPr>
          <a:xfrm>
            <a:off x="2247900" y="1143000"/>
            <a:ext cx="23622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2209B-893D-4500-A821-B88E5BB677D1}" type="slidenum">
              <a:rPr lang="en-IN" smtClean="0"/>
              <a:t>‹#›</a:t>
            </a:fld>
            <a:endParaRPr lang="en-IN"/>
          </a:p>
        </p:txBody>
      </p:sp>
    </p:spTree>
    <p:extLst>
      <p:ext uri="{BB962C8B-B14F-4D97-AF65-F5344CB8AC3E}">
        <p14:creationId xmlns:p14="http://schemas.microsoft.com/office/powerpoint/2010/main" val="2218191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6350" y="-11069"/>
            <a:ext cx="6877353" cy="8986750"/>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847947" y="3143149"/>
            <a:ext cx="4370039" cy="2152006"/>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847947" y="5295154"/>
            <a:ext cx="4370039" cy="1433840"/>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4F95C4-B548-45FD-A094-5A68DD42FD56}"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A84C6-B1FD-45AC-BB94-45FAA887EED7}" type="slidenum">
              <a:rPr lang="en-IN" smtClean="0"/>
              <a:t>‹#›</a:t>
            </a:fld>
            <a:endParaRPr lang="en-IN"/>
          </a:p>
        </p:txBody>
      </p:sp>
    </p:spTree>
    <p:extLst>
      <p:ext uri="{BB962C8B-B14F-4D97-AF65-F5344CB8AC3E}">
        <p14:creationId xmlns:p14="http://schemas.microsoft.com/office/powerpoint/2010/main" val="4128558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6855"/>
            <a:ext cx="4760786" cy="4449104"/>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5843599"/>
            <a:ext cx="4760786" cy="2053524"/>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4F95C4-B548-45FD-A094-5A68DD42FD56}"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A84C6-B1FD-45AC-BB94-45FAA887EED7}" type="slidenum">
              <a:rPr lang="en-IN" smtClean="0"/>
              <a:t>‹#›</a:t>
            </a:fld>
            <a:endParaRPr lang="en-IN"/>
          </a:p>
        </p:txBody>
      </p:sp>
    </p:spTree>
    <p:extLst>
      <p:ext uri="{BB962C8B-B14F-4D97-AF65-F5344CB8AC3E}">
        <p14:creationId xmlns:p14="http://schemas.microsoft.com/office/powerpoint/2010/main" val="4098241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64" y="796855"/>
            <a:ext cx="4554137" cy="395107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25806" y="4747925"/>
            <a:ext cx="4064853" cy="498034"/>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57199" y="5843599"/>
            <a:ext cx="4760786" cy="2053524"/>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4F95C4-B548-45FD-A094-5A68DD42FD56}"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A84C6-B1FD-45AC-BB94-45FAA887EED7}" type="slidenum">
              <a:rPr lang="en-IN" smtClean="0"/>
              <a:t>‹#›</a:t>
            </a:fld>
            <a:endParaRPr lang="en-IN"/>
          </a:p>
        </p:txBody>
      </p:sp>
      <p:sp>
        <p:nvSpPr>
          <p:cNvPr id="24" name="TextBox 23"/>
          <p:cNvSpPr txBox="1"/>
          <p:nvPr/>
        </p:nvSpPr>
        <p:spPr>
          <a:xfrm>
            <a:off x="362034" y="1033163"/>
            <a:ext cx="342989" cy="764405"/>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060775" y="3773237"/>
            <a:ext cx="342989" cy="764405"/>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1430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57199" y="2525448"/>
            <a:ext cx="4760786" cy="3392723"/>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457199" y="5918171"/>
            <a:ext cx="4760786" cy="1978952"/>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4F95C4-B548-45FD-A094-5A68DD42FD56}"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A84C6-B1FD-45AC-BB94-45FAA887EED7}" type="slidenum">
              <a:rPr lang="en-IN" smtClean="0"/>
              <a:t>‹#›</a:t>
            </a:fld>
            <a:endParaRPr lang="en-IN"/>
          </a:p>
        </p:txBody>
      </p:sp>
    </p:spTree>
    <p:extLst>
      <p:ext uri="{BB962C8B-B14F-4D97-AF65-F5344CB8AC3E}">
        <p14:creationId xmlns:p14="http://schemas.microsoft.com/office/powerpoint/2010/main" val="1972044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581164" y="796855"/>
            <a:ext cx="4554137" cy="395107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457198" y="5245959"/>
            <a:ext cx="4760787" cy="672213"/>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57199" y="5918171"/>
            <a:ext cx="4760786" cy="1978952"/>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4F95C4-B548-45FD-A094-5A68DD42FD56}"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A84C6-B1FD-45AC-BB94-45FAA887EED7}" type="slidenum">
              <a:rPr lang="en-IN" smtClean="0"/>
              <a:t>‹#›</a:t>
            </a:fld>
            <a:endParaRPr lang="en-IN"/>
          </a:p>
        </p:txBody>
      </p:sp>
      <p:sp>
        <p:nvSpPr>
          <p:cNvPr id="24" name="TextBox 23"/>
          <p:cNvSpPr txBox="1"/>
          <p:nvPr/>
        </p:nvSpPr>
        <p:spPr>
          <a:xfrm>
            <a:off x="362034" y="1033163"/>
            <a:ext cx="342989" cy="764405"/>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5060775" y="3773237"/>
            <a:ext cx="342989" cy="764405"/>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0984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61886" y="796855"/>
            <a:ext cx="4756099" cy="395107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457198" y="5245959"/>
            <a:ext cx="4760787" cy="672213"/>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457199" y="5918171"/>
            <a:ext cx="4760786" cy="1978952"/>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4F95C4-B548-45FD-A094-5A68DD42FD56}"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A84C6-B1FD-45AC-BB94-45FAA887EED7}" type="slidenum">
              <a:rPr lang="en-IN" smtClean="0"/>
              <a:t>‹#›</a:t>
            </a:fld>
            <a:endParaRPr lang="en-IN"/>
          </a:p>
        </p:txBody>
      </p:sp>
    </p:spTree>
    <p:extLst>
      <p:ext uri="{BB962C8B-B14F-4D97-AF65-F5344CB8AC3E}">
        <p14:creationId xmlns:p14="http://schemas.microsoft.com/office/powerpoint/2010/main" val="1527520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F95C4-B548-45FD-A094-5A68DD42FD56}"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A84C6-B1FD-45AC-BB94-45FAA887EED7}" type="slidenum">
              <a:rPr lang="en-IN" smtClean="0"/>
              <a:t>‹#›</a:t>
            </a:fld>
            <a:endParaRPr lang="en-IN"/>
          </a:p>
        </p:txBody>
      </p:sp>
    </p:spTree>
    <p:extLst>
      <p:ext uri="{BB962C8B-B14F-4D97-AF65-F5344CB8AC3E}">
        <p14:creationId xmlns:p14="http://schemas.microsoft.com/office/powerpoint/2010/main" val="4252583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82984" y="796855"/>
            <a:ext cx="734109" cy="686457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457199" y="796855"/>
            <a:ext cx="3896270" cy="68645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F95C4-B548-45FD-A094-5A68DD42FD56}"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A84C6-B1FD-45AC-BB94-45FAA887EED7}" type="slidenum">
              <a:rPr lang="en-IN" smtClean="0"/>
              <a:t>‹#›</a:t>
            </a:fld>
            <a:endParaRPr lang="en-IN"/>
          </a:p>
        </p:txBody>
      </p:sp>
    </p:spTree>
    <p:extLst>
      <p:ext uri="{BB962C8B-B14F-4D97-AF65-F5344CB8AC3E}">
        <p14:creationId xmlns:p14="http://schemas.microsoft.com/office/powerpoint/2010/main" val="3037405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4F95C4-B548-45FD-A094-5A68DD42FD56}"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A84C6-B1FD-45AC-BB94-45FAA887EED7}" type="slidenum">
              <a:rPr lang="en-IN" smtClean="0"/>
              <a:t>‹#›</a:t>
            </a:fld>
            <a:endParaRPr lang="en-IN"/>
          </a:p>
        </p:txBody>
      </p:sp>
    </p:spTree>
    <p:extLst>
      <p:ext uri="{BB962C8B-B14F-4D97-AF65-F5344CB8AC3E}">
        <p14:creationId xmlns:p14="http://schemas.microsoft.com/office/powerpoint/2010/main" val="132226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199" y="3530510"/>
            <a:ext cx="4760786" cy="2387663"/>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457199" y="5918171"/>
            <a:ext cx="4760786" cy="1124694"/>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4F95C4-B548-45FD-A094-5A68DD42FD56}" type="datetimeFigureOut">
              <a:rPr lang="en-IN" smtClean="0"/>
              <a:t>10-06-2025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AA84C6-B1FD-45AC-BB94-45FAA887EED7}" type="slidenum">
              <a:rPr lang="en-IN" smtClean="0"/>
              <a:t>‹#›</a:t>
            </a:fld>
            <a:endParaRPr lang="en-IN"/>
          </a:p>
        </p:txBody>
      </p:sp>
    </p:spTree>
    <p:extLst>
      <p:ext uri="{BB962C8B-B14F-4D97-AF65-F5344CB8AC3E}">
        <p14:creationId xmlns:p14="http://schemas.microsoft.com/office/powerpoint/2010/main" val="2267783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96855"/>
            <a:ext cx="4760786" cy="172651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2824270"/>
            <a:ext cx="2316082" cy="507285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901903" y="2824272"/>
            <a:ext cx="2316083" cy="5072853"/>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4F95C4-B548-45FD-A094-5A68DD42FD56}" type="datetimeFigureOut">
              <a:rPr lang="en-IN" smtClean="0"/>
              <a:t>10-06-2025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AA84C6-B1FD-45AC-BB94-45FAA887EED7}" type="slidenum">
              <a:rPr lang="en-IN" smtClean="0"/>
              <a:t>‹#›</a:t>
            </a:fld>
            <a:endParaRPr lang="en-IN"/>
          </a:p>
        </p:txBody>
      </p:sp>
    </p:spTree>
    <p:extLst>
      <p:ext uri="{BB962C8B-B14F-4D97-AF65-F5344CB8AC3E}">
        <p14:creationId xmlns:p14="http://schemas.microsoft.com/office/powerpoint/2010/main" val="3952104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6855"/>
            <a:ext cx="4760785" cy="1726518"/>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199" y="2824785"/>
            <a:ext cx="2318004" cy="753276"/>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199" y="3578063"/>
            <a:ext cx="2318004" cy="431906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899980" y="2824785"/>
            <a:ext cx="2318004" cy="753276"/>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2899980" y="3578063"/>
            <a:ext cx="2318004" cy="431906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4F95C4-B548-45FD-A094-5A68DD42FD56}" type="datetimeFigureOut">
              <a:rPr lang="en-IN" smtClean="0"/>
              <a:t>10-06-2025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AA84C6-B1FD-45AC-BB94-45FAA887EED7}" type="slidenum">
              <a:rPr lang="en-IN" smtClean="0"/>
              <a:t>‹#›</a:t>
            </a:fld>
            <a:endParaRPr lang="en-IN"/>
          </a:p>
        </p:txBody>
      </p:sp>
    </p:spTree>
    <p:extLst>
      <p:ext uri="{BB962C8B-B14F-4D97-AF65-F5344CB8AC3E}">
        <p14:creationId xmlns:p14="http://schemas.microsoft.com/office/powerpoint/2010/main" val="105647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199" y="796855"/>
            <a:ext cx="4760786" cy="1726518"/>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4F95C4-B548-45FD-A094-5A68DD42FD56}" type="datetimeFigureOut">
              <a:rPr lang="en-IN" smtClean="0"/>
              <a:t>10-06-2025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AA84C6-B1FD-45AC-BB94-45FAA887EED7}" type="slidenum">
              <a:rPr lang="en-IN" smtClean="0"/>
              <a:t>‹#›</a:t>
            </a:fld>
            <a:endParaRPr lang="en-IN"/>
          </a:p>
        </p:txBody>
      </p:sp>
    </p:spTree>
    <p:extLst>
      <p:ext uri="{BB962C8B-B14F-4D97-AF65-F5344CB8AC3E}">
        <p14:creationId xmlns:p14="http://schemas.microsoft.com/office/powerpoint/2010/main" val="189539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4F95C4-B548-45FD-A094-5A68DD42FD56}" type="datetimeFigureOut">
              <a:rPr lang="en-IN" smtClean="0"/>
              <a:t>10-06-2025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AA84C6-B1FD-45AC-BB94-45FAA887EED7}" type="slidenum">
              <a:rPr lang="en-IN" smtClean="0"/>
              <a:t>‹#›</a:t>
            </a:fld>
            <a:endParaRPr lang="en-IN"/>
          </a:p>
        </p:txBody>
      </p:sp>
    </p:spTree>
    <p:extLst>
      <p:ext uri="{BB962C8B-B14F-4D97-AF65-F5344CB8AC3E}">
        <p14:creationId xmlns:p14="http://schemas.microsoft.com/office/powerpoint/2010/main" val="131946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1958939"/>
            <a:ext cx="2092637" cy="167118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2678456" y="673098"/>
            <a:ext cx="2539528" cy="72240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199" y="3630118"/>
            <a:ext cx="2092637" cy="3378330"/>
          </a:xfrm>
        </p:spPr>
        <p:txBody>
          <a:bodyPr>
            <a:normAutofit/>
          </a:bodyPr>
          <a:lstStyle>
            <a:lvl1pPr marL="0" indent="0">
              <a:buNone/>
              <a:defRPr sz="105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p:cNvSpPr>
            <a:spLocks noGrp="1"/>
          </p:cNvSpPr>
          <p:nvPr>
            <p:ph type="dt" sz="half" idx="10"/>
          </p:nvPr>
        </p:nvSpPr>
        <p:spPr/>
        <p:txBody>
          <a:bodyPr/>
          <a:lstStyle/>
          <a:p>
            <a:fld id="{634F95C4-B548-45FD-A094-5A68DD42FD56}" type="datetimeFigureOut">
              <a:rPr lang="en-IN" smtClean="0"/>
              <a:t>10-06-2025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AA84C6-B1FD-45AC-BB94-45FAA887EED7}" type="slidenum">
              <a:rPr lang="en-IN" smtClean="0"/>
              <a:t>‹#›</a:t>
            </a:fld>
            <a:endParaRPr lang="en-IN"/>
          </a:p>
        </p:txBody>
      </p:sp>
    </p:spTree>
    <p:extLst>
      <p:ext uri="{BB962C8B-B14F-4D97-AF65-F5344CB8AC3E}">
        <p14:creationId xmlns:p14="http://schemas.microsoft.com/office/powerpoint/2010/main" val="1541377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199" y="6275229"/>
            <a:ext cx="4760786" cy="740826"/>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199" y="796855"/>
            <a:ext cx="4760786" cy="5027030"/>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57199" y="7016055"/>
            <a:ext cx="4760786" cy="88106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34F95C4-B548-45FD-A094-5A68DD42FD56}" type="datetimeFigureOut">
              <a:rPr lang="en-IN" smtClean="0"/>
              <a:t>10-06-2025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AA84C6-B1FD-45AC-BB94-45FAA887EED7}" type="slidenum">
              <a:rPr lang="en-IN" smtClean="0"/>
              <a:t>‹#›</a:t>
            </a:fld>
            <a:endParaRPr lang="en-IN"/>
          </a:p>
        </p:txBody>
      </p:sp>
    </p:spTree>
    <p:extLst>
      <p:ext uri="{BB962C8B-B14F-4D97-AF65-F5344CB8AC3E}">
        <p14:creationId xmlns:p14="http://schemas.microsoft.com/office/powerpoint/2010/main" val="4291567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6350" y="-11069"/>
            <a:ext cx="6877354" cy="8986750"/>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457200" y="796855"/>
            <a:ext cx="4760785" cy="172651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457199" y="2824272"/>
            <a:ext cx="4760786" cy="50728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053944" y="7897125"/>
            <a:ext cx="513099" cy="477283"/>
          </a:xfrm>
          <a:prstGeom prst="rect">
            <a:avLst/>
          </a:prstGeom>
        </p:spPr>
        <p:txBody>
          <a:bodyPr vert="horz" lIns="91440" tIns="45720" rIns="91440" bIns="45720" rtlCol="0" anchor="ctr"/>
          <a:lstStyle>
            <a:lvl1pPr algn="r">
              <a:defRPr sz="675">
                <a:solidFill>
                  <a:schemeClr val="tx1">
                    <a:tint val="75000"/>
                  </a:schemeClr>
                </a:solidFill>
              </a:defRPr>
            </a:lvl1pPr>
          </a:lstStyle>
          <a:p>
            <a:fld id="{634F95C4-B548-45FD-A094-5A68DD42FD56}" type="datetimeFigureOut">
              <a:rPr lang="en-IN" smtClean="0"/>
              <a:t>10-06-2025</a:t>
            </a:fld>
            <a:endParaRPr lang="en-IN"/>
          </a:p>
        </p:txBody>
      </p:sp>
      <p:sp>
        <p:nvSpPr>
          <p:cNvPr id="5" name="Footer Placeholder 4"/>
          <p:cNvSpPr>
            <a:spLocks noGrp="1"/>
          </p:cNvSpPr>
          <p:nvPr>
            <p:ph type="ftr" sz="quarter" idx="3"/>
          </p:nvPr>
        </p:nvSpPr>
        <p:spPr>
          <a:xfrm>
            <a:off x="457200" y="7897125"/>
            <a:ext cx="3467230" cy="477283"/>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33507" y="7897125"/>
            <a:ext cx="384479" cy="477283"/>
          </a:xfrm>
          <a:prstGeom prst="rect">
            <a:avLst/>
          </a:prstGeom>
        </p:spPr>
        <p:txBody>
          <a:bodyPr vert="horz" lIns="91440" tIns="45720" rIns="91440" bIns="45720" rtlCol="0" anchor="ctr"/>
          <a:lstStyle>
            <a:lvl1pPr algn="r">
              <a:defRPr sz="675">
                <a:solidFill>
                  <a:schemeClr val="accent1"/>
                </a:solidFill>
              </a:defRPr>
            </a:lvl1pPr>
          </a:lstStyle>
          <a:p>
            <a:fld id="{38AA84C6-B1FD-45AC-BB94-45FAA887EED7}" type="slidenum">
              <a:rPr lang="en-IN" smtClean="0"/>
              <a:t>‹#›</a:t>
            </a:fld>
            <a:endParaRPr lang="en-IN"/>
          </a:p>
        </p:txBody>
      </p:sp>
    </p:spTree>
    <p:extLst>
      <p:ext uri="{BB962C8B-B14F-4D97-AF65-F5344CB8AC3E}">
        <p14:creationId xmlns:p14="http://schemas.microsoft.com/office/powerpoint/2010/main" val="39389452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87B0FF-9283-7972-DD67-313FF3D82A19}"/>
              </a:ext>
            </a:extLst>
          </p:cNvPr>
          <p:cNvSpPr>
            <a:spLocks noGrp="1"/>
          </p:cNvSpPr>
          <p:nvPr>
            <p:ph type="ctrTitle"/>
          </p:nvPr>
        </p:nvSpPr>
        <p:spPr/>
        <p:txBody>
          <a:bodyPr/>
          <a:lstStyle/>
          <a:p>
            <a:r>
              <a:rPr lang="en-US" i="1" dirty="0">
                <a:latin typeface="Arial Black" panose="020B0A04020102020204" pitchFamily="34" charset="0"/>
              </a:rPr>
              <a:t>Topic : Preparation of nano material by sol gel </a:t>
            </a:r>
            <a:endParaRPr lang="en-IN" i="1" dirty="0">
              <a:latin typeface="Arial Black" panose="020B0A04020102020204" pitchFamily="34" charset="0"/>
            </a:endParaRPr>
          </a:p>
        </p:txBody>
      </p:sp>
      <p:sp>
        <p:nvSpPr>
          <p:cNvPr id="5" name="Subtitle 4">
            <a:extLst>
              <a:ext uri="{FF2B5EF4-FFF2-40B4-BE49-F238E27FC236}">
                <a16:creationId xmlns:a16="http://schemas.microsoft.com/office/drawing/2014/main" id="{AEE99DA8-8403-1159-EB12-7482C60518EA}"/>
              </a:ext>
            </a:extLst>
          </p:cNvPr>
          <p:cNvSpPr>
            <a:spLocks noGrp="1"/>
          </p:cNvSpPr>
          <p:nvPr>
            <p:ph type="subTitle" idx="1"/>
          </p:nvPr>
        </p:nvSpPr>
        <p:spPr>
          <a:xfrm>
            <a:off x="409576" y="5762624"/>
            <a:ext cx="4370040" cy="2152006"/>
          </a:xfrm>
        </p:spPr>
        <p:txBody>
          <a:bodyPr>
            <a:normAutofit/>
          </a:bodyPr>
          <a:lstStyle/>
          <a:p>
            <a:pPr algn="l"/>
            <a:r>
              <a:rPr lang="en-US" sz="1800" b="1" i="1" dirty="0">
                <a:latin typeface="Arial Black" panose="020B0A04020102020204" pitchFamily="34" charset="0"/>
              </a:rPr>
              <a:t>Name : Vinayaka </a:t>
            </a:r>
          </a:p>
          <a:p>
            <a:pPr algn="l"/>
            <a:r>
              <a:rPr lang="en-US" sz="1800" b="1" i="1" dirty="0">
                <a:latin typeface="Arial Black" panose="020B0A04020102020204" pitchFamily="34" charset="0"/>
              </a:rPr>
              <a:t>USN:3NA24EC045</a:t>
            </a:r>
          </a:p>
          <a:p>
            <a:pPr algn="l"/>
            <a:r>
              <a:rPr lang="en-US" sz="1800" b="1" i="1" dirty="0">
                <a:latin typeface="Arial Black" panose="020B0A04020102020204" pitchFamily="34" charset="0"/>
              </a:rPr>
              <a:t>Branch: EEE(2</a:t>
            </a:r>
            <a:r>
              <a:rPr lang="en-US" sz="1800" b="1" i="1" baseline="30000" dirty="0">
                <a:latin typeface="Arial Black" panose="020B0A04020102020204" pitchFamily="34" charset="0"/>
              </a:rPr>
              <a:t>nd</a:t>
            </a:r>
            <a:r>
              <a:rPr lang="en-US" sz="1800" b="1" i="1" dirty="0">
                <a:latin typeface="Arial Black" panose="020B0A04020102020204" pitchFamily="34" charset="0"/>
              </a:rPr>
              <a:t> </a:t>
            </a:r>
            <a:r>
              <a:rPr lang="en-US" sz="1800" b="1" i="1" dirty="0" err="1">
                <a:latin typeface="Arial Black" panose="020B0A04020102020204" pitchFamily="34" charset="0"/>
              </a:rPr>
              <a:t>sem</a:t>
            </a:r>
            <a:r>
              <a:rPr lang="en-US" sz="1800" b="1" i="1" dirty="0">
                <a:latin typeface="Arial Black" panose="020B0A04020102020204" pitchFamily="34" charset="0"/>
              </a:rPr>
              <a:t>)</a:t>
            </a:r>
          </a:p>
          <a:p>
            <a:pPr algn="l"/>
            <a:r>
              <a:rPr lang="en-US" sz="1800" b="1" i="1">
                <a:latin typeface="Arial Black" panose="020B0A04020102020204" pitchFamily="34" charset="0"/>
              </a:rPr>
              <a:t>Section : LH-08</a:t>
            </a:r>
            <a:endParaRPr lang="en-US" sz="1800" b="1" i="1" dirty="0">
              <a:latin typeface="Arial Black" panose="020B0A04020102020204" pitchFamily="34" charset="0"/>
            </a:endParaRPr>
          </a:p>
          <a:p>
            <a:pPr algn="l"/>
            <a:r>
              <a:rPr lang="en-US" sz="1800" b="1" i="1" dirty="0">
                <a:latin typeface="Arial Black" panose="020B0A04020102020204" pitchFamily="34" charset="0"/>
              </a:rPr>
              <a:t>Subject: Chemistry for EEE stream</a:t>
            </a:r>
            <a:endParaRPr lang="en-IN" sz="1800" b="1" i="1" dirty="0">
              <a:latin typeface="Arial Black" panose="020B0A04020102020204" pitchFamily="34" charset="0"/>
            </a:endParaRPr>
          </a:p>
        </p:txBody>
      </p:sp>
      <p:pic>
        <p:nvPicPr>
          <p:cNvPr id="7" name="Picture 6">
            <a:extLst>
              <a:ext uri="{FF2B5EF4-FFF2-40B4-BE49-F238E27FC236}">
                <a16:creationId xmlns:a16="http://schemas.microsoft.com/office/drawing/2014/main" id="{2B69DEA1-EADB-8FA7-EA7F-580AFE3B1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947" y="53181"/>
            <a:ext cx="3035992" cy="2248412"/>
          </a:xfrm>
          <a:prstGeom prst="rect">
            <a:avLst/>
          </a:prstGeom>
        </p:spPr>
      </p:pic>
    </p:spTree>
    <p:extLst>
      <p:ext uri="{BB962C8B-B14F-4D97-AF65-F5344CB8AC3E}">
        <p14:creationId xmlns:p14="http://schemas.microsoft.com/office/powerpoint/2010/main" val="479802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0A6078B-D143-AB2A-7F51-703D9E286664}"/>
              </a:ext>
            </a:extLst>
          </p:cNvPr>
          <p:cNvSpPr>
            <a:spLocks noGrp="1"/>
          </p:cNvSpPr>
          <p:nvPr>
            <p:ph type="title"/>
          </p:nvPr>
        </p:nvSpPr>
        <p:spPr>
          <a:xfrm flipV="1">
            <a:off x="457201" y="152400"/>
            <a:ext cx="4324350" cy="644455"/>
          </a:xfrm>
        </p:spPr>
        <p:txBody>
          <a:bodyPr/>
          <a:lstStyle/>
          <a:p>
            <a:endParaRPr lang="en-IN" dirty="0"/>
          </a:p>
        </p:txBody>
      </p:sp>
      <p:sp>
        <p:nvSpPr>
          <p:cNvPr id="10" name="Content Placeholder 9">
            <a:extLst>
              <a:ext uri="{FF2B5EF4-FFF2-40B4-BE49-F238E27FC236}">
                <a16:creationId xmlns:a16="http://schemas.microsoft.com/office/drawing/2014/main" id="{EC69F414-3C4B-39A9-9409-914584F6E7E9}"/>
              </a:ext>
            </a:extLst>
          </p:cNvPr>
          <p:cNvSpPr txBox="1">
            <a:spLocks noGrp="1"/>
          </p:cNvSpPr>
          <p:nvPr>
            <p:ph idx="1"/>
          </p:nvPr>
        </p:nvSpPr>
        <p:spPr>
          <a:xfrm>
            <a:off x="323850" y="1219200"/>
            <a:ext cx="4894263" cy="3408625"/>
          </a:xfrm>
          <a:prstGeom prst="rect">
            <a:avLst/>
          </a:prstGeom>
          <a:noFill/>
        </p:spPr>
        <p:txBody>
          <a:bodyPr wrap="square">
            <a:spAutoFit/>
          </a:bodyPr>
          <a:lstStyle/>
          <a:p>
            <a:pPr>
              <a:buNone/>
            </a:pPr>
            <a:r>
              <a:rPr lang="en-US" b="1" dirty="0"/>
              <a:t>Gas and Chemical Sensors</a:t>
            </a:r>
          </a:p>
          <a:p>
            <a:r>
              <a:rPr lang="en-US" dirty="0"/>
              <a:t>Sol-gel derived materials are used to develop sensitive sensors for detecting gases like CO₂, NOx, and volatile organic compounds due to their porous structure.</a:t>
            </a:r>
          </a:p>
          <a:p>
            <a:r>
              <a:rPr lang="en-US" b="1" dirty="0"/>
              <a:t>6. Protective Coatings</a:t>
            </a:r>
          </a:p>
          <a:p>
            <a:r>
              <a:rPr lang="en-US" dirty="0"/>
              <a:t>Sol-gel coatings provide corrosion resistance, wear protection, and thermal stability for metals and ceramics in aerospace, automotive, and marine industries.</a:t>
            </a:r>
          </a:p>
          <a:p>
            <a:r>
              <a:rPr lang="en-US" b="1" dirty="0"/>
              <a:t>7. Dielectric and Magnetic Devices</a:t>
            </a:r>
          </a:p>
          <a:p>
            <a:r>
              <a:rPr lang="en-US" dirty="0"/>
              <a:t>Sol-gel derived ferroelectric and magnetic nanomaterials are used in memory devices, capacitors, and spintronics due to their tunable electrical and magnetic properties.</a:t>
            </a:r>
          </a:p>
          <a:p>
            <a:endParaRPr lang="en-US" dirty="0"/>
          </a:p>
        </p:txBody>
      </p:sp>
    </p:spTree>
    <p:extLst>
      <p:ext uri="{BB962C8B-B14F-4D97-AF65-F5344CB8AC3E}">
        <p14:creationId xmlns:p14="http://schemas.microsoft.com/office/powerpoint/2010/main" val="213978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9A840-0FD5-8C9B-6CEF-09AD0CB4345C}"/>
              </a:ext>
            </a:extLst>
          </p:cNvPr>
          <p:cNvSpPr>
            <a:spLocks noGrp="1"/>
          </p:cNvSpPr>
          <p:nvPr>
            <p:ph type="title"/>
          </p:nvPr>
        </p:nvSpPr>
        <p:spPr/>
        <p:txBody>
          <a:bodyPr>
            <a:normAutofit/>
          </a:bodyPr>
          <a:lstStyle/>
          <a:p>
            <a:r>
              <a:rPr lang="en-IN" sz="4800" b="1" i="1" dirty="0">
                <a:latin typeface="Arial Black" panose="020B0A04020102020204" pitchFamily="34" charset="0"/>
              </a:rPr>
              <a:t>Conclusion</a:t>
            </a:r>
          </a:p>
        </p:txBody>
      </p:sp>
      <p:sp>
        <p:nvSpPr>
          <p:cNvPr id="3" name="Content Placeholder 2">
            <a:extLst>
              <a:ext uri="{FF2B5EF4-FFF2-40B4-BE49-F238E27FC236}">
                <a16:creationId xmlns:a16="http://schemas.microsoft.com/office/drawing/2014/main" id="{443B10AC-E11D-B8A6-EF30-0E9DB921F702}"/>
              </a:ext>
            </a:extLst>
          </p:cNvPr>
          <p:cNvSpPr>
            <a:spLocks noGrp="1"/>
          </p:cNvSpPr>
          <p:nvPr>
            <p:ph idx="1"/>
          </p:nvPr>
        </p:nvSpPr>
        <p:spPr>
          <a:xfrm>
            <a:off x="457200" y="2090848"/>
            <a:ext cx="4760786" cy="3824178"/>
          </a:xfrm>
        </p:spPr>
        <p:txBody>
          <a:bodyPr>
            <a:normAutofit/>
          </a:bodyPr>
          <a:lstStyle/>
          <a:p>
            <a:pPr algn="ctr"/>
            <a:r>
              <a:rPr lang="en-US" sz="1500" b="1" dirty="0">
                <a:latin typeface="Arial Black" panose="020B0A04020102020204" pitchFamily="34" charset="0"/>
              </a:rPr>
              <a:t>The sol-gel method is a powerful and flexible technique for synthesizing nanomaterials with tailored properties and structures. Its ability to produce high-purity, homogeneous, and nanostructured materials at relatively low temperatures makes it ideal for a wide range of applications in science and industry. However, its sensitivity to environmental conditions, long processing times, and scalability issues require careful optimization for large-scale use. With ongoing research and development, sol-gel technology continues to expand its role in creating advanced nanomaterials for the future.</a:t>
            </a:r>
            <a:endParaRPr lang="en-IN" sz="1500" b="1" dirty="0">
              <a:latin typeface="Arial Black" panose="020B0A04020102020204" pitchFamily="34" charset="0"/>
            </a:endParaRPr>
          </a:p>
        </p:txBody>
      </p:sp>
    </p:spTree>
    <p:extLst>
      <p:ext uri="{BB962C8B-B14F-4D97-AF65-F5344CB8AC3E}">
        <p14:creationId xmlns:p14="http://schemas.microsoft.com/office/powerpoint/2010/main" val="1563573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D2F763-4B52-BB23-E950-6796DAF6F892}"/>
              </a:ext>
            </a:extLst>
          </p:cNvPr>
          <p:cNvSpPr>
            <a:spLocks noGrp="1"/>
          </p:cNvSpPr>
          <p:nvPr>
            <p:ph type="title"/>
          </p:nvPr>
        </p:nvSpPr>
        <p:spPr>
          <a:xfrm>
            <a:off x="457199" y="3429000"/>
            <a:ext cx="4876801" cy="2209799"/>
          </a:xfrm>
        </p:spPr>
        <p:txBody>
          <a:bodyPr>
            <a:normAutofit/>
          </a:bodyPr>
          <a:lstStyle/>
          <a:p>
            <a:pPr algn="ctr"/>
            <a:r>
              <a:rPr lang="en-US" sz="5400" i="1" dirty="0">
                <a:effectLst>
                  <a:outerShdw blurRad="38100" dist="38100" dir="2700000" algn="tl">
                    <a:srgbClr val="000000">
                      <a:alpha val="43137"/>
                    </a:srgbClr>
                  </a:outerShdw>
                </a:effectLst>
                <a:latin typeface="Bernard MT Condensed" panose="02050806060905020404" pitchFamily="18" charset="0"/>
              </a:rPr>
              <a:t>THANK YOU </a:t>
            </a:r>
            <a:r>
              <a:rPr lang="en-US" sz="5400" i="1" dirty="0">
                <a:effectLst>
                  <a:outerShdw blurRad="38100" dist="38100" dir="2700000" algn="tl">
                    <a:srgbClr val="000000">
                      <a:alpha val="43137"/>
                    </a:srgbClr>
                  </a:outerShdw>
                </a:effectLst>
                <a:latin typeface="Bernard MT Condensed" panose="02050806060905020404" pitchFamily="18" charset="0"/>
                <a:sym typeface="Wingdings" panose="05000000000000000000" pitchFamily="2" charset="2"/>
              </a:rPr>
              <a:t></a:t>
            </a:r>
            <a:endParaRPr lang="en-IN" sz="5400" i="1" dirty="0">
              <a:effectLst>
                <a:outerShdw blurRad="38100" dist="38100" dir="2700000" algn="tl">
                  <a:srgbClr val="000000">
                    <a:alpha val="43137"/>
                  </a:srgbClr>
                </a:outerShdw>
              </a:effectLst>
              <a:latin typeface="Bernard MT Condensed" panose="02050806060905020404" pitchFamily="18" charset="0"/>
            </a:endParaRPr>
          </a:p>
        </p:txBody>
      </p:sp>
    </p:spTree>
    <p:extLst>
      <p:ext uri="{BB962C8B-B14F-4D97-AF65-F5344CB8AC3E}">
        <p14:creationId xmlns:p14="http://schemas.microsoft.com/office/powerpoint/2010/main" val="2892682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77089-1152-048F-C336-EE2397577389}"/>
              </a:ext>
            </a:extLst>
          </p:cNvPr>
          <p:cNvSpPr>
            <a:spLocks noGrp="1"/>
          </p:cNvSpPr>
          <p:nvPr>
            <p:ph type="title"/>
          </p:nvPr>
        </p:nvSpPr>
        <p:spPr>
          <a:xfrm>
            <a:off x="457201" y="796854"/>
            <a:ext cx="4562474" cy="917645"/>
          </a:xfrm>
        </p:spPr>
        <p:txBody>
          <a:bodyPr>
            <a:normAutofit/>
          </a:bodyPr>
          <a:lstStyle/>
          <a:p>
            <a:pPr algn="ctr"/>
            <a:r>
              <a:rPr lang="en-IN" sz="5400" b="1" i="1" dirty="0"/>
              <a:t>Introduction</a:t>
            </a:r>
          </a:p>
        </p:txBody>
      </p:sp>
      <p:pic>
        <p:nvPicPr>
          <p:cNvPr id="5" name="Content Placeholder 4">
            <a:extLst>
              <a:ext uri="{FF2B5EF4-FFF2-40B4-BE49-F238E27FC236}">
                <a16:creationId xmlns:a16="http://schemas.microsoft.com/office/drawing/2014/main" id="{1200759B-392F-B0DE-F411-B3159E060E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902" y="2538454"/>
            <a:ext cx="4761071" cy="2505827"/>
          </a:xfrm>
        </p:spPr>
      </p:pic>
    </p:spTree>
    <p:extLst>
      <p:ext uri="{BB962C8B-B14F-4D97-AF65-F5344CB8AC3E}">
        <p14:creationId xmlns:p14="http://schemas.microsoft.com/office/powerpoint/2010/main" val="135919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240984-10FE-D703-CE19-3F44721A2452}"/>
              </a:ext>
            </a:extLst>
          </p:cNvPr>
          <p:cNvSpPr>
            <a:spLocks noGrp="1"/>
          </p:cNvSpPr>
          <p:nvPr>
            <p:ph type="ctrTitle"/>
          </p:nvPr>
        </p:nvSpPr>
        <p:spPr>
          <a:xfrm>
            <a:off x="847947" y="857149"/>
            <a:ext cx="3619278" cy="457301"/>
          </a:xfrm>
        </p:spPr>
        <p:txBody>
          <a:bodyPr/>
          <a:lstStyle/>
          <a:p>
            <a:endParaRPr lang="en-IN" dirty="0"/>
          </a:p>
        </p:txBody>
      </p:sp>
      <p:sp>
        <p:nvSpPr>
          <p:cNvPr id="5" name="Subtitle 4">
            <a:extLst>
              <a:ext uri="{FF2B5EF4-FFF2-40B4-BE49-F238E27FC236}">
                <a16:creationId xmlns:a16="http://schemas.microsoft.com/office/drawing/2014/main" id="{2E2CC76F-3266-0EF3-5A77-2A62CD00BC5E}"/>
              </a:ext>
            </a:extLst>
          </p:cNvPr>
          <p:cNvSpPr>
            <a:spLocks noGrp="1"/>
          </p:cNvSpPr>
          <p:nvPr>
            <p:ph type="subTitle" idx="1"/>
          </p:nvPr>
        </p:nvSpPr>
        <p:spPr>
          <a:xfrm>
            <a:off x="619125" y="1724025"/>
            <a:ext cx="4333875" cy="5229225"/>
          </a:xfrm>
        </p:spPr>
        <p:txBody>
          <a:bodyPr>
            <a:noAutofit/>
          </a:bodyPr>
          <a:lstStyle/>
          <a:p>
            <a:pPr algn="l"/>
            <a:r>
              <a:rPr lang="en-US" sz="1400" dirty="0">
                <a:solidFill>
                  <a:schemeClr val="tx1"/>
                </a:solidFill>
                <a:latin typeface="Arial Black" panose="020B0A04020102020204" pitchFamily="34" charset="0"/>
                <a:cs typeface="Arial" panose="020B0604020202020204" pitchFamily="34" charset="0"/>
              </a:rPr>
              <a:t>Nanomaterials are materials that have at least one dimension in the nanometer range (1–100 nm), which gives them unique physical and chemical properties such as high surface area, quantum effects, and enhanced reactivity. The </a:t>
            </a:r>
            <a:r>
              <a:rPr lang="en-US" sz="1400" b="1" dirty="0">
                <a:solidFill>
                  <a:schemeClr val="tx1"/>
                </a:solidFill>
                <a:latin typeface="Arial Black" panose="020B0A04020102020204" pitchFamily="34" charset="0"/>
                <a:cs typeface="Arial" panose="020B0604020202020204" pitchFamily="34" charset="0"/>
              </a:rPr>
              <a:t>sol-gel method</a:t>
            </a:r>
            <a:r>
              <a:rPr lang="en-US" sz="1400" dirty="0">
                <a:solidFill>
                  <a:schemeClr val="tx1"/>
                </a:solidFill>
                <a:latin typeface="Arial Black" panose="020B0A04020102020204" pitchFamily="34" charset="0"/>
                <a:cs typeface="Arial" panose="020B0604020202020204" pitchFamily="34" charset="0"/>
              </a:rPr>
              <a:t> is one of the most commonly used and effective chemical routes for the synthesis of nanomaterials, especially </a:t>
            </a:r>
            <a:r>
              <a:rPr lang="en-US" sz="1400" b="1" dirty="0">
                <a:solidFill>
                  <a:schemeClr val="tx1"/>
                </a:solidFill>
                <a:latin typeface="Arial Black" panose="020B0A04020102020204" pitchFamily="34" charset="0"/>
                <a:cs typeface="Arial" panose="020B0604020202020204" pitchFamily="34" charset="0"/>
              </a:rPr>
              <a:t>metal oxides</a:t>
            </a:r>
            <a:r>
              <a:rPr lang="en-US" sz="1400" dirty="0">
                <a:solidFill>
                  <a:schemeClr val="tx1"/>
                </a:solidFill>
                <a:latin typeface="Arial Black" panose="020B0A04020102020204" pitchFamily="34" charset="0"/>
                <a:cs typeface="Arial" panose="020B0604020202020204" pitchFamily="34" charset="0"/>
              </a:rPr>
              <a:t> like silica (</a:t>
            </a:r>
            <a:r>
              <a:rPr lang="en-US" sz="1400" dirty="0" err="1">
                <a:solidFill>
                  <a:schemeClr val="tx1"/>
                </a:solidFill>
                <a:latin typeface="Arial Black" panose="020B0A04020102020204" pitchFamily="34" charset="0"/>
                <a:cs typeface="Arial" panose="020B0604020202020204" pitchFamily="34" charset="0"/>
              </a:rPr>
              <a:t>SiO</a:t>
            </a:r>
            <a:r>
              <a:rPr lang="en-US" sz="1400" dirty="0">
                <a:solidFill>
                  <a:schemeClr val="tx1"/>
                </a:solidFill>
                <a:latin typeface="Arial Black" panose="020B0A04020102020204" pitchFamily="34" charset="0"/>
                <a:cs typeface="Arial" panose="020B0604020202020204" pitchFamily="34" charset="0"/>
              </a:rPr>
              <a:t>₂), titania (</a:t>
            </a:r>
            <a:r>
              <a:rPr lang="en-US" sz="1400" dirty="0" err="1">
                <a:solidFill>
                  <a:schemeClr val="tx1"/>
                </a:solidFill>
                <a:latin typeface="Arial Black" panose="020B0A04020102020204" pitchFamily="34" charset="0"/>
                <a:cs typeface="Arial" panose="020B0604020202020204" pitchFamily="34" charset="0"/>
              </a:rPr>
              <a:t>TiO</a:t>
            </a:r>
            <a:r>
              <a:rPr lang="en-US" sz="1400" dirty="0">
                <a:solidFill>
                  <a:schemeClr val="tx1"/>
                </a:solidFill>
                <a:latin typeface="Arial Black" panose="020B0A04020102020204" pitchFamily="34" charset="0"/>
                <a:cs typeface="Arial" panose="020B0604020202020204" pitchFamily="34" charset="0"/>
              </a:rPr>
              <a:t>₂), and alumina (</a:t>
            </a:r>
            <a:r>
              <a:rPr lang="en-US" sz="1400" dirty="0" err="1">
                <a:solidFill>
                  <a:schemeClr val="tx1"/>
                </a:solidFill>
                <a:latin typeface="Arial Black" panose="020B0A04020102020204" pitchFamily="34" charset="0"/>
                <a:cs typeface="Arial" panose="020B0604020202020204" pitchFamily="34" charset="0"/>
              </a:rPr>
              <a:t>Al₂O</a:t>
            </a:r>
            <a:r>
              <a:rPr lang="en-US" sz="1400" dirty="0">
                <a:solidFill>
                  <a:schemeClr val="tx1"/>
                </a:solidFill>
                <a:latin typeface="Arial Black" panose="020B0A04020102020204" pitchFamily="34" charset="0"/>
                <a:cs typeface="Arial" panose="020B0604020202020204" pitchFamily="34" charset="0"/>
              </a:rPr>
              <a:t>₃).</a:t>
            </a:r>
          </a:p>
          <a:p>
            <a:pPr algn="l"/>
            <a:r>
              <a:rPr lang="en-US" sz="1400" dirty="0">
                <a:solidFill>
                  <a:schemeClr val="tx1"/>
                </a:solidFill>
                <a:latin typeface="Arial Black" panose="020B0A04020102020204" pitchFamily="34" charset="0"/>
                <a:cs typeface="Arial" panose="020B0604020202020204" pitchFamily="34" charset="0"/>
              </a:rPr>
              <a:t>The sol-gel process is a </a:t>
            </a:r>
            <a:r>
              <a:rPr lang="en-US" sz="1400" b="1" dirty="0">
                <a:solidFill>
                  <a:schemeClr val="tx1"/>
                </a:solidFill>
                <a:latin typeface="Arial Black" panose="020B0A04020102020204" pitchFamily="34" charset="0"/>
                <a:cs typeface="Arial" panose="020B0604020202020204" pitchFamily="34" charset="0"/>
              </a:rPr>
              <a:t>wet-chemical technique</a:t>
            </a:r>
            <a:r>
              <a:rPr lang="en-US" sz="1400" dirty="0">
                <a:solidFill>
                  <a:schemeClr val="tx1"/>
                </a:solidFill>
                <a:latin typeface="Arial Black" panose="020B0A04020102020204" pitchFamily="34" charset="0"/>
                <a:cs typeface="Arial" panose="020B0604020202020204" pitchFamily="34" charset="0"/>
              </a:rPr>
              <a:t> that involves the transformation of a system from a liquid “sol” (a colloidal suspension of particles) into a solid “gel” phase. The process is typically initiated using metal alkoxides or metal salts, which undergo hydrolysis and polycondensation reactions to form a three-dimensional metal-oxygen-metal network. After drying and thermal treatment (calcination), this network can produce various nanostructured materials.</a:t>
            </a:r>
          </a:p>
          <a:p>
            <a:pPr algn="l"/>
            <a:r>
              <a:rPr lang="en-US" sz="1400" dirty="0">
                <a:solidFill>
                  <a:schemeClr val="tx1"/>
                </a:solidFill>
                <a:latin typeface="Arial Black" panose="020B0A04020102020204" pitchFamily="34" charset="0"/>
                <a:cs typeface="Arial" panose="020B0604020202020204" pitchFamily="34" charset="0"/>
              </a:rPr>
              <a:t>This method allows excellent control over the </a:t>
            </a:r>
            <a:r>
              <a:rPr lang="en-US" sz="1400" b="1" dirty="0">
                <a:solidFill>
                  <a:schemeClr val="tx1"/>
                </a:solidFill>
                <a:latin typeface="Arial Black" panose="020B0A04020102020204" pitchFamily="34" charset="0"/>
                <a:cs typeface="Arial" panose="020B0604020202020204" pitchFamily="34" charset="0"/>
              </a:rPr>
              <a:t>composition, structure, and morphology</a:t>
            </a:r>
            <a:r>
              <a:rPr lang="en-US" sz="1400" dirty="0">
                <a:solidFill>
                  <a:schemeClr val="tx1"/>
                </a:solidFill>
                <a:latin typeface="Arial Black" panose="020B0A04020102020204" pitchFamily="34" charset="0"/>
                <a:cs typeface="Arial" panose="020B0604020202020204" pitchFamily="34" charset="0"/>
              </a:rPr>
              <a:t> of the final product, making it highly suitable for developing advanced functional materials</a:t>
            </a:r>
            <a:r>
              <a:rPr lang="en-US" sz="1400" dirty="0">
                <a:latin typeface="Arial Black" panose="020B0A04020102020204" pitchFamily="34" charset="0"/>
              </a:rPr>
              <a:t>.</a:t>
            </a:r>
          </a:p>
          <a:p>
            <a:endParaRPr lang="en-IN" sz="1600" dirty="0"/>
          </a:p>
        </p:txBody>
      </p:sp>
    </p:spTree>
    <p:extLst>
      <p:ext uri="{BB962C8B-B14F-4D97-AF65-F5344CB8AC3E}">
        <p14:creationId xmlns:p14="http://schemas.microsoft.com/office/powerpoint/2010/main" val="971518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150B6-EF2B-A8F1-23B6-4DFF99DE526B}"/>
              </a:ext>
            </a:extLst>
          </p:cNvPr>
          <p:cNvSpPr>
            <a:spLocks noGrp="1"/>
          </p:cNvSpPr>
          <p:nvPr>
            <p:ph type="title"/>
          </p:nvPr>
        </p:nvSpPr>
        <p:spPr/>
        <p:txBody>
          <a:bodyPr/>
          <a:lstStyle/>
          <a:p>
            <a:r>
              <a:rPr lang="en-IN" b="1" i="1" dirty="0">
                <a:latin typeface="Arial Black" panose="020B0A04020102020204" pitchFamily="34" charset="0"/>
              </a:rPr>
              <a:t>Classification of Sol-Gel Nanomaterials</a:t>
            </a:r>
          </a:p>
        </p:txBody>
      </p:sp>
      <p:pic>
        <p:nvPicPr>
          <p:cNvPr id="5" name="Content Placeholder 4">
            <a:extLst>
              <a:ext uri="{FF2B5EF4-FFF2-40B4-BE49-F238E27FC236}">
                <a16:creationId xmlns:a16="http://schemas.microsoft.com/office/drawing/2014/main" id="{5F4E16E2-88F0-E2F8-038A-B0ED4FD693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030" y="2901950"/>
            <a:ext cx="5503477" cy="2879726"/>
          </a:xfrm>
        </p:spPr>
      </p:pic>
    </p:spTree>
    <p:extLst>
      <p:ext uri="{BB962C8B-B14F-4D97-AF65-F5344CB8AC3E}">
        <p14:creationId xmlns:p14="http://schemas.microsoft.com/office/powerpoint/2010/main" val="2237862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79DEC7-2ED9-F04F-6177-A33C98F77E54}"/>
              </a:ext>
            </a:extLst>
          </p:cNvPr>
          <p:cNvSpPr txBox="1"/>
          <p:nvPr/>
        </p:nvSpPr>
        <p:spPr>
          <a:xfrm>
            <a:off x="323850" y="361950"/>
            <a:ext cx="4895850" cy="7294305"/>
          </a:xfrm>
          <a:prstGeom prst="rect">
            <a:avLst/>
          </a:prstGeom>
          <a:noFill/>
        </p:spPr>
        <p:txBody>
          <a:bodyPr wrap="square">
            <a:spAutoFit/>
          </a:bodyPr>
          <a:lstStyle/>
          <a:p>
            <a:pPr>
              <a:buNone/>
            </a:pPr>
            <a:r>
              <a:rPr lang="en-IN" dirty="0"/>
              <a:t>Sol-gel nanomaterials can be classified in several ways based on their </a:t>
            </a:r>
            <a:r>
              <a:rPr lang="en-IN" b="1" dirty="0"/>
              <a:t>composition, structure, form, and application</a:t>
            </a:r>
            <a:r>
              <a:rPr lang="en-IN" dirty="0"/>
              <a:t>:</a:t>
            </a:r>
          </a:p>
          <a:p>
            <a:pPr>
              <a:buNone/>
            </a:pPr>
            <a:r>
              <a:rPr lang="en-IN" b="1" dirty="0"/>
              <a:t>1. Based on Composition</a:t>
            </a:r>
          </a:p>
          <a:p>
            <a:pPr>
              <a:buFont typeface="Arial" panose="020B0604020202020204" pitchFamily="34" charset="0"/>
              <a:buChar char="•"/>
            </a:pPr>
            <a:r>
              <a:rPr lang="en-IN" b="1" dirty="0"/>
              <a:t>Metal Oxides:</a:t>
            </a:r>
            <a:r>
              <a:rPr lang="en-IN" dirty="0"/>
              <a:t> Commonly used materials include silica (</a:t>
            </a:r>
            <a:r>
              <a:rPr lang="en-IN" dirty="0" err="1"/>
              <a:t>SiO</a:t>
            </a:r>
            <a:r>
              <a:rPr lang="en-IN" dirty="0"/>
              <a:t>₂), titania (</a:t>
            </a:r>
            <a:r>
              <a:rPr lang="en-IN" dirty="0" err="1"/>
              <a:t>TiO</a:t>
            </a:r>
            <a:r>
              <a:rPr lang="en-IN" dirty="0"/>
              <a:t>₂), zirconia (</a:t>
            </a:r>
            <a:r>
              <a:rPr lang="en-IN" dirty="0" err="1"/>
              <a:t>ZrO</a:t>
            </a:r>
            <a:r>
              <a:rPr lang="en-IN" dirty="0"/>
              <a:t>₂), and alumina (</a:t>
            </a:r>
            <a:r>
              <a:rPr lang="en-IN" dirty="0" err="1"/>
              <a:t>Al₂O</a:t>
            </a:r>
            <a:r>
              <a:rPr lang="en-IN" dirty="0"/>
              <a:t>₃).</a:t>
            </a:r>
          </a:p>
          <a:p>
            <a:pPr>
              <a:buFont typeface="Arial" panose="020B0604020202020204" pitchFamily="34" charset="0"/>
              <a:buChar char="•"/>
            </a:pPr>
            <a:r>
              <a:rPr lang="en-IN" b="1" dirty="0"/>
              <a:t>Mixed Oxides:</a:t>
            </a:r>
            <a:r>
              <a:rPr lang="en-IN" dirty="0"/>
              <a:t> Such as silica-titania or silica-zirconia for specialized functions.</a:t>
            </a:r>
          </a:p>
          <a:p>
            <a:pPr>
              <a:buFont typeface="Arial" panose="020B0604020202020204" pitchFamily="34" charset="0"/>
              <a:buChar char="•"/>
            </a:pPr>
            <a:r>
              <a:rPr lang="en-IN" b="1" dirty="0"/>
              <a:t>Doped Oxides:</a:t>
            </a:r>
            <a:r>
              <a:rPr lang="en-IN" dirty="0"/>
              <a:t> Metal ions or nanoparticles are added to enhance specific properties (e.g., photocatalysis, magnetism).</a:t>
            </a:r>
          </a:p>
          <a:p>
            <a:pPr>
              <a:buNone/>
            </a:pPr>
            <a:r>
              <a:rPr lang="en-IN" b="1" dirty="0"/>
              <a:t>2. Based on Structure or Form</a:t>
            </a:r>
          </a:p>
          <a:p>
            <a:pPr>
              <a:buFont typeface="Arial" panose="020B0604020202020204" pitchFamily="34" charset="0"/>
              <a:buChar char="•"/>
            </a:pPr>
            <a:r>
              <a:rPr lang="en-IN" b="1" dirty="0"/>
              <a:t>Powders:</a:t>
            </a:r>
            <a:r>
              <a:rPr lang="en-IN" dirty="0"/>
              <a:t> Fine nanoparticles used in catalysis or drug delivery.</a:t>
            </a:r>
          </a:p>
          <a:p>
            <a:pPr>
              <a:buFont typeface="Arial" panose="020B0604020202020204" pitchFamily="34" charset="0"/>
              <a:buChar char="•"/>
            </a:pPr>
            <a:r>
              <a:rPr lang="en-IN" b="1" dirty="0"/>
              <a:t>Thin Films and Coatings:</a:t>
            </a:r>
            <a:r>
              <a:rPr lang="en-IN" dirty="0"/>
              <a:t> Applied in optics, sensors, or corrosion protection.</a:t>
            </a:r>
          </a:p>
          <a:p>
            <a:pPr>
              <a:buFont typeface="Arial" panose="020B0604020202020204" pitchFamily="34" charset="0"/>
              <a:buChar char="•"/>
            </a:pPr>
            <a:r>
              <a:rPr lang="en-IN" b="1" dirty="0"/>
              <a:t>Fibers and Monoliths:</a:t>
            </a:r>
            <a:r>
              <a:rPr lang="en-IN" dirty="0"/>
              <a:t> Used in insulation, filtration, and structural materials.</a:t>
            </a:r>
          </a:p>
          <a:p>
            <a:pPr>
              <a:buFont typeface="Arial" panose="020B0604020202020204" pitchFamily="34" charset="0"/>
              <a:buChar char="•"/>
            </a:pPr>
            <a:r>
              <a:rPr lang="en-IN" b="1" dirty="0"/>
              <a:t>Aerogels and Xerogels:</a:t>
            </a:r>
            <a:r>
              <a:rPr lang="en-IN" dirty="0"/>
              <a:t> Extremely low-density materials for insulation and sensors.</a:t>
            </a:r>
          </a:p>
          <a:p>
            <a:pPr>
              <a:buNone/>
            </a:pPr>
            <a:r>
              <a:rPr lang="en-IN" b="1" dirty="0"/>
              <a:t>3. Based on Application</a:t>
            </a:r>
          </a:p>
          <a:p>
            <a:pPr>
              <a:buFont typeface="Arial" panose="020B0604020202020204" pitchFamily="34" charset="0"/>
              <a:buChar char="•"/>
            </a:pPr>
            <a:r>
              <a:rPr lang="en-IN" b="1" dirty="0"/>
              <a:t>Catalytic materials</a:t>
            </a:r>
            <a:endParaRPr lang="en-IN" dirty="0"/>
          </a:p>
          <a:p>
            <a:pPr>
              <a:buFont typeface="Arial" panose="020B0604020202020204" pitchFamily="34" charset="0"/>
              <a:buChar char="•"/>
            </a:pPr>
            <a:r>
              <a:rPr lang="en-IN" b="1" dirty="0"/>
              <a:t>Optoelectronic materials</a:t>
            </a:r>
            <a:endParaRPr lang="en-IN" dirty="0"/>
          </a:p>
          <a:p>
            <a:pPr>
              <a:buFont typeface="Arial" panose="020B0604020202020204" pitchFamily="34" charset="0"/>
              <a:buChar char="•"/>
            </a:pPr>
            <a:r>
              <a:rPr lang="en-IN" b="1" dirty="0"/>
              <a:t>Biomedical nanomaterials</a:t>
            </a:r>
            <a:endParaRPr lang="en-IN" dirty="0"/>
          </a:p>
          <a:p>
            <a:pPr>
              <a:buFont typeface="Arial" panose="020B0604020202020204" pitchFamily="34" charset="0"/>
              <a:buChar char="•"/>
            </a:pPr>
            <a:r>
              <a:rPr lang="en-IN" b="1" dirty="0"/>
              <a:t>Sensing and environmental materials</a:t>
            </a:r>
            <a:endParaRPr lang="en-IN" dirty="0"/>
          </a:p>
        </p:txBody>
      </p:sp>
    </p:spTree>
    <p:extLst>
      <p:ext uri="{BB962C8B-B14F-4D97-AF65-F5344CB8AC3E}">
        <p14:creationId xmlns:p14="http://schemas.microsoft.com/office/powerpoint/2010/main" val="1487824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AF0F7E-D6FE-8331-F9B8-7DD859FC0B07}"/>
              </a:ext>
            </a:extLst>
          </p:cNvPr>
          <p:cNvSpPr>
            <a:spLocks noGrp="1"/>
          </p:cNvSpPr>
          <p:nvPr>
            <p:ph type="title"/>
          </p:nvPr>
        </p:nvSpPr>
        <p:spPr/>
        <p:txBody>
          <a:bodyPr/>
          <a:lstStyle/>
          <a:p>
            <a:r>
              <a:rPr lang="en-IN" b="1" i="1" dirty="0">
                <a:latin typeface="Arial Black" panose="020B0A04020102020204" pitchFamily="34" charset="0"/>
              </a:rPr>
              <a:t>Construction (Sol-Gel Synthesis Process)</a:t>
            </a:r>
          </a:p>
        </p:txBody>
      </p:sp>
      <p:sp>
        <p:nvSpPr>
          <p:cNvPr id="5" name="Content Placeholder 4">
            <a:extLst>
              <a:ext uri="{FF2B5EF4-FFF2-40B4-BE49-F238E27FC236}">
                <a16:creationId xmlns:a16="http://schemas.microsoft.com/office/drawing/2014/main" id="{1D6F970E-6484-2300-8CFE-F96CB13FA732}"/>
              </a:ext>
            </a:extLst>
          </p:cNvPr>
          <p:cNvSpPr>
            <a:spLocks noGrp="1"/>
          </p:cNvSpPr>
          <p:nvPr>
            <p:ph idx="1"/>
          </p:nvPr>
        </p:nvSpPr>
        <p:spPr>
          <a:xfrm>
            <a:off x="761999" y="2309922"/>
            <a:ext cx="4760785" cy="5710128"/>
          </a:xfrm>
        </p:spPr>
        <p:txBody>
          <a:bodyPr>
            <a:normAutofit fontScale="92500"/>
          </a:bodyPr>
          <a:lstStyle/>
          <a:p>
            <a:r>
              <a:rPr lang="en-IN" dirty="0"/>
              <a:t>The sol-gel method involves several key steps that convert a precursor solution into nanostructured material:</a:t>
            </a:r>
          </a:p>
          <a:p>
            <a:r>
              <a:rPr lang="en-IN" b="1" dirty="0"/>
              <a:t>1. Preparation of Sol</a:t>
            </a:r>
          </a:p>
          <a:p>
            <a:r>
              <a:rPr lang="en-IN" dirty="0"/>
              <a:t>A sol is formed by mixing a metal precursor (e.g., tetraethyl orthosilicate – TEOS for silica) with water and alcohol. This leads to </a:t>
            </a:r>
            <a:r>
              <a:rPr lang="en-IN" b="1" dirty="0"/>
              <a:t>hydrolysis</a:t>
            </a:r>
            <a:r>
              <a:rPr lang="en-IN" dirty="0"/>
              <a:t>, where metal alkoxides react with water to form hydroxyl groups:</a:t>
            </a:r>
          </a:p>
          <a:p>
            <a:r>
              <a:rPr lang="en-US" dirty="0"/>
              <a:t>M-OR + H₂O → M-OH + ROH</a:t>
            </a:r>
          </a:p>
          <a:p>
            <a:r>
              <a:rPr lang="en-US" b="1" dirty="0"/>
              <a:t>2. Polycondensation and Gelation</a:t>
            </a:r>
          </a:p>
          <a:p>
            <a:r>
              <a:rPr lang="en-US" dirty="0"/>
              <a:t>The hydroxyl groups then undergo </a:t>
            </a:r>
            <a:r>
              <a:rPr lang="en-US" b="1" dirty="0"/>
              <a:t>condensation reactions</a:t>
            </a:r>
            <a:r>
              <a:rPr lang="en-US" dirty="0"/>
              <a:t>, forming M-O-M (metal-oxygen-metal) bridges. This leads to the formation of a gel — a continuous 3D network of particles:</a:t>
            </a:r>
          </a:p>
          <a:p>
            <a:r>
              <a:rPr lang="en-IN" dirty="0"/>
              <a:t>M-OH + M-OH → M-O-M + H₂O</a:t>
            </a:r>
          </a:p>
          <a:p>
            <a:r>
              <a:rPr lang="en-IN" dirty="0"/>
              <a:t>M-OR + M-OH → M-O-M + ROH</a:t>
            </a:r>
          </a:p>
          <a:p>
            <a:r>
              <a:rPr lang="en-US" b="1" dirty="0"/>
              <a:t>3. Aging</a:t>
            </a:r>
          </a:p>
          <a:p>
            <a:r>
              <a:rPr lang="en-US" dirty="0"/>
              <a:t>The gel is aged to strengthen the network and remove excess solvents or byproducts. This step affects porosity and mechanical properties.</a:t>
            </a:r>
          </a:p>
          <a:p>
            <a:r>
              <a:rPr lang="en-US" b="1" dirty="0"/>
              <a:t>4. Drying</a:t>
            </a:r>
          </a:p>
          <a:p>
            <a:r>
              <a:rPr lang="en-US" dirty="0"/>
              <a:t>Removal of liquid from the gel results in either:</a:t>
            </a:r>
          </a:p>
          <a:p>
            <a:r>
              <a:rPr lang="en-US" b="1" dirty="0"/>
              <a:t>Xerogels</a:t>
            </a:r>
            <a:r>
              <a:rPr lang="en-US" dirty="0"/>
              <a:t> (by evaporation)</a:t>
            </a:r>
          </a:p>
          <a:p>
            <a:r>
              <a:rPr lang="en-US" b="1" dirty="0"/>
              <a:t>Aerogels</a:t>
            </a:r>
            <a:r>
              <a:rPr lang="en-US" dirty="0"/>
              <a:t> (by supercritical drying for low density)</a:t>
            </a:r>
          </a:p>
          <a:p>
            <a:endParaRPr lang="en-IN" dirty="0"/>
          </a:p>
        </p:txBody>
      </p:sp>
      <p:sp>
        <p:nvSpPr>
          <p:cNvPr id="6" name="Rectangle 1">
            <a:extLst>
              <a:ext uri="{FF2B5EF4-FFF2-40B4-BE49-F238E27FC236}">
                <a16:creationId xmlns:a16="http://schemas.microsoft.com/office/drawing/2014/main" id="{0BFA36B5-2819-8C18-A450-2F9E92C5BDB5}"/>
              </a:ext>
            </a:extLst>
          </p:cNvPr>
          <p:cNvSpPr>
            <a:spLocks noChangeArrowheads="1"/>
          </p:cNvSpPr>
          <p:nvPr/>
        </p:nvSpPr>
        <p:spPr bwMode="auto">
          <a:xfrm>
            <a:off x="304800" y="368897"/>
            <a:ext cx="184731"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00" b="1"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61A48973-7790-66B6-5787-F71A6D7DFD61}"/>
              </a:ext>
            </a:extLst>
          </p:cNvPr>
          <p:cNvSpPr>
            <a:spLocks noChangeArrowheads="1"/>
          </p:cNvSpPr>
          <p:nvPr/>
        </p:nvSpPr>
        <p:spPr bwMode="auto">
          <a:xfrm>
            <a:off x="0" y="159349"/>
            <a:ext cx="195887"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0762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10089-3B41-3012-C974-D715F76D0AF7}"/>
              </a:ext>
            </a:extLst>
          </p:cNvPr>
          <p:cNvSpPr>
            <a:spLocks noGrp="1"/>
          </p:cNvSpPr>
          <p:nvPr>
            <p:ph type="title"/>
          </p:nvPr>
        </p:nvSpPr>
        <p:spPr/>
        <p:txBody>
          <a:bodyPr>
            <a:normAutofit/>
          </a:bodyPr>
          <a:lstStyle/>
          <a:p>
            <a:r>
              <a:rPr lang="en-US" sz="2800" b="1" i="1" dirty="0">
                <a:latin typeface="Arial Black" panose="020B0A04020102020204" pitchFamily="34" charset="0"/>
              </a:rPr>
              <a:t>Advantages of the Sol-Gel Method</a:t>
            </a:r>
            <a:endParaRPr lang="en-IN" sz="2800" b="1" i="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71C55A67-93F3-53EE-61F2-27A6EB0E29B1}"/>
              </a:ext>
            </a:extLst>
          </p:cNvPr>
          <p:cNvSpPr>
            <a:spLocks noGrp="1"/>
          </p:cNvSpPr>
          <p:nvPr>
            <p:ph idx="1"/>
          </p:nvPr>
        </p:nvSpPr>
        <p:spPr>
          <a:xfrm>
            <a:off x="457199" y="2205147"/>
            <a:ext cx="4760786" cy="5072853"/>
          </a:xfrm>
        </p:spPr>
        <p:txBody>
          <a:bodyPr/>
          <a:lstStyle/>
          <a:p>
            <a:r>
              <a:rPr lang="en-US" b="1" dirty="0"/>
              <a:t>Low Processing Temperature:</a:t>
            </a:r>
            <a:br>
              <a:rPr lang="en-US" dirty="0"/>
            </a:br>
            <a:r>
              <a:rPr lang="en-US" dirty="0"/>
              <a:t>Sol-gel processes are conducted at low temperatures, making them ideal for temperature-sensitive materials and substrates.</a:t>
            </a:r>
          </a:p>
          <a:p>
            <a:r>
              <a:rPr lang="en-US" b="1" dirty="0"/>
              <a:t>High Purity and Homogeneity:</a:t>
            </a:r>
            <a:br>
              <a:rPr lang="en-US" dirty="0"/>
            </a:br>
            <a:r>
              <a:rPr lang="en-US" dirty="0"/>
              <a:t>The use of chemical precursors ensures uniform mixing at the molecular level, producing high-purity materials.</a:t>
            </a:r>
          </a:p>
          <a:p>
            <a:r>
              <a:rPr lang="en-US" b="1" dirty="0"/>
              <a:t>Controlled Particle Size and Morphology:</a:t>
            </a:r>
            <a:br>
              <a:rPr lang="en-US" dirty="0"/>
            </a:br>
            <a:r>
              <a:rPr lang="en-US" dirty="0"/>
              <a:t>Reaction conditions like pH, temperature, and solvent composition can be finely adjusted to control nanoparticle size and shape.</a:t>
            </a:r>
          </a:p>
          <a:p>
            <a:r>
              <a:rPr lang="en-US" b="1" dirty="0"/>
              <a:t>Versatile Product Forms:</a:t>
            </a:r>
            <a:br>
              <a:rPr lang="en-US" dirty="0"/>
            </a:br>
            <a:r>
              <a:rPr lang="en-US" dirty="0"/>
              <a:t>Sol-gel techniques can produce powders, thin films, fibers, monoliths, and porous materials, suitable for various applications.</a:t>
            </a:r>
          </a:p>
          <a:p>
            <a:r>
              <a:rPr lang="en-US" b="1" dirty="0"/>
              <a:t>Eco-Friendly Routes:</a:t>
            </a:r>
            <a:br>
              <a:rPr lang="en-US" dirty="0"/>
            </a:br>
            <a:r>
              <a:rPr lang="en-US" dirty="0"/>
              <a:t>Aqueous sol-gel systems reduce the need for toxic organic solvents, making the process more sustainable.</a:t>
            </a:r>
          </a:p>
          <a:p>
            <a:endParaRPr lang="en-IN" dirty="0"/>
          </a:p>
        </p:txBody>
      </p:sp>
    </p:spTree>
    <p:extLst>
      <p:ext uri="{BB962C8B-B14F-4D97-AF65-F5344CB8AC3E}">
        <p14:creationId xmlns:p14="http://schemas.microsoft.com/office/powerpoint/2010/main" val="3398695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428C5-51F3-F7B1-1250-628F49F29380}"/>
              </a:ext>
            </a:extLst>
          </p:cNvPr>
          <p:cNvSpPr>
            <a:spLocks noGrp="1"/>
          </p:cNvSpPr>
          <p:nvPr>
            <p:ph type="title"/>
          </p:nvPr>
        </p:nvSpPr>
        <p:spPr/>
        <p:txBody>
          <a:bodyPr>
            <a:normAutofit/>
          </a:bodyPr>
          <a:lstStyle/>
          <a:p>
            <a:r>
              <a:rPr lang="en-US" sz="2900" b="1" i="1" dirty="0">
                <a:latin typeface="Arial Black" panose="020B0A04020102020204" pitchFamily="34" charset="0"/>
              </a:rPr>
              <a:t>Disadvantages of the Sol-Gel Method</a:t>
            </a:r>
            <a:endParaRPr lang="en-IN" sz="2900" b="1" i="1" dirty="0">
              <a:latin typeface="Arial Black" panose="020B0A04020102020204" pitchFamily="34" charset="0"/>
            </a:endParaRPr>
          </a:p>
        </p:txBody>
      </p:sp>
      <p:sp>
        <p:nvSpPr>
          <p:cNvPr id="7" name="Content Placeholder 6">
            <a:extLst>
              <a:ext uri="{FF2B5EF4-FFF2-40B4-BE49-F238E27FC236}">
                <a16:creationId xmlns:a16="http://schemas.microsoft.com/office/drawing/2014/main" id="{D749BFBD-59EE-4585-A7F7-CBC0FB97EAC2}"/>
              </a:ext>
            </a:extLst>
          </p:cNvPr>
          <p:cNvSpPr>
            <a:spLocks noGrp="1"/>
          </p:cNvSpPr>
          <p:nvPr>
            <p:ph idx="1"/>
          </p:nvPr>
        </p:nvSpPr>
        <p:spPr>
          <a:xfrm>
            <a:off x="457199" y="2209802"/>
            <a:ext cx="4760785" cy="5687324"/>
          </a:xfrm>
        </p:spPr>
        <p:txBody>
          <a:bodyPr>
            <a:noAutofit/>
          </a:bodyPr>
          <a:lstStyle/>
          <a:p>
            <a:r>
              <a:rPr lang="en-US" sz="1800" b="1" dirty="0"/>
              <a:t>Time-Consuming Process:</a:t>
            </a:r>
            <a:br>
              <a:rPr lang="en-US" sz="1800" dirty="0"/>
            </a:br>
            <a:r>
              <a:rPr lang="en-US" sz="1800" dirty="0"/>
              <a:t>The gelation and drying phases can be slow, especially when high-quality, crack-free materials are required</a:t>
            </a:r>
          </a:p>
          <a:p>
            <a:r>
              <a:rPr lang="en-US" sz="1800" b="1" dirty="0"/>
              <a:t>Sensitive to Conditions:</a:t>
            </a:r>
            <a:br>
              <a:rPr lang="en-US" sz="1800" dirty="0"/>
            </a:br>
            <a:r>
              <a:rPr lang="en-US" sz="1800" dirty="0"/>
              <a:t>The process is highly sensitive to parameters like pH, humidity, and temperature, requiring precise control.</a:t>
            </a:r>
          </a:p>
          <a:p>
            <a:r>
              <a:rPr lang="en-US" sz="1800" b="1" dirty="0"/>
              <a:t>High Cost of Precursors:</a:t>
            </a:r>
            <a:br>
              <a:rPr lang="en-US" sz="1800" dirty="0"/>
            </a:br>
            <a:r>
              <a:rPr lang="en-US" sz="1800" dirty="0"/>
              <a:t>Metal alkoxides and other sol-gel precursors can be expensive, especially for large-scale production.</a:t>
            </a:r>
          </a:p>
          <a:p>
            <a:r>
              <a:rPr lang="en-US" sz="1800" b="1" dirty="0"/>
              <a:t>Scale-Up Challenges:</a:t>
            </a:r>
            <a:br>
              <a:rPr lang="en-US" sz="1800" dirty="0"/>
            </a:br>
            <a:r>
              <a:rPr lang="en-US" sz="1800" dirty="0"/>
              <a:t>While excellent in labs, sol-gel techniques can be difficult to scale due to complexity in controlling uniformity in large batches.</a:t>
            </a:r>
          </a:p>
          <a:p>
            <a:r>
              <a:rPr lang="en-US" sz="1800" b="1" dirty="0"/>
              <a:t>Shrinkage and Cracking:</a:t>
            </a:r>
            <a:br>
              <a:rPr lang="en-US" sz="1800" dirty="0"/>
            </a:br>
            <a:r>
              <a:rPr lang="en-US" sz="1800" dirty="0"/>
              <a:t>Gels often shrink upon drying, leading to structural cracks that may affect performance.</a:t>
            </a:r>
          </a:p>
        </p:txBody>
      </p:sp>
      <p:sp>
        <p:nvSpPr>
          <p:cNvPr id="8" name="Rectangle 3">
            <a:extLst>
              <a:ext uri="{FF2B5EF4-FFF2-40B4-BE49-F238E27FC236}">
                <a16:creationId xmlns:a16="http://schemas.microsoft.com/office/drawing/2014/main" id="{E883192C-9B7B-A3C6-31B9-54D00806C9B8}"/>
              </a:ext>
            </a:extLst>
          </p:cNvPr>
          <p:cNvSpPr>
            <a:spLocks noChangeArrowheads="1"/>
          </p:cNvSpPr>
          <p:nvPr/>
        </p:nvSpPr>
        <p:spPr bwMode="auto">
          <a:xfrm>
            <a:off x="0" y="-323166"/>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8588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2DF63-234D-4D03-2E6F-9D050C920DE9}"/>
              </a:ext>
            </a:extLst>
          </p:cNvPr>
          <p:cNvSpPr>
            <a:spLocks noGrp="1"/>
          </p:cNvSpPr>
          <p:nvPr>
            <p:ph type="title"/>
          </p:nvPr>
        </p:nvSpPr>
        <p:spPr/>
        <p:txBody>
          <a:bodyPr/>
          <a:lstStyle/>
          <a:p>
            <a:r>
              <a:rPr lang="en-US" b="1" i="1" dirty="0">
                <a:latin typeface="Arial Black" panose="020B0A04020102020204" pitchFamily="34" charset="0"/>
              </a:rPr>
              <a:t>Applications of Sol-Gel Derived Nanomaterials</a:t>
            </a:r>
            <a:endParaRPr lang="en-IN" b="1" i="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0DAB87B5-5489-9D5B-1564-C8D53AFE072E}"/>
              </a:ext>
            </a:extLst>
          </p:cNvPr>
          <p:cNvSpPr>
            <a:spLocks noGrp="1"/>
          </p:cNvSpPr>
          <p:nvPr>
            <p:ph idx="1"/>
          </p:nvPr>
        </p:nvSpPr>
        <p:spPr/>
        <p:txBody>
          <a:bodyPr/>
          <a:lstStyle/>
          <a:p>
            <a:r>
              <a:rPr lang="en-US" b="1" dirty="0"/>
              <a:t>1. Catalysts and Catalyst Supports</a:t>
            </a:r>
          </a:p>
          <a:p>
            <a:r>
              <a:rPr lang="en-US" dirty="0"/>
              <a:t>Nanoporous oxides like silica and alumina provide high surface area for catalytic reactions in chemical industries, fuel cells, and automotive exhaust treatment</a:t>
            </a:r>
          </a:p>
          <a:p>
            <a:r>
              <a:rPr lang="en-US" b="1" dirty="0"/>
              <a:t>2. Optical Coatings</a:t>
            </a:r>
          </a:p>
          <a:p>
            <a:r>
              <a:rPr lang="en-US" dirty="0"/>
              <a:t>Sol-gel thin films are used in antireflective coatings, UV-blocking layers, and optical waveguides due to their transparency and refractive index tunability.</a:t>
            </a:r>
          </a:p>
          <a:p>
            <a:r>
              <a:rPr lang="en-US" b="1" dirty="0"/>
              <a:t>3. Biomedical Applications</a:t>
            </a:r>
          </a:p>
          <a:p>
            <a:r>
              <a:rPr lang="en-US" dirty="0"/>
              <a:t>Biocompatible sol-gel materials are used in drug delivery, bone implants, and biosensors. They offer good interaction with biological environments and can be loaded with therapeutic agents.</a:t>
            </a:r>
          </a:p>
          <a:p>
            <a:r>
              <a:rPr lang="en-IN" b="1" dirty="0"/>
              <a:t>4. Photocatalysis</a:t>
            </a:r>
          </a:p>
          <a:p>
            <a:r>
              <a:rPr lang="en-IN" dirty="0" err="1"/>
              <a:t>TiO</a:t>
            </a:r>
            <a:r>
              <a:rPr lang="en-IN" dirty="0"/>
              <a:t>₂ nanoparticles prepared via sol-gel are effective photocatalysts for water splitting, air purification, and degradation of organic pollutants under UV or visible light.</a:t>
            </a:r>
          </a:p>
          <a:p>
            <a:endParaRPr lang="en-IN" dirty="0"/>
          </a:p>
        </p:txBody>
      </p:sp>
    </p:spTree>
    <p:extLst>
      <p:ext uri="{BB962C8B-B14F-4D97-AF65-F5344CB8AC3E}">
        <p14:creationId xmlns:p14="http://schemas.microsoft.com/office/powerpoint/2010/main" val="25027901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44</TotalTime>
  <Words>1124</Words>
  <Application>Microsoft Office PowerPoint</Application>
  <PresentationFormat>Custom</PresentationFormat>
  <Paragraphs>73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Bernard MT Condensed</vt:lpstr>
      <vt:lpstr>Calibri</vt:lpstr>
      <vt:lpstr>Trebuchet MS</vt:lpstr>
      <vt:lpstr>Wingdings 3</vt:lpstr>
      <vt:lpstr>Facet</vt:lpstr>
      <vt:lpstr>Topic : Preparation of nano material by sol gel </vt:lpstr>
      <vt:lpstr>Introduction</vt:lpstr>
      <vt:lpstr>PowerPoint Presentation</vt:lpstr>
      <vt:lpstr>Classification of Sol-Gel Nanomaterials</vt:lpstr>
      <vt:lpstr>PowerPoint Presentation</vt:lpstr>
      <vt:lpstr>Construction (Sol-Gel Synthesis Process)</vt:lpstr>
      <vt:lpstr>Advantages of the Sol-Gel Method</vt:lpstr>
      <vt:lpstr>Disadvantages of the Sol-Gel Method</vt:lpstr>
      <vt:lpstr>Applications of Sol-Gel Derived Nanomaterials</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Trisha Joshi</dc:creator>
  <cp:lastModifiedBy>Trisha Joshi</cp:lastModifiedBy>
  <cp:revision>1</cp:revision>
  <dcterms:created xsi:type="dcterms:W3CDTF">2025-06-10T08:12:55Z</dcterms:created>
  <dcterms:modified xsi:type="dcterms:W3CDTF">2025-06-10T08:57:23Z</dcterms:modified>
</cp:coreProperties>
</file>