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jlddKQgkig6fCa0W1gYkHpZUDQ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2948CD-2E05-460F-A6F3-8E21924A8EFC}">
  <a:tblStyle styleId="{482948CD-2E05-460F-A6F3-8E21924A8EF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328c54b0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9328c54b0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1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1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1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1"/>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21"/>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1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14"/>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15"/>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5"/>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17"/>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1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19"/>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0"/>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e-hulten/ma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796725" y="1034550"/>
            <a:ext cx="37095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a:t>Towards OpenVAD- Improvement </a:t>
            </a:r>
            <a:endParaRPr/>
          </a:p>
        </p:txBody>
      </p:sp>
      <p:sp>
        <p:nvSpPr>
          <p:cNvPr id="63" name="Google Shape;63;p1"/>
          <p:cNvSpPr txBox="1"/>
          <p:nvPr>
            <p:ph idx="1" type="subTitle"/>
          </p:nvPr>
        </p:nvSpPr>
        <p:spPr>
          <a:xfrm>
            <a:off x="3124175" y="273853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US"/>
              <a:t>Created By: Trisha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233333"/>
              <a:buNone/>
            </a:pPr>
            <a:r>
              <a:rPr lang="en-US"/>
              <a:t>Testing with other downloaded video</a:t>
            </a:r>
            <a:br>
              <a:rPr lang="en-US"/>
            </a:br>
            <a:endParaRPr sz="2000">
              <a:latin typeface="Open Sans"/>
              <a:ea typeface="Open Sans"/>
              <a:cs typeface="Open Sans"/>
              <a:sym typeface="Open Sans"/>
            </a:endParaRPr>
          </a:p>
        </p:txBody>
      </p:sp>
      <p:sp>
        <p:nvSpPr>
          <p:cNvPr id="160" name="Google Shape;160;p9"/>
          <p:cNvSpPr txBox="1"/>
          <p:nvPr>
            <p:ph idx="1" type="body"/>
          </p:nvPr>
        </p:nvSpPr>
        <p:spPr>
          <a:xfrm>
            <a:off x="311701" y="1034725"/>
            <a:ext cx="394788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i="1" lang="en-US" sz="1100"/>
              <a:t>Data pipeline – </a:t>
            </a:r>
            <a:endParaRPr/>
          </a:p>
          <a:p>
            <a:pPr indent="0" lvl="0" marL="0" rtl="0" algn="l">
              <a:lnSpc>
                <a:spcPct val="115000"/>
              </a:lnSpc>
              <a:spcBef>
                <a:spcPts val="0"/>
              </a:spcBef>
              <a:spcAft>
                <a:spcPts val="0"/>
              </a:spcAft>
              <a:buSzPts val="1800"/>
              <a:buNone/>
            </a:pPr>
            <a:r>
              <a:t/>
            </a:r>
            <a:endParaRPr i="1" sz="11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US"/>
              <a:t> </a:t>
            </a:r>
            <a:endParaRPr/>
          </a:p>
        </p:txBody>
      </p:sp>
      <p:grpSp>
        <p:nvGrpSpPr>
          <p:cNvPr id="161" name="Google Shape;161;p9"/>
          <p:cNvGrpSpPr/>
          <p:nvPr/>
        </p:nvGrpSpPr>
        <p:grpSpPr>
          <a:xfrm>
            <a:off x="396241" y="1384101"/>
            <a:ext cx="3230880" cy="3148727"/>
            <a:chOff x="0" y="1071"/>
            <a:chExt cx="3230880" cy="3148727"/>
          </a:xfrm>
        </p:grpSpPr>
        <p:sp>
          <p:nvSpPr>
            <p:cNvPr id="162" name="Google Shape;162;p9"/>
            <p:cNvSpPr/>
            <p:nvPr/>
          </p:nvSpPr>
          <p:spPr>
            <a:xfrm>
              <a:off x="0" y="2584396"/>
              <a:ext cx="3230880" cy="565402"/>
            </a:xfrm>
            <a:prstGeom prst="rect">
              <a:avLst/>
            </a:prstGeom>
            <a:solidFill>
              <a:srgbClr val="57BB8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txBox="1"/>
            <p:nvPr/>
          </p:nvSpPr>
          <p:spPr>
            <a:xfrm>
              <a:off x="0" y="2584396"/>
              <a:ext cx="3230880" cy="305317"/>
            </a:xfrm>
            <a:prstGeom prst="rect">
              <a:avLst/>
            </a:prstGeom>
            <a:noFill/>
            <a:ln>
              <a:noFill/>
            </a:ln>
          </p:spPr>
          <p:txBody>
            <a:bodyPr anchorCtr="0" anchor="ctr" bIns="42650" lIns="42650" spcFirstLastPara="1" rIns="42650" wrap="square" tIns="42650">
              <a:noAutofit/>
            </a:bodyPr>
            <a:lstStyle/>
            <a:p>
              <a:pPr indent="0" lvl="0" marL="0" marR="0" rtl="0" algn="ctr">
                <a:lnSpc>
                  <a:spcPct val="90000"/>
                </a:lnSpc>
                <a:spcBef>
                  <a:spcPts val="0"/>
                </a:spcBef>
                <a:spcAft>
                  <a:spcPts val="0"/>
                </a:spcAft>
                <a:buClr>
                  <a:srgbClr val="000000"/>
                </a:buClr>
                <a:buSzPts val="600"/>
                <a:buFont typeface="Arial"/>
                <a:buNone/>
              </a:pPr>
              <a:r>
                <a:rPr b="0" i="0" lang="en-US" sz="600" u="none" cap="none" strike="noStrike">
                  <a:solidFill>
                    <a:schemeClr val="lt1"/>
                  </a:solidFill>
                  <a:latin typeface="Arial"/>
                  <a:ea typeface="Arial"/>
                  <a:cs typeface="Arial"/>
                  <a:sym typeface="Arial"/>
                </a:rPr>
                <a:t>Video Level labels</a:t>
              </a:r>
              <a:endParaRPr b="0" i="0" sz="600" u="none" cap="none" strike="noStrike">
                <a:solidFill>
                  <a:schemeClr val="lt1"/>
                </a:solidFill>
                <a:latin typeface="Arial"/>
                <a:ea typeface="Arial"/>
                <a:cs typeface="Arial"/>
                <a:sym typeface="Arial"/>
              </a:endParaRPr>
            </a:p>
          </p:txBody>
        </p:sp>
        <p:sp>
          <p:nvSpPr>
            <p:cNvPr id="164" name="Google Shape;164;p9"/>
            <p:cNvSpPr/>
            <p:nvPr/>
          </p:nvSpPr>
          <p:spPr>
            <a:xfrm>
              <a:off x="0" y="2878405"/>
              <a:ext cx="807720" cy="260085"/>
            </a:xfrm>
            <a:prstGeom prst="rect">
              <a:avLst/>
            </a:prstGeom>
            <a:solidFill>
              <a:srgbClr val="D0E5D9">
                <a:alpha val="89803"/>
              </a:srgbClr>
            </a:solidFill>
            <a:ln cap="flat" cmpd="sng" w="25400">
              <a:solidFill>
                <a:srgbClr val="D0E5D9">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txBox="1"/>
            <p:nvPr/>
          </p:nvSpPr>
          <p:spPr>
            <a:xfrm>
              <a:off x="0" y="2878405"/>
              <a:ext cx="807720" cy="260085"/>
            </a:xfrm>
            <a:prstGeom prst="rect">
              <a:avLst/>
            </a:prstGeom>
            <a:noFill/>
            <a:ln>
              <a:noFill/>
            </a:ln>
          </p:spPr>
          <p:txBody>
            <a:bodyPr anchorCtr="0" anchor="ctr" bIns="8875" lIns="49775" spcFirstLastPara="1" rIns="49775" wrap="square" tIns="8875">
              <a:noAutofit/>
            </a:bodyPr>
            <a:lstStyle/>
            <a:p>
              <a:pPr indent="0" lvl="0" marL="0" marR="0" rtl="0" algn="ctr">
                <a:lnSpc>
                  <a:spcPct val="9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Check for top 3 instance values </a:t>
              </a:r>
              <a:endParaRPr b="0" i="0" sz="700" u="none" cap="none" strike="noStrike">
                <a:solidFill>
                  <a:srgbClr val="000000"/>
                </a:solidFill>
                <a:latin typeface="Arial"/>
                <a:ea typeface="Arial"/>
                <a:cs typeface="Arial"/>
                <a:sym typeface="Arial"/>
              </a:endParaRPr>
            </a:p>
          </p:txBody>
        </p:sp>
        <p:sp>
          <p:nvSpPr>
            <p:cNvPr id="166" name="Google Shape;166;p9"/>
            <p:cNvSpPr/>
            <p:nvPr/>
          </p:nvSpPr>
          <p:spPr>
            <a:xfrm>
              <a:off x="807719" y="2878405"/>
              <a:ext cx="807720" cy="260085"/>
            </a:xfrm>
            <a:prstGeom prst="rect">
              <a:avLst/>
            </a:prstGeom>
            <a:solidFill>
              <a:srgbClr val="D0E3DC">
                <a:alpha val="89803"/>
              </a:srgbClr>
            </a:solidFill>
            <a:ln cap="flat" cmpd="sng" w="25400">
              <a:solidFill>
                <a:srgbClr val="D0E3D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nvSpPr>
          <p:spPr>
            <a:xfrm>
              <a:off x="807719" y="2878405"/>
              <a:ext cx="807720" cy="260085"/>
            </a:xfrm>
            <a:prstGeom prst="rect">
              <a:avLst/>
            </a:prstGeom>
            <a:noFill/>
            <a:ln>
              <a:noFill/>
            </a:ln>
          </p:spPr>
          <p:txBody>
            <a:bodyPr anchorCtr="0" anchor="ctr" bIns="8875" lIns="49775" spcFirstLastPara="1" rIns="49775" wrap="square" tIns="8875">
              <a:noAutofit/>
            </a:bodyPr>
            <a:lstStyle/>
            <a:p>
              <a:pPr indent="0" lvl="0" marL="0" marR="0" rtl="0" algn="ctr">
                <a:lnSpc>
                  <a:spcPct val="9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Threshold value – 0.62</a:t>
              </a:r>
              <a:endParaRPr b="0" i="0" sz="700" u="none" cap="none" strike="noStrike">
                <a:solidFill>
                  <a:srgbClr val="000000"/>
                </a:solidFill>
                <a:latin typeface="Arial"/>
                <a:ea typeface="Arial"/>
                <a:cs typeface="Arial"/>
                <a:sym typeface="Arial"/>
              </a:endParaRPr>
            </a:p>
          </p:txBody>
        </p:sp>
        <p:sp>
          <p:nvSpPr>
            <p:cNvPr id="168" name="Google Shape;168;p9"/>
            <p:cNvSpPr/>
            <p:nvPr/>
          </p:nvSpPr>
          <p:spPr>
            <a:xfrm>
              <a:off x="1615440" y="2878405"/>
              <a:ext cx="807720" cy="260085"/>
            </a:xfrm>
            <a:prstGeom prst="rect">
              <a:avLst/>
            </a:prstGeom>
            <a:solidFill>
              <a:srgbClr val="D2E1DF">
                <a:alpha val="89803"/>
              </a:srgbClr>
            </a:solidFill>
            <a:ln cap="flat" cmpd="sng" w="25400">
              <a:solidFill>
                <a:srgbClr val="D2E1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txBox="1"/>
            <p:nvPr/>
          </p:nvSpPr>
          <p:spPr>
            <a:xfrm>
              <a:off x="1615440" y="2878405"/>
              <a:ext cx="807720" cy="260085"/>
            </a:xfrm>
            <a:prstGeom prst="rect">
              <a:avLst/>
            </a:prstGeom>
            <a:noFill/>
            <a:ln>
              <a:noFill/>
            </a:ln>
          </p:spPr>
          <p:txBody>
            <a:bodyPr anchorCtr="0" anchor="ctr" bIns="8875" lIns="49775" spcFirstLastPara="1" rIns="49775" wrap="square" tIns="8875">
              <a:noAutofit/>
            </a:bodyPr>
            <a:lstStyle/>
            <a:p>
              <a:pPr indent="0" lvl="0" marL="0" marR="0" rtl="0" algn="ctr">
                <a:lnSpc>
                  <a:spcPct val="9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&lt;0.62 = Normal</a:t>
              </a:r>
              <a:endParaRPr b="0" i="0" sz="700" u="none" cap="none" strike="noStrike">
                <a:solidFill>
                  <a:srgbClr val="000000"/>
                </a:solidFill>
                <a:latin typeface="Arial"/>
                <a:ea typeface="Arial"/>
                <a:cs typeface="Arial"/>
                <a:sym typeface="Arial"/>
              </a:endParaRPr>
            </a:p>
          </p:txBody>
        </p:sp>
        <p:sp>
          <p:nvSpPr>
            <p:cNvPr id="170" name="Google Shape;170;p9"/>
            <p:cNvSpPr/>
            <p:nvPr/>
          </p:nvSpPr>
          <p:spPr>
            <a:xfrm>
              <a:off x="2423160" y="2878405"/>
              <a:ext cx="807720" cy="260085"/>
            </a:xfrm>
            <a:prstGeom prst="rect">
              <a:avLst/>
            </a:prstGeom>
            <a:solidFill>
              <a:srgbClr val="D3DDDE">
                <a:alpha val="89803"/>
              </a:srgbClr>
            </a:solidFill>
            <a:ln cap="flat" cmpd="sng" w="25400">
              <a:solidFill>
                <a:srgbClr val="D3DDD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txBox="1"/>
            <p:nvPr/>
          </p:nvSpPr>
          <p:spPr>
            <a:xfrm>
              <a:off x="2423160" y="2878405"/>
              <a:ext cx="807720" cy="260085"/>
            </a:xfrm>
            <a:prstGeom prst="rect">
              <a:avLst/>
            </a:prstGeom>
            <a:noFill/>
            <a:ln>
              <a:noFill/>
            </a:ln>
          </p:spPr>
          <p:txBody>
            <a:bodyPr anchorCtr="0" anchor="ctr" bIns="8875" lIns="49775" spcFirstLastPara="1" rIns="49775" wrap="square" tIns="8875">
              <a:noAutofit/>
            </a:bodyPr>
            <a:lstStyle/>
            <a:p>
              <a:pPr indent="0" lvl="0" marL="0" marR="0" rtl="0" algn="ctr">
                <a:lnSpc>
                  <a:spcPct val="9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&gt;0.62 = Anomaly </a:t>
              </a:r>
              <a:endParaRPr b="0" i="0" sz="700" u="none" cap="none" strike="noStrike">
                <a:solidFill>
                  <a:srgbClr val="000000"/>
                </a:solidFill>
                <a:latin typeface="Arial"/>
                <a:ea typeface="Arial"/>
                <a:cs typeface="Arial"/>
                <a:sym typeface="Arial"/>
              </a:endParaRPr>
            </a:p>
          </p:txBody>
        </p:sp>
        <p:sp>
          <p:nvSpPr>
            <p:cNvPr id="172" name="Google Shape;172;p9"/>
            <p:cNvSpPr/>
            <p:nvPr/>
          </p:nvSpPr>
          <p:spPr>
            <a:xfrm rot="10800000">
              <a:off x="0" y="1723287"/>
              <a:ext cx="3230880" cy="869589"/>
            </a:xfrm>
            <a:prstGeom prst="upArrowCallout">
              <a:avLst>
                <a:gd fmla="val 25000" name="adj1"/>
                <a:gd fmla="val 25000" name="adj2"/>
                <a:gd fmla="val 25000" name="adj3"/>
                <a:gd fmla="val 64977" name="adj4"/>
              </a:avLst>
            </a:prstGeom>
            <a:solidFill>
              <a:srgbClr val="61B09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txBox="1"/>
            <p:nvPr/>
          </p:nvSpPr>
          <p:spPr>
            <a:xfrm>
              <a:off x="0" y="1723287"/>
              <a:ext cx="3230880" cy="305225"/>
            </a:xfrm>
            <a:prstGeom prst="rect">
              <a:avLst/>
            </a:prstGeom>
            <a:noFill/>
            <a:ln>
              <a:noFill/>
            </a:ln>
          </p:spPr>
          <p:txBody>
            <a:bodyPr anchorCtr="0" anchor="ctr" bIns="42650" lIns="42650" spcFirstLastPara="1" rIns="42650" wrap="square" tIns="42650">
              <a:noAutofit/>
            </a:bodyPr>
            <a:lstStyle/>
            <a:p>
              <a:pPr indent="0" lvl="0" marL="0" marR="0" rtl="0" algn="ctr">
                <a:lnSpc>
                  <a:spcPct val="90000"/>
                </a:lnSpc>
                <a:spcBef>
                  <a:spcPts val="0"/>
                </a:spcBef>
                <a:spcAft>
                  <a:spcPts val="0"/>
                </a:spcAft>
                <a:buClr>
                  <a:srgbClr val="000000"/>
                </a:buClr>
                <a:buSzPts val="600"/>
                <a:buFont typeface="Arial"/>
                <a:buNone/>
              </a:pPr>
              <a:r>
                <a:rPr b="0" i="0" lang="en-US" sz="600" u="none" cap="none" strike="noStrike">
                  <a:solidFill>
                    <a:schemeClr val="lt1"/>
                  </a:solidFill>
                  <a:latin typeface="Arial"/>
                  <a:ea typeface="Arial"/>
                  <a:cs typeface="Arial"/>
                  <a:sym typeface="Arial"/>
                </a:rPr>
                <a:t>OpenVAD Architecture </a:t>
              </a:r>
              <a:endParaRPr/>
            </a:p>
            <a:p>
              <a:pPr indent="0" lvl="0" marL="0" marR="0" rtl="0" algn="ctr">
                <a:lnSpc>
                  <a:spcPct val="90000"/>
                </a:lnSpc>
                <a:spcBef>
                  <a:spcPts val="210"/>
                </a:spcBef>
                <a:spcAft>
                  <a:spcPts val="0"/>
                </a:spcAft>
                <a:buClr>
                  <a:srgbClr val="000000"/>
                </a:buClr>
                <a:buSzPts val="600"/>
                <a:buFont typeface="Arial"/>
                <a:buNone/>
              </a:pPr>
              <a:r>
                <a:rPr b="0" i="0" lang="en-US" sz="600" u="none" cap="none" strike="noStrike">
                  <a:solidFill>
                    <a:schemeClr val="lt1"/>
                  </a:solidFill>
                  <a:latin typeface="Arial"/>
                  <a:ea typeface="Arial"/>
                  <a:cs typeface="Arial"/>
                  <a:sym typeface="Arial"/>
                </a:rPr>
                <a:t>GCN&gt;EDL</a:t>
              </a:r>
              <a:endParaRPr b="0" i="0" sz="600" u="none" cap="none" strike="noStrike">
                <a:solidFill>
                  <a:schemeClr val="lt1"/>
                </a:solidFill>
                <a:latin typeface="Arial"/>
                <a:ea typeface="Arial"/>
                <a:cs typeface="Arial"/>
                <a:sym typeface="Arial"/>
              </a:endParaRPr>
            </a:p>
          </p:txBody>
        </p:sp>
        <p:sp>
          <p:nvSpPr>
            <p:cNvPr id="174" name="Google Shape;174;p9"/>
            <p:cNvSpPr/>
            <p:nvPr/>
          </p:nvSpPr>
          <p:spPr>
            <a:xfrm>
              <a:off x="0" y="2028513"/>
              <a:ext cx="3230880" cy="260007"/>
            </a:xfrm>
            <a:prstGeom prst="rect">
              <a:avLst/>
            </a:prstGeom>
            <a:solidFill>
              <a:srgbClr val="D5DADC">
                <a:alpha val="89803"/>
              </a:srgbClr>
            </a:solidFill>
            <a:ln cap="flat" cmpd="sng" w="25400">
              <a:solidFill>
                <a:srgbClr val="D5DAD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txBox="1"/>
            <p:nvPr/>
          </p:nvSpPr>
          <p:spPr>
            <a:xfrm>
              <a:off x="0" y="2028513"/>
              <a:ext cx="3230880" cy="260007"/>
            </a:xfrm>
            <a:prstGeom prst="rect">
              <a:avLst/>
            </a:prstGeom>
            <a:noFill/>
            <a:ln>
              <a:noFill/>
            </a:ln>
          </p:spPr>
          <p:txBody>
            <a:bodyPr anchorCtr="0" anchor="ctr" bIns="8875" lIns="49775" spcFirstLastPara="1" rIns="49775" wrap="square" tIns="8875">
              <a:noAutofit/>
            </a:bodyPr>
            <a:lstStyle/>
            <a:p>
              <a:pPr indent="0" lvl="0" marL="0" marR="0" rtl="0" algn="ctr">
                <a:lnSpc>
                  <a:spcPct val="9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Scores per feature instance </a:t>
              </a:r>
              <a:endParaRPr b="0" i="0" sz="700" u="none" cap="none" strike="noStrike">
                <a:solidFill>
                  <a:srgbClr val="000000"/>
                </a:solidFill>
                <a:latin typeface="Arial"/>
                <a:ea typeface="Arial"/>
                <a:cs typeface="Arial"/>
                <a:sym typeface="Arial"/>
              </a:endParaRPr>
            </a:p>
          </p:txBody>
        </p:sp>
        <p:sp>
          <p:nvSpPr>
            <p:cNvPr id="176" name="Google Shape;176;p9"/>
            <p:cNvSpPr/>
            <p:nvPr/>
          </p:nvSpPr>
          <p:spPr>
            <a:xfrm rot="10800000">
              <a:off x="0" y="862179"/>
              <a:ext cx="3230880" cy="869589"/>
            </a:xfrm>
            <a:prstGeom prst="upArrowCallout">
              <a:avLst>
                <a:gd fmla="val 25000" name="adj1"/>
                <a:gd fmla="val 25000" name="adj2"/>
                <a:gd fmla="val 25000" name="adj3"/>
                <a:gd fmla="val 64977" name="adj4"/>
              </a:avLst>
            </a:prstGeom>
            <a:solidFill>
              <a:srgbClr val="6CA2A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txBox="1"/>
            <p:nvPr/>
          </p:nvSpPr>
          <p:spPr>
            <a:xfrm>
              <a:off x="0" y="862179"/>
              <a:ext cx="3230880" cy="565033"/>
            </a:xfrm>
            <a:prstGeom prst="rect">
              <a:avLst/>
            </a:prstGeom>
            <a:noFill/>
            <a:ln>
              <a:noFill/>
            </a:ln>
          </p:spPr>
          <p:txBody>
            <a:bodyPr anchorCtr="0" anchor="ctr" bIns="42650" lIns="42650" spcFirstLastPara="1" rIns="42650" wrap="square" tIns="42650">
              <a:noAutofit/>
            </a:bodyPr>
            <a:lstStyle/>
            <a:p>
              <a:pPr indent="0" lvl="0" marL="0" marR="0" rtl="0" algn="ctr">
                <a:lnSpc>
                  <a:spcPct val="90000"/>
                </a:lnSpc>
                <a:spcBef>
                  <a:spcPts val="0"/>
                </a:spcBef>
                <a:spcAft>
                  <a:spcPts val="0"/>
                </a:spcAft>
                <a:buClr>
                  <a:srgbClr val="000000"/>
                </a:buClr>
                <a:buSzPts val="600"/>
                <a:buFont typeface="Arial"/>
                <a:buNone/>
              </a:pPr>
              <a:r>
                <a:rPr b="0" i="0" lang="en-US" sz="600" u="none" cap="none" strike="noStrike">
                  <a:solidFill>
                    <a:schemeClr val="lt1"/>
                  </a:solidFill>
                  <a:latin typeface="Arial"/>
                  <a:ea typeface="Arial"/>
                  <a:cs typeface="Arial"/>
                  <a:sym typeface="Arial"/>
                </a:rPr>
                <a:t>I3D Feature Extractor (every 64</a:t>
              </a:r>
              <a:r>
                <a:rPr b="0" baseline="30000" i="0" lang="en-US" sz="600" u="none" cap="none" strike="noStrike">
                  <a:solidFill>
                    <a:schemeClr val="lt1"/>
                  </a:solidFill>
                  <a:latin typeface="Arial"/>
                  <a:ea typeface="Arial"/>
                  <a:cs typeface="Arial"/>
                  <a:sym typeface="Arial"/>
                </a:rPr>
                <a:t>th</a:t>
              </a:r>
              <a:r>
                <a:rPr b="0" i="0" lang="en-US" sz="600" u="none" cap="none" strike="noStrike">
                  <a:solidFill>
                    <a:schemeClr val="lt1"/>
                  </a:solidFill>
                  <a:latin typeface="Arial"/>
                  <a:ea typeface="Arial"/>
                  <a:cs typeface="Arial"/>
                  <a:sym typeface="Arial"/>
                </a:rPr>
                <a:t> frame)</a:t>
              </a:r>
              <a:endParaRPr b="0" i="0" sz="600" u="none" cap="none" strike="noStrike">
                <a:solidFill>
                  <a:schemeClr val="lt1"/>
                </a:solidFill>
                <a:latin typeface="Arial"/>
                <a:ea typeface="Arial"/>
                <a:cs typeface="Arial"/>
                <a:sym typeface="Arial"/>
              </a:endParaRPr>
            </a:p>
          </p:txBody>
        </p:sp>
        <p:sp>
          <p:nvSpPr>
            <p:cNvPr id="178" name="Google Shape;178;p9"/>
            <p:cNvSpPr/>
            <p:nvPr/>
          </p:nvSpPr>
          <p:spPr>
            <a:xfrm rot="10800000">
              <a:off x="0" y="1071"/>
              <a:ext cx="3230880" cy="869589"/>
            </a:xfrm>
            <a:prstGeom prst="upArrowCallout">
              <a:avLst>
                <a:gd fmla="val 25000" name="adj1"/>
                <a:gd fmla="val 25000" name="adj2"/>
                <a:gd fmla="val 25000" name="adj3"/>
                <a:gd fmla="val 64977" name="adj4"/>
              </a:avLst>
            </a:prstGeom>
            <a:solidFill>
              <a:srgbClr val="778E9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nvSpPr>
          <p:spPr>
            <a:xfrm>
              <a:off x="0" y="1071"/>
              <a:ext cx="3230880" cy="565033"/>
            </a:xfrm>
            <a:prstGeom prst="rect">
              <a:avLst/>
            </a:prstGeom>
            <a:noFill/>
            <a:ln>
              <a:noFill/>
            </a:ln>
          </p:spPr>
          <p:txBody>
            <a:bodyPr anchorCtr="0" anchor="ctr" bIns="42650" lIns="42650" spcFirstLastPara="1" rIns="42650" wrap="square" tIns="42650">
              <a:noAutofit/>
            </a:bodyPr>
            <a:lstStyle/>
            <a:p>
              <a:pPr indent="0" lvl="0" marL="0" marR="0" rtl="0" algn="ctr">
                <a:lnSpc>
                  <a:spcPct val="90000"/>
                </a:lnSpc>
                <a:spcBef>
                  <a:spcPts val="0"/>
                </a:spcBef>
                <a:spcAft>
                  <a:spcPts val="0"/>
                </a:spcAft>
                <a:buClr>
                  <a:srgbClr val="000000"/>
                </a:buClr>
                <a:buSzPts val="600"/>
                <a:buFont typeface="Arial"/>
                <a:buNone/>
              </a:pPr>
              <a:r>
                <a:rPr b="0" i="0" lang="en-US" sz="600" u="none" cap="none" strike="noStrike">
                  <a:solidFill>
                    <a:schemeClr val="lt1"/>
                  </a:solidFill>
                  <a:latin typeface="Arial"/>
                  <a:ea typeface="Arial"/>
                  <a:cs typeface="Arial"/>
                  <a:sym typeface="Arial"/>
                </a:rPr>
                <a:t>Video file</a:t>
              </a:r>
              <a:endParaRPr b="0" i="0" sz="600" u="none" cap="none" strike="noStrike">
                <a:solidFill>
                  <a:schemeClr val="lt1"/>
                </a:solidFill>
                <a:latin typeface="Arial"/>
                <a:ea typeface="Arial"/>
                <a:cs typeface="Arial"/>
                <a:sym typeface="Arial"/>
              </a:endParaRPr>
            </a:p>
          </p:txBody>
        </p:sp>
      </p:grpSp>
      <p:pic>
        <p:nvPicPr>
          <p:cNvPr id="180" name="Google Shape;180;p9"/>
          <p:cNvPicPr preferRelativeResize="0"/>
          <p:nvPr/>
        </p:nvPicPr>
        <p:blipFill rotWithShape="1">
          <a:blip r:embed="rId3">
            <a:alphaModFix/>
          </a:blip>
          <a:srcRect b="25874" l="-213" r="9196" t="45949"/>
          <a:stretch/>
        </p:blipFill>
        <p:spPr>
          <a:xfrm>
            <a:off x="3711661" y="3222486"/>
            <a:ext cx="2933700" cy="338059"/>
          </a:xfrm>
          <a:prstGeom prst="rect">
            <a:avLst/>
          </a:prstGeom>
          <a:noFill/>
          <a:ln>
            <a:noFill/>
          </a:ln>
        </p:spPr>
      </p:pic>
      <p:pic>
        <p:nvPicPr>
          <p:cNvPr id="181" name="Google Shape;181;p9"/>
          <p:cNvPicPr preferRelativeResize="0"/>
          <p:nvPr/>
        </p:nvPicPr>
        <p:blipFill rotWithShape="1">
          <a:blip r:embed="rId4">
            <a:alphaModFix/>
          </a:blip>
          <a:srcRect b="-6551" l="0" r="79527" t="0"/>
          <a:stretch/>
        </p:blipFill>
        <p:spPr>
          <a:xfrm>
            <a:off x="3711662" y="4027960"/>
            <a:ext cx="2933700" cy="529758"/>
          </a:xfrm>
          <a:prstGeom prst="rect">
            <a:avLst/>
          </a:prstGeom>
          <a:noFill/>
          <a:ln>
            <a:noFill/>
          </a:ln>
        </p:spPr>
      </p:pic>
      <p:pic>
        <p:nvPicPr>
          <p:cNvPr id="182" name="Google Shape;182;p9"/>
          <p:cNvPicPr preferRelativeResize="0"/>
          <p:nvPr/>
        </p:nvPicPr>
        <p:blipFill rotWithShape="1">
          <a:blip r:embed="rId5">
            <a:alphaModFix/>
          </a:blip>
          <a:srcRect b="71453" l="0" r="0" t="-2261"/>
          <a:stretch/>
        </p:blipFill>
        <p:spPr>
          <a:xfrm>
            <a:off x="3711661" y="2253548"/>
            <a:ext cx="2933700" cy="4581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Reference Links</a:t>
            </a:r>
            <a:endParaRPr/>
          </a:p>
        </p:txBody>
      </p:sp>
      <p:sp>
        <p:nvSpPr>
          <p:cNvPr id="188" name="Google Shape;188;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47500" lnSpcReduction="10000"/>
          </a:bodyPr>
          <a:lstStyle/>
          <a:p>
            <a:pPr indent="-228600" lvl="0" marL="457200" rtl="0" algn="l">
              <a:lnSpc>
                <a:spcPct val="150000"/>
              </a:lnSpc>
              <a:spcBef>
                <a:spcPts val="0"/>
              </a:spcBef>
              <a:spcAft>
                <a:spcPts val="0"/>
              </a:spcAft>
              <a:buSzPct val="210526"/>
              <a:buNone/>
            </a:pPr>
            <a:r>
              <a:t/>
            </a:r>
            <a:endParaRPr sz="1800">
              <a:solidFill>
                <a:srgbClr val="00000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ct val="210526"/>
              <a:buNone/>
            </a:pPr>
            <a:r>
              <a:rPr lang="en-US"/>
              <a:t>[1] G. Papamakarios, T. Pavlakou, and I. Murray, “Masked Autoregressive Flow for Density Estimation,” </a:t>
            </a:r>
            <a:r>
              <a:rPr i="1" lang="en-US"/>
              <a:t>arXiv.org</a:t>
            </a:r>
            <a:r>
              <a:rPr lang="en-US"/>
              <a:t>, Jun. 14, 2018. https://arxiv.org/abs/1705.07057 (accessed Oct. 24, 2023).</a:t>
            </a:r>
            <a:endParaRPr/>
          </a:p>
          <a:p>
            <a:pPr indent="0" lvl="0" marL="114300" rtl="0" algn="l">
              <a:lnSpc>
                <a:spcPct val="115000"/>
              </a:lnSpc>
              <a:spcBef>
                <a:spcPts val="0"/>
              </a:spcBef>
              <a:spcAft>
                <a:spcPts val="0"/>
              </a:spcAft>
              <a:buSzPct val="210526"/>
              <a:buNone/>
            </a:pPr>
            <a:r>
              <a:rPr lang="en-US"/>
              <a:t>[2] Y. Zhu, W. Bao, and Q. Yu, “Towards Open Set Video Anomaly Detection,” </a:t>
            </a:r>
            <a:r>
              <a:rPr i="1" lang="en-US"/>
              <a:t>arXiv.org</a:t>
            </a:r>
            <a:r>
              <a:rPr lang="en-US"/>
              <a:t>, Aug. 23, 2022. https://arxiv.org/abs/2208.11113 (accessed Oct. 24, 2023).</a:t>
            </a:r>
            <a:endParaRPr/>
          </a:p>
          <a:p>
            <a:pPr indent="0" lvl="0" marL="114300" rtl="0" algn="l">
              <a:lnSpc>
                <a:spcPct val="115000"/>
              </a:lnSpc>
              <a:spcBef>
                <a:spcPts val="0"/>
              </a:spcBef>
              <a:spcAft>
                <a:spcPts val="0"/>
              </a:spcAft>
              <a:buSzPct val="210526"/>
              <a:buNone/>
            </a:pPr>
            <a:r>
              <a:rPr lang="en-US"/>
              <a:t>[3] Smeureanu, S., Ionescu, R.T., Popescu, M., Alexe, B.: Deep appearance features for abnormal behavior detection in video. In: International Conference on Image Analysis and Processing. pp. 779–789. Springer (2017) </a:t>
            </a:r>
            <a:endParaRPr/>
          </a:p>
          <a:p>
            <a:pPr indent="0" lvl="0" marL="114300" rtl="0" algn="l">
              <a:lnSpc>
                <a:spcPct val="115000"/>
              </a:lnSpc>
              <a:spcBef>
                <a:spcPts val="0"/>
              </a:spcBef>
              <a:spcAft>
                <a:spcPts val="0"/>
              </a:spcAft>
              <a:buSzPct val="210526"/>
              <a:buNone/>
            </a:pPr>
            <a:r>
              <a:rPr lang="en-US"/>
              <a:t>[4] Hasan, M., Choi, J., Neumann, J., Roy-Chowdhury, A.K., Davis, L.S.: Learning temporal regularity in video sequences. In: Proceedings of the IEEE conference on computer vision and pattern recognition. pp. 733–742 (2016)</a:t>
            </a:r>
            <a:endParaRPr/>
          </a:p>
          <a:p>
            <a:pPr indent="0" lvl="0" marL="114300" rtl="0" algn="l">
              <a:lnSpc>
                <a:spcPct val="115000"/>
              </a:lnSpc>
              <a:spcBef>
                <a:spcPts val="0"/>
              </a:spcBef>
              <a:spcAft>
                <a:spcPts val="0"/>
              </a:spcAft>
              <a:buSzPct val="210526"/>
              <a:buNone/>
            </a:pPr>
            <a:r>
              <a:rPr lang="en-US"/>
              <a:t>[5] Wu, P., Liu, J., Shi, Y., Sun, Y., Shao, F., Wu, Z., Yang, Z.: Not only look, but also listen: Learning multimodal violence detection under weak supervision. In: European Conference on Computer Vision. pp. 322–339. Springer (2020) </a:t>
            </a:r>
            <a:endParaRPr/>
          </a:p>
          <a:p>
            <a:pPr indent="0" lvl="0" marL="114300" rtl="0" algn="l">
              <a:lnSpc>
                <a:spcPct val="115000"/>
              </a:lnSpc>
              <a:spcBef>
                <a:spcPts val="0"/>
              </a:spcBef>
              <a:spcAft>
                <a:spcPts val="0"/>
              </a:spcAft>
              <a:buSzPct val="210526"/>
              <a:buNone/>
            </a:pPr>
            <a:r>
              <a:rPr lang="en-US"/>
              <a:t>[6] Tian, Y., Pang, G., Chen, Y., Singh, R., Verjans, J.W., Carneiro, G.: Weakly supervised video anomaly detection with robust temporal feature magnitude learning. In: Proceedings of the IEEE/CVF international conference on computer vision (2021)</a:t>
            </a:r>
            <a:endParaRPr/>
          </a:p>
          <a:p>
            <a:pPr indent="0" lvl="0" marL="114300" rtl="0" algn="l">
              <a:lnSpc>
                <a:spcPct val="115000"/>
              </a:lnSpc>
              <a:spcBef>
                <a:spcPts val="0"/>
              </a:spcBef>
              <a:spcAft>
                <a:spcPts val="0"/>
              </a:spcAft>
              <a:buSzPct val="210526"/>
              <a:buNone/>
            </a:pPr>
            <a:r>
              <a:rPr lang="en-US"/>
              <a:t>[7] Wang, J., Cherian, A.: Gods: Generalized one-class discriminative subspaces for anomaly detection. In: Proc. of ICCV. pp. 8201–8211 (2019)</a:t>
            </a:r>
            <a:endParaRPr/>
          </a:p>
          <a:p>
            <a:pPr indent="0" lvl="0" marL="114300" rtl="0" algn="l">
              <a:lnSpc>
                <a:spcPct val="150000"/>
              </a:lnSpc>
              <a:spcBef>
                <a:spcPts val="0"/>
              </a:spcBef>
              <a:spcAft>
                <a:spcPts val="0"/>
              </a:spcAft>
              <a:buSzPct val="210526"/>
              <a:buNone/>
            </a:pPr>
            <a:r>
              <a:rPr lang="en-US"/>
              <a:t>[8] K. Sachdeva, “MADE- Masked Autoencoder for Distribution Estimation,” Feb. 18, 2021. https://towardsdatascience.com/made-masked-autoencoder-for-distribution-estimation-fc95aaca8467</a:t>
            </a:r>
            <a:endParaRPr/>
          </a:p>
          <a:p>
            <a:pPr indent="0" lvl="0" marL="114300" rtl="0" algn="l">
              <a:lnSpc>
                <a:spcPct val="115000"/>
              </a:lnSpc>
              <a:spcBef>
                <a:spcPts val="0"/>
              </a:spcBef>
              <a:spcAft>
                <a:spcPts val="0"/>
              </a:spcAft>
              <a:buSzPct val="210526"/>
              <a:buNone/>
            </a:pPr>
            <a:r>
              <a:t/>
            </a:r>
            <a:endParaRPr/>
          </a:p>
          <a:p>
            <a:pPr indent="-342900" lvl="0" marL="457200" rtl="0" algn="l">
              <a:lnSpc>
                <a:spcPct val="115000"/>
              </a:lnSpc>
              <a:spcBef>
                <a:spcPts val="0"/>
              </a:spcBef>
              <a:spcAft>
                <a:spcPts val="0"/>
              </a:spcAft>
              <a:buSzPct val="210526"/>
              <a:buChar char="●"/>
            </a:pPr>
            <a:r>
              <a:rPr lang="en-US" sz="1800">
                <a:solidFill>
                  <a:srgbClr val="000000"/>
                </a:solidFill>
                <a:latin typeface="Times New Roman"/>
                <a:ea typeface="Times New Roman"/>
                <a:cs typeface="Times New Roman"/>
                <a:sym typeface="Times New Roman"/>
              </a:rPr>
              <a:t>Source code for MAF-model – </a:t>
            </a:r>
            <a:endParaRPr/>
          </a:p>
          <a:p>
            <a:pPr indent="-317500" lvl="1" marL="914400" rtl="0" algn="l">
              <a:lnSpc>
                <a:spcPct val="115000"/>
              </a:lnSpc>
              <a:spcBef>
                <a:spcPts val="0"/>
              </a:spcBef>
              <a:spcAft>
                <a:spcPts val="0"/>
              </a:spcAft>
              <a:buSzPct val="210526"/>
              <a:buChar char="○"/>
            </a:pPr>
            <a:r>
              <a:rPr lang="en-US"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https://github.com/e-hulten/maf</a:t>
            </a:r>
            <a:endParaRPr>
              <a:solidFill>
                <a:srgbClr val="000000"/>
              </a:solidFill>
              <a:latin typeface="Times New Roman"/>
              <a:ea typeface="Times New Roman"/>
              <a:cs typeface="Times New Roman"/>
              <a:sym typeface="Times New Roman"/>
            </a:endParaRPr>
          </a:p>
          <a:p>
            <a:pPr indent="-228600" lvl="1" marL="914400" rtl="0" algn="l">
              <a:lnSpc>
                <a:spcPct val="115000"/>
              </a:lnSpc>
              <a:spcBef>
                <a:spcPts val="0"/>
              </a:spcBef>
              <a:spcAft>
                <a:spcPts val="0"/>
              </a:spcAft>
              <a:buSzPct val="210526"/>
              <a:buNone/>
            </a:pPr>
            <a:r>
              <a:t/>
            </a:r>
            <a:endParaRPr>
              <a:solidFill>
                <a:srgbClr val="00000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ct val="210526"/>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780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Summary </a:t>
            </a:r>
            <a:endParaRPr/>
          </a:p>
        </p:txBody>
      </p:sp>
      <p:sp>
        <p:nvSpPr>
          <p:cNvPr id="69" name="Google Shape;69;p2"/>
          <p:cNvSpPr txBox="1"/>
          <p:nvPr>
            <p:ph idx="1" type="body"/>
          </p:nvPr>
        </p:nvSpPr>
        <p:spPr>
          <a:xfrm>
            <a:off x="311700" y="1379925"/>
            <a:ext cx="8520600" cy="3199200"/>
          </a:xfrm>
          <a:prstGeom prst="rect">
            <a:avLst/>
          </a:prstGeom>
          <a:noFill/>
          <a:ln>
            <a:noFill/>
          </a:ln>
        </p:spPr>
        <p:txBody>
          <a:bodyPr anchorCtr="0" anchor="t" bIns="91425" lIns="91425" spcFirstLastPara="1" rIns="91425" wrap="square" tIns="91425">
            <a:normAutofit fontScale="92500" lnSpcReduction="20000"/>
          </a:bodyPr>
          <a:lstStyle/>
          <a:p>
            <a:pPr indent="0" lvl="0" marL="114300" rtl="0" algn="l">
              <a:lnSpc>
                <a:spcPct val="115000"/>
              </a:lnSpc>
              <a:spcBef>
                <a:spcPts val="0"/>
              </a:spcBef>
              <a:spcAft>
                <a:spcPts val="0"/>
              </a:spcAft>
              <a:buSzPct val="108108"/>
              <a:buNone/>
            </a:pPr>
            <a:r>
              <a:rPr lang="en-US"/>
              <a:t>The improvement model substitutes the </a:t>
            </a:r>
            <a:r>
              <a:rPr b="1" i="1" lang="en-US"/>
              <a:t>Inverse Autoregressive Model </a:t>
            </a:r>
            <a:r>
              <a:rPr lang="en-US"/>
              <a:t>with the </a:t>
            </a:r>
            <a:r>
              <a:rPr b="1" i="1" lang="en-US"/>
              <a:t>Masked Autoregressive Model</a:t>
            </a:r>
            <a:r>
              <a:rPr lang="en-US"/>
              <a:t>.</a:t>
            </a:r>
            <a:endParaRPr/>
          </a:p>
          <a:p>
            <a:pPr indent="0" lvl="0" marL="114300" rtl="0" algn="l">
              <a:lnSpc>
                <a:spcPct val="115000"/>
              </a:lnSpc>
              <a:spcBef>
                <a:spcPts val="0"/>
              </a:spcBef>
              <a:spcAft>
                <a:spcPts val="0"/>
              </a:spcAft>
              <a:buSzPct val="108108"/>
              <a:buNone/>
            </a:pPr>
            <a:r>
              <a:t/>
            </a:r>
            <a:endParaRPr/>
          </a:p>
          <a:p>
            <a:pPr indent="0" lvl="0" marL="114300" rtl="0" algn="l">
              <a:lnSpc>
                <a:spcPct val="115000"/>
              </a:lnSpc>
              <a:spcBef>
                <a:spcPts val="0"/>
              </a:spcBef>
              <a:spcAft>
                <a:spcPts val="0"/>
              </a:spcAft>
              <a:buSzPct val="121621"/>
              <a:buNone/>
            </a:pPr>
            <a:r>
              <a:rPr lang="en-US" sz="1600"/>
              <a:t>The benefit of using masking </a:t>
            </a:r>
            <a:r>
              <a:rPr b="1" lang="en-US" sz="1600"/>
              <a:t>MAF</a:t>
            </a:r>
            <a:r>
              <a:rPr lang="en-US" sz="1600"/>
              <a:t> is that </a:t>
            </a:r>
            <a:r>
              <a:rPr b="1" lang="en-US" sz="1600"/>
              <a:t>it enables transforming from data x to random numbers u and thus calculating p(x) in one forward pass through the flow, thus eliminating the need for sequential recursion as in Equation- </a:t>
            </a:r>
            <a:endParaRPr/>
          </a:p>
          <a:p>
            <a:pPr indent="0" lvl="0" marL="114300" rtl="0" algn="l">
              <a:lnSpc>
                <a:spcPct val="115000"/>
              </a:lnSpc>
              <a:spcBef>
                <a:spcPts val="0"/>
              </a:spcBef>
              <a:spcAft>
                <a:spcPts val="0"/>
              </a:spcAft>
              <a:buSzPct val="121621"/>
              <a:buNone/>
            </a:pPr>
            <a:r>
              <a:t/>
            </a:r>
            <a:endParaRPr i="1" sz="1600"/>
          </a:p>
          <a:p>
            <a:pPr indent="0" lvl="0" marL="114300" rtl="0" algn="l">
              <a:lnSpc>
                <a:spcPct val="115000"/>
              </a:lnSpc>
              <a:spcBef>
                <a:spcPts val="0"/>
              </a:spcBef>
              <a:spcAft>
                <a:spcPts val="0"/>
              </a:spcAft>
              <a:buSzPct val="121621"/>
              <a:buNone/>
            </a:pPr>
            <a:r>
              <a:rPr i="1" lang="en-US" sz="1600"/>
              <a:t>                                                            </a:t>
            </a:r>
            <a:endParaRPr/>
          </a:p>
          <a:p>
            <a:pPr indent="0" lvl="0" marL="114300" rtl="0" algn="l">
              <a:lnSpc>
                <a:spcPct val="115000"/>
              </a:lnSpc>
              <a:spcBef>
                <a:spcPts val="0"/>
              </a:spcBef>
              <a:spcAft>
                <a:spcPts val="0"/>
              </a:spcAft>
              <a:buSzPct val="121621"/>
              <a:buNone/>
            </a:pPr>
            <a:r>
              <a:rPr i="1" lang="en-US" sz="1600"/>
              <a:t>where μi = fμi (x1:i−1) and αi = fαi (x1:i−1), f is an invertible function and x are the data points. </a:t>
            </a:r>
            <a:endParaRPr/>
          </a:p>
          <a:p>
            <a:pPr indent="0" lvl="0" marL="114300" rtl="0" algn="l">
              <a:lnSpc>
                <a:spcPct val="115000"/>
              </a:lnSpc>
              <a:spcBef>
                <a:spcPts val="0"/>
              </a:spcBef>
              <a:spcAft>
                <a:spcPts val="0"/>
              </a:spcAft>
              <a:buSzPct val="121621"/>
              <a:buNone/>
            </a:pPr>
            <a:r>
              <a:t/>
            </a:r>
            <a:endParaRPr sz="1600"/>
          </a:p>
          <a:p>
            <a:pPr indent="0" lvl="0" marL="114300" rtl="0" algn="l">
              <a:lnSpc>
                <a:spcPct val="115000"/>
              </a:lnSpc>
              <a:spcBef>
                <a:spcPts val="0"/>
              </a:spcBef>
              <a:spcAft>
                <a:spcPts val="0"/>
              </a:spcAft>
              <a:buSzPct val="108108"/>
              <a:buNone/>
            </a:pPr>
            <a:r>
              <a:rPr lang="en-US"/>
              <a:t>The substitution demonstrates a significant improvement in the training AUC-PR score of 92%. </a:t>
            </a:r>
            <a:endParaRPr/>
          </a:p>
          <a:p>
            <a:pPr indent="0" lvl="0" marL="457200" rtl="0" algn="l">
              <a:lnSpc>
                <a:spcPct val="115000"/>
              </a:lnSpc>
              <a:spcBef>
                <a:spcPts val="1200"/>
              </a:spcBef>
              <a:spcAft>
                <a:spcPts val="1200"/>
              </a:spcAft>
              <a:buSzPct val="108108"/>
              <a:buNone/>
            </a:pPr>
            <a:r>
              <a:t/>
            </a:r>
            <a:endParaRPr/>
          </a:p>
        </p:txBody>
      </p:sp>
      <p:pic>
        <p:nvPicPr>
          <p:cNvPr id="70" name="Google Shape;70;p2"/>
          <p:cNvPicPr preferRelativeResize="0"/>
          <p:nvPr/>
        </p:nvPicPr>
        <p:blipFill rotWithShape="1">
          <a:blip r:embed="rId3">
            <a:alphaModFix/>
          </a:blip>
          <a:srcRect b="0" l="0" r="0" t="0"/>
          <a:stretch/>
        </p:blipFill>
        <p:spPr>
          <a:xfrm>
            <a:off x="471845" y="2858433"/>
            <a:ext cx="2728196" cy="426757"/>
          </a:xfrm>
          <a:prstGeom prst="rect">
            <a:avLst/>
          </a:prstGeom>
          <a:noFill/>
          <a:ln>
            <a:noFill/>
          </a:ln>
        </p:spPr>
      </p:pic>
      <p:pic>
        <p:nvPicPr>
          <p:cNvPr id="71" name="Google Shape;71;p2"/>
          <p:cNvPicPr preferRelativeResize="0"/>
          <p:nvPr/>
        </p:nvPicPr>
        <p:blipFill rotWithShape="1">
          <a:blip r:embed="rId4">
            <a:alphaModFix/>
          </a:blip>
          <a:srcRect b="0" l="0" r="0" t="0"/>
          <a:stretch/>
        </p:blipFill>
        <p:spPr>
          <a:xfrm>
            <a:off x="3892673" y="2946070"/>
            <a:ext cx="4473328" cy="251482"/>
          </a:xfrm>
          <a:prstGeom prst="rect">
            <a:avLst/>
          </a:prstGeom>
          <a:noFill/>
          <a:ln>
            <a:noFill/>
          </a:ln>
        </p:spPr>
      </p:pic>
      <p:cxnSp>
        <p:nvCxnSpPr>
          <p:cNvPr id="72" name="Google Shape;72;p2"/>
          <p:cNvCxnSpPr/>
          <p:nvPr/>
        </p:nvCxnSpPr>
        <p:spPr>
          <a:xfrm>
            <a:off x="3200041" y="3071811"/>
            <a:ext cx="692632" cy="0"/>
          </a:xfrm>
          <a:prstGeom prst="straightConnector1">
            <a:avLst/>
          </a:prstGeom>
          <a:noFill/>
          <a:ln cap="flat" cmpd="sng" w="9525">
            <a:solidFill>
              <a:srgbClr val="5A3D34"/>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00" y="28257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Architecture </a:t>
            </a:r>
            <a:endParaRPr/>
          </a:p>
        </p:txBody>
      </p:sp>
      <p:sp>
        <p:nvSpPr>
          <p:cNvPr id="78" name="Google Shape;7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Methodology </a:t>
            </a:r>
            <a:endParaRPr/>
          </a:p>
          <a:p>
            <a:pPr indent="0" lvl="0" marL="0" rtl="0" algn="l">
              <a:lnSpc>
                <a:spcPct val="115000"/>
              </a:lnSpc>
              <a:spcBef>
                <a:spcPts val="0"/>
              </a:spcBef>
              <a:spcAft>
                <a:spcPts val="0"/>
              </a:spcAft>
              <a:buSzPts val="1800"/>
              <a:buNone/>
            </a:pPr>
            <a:r>
              <a:rPr i="1" lang="en-US" sz="1300"/>
              <a:t>Fig 1. Block diagram of the Model</a:t>
            </a:r>
            <a:br>
              <a:rPr lang="en-US"/>
            </a:br>
            <a:br>
              <a:rPr lang="en-US"/>
            </a:br>
            <a:endParaRPr/>
          </a:p>
        </p:txBody>
      </p:sp>
      <p:grpSp>
        <p:nvGrpSpPr>
          <p:cNvPr id="79" name="Google Shape;79;p3"/>
          <p:cNvGrpSpPr/>
          <p:nvPr/>
        </p:nvGrpSpPr>
        <p:grpSpPr>
          <a:xfrm>
            <a:off x="875426" y="1273993"/>
            <a:ext cx="7393147" cy="3561907"/>
            <a:chOff x="1237662" y="695768"/>
            <a:chExt cx="7393147" cy="3561907"/>
          </a:xfrm>
        </p:grpSpPr>
        <p:pic>
          <p:nvPicPr>
            <p:cNvPr id="80" name="Google Shape;80;p3"/>
            <p:cNvPicPr preferRelativeResize="0"/>
            <p:nvPr/>
          </p:nvPicPr>
          <p:blipFill rotWithShape="1">
            <a:blip r:embed="rId3">
              <a:alphaModFix/>
            </a:blip>
            <a:srcRect b="0" l="0" r="0" t="0"/>
            <a:stretch/>
          </p:blipFill>
          <p:spPr>
            <a:xfrm>
              <a:off x="1237662" y="1924946"/>
              <a:ext cx="6668676" cy="2332729"/>
            </a:xfrm>
            <a:prstGeom prst="rect">
              <a:avLst/>
            </a:prstGeom>
            <a:noFill/>
            <a:ln>
              <a:noFill/>
            </a:ln>
          </p:spPr>
        </p:pic>
        <p:sp>
          <p:nvSpPr>
            <p:cNvPr id="81" name="Google Shape;81;p3"/>
            <p:cNvSpPr/>
            <p:nvPr/>
          </p:nvSpPr>
          <p:spPr>
            <a:xfrm>
              <a:off x="5334000" y="3200400"/>
              <a:ext cx="1609725" cy="571500"/>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cxnSp>
          <p:nvCxnSpPr>
            <p:cNvPr id="82" name="Google Shape;82;p3"/>
            <p:cNvCxnSpPr/>
            <p:nvPr/>
          </p:nvCxnSpPr>
          <p:spPr>
            <a:xfrm rot="10800000">
              <a:off x="6134100" y="2048718"/>
              <a:ext cx="0" cy="1151682"/>
            </a:xfrm>
            <a:prstGeom prst="straightConnector1">
              <a:avLst/>
            </a:prstGeom>
            <a:noFill/>
            <a:ln cap="flat" cmpd="sng" w="9525">
              <a:solidFill>
                <a:srgbClr val="5A3D34"/>
              </a:solidFill>
              <a:prstDash val="solid"/>
              <a:round/>
              <a:headEnd len="sm" w="sm" type="none"/>
              <a:tailEnd len="med" w="med" type="triangle"/>
            </a:ln>
          </p:spPr>
        </p:cxnSp>
        <p:pic>
          <p:nvPicPr>
            <p:cNvPr id="83" name="Google Shape;83;p3"/>
            <p:cNvPicPr preferRelativeResize="0"/>
            <p:nvPr/>
          </p:nvPicPr>
          <p:blipFill rotWithShape="1">
            <a:blip r:embed="rId4">
              <a:alphaModFix/>
            </a:blip>
            <a:srcRect b="0" l="0" r="0" t="0"/>
            <a:stretch/>
          </p:blipFill>
          <p:spPr>
            <a:xfrm>
              <a:off x="4242113" y="912793"/>
              <a:ext cx="1730850" cy="989639"/>
            </a:xfrm>
            <a:prstGeom prst="rect">
              <a:avLst/>
            </a:prstGeom>
            <a:noFill/>
            <a:ln>
              <a:noFill/>
            </a:ln>
          </p:spPr>
        </p:pic>
        <p:pic>
          <p:nvPicPr>
            <p:cNvPr id="84" name="Google Shape;84;p3"/>
            <p:cNvPicPr preferRelativeResize="0"/>
            <p:nvPr/>
          </p:nvPicPr>
          <p:blipFill rotWithShape="1">
            <a:blip r:embed="rId5">
              <a:alphaModFix/>
            </a:blip>
            <a:srcRect b="0" l="0" r="0" t="0"/>
            <a:stretch/>
          </p:blipFill>
          <p:spPr>
            <a:xfrm>
              <a:off x="6287892" y="874789"/>
              <a:ext cx="2257742" cy="972157"/>
            </a:xfrm>
            <a:prstGeom prst="rect">
              <a:avLst/>
            </a:prstGeom>
            <a:noFill/>
            <a:ln>
              <a:noFill/>
            </a:ln>
          </p:spPr>
        </p:pic>
        <p:sp>
          <p:nvSpPr>
            <p:cNvPr id="85" name="Google Shape;85;p3"/>
            <p:cNvSpPr/>
            <p:nvPr/>
          </p:nvSpPr>
          <p:spPr>
            <a:xfrm>
              <a:off x="5990767" y="1083058"/>
              <a:ext cx="286666" cy="291946"/>
            </a:xfrm>
            <a:prstGeom prst="mathPlus">
              <a:avLst>
                <a:gd fmla="val 23520" name="adj1"/>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3"/>
            <p:cNvSpPr/>
            <p:nvPr/>
          </p:nvSpPr>
          <p:spPr>
            <a:xfrm>
              <a:off x="4104866" y="736499"/>
              <a:ext cx="4451222" cy="1312219"/>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sp>
          <p:nvSpPr>
            <p:cNvPr id="87" name="Google Shape;87;p3"/>
            <p:cNvSpPr txBox="1"/>
            <p:nvPr/>
          </p:nvSpPr>
          <p:spPr>
            <a:xfrm>
              <a:off x="4104866" y="706506"/>
              <a:ext cx="225774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Times New Roman"/>
                  <a:ea typeface="Times New Roman"/>
                  <a:cs typeface="Times New Roman"/>
                  <a:sym typeface="Times New Roman"/>
                </a:rPr>
                <a:t>Masked Autoencoder for Distribution Estimation</a:t>
              </a:r>
              <a:endParaRPr b="0" i="0" sz="800" u="none" cap="none" strike="noStrike">
                <a:solidFill>
                  <a:srgbClr val="000000"/>
                </a:solidFill>
                <a:latin typeface="Arial"/>
                <a:ea typeface="Arial"/>
                <a:cs typeface="Arial"/>
                <a:sym typeface="Arial"/>
              </a:endParaRPr>
            </a:p>
          </p:txBody>
        </p:sp>
        <p:sp>
          <p:nvSpPr>
            <p:cNvPr id="88" name="Google Shape;88;p3"/>
            <p:cNvSpPr txBox="1"/>
            <p:nvPr/>
          </p:nvSpPr>
          <p:spPr>
            <a:xfrm>
              <a:off x="6373067" y="695768"/>
              <a:ext cx="225774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Times New Roman"/>
                  <a:ea typeface="Times New Roman"/>
                  <a:cs typeface="Times New Roman"/>
                  <a:sym typeface="Times New Roman"/>
                </a:rPr>
                <a:t>Variational Autoencoder</a:t>
              </a:r>
              <a:endParaRPr b="0" i="0" sz="8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Architecture of Normalising Flow </a:t>
            </a:r>
            <a:endParaRPr/>
          </a:p>
        </p:txBody>
      </p:sp>
      <p:sp>
        <p:nvSpPr>
          <p:cNvPr id="94" name="Google Shape;94;p4"/>
          <p:cNvSpPr txBox="1"/>
          <p:nvPr>
            <p:ph idx="1" type="body"/>
          </p:nvPr>
        </p:nvSpPr>
        <p:spPr>
          <a:xfrm>
            <a:off x="311700" y="1073433"/>
            <a:ext cx="4626933"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Methodology </a:t>
            </a:r>
            <a:endParaRPr/>
          </a:p>
          <a:p>
            <a:pPr indent="0" lvl="0" marL="0" rtl="0" algn="l">
              <a:lnSpc>
                <a:spcPct val="115000"/>
              </a:lnSpc>
              <a:spcBef>
                <a:spcPts val="0"/>
              </a:spcBef>
              <a:spcAft>
                <a:spcPts val="0"/>
              </a:spcAft>
              <a:buSzPts val="1800"/>
              <a:buNone/>
            </a:pPr>
            <a:r>
              <a:rPr i="1" lang="en-US" sz="1300"/>
              <a:t>Fig 1. Block diagram of the Model</a:t>
            </a:r>
            <a:br>
              <a:rPr lang="en-US"/>
            </a:br>
            <a:br>
              <a:rPr lang="en-US"/>
            </a:br>
            <a:endParaRPr/>
          </a:p>
        </p:txBody>
      </p:sp>
      <p:pic>
        <p:nvPicPr>
          <p:cNvPr id="95" name="Google Shape;95;p4"/>
          <p:cNvPicPr preferRelativeResize="0"/>
          <p:nvPr/>
        </p:nvPicPr>
        <p:blipFill rotWithShape="1">
          <a:blip r:embed="rId3">
            <a:alphaModFix/>
          </a:blip>
          <a:srcRect b="0" l="0" r="0" t="0"/>
          <a:stretch/>
        </p:blipFill>
        <p:spPr>
          <a:xfrm>
            <a:off x="2595716" y="2291324"/>
            <a:ext cx="2257742" cy="972157"/>
          </a:xfrm>
          <a:prstGeom prst="rect">
            <a:avLst/>
          </a:prstGeom>
          <a:noFill/>
          <a:ln>
            <a:noFill/>
          </a:ln>
        </p:spPr>
      </p:pic>
      <p:sp>
        <p:nvSpPr>
          <p:cNvPr id="96" name="Google Shape;96;p4"/>
          <p:cNvSpPr/>
          <p:nvPr/>
        </p:nvSpPr>
        <p:spPr>
          <a:xfrm>
            <a:off x="2298591" y="2499593"/>
            <a:ext cx="286666" cy="291946"/>
          </a:xfrm>
          <a:prstGeom prst="mathPlus">
            <a:avLst>
              <a:gd fmla="val 23520" name="adj1"/>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4"/>
          <p:cNvSpPr/>
          <p:nvPr/>
        </p:nvSpPr>
        <p:spPr>
          <a:xfrm>
            <a:off x="412690" y="2153034"/>
            <a:ext cx="4451222" cy="2213226"/>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sp>
        <p:nvSpPr>
          <p:cNvPr id="98" name="Google Shape;98;p4"/>
          <p:cNvSpPr txBox="1"/>
          <p:nvPr/>
        </p:nvSpPr>
        <p:spPr>
          <a:xfrm>
            <a:off x="412690" y="2123041"/>
            <a:ext cx="225774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Times New Roman"/>
                <a:ea typeface="Times New Roman"/>
                <a:cs typeface="Times New Roman"/>
                <a:sym typeface="Times New Roman"/>
              </a:rPr>
              <a:t>Masked Autoencoder for Distribution Estimation</a:t>
            </a:r>
            <a:endParaRPr b="0" i="0" sz="800" u="none" cap="none" strike="noStrike">
              <a:solidFill>
                <a:srgbClr val="000000"/>
              </a:solidFill>
              <a:latin typeface="Arial"/>
              <a:ea typeface="Arial"/>
              <a:cs typeface="Arial"/>
              <a:sym typeface="Arial"/>
            </a:endParaRPr>
          </a:p>
        </p:txBody>
      </p:sp>
      <p:sp>
        <p:nvSpPr>
          <p:cNvPr id="99" name="Google Shape;99;p4"/>
          <p:cNvSpPr txBox="1"/>
          <p:nvPr/>
        </p:nvSpPr>
        <p:spPr>
          <a:xfrm>
            <a:off x="2680891" y="2112303"/>
            <a:ext cx="225774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Times New Roman"/>
                <a:ea typeface="Times New Roman"/>
                <a:cs typeface="Times New Roman"/>
                <a:sym typeface="Times New Roman"/>
              </a:rPr>
              <a:t>Variational Autoencoder</a:t>
            </a:r>
            <a:endParaRPr b="0" i="0" sz="800" u="none" cap="none" strike="noStrike">
              <a:solidFill>
                <a:srgbClr val="000000"/>
              </a:solidFill>
              <a:latin typeface="Arial"/>
              <a:ea typeface="Arial"/>
              <a:cs typeface="Arial"/>
              <a:sym typeface="Arial"/>
            </a:endParaRPr>
          </a:p>
        </p:txBody>
      </p:sp>
      <p:sp>
        <p:nvSpPr>
          <p:cNvPr id="100" name="Google Shape;100;p4"/>
          <p:cNvSpPr txBox="1"/>
          <p:nvPr/>
        </p:nvSpPr>
        <p:spPr>
          <a:xfrm>
            <a:off x="1504203" y="1938749"/>
            <a:ext cx="2257742"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Times New Roman"/>
                <a:ea typeface="Times New Roman"/>
                <a:cs typeface="Times New Roman"/>
                <a:sym typeface="Times New Roman"/>
              </a:rPr>
              <a:t>Normalising Flow using MAF architecture</a:t>
            </a:r>
            <a:endParaRPr b="1" i="0" sz="800" u="none" cap="none" strike="noStrike">
              <a:solidFill>
                <a:srgbClr val="000000"/>
              </a:solidFill>
              <a:latin typeface="Arial"/>
              <a:ea typeface="Arial"/>
              <a:cs typeface="Arial"/>
              <a:sym typeface="Arial"/>
            </a:endParaRPr>
          </a:p>
        </p:txBody>
      </p:sp>
      <p:pic>
        <p:nvPicPr>
          <p:cNvPr id="101" name="Google Shape;101;p4"/>
          <p:cNvPicPr preferRelativeResize="0"/>
          <p:nvPr/>
        </p:nvPicPr>
        <p:blipFill rotWithShape="1">
          <a:blip r:embed="rId4">
            <a:alphaModFix/>
          </a:blip>
          <a:srcRect b="0" l="0" r="0" t="0"/>
          <a:stretch/>
        </p:blipFill>
        <p:spPr>
          <a:xfrm>
            <a:off x="464999" y="2350330"/>
            <a:ext cx="1805917" cy="1794950"/>
          </a:xfrm>
          <a:prstGeom prst="rect">
            <a:avLst/>
          </a:prstGeom>
          <a:noFill/>
          <a:ln>
            <a:noFill/>
          </a:ln>
        </p:spPr>
      </p:pic>
      <p:sp>
        <p:nvSpPr>
          <p:cNvPr id="102" name="Google Shape;102;p4"/>
          <p:cNvSpPr txBox="1"/>
          <p:nvPr/>
        </p:nvSpPr>
        <p:spPr>
          <a:xfrm>
            <a:off x="337969" y="4103706"/>
            <a:ext cx="3124021"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700" u="none" cap="none" strike="noStrike">
                <a:solidFill>
                  <a:srgbClr val="000000"/>
                </a:solidFill>
                <a:latin typeface="Arial"/>
                <a:ea typeface="Arial"/>
                <a:cs typeface="Arial"/>
                <a:sym typeface="Arial"/>
              </a:rPr>
              <a:t>Source – clipped from paper and referenced in [8]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4"/>
          <p:cNvSpPr txBox="1"/>
          <p:nvPr/>
        </p:nvSpPr>
        <p:spPr>
          <a:xfrm>
            <a:off x="4949092" y="1134606"/>
            <a:ext cx="3740368"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The Masked Autoregressive Flow is constructed with a single layer of MADE with Gaussian Conditionals.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ADE is a feedforward network that takes </a:t>
            </a:r>
            <a:r>
              <a:rPr b="1" i="1" lang="en-US" sz="1200" u="none" cap="none" strike="noStrike">
                <a:solidFill>
                  <a:srgbClr val="000000"/>
                </a:solidFill>
                <a:latin typeface="Arial"/>
                <a:ea typeface="Arial"/>
                <a:cs typeface="Arial"/>
                <a:sym typeface="Arial"/>
              </a:rPr>
              <a:t>x</a:t>
            </a:r>
            <a:r>
              <a:rPr b="0" i="0" lang="en-US" sz="1200" u="none" cap="none" strike="noStrike">
                <a:solidFill>
                  <a:srgbClr val="000000"/>
                </a:solidFill>
                <a:latin typeface="Arial"/>
                <a:ea typeface="Arial"/>
                <a:cs typeface="Arial"/>
                <a:sym typeface="Arial"/>
              </a:rPr>
              <a:t> as input and outputs </a:t>
            </a:r>
            <a:r>
              <a:rPr b="1" i="1" lang="en-US" sz="1200" u="none" cap="none" strike="noStrike">
                <a:solidFill>
                  <a:srgbClr val="000000"/>
                </a:solidFill>
                <a:latin typeface="Arial"/>
                <a:ea typeface="Arial"/>
                <a:cs typeface="Arial"/>
                <a:sym typeface="Arial"/>
              </a:rPr>
              <a:t>μi</a:t>
            </a:r>
            <a:r>
              <a:rPr b="0" i="0" lang="en-US" sz="1200" u="none" cap="none" strike="noStrike">
                <a:solidFill>
                  <a:srgbClr val="000000"/>
                </a:solidFill>
                <a:latin typeface="Arial"/>
                <a:ea typeface="Arial"/>
                <a:cs typeface="Arial"/>
                <a:sym typeface="Arial"/>
              </a:rPr>
              <a:t> and </a:t>
            </a:r>
            <a:r>
              <a:rPr b="1" i="1" lang="en-US" sz="1200" u="none" cap="none" strike="noStrike">
                <a:solidFill>
                  <a:srgbClr val="000000"/>
                </a:solidFill>
                <a:latin typeface="Arial"/>
                <a:ea typeface="Arial"/>
                <a:cs typeface="Arial"/>
                <a:sym typeface="Arial"/>
              </a:rPr>
              <a:t>αi</a:t>
            </a:r>
            <a:r>
              <a:rPr b="0" i="0" lang="en-US" sz="1200" u="none" cap="none" strike="noStrike">
                <a:solidFill>
                  <a:srgbClr val="000000"/>
                </a:solidFill>
                <a:latin typeface="Arial"/>
                <a:ea typeface="Arial"/>
                <a:cs typeface="Arial"/>
                <a:sym typeface="Arial"/>
              </a:rPr>
              <a:t> for all </a:t>
            </a:r>
            <a:r>
              <a:rPr b="1" i="1" lang="en-US" sz="1200" u="none" cap="none" strike="noStrike">
                <a:solidFill>
                  <a:srgbClr val="000000"/>
                </a:solidFill>
                <a:latin typeface="Arial"/>
                <a:ea typeface="Arial"/>
                <a:cs typeface="Arial"/>
                <a:sym typeface="Arial"/>
              </a:rPr>
              <a:t>i</a:t>
            </a:r>
            <a:r>
              <a:rPr b="0" i="0" lang="en-US" sz="1200" u="none" cap="none" strike="noStrike">
                <a:solidFill>
                  <a:srgbClr val="000000"/>
                </a:solidFill>
                <a:latin typeface="Arial"/>
                <a:ea typeface="Arial"/>
                <a:cs typeface="Arial"/>
                <a:sym typeface="Arial"/>
              </a:rPr>
              <a:t> with a single forward pass. The autoregressive property is enforced by multiplying the weight matrices of MADE with suitably constructed binary masks. [1]</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The benefit of masking is that it enables transforming from data x to random numbers u and thus calculating p(x) in one forward pass through the flow, thus eliminating the need for sequential recursion used in IAF.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Finally, it uses the VAE architecture to produce the features of pseudo anomalies.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311700" y="177025"/>
            <a:ext cx="8520600" cy="87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US" sz="3280"/>
              <a:t>Comparison </a:t>
            </a:r>
            <a:endParaRPr sz="3280"/>
          </a:p>
        </p:txBody>
      </p:sp>
      <p:sp>
        <p:nvSpPr>
          <p:cNvPr id="109" name="Google Shape;109;p5"/>
          <p:cNvSpPr txBox="1"/>
          <p:nvPr>
            <p:ph idx="1" type="body"/>
          </p:nvPr>
        </p:nvSpPr>
        <p:spPr>
          <a:xfrm>
            <a:off x="311700" y="894750"/>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300"/>
              <a:t>Comparison table results of Towards OpenVAD (XD-Violence) with 4 seen anomaly types</a:t>
            </a:r>
            <a:endParaRPr sz="1300"/>
          </a:p>
          <a:p>
            <a:pPr indent="0" lvl="0" marL="0" rtl="0" algn="l">
              <a:lnSpc>
                <a:spcPct val="115000"/>
              </a:lnSpc>
              <a:spcBef>
                <a:spcPts val="1200"/>
              </a:spcBef>
              <a:spcAft>
                <a:spcPts val="0"/>
              </a:spcAft>
              <a:buSzPts val="1800"/>
              <a:buNone/>
            </a:pPr>
            <a:r>
              <a:t/>
            </a:r>
            <a:endParaRPr sz="1300"/>
          </a:p>
          <a:p>
            <a:pPr indent="0" lvl="0" marL="0" rtl="0" algn="l">
              <a:lnSpc>
                <a:spcPct val="115000"/>
              </a:lnSpc>
              <a:spcBef>
                <a:spcPts val="1200"/>
              </a:spcBef>
              <a:spcAft>
                <a:spcPts val="0"/>
              </a:spcAft>
              <a:buSzPts val="1800"/>
              <a:buNone/>
            </a:pPr>
            <a:r>
              <a:t/>
            </a:r>
            <a:endParaRPr sz="1300"/>
          </a:p>
          <a:p>
            <a:pPr indent="0" lvl="0" marL="0" rtl="0" algn="l">
              <a:lnSpc>
                <a:spcPct val="115000"/>
              </a:lnSpc>
              <a:spcBef>
                <a:spcPts val="0"/>
              </a:spcBef>
              <a:spcAft>
                <a:spcPts val="0"/>
              </a:spcAft>
              <a:buSzPts val="1800"/>
              <a:buNone/>
            </a:pPr>
            <a:r>
              <a:t/>
            </a:r>
            <a:endParaRPr sz="1300"/>
          </a:p>
          <a:p>
            <a:pPr indent="0" lvl="0" marL="0" rtl="0" algn="l">
              <a:lnSpc>
                <a:spcPct val="115000"/>
              </a:lnSpc>
              <a:spcBef>
                <a:spcPts val="0"/>
              </a:spcBef>
              <a:spcAft>
                <a:spcPts val="0"/>
              </a:spcAft>
              <a:buSzPts val="1800"/>
              <a:buNone/>
            </a:pPr>
            <a:r>
              <a:rPr lang="en-US" sz="1300"/>
              <a:t>Comparison table results of Towards OpenVAD (UCF Crimes Dataset) (9 seen anomaly types)</a:t>
            </a:r>
            <a:endParaRPr sz="1300"/>
          </a:p>
          <a:p>
            <a:pPr indent="0" lvl="0" marL="0" rtl="0" algn="l">
              <a:lnSpc>
                <a:spcPct val="115000"/>
              </a:lnSpc>
              <a:spcBef>
                <a:spcPts val="0"/>
              </a:spcBef>
              <a:spcAft>
                <a:spcPts val="0"/>
              </a:spcAft>
              <a:buSzPts val="1800"/>
              <a:buNone/>
            </a:pPr>
            <a:r>
              <a:t/>
            </a:r>
            <a:endParaRPr sz="1300"/>
          </a:p>
          <a:p>
            <a:pPr indent="0" lvl="0" marL="0" rtl="0" algn="l">
              <a:lnSpc>
                <a:spcPct val="115000"/>
              </a:lnSpc>
              <a:spcBef>
                <a:spcPts val="0"/>
              </a:spcBef>
              <a:spcAft>
                <a:spcPts val="0"/>
              </a:spcAft>
              <a:buSzPts val="1800"/>
              <a:buNone/>
            </a:pPr>
            <a:r>
              <a:t/>
            </a:r>
            <a:endParaRPr sz="1300"/>
          </a:p>
          <a:p>
            <a:pPr indent="0" lvl="0" marL="0" rtl="0" algn="l">
              <a:lnSpc>
                <a:spcPct val="115000"/>
              </a:lnSpc>
              <a:spcBef>
                <a:spcPts val="0"/>
              </a:spcBef>
              <a:spcAft>
                <a:spcPts val="0"/>
              </a:spcAft>
              <a:buSzPts val="1800"/>
              <a:buNone/>
            </a:pPr>
            <a:r>
              <a:t/>
            </a:r>
            <a:endParaRPr sz="1300"/>
          </a:p>
          <a:p>
            <a:pPr indent="0" lvl="0" marL="0" rtl="0" algn="l">
              <a:lnSpc>
                <a:spcPct val="115000"/>
              </a:lnSpc>
              <a:spcBef>
                <a:spcPts val="0"/>
              </a:spcBef>
              <a:spcAft>
                <a:spcPts val="0"/>
              </a:spcAft>
              <a:buSzPts val="1800"/>
              <a:buNone/>
            </a:pPr>
            <a:r>
              <a:t/>
            </a:r>
            <a:endParaRPr sz="1300"/>
          </a:p>
          <a:p>
            <a:pPr indent="0" lvl="0" marL="0" rtl="0" algn="l">
              <a:spcBef>
                <a:spcPts val="0"/>
              </a:spcBef>
              <a:spcAft>
                <a:spcPts val="0"/>
              </a:spcAft>
              <a:buSzPts val="1800"/>
              <a:buNone/>
            </a:pPr>
            <a:r>
              <a:rPr lang="en-US" sz="1300"/>
              <a:t>Comparison table results of Towards OpenVAD (ShanghaiTech Dataset) (first 25 anomaly seen videos)</a:t>
            </a:r>
            <a:endParaRPr sz="1300"/>
          </a:p>
          <a:p>
            <a:pPr indent="0" lvl="0" marL="0" rtl="0" algn="l">
              <a:spcBef>
                <a:spcPts val="0"/>
              </a:spcBef>
              <a:spcAft>
                <a:spcPts val="0"/>
              </a:spcAft>
              <a:buSzPts val="1800"/>
              <a:buNone/>
            </a:pPr>
            <a:r>
              <a:rPr lang="en-US" sz="1300"/>
              <a:t>		</a:t>
            </a:r>
            <a:endParaRPr sz="1300"/>
          </a:p>
          <a:p>
            <a:pPr indent="0" lvl="0" marL="0" rtl="0" algn="l">
              <a:lnSpc>
                <a:spcPct val="115000"/>
              </a:lnSpc>
              <a:spcBef>
                <a:spcPts val="0"/>
              </a:spcBef>
              <a:spcAft>
                <a:spcPts val="0"/>
              </a:spcAft>
              <a:buSzPts val="1800"/>
              <a:buNone/>
            </a:pPr>
            <a:r>
              <a:t/>
            </a:r>
            <a:endParaRPr sz="1300"/>
          </a:p>
        </p:txBody>
      </p:sp>
      <p:graphicFrame>
        <p:nvGraphicFramePr>
          <p:cNvPr id="110" name="Google Shape;110;p5"/>
          <p:cNvGraphicFramePr/>
          <p:nvPr/>
        </p:nvGraphicFramePr>
        <p:xfrm>
          <a:off x="1393550" y="1296525"/>
          <a:ext cx="3000000" cy="3000000"/>
        </p:xfrm>
        <a:graphic>
          <a:graphicData uri="http://schemas.openxmlformats.org/drawingml/2006/table">
            <a:tbl>
              <a:tblPr>
                <a:noFill/>
                <a:tableStyleId>{482948CD-2E05-460F-A6F3-8E21924A8EFC}</a:tableStyleId>
              </a:tblPr>
              <a:tblGrid>
                <a:gridCol w="1502950"/>
                <a:gridCol w="1463550"/>
                <a:gridCol w="1376900"/>
                <a:gridCol w="14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Loss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Ours-AUC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Ours Loss</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0.69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0.9224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0.5885</a:t>
                      </a:r>
                      <a:endParaRPr sz="1400" u="none" cap="none" strike="noStrike"/>
                    </a:p>
                  </a:txBody>
                  <a:tcPr marT="91425" marB="91425" marR="91425" marL="91425"/>
                </a:tc>
              </a:tr>
            </a:tbl>
          </a:graphicData>
        </a:graphic>
      </p:graphicFrame>
      <p:graphicFrame>
        <p:nvGraphicFramePr>
          <p:cNvPr id="111" name="Google Shape;111;p5"/>
          <p:cNvGraphicFramePr/>
          <p:nvPr/>
        </p:nvGraphicFramePr>
        <p:xfrm>
          <a:off x="1393550" y="2487275"/>
          <a:ext cx="3000000" cy="3000000"/>
        </p:xfrm>
        <a:graphic>
          <a:graphicData uri="http://schemas.openxmlformats.org/drawingml/2006/table">
            <a:tbl>
              <a:tblPr>
                <a:noFill/>
                <a:tableStyleId>{482948CD-2E05-460F-A6F3-8E21924A8EFC}</a:tableStyleId>
              </a:tblPr>
              <a:tblGrid>
                <a:gridCol w="1502950"/>
                <a:gridCol w="1463550"/>
                <a:gridCol w="1376900"/>
                <a:gridCol w="14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Loss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Ours-AUC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Ours Loss</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0.85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0.9204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0.6489</a:t>
                      </a:r>
                      <a:endParaRPr sz="1400" u="none" cap="none" strike="noStrike"/>
                    </a:p>
                  </a:txBody>
                  <a:tcPr marT="91425" marB="91425" marR="91425" marL="91425"/>
                </a:tc>
              </a:tr>
            </a:tbl>
          </a:graphicData>
        </a:graphic>
      </p:graphicFrame>
      <p:graphicFrame>
        <p:nvGraphicFramePr>
          <p:cNvPr id="112" name="Google Shape;112;p5"/>
          <p:cNvGraphicFramePr/>
          <p:nvPr/>
        </p:nvGraphicFramePr>
        <p:xfrm>
          <a:off x="1393550" y="3648050"/>
          <a:ext cx="3000000" cy="3000000"/>
        </p:xfrm>
        <a:graphic>
          <a:graphicData uri="http://schemas.openxmlformats.org/drawingml/2006/table">
            <a:tbl>
              <a:tblPr>
                <a:noFill/>
                <a:tableStyleId>{482948CD-2E05-460F-A6F3-8E21924A8EFC}</a:tableStyleId>
              </a:tblPr>
              <a:tblGrid>
                <a:gridCol w="1502950"/>
                <a:gridCol w="1463550"/>
                <a:gridCol w="1376900"/>
                <a:gridCol w="14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Loss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Ours-AUC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Ours Loss</a:t>
                      </a:r>
                      <a:endParaRPr sz="1400" u="none" cap="none" strike="noStrike"/>
                    </a:p>
                  </a:txBody>
                  <a:tcPr marT="91425" marB="91425" marR="91425" marL="91425"/>
                </a:tc>
              </a:tr>
              <a:tr h="4034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r>
                        <a:rPr lang="en-US"/>
                        <a:t>93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r>
                        <a:rPr lang="en-US"/>
                        <a:t>8986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a:t>0.69</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Results</a:t>
            </a:r>
            <a:endParaRPr/>
          </a:p>
        </p:txBody>
      </p:sp>
      <p:sp>
        <p:nvSpPr>
          <p:cNvPr id="118" name="Google Shape;118;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Results: Screenshots of Training results and graphs over XD-Violence Dataset</a:t>
            </a:r>
            <a:endParaRPr i="1" sz="1300"/>
          </a:p>
          <a:p>
            <a:pPr indent="457200" lvl="0" marL="13716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19" name="Google Shape;119;p6"/>
          <p:cNvPicPr preferRelativeResize="0"/>
          <p:nvPr/>
        </p:nvPicPr>
        <p:blipFill rotWithShape="1">
          <a:blip r:embed="rId3">
            <a:alphaModFix/>
          </a:blip>
          <a:srcRect b="48332" l="0" r="0" t="0"/>
          <a:stretch/>
        </p:blipFill>
        <p:spPr>
          <a:xfrm>
            <a:off x="411068" y="1921668"/>
            <a:ext cx="2964050" cy="2657557"/>
          </a:xfrm>
          <a:prstGeom prst="rect">
            <a:avLst/>
          </a:prstGeom>
          <a:noFill/>
          <a:ln>
            <a:noFill/>
          </a:ln>
        </p:spPr>
      </p:pic>
      <p:sp>
        <p:nvSpPr>
          <p:cNvPr id="120" name="Google Shape;120;p6"/>
          <p:cNvSpPr txBox="1"/>
          <p:nvPr/>
        </p:nvSpPr>
        <p:spPr>
          <a:xfrm>
            <a:off x="411068" y="1693069"/>
            <a:ext cx="287771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Fig.1 Training results of the final training loop</a:t>
            </a:r>
            <a:endParaRPr b="0" i="0" sz="1050" u="none" cap="none" strike="noStrike">
              <a:solidFill>
                <a:srgbClr val="000000"/>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b="0" l="0" r="0" t="0"/>
          <a:stretch/>
        </p:blipFill>
        <p:spPr>
          <a:xfrm>
            <a:off x="3388147" y="1820027"/>
            <a:ext cx="3583031" cy="2745439"/>
          </a:xfrm>
          <a:prstGeom prst="rect">
            <a:avLst/>
          </a:prstGeom>
          <a:noFill/>
          <a:ln>
            <a:noFill/>
          </a:ln>
        </p:spPr>
      </p:pic>
      <p:sp>
        <p:nvSpPr>
          <p:cNvPr id="122" name="Google Shape;122;p6"/>
          <p:cNvSpPr txBox="1"/>
          <p:nvPr/>
        </p:nvSpPr>
        <p:spPr>
          <a:xfrm>
            <a:off x="3474486" y="1695430"/>
            <a:ext cx="282641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Fig.1 Training graph of the final training loop</a:t>
            </a:r>
            <a:endParaRPr b="0" i="0" sz="1050" u="none" cap="none" strike="noStrike">
              <a:solidFill>
                <a:srgbClr val="000000"/>
              </a:solidFill>
              <a:latin typeface="Arial"/>
              <a:ea typeface="Arial"/>
              <a:cs typeface="Arial"/>
              <a:sym typeface="Arial"/>
            </a:endParaRPr>
          </a:p>
        </p:txBody>
      </p:sp>
      <p:sp>
        <p:nvSpPr>
          <p:cNvPr id="123" name="Google Shape;123;p6"/>
          <p:cNvSpPr txBox="1"/>
          <p:nvPr/>
        </p:nvSpPr>
        <p:spPr>
          <a:xfrm>
            <a:off x="6919037" y="2015500"/>
            <a:ext cx="1813895"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training loop presented for XD Violence dataset is trained on 4 seen anomaly types.</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loop runs for 25 epochs with a best score of 92.25 (AUC-PR). It is a steep learning curve for first 5 epochs, after which it follows a gradual and linear curve. The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Results</a:t>
            </a:r>
            <a:endParaRPr/>
          </a:p>
        </p:txBody>
      </p:sp>
      <p:sp>
        <p:nvSpPr>
          <p:cNvPr id="129" name="Google Shape;129;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Results: Screenshots of Training results and graphs over UCF-Crimes Dataset</a:t>
            </a:r>
            <a:endParaRPr i="1" sz="1300"/>
          </a:p>
          <a:p>
            <a:pPr indent="457200" lvl="0" marL="13716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130" name="Google Shape;130;p7"/>
          <p:cNvSpPr txBox="1"/>
          <p:nvPr/>
        </p:nvSpPr>
        <p:spPr>
          <a:xfrm>
            <a:off x="411068" y="1693069"/>
            <a:ext cx="287771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Fig.1 Training results of the final training loop</a:t>
            </a:r>
            <a:endParaRPr b="0" i="0" sz="1050" u="none" cap="none" strike="noStrike">
              <a:solidFill>
                <a:srgbClr val="000000"/>
              </a:solidFill>
              <a:latin typeface="Arial"/>
              <a:ea typeface="Arial"/>
              <a:cs typeface="Arial"/>
              <a:sym typeface="Arial"/>
            </a:endParaRPr>
          </a:p>
        </p:txBody>
      </p:sp>
      <p:sp>
        <p:nvSpPr>
          <p:cNvPr id="131" name="Google Shape;131;p7"/>
          <p:cNvSpPr txBox="1"/>
          <p:nvPr/>
        </p:nvSpPr>
        <p:spPr>
          <a:xfrm>
            <a:off x="3474486" y="1695430"/>
            <a:ext cx="282641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Fig.1 Training graph of the final training loop</a:t>
            </a:r>
            <a:endParaRPr b="0" i="0" sz="1050" u="none" cap="none" strike="noStrike">
              <a:solidFill>
                <a:srgbClr val="000000"/>
              </a:solidFill>
              <a:latin typeface="Arial"/>
              <a:ea typeface="Arial"/>
              <a:cs typeface="Arial"/>
              <a:sym typeface="Arial"/>
            </a:endParaRPr>
          </a:p>
        </p:txBody>
      </p:sp>
      <p:pic>
        <p:nvPicPr>
          <p:cNvPr id="132" name="Google Shape;132;p7"/>
          <p:cNvPicPr preferRelativeResize="0"/>
          <p:nvPr/>
        </p:nvPicPr>
        <p:blipFill rotWithShape="1">
          <a:blip r:embed="rId3">
            <a:alphaModFix/>
          </a:blip>
          <a:srcRect b="28621" l="0" r="0" t="0"/>
          <a:stretch/>
        </p:blipFill>
        <p:spPr>
          <a:xfrm>
            <a:off x="431331" y="2071582"/>
            <a:ext cx="2956816" cy="2507643"/>
          </a:xfrm>
          <a:prstGeom prst="rect">
            <a:avLst/>
          </a:prstGeom>
          <a:noFill/>
          <a:ln>
            <a:noFill/>
          </a:ln>
        </p:spPr>
      </p:pic>
      <p:pic>
        <p:nvPicPr>
          <p:cNvPr id="133" name="Google Shape;133;p7"/>
          <p:cNvPicPr preferRelativeResize="0"/>
          <p:nvPr/>
        </p:nvPicPr>
        <p:blipFill rotWithShape="1">
          <a:blip r:embed="rId4">
            <a:alphaModFix/>
          </a:blip>
          <a:srcRect b="0" l="0" r="0" t="0"/>
          <a:stretch/>
        </p:blipFill>
        <p:spPr>
          <a:xfrm>
            <a:off x="3507779" y="2071582"/>
            <a:ext cx="3537258" cy="2598113"/>
          </a:xfrm>
          <a:prstGeom prst="rect">
            <a:avLst/>
          </a:prstGeom>
          <a:noFill/>
          <a:ln>
            <a:noFill/>
          </a:ln>
        </p:spPr>
      </p:pic>
      <p:sp>
        <p:nvSpPr>
          <p:cNvPr id="134" name="Google Shape;134;p7"/>
          <p:cNvSpPr txBox="1"/>
          <p:nvPr/>
        </p:nvSpPr>
        <p:spPr>
          <a:xfrm>
            <a:off x="6898774" y="2071582"/>
            <a:ext cx="1813895" cy="23544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training loop presented for UCF Crimes dataset is trained on 10 seen anomaly types. “We have left out Abuse, Fighting and Shooting values in training. </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loop runs for 25 epochs with a best score of 92.04 (AUC-PR). It is a steep learning curve for first 5 epochs, after which it follows a gradual and linear curve.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9328c54b06_0_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Results</a:t>
            </a:r>
            <a:endParaRPr/>
          </a:p>
        </p:txBody>
      </p:sp>
      <p:sp>
        <p:nvSpPr>
          <p:cNvPr id="140" name="Google Shape;140;g29328c54b06_0_2"/>
          <p:cNvSpPr txBox="1"/>
          <p:nvPr>
            <p:ph idx="1" type="body"/>
          </p:nvPr>
        </p:nvSpPr>
        <p:spPr>
          <a:xfrm>
            <a:off x="311700" y="1225225"/>
            <a:ext cx="85680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Results: Screenshots of Training results and graphs over ShanghaiTech Dataset</a:t>
            </a:r>
            <a:endParaRPr i="1" sz="1300"/>
          </a:p>
          <a:p>
            <a:pPr indent="457200" lvl="0" marL="13716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141" name="Google Shape;141;g29328c54b06_0_2"/>
          <p:cNvSpPr txBox="1"/>
          <p:nvPr/>
        </p:nvSpPr>
        <p:spPr>
          <a:xfrm>
            <a:off x="411068" y="1693069"/>
            <a:ext cx="28776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Fig.1 Training results of the final training loop</a:t>
            </a:r>
            <a:endParaRPr b="0" i="0" sz="1050" u="none" cap="none" strike="noStrike">
              <a:solidFill>
                <a:srgbClr val="000000"/>
              </a:solidFill>
              <a:latin typeface="Arial"/>
              <a:ea typeface="Arial"/>
              <a:cs typeface="Arial"/>
              <a:sym typeface="Arial"/>
            </a:endParaRPr>
          </a:p>
        </p:txBody>
      </p:sp>
      <p:sp>
        <p:nvSpPr>
          <p:cNvPr id="142" name="Google Shape;142;g29328c54b06_0_2"/>
          <p:cNvSpPr txBox="1"/>
          <p:nvPr/>
        </p:nvSpPr>
        <p:spPr>
          <a:xfrm>
            <a:off x="3474486" y="1695430"/>
            <a:ext cx="2826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Fig.1 Training graph of the final training loop</a:t>
            </a:r>
            <a:endParaRPr b="0" i="0" sz="1050" u="none" cap="none" strike="noStrike">
              <a:solidFill>
                <a:srgbClr val="000000"/>
              </a:solidFill>
              <a:latin typeface="Arial"/>
              <a:ea typeface="Arial"/>
              <a:cs typeface="Arial"/>
              <a:sym typeface="Arial"/>
            </a:endParaRPr>
          </a:p>
        </p:txBody>
      </p:sp>
      <p:sp>
        <p:nvSpPr>
          <p:cNvPr id="143" name="Google Shape;143;g29328c54b06_0_2"/>
          <p:cNvSpPr txBox="1"/>
          <p:nvPr/>
        </p:nvSpPr>
        <p:spPr>
          <a:xfrm>
            <a:off x="6898774" y="1658082"/>
            <a:ext cx="18138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training loop presented for </a:t>
            </a:r>
            <a:r>
              <a:rPr lang="en-US" sz="1050"/>
              <a:t>Shanghai Tech </a:t>
            </a:r>
            <a:r>
              <a:rPr b="0" i="0" lang="en-US" sz="1050" u="none" cap="none" strike="noStrike">
                <a:solidFill>
                  <a:srgbClr val="000000"/>
                </a:solidFill>
                <a:latin typeface="Arial"/>
                <a:ea typeface="Arial"/>
                <a:cs typeface="Arial"/>
                <a:sym typeface="Arial"/>
              </a:rPr>
              <a:t>dataset is trained on </a:t>
            </a:r>
            <a:r>
              <a:rPr lang="en-US" sz="1050"/>
              <a:t>25 </a:t>
            </a:r>
            <a:r>
              <a:rPr b="0" i="0" lang="en-US" sz="1050" u="none" cap="none" strike="noStrike">
                <a:solidFill>
                  <a:srgbClr val="000000"/>
                </a:solidFill>
                <a:latin typeface="Arial"/>
                <a:ea typeface="Arial"/>
                <a:cs typeface="Arial"/>
                <a:sym typeface="Arial"/>
              </a:rPr>
              <a:t>seen anomaly </a:t>
            </a:r>
            <a:r>
              <a:rPr lang="en-US" sz="1050"/>
              <a:t>videos</a:t>
            </a:r>
            <a:r>
              <a:rPr b="0" i="0" lang="en-US" sz="105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loop runs for 25 epochs with a best score of </a:t>
            </a:r>
            <a:r>
              <a:rPr lang="en-US" sz="1050"/>
              <a:t>89</a:t>
            </a:r>
            <a:r>
              <a:rPr b="0" i="0" lang="en-US" sz="1050" u="none" cap="none" strike="noStrike">
                <a:solidFill>
                  <a:srgbClr val="000000"/>
                </a:solidFill>
                <a:latin typeface="Arial"/>
                <a:ea typeface="Arial"/>
                <a:cs typeface="Arial"/>
                <a:sym typeface="Arial"/>
              </a:rPr>
              <a:t>.</a:t>
            </a:r>
            <a:r>
              <a:rPr lang="en-US" sz="1050"/>
              <a:t>68</a:t>
            </a:r>
            <a:r>
              <a:rPr b="0" i="0" lang="en-US" sz="1050" u="none" cap="none" strike="noStrike">
                <a:solidFill>
                  <a:srgbClr val="000000"/>
                </a:solidFill>
                <a:latin typeface="Arial"/>
                <a:ea typeface="Arial"/>
                <a:cs typeface="Arial"/>
                <a:sym typeface="Arial"/>
              </a:rPr>
              <a:t> (AUC-PR).</a:t>
            </a:r>
            <a:endParaRPr sz="1050"/>
          </a:p>
          <a:p>
            <a:pPr indent="0" lvl="0" marL="0" marR="0" rtl="0" algn="l">
              <a:lnSpc>
                <a:spcPct val="100000"/>
              </a:lnSpc>
              <a:spcBef>
                <a:spcPts val="0"/>
              </a:spcBef>
              <a:spcAft>
                <a:spcPts val="0"/>
              </a:spcAft>
              <a:buNone/>
            </a:pPr>
            <a:r>
              <a:t/>
            </a:r>
            <a:endParaRPr sz="1050"/>
          </a:p>
          <a:p>
            <a:pPr indent="0" lvl="0" marL="0" marR="0" rtl="0" algn="l">
              <a:lnSpc>
                <a:spcPct val="100000"/>
              </a:lnSpc>
              <a:spcBef>
                <a:spcPts val="0"/>
              </a:spcBef>
              <a:spcAft>
                <a:spcPts val="0"/>
              </a:spcAft>
              <a:buNone/>
            </a:pPr>
            <a:r>
              <a:rPr lang="en-US" sz="1050"/>
              <a:t>The model performance seems to fluctuate and we understand that there is noisy data in the dataset. The annotation of the files happen to be on the basis of first 63 videos in the training set as anomaly. </a:t>
            </a:r>
            <a:endParaRPr sz="1050"/>
          </a:p>
          <a:p>
            <a:pPr indent="0" lvl="0" marL="0" marR="0" rtl="0" algn="l">
              <a:lnSpc>
                <a:spcPct val="100000"/>
              </a:lnSpc>
              <a:spcBef>
                <a:spcPts val="0"/>
              </a:spcBef>
              <a:spcAft>
                <a:spcPts val="0"/>
              </a:spcAft>
              <a:buNone/>
            </a:pPr>
            <a:r>
              <a:rPr lang="en-US" sz="1050"/>
              <a:t>Secondly, the dataset is also highly imbalanced with more of normal features. </a:t>
            </a:r>
            <a:endParaRPr sz="1050"/>
          </a:p>
        </p:txBody>
      </p:sp>
      <p:pic>
        <p:nvPicPr>
          <p:cNvPr id="144" name="Google Shape;144;g29328c54b06_0_2"/>
          <p:cNvPicPr preferRelativeResize="0"/>
          <p:nvPr/>
        </p:nvPicPr>
        <p:blipFill>
          <a:blip r:embed="rId3">
            <a:alphaModFix/>
          </a:blip>
          <a:stretch>
            <a:fillRect/>
          </a:stretch>
        </p:blipFill>
        <p:spPr>
          <a:xfrm>
            <a:off x="473172" y="1949235"/>
            <a:ext cx="2877600" cy="2350406"/>
          </a:xfrm>
          <a:prstGeom prst="rect">
            <a:avLst/>
          </a:prstGeom>
          <a:noFill/>
          <a:ln>
            <a:noFill/>
          </a:ln>
        </p:spPr>
      </p:pic>
      <p:pic>
        <p:nvPicPr>
          <p:cNvPr id="145" name="Google Shape;145;g29328c54b06_0_2"/>
          <p:cNvPicPr preferRelativeResize="0"/>
          <p:nvPr/>
        </p:nvPicPr>
        <p:blipFill>
          <a:blip r:embed="rId4">
            <a:alphaModFix/>
          </a:blip>
          <a:stretch>
            <a:fillRect/>
          </a:stretch>
        </p:blipFill>
        <p:spPr>
          <a:xfrm>
            <a:off x="3567769" y="1949219"/>
            <a:ext cx="3331000" cy="248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233333"/>
              <a:buNone/>
            </a:pPr>
            <a:r>
              <a:rPr lang="en-US"/>
              <a:t>Literature Survey </a:t>
            </a:r>
            <a:br>
              <a:rPr lang="en-US"/>
            </a:br>
            <a:r>
              <a:rPr lang="en-US" sz="2000">
                <a:latin typeface="Open Sans"/>
                <a:ea typeface="Open Sans"/>
                <a:cs typeface="Open Sans"/>
                <a:sym typeface="Open Sans"/>
              </a:rPr>
              <a:t>Comparison with other works with results</a:t>
            </a:r>
            <a:endParaRPr sz="2000">
              <a:latin typeface="Open Sans"/>
              <a:ea typeface="Open Sans"/>
              <a:cs typeface="Open Sans"/>
              <a:sym typeface="Open Sans"/>
            </a:endParaRPr>
          </a:p>
        </p:txBody>
      </p:sp>
      <p:sp>
        <p:nvSpPr>
          <p:cNvPr id="151" name="Google Shape;151;p8"/>
          <p:cNvSpPr txBox="1"/>
          <p:nvPr>
            <p:ph idx="1" type="body"/>
          </p:nvPr>
        </p:nvSpPr>
        <p:spPr>
          <a:xfrm>
            <a:off x="311701" y="1034725"/>
            <a:ext cx="394788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US" sz="1100"/>
              <a:t>Figure 1:  Comparison table with other works</a:t>
            </a:r>
            <a:r>
              <a:rPr lang="en-US" sz="1400"/>
              <a:t> </a:t>
            </a:r>
            <a:r>
              <a:rPr i="1" lang="en-US" sz="1100"/>
              <a:t>(XD Violence)</a:t>
            </a:r>
            <a:endParaRPr i="1" sz="11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US"/>
              <a:t> </a:t>
            </a:r>
            <a:endParaRPr/>
          </a:p>
        </p:txBody>
      </p:sp>
      <p:graphicFrame>
        <p:nvGraphicFramePr>
          <p:cNvPr id="152" name="Google Shape;152;p8"/>
          <p:cNvGraphicFramePr/>
          <p:nvPr/>
        </p:nvGraphicFramePr>
        <p:xfrm>
          <a:off x="400881" y="1724265"/>
          <a:ext cx="3000000" cy="3000000"/>
        </p:xfrm>
        <a:graphic>
          <a:graphicData uri="http://schemas.openxmlformats.org/drawingml/2006/table">
            <a:tbl>
              <a:tblPr bandRow="1" firstRow="1">
                <a:noFill/>
                <a:tableStyleId>{482948CD-2E05-460F-A6F3-8E21924A8EFC}</a:tableStyleId>
              </a:tblPr>
              <a:tblGrid>
                <a:gridCol w="2616125"/>
                <a:gridCol w="1153400"/>
              </a:tblGrid>
              <a:tr h="370850">
                <a:tc>
                  <a:txBody>
                    <a:bodyPr/>
                    <a:lstStyle/>
                    <a:p>
                      <a:pPr indent="0" lvl="0" marL="0" marR="0" rtl="0" algn="l">
                        <a:lnSpc>
                          <a:spcPct val="100000"/>
                        </a:lnSpc>
                        <a:spcBef>
                          <a:spcPts val="0"/>
                        </a:spcBef>
                        <a:spcAft>
                          <a:spcPts val="0"/>
                        </a:spcAft>
                        <a:buNone/>
                      </a:pPr>
                      <a:r>
                        <a:rPr lang="en-US" sz="1400" u="none" cap="none" strike="noStrike"/>
                        <a:t>OCSVM (unsupervised) [3]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27.25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Conv-AE (unsupervised) [4]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30.77</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WU et. </a:t>
                      </a:r>
                      <a:r>
                        <a:rPr b="0" i="1" lang="en-US" sz="1400" u="none" cap="none" strike="noStrike"/>
                        <a:t>al. (online) [5]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67.77</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Wu et. </a:t>
                      </a:r>
                      <a:r>
                        <a:rPr i="1" lang="en-US" sz="1400" u="none" cap="none" strike="noStrike"/>
                        <a:t>al. (offline)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64.29</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RFTM [6]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63.65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OpenVAD (IAF-VAE)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69.61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OpenVAD (MAF-VAE)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92.24</a:t>
                      </a:r>
                      <a:endParaRPr sz="1400" u="none" cap="none" strike="noStrike"/>
                    </a:p>
                  </a:txBody>
                  <a:tcPr marT="45725" marB="45725" marR="91450" marL="91450"/>
                </a:tc>
              </a:tr>
            </a:tbl>
          </a:graphicData>
        </a:graphic>
      </p:graphicFrame>
      <p:sp>
        <p:nvSpPr>
          <p:cNvPr id="153" name="Google Shape;153;p8"/>
          <p:cNvSpPr txBox="1"/>
          <p:nvPr/>
        </p:nvSpPr>
        <p:spPr>
          <a:xfrm>
            <a:off x="4359511" y="1034725"/>
            <a:ext cx="3947880" cy="3354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800"/>
              <a:buFont typeface="Open Sans"/>
              <a:buNone/>
            </a:pPr>
            <a:r>
              <a:t/>
            </a:r>
            <a:endParaRPr b="0" i="0" sz="18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800"/>
              <a:buFont typeface="Open Sans"/>
              <a:buNone/>
            </a:pPr>
            <a:r>
              <a:rPr b="0" i="1" lang="en-US" sz="1100" u="none" cap="none" strike="noStrike">
                <a:solidFill>
                  <a:schemeClr val="dk1"/>
                </a:solidFill>
                <a:latin typeface="Open Sans"/>
                <a:ea typeface="Open Sans"/>
                <a:cs typeface="Open Sans"/>
                <a:sym typeface="Open Sans"/>
              </a:rPr>
              <a:t>Figure 2:  Comparison table with other works</a:t>
            </a:r>
            <a:r>
              <a:rPr b="0" i="0" lang="en-US" sz="1400" u="none" cap="none" strike="noStrike">
                <a:solidFill>
                  <a:schemeClr val="dk1"/>
                </a:solidFill>
                <a:latin typeface="Open Sans"/>
                <a:ea typeface="Open Sans"/>
                <a:cs typeface="Open Sans"/>
                <a:sym typeface="Open Sans"/>
              </a:rPr>
              <a:t> </a:t>
            </a:r>
            <a:r>
              <a:rPr b="0" i="1" lang="en-US" sz="1100" u="none" cap="none" strike="noStrike">
                <a:solidFill>
                  <a:schemeClr val="dk1"/>
                </a:solidFill>
                <a:latin typeface="Open Sans"/>
                <a:ea typeface="Open Sans"/>
                <a:cs typeface="Open Sans"/>
                <a:sym typeface="Open Sans"/>
              </a:rPr>
              <a:t>(UCF Crimes)</a:t>
            </a:r>
            <a:endParaRPr/>
          </a:p>
          <a:p>
            <a:pPr indent="0" lvl="0" marL="0" marR="0" rtl="0" algn="l">
              <a:lnSpc>
                <a:spcPct val="115000"/>
              </a:lnSpc>
              <a:spcBef>
                <a:spcPts val="1200"/>
              </a:spcBef>
              <a:spcAft>
                <a:spcPts val="0"/>
              </a:spcAft>
              <a:buClr>
                <a:schemeClr val="dk1"/>
              </a:buClr>
              <a:buSzPts val="1800"/>
              <a:buFont typeface="Open Sans"/>
              <a:buNone/>
            </a:pPr>
            <a:r>
              <a:t/>
            </a:r>
            <a:endParaRPr b="0" i="0" sz="1800" u="none" cap="none" strike="noStrike">
              <a:solidFill>
                <a:schemeClr val="dk1"/>
              </a:solidFill>
              <a:latin typeface="Open Sans"/>
              <a:ea typeface="Open Sans"/>
              <a:cs typeface="Open Sans"/>
              <a:sym typeface="Open Sans"/>
            </a:endParaRPr>
          </a:p>
          <a:p>
            <a:pPr indent="0" lvl="0" marL="0" marR="0" rtl="0" algn="l">
              <a:lnSpc>
                <a:spcPct val="115000"/>
              </a:lnSpc>
              <a:spcBef>
                <a:spcPts val="1200"/>
              </a:spcBef>
              <a:spcAft>
                <a:spcPts val="1200"/>
              </a:spcAft>
              <a:buClr>
                <a:schemeClr val="dk1"/>
              </a:buClr>
              <a:buSzPts val="1800"/>
              <a:buFont typeface="Open Sans"/>
              <a:buNone/>
            </a:pPr>
            <a:r>
              <a:rPr b="0" i="0" lang="en-US" sz="1800" u="none" cap="none" strike="noStrike">
                <a:solidFill>
                  <a:schemeClr val="dk1"/>
                </a:solidFill>
                <a:latin typeface="Open Sans"/>
                <a:ea typeface="Open Sans"/>
                <a:cs typeface="Open Sans"/>
                <a:sym typeface="Open Sans"/>
              </a:rPr>
              <a:t> </a:t>
            </a:r>
            <a:endParaRPr/>
          </a:p>
        </p:txBody>
      </p:sp>
      <p:graphicFrame>
        <p:nvGraphicFramePr>
          <p:cNvPr id="154" name="Google Shape;154;p8"/>
          <p:cNvGraphicFramePr/>
          <p:nvPr/>
        </p:nvGraphicFramePr>
        <p:xfrm>
          <a:off x="4448691" y="1724265"/>
          <a:ext cx="3000000" cy="3000000"/>
        </p:xfrm>
        <a:graphic>
          <a:graphicData uri="http://schemas.openxmlformats.org/drawingml/2006/table">
            <a:tbl>
              <a:tblPr bandRow="1" firstRow="1">
                <a:noFill/>
                <a:tableStyleId>{482948CD-2E05-460F-A6F3-8E21924A8EFC}</a:tableStyleId>
              </a:tblPr>
              <a:tblGrid>
                <a:gridCol w="2616125"/>
                <a:gridCol w="1153400"/>
              </a:tblGrid>
              <a:tr h="370850">
                <a:tc>
                  <a:txBody>
                    <a:bodyPr/>
                    <a:lstStyle/>
                    <a:p>
                      <a:pPr indent="0" lvl="0" marL="0" marR="0" rtl="0" algn="l">
                        <a:lnSpc>
                          <a:spcPct val="100000"/>
                        </a:lnSpc>
                        <a:spcBef>
                          <a:spcPts val="0"/>
                        </a:spcBef>
                        <a:spcAft>
                          <a:spcPts val="0"/>
                        </a:spcAft>
                        <a:buNone/>
                      </a:pPr>
                      <a:r>
                        <a:rPr lang="en-US" sz="1400" u="none" cap="none" strike="noStrike"/>
                        <a:t>GODS (unsupervised) [7]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70.46</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Conv-AE</a:t>
                      </a:r>
                      <a:r>
                        <a:rPr i="1" lang="en-US" sz="1400" u="none" cap="none" strike="noStrike"/>
                        <a:t> (unsupervised) </a:t>
                      </a: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50.60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WU et. </a:t>
                      </a:r>
                      <a:r>
                        <a:rPr b="0" i="1" lang="en-US" sz="1400" u="none" cap="none" strike="noStrike"/>
                        <a:t>al. (online) [5]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79.11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Wu et. </a:t>
                      </a:r>
                      <a:r>
                        <a:rPr i="1" lang="en-US" sz="1400" u="none" cap="none" strike="noStrike"/>
                        <a:t>al. (offline) [5]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79.96</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RFTM [6]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79.55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OpenVAD (IAF-VAE)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80.14</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OpenVAD (MAF-VAE) (3 unseen)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92.04</a:t>
                      </a:r>
                      <a:endParaRPr sz="14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