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legreya" panose="020B0604020202020204" charset="0"/>
      <p:regular r:id="rId21"/>
      <p:bold r:id="rId22"/>
      <p:italic r:id="rId23"/>
      <p:boldItalic r:id="rId24"/>
    </p:embeddedFont>
    <p:embeddedFont>
      <p:font typeface="Bree Serif" panose="020B0604020202020204" charset="0"/>
      <p:regular r:id="rId25"/>
    </p:embeddedFont>
    <p:embeddedFont>
      <p:font typeface="Merriweathe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Good morning everyone, today we are presenting on the prediction of performance evolution of Facebook posts through various metrics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Lets first begin my introducing the team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source: http://archive.ics.uci.edu/ml/datasets/Facebook+metrics#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Reference: http://econpapers.repec.org/article/eeejbrese/v_3a69_3ay_3a2016_3ai_3a9_3ap_3a3341-3351.htm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25252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So to start off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We all know the impact of social media in our lives and on our opinions. </a:t>
            </a:r>
            <a:r>
              <a:rPr lang="en" sz="1800">
                <a:solidFill>
                  <a:schemeClr val="dk2"/>
                </a:solidFill>
                <a:latin typeface="Alegreya"/>
                <a:ea typeface="Alegreya"/>
                <a:cs typeface="Alegreya"/>
                <a:sym typeface="Alegreya"/>
              </a:rPr>
              <a:t>Social networking sites are on its way to become the most important channel for brand recognition.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According to one report by Social Media Examiner, 85 percent of marketers who use social media aren’t clear on which social media tools would work best for their business.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252525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Our analysis is to help these social media managers decide on the ideal medium and time that would lead to maximum impact.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 get you acquainted with our data set: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First the 7 independent variables that influence the performance of the post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Type, category, post month hour weekday paid or not and total page likes.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As for dependent variables, we have 12 of them.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Divided into impressions and engagements.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Impressions are those that are displayed on the homepage of the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And engagements are variables that define actual user interaction feedback; such as comments, likes shares, etc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Our agenda for today is first implement linear regression, decision tree and KNN ALGORITHMS; USE RMSE AND INHERENT BUSINESS KNOWLEDGE TO SELECT THE MOST IMPORTANT PERFORMANCE VARIABLES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AND THEN IMPLEMENTED RANDOM FOREST TO UNDERSTAND THE IMPACT OF EACH FEATURE ON THE OUTPUT ACCURACY.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8c4aabcc5b02a86e69f13ce6a999bd9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95725" y="415100"/>
            <a:ext cx="8152500" cy="10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400" y="77600"/>
            <a:ext cx="9059700" cy="14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Bree Serif"/>
                <a:ea typeface="Bree Serif"/>
                <a:cs typeface="Bree Serif"/>
                <a:sym typeface="Bree Serif"/>
              </a:rPr>
              <a:t>Predicting the Performance Evolution of Facebook Posts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695250" y="2788100"/>
            <a:ext cx="3269400" cy="21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latin typeface="Bree Serif"/>
                <a:ea typeface="Bree Serif"/>
                <a:cs typeface="Bree Serif"/>
                <a:sym typeface="Bree Serif"/>
              </a:rPr>
              <a:t>Mihir Gandhi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Bree Serif"/>
                <a:ea typeface="Bree Serif"/>
                <a:cs typeface="Bree Serif"/>
                <a:sym typeface="Bree Serif"/>
              </a:rPr>
              <a:t>Rini Joshi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Bree Serif"/>
                <a:ea typeface="Bree Serif"/>
                <a:cs typeface="Bree Serif"/>
                <a:sym typeface="Bree Serif"/>
              </a:rPr>
              <a:t>Spoorthi Gunuganti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Bree Serif"/>
                <a:ea typeface="Bree Serif"/>
                <a:cs typeface="Bree Serif"/>
                <a:sym typeface="Bree Serif"/>
              </a:rPr>
              <a:t>Trisha Chandra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48" name="Shape 148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Performance Evaluation</a:t>
            </a:r>
          </a:p>
        </p:txBody>
      </p:sp>
      <p:pic>
        <p:nvPicPr>
          <p:cNvPr id="149" name="Shape 149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165800"/>
            <a:ext cx="8060599" cy="36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32100" cy="374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Bree Serif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The number of </a:t>
            </a: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comments, likes and shares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; intuitively grouped under </a:t>
            </a: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Total Interactions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are engagements that define explicit user actions on the post.</a:t>
            </a:r>
          </a:p>
          <a:p>
            <a:pPr marL="457200" lvl="0" indent="-228600" rtl="0">
              <a:spcBef>
                <a:spcPts val="0"/>
              </a:spcBef>
              <a:buFont typeface="Bree Serif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They came out as a stronger measure of user feedback compared to impressions.</a:t>
            </a:r>
          </a:p>
          <a:p>
            <a:pPr marL="457200" lvl="0" indent="-228600">
              <a:spcBef>
                <a:spcPts val="0"/>
              </a:spcBef>
              <a:buFont typeface="Bree Serif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As evidenced from the performance metric data of all the algorithms, the RMSE (Root Mean Square Deviation) is comparatively less for (comments, likes and shares, Total Interactions) these features.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157" name="Shape 157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99" y="3775"/>
            <a:ext cx="2689400" cy="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5" y="3700"/>
            <a:ext cx="66657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What defines most the engagement?</a:t>
            </a:r>
          </a:p>
        </p:txBody>
      </p:sp>
      <p:pic>
        <p:nvPicPr>
          <p:cNvPr id="160" name="Shape 160" descr="Facebook_socialmedi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624" y="921400"/>
            <a:ext cx="2689399" cy="42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311700" y="1017725"/>
            <a:ext cx="3358500" cy="4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Random Forest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sp>
        <p:nvSpPr>
          <p:cNvPr id="167" name="Shape 167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Feature Impact (Total Interactions) </a:t>
            </a:r>
          </a:p>
        </p:txBody>
      </p:sp>
      <p:pic>
        <p:nvPicPr>
          <p:cNvPr id="168" name="Shape 168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1564675"/>
            <a:ext cx="4839275" cy="35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 descr="lm---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700" y="1564674"/>
            <a:ext cx="4152299" cy="357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051900" y="1017725"/>
            <a:ext cx="2805600" cy="4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Linear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77" name="Shape 177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Business Conversion Funnel </a:t>
            </a:r>
          </a:p>
        </p:txBody>
      </p:sp>
      <p:pic>
        <p:nvPicPr>
          <p:cNvPr id="178" name="Shape 178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125" y="983675"/>
            <a:ext cx="5901974" cy="40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85" name="Shape 185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Business Insights </a:t>
            </a:r>
          </a:p>
        </p:txBody>
      </p:sp>
      <p:pic>
        <p:nvPicPr>
          <p:cNvPr id="186" name="Shape 186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921475"/>
            <a:ext cx="7614198" cy="42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93" name="Shape 193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Business Insights</a:t>
            </a:r>
          </a:p>
        </p:txBody>
      </p:sp>
      <p:pic>
        <p:nvPicPr>
          <p:cNvPr id="194" name="Shape 194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921475"/>
            <a:ext cx="7614198" cy="42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201" name="Shape 201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Business Insights </a:t>
            </a:r>
          </a:p>
        </p:txBody>
      </p:sp>
      <p:pic>
        <p:nvPicPr>
          <p:cNvPr id="202" name="Shape 202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921475"/>
            <a:ext cx="7614201" cy="42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209" name="Shape 209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What’s next?</a:t>
            </a:r>
          </a:p>
        </p:txBody>
      </p:sp>
      <p:pic>
        <p:nvPicPr>
          <p:cNvPr id="210" name="Shape 210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21475"/>
            <a:ext cx="7808931" cy="41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 idx="4294967295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217" name="Shape 217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Q&amp;A</a:t>
            </a:r>
          </a:p>
        </p:txBody>
      </p:sp>
      <p:pic>
        <p:nvPicPr>
          <p:cNvPr id="218" name="Shape 218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 descr="Like-Us-Recommend-Us-On-Faceboo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1475"/>
            <a:ext cx="9144000" cy="4222024"/>
          </a:xfrm>
          <a:prstGeom prst="rect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0" name="Shape 220"/>
          <p:cNvSpPr txBox="1"/>
          <p:nvPr/>
        </p:nvSpPr>
        <p:spPr>
          <a:xfrm>
            <a:off x="3248425" y="4211900"/>
            <a:ext cx="3016200" cy="3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59000" y="3927150"/>
            <a:ext cx="8226600" cy="8649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01200" y="3979875"/>
            <a:ext cx="8184300" cy="7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Direct your questions at our Facebook Page: Team@21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63" name="Shape 63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5" y="3700"/>
            <a:ext cx="49677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The Team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100" y="1750925"/>
            <a:ext cx="1555799" cy="16861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96075" y="3482425"/>
            <a:ext cx="14727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Rini Joshi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425" y="1750925"/>
            <a:ext cx="1555799" cy="16861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844324" y="3475675"/>
            <a:ext cx="14727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Mihir Gandhi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787350" y="3482425"/>
            <a:ext cx="15558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Spoorthi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565675" y="3446875"/>
            <a:ext cx="19794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Trisha Chandra</a:t>
            </a:r>
          </a:p>
        </p:txBody>
      </p:sp>
      <p:pic>
        <p:nvPicPr>
          <p:cNvPr id="72" name="Shape 72" descr="fdda509d-96cc-4fa0-a876-098633d37e9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275" y="1750050"/>
            <a:ext cx="1555800" cy="16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download.png"/>
          <p:cNvPicPr preferRelativeResize="0"/>
          <p:nvPr/>
        </p:nvPicPr>
        <p:blipFill rotWithShape="1">
          <a:blip r:embed="rId7">
            <a:alphaModFix/>
          </a:blip>
          <a:srcRect t="12262" r="17532" b="21490"/>
          <a:stretch/>
        </p:blipFill>
        <p:spPr>
          <a:xfrm>
            <a:off x="4828900" y="1750925"/>
            <a:ext cx="1472699" cy="1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8">
            <a:alphaModFix/>
          </a:blip>
          <a:srcRect l="6594" t="16984" r="6974" b="23879"/>
          <a:stretch/>
        </p:blipFill>
        <p:spPr>
          <a:xfrm>
            <a:off x="2579500" y="3899725"/>
            <a:ext cx="3950700" cy="101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legreya"/>
              <a:buChar char="❖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Social media is on its way to become the most important </a:t>
            </a:r>
            <a:br>
              <a:rPr lang="en">
                <a:latin typeface="Alegreya"/>
                <a:ea typeface="Alegreya"/>
                <a:cs typeface="Alegreya"/>
                <a:sym typeface="Alegreya"/>
              </a:rPr>
            </a:br>
            <a:r>
              <a:rPr lang="en">
                <a:latin typeface="Alegreya"/>
                <a:ea typeface="Alegreya"/>
                <a:cs typeface="Alegreya"/>
                <a:sym typeface="Alegreya"/>
              </a:rPr>
              <a:t>channel for brand recognition.</a:t>
            </a:r>
            <a:br>
              <a:rPr lang="en">
                <a:latin typeface="Alegreya"/>
                <a:ea typeface="Alegreya"/>
                <a:cs typeface="Alegreya"/>
                <a:sym typeface="Alegreya"/>
              </a:rPr>
            </a:br>
            <a:endParaRPr lang="en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228600" rtl="0">
              <a:spcBef>
                <a:spcPts val="0"/>
              </a:spcBef>
              <a:buFont typeface="Alegreya"/>
              <a:buChar char="❖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85% of marketers using social media unsure of the </a:t>
            </a:r>
            <a:br>
              <a:rPr lang="en">
                <a:latin typeface="Alegreya"/>
                <a:ea typeface="Alegreya"/>
                <a:cs typeface="Alegreya"/>
                <a:sym typeface="Alegreya"/>
              </a:rPr>
            </a:br>
            <a:r>
              <a:rPr lang="en">
                <a:latin typeface="Alegreya"/>
                <a:ea typeface="Alegreya"/>
                <a:cs typeface="Alegreya"/>
                <a:sym typeface="Alegreya"/>
              </a:rPr>
              <a:t>social media tool to use!? How to use!? When to use!?</a:t>
            </a:r>
            <a:br>
              <a:rPr lang="en" sz="1800">
                <a:latin typeface="Alegreya"/>
                <a:ea typeface="Alegreya"/>
                <a:cs typeface="Alegreya"/>
                <a:sym typeface="Alegreya"/>
              </a:rPr>
            </a:br>
            <a:endParaRPr lang="en" sz="1800">
              <a:latin typeface="Alegreya"/>
              <a:ea typeface="Alegreya"/>
              <a:cs typeface="Alegreya"/>
              <a:sym typeface="Alegreya"/>
            </a:endParaRPr>
          </a:p>
          <a:p>
            <a:pPr marL="4114800" lvl="8" indent="-342900" rtl="0">
              <a:spcBef>
                <a:spcPts val="0"/>
              </a:spcBef>
              <a:buSzPct val="100000"/>
              <a:buFont typeface="Alegreya"/>
              <a:buChar char="◆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Goal: Predicting impact of facebook posts based on the their characteristics</a:t>
            </a:r>
            <a:br>
              <a:rPr lang="en" sz="1800">
                <a:latin typeface="Alegreya"/>
                <a:ea typeface="Alegreya"/>
                <a:cs typeface="Alegreya"/>
                <a:sym typeface="Alegreya"/>
              </a:rPr>
            </a:br>
            <a:endParaRPr lang="en" sz="1800">
              <a:latin typeface="Alegreya"/>
              <a:ea typeface="Alegreya"/>
              <a:cs typeface="Alegreya"/>
              <a:sym typeface="Alegreya"/>
            </a:endParaRPr>
          </a:p>
          <a:p>
            <a:pPr marL="4114800" lvl="8" indent="-342900" rtl="0">
              <a:spcBef>
                <a:spcPts val="0"/>
              </a:spcBef>
              <a:buSzPct val="100000"/>
              <a:buFont typeface="Alegreya"/>
              <a:buChar char="◆"/>
            </a:pPr>
            <a:r>
              <a:rPr lang="en" sz="1800">
                <a:latin typeface="Alegreya"/>
                <a:ea typeface="Alegreya"/>
                <a:cs typeface="Alegreya"/>
                <a:sym typeface="Alegreya"/>
              </a:rPr>
              <a:t>To post or not to post!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                                                                                                                   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25" y="1252675"/>
            <a:ext cx="2591075" cy="1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49" y="3044575"/>
            <a:ext cx="2105550" cy="15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facebook-like-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5" y="3700"/>
            <a:ext cx="49677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What’s in a Post?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Dataset Description</a:t>
            </a:r>
          </a:p>
        </p:txBody>
      </p:sp>
      <p:pic>
        <p:nvPicPr>
          <p:cNvPr id="93" name="Shape 93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desc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1324"/>
            <a:ext cx="9143998" cy="4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5" y="3700"/>
            <a:ext cx="49677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Dataset Description</a:t>
            </a:r>
          </a:p>
        </p:txBody>
      </p:sp>
      <p:pic>
        <p:nvPicPr>
          <p:cNvPr id="104" name="Shape 104" descr="desc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1324"/>
            <a:ext cx="9143998" cy="4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363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For selecting relevant dependent variables:</a:t>
            </a:r>
          </a:p>
          <a:p>
            <a:pPr marL="457200" lvl="0" indent="-228600" rtl="0">
              <a:spcBef>
                <a:spcPts val="0"/>
              </a:spcBef>
              <a:buFont typeface="Alegreya"/>
              <a:buAutoNum type="arabicPeriod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Linear Regression</a:t>
            </a:r>
          </a:p>
          <a:p>
            <a:pPr marL="457200" lvl="0" indent="-228600" rtl="0">
              <a:spcBef>
                <a:spcPts val="0"/>
              </a:spcBef>
              <a:buFont typeface="Alegreya"/>
              <a:buAutoNum type="arabicPeriod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Decision Tree</a:t>
            </a:r>
          </a:p>
          <a:p>
            <a:pPr marL="457200" lvl="0" indent="-228600">
              <a:spcBef>
                <a:spcPts val="0"/>
              </a:spcBef>
              <a:buFont typeface="Alegreya"/>
              <a:buAutoNum type="arabicPeriod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k-NN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5" y="3700"/>
            <a:ext cx="49677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Structure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074" y="1772124"/>
            <a:ext cx="5400099" cy="33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legreya"/>
              <a:buAutoNum type="arabicPeriod"/>
            </a:pPr>
            <a:r>
              <a:rPr lang="en" b="1">
                <a:latin typeface="Alegreya"/>
                <a:ea typeface="Alegreya"/>
                <a:cs typeface="Alegreya"/>
                <a:sym typeface="Alegreya"/>
              </a:rPr>
              <a:t>Linear Regression: </a:t>
            </a:r>
          </a:p>
        </p:txBody>
      </p:sp>
      <p:sp>
        <p:nvSpPr>
          <p:cNvPr id="121" name="Shape 121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Algorithms Implemented</a:t>
            </a:r>
          </a:p>
        </p:txBody>
      </p:sp>
      <p:pic>
        <p:nvPicPr>
          <p:cNvPr id="122" name="Shape 122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1727100"/>
            <a:ext cx="9144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2. Decision Tree: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Conclusion: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" i="1">
                <a:latin typeface="Alegreya"/>
                <a:ea typeface="Alegreya"/>
                <a:cs typeface="Alegreya"/>
                <a:sym typeface="Alegreya"/>
              </a:rPr>
              <a:t>Best Post Hours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 - 5,19,21,23; </a:t>
            </a:r>
            <a:r>
              <a:rPr lang="en" i="1">
                <a:latin typeface="Alegreya"/>
                <a:ea typeface="Alegreya"/>
                <a:cs typeface="Alegreya"/>
                <a:sym typeface="Alegreya"/>
              </a:rPr>
              <a:t>Best Post Month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- Feb, May, Aug, Sept</a:t>
            </a:r>
            <a:br>
              <a:rPr lang="en">
                <a:latin typeface="Alegreya"/>
                <a:ea typeface="Alegreya"/>
                <a:cs typeface="Alegreya"/>
                <a:sym typeface="Alegreya"/>
              </a:rPr>
            </a:br>
            <a:r>
              <a:rPr lang="en" i="1">
                <a:latin typeface="Alegreya"/>
                <a:ea typeface="Alegreya"/>
                <a:cs typeface="Alegreya"/>
                <a:sym typeface="Alegreya"/>
              </a:rPr>
              <a:t>Best Weekday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: Sun, Tue, Wed, Fri</a:t>
            </a:r>
            <a:br>
              <a:rPr lang="en">
                <a:latin typeface="Alegreya"/>
                <a:ea typeface="Alegreya"/>
                <a:cs typeface="Alegreya"/>
                <a:sym typeface="Alegreya"/>
              </a:rPr>
            </a:br>
            <a:r>
              <a:rPr lang="en">
                <a:latin typeface="Alegreya"/>
                <a:ea typeface="Alegreya"/>
                <a:cs typeface="Alegreya"/>
                <a:sym typeface="Alegreya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Algorithms Implemented</a:t>
            </a:r>
          </a:p>
        </p:txBody>
      </p:sp>
      <p:pic>
        <p:nvPicPr>
          <p:cNvPr id="131" name="Shape 131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5" y="1503150"/>
            <a:ext cx="4334750" cy="22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075" y="1584025"/>
            <a:ext cx="4092175" cy="2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04150"/>
            <a:ext cx="8520600" cy="59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Alegreya"/>
                <a:ea typeface="Alegreya"/>
                <a:cs typeface="Alegreya"/>
                <a:sym typeface="Alegreya"/>
              </a:rPr>
              <a:t>3. k-NN (RMSE for each performance variable):</a:t>
            </a:r>
          </a:p>
        </p:txBody>
      </p:sp>
      <p:sp>
        <p:nvSpPr>
          <p:cNvPr id="140" name="Shape 140"/>
          <p:cNvSpPr/>
          <p:nvPr/>
        </p:nvSpPr>
        <p:spPr>
          <a:xfrm>
            <a:off x="25" y="3775"/>
            <a:ext cx="9144000" cy="917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Algorithms Implemented</a:t>
            </a:r>
          </a:p>
        </p:txBody>
      </p:sp>
      <p:pic>
        <p:nvPicPr>
          <p:cNvPr id="141" name="Shape 141" descr="facebook-lik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600" y="3775"/>
            <a:ext cx="2478400" cy="9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50" y="1604975"/>
            <a:ext cx="8072350" cy="335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Alegreya</vt:lpstr>
      <vt:lpstr>Bree Serif</vt:lpstr>
      <vt:lpstr>Merriweather</vt:lpstr>
      <vt:lpstr>simple-light-2</vt:lpstr>
      <vt:lpstr>PowerPoint Presentation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  <vt:lpstr>What 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gandhi</dc:creator>
  <cp:lastModifiedBy>Mihir gandhi</cp:lastModifiedBy>
  <cp:revision>1</cp:revision>
  <dcterms:modified xsi:type="dcterms:W3CDTF">2017-05-17T01:54:52Z</dcterms:modified>
</cp:coreProperties>
</file>