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62" r:id="rId2"/>
    <p:sldId id="1315" r:id="rId3"/>
    <p:sldId id="1314" r:id="rId4"/>
    <p:sldId id="1316" r:id="rId5"/>
    <p:sldId id="1317" r:id="rId6"/>
    <p:sldId id="1318" r:id="rId7"/>
    <p:sldId id="1343" r:id="rId8"/>
    <p:sldId id="1347" r:id="rId9"/>
    <p:sldId id="1346" r:id="rId10"/>
    <p:sldId id="1326" r:id="rId11"/>
    <p:sldId id="1319" r:id="rId12"/>
    <p:sldId id="1348" r:id="rId13"/>
    <p:sldId id="1320" r:id="rId14"/>
    <p:sldId id="1349" r:id="rId15"/>
    <p:sldId id="1328" r:id="rId16"/>
    <p:sldId id="1329" r:id="rId17"/>
    <p:sldId id="1337" r:id="rId18"/>
    <p:sldId id="1331" r:id="rId19"/>
    <p:sldId id="1345" r:id="rId20"/>
    <p:sldId id="1332" r:id="rId21"/>
    <p:sldId id="1334" r:id="rId22"/>
    <p:sldId id="1333" r:id="rId23"/>
    <p:sldId id="1335" r:id="rId24"/>
    <p:sldId id="1338" r:id="rId25"/>
    <p:sldId id="1336" r:id="rId26"/>
    <p:sldId id="1313" r:id="rId27"/>
    <p:sldId id="1339" r:id="rId28"/>
    <p:sldId id="1340" r:id="rId29"/>
    <p:sldId id="1352" r:id="rId30"/>
    <p:sldId id="1341" r:id="rId31"/>
    <p:sldId id="1342" r:id="rId32"/>
    <p:sldId id="1344" r:id="rId33"/>
    <p:sldId id="1305" r:id="rId34"/>
  </p:sldIdLst>
  <p:sldSz cx="6858000" cy="9144000" type="letter"/>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E39"/>
    <a:srgbClr val="E27422"/>
    <a:srgbClr val="14DE14"/>
    <a:srgbClr val="EC8B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17" autoAdjust="0"/>
    <p:restoredTop sz="94748"/>
  </p:normalViewPr>
  <p:slideViewPr>
    <p:cSldViewPr snapToGrid="0">
      <p:cViewPr>
        <p:scale>
          <a:sx n="180" d="100"/>
          <a:sy n="180" d="100"/>
        </p:scale>
        <p:origin x="856" y="-3072"/>
      </p:cViewPr>
      <p:guideLst/>
    </p:cSldViewPr>
  </p:slideViewPr>
  <p:notesTextViewPr>
    <p:cViewPr>
      <p:scale>
        <a:sx n="1" d="1"/>
        <a:sy n="1" d="1"/>
      </p:scale>
      <p:origin x="0" y="0"/>
    </p:cViewPr>
  </p:notesTextViewPr>
  <p:sorterViewPr>
    <p:cViewPr>
      <p:scale>
        <a:sx n="100" d="100"/>
        <a:sy n="100" d="100"/>
      </p:scale>
      <p:origin x="0" y="-195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28BE4-4639-463D-8424-1186A6D275F5}" type="datetimeFigureOut">
              <a:rPr lang="en-US" smtClean="0"/>
              <a:t>4/29/25</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7588EA-13C4-4938-B235-B1743E88C14E}" type="slidenum">
              <a:rPr lang="en-US" smtClean="0"/>
              <a:t>‹#›</a:t>
            </a:fld>
            <a:endParaRPr lang="en-US"/>
          </a:p>
        </p:txBody>
      </p:sp>
    </p:spTree>
    <p:extLst>
      <p:ext uri="{BB962C8B-B14F-4D97-AF65-F5344CB8AC3E}">
        <p14:creationId xmlns:p14="http://schemas.microsoft.com/office/powerpoint/2010/main" val="4015780198"/>
      </p:ext>
    </p:extLst>
  </p:cSld>
  <p:clrMap bg1="lt1" tx1="dk1" bg2="lt2" tx2="dk2" accent1="accent1" accent2="accent2" accent3="accent3" accent4="accent4" accent5="accent5" accent6="accent6" hlink="hlink" folHlink="folHlink"/>
  <p:notesStyle>
    <a:lvl1pPr marL="0" algn="l" defTabSz="514350" rtl="0" eaLnBrk="1" latinLnBrk="0" hangingPunct="1">
      <a:defRPr sz="675" kern="1200">
        <a:solidFill>
          <a:schemeClr val="tx1"/>
        </a:solidFill>
        <a:latin typeface="+mn-lt"/>
        <a:ea typeface="+mn-ea"/>
        <a:cs typeface="+mn-cs"/>
      </a:defRPr>
    </a:lvl1pPr>
    <a:lvl2pPr marL="257175" algn="l" defTabSz="514350" rtl="0" eaLnBrk="1" latinLnBrk="0" hangingPunct="1">
      <a:defRPr sz="675" kern="1200">
        <a:solidFill>
          <a:schemeClr val="tx1"/>
        </a:solidFill>
        <a:latin typeface="+mn-lt"/>
        <a:ea typeface="+mn-ea"/>
        <a:cs typeface="+mn-cs"/>
      </a:defRPr>
    </a:lvl2pPr>
    <a:lvl3pPr marL="514350" algn="l" defTabSz="514350" rtl="0" eaLnBrk="1" latinLnBrk="0" hangingPunct="1">
      <a:defRPr sz="675" kern="1200">
        <a:solidFill>
          <a:schemeClr val="tx1"/>
        </a:solidFill>
        <a:latin typeface="+mn-lt"/>
        <a:ea typeface="+mn-ea"/>
        <a:cs typeface="+mn-cs"/>
      </a:defRPr>
    </a:lvl3pPr>
    <a:lvl4pPr marL="771525" algn="l" defTabSz="514350" rtl="0" eaLnBrk="1" latinLnBrk="0" hangingPunct="1">
      <a:defRPr sz="675" kern="1200">
        <a:solidFill>
          <a:schemeClr val="tx1"/>
        </a:solidFill>
        <a:latin typeface="+mn-lt"/>
        <a:ea typeface="+mn-ea"/>
        <a:cs typeface="+mn-cs"/>
      </a:defRPr>
    </a:lvl4pPr>
    <a:lvl5pPr marL="1028700" algn="l" defTabSz="514350" rtl="0" eaLnBrk="1" latinLnBrk="0" hangingPunct="1">
      <a:defRPr sz="675" kern="1200">
        <a:solidFill>
          <a:schemeClr val="tx1"/>
        </a:solidFill>
        <a:latin typeface="+mn-lt"/>
        <a:ea typeface="+mn-ea"/>
        <a:cs typeface="+mn-cs"/>
      </a:defRPr>
    </a:lvl5pPr>
    <a:lvl6pPr marL="1285875" algn="l" defTabSz="514350" rtl="0" eaLnBrk="1" latinLnBrk="0" hangingPunct="1">
      <a:defRPr sz="675" kern="1200">
        <a:solidFill>
          <a:schemeClr val="tx1"/>
        </a:solidFill>
        <a:latin typeface="+mn-lt"/>
        <a:ea typeface="+mn-ea"/>
        <a:cs typeface="+mn-cs"/>
      </a:defRPr>
    </a:lvl6pPr>
    <a:lvl7pPr marL="1543050" algn="l" defTabSz="514350" rtl="0" eaLnBrk="1" latinLnBrk="0" hangingPunct="1">
      <a:defRPr sz="675" kern="1200">
        <a:solidFill>
          <a:schemeClr val="tx1"/>
        </a:solidFill>
        <a:latin typeface="+mn-lt"/>
        <a:ea typeface="+mn-ea"/>
        <a:cs typeface="+mn-cs"/>
      </a:defRPr>
    </a:lvl7pPr>
    <a:lvl8pPr marL="1800225" algn="l" defTabSz="514350" rtl="0" eaLnBrk="1" latinLnBrk="0" hangingPunct="1">
      <a:defRPr sz="675" kern="1200">
        <a:solidFill>
          <a:schemeClr val="tx1"/>
        </a:solidFill>
        <a:latin typeface="+mn-lt"/>
        <a:ea typeface="+mn-ea"/>
        <a:cs typeface="+mn-cs"/>
      </a:defRPr>
    </a:lvl8pPr>
    <a:lvl9pPr marL="2057400" algn="l" defTabSz="514350" rtl="0" eaLnBrk="1" latinLnBrk="0" hangingPunct="1">
      <a:defRPr sz="67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7588EA-13C4-4938-B235-B1743E88C14E}" type="slidenum">
              <a:rPr lang="en-US" smtClean="0"/>
              <a:t>13</a:t>
            </a:fld>
            <a:endParaRPr lang="en-US"/>
          </a:p>
        </p:txBody>
      </p:sp>
    </p:spTree>
    <p:extLst>
      <p:ext uri="{BB962C8B-B14F-4D97-AF65-F5344CB8AC3E}">
        <p14:creationId xmlns:p14="http://schemas.microsoft.com/office/powerpoint/2010/main" val="2375746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9E2C0-0450-C7B0-BD95-E7BE550E0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9255B1-5DB3-0588-6DFF-DEB03BB37C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C483E5-1095-6461-C253-15A754ED96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1B8EFE6-AF33-32F5-9E68-9611483060A3}"/>
              </a:ext>
            </a:extLst>
          </p:cNvPr>
          <p:cNvSpPr>
            <a:spLocks noGrp="1"/>
          </p:cNvSpPr>
          <p:nvPr>
            <p:ph type="sldNum" sz="quarter" idx="5"/>
          </p:nvPr>
        </p:nvSpPr>
        <p:spPr/>
        <p:txBody>
          <a:bodyPr/>
          <a:lstStyle/>
          <a:p>
            <a:fld id="{047588EA-13C4-4938-B235-B1743E88C14E}" type="slidenum">
              <a:rPr lang="en-US" smtClean="0"/>
              <a:t>14</a:t>
            </a:fld>
            <a:endParaRPr lang="en-US"/>
          </a:p>
        </p:txBody>
      </p:sp>
    </p:spTree>
    <p:extLst>
      <p:ext uri="{BB962C8B-B14F-4D97-AF65-F5344CB8AC3E}">
        <p14:creationId xmlns:p14="http://schemas.microsoft.com/office/powerpoint/2010/main" val="1386660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0000" y="5005973"/>
            <a:ext cx="6597999" cy="1026104"/>
          </a:xfrm>
        </p:spPr>
        <p:txBody>
          <a:bodyPr anchor="b">
            <a:normAutofit/>
          </a:bodyPr>
          <a:lstStyle>
            <a:lvl1pPr algn="l">
              <a:defRPr sz="3200" b="0"/>
            </a:lvl1pPr>
          </a:lstStyle>
          <a:p>
            <a:r>
              <a:rPr lang="en-US" dirty="0"/>
              <a:t>Click to edit Master title style</a:t>
            </a:r>
          </a:p>
        </p:txBody>
      </p:sp>
      <p:sp>
        <p:nvSpPr>
          <p:cNvPr id="5" name="Footer Placeholder 4"/>
          <p:cNvSpPr>
            <a:spLocks noGrp="1"/>
          </p:cNvSpPr>
          <p:nvPr>
            <p:ph type="ftr" sz="quarter" idx="11"/>
          </p:nvPr>
        </p:nvSpPr>
        <p:spPr>
          <a:xfrm>
            <a:off x="255414" y="8452273"/>
            <a:ext cx="2784209" cy="486833"/>
          </a:xfrm>
        </p:spPr>
        <p:txBody>
          <a:bodyPr/>
          <a:lstStyle>
            <a:lvl1pPr>
              <a:defRPr sz="1000"/>
            </a:lvl1pPr>
          </a:lstStyle>
          <a:p>
            <a:r>
              <a:rPr lang="sv-SE" dirty="0"/>
              <a:t>© 2025, Anna Sidorova, UNT. BCIS5140 - Project Report Boilerplate</a:t>
            </a:r>
            <a:endParaRPr lang="en-US" dirty="0"/>
          </a:p>
        </p:txBody>
      </p:sp>
      <p:sp>
        <p:nvSpPr>
          <p:cNvPr id="10" name="Subtitle 4"/>
          <p:cNvSpPr txBox="1">
            <a:spLocks/>
          </p:cNvSpPr>
          <p:nvPr userDrawn="1"/>
        </p:nvSpPr>
        <p:spPr>
          <a:xfrm>
            <a:off x="255414" y="1781909"/>
            <a:ext cx="2299380" cy="803868"/>
          </a:xfrm>
          <a:prstGeom prst="rect">
            <a:avLst/>
          </a:prstGeom>
        </p:spPr>
        <p:txBody>
          <a:bodyPr vert="horz" lIns="21699" tIns="10850" rIns="21699" bIns="1085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64" dirty="0">
                <a:solidFill>
                  <a:schemeClr val="bg1"/>
                </a:solidFill>
              </a:rPr>
              <a:t>Dr. Anna Sidorova</a:t>
            </a:r>
          </a:p>
        </p:txBody>
      </p:sp>
    </p:spTree>
    <p:extLst>
      <p:ext uri="{BB962C8B-B14F-4D97-AF65-F5344CB8AC3E}">
        <p14:creationId xmlns:p14="http://schemas.microsoft.com/office/powerpoint/2010/main" val="400255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4126" y="165095"/>
            <a:ext cx="6329748" cy="416134"/>
          </a:xfrm>
        </p:spPr>
        <p:txBody>
          <a:bodyPr vert="horz" lIns="91440" tIns="45720" rIns="91440" bIns="45720" rtlCol="0" anchor="ctr">
            <a:normAutofit/>
          </a:bodyPr>
          <a:lstStyle>
            <a:lvl1pPr>
              <a:defRPr lang="en-US" dirty="0"/>
            </a:lvl1pPr>
          </a:lstStyle>
          <a:p>
            <a:pPr lvl="0"/>
            <a:r>
              <a:rPr lang="en-US" dirty="0"/>
              <a:t>Click to edit Master title style</a:t>
            </a:r>
          </a:p>
        </p:txBody>
      </p:sp>
      <p:sp>
        <p:nvSpPr>
          <p:cNvPr id="3" name="Content Placeholder 2"/>
          <p:cNvSpPr>
            <a:spLocks noGrp="1"/>
          </p:cNvSpPr>
          <p:nvPr>
            <p:ph idx="1"/>
          </p:nvPr>
        </p:nvSpPr>
        <p:spPr>
          <a:xfrm>
            <a:off x="255415" y="800100"/>
            <a:ext cx="6333827" cy="717094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55415" y="8475134"/>
            <a:ext cx="557213" cy="486833"/>
          </a:xfrm>
          <a:prstGeom prst="rect">
            <a:avLst/>
          </a:prstGeom>
        </p:spPr>
        <p:txBody>
          <a:bodyPr/>
          <a:lstStyle/>
          <a:p>
            <a:fld id="{A305FB81-AE68-40B5-90CB-6FD7A6D1BEF4}" type="datetime1">
              <a:rPr lang="en-US" smtClean="0"/>
              <a:t>4/29/25</a:t>
            </a:fld>
            <a:endParaRPr lang="en-US"/>
          </a:p>
        </p:txBody>
      </p:sp>
      <p:sp>
        <p:nvSpPr>
          <p:cNvPr id="5" name="Footer Placeholder 4"/>
          <p:cNvSpPr>
            <a:spLocks noGrp="1"/>
          </p:cNvSpPr>
          <p:nvPr>
            <p:ph type="ftr" sz="quarter" idx="11"/>
          </p:nvPr>
        </p:nvSpPr>
        <p:spPr/>
        <p:txBody>
          <a:bodyPr/>
          <a:lstStyle/>
          <a:p>
            <a:r>
              <a:rPr lang="sv-SE"/>
              <a:t>© 2025, Anna Sidorova, UNT. BCIS5140 - Project Report Boilerplate</a:t>
            </a:r>
            <a:endParaRPr lang="en-US" dirty="0"/>
          </a:p>
        </p:txBody>
      </p:sp>
      <p:sp>
        <p:nvSpPr>
          <p:cNvPr id="6" name="Slide Number Placeholder 5"/>
          <p:cNvSpPr>
            <a:spLocks noGrp="1"/>
          </p:cNvSpPr>
          <p:nvPr>
            <p:ph type="sldNum" sz="quarter" idx="12"/>
          </p:nvPr>
        </p:nvSpPr>
        <p:spPr>
          <a:xfrm>
            <a:off x="6375534" y="8475136"/>
            <a:ext cx="265284" cy="486833"/>
          </a:xfrm>
          <a:prstGeom prst="rect">
            <a:avLst/>
          </a:prstGeom>
        </p:spPr>
        <p:txBody>
          <a:bodyPr/>
          <a:lstStyle/>
          <a:p>
            <a:fld id="{CD8DB1C3-41AE-4558-B8AC-7C3996A412DF}" type="slidenum">
              <a:rPr lang="en-US" smtClean="0"/>
              <a:t>‹#›</a:t>
            </a:fld>
            <a:endParaRPr lang="en-US"/>
          </a:p>
        </p:txBody>
      </p:sp>
    </p:spTree>
    <p:extLst>
      <p:ext uri="{BB962C8B-B14F-4D97-AF65-F5344CB8AC3E}">
        <p14:creationId xmlns:p14="http://schemas.microsoft.com/office/powerpoint/2010/main" val="2436259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4126" y="165095"/>
            <a:ext cx="6329748" cy="416134"/>
          </a:xfrm>
        </p:spPr>
        <p:txBody>
          <a:bodyPr vert="horz" lIns="91440" tIns="45720" rIns="91440" bIns="45720" rtlCol="0" anchor="ctr">
            <a:normAutofit/>
          </a:bodyPr>
          <a:lstStyle>
            <a:lvl1pPr>
              <a:defRPr lang="en-US" dirty="0"/>
            </a:lvl1pPr>
          </a:lstStyle>
          <a:p>
            <a:pPr lvl="0"/>
            <a:r>
              <a:rPr lang="en-US" dirty="0"/>
              <a:t>Click to edit Master title style</a:t>
            </a:r>
          </a:p>
        </p:txBody>
      </p:sp>
      <p:sp>
        <p:nvSpPr>
          <p:cNvPr id="3" name="Content Placeholder 2"/>
          <p:cNvSpPr>
            <a:spLocks noGrp="1"/>
          </p:cNvSpPr>
          <p:nvPr>
            <p:ph idx="1"/>
          </p:nvPr>
        </p:nvSpPr>
        <p:spPr>
          <a:xfrm>
            <a:off x="255415" y="800100"/>
            <a:ext cx="6333827" cy="349377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55415" y="8475134"/>
            <a:ext cx="557213" cy="486833"/>
          </a:xfrm>
          <a:prstGeom prst="rect">
            <a:avLst/>
          </a:prstGeom>
        </p:spPr>
        <p:txBody>
          <a:bodyPr/>
          <a:lstStyle/>
          <a:p>
            <a:fld id="{A305FB81-AE68-40B5-90CB-6FD7A6D1BEF4}" type="datetime1">
              <a:rPr lang="en-US" smtClean="0"/>
              <a:t>4/29/25</a:t>
            </a:fld>
            <a:endParaRPr lang="en-US"/>
          </a:p>
        </p:txBody>
      </p:sp>
      <p:sp>
        <p:nvSpPr>
          <p:cNvPr id="5" name="Footer Placeholder 4"/>
          <p:cNvSpPr>
            <a:spLocks noGrp="1"/>
          </p:cNvSpPr>
          <p:nvPr>
            <p:ph type="ftr" sz="quarter" idx="11"/>
          </p:nvPr>
        </p:nvSpPr>
        <p:spPr/>
        <p:txBody>
          <a:bodyPr/>
          <a:lstStyle/>
          <a:p>
            <a:r>
              <a:rPr lang="sv-SE"/>
              <a:t>© 2025, Anna Sidorova, UNT. BCIS5140 - Project Report Boilerplate</a:t>
            </a:r>
            <a:endParaRPr lang="en-US" dirty="0"/>
          </a:p>
        </p:txBody>
      </p:sp>
      <p:sp>
        <p:nvSpPr>
          <p:cNvPr id="6" name="Slide Number Placeholder 5"/>
          <p:cNvSpPr>
            <a:spLocks noGrp="1"/>
          </p:cNvSpPr>
          <p:nvPr>
            <p:ph type="sldNum" sz="quarter" idx="12"/>
          </p:nvPr>
        </p:nvSpPr>
        <p:spPr>
          <a:xfrm>
            <a:off x="6375534" y="8475136"/>
            <a:ext cx="265284" cy="486833"/>
          </a:xfrm>
          <a:prstGeom prst="rect">
            <a:avLst/>
          </a:prstGeom>
        </p:spPr>
        <p:txBody>
          <a:bodyPr/>
          <a:lstStyle/>
          <a:p>
            <a:fld id="{CD8DB1C3-41AE-4558-B8AC-7C3996A412DF}" type="slidenum">
              <a:rPr lang="en-US" smtClean="0"/>
              <a:t>‹#›</a:t>
            </a:fld>
            <a:endParaRPr lang="en-US"/>
          </a:p>
        </p:txBody>
      </p:sp>
      <p:sp>
        <p:nvSpPr>
          <p:cNvPr id="7" name="Content Placeholder 2">
            <a:extLst>
              <a:ext uri="{FF2B5EF4-FFF2-40B4-BE49-F238E27FC236}">
                <a16:creationId xmlns:a16="http://schemas.microsoft.com/office/drawing/2014/main" id="{FCA49E84-4535-B8B1-088D-7C8331060D9E}"/>
              </a:ext>
            </a:extLst>
          </p:cNvPr>
          <p:cNvSpPr>
            <a:spLocks noGrp="1"/>
          </p:cNvSpPr>
          <p:nvPr>
            <p:ph idx="13"/>
          </p:nvPr>
        </p:nvSpPr>
        <p:spPr>
          <a:xfrm>
            <a:off x="255415" y="4476750"/>
            <a:ext cx="6333827" cy="349377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67244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4126" y="165095"/>
            <a:ext cx="6329748" cy="416134"/>
          </a:xfrm>
        </p:spPr>
        <p:txBody>
          <a:bodyPr vert="horz" lIns="91440" tIns="45720" rIns="91440" bIns="45720" rtlCol="0" anchor="ctr">
            <a:normAutofit/>
          </a:bodyPr>
          <a:lstStyle>
            <a:lvl1pPr>
              <a:defRPr lang="en-US" dirty="0"/>
            </a:lvl1pPr>
          </a:lstStyle>
          <a:p>
            <a:pPr lvl="0"/>
            <a:r>
              <a:rPr lang="en-US" dirty="0"/>
              <a:t>Click to edit Master title style</a:t>
            </a:r>
          </a:p>
        </p:txBody>
      </p:sp>
      <p:sp>
        <p:nvSpPr>
          <p:cNvPr id="3" name="Content Placeholder 2"/>
          <p:cNvSpPr>
            <a:spLocks noGrp="1"/>
          </p:cNvSpPr>
          <p:nvPr>
            <p:ph idx="1"/>
          </p:nvPr>
        </p:nvSpPr>
        <p:spPr>
          <a:xfrm>
            <a:off x="255415" y="800100"/>
            <a:ext cx="6333827" cy="349377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55415" y="8475134"/>
            <a:ext cx="557213" cy="486833"/>
          </a:xfrm>
          <a:prstGeom prst="rect">
            <a:avLst/>
          </a:prstGeom>
        </p:spPr>
        <p:txBody>
          <a:bodyPr/>
          <a:lstStyle/>
          <a:p>
            <a:fld id="{A305FB81-AE68-40B5-90CB-6FD7A6D1BEF4}" type="datetime1">
              <a:rPr lang="en-US" smtClean="0"/>
              <a:t>4/29/25</a:t>
            </a:fld>
            <a:endParaRPr lang="en-US"/>
          </a:p>
        </p:txBody>
      </p:sp>
      <p:sp>
        <p:nvSpPr>
          <p:cNvPr id="5" name="Footer Placeholder 4"/>
          <p:cNvSpPr>
            <a:spLocks noGrp="1"/>
          </p:cNvSpPr>
          <p:nvPr>
            <p:ph type="ftr" sz="quarter" idx="11"/>
          </p:nvPr>
        </p:nvSpPr>
        <p:spPr/>
        <p:txBody>
          <a:bodyPr/>
          <a:lstStyle/>
          <a:p>
            <a:r>
              <a:rPr lang="sv-SE"/>
              <a:t>© 2025, Anna Sidorova, UNT. BCIS5140 - Project Report Boilerplate</a:t>
            </a:r>
            <a:endParaRPr lang="en-US" dirty="0"/>
          </a:p>
        </p:txBody>
      </p:sp>
      <p:sp>
        <p:nvSpPr>
          <p:cNvPr id="6" name="Slide Number Placeholder 5"/>
          <p:cNvSpPr>
            <a:spLocks noGrp="1"/>
          </p:cNvSpPr>
          <p:nvPr>
            <p:ph type="sldNum" sz="quarter" idx="12"/>
          </p:nvPr>
        </p:nvSpPr>
        <p:spPr>
          <a:xfrm>
            <a:off x="6375534" y="8475136"/>
            <a:ext cx="265284" cy="486833"/>
          </a:xfrm>
          <a:prstGeom prst="rect">
            <a:avLst/>
          </a:prstGeom>
        </p:spPr>
        <p:txBody>
          <a:bodyPr/>
          <a:lstStyle/>
          <a:p>
            <a:fld id="{CD8DB1C3-41AE-4558-B8AC-7C3996A412DF}" type="slidenum">
              <a:rPr lang="en-US" smtClean="0"/>
              <a:t>‹#›</a:t>
            </a:fld>
            <a:endParaRPr lang="en-US"/>
          </a:p>
        </p:txBody>
      </p:sp>
      <p:sp>
        <p:nvSpPr>
          <p:cNvPr id="7" name="Content Placeholder 2">
            <a:extLst>
              <a:ext uri="{FF2B5EF4-FFF2-40B4-BE49-F238E27FC236}">
                <a16:creationId xmlns:a16="http://schemas.microsoft.com/office/drawing/2014/main" id="{FCA49E84-4535-B8B1-088D-7C8331060D9E}"/>
              </a:ext>
            </a:extLst>
          </p:cNvPr>
          <p:cNvSpPr>
            <a:spLocks noGrp="1"/>
          </p:cNvSpPr>
          <p:nvPr>
            <p:ph idx="13"/>
          </p:nvPr>
        </p:nvSpPr>
        <p:spPr>
          <a:xfrm>
            <a:off x="255415" y="4476750"/>
            <a:ext cx="3173585" cy="349377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FC24C183-E743-82E8-A61F-7F28DFECA01D}"/>
              </a:ext>
            </a:extLst>
          </p:cNvPr>
          <p:cNvSpPr>
            <a:spLocks noGrp="1"/>
          </p:cNvSpPr>
          <p:nvPr>
            <p:ph idx="14"/>
          </p:nvPr>
        </p:nvSpPr>
        <p:spPr>
          <a:xfrm>
            <a:off x="3598537" y="4476750"/>
            <a:ext cx="2990705" cy="349377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23112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8890" y="165095"/>
            <a:ext cx="6381326" cy="370416"/>
          </a:xfrm>
        </p:spPr>
        <p:txBody>
          <a:bodyPr vert="horz" lIns="91440" tIns="45720" rIns="91440" bIns="45720" rtlCol="0" anchor="ctr">
            <a:normAutofit/>
          </a:bodyPr>
          <a:lstStyle>
            <a:lvl1pPr>
              <a:defRPr lang="en-US" dirty="0"/>
            </a:lvl1pPr>
          </a:lstStyle>
          <a:p>
            <a:pPr lvl="0"/>
            <a:r>
              <a:rPr lang="en-US" dirty="0"/>
              <a:t>Click to edit Master title style</a:t>
            </a:r>
          </a:p>
        </p:txBody>
      </p:sp>
      <p:sp>
        <p:nvSpPr>
          <p:cNvPr id="3" name="Content Placeholder 2"/>
          <p:cNvSpPr>
            <a:spLocks noGrp="1"/>
          </p:cNvSpPr>
          <p:nvPr>
            <p:ph sz="half" idx="1"/>
          </p:nvPr>
        </p:nvSpPr>
        <p:spPr>
          <a:xfrm>
            <a:off x="255414" y="1081276"/>
            <a:ext cx="3134139" cy="68819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3283" y="1082072"/>
            <a:ext cx="3137535" cy="68811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55415" y="8475134"/>
            <a:ext cx="557213" cy="486833"/>
          </a:xfrm>
          <a:prstGeom prst="rect">
            <a:avLst/>
          </a:prstGeom>
        </p:spPr>
        <p:txBody>
          <a:bodyPr/>
          <a:lstStyle/>
          <a:p>
            <a:fld id="{EEB4E49E-8B3B-4DE9-A948-A03B75F4E63E}" type="datetime1">
              <a:rPr lang="en-US" smtClean="0"/>
              <a:t>4/29/25</a:t>
            </a:fld>
            <a:endParaRPr lang="en-US"/>
          </a:p>
        </p:txBody>
      </p:sp>
      <p:sp>
        <p:nvSpPr>
          <p:cNvPr id="6" name="Footer Placeholder 5"/>
          <p:cNvSpPr>
            <a:spLocks noGrp="1"/>
          </p:cNvSpPr>
          <p:nvPr>
            <p:ph type="ftr" sz="quarter" idx="11"/>
          </p:nvPr>
        </p:nvSpPr>
        <p:spPr/>
        <p:txBody>
          <a:bodyPr/>
          <a:lstStyle/>
          <a:p>
            <a:r>
              <a:rPr lang="sv-SE"/>
              <a:t>© 2025, Anna Sidorova, UNT. BCIS5140 - Project Report Boilerplate</a:t>
            </a:r>
            <a:endParaRPr lang="en-US" dirty="0"/>
          </a:p>
        </p:txBody>
      </p:sp>
      <p:sp>
        <p:nvSpPr>
          <p:cNvPr id="7" name="Slide Number Placeholder 6"/>
          <p:cNvSpPr>
            <a:spLocks noGrp="1"/>
          </p:cNvSpPr>
          <p:nvPr>
            <p:ph type="sldNum" sz="quarter" idx="12"/>
          </p:nvPr>
        </p:nvSpPr>
        <p:spPr>
          <a:xfrm>
            <a:off x="6375534" y="8475136"/>
            <a:ext cx="265284" cy="486833"/>
          </a:xfrm>
          <a:prstGeom prst="rect">
            <a:avLst/>
          </a:prstGeom>
        </p:spPr>
        <p:txBody>
          <a:bodyPr/>
          <a:lstStyle/>
          <a:p>
            <a:fld id="{CD8DB1C3-41AE-4558-B8AC-7C3996A412DF}" type="slidenum">
              <a:rPr lang="en-US" smtClean="0"/>
              <a:t>‹#›</a:t>
            </a:fld>
            <a:endParaRPr lang="en-US"/>
          </a:p>
        </p:txBody>
      </p:sp>
      <p:sp>
        <p:nvSpPr>
          <p:cNvPr id="8" name="Title 1">
            <a:extLst>
              <a:ext uri="{FF2B5EF4-FFF2-40B4-BE49-F238E27FC236}">
                <a16:creationId xmlns:a16="http://schemas.microsoft.com/office/drawing/2014/main" id="{24AB93A1-77C0-0684-2C78-4619D5EC991D}"/>
              </a:ext>
            </a:extLst>
          </p:cNvPr>
          <p:cNvSpPr txBox="1">
            <a:spLocks/>
          </p:cNvSpPr>
          <p:nvPr userDrawn="1"/>
        </p:nvSpPr>
        <p:spPr>
          <a:xfrm>
            <a:off x="198890" y="693922"/>
            <a:ext cx="3038263" cy="370416"/>
          </a:xfrm>
          <a:prstGeom prst="rect">
            <a:avLst/>
          </a:prstGeom>
        </p:spPr>
        <p:txBody>
          <a:bodyPr vert="horz" lIns="91440" tIns="45720" rIns="91440" bIns="45720" rtlCol="0" anchor="ctr">
            <a:normAutofit/>
          </a:bodyPr>
          <a:lstStyle>
            <a:lvl1pPr algn="l" defTabSz="217004" rtl="0" eaLnBrk="1" latinLnBrk="0" hangingPunct="1">
              <a:lnSpc>
                <a:spcPct val="90000"/>
              </a:lnSpc>
              <a:spcBef>
                <a:spcPct val="0"/>
              </a:spcBef>
              <a:buNone/>
              <a:defRPr lang="en-US" sz="1800" b="0" kern="1200" dirty="0">
                <a:solidFill>
                  <a:srgbClr val="00853E"/>
                </a:solidFill>
                <a:latin typeface="+mj-lt"/>
                <a:ea typeface="+mj-ea"/>
                <a:cs typeface="+mj-cs"/>
              </a:defRPr>
            </a:lvl1pPr>
          </a:lstStyle>
          <a:p>
            <a:r>
              <a:rPr lang="en-US" sz="1600"/>
              <a:t>Click to edit Master title style</a:t>
            </a:r>
          </a:p>
        </p:txBody>
      </p:sp>
      <p:sp>
        <p:nvSpPr>
          <p:cNvPr id="9" name="Title 1">
            <a:extLst>
              <a:ext uri="{FF2B5EF4-FFF2-40B4-BE49-F238E27FC236}">
                <a16:creationId xmlns:a16="http://schemas.microsoft.com/office/drawing/2014/main" id="{B3A35DBE-8596-56D9-5BAF-D6094649F8AA}"/>
              </a:ext>
            </a:extLst>
          </p:cNvPr>
          <p:cNvSpPr txBox="1">
            <a:spLocks/>
          </p:cNvSpPr>
          <p:nvPr userDrawn="1"/>
        </p:nvSpPr>
        <p:spPr>
          <a:xfrm>
            <a:off x="3620849" y="711656"/>
            <a:ext cx="3038263" cy="370416"/>
          </a:xfrm>
          <a:prstGeom prst="rect">
            <a:avLst/>
          </a:prstGeom>
        </p:spPr>
        <p:txBody>
          <a:bodyPr vert="horz" lIns="91440" tIns="45720" rIns="91440" bIns="45720" rtlCol="0" anchor="ctr">
            <a:normAutofit/>
          </a:bodyPr>
          <a:lstStyle>
            <a:lvl1pPr algn="l" defTabSz="217004" rtl="0" eaLnBrk="1" latinLnBrk="0" hangingPunct="1">
              <a:lnSpc>
                <a:spcPct val="90000"/>
              </a:lnSpc>
              <a:spcBef>
                <a:spcPct val="0"/>
              </a:spcBef>
              <a:buNone/>
              <a:defRPr lang="en-US" sz="1800" b="0" kern="1200" dirty="0">
                <a:solidFill>
                  <a:srgbClr val="00853E"/>
                </a:solidFill>
                <a:latin typeface="+mj-lt"/>
                <a:ea typeface="+mj-ea"/>
                <a:cs typeface="+mj-cs"/>
              </a:defRPr>
            </a:lvl1pPr>
          </a:lstStyle>
          <a:p>
            <a:r>
              <a:rPr lang="en-US" sz="1600" dirty="0"/>
              <a:t>Click to edit Master title style</a:t>
            </a:r>
          </a:p>
        </p:txBody>
      </p:sp>
    </p:spTree>
    <p:extLst>
      <p:ext uri="{BB962C8B-B14F-4D97-AF65-F5344CB8AC3E}">
        <p14:creationId xmlns:p14="http://schemas.microsoft.com/office/powerpoint/2010/main" val="9914990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8890" y="165095"/>
            <a:ext cx="6381326" cy="370416"/>
          </a:xfrm>
        </p:spPr>
        <p:txBody>
          <a:bodyPr vert="horz" lIns="91440" tIns="45720" rIns="91440" bIns="45720" rtlCol="0" anchor="ctr">
            <a:normAutofit/>
          </a:bodyPr>
          <a:lstStyle>
            <a:lvl1pPr>
              <a:defRPr lang="en-US" dirty="0"/>
            </a:lvl1pPr>
          </a:lstStyle>
          <a:p>
            <a:pPr lvl="0"/>
            <a:r>
              <a:rPr lang="en-US" dirty="0"/>
              <a:t>Click to edit Master title style</a:t>
            </a:r>
          </a:p>
        </p:txBody>
      </p:sp>
      <p:sp>
        <p:nvSpPr>
          <p:cNvPr id="3" name="Content Placeholder 2"/>
          <p:cNvSpPr>
            <a:spLocks noGrp="1"/>
          </p:cNvSpPr>
          <p:nvPr>
            <p:ph sz="half" idx="1"/>
          </p:nvPr>
        </p:nvSpPr>
        <p:spPr>
          <a:xfrm>
            <a:off x="255414" y="1081276"/>
            <a:ext cx="3134139" cy="68819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3283" y="1082073"/>
            <a:ext cx="3137535" cy="32841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55415" y="8475134"/>
            <a:ext cx="557213" cy="486833"/>
          </a:xfrm>
          <a:prstGeom prst="rect">
            <a:avLst/>
          </a:prstGeom>
        </p:spPr>
        <p:txBody>
          <a:bodyPr/>
          <a:lstStyle/>
          <a:p>
            <a:fld id="{EEB4E49E-8B3B-4DE9-A948-A03B75F4E63E}" type="datetime1">
              <a:rPr lang="en-US" smtClean="0"/>
              <a:t>4/29/25</a:t>
            </a:fld>
            <a:endParaRPr lang="en-US"/>
          </a:p>
        </p:txBody>
      </p:sp>
      <p:sp>
        <p:nvSpPr>
          <p:cNvPr id="6" name="Footer Placeholder 5"/>
          <p:cNvSpPr>
            <a:spLocks noGrp="1"/>
          </p:cNvSpPr>
          <p:nvPr>
            <p:ph type="ftr" sz="quarter" idx="11"/>
          </p:nvPr>
        </p:nvSpPr>
        <p:spPr/>
        <p:txBody>
          <a:bodyPr/>
          <a:lstStyle/>
          <a:p>
            <a:r>
              <a:rPr lang="sv-SE"/>
              <a:t>© 2025, Anna Sidorova, UNT. BCIS5140 - Project Report Boilerplate</a:t>
            </a:r>
            <a:endParaRPr lang="en-US" dirty="0"/>
          </a:p>
        </p:txBody>
      </p:sp>
      <p:sp>
        <p:nvSpPr>
          <p:cNvPr id="7" name="Slide Number Placeholder 6"/>
          <p:cNvSpPr>
            <a:spLocks noGrp="1"/>
          </p:cNvSpPr>
          <p:nvPr>
            <p:ph type="sldNum" sz="quarter" idx="12"/>
          </p:nvPr>
        </p:nvSpPr>
        <p:spPr>
          <a:xfrm>
            <a:off x="6375534" y="8475136"/>
            <a:ext cx="265284" cy="486833"/>
          </a:xfrm>
          <a:prstGeom prst="rect">
            <a:avLst/>
          </a:prstGeom>
        </p:spPr>
        <p:txBody>
          <a:bodyPr/>
          <a:lstStyle/>
          <a:p>
            <a:fld id="{CD8DB1C3-41AE-4558-B8AC-7C3996A412DF}" type="slidenum">
              <a:rPr lang="en-US" smtClean="0"/>
              <a:t>‹#›</a:t>
            </a:fld>
            <a:endParaRPr lang="en-US"/>
          </a:p>
        </p:txBody>
      </p:sp>
      <p:sp>
        <p:nvSpPr>
          <p:cNvPr id="8" name="Title 1">
            <a:extLst>
              <a:ext uri="{FF2B5EF4-FFF2-40B4-BE49-F238E27FC236}">
                <a16:creationId xmlns:a16="http://schemas.microsoft.com/office/drawing/2014/main" id="{24AB93A1-77C0-0684-2C78-4619D5EC991D}"/>
              </a:ext>
            </a:extLst>
          </p:cNvPr>
          <p:cNvSpPr txBox="1">
            <a:spLocks/>
          </p:cNvSpPr>
          <p:nvPr userDrawn="1"/>
        </p:nvSpPr>
        <p:spPr>
          <a:xfrm>
            <a:off x="198890" y="693922"/>
            <a:ext cx="3038263" cy="370416"/>
          </a:xfrm>
          <a:prstGeom prst="rect">
            <a:avLst/>
          </a:prstGeom>
        </p:spPr>
        <p:txBody>
          <a:bodyPr vert="horz" lIns="91440" tIns="45720" rIns="91440" bIns="45720" rtlCol="0" anchor="ctr">
            <a:normAutofit/>
          </a:bodyPr>
          <a:lstStyle>
            <a:lvl1pPr algn="l" defTabSz="217004" rtl="0" eaLnBrk="1" latinLnBrk="0" hangingPunct="1">
              <a:lnSpc>
                <a:spcPct val="90000"/>
              </a:lnSpc>
              <a:spcBef>
                <a:spcPct val="0"/>
              </a:spcBef>
              <a:buNone/>
              <a:defRPr lang="en-US" sz="1800" b="0" kern="1200" dirty="0">
                <a:solidFill>
                  <a:srgbClr val="00853E"/>
                </a:solidFill>
                <a:latin typeface="+mj-lt"/>
                <a:ea typeface="+mj-ea"/>
                <a:cs typeface="+mj-cs"/>
              </a:defRPr>
            </a:lvl1pPr>
          </a:lstStyle>
          <a:p>
            <a:r>
              <a:rPr lang="en-US" sz="1600"/>
              <a:t>Click to edit Master title style</a:t>
            </a:r>
          </a:p>
        </p:txBody>
      </p:sp>
      <p:sp>
        <p:nvSpPr>
          <p:cNvPr id="9" name="Title 1">
            <a:extLst>
              <a:ext uri="{FF2B5EF4-FFF2-40B4-BE49-F238E27FC236}">
                <a16:creationId xmlns:a16="http://schemas.microsoft.com/office/drawing/2014/main" id="{B3A35DBE-8596-56D9-5BAF-D6094649F8AA}"/>
              </a:ext>
            </a:extLst>
          </p:cNvPr>
          <p:cNvSpPr txBox="1">
            <a:spLocks/>
          </p:cNvSpPr>
          <p:nvPr userDrawn="1"/>
        </p:nvSpPr>
        <p:spPr>
          <a:xfrm>
            <a:off x="3620849" y="711656"/>
            <a:ext cx="3038263" cy="370416"/>
          </a:xfrm>
          <a:prstGeom prst="rect">
            <a:avLst/>
          </a:prstGeom>
        </p:spPr>
        <p:txBody>
          <a:bodyPr vert="horz" lIns="91440" tIns="45720" rIns="91440" bIns="45720" rtlCol="0" anchor="ctr">
            <a:normAutofit/>
          </a:bodyPr>
          <a:lstStyle>
            <a:lvl1pPr algn="l" defTabSz="217004" rtl="0" eaLnBrk="1" latinLnBrk="0" hangingPunct="1">
              <a:lnSpc>
                <a:spcPct val="90000"/>
              </a:lnSpc>
              <a:spcBef>
                <a:spcPct val="0"/>
              </a:spcBef>
              <a:buNone/>
              <a:defRPr lang="en-US" sz="1800" b="0" kern="1200" dirty="0">
                <a:solidFill>
                  <a:srgbClr val="00853E"/>
                </a:solidFill>
                <a:latin typeface="+mj-lt"/>
                <a:ea typeface="+mj-ea"/>
                <a:cs typeface="+mj-cs"/>
              </a:defRPr>
            </a:lvl1pPr>
          </a:lstStyle>
          <a:p>
            <a:r>
              <a:rPr lang="en-US" sz="1600" dirty="0"/>
              <a:t>Click to edit Master title style</a:t>
            </a:r>
          </a:p>
        </p:txBody>
      </p:sp>
      <p:sp>
        <p:nvSpPr>
          <p:cNvPr id="10" name="Content Placeholder 3">
            <a:extLst>
              <a:ext uri="{FF2B5EF4-FFF2-40B4-BE49-F238E27FC236}">
                <a16:creationId xmlns:a16="http://schemas.microsoft.com/office/drawing/2014/main" id="{5578AA62-DAD2-FFD1-E16E-486269786A81}"/>
              </a:ext>
            </a:extLst>
          </p:cNvPr>
          <p:cNvSpPr>
            <a:spLocks noGrp="1"/>
          </p:cNvSpPr>
          <p:nvPr>
            <p:ph sz="half" idx="13"/>
          </p:nvPr>
        </p:nvSpPr>
        <p:spPr>
          <a:xfrm>
            <a:off x="3521577" y="4522259"/>
            <a:ext cx="3137535" cy="344098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84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 y="0"/>
            <a:ext cx="6857999" cy="685799"/>
          </a:xfrm>
          <a:prstGeom prst="rect">
            <a:avLst/>
          </a:prstGeom>
          <a:solidFill>
            <a:srgbClr val="007E39"/>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
              <a:solidFill>
                <a:schemeClr val="bg1"/>
              </a:solidFill>
            </a:endParaRPr>
          </a:p>
        </p:txBody>
      </p:sp>
      <p:sp>
        <p:nvSpPr>
          <p:cNvPr id="2" name="Title 1"/>
          <p:cNvSpPr>
            <a:spLocks noGrp="1"/>
          </p:cNvSpPr>
          <p:nvPr>
            <p:ph type="title"/>
          </p:nvPr>
        </p:nvSpPr>
        <p:spPr/>
        <p:txBody>
          <a:bodyPr vert="horz" lIns="91440" tIns="45720" rIns="91440" bIns="45720" rtlCol="0" anchor="ctr">
            <a:normAutofit/>
          </a:bodyPr>
          <a:lstStyle>
            <a:lvl1pPr>
              <a:defRPr lang="en-US" dirty="0">
                <a:solidFill>
                  <a:schemeClr val="bg1"/>
                </a:solidFill>
              </a:defRPr>
            </a:lvl1pPr>
          </a:lstStyle>
          <a:p>
            <a:pPr lvl="0"/>
            <a:r>
              <a:rPr lang="en-US" dirty="0"/>
              <a:t>Click to edit Master title style</a:t>
            </a:r>
          </a:p>
        </p:txBody>
      </p:sp>
      <p:sp>
        <p:nvSpPr>
          <p:cNvPr id="3" name="Content Placeholder 2"/>
          <p:cNvSpPr>
            <a:spLocks noGrp="1"/>
          </p:cNvSpPr>
          <p:nvPr>
            <p:ph idx="1"/>
          </p:nvPr>
        </p:nvSpPr>
        <p:spPr>
          <a:xfrm>
            <a:off x="255415" y="795878"/>
            <a:ext cx="6333827" cy="7233270"/>
          </a:xfrm>
          <a:ln>
            <a:noFill/>
          </a:ln>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255415" y="8475134"/>
            <a:ext cx="557213" cy="486833"/>
          </a:xfrm>
          <a:prstGeom prst="rect">
            <a:avLst/>
          </a:prstGeom>
        </p:spPr>
        <p:txBody>
          <a:bodyPr/>
          <a:lstStyle/>
          <a:p>
            <a:fld id="{253EFD7D-CE96-4D22-864D-82619F3BB5DF}" type="datetime1">
              <a:rPr lang="en-US" smtClean="0"/>
              <a:t>4/29/25</a:t>
            </a:fld>
            <a:endParaRPr lang="en-US"/>
          </a:p>
        </p:txBody>
      </p:sp>
      <p:sp>
        <p:nvSpPr>
          <p:cNvPr id="5" name="Footer Placeholder 4"/>
          <p:cNvSpPr>
            <a:spLocks noGrp="1"/>
          </p:cNvSpPr>
          <p:nvPr>
            <p:ph type="ftr" sz="quarter" idx="11"/>
          </p:nvPr>
        </p:nvSpPr>
        <p:spPr/>
        <p:txBody>
          <a:bodyPr/>
          <a:lstStyle/>
          <a:p>
            <a:r>
              <a:rPr lang="sv-SE"/>
              <a:t>© 2025, Anna Sidorova, UNT. BCIS5140 - Project Report Boilerplate</a:t>
            </a:r>
            <a:endParaRPr lang="en-US" dirty="0"/>
          </a:p>
        </p:txBody>
      </p:sp>
      <p:sp>
        <p:nvSpPr>
          <p:cNvPr id="6" name="Slide Number Placeholder 5"/>
          <p:cNvSpPr>
            <a:spLocks noGrp="1"/>
          </p:cNvSpPr>
          <p:nvPr>
            <p:ph type="sldNum" sz="quarter" idx="12"/>
          </p:nvPr>
        </p:nvSpPr>
        <p:spPr>
          <a:xfrm>
            <a:off x="6375534" y="8475136"/>
            <a:ext cx="265284" cy="486833"/>
          </a:xfrm>
          <a:prstGeom prst="rect">
            <a:avLst/>
          </a:prstGeom>
        </p:spPr>
        <p:txBody>
          <a:bodyPr/>
          <a:lstStyle/>
          <a:p>
            <a:fld id="{CD8DB1C3-41AE-4558-B8AC-7C3996A412DF}" type="slidenum">
              <a:rPr lang="en-US" smtClean="0"/>
              <a:t>‹#›</a:t>
            </a:fld>
            <a:endParaRPr lang="en-US"/>
          </a:p>
        </p:txBody>
      </p:sp>
    </p:spTree>
    <p:extLst>
      <p:ext uri="{BB962C8B-B14F-4D97-AF65-F5344CB8AC3E}">
        <p14:creationId xmlns:p14="http://schemas.microsoft.com/office/powerpoint/2010/main" val="1822517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userDrawn="1"/>
        </p:nvSpPr>
        <p:spPr>
          <a:xfrm>
            <a:off x="1" y="4"/>
            <a:ext cx="6857999" cy="8119532"/>
          </a:xfrm>
          <a:prstGeom prst="rect">
            <a:avLst/>
          </a:prstGeom>
          <a:solidFill>
            <a:srgbClr val="007E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27"/>
          </a:p>
        </p:txBody>
      </p:sp>
      <p:pic>
        <p:nvPicPr>
          <p:cNvPr id="7" name="Picture 6"/>
          <p:cNvPicPr>
            <a:picLocks noChangeAspect="1"/>
          </p:cNvPicPr>
          <p:nvPr userDrawn="1"/>
        </p:nvPicPr>
        <p:blipFill>
          <a:blip r:embed="rId2"/>
          <a:stretch>
            <a:fillRect/>
          </a:stretch>
        </p:blipFill>
        <p:spPr>
          <a:xfrm>
            <a:off x="1" y="4354286"/>
            <a:ext cx="6857999" cy="2157047"/>
          </a:xfrm>
          <a:prstGeom prst="rect">
            <a:avLst/>
          </a:prstGeom>
        </p:spPr>
      </p:pic>
      <p:sp>
        <p:nvSpPr>
          <p:cNvPr id="2" name="Title 1"/>
          <p:cNvSpPr>
            <a:spLocks noGrp="1"/>
          </p:cNvSpPr>
          <p:nvPr>
            <p:ph type="title"/>
          </p:nvPr>
        </p:nvSpPr>
        <p:spPr>
          <a:xfrm>
            <a:off x="467916" y="5131359"/>
            <a:ext cx="5653313" cy="1379973"/>
          </a:xfrm>
        </p:spPr>
        <p:txBody>
          <a:bodyPr anchor="b">
            <a:normAutofit/>
          </a:bodyPr>
          <a:lstStyle>
            <a:lvl1pPr>
              <a:defRPr sz="1282" b="0">
                <a:solidFill>
                  <a:schemeClr val="bg1">
                    <a:lumMod val="95000"/>
                  </a:schemeClr>
                </a:solidFill>
              </a:defRPr>
            </a:lvl1pPr>
          </a:lstStyle>
          <a:p>
            <a:r>
              <a:rPr lang="en-US" dirty="0"/>
              <a:t>Click to edit Master title style</a:t>
            </a:r>
          </a:p>
        </p:txBody>
      </p:sp>
      <p:sp>
        <p:nvSpPr>
          <p:cNvPr id="3" name="Text Placeholder 2"/>
          <p:cNvSpPr>
            <a:spLocks noGrp="1"/>
          </p:cNvSpPr>
          <p:nvPr>
            <p:ph type="body" idx="1"/>
          </p:nvPr>
        </p:nvSpPr>
        <p:spPr>
          <a:xfrm>
            <a:off x="467916" y="6511333"/>
            <a:ext cx="5653313" cy="1608201"/>
          </a:xfrm>
        </p:spPr>
        <p:txBody>
          <a:bodyPr/>
          <a:lstStyle>
            <a:lvl1pPr marL="0" indent="0">
              <a:buNone/>
              <a:defRPr sz="570">
                <a:solidFill>
                  <a:schemeClr val="bg1"/>
                </a:solidFill>
              </a:defRPr>
            </a:lvl1pPr>
            <a:lvl2pPr marL="108502" indent="0">
              <a:buNone/>
              <a:defRPr sz="475">
                <a:solidFill>
                  <a:schemeClr val="tx1">
                    <a:tint val="75000"/>
                  </a:schemeClr>
                </a:solidFill>
              </a:defRPr>
            </a:lvl2pPr>
            <a:lvl3pPr marL="217004" indent="0">
              <a:buNone/>
              <a:defRPr sz="427">
                <a:solidFill>
                  <a:schemeClr val="tx1">
                    <a:tint val="75000"/>
                  </a:schemeClr>
                </a:solidFill>
              </a:defRPr>
            </a:lvl3pPr>
            <a:lvl4pPr marL="325506" indent="0">
              <a:buNone/>
              <a:defRPr sz="380">
                <a:solidFill>
                  <a:schemeClr val="tx1">
                    <a:tint val="75000"/>
                  </a:schemeClr>
                </a:solidFill>
              </a:defRPr>
            </a:lvl4pPr>
            <a:lvl5pPr marL="434009" indent="0">
              <a:buNone/>
              <a:defRPr sz="380">
                <a:solidFill>
                  <a:schemeClr val="tx1">
                    <a:tint val="75000"/>
                  </a:schemeClr>
                </a:solidFill>
              </a:defRPr>
            </a:lvl5pPr>
            <a:lvl6pPr marL="542511" indent="0">
              <a:buNone/>
              <a:defRPr sz="380">
                <a:solidFill>
                  <a:schemeClr val="tx1">
                    <a:tint val="75000"/>
                  </a:schemeClr>
                </a:solidFill>
              </a:defRPr>
            </a:lvl6pPr>
            <a:lvl7pPr marL="651013" indent="0">
              <a:buNone/>
              <a:defRPr sz="380">
                <a:solidFill>
                  <a:schemeClr val="tx1">
                    <a:tint val="75000"/>
                  </a:schemeClr>
                </a:solidFill>
              </a:defRPr>
            </a:lvl7pPr>
            <a:lvl8pPr marL="759515" indent="0">
              <a:buNone/>
              <a:defRPr sz="380">
                <a:solidFill>
                  <a:schemeClr val="tx1">
                    <a:tint val="75000"/>
                  </a:schemeClr>
                </a:solidFill>
              </a:defRPr>
            </a:lvl8pPr>
            <a:lvl9pPr marL="868017" indent="0">
              <a:buNone/>
              <a:defRPr sz="38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255415" y="8475134"/>
            <a:ext cx="557213" cy="486833"/>
          </a:xfrm>
          <a:prstGeom prst="rect">
            <a:avLst/>
          </a:prstGeom>
        </p:spPr>
        <p:txBody>
          <a:bodyPr/>
          <a:lstStyle/>
          <a:p>
            <a:fld id="{7C723F82-160A-4C6B-9418-81F479E612C2}" type="datetime1">
              <a:rPr lang="en-US" smtClean="0"/>
              <a:t>4/29/25</a:t>
            </a:fld>
            <a:endParaRPr lang="en-US"/>
          </a:p>
        </p:txBody>
      </p:sp>
      <p:sp>
        <p:nvSpPr>
          <p:cNvPr id="5" name="Footer Placeholder 4"/>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453033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7" name="Picture 16"/>
          <p:cNvPicPr>
            <a:picLocks noChangeAspect="1"/>
          </p:cNvPicPr>
          <p:nvPr userDrawn="1"/>
        </p:nvPicPr>
        <p:blipFill>
          <a:blip r:embed="rId10"/>
          <a:stretch>
            <a:fillRect/>
          </a:stretch>
        </p:blipFill>
        <p:spPr>
          <a:xfrm>
            <a:off x="0" y="8136928"/>
            <a:ext cx="6858595" cy="1040475"/>
          </a:xfrm>
          <a:prstGeom prst="rect">
            <a:avLst/>
          </a:prstGeom>
        </p:spPr>
      </p:pic>
      <p:sp>
        <p:nvSpPr>
          <p:cNvPr id="2" name="Title Placeholder 1"/>
          <p:cNvSpPr>
            <a:spLocks noGrp="1"/>
          </p:cNvSpPr>
          <p:nvPr>
            <p:ph type="title"/>
          </p:nvPr>
        </p:nvSpPr>
        <p:spPr>
          <a:xfrm>
            <a:off x="251334" y="110078"/>
            <a:ext cx="6329748" cy="4389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5415" y="685800"/>
            <a:ext cx="6333827" cy="7285242"/>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255415" y="8492072"/>
            <a:ext cx="2567795" cy="486833"/>
          </a:xfrm>
          <a:prstGeom prst="rect">
            <a:avLst/>
          </a:prstGeom>
        </p:spPr>
        <p:txBody>
          <a:bodyPr vert="horz" lIns="91440" tIns="45720" rIns="91440" bIns="45720" rtlCol="0" anchor="ctr"/>
          <a:lstStyle>
            <a:lvl1pPr algn="ctr">
              <a:defRPr sz="1100">
                <a:solidFill>
                  <a:schemeClr val="bg1"/>
                </a:solidFill>
              </a:defRPr>
            </a:lvl1pPr>
          </a:lstStyle>
          <a:p>
            <a:r>
              <a:rPr lang="sv-SE" dirty="0"/>
              <a:t>© 2025, Anna Sidorova, UNT. BCIS5140 - Project Report Boilerplate</a:t>
            </a:r>
            <a:endParaRPr lang="en-US" dirty="0"/>
          </a:p>
        </p:txBody>
      </p:sp>
      <p:pic>
        <p:nvPicPr>
          <p:cNvPr id="16" name="Picture 15"/>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3268980" y="8163009"/>
            <a:ext cx="3436475" cy="980991"/>
          </a:xfrm>
          <a:prstGeom prst="rect">
            <a:avLst/>
          </a:prstGeom>
          <a:ln>
            <a:solidFill>
              <a:srgbClr val="00853E"/>
            </a:solidFill>
          </a:ln>
        </p:spPr>
      </p:pic>
    </p:spTree>
    <p:extLst>
      <p:ext uri="{BB962C8B-B14F-4D97-AF65-F5344CB8AC3E}">
        <p14:creationId xmlns:p14="http://schemas.microsoft.com/office/powerpoint/2010/main" val="4109630564"/>
      </p:ext>
    </p:extLst>
  </p:cSld>
  <p:clrMap bg1="lt1" tx1="dk1" bg2="lt2" tx2="dk2" accent1="accent1" accent2="accent2" accent3="accent3" accent4="accent4" accent5="accent5" accent6="accent6" hlink="hlink" folHlink="folHlink"/>
  <p:sldLayoutIdLst>
    <p:sldLayoutId id="2147483661" r:id="rId1"/>
    <p:sldLayoutId id="2147483675" r:id="rId2"/>
    <p:sldLayoutId id="2147483676" r:id="rId3"/>
    <p:sldLayoutId id="2147483678" r:id="rId4"/>
    <p:sldLayoutId id="2147483664" r:id="rId5"/>
    <p:sldLayoutId id="2147483677" r:id="rId6"/>
    <p:sldLayoutId id="2147483662" r:id="rId7"/>
    <p:sldLayoutId id="2147483663" r:id="rId8"/>
  </p:sldLayoutIdLst>
  <p:hf sldNum="0" hdr="0" dt="0"/>
  <p:txStyles>
    <p:titleStyle>
      <a:lvl1pPr algn="l" defTabSz="217004" rtl="0" eaLnBrk="1" latinLnBrk="0" hangingPunct="1">
        <a:lnSpc>
          <a:spcPct val="90000"/>
        </a:lnSpc>
        <a:spcBef>
          <a:spcPct val="0"/>
        </a:spcBef>
        <a:buNone/>
        <a:defRPr sz="2000" b="0" kern="1200">
          <a:solidFill>
            <a:srgbClr val="00853E"/>
          </a:solidFill>
          <a:latin typeface="+mj-lt"/>
          <a:ea typeface="+mj-ea"/>
          <a:cs typeface="+mj-cs"/>
        </a:defRPr>
      </a:lvl1pPr>
    </p:titleStyle>
    <p:bodyStyle>
      <a:lvl1pPr marL="54251" indent="-54251" algn="l" defTabSz="217004" rtl="0" eaLnBrk="1" latinLnBrk="0" hangingPunct="1">
        <a:lnSpc>
          <a:spcPct val="90000"/>
        </a:lnSpc>
        <a:spcBef>
          <a:spcPts val="238"/>
        </a:spcBef>
        <a:buFont typeface="Arial" panose="020B0604020202020204" pitchFamily="34" charset="0"/>
        <a:buChar char="•"/>
        <a:defRPr sz="1600" kern="1200">
          <a:solidFill>
            <a:schemeClr val="tx1"/>
          </a:solidFill>
          <a:latin typeface="+mn-lt"/>
          <a:ea typeface="+mn-ea"/>
          <a:cs typeface="+mn-cs"/>
        </a:defRPr>
      </a:lvl1pPr>
      <a:lvl2pPr marL="162753" indent="-54251" algn="l" defTabSz="217004" rtl="0" eaLnBrk="1" latinLnBrk="0" hangingPunct="1">
        <a:lnSpc>
          <a:spcPct val="90000"/>
        </a:lnSpc>
        <a:spcBef>
          <a:spcPts val="119"/>
        </a:spcBef>
        <a:buFont typeface="Arial" panose="020B0604020202020204" pitchFamily="34" charset="0"/>
        <a:buChar char="•"/>
        <a:defRPr sz="1100" kern="1200">
          <a:solidFill>
            <a:schemeClr val="tx1"/>
          </a:solidFill>
          <a:latin typeface="+mn-lt"/>
          <a:ea typeface="+mn-ea"/>
          <a:cs typeface="+mn-cs"/>
        </a:defRPr>
      </a:lvl2pPr>
      <a:lvl3pPr marL="271256" indent="-54251" algn="l" defTabSz="217004" rtl="0" eaLnBrk="1" latinLnBrk="0" hangingPunct="1">
        <a:lnSpc>
          <a:spcPct val="90000"/>
        </a:lnSpc>
        <a:spcBef>
          <a:spcPts val="119"/>
        </a:spcBef>
        <a:buFont typeface="Arial" panose="020B0604020202020204" pitchFamily="34" charset="0"/>
        <a:buChar char="•"/>
        <a:defRPr sz="1100" kern="1200">
          <a:solidFill>
            <a:schemeClr val="tx1"/>
          </a:solidFill>
          <a:latin typeface="+mn-lt"/>
          <a:ea typeface="+mn-ea"/>
          <a:cs typeface="+mn-cs"/>
        </a:defRPr>
      </a:lvl3pPr>
      <a:lvl4pPr marL="379758" indent="-54251" algn="l" defTabSz="217004" rtl="0" eaLnBrk="1" latinLnBrk="0" hangingPunct="1">
        <a:lnSpc>
          <a:spcPct val="90000"/>
        </a:lnSpc>
        <a:spcBef>
          <a:spcPts val="119"/>
        </a:spcBef>
        <a:buFont typeface="Arial" panose="020B0604020202020204" pitchFamily="34" charset="0"/>
        <a:buChar char="•"/>
        <a:defRPr sz="1100" kern="1200">
          <a:solidFill>
            <a:schemeClr val="tx1"/>
          </a:solidFill>
          <a:latin typeface="+mn-lt"/>
          <a:ea typeface="+mn-ea"/>
          <a:cs typeface="+mn-cs"/>
        </a:defRPr>
      </a:lvl4pPr>
      <a:lvl5pPr marL="488260" indent="-54251" algn="l" defTabSz="217004" rtl="0" eaLnBrk="1" latinLnBrk="0" hangingPunct="1">
        <a:lnSpc>
          <a:spcPct val="90000"/>
        </a:lnSpc>
        <a:spcBef>
          <a:spcPts val="119"/>
        </a:spcBef>
        <a:buFont typeface="Arial" panose="020B0604020202020204" pitchFamily="34" charset="0"/>
        <a:buChar char="•"/>
        <a:defRPr sz="1100" kern="1200">
          <a:solidFill>
            <a:schemeClr val="tx1"/>
          </a:solidFill>
          <a:latin typeface="+mn-lt"/>
          <a:ea typeface="+mn-ea"/>
          <a:cs typeface="+mn-cs"/>
        </a:defRPr>
      </a:lvl5pPr>
      <a:lvl6pPr marL="596762" indent="-54251" algn="l" defTabSz="217004" rtl="0" eaLnBrk="1" latinLnBrk="0" hangingPunct="1">
        <a:lnSpc>
          <a:spcPct val="90000"/>
        </a:lnSpc>
        <a:spcBef>
          <a:spcPts val="119"/>
        </a:spcBef>
        <a:buFont typeface="Arial" panose="020B0604020202020204" pitchFamily="34" charset="0"/>
        <a:buChar char="•"/>
        <a:defRPr sz="427" kern="1200">
          <a:solidFill>
            <a:schemeClr val="tx1"/>
          </a:solidFill>
          <a:latin typeface="+mn-lt"/>
          <a:ea typeface="+mn-ea"/>
          <a:cs typeface="+mn-cs"/>
        </a:defRPr>
      </a:lvl6pPr>
      <a:lvl7pPr marL="705264" indent="-54251" algn="l" defTabSz="217004" rtl="0" eaLnBrk="1" latinLnBrk="0" hangingPunct="1">
        <a:lnSpc>
          <a:spcPct val="90000"/>
        </a:lnSpc>
        <a:spcBef>
          <a:spcPts val="119"/>
        </a:spcBef>
        <a:buFont typeface="Arial" panose="020B0604020202020204" pitchFamily="34" charset="0"/>
        <a:buChar char="•"/>
        <a:defRPr sz="427" kern="1200">
          <a:solidFill>
            <a:schemeClr val="tx1"/>
          </a:solidFill>
          <a:latin typeface="+mn-lt"/>
          <a:ea typeface="+mn-ea"/>
          <a:cs typeface="+mn-cs"/>
        </a:defRPr>
      </a:lvl7pPr>
      <a:lvl8pPr marL="813766" indent="-54251" algn="l" defTabSz="217004" rtl="0" eaLnBrk="1" latinLnBrk="0" hangingPunct="1">
        <a:lnSpc>
          <a:spcPct val="90000"/>
        </a:lnSpc>
        <a:spcBef>
          <a:spcPts val="119"/>
        </a:spcBef>
        <a:buFont typeface="Arial" panose="020B0604020202020204" pitchFamily="34" charset="0"/>
        <a:buChar char="•"/>
        <a:defRPr sz="427" kern="1200">
          <a:solidFill>
            <a:schemeClr val="tx1"/>
          </a:solidFill>
          <a:latin typeface="+mn-lt"/>
          <a:ea typeface="+mn-ea"/>
          <a:cs typeface="+mn-cs"/>
        </a:defRPr>
      </a:lvl8pPr>
      <a:lvl9pPr marL="922268" indent="-54251" algn="l" defTabSz="217004" rtl="0" eaLnBrk="1" latinLnBrk="0" hangingPunct="1">
        <a:lnSpc>
          <a:spcPct val="90000"/>
        </a:lnSpc>
        <a:spcBef>
          <a:spcPts val="119"/>
        </a:spcBef>
        <a:buFont typeface="Arial" panose="020B0604020202020204" pitchFamily="34" charset="0"/>
        <a:buChar char="•"/>
        <a:defRPr sz="427" kern="1200">
          <a:solidFill>
            <a:schemeClr val="tx1"/>
          </a:solidFill>
          <a:latin typeface="+mn-lt"/>
          <a:ea typeface="+mn-ea"/>
          <a:cs typeface="+mn-cs"/>
        </a:defRPr>
      </a:lvl9pPr>
    </p:bodyStyle>
    <p:otherStyle>
      <a:defPPr>
        <a:defRPr lang="en-US"/>
      </a:defPPr>
      <a:lvl1pPr marL="0" algn="l" defTabSz="217004" rtl="0" eaLnBrk="1" latinLnBrk="0" hangingPunct="1">
        <a:defRPr sz="427" kern="1200">
          <a:solidFill>
            <a:schemeClr val="tx1"/>
          </a:solidFill>
          <a:latin typeface="+mn-lt"/>
          <a:ea typeface="+mn-ea"/>
          <a:cs typeface="+mn-cs"/>
        </a:defRPr>
      </a:lvl1pPr>
      <a:lvl2pPr marL="108502" algn="l" defTabSz="217004" rtl="0" eaLnBrk="1" latinLnBrk="0" hangingPunct="1">
        <a:defRPr sz="427" kern="1200">
          <a:solidFill>
            <a:schemeClr val="tx1"/>
          </a:solidFill>
          <a:latin typeface="+mn-lt"/>
          <a:ea typeface="+mn-ea"/>
          <a:cs typeface="+mn-cs"/>
        </a:defRPr>
      </a:lvl2pPr>
      <a:lvl3pPr marL="217004" algn="l" defTabSz="217004" rtl="0" eaLnBrk="1" latinLnBrk="0" hangingPunct="1">
        <a:defRPr sz="427" kern="1200">
          <a:solidFill>
            <a:schemeClr val="tx1"/>
          </a:solidFill>
          <a:latin typeface="+mn-lt"/>
          <a:ea typeface="+mn-ea"/>
          <a:cs typeface="+mn-cs"/>
        </a:defRPr>
      </a:lvl3pPr>
      <a:lvl4pPr marL="325506" algn="l" defTabSz="217004" rtl="0" eaLnBrk="1" latinLnBrk="0" hangingPunct="1">
        <a:defRPr sz="427" kern="1200">
          <a:solidFill>
            <a:schemeClr val="tx1"/>
          </a:solidFill>
          <a:latin typeface="+mn-lt"/>
          <a:ea typeface="+mn-ea"/>
          <a:cs typeface="+mn-cs"/>
        </a:defRPr>
      </a:lvl4pPr>
      <a:lvl5pPr marL="434009" algn="l" defTabSz="217004" rtl="0" eaLnBrk="1" latinLnBrk="0" hangingPunct="1">
        <a:defRPr sz="427" kern="1200">
          <a:solidFill>
            <a:schemeClr val="tx1"/>
          </a:solidFill>
          <a:latin typeface="+mn-lt"/>
          <a:ea typeface="+mn-ea"/>
          <a:cs typeface="+mn-cs"/>
        </a:defRPr>
      </a:lvl5pPr>
      <a:lvl6pPr marL="542511" algn="l" defTabSz="217004" rtl="0" eaLnBrk="1" latinLnBrk="0" hangingPunct="1">
        <a:defRPr sz="427" kern="1200">
          <a:solidFill>
            <a:schemeClr val="tx1"/>
          </a:solidFill>
          <a:latin typeface="+mn-lt"/>
          <a:ea typeface="+mn-ea"/>
          <a:cs typeface="+mn-cs"/>
        </a:defRPr>
      </a:lvl6pPr>
      <a:lvl7pPr marL="651013" algn="l" defTabSz="217004" rtl="0" eaLnBrk="1" latinLnBrk="0" hangingPunct="1">
        <a:defRPr sz="427" kern="1200">
          <a:solidFill>
            <a:schemeClr val="tx1"/>
          </a:solidFill>
          <a:latin typeface="+mn-lt"/>
          <a:ea typeface="+mn-ea"/>
          <a:cs typeface="+mn-cs"/>
        </a:defRPr>
      </a:lvl7pPr>
      <a:lvl8pPr marL="759515" algn="l" defTabSz="217004" rtl="0" eaLnBrk="1" latinLnBrk="0" hangingPunct="1">
        <a:defRPr sz="427" kern="1200">
          <a:solidFill>
            <a:schemeClr val="tx1"/>
          </a:solidFill>
          <a:latin typeface="+mn-lt"/>
          <a:ea typeface="+mn-ea"/>
          <a:cs typeface="+mn-cs"/>
        </a:defRPr>
      </a:lvl8pPr>
      <a:lvl9pPr marL="868017" algn="l" defTabSz="217004" rtl="0" eaLnBrk="1" latinLnBrk="0" hangingPunct="1">
        <a:defRPr sz="4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openai.com/research/agentic-ai-systems" TargetMode="External"/><Relationship Id="rId3" Type="http://schemas.openxmlformats.org/officeDocument/2006/relationships/hyperlink" Target="https://pymupdf.readthedocs.io/" TargetMode="External"/><Relationship Id="rId7" Type="http://schemas.openxmlformats.org/officeDocument/2006/relationships/hyperlink" Target="https://arxiv.org/abs/2005.11401" TargetMode="External"/><Relationship Id="rId2" Type="http://schemas.openxmlformats.org/officeDocument/2006/relationships/hyperlink" Target="https://docs.streamlit.io/" TargetMode="External"/><Relationship Id="rId1" Type="http://schemas.openxmlformats.org/officeDocument/2006/relationships/slideLayout" Target="../slideLayouts/slideLayout2.xml"/><Relationship Id="rId6" Type="http://schemas.openxmlformats.org/officeDocument/2006/relationships/hyperlink" Target="https://github.com/marella/ctransformers" TargetMode="External"/><Relationship Id="rId5" Type="http://schemas.openxmlformats.org/officeDocument/2006/relationships/hyperlink" Target="https://mistral.ai/news/la-plateforme/" TargetMode="External"/><Relationship Id="rId4" Type="http://schemas.openxmlformats.org/officeDocument/2006/relationships/hyperlink" Target="https://www.sbert.ne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7040" y="5195368"/>
            <a:ext cx="6337855" cy="981583"/>
          </a:xfrm>
        </p:spPr>
        <p:txBody>
          <a:bodyPr>
            <a:normAutofit/>
          </a:bodyPr>
          <a:lstStyle/>
          <a:p>
            <a:r>
              <a:rPr lang="en-US" b="0" i="0" dirty="0">
                <a:effectLst/>
                <a:latin typeface="Arial" panose="020B0604020202020204" pitchFamily="34" charset="0"/>
              </a:rPr>
              <a:t>Hiring Assistant</a:t>
            </a:r>
            <a:br>
              <a:rPr lang="en-US" dirty="0"/>
            </a:br>
            <a:r>
              <a:rPr lang="en-US" sz="2200" i="0" dirty="0">
                <a:solidFill>
                  <a:schemeClr val="tx1"/>
                </a:solidFill>
                <a:effectLst/>
                <a:latin typeface="Arial" panose="020B0604020202020204" pitchFamily="34" charset="0"/>
              </a:rPr>
              <a:t>BCIS 5140 Term Project - Spring 2025</a:t>
            </a:r>
            <a:endParaRPr lang="en-US" sz="2200" dirty="0">
              <a:solidFill>
                <a:schemeClr val="tx1"/>
              </a:solidFill>
            </a:endParaRPr>
          </a:p>
        </p:txBody>
      </p:sp>
      <p:sp>
        <p:nvSpPr>
          <p:cNvPr id="2" name="Footer Placeholder 1"/>
          <p:cNvSpPr>
            <a:spLocks noGrp="1"/>
          </p:cNvSpPr>
          <p:nvPr>
            <p:ph type="ftr" sz="quarter" idx="11"/>
          </p:nvPr>
        </p:nvSpPr>
        <p:spPr/>
        <p:txBody>
          <a:bodyPr/>
          <a:lstStyle/>
          <a:p>
            <a:r>
              <a:rPr lang="sv-SE"/>
              <a:t>© 2025, Anna Sidorova, UNT. BCIS5140 - Project Report Boilerplate</a:t>
            </a:r>
            <a:endParaRPr lang="en-US" dirty="0"/>
          </a:p>
        </p:txBody>
      </p:sp>
      <p:sp>
        <p:nvSpPr>
          <p:cNvPr id="3" name="Title 3">
            <a:extLst>
              <a:ext uri="{FF2B5EF4-FFF2-40B4-BE49-F238E27FC236}">
                <a16:creationId xmlns:a16="http://schemas.microsoft.com/office/drawing/2014/main" id="{F325C0AA-0B60-14D7-551D-127AE5B0CBD0}"/>
              </a:ext>
            </a:extLst>
          </p:cNvPr>
          <p:cNvSpPr txBox="1">
            <a:spLocks/>
          </p:cNvSpPr>
          <p:nvPr/>
        </p:nvSpPr>
        <p:spPr>
          <a:xfrm>
            <a:off x="4749357" y="6400203"/>
            <a:ext cx="2016493" cy="1434073"/>
          </a:xfrm>
          <a:prstGeom prst="rect">
            <a:avLst/>
          </a:prstGeom>
        </p:spPr>
        <p:txBody>
          <a:bodyPr vert="horz" lIns="91440" tIns="45720" rIns="91440" bIns="45720" rtlCol="0" anchor="b">
            <a:normAutofit/>
          </a:bodyPr>
          <a:lstStyle>
            <a:lvl1pPr algn="l" defTabSz="217004" rtl="0" eaLnBrk="1" latinLnBrk="0" hangingPunct="1">
              <a:lnSpc>
                <a:spcPct val="90000"/>
              </a:lnSpc>
              <a:spcBef>
                <a:spcPct val="0"/>
              </a:spcBef>
              <a:buNone/>
              <a:defRPr sz="3200" b="0" kern="1200">
                <a:solidFill>
                  <a:srgbClr val="00853E"/>
                </a:solidFill>
                <a:latin typeface="+mj-lt"/>
                <a:ea typeface="+mj-ea"/>
                <a:cs typeface="+mj-cs"/>
              </a:defRPr>
            </a:lvl1pPr>
          </a:lstStyle>
          <a:p>
            <a:pPr algn="l">
              <a:buNone/>
            </a:pPr>
            <a:r>
              <a:rPr lang="sv-SE" sz="1000" b="0" i="0" dirty="0">
                <a:solidFill>
                  <a:srgbClr val="000000"/>
                </a:solidFill>
                <a:effectLst/>
                <a:latin typeface="Arial" panose="020B0604020202020204" pitchFamily="34" charset="0"/>
              </a:rPr>
              <a:t>Team </a:t>
            </a:r>
            <a:r>
              <a:rPr lang="sv-SE" sz="1000" b="0" i="0" dirty="0" err="1">
                <a:solidFill>
                  <a:srgbClr val="000000"/>
                </a:solidFill>
                <a:effectLst/>
                <a:latin typeface="Arial" panose="020B0604020202020204" pitchFamily="34" charset="0"/>
              </a:rPr>
              <a:t>members</a:t>
            </a:r>
            <a:r>
              <a:rPr lang="sv-SE" sz="1000" b="0" i="0" dirty="0">
                <a:solidFill>
                  <a:srgbClr val="000000"/>
                </a:solidFill>
                <a:effectLst/>
                <a:latin typeface="Arial" panose="020B0604020202020204" pitchFamily="34" charset="0"/>
              </a:rPr>
              <a:t>:</a:t>
            </a:r>
          </a:p>
          <a:p>
            <a:pPr algn="l">
              <a:buNone/>
            </a:pPr>
            <a:br>
              <a:rPr lang="sv-SE" sz="1000" b="0" i="0" dirty="0">
                <a:solidFill>
                  <a:srgbClr val="000000"/>
                </a:solidFill>
                <a:effectLst/>
                <a:latin typeface="Lato" panose="020F0502020204030203" pitchFamily="34" charset="0"/>
              </a:rPr>
            </a:br>
            <a:r>
              <a:rPr lang="sv-SE" sz="1000" b="0" i="0" dirty="0">
                <a:solidFill>
                  <a:srgbClr val="000000"/>
                </a:solidFill>
                <a:effectLst/>
                <a:latin typeface="Arial" panose="020B0604020202020204" pitchFamily="34" charset="0"/>
              </a:rPr>
              <a:t>Trisha Chandur</a:t>
            </a:r>
            <a:br>
              <a:rPr lang="sv-SE" sz="1000" b="0" i="0" dirty="0">
                <a:solidFill>
                  <a:srgbClr val="000000"/>
                </a:solidFill>
                <a:effectLst/>
                <a:latin typeface="Lato" panose="020F0502020204030203" pitchFamily="34" charset="0"/>
              </a:rPr>
            </a:br>
            <a:r>
              <a:rPr lang="sv-SE" sz="1000" b="0" i="0" dirty="0">
                <a:solidFill>
                  <a:srgbClr val="000000"/>
                </a:solidFill>
                <a:effectLst/>
                <a:latin typeface="Arial" panose="020B0604020202020204" pitchFamily="34" charset="0"/>
              </a:rPr>
              <a:t>Pavani Konka</a:t>
            </a:r>
            <a:br>
              <a:rPr lang="sv-SE" sz="1000" b="0" i="0" dirty="0">
                <a:solidFill>
                  <a:srgbClr val="000000"/>
                </a:solidFill>
                <a:effectLst/>
                <a:latin typeface="Lato" panose="020F0502020204030203" pitchFamily="34" charset="0"/>
              </a:rPr>
            </a:br>
            <a:r>
              <a:rPr lang="sv-SE" sz="1000" b="0" i="0" dirty="0">
                <a:solidFill>
                  <a:srgbClr val="000000"/>
                </a:solidFill>
                <a:effectLst/>
                <a:latin typeface="Arial" panose="020B0604020202020204" pitchFamily="34" charset="0"/>
              </a:rPr>
              <a:t>Alekya Bollina</a:t>
            </a:r>
            <a:br>
              <a:rPr lang="sv-SE" sz="1000" b="0" i="0" dirty="0">
                <a:solidFill>
                  <a:srgbClr val="000000"/>
                </a:solidFill>
                <a:effectLst/>
                <a:latin typeface="Lato" panose="020F0502020204030203" pitchFamily="34" charset="0"/>
              </a:rPr>
            </a:br>
            <a:r>
              <a:rPr lang="sv-SE" sz="1000" b="0" i="0" dirty="0">
                <a:solidFill>
                  <a:srgbClr val="000000"/>
                </a:solidFill>
                <a:effectLst/>
                <a:latin typeface="Arial" panose="020B0604020202020204" pitchFamily="34" charset="0"/>
              </a:rPr>
              <a:t>Harshitha Sreiya Palaparthi</a:t>
            </a:r>
            <a:endParaRPr lang="sv-SE" sz="1000" b="0" i="0" dirty="0">
              <a:solidFill>
                <a:srgbClr val="000000"/>
              </a:solidFill>
              <a:effectLst/>
              <a:latin typeface="Lato" panose="020F0502020204030203" pitchFamily="34" charset="0"/>
            </a:endParaRPr>
          </a:p>
          <a:p>
            <a:pPr>
              <a:buNone/>
            </a:pPr>
            <a:br>
              <a:rPr lang="sv-SE" sz="1000" dirty="0"/>
            </a:br>
            <a:endParaRPr lang="en-US" sz="2000" dirty="0">
              <a:solidFill>
                <a:schemeClr val="tx1"/>
              </a:solidFill>
            </a:endParaRPr>
          </a:p>
        </p:txBody>
      </p:sp>
      <p:pic>
        <p:nvPicPr>
          <p:cNvPr id="11" name="Picture 10">
            <a:extLst>
              <a:ext uri="{FF2B5EF4-FFF2-40B4-BE49-F238E27FC236}">
                <a16:creationId xmlns:a16="http://schemas.microsoft.com/office/drawing/2014/main" id="{CAAAAEB1-F8D4-CAF4-5674-D0C585FD4B7A}"/>
              </a:ext>
            </a:extLst>
          </p:cNvPr>
          <p:cNvPicPr>
            <a:picLocks noChangeAspect="1"/>
          </p:cNvPicPr>
          <p:nvPr/>
        </p:nvPicPr>
        <p:blipFill rotWithShape="1">
          <a:blip r:embed="rId2">
            <a:extLst>
              <a:ext uri="{28A0092B-C50C-407E-A947-70E740481C1C}">
                <a14:useLocalDpi xmlns:a14="http://schemas.microsoft.com/office/drawing/2010/main" val="0"/>
              </a:ext>
            </a:extLst>
          </a:blip>
          <a:srcRect t="13917" b="-258"/>
          <a:stretch/>
        </p:blipFill>
        <p:spPr>
          <a:xfrm>
            <a:off x="-1" y="-1"/>
            <a:ext cx="6857999" cy="5135149"/>
          </a:xfrm>
          <a:prstGeom prst="rect">
            <a:avLst/>
          </a:prstGeom>
        </p:spPr>
      </p:pic>
    </p:spTree>
    <p:extLst>
      <p:ext uri="{BB962C8B-B14F-4D97-AF65-F5344CB8AC3E}">
        <p14:creationId xmlns:p14="http://schemas.microsoft.com/office/powerpoint/2010/main" val="8428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26D55-EA78-B530-6314-99FA9A159AF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50605D0-D1FB-2AF6-A264-C8A123914473}"/>
              </a:ext>
            </a:extLst>
          </p:cNvPr>
          <p:cNvSpPr>
            <a:spLocks noGrp="1"/>
          </p:cNvSpPr>
          <p:nvPr>
            <p:ph type="ctrTitle"/>
          </p:nvPr>
        </p:nvSpPr>
        <p:spPr/>
        <p:txBody>
          <a:bodyPr/>
          <a:lstStyle/>
          <a:p>
            <a:r>
              <a:rPr lang="en-US" dirty="0"/>
              <a:t>PROJECT APPROACH</a:t>
            </a:r>
          </a:p>
        </p:txBody>
      </p:sp>
      <p:sp>
        <p:nvSpPr>
          <p:cNvPr id="4" name="Footer Placeholder 3">
            <a:extLst>
              <a:ext uri="{FF2B5EF4-FFF2-40B4-BE49-F238E27FC236}">
                <a16:creationId xmlns:a16="http://schemas.microsoft.com/office/drawing/2014/main" id="{2BA97386-AD45-7D1E-A56D-E84671E0C8B2}"/>
              </a:ext>
            </a:extLst>
          </p:cNvPr>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292991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9A56138-D421-543A-B8E7-81023A9E9B64}"/>
              </a:ext>
            </a:extLst>
          </p:cNvPr>
          <p:cNvSpPr>
            <a:spLocks noGrp="1"/>
          </p:cNvSpPr>
          <p:nvPr>
            <p:ph type="title"/>
          </p:nvPr>
        </p:nvSpPr>
        <p:spPr>
          <a:xfrm>
            <a:off x="255415" y="78377"/>
            <a:ext cx="6329748" cy="462013"/>
          </a:xfrm>
        </p:spPr>
        <p:txBody>
          <a:bodyPr/>
          <a:lstStyle/>
          <a:p>
            <a:r>
              <a:rPr lang="en-US" dirty="0"/>
              <a:t>Project Approach</a:t>
            </a:r>
          </a:p>
        </p:txBody>
      </p:sp>
      <p:sp>
        <p:nvSpPr>
          <p:cNvPr id="8" name="Content Placeholder 7">
            <a:extLst>
              <a:ext uri="{FF2B5EF4-FFF2-40B4-BE49-F238E27FC236}">
                <a16:creationId xmlns:a16="http://schemas.microsoft.com/office/drawing/2014/main" id="{0B453A95-7242-91C6-0419-FFABBD545FC5}"/>
              </a:ext>
            </a:extLst>
          </p:cNvPr>
          <p:cNvSpPr>
            <a:spLocks noGrp="1"/>
          </p:cNvSpPr>
          <p:nvPr>
            <p:ph idx="1"/>
          </p:nvPr>
        </p:nvSpPr>
        <p:spPr>
          <a:xfrm>
            <a:off x="262086" y="540390"/>
            <a:ext cx="6333827" cy="5440106"/>
          </a:xfrm>
        </p:spPr>
        <p:txBody>
          <a:bodyPr>
            <a:normAutofit fontScale="25000" lnSpcReduction="20000"/>
          </a:bodyPr>
          <a:lstStyle/>
          <a:p>
            <a:pPr marL="0" indent="0">
              <a:buNone/>
            </a:pPr>
            <a:r>
              <a:rPr lang="en-US" sz="6400" dirty="0">
                <a:solidFill>
                  <a:srgbClr val="007E39"/>
                </a:solidFill>
              </a:rPr>
              <a:t>Why Agentic AI</a:t>
            </a:r>
          </a:p>
          <a:p>
            <a:pPr marL="0" indent="0">
              <a:buNone/>
            </a:pPr>
            <a:endParaRPr lang="en-US" sz="6400" dirty="0">
              <a:solidFill>
                <a:srgbClr val="007E39"/>
              </a:solidFill>
            </a:endParaRPr>
          </a:p>
          <a:p>
            <a:pPr marL="0" indent="0">
              <a:lnSpc>
                <a:spcPct val="120000"/>
              </a:lnSpc>
              <a:spcBef>
                <a:spcPts val="0"/>
              </a:spcBef>
              <a:buNone/>
            </a:pPr>
            <a:r>
              <a:rPr lang="en-US" sz="4400" b="0" i="0" dirty="0">
                <a:effectLst/>
              </a:rPr>
              <a:t>We created an Agentic AI architecture to build a goal-oriented Hiring Assistant that operates flexibly rather than rigid rule-based flows.</a:t>
            </a:r>
            <a:br>
              <a:rPr lang="en-US" sz="4400" b="0" i="0" dirty="0">
                <a:effectLst/>
              </a:rPr>
            </a:br>
            <a:r>
              <a:rPr lang="en-US" sz="4400" b="0" i="0" dirty="0">
                <a:effectLst/>
              </a:rPr>
              <a:t>The AI in an Agentic system operates similarly to a goal-oriented assistant: it retrieves facts, reasons on context, and acts dynamically prompted by user input — reflecting the natural workflow of recruiters.</a:t>
            </a:r>
          </a:p>
          <a:p>
            <a:pPr marL="0" indent="0">
              <a:lnSpc>
                <a:spcPct val="120000"/>
              </a:lnSpc>
              <a:spcBef>
                <a:spcPts val="0"/>
              </a:spcBef>
              <a:buNone/>
            </a:pPr>
            <a:br>
              <a:rPr lang="en-US" sz="4400" b="0" i="0" dirty="0">
                <a:effectLst/>
              </a:rPr>
            </a:br>
            <a:r>
              <a:rPr lang="en-US" sz="4400" b="0" i="0" dirty="0">
                <a:effectLst/>
              </a:rPr>
              <a:t>Our approach combines a Light-Agent framework, where one agent performs the following:</a:t>
            </a:r>
            <a:endParaRPr lang="en-US" sz="4400" dirty="0"/>
          </a:p>
          <a:p>
            <a:pPr>
              <a:lnSpc>
                <a:spcPct val="120000"/>
              </a:lnSpc>
              <a:spcBef>
                <a:spcPts val="0"/>
              </a:spcBef>
            </a:pPr>
            <a:r>
              <a:rPr lang="en-US" sz="4400" dirty="0"/>
              <a:t>Retrieving parsed job description and resume context,</a:t>
            </a:r>
          </a:p>
          <a:p>
            <a:pPr>
              <a:lnSpc>
                <a:spcPct val="120000"/>
              </a:lnSpc>
              <a:spcBef>
                <a:spcPts val="0"/>
              </a:spcBef>
            </a:pPr>
            <a:r>
              <a:rPr lang="en-US" sz="4400" dirty="0"/>
              <a:t>Reasoning for candidate fit using semantic matching and rubric-based scoring,</a:t>
            </a:r>
          </a:p>
          <a:p>
            <a:pPr>
              <a:lnSpc>
                <a:spcPct val="120000"/>
              </a:lnSpc>
              <a:spcBef>
                <a:spcPts val="0"/>
              </a:spcBef>
            </a:pPr>
            <a:r>
              <a:rPr lang="en-US" sz="4400" dirty="0"/>
              <a:t>Dynamic acting by reacting to recruiter questions and dynamically adapting evaluation criteria using a RAG-driven chatbot</a:t>
            </a:r>
          </a:p>
          <a:p>
            <a:pPr marL="0" indent="0">
              <a:lnSpc>
                <a:spcPct val="120000"/>
              </a:lnSpc>
              <a:spcBef>
                <a:spcPts val="0"/>
              </a:spcBef>
              <a:buNone/>
            </a:pPr>
            <a:endParaRPr lang="en-US" sz="4400" b="0" i="0" dirty="0">
              <a:effectLst/>
            </a:endParaRPr>
          </a:p>
          <a:p>
            <a:pPr marL="0" marR="0" lvl="0" indent="0">
              <a:lnSpc>
                <a:spcPct val="120000"/>
              </a:lnSpc>
              <a:spcBef>
                <a:spcPts val="0"/>
              </a:spcBef>
              <a:spcAft>
                <a:spcPts val="800"/>
              </a:spcAft>
              <a:buNone/>
            </a:pPr>
            <a:r>
              <a:rPr lang="en-US" sz="4400" b="0" i="0" dirty="0">
                <a:effectLst/>
              </a:rPr>
              <a:t>The agent performs all the reasoning, retrieval, and interaction locally and offline, preserving data privacy, cost-savings, and cloud independence</a:t>
            </a:r>
            <a:r>
              <a:rPr lang="en-US" sz="4400" dirty="0"/>
              <a:t> </a:t>
            </a:r>
          </a:p>
          <a:p>
            <a:pPr marL="0" marR="0" lvl="0" indent="0">
              <a:lnSpc>
                <a:spcPct val="120000"/>
              </a:lnSpc>
              <a:spcBef>
                <a:spcPts val="0"/>
              </a:spcBef>
              <a:spcAft>
                <a:spcPts val="800"/>
              </a:spcAft>
              <a:buNone/>
            </a:pPr>
            <a:r>
              <a:rPr lang="en-US" sz="4400" b="1" i="0" dirty="0">
                <a:effectLst/>
              </a:rPr>
              <a:t>Benefits of Agentic Architecture for this Project:</a:t>
            </a:r>
            <a:endParaRPr lang="en-US" sz="4400" b="0" i="0" dirty="0">
              <a:effectLst/>
            </a:endParaRPr>
          </a:p>
          <a:p>
            <a:pPr>
              <a:lnSpc>
                <a:spcPct val="120000"/>
              </a:lnSpc>
              <a:spcBef>
                <a:spcPts val="0"/>
              </a:spcBef>
            </a:pPr>
            <a:r>
              <a:rPr lang="en-US" sz="4400" b="1" i="0" dirty="0">
                <a:effectLst/>
              </a:rPr>
              <a:t>Dynamic flexibility: </a:t>
            </a:r>
            <a:r>
              <a:rPr lang="en-US" sz="4400" b="0" i="0" dirty="0">
                <a:effectLst/>
              </a:rPr>
              <a:t>The system is trained via recruiter feedback (dynamic rubric updates).</a:t>
            </a:r>
          </a:p>
          <a:p>
            <a:pPr>
              <a:lnSpc>
                <a:spcPct val="120000"/>
              </a:lnSpc>
              <a:spcBef>
                <a:spcPts val="0"/>
              </a:spcBef>
            </a:pPr>
            <a:endParaRPr lang="en-US" sz="4400" b="0" i="0" dirty="0">
              <a:effectLst/>
            </a:endParaRPr>
          </a:p>
          <a:p>
            <a:pPr>
              <a:lnSpc>
                <a:spcPct val="120000"/>
              </a:lnSpc>
              <a:spcBef>
                <a:spcPts val="0"/>
              </a:spcBef>
            </a:pPr>
            <a:r>
              <a:rPr lang="en-US" sz="4400" b="1" i="0" dirty="0">
                <a:effectLst/>
              </a:rPr>
              <a:t>Task flexibility: </a:t>
            </a:r>
            <a:r>
              <a:rPr lang="en-US" sz="4400" b="0" i="0" dirty="0">
                <a:effectLst/>
              </a:rPr>
              <a:t>The agent reads, reasons, ranks, and changes evaluation without being hard-coded.</a:t>
            </a:r>
            <a:endParaRPr lang="en-US" sz="4400" dirty="0"/>
          </a:p>
          <a:p>
            <a:pPr>
              <a:lnSpc>
                <a:spcPct val="120000"/>
              </a:lnSpc>
              <a:spcBef>
                <a:spcPts val="0"/>
              </a:spcBef>
            </a:pPr>
            <a:endParaRPr lang="en-US" sz="4400" b="0" i="0" dirty="0">
              <a:effectLst/>
            </a:endParaRPr>
          </a:p>
          <a:p>
            <a:pPr>
              <a:lnSpc>
                <a:spcPct val="120000"/>
              </a:lnSpc>
              <a:spcBef>
                <a:spcPts val="0"/>
              </a:spcBef>
            </a:pPr>
            <a:r>
              <a:rPr lang="en-US" sz="4400" b="1" i="0" dirty="0">
                <a:effectLst/>
              </a:rPr>
              <a:t>Explainability and transparency: </a:t>
            </a:r>
            <a:r>
              <a:rPr lang="en-US" sz="4400" b="0" i="0" dirty="0">
                <a:effectLst/>
              </a:rPr>
              <a:t>All decisions (ranking, explanation, rubric modification) are context-dependent and open to recruiters.</a:t>
            </a:r>
          </a:p>
          <a:p>
            <a:pPr>
              <a:lnSpc>
                <a:spcPct val="120000"/>
              </a:lnSpc>
              <a:spcBef>
                <a:spcPts val="0"/>
              </a:spcBef>
            </a:pPr>
            <a:endParaRPr lang="en-US" sz="4400" b="0" i="0" dirty="0">
              <a:effectLst/>
            </a:endParaRPr>
          </a:p>
          <a:p>
            <a:pPr>
              <a:lnSpc>
                <a:spcPct val="120000"/>
              </a:lnSpc>
              <a:spcBef>
                <a:spcPts val="0"/>
              </a:spcBef>
            </a:pPr>
            <a:r>
              <a:rPr lang="en-US" sz="4400" b="1" i="0" dirty="0">
                <a:effectLst/>
              </a:rPr>
              <a:t>Efficiency: </a:t>
            </a:r>
            <a:r>
              <a:rPr lang="en-US" sz="4400" b="0" i="0" dirty="0">
                <a:effectLst/>
              </a:rPr>
              <a:t>A single Light-Agent design may enable faster development and simpler maintenance than complex multi-agent deployments.</a:t>
            </a:r>
          </a:p>
          <a:p>
            <a:pPr>
              <a:lnSpc>
                <a:spcPct val="120000"/>
              </a:lnSpc>
              <a:spcBef>
                <a:spcPts val="0"/>
              </a:spcBef>
            </a:pPr>
            <a:endParaRPr lang="en-US" sz="4400" b="0" i="0" dirty="0">
              <a:effectLst/>
            </a:endParaRPr>
          </a:p>
          <a:p>
            <a:pPr>
              <a:lnSpc>
                <a:spcPct val="120000"/>
              </a:lnSpc>
              <a:spcBef>
                <a:spcPts val="0"/>
              </a:spcBef>
            </a:pPr>
            <a:r>
              <a:rPr lang="en-US" sz="4400" b="1" i="0" dirty="0">
                <a:effectLst/>
              </a:rPr>
              <a:t>Local and Offline Mode: </a:t>
            </a:r>
            <a:r>
              <a:rPr lang="en-US" sz="4400" dirty="0"/>
              <a:t>Complete deployment locally enhances the privacy of the data, curtails operating expenditure, and eradicates reliance upon cloud infrastructure. With Agentic AI, not only does the Hiring Assistant filter resumes intelligently but also converse with human recruiters to build a wiser, adaptive, and personal hiring process.</a:t>
            </a:r>
          </a:p>
          <a:p>
            <a:pPr marL="0" indent="0">
              <a:buNone/>
            </a:pPr>
            <a:endParaRPr lang="en-US" dirty="0">
              <a:solidFill>
                <a:srgbClr val="007E39"/>
              </a:solidFill>
            </a:endParaRPr>
          </a:p>
        </p:txBody>
      </p:sp>
      <p:sp>
        <p:nvSpPr>
          <p:cNvPr id="4" name="Footer Placeholder 3">
            <a:extLst>
              <a:ext uri="{FF2B5EF4-FFF2-40B4-BE49-F238E27FC236}">
                <a16:creationId xmlns:a16="http://schemas.microsoft.com/office/drawing/2014/main" id="{E8DCFFCD-8CEB-BA4E-51A6-9E9585BF4EF7}"/>
              </a:ext>
            </a:extLst>
          </p:cNvPr>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307093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8BA1D-A08F-E93F-7BD2-B2B090E21189}"/>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060E6ED-F077-0FC4-7893-3DB39A07A41A}"/>
              </a:ext>
            </a:extLst>
          </p:cNvPr>
          <p:cNvSpPr>
            <a:spLocks noGrp="1"/>
          </p:cNvSpPr>
          <p:nvPr>
            <p:ph type="title"/>
          </p:nvPr>
        </p:nvSpPr>
        <p:spPr>
          <a:xfrm>
            <a:off x="264126" y="0"/>
            <a:ext cx="6329748" cy="462013"/>
          </a:xfrm>
        </p:spPr>
        <p:txBody>
          <a:bodyPr/>
          <a:lstStyle/>
          <a:p>
            <a:r>
              <a:rPr lang="en-US" dirty="0"/>
              <a:t>Project Approach</a:t>
            </a:r>
          </a:p>
        </p:txBody>
      </p:sp>
      <p:sp>
        <p:nvSpPr>
          <p:cNvPr id="4" name="Footer Placeholder 3">
            <a:extLst>
              <a:ext uri="{FF2B5EF4-FFF2-40B4-BE49-F238E27FC236}">
                <a16:creationId xmlns:a16="http://schemas.microsoft.com/office/drawing/2014/main" id="{1D5B067D-DAEB-173C-781D-4D70C6A950DC}"/>
              </a:ext>
            </a:extLst>
          </p:cNvPr>
          <p:cNvSpPr>
            <a:spLocks noGrp="1"/>
          </p:cNvSpPr>
          <p:nvPr>
            <p:ph type="ftr" sz="quarter" idx="11"/>
          </p:nvPr>
        </p:nvSpPr>
        <p:spPr/>
        <p:txBody>
          <a:bodyPr/>
          <a:lstStyle/>
          <a:p>
            <a:r>
              <a:rPr lang="sv-SE"/>
              <a:t>© 2025, Anna Sidorova, UNT. BCIS5140 - Project Report Boilerplate</a:t>
            </a:r>
            <a:endParaRPr lang="en-US" dirty="0"/>
          </a:p>
        </p:txBody>
      </p:sp>
      <p:sp>
        <p:nvSpPr>
          <p:cNvPr id="9" name="Content Placeholder 8">
            <a:extLst>
              <a:ext uri="{FF2B5EF4-FFF2-40B4-BE49-F238E27FC236}">
                <a16:creationId xmlns:a16="http://schemas.microsoft.com/office/drawing/2014/main" id="{A260423F-B3D5-BBAF-CAA6-CF9CF098158D}"/>
              </a:ext>
            </a:extLst>
          </p:cNvPr>
          <p:cNvSpPr>
            <a:spLocks noGrp="1"/>
          </p:cNvSpPr>
          <p:nvPr>
            <p:ph idx="13"/>
          </p:nvPr>
        </p:nvSpPr>
        <p:spPr>
          <a:xfrm>
            <a:off x="255415" y="470722"/>
            <a:ext cx="6325115" cy="4710878"/>
          </a:xfrm>
        </p:spPr>
        <p:txBody>
          <a:bodyPr>
            <a:normAutofit fontScale="25000" lnSpcReduction="20000"/>
          </a:bodyPr>
          <a:lstStyle/>
          <a:p>
            <a:pPr marL="0" indent="0">
              <a:lnSpc>
                <a:spcPct val="120000"/>
              </a:lnSpc>
              <a:spcBef>
                <a:spcPts val="0"/>
              </a:spcBef>
              <a:buNone/>
            </a:pPr>
            <a:r>
              <a:rPr lang="en-US" sz="6400" dirty="0">
                <a:solidFill>
                  <a:srgbClr val="007E39"/>
                </a:solidFill>
              </a:rPr>
              <a:t>Agentic AI Architectures</a:t>
            </a:r>
          </a:p>
          <a:p>
            <a:pPr marL="0" indent="0">
              <a:lnSpc>
                <a:spcPct val="120000"/>
              </a:lnSpc>
              <a:spcBef>
                <a:spcPts val="0"/>
              </a:spcBef>
              <a:buNone/>
            </a:pPr>
            <a:r>
              <a:rPr lang="en-US" sz="4400" b="0" i="0" dirty="0">
                <a:effectLst/>
              </a:rPr>
              <a:t>Agentic AI designs construct AI systems as goal-directed agents able to retrieve information, reason about context, make decisions, and change action dynamically based on current inputs. Unlike rigid rule-based processes, agentic systems operate in a flexible manner, adjusting actions according to goals and evolving user feedback.</a:t>
            </a:r>
            <a:br>
              <a:rPr lang="en-US" sz="4400" b="0" i="0" dirty="0">
                <a:effectLst/>
              </a:rPr>
            </a:br>
            <a:endParaRPr lang="en-US" sz="4400" b="0" i="0" dirty="0">
              <a:effectLst/>
            </a:endParaRPr>
          </a:p>
          <a:p>
            <a:pPr marL="0" indent="0">
              <a:lnSpc>
                <a:spcPct val="120000"/>
              </a:lnSpc>
              <a:spcBef>
                <a:spcPts val="0"/>
              </a:spcBef>
              <a:buNone/>
            </a:pPr>
            <a:r>
              <a:rPr lang="en-US" sz="4400" b="1" i="0" dirty="0">
                <a:effectLst/>
              </a:rPr>
              <a:t>The main features of Agentic AI architectures are:</a:t>
            </a:r>
          </a:p>
          <a:p>
            <a:pPr>
              <a:lnSpc>
                <a:spcPct val="120000"/>
              </a:lnSpc>
              <a:spcBef>
                <a:spcPts val="0"/>
              </a:spcBef>
            </a:pPr>
            <a:r>
              <a:rPr lang="en-US" sz="4400" b="1" i="0" dirty="0">
                <a:effectLst/>
              </a:rPr>
              <a:t>Relevant </a:t>
            </a:r>
            <a:r>
              <a:rPr lang="en-US" sz="4400" b="0" i="0" dirty="0">
                <a:effectLst/>
              </a:rPr>
              <a:t>information retrieval, </a:t>
            </a:r>
          </a:p>
          <a:p>
            <a:pPr>
              <a:lnSpc>
                <a:spcPct val="120000"/>
              </a:lnSpc>
              <a:spcBef>
                <a:spcPts val="0"/>
              </a:spcBef>
            </a:pPr>
            <a:r>
              <a:rPr lang="en-US" sz="4400" b="1" i="0" dirty="0">
                <a:effectLst/>
              </a:rPr>
              <a:t>Decision-making</a:t>
            </a:r>
            <a:r>
              <a:rPr lang="en-US" sz="4400" b="0" i="0" dirty="0">
                <a:effectLst/>
              </a:rPr>
              <a:t> by reasoning over information, </a:t>
            </a:r>
          </a:p>
          <a:p>
            <a:pPr>
              <a:lnSpc>
                <a:spcPct val="120000"/>
              </a:lnSpc>
              <a:spcBef>
                <a:spcPts val="0"/>
              </a:spcBef>
            </a:pPr>
            <a:r>
              <a:rPr lang="en-US" sz="4400" b="1" i="0" dirty="0">
                <a:effectLst/>
              </a:rPr>
              <a:t>Flexibility </a:t>
            </a:r>
            <a:r>
              <a:rPr lang="en-US" sz="4400" b="0" i="0" dirty="0">
                <a:effectLst/>
              </a:rPr>
              <a:t>based on new inputs or evolving conditions.</a:t>
            </a:r>
            <a:endParaRPr lang="en-US" sz="4400" dirty="0"/>
          </a:p>
          <a:p>
            <a:pPr marL="0" indent="0">
              <a:lnSpc>
                <a:spcPct val="120000"/>
              </a:lnSpc>
              <a:spcBef>
                <a:spcPts val="0"/>
              </a:spcBef>
              <a:buNone/>
            </a:pPr>
            <a:br>
              <a:rPr lang="en-US" sz="4400" b="0" i="0" dirty="0">
                <a:effectLst/>
              </a:rPr>
            </a:br>
            <a:r>
              <a:rPr lang="en-US" sz="4400" b="1" i="0" dirty="0">
                <a:effectLst/>
              </a:rPr>
              <a:t>Architectures may vary from:</a:t>
            </a:r>
            <a:br>
              <a:rPr lang="en-US" sz="4400" i="0" dirty="0">
                <a:effectLst/>
              </a:rPr>
            </a:br>
            <a:endParaRPr lang="en-US" sz="4400" i="0" dirty="0">
              <a:effectLst/>
            </a:endParaRPr>
          </a:p>
          <a:p>
            <a:pPr>
              <a:lnSpc>
                <a:spcPct val="120000"/>
              </a:lnSpc>
              <a:spcBef>
                <a:spcPts val="0"/>
              </a:spcBef>
            </a:pPr>
            <a:r>
              <a:rPr lang="en-US" sz="4400" b="1" i="0" dirty="0">
                <a:effectLst/>
              </a:rPr>
              <a:t>Light-Agent Systems: </a:t>
            </a:r>
            <a:r>
              <a:rPr lang="en-US" sz="4400" i="0" dirty="0">
                <a:effectLst/>
              </a:rPr>
              <a:t>One agent performs all tasks — retrieval, reasoning, action — which simplifies the system, makes it quicker to develop, and maintain.</a:t>
            </a:r>
          </a:p>
          <a:p>
            <a:pPr marL="0" indent="0">
              <a:lnSpc>
                <a:spcPct val="120000"/>
              </a:lnSpc>
              <a:spcBef>
                <a:spcPts val="0"/>
              </a:spcBef>
              <a:buNone/>
            </a:pPr>
            <a:endParaRPr lang="en-US" sz="4400" i="0" dirty="0">
              <a:effectLst/>
            </a:endParaRPr>
          </a:p>
          <a:p>
            <a:pPr>
              <a:lnSpc>
                <a:spcPct val="120000"/>
              </a:lnSpc>
              <a:spcBef>
                <a:spcPts val="0"/>
              </a:spcBef>
            </a:pPr>
            <a:r>
              <a:rPr lang="en-US" sz="4400" b="1" i="0" dirty="0">
                <a:effectLst/>
              </a:rPr>
              <a:t>The Multi-Agent Systems </a:t>
            </a:r>
            <a:r>
              <a:rPr lang="en-US" sz="4400" b="0" i="0" dirty="0">
                <a:effectLst/>
              </a:rPr>
              <a:t>architecture combines several specialist agents who handle different subtasks including searching and planning knowledge updating.</a:t>
            </a:r>
            <a:br>
              <a:rPr lang="en-US" sz="4400" dirty="0"/>
            </a:br>
            <a:br>
              <a:rPr lang="en-US" sz="4400" dirty="0"/>
            </a:br>
            <a:r>
              <a:rPr lang="en-US" sz="4400" b="0" i="0" dirty="0">
                <a:effectLst/>
              </a:rPr>
              <a:t>A Light-Agent system within the Hiring Assistant project handles candidate context collection and resume ranking and delivers recruiter chat assistance through a RAG-powered bot and adjusts assessment rules.</a:t>
            </a:r>
            <a:br>
              <a:rPr lang="en-US" sz="4400" b="0" i="0" dirty="0">
                <a:effectLst/>
              </a:rPr>
            </a:br>
            <a:br>
              <a:rPr lang="en-US" sz="4400" dirty="0"/>
            </a:br>
            <a:r>
              <a:rPr lang="en-US" sz="4400" b="0" i="0" dirty="0">
                <a:effectLst/>
              </a:rPr>
              <a:t>Every operational task functions independently without requiring online or internet connectivity. The evaluation system maintains its private nature and continues to be cost-efficient and flexible while operating independently from external cloud-based services.</a:t>
            </a:r>
            <a:endParaRPr lang="en-US" sz="4400" dirty="0"/>
          </a:p>
          <a:p>
            <a:pPr>
              <a:lnSpc>
                <a:spcPct val="120000"/>
              </a:lnSpc>
              <a:spcBef>
                <a:spcPts val="0"/>
              </a:spcBef>
            </a:pPr>
            <a:endParaRPr lang="en-US" sz="4400" i="0" dirty="0">
              <a:effectLst/>
            </a:endParaRPr>
          </a:p>
          <a:p>
            <a:pPr marL="0" indent="0">
              <a:lnSpc>
                <a:spcPct val="120000"/>
              </a:lnSpc>
              <a:spcBef>
                <a:spcPts val="0"/>
              </a:spcBef>
              <a:buNone/>
            </a:pPr>
            <a:endParaRPr lang="en-US" sz="4400" i="0" dirty="0">
              <a:effectLst/>
            </a:endParaRPr>
          </a:p>
        </p:txBody>
      </p:sp>
    </p:spTree>
    <p:extLst>
      <p:ext uri="{BB962C8B-B14F-4D97-AF65-F5344CB8AC3E}">
        <p14:creationId xmlns:p14="http://schemas.microsoft.com/office/powerpoint/2010/main" val="1714861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C6DFA-0B4E-A7AB-0D72-AF549B47368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D1521D81-3959-EFC9-EA64-76C78A19FB60}"/>
              </a:ext>
            </a:extLst>
          </p:cNvPr>
          <p:cNvSpPr>
            <a:spLocks noGrp="1"/>
          </p:cNvSpPr>
          <p:nvPr>
            <p:ph type="title"/>
          </p:nvPr>
        </p:nvSpPr>
        <p:spPr>
          <a:xfrm>
            <a:off x="194710" y="-42754"/>
            <a:ext cx="6329748" cy="416134"/>
          </a:xfrm>
        </p:spPr>
        <p:txBody>
          <a:bodyPr/>
          <a:lstStyle/>
          <a:p>
            <a:r>
              <a:rPr lang="en-US" dirty="0"/>
              <a:t>Project Approach cont’d</a:t>
            </a:r>
          </a:p>
        </p:txBody>
      </p:sp>
      <p:sp>
        <p:nvSpPr>
          <p:cNvPr id="8" name="Content Placeholder 7">
            <a:extLst>
              <a:ext uri="{FF2B5EF4-FFF2-40B4-BE49-F238E27FC236}">
                <a16:creationId xmlns:a16="http://schemas.microsoft.com/office/drawing/2014/main" id="{12EBE307-57DB-433C-E5A6-4A9D6015B7D4}"/>
              </a:ext>
            </a:extLst>
          </p:cNvPr>
          <p:cNvSpPr>
            <a:spLocks noGrp="1"/>
          </p:cNvSpPr>
          <p:nvPr>
            <p:ph idx="1"/>
          </p:nvPr>
        </p:nvSpPr>
        <p:spPr>
          <a:xfrm>
            <a:off x="190631" y="443048"/>
            <a:ext cx="6333827" cy="4426663"/>
          </a:xfrm>
        </p:spPr>
        <p:txBody>
          <a:bodyPr>
            <a:normAutofit fontScale="25000" lnSpcReduction="20000"/>
          </a:bodyPr>
          <a:lstStyle/>
          <a:p>
            <a:pPr marL="0" indent="0">
              <a:buNone/>
            </a:pPr>
            <a:r>
              <a:rPr lang="en-US" sz="6400" dirty="0">
                <a:solidFill>
                  <a:srgbClr val="007E39"/>
                </a:solidFill>
              </a:rPr>
              <a:t>Data sources and integration requirements</a:t>
            </a:r>
          </a:p>
          <a:p>
            <a:pPr marL="0" indent="0">
              <a:buNone/>
            </a:pPr>
            <a:endParaRPr lang="en-US" sz="4400" dirty="0"/>
          </a:p>
          <a:p>
            <a:pPr>
              <a:lnSpc>
                <a:spcPct val="120000"/>
              </a:lnSpc>
              <a:spcBef>
                <a:spcPts val="0"/>
              </a:spcBef>
            </a:pPr>
            <a:r>
              <a:rPr lang="en-US" sz="4400" b="0" i="0" dirty="0">
                <a:effectLst/>
              </a:rPr>
              <a:t> </a:t>
            </a:r>
            <a:r>
              <a:rPr lang="en-US" sz="4400" b="1" i="0" dirty="0">
                <a:effectLst/>
              </a:rPr>
              <a:t>Job Descriptions: </a:t>
            </a:r>
            <a:r>
              <a:rPr lang="en-US" sz="4400" b="0" i="0" dirty="0">
                <a:effectLst/>
              </a:rPr>
              <a:t>Uploaded as PDFs into the </a:t>
            </a:r>
            <a:r>
              <a:rPr lang="en-US" sz="4400" b="0" i="0" dirty="0" err="1">
                <a:effectLst/>
              </a:rPr>
              <a:t>job_descriptions</a:t>
            </a:r>
            <a:r>
              <a:rPr lang="en-US" sz="4400" b="0" i="0" dirty="0">
                <a:effectLst/>
              </a:rPr>
              <a:t>/folder, parsed locally for skills and role context.</a:t>
            </a:r>
          </a:p>
          <a:p>
            <a:pPr>
              <a:lnSpc>
                <a:spcPct val="120000"/>
              </a:lnSpc>
              <a:spcBef>
                <a:spcPts val="0"/>
              </a:spcBef>
            </a:pPr>
            <a:r>
              <a:rPr lang="en-US" sz="4400" b="1" i="0" dirty="0">
                <a:effectLst/>
              </a:rPr>
              <a:t>Candidate Resumes: </a:t>
            </a:r>
            <a:r>
              <a:rPr lang="en-US" sz="4400" b="0" i="0" dirty="0">
                <a:effectLst/>
              </a:rPr>
              <a:t>Uploaded as PDFs into the resumes/ folder, parsed locally for experience and skill extraction.</a:t>
            </a:r>
          </a:p>
          <a:p>
            <a:pPr>
              <a:lnSpc>
                <a:spcPct val="120000"/>
              </a:lnSpc>
              <a:spcBef>
                <a:spcPts val="0"/>
              </a:spcBef>
            </a:pPr>
            <a:r>
              <a:rPr lang="en-US" sz="4400" b="0" i="0" dirty="0">
                <a:effectLst/>
              </a:rPr>
              <a:t>The rubric </a:t>
            </a:r>
            <a:r>
              <a:rPr lang="en-US" sz="4400" b="0" i="0" dirty="0" err="1">
                <a:effectLst/>
              </a:rPr>
              <a:t>json</a:t>
            </a:r>
            <a:r>
              <a:rPr lang="en-US" sz="4400" b="0" i="0" dirty="0">
                <a:effectLst/>
              </a:rPr>
              <a:t> file located in the rubric/ folder determines skill-weight mappings that guide evaluation while the CPU-optimized quantized model requires an upgrade to handle large datasets effectively.</a:t>
            </a:r>
            <a:endParaRPr lang="en-US" sz="4400" b="1" dirty="0"/>
          </a:p>
          <a:p>
            <a:pPr>
              <a:lnSpc>
                <a:spcPct val="120000"/>
              </a:lnSpc>
              <a:spcBef>
                <a:spcPts val="0"/>
              </a:spcBef>
              <a:buNone/>
            </a:pPr>
            <a:r>
              <a:rPr lang="en-US" sz="4400" b="1" dirty="0"/>
              <a:t> </a:t>
            </a:r>
          </a:p>
          <a:p>
            <a:pPr>
              <a:lnSpc>
                <a:spcPct val="120000"/>
              </a:lnSpc>
              <a:spcBef>
                <a:spcPts val="0"/>
              </a:spcBef>
              <a:buNone/>
            </a:pPr>
            <a:r>
              <a:rPr lang="en-US" sz="4400" b="1" dirty="0"/>
              <a:t>Integration Requirements</a:t>
            </a:r>
            <a:endParaRPr lang="en-US" sz="4400" b="1" i="0" dirty="0">
              <a:effectLst/>
            </a:endParaRPr>
          </a:p>
          <a:p>
            <a:pPr>
              <a:lnSpc>
                <a:spcPct val="120000"/>
              </a:lnSpc>
              <a:spcBef>
                <a:spcPts val="0"/>
              </a:spcBef>
            </a:pPr>
            <a:r>
              <a:rPr lang="en-US" sz="4400" b="1" i="0" dirty="0">
                <a:effectLst/>
              </a:rPr>
              <a:t>Local Data Management:</a:t>
            </a:r>
            <a:br>
              <a:rPr lang="en-US" sz="4400" dirty="0"/>
            </a:br>
            <a:r>
              <a:rPr lang="en-US" sz="4400" dirty="0"/>
              <a:t>All data processing (uploading, parsing, embedding, matching) is performed locally and offline through structured folders; no cloud services, APIs, or databases are used </a:t>
            </a:r>
          </a:p>
          <a:p>
            <a:pPr marL="0" indent="0">
              <a:lnSpc>
                <a:spcPct val="120000"/>
              </a:lnSpc>
              <a:buNone/>
            </a:pPr>
            <a:endParaRPr lang="en-US" sz="4400" dirty="0"/>
          </a:p>
          <a:p>
            <a:pPr>
              <a:lnSpc>
                <a:spcPct val="120000"/>
              </a:lnSpc>
              <a:spcBef>
                <a:spcPts val="0"/>
              </a:spcBef>
            </a:pPr>
            <a:r>
              <a:rPr lang="en-US" sz="4400" b="1" dirty="0"/>
              <a:t> </a:t>
            </a:r>
            <a:r>
              <a:rPr lang="en-US" sz="4400" b="1" i="0" dirty="0">
                <a:effectLst/>
              </a:rPr>
              <a:t>Parsing and Embedding:</a:t>
            </a:r>
            <a:br>
              <a:rPr lang="en-US" sz="4400" dirty="0"/>
            </a:br>
            <a:r>
              <a:rPr lang="en-US" sz="4400" dirty="0"/>
              <a:t>Py </a:t>
            </a:r>
            <a:r>
              <a:rPr lang="en-US" sz="4400" dirty="0" err="1"/>
              <a:t>MuPDF</a:t>
            </a:r>
            <a:r>
              <a:rPr lang="en-US" sz="4400" dirty="0"/>
              <a:t> is utilized to parse PDFs, and Sentence Transformers are utilized to generate semantic embeddings to enable in-memory similarity matching.</a:t>
            </a:r>
          </a:p>
          <a:p>
            <a:pPr marL="0" indent="0">
              <a:lnSpc>
                <a:spcPct val="120000"/>
              </a:lnSpc>
              <a:buNone/>
            </a:pPr>
            <a:endParaRPr lang="en-US" sz="4400" b="0" i="0" dirty="0">
              <a:effectLst/>
            </a:endParaRPr>
          </a:p>
          <a:p>
            <a:pPr>
              <a:lnSpc>
                <a:spcPct val="120000"/>
              </a:lnSpc>
              <a:spcBef>
                <a:spcPts val="0"/>
              </a:spcBef>
            </a:pPr>
            <a:r>
              <a:rPr lang="en-US" sz="4400" b="1" i="0" dirty="0">
                <a:effectLst/>
              </a:rPr>
              <a:t>Context Building:</a:t>
            </a:r>
            <a:br>
              <a:rPr lang="en-US" sz="4400" dirty="0"/>
            </a:br>
            <a:r>
              <a:rPr lang="en-US" sz="4400" dirty="0"/>
              <a:t>Internally, resume text content, job description content, and rubric data are blended into the grounding context for the local RAG-powered chatbot.</a:t>
            </a:r>
          </a:p>
          <a:p>
            <a:pPr>
              <a:lnSpc>
                <a:spcPct val="120000"/>
              </a:lnSpc>
            </a:pPr>
            <a:endParaRPr lang="en-US" sz="4400" b="0" i="0" dirty="0">
              <a:effectLst/>
            </a:endParaRPr>
          </a:p>
          <a:p>
            <a:pPr>
              <a:lnSpc>
                <a:spcPct val="120000"/>
              </a:lnSpc>
              <a:spcBef>
                <a:spcPts val="0"/>
              </a:spcBef>
            </a:pPr>
            <a:r>
              <a:rPr lang="en-US" sz="4400" b="1" i="0" dirty="0">
                <a:effectLst/>
              </a:rPr>
              <a:t>Single JD Evaluation:</a:t>
            </a:r>
            <a:br>
              <a:rPr lang="en-US" sz="4400" b="1" dirty="0"/>
            </a:br>
            <a:r>
              <a:rPr lang="en-US" sz="4400" dirty="0"/>
              <a:t>The system currently supports evaluation against a single job description at a time.</a:t>
            </a:r>
          </a:p>
          <a:p>
            <a:pPr marL="0" indent="0">
              <a:buNone/>
            </a:pPr>
            <a:endParaRPr lang="en-US" dirty="0">
              <a:solidFill>
                <a:srgbClr val="007E39"/>
              </a:solidFill>
            </a:endParaRPr>
          </a:p>
        </p:txBody>
      </p:sp>
      <p:sp>
        <p:nvSpPr>
          <p:cNvPr id="4" name="Footer Placeholder 3">
            <a:extLst>
              <a:ext uri="{FF2B5EF4-FFF2-40B4-BE49-F238E27FC236}">
                <a16:creationId xmlns:a16="http://schemas.microsoft.com/office/drawing/2014/main" id="{1090A554-5432-F098-551F-47441458CC08}"/>
              </a:ext>
            </a:extLst>
          </p:cNvPr>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3119565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66C60-86E1-8504-4BC4-5018E09E352F}"/>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8A5F767-71D9-1C9A-2367-F2F0F6FF86C6}"/>
              </a:ext>
            </a:extLst>
          </p:cNvPr>
          <p:cNvSpPr>
            <a:spLocks noGrp="1"/>
          </p:cNvSpPr>
          <p:nvPr>
            <p:ph type="title"/>
          </p:nvPr>
        </p:nvSpPr>
        <p:spPr>
          <a:xfrm>
            <a:off x="194710" y="-42754"/>
            <a:ext cx="6329748" cy="416134"/>
          </a:xfrm>
        </p:spPr>
        <p:txBody>
          <a:bodyPr/>
          <a:lstStyle/>
          <a:p>
            <a:r>
              <a:rPr lang="en-US" dirty="0"/>
              <a:t>Project Approach cont’d</a:t>
            </a:r>
          </a:p>
        </p:txBody>
      </p:sp>
      <p:sp>
        <p:nvSpPr>
          <p:cNvPr id="4" name="Footer Placeholder 3">
            <a:extLst>
              <a:ext uri="{FF2B5EF4-FFF2-40B4-BE49-F238E27FC236}">
                <a16:creationId xmlns:a16="http://schemas.microsoft.com/office/drawing/2014/main" id="{C1F08352-881A-86BD-DEE2-34F57A4B124D}"/>
              </a:ext>
            </a:extLst>
          </p:cNvPr>
          <p:cNvSpPr>
            <a:spLocks noGrp="1"/>
          </p:cNvSpPr>
          <p:nvPr>
            <p:ph type="ftr" sz="quarter" idx="11"/>
          </p:nvPr>
        </p:nvSpPr>
        <p:spPr/>
        <p:txBody>
          <a:bodyPr/>
          <a:lstStyle/>
          <a:p>
            <a:r>
              <a:rPr lang="sv-SE"/>
              <a:t>© 2025, Anna Sidorova, UNT. BCIS5140 - Project Report Boilerplate</a:t>
            </a:r>
            <a:endParaRPr lang="en-US" dirty="0"/>
          </a:p>
        </p:txBody>
      </p:sp>
      <p:sp>
        <p:nvSpPr>
          <p:cNvPr id="9" name="Content Placeholder 8">
            <a:extLst>
              <a:ext uri="{FF2B5EF4-FFF2-40B4-BE49-F238E27FC236}">
                <a16:creationId xmlns:a16="http://schemas.microsoft.com/office/drawing/2014/main" id="{E768DC26-C925-8A14-D562-E6CF5CA70639}"/>
              </a:ext>
            </a:extLst>
          </p:cNvPr>
          <p:cNvSpPr>
            <a:spLocks noGrp="1"/>
          </p:cNvSpPr>
          <p:nvPr>
            <p:ph idx="13"/>
          </p:nvPr>
        </p:nvSpPr>
        <p:spPr>
          <a:xfrm>
            <a:off x="194710" y="383177"/>
            <a:ext cx="6468580" cy="4188823"/>
          </a:xfrm>
        </p:spPr>
        <p:txBody>
          <a:bodyPr>
            <a:normAutofit fontScale="25000" lnSpcReduction="20000"/>
          </a:bodyPr>
          <a:lstStyle/>
          <a:p>
            <a:pPr marL="0" indent="0">
              <a:lnSpc>
                <a:spcPct val="120000"/>
              </a:lnSpc>
              <a:buNone/>
            </a:pPr>
            <a:r>
              <a:rPr lang="en-US" sz="6400" dirty="0">
                <a:solidFill>
                  <a:srgbClr val="007E39"/>
                </a:solidFill>
              </a:rPr>
              <a:t>Success metrics and evaluation plan </a:t>
            </a:r>
          </a:p>
          <a:p>
            <a:pPr>
              <a:lnSpc>
                <a:spcPct val="120000"/>
              </a:lnSpc>
              <a:spcBef>
                <a:spcPts val="0"/>
              </a:spcBef>
              <a:buNone/>
            </a:pPr>
            <a:endParaRPr lang="en-US" sz="4400" b="1" dirty="0"/>
          </a:p>
          <a:p>
            <a:pPr>
              <a:lnSpc>
                <a:spcPct val="120000"/>
              </a:lnSpc>
              <a:spcBef>
                <a:spcPts val="0"/>
              </a:spcBef>
              <a:buNone/>
            </a:pPr>
            <a:r>
              <a:rPr lang="en-US" sz="4400" b="1" dirty="0"/>
              <a:t>Success Metrics</a:t>
            </a:r>
          </a:p>
          <a:p>
            <a:pPr>
              <a:lnSpc>
                <a:spcPct val="120000"/>
              </a:lnSpc>
            </a:pPr>
            <a:r>
              <a:rPr lang="en-US" sz="4400" b="1" i="0" dirty="0">
                <a:effectLst/>
              </a:rPr>
              <a:t>Resume Parsing Accuracy:</a:t>
            </a:r>
            <a:br>
              <a:rPr lang="en-US" sz="4400" b="0" i="0" dirty="0">
                <a:effectLst/>
              </a:rPr>
            </a:br>
            <a:r>
              <a:rPr lang="en-US" sz="4400" b="0" i="0" dirty="0">
                <a:effectLst/>
              </a:rPr>
              <a:t>Retrieve text correctly from at least 95% of resumes and job descriptions.</a:t>
            </a:r>
          </a:p>
          <a:p>
            <a:pPr>
              <a:lnSpc>
                <a:spcPct val="120000"/>
              </a:lnSpc>
            </a:pPr>
            <a:r>
              <a:rPr lang="en-US" sz="4400" b="1" dirty="0"/>
              <a:t> </a:t>
            </a:r>
            <a:r>
              <a:rPr lang="en-US" sz="4400" b="1" i="0" dirty="0">
                <a:effectLst/>
              </a:rPr>
              <a:t>Semantic Matching Relevance:</a:t>
            </a:r>
            <a:br>
              <a:rPr lang="en-US" sz="4400" b="0" i="0" dirty="0">
                <a:effectLst/>
              </a:rPr>
            </a:br>
            <a:r>
              <a:rPr lang="en-US" sz="4400" b="0" i="0" dirty="0">
                <a:effectLst/>
              </a:rPr>
              <a:t>Top-ranked applicants should closely match job requirements, as verified by manual validation.</a:t>
            </a:r>
          </a:p>
          <a:p>
            <a:pPr>
              <a:lnSpc>
                <a:spcPct val="120000"/>
              </a:lnSpc>
            </a:pPr>
            <a:r>
              <a:rPr lang="en-US" sz="4400" b="1" i="0" dirty="0">
                <a:effectLst/>
              </a:rPr>
              <a:t>Rubric Matching Effectiveness:</a:t>
            </a:r>
            <a:br>
              <a:rPr lang="en-US" sz="4400" b="0" i="0" dirty="0">
                <a:effectLst/>
              </a:rPr>
            </a:br>
            <a:r>
              <a:rPr lang="en-US" sz="4400" b="0" i="0" dirty="0">
                <a:effectLst/>
              </a:rPr>
              <a:t>Correct skill identification and grading in ≥90% of cases by recruiter assessment.</a:t>
            </a:r>
          </a:p>
          <a:p>
            <a:pPr>
              <a:lnSpc>
                <a:spcPct val="120000"/>
              </a:lnSpc>
            </a:pPr>
            <a:r>
              <a:rPr lang="en-US" sz="4400" b="1" i="0" dirty="0">
                <a:effectLst/>
              </a:rPr>
              <a:t>Chatbot Interaction Quality:</a:t>
            </a:r>
            <a:br>
              <a:rPr lang="en-US" sz="4400" b="0" i="0" dirty="0">
                <a:effectLst/>
              </a:rPr>
            </a:br>
            <a:r>
              <a:rPr lang="en-US" sz="4400" b="0" i="0" dirty="0">
                <a:effectLst/>
              </a:rPr>
              <a:t>High Q&amp;A answer quality and rubric refresh with ≥90% recruiter satisfaction</a:t>
            </a:r>
            <a:endParaRPr lang="en-US" sz="4400" b="1" dirty="0"/>
          </a:p>
          <a:p>
            <a:pPr>
              <a:lnSpc>
                <a:spcPct val="120000"/>
              </a:lnSpc>
              <a:spcBef>
                <a:spcPts val="0"/>
              </a:spcBef>
              <a:buNone/>
            </a:pPr>
            <a:endParaRPr lang="en-US" sz="4400" b="1" dirty="0"/>
          </a:p>
          <a:p>
            <a:pPr>
              <a:lnSpc>
                <a:spcPct val="120000"/>
              </a:lnSpc>
              <a:spcBef>
                <a:spcPts val="0"/>
              </a:spcBef>
              <a:buNone/>
            </a:pPr>
            <a:r>
              <a:rPr lang="en-US" sz="4400" b="1" dirty="0"/>
              <a:t>Evaluation Plan</a:t>
            </a:r>
          </a:p>
          <a:p>
            <a:pPr>
              <a:lnSpc>
                <a:spcPct val="120000"/>
              </a:lnSpc>
              <a:spcBef>
                <a:spcPts val="0"/>
              </a:spcBef>
            </a:pPr>
            <a:r>
              <a:rPr lang="en-US" sz="4400" dirty="0"/>
              <a:t> The parsing accuracy must be verified through direct comparison between output files and original PDFs.</a:t>
            </a:r>
          </a:p>
          <a:p>
            <a:pPr>
              <a:lnSpc>
                <a:spcPct val="120000"/>
              </a:lnSpc>
              <a:spcBef>
                <a:spcPts val="0"/>
              </a:spcBef>
            </a:pPr>
            <a:r>
              <a:rPr lang="en-US" sz="4400" dirty="0"/>
              <a:t>An examination of candidate rankings must be conducted manually to ensure semantic agreement with the provided assessment rubric.</a:t>
            </a:r>
          </a:p>
          <a:p>
            <a:pPr>
              <a:lnSpc>
                <a:spcPct val="120000"/>
              </a:lnSpc>
              <a:spcBef>
                <a:spcPts val="0"/>
              </a:spcBef>
            </a:pPr>
            <a:r>
              <a:rPr lang="en-US" sz="4400" dirty="0"/>
              <a:t>The validation process includes using predefined queries together with rubric update tasks to evaluate chatbot responses.</a:t>
            </a:r>
          </a:p>
          <a:p>
            <a:pPr>
              <a:lnSpc>
                <a:spcPct val="120000"/>
              </a:lnSpc>
              <a:spcBef>
                <a:spcPts val="0"/>
              </a:spcBef>
            </a:pPr>
            <a:r>
              <a:rPr lang="en-US" sz="4400" dirty="0"/>
              <a:t>. The team should gather recruiter feedback regarding both system user experience and rating transparency and chat interface performance.</a:t>
            </a:r>
          </a:p>
          <a:p>
            <a:pPr>
              <a:lnSpc>
                <a:spcPct val="120000"/>
              </a:lnSpc>
              <a:spcBef>
                <a:spcPts val="0"/>
              </a:spcBef>
            </a:pPr>
            <a:r>
              <a:rPr lang="en-US" sz="4400" dirty="0"/>
              <a:t>The final report together with the presentation should present findings and success rates.</a:t>
            </a:r>
          </a:p>
          <a:p>
            <a:pPr>
              <a:lnSpc>
                <a:spcPct val="120000"/>
              </a:lnSpc>
              <a:spcBef>
                <a:spcPts val="0"/>
              </a:spcBef>
            </a:pPr>
            <a:r>
              <a:rPr lang="en-US" sz="4400" dirty="0"/>
              <a:t>The testing phase will operate offline while evaluations run locally to guarantee privacy of the data throughout testing activities.</a:t>
            </a:r>
          </a:p>
          <a:p>
            <a:pPr marL="0" indent="0">
              <a:lnSpc>
                <a:spcPct val="120000"/>
              </a:lnSpc>
              <a:buNone/>
            </a:pPr>
            <a:endParaRPr lang="en-US" sz="4400" dirty="0">
              <a:solidFill>
                <a:srgbClr val="007E39"/>
              </a:solidFill>
            </a:endParaRPr>
          </a:p>
          <a:p>
            <a:pPr marL="0" indent="0">
              <a:lnSpc>
                <a:spcPct val="120000"/>
              </a:lnSpc>
              <a:buNone/>
            </a:pPr>
            <a:endParaRPr lang="en-US" dirty="0">
              <a:solidFill>
                <a:srgbClr val="007E39"/>
              </a:solidFill>
            </a:endParaRPr>
          </a:p>
        </p:txBody>
      </p:sp>
    </p:spTree>
    <p:extLst>
      <p:ext uri="{BB962C8B-B14F-4D97-AF65-F5344CB8AC3E}">
        <p14:creationId xmlns:p14="http://schemas.microsoft.com/office/powerpoint/2010/main" val="735440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4983B-BA89-E804-5651-85E4ECB7974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E185D8C-6727-6789-E477-FB2BC53DD244}"/>
              </a:ext>
            </a:extLst>
          </p:cNvPr>
          <p:cNvSpPr>
            <a:spLocks noGrp="1"/>
          </p:cNvSpPr>
          <p:nvPr>
            <p:ph type="ctrTitle"/>
          </p:nvPr>
        </p:nvSpPr>
        <p:spPr/>
        <p:txBody>
          <a:bodyPr/>
          <a:lstStyle/>
          <a:p>
            <a:r>
              <a:rPr lang="en-US" dirty="0"/>
              <a:t>SOLUTION REQUIREMENTS</a:t>
            </a:r>
          </a:p>
        </p:txBody>
      </p:sp>
      <p:sp>
        <p:nvSpPr>
          <p:cNvPr id="4" name="Footer Placeholder 3">
            <a:extLst>
              <a:ext uri="{FF2B5EF4-FFF2-40B4-BE49-F238E27FC236}">
                <a16:creationId xmlns:a16="http://schemas.microsoft.com/office/drawing/2014/main" id="{C1BC50FB-FEEB-E88C-9ECE-EA1EBDEA93DD}"/>
              </a:ext>
            </a:extLst>
          </p:cNvPr>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3815733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BA04-423F-45AB-9D65-DE214A7E8B99}"/>
              </a:ext>
            </a:extLst>
          </p:cNvPr>
          <p:cNvSpPr>
            <a:spLocks noGrp="1"/>
          </p:cNvSpPr>
          <p:nvPr>
            <p:ph type="title"/>
          </p:nvPr>
        </p:nvSpPr>
        <p:spPr/>
        <p:txBody>
          <a:bodyPr/>
          <a:lstStyle/>
          <a:p>
            <a:r>
              <a:rPr lang="en-US" dirty="0"/>
              <a:t>Business requirements – Stakeholder analysis</a:t>
            </a:r>
          </a:p>
        </p:txBody>
      </p:sp>
      <p:graphicFrame>
        <p:nvGraphicFramePr>
          <p:cNvPr id="5" name="Content Placeholder 4">
            <a:extLst>
              <a:ext uri="{FF2B5EF4-FFF2-40B4-BE49-F238E27FC236}">
                <a16:creationId xmlns:a16="http://schemas.microsoft.com/office/drawing/2014/main" id="{EC135720-307E-1134-E72F-F13962065B84}"/>
              </a:ext>
            </a:extLst>
          </p:cNvPr>
          <p:cNvGraphicFramePr>
            <a:graphicFrameLocks noGrp="1"/>
          </p:cNvGraphicFramePr>
          <p:nvPr>
            <p:ph idx="1"/>
            <p:extLst>
              <p:ext uri="{D42A27DB-BD31-4B8C-83A1-F6EECF244321}">
                <p14:modId xmlns:p14="http://schemas.microsoft.com/office/powerpoint/2010/main" val="2030135435"/>
              </p:ext>
            </p:extLst>
          </p:nvPr>
        </p:nvGraphicFramePr>
        <p:xfrm>
          <a:off x="255415" y="820196"/>
          <a:ext cx="6323990" cy="3607776"/>
        </p:xfrm>
        <a:graphic>
          <a:graphicData uri="http://schemas.openxmlformats.org/drawingml/2006/table">
            <a:tbl>
              <a:tblPr firstRow="1" bandRow="1">
                <a:tableStyleId>{D7AC3CCA-C797-4891-BE02-D94E43425B78}</a:tableStyleId>
              </a:tblPr>
              <a:tblGrid>
                <a:gridCol w="1914769">
                  <a:extLst>
                    <a:ext uri="{9D8B030D-6E8A-4147-A177-3AD203B41FA5}">
                      <a16:colId xmlns:a16="http://schemas.microsoft.com/office/drawing/2014/main" val="3573356306"/>
                    </a:ext>
                  </a:extLst>
                </a:gridCol>
                <a:gridCol w="1453696">
                  <a:extLst>
                    <a:ext uri="{9D8B030D-6E8A-4147-A177-3AD203B41FA5}">
                      <a16:colId xmlns:a16="http://schemas.microsoft.com/office/drawing/2014/main" val="1594888334"/>
                    </a:ext>
                  </a:extLst>
                </a:gridCol>
                <a:gridCol w="2955525">
                  <a:extLst>
                    <a:ext uri="{9D8B030D-6E8A-4147-A177-3AD203B41FA5}">
                      <a16:colId xmlns:a16="http://schemas.microsoft.com/office/drawing/2014/main" val="2792861867"/>
                    </a:ext>
                  </a:extLst>
                </a:gridCol>
              </a:tblGrid>
              <a:tr h="901944">
                <a:tc>
                  <a:txBody>
                    <a:bodyPr/>
                    <a:lstStyle/>
                    <a:p>
                      <a:pPr algn="ctr"/>
                      <a:r>
                        <a:rPr lang="en-US" sz="1100" dirty="0"/>
                        <a:t>Stakeholder</a:t>
                      </a:r>
                    </a:p>
                  </a:txBody>
                  <a:tcPr anchor="ctr">
                    <a:noFill/>
                  </a:tcPr>
                </a:tc>
                <a:tc>
                  <a:txBody>
                    <a:bodyPr/>
                    <a:lstStyle/>
                    <a:p>
                      <a:pPr algn="ctr"/>
                      <a:r>
                        <a:rPr lang="en-US" sz="1100" dirty="0"/>
                        <a:t>Role</a:t>
                      </a:r>
                    </a:p>
                  </a:txBody>
                  <a:tcPr anchor="ctr">
                    <a:noFill/>
                  </a:tcPr>
                </a:tc>
                <a:tc>
                  <a:txBody>
                    <a:bodyPr/>
                    <a:lstStyle/>
                    <a:p>
                      <a:pPr algn="ctr"/>
                      <a:r>
                        <a:rPr lang="en-US" sz="1100" dirty="0"/>
                        <a:t>Business Need/Expectation</a:t>
                      </a:r>
                    </a:p>
                  </a:txBody>
                  <a:tcPr anchor="ctr">
                    <a:noFill/>
                  </a:tcPr>
                </a:tc>
                <a:extLst>
                  <a:ext uri="{0D108BD9-81ED-4DB2-BD59-A6C34878D82A}">
                    <a16:rowId xmlns:a16="http://schemas.microsoft.com/office/drawing/2014/main" val="675344636"/>
                  </a:ext>
                </a:extLst>
              </a:tr>
              <a:tr h="901944">
                <a:tc>
                  <a:txBody>
                    <a:bodyPr/>
                    <a:lstStyle/>
                    <a:p>
                      <a:r>
                        <a:rPr lang="en-US" sz="1100" b="1" dirty="0"/>
                        <a:t>Recruiters / Hiring Managers</a:t>
                      </a:r>
                      <a:endParaRPr lang="en-US" sz="1100" dirty="0"/>
                    </a:p>
                  </a:txBody>
                  <a:tcPr anchor="ctr">
                    <a:noFill/>
                  </a:tcPr>
                </a:tc>
                <a:tc>
                  <a:txBody>
                    <a:bodyPr/>
                    <a:lstStyle/>
                    <a:p>
                      <a:r>
                        <a:rPr lang="en-US" sz="1100" dirty="0"/>
                        <a:t>End Users</a:t>
                      </a:r>
                    </a:p>
                  </a:txBody>
                  <a:tcPr anchor="ctr">
                    <a:noFill/>
                  </a:tcPr>
                </a:tc>
                <a:tc>
                  <a:txBody>
                    <a:bodyPr/>
                    <a:lstStyle/>
                    <a:p>
                      <a:r>
                        <a:rPr lang="en-US" sz="1100" b="0" i="0" kern="1200" dirty="0">
                          <a:solidFill>
                            <a:schemeClr val="dk1"/>
                          </a:solidFill>
                          <a:effectLst/>
                          <a:latin typeface="+mn-lt"/>
                          <a:ea typeface="+mn-ea"/>
                          <a:cs typeface="+mn-cs"/>
                        </a:rPr>
                        <a:t>Effective resume evaluation, open candidate scores, and flexible rubric refinements</a:t>
                      </a:r>
                      <a:br>
                        <a:rPr lang="en-US" sz="800" dirty="0"/>
                      </a:br>
                      <a:r>
                        <a:rPr lang="en-US" sz="1100" dirty="0"/>
                        <a:t>.</a:t>
                      </a:r>
                    </a:p>
                  </a:txBody>
                  <a:tcPr anchor="ctr">
                    <a:noFill/>
                  </a:tcPr>
                </a:tc>
                <a:extLst>
                  <a:ext uri="{0D108BD9-81ED-4DB2-BD59-A6C34878D82A}">
                    <a16:rowId xmlns:a16="http://schemas.microsoft.com/office/drawing/2014/main" val="3465424881"/>
                  </a:ext>
                </a:extLst>
              </a:tr>
              <a:tr h="901944">
                <a:tc>
                  <a:txBody>
                    <a:bodyPr/>
                    <a:lstStyle/>
                    <a:p>
                      <a:r>
                        <a:rPr lang="en-US" sz="1100" b="1"/>
                        <a:t>Project Sponsors</a:t>
                      </a:r>
                      <a:endParaRPr lang="en-US" sz="1100"/>
                    </a:p>
                  </a:txBody>
                  <a:tcPr anchor="ctr">
                    <a:noFill/>
                  </a:tcPr>
                </a:tc>
                <a:tc>
                  <a:txBody>
                    <a:bodyPr/>
                    <a:lstStyle/>
                    <a:p>
                      <a:r>
                        <a:rPr lang="en-US" sz="1100" dirty="0"/>
                        <a:t>Oversight</a:t>
                      </a:r>
                    </a:p>
                  </a:txBody>
                  <a:tcPr anchor="ctr">
                    <a:noFill/>
                  </a:tcPr>
                </a:tc>
                <a:tc>
                  <a:txBody>
                    <a:bodyPr/>
                    <a:lstStyle/>
                    <a:p>
                      <a:r>
                        <a:rPr lang="en-US" sz="1100" b="0" i="0" kern="1200" dirty="0">
                          <a:solidFill>
                            <a:schemeClr val="dk1"/>
                          </a:solidFill>
                          <a:effectLst/>
                          <a:latin typeface="+mn-lt"/>
                          <a:ea typeface="+mn-ea"/>
                          <a:cs typeface="+mn-cs"/>
                        </a:rPr>
                        <a:t>Effective deployment of an AI-based hiring tool improving speed, equity, and quality.</a:t>
                      </a:r>
                      <a:br>
                        <a:rPr lang="en-US" sz="800" dirty="0"/>
                      </a:br>
                      <a:endParaRPr lang="en-US" sz="1100" dirty="0"/>
                    </a:p>
                  </a:txBody>
                  <a:tcPr anchor="ctr">
                    <a:noFill/>
                  </a:tcPr>
                </a:tc>
                <a:extLst>
                  <a:ext uri="{0D108BD9-81ED-4DB2-BD59-A6C34878D82A}">
                    <a16:rowId xmlns:a16="http://schemas.microsoft.com/office/drawing/2014/main" val="2251908038"/>
                  </a:ext>
                </a:extLst>
              </a:tr>
              <a:tr h="901944">
                <a:tc>
                  <a:txBody>
                    <a:bodyPr/>
                    <a:lstStyle/>
                    <a:p>
                      <a:r>
                        <a:rPr lang="en-US" sz="1100" b="1"/>
                        <a:t>Technical Team</a:t>
                      </a:r>
                      <a:endParaRPr lang="en-US" sz="1100"/>
                    </a:p>
                  </a:txBody>
                  <a:tcPr anchor="ctr">
                    <a:noFill/>
                  </a:tcPr>
                </a:tc>
                <a:tc>
                  <a:txBody>
                    <a:bodyPr/>
                    <a:lstStyle/>
                    <a:p>
                      <a:r>
                        <a:rPr lang="en-US" sz="1100"/>
                        <a:t>Developers</a:t>
                      </a:r>
                    </a:p>
                  </a:txBody>
                  <a:tcPr anchor="ctr">
                    <a:noFill/>
                  </a:tcPr>
                </a:tc>
                <a:tc>
                  <a:txBody>
                    <a:bodyPr/>
                    <a:lstStyle/>
                    <a:p>
                      <a:r>
                        <a:rPr lang="en-US" sz="1100" b="0" i="0" kern="1200" dirty="0">
                          <a:solidFill>
                            <a:schemeClr val="dk1"/>
                          </a:solidFill>
                          <a:effectLst/>
                          <a:latin typeface="+mn-lt"/>
                          <a:ea typeface="+mn-ea"/>
                          <a:cs typeface="+mn-cs"/>
                        </a:rPr>
                        <a:t>Build sustainable architecture via parsing, embeddings, hybrid ranking, and RAG chatbot integration</a:t>
                      </a:r>
                      <a:r>
                        <a:rPr lang="en-US" sz="427" b="0" i="0" kern="1200" dirty="0">
                          <a:solidFill>
                            <a:schemeClr val="dk1"/>
                          </a:solidFill>
                          <a:effectLst/>
                          <a:latin typeface="+mn-lt"/>
                          <a:ea typeface="+mn-ea"/>
                          <a:cs typeface="+mn-cs"/>
                        </a:rPr>
                        <a:t>.</a:t>
                      </a:r>
                      <a:br>
                        <a:rPr lang="en-US" sz="800" dirty="0"/>
                      </a:br>
                      <a:endParaRPr lang="en-US" sz="1100" dirty="0"/>
                    </a:p>
                  </a:txBody>
                  <a:tcPr anchor="ctr">
                    <a:noFill/>
                  </a:tcPr>
                </a:tc>
                <a:extLst>
                  <a:ext uri="{0D108BD9-81ED-4DB2-BD59-A6C34878D82A}">
                    <a16:rowId xmlns:a16="http://schemas.microsoft.com/office/drawing/2014/main" val="966139111"/>
                  </a:ext>
                </a:extLst>
              </a:tr>
            </a:tbl>
          </a:graphicData>
        </a:graphic>
      </p:graphicFrame>
      <p:sp>
        <p:nvSpPr>
          <p:cNvPr id="4" name="Footer Placeholder 3">
            <a:extLst>
              <a:ext uri="{FF2B5EF4-FFF2-40B4-BE49-F238E27FC236}">
                <a16:creationId xmlns:a16="http://schemas.microsoft.com/office/drawing/2014/main" id="{A2EFC90E-9C72-415A-81E2-B3B8F319F0C0}"/>
              </a:ext>
            </a:extLst>
          </p:cNvPr>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2166217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26D55-EA78-B530-6314-99FA9A159AF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50605D0-D1FB-2AF6-A264-C8A123914473}"/>
              </a:ext>
            </a:extLst>
          </p:cNvPr>
          <p:cNvSpPr>
            <a:spLocks noGrp="1"/>
          </p:cNvSpPr>
          <p:nvPr>
            <p:ph type="ctrTitle"/>
          </p:nvPr>
        </p:nvSpPr>
        <p:spPr/>
        <p:txBody>
          <a:bodyPr/>
          <a:lstStyle/>
          <a:p>
            <a:r>
              <a:rPr lang="en-US" dirty="0"/>
              <a:t>SOLUTION DESIGN</a:t>
            </a:r>
          </a:p>
        </p:txBody>
      </p:sp>
      <p:sp>
        <p:nvSpPr>
          <p:cNvPr id="4" name="Footer Placeholder 3">
            <a:extLst>
              <a:ext uri="{FF2B5EF4-FFF2-40B4-BE49-F238E27FC236}">
                <a16:creationId xmlns:a16="http://schemas.microsoft.com/office/drawing/2014/main" id="{2BA97386-AD45-7D1E-A56D-E84671E0C8B2}"/>
              </a:ext>
            </a:extLst>
          </p:cNvPr>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708503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BA04-423F-45AB-9D65-DE214A7E8B99}"/>
              </a:ext>
            </a:extLst>
          </p:cNvPr>
          <p:cNvSpPr>
            <a:spLocks noGrp="1"/>
          </p:cNvSpPr>
          <p:nvPr>
            <p:ph type="title"/>
          </p:nvPr>
        </p:nvSpPr>
        <p:spPr/>
        <p:txBody>
          <a:bodyPr>
            <a:normAutofit fontScale="90000"/>
          </a:bodyPr>
          <a:lstStyle/>
          <a:p>
            <a:r>
              <a:rPr lang="en-US" dirty="0"/>
              <a:t>Business requirements – Agentic Solution Environment and Objectives</a:t>
            </a:r>
          </a:p>
        </p:txBody>
      </p:sp>
      <p:sp>
        <p:nvSpPr>
          <p:cNvPr id="3" name="Content Placeholder 2">
            <a:extLst>
              <a:ext uri="{FF2B5EF4-FFF2-40B4-BE49-F238E27FC236}">
                <a16:creationId xmlns:a16="http://schemas.microsoft.com/office/drawing/2014/main" id="{7BA2BEC8-FDDE-40D5-868F-5EC67A0FB16F}"/>
              </a:ext>
            </a:extLst>
          </p:cNvPr>
          <p:cNvSpPr>
            <a:spLocks noGrp="1"/>
          </p:cNvSpPr>
          <p:nvPr>
            <p:ph idx="1"/>
          </p:nvPr>
        </p:nvSpPr>
        <p:spPr>
          <a:xfrm>
            <a:off x="248339" y="748081"/>
            <a:ext cx="6333827" cy="7266504"/>
          </a:xfrm>
        </p:spPr>
        <p:txBody>
          <a:bodyPr>
            <a:noAutofit/>
          </a:bodyPr>
          <a:lstStyle/>
          <a:p>
            <a:pPr>
              <a:buNone/>
            </a:pPr>
            <a:r>
              <a:rPr lang="en-US" sz="1100" b="1" dirty="0">
                <a:cs typeface="Times New Roman" panose="02020603050405020304" pitchFamily="18" charset="0"/>
              </a:rPr>
              <a:t>Agentic Solution Environment</a:t>
            </a:r>
          </a:p>
          <a:p>
            <a:pPr>
              <a:buNone/>
            </a:pPr>
            <a:r>
              <a:rPr lang="en-US" sz="1100" dirty="0">
                <a:cs typeface="Times New Roman" panose="02020603050405020304" pitchFamily="18" charset="0"/>
              </a:rPr>
              <a:t>The Hiring Assistant uses Light-Agent architecture combined with the Retrieval-Augmented Generation</a:t>
            </a:r>
          </a:p>
          <a:p>
            <a:pPr>
              <a:buNone/>
            </a:pPr>
            <a:r>
              <a:rPr lang="en-US" sz="1100" dirty="0">
                <a:cs typeface="Times New Roman" panose="02020603050405020304" pitchFamily="18" charset="0"/>
              </a:rPr>
              <a:t>(RAG) approach for its foundation.</a:t>
            </a:r>
          </a:p>
          <a:p>
            <a:pPr>
              <a:buNone/>
            </a:pPr>
            <a:endParaRPr lang="en-US" sz="1100" dirty="0">
              <a:cs typeface="Times New Roman" panose="02020603050405020304" pitchFamily="18" charset="0"/>
            </a:endParaRPr>
          </a:p>
          <a:p>
            <a:pPr>
              <a:buNone/>
            </a:pPr>
            <a:r>
              <a:rPr lang="en-US" sz="1100" b="1" dirty="0">
                <a:cs typeface="Times New Roman" panose="02020603050405020304" pitchFamily="18" charset="0"/>
              </a:rPr>
              <a:t>RAG approach</a:t>
            </a:r>
            <a:r>
              <a:rPr lang="en-US" sz="1100" dirty="0">
                <a:cs typeface="Times New Roman" panose="02020603050405020304" pitchFamily="18" charset="0"/>
              </a:rPr>
              <a:t>.</a:t>
            </a:r>
          </a:p>
          <a:p>
            <a:pPr>
              <a:buNone/>
            </a:pPr>
            <a:r>
              <a:rPr lang="en-US" sz="1100" dirty="0">
                <a:cs typeface="Times New Roman" panose="02020603050405020304" pitchFamily="18" charset="0"/>
              </a:rPr>
              <a:t>The system runs through an optimized modular setup designed to work locally with offline capabilities.</a:t>
            </a:r>
          </a:p>
          <a:p>
            <a:pPr>
              <a:buNone/>
            </a:pPr>
            <a:r>
              <a:rPr lang="en-US" sz="1100" dirty="0">
                <a:cs typeface="Times New Roman" panose="02020603050405020304" pitchFamily="18" charset="0"/>
              </a:rPr>
              <a:t>offline, ensuring privacy, cost-efficiency, and full control over data.</a:t>
            </a:r>
          </a:p>
          <a:p>
            <a:pPr>
              <a:buNone/>
            </a:pPr>
            <a:endParaRPr lang="en-US" sz="1100" dirty="0">
              <a:cs typeface="Times New Roman" panose="02020603050405020304" pitchFamily="18" charset="0"/>
            </a:endParaRPr>
          </a:p>
          <a:p>
            <a:pPr>
              <a:buNone/>
            </a:pPr>
            <a:r>
              <a:rPr lang="en-US" sz="1100" b="1" dirty="0">
                <a:cs typeface="Times New Roman" panose="02020603050405020304" pitchFamily="18" charset="0"/>
              </a:rPr>
              <a:t>The environment consists of:</a:t>
            </a:r>
          </a:p>
          <a:p>
            <a:pPr>
              <a:buNone/>
            </a:pPr>
            <a:endParaRPr lang="en-US" sz="1100" b="1" dirty="0">
              <a:cs typeface="Times New Roman" panose="02020603050405020304" pitchFamily="18" charset="0"/>
            </a:endParaRPr>
          </a:p>
          <a:p>
            <a:pPr>
              <a:buNone/>
            </a:pPr>
            <a:r>
              <a:rPr lang="en-US" sz="1100" b="1" dirty="0">
                <a:cs typeface="Times New Roman" panose="02020603050405020304" pitchFamily="18" charset="0"/>
              </a:rPr>
              <a:t>Data Sources:</a:t>
            </a:r>
          </a:p>
          <a:p>
            <a:r>
              <a:rPr lang="en-US" sz="1100" dirty="0">
                <a:cs typeface="Times New Roman" panose="02020603050405020304" pitchFamily="18" charset="0"/>
              </a:rPr>
              <a:t>All Job Descriptions in PDF format exist within the job descriptions/ directory.</a:t>
            </a:r>
          </a:p>
          <a:p>
            <a:r>
              <a:rPr lang="en-US" sz="1100" dirty="0">
                <a:cs typeface="Times New Roman" panose="02020603050405020304" pitchFamily="18" charset="0"/>
              </a:rPr>
              <a:t>All PDF documents and Candidate resumes find their storage within the resumes/ directory.</a:t>
            </a:r>
          </a:p>
          <a:p>
            <a:r>
              <a:rPr lang="en-US" sz="1100" dirty="0">
                <a:cs typeface="Times New Roman" panose="02020603050405020304" pitchFamily="18" charset="0"/>
              </a:rPr>
              <a:t>The JSON form of the rubric remains stored in the rubric folder.</a:t>
            </a:r>
          </a:p>
          <a:p>
            <a:pPr>
              <a:buNone/>
            </a:pPr>
            <a:endParaRPr lang="en-US" sz="1100" b="1" dirty="0">
              <a:cs typeface="Times New Roman" panose="02020603050405020304" pitchFamily="18" charset="0"/>
            </a:endParaRPr>
          </a:p>
          <a:p>
            <a:pPr>
              <a:buNone/>
            </a:pPr>
            <a:r>
              <a:rPr lang="en-US" sz="1100" b="1" dirty="0">
                <a:cs typeface="Times New Roman" panose="02020603050405020304" pitchFamily="18" charset="0"/>
              </a:rPr>
              <a:t>Embedding and Retrieval:</a:t>
            </a:r>
          </a:p>
          <a:p>
            <a:r>
              <a:rPr lang="en-US" sz="1100" dirty="0">
                <a:cs typeface="Times New Roman" panose="02020603050405020304" pitchFamily="18" charset="0"/>
              </a:rPr>
              <a:t>The system converts the semantic embeddings of resumes along with JDs through </a:t>
            </a:r>
            <a:r>
              <a:rPr lang="en-US" sz="1100" dirty="0" err="1">
                <a:cs typeface="Times New Roman" panose="02020603050405020304" pitchFamily="18" charset="0"/>
              </a:rPr>
              <a:t>SentenceTransformer</a:t>
            </a:r>
            <a:r>
              <a:rPr lang="en-US" sz="1100" dirty="0">
                <a:cs typeface="Times New Roman" panose="02020603050405020304" pitchFamily="18" charset="0"/>
              </a:rPr>
              <a:t> (all-MiniLM-L6-v2).</a:t>
            </a:r>
          </a:p>
          <a:p>
            <a:r>
              <a:rPr lang="en-US" sz="1100" dirty="0">
                <a:cs typeface="Times New Roman" panose="02020603050405020304" pitchFamily="18" charset="0"/>
              </a:rPr>
              <a:t>The system implements in-memory vector similarity search to determine the semantic relevancy between the Candidate resumes and job descriptions. Job descriptions without external database dependency.</a:t>
            </a:r>
          </a:p>
          <a:p>
            <a:pPr>
              <a:buNone/>
            </a:pPr>
            <a:endParaRPr lang="en-US" sz="1100" b="1" dirty="0">
              <a:cs typeface="Times New Roman" panose="02020603050405020304" pitchFamily="18" charset="0"/>
            </a:endParaRPr>
          </a:p>
          <a:p>
            <a:pPr>
              <a:buNone/>
            </a:pPr>
            <a:r>
              <a:rPr lang="en-US" sz="1100" b="1" dirty="0">
                <a:cs typeface="Times New Roman" panose="02020603050405020304" pitchFamily="18" charset="0"/>
              </a:rPr>
              <a:t>Reasoning and Generation:</a:t>
            </a:r>
          </a:p>
          <a:p>
            <a:r>
              <a:rPr lang="en-US" sz="1100" dirty="0">
                <a:cs typeface="Times New Roman" panose="02020603050405020304" pitchFamily="18" charset="0"/>
              </a:rPr>
              <a:t>The Mistral-7 B-Instruct model uses a quantized version 7 with an instruction capability to supply context-based answers regarding employment candidates.</a:t>
            </a:r>
          </a:p>
          <a:p>
            <a:r>
              <a:rPr lang="en-US" sz="1100" dirty="0">
                <a:cs typeface="Times New Roman" panose="02020603050405020304" pitchFamily="18" charset="0"/>
              </a:rPr>
              <a:t>A local RAG-based chatbot performs candidate ranking tasks and dynamically updates evaluation criteria using the Mistral-7 B Instruct the model.</a:t>
            </a:r>
          </a:p>
          <a:p>
            <a:pPr>
              <a:buNone/>
            </a:pPr>
            <a:endParaRPr lang="en-US" sz="1100" b="1" dirty="0">
              <a:cs typeface="Times New Roman" panose="02020603050405020304" pitchFamily="18" charset="0"/>
            </a:endParaRPr>
          </a:p>
          <a:p>
            <a:pPr>
              <a:buNone/>
            </a:pPr>
            <a:r>
              <a:rPr lang="en-US" sz="1100" b="1" dirty="0">
                <a:cs typeface="Times New Roman" panose="02020603050405020304" pitchFamily="18" charset="0"/>
              </a:rPr>
              <a:t>User Interaction:</a:t>
            </a:r>
          </a:p>
          <a:p>
            <a:r>
              <a:rPr lang="en-US" sz="1100" b="0" i="0" dirty="0">
                <a:solidFill>
                  <a:srgbClr val="000000"/>
                </a:solidFill>
                <a:effectLst/>
                <a:cs typeface="Times New Roman" panose="02020603050405020304" pitchFamily="18" charset="0"/>
              </a:rPr>
              <a:t>The system allows recruiters to engage with the interface built from </a:t>
            </a:r>
            <a:r>
              <a:rPr lang="en-US" sz="1100" b="0" i="0" dirty="0" err="1">
                <a:solidFill>
                  <a:srgbClr val="000000"/>
                </a:solidFill>
                <a:effectLst/>
                <a:cs typeface="Times New Roman" panose="02020603050405020304" pitchFamily="18" charset="0"/>
              </a:rPr>
              <a:t>Streamlit</a:t>
            </a:r>
            <a:r>
              <a:rPr lang="en-US" sz="1100" b="0" i="0" dirty="0">
                <a:solidFill>
                  <a:srgbClr val="000000"/>
                </a:solidFill>
                <a:effectLst/>
                <a:cs typeface="Times New Roman" panose="02020603050405020304" pitchFamily="18" charset="0"/>
              </a:rPr>
              <a:t>, which enables them to make</a:t>
            </a:r>
          </a:p>
          <a:p>
            <a:pPr marL="0" indent="0">
              <a:buNone/>
            </a:pPr>
            <a:r>
              <a:rPr lang="en-US" sz="1100" b="0" i="0" dirty="0">
                <a:solidFill>
                  <a:srgbClr val="000000"/>
                </a:solidFill>
                <a:effectLst/>
                <a:cs typeface="Times New Roman" panose="02020603050405020304" pitchFamily="18" charset="0"/>
              </a:rPr>
              <a:t>  job The user interface allows recruiters to view ranked candidates as well as refine evaluation criteria with</a:t>
            </a:r>
          </a:p>
          <a:p>
            <a:pPr marL="0" indent="0">
              <a:buNone/>
            </a:pPr>
            <a:r>
              <a:rPr lang="en-US" sz="1100" b="0" i="0" dirty="0">
                <a:solidFill>
                  <a:srgbClr val="000000"/>
                </a:solidFill>
                <a:effectLst/>
                <a:cs typeface="Times New Roman" panose="02020603050405020304" pitchFamily="18" charset="0"/>
              </a:rPr>
              <a:t>  help from a chatbot system. </a:t>
            </a:r>
          </a:p>
          <a:p>
            <a:r>
              <a:rPr lang="en-US" sz="1100" b="0" i="0" dirty="0">
                <a:solidFill>
                  <a:srgbClr val="000000"/>
                </a:solidFill>
                <a:effectLst/>
                <a:cs typeface="Times New Roman" panose="02020603050405020304" pitchFamily="18" charset="0"/>
              </a:rPr>
              <a:t>The Hiring Assistant environment exists as a locally deployable offline system according to its design specifications. </a:t>
            </a:r>
          </a:p>
          <a:p>
            <a:r>
              <a:rPr lang="en-US" sz="1100" b="0" i="0" dirty="0">
                <a:solidFill>
                  <a:srgbClr val="000000"/>
                </a:solidFill>
                <a:effectLst/>
                <a:cs typeface="Times New Roman" panose="02020603050405020304" pitchFamily="18" charset="0"/>
              </a:rPr>
              <a:t>Reliance on paid LLM services. The implementation guarantees improved data security with efficient operation and growth potential for expanding organizational capabilities.</a:t>
            </a:r>
            <a:endParaRPr lang="en-US" sz="1100" dirty="0">
              <a:cs typeface="Times New Roman" panose="02020603050405020304" pitchFamily="18" charset="0"/>
            </a:endParaRPr>
          </a:p>
        </p:txBody>
      </p:sp>
      <p:sp>
        <p:nvSpPr>
          <p:cNvPr id="4" name="Footer Placeholder 3">
            <a:extLst>
              <a:ext uri="{FF2B5EF4-FFF2-40B4-BE49-F238E27FC236}">
                <a16:creationId xmlns:a16="http://schemas.microsoft.com/office/drawing/2014/main" id="{A2EFC90E-9C72-415A-81E2-B3B8F319F0C0}"/>
              </a:ext>
            </a:extLst>
          </p:cNvPr>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2117407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500F-CA09-258B-94CE-F58C3339584F}"/>
              </a:ext>
            </a:extLst>
          </p:cNvPr>
          <p:cNvSpPr>
            <a:spLocks noGrp="1"/>
          </p:cNvSpPr>
          <p:nvPr>
            <p:ph type="title"/>
          </p:nvPr>
        </p:nvSpPr>
        <p:spPr/>
        <p:txBody>
          <a:bodyPr/>
          <a:lstStyle/>
          <a:p>
            <a:r>
              <a:rPr lang="en-US" dirty="0">
                <a:solidFill>
                  <a:schemeClr val="bg1"/>
                </a:solidFill>
              </a:rPr>
              <a:t>C</a:t>
            </a:r>
          </a:p>
        </p:txBody>
      </p:sp>
      <p:sp>
        <p:nvSpPr>
          <p:cNvPr id="3" name="Content Placeholder 2">
            <a:extLst>
              <a:ext uri="{FF2B5EF4-FFF2-40B4-BE49-F238E27FC236}">
                <a16:creationId xmlns:a16="http://schemas.microsoft.com/office/drawing/2014/main" id="{09E858C3-287B-84FD-0F81-2F1610C3A356}"/>
              </a:ext>
            </a:extLst>
          </p:cNvPr>
          <p:cNvSpPr>
            <a:spLocks noGrp="1"/>
          </p:cNvSpPr>
          <p:nvPr>
            <p:ph idx="1"/>
          </p:nvPr>
        </p:nvSpPr>
        <p:spPr>
          <a:xfrm>
            <a:off x="255415" y="314793"/>
            <a:ext cx="6333827" cy="7656249"/>
          </a:xfrm>
        </p:spPr>
        <p:txBody>
          <a:bodyPr>
            <a:normAutofit/>
          </a:bodyPr>
          <a:lstStyle/>
          <a:p>
            <a:pPr marL="0" indent="0">
              <a:spcBef>
                <a:spcPct val="0"/>
              </a:spcBef>
              <a:buNone/>
            </a:pPr>
            <a:r>
              <a:rPr lang="en-US" sz="1800" dirty="0">
                <a:solidFill>
                  <a:srgbClr val="00853E"/>
                </a:solidFill>
                <a:latin typeface="+mj-lt"/>
                <a:ea typeface="+mj-ea"/>
                <a:cs typeface="+mj-cs"/>
              </a:rPr>
              <a:t>Agentic Solution Objectives</a:t>
            </a:r>
          </a:p>
          <a:p>
            <a:pPr marL="0" indent="0">
              <a:buNone/>
            </a:pPr>
            <a:endParaRPr lang="en-US" sz="1100" dirty="0"/>
          </a:p>
          <a:p>
            <a:pPr marL="0" indent="0">
              <a:buNone/>
            </a:pPr>
            <a:r>
              <a:rPr lang="en-US" sz="1100" dirty="0"/>
              <a:t>The Agentic Hiring Assistant has the below primary targets:</a:t>
            </a:r>
          </a:p>
          <a:p>
            <a:pPr marL="0" indent="0">
              <a:buNone/>
            </a:pPr>
            <a:endParaRPr lang="en-US" sz="1100" b="1" dirty="0"/>
          </a:p>
          <a:p>
            <a:pPr marL="0" indent="0">
              <a:buNone/>
            </a:pPr>
            <a:r>
              <a:rPr lang="en-US" sz="1100" b="1" dirty="0"/>
              <a:t>Retrieve relevant information:</a:t>
            </a:r>
          </a:p>
          <a:p>
            <a:pPr marL="0" indent="0">
              <a:buNone/>
            </a:pPr>
            <a:r>
              <a:rPr lang="en-US" sz="1100" dirty="0"/>
              <a:t>The system within retrieves resume-related info along with job description data as well as the rubric data from an internal storage. It functions from local storage.</a:t>
            </a:r>
          </a:p>
          <a:p>
            <a:pPr marL="0" indent="0">
              <a:buNone/>
            </a:pPr>
            <a:endParaRPr lang="en-US" sz="1100" b="1" dirty="0"/>
          </a:p>
          <a:p>
            <a:pPr marL="0" indent="0">
              <a:buNone/>
            </a:pPr>
            <a:r>
              <a:rPr lang="en-US" sz="1100" b="1" dirty="0"/>
              <a:t>Reason intelligently:</a:t>
            </a:r>
          </a:p>
          <a:p>
            <a:pPr marL="0" indent="0">
              <a:buNone/>
            </a:pPr>
            <a:r>
              <a:rPr lang="en-US" sz="1100" dirty="0"/>
              <a:t>A cross-method rating approach allows candidates to be evaluated against job positions by conducting a semantic analysis with a Rubric score evaluation.</a:t>
            </a:r>
          </a:p>
          <a:p>
            <a:pPr marL="0" indent="0">
              <a:buNone/>
            </a:pPr>
            <a:endParaRPr lang="en-US" sz="1100" b="1" dirty="0"/>
          </a:p>
          <a:p>
            <a:pPr marL="0" indent="0">
              <a:buNone/>
            </a:pPr>
            <a:r>
              <a:rPr lang="en-US" sz="1100" b="1" dirty="0"/>
              <a:t>Adapt dynamically:</a:t>
            </a:r>
          </a:p>
          <a:p>
            <a:pPr marL="0" indent="0">
              <a:buNone/>
            </a:pPr>
            <a:r>
              <a:rPr lang="en-US" sz="1100" dirty="0"/>
              <a:t>The evaluation system with its rubric weights needs adjustments that recruiters can make while participating in recruitment operations. </a:t>
            </a:r>
          </a:p>
          <a:p>
            <a:pPr marL="0" indent="0">
              <a:buNone/>
            </a:pPr>
            <a:endParaRPr lang="en-US" sz="1100" b="1" dirty="0"/>
          </a:p>
          <a:p>
            <a:pPr marL="0" indent="0">
              <a:buNone/>
            </a:pPr>
            <a:r>
              <a:rPr lang="en-US" sz="1100" b="1" dirty="0"/>
              <a:t>Act on goals:</a:t>
            </a:r>
          </a:p>
          <a:p>
            <a:pPr marL="0" indent="0">
              <a:buNone/>
            </a:pPr>
            <a:r>
              <a:rPr lang="en-US" sz="1100" dirty="0"/>
              <a:t>The system generates candidate rankings supported by detailed explanations, along with the capability to answer recruiter questions that use an integrated informational request feature combined with local RAG-powered chatbot functions. Recruiters can use integrated informational requests. Through an integrated local RAG-powered chatbot.</a:t>
            </a:r>
          </a:p>
          <a:p>
            <a:pPr marL="0" indent="0">
              <a:buNone/>
            </a:pPr>
            <a:endParaRPr lang="en-US" sz="1100" b="1" dirty="0"/>
          </a:p>
          <a:p>
            <a:pPr marL="0" indent="0">
              <a:buNone/>
            </a:pPr>
            <a:r>
              <a:rPr lang="en-US" sz="1100" b="1" dirty="0"/>
              <a:t>Enhance hiring workflows:</a:t>
            </a:r>
          </a:p>
          <a:p>
            <a:pPr marL="0" indent="0">
              <a:buNone/>
            </a:pPr>
            <a:r>
              <a:rPr lang="en-US" sz="1100" dirty="0"/>
              <a:t>The AI system needs to enhance screening time efficiency and produce clear optimization results that improve workflow. The assessment technique operates as specialists do when evaluating people.</a:t>
            </a:r>
          </a:p>
          <a:p>
            <a:pPr marL="0" indent="0">
              <a:buNone/>
            </a:pPr>
            <a:endParaRPr lang="en-US" sz="1100" dirty="0"/>
          </a:p>
          <a:p>
            <a:pPr marL="0" indent="0">
              <a:buNone/>
            </a:pPr>
            <a:r>
              <a:rPr lang="en-US" sz="1100" dirty="0"/>
              <a:t>Industrial control functions and privacy operations are performed locally offline to exclude costly needs and ensure fast responses without depending on the cloud. </a:t>
            </a:r>
          </a:p>
          <a:p>
            <a:pPr marL="0" indent="0">
              <a:buNone/>
            </a:pPr>
            <a:endParaRPr lang="en-US" sz="1100" dirty="0"/>
          </a:p>
          <a:p>
            <a:pPr marL="0" indent="0">
              <a:lnSpc>
                <a:spcPct val="100000"/>
              </a:lnSpc>
              <a:spcBef>
                <a:spcPts val="0"/>
              </a:spcBef>
              <a:buNone/>
            </a:pPr>
            <a:r>
              <a:rPr lang="en-US" sz="1100" dirty="0"/>
              <a:t>A goal-driven design structure enables the Hiring Assistant to show operational adaptability while performing self-evolution throughout real-time operations. This system serves recruiters in their talent acquisition optimization efforts with significant, meaningful support</a:t>
            </a:r>
          </a:p>
          <a:p>
            <a:pPr marL="0" indent="0">
              <a:buNone/>
            </a:pPr>
            <a:endParaRPr lang="en-US" sz="1100" dirty="0"/>
          </a:p>
        </p:txBody>
      </p:sp>
      <p:sp>
        <p:nvSpPr>
          <p:cNvPr id="4" name="Footer Placeholder 3">
            <a:extLst>
              <a:ext uri="{FF2B5EF4-FFF2-40B4-BE49-F238E27FC236}">
                <a16:creationId xmlns:a16="http://schemas.microsoft.com/office/drawing/2014/main" id="{DB3348FE-8BDF-0476-B131-3C5BDEEDC27A}"/>
              </a:ext>
            </a:extLst>
          </p:cNvPr>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2185597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610D5-247A-F45B-58FA-3BF6A636D349}"/>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F05CE148-8CB5-5290-8D8A-7C83D59423FE}"/>
              </a:ext>
            </a:extLst>
          </p:cNvPr>
          <p:cNvSpPr>
            <a:spLocks noGrp="1"/>
          </p:cNvSpPr>
          <p:nvPr>
            <p:ph idx="1"/>
          </p:nvPr>
        </p:nvSpPr>
        <p:spPr/>
        <p:txBody>
          <a:bodyPr>
            <a:normAutofit fontScale="25000" lnSpcReduction="20000"/>
          </a:bodyPr>
          <a:lstStyle/>
          <a:p>
            <a:pPr marL="0" marR="0">
              <a:lnSpc>
                <a:spcPct val="115000"/>
              </a:lnSpc>
              <a:spcAft>
                <a:spcPts val="800"/>
              </a:spcAft>
              <a:buNone/>
            </a:pPr>
            <a:r>
              <a:rPr lang="en-US" sz="4400" kern="100" dirty="0">
                <a:effectLst/>
                <a:ea typeface="Aptos" panose="020B0004020202020204" pitchFamily="34" charset="0"/>
                <a:cs typeface="Times New Roman" panose="02020603050405020304" pitchFamily="18" charset="0"/>
              </a:rPr>
              <a:t>To: Hiring Team, </a:t>
            </a:r>
            <a:r>
              <a:rPr lang="en-US" sz="4400" kern="100" dirty="0" err="1">
                <a:effectLst/>
                <a:ea typeface="Aptos" panose="020B0004020202020204" pitchFamily="34" charset="0"/>
                <a:cs typeface="Times New Roman" panose="02020603050405020304" pitchFamily="18" charset="0"/>
              </a:rPr>
              <a:t>TechCorp</a:t>
            </a:r>
            <a:r>
              <a:rPr lang="en-US" sz="4400" kern="100" dirty="0">
                <a:effectLst/>
                <a:ea typeface="Aptos" panose="020B0004020202020204" pitchFamily="34" charset="0"/>
                <a:cs typeface="Times New Roman" panose="02020603050405020304" pitchFamily="18" charset="0"/>
              </a:rPr>
              <a:t> Solutions</a:t>
            </a:r>
          </a:p>
          <a:p>
            <a:pPr marL="0" marR="0">
              <a:lnSpc>
                <a:spcPct val="115000"/>
              </a:lnSpc>
              <a:spcAft>
                <a:spcPts val="800"/>
              </a:spcAft>
              <a:buNone/>
            </a:pPr>
            <a:r>
              <a:rPr lang="en-US" sz="4400" kern="100" dirty="0">
                <a:effectLst/>
                <a:ea typeface="Aptos" panose="020B0004020202020204" pitchFamily="34" charset="0"/>
                <a:cs typeface="Times New Roman" panose="02020603050405020304" pitchFamily="18" charset="0"/>
              </a:rPr>
              <a:t>From: Trisha </a:t>
            </a:r>
            <a:r>
              <a:rPr lang="en-US" sz="4400" kern="100" dirty="0" err="1">
                <a:effectLst/>
                <a:ea typeface="Aptos" panose="020B0004020202020204" pitchFamily="34" charset="0"/>
                <a:cs typeface="Times New Roman" panose="02020603050405020304" pitchFamily="18" charset="0"/>
              </a:rPr>
              <a:t>Chandur</a:t>
            </a:r>
            <a:r>
              <a:rPr lang="en-US" sz="4400" kern="100" dirty="0">
                <a:effectLst/>
                <a:ea typeface="Aptos" panose="020B0004020202020204" pitchFamily="34" charset="0"/>
                <a:cs typeface="Times New Roman" panose="02020603050405020304" pitchFamily="18" charset="0"/>
              </a:rPr>
              <a:t>, Group3</a:t>
            </a:r>
          </a:p>
          <a:p>
            <a:pPr marL="0" marR="0">
              <a:lnSpc>
                <a:spcPct val="115000"/>
              </a:lnSpc>
              <a:spcAft>
                <a:spcPts val="800"/>
              </a:spcAft>
              <a:buNone/>
            </a:pPr>
            <a:r>
              <a:rPr lang="en-US" sz="4400" kern="100" dirty="0">
                <a:effectLst/>
                <a:ea typeface="Aptos" panose="020B0004020202020204" pitchFamily="34" charset="0"/>
                <a:cs typeface="Times New Roman" panose="02020603050405020304" pitchFamily="18" charset="0"/>
              </a:rPr>
              <a:t>Date: 4/25/2025</a:t>
            </a:r>
          </a:p>
          <a:p>
            <a:pPr marL="0" marR="0">
              <a:lnSpc>
                <a:spcPct val="115000"/>
              </a:lnSpc>
              <a:spcAft>
                <a:spcPts val="800"/>
              </a:spcAft>
              <a:buNone/>
            </a:pPr>
            <a:r>
              <a:rPr lang="en-US" sz="4400" kern="100" dirty="0">
                <a:effectLst/>
                <a:ea typeface="Aptos" panose="020B0004020202020204" pitchFamily="34" charset="0"/>
                <a:cs typeface="Times New Roman" panose="02020603050405020304" pitchFamily="18" charset="0"/>
              </a:rPr>
              <a:t>RE: Proposal for an Agentic AI Resume Screening System</a:t>
            </a:r>
          </a:p>
          <a:p>
            <a:pPr marL="0" marR="0">
              <a:lnSpc>
                <a:spcPct val="115000"/>
              </a:lnSpc>
              <a:spcAft>
                <a:spcPts val="800"/>
              </a:spcAft>
              <a:buNone/>
            </a:pPr>
            <a:r>
              <a:rPr lang="en-US" sz="4400" kern="100" dirty="0">
                <a:effectLst/>
                <a:ea typeface="Aptos" panose="020B0004020202020204" pitchFamily="34" charset="0"/>
                <a:cs typeface="Times New Roman" panose="02020603050405020304" pitchFamily="18" charset="0"/>
              </a:rPr>
              <a:t>Dear Mr./Ms. Director of Application Development</a:t>
            </a:r>
          </a:p>
          <a:p>
            <a:pPr marL="0" marR="0">
              <a:lnSpc>
                <a:spcPct val="115000"/>
              </a:lnSpc>
              <a:spcAft>
                <a:spcPts val="800"/>
              </a:spcAft>
              <a:buNone/>
            </a:pPr>
            <a:r>
              <a:rPr lang="en-US" sz="4400" kern="100" dirty="0">
                <a:effectLst/>
                <a:ea typeface="Aptos" panose="020B0004020202020204" pitchFamily="34" charset="0"/>
                <a:cs typeface="Times New Roman" panose="02020603050405020304" pitchFamily="18" charset="0"/>
              </a:rPr>
              <a:t>This project addresses inefficiencies and bias in traditional hiring pipelines, most commonly caused by rigid ATS filters and recruiter subjective screening.</a:t>
            </a:r>
          </a:p>
          <a:p>
            <a:pPr marL="0" marR="0">
              <a:lnSpc>
                <a:spcPct val="115000"/>
              </a:lnSpc>
              <a:spcAft>
                <a:spcPts val="800"/>
              </a:spcAft>
              <a:buNone/>
            </a:pPr>
            <a:r>
              <a:rPr lang="en-US" sz="4400" kern="100" dirty="0">
                <a:effectLst/>
                <a:ea typeface="Aptos" panose="020B0004020202020204" pitchFamily="34" charset="0"/>
                <a:cs typeface="Times New Roman" panose="02020603050405020304" pitchFamily="18" charset="0"/>
              </a:rPr>
              <a:t>We believe in light-agent, reduced-configuration AI architecture that screens, ranks, and justifies candidate matches on an Retrieval-Augmented Generation (RAG) approach.</a:t>
            </a:r>
          </a:p>
          <a:p>
            <a:pPr marL="0" marR="0">
              <a:lnSpc>
                <a:spcPct val="115000"/>
              </a:lnSpc>
              <a:spcAft>
                <a:spcPts val="800"/>
              </a:spcAft>
              <a:buNone/>
            </a:pPr>
            <a:r>
              <a:rPr lang="en-US" sz="4400" kern="100" dirty="0">
                <a:effectLst/>
                <a:ea typeface="Aptos" panose="020B0004020202020204" pitchFamily="34" charset="0"/>
                <a:cs typeface="Times New Roman" panose="02020603050405020304" pitchFamily="18" charset="0"/>
              </a:rPr>
              <a:t>The Hiring Assistant builds a rubric from scratch from job descriptions, semantically matches candidate resumes through vector embeddings, and sorts candidates by a hybrid score of semantic appropriateness and rubric alignment. A dynamic agent retrieves analyzed resume context which it reasons upon and communicates using an intelligent chatbot to interact with recruiters for real-time question answering and rubric modification through direct recruiter feedback. The system gets better with continuous improvement because the feedback loop operates in a closed system that adapts with each passing second.</a:t>
            </a:r>
            <a:br>
              <a:rPr lang="en-US" sz="4400" kern="100" dirty="0">
                <a:effectLst/>
                <a:ea typeface="Aptos" panose="020B0004020202020204" pitchFamily="34" charset="0"/>
                <a:cs typeface="Times New Roman" panose="02020603050405020304" pitchFamily="18" charset="0"/>
              </a:rPr>
            </a:br>
            <a:endParaRPr lang="en-US" sz="4400" kern="100" dirty="0">
              <a:effectLst/>
              <a:ea typeface="Aptos" panose="020B0004020202020204" pitchFamily="34" charset="0"/>
              <a:cs typeface="Times New Roman" panose="02020603050405020304" pitchFamily="18" charset="0"/>
            </a:endParaRPr>
          </a:p>
          <a:p>
            <a:pPr marL="0" marR="0">
              <a:lnSpc>
                <a:spcPct val="115000"/>
              </a:lnSpc>
              <a:spcAft>
                <a:spcPts val="800"/>
              </a:spcAft>
              <a:buNone/>
            </a:pPr>
            <a:r>
              <a:rPr lang="en-US" sz="4400" kern="100" dirty="0">
                <a:effectLst/>
                <a:ea typeface="Aptos" panose="020B0004020202020204" pitchFamily="34" charset="0"/>
                <a:cs typeface="Times New Roman" panose="02020603050405020304" pitchFamily="18" charset="0"/>
              </a:rPr>
              <a:t>The answer rests on an in-house, offline design, relying on a quantized version of the Mistral-7B-Instruct model for efficient computation independent of cloud API usage. The stack involves </a:t>
            </a:r>
            <a:r>
              <a:rPr lang="en-US" sz="4400" kern="100" dirty="0" err="1">
                <a:effectLst/>
                <a:ea typeface="Aptos" panose="020B0004020202020204" pitchFamily="34" charset="0"/>
                <a:cs typeface="Times New Roman" panose="02020603050405020304" pitchFamily="18" charset="0"/>
              </a:rPr>
              <a:t>Streamlit</a:t>
            </a:r>
            <a:r>
              <a:rPr lang="en-US" sz="4400" kern="100" dirty="0">
                <a:effectLst/>
                <a:ea typeface="Aptos" panose="020B0004020202020204" pitchFamily="34" charset="0"/>
                <a:cs typeface="Times New Roman" panose="02020603050405020304" pitchFamily="18" charset="0"/>
              </a:rPr>
              <a:t> as UI, </a:t>
            </a:r>
            <a:r>
              <a:rPr lang="en-US" sz="4400" kern="100" dirty="0" err="1">
                <a:effectLst/>
                <a:ea typeface="Aptos" panose="020B0004020202020204" pitchFamily="34" charset="0"/>
                <a:cs typeface="Times New Roman" panose="02020603050405020304" pitchFamily="18" charset="0"/>
              </a:rPr>
              <a:t>PyMuPDF</a:t>
            </a:r>
            <a:r>
              <a:rPr lang="en-US" sz="4400" kern="100" dirty="0">
                <a:effectLst/>
                <a:ea typeface="Aptos" panose="020B0004020202020204" pitchFamily="34" charset="0"/>
                <a:cs typeface="Times New Roman" panose="02020603050405020304" pitchFamily="18" charset="0"/>
              </a:rPr>
              <a:t> to parse resumes, Sentence Transformers to produce semantic embeddings, in-memory vector similarity search to perform matching, and Pandas for hybrid scoring</a:t>
            </a:r>
            <a:r>
              <a:rPr lang="en-US" sz="4400" kern="100" dirty="0">
                <a:ea typeface="Aptos" panose="020B0004020202020204" pitchFamily="34" charset="0"/>
                <a:cs typeface="Times New Roman" panose="02020603050405020304" pitchFamily="18" charset="0"/>
              </a:rPr>
              <a:t> t</a:t>
            </a:r>
            <a:r>
              <a:rPr lang="en-US" sz="4400" kern="100" dirty="0">
                <a:effectLst/>
                <a:ea typeface="Aptos" panose="020B0004020202020204" pitchFamily="34" charset="0"/>
                <a:cs typeface="Times New Roman" panose="02020603050405020304" pitchFamily="18" charset="0"/>
              </a:rPr>
              <a:t>hrough the combination of budget-friendly open-source tools with adaptive AI reasoning capabilities the Hiring Assistant actively enhances recruiter confidence and shortens selection periods and minimizes human prejudices to deliver superior candidate assessment results. </a:t>
            </a:r>
          </a:p>
          <a:p>
            <a:pPr marL="0" marR="0">
              <a:lnSpc>
                <a:spcPct val="115000"/>
              </a:lnSpc>
              <a:spcAft>
                <a:spcPts val="800"/>
              </a:spcAft>
              <a:buNone/>
            </a:pPr>
            <a:r>
              <a:rPr lang="en-US" sz="4400" kern="100" dirty="0">
                <a:effectLst/>
                <a:ea typeface="Aptos" panose="020B0004020202020204" pitchFamily="34" charset="0"/>
                <a:cs typeface="Times New Roman" panose="02020603050405020304" pitchFamily="18" charset="0"/>
              </a:rPr>
              <a:t>Our team has faith that Tech Corp Solutions will benefit from this Hiring Assistant system while achieving its innovation targets alongside optimized recruitment process configuration through an intelligent adaptive platform configuration. </a:t>
            </a:r>
          </a:p>
          <a:p>
            <a:pPr marL="0" marR="0">
              <a:lnSpc>
                <a:spcPct val="115000"/>
              </a:lnSpc>
              <a:spcAft>
                <a:spcPts val="800"/>
              </a:spcAft>
              <a:buNone/>
            </a:pPr>
            <a:r>
              <a:rPr lang="en-US" sz="4400" kern="100" dirty="0">
                <a:effectLst/>
                <a:ea typeface="Aptos" panose="020B0004020202020204" pitchFamily="34" charset="0"/>
                <a:cs typeface="Times New Roman" panose="02020603050405020304" pitchFamily="18" charset="0"/>
              </a:rPr>
              <a:t>Sincerely,</a:t>
            </a:r>
            <a:endParaRPr lang="en-US" sz="4400" kern="100" dirty="0">
              <a:ea typeface="Aptos" panose="020B0004020202020204" pitchFamily="34" charset="0"/>
              <a:cs typeface="Times New Roman" panose="02020603050405020304" pitchFamily="18" charset="0"/>
            </a:endParaRPr>
          </a:p>
          <a:p>
            <a:pPr marL="0" marR="0">
              <a:lnSpc>
                <a:spcPct val="115000"/>
              </a:lnSpc>
              <a:spcAft>
                <a:spcPts val="800"/>
              </a:spcAft>
              <a:buNone/>
            </a:pPr>
            <a:r>
              <a:rPr lang="en-US" sz="4400" kern="100" dirty="0">
                <a:effectLst/>
                <a:ea typeface="Aptos" panose="020B0004020202020204" pitchFamily="34" charset="0"/>
                <a:cs typeface="Times New Roman" panose="02020603050405020304" pitchFamily="18" charset="0"/>
              </a:rPr>
              <a:t>Trisha </a:t>
            </a:r>
            <a:r>
              <a:rPr lang="en-US" sz="4400" kern="100" dirty="0" err="1">
                <a:ea typeface="Aptos" panose="020B0004020202020204" pitchFamily="34" charset="0"/>
                <a:cs typeface="Times New Roman" panose="02020603050405020304" pitchFamily="18" charset="0"/>
              </a:rPr>
              <a:t>C</a:t>
            </a:r>
            <a:r>
              <a:rPr lang="en-US" sz="4400" kern="100" dirty="0" err="1">
                <a:effectLst/>
                <a:ea typeface="Aptos" panose="020B0004020202020204" pitchFamily="34" charset="0"/>
                <a:cs typeface="Times New Roman" panose="02020603050405020304" pitchFamily="18" charset="0"/>
              </a:rPr>
              <a:t>handur</a:t>
            </a:r>
            <a:endParaRPr lang="en-US" sz="4400" kern="100" dirty="0">
              <a:effectLst/>
              <a:ea typeface="Aptos" panose="020B0004020202020204" pitchFamily="34" charset="0"/>
              <a:cs typeface="Times New Roman" panose="02020603050405020304" pitchFamily="18" charset="0"/>
            </a:endParaRPr>
          </a:p>
          <a:p>
            <a:pPr marL="0">
              <a:lnSpc>
                <a:spcPct val="115000"/>
              </a:lnSpc>
              <a:spcAft>
                <a:spcPts val="800"/>
              </a:spcAft>
              <a:buNone/>
            </a:pPr>
            <a:r>
              <a:rPr lang="en-US" sz="4400" kern="100" dirty="0">
                <a:effectLst/>
                <a:latin typeface="Apple Chancery" panose="03020702040506060504" pitchFamily="66" charset="-79"/>
                <a:ea typeface="Aptos" panose="020B0004020202020204" pitchFamily="34" charset="0"/>
                <a:cs typeface="Apple Chancery" panose="03020702040506060504" pitchFamily="66" charset="-79"/>
              </a:rPr>
              <a:t>Trisha </a:t>
            </a:r>
            <a:r>
              <a:rPr lang="en-US" sz="4400" kern="100" dirty="0" err="1">
                <a:latin typeface="Apple Chancery" panose="03020702040506060504" pitchFamily="66" charset="-79"/>
                <a:ea typeface="Aptos" panose="020B0004020202020204" pitchFamily="34" charset="0"/>
                <a:cs typeface="Apple Chancery" panose="03020702040506060504" pitchFamily="66" charset="-79"/>
              </a:rPr>
              <a:t>C</a:t>
            </a:r>
            <a:r>
              <a:rPr lang="en-US" sz="4400" kern="100" dirty="0" err="1">
                <a:effectLst/>
                <a:latin typeface="Apple Chancery" panose="03020702040506060504" pitchFamily="66" charset="-79"/>
                <a:ea typeface="Aptos" panose="020B0004020202020204" pitchFamily="34" charset="0"/>
                <a:cs typeface="Apple Chancery" panose="03020702040506060504" pitchFamily="66" charset="-79"/>
              </a:rPr>
              <a:t>handur</a:t>
            </a:r>
            <a:endParaRPr lang="en-US" sz="4400" kern="100" dirty="0">
              <a:latin typeface="Apple Chancery" panose="03020702040506060504" pitchFamily="66" charset="-79"/>
              <a:ea typeface="Aptos" panose="020B0004020202020204" pitchFamily="34" charset="0"/>
              <a:cs typeface="Apple Chancery" panose="03020702040506060504" pitchFamily="66" charset="-79"/>
            </a:endParaRPr>
          </a:p>
          <a:p>
            <a:pPr marL="0" marR="0">
              <a:lnSpc>
                <a:spcPct val="115000"/>
              </a:lnSpc>
              <a:spcAft>
                <a:spcPts val="800"/>
              </a:spcAft>
              <a:buNone/>
            </a:pPr>
            <a:endParaRPr lang="en-US" sz="4400" kern="100" dirty="0">
              <a:ea typeface="Aptos" panose="020B0004020202020204" pitchFamily="34" charset="0"/>
              <a:cs typeface="Times New Roman" panose="02020603050405020304" pitchFamily="18" charset="0"/>
            </a:endParaRPr>
          </a:p>
          <a:p>
            <a:pPr marL="0" marR="0">
              <a:lnSpc>
                <a:spcPct val="115000"/>
              </a:lnSpc>
              <a:spcAft>
                <a:spcPts val="800"/>
              </a:spcAft>
              <a:buNone/>
            </a:pPr>
            <a:endParaRPr lang="en-US" sz="4400" kern="100" dirty="0">
              <a:effectLst/>
              <a:ea typeface="Aptos" panose="020B0004020202020204" pitchFamily="34" charset="0"/>
              <a:cs typeface="Times New Roman" panose="02020603050405020304" pitchFamily="18" charset="0"/>
            </a:endParaRPr>
          </a:p>
          <a:p>
            <a:pPr marL="0" marR="0">
              <a:lnSpc>
                <a:spcPct val="115000"/>
              </a:lnSpc>
              <a:spcAft>
                <a:spcPts val="800"/>
              </a:spcAft>
              <a:buNone/>
            </a:pPr>
            <a:r>
              <a:rPr lang="en-US" sz="4400" kern="100" dirty="0">
                <a:effectLst/>
                <a:ea typeface="Aptos" panose="020B0004020202020204" pitchFamily="34" charset="0"/>
                <a:cs typeface="Times New Roman" panose="02020603050405020304" pitchFamily="18" charset="0"/>
              </a:rPr>
              <a:t> </a:t>
            </a:r>
          </a:p>
          <a:p>
            <a:pPr marL="0" marR="0">
              <a:lnSpc>
                <a:spcPct val="115000"/>
              </a:lnSpc>
              <a:spcAft>
                <a:spcPts val="800"/>
              </a:spcAft>
              <a:buNone/>
            </a:pPr>
            <a:r>
              <a:rPr lang="en-US" sz="4400" kern="100" dirty="0">
                <a:effectLst/>
                <a:ea typeface="Aptos" panose="020B0004020202020204" pitchFamily="34" charset="0"/>
                <a:cs typeface="Times New Roman" panose="02020603050405020304" pitchFamily="18" charset="0"/>
              </a:rPr>
              <a:t> </a:t>
            </a:r>
          </a:p>
          <a:p>
            <a:pPr marL="0" marR="0">
              <a:lnSpc>
                <a:spcPct val="115000"/>
              </a:lnSpc>
              <a:spcAft>
                <a:spcPts val="800"/>
              </a:spcAft>
              <a:buNone/>
            </a:pPr>
            <a:r>
              <a:rPr lang="en-US" sz="1800" kern="100" dirty="0">
                <a:effectLst/>
                <a:ea typeface="Aptos" panose="020B0004020202020204" pitchFamily="34" charset="0"/>
                <a:cs typeface="Times New Roman" panose="02020603050405020304" pitchFamily="18" charset="0"/>
              </a:rPr>
              <a:t> </a:t>
            </a:r>
          </a:p>
          <a:p>
            <a:pPr marL="0" marR="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sz="1200" dirty="0"/>
          </a:p>
        </p:txBody>
      </p:sp>
      <p:sp>
        <p:nvSpPr>
          <p:cNvPr id="4" name="Footer Placeholder 3">
            <a:extLst>
              <a:ext uri="{FF2B5EF4-FFF2-40B4-BE49-F238E27FC236}">
                <a16:creationId xmlns:a16="http://schemas.microsoft.com/office/drawing/2014/main" id="{D2527471-71C3-F1BD-345B-25A7787093B7}"/>
              </a:ext>
            </a:extLst>
          </p:cNvPr>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3642930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BA04-423F-45AB-9D65-DE214A7E8B99}"/>
              </a:ext>
            </a:extLst>
          </p:cNvPr>
          <p:cNvSpPr>
            <a:spLocks noGrp="1"/>
          </p:cNvSpPr>
          <p:nvPr>
            <p:ph type="title"/>
          </p:nvPr>
        </p:nvSpPr>
        <p:spPr/>
        <p:txBody>
          <a:bodyPr>
            <a:normAutofit/>
          </a:bodyPr>
          <a:lstStyle/>
          <a:p>
            <a:r>
              <a:rPr lang="en-US" dirty="0"/>
              <a:t>Agentic Solution Design – Architecture</a:t>
            </a:r>
          </a:p>
        </p:txBody>
      </p:sp>
      <p:sp>
        <p:nvSpPr>
          <p:cNvPr id="4" name="Footer Placeholder 3">
            <a:extLst>
              <a:ext uri="{FF2B5EF4-FFF2-40B4-BE49-F238E27FC236}">
                <a16:creationId xmlns:a16="http://schemas.microsoft.com/office/drawing/2014/main" id="{A2EFC90E-9C72-415A-81E2-B3B8F319F0C0}"/>
              </a:ext>
            </a:extLst>
          </p:cNvPr>
          <p:cNvSpPr>
            <a:spLocks noGrp="1"/>
          </p:cNvSpPr>
          <p:nvPr>
            <p:ph type="ftr" sz="quarter" idx="11"/>
          </p:nvPr>
        </p:nvSpPr>
        <p:spPr/>
        <p:txBody>
          <a:bodyPr/>
          <a:lstStyle/>
          <a:p>
            <a:r>
              <a:rPr lang="sv-SE"/>
              <a:t>© 2025, Anna Sidorova, UNT. BCIS5140 - Project Report Boilerplate</a:t>
            </a:r>
            <a:endParaRPr lang="en-US" dirty="0"/>
          </a:p>
        </p:txBody>
      </p:sp>
      <p:pic>
        <p:nvPicPr>
          <p:cNvPr id="4098" name="Picture 2">
            <a:extLst>
              <a:ext uri="{FF2B5EF4-FFF2-40B4-BE49-F238E27FC236}">
                <a16:creationId xmlns:a16="http://schemas.microsoft.com/office/drawing/2014/main" id="{0151AEE8-81FC-A9A3-4857-58FF3D90A785}"/>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40329" y="637203"/>
            <a:ext cx="3681718" cy="217974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CB5E749-4FBE-6C04-8E30-7BD0D2DF5111}"/>
              </a:ext>
            </a:extLst>
          </p:cNvPr>
          <p:cNvSpPr txBox="1"/>
          <p:nvPr/>
        </p:nvSpPr>
        <p:spPr>
          <a:xfrm>
            <a:off x="232780" y="3031903"/>
            <a:ext cx="6338459" cy="5170646"/>
          </a:xfrm>
          <a:prstGeom prst="rect">
            <a:avLst/>
          </a:prstGeom>
          <a:noFill/>
        </p:spPr>
        <p:txBody>
          <a:bodyPr wrap="square">
            <a:spAutoFit/>
          </a:bodyPr>
          <a:lstStyle/>
          <a:p>
            <a:pPr>
              <a:buNone/>
            </a:pPr>
            <a:r>
              <a:rPr lang="en-US" sz="1100" dirty="0"/>
              <a:t>A </a:t>
            </a:r>
            <a:r>
              <a:rPr lang="en-US" sz="1100" b="1" dirty="0"/>
              <a:t>light-agent Retrieval-Augmented Generation (RAG) </a:t>
            </a:r>
            <a:r>
              <a:rPr lang="en-US" sz="1100" dirty="0"/>
              <a:t>framework operates </a:t>
            </a:r>
            <a:r>
              <a:rPr lang="en-US" sz="1100" b="1" dirty="0"/>
              <a:t>locally</a:t>
            </a:r>
            <a:r>
              <a:rPr lang="en-US" sz="1100" dirty="0"/>
              <a:t> and </a:t>
            </a:r>
            <a:r>
              <a:rPr lang="en-US" sz="1100" b="1" dirty="0"/>
              <a:t>offline</a:t>
            </a:r>
            <a:r>
              <a:rPr lang="en-US" sz="1100" dirty="0"/>
              <a:t> as part of the Agentic architecture of the Hiring Assistant according to the diagram.</a:t>
            </a:r>
          </a:p>
          <a:p>
            <a:pPr>
              <a:buNone/>
            </a:pPr>
            <a:endParaRPr lang="en-US" sz="1100" dirty="0"/>
          </a:p>
          <a:p>
            <a:pPr>
              <a:buNone/>
            </a:pPr>
            <a:r>
              <a:rPr lang="en-US" sz="1100" dirty="0"/>
              <a:t>A process starts with initiating a </a:t>
            </a:r>
            <a:r>
              <a:rPr lang="en-US" sz="1100" b="1" dirty="0"/>
              <a:t>Task </a:t>
            </a:r>
            <a:r>
              <a:rPr lang="en-US" sz="1100" dirty="0"/>
              <a:t>through</a:t>
            </a:r>
            <a:r>
              <a:rPr lang="en-US" sz="1100" b="1" dirty="0"/>
              <a:t> </a:t>
            </a:r>
            <a:r>
              <a:rPr lang="en-US" sz="1100" dirty="0"/>
              <a:t>selecting a job description for evaluation.</a:t>
            </a:r>
          </a:p>
          <a:p>
            <a:pPr>
              <a:buNone/>
            </a:pPr>
            <a:r>
              <a:rPr lang="en-US" sz="1100" dirty="0"/>
              <a:t>The reasoning core which is </a:t>
            </a:r>
            <a:r>
              <a:rPr lang="en-US" sz="1100" b="1" dirty="0"/>
              <a:t>LLM (Mistral-7B-Instruct) </a:t>
            </a:r>
            <a:r>
              <a:rPr lang="en-US" sz="1100" dirty="0"/>
              <a:t>uses three foundational resources for operation.</a:t>
            </a:r>
          </a:p>
          <a:p>
            <a:pPr>
              <a:buNone/>
            </a:pPr>
            <a:endParaRPr lang="en-US" sz="1100" dirty="0"/>
          </a:p>
          <a:p>
            <a:pPr marL="171450" indent="-171450">
              <a:buFont typeface="Arial" panose="020B0604020202020204" pitchFamily="34" charset="0"/>
              <a:buChar char="•"/>
            </a:pPr>
            <a:r>
              <a:rPr lang="en-US" sz="1100" b="1" dirty="0"/>
              <a:t>Context:</a:t>
            </a:r>
          </a:p>
          <a:p>
            <a:pPr>
              <a:buNone/>
            </a:pPr>
            <a:r>
              <a:rPr lang="en-US" sz="1100" dirty="0"/>
              <a:t>The acquired data consists of processed resume data together with job description content and priority skills as stated in the rubric.</a:t>
            </a:r>
          </a:p>
          <a:p>
            <a:pPr>
              <a:buNone/>
            </a:pPr>
            <a:endParaRPr lang="en-US" sz="1100" dirty="0"/>
          </a:p>
          <a:p>
            <a:pPr marL="171450" indent="-171450">
              <a:buFont typeface="Arial" panose="020B0604020202020204" pitchFamily="34" charset="0"/>
              <a:buChar char="•"/>
            </a:pPr>
            <a:r>
              <a:rPr lang="en-US" sz="1100" b="1" dirty="0"/>
              <a:t>Rubric</a:t>
            </a:r>
            <a:r>
              <a:rPr lang="en-US" sz="1100" dirty="0"/>
              <a:t>:</a:t>
            </a:r>
          </a:p>
          <a:p>
            <a:r>
              <a:rPr lang="en-US" sz="1100" dirty="0"/>
              <a:t>The rubric serves as a flexible system for skill-weight management which helps evaluators and can be adjusted through recruiter feedback.</a:t>
            </a:r>
          </a:p>
          <a:p>
            <a:endParaRPr lang="en-US" sz="1100" dirty="0"/>
          </a:p>
          <a:p>
            <a:pPr marL="171450" indent="-171450">
              <a:buFont typeface="Arial" panose="020B0604020202020204" pitchFamily="34" charset="0"/>
              <a:buChar char="•"/>
            </a:pPr>
            <a:r>
              <a:rPr lang="en-US" sz="1100" b="1" dirty="0"/>
              <a:t>Tools and Embeddings</a:t>
            </a:r>
            <a:r>
              <a:rPr lang="en-US" sz="1100" dirty="0"/>
              <a:t>:</a:t>
            </a:r>
          </a:p>
          <a:p>
            <a:r>
              <a:rPr lang="en-US" sz="1100" dirty="0"/>
              <a:t>By utilizing the Sentence Transformer based semantic embeddings, an intelligent candidate job matching can be achieved with </a:t>
            </a:r>
            <a:r>
              <a:rPr lang="en-US" sz="1100" b="1" dirty="0"/>
              <a:t>local in memory vector </a:t>
            </a:r>
            <a:r>
              <a:rPr lang="en-US" sz="1100" dirty="0"/>
              <a:t>similarity search.</a:t>
            </a:r>
          </a:p>
          <a:p>
            <a:pPr>
              <a:buNone/>
            </a:pPr>
            <a:endParaRPr lang="en-US" sz="1100" dirty="0"/>
          </a:p>
          <a:p>
            <a:pPr>
              <a:buNone/>
            </a:pPr>
            <a:r>
              <a:rPr lang="en-US" sz="1100" dirty="0"/>
              <a:t>The agent </a:t>
            </a:r>
            <a:r>
              <a:rPr lang="en-US" sz="1100" b="1" dirty="0"/>
              <a:t>retrieves</a:t>
            </a:r>
            <a:r>
              <a:rPr lang="en-US" sz="1100" dirty="0"/>
              <a:t> some relevant context, </a:t>
            </a:r>
            <a:r>
              <a:rPr lang="en-US" sz="1100" b="1" dirty="0"/>
              <a:t>reasons</a:t>
            </a:r>
            <a:r>
              <a:rPr lang="en-US" sz="1100" dirty="0"/>
              <a:t> about part of it using the LLM and </a:t>
            </a:r>
            <a:r>
              <a:rPr lang="en-US" sz="1100" b="1" dirty="0"/>
              <a:t>generates actions  </a:t>
            </a:r>
            <a:r>
              <a:rPr lang="en-US" sz="1100" dirty="0"/>
              <a:t>e.g., ranking answer candidates, suggesting rubric changes, answering recruiter queries. By acting on these Results, the </a:t>
            </a:r>
            <a:r>
              <a:rPr lang="en-US" sz="1100" b="1" dirty="0"/>
              <a:t>environment</a:t>
            </a:r>
            <a:r>
              <a:rPr lang="en-US" sz="1100" dirty="0"/>
              <a:t> (the recruiter interface) is performed, and </a:t>
            </a:r>
            <a:r>
              <a:rPr lang="en-US" sz="1100" b="1" dirty="0"/>
              <a:t>results</a:t>
            </a:r>
            <a:r>
              <a:rPr lang="en-US" sz="1100" dirty="0"/>
              <a:t> are then given to recruiters to review fit of a candidate transparently.</a:t>
            </a:r>
          </a:p>
          <a:p>
            <a:pPr>
              <a:buNone/>
            </a:pPr>
            <a:endParaRPr lang="en-US" sz="1100" dirty="0"/>
          </a:p>
          <a:p>
            <a:pPr>
              <a:buNone/>
            </a:pPr>
            <a:r>
              <a:rPr lang="en-US" sz="1100" dirty="0"/>
              <a:t>Informed </a:t>
            </a:r>
            <a:r>
              <a:rPr lang="en-US" sz="1100" b="1" dirty="0"/>
              <a:t>Decisions</a:t>
            </a:r>
            <a:r>
              <a:rPr lang="en-US" sz="1100" dirty="0"/>
              <a:t> are then made by recruiters based on ranked lists, explanations, and updated rubrics that close the feedback loop.</a:t>
            </a:r>
          </a:p>
          <a:p>
            <a:pPr>
              <a:buNone/>
            </a:pPr>
            <a:endParaRPr lang="en-US" sz="1100" dirty="0"/>
          </a:p>
          <a:p>
            <a:r>
              <a:rPr lang="en-US" sz="1100" dirty="0"/>
              <a:t>The Hiring Assistant exhibits adaptive, </a:t>
            </a:r>
            <a:r>
              <a:rPr lang="en-US" sz="1100" b="1" dirty="0"/>
              <a:t>real-time behavior </a:t>
            </a:r>
            <a:r>
              <a:rPr lang="en-US" sz="1100" dirty="0"/>
              <a:t>that is continuously </a:t>
            </a:r>
            <a:r>
              <a:rPr lang="en-US" sz="1100" b="1" dirty="0"/>
              <a:t>goal driven </a:t>
            </a:r>
            <a:r>
              <a:rPr lang="en-US" sz="1100" dirty="0"/>
              <a:t>from task to reasoning to action to decision and defines this as the intelligent, private, and collaborative behavior with the user.</a:t>
            </a:r>
          </a:p>
          <a:p>
            <a:endParaRPr lang="en-US" sz="1100" dirty="0"/>
          </a:p>
        </p:txBody>
      </p:sp>
    </p:spTree>
    <p:extLst>
      <p:ext uri="{BB962C8B-B14F-4D97-AF65-F5344CB8AC3E}">
        <p14:creationId xmlns:p14="http://schemas.microsoft.com/office/powerpoint/2010/main" val="798548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BA04-423F-45AB-9D65-DE214A7E8B99}"/>
              </a:ext>
            </a:extLst>
          </p:cNvPr>
          <p:cNvSpPr>
            <a:spLocks noGrp="1"/>
          </p:cNvSpPr>
          <p:nvPr>
            <p:ph type="title"/>
          </p:nvPr>
        </p:nvSpPr>
        <p:spPr/>
        <p:txBody>
          <a:bodyPr>
            <a:normAutofit/>
          </a:bodyPr>
          <a:lstStyle/>
          <a:p>
            <a:r>
              <a:rPr lang="en-US" dirty="0"/>
              <a:t>Agentic Solution Design – Data Access and Grounding</a:t>
            </a:r>
          </a:p>
        </p:txBody>
      </p:sp>
      <p:sp>
        <p:nvSpPr>
          <p:cNvPr id="3" name="Content Placeholder 2">
            <a:extLst>
              <a:ext uri="{FF2B5EF4-FFF2-40B4-BE49-F238E27FC236}">
                <a16:creationId xmlns:a16="http://schemas.microsoft.com/office/drawing/2014/main" id="{7BA2BEC8-FDDE-40D5-868F-5EC67A0FB16F}"/>
              </a:ext>
            </a:extLst>
          </p:cNvPr>
          <p:cNvSpPr>
            <a:spLocks noGrp="1"/>
          </p:cNvSpPr>
          <p:nvPr>
            <p:ph idx="1"/>
          </p:nvPr>
        </p:nvSpPr>
        <p:spPr>
          <a:xfrm>
            <a:off x="264126" y="635977"/>
            <a:ext cx="6333827" cy="7170942"/>
          </a:xfrm>
        </p:spPr>
        <p:txBody>
          <a:bodyPr/>
          <a:lstStyle/>
          <a:p>
            <a:pPr>
              <a:buNone/>
            </a:pPr>
            <a:endParaRPr lang="en-US" sz="1100" dirty="0"/>
          </a:p>
          <a:p>
            <a:pPr>
              <a:buNone/>
            </a:pPr>
            <a:r>
              <a:rPr lang="en-US" sz="1100" b="1" dirty="0"/>
              <a:t>Data Access</a:t>
            </a:r>
          </a:p>
          <a:p>
            <a:pPr>
              <a:buNone/>
            </a:pPr>
            <a:endParaRPr lang="en-US" sz="1100" b="1" dirty="0"/>
          </a:p>
          <a:p>
            <a:pPr>
              <a:lnSpc>
                <a:spcPct val="100000"/>
              </a:lnSpc>
              <a:spcBef>
                <a:spcPts val="0"/>
              </a:spcBef>
              <a:buNone/>
            </a:pPr>
            <a:r>
              <a:rPr lang="en-US" sz="1100" dirty="0"/>
              <a:t>The Hiring Assistant agent retrieves information from structured local information sources.</a:t>
            </a:r>
          </a:p>
          <a:p>
            <a:pPr>
              <a:lnSpc>
                <a:spcPct val="100000"/>
              </a:lnSpc>
              <a:spcBef>
                <a:spcPts val="0"/>
              </a:spcBef>
            </a:pPr>
            <a:r>
              <a:rPr lang="en-US" sz="1100" b="1" dirty="0"/>
              <a:t>Job Descriptions:</a:t>
            </a:r>
          </a:p>
          <a:p>
            <a:pPr>
              <a:lnSpc>
                <a:spcPct val="100000"/>
              </a:lnSpc>
              <a:spcBef>
                <a:spcPts val="0"/>
              </a:spcBef>
              <a:buNone/>
            </a:pPr>
            <a:r>
              <a:rPr lang="en-US" sz="1100" dirty="0"/>
              <a:t>The PDF job descriptions reside in the </a:t>
            </a:r>
            <a:r>
              <a:rPr lang="en-US" sz="1100" dirty="0" err="1"/>
              <a:t>job_descriptions</a:t>
            </a:r>
            <a:r>
              <a:rPr lang="en-US" sz="1100" dirty="0"/>
              <a:t>/ folder ready for text transformation into contextual information.</a:t>
            </a:r>
          </a:p>
          <a:p>
            <a:pPr>
              <a:lnSpc>
                <a:spcPct val="100000"/>
              </a:lnSpc>
              <a:spcBef>
                <a:spcPts val="0"/>
              </a:spcBef>
            </a:pPr>
            <a:r>
              <a:rPr lang="en-US" sz="1100" b="1" dirty="0"/>
              <a:t>Candidate Resumes:</a:t>
            </a:r>
          </a:p>
          <a:p>
            <a:pPr>
              <a:lnSpc>
                <a:spcPct val="100000"/>
              </a:lnSpc>
              <a:spcBef>
                <a:spcPts val="0"/>
              </a:spcBef>
              <a:buNone/>
            </a:pPr>
            <a:r>
              <a:rPr lang="en-US" sz="1100" dirty="0"/>
              <a:t>The Hiring Assistant agent stores resumes/ folder content as PDFs and extracts information about skills and experience and education details.</a:t>
            </a:r>
          </a:p>
          <a:p>
            <a:pPr>
              <a:lnSpc>
                <a:spcPct val="100000"/>
              </a:lnSpc>
              <a:spcBef>
                <a:spcPts val="0"/>
              </a:spcBef>
            </a:pPr>
            <a:r>
              <a:rPr lang="en-US" sz="1100" b="1" dirty="0"/>
              <a:t>Rubric File:</a:t>
            </a:r>
          </a:p>
          <a:p>
            <a:pPr>
              <a:lnSpc>
                <a:spcPct val="100000"/>
              </a:lnSpc>
              <a:spcBef>
                <a:spcPts val="0"/>
              </a:spcBef>
              <a:buNone/>
            </a:pPr>
            <a:r>
              <a:rPr lang="en-US" sz="1100" dirty="0"/>
              <a:t>The </a:t>
            </a:r>
            <a:r>
              <a:rPr lang="en-US" sz="1100" dirty="0" err="1"/>
              <a:t>rubric.json</a:t>
            </a:r>
            <a:r>
              <a:rPr lang="en-US" sz="1100" dirty="0"/>
              <a:t> file contains a set of essential skills and weight values which enable candidate-job fit assessment.</a:t>
            </a:r>
          </a:p>
          <a:p>
            <a:pPr>
              <a:lnSpc>
                <a:spcPct val="100000"/>
              </a:lnSpc>
              <a:spcBef>
                <a:spcPts val="0"/>
              </a:spcBef>
              <a:buNone/>
            </a:pPr>
            <a:endParaRPr lang="en-US" sz="1100" dirty="0"/>
          </a:p>
          <a:p>
            <a:pPr>
              <a:lnSpc>
                <a:spcPct val="100000"/>
              </a:lnSpc>
              <a:spcBef>
                <a:spcPts val="0"/>
              </a:spcBef>
              <a:buNone/>
            </a:pPr>
            <a:r>
              <a:rPr lang="en-US" sz="1100" dirty="0"/>
              <a:t>The parsing of data occurs through </a:t>
            </a:r>
            <a:r>
              <a:rPr lang="en-US" sz="1100" dirty="0" err="1"/>
              <a:t>PyMuPDF</a:t>
            </a:r>
            <a:r>
              <a:rPr lang="en-US" sz="1100" dirty="0"/>
              <a:t> and uses </a:t>
            </a:r>
            <a:r>
              <a:rPr lang="en-US" sz="1100" dirty="0" err="1"/>
              <a:t>SentenceTransformers</a:t>
            </a:r>
            <a:r>
              <a:rPr lang="en-US" sz="1100" dirty="0"/>
              <a:t> to produce semantic</a:t>
            </a:r>
          </a:p>
          <a:p>
            <a:pPr>
              <a:lnSpc>
                <a:spcPct val="100000"/>
              </a:lnSpc>
              <a:spcBef>
                <a:spcPts val="0"/>
              </a:spcBef>
              <a:buNone/>
            </a:pPr>
            <a:r>
              <a:rPr lang="en-US" sz="1100" dirty="0"/>
              <a:t>embeddings that perform similarity calculations in a locally executed offline environment.</a:t>
            </a:r>
          </a:p>
          <a:p>
            <a:pPr>
              <a:buNone/>
            </a:pPr>
            <a:endParaRPr lang="en-US" sz="1100" dirty="0"/>
          </a:p>
          <a:p>
            <a:pPr>
              <a:buNone/>
            </a:pPr>
            <a:endParaRPr lang="en-US" sz="1100" dirty="0"/>
          </a:p>
          <a:p>
            <a:pPr>
              <a:buNone/>
            </a:pPr>
            <a:r>
              <a:rPr lang="en-US" sz="1100" b="1" dirty="0"/>
              <a:t>Grounding</a:t>
            </a:r>
          </a:p>
          <a:p>
            <a:pPr>
              <a:buNone/>
            </a:pPr>
            <a:endParaRPr lang="en-US" sz="1100" b="1" dirty="0"/>
          </a:p>
          <a:p>
            <a:pPr>
              <a:lnSpc>
                <a:spcPct val="100000"/>
              </a:lnSpc>
              <a:spcBef>
                <a:spcPts val="0"/>
              </a:spcBef>
              <a:buFont typeface="Arial" panose="020B0604020202020204" pitchFamily="34" charset="0"/>
              <a:buChar char="•"/>
            </a:pPr>
            <a:r>
              <a:rPr lang="en-US" sz="1100" dirty="0"/>
              <a:t>The agent uses a grounded, </a:t>
            </a:r>
            <a:r>
              <a:rPr lang="en-US" sz="1100" b="1" dirty="0"/>
              <a:t>local context building approach </a:t>
            </a:r>
            <a:r>
              <a:rPr lang="en-US" sz="1100" dirty="0"/>
              <a:t>to ensure that the reasoning, and produced responses, are accurate.</a:t>
            </a:r>
          </a:p>
          <a:p>
            <a:pPr>
              <a:lnSpc>
                <a:spcPct val="100000"/>
              </a:lnSpc>
              <a:spcBef>
                <a:spcPts val="0"/>
              </a:spcBef>
              <a:buFont typeface="Arial" panose="020B0604020202020204" pitchFamily="34" charset="0"/>
              <a:buChar char="•"/>
            </a:pPr>
            <a:r>
              <a:rPr lang="en-US" sz="1100" dirty="0"/>
              <a:t>Internally we bring all these text components of the Parsed resume, job description and the rubric and combine them to form a unified session context.</a:t>
            </a:r>
          </a:p>
          <a:p>
            <a:pPr>
              <a:lnSpc>
                <a:spcPct val="100000"/>
              </a:lnSpc>
              <a:spcBef>
                <a:spcPts val="0"/>
              </a:spcBef>
              <a:buFont typeface="Arial" panose="020B0604020202020204" pitchFamily="34" charset="0"/>
              <a:buChar char="•"/>
            </a:pPr>
            <a:r>
              <a:rPr lang="en-US" sz="1100" dirty="0"/>
              <a:t>In this context, the </a:t>
            </a:r>
            <a:r>
              <a:rPr lang="en-US" sz="1100" b="1" dirty="0"/>
              <a:t>Mistral 7B instruct </a:t>
            </a:r>
            <a:r>
              <a:rPr lang="en-US" sz="1100" dirty="0"/>
              <a:t>model is used to sort candidates or chatbot interactions.</a:t>
            </a:r>
          </a:p>
          <a:p>
            <a:pPr>
              <a:lnSpc>
                <a:spcPct val="100000"/>
              </a:lnSpc>
              <a:spcBef>
                <a:spcPts val="0"/>
              </a:spcBef>
              <a:buFont typeface="Arial" panose="020B0604020202020204" pitchFamily="34" charset="0"/>
              <a:buChar char="•"/>
            </a:pPr>
            <a:r>
              <a:rPr lang="en-US" sz="1100" dirty="0"/>
              <a:t>The system is based </a:t>
            </a:r>
            <a:r>
              <a:rPr lang="en-US" sz="1100" b="1" dirty="0"/>
              <a:t>solely on parsed and embedded local documents</a:t>
            </a:r>
            <a:r>
              <a:rPr lang="en-US" sz="1100" dirty="0"/>
              <a:t>, which means all chatbot answers and candidate rankings are available at verifiable and trusted internal data only.</a:t>
            </a:r>
          </a:p>
          <a:p>
            <a:pPr marL="0" indent="0">
              <a:lnSpc>
                <a:spcPct val="100000"/>
              </a:lnSpc>
              <a:spcBef>
                <a:spcPts val="0"/>
              </a:spcBef>
              <a:buNone/>
            </a:pPr>
            <a:endParaRPr lang="en-US" sz="1100" dirty="0"/>
          </a:p>
          <a:p>
            <a:pPr marL="0" indent="0">
              <a:lnSpc>
                <a:spcPct val="100000"/>
              </a:lnSpc>
              <a:spcBef>
                <a:spcPts val="0"/>
              </a:spcBef>
              <a:buNone/>
            </a:pPr>
            <a:r>
              <a:rPr lang="en-US" sz="1100" dirty="0"/>
              <a:t>Grounding removes hallucinations through a system which limits responses of LLMs to content sourced from resumes and JDs and the rubric while blocking internet access. The system operates with resumes JDs and the rubric through static data sources although it does not access information from the internet or dynamic external sources. The design system enables the agent to base decisions on verified </a:t>
            </a:r>
            <a:r>
              <a:rPr lang="en-US" sz="1100" b="1" dirty="0"/>
              <a:t>local</a:t>
            </a:r>
            <a:r>
              <a:rPr lang="en-US" sz="1100" dirty="0"/>
              <a:t> </a:t>
            </a:r>
            <a:r>
              <a:rPr lang="en-US" sz="1100" b="1" dirty="0"/>
              <a:t>data</a:t>
            </a:r>
            <a:r>
              <a:rPr lang="en-US" sz="1100" dirty="0"/>
              <a:t> that delivers </a:t>
            </a:r>
            <a:r>
              <a:rPr lang="en-US" sz="1100" b="1" dirty="0"/>
              <a:t>accurate and transparent </a:t>
            </a:r>
            <a:r>
              <a:rPr lang="en-US" sz="1100" dirty="0"/>
              <a:t>and</a:t>
            </a:r>
            <a:r>
              <a:rPr lang="en-US" sz="1100" b="1" dirty="0"/>
              <a:t> reliable assistance </a:t>
            </a:r>
            <a:r>
              <a:rPr lang="en-US" sz="1100" dirty="0"/>
              <a:t>to</a:t>
            </a:r>
            <a:r>
              <a:rPr lang="en-US" sz="1100" b="1" dirty="0"/>
              <a:t> </a:t>
            </a:r>
            <a:r>
              <a:rPr lang="en-US" sz="1100" dirty="0"/>
              <a:t>recruiters and</a:t>
            </a:r>
            <a:r>
              <a:rPr lang="en-US" sz="1100" b="1" dirty="0"/>
              <a:t> reliable support </a:t>
            </a:r>
            <a:r>
              <a:rPr lang="en-US" sz="1100" dirty="0"/>
              <a:t>for recruiter decision-making.</a:t>
            </a:r>
          </a:p>
          <a:p>
            <a:pPr>
              <a:buNone/>
            </a:pPr>
            <a:endParaRPr lang="en-US" sz="1100" dirty="0"/>
          </a:p>
        </p:txBody>
      </p:sp>
      <p:sp>
        <p:nvSpPr>
          <p:cNvPr id="4" name="Footer Placeholder 3">
            <a:extLst>
              <a:ext uri="{FF2B5EF4-FFF2-40B4-BE49-F238E27FC236}">
                <a16:creationId xmlns:a16="http://schemas.microsoft.com/office/drawing/2014/main" id="{A2EFC90E-9C72-415A-81E2-B3B8F319F0C0}"/>
              </a:ext>
            </a:extLst>
          </p:cNvPr>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12952311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BA04-423F-45AB-9D65-DE214A7E8B99}"/>
              </a:ext>
            </a:extLst>
          </p:cNvPr>
          <p:cNvSpPr>
            <a:spLocks noGrp="1"/>
          </p:cNvSpPr>
          <p:nvPr>
            <p:ph type="title"/>
          </p:nvPr>
        </p:nvSpPr>
        <p:spPr/>
        <p:txBody>
          <a:bodyPr>
            <a:normAutofit/>
          </a:bodyPr>
          <a:lstStyle/>
          <a:p>
            <a:r>
              <a:rPr lang="en-US" dirty="0"/>
              <a:t>Agentic Solution Design – Actions and Tools</a:t>
            </a:r>
          </a:p>
        </p:txBody>
      </p:sp>
      <p:sp>
        <p:nvSpPr>
          <p:cNvPr id="3" name="Content Placeholder 2">
            <a:extLst>
              <a:ext uri="{FF2B5EF4-FFF2-40B4-BE49-F238E27FC236}">
                <a16:creationId xmlns:a16="http://schemas.microsoft.com/office/drawing/2014/main" id="{7BA2BEC8-FDDE-40D5-868F-5EC67A0FB16F}"/>
              </a:ext>
            </a:extLst>
          </p:cNvPr>
          <p:cNvSpPr>
            <a:spLocks noGrp="1"/>
          </p:cNvSpPr>
          <p:nvPr>
            <p:ph idx="1"/>
          </p:nvPr>
        </p:nvSpPr>
        <p:spPr/>
        <p:txBody>
          <a:bodyPr/>
          <a:lstStyle/>
          <a:p>
            <a:pPr>
              <a:buNone/>
            </a:pPr>
            <a:r>
              <a:rPr lang="en-US" sz="1100" b="1" dirty="0"/>
              <a:t>Actions</a:t>
            </a:r>
          </a:p>
          <a:p>
            <a:pPr>
              <a:buNone/>
            </a:pPr>
            <a:endParaRPr lang="en-US" sz="1100" b="1" dirty="0"/>
          </a:p>
          <a:p>
            <a:pPr>
              <a:buNone/>
            </a:pPr>
            <a:r>
              <a:rPr lang="en-US" sz="1100" b="0" i="0" dirty="0">
                <a:solidFill>
                  <a:srgbClr val="000000"/>
                </a:solidFill>
                <a:effectLst/>
              </a:rPr>
              <a:t>The Hiring Assistant agent carries out essential off-line and local process through its modular functions.</a:t>
            </a:r>
            <a:endParaRPr lang="en-US" sz="1100" dirty="0"/>
          </a:p>
          <a:p>
            <a:pPr>
              <a:buNone/>
            </a:pPr>
            <a:endParaRPr lang="en-US" sz="1100" dirty="0"/>
          </a:p>
          <a:p>
            <a:pPr>
              <a:lnSpc>
                <a:spcPct val="100000"/>
              </a:lnSpc>
              <a:spcBef>
                <a:spcPts val="0"/>
              </a:spcBef>
            </a:pPr>
            <a:r>
              <a:rPr lang="en-US" sz="1100" b="1" dirty="0"/>
              <a:t>Resume Parsing (</a:t>
            </a:r>
            <a:r>
              <a:rPr lang="en-US" sz="1100" b="1" dirty="0" err="1"/>
              <a:t>parse_pdf_text</a:t>
            </a:r>
            <a:r>
              <a:rPr lang="en-US" sz="1100" b="1" dirty="0"/>
              <a:t>):</a:t>
            </a:r>
          </a:p>
          <a:p>
            <a:pPr>
              <a:lnSpc>
                <a:spcPct val="100000"/>
              </a:lnSpc>
              <a:spcBef>
                <a:spcPts val="0"/>
              </a:spcBef>
              <a:buNone/>
            </a:pPr>
            <a:r>
              <a:rPr lang="en-US" sz="1100" dirty="0"/>
              <a:t>This system extracts the structured text contents from job descriptions as well as resumes by performing PDF parsing operations.</a:t>
            </a:r>
          </a:p>
          <a:p>
            <a:pPr>
              <a:lnSpc>
                <a:spcPct val="100000"/>
              </a:lnSpc>
              <a:spcBef>
                <a:spcPts val="0"/>
              </a:spcBef>
            </a:pPr>
            <a:r>
              <a:rPr lang="en-US" sz="1100" b="1" dirty="0"/>
              <a:t>Semantic Embedding and Matching (</a:t>
            </a:r>
            <a:r>
              <a:rPr lang="en-US" sz="1100" b="1" dirty="0" err="1"/>
              <a:t>generate_embedding</a:t>
            </a:r>
            <a:r>
              <a:rPr lang="en-US" sz="1100" b="1" dirty="0"/>
              <a:t>, </a:t>
            </a:r>
            <a:r>
              <a:rPr lang="en-US" sz="1100" b="1" dirty="0" err="1"/>
              <a:t>compute_semantic_similarity</a:t>
            </a:r>
            <a:r>
              <a:rPr lang="en-US" sz="1100" b="1" dirty="0"/>
              <a:t>):</a:t>
            </a:r>
          </a:p>
          <a:p>
            <a:pPr>
              <a:lnSpc>
                <a:spcPct val="100000"/>
              </a:lnSpc>
              <a:spcBef>
                <a:spcPts val="0"/>
              </a:spcBef>
              <a:buNone/>
            </a:pPr>
            <a:r>
              <a:rPr lang="en-US" sz="1100" dirty="0"/>
              <a:t>The program transforms textual information into embedded forms and generates similarity values between job descriptions and candidate resumes.</a:t>
            </a:r>
          </a:p>
          <a:p>
            <a:pPr>
              <a:lnSpc>
                <a:spcPct val="100000"/>
              </a:lnSpc>
              <a:spcBef>
                <a:spcPts val="0"/>
              </a:spcBef>
            </a:pPr>
            <a:r>
              <a:rPr lang="en-US" sz="1100" b="1" dirty="0"/>
              <a:t>Candidate Ranking (</a:t>
            </a:r>
            <a:r>
              <a:rPr lang="en-US" sz="1100" b="1" dirty="0" err="1"/>
              <a:t>calculate_rubric_score</a:t>
            </a:r>
            <a:r>
              <a:rPr lang="en-US" sz="1100" b="1" dirty="0"/>
              <a:t>, </a:t>
            </a:r>
            <a:r>
              <a:rPr lang="en-US" sz="1100" b="1" dirty="0" err="1"/>
              <a:t>calculate_final_score</a:t>
            </a:r>
            <a:r>
              <a:rPr lang="en-US" sz="1100" b="1" dirty="0"/>
              <a:t>):</a:t>
            </a:r>
          </a:p>
          <a:p>
            <a:pPr>
              <a:lnSpc>
                <a:spcPct val="100000"/>
              </a:lnSpc>
              <a:spcBef>
                <a:spcPts val="0"/>
              </a:spcBef>
              <a:buNone/>
            </a:pPr>
            <a:r>
              <a:rPr lang="en-US" sz="1100" dirty="0"/>
              <a:t>Evaluation combines semantic similarity scores with rubric-based skill matching for producing skilled candidate list rankings.</a:t>
            </a:r>
          </a:p>
          <a:p>
            <a:pPr>
              <a:lnSpc>
                <a:spcPct val="100000"/>
              </a:lnSpc>
              <a:spcBef>
                <a:spcPts val="0"/>
              </a:spcBef>
            </a:pPr>
            <a:r>
              <a:rPr lang="en-US" sz="1100" b="1" dirty="0"/>
              <a:t>Rubric Updates (</a:t>
            </a:r>
            <a:r>
              <a:rPr lang="en-US" sz="1100" b="1" dirty="0" err="1"/>
              <a:t>update_rubric</a:t>
            </a:r>
            <a:r>
              <a:rPr lang="en-US" sz="1100" b="1" dirty="0"/>
              <a:t>):</a:t>
            </a:r>
          </a:p>
          <a:p>
            <a:pPr>
              <a:lnSpc>
                <a:spcPct val="100000"/>
              </a:lnSpc>
              <a:spcBef>
                <a:spcPts val="0"/>
              </a:spcBef>
              <a:buNone/>
            </a:pPr>
            <a:r>
              <a:rPr lang="en-US" sz="1100" dirty="0"/>
              <a:t>The chatbot system collects feedback from recruiters which then modifies the skill weights in the assessment rubric.</a:t>
            </a:r>
          </a:p>
          <a:p>
            <a:pPr>
              <a:lnSpc>
                <a:spcPct val="100000"/>
              </a:lnSpc>
              <a:spcBef>
                <a:spcPts val="0"/>
              </a:spcBef>
            </a:pPr>
            <a:r>
              <a:rPr lang="en-US" sz="1100" b="1" dirty="0"/>
              <a:t>Answering Queries (</a:t>
            </a:r>
            <a:r>
              <a:rPr lang="en-US" sz="1100" b="1" dirty="0" err="1"/>
              <a:t>chat_with_context</a:t>
            </a:r>
            <a:r>
              <a:rPr lang="en-US" sz="1100" b="1" dirty="0"/>
              <a:t>):</a:t>
            </a:r>
          </a:p>
          <a:p>
            <a:pPr marL="0" indent="0">
              <a:lnSpc>
                <a:spcPct val="100000"/>
              </a:lnSpc>
              <a:spcBef>
                <a:spcPts val="0"/>
              </a:spcBef>
              <a:buNone/>
            </a:pPr>
            <a:r>
              <a:rPr lang="en-US" sz="1100" dirty="0"/>
              <a:t>Retrieves Using the local RAG-powered chatbot, retrieve context-based replies to recruiter inquiries and explain ranking rationale.</a:t>
            </a:r>
          </a:p>
          <a:p>
            <a:pPr marL="0" indent="0">
              <a:buNone/>
            </a:pPr>
            <a:endParaRPr lang="en-US" dirty="0"/>
          </a:p>
          <a:p>
            <a:pPr>
              <a:buNone/>
            </a:pPr>
            <a:r>
              <a:rPr lang="en-US" sz="1100" b="1" dirty="0"/>
              <a:t>Tools</a:t>
            </a:r>
          </a:p>
          <a:p>
            <a:pPr>
              <a:buNone/>
            </a:pPr>
            <a:endParaRPr lang="en-US" sz="1100" b="1" dirty="0"/>
          </a:p>
          <a:p>
            <a:pPr>
              <a:lnSpc>
                <a:spcPct val="100000"/>
              </a:lnSpc>
              <a:spcBef>
                <a:spcPts val="0"/>
              </a:spcBef>
              <a:buNone/>
            </a:pPr>
            <a:r>
              <a:rPr lang="en-US" sz="1100" dirty="0"/>
              <a:t>The agent uses the following tools to perform its actions:</a:t>
            </a:r>
          </a:p>
          <a:p>
            <a:pPr>
              <a:lnSpc>
                <a:spcPct val="100000"/>
              </a:lnSpc>
              <a:spcBef>
                <a:spcPts val="0"/>
              </a:spcBef>
              <a:buNone/>
            </a:pPr>
            <a:endParaRPr lang="en-US" sz="1100" dirty="0"/>
          </a:p>
          <a:p>
            <a:pPr>
              <a:lnSpc>
                <a:spcPct val="100000"/>
              </a:lnSpc>
              <a:spcBef>
                <a:spcPts val="0"/>
              </a:spcBef>
              <a:buFont typeface="Arial" panose="020B0604020202020204" pitchFamily="34" charset="0"/>
              <a:buChar char="•"/>
            </a:pPr>
            <a:r>
              <a:rPr lang="en-US" sz="1100" b="1" dirty="0" err="1"/>
              <a:t>PyMuPDF</a:t>
            </a:r>
            <a:r>
              <a:rPr lang="en-US" sz="1100" dirty="0"/>
              <a:t>: Parses information from a pdf resume and </a:t>
            </a:r>
            <a:r>
              <a:rPr lang="en-US" sz="1100" dirty="0" err="1"/>
              <a:t>jobdescriptions</a:t>
            </a:r>
            <a:r>
              <a:rPr lang="en-US" sz="1100" dirty="0"/>
              <a:t>.</a:t>
            </a:r>
          </a:p>
          <a:p>
            <a:pPr>
              <a:lnSpc>
                <a:spcPct val="100000"/>
              </a:lnSpc>
              <a:spcBef>
                <a:spcPts val="0"/>
              </a:spcBef>
              <a:buFont typeface="Arial" panose="020B0604020202020204" pitchFamily="34" charset="0"/>
              <a:buChar char="•"/>
            </a:pPr>
            <a:r>
              <a:rPr lang="en-US" sz="1100" b="1" dirty="0" err="1"/>
              <a:t>SentenceTransformers</a:t>
            </a:r>
            <a:r>
              <a:rPr lang="en-US" sz="1100" b="1" dirty="0"/>
              <a:t> (all-MiniLM-L6-v2)</a:t>
            </a:r>
            <a:r>
              <a:rPr lang="en-US" sz="1100" dirty="0"/>
              <a:t>: Create semantic embedding.</a:t>
            </a:r>
          </a:p>
          <a:p>
            <a:pPr>
              <a:lnSpc>
                <a:spcPct val="100000"/>
              </a:lnSpc>
              <a:spcBef>
                <a:spcPts val="0"/>
              </a:spcBef>
              <a:buFont typeface="Arial" panose="020B0604020202020204" pitchFamily="34" charset="0"/>
              <a:buChar char="•"/>
            </a:pPr>
            <a:r>
              <a:rPr lang="en-US" sz="1100" b="1" dirty="0"/>
              <a:t>In-Memory Vector Similarity Search</a:t>
            </a:r>
            <a:r>
              <a:rPr lang="en-US" sz="1100" dirty="0"/>
              <a:t>: Calculates the semantic similarity between resume and job descriptions locally.</a:t>
            </a:r>
          </a:p>
          <a:p>
            <a:pPr>
              <a:lnSpc>
                <a:spcPct val="100000"/>
              </a:lnSpc>
              <a:spcBef>
                <a:spcPts val="0"/>
              </a:spcBef>
              <a:buFont typeface="Arial" panose="020B0604020202020204" pitchFamily="34" charset="0"/>
              <a:buChar char="•"/>
            </a:pPr>
            <a:r>
              <a:rPr lang="en-US" sz="1100" b="1" dirty="0"/>
              <a:t>Pandas</a:t>
            </a:r>
            <a:r>
              <a:rPr lang="en-US" sz="1100" dirty="0"/>
              <a:t>: Used for rubric-based scoring, hybrids ranking, and data management.</a:t>
            </a:r>
          </a:p>
          <a:p>
            <a:pPr>
              <a:lnSpc>
                <a:spcPct val="100000"/>
              </a:lnSpc>
              <a:spcBef>
                <a:spcPts val="0"/>
              </a:spcBef>
              <a:buFont typeface="Arial" panose="020B0604020202020204" pitchFamily="34" charset="0"/>
              <a:buChar char="•"/>
            </a:pPr>
            <a:r>
              <a:rPr lang="en-US" sz="1100" b="1" dirty="0"/>
              <a:t>Mistral-7B-Instruct (Quantized Local Model)</a:t>
            </a:r>
            <a:r>
              <a:rPr lang="en-US" sz="1100" dirty="0"/>
              <a:t>: In addressing recruiting questions and permitting dynamic rubric revisions without relying on the cloud.</a:t>
            </a:r>
          </a:p>
          <a:p>
            <a:pPr>
              <a:lnSpc>
                <a:spcPct val="100000"/>
              </a:lnSpc>
              <a:spcBef>
                <a:spcPts val="0"/>
              </a:spcBef>
              <a:buFont typeface="Arial" panose="020B0604020202020204" pitchFamily="34" charset="0"/>
              <a:buChar char="•"/>
            </a:pPr>
            <a:r>
              <a:rPr lang="en-US" sz="1100" b="1" dirty="0" err="1"/>
              <a:t>Streamlit</a:t>
            </a:r>
            <a:r>
              <a:rPr lang="en-US" sz="1100" dirty="0"/>
              <a:t>: To provide a recruiter-facing online interface for job selections, rating review, and chatbot engagement.</a:t>
            </a:r>
          </a:p>
          <a:p>
            <a:pPr>
              <a:buFont typeface="Arial" panose="020B0604020202020204" pitchFamily="34" charset="0"/>
              <a:buChar char="•"/>
            </a:pPr>
            <a:endParaRPr lang="en-US" sz="1100" dirty="0"/>
          </a:p>
          <a:p>
            <a:pPr>
              <a:buFont typeface="Arial" panose="020B0604020202020204" pitchFamily="34" charset="0"/>
              <a:buChar char="•"/>
            </a:pPr>
            <a:endParaRPr lang="en-US" sz="1100" dirty="0"/>
          </a:p>
          <a:p>
            <a:pPr marL="0" indent="0">
              <a:buNone/>
            </a:pPr>
            <a:endParaRPr lang="en-US" dirty="0"/>
          </a:p>
        </p:txBody>
      </p:sp>
      <p:sp>
        <p:nvSpPr>
          <p:cNvPr id="4" name="Footer Placeholder 3">
            <a:extLst>
              <a:ext uri="{FF2B5EF4-FFF2-40B4-BE49-F238E27FC236}">
                <a16:creationId xmlns:a16="http://schemas.microsoft.com/office/drawing/2014/main" id="{A2EFC90E-9C72-415A-81E2-B3B8F319F0C0}"/>
              </a:ext>
            </a:extLst>
          </p:cNvPr>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33114842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BA04-423F-45AB-9D65-DE214A7E8B99}"/>
              </a:ext>
            </a:extLst>
          </p:cNvPr>
          <p:cNvSpPr>
            <a:spLocks noGrp="1"/>
          </p:cNvSpPr>
          <p:nvPr>
            <p:ph type="title"/>
          </p:nvPr>
        </p:nvSpPr>
        <p:spPr/>
        <p:txBody>
          <a:bodyPr>
            <a:normAutofit fontScale="90000"/>
          </a:bodyPr>
          <a:lstStyle/>
          <a:p>
            <a:r>
              <a:rPr lang="en-US" dirty="0"/>
              <a:t>Agentic Solution Design – Prototype Design and Implementation Environment</a:t>
            </a:r>
          </a:p>
        </p:txBody>
      </p:sp>
      <p:sp>
        <p:nvSpPr>
          <p:cNvPr id="3" name="Content Placeholder 2">
            <a:extLst>
              <a:ext uri="{FF2B5EF4-FFF2-40B4-BE49-F238E27FC236}">
                <a16:creationId xmlns:a16="http://schemas.microsoft.com/office/drawing/2014/main" id="{7BA2BEC8-FDDE-40D5-868F-5EC67A0FB16F}"/>
              </a:ext>
            </a:extLst>
          </p:cNvPr>
          <p:cNvSpPr>
            <a:spLocks noGrp="1"/>
          </p:cNvSpPr>
          <p:nvPr>
            <p:ph idx="1"/>
          </p:nvPr>
        </p:nvSpPr>
        <p:spPr/>
        <p:txBody>
          <a:bodyPr>
            <a:normAutofit/>
          </a:bodyPr>
          <a:lstStyle/>
          <a:p>
            <a:pPr>
              <a:buNone/>
            </a:pPr>
            <a:r>
              <a:rPr lang="en-US" sz="1100" b="1" dirty="0"/>
              <a:t>Prototype Design</a:t>
            </a:r>
          </a:p>
          <a:p>
            <a:pPr>
              <a:buNone/>
            </a:pPr>
            <a:r>
              <a:rPr lang="en-US" sz="1100" dirty="0"/>
              <a:t>The Hiring Assistant prototype uses </a:t>
            </a:r>
            <a:r>
              <a:rPr lang="en-US" sz="1100" b="1" dirty="0"/>
              <a:t>Light-Agent RAG architecture and</a:t>
            </a:r>
            <a:r>
              <a:rPr lang="en-US" sz="1100" dirty="0"/>
              <a:t> operates both locally and offline.</a:t>
            </a:r>
          </a:p>
          <a:p>
            <a:pPr>
              <a:buNone/>
            </a:pPr>
            <a:r>
              <a:rPr lang="en-US" sz="1100" dirty="0"/>
              <a:t>The virtual assistant obtains resumes and job descriptions uses a grounded prompt with semantic similarity and rubric scoring to rate applicants and responds to recruiter inquiries.</a:t>
            </a:r>
          </a:p>
          <a:p>
            <a:pPr>
              <a:buNone/>
            </a:pPr>
            <a:r>
              <a:rPr lang="en-US" sz="1100" dirty="0"/>
              <a:t>The protype follows to a modular design, comprising main components:</a:t>
            </a:r>
          </a:p>
          <a:p>
            <a:pPr>
              <a:buFont typeface="Arial" panose="020B0604020202020204" pitchFamily="34" charset="0"/>
              <a:buChar char="•"/>
            </a:pPr>
            <a:r>
              <a:rPr lang="en-US" sz="1100" b="1" dirty="0"/>
              <a:t>Data Layer</a:t>
            </a:r>
            <a:r>
              <a:rPr lang="en-US" sz="1100" dirty="0"/>
              <a:t>:</a:t>
            </a:r>
            <a:br>
              <a:rPr lang="en-US" sz="1100" dirty="0"/>
            </a:br>
            <a:r>
              <a:rPr lang="en-US" sz="1100" dirty="0"/>
              <a:t>Parses PDFs resumes and job descriptions and loads rubric files.</a:t>
            </a:r>
          </a:p>
          <a:p>
            <a:pPr>
              <a:buFont typeface="Arial" panose="020B0604020202020204" pitchFamily="34" charset="0"/>
              <a:buChar char="•"/>
            </a:pPr>
            <a:r>
              <a:rPr lang="en-US" sz="1100" b="1" dirty="0"/>
              <a:t>Embedding and Matching Layer</a:t>
            </a:r>
            <a:r>
              <a:rPr lang="en-US" sz="1100" dirty="0"/>
              <a:t>:</a:t>
            </a:r>
            <a:br>
              <a:rPr lang="en-US" sz="1100" dirty="0"/>
            </a:br>
            <a:r>
              <a:rPr lang="en-US" sz="1100" dirty="0"/>
              <a:t>Generates semantic embeddings and computes in-memory vector scores for similarity to match candidate to jobs.</a:t>
            </a:r>
          </a:p>
          <a:p>
            <a:pPr>
              <a:buFont typeface="Arial" panose="020B0604020202020204" pitchFamily="34" charset="0"/>
              <a:buChar char="•"/>
            </a:pPr>
            <a:r>
              <a:rPr lang="en-US" sz="1100" b="1" dirty="0"/>
              <a:t>Reasoning Layer</a:t>
            </a:r>
            <a:r>
              <a:rPr lang="en-US" sz="1100" dirty="0"/>
              <a:t>:</a:t>
            </a:r>
            <a:br>
              <a:rPr lang="en-US" sz="1100" dirty="0"/>
            </a:br>
            <a:r>
              <a:rPr lang="en-US" sz="1100" dirty="0"/>
              <a:t>Utilizes the Mistral-7B-Instruct(quantized local model) to create replies, rank applicants, and change rubric weights via an offline chatbot.</a:t>
            </a:r>
          </a:p>
          <a:p>
            <a:pPr>
              <a:buFont typeface="Arial" panose="020B0604020202020204" pitchFamily="34" charset="0"/>
              <a:buChar char="•"/>
            </a:pPr>
            <a:r>
              <a:rPr lang="en-US" sz="1100" b="1" dirty="0"/>
              <a:t>User Interface Layer</a:t>
            </a:r>
            <a:r>
              <a:rPr lang="en-US" sz="1100" dirty="0"/>
              <a:t>:</a:t>
            </a:r>
            <a:br>
              <a:rPr lang="en-US" sz="1100" dirty="0"/>
            </a:br>
            <a:r>
              <a:rPr lang="en-US" sz="1100" b="1" dirty="0" err="1"/>
              <a:t>Streamlit</a:t>
            </a:r>
            <a:r>
              <a:rPr lang="en-US" sz="1100" b="1" dirty="0"/>
              <a:t> </a:t>
            </a:r>
            <a:r>
              <a:rPr lang="en-US" sz="1100" dirty="0"/>
              <a:t>was used to create the user interface layer, which allows recruiters to easily submit data, examine rated applicants, and communicate with chatbots.</a:t>
            </a:r>
          </a:p>
          <a:p>
            <a:r>
              <a:rPr lang="en-US" sz="1100" dirty="0"/>
              <a:t>The architecture makes each operation (parse ➔ embed ➔ rank ➔ update) is </a:t>
            </a:r>
            <a:r>
              <a:rPr lang="en-US" sz="1100" b="1" dirty="0"/>
              <a:t>modular, visible, locally executed</a:t>
            </a:r>
            <a:r>
              <a:rPr lang="en-US" sz="1100" dirty="0"/>
              <a:t>, and readily scalable for future actions.</a:t>
            </a:r>
          </a:p>
          <a:p>
            <a:endParaRPr lang="en-US" sz="1100" dirty="0"/>
          </a:p>
          <a:p>
            <a:pPr marL="0" indent="0">
              <a:buNone/>
            </a:pPr>
            <a:endParaRPr lang="en-US" dirty="0"/>
          </a:p>
          <a:p>
            <a:pPr>
              <a:buNone/>
            </a:pPr>
            <a:r>
              <a:rPr lang="en-US" sz="1100" b="1" dirty="0"/>
              <a:t>Implementation Environment</a:t>
            </a:r>
          </a:p>
          <a:p>
            <a:pPr>
              <a:buNone/>
            </a:pPr>
            <a:r>
              <a:rPr lang="en-US" sz="1100" dirty="0"/>
              <a:t>The Hiring Assistant prototype is implemented using the following environment setup:</a:t>
            </a:r>
          </a:p>
          <a:p>
            <a:pPr>
              <a:buNone/>
            </a:pPr>
            <a:endParaRPr lang="en-US" sz="1100" dirty="0"/>
          </a:p>
          <a:p>
            <a:pPr>
              <a:buFont typeface="Arial" panose="020B0604020202020204" pitchFamily="34" charset="0"/>
              <a:buChar char="•"/>
            </a:pPr>
            <a:r>
              <a:rPr lang="en-US" sz="1100" b="1" dirty="0"/>
              <a:t>Development Language</a:t>
            </a:r>
            <a:r>
              <a:rPr lang="en-US" sz="1100" dirty="0"/>
              <a:t>:</a:t>
            </a:r>
            <a:br>
              <a:rPr lang="en-US" sz="1100" dirty="0"/>
            </a:br>
            <a:r>
              <a:rPr lang="en-US" sz="1100" dirty="0"/>
              <a:t>Python 3.x</a:t>
            </a:r>
          </a:p>
          <a:p>
            <a:pPr>
              <a:buFont typeface="Arial" panose="020B0604020202020204" pitchFamily="34" charset="0"/>
              <a:buChar char="•"/>
            </a:pPr>
            <a:r>
              <a:rPr lang="en-US" sz="1100" b="1" dirty="0"/>
              <a:t>Libraries and Frameworks</a:t>
            </a:r>
            <a:r>
              <a:rPr lang="en-US" sz="1100" dirty="0"/>
              <a:t>: </a:t>
            </a:r>
          </a:p>
          <a:p>
            <a:pPr marL="742950" lvl="1" indent="-285750">
              <a:buFont typeface="Arial" panose="020B0604020202020204" pitchFamily="34" charset="0"/>
              <a:buChar char="•"/>
            </a:pPr>
            <a:r>
              <a:rPr lang="en-US" b="1" dirty="0" err="1"/>
              <a:t>Streamlit</a:t>
            </a:r>
            <a:r>
              <a:rPr lang="en-US" dirty="0"/>
              <a:t>: Web-based recruiter interface.</a:t>
            </a:r>
          </a:p>
          <a:p>
            <a:pPr marL="742950" lvl="1" indent="-285750">
              <a:buFont typeface="Arial" panose="020B0604020202020204" pitchFamily="34" charset="0"/>
              <a:buChar char="•"/>
            </a:pPr>
            <a:r>
              <a:rPr lang="en-US" b="1" dirty="0" err="1"/>
              <a:t>PyMuPDF</a:t>
            </a:r>
            <a:r>
              <a:rPr lang="en-US" b="1" dirty="0"/>
              <a:t> (</a:t>
            </a:r>
            <a:r>
              <a:rPr lang="en-US" b="1" dirty="0" err="1"/>
              <a:t>fitz</a:t>
            </a:r>
            <a:r>
              <a:rPr lang="en-US" b="1" dirty="0"/>
              <a:t>)</a:t>
            </a:r>
            <a:r>
              <a:rPr lang="en-US" dirty="0"/>
              <a:t>: PDF parsing for resumes and JDs.</a:t>
            </a:r>
          </a:p>
          <a:p>
            <a:pPr marL="742950" lvl="1" indent="-285750">
              <a:buFont typeface="Arial" panose="020B0604020202020204" pitchFamily="34" charset="0"/>
              <a:buChar char="•"/>
            </a:pPr>
            <a:r>
              <a:rPr lang="en-US" b="1" dirty="0" err="1"/>
              <a:t>SentenceTransformers</a:t>
            </a:r>
            <a:r>
              <a:rPr lang="en-US" dirty="0"/>
              <a:t>: Semantic embedding generation.</a:t>
            </a:r>
          </a:p>
          <a:p>
            <a:pPr marL="742950" lvl="1" indent="-285750">
              <a:buFont typeface="Arial" panose="020B0604020202020204" pitchFamily="34" charset="0"/>
              <a:buChar char="•"/>
            </a:pPr>
            <a:r>
              <a:rPr lang="en-US" b="1" dirty="0"/>
              <a:t>Pandas</a:t>
            </a:r>
            <a:r>
              <a:rPr lang="en-US" dirty="0"/>
              <a:t>: Candidate scoring, ranking, and data management.</a:t>
            </a:r>
          </a:p>
          <a:p>
            <a:pPr marL="742950" lvl="1" indent="-285750">
              <a:buFont typeface="Arial" panose="020B0604020202020204" pitchFamily="34" charset="0"/>
              <a:buChar char="•"/>
            </a:pPr>
            <a:r>
              <a:rPr lang="en-US" b="1" dirty="0" err="1"/>
              <a:t>ctransformers</a:t>
            </a:r>
            <a:r>
              <a:rPr lang="en-US" dirty="0"/>
              <a:t>: Local loading and inference of the </a:t>
            </a:r>
            <a:r>
              <a:rPr lang="en-US" b="1" dirty="0"/>
              <a:t>Mistral-7B-Instruct (Quantized)</a:t>
            </a:r>
            <a:r>
              <a:rPr lang="en-US" dirty="0"/>
              <a:t> model.</a:t>
            </a:r>
          </a:p>
          <a:p>
            <a:pPr marL="457200" lvl="1" indent="0">
              <a:buNone/>
            </a:pPr>
            <a:endParaRPr lang="en-US" dirty="0"/>
          </a:p>
          <a:p>
            <a:pPr>
              <a:buFont typeface="Arial" panose="020B0604020202020204" pitchFamily="34" charset="0"/>
              <a:buChar char="•"/>
            </a:pPr>
            <a:r>
              <a:rPr lang="en-US" sz="1100" b="1" dirty="0"/>
              <a:t>Local Resource Management</a:t>
            </a:r>
            <a:r>
              <a:rPr lang="en-US" sz="1100" dirty="0"/>
              <a:t>:</a:t>
            </a:r>
            <a:br>
              <a:rPr lang="en-US" sz="1100" dirty="0"/>
            </a:br>
            <a:r>
              <a:rPr lang="en-US" sz="1100" dirty="0"/>
              <a:t>All data (resumes, JDs, rubrics) is handled in organized local files, with no reliance on external API’s, cloud databases, or internet access.</a:t>
            </a:r>
          </a:p>
          <a:p>
            <a:pPr>
              <a:buFont typeface="Arial" panose="020B0604020202020204" pitchFamily="34" charset="0"/>
              <a:buChar char="•"/>
            </a:pPr>
            <a:endParaRPr lang="en-US" sz="1100" dirty="0"/>
          </a:p>
          <a:p>
            <a:pPr>
              <a:buFont typeface="Arial" panose="020B0604020202020204" pitchFamily="34" charset="0"/>
              <a:buChar char="•"/>
            </a:pPr>
            <a:r>
              <a:rPr lang="en-US" sz="1100" b="1" dirty="0"/>
              <a:t>System Requirements</a:t>
            </a:r>
            <a:r>
              <a:rPr lang="en-US" sz="1100" dirty="0"/>
              <a:t>:</a:t>
            </a:r>
            <a:br>
              <a:rPr lang="en-US" sz="1100" dirty="0"/>
            </a:br>
            <a:r>
              <a:rPr lang="en-US" sz="1100" dirty="0"/>
              <a:t>Designed to operate well on CPU settings, allowing for lightweight prototype evaluation without the need for API’s, cloud databases or internet connectivity.</a:t>
            </a:r>
          </a:p>
          <a:p>
            <a:pPr marL="0" indent="0">
              <a:buNone/>
            </a:pPr>
            <a:endParaRPr lang="en-US" dirty="0"/>
          </a:p>
        </p:txBody>
      </p:sp>
      <p:sp>
        <p:nvSpPr>
          <p:cNvPr id="4" name="Footer Placeholder 3">
            <a:extLst>
              <a:ext uri="{FF2B5EF4-FFF2-40B4-BE49-F238E27FC236}">
                <a16:creationId xmlns:a16="http://schemas.microsoft.com/office/drawing/2014/main" id="{A2EFC90E-9C72-415A-81E2-B3B8F319F0C0}"/>
              </a:ext>
            </a:extLst>
          </p:cNvPr>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2247764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26D55-EA78-B530-6314-99FA9A159AF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50605D0-D1FB-2AF6-A264-C8A123914473}"/>
              </a:ext>
            </a:extLst>
          </p:cNvPr>
          <p:cNvSpPr>
            <a:spLocks noGrp="1"/>
          </p:cNvSpPr>
          <p:nvPr>
            <p:ph type="ctrTitle"/>
          </p:nvPr>
        </p:nvSpPr>
        <p:spPr/>
        <p:txBody>
          <a:bodyPr/>
          <a:lstStyle/>
          <a:p>
            <a:r>
              <a:rPr lang="en-US" dirty="0"/>
              <a:t>SOLUTION IMPLEMENTATION</a:t>
            </a:r>
          </a:p>
        </p:txBody>
      </p:sp>
      <p:sp>
        <p:nvSpPr>
          <p:cNvPr id="4" name="Footer Placeholder 3">
            <a:extLst>
              <a:ext uri="{FF2B5EF4-FFF2-40B4-BE49-F238E27FC236}">
                <a16:creationId xmlns:a16="http://schemas.microsoft.com/office/drawing/2014/main" id="{2BA97386-AD45-7D1E-A56D-E84671E0C8B2}"/>
              </a:ext>
            </a:extLst>
          </p:cNvPr>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845599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BA04-423F-45AB-9D65-DE214A7E8B99}"/>
              </a:ext>
            </a:extLst>
          </p:cNvPr>
          <p:cNvSpPr>
            <a:spLocks noGrp="1"/>
          </p:cNvSpPr>
          <p:nvPr>
            <p:ph type="title"/>
          </p:nvPr>
        </p:nvSpPr>
        <p:spPr/>
        <p:txBody>
          <a:bodyPr>
            <a:normAutofit fontScale="90000"/>
          </a:bodyPr>
          <a:lstStyle/>
          <a:p>
            <a:r>
              <a:rPr lang="en-US" dirty="0"/>
              <a:t>Agentic Solution Implementation – Economic Feasibility of Implementing the proposed Agentic Solution</a:t>
            </a:r>
          </a:p>
        </p:txBody>
      </p:sp>
      <p:sp>
        <p:nvSpPr>
          <p:cNvPr id="3" name="Content Placeholder 2">
            <a:extLst>
              <a:ext uri="{FF2B5EF4-FFF2-40B4-BE49-F238E27FC236}">
                <a16:creationId xmlns:a16="http://schemas.microsoft.com/office/drawing/2014/main" id="{7BA2BEC8-FDDE-40D5-868F-5EC67A0FB16F}"/>
              </a:ext>
            </a:extLst>
          </p:cNvPr>
          <p:cNvSpPr>
            <a:spLocks noGrp="1"/>
          </p:cNvSpPr>
          <p:nvPr>
            <p:ph idx="1"/>
          </p:nvPr>
        </p:nvSpPr>
        <p:spPr/>
        <p:txBody>
          <a:bodyPr>
            <a:normAutofit/>
          </a:bodyPr>
          <a:lstStyle/>
          <a:p>
            <a:pPr marL="0" indent="0">
              <a:buNone/>
            </a:pPr>
            <a:r>
              <a:rPr lang="en-US" sz="1100" b="1" dirty="0"/>
              <a:t>Agentic Solution Implementation – Economic Feasibility</a:t>
            </a:r>
          </a:p>
          <a:p>
            <a:pPr marL="0" indent="0">
              <a:buNone/>
            </a:pPr>
            <a:r>
              <a:rPr lang="en-US" sz="1100" dirty="0"/>
              <a:t>There are three main elements that drive the proposed Hiring Assistant solution's cost efficiency including local implementation and open-source technology together with CPU-based operations.</a:t>
            </a:r>
          </a:p>
          <a:p>
            <a:pPr marL="0" indent="0">
              <a:buNone/>
            </a:pPr>
            <a:r>
              <a:rPr lang="en-US" sz="1100" dirty="0"/>
              <a:t>Financial expenses for infrastructure and licensing costs vanish due to open-source technology use and CPU-based operations deployed locally.</a:t>
            </a:r>
          </a:p>
          <a:p>
            <a:pPr marL="0" indent="0">
              <a:buNone/>
            </a:pPr>
            <a:endParaRPr lang="en-US" sz="1100" dirty="0"/>
          </a:p>
          <a:p>
            <a:pPr marL="0" indent="0">
              <a:buNone/>
            </a:pPr>
            <a:r>
              <a:rPr lang="en-US" sz="1100" b="1" dirty="0"/>
              <a:t>The system encompasses multiple financial efficiency features that include:</a:t>
            </a:r>
          </a:p>
          <a:p>
            <a:pPr marL="0" indent="0">
              <a:buNone/>
            </a:pPr>
            <a:endParaRPr lang="en-US" sz="1100" dirty="0"/>
          </a:p>
          <a:p>
            <a:pPr marL="0" indent="0">
              <a:buNone/>
            </a:pPr>
            <a:r>
              <a:rPr lang="en-US" sz="1100" b="1" dirty="0"/>
              <a:t>Local, Offline Deployment:</a:t>
            </a:r>
          </a:p>
          <a:p>
            <a:pPr marL="0" indent="0">
              <a:buNone/>
            </a:pPr>
            <a:r>
              <a:rPr lang="en-US" sz="1100" dirty="0"/>
              <a:t>The system operates from local infrastructure therefore users save cloud service costs and external database subscriptions as well as API fees costs.</a:t>
            </a:r>
          </a:p>
          <a:p>
            <a:pPr marL="0" indent="0">
              <a:buNone/>
            </a:pPr>
            <a:r>
              <a:rPr lang="en-US" sz="1100" dirty="0"/>
              <a:t>subscriptions, and API usage costs.</a:t>
            </a:r>
          </a:p>
          <a:p>
            <a:pPr marL="0" indent="0">
              <a:buNone/>
            </a:pPr>
            <a:endParaRPr lang="en-US" sz="1100" dirty="0"/>
          </a:p>
          <a:p>
            <a:pPr marL="0" indent="0">
              <a:buNone/>
            </a:pPr>
            <a:r>
              <a:rPr lang="en-US" sz="1100" b="1" dirty="0"/>
              <a:t>Open-Source Technology Stack:</a:t>
            </a:r>
          </a:p>
          <a:p>
            <a:pPr marL="0" indent="0">
              <a:buNone/>
            </a:pPr>
            <a:r>
              <a:rPr lang="en-US" sz="1100" dirty="0"/>
              <a:t>The system runs with essential components that combine </a:t>
            </a:r>
            <a:r>
              <a:rPr lang="en-US" sz="1100" dirty="0" err="1"/>
              <a:t>Streamlit</a:t>
            </a:r>
            <a:r>
              <a:rPr lang="en-US" sz="1100" dirty="0"/>
              <a:t>, </a:t>
            </a:r>
            <a:r>
              <a:rPr lang="en-US" sz="1100" dirty="0" err="1"/>
              <a:t>PyMuPDF</a:t>
            </a:r>
            <a:r>
              <a:rPr lang="en-US" sz="1100" dirty="0"/>
              <a:t>, </a:t>
            </a:r>
            <a:r>
              <a:rPr lang="en-US" sz="1100" dirty="0" err="1"/>
              <a:t>SentenceTransformers</a:t>
            </a:r>
            <a:r>
              <a:rPr lang="en-US" sz="1100" dirty="0"/>
              <a:t>, Pandas, and the quantized Mistral-7 B-Instruct model.</a:t>
            </a:r>
          </a:p>
          <a:p>
            <a:pPr marL="0" indent="0">
              <a:buNone/>
            </a:pPr>
            <a:r>
              <a:rPr lang="en-US" sz="1100" dirty="0"/>
              <a:t>Open-source distribution provides access to free Mistral-7 B-Instruct model and </a:t>
            </a:r>
            <a:r>
              <a:rPr lang="en-US" sz="1100" dirty="0" err="1"/>
              <a:t>Streamlit</a:t>
            </a:r>
            <a:r>
              <a:rPr lang="en-US" sz="1100" dirty="0"/>
              <a:t>, </a:t>
            </a:r>
            <a:r>
              <a:rPr lang="en-US" sz="1100" dirty="0" err="1"/>
              <a:t>PyMuPDF</a:t>
            </a:r>
            <a:r>
              <a:rPr lang="en-US" sz="1100" dirty="0"/>
              <a:t>, </a:t>
            </a:r>
            <a:r>
              <a:rPr lang="en-US" sz="1100" dirty="0" err="1"/>
              <a:t>SentenceTransformers</a:t>
            </a:r>
            <a:r>
              <a:rPr lang="en-US" sz="1100" dirty="0"/>
              <a:t> and Pandas and additional components.</a:t>
            </a:r>
          </a:p>
          <a:p>
            <a:pPr marL="0" indent="0">
              <a:buNone/>
            </a:pPr>
            <a:endParaRPr lang="en-US" sz="1100" dirty="0"/>
          </a:p>
          <a:p>
            <a:pPr marL="0" indent="0">
              <a:buNone/>
            </a:pPr>
            <a:r>
              <a:rPr lang="en-US" sz="1100" b="1" dirty="0"/>
              <a:t>No Cloud or GPU Dependency:</a:t>
            </a:r>
          </a:p>
          <a:p>
            <a:pPr marL="0" indent="0">
              <a:buNone/>
            </a:pPr>
            <a:r>
              <a:rPr lang="en-US" sz="1100" dirty="0"/>
              <a:t>The quantization mechanism provides effective standard CPU computation that reduces hardware demands.</a:t>
            </a:r>
          </a:p>
          <a:p>
            <a:pPr marL="0" indent="0">
              <a:buNone/>
            </a:pPr>
            <a:r>
              <a:rPr lang="en-US" sz="1100" dirty="0"/>
              <a:t>Upgrade requirements.</a:t>
            </a:r>
          </a:p>
          <a:p>
            <a:pPr marL="0" indent="0">
              <a:buNone/>
            </a:pPr>
            <a:endParaRPr lang="en-US" sz="1100" dirty="0"/>
          </a:p>
          <a:p>
            <a:pPr marL="0" indent="0">
              <a:buNone/>
            </a:pPr>
            <a:r>
              <a:rPr lang="en-US" sz="1100" b="1" dirty="0"/>
              <a:t>Zero-Cost Initial Prototype:</a:t>
            </a:r>
          </a:p>
          <a:p>
            <a:pPr marL="0" indent="0">
              <a:buNone/>
            </a:pPr>
            <a:r>
              <a:rPr lang="en-US" sz="1100" dirty="0"/>
              <a:t>The solution stays cost-efficient because testing and all developmental stages, including internal implementation, do not need any associated expenses accessible for pilot deployment.</a:t>
            </a:r>
          </a:p>
          <a:p>
            <a:pPr marL="0" indent="0">
              <a:buNone/>
            </a:pPr>
            <a:endParaRPr lang="en-US" sz="1100" dirty="0"/>
          </a:p>
          <a:p>
            <a:pPr marL="0" indent="0">
              <a:buNone/>
            </a:pPr>
            <a:r>
              <a:rPr lang="en-US" sz="1100" b="1" dirty="0"/>
              <a:t>Future Scalability Option:</a:t>
            </a:r>
          </a:p>
          <a:p>
            <a:pPr marL="0" indent="0">
              <a:buNone/>
            </a:pPr>
            <a:r>
              <a:rPr lang="en-US" sz="1100" dirty="0"/>
              <a:t>The system acts locally, and the designers made it possible to integrate FAISS as well as other usable upgrades. The implementation of vector databases or cloud-based infrastructure enables enhanced processing capabilities that the system might require.</a:t>
            </a:r>
          </a:p>
          <a:p>
            <a:pPr marL="0" indent="0">
              <a:buNone/>
            </a:pPr>
            <a:r>
              <a:rPr lang="en-US" sz="1100" dirty="0"/>
              <a:t>Resume volumes grow.</a:t>
            </a:r>
          </a:p>
          <a:p>
            <a:pPr marL="0" indent="0">
              <a:buNone/>
            </a:pPr>
            <a:endParaRPr lang="en-US" sz="1100" dirty="0"/>
          </a:p>
          <a:p>
            <a:pPr marL="0" indent="0">
              <a:buNone/>
            </a:pPr>
            <a:r>
              <a:rPr lang="en-US" sz="1100" dirty="0"/>
              <a:t>The Hiring Assistant presents organizations with an affordable solution that protects privacy features alongside adaptable capabilities suitable for </a:t>
            </a:r>
            <a:r>
              <a:rPr lang="en-US" sz="1100" dirty="0" err="1"/>
              <a:t>TechCorp</a:t>
            </a:r>
            <a:r>
              <a:rPr lang="en-US" sz="1100" dirty="0"/>
              <a:t> Solutions' needs.</a:t>
            </a:r>
          </a:p>
          <a:p>
            <a:pPr marL="0" indent="0">
              <a:buNone/>
            </a:pPr>
            <a:r>
              <a:rPr lang="en-US" sz="1100" dirty="0"/>
              <a:t>Solutions' goals of innovation, operational efficiency, and data control.</a:t>
            </a:r>
          </a:p>
          <a:p>
            <a:pPr marL="0" indent="0">
              <a:buNone/>
            </a:pPr>
            <a:endParaRPr lang="en-US" sz="1100" dirty="0"/>
          </a:p>
        </p:txBody>
      </p:sp>
      <p:sp>
        <p:nvSpPr>
          <p:cNvPr id="4" name="Footer Placeholder 3">
            <a:extLst>
              <a:ext uri="{FF2B5EF4-FFF2-40B4-BE49-F238E27FC236}">
                <a16:creationId xmlns:a16="http://schemas.microsoft.com/office/drawing/2014/main" id="{A2EFC90E-9C72-415A-81E2-B3B8F319F0C0}"/>
              </a:ext>
            </a:extLst>
          </p:cNvPr>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2103478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3FA8-ADF6-246F-093D-7604D354F9D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13D5B8E7-6C04-9803-113F-A6AD95457FC1}"/>
              </a:ext>
            </a:extLst>
          </p:cNvPr>
          <p:cNvSpPr>
            <a:spLocks noGrp="1"/>
          </p:cNvSpPr>
          <p:nvPr>
            <p:ph idx="1"/>
          </p:nvPr>
        </p:nvSpPr>
        <p:spPr/>
        <p:txBody>
          <a:bodyPr>
            <a:normAutofit/>
          </a:bodyPr>
          <a:lstStyle/>
          <a:p>
            <a:pPr>
              <a:buFont typeface="+mj-lt"/>
              <a:buAutoNum type="arabicPeriod"/>
            </a:pPr>
            <a:r>
              <a:rPr lang="en-US" sz="1100" b="1" dirty="0" err="1"/>
              <a:t>Streamlit</a:t>
            </a:r>
            <a:r>
              <a:rPr lang="en-US" sz="1100" b="1" dirty="0"/>
              <a:t> Documentation</a:t>
            </a:r>
            <a:br>
              <a:rPr lang="en-US" sz="1100" dirty="0"/>
            </a:br>
            <a:r>
              <a:rPr lang="en-US" sz="1100" dirty="0" err="1"/>
              <a:t>Streamlit</a:t>
            </a:r>
            <a:r>
              <a:rPr lang="en-US" sz="1100" dirty="0"/>
              <a:t>. (n.d.). </a:t>
            </a:r>
            <a:r>
              <a:rPr lang="en-US" sz="1100" i="1" dirty="0" err="1"/>
              <a:t>Streamlit</a:t>
            </a:r>
            <a:r>
              <a:rPr lang="en-US" sz="1100" i="1" dirty="0"/>
              <a:t> — The fastest way to build and share data apps</a:t>
            </a:r>
            <a:r>
              <a:rPr lang="en-US" sz="1100" dirty="0"/>
              <a:t>.</a:t>
            </a:r>
            <a:br>
              <a:rPr lang="en-US" sz="1100" dirty="0"/>
            </a:br>
            <a:r>
              <a:rPr lang="en-US" sz="1100" dirty="0"/>
              <a:t>Retrieved from </a:t>
            </a:r>
            <a:r>
              <a:rPr lang="en-US" sz="1100" dirty="0">
                <a:hlinkClick r:id="rId2" tooltip="https://docs.streamlit.io/"/>
              </a:rPr>
              <a:t>https://docs.streamlit.io/</a:t>
            </a:r>
            <a:endParaRPr lang="en-US" sz="1100" dirty="0"/>
          </a:p>
          <a:p>
            <a:pPr>
              <a:buFont typeface="+mj-lt"/>
              <a:buAutoNum type="arabicPeriod"/>
            </a:pPr>
            <a:endParaRPr lang="en-US" sz="1100" dirty="0"/>
          </a:p>
          <a:p>
            <a:pPr>
              <a:buFont typeface="+mj-lt"/>
              <a:buAutoNum type="arabicPeriod"/>
            </a:pPr>
            <a:r>
              <a:rPr lang="en-US" sz="1100" b="1" dirty="0" err="1"/>
              <a:t>PyMuPDF</a:t>
            </a:r>
            <a:r>
              <a:rPr lang="en-US" sz="1100" b="1" dirty="0"/>
              <a:t> (</a:t>
            </a:r>
            <a:r>
              <a:rPr lang="en-US" sz="1100" b="1" dirty="0" err="1"/>
              <a:t>fitz</a:t>
            </a:r>
            <a:r>
              <a:rPr lang="en-US" sz="1100" b="1" dirty="0"/>
              <a:t>) Documentation</a:t>
            </a:r>
            <a:br>
              <a:rPr lang="en-US" sz="1100" dirty="0"/>
            </a:br>
            <a:r>
              <a:rPr lang="en-US" sz="1100" dirty="0" err="1"/>
              <a:t>PyMuPDF</a:t>
            </a:r>
            <a:r>
              <a:rPr lang="en-US" sz="1100" dirty="0"/>
              <a:t> Developers. (n.d.). </a:t>
            </a:r>
            <a:r>
              <a:rPr lang="en-US" sz="1100" i="1" dirty="0" err="1"/>
              <a:t>PyMuPDF</a:t>
            </a:r>
            <a:r>
              <a:rPr lang="en-US" sz="1100" i="1" dirty="0"/>
              <a:t> – PDF and other document processing library</a:t>
            </a:r>
            <a:r>
              <a:rPr lang="en-US" sz="1100" dirty="0"/>
              <a:t>.</a:t>
            </a:r>
            <a:br>
              <a:rPr lang="en-US" sz="1100" dirty="0"/>
            </a:br>
            <a:r>
              <a:rPr lang="en-US" sz="1100" dirty="0"/>
              <a:t>Retrieved from </a:t>
            </a:r>
            <a:r>
              <a:rPr lang="en-US" sz="1100" dirty="0">
                <a:hlinkClick r:id="rId3" tooltip="https://pymupdf.readthedocs.io/"/>
              </a:rPr>
              <a:t>https://pymupdf.readthedocs.io/</a:t>
            </a:r>
            <a:endParaRPr lang="en-US" sz="1100" dirty="0"/>
          </a:p>
          <a:p>
            <a:pPr>
              <a:buFont typeface="+mj-lt"/>
              <a:buAutoNum type="arabicPeriod"/>
            </a:pPr>
            <a:endParaRPr lang="en-US" sz="1100" dirty="0"/>
          </a:p>
          <a:p>
            <a:pPr>
              <a:buFont typeface="+mj-lt"/>
              <a:buAutoNum type="arabicPeriod"/>
            </a:pPr>
            <a:r>
              <a:rPr lang="en-US" sz="1100" b="1" dirty="0" err="1"/>
              <a:t>SentenceTransformers</a:t>
            </a:r>
            <a:br>
              <a:rPr lang="en-US" sz="1100" dirty="0"/>
            </a:br>
            <a:r>
              <a:rPr lang="en-US" sz="1100" dirty="0"/>
              <a:t>Reimers, N., &amp; </a:t>
            </a:r>
            <a:r>
              <a:rPr lang="en-US" sz="1100" dirty="0" err="1"/>
              <a:t>Gurevych</a:t>
            </a:r>
            <a:r>
              <a:rPr lang="en-US" sz="1100" dirty="0"/>
              <a:t>, I. (2019). </a:t>
            </a:r>
            <a:r>
              <a:rPr lang="en-US" sz="1100" i="1" dirty="0"/>
              <a:t>Sentence-BERT: Sentence Embeddings using Siamese BERT-Networks</a:t>
            </a:r>
            <a:r>
              <a:rPr lang="en-US" sz="1100" dirty="0"/>
              <a:t>.</a:t>
            </a:r>
            <a:br>
              <a:rPr lang="en-US" sz="1100" dirty="0"/>
            </a:br>
            <a:r>
              <a:rPr lang="en-US" sz="1100" dirty="0"/>
              <a:t>Retrieved from </a:t>
            </a:r>
            <a:r>
              <a:rPr lang="en-US" sz="1100" dirty="0">
                <a:hlinkClick r:id="rId4" tooltip="https://www.sbert.net/"/>
              </a:rPr>
              <a:t>https://www.sbert.net/</a:t>
            </a:r>
            <a:endParaRPr lang="en-US" sz="1100" dirty="0"/>
          </a:p>
          <a:p>
            <a:pPr>
              <a:buFont typeface="+mj-lt"/>
              <a:buAutoNum type="arabicPeriod"/>
            </a:pPr>
            <a:endParaRPr lang="en-US" sz="1100" dirty="0"/>
          </a:p>
          <a:p>
            <a:pPr>
              <a:buFont typeface="+mj-lt"/>
              <a:buAutoNum type="arabicPeriod"/>
            </a:pPr>
            <a:r>
              <a:rPr lang="en-US" sz="1100" b="1" dirty="0"/>
              <a:t>Mistral-7B-Instruct Model</a:t>
            </a:r>
            <a:br>
              <a:rPr lang="en-US" sz="1100" dirty="0"/>
            </a:br>
            <a:r>
              <a:rPr lang="en-US" sz="1100" dirty="0"/>
              <a:t>Mistral AI. (2023). </a:t>
            </a:r>
            <a:r>
              <a:rPr lang="en-US" sz="1100" i="1" dirty="0"/>
              <a:t>Mistral-7B and Mistral-7B-Instruct models</a:t>
            </a:r>
            <a:r>
              <a:rPr lang="en-US" sz="1100" dirty="0"/>
              <a:t>.</a:t>
            </a:r>
            <a:br>
              <a:rPr lang="en-US" sz="1100" dirty="0"/>
            </a:br>
            <a:r>
              <a:rPr lang="en-US" sz="1100" dirty="0"/>
              <a:t>Retrieved from </a:t>
            </a:r>
            <a:r>
              <a:rPr lang="en-US" sz="1100" dirty="0">
                <a:hlinkClick r:id="rId5" tooltip="https://mistral.ai/news/la-plateforme/"/>
              </a:rPr>
              <a:t>https://mistral.ai/news/la-plateforme/</a:t>
            </a:r>
            <a:endParaRPr lang="en-US" sz="1100" dirty="0"/>
          </a:p>
          <a:p>
            <a:pPr>
              <a:buFont typeface="+mj-lt"/>
              <a:buAutoNum type="arabicPeriod"/>
            </a:pPr>
            <a:endParaRPr lang="en-US" sz="1100" dirty="0"/>
          </a:p>
          <a:p>
            <a:pPr>
              <a:buFont typeface="+mj-lt"/>
              <a:buAutoNum type="arabicPeriod"/>
            </a:pPr>
            <a:r>
              <a:rPr lang="en-US" sz="1100" b="1" dirty="0" err="1"/>
              <a:t>CTransformers</a:t>
            </a:r>
            <a:br>
              <a:rPr lang="en-US" sz="1100" dirty="0"/>
            </a:br>
            <a:r>
              <a:rPr lang="en-US" sz="1100" dirty="0" err="1"/>
              <a:t>ctransformers</a:t>
            </a:r>
            <a:r>
              <a:rPr lang="en-US" sz="1100" dirty="0"/>
              <a:t> Developers. (n.d.). </a:t>
            </a:r>
            <a:r>
              <a:rPr lang="en-US" sz="1100" i="1" dirty="0"/>
              <a:t>Running LLMs locally with </a:t>
            </a:r>
            <a:r>
              <a:rPr lang="en-US" sz="1100" i="1" dirty="0" err="1"/>
              <a:t>CTransformers</a:t>
            </a:r>
            <a:r>
              <a:rPr lang="en-US" sz="1100" dirty="0"/>
              <a:t>.</a:t>
            </a:r>
            <a:br>
              <a:rPr lang="en-US" sz="1100" dirty="0"/>
            </a:br>
            <a:r>
              <a:rPr lang="en-US" sz="1100" dirty="0"/>
              <a:t>Retrieved from </a:t>
            </a:r>
            <a:r>
              <a:rPr lang="en-US" sz="1100" dirty="0">
                <a:hlinkClick r:id="rId6" tooltip="https://github.com/marella/ctransformers"/>
              </a:rPr>
              <a:t>https://github.com/marella/ctransformers</a:t>
            </a:r>
            <a:endParaRPr lang="en-US" sz="1100" dirty="0"/>
          </a:p>
          <a:p>
            <a:pPr>
              <a:buFont typeface="+mj-lt"/>
              <a:buAutoNum type="arabicPeriod"/>
            </a:pPr>
            <a:endParaRPr lang="en-US" sz="1100" dirty="0"/>
          </a:p>
          <a:p>
            <a:pPr>
              <a:buFont typeface="+mj-lt"/>
              <a:buAutoNum type="arabicPeriod"/>
            </a:pPr>
            <a:r>
              <a:rPr lang="en-US" sz="1100" b="1" dirty="0"/>
              <a:t>Retrieval-Augmented Generation (RAG) Concept</a:t>
            </a:r>
            <a:br>
              <a:rPr lang="en-US" sz="1100" dirty="0"/>
            </a:br>
            <a:r>
              <a:rPr lang="en-US" sz="1100" dirty="0"/>
              <a:t>Lewis, P., Perez, E., </a:t>
            </a:r>
            <a:r>
              <a:rPr lang="en-US" sz="1100" dirty="0" err="1"/>
              <a:t>Piktus</a:t>
            </a:r>
            <a:r>
              <a:rPr lang="en-US" sz="1100" dirty="0"/>
              <a:t>, A., </a:t>
            </a:r>
            <a:r>
              <a:rPr lang="en-US" sz="1100" dirty="0" err="1"/>
              <a:t>Karpukhin</a:t>
            </a:r>
            <a:r>
              <a:rPr lang="en-US" sz="1100" dirty="0"/>
              <a:t>, V., </a:t>
            </a:r>
            <a:r>
              <a:rPr lang="en-US" sz="1100" dirty="0" err="1"/>
              <a:t>Guu</a:t>
            </a:r>
            <a:r>
              <a:rPr lang="en-US" sz="1100" dirty="0"/>
              <a:t>, K., Chen, W., ... &amp; Riedel, S. (2020). </a:t>
            </a:r>
            <a:r>
              <a:rPr lang="en-US" sz="1100" i="1" dirty="0"/>
              <a:t>Retrieval-Augmented Generation for Knowledge-Intensive NLP Tasks</a:t>
            </a:r>
            <a:r>
              <a:rPr lang="en-US" sz="1100" dirty="0"/>
              <a:t>.</a:t>
            </a:r>
            <a:br>
              <a:rPr lang="en-US" sz="1100" dirty="0"/>
            </a:br>
            <a:r>
              <a:rPr lang="en-US" sz="1100" dirty="0"/>
              <a:t>Retrieved from </a:t>
            </a:r>
            <a:r>
              <a:rPr lang="en-US" sz="1100" dirty="0">
                <a:hlinkClick r:id="rId7" tooltip="https://arxiv.org/abs/2005.11401"/>
              </a:rPr>
              <a:t>https://arxiv.org/abs/2005.11401</a:t>
            </a:r>
            <a:endParaRPr lang="en-US" sz="1100" dirty="0"/>
          </a:p>
          <a:p>
            <a:pPr>
              <a:buFont typeface="+mj-lt"/>
              <a:buAutoNum type="arabicPeriod"/>
            </a:pPr>
            <a:endParaRPr lang="en-US" sz="1100" dirty="0"/>
          </a:p>
          <a:p>
            <a:pPr>
              <a:buFont typeface="+mj-lt"/>
              <a:buAutoNum type="arabicPeriod"/>
            </a:pPr>
            <a:r>
              <a:rPr lang="en-US" sz="1100" b="1" dirty="0"/>
              <a:t>Agentic AI Concept Overview</a:t>
            </a:r>
            <a:br>
              <a:rPr lang="en-US" sz="1100" dirty="0"/>
            </a:br>
            <a:r>
              <a:rPr lang="en-US" sz="1100" dirty="0"/>
              <a:t>OpenAI. (2024). </a:t>
            </a:r>
            <a:r>
              <a:rPr lang="en-US" sz="1100" i="1" dirty="0"/>
              <a:t>Agentic AI Systems: Emerging Architectures and Implications</a:t>
            </a:r>
            <a:r>
              <a:rPr lang="en-US" sz="1100" dirty="0"/>
              <a:t>.</a:t>
            </a:r>
            <a:br>
              <a:rPr lang="en-US" sz="1100" dirty="0"/>
            </a:br>
            <a:r>
              <a:rPr lang="en-US" sz="1100" dirty="0"/>
              <a:t>Retrieved from </a:t>
            </a:r>
            <a:r>
              <a:rPr lang="en-US" sz="1100" dirty="0">
                <a:hlinkClick r:id="rId8" tooltip="https://openai.com/research/agentic-ai-systems"/>
              </a:rPr>
              <a:t>https://openai.com/research/agentic-ai-systems</a:t>
            </a:r>
            <a:endParaRPr lang="en-US" sz="1100" dirty="0"/>
          </a:p>
          <a:p>
            <a:pPr marL="108502" lvl="1" indent="0">
              <a:buNone/>
            </a:pPr>
            <a:endParaRPr lang="en-US" b="0" i="0" dirty="0">
              <a:effectLst/>
              <a:latin typeface="Lato Extended"/>
            </a:endParaRPr>
          </a:p>
        </p:txBody>
      </p:sp>
      <p:sp>
        <p:nvSpPr>
          <p:cNvPr id="4" name="Footer Placeholder 3">
            <a:extLst>
              <a:ext uri="{FF2B5EF4-FFF2-40B4-BE49-F238E27FC236}">
                <a16:creationId xmlns:a16="http://schemas.microsoft.com/office/drawing/2014/main" id="{2D4E5F3A-992F-82B7-943F-8EA6EE561579}"/>
              </a:ext>
            </a:extLst>
          </p:cNvPr>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967553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26D55-EA78-B530-6314-99FA9A159AF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50605D0-D1FB-2AF6-A264-C8A123914473}"/>
              </a:ext>
            </a:extLst>
          </p:cNvPr>
          <p:cNvSpPr>
            <a:spLocks noGrp="1"/>
          </p:cNvSpPr>
          <p:nvPr>
            <p:ph type="ctrTitle"/>
          </p:nvPr>
        </p:nvSpPr>
        <p:spPr/>
        <p:txBody>
          <a:bodyPr/>
          <a:lstStyle/>
          <a:p>
            <a:r>
              <a:rPr lang="en-US" dirty="0"/>
              <a:t>Appendix: Prototype</a:t>
            </a:r>
          </a:p>
        </p:txBody>
      </p:sp>
      <p:sp>
        <p:nvSpPr>
          <p:cNvPr id="4" name="Footer Placeholder 3">
            <a:extLst>
              <a:ext uri="{FF2B5EF4-FFF2-40B4-BE49-F238E27FC236}">
                <a16:creationId xmlns:a16="http://schemas.microsoft.com/office/drawing/2014/main" id="{2BA97386-AD45-7D1E-A56D-E84671E0C8B2}"/>
              </a:ext>
            </a:extLst>
          </p:cNvPr>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1839804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3FA8-ADF6-246F-093D-7604D354F9DD}"/>
              </a:ext>
            </a:extLst>
          </p:cNvPr>
          <p:cNvSpPr>
            <a:spLocks noGrp="1"/>
          </p:cNvSpPr>
          <p:nvPr>
            <p:ph type="title"/>
          </p:nvPr>
        </p:nvSpPr>
        <p:spPr/>
        <p:txBody>
          <a:bodyPr>
            <a:normAutofit fontScale="90000"/>
          </a:bodyPr>
          <a:lstStyle/>
          <a:p>
            <a:r>
              <a:rPr lang="en-US" dirty="0"/>
              <a:t>Screenshots of the configurations</a:t>
            </a:r>
            <a:br>
              <a:rPr lang="en-US" dirty="0"/>
            </a:br>
            <a:endParaRPr lang="en-US" dirty="0"/>
          </a:p>
        </p:txBody>
      </p:sp>
      <p:pic>
        <p:nvPicPr>
          <p:cNvPr id="6" name="Content Placeholder 5">
            <a:extLst>
              <a:ext uri="{FF2B5EF4-FFF2-40B4-BE49-F238E27FC236}">
                <a16:creationId xmlns:a16="http://schemas.microsoft.com/office/drawing/2014/main" id="{245FB064-5C0F-2A3F-2EF6-E9938BE2CDA0}"/>
              </a:ext>
            </a:extLst>
          </p:cNvPr>
          <p:cNvPicPr>
            <a:picLocks noGrp="1" noChangeAspect="1"/>
          </p:cNvPicPr>
          <p:nvPr>
            <p:ph idx="1"/>
          </p:nvPr>
        </p:nvPicPr>
        <p:blipFill>
          <a:blip r:embed="rId2"/>
          <a:srcRect l="3738" t="-165"/>
          <a:stretch/>
        </p:blipFill>
        <p:spPr>
          <a:xfrm>
            <a:off x="264126" y="1063597"/>
            <a:ext cx="6097344" cy="2883877"/>
          </a:xfrm>
        </p:spPr>
      </p:pic>
      <p:sp>
        <p:nvSpPr>
          <p:cNvPr id="4" name="Footer Placeholder 3">
            <a:extLst>
              <a:ext uri="{FF2B5EF4-FFF2-40B4-BE49-F238E27FC236}">
                <a16:creationId xmlns:a16="http://schemas.microsoft.com/office/drawing/2014/main" id="{2D4E5F3A-992F-82B7-943F-8EA6EE561579}"/>
              </a:ext>
            </a:extLst>
          </p:cNvPr>
          <p:cNvSpPr>
            <a:spLocks noGrp="1"/>
          </p:cNvSpPr>
          <p:nvPr>
            <p:ph type="ftr" sz="quarter" idx="11"/>
          </p:nvPr>
        </p:nvSpPr>
        <p:spPr/>
        <p:txBody>
          <a:bodyPr/>
          <a:lstStyle/>
          <a:p>
            <a:r>
              <a:rPr lang="sv-SE"/>
              <a:t>© 2025, Anna Sidorova, UNT. BCIS5140 - Project Report Boilerplate</a:t>
            </a:r>
            <a:endParaRPr lang="en-US" dirty="0"/>
          </a:p>
        </p:txBody>
      </p:sp>
      <p:pic>
        <p:nvPicPr>
          <p:cNvPr id="10" name="Picture 9">
            <a:extLst>
              <a:ext uri="{FF2B5EF4-FFF2-40B4-BE49-F238E27FC236}">
                <a16:creationId xmlns:a16="http://schemas.microsoft.com/office/drawing/2014/main" id="{0D98D38C-01C3-8FBF-8D74-037CB0F8DDB6}"/>
              </a:ext>
            </a:extLst>
          </p:cNvPr>
          <p:cNvPicPr>
            <a:picLocks noChangeAspect="1"/>
          </p:cNvPicPr>
          <p:nvPr/>
        </p:nvPicPr>
        <p:blipFill>
          <a:blip r:embed="rId3"/>
          <a:srcRect l="4006" t="-2925" r="1" b="1"/>
          <a:stretch/>
        </p:blipFill>
        <p:spPr>
          <a:xfrm>
            <a:off x="214368" y="4746395"/>
            <a:ext cx="2902769" cy="1070708"/>
          </a:xfrm>
          <a:prstGeom prst="rect">
            <a:avLst/>
          </a:prstGeom>
        </p:spPr>
      </p:pic>
      <p:pic>
        <p:nvPicPr>
          <p:cNvPr id="12" name="Picture 11">
            <a:extLst>
              <a:ext uri="{FF2B5EF4-FFF2-40B4-BE49-F238E27FC236}">
                <a16:creationId xmlns:a16="http://schemas.microsoft.com/office/drawing/2014/main" id="{2ECE0BE0-42AF-4B42-B295-0F84D60C3B86}"/>
              </a:ext>
            </a:extLst>
          </p:cNvPr>
          <p:cNvPicPr>
            <a:picLocks noChangeAspect="1"/>
          </p:cNvPicPr>
          <p:nvPr/>
        </p:nvPicPr>
        <p:blipFill>
          <a:blip r:embed="rId4"/>
          <a:srcRect l="3852"/>
          <a:stretch/>
        </p:blipFill>
        <p:spPr>
          <a:xfrm>
            <a:off x="3280106" y="4937983"/>
            <a:ext cx="3476737" cy="1386374"/>
          </a:xfrm>
          <a:prstGeom prst="rect">
            <a:avLst/>
          </a:prstGeom>
        </p:spPr>
      </p:pic>
      <p:sp>
        <p:nvSpPr>
          <p:cNvPr id="3" name="TextBox 2">
            <a:extLst>
              <a:ext uri="{FF2B5EF4-FFF2-40B4-BE49-F238E27FC236}">
                <a16:creationId xmlns:a16="http://schemas.microsoft.com/office/drawing/2014/main" id="{B99DB127-E34E-8171-12F3-557E45C42ED4}"/>
              </a:ext>
            </a:extLst>
          </p:cNvPr>
          <p:cNvSpPr txBox="1"/>
          <p:nvPr/>
        </p:nvSpPr>
        <p:spPr>
          <a:xfrm>
            <a:off x="414992" y="718044"/>
            <a:ext cx="1342034" cy="248209"/>
          </a:xfrm>
          <a:prstGeom prst="rect">
            <a:avLst/>
          </a:prstGeom>
          <a:noFill/>
        </p:spPr>
        <p:txBody>
          <a:bodyPr wrap="none" rtlCol="0">
            <a:spAutoFit/>
          </a:bodyPr>
          <a:lstStyle/>
          <a:p>
            <a:r>
              <a:rPr lang="en-US" dirty="0"/>
              <a:t>Local Folder Structure</a:t>
            </a:r>
          </a:p>
        </p:txBody>
      </p:sp>
      <p:sp>
        <p:nvSpPr>
          <p:cNvPr id="5" name="TextBox 4">
            <a:extLst>
              <a:ext uri="{FF2B5EF4-FFF2-40B4-BE49-F238E27FC236}">
                <a16:creationId xmlns:a16="http://schemas.microsoft.com/office/drawing/2014/main" id="{D056EB55-EFF6-603A-0062-01EC511EA560}"/>
              </a:ext>
            </a:extLst>
          </p:cNvPr>
          <p:cNvSpPr txBox="1"/>
          <p:nvPr/>
        </p:nvSpPr>
        <p:spPr>
          <a:xfrm>
            <a:off x="411786" y="4339584"/>
            <a:ext cx="1345240" cy="248209"/>
          </a:xfrm>
          <a:prstGeom prst="rect">
            <a:avLst/>
          </a:prstGeom>
          <a:noFill/>
        </p:spPr>
        <p:txBody>
          <a:bodyPr wrap="none" rtlCol="0">
            <a:spAutoFit/>
          </a:bodyPr>
          <a:lstStyle/>
          <a:p>
            <a:r>
              <a:rPr lang="en-US" dirty="0"/>
              <a:t>Job Description folder</a:t>
            </a:r>
          </a:p>
        </p:txBody>
      </p:sp>
      <p:sp>
        <p:nvSpPr>
          <p:cNvPr id="7" name="TextBox 6">
            <a:extLst>
              <a:ext uri="{FF2B5EF4-FFF2-40B4-BE49-F238E27FC236}">
                <a16:creationId xmlns:a16="http://schemas.microsoft.com/office/drawing/2014/main" id="{73CBE388-C9A1-9B5D-4114-0AB747D3E163}"/>
              </a:ext>
            </a:extLst>
          </p:cNvPr>
          <p:cNvSpPr txBox="1"/>
          <p:nvPr/>
        </p:nvSpPr>
        <p:spPr>
          <a:xfrm>
            <a:off x="3429000" y="4498186"/>
            <a:ext cx="1024639" cy="248209"/>
          </a:xfrm>
          <a:prstGeom prst="rect">
            <a:avLst/>
          </a:prstGeom>
          <a:noFill/>
        </p:spPr>
        <p:txBody>
          <a:bodyPr wrap="none" rtlCol="0">
            <a:spAutoFit/>
          </a:bodyPr>
          <a:lstStyle/>
          <a:p>
            <a:r>
              <a:rPr lang="en-US" dirty="0"/>
              <a:t>Resumes Folder</a:t>
            </a:r>
          </a:p>
        </p:txBody>
      </p:sp>
    </p:spTree>
    <p:extLst>
      <p:ext uri="{BB962C8B-B14F-4D97-AF65-F5344CB8AC3E}">
        <p14:creationId xmlns:p14="http://schemas.microsoft.com/office/powerpoint/2010/main" val="1731200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E3E5D-0208-88B8-B648-6539C6BAEE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B720C0-37D1-B853-0DAF-E5836B06B836}"/>
              </a:ext>
            </a:extLst>
          </p:cNvPr>
          <p:cNvSpPr>
            <a:spLocks noGrp="1"/>
          </p:cNvSpPr>
          <p:nvPr>
            <p:ph type="title"/>
          </p:nvPr>
        </p:nvSpPr>
        <p:spPr/>
        <p:txBody>
          <a:bodyPr>
            <a:normAutofit fontScale="90000"/>
          </a:bodyPr>
          <a:lstStyle/>
          <a:p>
            <a:r>
              <a:rPr lang="en-US" dirty="0"/>
              <a:t>Screenshots of the configurations</a:t>
            </a:r>
            <a:br>
              <a:rPr lang="en-US" dirty="0"/>
            </a:br>
            <a:endParaRPr lang="en-US" dirty="0"/>
          </a:p>
        </p:txBody>
      </p:sp>
      <p:sp>
        <p:nvSpPr>
          <p:cNvPr id="4" name="Footer Placeholder 3">
            <a:extLst>
              <a:ext uri="{FF2B5EF4-FFF2-40B4-BE49-F238E27FC236}">
                <a16:creationId xmlns:a16="http://schemas.microsoft.com/office/drawing/2014/main" id="{BB93B899-1FF6-7451-EC60-9D90422777A8}"/>
              </a:ext>
            </a:extLst>
          </p:cNvPr>
          <p:cNvSpPr>
            <a:spLocks noGrp="1"/>
          </p:cNvSpPr>
          <p:nvPr>
            <p:ph type="ftr" sz="quarter" idx="11"/>
          </p:nvPr>
        </p:nvSpPr>
        <p:spPr/>
        <p:txBody>
          <a:bodyPr/>
          <a:lstStyle/>
          <a:p>
            <a:r>
              <a:rPr lang="sv-SE"/>
              <a:t>© 2025, Anna Sidorova, UNT. BCIS5140 - Project Report Boilerplate</a:t>
            </a:r>
            <a:endParaRPr lang="en-US" dirty="0"/>
          </a:p>
        </p:txBody>
      </p:sp>
      <p:pic>
        <p:nvPicPr>
          <p:cNvPr id="14" name="Picture 13">
            <a:extLst>
              <a:ext uri="{FF2B5EF4-FFF2-40B4-BE49-F238E27FC236}">
                <a16:creationId xmlns:a16="http://schemas.microsoft.com/office/drawing/2014/main" id="{91462C77-E1D9-6FCC-E9EC-996E0CA0ED97}"/>
              </a:ext>
            </a:extLst>
          </p:cNvPr>
          <p:cNvPicPr>
            <a:picLocks noChangeAspect="1"/>
          </p:cNvPicPr>
          <p:nvPr/>
        </p:nvPicPr>
        <p:blipFill>
          <a:blip r:embed="rId2"/>
          <a:stretch>
            <a:fillRect/>
          </a:stretch>
        </p:blipFill>
        <p:spPr>
          <a:xfrm>
            <a:off x="264126" y="966892"/>
            <a:ext cx="2994179" cy="847842"/>
          </a:xfrm>
          <a:prstGeom prst="rect">
            <a:avLst/>
          </a:prstGeom>
        </p:spPr>
      </p:pic>
      <p:pic>
        <p:nvPicPr>
          <p:cNvPr id="16" name="Picture 15">
            <a:extLst>
              <a:ext uri="{FF2B5EF4-FFF2-40B4-BE49-F238E27FC236}">
                <a16:creationId xmlns:a16="http://schemas.microsoft.com/office/drawing/2014/main" id="{2DBBA7A6-600D-0839-D598-652DF7D58743}"/>
              </a:ext>
            </a:extLst>
          </p:cNvPr>
          <p:cNvPicPr>
            <a:picLocks noChangeAspect="1"/>
          </p:cNvPicPr>
          <p:nvPr/>
        </p:nvPicPr>
        <p:blipFill>
          <a:blip r:embed="rId3"/>
          <a:srcRect l="3852"/>
          <a:stretch/>
        </p:blipFill>
        <p:spPr>
          <a:xfrm>
            <a:off x="3429000" y="1117576"/>
            <a:ext cx="3342511" cy="1010837"/>
          </a:xfrm>
          <a:prstGeom prst="rect">
            <a:avLst/>
          </a:prstGeom>
        </p:spPr>
      </p:pic>
      <p:pic>
        <p:nvPicPr>
          <p:cNvPr id="18" name="Picture 17">
            <a:extLst>
              <a:ext uri="{FF2B5EF4-FFF2-40B4-BE49-F238E27FC236}">
                <a16:creationId xmlns:a16="http://schemas.microsoft.com/office/drawing/2014/main" id="{6B2E86EB-5F19-B7D3-6063-9B7B3B4DE102}"/>
              </a:ext>
            </a:extLst>
          </p:cNvPr>
          <p:cNvPicPr>
            <a:picLocks noChangeAspect="1"/>
          </p:cNvPicPr>
          <p:nvPr/>
        </p:nvPicPr>
        <p:blipFill>
          <a:blip r:embed="rId4"/>
          <a:srcRect l="2849"/>
          <a:stretch/>
        </p:blipFill>
        <p:spPr>
          <a:xfrm>
            <a:off x="413151" y="2871217"/>
            <a:ext cx="5858057" cy="1444247"/>
          </a:xfrm>
          <a:prstGeom prst="rect">
            <a:avLst/>
          </a:prstGeom>
        </p:spPr>
      </p:pic>
      <p:pic>
        <p:nvPicPr>
          <p:cNvPr id="3" name="Picture 2">
            <a:extLst>
              <a:ext uri="{FF2B5EF4-FFF2-40B4-BE49-F238E27FC236}">
                <a16:creationId xmlns:a16="http://schemas.microsoft.com/office/drawing/2014/main" id="{9A7DB285-5B8C-0A1E-1B16-B86B06F091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4332" y="5005409"/>
            <a:ext cx="6049336" cy="223844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2ACAA6D-CDE0-FB96-F6AC-12A4533DF923}"/>
              </a:ext>
            </a:extLst>
          </p:cNvPr>
          <p:cNvSpPr txBox="1"/>
          <p:nvPr/>
        </p:nvSpPr>
        <p:spPr>
          <a:xfrm>
            <a:off x="330925" y="631405"/>
            <a:ext cx="888385" cy="248209"/>
          </a:xfrm>
          <a:prstGeom prst="rect">
            <a:avLst/>
          </a:prstGeom>
          <a:noFill/>
        </p:spPr>
        <p:txBody>
          <a:bodyPr wrap="none" rtlCol="0">
            <a:spAutoFit/>
          </a:bodyPr>
          <a:lstStyle/>
          <a:p>
            <a:r>
              <a:rPr lang="en-US" dirty="0"/>
              <a:t>Rubric Folder</a:t>
            </a:r>
          </a:p>
        </p:txBody>
      </p:sp>
      <p:sp>
        <p:nvSpPr>
          <p:cNvPr id="13" name="TextBox 12">
            <a:extLst>
              <a:ext uri="{FF2B5EF4-FFF2-40B4-BE49-F238E27FC236}">
                <a16:creationId xmlns:a16="http://schemas.microsoft.com/office/drawing/2014/main" id="{95354330-1314-8CCB-E6FB-8D7FD1685B7D}"/>
              </a:ext>
            </a:extLst>
          </p:cNvPr>
          <p:cNvSpPr txBox="1"/>
          <p:nvPr/>
        </p:nvSpPr>
        <p:spPr>
          <a:xfrm>
            <a:off x="3429000" y="755509"/>
            <a:ext cx="981359" cy="248209"/>
          </a:xfrm>
          <a:prstGeom prst="rect">
            <a:avLst/>
          </a:prstGeom>
          <a:noFill/>
        </p:spPr>
        <p:txBody>
          <a:bodyPr wrap="none" rtlCol="0">
            <a:spAutoFit/>
          </a:bodyPr>
          <a:lstStyle/>
          <a:p>
            <a:r>
              <a:rPr lang="en-US" dirty="0"/>
              <a:t>Outputs Folder</a:t>
            </a:r>
          </a:p>
        </p:txBody>
      </p:sp>
      <p:sp>
        <p:nvSpPr>
          <p:cNvPr id="15" name="TextBox 14">
            <a:extLst>
              <a:ext uri="{FF2B5EF4-FFF2-40B4-BE49-F238E27FC236}">
                <a16:creationId xmlns:a16="http://schemas.microsoft.com/office/drawing/2014/main" id="{3C704688-0AB9-27C6-F0D8-4D68974C1BDE}"/>
              </a:ext>
            </a:extLst>
          </p:cNvPr>
          <p:cNvSpPr txBox="1"/>
          <p:nvPr/>
        </p:nvSpPr>
        <p:spPr>
          <a:xfrm>
            <a:off x="544285" y="2497115"/>
            <a:ext cx="1459054" cy="248209"/>
          </a:xfrm>
          <a:prstGeom prst="rect">
            <a:avLst/>
          </a:prstGeom>
          <a:noFill/>
        </p:spPr>
        <p:txBody>
          <a:bodyPr wrap="none" rtlCol="0">
            <a:spAutoFit/>
          </a:bodyPr>
          <a:lstStyle/>
          <a:p>
            <a:r>
              <a:rPr lang="en-US" dirty="0"/>
              <a:t>Mistral 7b Model Folder</a:t>
            </a:r>
          </a:p>
        </p:txBody>
      </p:sp>
      <p:sp>
        <p:nvSpPr>
          <p:cNvPr id="17" name="TextBox 16">
            <a:extLst>
              <a:ext uri="{FF2B5EF4-FFF2-40B4-BE49-F238E27FC236}">
                <a16:creationId xmlns:a16="http://schemas.microsoft.com/office/drawing/2014/main" id="{5305495D-4DBB-0F1C-39C1-BBC55047C044}"/>
              </a:ext>
            </a:extLst>
          </p:cNvPr>
          <p:cNvSpPr txBox="1"/>
          <p:nvPr/>
        </p:nvSpPr>
        <p:spPr>
          <a:xfrm>
            <a:off x="330925" y="4625531"/>
            <a:ext cx="2863284" cy="248209"/>
          </a:xfrm>
          <a:prstGeom prst="rect">
            <a:avLst/>
          </a:prstGeom>
          <a:noFill/>
        </p:spPr>
        <p:txBody>
          <a:bodyPr wrap="none" rtlCol="0">
            <a:spAutoFit/>
          </a:bodyPr>
          <a:lstStyle/>
          <a:p>
            <a:r>
              <a:rPr lang="en-US" dirty="0"/>
              <a:t>Command Prompt commands to run </a:t>
            </a:r>
            <a:r>
              <a:rPr lang="en-US" dirty="0" err="1"/>
              <a:t>Streamlit</a:t>
            </a:r>
            <a:r>
              <a:rPr lang="en-US" dirty="0"/>
              <a:t> app</a:t>
            </a:r>
          </a:p>
        </p:txBody>
      </p:sp>
    </p:spTree>
    <p:extLst>
      <p:ext uri="{BB962C8B-B14F-4D97-AF65-F5344CB8AC3E}">
        <p14:creationId xmlns:p14="http://schemas.microsoft.com/office/powerpoint/2010/main" val="2876049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9BD523-52FA-36BF-2076-0D691E24297F}"/>
              </a:ext>
            </a:extLst>
          </p:cNvPr>
          <p:cNvSpPr>
            <a:spLocks noGrp="1"/>
          </p:cNvSpPr>
          <p:nvPr>
            <p:ph type="ctrTitle"/>
          </p:nvPr>
        </p:nvSpPr>
        <p:spPr/>
        <p:txBody>
          <a:bodyPr/>
          <a:lstStyle/>
          <a:p>
            <a:r>
              <a:rPr lang="en-US" dirty="0"/>
              <a:t>PROJECT OVERVIEW</a:t>
            </a:r>
          </a:p>
        </p:txBody>
      </p:sp>
      <p:sp>
        <p:nvSpPr>
          <p:cNvPr id="4" name="Footer Placeholder 3">
            <a:extLst>
              <a:ext uri="{FF2B5EF4-FFF2-40B4-BE49-F238E27FC236}">
                <a16:creationId xmlns:a16="http://schemas.microsoft.com/office/drawing/2014/main" id="{77D87D5A-928B-A729-BFE3-415BA5BCA445}"/>
              </a:ext>
            </a:extLst>
          </p:cNvPr>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1859740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3FA8-ADF6-246F-093D-7604D354F9DD}"/>
              </a:ext>
            </a:extLst>
          </p:cNvPr>
          <p:cNvSpPr>
            <a:spLocks noGrp="1"/>
          </p:cNvSpPr>
          <p:nvPr>
            <p:ph type="title"/>
          </p:nvPr>
        </p:nvSpPr>
        <p:spPr/>
        <p:txBody>
          <a:bodyPr>
            <a:normAutofit fontScale="90000"/>
          </a:bodyPr>
          <a:lstStyle/>
          <a:p>
            <a:r>
              <a:rPr lang="en-US" dirty="0"/>
              <a:t>Screenshots of UI</a:t>
            </a:r>
            <a:br>
              <a:rPr lang="en-US" dirty="0"/>
            </a:br>
            <a:endParaRPr lang="en-US" dirty="0"/>
          </a:p>
        </p:txBody>
      </p:sp>
      <p:sp>
        <p:nvSpPr>
          <p:cNvPr id="4" name="Footer Placeholder 3">
            <a:extLst>
              <a:ext uri="{FF2B5EF4-FFF2-40B4-BE49-F238E27FC236}">
                <a16:creationId xmlns:a16="http://schemas.microsoft.com/office/drawing/2014/main" id="{2D4E5F3A-992F-82B7-943F-8EA6EE561579}"/>
              </a:ext>
            </a:extLst>
          </p:cNvPr>
          <p:cNvSpPr>
            <a:spLocks noGrp="1"/>
          </p:cNvSpPr>
          <p:nvPr>
            <p:ph type="ftr" sz="quarter" idx="11"/>
          </p:nvPr>
        </p:nvSpPr>
        <p:spPr/>
        <p:txBody>
          <a:bodyPr/>
          <a:lstStyle/>
          <a:p>
            <a:r>
              <a:rPr lang="sv-SE"/>
              <a:t>© 2025, Anna Sidorova, UNT. BCIS5140 - Project Report Boilerplate</a:t>
            </a:r>
            <a:endParaRPr lang="en-US" dirty="0"/>
          </a:p>
        </p:txBody>
      </p:sp>
      <p:pic>
        <p:nvPicPr>
          <p:cNvPr id="8194" name="Picture 2">
            <a:extLst>
              <a:ext uri="{FF2B5EF4-FFF2-40B4-BE49-F238E27FC236}">
                <a16:creationId xmlns:a16="http://schemas.microsoft.com/office/drawing/2014/main" id="{623163D6-CC3A-9BF7-DFD3-A1F14466BF4B}"/>
              </a:ext>
            </a:extLst>
          </p:cNvPr>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r="26563" b="21851"/>
          <a:stretch/>
        </p:blipFill>
        <p:spPr bwMode="auto">
          <a:xfrm>
            <a:off x="357967" y="1027761"/>
            <a:ext cx="2897438" cy="212067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D82159DF-7C62-E787-83FF-8C07939437F9}"/>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24674" b="28847"/>
          <a:stretch/>
        </p:blipFill>
        <p:spPr bwMode="auto">
          <a:xfrm>
            <a:off x="3483029" y="1060825"/>
            <a:ext cx="3110845" cy="202999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90B5CA82-29FC-97CC-481D-F65A378BA9C3}"/>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r="27835" b="23959"/>
          <a:stretch/>
        </p:blipFill>
        <p:spPr bwMode="auto">
          <a:xfrm>
            <a:off x="352108" y="3805712"/>
            <a:ext cx="2902448" cy="163183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58A4FF5-44C6-DB1F-31BA-786178229C16}"/>
              </a:ext>
            </a:extLst>
          </p:cNvPr>
          <p:cNvSpPr txBox="1"/>
          <p:nvPr/>
        </p:nvSpPr>
        <p:spPr>
          <a:xfrm>
            <a:off x="352108" y="624642"/>
            <a:ext cx="1782860" cy="248209"/>
          </a:xfrm>
          <a:prstGeom prst="rect">
            <a:avLst/>
          </a:prstGeom>
          <a:noFill/>
        </p:spPr>
        <p:txBody>
          <a:bodyPr wrap="none" rtlCol="0">
            <a:spAutoFit/>
          </a:bodyPr>
          <a:lstStyle/>
          <a:p>
            <a:r>
              <a:rPr lang="en-US" dirty="0"/>
              <a:t>Prompt to update rubric score</a:t>
            </a:r>
          </a:p>
        </p:txBody>
      </p:sp>
      <p:sp>
        <p:nvSpPr>
          <p:cNvPr id="5" name="TextBox 4">
            <a:extLst>
              <a:ext uri="{FF2B5EF4-FFF2-40B4-BE49-F238E27FC236}">
                <a16:creationId xmlns:a16="http://schemas.microsoft.com/office/drawing/2014/main" id="{406425E6-9DAB-7901-C5CE-29249AFD657A}"/>
              </a:ext>
            </a:extLst>
          </p:cNvPr>
          <p:cNvSpPr txBox="1"/>
          <p:nvPr/>
        </p:nvSpPr>
        <p:spPr>
          <a:xfrm>
            <a:off x="3531582" y="645041"/>
            <a:ext cx="2909771" cy="248209"/>
          </a:xfrm>
          <a:prstGeom prst="rect">
            <a:avLst/>
          </a:prstGeom>
          <a:noFill/>
        </p:spPr>
        <p:txBody>
          <a:bodyPr wrap="none" rtlCol="0">
            <a:spAutoFit/>
          </a:bodyPr>
          <a:lstStyle/>
          <a:p>
            <a:r>
              <a:rPr lang="en-US" dirty="0"/>
              <a:t>Table with updated rubric scores for the candidates</a:t>
            </a:r>
          </a:p>
        </p:txBody>
      </p:sp>
      <p:sp>
        <p:nvSpPr>
          <p:cNvPr id="6" name="TextBox 5">
            <a:extLst>
              <a:ext uri="{FF2B5EF4-FFF2-40B4-BE49-F238E27FC236}">
                <a16:creationId xmlns:a16="http://schemas.microsoft.com/office/drawing/2014/main" id="{268FA7D3-7C02-F5A7-96F1-CA42FD72AE41}"/>
              </a:ext>
            </a:extLst>
          </p:cNvPr>
          <p:cNvSpPr txBox="1"/>
          <p:nvPr/>
        </p:nvSpPr>
        <p:spPr>
          <a:xfrm>
            <a:off x="357967" y="3458250"/>
            <a:ext cx="2920992" cy="248209"/>
          </a:xfrm>
          <a:prstGeom prst="rect">
            <a:avLst/>
          </a:prstGeom>
          <a:noFill/>
        </p:spPr>
        <p:txBody>
          <a:bodyPr wrap="none" rtlCol="0">
            <a:spAutoFit/>
          </a:bodyPr>
          <a:lstStyle/>
          <a:p>
            <a:r>
              <a:rPr lang="en-US" dirty="0"/>
              <a:t>Prompt asking for a candidate with Master’s degree</a:t>
            </a:r>
          </a:p>
        </p:txBody>
      </p:sp>
      <p:pic>
        <p:nvPicPr>
          <p:cNvPr id="7" name="Picture 10">
            <a:extLst>
              <a:ext uri="{FF2B5EF4-FFF2-40B4-BE49-F238E27FC236}">
                <a16:creationId xmlns:a16="http://schemas.microsoft.com/office/drawing/2014/main" id="{3DA7B232-A4BC-9B66-787F-73BEAEB653C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07858" y="3805712"/>
            <a:ext cx="2986016" cy="308140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DFC1734-A0CD-5D6E-6B62-BD9670F72A9E}"/>
              </a:ext>
            </a:extLst>
          </p:cNvPr>
          <p:cNvSpPr txBox="1"/>
          <p:nvPr/>
        </p:nvSpPr>
        <p:spPr>
          <a:xfrm>
            <a:off x="3531582" y="3458250"/>
            <a:ext cx="3089307" cy="404085"/>
          </a:xfrm>
          <a:prstGeom prst="rect">
            <a:avLst/>
          </a:prstGeom>
          <a:noFill/>
        </p:spPr>
        <p:txBody>
          <a:bodyPr wrap="none" rtlCol="0">
            <a:spAutoFit/>
          </a:bodyPr>
          <a:lstStyle/>
          <a:p>
            <a:r>
              <a:rPr lang="en-US" dirty="0"/>
              <a:t>Prompt asking for a best candidate for ML Engineering </a:t>
            </a:r>
          </a:p>
          <a:p>
            <a:r>
              <a:rPr lang="en-US" dirty="0"/>
              <a:t>position</a:t>
            </a:r>
          </a:p>
        </p:txBody>
      </p:sp>
    </p:spTree>
    <p:extLst>
      <p:ext uri="{BB962C8B-B14F-4D97-AF65-F5344CB8AC3E}">
        <p14:creationId xmlns:p14="http://schemas.microsoft.com/office/powerpoint/2010/main" val="2893292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E3FA8-ADF6-246F-093D-7604D354F9DD}"/>
              </a:ext>
            </a:extLst>
          </p:cNvPr>
          <p:cNvSpPr>
            <a:spLocks noGrp="1"/>
          </p:cNvSpPr>
          <p:nvPr>
            <p:ph type="title"/>
          </p:nvPr>
        </p:nvSpPr>
        <p:spPr>
          <a:xfrm>
            <a:off x="255415" y="83702"/>
            <a:ext cx="6329748" cy="316914"/>
          </a:xfrm>
        </p:spPr>
        <p:txBody>
          <a:bodyPr>
            <a:normAutofit fontScale="90000"/>
          </a:bodyPr>
          <a:lstStyle/>
          <a:p>
            <a:br>
              <a:rPr lang="en-US" dirty="0"/>
            </a:br>
            <a:r>
              <a:rPr lang="en-US" dirty="0"/>
              <a:t>Screenshots of the UI</a:t>
            </a:r>
            <a:br>
              <a:rPr lang="en-US" dirty="0"/>
            </a:br>
            <a:endParaRPr lang="en-US" dirty="0"/>
          </a:p>
        </p:txBody>
      </p:sp>
      <p:sp>
        <p:nvSpPr>
          <p:cNvPr id="4" name="Footer Placeholder 3">
            <a:extLst>
              <a:ext uri="{FF2B5EF4-FFF2-40B4-BE49-F238E27FC236}">
                <a16:creationId xmlns:a16="http://schemas.microsoft.com/office/drawing/2014/main" id="{2D4E5F3A-992F-82B7-943F-8EA6EE561579}"/>
              </a:ext>
            </a:extLst>
          </p:cNvPr>
          <p:cNvSpPr>
            <a:spLocks noGrp="1"/>
          </p:cNvSpPr>
          <p:nvPr>
            <p:ph type="ftr" sz="quarter" idx="11"/>
          </p:nvPr>
        </p:nvSpPr>
        <p:spPr/>
        <p:txBody>
          <a:bodyPr/>
          <a:lstStyle/>
          <a:p>
            <a:r>
              <a:rPr lang="sv-SE"/>
              <a:t>© 2025, Anna Sidorova, UNT. BCIS5140 - Project Report Boilerplate</a:t>
            </a:r>
            <a:endParaRPr lang="en-US" dirty="0"/>
          </a:p>
        </p:txBody>
      </p:sp>
      <p:pic>
        <p:nvPicPr>
          <p:cNvPr id="9218" name="Picture 2">
            <a:extLst>
              <a:ext uri="{FF2B5EF4-FFF2-40B4-BE49-F238E27FC236}">
                <a16:creationId xmlns:a16="http://schemas.microsoft.com/office/drawing/2014/main" id="{53C982EE-8A14-BF99-BD4E-2556973F970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0949" y="4646773"/>
            <a:ext cx="3036573" cy="332205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0F186CB6-430C-D1F0-D8B3-84C4A23152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329" y="897193"/>
            <a:ext cx="3326672" cy="33220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050CEDE-4809-449B-0FD7-F53F9466CBB9}"/>
              </a:ext>
            </a:extLst>
          </p:cNvPr>
          <p:cNvPicPr>
            <a:picLocks noChangeAspect="1"/>
          </p:cNvPicPr>
          <p:nvPr/>
        </p:nvPicPr>
        <p:blipFill>
          <a:blip r:embed="rId4"/>
          <a:stretch>
            <a:fillRect/>
          </a:stretch>
        </p:blipFill>
        <p:spPr>
          <a:xfrm>
            <a:off x="122999" y="823515"/>
            <a:ext cx="3326672" cy="3093848"/>
          </a:xfrm>
          <a:prstGeom prst="rect">
            <a:avLst/>
          </a:prstGeom>
        </p:spPr>
      </p:pic>
      <p:sp>
        <p:nvSpPr>
          <p:cNvPr id="5" name="TextBox 4">
            <a:extLst>
              <a:ext uri="{FF2B5EF4-FFF2-40B4-BE49-F238E27FC236}">
                <a16:creationId xmlns:a16="http://schemas.microsoft.com/office/drawing/2014/main" id="{A9B36873-CE9F-DCA1-78D8-387DF37D7038}"/>
              </a:ext>
            </a:extLst>
          </p:cNvPr>
          <p:cNvSpPr txBox="1"/>
          <p:nvPr/>
        </p:nvSpPr>
        <p:spPr>
          <a:xfrm>
            <a:off x="255415" y="497928"/>
            <a:ext cx="2775119" cy="404085"/>
          </a:xfrm>
          <a:prstGeom prst="rect">
            <a:avLst/>
          </a:prstGeom>
          <a:noFill/>
        </p:spPr>
        <p:txBody>
          <a:bodyPr wrap="none" rtlCol="0">
            <a:spAutoFit/>
          </a:bodyPr>
          <a:lstStyle/>
          <a:p>
            <a:r>
              <a:rPr lang="en-US" dirty="0"/>
              <a:t>Prompt asking to rank candidates based on their </a:t>
            </a:r>
          </a:p>
          <a:p>
            <a:r>
              <a:rPr lang="en-US" dirty="0"/>
              <a:t>experience with AI and ML</a:t>
            </a:r>
          </a:p>
        </p:txBody>
      </p:sp>
      <p:sp>
        <p:nvSpPr>
          <p:cNvPr id="6" name="TextBox 5">
            <a:extLst>
              <a:ext uri="{FF2B5EF4-FFF2-40B4-BE49-F238E27FC236}">
                <a16:creationId xmlns:a16="http://schemas.microsoft.com/office/drawing/2014/main" id="{B1944135-1714-10CA-5AE6-ADC7F3B97D31}"/>
              </a:ext>
            </a:extLst>
          </p:cNvPr>
          <p:cNvSpPr txBox="1"/>
          <p:nvPr/>
        </p:nvSpPr>
        <p:spPr>
          <a:xfrm>
            <a:off x="3582087" y="497928"/>
            <a:ext cx="2954655" cy="404085"/>
          </a:xfrm>
          <a:prstGeom prst="rect">
            <a:avLst/>
          </a:prstGeom>
          <a:noFill/>
        </p:spPr>
        <p:txBody>
          <a:bodyPr wrap="none" rtlCol="0">
            <a:spAutoFit/>
          </a:bodyPr>
          <a:lstStyle/>
          <a:p>
            <a:r>
              <a:rPr lang="en-US" dirty="0"/>
              <a:t>Prompt asking to summarize skills and experience of</a:t>
            </a:r>
          </a:p>
          <a:p>
            <a:r>
              <a:rPr lang="en-US" dirty="0"/>
              <a:t>Bob Williams</a:t>
            </a:r>
          </a:p>
        </p:txBody>
      </p:sp>
      <p:sp>
        <p:nvSpPr>
          <p:cNvPr id="7" name="TextBox 6">
            <a:extLst>
              <a:ext uri="{FF2B5EF4-FFF2-40B4-BE49-F238E27FC236}">
                <a16:creationId xmlns:a16="http://schemas.microsoft.com/office/drawing/2014/main" id="{394DC7FC-EC78-046E-8CBD-2FBA9D37A94D}"/>
              </a:ext>
            </a:extLst>
          </p:cNvPr>
          <p:cNvSpPr txBox="1"/>
          <p:nvPr/>
        </p:nvSpPr>
        <p:spPr>
          <a:xfrm>
            <a:off x="320949" y="4242688"/>
            <a:ext cx="2795958" cy="404085"/>
          </a:xfrm>
          <a:prstGeom prst="rect">
            <a:avLst/>
          </a:prstGeom>
          <a:noFill/>
        </p:spPr>
        <p:txBody>
          <a:bodyPr wrap="none" rtlCol="0">
            <a:spAutoFit/>
          </a:bodyPr>
          <a:lstStyle/>
          <a:p>
            <a:r>
              <a:rPr lang="en-US" dirty="0"/>
              <a:t>Prompt asking to suggest which candidates to be </a:t>
            </a:r>
          </a:p>
          <a:p>
            <a:r>
              <a:rPr lang="en-US" dirty="0"/>
              <a:t>shortlisted for interviews</a:t>
            </a:r>
          </a:p>
        </p:txBody>
      </p:sp>
    </p:spTree>
    <p:extLst>
      <p:ext uri="{BB962C8B-B14F-4D97-AF65-F5344CB8AC3E}">
        <p14:creationId xmlns:p14="http://schemas.microsoft.com/office/powerpoint/2010/main" val="1537316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0EFB-31B5-F45F-969D-7009585DE251}"/>
              </a:ext>
            </a:extLst>
          </p:cNvPr>
          <p:cNvSpPr>
            <a:spLocks noGrp="1"/>
          </p:cNvSpPr>
          <p:nvPr>
            <p:ph type="title"/>
          </p:nvPr>
        </p:nvSpPr>
        <p:spPr/>
        <p:txBody>
          <a:bodyPr/>
          <a:lstStyle/>
          <a:p>
            <a:r>
              <a:rPr lang="en-US" dirty="0"/>
              <a:t>Screenshots of the code file</a:t>
            </a:r>
          </a:p>
        </p:txBody>
      </p:sp>
      <p:pic>
        <p:nvPicPr>
          <p:cNvPr id="6" name="Content Placeholder 5">
            <a:extLst>
              <a:ext uri="{FF2B5EF4-FFF2-40B4-BE49-F238E27FC236}">
                <a16:creationId xmlns:a16="http://schemas.microsoft.com/office/drawing/2014/main" id="{81854FE1-4952-6B21-ABDD-8F7BC6AEEC9A}"/>
              </a:ext>
            </a:extLst>
          </p:cNvPr>
          <p:cNvPicPr>
            <a:picLocks noGrp="1" noChangeAspect="1"/>
          </p:cNvPicPr>
          <p:nvPr>
            <p:ph idx="1"/>
          </p:nvPr>
        </p:nvPicPr>
        <p:blipFill>
          <a:blip r:embed="rId2"/>
          <a:stretch>
            <a:fillRect/>
          </a:stretch>
        </p:blipFill>
        <p:spPr>
          <a:xfrm>
            <a:off x="3655591" y="1231662"/>
            <a:ext cx="2938283" cy="2865880"/>
          </a:xfrm>
        </p:spPr>
      </p:pic>
      <p:sp>
        <p:nvSpPr>
          <p:cNvPr id="4" name="Footer Placeholder 3">
            <a:extLst>
              <a:ext uri="{FF2B5EF4-FFF2-40B4-BE49-F238E27FC236}">
                <a16:creationId xmlns:a16="http://schemas.microsoft.com/office/drawing/2014/main" id="{D268EFA2-FE79-675B-283B-B06A39AA13D0}"/>
              </a:ext>
            </a:extLst>
          </p:cNvPr>
          <p:cNvSpPr>
            <a:spLocks noGrp="1"/>
          </p:cNvSpPr>
          <p:nvPr>
            <p:ph type="ftr" sz="quarter" idx="11"/>
          </p:nvPr>
        </p:nvSpPr>
        <p:spPr/>
        <p:txBody>
          <a:bodyPr/>
          <a:lstStyle/>
          <a:p>
            <a:r>
              <a:rPr lang="sv-SE"/>
              <a:t>© 2025, Anna Sidorova, UNT. BCIS5140 - Project Report Boilerplate</a:t>
            </a:r>
            <a:endParaRPr lang="en-US" dirty="0"/>
          </a:p>
        </p:txBody>
      </p:sp>
      <p:pic>
        <p:nvPicPr>
          <p:cNvPr id="8" name="Picture 7">
            <a:extLst>
              <a:ext uri="{FF2B5EF4-FFF2-40B4-BE49-F238E27FC236}">
                <a16:creationId xmlns:a16="http://schemas.microsoft.com/office/drawing/2014/main" id="{96535E66-A4AE-6964-2103-8F5E6EB99BAF}"/>
              </a:ext>
            </a:extLst>
          </p:cNvPr>
          <p:cNvPicPr>
            <a:picLocks noChangeAspect="1"/>
          </p:cNvPicPr>
          <p:nvPr/>
        </p:nvPicPr>
        <p:blipFill>
          <a:blip r:embed="rId3"/>
          <a:stretch>
            <a:fillRect/>
          </a:stretch>
        </p:blipFill>
        <p:spPr>
          <a:xfrm>
            <a:off x="163715" y="1154655"/>
            <a:ext cx="3318364" cy="2857384"/>
          </a:xfrm>
          <a:prstGeom prst="rect">
            <a:avLst/>
          </a:prstGeom>
        </p:spPr>
      </p:pic>
      <p:pic>
        <p:nvPicPr>
          <p:cNvPr id="12" name="Picture 11">
            <a:extLst>
              <a:ext uri="{FF2B5EF4-FFF2-40B4-BE49-F238E27FC236}">
                <a16:creationId xmlns:a16="http://schemas.microsoft.com/office/drawing/2014/main" id="{08C2FA86-7A6C-A482-9489-0273D6539EEB}"/>
              </a:ext>
            </a:extLst>
          </p:cNvPr>
          <p:cNvPicPr>
            <a:picLocks noChangeAspect="1"/>
          </p:cNvPicPr>
          <p:nvPr/>
        </p:nvPicPr>
        <p:blipFill>
          <a:blip r:embed="rId4"/>
          <a:stretch>
            <a:fillRect/>
          </a:stretch>
        </p:blipFill>
        <p:spPr>
          <a:xfrm>
            <a:off x="202262" y="4630970"/>
            <a:ext cx="6277851" cy="905001"/>
          </a:xfrm>
          <a:prstGeom prst="rect">
            <a:avLst/>
          </a:prstGeom>
        </p:spPr>
      </p:pic>
      <p:sp>
        <p:nvSpPr>
          <p:cNvPr id="3" name="TextBox 2">
            <a:extLst>
              <a:ext uri="{FF2B5EF4-FFF2-40B4-BE49-F238E27FC236}">
                <a16:creationId xmlns:a16="http://schemas.microsoft.com/office/drawing/2014/main" id="{01D75C8C-65FF-5808-9D06-AB6BAB5613C3}"/>
              </a:ext>
            </a:extLst>
          </p:cNvPr>
          <p:cNvSpPr txBox="1"/>
          <p:nvPr/>
        </p:nvSpPr>
        <p:spPr>
          <a:xfrm>
            <a:off x="3655591" y="626465"/>
            <a:ext cx="3034805" cy="559961"/>
          </a:xfrm>
          <a:prstGeom prst="rect">
            <a:avLst/>
          </a:prstGeom>
          <a:noFill/>
        </p:spPr>
        <p:txBody>
          <a:bodyPr wrap="none" rtlCol="0">
            <a:spAutoFit/>
          </a:bodyPr>
          <a:lstStyle/>
          <a:p>
            <a:r>
              <a:rPr lang="en-US" b="1" dirty="0" err="1"/>
              <a:t>app.py</a:t>
            </a:r>
            <a:r>
              <a:rPr lang="en-US" b="1" dirty="0"/>
              <a:t> file </a:t>
            </a:r>
            <a:r>
              <a:rPr lang="en-US" dirty="0"/>
              <a:t>: Hosts the </a:t>
            </a:r>
            <a:r>
              <a:rPr lang="en-US" dirty="0" err="1"/>
              <a:t>Streamlit</a:t>
            </a:r>
            <a:r>
              <a:rPr lang="en-US" dirty="0"/>
              <a:t> UI for uploading files, </a:t>
            </a:r>
          </a:p>
          <a:p>
            <a:r>
              <a:rPr lang="en-US" dirty="0"/>
              <a:t>displaying candidate rankings, and enabling chatbot</a:t>
            </a:r>
          </a:p>
          <a:p>
            <a:r>
              <a:rPr lang="en-US" dirty="0"/>
              <a:t>interaction</a:t>
            </a:r>
          </a:p>
        </p:txBody>
      </p:sp>
      <p:sp>
        <p:nvSpPr>
          <p:cNvPr id="5" name="TextBox 4">
            <a:extLst>
              <a:ext uri="{FF2B5EF4-FFF2-40B4-BE49-F238E27FC236}">
                <a16:creationId xmlns:a16="http://schemas.microsoft.com/office/drawing/2014/main" id="{23756ED0-2E74-8C8D-64CE-61B63AEC59BD}"/>
              </a:ext>
            </a:extLst>
          </p:cNvPr>
          <p:cNvSpPr txBox="1"/>
          <p:nvPr/>
        </p:nvSpPr>
        <p:spPr>
          <a:xfrm>
            <a:off x="163715" y="581229"/>
            <a:ext cx="3177473" cy="559961"/>
          </a:xfrm>
          <a:prstGeom prst="rect">
            <a:avLst/>
          </a:prstGeom>
          <a:noFill/>
        </p:spPr>
        <p:txBody>
          <a:bodyPr wrap="none" rtlCol="0">
            <a:spAutoFit/>
          </a:bodyPr>
          <a:lstStyle/>
          <a:p>
            <a:r>
              <a:rPr lang="en-US" b="1" dirty="0"/>
              <a:t>Utils file </a:t>
            </a:r>
            <a:r>
              <a:rPr lang="en-US" dirty="0"/>
              <a:t>: Contains core functions for parsing PDFs, </a:t>
            </a:r>
          </a:p>
          <a:p>
            <a:r>
              <a:rPr lang="en-US" dirty="0"/>
              <a:t>generating embeddings, computing scores, and handling</a:t>
            </a:r>
          </a:p>
          <a:p>
            <a:r>
              <a:rPr lang="en-US" dirty="0"/>
              <a:t>rubric logic</a:t>
            </a:r>
          </a:p>
        </p:txBody>
      </p:sp>
      <p:sp>
        <p:nvSpPr>
          <p:cNvPr id="7" name="TextBox 6">
            <a:extLst>
              <a:ext uri="{FF2B5EF4-FFF2-40B4-BE49-F238E27FC236}">
                <a16:creationId xmlns:a16="http://schemas.microsoft.com/office/drawing/2014/main" id="{A17E380B-D199-27FC-34E9-7DA775750C40}"/>
              </a:ext>
            </a:extLst>
          </p:cNvPr>
          <p:cNvSpPr txBox="1"/>
          <p:nvPr/>
        </p:nvSpPr>
        <p:spPr>
          <a:xfrm>
            <a:off x="163715" y="4303534"/>
            <a:ext cx="3140603" cy="248209"/>
          </a:xfrm>
          <a:prstGeom prst="rect">
            <a:avLst/>
          </a:prstGeom>
          <a:noFill/>
        </p:spPr>
        <p:txBody>
          <a:bodyPr wrap="none" rtlCol="0">
            <a:spAutoFit/>
          </a:bodyPr>
          <a:lstStyle/>
          <a:p>
            <a:r>
              <a:rPr lang="en-US" dirty="0" err="1"/>
              <a:t>Rubric.json</a:t>
            </a:r>
            <a:r>
              <a:rPr lang="en-US" dirty="0"/>
              <a:t> file with scores assigned for required skillset</a:t>
            </a:r>
          </a:p>
        </p:txBody>
      </p:sp>
    </p:spTree>
    <p:extLst>
      <p:ext uri="{BB962C8B-B14F-4D97-AF65-F5344CB8AC3E}">
        <p14:creationId xmlns:p14="http://schemas.microsoft.com/office/powerpoint/2010/main" val="4262866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459D1-0D7C-69B3-5F91-25CF506D74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FDF05-43D0-A673-507E-94867612A076}"/>
              </a:ext>
            </a:extLst>
          </p:cNvPr>
          <p:cNvSpPr>
            <a:spLocks noGrp="1"/>
          </p:cNvSpPr>
          <p:nvPr>
            <p:ph type="title"/>
          </p:nvPr>
        </p:nvSpPr>
        <p:spPr/>
        <p:txBody>
          <a:bodyPr>
            <a:normAutofit/>
          </a:bodyPr>
          <a:lstStyle/>
          <a:p>
            <a:pPr algn="ctr"/>
            <a:r>
              <a:rPr lang="en-US" sz="3200" dirty="0"/>
              <a:t>Thank you!</a:t>
            </a:r>
          </a:p>
        </p:txBody>
      </p:sp>
      <p:sp>
        <p:nvSpPr>
          <p:cNvPr id="4" name="Footer Placeholder 3">
            <a:extLst>
              <a:ext uri="{FF2B5EF4-FFF2-40B4-BE49-F238E27FC236}">
                <a16:creationId xmlns:a16="http://schemas.microsoft.com/office/drawing/2014/main" id="{43A87EE2-3469-BAEB-186F-2ACA72949C6F}"/>
              </a:ext>
            </a:extLst>
          </p:cNvPr>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3855141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A8F047-024D-4F5B-0834-85E5F233560B}"/>
              </a:ext>
            </a:extLst>
          </p:cNvPr>
          <p:cNvSpPr>
            <a:spLocks noGrp="1"/>
          </p:cNvSpPr>
          <p:nvPr>
            <p:ph type="title"/>
          </p:nvPr>
        </p:nvSpPr>
        <p:spPr>
          <a:xfrm>
            <a:off x="180714" y="164727"/>
            <a:ext cx="6329748" cy="416134"/>
          </a:xfrm>
        </p:spPr>
        <p:txBody>
          <a:bodyPr/>
          <a:lstStyle/>
          <a:p>
            <a:r>
              <a:rPr lang="en-US" dirty="0"/>
              <a:t>Our Understanding of your Business Needs</a:t>
            </a:r>
          </a:p>
        </p:txBody>
      </p:sp>
      <p:sp>
        <p:nvSpPr>
          <p:cNvPr id="6" name="Content Placeholder 5">
            <a:extLst>
              <a:ext uri="{FF2B5EF4-FFF2-40B4-BE49-F238E27FC236}">
                <a16:creationId xmlns:a16="http://schemas.microsoft.com/office/drawing/2014/main" id="{835E5C57-11A8-7280-E68F-89CA52D3DB69}"/>
              </a:ext>
            </a:extLst>
          </p:cNvPr>
          <p:cNvSpPr>
            <a:spLocks noGrp="1"/>
          </p:cNvSpPr>
          <p:nvPr>
            <p:ph idx="1"/>
          </p:nvPr>
        </p:nvSpPr>
        <p:spPr>
          <a:xfrm>
            <a:off x="115675" y="605109"/>
            <a:ext cx="6333827" cy="1929085"/>
          </a:xfrm>
        </p:spPr>
        <p:txBody>
          <a:bodyPr>
            <a:normAutofit fontScale="92500" lnSpcReduction="20000"/>
          </a:bodyPr>
          <a:lstStyle/>
          <a:p>
            <a:pPr marL="0" indent="0">
              <a:buNone/>
            </a:pPr>
            <a:r>
              <a:rPr lang="en-US" dirty="0">
                <a:solidFill>
                  <a:srgbClr val="007E39"/>
                </a:solidFill>
              </a:rPr>
              <a:t>About the client</a:t>
            </a:r>
          </a:p>
          <a:p>
            <a:pPr marL="0" indent="0">
              <a:lnSpc>
                <a:spcPct val="120000"/>
              </a:lnSpc>
              <a:spcBef>
                <a:spcPts val="0"/>
              </a:spcBef>
              <a:buNone/>
            </a:pPr>
            <a:r>
              <a:rPr lang="en-US" sz="1200" kern="100" dirty="0">
                <a:cs typeface="Times New Roman" panose="02020603050405020304" pitchFamily="18" charset="0"/>
              </a:rPr>
              <a:t>Tech Corp Solutions functions as a leading technology organization that specializes in developing software, cloud-based technology, and AI solutions. The company employs more than 5,000 personnel distributed across its multiple locations to deliver innovative technology solutions that help enterprises in digital transformation.</a:t>
            </a:r>
            <a:br>
              <a:rPr lang="en-US" sz="1200" kern="100" dirty="0">
                <a:cs typeface="Times New Roman" panose="02020603050405020304" pitchFamily="18" charset="0"/>
              </a:rPr>
            </a:br>
            <a:br>
              <a:rPr lang="en-US" sz="1200" kern="100" dirty="0">
                <a:cs typeface="Times New Roman" panose="02020603050405020304" pitchFamily="18" charset="0"/>
              </a:rPr>
            </a:br>
            <a:r>
              <a:rPr lang="en-US" sz="1200" kern="100" dirty="0">
                <a:cs typeface="Times New Roman" panose="02020603050405020304" pitchFamily="18" charset="0"/>
              </a:rPr>
              <a:t>Tech Corp strives to hire and retain highest-grade employees for positions like software engineers, data scientists, and cloud architects. The recruitment posts receive more than 500+ candidates, and the traditional  way of hiring proves to be non-effective due to time consumption for screening, biased selection processes, and wastage of candidate leads. </a:t>
            </a:r>
            <a:r>
              <a:rPr lang="en-US" sz="1200" kern="100" dirty="0" err="1">
                <a:cs typeface="Times New Roman" panose="02020603050405020304" pitchFamily="18" charset="0"/>
              </a:rPr>
              <a:t>TechCorp</a:t>
            </a:r>
            <a:r>
              <a:rPr lang="en-US" sz="1200" kern="100" dirty="0">
                <a:cs typeface="Times New Roman" panose="02020603050405020304" pitchFamily="18" charset="0"/>
              </a:rPr>
              <a:t> needs an AI recruitment tool to support its competitive hiring mode using fair and authentic methods of hiring high-grade candidates</a:t>
            </a:r>
          </a:p>
          <a:p>
            <a:pPr marL="0" indent="0">
              <a:buNone/>
            </a:pPr>
            <a:endParaRPr lang="en-US" sz="1100" b="0" i="0" dirty="0">
              <a:effectLst/>
            </a:endParaRPr>
          </a:p>
        </p:txBody>
      </p:sp>
      <p:sp>
        <p:nvSpPr>
          <p:cNvPr id="4" name="Footer Placeholder 3">
            <a:extLst>
              <a:ext uri="{FF2B5EF4-FFF2-40B4-BE49-F238E27FC236}">
                <a16:creationId xmlns:a16="http://schemas.microsoft.com/office/drawing/2014/main" id="{E77272A2-A168-88ED-DE62-6DE181509B9E}"/>
              </a:ext>
            </a:extLst>
          </p:cNvPr>
          <p:cNvSpPr>
            <a:spLocks noGrp="1"/>
          </p:cNvSpPr>
          <p:nvPr>
            <p:ph type="ftr" sz="quarter" idx="11"/>
          </p:nvPr>
        </p:nvSpPr>
        <p:spPr/>
        <p:txBody>
          <a:bodyPr/>
          <a:lstStyle/>
          <a:p>
            <a:r>
              <a:rPr lang="sv-SE"/>
              <a:t>© 2025, Anna Sidorova, UNT. BCIS5140 - Project Report Boilerplate</a:t>
            </a:r>
            <a:endParaRPr lang="en-US" dirty="0"/>
          </a:p>
        </p:txBody>
      </p:sp>
      <p:sp>
        <p:nvSpPr>
          <p:cNvPr id="7" name="Content Placeholder 6">
            <a:extLst>
              <a:ext uri="{FF2B5EF4-FFF2-40B4-BE49-F238E27FC236}">
                <a16:creationId xmlns:a16="http://schemas.microsoft.com/office/drawing/2014/main" id="{F0CC6917-627B-E706-7204-CB3BB490D181}"/>
              </a:ext>
            </a:extLst>
          </p:cNvPr>
          <p:cNvSpPr>
            <a:spLocks noGrp="1"/>
          </p:cNvSpPr>
          <p:nvPr>
            <p:ph idx="13"/>
          </p:nvPr>
        </p:nvSpPr>
        <p:spPr>
          <a:xfrm>
            <a:off x="115676" y="2667116"/>
            <a:ext cx="6626649" cy="5153179"/>
          </a:xfrm>
        </p:spPr>
        <p:txBody>
          <a:bodyPr>
            <a:normAutofit fontScale="25000" lnSpcReduction="20000"/>
          </a:bodyPr>
          <a:lstStyle/>
          <a:p>
            <a:pPr marL="0" indent="0">
              <a:buNone/>
            </a:pPr>
            <a:r>
              <a:rPr lang="en-US" sz="6400" dirty="0">
                <a:solidFill>
                  <a:srgbClr val="007E39"/>
                </a:solidFill>
              </a:rPr>
              <a:t>About the business need</a:t>
            </a:r>
          </a:p>
          <a:p>
            <a:pPr marL="0" indent="0">
              <a:lnSpc>
                <a:spcPct val="110000"/>
              </a:lnSpc>
              <a:buNone/>
            </a:pPr>
            <a:r>
              <a:rPr lang="en-US" sz="4400" kern="100" dirty="0">
                <a:cs typeface="Times New Roman" panose="02020603050405020304" pitchFamily="18" charset="0"/>
              </a:rPr>
              <a:t>Engaging the optimal talent on punctual and streamlined terms is crucial to upholding operational dominance at </a:t>
            </a:r>
          </a:p>
          <a:p>
            <a:pPr marL="0" indent="0">
              <a:lnSpc>
                <a:spcPct val="110000"/>
              </a:lnSpc>
              <a:buNone/>
            </a:pPr>
            <a:r>
              <a:rPr lang="en-US" sz="4400" kern="100" dirty="0" err="1">
                <a:cs typeface="Times New Roman" panose="02020603050405020304" pitchFamily="18" charset="0"/>
              </a:rPr>
              <a:t>TechCorp</a:t>
            </a:r>
            <a:r>
              <a:rPr lang="en-US" sz="4400" kern="100" dirty="0">
                <a:cs typeface="Times New Roman" panose="02020603050405020304" pitchFamily="18" charset="0"/>
              </a:rPr>
              <a:t> Solutions. Standard recruitment protocols that rely immensely on manual review of resumes and strict</a:t>
            </a:r>
          </a:p>
          <a:p>
            <a:pPr marL="0" indent="0">
              <a:lnSpc>
                <a:spcPct val="110000"/>
              </a:lnSpc>
              <a:buNone/>
            </a:pPr>
            <a:r>
              <a:rPr lang="en-US" sz="4400" kern="100" dirty="0">
                <a:cs typeface="Times New Roman" panose="02020603050405020304" pitchFamily="18" charset="0"/>
              </a:rPr>
              <a:t>Applicant Tracking Systems (ATS) are greeted with harsh hurdles:</a:t>
            </a:r>
          </a:p>
          <a:p>
            <a:pPr marL="0" indent="0">
              <a:lnSpc>
                <a:spcPct val="110000"/>
              </a:lnSpc>
              <a:buNone/>
            </a:pPr>
            <a:endParaRPr lang="en-US" sz="4400" kern="100" dirty="0">
              <a:cs typeface="Times New Roman" panose="02020603050405020304" pitchFamily="18" charset="0"/>
            </a:endParaRPr>
          </a:p>
          <a:p>
            <a:pPr marL="0" indent="0">
              <a:lnSpc>
                <a:spcPct val="110000"/>
              </a:lnSpc>
              <a:buNone/>
            </a:pPr>
            <a:r>
              <a:rPr lang="en-US" sz="4400" kern="100" dirty="0">
                <a:cs typeface="Times New Roman" panose="02020603050405020304" pitchFamily="18" charset="0"/>
              </a:rPr>
              <a:t>Inefficiency:</a:t>
            </a:r>
            <a:br>
              <a:rPr lang="en-US" sz="4400" kern="100" dirty="0">
                <a:cs typeface="Times New Roman" panose="02020603050405020304" pitchFamily="18" charset="0"/>
              </a:rPr>
            </a:br>
            <a:r>
              <a:rPr lang="en-US" sz="4400" kern="100" dirty="0">
                <a:cs typeface="Times New Roman" panose="02020603050405020304" pitchFamily="18" charset="0"/>
              </a:rPr>
              <a:t>Manually screening resumes to a tremendous degree is executed, which uses an absolute bunch of recruiter time and turns dreadfully slow.</a:t>
            </a:r>
          </a:p>
          <a:p>
            <a:pPr marL="0" indent="0">
              <a:lnSpc>
                <a:spcPct val="110000"/>
              </a:lnSpc>
              <a:buNone/>
            </a:pPr>
            <a:endParaRPr lang="en-US" sz="4400" kern="100" dirty="0">
              <a:cs typeface="Times New Roman" panose="02020603050405020304" pitchFamily="18" charset="0"/>
            </a:endParaRPr>
          </a:p>
          <a:p>
            <a:pPr>
              <a:lnSpc>
                <a:spcPct val="110000"/>
              </a:lnSpc>
            </a:pPr>
            <a:r>
              <a:rPr lang="en-US" sz="4400" kern="100" dirty="0">
                <a:cs typeface="Times New Roman" panose="02020603050405020304" pitchFamily="18" charset="0"/>
              </a:rPr>
              <a:t>Subjectivity and Bias:</a:t>
            </a:r>
            <a:br>
              <a:rPr lang="en-US" sz="4400" kern="100" dirty="0">
                <a:cs typeface="Times New Roman" panose="02020603050405020304" pitchFamily="18" charset="0"/>
              </a:rPr>
            </a:br>
            <a:r>
              <a:rPr lang="en-US" sz="4400" kern="100" dirty="0">
                <a:cs typeface="Times New Roman" panose="02020603050405020304" pitchFamily="18" charset="0"/>
              </a:rPr>
              <a:t>The hiring decision is vulnerable primarily to human nature and therefore more prone to unconscious discrimination and arbitrary decision making.</a:t>
            </a:r>
          </a:p>
          <a:p>
            <a:pPr>
              <a:lnSpc>
                <a:spcPct val="110000"/>
              </a:lnSpc>
            </a:pPr>
            <a:endParaRPr lang="en-US" sz="4400" kern="100" dirty="0">
              <a:cs typeface="Times New Roman" panose="02020603050405020304" pitchFamily="18" charset="0"/>
            </a:endParaRPr>
          </a:p>
          <a:p>
            <a:pPr>
              <a:lnSpc>
                <a:spcPct val="110000"/>
              </a:lnSpc>
            </a:pPr>
            <a:r>
              <a:rPr lang="en-US" sz="4400" kern="100" dirty="0">
                <a:cs typeface="Times New Roman" panose="02020603050405020304" pitchFamily="18" charset="0"/>
              </a:rPr>
              <a:t>Limited Adaptability:</a:t>
            </a:r>
            <a:br>
              <a:rPr lang="en-US" sz="4400" kern="100" dirty="0">
                <a:cs typeface="Times New Roman" panose="02020603050405020304" pitchFamily="18" charset="0"/>
              </a:rPr>
            </a:br>
            <a:r>
              <a:rPr lang="en-US" sz="4400" kern="100" dirty="0">
                <a:cs typeface="Times New Roman" panose="02020603050405020304" pitchFamily="18" charset="0"/>
              </a:rPr>
              <a:t>Historical systems are not possible to establish in an adaptive manner and provide dynamic answers to filtering demands from changing work needs or recruiter feedback.</a:t>
            </a:r>
            <a:br>
              <a:rPr lang="en-US" sz="4400" kern="100" dirty="0">
                <a:cs typeface="Times New Roman" panose="02020603050405020304" pitchFamily="18" charset="0"/>
              </a:rPr>
            </a:br>
            <a:endParaRPr lang="en-US" sz="4400" kern="100" dirty="0">
              <a:cs typeface="Times New Roman" panose="02020603050405020304" pitchFamily="18" charset="0"/>
            </a:endParaRPr>
          </a:p>
          <a:p>
            <a:pPr>
              <a:lnSpc>
                <a:spcPct val="110000"/>
              </a:lnSpc>
            </a:pPr>
            <a:r>
              <a:rPr lang="en-US" sz="4400" kern="100" dirty="0">
                <a:cs typeface="Times New Roman" panose="02020603050405020304" pitchFamily="18" charset="0"/>
              </a:rPr>
              <a:t>Opaque Decision-Making:</a:t>
            </a:r>
            <a:br>
              <a:rPr lang="en-US" sz="4400" kern="100" dirty="0">
                <a:cs typeface="Times New Roman" panose="02020603050405020304" pitchFamily="18" charset="0"/>
              </a:rPr>
            </a:br>
            <a:r>
              <a:rPr lang="en-US" sz="4400" kern="100" dirty="0">
                <a:cs typeface="Times New Roman" panose="02020603050405020304" pitchFamily="18" charset="0"/>
              </a:rPr>
              <a:t>Recruiters and hiring managers often cannot supply clear, explainable reasons for candidate selections, reducing confidence in automated decisions.</a:t>
            </a:r>
          </a:p>
          <a:p>
            <a:pPr>
              <a:lnSpc>
                <a:spcPct val="110000"/>
              </a:lnSpc>
            </a:pPr>
            <a:endParaRPr lang="en-US" sz="4400" kern="100" dirty="0">
              <a:cs typeface="Times New Roman" panose="02020603050405020304" pitchFamily="18" charset="0"/>
            </a:endParaRPr>
          </a:p>
          <a:p>
            <a:pPr>
              <a:lnSpc>
                <a:spcPct val="110000"/>
              </a:lnSpc>
            </a:pPr>
            <a:r>
              <a:rPr lang="en-US" sz="4400" kern="100" dirty="0">
                <a:cs typeface="Times New Roman" panose="02020603050405020304" pitchFamily="18" charset="0"/>
              </a:rPr>
              <a:t>Competitive Pressure:</a:t>
            </a:r>
            <a:br>
              <a:rPr lang="en-US" sz="4400" kern="100" dirty="0">
                <a:cs typeface="Times New Roman" panose="02020603050405020304" pitchFamily="18" charset="0"/>
              </a:rPr>
            </a:br>
            <a:r>
              <a:rPr lang="en-US" sz="4400" kern="100" dirty="0">
                <a:cs typeface="Times New Roman" panose="02020603050405020304" pitchFamily="18" charset="0"/>
              </a:rPr>
              <a:t>In a competitive job market, delayed hiring or subpar screening processes can lead best candidates to the competition.</a:t>
            </a:r>
            <a:br>
              <a:rPr lang="en-US" sz="4400" kern="100" dirty="0">
                <a:cs typeface="Times New Roman" panose="02020603050405020304" pitchFamily="18" charset="0"/>
              </a:rPr>
            </a:br>
            <a:br>
              <a:rPr lang="en-US" sz="4400" kern="100" dirty="0">
                <a:cs typeface="Times New Roman" panose="02020603050405020304" pitchFamily="18" charset="0"/>
              </a:rPr>
            </a:br>
            <a:r>
              <a:rPr lang="en-US" sz="4400" kern="100" dirty="0">
                <a:cs typeface="Times New Roman" panose="02020603050405020304" pitchFamily="18" charset="0"/>
              </a:rPr>
              <a:t>To reverse such challenges, </a:t>
            </a:r>
            <a:r>
              <a:rPr lang="en-US" sz="4400" kern="100" dirty="0" err="1">
                <a:cs typeface="Times New Roman" panose="02020603050405020304" pitchFamily="18" charset="0"/>
              </a:rPr>
              <a:t>TechCorp</a:t>
            </a:r>
            <a:r>
              <a:rPr lang="en-US" sz="4400" kern="100" dirty="0">
                <a:cs typeface="Times New Roman" panose="02020603050405020304" pitchFamily="18" charset="0"/>
              </a:rPr>
              <a:t> Solutions requires an intelligence-enhanced, quicker, more agile recruitment process that facilitates recruiter productivity, accelerates and balances decisions in hiring, and increases transparency along the path of making judgments.</a:t>
            </a:r>
            <a:br>
              <a:rPr lang="en-US" sz="4400" kern="100" dirty="0">
                <a:cs typeface="Times New Roman" panose="02020603050405020304" pitchFamily="18" charset="0"/>
              </a:rPr>
            </a:br>
            <a:br>
              <a:rPr lang="en-US" sz="4400" kern="100" dirty="0">
                <a:cs typeface="Times New Roman" panose="02020603050405020304" pitchFamily="18" charset="0"/>
              </a:rPr>
            </a:br>
            <a:r>
              <a:rPr lang="en-US" sz="4400" kern="100" dirty="0">
                <a:cs typeface="Times New Roman" panose="02020603050405020304" pitchFamily="18" charset="0"/>
              </a:rPr>
              <a:t>The solution now must combine AI-supported logic with human judgment to optimize decision quality without sacrificing agility for credibility.</a:t>
            </a:r>
          </a:p>
        </p:txBody>
      </p:sp>
    </p:spTree>
    <p:extLst>
      <p:ext uri="{BB962C8B-B14F-4D97-AF65-F5344CB8AC3E}">
        <p14:creationId xmlns:p14="http://schemas.microsoft.com/office/powerpoint/2010/main" val="95746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17842-6AC0-8957-D365-E8984F4FADF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B86D0E8-B2E4-B3B2-762F-9925E3FF1429}"/>
              </a:ext>
            </a:extLst>
          </p:cNvPr>
          <p:cNvSpPr>
            <a:spLocks noGrp="1"/>
          </p:cNvSpPr>
          <p:nvPr>
            <p:ph type="title"/>
          </p:nvPr>
        </p:nvSpPr>
        <p:spPr>
          <a:xfrm>
            <a:off x="255415" y="71723"/>
            <a:ext cx="6329748" cy="416134"/>
          </a:xfrm>
        </p:spPr>
        <p:txBody>
          <a:bodyPr/>
          <a:lstStyle/>
          <a:p>
            <a:r>
              <a:rPr lang="en-US" dirty="0"/>
              <a:t>Project Goal and Outcomes</a:t>
            </a:r>
          </a:p>
        </p:txBody>
      </p:sp>
      <p:sp>
        <p:nvSpPr>
          <p:cNvPr id="6" name="Content Placeholder 5">
            <a:extLst>
              <a:ext uri="{FF2B5EF4-FFF2-40B4-BE49-F238E27FC236}">
                <a16:creationId xmlns:a16="http://schemas.microsoft.com/office/drawing/2014/main" id="{C04D7ECF-5C89-9B4A-4931-8DC72A1ADA42}"/>
              </a:ext>
            </a:extLst>
          </p:cNvPr>
          <p:cNvSpPr>
            <a:spLocks noGrp="1"/>
          </p:cNvSpPr>
          <p:nvPr>
            <p:ph idx="1"/>
          </p:nvPr>
        </p:nvSpPr>
        <p:spPr>
          <a:xfrm>
            <a:off x="251336" y="566234"/>
            <a:ext cx="6333827" cy="3597729"/>
          </a:xfrm>
        </p:spPr>
        <p:txBody>
          <a:bodyPr>
            <a:normAutofit fontScale="25000" lnSpcReduction="20000"/>
          </a:bodyPr>
          <a:lstStyle/>
          <a:p>
            <a:pPr marL="0" indent="0">
              <a:buNone/>
            </a:pPr>
            <a:r>
              <a:rPr lang="en-US" sz="6400" dirty="0">
                <a:solidFill>
                  <a:srgbClr val="007E39"/>
                </a:solidFill>
              </a:rPr>
              <a:t>Goal of the project</a:t>
            </a:r>
          </a:p>
          <a:p>
            <a:pPr marL="0" indent="0">
              <a:lnSpc>
                <a:spcPct val="110000"/>
              </a:lnSpc>
              <a:buNone/>
            </a:pPr>
            <a:br>
              <a:rPr lang="en-US" sz="1400" dirty="0"/>
            </a:br>
            <a:r>
              <a:rPr lang="en-US" sz="4400" kern="100" dirty="0">
                <a:cs typeface="Times New Roman" panose="02020603050405020304" pitchFamily="18" charset="0"/>
              </a:rPr>
              <a:t>The project aims to develop a light-agent powered by RAG which will improve </a:t>
            </a:r>
            <a:r>
              <a:rPr lang="en-US" sz="4400" kern="100" dirty="0" err="1">
                <a:cs typeface="Times New Roman" panose="02020603050405020304" pitchFamily="18" charset="0"/>
              </a:rPr>
              <a:t>TechCorp</a:t>
            </a:r>
            <a:r>
              <a:rPr lang="en-US" sz="4400" kern="100" dirty="0">
                <a:cs typeface="Times New Roman" panose="02020603050405020304" pitchFamily="18" charset="0"/>
              </a:rPr>
              <a:t> Solutions' resume screening processes and candidate evaluation activities with local offline AI reasoning functionality.</a:t>
            </a:r>
          </a:p>
          <a:p>
            <a:pPr marL="0" indent="0">
              <a:lnSpc>
                <a:spcPct val="110000"/>
              </a:lnSpc>
              <a:buNone/>
            </a:pPr>
            <a:endParaRPr lang="en-US" sz="4400" kern="100" dirty="0">
              <a:cs typeface="Times New Roman" panose="02020603050405020304" pitchFamily="18" charset="0"/>
            </a:endParaRPr>
          </a:p>
          <a:p>
            <a:pPr marL="0" indent="0">
              <a:lnSpc>
                <a:spcPct val="110000"/>
              </a:lnSpc>
              <a:buNone/>
            </a:pPr>
            <a:r>
              <a:rPr lang="en-US" sz="4400" kern="100" dirty="0">
                <a:cs typeface="Times New Roman" panose="02020603050405020304" pitchFamily="18" charset="0"/>
              </a:rPr>
              <a:t>Specifically, the project aims to:</a:t>
            </a:r>
          </a:p>
          <a:p>
            <a:pPr marL="0" indent="0">
              <a:lnSpc>
                <a:spcPct val="110000"/>
              </a:lnSpc>
              <a:buNone/>
            </a:pPr>
            <a:endParaRPr lang="en-US" sz="4400" kern="100" dirty="0">
              <a:cs typeface="Times New Roman" panose="02020603050405020304" pitchFamily="18" charset="0"/>
            </a:endParaRPr>
          </a:p>
          <a:p>
            <a:pPr>
              <a:lnSpc>
                <a:spcPct val="110000"/>
              </a:lnSpc>
            </a:pPr>
            <a:r>
              <a:rPr lang="en-US" sz="4400" kern="100" dirty="0">
                <a:cs typeface="Times New Roman" panose="02020603050405020304" pitchFamily="18" charset="0"/>
              </a:rPr>
              <a:t>We will develop an AI system which uses its agency to access dynamic candidate-job fit information then process it into actions.</a:t>
            </a:r>
          </a:p>
          <a:p>
            <a:pPr>
              <a:lnSpc>
                <a:spcPct val="110000"/>
              </a:lnSpc>
            </a:pPr>
            <a:r>
              <a:rPr lang="en-US" sz="4400" kern="100" dirty="0">
                <a:cs typeface="Times New Roman" panose="02020603050405020304" pitchFamily="18" charset="0"/>
              </a:rPr>
              <a:t>The application uses </a:t>
            </a:r>
            <a:r>
              <a:rPr lang="en-US" sz="4400" kern="100" dirty="0" err="1">
                <a:cs typeface="Times New Roman" panose="02020603050405020304" pitchFamily="18" charset="0"/>
              </a:rPr>
              <a:t>PyMuPDF</a:t>
            </a:r>
            <a:r>
              <a:rPr lang="en-US" sz="4400" kern="100" dirty="0">
                <a:cs typeface="Times New Roman" panose="02020603050405020304" pitchFamily="18" charset="0"/>
              </a:rPr>
              <a:t> to transform job descriptions as well as resumes into structured text files in local storage.</a:t>
            </a:r>
          </a:p>
          <a:p>
            <a:pPr>
              <a:lnSpc>
                <a:spcPct val="110000"/>
              </a:lnSpc>
            </a:pPr>
            <a:r>
              <a:rPr lang="en-US" sz="4400" kern="100" dirty="0">
                <a:cs typeface="Times New Roman" panose="02020603050405020304" pitchFamily="18" charset="0"/>
              </a:rPr>
              <a:t>The system performs candidate-job requirement matching through in-memory vector search together with Sentence Transformers embedding.</a:t>
            </a:r>
          </a:p>
          <a:p>
            <a:pPr>
              <a:lnSpc>
                <a:spcPct val="110000"/>
              </a:lnSpc>
            </a:pPr>
            <a:r>
              <a:rPr lang="en-US" sz="4400" kern="100" dirty="0">
                <a:cs typeface="Times New Roman" panose="02020603050405020304" pitchFamily="18" charset="0"/>
              </a:rPr>
              <a:t>The system will create a combined candidate ranking that combines semantic comparison results with skill ratings produced by the rubric method.</a:t>
            </a:r>
          </a:p>
          <a:p>
            <a:pPr>
              <a:lnSpc>
                <a:spcPct val="110000"/>
              </a:lnSpc>
            </a:pPr>
            <a:r>
              <a:rPr lang="en-US" sz="4400" kern="100" dirty="0">
                <a:cs typeface="Times New Roman" panose="02020603050405020304" pitchFamily="18" charset="0"/>
              </a:rPr>
              <a:t>The system allows dynamic recruiter feedback using an offline chatbot which relies on a quantized Mistral-7B model for operation.</a:t>
            </a:r>
          </a:p>
          <a:p>
            <a:pPr>
              <a:lnSpc>
                <a:spcPct val="110000"/>
              </a:lnSpc>
            </a:pPr>
            <a:r>
              <a:rPr lang="en-US" sz="4400" kern="100" dirty="0">
                <a:cs typeface="Times New Roman" panose="02020603050405020304" pitchFamily="18" charset="0"/>
              </a:rPr>
              <a:t>The system delivers a transparent explanation of its evaluation methods by using </a:t>
            </a:r>
            <a:r>
              <a:rPr lang="en-US" sz="4400" kern="100" dirty="0" err="1">
                <a:cs typeface="Times New Roman" panose="02020603050405020304" pitchFamily="18" charset="0"/>
              </a:rPr>
              <a:t>Streamlit</a:t>
            </a:r>
            <a:r>
              <a:rPr lang="en-US" sz="4400" kern="100" dirty="0">
                <a:cs typeface="Times New Roman" panose="02020603050405020304" pitchFamily="18" charset="0"/>
              </a:rPr>
              <a:t> interface software.</a:t>
            </a:r>
          </a:p>
          <a:p>
            <a:pPr marL="0" indent="0">
              <a:lnSpc>
                <a:spcPct val="110000"/>
              </a:lnSpc>
              <a:buNone/>
            </a:pPr>
            <a:endParaRPr lang="en-US" sz="4400" kern="100" dirty="0">
              <a:cs typeface="Times New Roman" panose="02020603050405020304" pitchFamily="18" charset="0"/>
            </a:endParaRPr>
          </a:p>
          <a:p>
            <a:pPr marL="0" indent="0">
              <a:lnSpc>
                <a:spcPct val="110000"/>
              </a:lnSpc>
              <a:buNone/>
            </a:pPr>
            <a:r>
              <a:rPr lang="en-US" sz="4400" kern="100" dirty="0">
                <a:cs typeface="Times New Roman" panose="02020603050405020304" pitchFamily="18" charset="0"/>
              </a:rPr>
              <a:t>The Hiring Assistant functions independently offline and locally to provide secure and budget-friendly candidate assessment processes that remain flexible.</a:t>
            </a:r>
          </a:p>
        </p:txBody>
      </p:sp>
      <p:sp>
        <p:nvSpPr>
          <p:cNvPr id="4" name="Footer Placeholder 3">
            <a:extLst>
              <a:ext uri="{FF2B5EF4-FFF2-40B4-BE49-F238E27FC236}">
                <a16:creationId xmlns:a16="http://schemas.microsoft.com/office/drawing/2014/main" id="{D88D5388-E0AB-0FA2-7C92-D4F23AF976BC}"/>
              </a:ext>
            </a:extLst>
          </p:cNvPr>
          <p:cNvSpPr>
            <a:spLocks noGrp="1"/>
          </p:cNvSpPr>
          <p:nvPr>
            <p:ph type="ftr" sz="quarter" idx="11"/>
          </p:nvPr>
        </p:nvSpPr>
        <p:spPr/>
        <p:txBody>
          <a:bodyPr/>
          <a:lstStyle/>
          <a:p>
            <a:r>
              <a:rPr lang="sv-SE"/>
              <a:t>© 2025, Anna Sidorova, UNT. BCIS5140 - Project Report Boilerplate</a:t>
            </a:r>
            <a:endParaRPr lang="en-US" dirty="0"/>
          </a:p>
        </p:txBody>
      </p:sp>
      <p:sp>
        <p:nvSpPr>
          <p:cNvPr id="7" name="Content Placeholder 6">
            <a:extLst>
              <a:ext uri="{FF2B5EF4-FFF2-40B4-BE49-F238E27FC236}">
                <a16:creationId xmlns:a16="http://schemas.microsoft.com/office/drawing/2014/main" id="{23AFB316-5CF9-9BE2-E643-B62AA3E81131}"/>
              </a:ext>
            </a:extLst>
          </p:cNvPr>
          <p:cNvSpPr>
            <a:spLocks noGrp="1"/>
          </p:cNvSpPr>
          <p:nvPr>
            <p:ph idx="13"/>
          </p:nvPr>
        </p:nvSpPr>
        <p:spPr>
          <a:xfrm>
            <a:off x="255415" y="4311286"/>
            <a:ext cx="6333827" cy="3597729"/>
          </a:xfrm>
        </p:spPr>
        <p:txBody>
          <a:bodyPr>
            <a:normAutofit fontScale="25000" lnSpcReduction="20000"/>
          </a:bodyPr>
          <a:lstStyle/>
          <a:p>
            <a:pPr marL="0" indent="0">
              <a:buNone/>
            </a:pPr>
            <a:r>
              <a:rPr lang="en-US" sz="6400" dirty="0">
                <a:solidFill>
                  <a:srgbClr val="007E39"/>
                </a:solidFill>
              </a:rPr>
              <a:t>Intended outcomes</a:t>
            </a:r>
          </a:p>
          <a:p>
            <a:pPr marL="0" indent="0">
              <a:buNone/>
            </a:pPr>
            <a:endParaRPr lang="en-US" sz="1200" b="0" i="0" dirty="0">
              <a:effectLst/>
            </a:endParaRPr>
          </a:p>
          <a:p>
            <a:pPr marL="0" indent="0">
              <a:lnSpc>
                <a:spcPct val="110000"/>
              </a:lnSpc>
              <a:buNone/>
            </a:pPr>
            <a:r>
              <a:rPr lang="en-US" sz="4400" kern="100" dirty="0">
                <a:cs typeface="Times New Roman" panose="02020603050405020304" pitchFamily="18" charset="0"/>
              </a:rPr>
              <a:t>The Hiring Assistant system provides </a:t>
            </a:r>
            <a:r>
              <a:rPr lang="en-US" sz="4400" kern="100" dirty="0" err="1">
                <a:cs typeface="Times New Roman" panose="02020603050405020304" pitchFamily="18" charset="0"/>
              </a:rPr>
              <a:t>TechCorp</a:t>
            </a:r>
            <a:r>
              <a:rPr lang="en-US" sz="4400" kern="100" dirty="0">
                <a:cs typeface="Times New Roman" panose="02020603050405020304" pitchFamily="18" charset="0"/>
              </a:rPr>
              <a:t> Solutions with the following advantages:</a:t>
            </a:r>
          </a:p>
          <a:p>
            <a:pPr marL="0" indent="0">
              <a:lnSpc>
                <a:spcPct val="110000"/>
              </a:lnSpc>
              <a:buNone/>
            </a:pPr>
            <a:endParaRPr lang="en-US" sz="4400" kern="100" dirty="0">
              <a:cs typeface="Times New Roman" panose="02020603050405020304" pitchFamily="18" charset="0"/>
            </a:endParaRPr>
          </a:p>
          <a:p>
            <a:pPr>
              <a:lnSpc>
                <a:spcPct val="110000"/>
              </a:lnSpc>
            </a:pPr>
            <a:r>
              <a:rPr lang="en-US" sz="4400" kern="100" dirty="0">
                <a:cs typeface="Times New Roman" panose="02020603050405020304" pitchFamily="18" charset="0"/>
              </a:rPr>
              <a:t>Speedier Hiring:</a:t>
            </a:r>
            <a:br>
              <a:rPr lang="en-US" sz="4400" kern="100" dirty="0">
                <a:cs typeface="Times New Roman" panose="02020603050405020304" pitchFamily="18" charset="0"/>
              </a:rPr>
            </a:br>
            <a:r>
              <a:rPr lang="en-US" sz="4400" kern="100" dirty="0">
                <a:cs typeface="Times New Roman" panose="02020603050405020304" pitchFamily="18" charset="0"/>
              </a:rPr>
              <a:t>The combination of resume parsing and semantic matching and automated candidate ranking systems lets the organization reduce time-to-hire durations.</a:t>
            </a:r>
          </a:p>
          <a:p>
            <a:pPr>
              <a:lnSpc>
                <a:spcPct val="110000"/>
              </a:lnSpc>
            </a:pPr>
            <a:endParaRPr lang="en-US" sz="4400" kern="100" dirty="0">
              <a:cs typeface="Times New Roman" panose="02020603050405020304" pitchFamily="18" charset="0"/>
            </a:endParaRPr>
          </a:p>
          <a:p>
            <a:pPr>
              <a:lnSpc>
                <a:spcPct val="110000"/>
              </a:lnSpc>
            </a:pPr>
            <a:r>
              <a:rPr lang="en-US" sz="4400" kern="100" dirty="0">
                <a:cs typeface="Times New Roman" panose="02020603050405020304" pitchFamily="18" charset="0"/>
              </a:rPr>
              <a:t>Enhanced Candidate Evaluation</a:t>
            </a:r>
            <a:br>
              <a:rPr lang="en-US" sz="4400" kern="100" dirty="0">
                <a:cs typeface="Times New Roman" panose="02020603050405020304" pitchFamily="18" charset="0"/>
              </a:rPr>
            </a:br>
            <a:r>
              <a:rPr lang="en-US" sz="4400" kern="100" dirty="0">
                <a:cs typeface="Times New Roman" panose="02020603050405020304" pitchFamily="18" charset="0"/>
              </a:rPr>
              <a:t>The combination of semantic relevance with rubric-based scoring provides candidates with clear explanation of their ranking position.</a:t>
            </a:r>
          </a:p>
          <a:p>
            <a:pPr>
              <a:lnSpc>
                <a:spcPct val="110000"/>
              </a:lnSpc>
            </a:pPr>
            <a:endParaRPr lang="en-US" sz="4400" kern="100" dirty="0">
              <a:cs typeface="Times New Roman" panose="02020603050405020304" pitchFamily="18" charset="0"/>
            </a:endParaRPr>
          </a:p>
          <a:p>
            <a:pPr>
              <a:lnSpc>
                <a:spcPct val="110000"/>
              </a:lnSpc>
            </a:pPr>
            <a:r>
              <a:rPr lang="en-US" sz="4400" kern="100" dirty="0">
                <a:cs typeface="Times New Roman" panose="02020603050405020304" pitchFamily="18" charset="0"/>
              </a:rPr>
              <a:t>Recruiter Feedback Flexibility:</a:t>
            </a:r>
            <a:br>
              <a:rPr lang="en-US" sz="4400" kern="100" dirty="0">
                <a:cs typeface="Times New Roman" panose="02020603050405020304" pitchFamily="18" charset="0"/>
              </a:rPr>
            </a:br>
            <a:r>
              <a:rPr lang="en-US" sz="4400" kern="100" dirty="0">
                <a:cs typeface="Times New Roman" panose="02020603050405020304" pitchFamily="18" charset="0"/>
              </a:rPr>
              <a:t>Allow real-time rubric updates from hiring manager feedback through a local RAG-driven chatbot.</a:t>
            </a:r>
          </a:p>
          <a:p>
            <a:pPr>
              <a:lnSpc>
                <a:spcPct val="110000"/>
              </a:lnSpc>
            </a:pPr>
            <a:endParaRPr lang="en-US" sz="4400" kern="100" dirty="0">
              <a:cs typeface="Times New Roman" panose="02020603050405020304" pitchFamily="18" charset="0"/>
            </a:endParaRPr>
          </a:p>
          <a:p>
            <a:pPr>
              <a:lnSpc>
                <a:spcPct val="110000"/>
              </a:lnSpc>
            </a:pPr>
            <a:r>
              <a:rPr lang="en-US" sz="4400" kern="100" dirty="0">
                <a:cs typeface="Times New Roman" panose="02020603050405020304" pitchFamily="18" charset="0"/>
              </a:rPr>
              <a:t>More Recruiter Confidence:</a:t>
            </a:r>
            <a:br>
              <a:rPr lang="en-US" sz="4400" kern="100" dirty="0">
                <a:cs typeface="Times New Roman" panose="02020603050405020304" pitchFamily="18" charset="0"/>
              </a:rPr>
            </a:br>
            <a:r>
              <a:rPr lang="en-US" sz="4400" kern="100" dirty="0">
                <a:cs typeface="Times New Roman" panose="02020603050405020304" pitchFamily="18" charset="0"/>
              </a:rPr>
              <a:t>Allow recruiters to see, control, and shape the evaluation process in real-time.</a:t>
            </a:r>
          </a:p>
          <a:p>
            <a:pPr>
              <a:lnSpc>
                <a:spcPct val="110000"/>
              </a:lnSpc>
            </a:pPr>
            <a:endParaRPr lang="en-US" sz="4400" kern="100" dirty="0">
              <a:cs typeface="Times New Roman" panose="02020603050405020304" pitchFamily="18" charset="0"/>
            </a:endParaRPr>
          </a:p>
          <a:p>
            <a:pPr>
              <a:lnSpc>
                <a:spcPct val="110000"/>
              </a:lnSpc>
            </a:pPr>
            <a:r>
              <a:rPr lang="en-US" sz="4400" kern="100" dirty="0">
                <a:cs typeface="Times New Roman" panose="02020603050405020304" pitchFamily="18" charset="0"/>
              </a:rPr>
              <a:t>Scale-Out and Modular Structure:</a:t>
            </a:r>
            <a:br>
              <a:rPr lang="en-US" sz="4400" kern="100" dirty="0">
                <a:cs typeface="Times New Roman" panose="02020603050405020304" pitchFamily="18" charset="0"/>
              </a:rPr>
            </a:br>
            <a:r>
              <a:rPr lang="en-US" sz="4400" kern="100" dirty="0">
                <a:cs typeface="Times New Roman" panose="02020603050405020304" pitchFamily="18" charset="0"/>
              </a:rPr>
              <a:t>Facilitate future scale-up to larger datasets, better vector search without having to redeploy base infrastructure.</a:t>
            </a:r>
          </a:p>
        </p:txBody>
      </p:sp>
    </p:spTree>
    <p:extLst>
      <p:ext uri="{BB962C8B-B14F-4D97-AF65-F5344CB8AC3E}">
        <p14:creationId xmlns:p14="http://schemas.microsoft.com/office/powerpoint/2010/main" val="560339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83567-9740-0E76-8263-958F2D96907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1C8C8B0-9952-C3E7-70BD-B1CD6EB1128D}"/>
              </a:ext>
            </a:extLst>
          </p:cNvPr>
          <p:cNvSpPr>
            <a:spLocks noGrp="1"/>
          </p:cNvSpPr>
          <p:nvPr>
            <p:ph type="title"/>
          </p:nvPr>
        </p:nvSpPr>
        <p:spPr/>
        <p:txBody>
          <a:bodyPr/>
          <a:lstStyle/>
          <a:p>
            <a:r>
              <a:rPr lang="en-US" dirty="0"/>
              <a:t>Project Scope, Constraints and Assumptions</a:t>
            </a:r>
          </a:p>
        </p:txBody>
      </p:sp>
      <p:sp>
        <p:nvSpPr>
          <p:cNvPr id="6" name="Content Placeholder 5">
            <a:extLst>
              <a:ext uri="{FF2B5EF4-FFF2-40B4-BE49-F238E27FC236}">
                <a16:creationId xmlns:a16="http://schemas.microsoft.com/office/drawing/2014/main" id="{CD56060A-427A-EA52-51C8-5F58528622C1}"/>
              </a:ext>
            </a:extLst>
          </p:cNvPr>
          <p:cNvSpPr>
            <a:spLocks noGrp="1"/>
          </p:cNvSpPr>
          <p:nvPr>
            <p:ph idx="1"/>
          </p:nvPr>
        </p:nvSpPr>
        <p:spPr>
          <a:xfrm>
            <a:off x="255415" y="769630"/>
            <a:ext cx="6210699" cy="6319147"/>
          </a:xfrm>
        </p:spPr>
        <p:txBody>
          <a:bodyPr>
            <a:normAutofit fontScale="25000" lnSpcReduction="20000"/>
          </a:bodyPr>
          <a:lstStyle/>
          <a:p>
            <a:pPr marL="0" indent="0">
              <a:buNone/>
            </a:pPr>
            <a:r>
              <a:rPr lang="en-US" sz="6400" dirty="0">
                <a:solidFill>
                  <a:srgbClr val="007E39"/>
                </a:solidFill>
              </a:rPr>
              <a:t>Scope of the project</a:t>
            </a:r>
          </a:p>
          <a:p>
            <a:pPr marL="0" indent="0">
              <a:buNone/>
            </a:pPr>
            <a:endParaRPr lang="en-US" sz="6400" dirty="0">
              <a:solidFill>
                <a:srgbClr val="007E39"/>
              </a:solidFill>
            </a:endParaRPr>
          </a:p>
          <a:p>
            <a:pPr marR="0">
              <a:lnSpc>
                <a:spcPct val="115000"/>
              </a:lnSpc>
              <a:spcAft>
                <a:spcPts val="800"/>
              </a:spcAft>
            </a:pPr>
            <a:r>
              <a:rPr lang="en-US" sz="4400" dirty="0"/>
              <a:t>The proposed system uses AI technology to build a Hiring Assistant which will strengthen both resume evaluation and candidate assessment at </a:t>
            </a:r>
            <a:r>
              <a:rPr lang="en-US" sz="4400" dirty="0" err="1"/>
              <a:t>TechCorp</a:t>
            </a:r>
            <a:r>
              <a:rPr lang="en-US" sz="4400" dirty="0"/>
              <a:t> Solutions through local offline operation.</a:t>
            </a:r>
          </a:p>
          <a:p>
            <a:pPr marL="0" marR="0">
              <a:lnSpc>
                <a:spcPct val="115000"/>
              </a:lnSpc>
              <a:spcAft>
                <a:spcPts val="800"/>
              </a:spcAft>
            </a:pPr>
            <a:r>
              <a:rPr lang="en-US" sz="4400" dirty="0"/>
              <a:t>A light-agent RAG-based system operated fully locally and offline builds the candidate evaluation process at </a:t>
            </a:r>
            <a:r>
              <a:rPr lang="en-US" sz="4400" dirty="0" err="1"/>
              <a:t>TechCorp</a:t>
            </a:r>
            <a:r>
              <a:rPr lang="en-US" sz="4400" dirty="0"/>
              <a:t> Solutions by ensuring privacy and cost effectiveness and data control.</a:t>
            </a:r>
          </a:p>
          <a:p>
            <a:pPr>
              <a:lnSpc>
                <a:spcPct val="120000"/>
              </a:lnSpc>
              <a:buNone/>
            </a:pPr>
            <a:r>
              <a:rPr lang="en-US" sz="4400" dirty="0"/>
              <a:t>The scope includes:</a:t>
            </a:r>
          </a:p>
          <a:p>
            <a:pPr>
              <a:lnSpc>
                <a:spcPct val="120000"/>
              </a:lnSpc>
              <a:spcBef>
                <a:spcPts val="0"/>
              </a:spcBef>
              <a:buFont typeface="Arial" panose="020B0604020202020204" pitchFamily="34" charset="0"/>
              <a:buChar char="•"/>
            </a:pPr>
            <a:r>
              <a:rPr lang="en-US" sz="4400" b="1" dirty="0"/>
              <a:t>Resume and Job Description Parsing:</a:t>
            </a:r>
          </a:p>
          <a:p>
            <a:pPr marL="0" indent="0">
              <a:lnSpc>
                <a:spcPct val="120000"/>
              </a:lnSpc>
              <a:spcBef>
                <a:spcPts val="0"/>
              </a:spcBef>
              <a:buNone/>
            </a:pPr>
            <a:r>
              <a:rPr lang="en-US" sz="4400" dirty="0"/>
              <a:t>Parse semantically-structured text from PDFs using </a:t>
            </a:r>
            <a:r>
              <a:rPr lang="en-US" sz="4400" dirty="0" err="1"/>
              <a:t>PyMuPDF</a:t>
            </a:r>
            <a:r>
              <a:rPr lang="en-US" sz="4400" dirty="0"/>
              <a:t>.</a:t>
            </a:r>
          </a:p>
          <a:p>
            <a:pPr>
              <a:lnSpc>
                <a:spcPct val="120000"/>
              </a:lnSpc>
              <a:spcBef>
                <a:spcPts val="0"/>
              </a:spcBef>
            </a:pPr>
            <a:r>
              <a:rPr lang="en-US" sz="4400" b="1" dirty="0"/>
              <a:t>Semantic Embedding and Matching:</a:t>
            </a:r>
          </a:p>
          <a:p>
            <a:pPr marL="0" indent="0">
              <a:lnSpc>
                <a:spcPct val="120000"/>
              </a:lnSpc>
              <a:spcBef>
                <a:spcPts val="0"/>
              </a:spcBef>
              <a:buNone/>
            </a:pPr>
            <a:r>
              <a:rPr lang="en-US" sz="4400" dirty="0"/>
              <a:t>Utilize Sentence Transformers to obtain semantic embeddings and in-memory vector similarity search to match candidates against jobs.</a:t>
            </a:r>
          </a:p>
          <a:p>
            <a:pPr>
              <a:lnSpc>
                <a:spcPct val="120000"/>
              </a:lnSpc>
              <a:spcBef>
                <a:spcPts val="0"/>
              </a:spcBef>
            </a:pPr>
            <a:r>
              <a:rPr lang="en-US" sz="4400" b="1" dirty="0"/>
              <a:t>Hybrid Candidate Ranking:</a:t>
            </a:r>
          </a:p>
          <a:p>
            <a:pPr marL="0" indent="0">
              <a:lnSpc>
                <a:spcPct val="120000"/>
              </a:lnSpc>
              <a:spcBef>
                <a:spcPts val="0"/>
              </a:spcBef>
              <a:buNone/>
            </a:pPr>
            <a:r>
              <a:rPr lang="en-US" sz="4400" dirty="0"/>
              <a:t>Join semantic similarity-based scores with skill-scoring data obtained from rubrics using Pandas to deliver transparent, actionable candidate rankings</a:t>
            </a:r>
            <a:r>
              <a:rPr lang="en-US" sz="4400" b="1" dirty="0"/>
              <a:t>.</a:t>
            </a:r>
          </a:p>
          <a:p>
            <a:pPr>
              <a:lnSpc>
                <a:spcPct val="120000"/>
              </a:lnSpc>
              <a:spcBef>
                <a:spcPts val="0"/>
              </a:spcBef>
            </a:pPr>
            <a:r>
              <a:rPr lang="en-US" sz="4400" b="1" dirty="0"/>
              <a:t>Rubric Development and Dynamic Adjustment:</a:t>
            </a:r>
          </a:p>
          <a:p>
            <a:pPr marL="0" indent="0">
              <a:lnSpc>
                <a:spcPct val="120000"/>
              </a:lnSpc>
              <a:spcBef>
                <a:spcPts val="0"/>
              </a:spcBef>
              <a:buNone/>
            </a:pPr>
            <a:r>
              <a:rPr lang="en-US" sz="4400" dirty="0"/>
              <a:t>Load the starting skill-weight rubric and activate recruiter-initiated real-time modification through chatbot </a:t>
            </a:r>
            <a:r>
              <a:rPr lang="en-US" sz="4400" dirty="0" err="1"/>
              <a:t>interactionI</a:t>
            </a:r>
            <a:r>
              <a:rPr lang="en-US" sz="4400" dirty="0"/>
              <a:t> </a:t>
            </a:r>
          </a:p>
          <a:p>
            <a:pPr marL="0" indent="0">
              <a:lnSpc>
                <a:spcPct val="120000"/>
              </a:lnSpc>
              <a:spcBef>
                <a:spcPts val="0"/>
              </a:spcBef>
              <a:buNone/>
            </a:pPr>
            <a:r>
              <a:rPr lang="en-US" sz="4400" b="1" dirty="0"/>
              <a:t>Interactive Chatbot:</a:t>
            </a:r>
          </a:p>
          <a:p>
            <a:pPr marL="0" indent="0">
              <a:lnSpc>
                <a:spcPct val="120000"/>
              </a:lnSpc>
              <a:spcBef>
                <a:spcPts val="0"/>
              </a:spcBef>
              <a:buNone/>
            </a:pPr>
            <a:r>
              <a:rPr lang="en-US" sz="4400" dirty="0"/>
              <a:t>Invoke an instruction-tuned Mistral-7B-Instruct (quantized, local model) for answering recruiter questions, generating candidate explanations, and updating rubric parameters dynamically.</a:t>
            </a:r>
          </a:p>
          <a:p>
            <a:pPr>
              <a:lnSpc>
                <a:spcPct val="120000"/>
              </a:lnSpc>
              <a:spcBef>
                <a:spcPts val="0"/>
              </a:spcBef>
            </a:pPr>
            <a:r>
              <a:rPr lang="en-US" sz="4400" b="1" dirty="0"/>
              <a:t>Recruiter-Facing Interface:</a:t>
            </a:r>
          </a:p>
          <a:p>
            <a:pPr marL="0" indent="0">
              <a:lnSpc>
                <a:spcPct val="120000"/>
              </a:lnSpc>
              <a:spcBef>
                <a:spcPts val="0"/>
              </a:spcBef>
              <a:buNone/>
            </a:pPr>
            <a:r>
              <a:rPr lang="en-US" sz="4400" dirty="0"/>
              <a:t>Implement a web application with </a:t>
            </a:r>
            <a:r>
              <a:rPr lang="en-US" sz="4400" dirty="0" err="1"/>
              <a:t>Streamlit</a:t>
            </a:r>
            <a:r>
              <a:rPr lang="en-US" sz="4400" dirty="0"/>
              <a:t> for easy selection of job descriptions, resume marking, ranking </a:t>
            </a:r>
            <a:r>
              <a:rPr lang="en-US" sz="4400" dirty="0" err="1"/>
              <a:t>visualisation</a:t>
            </a:r>
            <a:r>
              <a:rPr lang="en-US" sz="4400" dirty="0"/>
              <a:t>, and chatbot dialog</a:t>
            </a:r>
            <a:r>
              <a:rPr lang="en-US" sz="4400" b="1" dirty="0"/>
              <a:t>.</a:t>
            </a:r>
          </a:p>
          <a:p>
            <a:pPr>
              <a:lnSpc>
                <a:spcPct val="120000"/>
              </a:lnSpc>
              <a:spcBef>
                <a:spcPts val="0"/>
              </a:spcBef>
            </a:pPr>
            <a:r>
              <a:rPr lang="en-US" sz="4400" b="1" dirty="0"/>
              <a:t>Local and Offline Operation:</a:t>
            </a:r>
            <a:br>
              <a:rPr lang="en-US" sz="4400" b="1" dirty="0"/>
            </a:br>
            <a:r>
              <a:rPr lang="en-US" sz="4400" dirty="0"/>
              <a:t>All parsing, matching, reasoning, and chatbot interactions are performed solely on local infrastructure with no need for internet access, external cloud computing, or commercial APIs.</a:t>
            </a:r>
          </a:p>
          <a:p>
            <a:pPr>
              <a:lnSpc>
                <a:spcPct val="120000"/>
              </a:lnSpc>
            </a:pPr>
            <a:r>
              <a:rPr lang="en-US" sz="4400" b="1" dirty="0"/>
              <a:t>Current Evaluation Scope:</a:t>
            </a:r>
            <a:br>
              <a:rPr lang="en-US" sz="4400" dirty="0"/>
            </a:br>
            <a:r>
              <a:rPr lang="en-US" sz="4400" dirty="0"/>
              <a:t>The system is also designed to be capable of handling evaluation against a single job description in the first prototype.</a:t>
            </a:r>
          </a:p>
          <a:p>
            <a:pPr>
              <a:lnSpc>
                <a:spcPct val="120000"/>
              </a:lnSpc>
            </a:pPr>
            <a:r>
              <a:rPr lang="en-US" sz="4400" b="1" dirty="0"/>
              <a:t>Future Scalability:</a:t>
            </a:r>
            <a:br>
              <a:rPr lang="en-US" sz="4400" dirty="0"/>
            </a:br>
            <a:r>
              <a:rPr lang="en-US" sz="4400" dirty="0"/>
              <a:t>Though the existing system is designed for local deployment, it is designed to be future-proof for migrating to vector database-as-a-service or managed LLM services when scaling demand requirements are needed and also integrate with ATS system</a:t>
            </a:r>
          </a:p>
        </p:txBody>
      </p:sp>
      <p:sp>
        <p:nvSpPr>
          <p:cNvPr id="4" name="Footer Placeholder 3">
            <a:extLst>
              <a:ext uri="{FF2B5EF4-FFF2-40B4-BE49-F238E27FC236}">
                <a16:creationId xmlns:a16="http://schemas.microsoft.com/office/drawing/2014/main" id="{D21EA4CB-ACB5-7D5A-20DC-C0EC267ED457}"/>
              </a:ext>
            </a:extLst>
          </p:cNvPr>
          <p:cNvSpPr>
            <a:spLocks noGrp="1"/>
          </p:cNvSpPr>
          <p:nvPr>
            <p:ph type="ftr" sz="quarter" idx="11"/>
          </p:nvPr>
        </p:nvSpPr>
        <p:spPr/>
        <p:txBody>
          <a:bodyPr/>
          <a:lstStyle/>
          <a:p>
            <a:r>
              <a:rPr lang="sv-SE"/>
              <a:t>© 2025, Anna Sidorova, UNT. BCIS5140 - Project Report Boilerplate</a:t>
            </a:r>
            <a:endParaRPr lang="en-US" dirty="0"/>
          </a:p>
        </p:txBody>
      </p:sp>
      <p:sp>
        <p:nvSpPr>
          <p:cNvPr id="2" name="Content Placeholder 6">
            <a:extLst>
              <a:ext uri="{FF2B5EF4-FFF2-40B4-BE49-F238E27FC236}">
                <a16:creationId xmlns:a16="http://schemas.microsoft.com/office/drawing/2014/main" id="{5A018E95-FAA5-71D3-836A-6F71197A7D82}"/>
              </a:ext>
            </a:extLst>
          </p:cNvPr>
          <p:cNvSpPr txBox="1">
            <a:spLocks/>
          </p:cNvSpPr>
          <p:nvPr/>
        </p:nvSpPr>
        <p:spPr>
          <a:xfrm>
            <a:off x="268758" y="6409526"/>
            <a:ext cx="6333827" cy="1649386"/>
          </a:xfrm>
          <a:prstGeom prst="rect">
            <a:avLst/>
          </a:prstGeom>
        </p:spPr>
        <p:txBody>
          <a:bodyPr vert="horz" lIns="91440" tIns="45720" rIns="91440" bIns="45720" rtlCol="0">
            <a:normAutofit/>
          </a:bodyPr>
          <a:lstStyle>
            <a:lvl1pPr marL="54251" indent="-54251" algn="l" defTabSz="217004" rtl="0" eaLnBrk="1" latinLnBrk="0" hangingPunct="1">
              <a:lnSpc>
                <a:spcPct val="90000"/>
              </a:lnSpc>
              <a:spcBef>
                <a:spcPts val="238"/>
              </a:spcBef>
              <a:buFont typeface="Arial" panose="020B0604020202020204" pitchFamily="34" charset="0"/>
              <a:buChar char="•"/>
              <a:defRPr sz="1600" kern="1200">
                <a:solidFill>
                  <a:schemeClr val="tx1"/>
                </a:solidFill>
                <a:latin typeface="+mn-lt"/>
                <a:ea typeface="+mn-ea"/>
                <a:cs typeface="+mn-cs"/>
              </a:defRPr>
            </a:lvl1pPr>
            <a:lvl2pPr marL="162753" indent="-54251" algn="l" defTabSz="217004" rtl="0" eaLnBrk="1" latinLnBrk="0" hangingPunct="1">
              <a:lnSpc>
                <a:spcPct val="90000"/>
              </a:lnSpc>
              <a:spcBef>
                <a:spcPts val="119"/>
              </a:spcBef>
              <a:buFont typeface="Arial" panose="020B0604020202020204" pitchFamily="34" charset="0"/>
              <a:buChar char="•"/>
              <a:defRPr sz="1100" kern="1200">
                <a:solidFill>
                  <a:schemeClr val="tx1"/>
                </a:solidFill>
                <a:latin typeface="+mn-lt"/>
                <a:ea typeface="+mn-ea"/>
                <a:cs typeface="+mn-cs"/>
              </a:defRPr>
            </a:lvl2pPr>
            <a:lvl3pPr marL="271256" indent="-54251" algn="l" defTabSz="217004" rtl="0" eaLnBrk="1" latinLnBrk="0" hangingPunct="1">
              <a:lnSpc>
                <a:spcPct val="90000"/>
              </a:lnSpc>
              <a:spcBef>
                <a:spcPts val="119"/>
              </a:spcBef>
              <a:buFont typeface="Arial" panose="020B0604020202020204" pitchFamily="34" charset="0"/>
              <a:buChar char="•"/>
              <a:defRPr sz="1100" kern="1200">
                <a:solidFill>
                  <a:schemeClr val="tx1"/>
                </a:solidFill>
                <a:latin typeface="+mn-lt"/>
                <a:ea typeface="+mn-ea"/>
                <a:cs typeface="+mn-cs"/>
              </a:defRPr>
            </a:lvl3pPr>
            <a:lvl4pPr marL="379758" indent="-54251" algn="l" defTabSz="217004" rtl="0" eaLnBrk="1" latinLnBrk="0" hangingPunct="1">
              <a:lnSpc>
                <a:spcPct val="90000"/>
              </a:lnSpc>
              <a:spcBef>
                <a:spcPts val="119"/>
              </a:spcBef>
              <a:buFont typeface="Arial" panose="020B0604020202020204" pitchFamily="34" charset="0"/>
              <a:buChar char="•"/>
              <a:defRPr sz="1100" kern="1200">
                <a:solidFill>
                  <a:schemeClr val="tx1"/>
                </a:solidFill>
                <a:latin typeface="+mn-lt"/>
                <a:ea typeface="+mn-ea"/>
                <a:cs typeface="+mn-cs"/>
              </a:defRPr>
            </a:lvl4pPr>
            <a:lvl5pPr marL="488260" indent="-54251" algn="l" defTabSz="217004" rtl="0" eaLnBrk="1" latinLnBrk="0" hangingPunct="1">
              <a:lnSpc>
                <a:spcPct val="90000"/>
              </a:lnSpc>
              <a:spcBef>
                <a:spcPts val="119"/>
              </a:spcBef>
              <a:buFont typeface="Arial" panose="020B0604020202020204" pitchFamily="34" charset="0"/>
              <a:buChar char="•"/>
              <a:defRPr sz="1100" kern="1200">
                <a:solidFill>
                  <a:schemeClr val="tx1"/>
                </a:solidFill>
                <a:latin typeface="+mn-lt"/>
                <a:ea typeface="+mn-ea"/>
                <a:cs typeface="+mn-cs"/>
              </a:defRPr>
            </a:lvl5pPr>
            <a:lvl6pPr marL="596762" indent="-54251" algn="l" defTabSz="217004" rtl="0" eaLnBrk="1" latinLnBrk="0" hangingPunct="1">
              <a:lnSpc>
                <a:spcPct val="90000"/>
              </a:lnSpc>
              <a:spcBef>
                <a:spcPts val="119"/>
              </a:spcBef>
              <a:buFont typeface="Arial" panose="020B0604020202020204" pitchFamily="34" charset="0"/>
              <a:buChar char="•"/>
              <a:defRPr sz="427" kern="1200">
                <a:solidFill>
                  <a:schemeClr val="tx1"/>
                </a:solidFill>
                <a:latin typeface="+mn-lt"/>
                <a:ea typeface="+mn-ea"/>
                <a:cs typeface="+mn-cs"/>
              </a:defRPr>
            </a:lvl6pPr>
            <a:lvl7pPr marL="705264" indent="-54251" algn="l" defTabSz="217004" rtl="0" eaLnBrk="1" latinLnBrk="0" hangingPunct="1">
              <a:lnSpc>
                <a:spcPct val="90000"/>
              </a:lnSpc>
              <a:spcBef>
                <a:spcPts val="119"/>
              </a:spcBef>
              <a:buFont typeface="Arial" panose="020B0604020202020204" pitchFamily="34" charset="0"/>
              <a:buChar char="•"/>
              <a:defRPr sz="427" kern="1200">
                <a:solidFill>
                  <a:schemeClr val="tx1"/>
                </a:solidFill>
                <a:latin typeface="+mn-lt"/>
                <a:ea typeface="+mn-ea"/>
                <a:cs typeface="+mn-cs"/>
              </a:defRPr>
            </a:lvl7pPr>
            <a:lvl8pPr marL="813766" indent="-54251" algn="l" defTabSz="217004" rtl="0" eaLnBrk="1" latinLnBrk="0" hangingPunct="1">
              <a:lnSpc>
                <a:spcPct val="90000"/>
              </a:lnSpc>
              <a:spcBef>
                <a:spcPts val="119"/>
              </a:spcBef>
              <a:buFont typeface="Arial" panose="020B0604020202020204" pitchFamily="34" charset="0"/>
              <a:buChar char="•"/>
              <a:defRPr sz="427" kern="1200">
                <a:solidFill>
                  <a:schemeClr val="tx1"/>
                </a:solidFill>
                <a:latin typeface="+mn-lt"/>
                <a:ea typeface="+mn-ea"/>
                <a:cs typeface="+mn-cs"/>
              </a:defRPr>
            </a:lvl8pPr>
            <a:lvl9pPr marL="922268" indent="-54251" algn="l" defTabSz="217004" rtl="0" eaLnBrk="1" latinLnBrk="0" hangingPunct="1">
              <a:lnSpc>
                <a:spcPct val="90000"/>
              </a:lnSpc>
              <a:spcBef>
                <a:spcPts val="119"/>
              </a:spcBef>
              <a:buFont typeface="Arial" panose="020B0604020202020204" pitchFamily="34" charset="0"/>
              <a:buChar char="•"/>
              <a:defRPr sz="427" kern="1200">
                <a:solidFill>
                  <a:schemeClr val="tx1"/>
                </a:solidFill>
                <a:latin typeface="+mn-lt"/>
                <a:ea typeface="+mn-ea"/>
                <a:cs typeface="+mn-cs"/>
              </a:defRPr>
            </a:lvl9pPr>
          </a:lstStyle>
          <a:p>
            <a:pPr marL="0" indent="0">
              <a:buFont typeface="Arial" panose="020B0604020202020204" pitchFamily="34" charset="0"/>
              <a:buNone/>
            </a:pPr>
            <a:endParaRPr lang="en-US" dirty="0">
              <a:solidFill>
                <a:srgbClr val="007E39"/>
              </a:solidFill>
            </a:endParaRPr>
          </a:p>
        </p:txBody>
      </p:sp>
    </p:spTree>
    <p:extLst>
      <p:ext uri="{BB962C8B-B14F-4D97-AF65-F5344CB8AC3E}">
        <p14:creationId xmlns:p14="http://schemas.microsoft.com/office/powerpoint/2010/main" val="2947119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D5383-6D6D-AA44-BFB1-DEF8AEE3607C}"/>
              </a:ext>
            </a:extLst>
          </p:cNvPr>
          <p:cNvSpPr>
            <a:spLocks noGrp="1"/>
          </p:cNvSpPr>
          <p:nvPr>
            <p:ph type="title"/>
          </p:nvPr>
        </p:nvSpPr>
        <p:spPr/>
        <p:txBody>
          <a:bodyPr/>
          <a:lstStyle/>
          <a:p>
            <a:r>
              <a:rPr lang="en-US" dirty="0"/>
              <a:t>Project Scope, Constraints and Assumptions</a:t>
            </a:r>
          </a:p>
        </p:txBody>
      </p:sp>
      <p:sp>
        <p:nvSpPr>
          <p:cNvPr id="4" name="Footer Placeholder 3">
            <a:extLst>
              <a:ext uri="{FF2B5EF4-FFF2-40B4-BE49-F238E27FC236}">
                <a16:creationId xmlns:a16="http://schemas.microsoft.com/office/drawing/2014/main" id="{FC99F6C3-5FEA-C5EC-C6AF-91A16E0340B0}"/>
              </a:ext>
            </a:extLst>
          </p:cNvPr>
          <p:cNvSpPr>
            <a:spLocks noGrp="1"/>
          </p:cNvSpPr>
          <p:nvPr>
            <p:ph type="ftr" sz="quarter" idx="11"/>
          </p:nvPr>
        </p:nvSpPr>
        <p:spPr/>
        <p:txBody>
          <a:bodyPr/>
          <a:lstStyle/>
          <a:p>
            <a:r>
              <a:rPr lang="sv-SE"/>
              <a:t>© 2025, Anna Sidorova, UNT. BCIS5140 - Project Report Boilerplate</a:t>
            </a:r>
            <a:endParaRPr lang="en-US" dirty="0"/>
          </a:p>
        </p:txBody>
      </p:sp>
      <p:graphicFrame>
        <p:nvGraphicFramePr>
          <p:cNvPr id="5" name="Table 4">
            <a:extLst>
              <a:ext uri="{FF2B5EF4-FFF2-40B4-BE49-F238E27FC236}">
                <a16:creationId xmlns:a16="http://schemas.microsoft.com/office/drawing/2014/main" id="{29BD04F1-11EC-AF76-5703-016D54ECE8B3}"/>
              </a:ext>
            </a:extLst>
          </p:cNvPr>
          <p:cNvGraphicFramePr>
            <a:graphicFrameLocks noGrp="1"/>
          </p:cNvGraphicFramePr>
          <p:nvPr>
            <p:extLst>
              <p:ext uri="{D42A27DB-BD31-4B8C-83A1-F6EECF244321}">
                <p14:modId xmlns:p14="http://schemas.microsoft.com/office/powerpoint/2010/main" val="1632141352"/>
              </p:ext>
            </p:extLst>
          </p:nvPr>
        </p:nvGraphicFramePr>
        <p:xfrm>
          <a:off x="264126" y="4052923"/>
          <a:ext cx="6450013" cy="929640"/>
        </p:xfrm>
        <a:graphic>
          <a:graphicData uri="http://schemas.openxmlformats.org/drawingml/2006/table">
            <a:tbl>
              <a:tblPr firstRow="1" bandRow="1">
                <a:tableStyleId>{5940675A-B579-460E-94D1-54222C63F5DA}</a:tableStyleId>
              </a:tblPr>
              <a:tblGrid>
                <a:gridCol w="1124791">
                  <a:extLst>
                    <a:ext uri="{9D8B030D-6E8A-4147-A177-3AD203B41FA5}">
                      <a16:colId xmlns:a16="http://schemas.microsoft.com/office/drawing/2014/main" val="1535451739"/>
                    </a:ext>
                  </a:extLst>
                </a:gridCol>
                <a:gridCol w="2381150">
                  <a:extLst>
                    <a:ext uri="{9D8B030D-6E8A-4147-A177-3AD203B41FA5}">
                      <a16:colId xmlns:a16="http://schemas.microsoft.com/office/drawing/2014/main" val="2559764466"/>
                    </a:ext>
                  </a:extLst>
                </a:gridCol>
                <a:gridCol w="1332040">
                  <a:extLst>
                    <a:ext uri="{9D8B030D-6E8A-4147-A177-3AD203B41FA5}">
                      <a16:colId xmlns:a16="http://schemas.microsoft.com/office/drawing/2014/main" val="2118313675"/>
                    </a:ext>
                  </a:extLst>
                </a:gridCol>
                <a:gridCol w="1612032">
                  <a:extLst>
                    <a:ext uri="{9D8B030D-6E8A-4147-A177-3AD203B41FA5}">
                      <a16:colId xmlns:a16="http://schemas.microsoft.com/office/drawing/2014/main" val="443441131"/>
                    </a:ext>
                  </a:extLst>
                </a:gridCol>
              </a:tblGrid>
              <a:tr h="577516">
                <a:tc>
                  <a:txBody>
                    <a:bodyPr/>
                    <a:lstStyle/>
                    <a:p>
                      <a:r>
                        <a:rPr lang="en-US" sz="1100" b="1" dirty="0"/>
                        <a:t>Final Presentation</a:t>
                      </a:r>
                      <a:endParaRPr lang="en-US" sz="1100" dirty="0"/>
                    </a:p>
                  </a:txBody>
                  <a:tcPr anchor="ctr"/>
                </a:tc>
                <a:tc>
                  <a:txBody>
                    <a:bodyPr/>
                    <a:lstStyle/>
                    <a:p>
                      <a:r>
                        <a:rPr lang="en-US" sz="1100" b="0" i="0" kern="1200" dirty="0">
                          <a:solidFill>
                            <a:schemeClr val="tx1"/>
                          </a:solidFill>
                          <a:effectLst/>
                          <a:latin typeface="+mn-lt"/>
                          <a:ea typeface="+mn-ea"/>
                          <a:cs typeface="+mn-cs"/>
                        </a:rPr>
                        <a:t>Entire project demonstration, anticipated outcomes accomplished, summary of the system, challenges encountered, and future development concepts</a:t>
                      </a:r>
                      <a:endParaRPr lang="en-US" sz="1100" dirty="0"/>
                    </a:p>
                  </a:txBody>
                  <a:tcPr anchor="ctr"/>
                </a:tc>
                <a:tc>
                  <a:txBody>
                    <a:bodyPr/>
                    <a:lstStyle/>
                    <a:p>
                      <a:r>
                        <a:rPr lang="en-US" sz="1100" dirty="0"/>
                        <a:t>Presentation Day</a:t>
                      </a:r>
                    </a:p>
                  </a:txBody>
                  <a:tcPr anchor="ctr"/>
                </a:tc>
                <a:tc>
                  <a:txBody>
                    <a:bodyPr/>
                    <a:lstStyle/>
                    <a:p>
                      <a:r>
                        <a:rPr lang="en-US" sz="1100" dirty="0"/>
                        <a:t>April 29, 2025</a:t>
                      </a:r>
                    </a:p>
                  </a:txBody>
                  <a:tcPr anchor="ctr"/>
                </a:tc>
                <a:extLst>
                  <a:ext uri="{0D108BD9-81ED-4DB2-BD59-A6C34878D82A}">
                    <a16:rowId xmlns:a16="http://schemas.microsoft.com/office/drawing/2014/main" val="2309027484"/>
                  </a:ext>
                </a:extLst>
              </a:tr>
            </a:tbl>
          </a:graphicData>
        </a:graphic>
      </p:graphicFrame>
      <p:graphicFrame>
        <p:nvGraphicFramePr>
          <p:cNvPr id="6" name="Table 5">
            <a:extLst>
              <a:ext uri="{FF2B5EF4-FFF2-40B4-BE49-F238E27FC236}">
                <a16:creationId xmlns:a16="http://schemas.microsoft.com/office/drawing/2014/main" id="{2D70B84E-0609-FABD-DE72-14847A0611C9}"/>
              </a:ext>
            </a:extLst>
          </p:cNvPr>
          <p:cNvGraphicFramePr>
            <a:graphicFrameLocks noGrp="1"/>
          </p:cNvGraphicFramePr>
          <p:nvPr>
            <p:extLst>
              <p:ext uri="{D42A27DB-BD31-4B8C-83A1-F6EECF244321}">
                <p14:modId xmlns:p14="http://schemas.microsoft.com/office/powerpoint/2010/main" val="4214398427"/>
              </p:ext>
            </p:extLst>
          </p:nvPr>
        </p:nvGraphicFramePr>
        <p:xfrm>
          <a:off x="272665" y="3344423"/>
          <a:ext cx="6458552" cy="708500"/>
        </p:xfrm>
        <a:graphic>
          <a:graphicData uri="http://schemas.openxmlformats.org/drawingml/2006/table">
            <a:tbl>
              <a:tblPr firstRow="1" bandRow="1">
                <a:tableStyleId>{5940675A-B579-460E-94D1-54222C63F5DA}</a:tableStyleId>
              </a:tblPr>
              <a:tblGrid>
                <a:gridCol w="1122998">
                  <a:extLst>
                    <a:ext uri="{9D8B030D-6E8A-4147-A177-3AD203B41FA5}">
                      <a16:colId xmlns:a16="http://schemas.microsoft.com/office/drawing/2014/main" val="2477159952"/>
                    </a:ext>
                  </a:extLst>
                </a:gridCol>
                <a:gridCol w="2377440">
                  <a:extLst>
                    <a:ext uri="{9D8B030D-6E8A-4147-A177-3AD203B41FA5}">
                      <a16:colId xmlns:a16="http://schemas.microsoft.com/office/drawing/2014/main" val="3416777055"/>
                    </a:ext>
                  </a:extLst>
                </a:gridCol>
                <a:gridCol w="1328286">
                  <a:extLst>
                    <a:ext uri="{9D8B030D-6E8A-4147-A177-3AD203B41FA5}">
                      <a16:colId xmlns:a16="http://schemas.microsoft.com/office/drawing/2014/main" val="1847944774"/>
                    </a:ext>
                  </a:extLst>
                </a:gridCol>
                <a:gridCol w="1629828">
                  <a:extLst>
                    <a:ext uri="{9D8B030D-6E8A-4147-A177-3AD203B41FA5}">
                      <a16:colId xmlns:a16="http://schemas.microsoft.com/office/drawing/2014/main" val="3522512445"/>
                    </a:ext>
                  </a:extLst>
                </a:gridCol>
              </a:tblGrid>
              <a:tr h="708500">
                <a:tc>
                  <a:txBody>
                    <a:bodyPr/>
                    <a:lstStyle/>
                    <a:p>
                      <a:r>
                        <a:rPr lang="en-US" sz="1100" b="1" dirty="0"/>
                        <a:t>Project Development Phase</a:t>
                      </a:r>
                      <a:endParaRPr lang="en-US" sz="1100" dirty="0"/>
                    </a:p>
                  </a:txBody>
                  <a:tcPr anchor="ctr"/>
                </a:tc>
                <a:tc>
                  <a:txBody>
                    <a:bodyPr/>
                    <a:lstStyle/>
                    <a:p>
                      <a:r>
                        <a:rPr lang="en-US" sz="1100" b="0" i="0" kern="1200" dirty="0">
                          <a:solidFill>
                            <a:schemeClr val="tx1"/>
                          </a:solidFill>
                          <a:effectLst/>
                          <a:latin typeface="+mn-lt"/>
                          <a:ea typeface="+mn-ea"/>
                          <a:cs typeface="+mn-cs"/>
                        </a:rPr>
                        <a:t>Entire system implementation: parsing resume, semantic matching, hybrid ranking, RAG chatbot, UI integration</a:t>
                      </a:r>
                      <a:endParaRPr lang="en-US" sz="1100" dirty="0"/>
                    </a:p>
                  </a:txBody>
                  <a:tcPr anchor="ctr"/>
                </a:tc>
                <a:tc>
                  <a:txBody>
                    <a:bodyPr/>
                    <a:lstStyle/>
                    <a:p>
                      <a:r>
                        <a:rPr lang="en-US" sz="1100" dirty="0"/>
                        <a:t>~18 days</a:t>
                      </a:r>
                    </a:p>
                  </a:txBody>
                  <a:tcPr anchor="ctr"/>
                </a:tc>
                <a:tc>
                  <a:txBody>
                    <a:bodyPr/>
                    <a:lstStyle/>
                    <a:p>
                      <a:r>
                        <a:rPr lang="en-US" sz="1100" dirty="0"/>
                        <a:t>April 11–April 29, 2025</a:t>
                      </a:r>
                    </a:p>
                  </a:txBody>
                  <a:tcPr anchor="ctr"/>
                </a:tc>
                <a:extLst>
                  <a:ext uri="{0D108BD9-81ED-4DB2-BD59-A6C34878D82A}">
                    <a16:rowId xmlns:a16="http://schemas.microsoft.com/office/drawing/2014/main" val="1476979624"/>
                  </a:ext>
                </a:extLst>
              </a:tr>
            </a:tbl>
          </a:graphicData>
        </a:graphic>
      </p:graphicFrame>
      <p:graphicFrame>
        <p:nvGraphicFramePr>
          <p:cNvPr id="8" name="Table 7">
            <a:extLst>
              <a:ext uri="{FF2B5EF4-FFF2-40B4-BE49-F238E27FC236}">
                <a16:creationId xmlns:a16="http://schemas.microsoft.com/office/drawing/2014/main" id="{7CE3C370-47CE-5002-A885-341BA4BAC030}"/>
              </a:ext>
            </a:extLst>
          </p:cNvPr>
          <p:cNvGraphicFramePr>
            <a:graphicFrameLocks noGrp="1"/>
          </p:cNvGraphicFramePr>
          <p:nvPr>
            <p:extLst>
              <p:ext uri="{D42A27DB-BD31-4B8C-83A1-F6EECF244321}">
                <p14:modId xmlns:p14="http://schemas.microsoft.com/office/powerpoint/2010/main" val="3623454773"/>
              </p:ext>
            </p:extLst>
          </p:nvPr>
        </p:nvGraphicFramePr>
        <p:xfrm>
          <a:off x="272665" y="1010877"/>
          <a:ext cx="6448927" cy="2333546"/>
        </p:xfrm>
        <a:graphic>
          <a:graphicData uri="http://schemas.openxmlformats.org/drawingml/2006/table">
            <a:tbl>
              <a:tblPr firstRow="1" bandRow="1">
                <a:tableStyleId>{5940675A-B579-460E-94D1-54222C63F5DA}</a:tableStyleId>
              </a:tblPr>
              <a:tblGrid>
                <a:gridCol w="1120160">
                  <a:extLst>
                    <a:ext uri="{9D8B030D-6E8A-4147-A177-3AD203B41FA5}">
                      <a16:colId xmlns:a16="http://schemas.microsoft.com/office/drawing/2014/main" val="715890982"/>
                    </a:ext>
                  </a:extLst>
                </a:gridCol>
                <a:gridCol w="2382735">
                  <a:extLst>
                    <a:ext uri="{9D8B030D-6E8A-4147-A177-3AD203B41FA5}">
                      <a16:colId xmlns:a16="http://schemas.microsoft.com/office/drawing/2014/main" val="971108288"/>
                    </a:ext>
                  </a:extLst>
                </a:gridCol>
                <a:gridCol w="1332927">
                  <a:extLst>
                    <a:ext uri="{9D8B030D-6E8A-4147-A177-3AD203B41FA5}">
                      <a16:colId xmlns:a16="http://schemas.microsoft.com/office/drawing/2014/main" val="1073287030"/>
                    </a:ext>
                  </a:extLst>
                </a:gridCol>
                <a:gridCol w="1613105">
                  <a:extLst>
                    <a:ext uri="{9D8B030D-6E8A-4147-A177-3AD203B41FA5}">
                      <a16:colId xmlns:a16="http://schemas.microsoft.com/office/drawing/2014/main" val="971767332"/>
                    </a:ext>
                  </a:extLst>
                </a:gridCol>
              </a:tblGrid>
              <a:tr h="527584">
                <a:tc>
                  <a:txBody>
                    <a:bodyPr/>
                    <a:lstStyle/>
                    <a:p>
                      <a:r>
                        <a:rPr lang="en-US" sz="1000" dirty="0"/>
                        <a:t>Deliverable Name</a:t>
                      </a:r>
                    </a:p>
                  </a:txBody>
                  <a:tcPr anchor="ctr">
                    <a:solidFill>
                      <a:schemeClr val="bg1">
                        <a:lumMod val="95000"/>
                      </a:schemeClr>
                    </a:solidFill>
                  </a:tcPr>
                </a:tc>
                <a:tc>
                  <a:txBody>
                    <a:bodyPr/>
                    <a:lstStyle/>
                    <a:p>
                      <a:r>
                        <a:rPr lang="en-US" sz="1000" dirty="0"/>
                        <a:t>Expected Content</a:t>
                      </a:r>
                    </a:p>
                  </a:txBody>
                  <a:tcPr anchor="ctr">
                    <a:solidFill>
                      <a:schemeClr val="bg1">
                        <a:lumMod val="95000"/>
                      </a:schemeClr>
                    </a:solidFill>
                  </a:tcPr>
                </a:tc>
                <a:tc>
                  <a:txBody>
                    <a:bodyPr/>
                    <a:lstStyle/>
                    <a:p>
                      <a:r>
                        <a:rPr lang="en-US" sz="1000" dirty="0"/>
                        <a:t>Deliverable Description </a:t>
                      </a:r>
                    </a:p>
                  </a:txBody>
                  <a:tcPr anchor="ctr">
                    <a:solidFill>
                      <a:schemeClr val="bg1">
                        <a:lumMod val="95000"/>
                      </a:schemeClr>
                    </a:solidFill>
                  </a:tcPr>
                </a:tc>
                <a:tc>
                  <a:txBody>
                    <a:bodyPr/>
                    <a:lstStyle/>
                    <a:p>
                      <a:r>
                        <a:rPr lang="en-US" sz="1000" dirty="0"/>
                        <a:t>Due Date</a:t>
                      </a:r>
                    </a:p>
                  </a:txBody>
                  <a:tcPr anchor="ctr">
                    <a:solidFill>
                      <a:schemeClr val="bg1">
                        <a:lumMod val="95000"/>
                      </a:schemeClr>
                    </a:solidFill>
                  </a:tcPr>
                </a:tc>
                <a:extLst>
                  <a:ext uri="{0D108BD9-81ED-4DB2-BD59-A6C34878D82A}">
                    <a16:rowId xmlns:a16="http://schemas.microsoft.com/office/drawing/2014/main" val="4129423804"/>
                  </a:ext>
                </a:extLst>
              </a:tr>
              <a:tr h="791377">
                <a:tc>
                  <a:txBody>
                    <a:bodyPr/>
                    <a:lstStyle/>
                    <a:p>
                      <a:r>
                        <a:rPr lang="en-US" sz="1100" b="1" dirty="0"/>
                        <a:t>Pitch Presentation</a:t>
                      </a:r>
                      <a:endParaRPr lang="en-US" sz="1100" dirty="0"/>
                    </a:p>
                  </a:txBody>
                  <a:tcPr anchor="ctr"/>
                </a:tc>
                <a:tc>
                  <a:txBody>
                    <a:bodyPr/>
                    <a:lstStyle/>
                    <a:p>
                      <a:r>
                        <a:rPr lang="en-US" sz="1100" b="0" i="0" kern="1200" dirty="0">
                          <a:solidFill>
                            <a:schemeClr val="tx1"/>
                          </a:solidFill>
                          <a:effectLst/>
                          <a:latin typeface="+mn-lt"/>
                          <a:ea typeface="+mn-ea"/>
                          <a:cs typeface="+mn-cs"/>
                        </a:rPr>
                        <a:t>Project idea summary, business need, proposed solution, anticipated outcomes, tech stack</a:t>
                      </a:r>
                      <a:endParaRPr lang="en-US" sz="1100" dirty="0"/>
                    </a:p>
                  </a:txBody>
                  <a:tcPr anchor="ctr"/>
                </a:tc>
                <a:tc>
                  <a:txBody>
                    <a:bodyPr/>
                    <a:lstStyle/>
                    <a:p>
                      <a:r>
                        <a:rPr lang="en-US" sz="1100" dirty="0"/>
                        <a:t>Presentation Day</a:t>
                      </a:r>
                    </a:p>
                  </a:txBody>
                  <a:tcPr anchor="ctr"/>
                </a:tc>
                <a:tc>
                  <a:txBody>
                    <a:bodyPr/>
                    <a:lstStyle/>
                    <a:p>
                      <a:r>
                        <a:rPr lang="en-US" sz="1100" dirty="0"/>
                        <a:t>February 25, 2025</a:t>
                      </a:r>
                    </a:p>
                  </a:txBody>
                  <a:tcPr anchor="ctr"/>
                </a:tc>
                <a:extLst>
                  <a:ext uri="{0D108BD9-81ED-4DB2-BD59-A6C34878D82A}">
                    <a16:rowId xmlns:a16="http://schemas.microsoft.com/office/drawing/2014/main" val="3070719943"/>
                  </a:ext>
                </a:extLst>
              </a:tr>
              <a:tr h="1014585">
                <a:tc>
                  <a:txBody>
                    <a:bodyPr/>
                    <a:lstStyle/>
                    <a:p>
                      <a:r>
                        <a:rPr lang="en-US" sz="1100" b="1" dirty="0"/>
                        <a:t>Interim Report and Design Walkthrough</a:t>
                      </a:r>
                      <a:endParaRPr lang="en-US" sz="1100" dirty="0"/>
                    </a:p>
                  </a:txBody>
                  <a:tcPr anchor="ctr"/>
                </a:tc>
                <a:tc>
                  <a:txBody>
                    <a:bodyPr/>
                    <a:lstStyle/>
                    <a:p>
                      <a:r>
                        <a:rPr lang="en-US" sz="1100" b="0" i="0" kern="1200" dirty="0">
                          <a:solidFill>
                            <a:schemeClr val="tx1"/>
                          </a:solidFill>
                          <a:effectLst/>
                          <a:latin typeface="+mn-lt"/>
                          <a:ea typeface="+mn-ea"/>
                          <a:cs typeface="+mn-cs"/>
                        </a:rPr>
                        <a:t>Details of the system design, architecture diagram, description of technology stack, first progress report</a:t>
                      </a:r>
                      <a:br>
                        <a:rPr lang="en-US" sz="1100" dirty="0"/>
                      </a:br>
                      <a:endParaRPr lang="en-US" sz="1100" dirty="0"/>
                    </a:p>
                  </a:txBody>
                  <a:tcPr anchor="ctr"/>
                </a:tc>
                <a:tc>
                  <a:txBody>
                    <a:bodyPr/>
                    <a:lstStyle/>
                    <a:p>
                      <a:r>
                        <a:rPr lang="en-US" sz="1100" dirty="0"/>
                        <a:t>~45 days</a:t>
                      </a:r>
                    </a:p>
                  </a:txBody>
                  <a:tcPr anchor="ctr"/>
                </a:tc>
                <a:tc>
                  <a:txBody>
                    <a:bodyPr/>
                    <a:lstStyle/>
                    <a:p>
                      <a:r>
                        <a:rPr lang="en-US" sz="1100" dirty="0"/>
                        <a:t>February 25–April 11, 2025</a:t>
                      </a:r>
                    </a:p>
                  </a:txBody>
                  <a:tcPr anchor="ctr"/>
                </a:tc>
                <a:extLst>
                  <a:ext uri="{0D108BD9-81ED-4DB2-BD59-A6C34878D82A}">
                    <a16:rowId xmlns:a16="http://schemas.microsoft.com/office/drawing/2014/main" val="611309372"/>
                  </a:ext>
                </a:extLst>
              </a:tr>
            </a:tbl>
          </a:graphicData>
        </a:graphic>
      </p:graphicFrame>
      <p:sp>
        <p:nvSpPr>
          <p:cNvPr id="7" name="Content Placeholder 6">
            <a:extLst>
              <a:ext uri="{FF2B5EF4-FFF2-40B4-BE49-F238E27FC236}">
                <a16:creationId xmlns:a16="http://schemas.microsoft.com/office/drawing/2014/main" id="{FEEA9BC3-45BE-EFBC-113E-83F6CA52C878}"/>
              </a:ext>
            </a:extLst>
          </p:cNvPr>
          <p:cNvSpPr>
            <a:spLocks noGrp="1"/>
          </p:cNvSpPr>
          <p:nvPr>
            <p:ph idx="13"/>
          </p:nvPr>
        </p:nvSpPr>
        <p:spPr>
          <a:xfrm>
            <a:off x="194292" y="629604"/>
            <a:ext cx="6325115" cy="303354"/>
          </a:xfrm>
        </p:spPr>
        <p:txBody>
          <a:bodyPr>
            <a:normAutofit lnSpcReduction="10000"/>
          </a:bodyPr>
          <a:lstStyle/>
          <a:p>
            <a:pPr marL="0" indent="0">
              <a:buNone/>
            </a:pPr>
            <a:r>
              <a:rPr lang="en-US" dirty="0">
                <a:solidFill>
                  <a:srgbClr val="007E39"/>
                </a:solidFill>
              </a:rPr>
              <a:t>Project Deliverables</a:t>
            </a:r>
          </a:p>
          <a:p>
            <a:pPr marL="0" indent="0">
              <a:buNone/>
            </a:pPr>
            <a:endParaRPr lang="en-US" sz="1100" dirty="0"/>
          </a:p>
        </p:txBody>
      </p:sp>
    </p:spTree>
    <p:extLst>
      <p:ext uri="{BB962C8B-B14F-4D97-AF65-F5344CB8AC3E}">
        <p14:creationId xmlns:p14="http://schemas.microsoft.com/office/powerpoint/2010/main" val="2948177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C87D3-65BD-7828-6681-092168B465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FE1756-DCB0-C96E-7516-1DDF8815871F}"/>
              </a:ext>
            </a:extLst>
          </p:cNvPr>
          <p:cNvSpPr>
            <a:spLocks noGrp="1"/>
          </p:cNvSpPr>
          <p:nvPr>
            <p:ph type="title"/>
          </p:nvPr>
        </p:nvSpPr>
        <p:spPr/>
        <p:txBody>
          <a:bodyPr/>
          <a:lstStyle/>
          <a:p>
            <a:r>
              <a:rPr lang="en-US" dirty="0"/>
              <a:t>Project Scope, Constraints and Assumptions</a:t>
            </a:r>
          </a:p>
        </p:txBody>
      </p:sp>
      <p:sp>
        <p:nvSpPr>
          <p:cNvPr id="3" name="Content Placeholder 2">
            <a:extLst>
              <a:ext uri="{FF2B5EF4-FFF2-40B4-BE49-F238E27FC236}">
                <a16:creationId xmlns:a16="http://schemas.microsoft.com/office/drawing/2014/main" id="{D59B264C-D199-EB1D-2F4A-808014C0AAE3}"/>
              </a:ext>
            </a:extLst>
          </p:cNvPr>
          <p:cNvSpPr>
            <a:spLocks noGrp="1"/>
          </p:cNvSpPr>
          <p:nvPr>
            <p:ph idx="1"/>
          </p:nvPr>
        </p:nvSpPr>
        <p:spPr>
          <a:xfrm>
            <a:off x="255415" y="798153"/>
            <a:ext cx="6333827" cy="4165733"/>
          </a:xfrm>
        </p:spPr>
        <p:txBody>
          <a:bodyPr>
            <a:normAutofit fontScale="25000" lnSpcReduction="20000"/>
          </a:bodyPr>
          <a:lstStyle/>
          <a:p>
            <a:pPr marL="0" indent="0">
              <a:buFont typeface="Arial" panose="020B0604020202020204" pitchFamily="34" charset="0"/>
              <a:buNone/>
            </a:pPr>
            <a:r>
              <a:rPr lang="en-US" sz="6400" dirty="0">
                <a:solidFill>
                  <a:srgbClr val="007E39"/>
                </a:solidFill>
              </a:rPr>
              <a:t>Limitations Constraints and Assumptions</a:t>
            </a:r>
          </a:p>
          <a:p>
            <a:pPr marL="0" indent="0">
              <a:buFont typeface="Arial" panose="020B0604020202020204" pitchFamily="34" charset="0"/>
              <a:buNone/>
            </a:pPr>
            <a:endParaRPr lang="en-US" sz="4400" b="1" i="0" dirty="0">
              <a:solidFill>
                <a:srgbClr val="172B4D"/>
              </a:solidFill>
              <a:effectLst/>
            </a:endParaRPr>
          </a:p>
          <a:p>
            <a:pPr marL="0" indent="0">
              <a:buFont typeface="Arial" panose="020B0604020202020204" pitchFamily="34" charset="0"/>
              <a:buNone/>
            </a:pPr>
            <a:r>
              <a:rPr lang="en-US" sz="4400" b="1" i="0" dirty="0">
                <a:solidFill>
                  <a:srgbClr val="172B4D"/>
                </a:solidFill>
                <a:effectLst/>
              </a:rPr>
              <a:t>Limitations:</a:t>
            </a:r>
          </a:p>
          <a:p>
            <a:pPr marL="0" indent="0">
              <a:lnSpc>
                <a:spcPct val="120000"/>
              </a:lnSpc>
              <a:spcBef>
                <a:spcPts val="0"/>
              </a:spcBef>
              <a:buNone/>
            </a:pPr>
            <a:r>
              <a:rPr lang="en-US" sz="4400" kern="100" dirty="0">
                <a:effectLst/>
                <a:ea typeface="Aptos" panose="020B0004020202020204" pitchFamily="34" charset="0"/>
                <a:cs typeface="Times New Roman" panose="02020603050405020304" pitchFamily="18" charset="0"/>
              </a:rPr>
              <a:t>•Supports evaluation against one job description at a time.</a:t>
            </a:r>
            <a:br>
              <a:rPr lang="en-US" sz="4400" kern="100" dirty="0">
                <a:effectLst/>
                <a:ea typeface="Aptos" panose="020B0004020202020204" pitchFamily="34" charset="0"/>
                <a:cs typeface="Times New Roman" panose="02020603050405020304" pitchFamily="18" charset="0"/>
              </a:rPr>
            </a:br>
            <a:r>
              <a:rPr lang="en-US" sz="4400" kern="100" dirty="0">
                <a:effectLst/>
                <a:ea typeface="Aptos" panose="020B0004020202020204" pitchFamily="34" charset="0"/>
                <a:cs typeface="Times New Roman" panose="02020603050405020304" pitchFamily="18" charset="0"/>
              </a:rPr>
              <a:t>•No integration with external ATS systems or candidate communication.</a:t>
            </a:r>
            <a:br>
              <a:rPr lang="en-US" sz="4400" kern="100" dirty="0">
                <a:effectLst/>
                <a:ea typeface="Aptos" panose="020B0004020202020204" pitchFamily="34" charset="0"/>
                <a:cs typeface="Times New Roman" panose="02020603050405020304" pitchFamily="18" charset="0"/>
              </a:rPr>
            </a:br>
            <a:r>
              <a:rPr lang="en-US" sz="4400" kern="100" dirty="0">
                <a:effectLst/>
                <a:ea typeface="Aptos" panose="020B0004020202020204" pitchFamily="34" charset="0"/>
                <a:cs typeface="Times New Roman" panose="02020603050405020304" pitchFamily="18" charset="0"/>
              </a:rPr>
              <a:t>•No psychometric or behavioral analysis.</a:t>
            </a:r>
            <a:br>
              <a:rPr lang="en-US" sz="4400" kern="100" dirty="0">
                <a:effectLst/>
                <a:ea typeface="Aptos" panose="020B0004020202020204" pitchFamily="34" charset="0"/>
                <a:cs typeface="Times New Roman" panose="02020603050405020304" pitchFamily="18" charset="0"/>
              </a:rPr>
            </a:br>
            <a:r>
              <a:rPr lang="en-US" sz="4400" kern="100" dirty="0">
                <a:effectLst/>
                <a:ea typeface="Aptos" panose="020B0004020202020204" pitchFamily="34" charset="0"/>
                <a:cs typeface="Times New Roman" panose="02020603050405020304" pitchFamily="18" charset="0"/>
              </a:rPr>
              <a:t>•It runs vector search operations from memory whereas it does not use external vector databases.</a:t>
            </a:r>
            <a:br>
              <a:rPr lang="en-US" sz="4400" kern="100" dirty="0">
                <a:effectLst/>
                <a:ea typeface="Aptos" panose="020B0004020202020204" pitchFamily="34" charset="0"/>
                <a:cs typeface="Times New Roman" panose="02020603050405020304" pitchFamily="18" charset="0"/>
              </a:rPr>
            </a:br>
            <a:r>
              <a:rPr lang="en-US" sz="4400" kern="100" dirty="0">
                <a:effectLst/>
                <a:ea typeface="Aptos" panose="020B0004020202020204" pitchFamily="34" charset="0"/>
                <a:cs typeface="Times New Roman" panose="02020603050405020304" pitchFamily="18" charset="0"/>
              </a:rPr>
              <a:t>•This system functions exclusively within a single computer without internet access as it was not created for multiple-user cloud-based collaboration.</a:t>
            </a:r>
          </a:p>
          <a:p>
            <a:pPr marL="0" indent="0">
              <a:buNone/>
            </a:pPr>
            <a:br>
              <a:rPr lang="en-US" sz="4400" b="0" i="0" dirty="0">
                <a:effectLst/>
              </a:rPr>
            </a:br>
            <a:r>
              <a:rPr lang="en-US" sz="4400" b="1" dirty="0"/>
              <a:t>C</a:t>
            </a:r>
            <a:r>
              <a:rPr lang="en-US" sz="4400" b="1" i="0" dirty="0">
                <a:effectLst/>
              </a:rPr>
              <a:t>onstraints:</a:t>
            </a:r>
          </a:p>
          <a:p>
            <a:pPr>
              <a:lnSpc>
                <a:spcPct val="120000"/>
              </a:lnSpc>
            </a:pPr>
            <a:r>
              <a:rPr lang="en-US" sz="4400" dirty="0"/>
              <a:t>Formatted PDF text files must be handled by appropriate formatting, but text extraction can differ depending on formatting problems in the tasks.</a:t>
            </a:r>
          </a:p>
          <a:p>
            <a:pPr>
              <a:lnSpc>
                <a:spcPct val="120000"/>
              </a:lnSpc>
            </a:pPr>
            <a:r>
              <a:rPr lang="en-US" sz="4400" dirty="0"/>
              <a:t>The solution works optimally when handling datasets of a small to mid-size range size although it will take extended optimization to continue boosting capabilities.</a:t>
            </a:r>
          </a:p>
          <a:p>
            <a:pPr marL="0" indent="0">
              <a:lnSpc>
                <a:spcPct val="120000"/>
              </a:lnSpc>
              <a:spcBef>
                <a:spcPts val="0"/>
              </a:spcBef>
              <a:buNone/>
            </a:pPr>
            <a:r>
              <a:rPr lang="en-US" sz="4400" dirty="0"/>
              <a:t>•The inference process using CPU-optimized quantized model might require enhancement for handling large datasets effectively.</a:t>
            </a:r>
            <a:br>
              <a:rPr lang="en-US" sz="4400" b="0" i="0" dirty="0">
                <a:effectLst/>
              </a:rPr>
            </a:br>
            <a:br>
              <a:rPr lang="en-US" sz="4400" b="1" i="0" dirty="0">
                <a:effectLst/>
              </a:rPr>
            </a:br>
            <a:r>
              <a:rPr lang="en-US" sz="4400" b="1" i="0" dirty="0">
                <a:effectLst/>
              </a:rPr>
              <a:t>Assumptions:</a:t>
            </a:r>
            <a:br>
              <a:rPr lang="en-US" sz="4400" b="0" i="0" dirty="0">
                <a:effectLst/>
              </a:rPr>
            </a:br>
            <a:r>
              <a:rPr lang="en-US" sz="4400" dirty="0"/>
              <a:t>•Recruiters manually select job descriptions.</a:t>
            </a:r>
            <a:br>
              <a:rPr lang="en-US" sz="4400" dirty="0"/>
            </a:br>
            <a:r>
              <a:rPr lang="en-US" sz="4400" dirty="0"/>
              <a:t>•The system supports only text-based PDFs as input and assumes administrators did not use OCR.</a:t>
            </a:r>
            <a:br>
              <a:rPr lang="en-US" sz="4400" dirty="0"/>
            </a:br>
            <a:r>
              <a:rPr lang="en-US" sz="4400" dirty="0"/>
              <a:t>•The system directly extracts skills from the text content.</a:t>
            </a:r>
            <a:br>
              <a:rPr lang="en-US" sz="4400" dirty="0"/>
            </a:br>
            <a:r>
              <a:rPr lang="en-US" sz="4400" dirty="0"/>
              <a:t>•The system accepts feedback through basic text input.</a:t>
            </a:r>
          </a:p>
        </p:txBody>
      </p:sp>
      <p:sp>
        <p:nvSpPr>
          <p:cNvPr id="4" name="Footer Placeholder 3">
            <a:extLst>
              <a:ext uri="{FF2B5EF4-FFF2-40B4-BE49-F238E27FC236}">
                <a16:creationId xmlns:a16="http://schemas.microsoft.com/office/drawing/2014/main" id="{56F895F4-1615-87A0-FF12-C0BDAE1DD0BA}"/>
              </a:ext>
            </a:extLst>
          </p:cNvPr>
          <p:cNvSpPr>
            <a:spLocks noGrp="1"/>
          </p:cNvSpPr>
          <p:nvPr>
            <p:ph type="ftr" sz="quarter" idx="11"/>
          </p:nvPr>
        </p:nvSpPr>
        <p:spPr/>
        <p:txBody>
          <a:bodyPr/>
          <a:lstStyle/>
          <a:p>
            <a:r>
              <a:rPr lang="sv-SE"/>
              <a:t>© 2025, Anna Sidorova, UNT. BCIS5140 - Project Report Boilerplate</a:t>
            </a:r>
            <a:endParaRPr lang="en-US" dirty="0"/>
          </a:p>
        </p:txBody>
      </p:sp>
    </p:spTree>
    <p:extLst>
      <p:ext uri="{BB962C8B-B14F-4D97-AF65-F5344CB8AC3E}">
        <p14:creationId xmlns:p14="http://schemas.microsoft.com/office/powerpoint/2010/main" val="153136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F937-B1A0-66C0-9611-EB06FC988255}"/>
              </a:ext>
            </a:extLst>
          </p:cNvPr>
          <p:cNvSpPr>
            <a:spLocks noGrp="1"/>
          </p:cNvSpPr>
          <p:nvPr>
            <p:ph type="title"/>
          </p:nvPr>
        </p:nvSpPr>
        <p:spPr>
          <a:xfrm>
            <a:off x="178413" y="190853"/>
            <a:ext cx="6329748" cy="416134"/>
          </a:xfrm>
        </p:spPr>
        <p:txBody>
          <a:bodyPr/>
          <a:lstStyle/>
          <a:p>
            <a:r>
              <a:rPr lang="en-US" dirty="0"/>
              <a:t>Future Scope – ATS Integration</a:t>
            </a:r>
          </a:p>
        </p:txBody>
      </p:sp>
      <p:sp>
        <p:nvSpPr>
          <p:cNvPr id="3" name="Content Placeholder 2">
            <a:extLst>
              <a:ext uri="{FF2B5EF4-FFF2-40B4-BE49-F238E27FC236}">
                <a16:creationId xmlns:a16="http://schemas.microsoft.com/office/drawing/2014/main" id="{B32E3252-489C-C7C1-76F7-FF7E68FE3B4F}"/>
              </a:ext>
            </a:extLst>
          </p:cNvPr>
          <p:cNvSpPr>
            <a:spLocks noGrp="1"/>
          </p:cNvSpPr>
          <p:nvPr>
            <p:ph idx="1"/>
          </p:nvPr>
        </p:nvSpPr>
        <p:spPr>
          <a:xfrm>
            <a:off x="178413" y="769558"/>
            <a:ext cx="6333827" cy="5692201"/>
          </a:xfrm>
        </p:spPr>
        <p:txBody>
          <a:bodyPr>
            <a:normAutofit/>
          </a:bodyPr>
          <a:lstStyle/>
          <a:p>
            <a:pPr marL="0" indent="0">
              <a:buNone/>
            </a:pPr>
            <a:r>
              <a:rPr lang="en-US" sz="1200" b="1" dirty="0"/>
              <a:t>Current Implementation</a:t>
            </a:r>
            <a:endParaRPr lang="en-US" sz="1200" dirty="0"/>
          </a:p>
          <a:p>
            <a:r>
              <a:rPr lang="en-US" sz="1100" dirty="0"/>
              <a:t>The current system functions as a standalone local platform which accepts resume and JD uploads through </a:t>
            </a:r>
            <a:r>
              <a:rPr lang="en-US" sz="1100" dirty="0" err="1"/>
              <a:t>Streamlit</a:t>
            </a:r>
            <a:r>
              <a:rPr lang="en-US" sz="1100" dirty="0"/>
              <a:t> interface.</a:t>
            </a:r>
          </a:p>
          <a:p>
            <a:r>
              <a:rPr lang="en-US" sz="1100" dirty="0"/>
              <a:t>The system implements three modules through </a:t>
            </a:r>
            <a:r>
              <a:rPr lang="en-US" sz="1100" dirty="0" err="1"/>
              <a:t>PyMuPDF</a:t>
            </a:r>
            <a:r>
              <a:rPr lang="en-US" sz="1100" dirty="0"/>
              <a:t> for parsing and </a:t>
            </a:r>
            <a:r>
              <a:rPr lang="en-US" sz="1100" dirty="0" err="1"/>
              <a:t>SentenceTransformers</a:t>
            </a:r>
            <a:r>
              <a:rPr lang="en-US" sz="1100" dirty="0"/>
              <a:t> for embedding along with Pandas for ranking.</a:t>
            </a:r>
          </a:p>
          <a:p>
            <a:pPr marL="0" indent="0">
              <a:buNone/>
            </a:pPr>
            <a:endParaRPr lang="en-US" sz="1200" dirty="0"/>
          </a:p>
          <a:p>
            <a:pPr marL="0" indent="0">
              <a:buNone/>
            </a:pPr>
            <a:r>
              <a:rPr lang="en-US" sz="1200" b="1" dirty="0"/>
              <a:t>Agent Design:</a:t>
            </a:r>
            <a:endParaRPr lang="en-US" sz="1200" dirty="0"/>
          </a:p>
          <a:p>
            <a:pPr>
              <a:lnSpc>
                <a:spcPct val="110000"/>
              </a:lnSpc>
            </a:pPr>
            <a:r>
              <a:rPr lang="en-US" sz="1100" dirty="0"/>
              <a:t>The system processes information while using RAG for reason-based understanding before performing ranking operations to generate adaptations through its chatbot platform.</a:t>
            </a:r>
          </a:p>
          <a:p>
            <a:pPr>
              <a:lnSpc>
                <a:spcPct val="110000"/>
              </a:lnSpc>
            </a:pPr>
            <a:r>
              <a:rPr lang="en-US" sz="1100" dirty="0"/>
              <a:t>LLM: Quantized Mistral-7B-Instruct via </a:t>
            </a:r>
            <a:r>
              <a:rPr lang="en-US" sz="1100" dirty="0" err="1"/>
              <a:t>ctransformers</a:t>
            </a:r>
            <a:r>
              <a:rPr lang="en-US" sz="1100" dirty="0"/>
              <a:t>, fully offline.</a:t>
            </a:r>
          </a:p>
          <a:p>
            <a:pPr>
              <a:lnSpc>
                <a:spcPct val="110000"/>
              </a:lnSpc>
            </a:pPr>
            <a:r>
              <a:rPr lang="en-US" sz="1100" dirty="0"/>
              <a:t>The RAG-based chatbot functions through integrated resume and JD data and rubric information.</a:t>
            </a:r>
          </a:p>
          <a:p>
            <a:endParaRPr lang="en-US" sz="1200" dirty="0"/>
          </a:p>
          <a:p>
            <a:pPr marL="0" indent="0">
              <a:buNone/>
            </a:pPr>
            <a:r>
              <a:rPr lang="en-US" sz="1200" b="1" dirty="0"/>
              <a:t>Why Integrate with ATS?</a:t>
            </a:r>
            <a:endParaRPr lang="en-US" sz="1200" dirty="0"/>
          </a:p>
          <a:p>
            <a:pPr>
              <a:lnSpc>
                <a:spcPct val="110000"/>
              </a:lnSpc>
              <a:spcBef>
                <a:spcPts val="0"/>
              </a:spcBef>
            </a:pPr>
            <a:r>
              <a:rPr lang="en-US" sz="1100" dirty="0"/>
              <a:t>The system should remove human dependency from uploading JD/resume documents by implementing automation.</a:t>
            </a:r>
          </a:p>
          <a:p>
            <a:pPr>
              <a:lnSpc>
                <a:spcPct val="110000"/>
              </a:lnSpc>
              <a:spcBef>
                <a:spcPts val="0"/>
              </a:spcBef>
            </a:pPr>
            <a:r>
              <a:rPr lang="en-US" sz="1100" dirty="0"/>
              <a:t>The ATS recruiter workflow incorporates direct embeds of assistant result outputs.</a:t>
            </a:r>
          </a:p>
          <a:p>
            <a:pPr>
              <a:lnSpc>
                <a:spcPct val="110000"/>
              </a:lnSpc>
              <a:spcBef>
                <a:spcPts val="0"/>
              </a:spcBef>
            </a:pPr>
            <a:r>
              <a:rPr lang="en-US" sz="1100" dirty="0"/>
              <a:t>The system supports working with numerous roles and processes a high number of applicants.</a:t>
            </a:r>
          </a:p>
          <a:p>
            <a:pPr>
              <a:lnSpc>
                <a:spcPct val="110000"/>
              </a:lnSpc>
              <a:spcBef>
                <a:spcPts val="0"/>
              </a:spcBef>
            </a:pPr>
            <a:r>
              <a:rPr lang="en-US" sz="1100" dirty="0"/>
              <a:t>Provide explainable, real-time hiring support.</a:t>
            </a:r>
          </a:p>
          <a:p>
            <a:pPr marL="0" indent="0">
              <a:buNone/>
            </a:pPr>
            <a:endParaRPr lang="en-US" dirty="0"/>
          </a:p>
        </p:txBody>
      </p:sp>
      <p:sp>
        <p:nvSpPr>
          <p:cNvPr id="4" name="Footer Placeholder 3">
            <a:extLst>
              <a:ext uri="{FF2B5EF4-FFF2-40B4-BE49-F238E27FC236}">
                <a16:creationId xmlns:a16="http://schemas.microsoft.com/office/drawing/2014/main" id="{243722CF-B57F-EBBA-7CC5-A3E52CDAC95C}"/>
              </a:ext>
            </a:extLst>
          </p:cNvPr>
          <p:cNvSpPr>
            <a:spLocks noGrp="1"/>
          </p:cNvSpPr>
          <p:nvPr>
            <p:ph type="ftr" sz="quarter" idx="11"/>
          </p:nvPr>
        </p:nvSpPr>
        <p:spPr/>
        <p:txBody>
          <a:bodyPr/>
          <a:lstStyle/>
          <a:p>
            <a:r>
              <a:rPr lang="sv-SE"/>
              <a:t>© 2025, Anna Sidorova, UNT. BCIS5140 - Project Report Boilerplate</a:t>
            </a:r>
            <a:endParaRPr lang="en-US" dirty="0"/>
          </a:p>
        </p:txBody>
      </p:sp>
      <p:sp>
        <p:nvSpPr>
          <p:cNvPr id="5" name="Content Placeholder 4">
            <a:extLst>
              <a:ext uri="{FF2B5EF4-FFF2-40B4-BE49-F238E27FC236}">
                <a16:creationId xmlns:a16="http://schemas.microsoft.com/office/drawing/2014/main" id="{8A825F89-AA2B-34CF-AE12-D0E8AEBC97D1}"/>
              </a:ext>
            </a:extLst>
          </p:cNvPr>
          <p:cNvSpPr>
            <a:spLocks noGrp="1"/>
          </p:cNvSpPr>
          <p:nvPr>
            <p:ph idx="13"/>
          </p:nvPr>
        </p:nvSpPr>
        <p:spPr>
          <a:xfrm>
            <a:off x="174334" y="4319452"/>
            <a:ext cx="6333827" cy="2028553"/>
          </a:xfrm>
        </p:spPr>
        <p:txBody>
          <a:bodyPr>
            <a:normAutofit/>
          </a:bodyPr>
          <a:lstStyle/>
          <a:p>
            <a:pPr>
              <a:buNone/>
            </a:pPr>
            <a:r>
              <a:rPr lang="en-US" sz="1200" b="1" dirty="0"/>
              <a:t>How It Can Be Achieved</a:t>
            </a:r>
          </a:p>
          <a:p>
            <a:pPr>
              <a:lnSpc>
                <a:spcPct val="100000"/>
              </a:lnSpc>
            </a:pPr>
            <a:r>
              <a:rPr lang="en-US" sz="1100" b="0" i="0" dirty="0">
                <a:effectLst/>
              </a:rPr>
              <a:t>REST API interfaces should wrap all assistant modules including parsing algorithms and ranking processes and chatbot functions.</a:t>
            </a:r>
          </a:p>
          <a:p>
            <a:pPr>
              <a:lnSpc>
                <a:spcPct val="100000"/>
              </a:lnSpc>
            </a:pPr>
            <a:r>
              <a:rPr lang="en-US" sz="1100" b="0" i="0" dirty="0">
                <a:effectLst/>
              </a:rPr>
              <a:t>The system accesses ATS Application Programming Interfaces to obtain and deliver data from platforms like Greenhouse and Lever.</a:t>
            </a:r>
          </a:p>
          <a:p>
            <a:pPr>
              <a:lnSpc>
                <a:spcPct val="100000"/>
              </a:lnSpc>
            </a:pPr>
            <a:r>
              <a:rPr lang="en-US" sz="1100" b="0" i="0" dirty="0">
                <a:effectLst/>
              </a:rPr>
              <a:t>Use webhooks/polling to trigger workflows.</a:t>
            </a:r>
          </a:p>
          <a:p>
            <a:pPr>
              <a:lnSpc>
                <a:spcPct val="100000"/>
              </a:lnSpc>
            </a:pPr>
            <a:r>
              <a:rPr lang="en-US" sz="1100" b="0" i="0" dirty="0">
                <a:effectLst/>
              </a:rPr>
              <a:t>Integration of chatbot and rating user interface capabilities within ATS software solution employs </a:t>
            </a:r>
            <a:r>
              <a:rPr lang="en-US" sz="1100" b="0" i="0" dirty="0" err="1">
                <a:effectLst/>
              </a:rPr>
              <a:t>iframe</a:t>
            </a:r>
            <a:r>
              <a:rPr lang="en-US" sz="1100" b="0" i="0" dirty="0">
                <a:effectLst/>
              </a:rPr>
              <a:t>/plugins technology.</a:t>
            </a:r>
          </a:p>
          <a:p>
            <a:pPr>
              <a:lnSpc>
                <a:spcPct val="100000"/>
              </a:lnSpc>
            </a:pPr>
            <a:r>
              <a:rPr lang="en-US" sz="1100" b="0" i="0" dirty="0">
                <a:effectLst/>
              </a:rPr>
              <a:t>ATS should receive both rubric assessments and ranking feedback.</a:t>
            </a:r>
            <a:br>
              <a:rPr lang="en-US" b="0" i="0" dirty="0">
                <a:solidFill>
                  <a:srgbClr val="172B4D"/>
                </a:solidFill>
                <a:effectLst/>
                <a:latin typeface="Open Sans" panose="020B0606030504020204" pitchFamily="34" charset="0"/>
              </a:rPr>
            </a:br>
            <a:endParaRPr lang="en-US" dirty="0"/>
          </a:p>
        </p:txBody>
      </p:sp>
    </p:spTree>
    <p:extLst>
      <p:ext uri="{BB962C8B-B14F-4D97-AF65-F5344CB8AC3E}">
        <p14:creationId xmlns:p14="http://schemas.microsoft.com/office/powerpoint/2010/main" val="1730905474"/>
      </p:ext>
    </p:extLst>
  </p:cSld>
  <p:clrMapOvr>
    <a:masterClrMapping/>
  </p:clrMapOvr>
</p:sld>
</file>

<file path=ppt/theme/theme1.xml><?xml version="1.0" encoding="utf-8"?>
<a:theme xmlns:a="http://schemas.openxmlformats.org/drawingml/2006/main" name="myUNT">
  <a:themeElements>
    <a:clrScheme name="UNT">
      <a:dk1>
        <a:sysClr val="windowText" lastClr="000000"/>
      </a:dk1>
      <a:lt1>
        <a:sysClr val="window" lastClr="FFFFFF"/>
      </a:lt1>
      <a:dk2>
        <a:srgbClr val="000000"/>
      </a:dk2>
      <a:lt2>
        <a:srgbClr val="FFFFFF"/>
      </a:lt2>
      <a:accent1>
        <a:srgbClr val="84B1CD"/>
      </a:accent1>
      <a:accent2>
        <a:srgbClr val="887A68"/>
      </a:accent2>
      <a:accent3>
        <a:srgbClr val="E5DBAE"/>
      </a:accent3>
      <a:accent4>
        <a:srgbClr val="008265"/>
      </a:accent4>
      <a:accent5>
        <a:srgbClr val="C0DB37"/>
      </a:accent5>
      <a:accent6>
        <a:srgbClr val="BFBFBF"/>
      </a:accent6>
      <a:hlink>
        <a:srgbClr val="00853E"/>
      </a:hlink>
      <a:folHlink>
        <a:srgbClr val="72B83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yUNT" id="{477628C2-D483-46A5-9DE6-FA842B43C7C9}" vid="{BBEA9233-AD16-431E-916F-63C990F5A95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f4b8a2-ad4f-41b5-9a91-284d2cc38f56}" enabled="1" method="Standard" siteId="{70de1992-07c6-480f-a318-a1afcba03983}" removed="0"/>
</clbl:labelList>
</file>

<file path=docProps/app.xml><?xml version="1.0" encoding="utf-8"?>
<Properties xmlns="http://schemas.openxmlformats.org/officeDocument/2006/extended-properties" xmlns:vt="http://schemas.openxmlformats.org/officeDocument/2006/docPropsVTypes">
  <Template>myUNT</Template>
  <TotalTime>3162</TotalTime>
  <Words>5680</Words>
  <Application>Microsoft Macintosh PowerPoint</Application>
  <PresentationFormat>Letter Paper (8.5x11 in)</PresentationFormat>
  <Paragraphs>478</Paragraphs>
  <Slides>33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APPLE CHANCERY</vt:lpstr>
      <vt:lpstr>Aptos</vt:lpstr>
      <vt:lpstr>Arial</vt:lpstr>
      <vt:lpstr>Calibri</vt:lpstr>
      <vt:lpstr>Lato</vt:lpstr>
      <vt:lpstr>Lato Extended</vt:lpstr>
      <vt:lpstr>Open Sans</vt:lpstr>
      <vt:lpstr>Times New Roman</vt:lpstr>
      <vt:lpstr>myUNT</vt:lpstr>
      <vt:lpstr>Hiring Assistant BCIS 5140 Term Project - Spring 2025</vt:lpstr>
      <vt:lpstr>Executive Summary</vt:lpstr>
      <vt:lpstr>PROJECT OVERVIEW</vt:lpstr>
      <vt:lpstr>Our Understanding of your Business Needs</vt:lpstr>
      <vt:lpstr>Project Goal and Outcomes</vt:lpstr>
      <vt:lpstr>Project Scope, Constraints and Assumptions</vt:lpstr>
      <vt:lpstr>Project Scope, Constraints and Assumptions</vt:lpstr>
      <vt:lpstr>Project Scope, Constraints and Assumptions</vt:lpstr>
      <vt:lpstr>Future Scope – ATS Integration</vt:lpstr>
      <vt:lpstr>PROJECT APPROACH</vt:lpstr>
      <vt:lpstr>Project Approach</vt:lpstr>
      <vt:lpstr>Project Approach</vt:lpstr>
      <vt:lpstr>Project Approach cont’d</vt:lpstr>
      <vt:lpstr>Project Approach cont’d</vt:lpstr>
      <vt:lpstr>SOLUTION REQUIREMENTS</vt:lpstr>
      <vt:lpstr>Business requirements – Stakeholder analysis</vt:lpstr>
      <vt:lpstr>SOLUTION DESIGN</vt:lpstr>
      <vt:lpstr>Business requirements – Agentic Solution Environment and Objectives</vt:lpstr>
      <vt:lpstr>C</vt:lpstr>
      <vt:lpstr>Agentic Solution Design – Architecture</vt:lpstr>
      <vt:lpstr>Agentic Solution Design – Data Access and Grounding</vt:lpstr>
      <vt:lpstr>Agentic Solution Design – Actions and Tools</vt:lpstr>
      <vt:lpstr>Agentic Solution Design – Prototype Design and Implementation Environment</vt:lpstr>
      <vt:lpstr>SOLUTION IMPLEMENTATION</vt:lpstr>
      <vt:lpstr>Agentic Solution Implementation – Economic Feasibility of Implementing the proposed Agentic Solution</vt:lpstr>
      <vt:lpstr>References</vt:lpstr>
      <vt:lpstr>Appendix: Prototype</vt:lpstr>
      <vt:lpstr>Screenshots of the configurations </vt:lpstr>
      <vt:lpstr>Screenshots of the configurations </vt:lpstr>
      <vt:lpstr>Screenshots of UI </vt:lpstr>
      <vt:lpstr> Screenshots of the UI </vt:lpstr>
      <vt:lpstr>Screenshots of the code file</vt:lpstr>
      <vt:lpstr>Thank you!</vt:lpstr>
    </vt:vector>
  </TitlesOfParts>
  <Company>University of North Texas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Brief History of Data Mining</dc:title>
  <dc:creator>Torres, Russell</dc:creator>
  <cp:lastModifiedBy>Konka, Pavani</cp:lastModifiedBy>
  <cp:revision>684</cp:revision>
  <dcterms:created xsi:type="dcterms:W3CDTF">2017-09-27T20:35:47Z</dcterms:created>
  <dcterms:modified xsi:type="dcterms:W3CDTF">2025-04-30T04:26:12Z</dcterms:modified>
</cp:coreProperties>
</file>